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Nuni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CAE2298-9E45-4DEE-B7E4-E6A06A880863}">
  <a:tblStyle styleId="{2CAE2298-9E45-4DEE-B7E4-E6A06A8808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Nunito-bold.fntdata"/><Relationship Id="rId21" Type="http://schemas.openxmlformats.org/officeDocument/2006/relationships/slide" Target="slides/slide15.xml"/><Relationship Id="rId43" Type="http://schemas.openxmlformats.org/officeDocument/2006/relationships/font" Target="fonts/Nunito-regular.fntdata"/><Relationship Id="rId24" Type="http://schemas.openxmlformats.org/officeDocument/2006/relationships/slide" Target="slides/slide18.xml"/><Relationship Id="rId46" Type="http://schemas.openxmlformats.org/officeDocument/2006/relationships/font" Target="fonts/Nunito-boldItalic.fntdata"/><Relationship Id="rId23" Type="http://schemas.openxmlformats.org/officeDocument/2006/relationships/slide" Target="slides/slide17.xml"/><Relationship Id="rId45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6b3a11d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6b3a11d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6b3a11ddb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6b3a11ddb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6b3a11ddb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6b3a11ddb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6b3a11dd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6b3a11dd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6b3a11dd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6b3a11dd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6b3a11dd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6b3a11dd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6b3a11dd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6b3a11dd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6b3a11dd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6b3a11dd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6b3a11dd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6b3a11dd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6b3a11dd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6b3a11dd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242cb9462_9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242cb9462_9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6b3a11dd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6b3a11dd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6b3a11dd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6b3a11dd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6b9bd03e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6b9bd03e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6b3a11dd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6b3a11dd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6b9bd03e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6b9bd03e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6b3a11dd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6b3a11dd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6b3a11dd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6b3a11dd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6b3a11dd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6b3a11dd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6b3a11dd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6b3a11dd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6b3a11dd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6b3a11dd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b9bd03e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b9bd03e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6b9bd03e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6b9bd03e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6b9bd03e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6b9bd03e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6b3a11dd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6b3a11dd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6b3a11dd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6b3a11dd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6b9bd03e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6b9bd03e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6b9bd03e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6b9bd03e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6b3a11dd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6b3a11dd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242cb946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242cb946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6b3a11d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6b3a11d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6b3a11dd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6b3a11dd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b3a11dd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6b3a11dd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242cb946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242cb946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6b3a11d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6b3a11d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bit.ly/2UTgKyq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bit.ly/2UTgKyq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n.wikipedia.org/wiki/Everything_is_a_fil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yserial.readthedocs.io/en/latest/pyserial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url.cc/6Q8L5" TargetMode="External"/><Relationship Id="rId4" Type="http://schemas.openxmlformats.org/officeDocument/2006/relationships/hyperlink" Target="http://bit.ly/2HLtCP3" TargetMode="External"/><Relationship Id="rId5" Type="http://schemas.openxmlformats.org/officeDocument/2006/relationships/hyperlink" Target="http://bit.ly/2O5nuCm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HLtCP3" TargetMode="External"/><Relationship Id="rId4" Type="http://schemas.openxmlformats.org/officeDocument/2006/relationships/hyperlink" Target="https://zzb.bz/iielab03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606450" y="1847700"/>
            <a:ext cx="79311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RPi Serial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2019 </a:t>
            </a:r>
            <a:r>
              <a:rPr lang="zh-TW"/>
              <a:t>Spring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19150" y="503350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開啟serial0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819150" y="1425925"/>
            <a:ext cx="7505700" cy="30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參考：</a:t>
            </a:r>
            <a:r>
              <a:rPr lang="zh-TW" sz="2400" u="sng">
                <a:solidFill>
                  <a:schemeClr val="hlink"/>
                </a:solidFill>
                <a:hlinkClick r:id="rId3"/>
              </a:rPr>
              <a:t>http://bit.ly/2UTgKyq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步驟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$ sudo vim /boot/config.txt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在最後一行加入enable_uart=1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$ sudo reboot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$ ls -l /dev</a:t>
            </a:r>
            <a:endParaRPr sz="2400"/>
          </a:p>
        </p:txBody>
      </p:sp>
      <p:sp>
        <p:nvSpPr>
          <p:cNvPr id="193" name="Google Shape;193;p22"/>
          <p:cNvSpPr txBox="1"/>
          <p:nvPr/>
        </p:nvSpPr>
        <p:spPr>
          <a:xfrm>
            <a:off x="6213600" y="2350650"/>
            <a:ext cx="18405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（nano也通啦！）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38" y="2405063"/>
            <a:ext cx="57245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延伸閱讀：為何有serial0&amp;serial1和它們的愛恨情仇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u="sng">
                <a:solidFill>
                  <a:schemeClr val="accent5"/>
                </a:solidFill>
                <a:hlinkClick r:id="rId3"/>
              </a:rPr>
              <a:t>http://bit.ly/2UTgKyq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819150" y="503350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移除附加在serial0上的terminal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819150" y="1425925"/>
            <a:ext cx="7505700" cy="30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致能serial0後，預設會有terminal附加在上面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但我們並不是要拿它來當terminal用，而是要拿來當成跟MCU溝通的介面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延伸：沒有這個需求的時候，UART terminal可以拿來幹嘛？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819150" y="503350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步驟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819150" y="1425925"/>
            <a:ext cx="7505700" cy="30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$ sudo vim /boot/cmdline.txt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看到：dwc_otg.lpm_enable=0 </a:t>
            </a:r>
            <a:r>
              <a:rPr b="1" lang="zh-TW" sz="2400">
                <a:solidFill>
                  <a:srgbClr val="FF0000"/>
                </a:solidFill>
              </a:rPr>
              <a:t>console=serial0,115200</a:t>
            </a:r>
            <a:r>
              <a:rPr lang="zh-TW" sz="2400"/>
              <a:t> console=tty1 root=/dev/mmcblk0p2 rootfstype=ext4 elevator=deadline fsck.repair=yes root wait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移除粗紅字部份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存檔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$ sudo reboot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pySerial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819150" y="503350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使用Linux下的serial port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819150" y="1425925"/>
            <a:ext cx="7505700" cy="30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Unix: </a:t>
            </a:r>
            <a:r>
              <a:rPr lang="zh-TW" sz="2400" u="sng">
                <a:solidFill>
                  <a:schemeClr val="hlink"/>
                </a:solidFill>
                <a:hlinkClick r:id="rId3"/>
              </a:rPr>
              <a:t>Everything is a file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C system call: open(), read(), write(), </a:t>
            </a:r>
            <a:r>
              <a:rPr i="1" lang="zh-TW" sz="2400"/>
              <a:t>ioctl()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相對較不友善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Python wrapper: pySerial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Python上好用的Library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819150" y="503350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pySerial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819150" y="1425925"/>
            <a:ext cx="7505700" cy="30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u="sng">
                <a:solidFill>
                  <a:schemeClr val="hlink"/>
                </a:solidFill>
                <a:hlinkClick r:id="rId3"/>
              </a:rPr>
              <a:t>https://pyserial.readthedocs.io/en/latest/pyserial.html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安裝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$ sudo apt install python3 python3-pip -y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$ pip3 install pyserial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執行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$ python3 &lt;YOUR_PYTHON_SCRIPT&gt;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819150" y="503350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確認RPi3上的serial port運作正常</a:t>
            </a: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2657100" y="1947600"/>
            <a:ext cx="1255500" cy="124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RPi3</a:t>
            </a:r>
            <a:endParaRPr/>
          </a:p>
        </p:txBody>
      </p:sp>
      <p:cxnSp>
        <p:nvCxnSpPr>
          <p:cNvPr id="240" name="Google Shape;240;p30"/>
          <p:cNvCxnSpPr>
            <a:stCxn id="239" idx="3"/>
          </p:cNvCxnSpPr>
          <p:nvPr/>
        </p:nvCxnSpPr>
        <p:spPr>
          <a:xfrm>
            <a:off x="3912600" y="2571750"/>
            <a:ext cx="131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30"/>
          <p:cNvSpPr/>
          <p:nvPr/>
        </p:nvSpPr>
        <p:spPr>
          <a:xfrm>
            <a:off x="4204650" y="2232950"/>
            <a:ext cx="734700" cy="44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UART</a:t>
            </a:r>
            <a:endParaRPr/>
          </a:p>
        </p:txBody>
      </p:sp>
      <p:sp>
        <p:nvSpPr>
          <p:cNvPr id="242" name="Google Shape;242;p30"/>
          <p:cNvSpPr txBox="1"/>
          <p:nvPr/>
        </p:nvSpPr>
        <p:spPr>
          <a:xfrm>
            <a:off x="4380175" y="1876200"/>
            <a:ext cx="3138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？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5231400" y="1947600"/>
            <a:ext cx="1255500" cy="124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Notebook</a:t>
            </a:r>
            <a:endParaRPr/>
          </a:p>
        </p:txBody>
      </p:sp>
      <p:sp>
        <p:nvSpPr>
          <p:cNvPr id="244" name="Google Shape;244;p30"/>
          <p:cNvSpPr txBox="1"/>
          <p:nvPr/>
        </p:nvSpPr>
        <p:spPr>
          <a:xfrm>
            <a:off x="4991300" y="2232950"/>
            <a:ext cx="3138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！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819150" y="503350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USB-to-UART</a:t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819150" y="1425925"/>
            <a:ext cx="7505700" cy="30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現代電腦少有(外露的)UART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可使用USB-to-UART(U2U)模組使電腦有UART serial port</a:t>
            </a:r>
            <a:endParaRPr sz="2400"/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838" y="2527622"/>
            <a:ext cx="2184331" cy="21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03350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準備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25925"/>
            <a:ext cx="7505700" cy="30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助教螢幕畫面：http://192.168.13.126:6080/vnc.html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講義：http://bit.ly/2IHUnoS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建議使用電腦教室的電腦開助教螢幕畫面和講義，讓你的筆電螢幕專注在VM內不用切換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zh-TW" sz="2400">
                <a:solidFill>
                  <a:srgbClr val="000000"/>
                </a:solidFill>
              </a:rPr>
              <a:t>如果操作上出現和螢幕或講義不同的地方，請馬上發問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819150" y="503350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ST-Link v2</a:t>
            </a:r>
            <a:endParaRPr/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819150" y="1425925"/>
            <a:ext cx="7505700" cy="30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NUCLEO-F446RE上的ST-Link v2額外模擬了一個UART介面，可以拿來充當U2U模組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RPi3上的IO都是3.3V的，ST-Link v2剛好也是3.3V準位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若在RPi上使用其他U2U模組需特別注意IO電壓準位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819150" y="503350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接線</a:t>
            </a:r>
            <a:endParaRPr/>
          </a:p>
        </p:txBody>
      </p:sp>
      <p:pic>
        <p:nvPicPr>
          <p:cNvPr id="263" name="Google Shape;2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025" y="1184348"/>
            <a:ext cx="2287099" cy="363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049" y="1076850"/>
            <a:ext cx="3102811" cy="3744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33"/>
          <p:cNvCxnSpPr/>
          <p:nvPr/>
        </p:nvCxnSpPr>
        <p:spPr>
          <a:xfrm>
            <a:off x="2221625" y="2008300"/>
            <a:ext cx="3266400" cy="794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3"/>
          <p:cNvCxnSpPr/>
          <p:nvPr/>
        </p:nvCxnSpPr>
        <p:spPr>
          <a:xfrm>
            <a:off x="5487875" y="2810150"/>
            <a:ext cx="7200" cy="588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3"/>
          <p:cNvCxnSpPr/>
          <p:nvPr/>
        </p:nvCxnSpPr>
        <p:spPr>
          <a:xfrm flipH="1" rot="10800000">
            <a:off x="2229000" y="2118500"/>
            <a:ext cx="3538500" cy="22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3"/>
          <p:cNvCxnSpPr/>
          <p:nvPr/>
        </p:nvCxnSpPr>
        <p:spPr>
          <a:xfrm flipH="1" rot="10800000">
            <a:off x="2221625" y="2008375"/>
            <a:ext cx="3553200" cy="257400"/>
          </a:xfrm>
          <a:prstGeom prst="bentConnector3">
            <a:avLst>
              <a:gd fmla="val 54865" name="adj1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33"/>
          <p:cNvSpPr txBox="1"/>
          <p:nvPr/>
        </p:nvSpPr>
        <p:spPr>
          <a:xfrm>
            <a:off x="3251525" y="813450"/>
            <a:ext cx="1537500" cy="59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共地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麵包板匯流排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" name="Google Shape;270;p33"/>
          <p:cNvCxnSpPr>
            <a:stCxn id="269" idx="2"/>
          </p:cNvCxnSpPr>
          <p:nvPr/>
        </p:nvCxnSpPr>
        <p:spPr>
          <a:xfrm flipH="1">
            <a:off x="3597275" y="1403850"/>
            <a:ext cx="423000" cy="5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819150" y="503350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注意！</a:t>
            </a:r>
            <a:endParaRPr/>
          </a:p>
        </p:txBody>
      </p:sp>
      <p:sp>
        <p:nvSpPr>
          <p:cNvPr id="276" name="Google Shape;276;p34"/>
          <p:cNvSpPr txBox="1"/>
          <p:nvPr>
            <p:ph idx="1" type="body"/>
          </p:nvPr>
        </p:nvSpPr>
        <p:spPr>
          <a:xfrm>
            <a:off x="819150" y="1425925"/>
            <a:ext cx="7505700" cy="30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ST-Linkv2的模擬serial port和STM32F446RE的UART2接在一起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為避免衝突，你可以選擇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1. 把JP5跳到E5V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2. 新建一個沒有使用UART2的專案並燒錄至板子上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819150" y="503350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電腦端</a:t>
            </a:r>
            <a:endParaRPr/>
          </a:p>
        </p:txBody>
      </p:sp>
      <p:sp>
        <p:nvSpPr>
          <p:cNvPr id="282" name="Google Shape;282;p35"/>
          <p:cNvSpPr txBox="1"/>
          <p:nvPr>
            <p:ph idx="1" type="body"/>
          </p:nvPr>
        </p:nvSpPr>
        <p:spPr>
          <a:xfrm>
            <a:off x="819150" y="1425925"/>
            <a:ext cx="7505700" cy="30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開啟cutecom（Windows使用putty）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正確設定裝置與baud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175" y="475837"/>
            <a:ext cx="6887649" cy="419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6"/>
          <p:cNvSpPr/>
          <p:nvPr/>
        </p:nvSpPr>
        <p:spPr>
          <a:xfrm>
            <a:off x="1007825" y="4472700"/>
            <a:ext cx="4546200" cy="272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819150" y="503350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RPi端</a:t>
            </a:r>
            <a:endParaRPr/>
          </a:p>
        </p:txBody>
      </p:sp>
      <p:pic>
        <p:nvPicPr>
          <p:cNvPr id="294" name="Google Shape;2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038" y="1383175"/>
            <a:ext cx="4010025" cy="723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5" name="Google Shape;295;p37"/>
          <p:cNvGraphicFramePr/>
          <p:nvPr/>
        </p:nvGraphicFramePr>
        <p:xfrm>
          <a:off x="38142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{2CAE2298-9E45-4DEE-B7E4-E6A06A880863}</a:tableStyleId>
              </a:tblPr>
              <a:tblGrid>
                <a:gridCol w="46230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solidFill>
                            <a:srgbClr val="CC7832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zh-TW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serial</a:t>
                      </a:r>
                      <a:br>
                        <a:rPr lang="zh-TW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zh-TW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zh-TW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</a:t>
                      </a:r>
                      <a:r>
                        <a:rPr lang="zh-TW" sz="1100">
                          <a:solidFill>
                            <a:srgbClr val="6897BB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115200</a:t>
                      </a:r>
                      <a:r>
                        <a:rPr lang="zh-TW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zh-TW" sz="1100">
                          <a:solidFill>
                            <a:srgbClr val="6897BB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zh-TW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N, </a:t>
                      </a:r>
                      <a:r>
                        <a:rPr lang="zh-TW" sz="1100">
                          <a:solidFill>
                            <a:srgbClr val="6897BB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zh-TW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zh-TW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 = serial.Serial(</a:t>
                      </a:r>
                      <a:r>
                        <a:rPr lang="zh-TW" sz="1100">
                          <a:solidFill>
                            <a:srgbClr val="6A8759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'/dev/serial0'</a:t>
                      </a:r>
                      <a:r>
                        <a:rPr lang="zh-TW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zh-TW" sz="1100">
                          <a:solidFill>
                            <a:srgbClr val="6897BB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115200</a:t>
                      </a:r>
                      <a:r>
                        <a:rPr lang="zh-TW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timeout=None,</a:t>
                      </a:r>
                      <a:br>
                        <a:rPr lang="zh-TW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zh-TW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parity=serial.PARITY_NONE)</a:t>
                      </a:r>
                      <a:br>
                        <a:rPr lang="zh-TW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zh-TW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print(ser.name)</a:t>
                      </a:r>
                      <a:br>
                        <a:rPr lang="zh-TW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zh-TW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ser.write(b</a:t>
                      </a:r>
                      <a:r>
                        <a:rPr lang="zh-TW" sz="1100">
                          <a:solidFill>
                            <a:srgbClr val="6A8759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'2048,-2048\r\n'</a:t>
                      </a:r>
                      <a:r>
                        <a:rPr lang="zh-TW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zh-TW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zh-TW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zh-TW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ser.close()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282B2E"/>
                    </a:solidFill>
                  </a:tcPr>
                </a:tc>
              </a:tr>
            </a:tbl>
          </a:graphicData>
        </a:graphic>
      </p:graphicFrame>
      <p:sp>
        <p:nvSpPr>
          <p:cNvPr id="296" name="Google Shape;296;p37"/>
          <p:cNvSpPr txBox="1"/>
          <p:nvPr/>
        </p:nvSpPr>
        <p:spPr>
          <a:xfrm>
            <a:off x="5702250" y="2166150"/>
            <a:ext cx="29316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simple.py（可以複製，我弄好久）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819150" y="503350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結果</a:t>
            </a:r>
            <a:endParaRPr/>
          </a:p>
        </p:txBody>
      </p:sp>
      <p:pic>
        <p:nvPicPr>
          <p:cNvPr id="302" name="Google Shape;3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400" y="1093750"/>
            <a:ext cx="6769200" cy="374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>
            <p:ph type="title"/>
          </p:nvPr>
        </p:nvSpPr>
        <p:spPr>
          <a:xfrm>
            <a:off x="819150" y="503350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自我檢查點</a:t>
            </a:r>
            <a:endParaRPr/>
          </a:p>
        </p:txBody>
      </p:sp>
      <p:sp>
        <p:nvSpPr>
          <p:cNvPr id="308" name="Google Shape;308;p39"/>
          <p:cNvSpPr txBox="1"/>
          <p:nvPr>
            <p:ph idx="1" type="body"/>
          </p:nvPr>
        </p:nvSpPr>
        <p:spPr>
          <a:xfrm>
            <a:off x="819150" y="1425925"/>
            <a:ext cx="7505700" cy="30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若有出現上一張投影片畫面代表可正常使用RPi上的serial port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確定後再往下做，可確定問題發生在RPi或NUCLEO板上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>
            <p:ph type="title"/>
          </p:nvPr>
        </p:nvSpPr>
        <p:spPr>
          <a:xfrm>
            <a:off x="819150" y="503350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整合RPi與NUCLEO</a:t>
            </a:r>
            <a:endParaRPr/>
          </a:p>
        </p:txBody>
      </p:sp>
      <p:sp>
        <p:nvSpPr>
          <p:cNvPr id="314" name="Google Shape;314;p40"/>
          <p:cNvSpPr txBox="1"/>
          <p:nvPr>
            <p:ph idx="1" type="body"/>
          </p:nvPr>
        </p:nvSpPr>
        <p:spPr>
          <a:xfrm>
            <a:off x="819150" y="1425925"/>
            <a:ext cx="7505700" cy="30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由於NUCLEO上的UART2預設與ST-Linkv2的模擬serial port接在一起，為避免衝突，最好不要把使用UART2來連接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STM32F446RE的硬體資源很豐富，大可以選另一個UART來和RPi連接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以UART1為例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type="title"/>
          </p:nvPr>
        </p:nvSpPr>
        <p:spPr>
          <a:xfrm>
            <a:off x="819150" y="385650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STM32CUBEMX</a:t>
            </a:r>
            <a:endParaRPr/>
          </a:p>
        </p:txBody>
      </p:sp>
      <p:pic>
        <p:nvPicPr>
          <p:cNvPr id="320" name="Google Shape;3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675" y="1093750"/>
            <a:ext cx="5814634" cy="374494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1"/>
          <p:cNvSpPr/>
          <p:nvPr/>
        </p:nvSpPr>
        <p:spPr>
          <a:xfrm>
            <a:off x="1736100" y="3634050"/>
            <a:ext cx="522300" cy="132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1"/>
          <p:cNvSpPr/>
          <p:nvPr/>
        </p:nvSpPr>
        <p:spPr>
          <a:xfrm>
            <a:off x="2690350" y="2020925"/>
            <a:ext cx="840600" cy="132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1"/>
          <p:cNvSpPr/>
          <p:nvPr/>
        </p:nvSpPr>
        <p:spPr>
          <a:xfrm>
            <a:off x="3530950" y="4078625"/>
            <a:ext cx="1000500" cy="673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401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你可能會需要...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00200"/>
            <a:ext cx="750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STM32Dev: </a:t>
            </a:r>
            <a:r>
              <a:rPr lang="zh-TW" sz="2400" u="sng">
                <a:solidFill>
                  <a:schemeClr val="hlink"/>
                </a:solidFill>
                <a:hlinkClick r:id="rId3"/>
              </a:rPr>
              <a:t>https://reurl.cc/6Q8L5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Timer: </a:t>
            </a:r>
            <a:r>
              <a:rPr lang="zh-TW" sz="2400" u="sng">
                <a:solidFill>
                  <a:schemeClr val="hlink"/>
                </a:solidFill>
                <a:hlinkClick r:id="rId4"/>
              </a:rPr>
              <a:t>http://bit.ly/2HLtCP3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CarAssembly: </a:t>
            </a:r>
            <a:r>
              <a:rPr lang="zh-TW" sz="2400" u="sng">
                <a:solidFill>
                  <a:schemeClr val="hlink"/>
                </a:solidFill>
                <a:hlinkClick r:id="rId5"/>
              </a:rPr>
              <a:t>http://bit.ly/2O5nuCm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/>
          <p:nvPr>
            <p:ph type="title"/>
          </p:nvPr>
        </p:nvSpPr>
        <p:spPr>
          <a:xfrm>
            <a:off x="819150" y="385650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STM32CUBEMX</a:t>
            </a:r>
            <a:endParaRPr/>
          </a:p>
        </p:txBody>
      </p:sp>
      <p:pic>
        <p:nvPicPr>
          <p:cNvPr id="329" name="Google Shape;3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313" y="976050"/>
            <a:ext cx="5997381" cy="386264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2"/>
          <p:cNvSpPr/>
          <p:nvPr/>
        </p:nvSpPr>
        <p:spPr>
          <a:xfrm>
            <a:off x="2580025" y="3580500"/>
            <a:ext cx="840600" cy="132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2"/>
          <p:cNvSpPr/>
          <p:nvPr/>
        </p:nvSpPr>
        <p:spPr>
          <a:xfrm>
            <a:off x="3475425" y="3821200"/>
            <a:ext cx="349800" cy="132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"/>
          <p:cNvSpPr txBox="1"/>
          <p:nvPr>
            <p:ph type="title"/>
          </p:nvPr>
        </p:nvSpPr>
        <p:spPr>
          <a:xfrm>
            <a:off x="819150" y="503350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接線</a:t>
            </a:r>
            <a:endParaRPr/>
          </a:p>
        </p:txBody>
      </p:sp>
      <p:pic>
        <p:nvPicPr>
          <p:cNvPr id="337" name="Google Shape;3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025" y="1184348"/>
            <a:ext cx="2287099" cy="363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049" y="1076850"/>
            <a:ext cx="3102811" cy="3744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9" name="Google Shape;339;p43"/>
          <p:cNvCxnSpPr/>
          <p:nvPr/>
        </p:nvCxnSpPr>
        <p:spPr>
          <a:xfrm>
            <a:off x="2221625" y="2008300"/>
            <a:ext cx="3266400" cy="794400"/>
          </a:xfrm>
          <a:prstGeom prst="bentConnector3">
            <a:avLst>
              <a:gd fmla="val 81303" name="adj1"/>
            </a:avLst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43"/>
          <p:cNvCxnSpPr/>
          <p:nvPr/>
        </p:nvCxnSpPr>
        <p:spPr>
          <a:xfrm>
            <a:off x="5487875" y="2810150"/>
            <a:ext cx="7200" cy="5880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43"/>
          <p:cNvCxnSpPr/>
          <p:nvPr/>
        </p:nvCxnSpPr>
        <p:spPr>
          <a:xfrm>
            <a:off x="2229000" y="2140700"/>
            <a:ext cx="5848200" cy="2199600"/>
          </a:xfrm>
          <a:prstGeom prst="bentConnector3">
            <a:avLst>
              <a:gd fmla="val 47674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43"/>
          <p:cNvCxnSpPr/>
          <p:nvPr/>
        </p:nvCxnSpPr>
        <p:spPr>
          <a:xfrm>
            <a:off x="2221625" y="2265775"/>
            <a:ext cx="5855700" cy="1405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43"/>
          <p:cNvSpPr txBox="1"/>
          <p:nvPr/>
        </p:nvSpPr>
        <p:spPr>
          <a:xfrm>
            <a:off x="3251525" y="813450"/>
            <a:ext cx="1537500" cy="59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共地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麵包板匯流排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4" name="Google Shape;344;p43"/>
          <p:cNvCxnSpPr>
            <a:stCxn id="343" idx="2"/>
          </p:cNvCxnSpPr>
          <p:nvPr/>
        </p:nvCxnSpPr>
        <p:spPr>
          <a:xfrm flipH="1">
            <a:off x="3597275" y="1403850"/>
            <a:ext cx="423000" cy="5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 txBox="1"/>
          <p:nvPr>
            <p:ph type="title"/>
          </p:nvPr>
        </p:nvSpPr>
        <p:spPr>
          <a:xfrm>
            <a:off x="819150" y="503350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Demo1</a:t>
            </a:r>
            <a:endParaRPr/>
          </a:p>
        </p:txBody>
      </p:sp>
      <p:sp>
        <p:nvSpPr>
          <p:cNvPr id="350" name="Google Shape;350;p44"/>
          <p:cNvSpPr txBox="1"/>
          <p:nvPr>
            <p:ph idx="1" type="body"/>
          </p:nvPr>
        </p:nvSpPr>
        <p:spPr>
          <a:xfrm>
            <a:off x="819150" y="1425925"/>
            <a:ext cx="7505700" cy="30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修改與結合：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u="sng">
                <a:solidFill>
                  <a:schemeClr val="hlink"/>
                </a:solidFill>
                <a:hlinkClick r:id="rId3"/>
              </a:rPr>
              <a:t>http://bit.ly/2HLtCP3</a:t>
            </a:r>
            <a:r>
              <a:rPr lang="zh-TW" sz="2400"/>
              <a:t>(Timer)最後面的demo(改成用UART1)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 u="sng">
                <a:solidFill>
                  <a:schemeClr val="hlink"/>
                </a:solidFill>
                <a:hlinkClick r:id="rId4"/>
              </a:rPr>
              <a:t>https://zzb.bz/iielab03</a:t>
            </a:r>
            <a:r>
              <a:rPr lang="zh-TW" sz="2400"/>
              <a:t> Demo3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功能要求：基線版遙控小車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手機app遙控：前進、後退、左轉、右轉、停止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 txBox="1"/>
          <p:nvPr>
            <p:ph type="title"/>
          </p:nvPr>
        </p:nvSpPr>
        <p:spPr>
          <a:xfrm>
            <a:off x="819150" y="503350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架構</a:t>
            </a:r>
            <a:endParaRPr/>
          </a:p>
        </p:txBody>
      </p:sp>
      <p:sp>
        <p:nvSpPr>
          <p:cNvPr id="356" name="Google Shape;356;p45"/>
          <p:cNvSpPr/>
          <p:nvPr/>
        </p:nvSpPr>
        <p:spPr>
          <a:xfrm>
            <a:off x="1369875" y="1168250"/>
            <a:ext cx="1255500" cy="124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手機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App</a:t>
            </a:r>
            <a:endParaRPr/>
          </a:p>
        </p:txBody>
      </p:sp>
      <p:sp>
        <p:nvSpPr>
          <p:cNvPr id="357" name="Google Shape;357;p45"/>
          <p:cNvSpPr/>
          <p:nvPr/>
        </p:nvSpPr>
        <p:spPr>
          <a:xfrm>
            <a:off x="3944238" y="1168250"/>
            <a:ext cx="1255500" cy="124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RPi3</a:t>
            </a:r>
            <a:endParaRPr/>
          </a:p>
        </p:txBody>
      </p:sp>
      <p:sp>
        <p:nvSpPr>
          <p:cNvPr id="358" name="Google Shape;358;p45"/>
          <p:cNvSpPr/>
          <p:nvPr/>
        </p:nvSpPr>
        <p:spPr>
          <a:xfrm>
            <a:off x="6518600" y="1168250"/>
            <a:ext cx="1255500" cy="124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小車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(ARM)</a:t>
            </a:r>
            <a:endParaRPr/>
          </a:p>
        </p:txBody>
      </p:sp>
      <p:cxnSp>
        <p:nvCxnSpPr>
          <p:cNvPr id="359" name="Google Shape;359;p45"/>
          <p:cNvCxnSpPr>
            <a:stCxn id="356" idx="3"/>
            <a:endCxn id="357" idx="1"/>
          </p:cNvCxnSpPr>
          <p:nvPr/>
        </p:nvCxnSpPr>
        <p:spPr>
          <a:xfrm>
            <a:off x="2625375" y="1792400"/>
            <a:ext cx="131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45"/>
          <p:cNvCxnSpPr>
            <a:stCxn id="357" idx="3"/>
            <a:endCxn id="358" idx="1"/>
          </p:cNvCxnSpPr>
          <p:nvPr/>
        </p:nvCxnSpPr>
        <p:spPr>
          <a:xfrm>
            <a:off x="5199738" y="1792400"/>
            <a:ext cx="131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45"/>
          <p:cNvSpPr txBox="1"/>
          <p:nvPr/>
        </p:nvSpPr>
        <p:spPr>
          <a:xfrm>
            <a:off x="4119588" y="2416550"/>
            <a:ext cx="9048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server.py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2" name="Google Shape;362;p45"/>
          <p:cNvCxnSpPr/>
          <p:nvPr/>
        </p:nvCxnSpPr>
        <p:spPr>
          <a:xfrm>
            <a:off x="937950" y="2846925"/>
            <a:ext cx="726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45"/>
          <p:cNvSpPr txBox="1"/>
          <p:nvPr/>
        </p:nvSpPr>
        <p:spPr>
          <a:xfrm>
            <a:off x="1545213" y="2416550"/>
            <a:ext cx="9048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AI2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5"/>
          <p:cNvSpPr txBox="1"/>
          <p:nvPr/>
        </p:nvSpPr>
        <p:spPr>
          <a:xfrm>
            <a:off x="2574375" y="2964625"/>
            <a:ext cx="1420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“FW 2048”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5"/>
          <p:cNvSpPr txBox="1"/>
          <p:nvPr/>
        </p:nvSpPr>
        <p:spPr>
          <a:xfrm>
            <a:off x="5281650" y="2964625"/>
            <a:ext cx="11550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“2048, 2048”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5"/>
          <p:cNvSpPr txBox="1"/>
          <p:nvPr/>
        </p:nvSpPr>
        <p:spPr>
          <a:xfrm>
            <a:off x="2574375" y="3376525"/>
            <a:ext cx="1420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“BW 3000”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5"/>
          <p:cNvSpPr txBox="1"/>
          <p:nvPr/>
        </p:nvSpPr>
        <p:spPr>
          <a:xfrm>
            <a:off x="5148750" y="3376525"/>
            <a:ext cx="1420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“-3000,-3000”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5"/>
          <p:cNvSpPr txBox="1"/>
          <p:nvPr/>
        </p:nvSpPr>
        <p:spPr>
          <a:xfrm>
            <a:off x="2574375" y="3788425"/>
            <a:ext cx="1420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“R</a:t>
            </a:r>
            <a:r>
              <a:rPr lang="zh-TW">
                <a:latin typeface="Calibri"/>
                <a:ea typeface="Calibri"/>
                <a:cs typeface="Calibri"/>
                <a:sym typeface="Calibri"/>
              </a:rPr>
              <a:t>T 2000</a:t>
            </a:r>
            <a:r>
              <a:rPr lang="zh-TW"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5"/>
          <p:cNvSpPr txBox="1"/>
          <p:nvPr/>
        </p:nvSpPr>
        <p:spPr>
          <a:xfrm>
            <a:off x="5148750" y="3788425"/>
            <a:ext cx="1420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“2000,0”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5"/>
          <p:cNvSpPr txBox="1"/>
          <p:nvPr/>
        </p:nvSpPr>
        <p:spPr>
          <a:xfrm>
            <a:off x="2574363" y="4200325"/>
            <a:ext cx="1420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“STOP”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5"/>
          <p:cNvSpPr txBox="1"/>
          <p:nvPr/>
        </p:nvSpPr>
        <p:spPr>
          <a:xfrm>
            <a:off x="5148738" y="4200325"/>
            <a:ext cx="1420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“0,0”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5"/>
          <p:cNvSpPr txBox="1"/>
          <p:nvPr/>
        </p:nvSpPr>
        <p:spPr>
          <a:xfrm>
            <a:off x="434000" y="3582550"/>
            <a:ext cx="18927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*可定義你自己的命令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6"/>
          <p:cNvSpPr txBox="1"/>
          <p:nvPr>
            <p:ph type="title"/>
          </p:nvPr>
        </p:nvSpPr>
        <p:spPr>
          <a:xfrm>
            <a:off x="819150" y="503350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右轉90度簡單版</a:t>
            </a:r>
            <a:endParaRPr/>
          </a:p>
        </p:txBody>
      </p:sp>
      <p:sp>
        <p:nvSpPr>
          <p:cNvPr id="378" name="Google Shape;378;p46"/>
          <p:cNvSpPr/>
          <p:nvPr/>
        </p:nvSpPr>
        <p:spPr>
          <a:xfrm>
            <a:off x="1369875" y="1168250"/>
            <a:ext cx="1255500" cy="124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手機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App</a:t>
            </a:r>
            <a:endParaRPr/>
          </a:p>
        </p:txBody>
      </p:sp>
      <p:sp>
        <p:nvSpPr>
          <p:cNvPr id="379" name="Google Shape;379;p46"/>
          <p:cNvSpPr/>
          <p:nvPr/>
        </p:nvSpPr>
        <p:spPr>
          <a:xfrm>
            <a:off x="3944238" y="1168250"/>
            <a:ext cx="1255500" cy="124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RPi3</a:t>
            </a:r>
            <a:endParaRPr/>
          </a:p>
        </p:txBody>
      </p:sp>
      <p:sp>
        <p:nvSpPr>
          <p:cNvPr id="380" name="Google Shape;380;p46"/>
          <p:cNvSpPr/>
          <p:nvPr/>
        </p:nvSpPr>
        <p:spPr>
          <a:xfrm>
            <a:off x="6518600" y="1168250"/>
            <a:ext cx="1255500" cy="124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小車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(ARM)</a:t>
            </a:r>
            <a:endParaRPr/>
          </a:p>
        </p:txBody>
      </p:sp>
      <p:cxnSp>
        <p:nvCxnSpPr>
          <p:cNvPr id="381" name="Google Shape;381;p46"/>
          <p:cNvCxnSpPr>
            <a:stCxn id="378" idx="3"/>
            <a:endCxn id="379" idx="1"/>
          </p:cNvCxnSpPr>
          <p:nvPr/>
        </p:nvCxnSpPr>
        <p:spPr>
          <a:xfrm>
            <a:off x="2625375" y="1792400"/>
            <a:ext cx="131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46"/>
          <p:cNvCxnSpPr>
            <a:stCxn id="379" idx="3"/>
            <a:endCxn id="380" idx="1"/>
          </p:cNvCxnSpPr>
          <p:nvPr/>
        </p:nvCxnSpPr>
        <p:spPr>
          <a:xfrm>
            <a:off x="5199738" y="1792400"/>
            <a:ext cx="131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46"/>
          <p:cNvSpPr txBox="1"/>
          <p:nvPr/>
        </p:nvSpPr>
        <p:spPr>
          <a:xfrm>
            <a:off x="4119588" y="2416550"/>
            <a:ext cx="9048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server.py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4" name="Google Shape;384;p46"/>
          <p:cNvCxnSpPr/>
          <p:nvPr/>
        </p:nvCxnSpPr>
        <p:spPr>
          <a:xfrm>
            <a:off x="937950" y="2846925"/>
            <a:ext cx="726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46"/>
          <p:cNvSpPr txBox="1"/>
          <p:nvPr/>
        </p:nvSpPr>
        <p:spPr>
          <a:xfrm>
            <a:off x="1545213" y="2416550"/>
            <a:ext cx="9048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AI2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6"/>
          <p:cNvSpPr txBox="1"/>
          <p:nvPr/>
        </p:nvSpPr>
        <p:spPr>
          <a:xfrm>
            <a:off x="2574375" y="2964625"/>
            <a:ext cx="1420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“R</a:t>
            </a:r>
            <a:r>
              <a:rPr lang="zh-TW">
                <a:latin typeface="Calibri"/>
                <a:ea typeface="Calibri"/>
                <a:cs typeface="Calibri"/>
                <a:sym typeface="Calibri"/>
              </a:rPr>
              <a:t>T 2000 90</a:t>
            </a:r>
            <a:r>
              <a:rPr lang="zh-TW"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6"/>
          <p:cNvSpPr txBox="1"/>
          <p:nvPr/>
        </p:nvSpPr>
        <p:spPr>
          <a:xfrm>
            <a:off x="5281650" y="2964625"/>
            <a:ext cx="11550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“0, 2000”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6"/>
          <p:cNvSpPr txBox="1"/>
          <p:nvPr/>
        </p:nvSpPr>
        <p:spPr>
          <a:xfrm>
            <a:off x="5281650" y="3720250"/>
            <a:ext cx="11550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“0, 2000”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9" name="Google Shape;389;p46"/>
          <p:cNvCxnSpPr>
            <a:stCxn id="387" idx="2"/>
            <a:endCxn id="388" idx="0"/>
          </p:cNvCxnSpPr>
          <p:nvPr/>
        </p:nvCxnSpPr>
        <p:spPr>
          <a:xfrm>
            <a:off x="5859150" y="3376525"/>
            <a:ext cx="0" cy="3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46"/>
          <p:cNvSpPr txBox="1"/>
          <p:nvPr/>
        </p:nvSpPr>
        <p:spPr>
          <a:xfrm>
            <a:off x="6142600" y="3317675"/>
            <a:ext cx="10299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Delay 1000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988" y="290512"/>
            <a:ext cx="2162025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"/>
          <p:cNvSpPr txBox="1"/>
          <p:nvPr>
            <p:ph type="title"/>
          </p:nvPr>
        </p:nvSpPr>
        <p:spPr>
          <a:xfrm>
            <a:off x="819150" y="503350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進階功能</a:t>
            </a:r>
            <a:endParaRPr/>
          </a:p>
        </p:txBody>
      </p:sp>
      <p:sp>
        <p:nvSpPr>
          <p:cNvPr id="401" name="Google Shape;401;p48"/>
          <p:cNvSpPr txBox="1"/>
          <p:nvPr>
            <p:ph idx="1" type="body"/>
          </p:nvPr>
        </p:nvSpPr>
        <p:spPr>
          <a:xfrm>
            <a:off x="819150" y="1425925"/>
            <a:ext cx="7505700" cy="30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zh-TW" sz="2400"/>
              <a:t>使用馬達編碼器達成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直線前進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左右轉固定角度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503350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425925"/>
            <a:ext cx="7505700" cy="30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RPi3 serial port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pySerial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小車整合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RPi3 serial port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819150" y="1425925"/>
            <a:ext cx="7505700" cy="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最方便跟NUCLEO-F446RE溝通的方式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遙控小車：</a:t>
            </a:r>
            <a:endParaRPr sz="2400"/>
          </a:p>
        </p:txBody>
      </p:sp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503350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為何需要RPi上的Serial port?</a:t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1369888" y="2639525"/>
            <a:ext cx="1255500" cy="124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手機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App</a:t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3944250" y="2639525"/>
            <a:ext cx="1255500" cy="124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RPi3</a:t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6518613" y="2639525"/>
            <a:ext cx="1255500" cy="124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小車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(ARM)</a:t>
            </a:r>
            <a:endParaRPr/>
          </a:p>
        </p:txBody>
      </p:sp>
      <p:cxnSp>
        <p:nvCxnSpPr>
          <p:cNvPr id="162" name="Google Shape;162;p18"/>
          <p:cNvCxnSpPr>
            <a:stCxn id="159" idx="3"/>
            <a:endCxn id="160" idx="1"/>
          </p:cNvCxnSpPr>
          <p:nvPr/>
        </p:nvCxnSpPr>
        <p:spPr>
          <a:xfrm>
            <a:off x="2625388" y="3263675"/>
            <a:ext cx="131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8"/>
          <p:cNvCxnSpPr>
            <a:stCxn id="160" idx="3"/>
            <a:endCxn id="161" idx="1"/>
          </p:cNvCxnSpPr>
          <p:nvPr/>
        </p:nvCxnSpPr>
        <p:spPr>
          <a:xfrm>
            <a:off x="5199750" y="3263675"/>
            <a:ext cx="131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8"/>
          <p:cNvSpPr txBox="1"/>
          <p:nvPr/>
        </p:nvSpPr>
        <p:spPr>
          <a:xfrm>
            <a:off x="5416375" y="2924875"/>
            <a:ext cx="885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UART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2842013" y="2924875"/>
            <a:ext cx="8856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TCP/IP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5550125" y="2917750"/>
            <a:ext cx="613500" cy="44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19150" y="503350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各司其職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819150" y="1425925"/>
            <a:ext cx="7505700" cy="30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手機負責使用者介面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RPi3負責相對消耗資源的TCP/IP stack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舒適的開發環境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不適合即時任務(EX: 編碼器中斷)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STM32F446RE負責硬體相關的控制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快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i="1" lang="zh-TW" sz="2400"/>
              <a:t>較省電</a:t>
            </a:r>
            <a:endParaRPr i="1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19150" y="503350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Serial在哪裡？絕對難不倒你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819150" y="1425925"/>
            <a:ext cx="7505700" cy="30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RPi3上的確有UART腳位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那，可以直接使用嗎？</a:t>
            </a:r>
            <a:endParaRPr sz="240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199" y="299612"/>
            <a:ext cx="2857275" cy="454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/>
          <p:nvPr/>
        </p:nvSpPr>
        <p:spPr>
          <a:xfrm>
            <a:off x="7661750" y="1383975"/>
            <a:ext cx="1077300" cy="355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19150" y="503350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不行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819150" y="1425925"/>
            <a:ext cx="7505700" cy="30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1. 在RPi3上，serial0預設可能是沒有打開的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2. serial0預設會被附加Terminal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