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0" r:id="rId9"/>
    <p:sldId id="261" r:id="rId10"/>
    <p:sldId id="262" r:id="rId11"/>
    <p:sldId id="265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0"/>
    <p:restoredTop sz="94749"/>
  </p:normalViewPr>
  <p:slideViewPr>
    <p:cSldViewPr>
      <p:cViewPr varScale="1">
        <p:scale>
          <a:sx n="100" d="100"/>
          <a:sy n="100" d="100"/>
        </p:scale>
        <p:origin x="1688" y="1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jwjiang@sjtu.edu.cn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817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6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0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15CC-25BA-495C-A55E-C07D0128C40D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EE74-A3C0-4805-B71B-09D78EB5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wjiang@sjtu.edu.c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un-meng@sjtu.edu.cn" TargetMode="External"/><Relationship Id="rId2" Type="http://schemas.openxmlformats.org/officeDocument/2006/relationships/hyperlink" Target="mailto:daemondshu@sjt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aichiasjtu@sjt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mooc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7869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数据库原理与技术</a:t>
            </a:r>
            <a:br>
              <a:rPr lang="en-US" altLang="zh-CN" dirty="0">
                <a:latin typeface="+mj-lt"/>
              </a:rPr>
            </a:br>
            <a:r>
              <a:rPr lang="zh-CN" altLang="en-US" sz="3200" dirty="0">
                <a:latin typeface="+mj-lt"/>
              </a:rPr>
              <a:t>（</a:t>
            </a:r>
            <a:r>
              <a:rPr lang="en-US" altLang="zh-CN" sz="3200" dirty="0">
                <a:latin typeface="+mj-lt"/>
              </a:rPr>
              <a:t>SE 223-2019</a:t>
            </a:r>
            <a:r>
              <a:rPr lang="zh-CN" altLang="en-US" sz="3200" dirty="0">
                <a:latin typeface="+mj-lt"/>
              </a:rPr>
              <a:t>春）</a:t>
            </a:r>
            <a:endParaRPr lang="zh-CN" alt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r>
              <a:rPr lang="zh-CN" altLang="en-US" dirty="0"/>
              <a:t>蒋建伟</a:t>
            </a:r>
          </a:p>
        </p:txBody>
      </p:sp>
    </p:spTree>
    <p:extLst>
      <p:ext uri="{BB962C8B-B14F-4D97-AF65-F5344CB8AC3E}">
        <p14:creationId xmlns:p14="http://schemas.microsoft.com/office/powerpoint/2010/main" val="58523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904656"/>
          </a:xfrm>
        </p:spPr>
        <p:txBody>
          <a:bodyPr>
            <a:noAutofit/>
          </a:bodyPr>
          <a:lstStyle/>
          <a:p>
            <a:r>
              <a:rPr lang="zh-Hans" altLang="en-US" sz="2000" dirty="0">
                <a:latin typeface="Comic Sans MS" panose="030F0702030302020204" pitchFamily="66" charset="0"/>
              </a:rPr>
              <a:t>上课请勿</a:t>
            </a:r>
            <a:r>
              <a:rPr lang="zh-CN" altLang="en-US" sz="2000" dirty="0">
                <a:latin typeface="Comic Sans MS" panose="030F0702030302020204" pitchFamily="66" charset="0"/>
              </a:rPr>
              <a:t>迟到；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zh-CN" altLang="en-US" sz="2000" dirty="0">
                <a:latin typeface="Comic Sans MS" panose="030F0702030302020204" pitchFamily="66" charset="0"/>
              </a:rPr>
              <a:t>作业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sz="2000" dirty="0">
                <a:latin typeface="Comic Sans MS" panose="030F0702030302020204" pitchFamily="66" charset="0"/>
              </a:rPr>
              <a:t>网上作业逾时不计成绩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sz="2000" dirty="0">
                <a:latin typeface="Comic Sans MS" panose="030F0702030302020204" pitchFamily="66" charset="0"/>
              </a:rPr>
              <a:t>不参与互评将被扣分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MOOC</a:t>
            </a:r>
          </a:p>
          <a:p>
            <a:pPr lvl="1"/>
            <a:r>
              <a:rPr lang="zh-CN" altLang="en-US" sz="2000" dirty="0">
                <a:latin typeface="Comic Sans MS" panose="030F0702030302020204" pitchFamily="66" charset="0"/>
              </a:rPr>
              <a:t>资源学习情况、论坛等活跃度将被认定成绩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zh-CN" altLang="en-US" sz="2000" dirty="0">
                <a:latin typeface="Comic Sans MS" panose="030F0702030302020204" pitchFamily="66" charset="0"/>
              </a:rPr>
              <a:t>课程项目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zh-Hans" altLang="en-US" sz="2000" dirty="0">
                <a:latin typeface="Comic Sans MS" panose="030F0702030302020204" pitchFamily="66" charset="0"/>
              </a:rPr>
              <a:t>小组与个人行为，自由分组，指定汇报演讲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zh-CN" altLang="en-US" sz="2000" dirty="0">
                <a:latin typeface="Comic Sans MS" panose="030F0702030302020204" pitchFamily="66" charset="0"/>
              </a:rPr>
              <a:t>执行</a:t>
            </a:r>
            <a:r>
              <a:rPr lang="en-US" altLang="zh-CN" sz="2000" dirty="0">
                <a:latin typeface="Comic Sans MS" panose="030F0702030302020204" pitchFamily="66" charset="0"/>
              </a:rPr>
              <a:t>《</a:t>
            </a:r>
            <a:r>
              <a:rPr lang="zh-CN" altLang="zh-CN" sz="2000" dirty="0">
                <a:latin typeface="Comic Sans MS" panose="030F0702030302020204" pitchFamily="66" charset="0"/>
              </a:rPr>
              <a:t>上海交通大学本科生学业诚信规定</a:t>
            </a:r>
            <a:r>
              <a:rPr lang="en-US" altLang="zh-CN" sz="2000" dirty="0">
                <a:latin typeface="Comic Sans MS" panose="030F0702030302020204" pitchFamily="66" charset="0"/>
              </a:rPr>
              <a:t>》</a:t>
            </a:r>
          </a:p>
          <a:p>
            <a:pPr lvl="1"/>
            <a:r>
              <a:rPr lang="zh-CN" altLang="en-US" sz="2000" dirty="0">
                <a:latin typeface="Comic Sans MS" panose="030F0702030302020204" pitchFamily="66" charset="0"/>
              </a:rPr>
              <a:t>作业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2"/>
            <a:r>
              <a:rPr lang="zh-CN" altLang="en-US" sz="2000" dirty="0">
                <a:latin typeface="Comic Sans MS" panose="030F0702030302020204" pitchFamily="66" charset="0"/>
              </a:rPr>
              <a:t>一次违规，作业部分零分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2"/>
            <a:r>
              <a:rPr lang="zh-CN" altLang="en-US" sz="2000" dirty="0">
                <a:latin typeface="Comic Sans MS" panose="030F0702030302020204" pitchFamily="66" charset="0"/>
              </a:rPr>
              <a:t>两次或以上违规，课程零分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sz="2000" dirty="0">
                <a:latin typeface="Comic Sans MS" panose="030F0702030302020204" pitchFamily="66" charset="0"/>
              </a:rPr>
              <a:t>课程项目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2"/>
            <a:r>
              <a:rPr lang="zh-CN" altLang="en-US" sz="2000" dirty="0">
                <a:latin typeface="Comic Sans MS" panose="030F0702030302020204" pitchFamily="66" charset="0"/>
              </a:rPr>
              <a:t>违规，课程零分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sz="2000" dirty="0">
                <a:latin typeface="Comic Sans MS" panose="030F0702030302020204" pitchFamily="66" charset="0"/>
              </a:rPr>
              <a:t>考试与测验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2"/>
            <a:r>
              <a:rPr lang="zh-CN" altLang="en-US" sz="2000" dirty="0">
                <a:latin typeface="Comic Sans MS" panose="030F0702030302020204" pitchFamily="66" charset="0"/>
              </a:rPr>
              <a:t>作弊，课程零分，并予以纪律处分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290127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蒋建伟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  <a:hlinkClick r:id="rId2"/>
              </a:rPr>
              <a:t>jwjiang@sjtu.edu.cn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</a:rPr>
              <a:t>34205750</a:t>
            </a:r>
          </a:p>
          <a:p>
            <a:pPr lvl="1"/>
            <a:r>
              <a:rPr lang="en-US" altLang="zh-CN" dirty="0">
                <a:latin typeface="+mn-lt"/>
              </a:rPr>
              <a:t>Office Hour:Wed.13:00-15:00,Rm.1311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</a:p>
        </p:txBody>
      </p:sp>
    </p:spTree>
    <p:extLst>
      <p:ext uri="{BB962C8B-B14F-4D97-AF65-F5344CB8AC3E}">
        <p14:creationId xmlns:p14="http://schemas.microsoft.com/office/powerpoint/2010/main" val="238536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ans" altLang="en-US" dirty="0">
                <a:latin typeface="+mn-lt"/>
              </a:rPr>
              <a:t>舒步清</a:t>
            </a:r>
            <a:endParaRPr lang="en-US" altLang="zh-Hans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  <a:hlinkClick r:id="rId2"/>
              </a:rPr>
              <a:t>daemondshu@</a:t>
            </a:r>
            <a:r>
              <a:rPr lang="en-US" altLang="zh-Hans" dirty="0">
                <a:latin typeface="+mn-lt"/>
                <a:hlinkClick r:id="rId2"/>
              </a:rPr>
              <a:t>sjtu.edu.cn</a:t>
            </a:r>
            <a:endParaRPr lang="en-US" altLang="zh-Han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孙梦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  <a:hlinkClick r:id="rId3"/>
              </a:rPr>
              <a:t>sun-meng@sjtu.edu.cn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陈锴嘉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Hans" dirty="0">
                <a:latin typeface="+mn-lt"/>
                <a:hlinkClick r:id="rId4"/>
              </a:rPr>
              <a:t>kaichiasjtu@sjtu.edu</a:t>
            </a:r>
            <a:r>
              <a:rPr lang="en-US" altLang="zh-Hans">
                <a:latin typeface="+mn-lt"/>
                <a:hlinkClick r:id="rId4"/>
              </a:rPr>
              <a:t>.cn</a:t>
            </a:r>
            <a:endParaRPr lang="en-US" altLang="zh-Hans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</a:t>
            </a:r>
          </a:p>
        </p:txBody>
      </p:sp>
    </p:spTree>
    <p:extLst>
      <p:ext uri="{BB962C8B-B14F-4D97-AF65-F5344CB8AC3E}">
        <p14:creationId xmlns:p14="http://schemas.microsoft.com/office/powerpoint/2010/main" val="292627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数据库设计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数据库开发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数据库管理</a:t>
            </a:r>
            <a:endParaRPr lang="en-US" altLang="zh-CN" dirty="0"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36161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600200"/>
            <a:ext cx="7128792" cy="4525963"/>
          </a:xfrm>
        </p:spPr>
        <p:txBody>
          <a:bodyPr>
            <a:normAutofit/>
          </a:bodyPr>
          <a:lstStyle/>
          <a:p>
            <a:pPr marL="0" indent="11113">
              <a:buNone/>
            </a:pPr>
            <a:r>
              <a:rPr lang="en-US" altLang="zh-CN" sz="2600" dirty="0" err="1">
                <a:latin typeface="+mn-lt"/>
                <a:ea typeface="宋体" charset="-122"/>
              </a:rPr>
              <a:t>A.Silberschatz</a:t>
            </a:r>
            <a:r>
              <a:rPr lang="en-US" altLang="zh-CN" sz="2600" dirty="0">
                <a:latin typeface="+mn-lt"/>
                <a:ea typeface="宋体" charset="-122"/>
              </a:rPr>
              <a:t>, </a:t>
            </a:r>
            <a:r>
              <a:rPr lang="en-US" altLang="zh-CN" sz="2600" dirty="0" err="1">
                <a:latin typeface="+mn-lt"/>
                <a:ea typeface="宋体" charset="-122"/>
              </a:rPr>
              <a:t>H.F.Korth</a:t>
            </a:r>
            <a:r>
              <a:rPr lang="en-US" altLang="zh-CN" sz="2600" dirty="0">
                <a:latin typeface="+mn-lt"/>
                <a:ea typeface="宋体" charset="-122"/>
              </a:rPr>
              <a:t>, </a:t>
            </a:r>
            <a:r>
              <a:rPr lang="en-US" altLang="zh-CN" sz="2600" dirty="0" err="1">
                <a:latin typeface="+mn-lt"/>
                <a:ea typeface="宋体" charset="-122"/>
              </a:rPr>
              <a:t>S.Sudarshan</a:t>
            </a:r>
            <a:endParaRPr lang="en-US" altLang="zh-CN" sz="2600" dirty="0">
              <a:latin typeface="+mn-lt"/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charset="-122"/>
              </a:rPr>
              <a:t>Database System Concepts </a:t>
            </a:r>
            <a:r>
              <a:rPr lang="en-US" altLang="zh-CN" sz="2800" dirty="0">
                <a:latin typeface="+mn-lt"/>
                <a:ea typeface="宋体" charset="-122"/>
              </a:rPr>
              <a:t>6</a:t>
            </a:r>
            <a:r>
              <a:rPr lang="en-US" altLang="zh-CN" sz="2800" baseline="30000" dirty="0">
                <a:latin typeface="+mn-lt"/>
                <a:ea typeface="宋体" charset="-122"/>
              </a:rPr>
              <a:t>th </a:t>
            </a:r>
            <a:r>
              <a:rPr lang="en-US" altLang="zh-CN" sz="2800" dirty="0">
                <a:latin typeface="+mn-lt"/>
                <a:ea typeface="宋体" charset="-122"/>
              </a:rPr>
              <a:t>Ed., </a:t>
            </a:r>
            <a:r>
              <a:rPr lang="en-US" altLang="zh-CN" sz="2600" dirty="0">
                <a:latin typeface="+mn-lt"/>
                <a:ea typeface="宋体" charset="-122"/>
              </a:rPr>
              <a:t>McGraw-Hill (2010)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宋体" charset="-122"/>
              </a:rPr>
              <a:t>	http://db-book.com/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《</a:t>
            </a:r>
            <a:r>
              <a:rPr lang="zh-CN" altLang="en-US" dirty="0">
                <a:latin typeface="+mn-lt"/>
              </a:rPr>
              <a:t>数据库系统概念，本科教学版</a:t>
            </a:r>
            <a:r>
              <a:rPr lang="en-US" altLang="zh-CN" dirty="0">
                <a:latin typeface="+mn-lt"/>
              </a:rPr>
              <a:t>》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2816"/>
            <a:ext cx="1944216" cy="245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23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1600200"/>
            <a:ext cx="64807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3000" b="0" dirty="0">
                <a:latin typeface="+mn-lt"/>
              </a:rPr>
              <a:t>J.D. Ullman, </a:t>
            </a:r>
            <a:r>
              <a:rPr lang="en-US" altLang="zh-CN" sz="3000" b="0" dirty="0" err="1">
                <a:latin typeface="+mn-lt"/>
              </a:rPr>
              <a:t>J.Widom</a:t>
            </a:r>
            <a:r>
              <a:rPr lang="en-US" altLang="zh-CN" sz="3000" b="0" dirty="0">
                <a:latin typeface="+mn-lt"/>
              </a:rPr>
              <a:t>,</a:t>
            </a:r>
            <a:endParaRPr lang="en-US" altLang="zh-CN" sz="3000" b="0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charset="-122"/>
              </a:rPr>
              <a:t>A First Course in Database Systems</a:t>
            </a:r>
            <a:r>
              <a:rPr lang="en-US" altLang="zh-CN" dirty="0">
                <a:latin typeface="+mn-lt"/>
                <a:ea typeface="宋体" charset="-122"/>
              </a:rPr>
              <a:t> </a:t>
            </a:r>
            <a:r>
              <a:rPr lang="en-US" altLang="zh-CN" sz="2600" dirty="0">
                <a:latin typeface="+mn-lt"/>
                <a:ea typeface="宋体" charset="-122"/>
              </a:rPr>
              <a:t>3</a:t>
            </a:r>
            <a:r>
              <a:rPr lang="en-US" altLang="zh-CN" sz="2600" baseline="30000" dirty="0">
                <a:latin typeface="+mn-lt"/>
                <a:ea typeface="宋体" charset="-122"/>
              </a:rPr>
              <a:t>rd</a:t>
            </a:r>
            <a:r>
              <a:rPr lang="en-US" altLang="zh-CN" sz="2600" dirty="0">
                <a:latin typeface="+mn-lt"/>
                <a:ea typeface="宋体" charset="-122"/>
              </a:rPr>
              <a:t> Ed., Prentice Hall(2007)</a:t>
            </a:r>
            <a:endParaRPr lang="en-US" altLang="zh-CN" dirty="0"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dirty="0"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3000" b="0" dirty="0" err="1">
                <a:latin typeface="+mn-lt"/>
              </a:rPr>
              <a:t>H.Gracia</a:t>
            </a:r>
            <a:r>
              <a:rPr lang="en-US" altLang="zh-CN" sz="3000" b="0" dirty="0">
                <a:latin typeface="+mn-lt"/>
              </a:rPr>
              <a:t>-Molina, J.D. Ullman, </a:t>
            </a:r>
            <a:r>
              <a:rPr lang="en-US" altLang="zh-CN" sz="3000" b="0" dirty="0" err="1">
                <a:latin typeface="+mn-lt"/>
              </a:rPr>
              <a:t>J.Widom</a:t>
            </a:r>
            <a:r>
              <a:rPr lang="en-US" altLang="zh-CN" sz="3000" b="0" dirty="0">
                <a:latin typeface="+mn-lt"/>
              </a:rPr>
              <a:t>,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charset="-122"/>
              </a:rPr>
              <a:t>Complete Book </a:t>
            </a:r>
            <a:r>
              <a:rPr lang="en-US" altLang="zh-CN" sz="2600" dirty="0">
                <a:latin typeface="+mn-lt"/>
                <a:ea typeface="宋体" charset="-122"/>
              </a:rPr>
              <a:t>2</a:t>
            </a:r>
            <a:r>
              <a:rPr lang="en-US" altLang="zh-CN" sz="2600" baseline="30000" dirty="0">
                <a:latin typeface="+mn-lt"/>
                <a:ea typeface="宋体" charset="-122"/>
              </a:rPr>
              <a:t>nd</a:t>
            </a:r>
            <a:r>
              <a:rPr lang="en-US" altLang="zh-CN" sz="2600" dirty="0">
                <a:latin typeface="+mn-lt"/>
                <a:ea typeface="宋体" charset="-122"/>
              </a:rPr>
              <a:t> Ed., Pearson(2009)</a:t>
            </a:r>
            <a:endParaRPr lang="en-US" altLang="zh-CN" sz="2800" dirty="0"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dirty="0">
                <a:solidFill>
                  <a:schemeClr val="tx2"/>
                </a:solidFill>
                <a:latin typeface="+mn-lt"/>
                <a:ea typeface="宋体" charset="-122"/>
              </a:rPr>
              <a:t>http://infolab.stanford.edu/~ullman/fcdb.html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87" y="3717032"/>
            <a:ext cx="1693045" cy="2384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87" y="980728"/>
            <a:ext cx="1693045" cy="23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7459" y="1600200"/>
            <a:ext cx="6402773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0" dirty="0">
                <a:latin typeface="+mn-lt"/>
                <a:ea typeface="宋体" charset="-122"/>
              </a:rPr>
              <a:t>R. </a:t>
            </a:r>
            <a:r>
              <a:rPr lang="en-US" altLang="zh-CN" sz="2800" b="0" dirty="0" err="1">
                <a:latin typeface="+mn-lt"/>
                <a:ea typeface="宋体" charset="-122"/>
              </a:rPr>
              <a:t>Ramakrishnan</a:t>
            </a:r>
            <a:r>
              <a:rPr lang="en-US" altLang="zh-CN" sz="2800" b="0" dirty="0">
                <a:latin typeface="+mn-lt"/>
                <a:ea typeface="宋体" charset="-122"/>
              </a:rPr>
              <a:t> and J. </a:t>
            </a:r>
            <a:r>
              <a:rPr lang="en-US" altLang="zh-CN" sz="2800" b="0" dirty="0" err="1">
                <a:latin typeface="+mn-lt"/>
                <a:ea typeface="宋体" charset="-122"/>
              </a:rPr>
              <a:t>Gehrke</a:t>
            </a:r>
            <a:r>
              <a:rPr lang="en-US" altLang="zh-CN" sz="2800" b="0" dirty="0">
                <a:latin typeface="+mn-lt"/>
                <a:ea typeface="宋体" charset="-122"/>
              </a:rPr>
              <a:t>, </a:t>
            </a:r>
          </a:p>
          <a:p>
            <a:pPr marL="3175" indent="15875"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宋体" charset="-122"/>
              </a:rPr>
              <a:t>Database Management Systems</a:t>
            </a:r>
            <a:r>
              <a:rPr lang="en-US" altLang="zh-CN" dirty="0">
                <a:latin typeface="+mn-lt"/>
                <a:ea typeface="宋体" charset="-122"/>
              </a:rPr>
              <a:t>, </a:t>
            </a:r>
            <a:r>
              <a:rPr lang="en-US" altLang="zh-CN" sz="2400" dirty="0">
                <a:latin typeface="+mn-lt"/>
                <a:ea typeface="宋体" charset="-122"/>
              </a:rPr>
              <a:t>3</a:t>
            </a:r>
            <a:r>
              <a:rPr lang="en-US" altLang="zh-CN" sz="2400" baseline="30000" dirty="0">
                <a:latin typeface="+mn-lt"/>
                <a:ea typeface="宋体" charset="-122"/>
              </a:rPr>
              <a:t>rd</a:t>
            </a:r>
            <a:r>
              <a:rPr lang="en-US" altLang="zh-CN" sz="2400" dirty="0">
                <a:latin typeface="+mn-lt"/>
                <a:ea typeface="宋体" charset="-122"/>
              </a:rPr>
              <a:t> Ed., McGraw-Hill(2002)</a:t>
            </a:r>
          </a:p>
          <a:p>
            <a:pPr marL="3175" indent="15875">
              <a:buNone/>
              <a:defRPr/>
            </a:pPr>
            <a:r>
              <a:rPr lang="en-US" altLang="zh-CN" sz="2400" dirty="0">
                <a:latin typeface="+mn-lt"/>
                <a:ea typeface="宋体" charset="-122"/>
              </a:rPr>
              <a:t>http://pages.cs.wisc.edu/~dbbook/</a:t>
            </a:r>
          </a:p>
          <a:p>
            <a:pPr marL="0" indent="0">
              <a:buNone/>
              <a:defRPr/>
            </a:pPr>
            <a:endParaRPr lang="en-US" altLang="zh-CN" dirty="0">
              <a:latin typeface="+mn-lt"/>
              <a:ea typeface="宋体" charset="-122"/>
            </a:endParaRPr>
          </a:p>
          <a:p>
            <a:pPr marL="0" indent="0">
              <a:buNone/>
              <a:defRPr/>
            </a:pPr>
            <a:r>
              <a:rPr lang="en-US" altLang="zh-CN" sz="2800" b="0" dirty="0" err="1">
                <a:latin typeface="+mn-lt"/>
                <a:ea typeface="宋体" charset="-122"/>
              </a:rPr>
              <a:t>C.J.Date</a:t>
            </a:r>
            <a:r>
              <a:rPr lang="en-US" altLang="zh-CN" sz="2800" b="0" dirty="0">
                <a:latin typeface="+mn-lt"/>
                <a:ea typeface="宋体" charset="-122"/>
              </a:rPr>
              <a:t>,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An Introduction to Database Systems</a:t>
            </a:r>
            <a:r>
              <a:rPr lang="en-US" altLang="zh-CN" sz="2800" dirty="0">
                <a:latin typeface="+mn-lt"/>
                <a:ea typeface="宋体" charset="-122"/>
              </a:rPr>
              <a:t>, </a:t>
            </a:r>
            <a:r>
              <a:rPr lang="en-US" altLang="zh-CN" sz="2400" dirty="0">
                <a:latin typeface="+mn-lt"/>
                <a:ea typeface="宋体" charset="-122"/>
              </a:rPr>
              <a:t>8</a:t>
            </a:r>
            <a:r>
              <a:rPr lang="en-US" altLang="zh-CN" sz="2400" baseline="30000" dirty="0">
                <a:latin typeface="+mn-lt"/>
                <a:ea typeface="宋体" charset="-122"/>
              </a:rPr>
              <a:t>th</a:t>
            </a:r>
            <a:r>
              <a:rPr lang="en-US" altLang="zh-CN" sz="2400" dirty="0">
                <a:latin typeface="+mn-lt"/>
                <a:ea typeface="宋体" charset="-122"/>
              </a:rPr>
              <a:t> Ed., Addison Wesley(2003)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+mn-lt"/>
              <a:ea typeface="宋体" charset="-122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973" y="1628800"/>
            <a:ext cx="1744473" cy="2267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56" y="4149080"/>
            <a:ext cx="2163505" cy="21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0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基于慕课的线上线下混合式教学模式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FB49A0-2571-394E-82CE-4F45790F007C}"/>
              </a:ext>
            </a:extLst>
          </p:cNvPr>
          <p:cNvGrpSpPr/>
          <p:nvPr/>
        </p:nvGrpSpPr>
        <p:grpSpPr>
          <a:xfrm>
            <a:off x="315528" y="1484784"/>
            <a:ext cx="8576952" cy="4824536"/>
            <a:chOff x="219517" y="1268760"/>
            <a:chExt cx="8576952" cy="482453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3F781E4-CC91-3241-B54C-F087DF44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17" y="1268760"/>
              <a:ext cx="8576952" cy="4824536"/>
            </a:xfrm>
            <a:prstGeom prst="rect">
              <a:avLst/>
            </a:prstGeom>
          </p:spPr>
        </p:pic>
        <p:sp>
          <p:nvSpPr>
            <p:cNvPr id="8" name="任意形状 7">
              <a:extLst>
                <a:ext uri="{FF2B5EF4-FFF2-40B4-BE49-F238E27FC236}">
                  <a16:creationId xmlns:a16="http://schemas.microsoft.com/office/drawing/2014/main" id="{5315301C-CE09-EE4D-B2A1-3EE229448093}"/>
                </a:ext>
              </a:extLst>
            </p:cNvPr>
            <p:cNvSpPr/>
            <p:nvPr/>
          </p:nvSpPr>
          <p:spPr>
            <a:xfrm>
              <a:off x="278296" y="1285461"/>
              <a:ext cx="2986055" cy="1577009"/>
            </a:xfrm>
            <a:custGeom>
              <a:avLst/>
              <a:gdLst>
                <a:gd name="connsiteX0" fmla="*/ 53008 w 2986055"/>
                <a:gd name="connsiteY0" fmla="*/ 13252 h 1577009"/>
                <a:gd name="connsiteX1" fmla="*/ 53008 w 2986055"/>
                <a:gd name="connsiteY1" fmla="*/ 13252 h 1577009"/>
                <a:gd name="connsiteX2" fmla="*/ 39756 w 2986055"/>
                <a:gd name="connsiteY2" fmla="*/ 145774 h 1577009"/>
                <a:gd name="connsiteX3" fmla="*/ 13252 w 2986055"/>
                <a:gd name="connsiteY3" fmla="*/ 318052 h 1577009"/>
                <a:gd name="connsiteX4" fmla="*/ 0 w 2986055"/>
                <a:gd name="connsiteY4" fmla="*/ 503582 h 1577009"/>
                <a:gd name="connsiteX5" fmla="*/ 26504 w 2986055"/>
                <a:gd name="connsiteY5" fmla="*/ 715617 h 1577009"/>
                <a:gd name="connsiteX6" fmla="*/ 53008 w 2986055"/>
                <a:gd name="connsiteY6" fmla="*/ 755374 h 1577009"/>
                <a:gd name="connsiteX7" fmla="*/ 79513 w 2986055"/>
                <a:gd name="connsiteY7" fmla="*/ 848139 h 1577009"/>
                <a:gd name="connsiteX8" fmla="*/ 106017 w 2986055"/>
                <a:gd name="connsiteY8" fmla="*/ 927652 h 1577009"/>
                <a:gd name="connsiteX9" fmla="*/ 119269 w 2986055"/>
                <a:gd name="connsiteY9" fmla="*/ 980661 h 1577009"/>
                <a:gd name="connsiteX10" fmla="*/ 132521 w 2986055"/>
                <a:gd name="connsiteY10" fmla="*/ 1020417 h 1577009"/>
                <a:gd name="connsiteX11" fmla="*/ 159026 w 2986055"/>
                <a:gd name="connsiteY11" fmla="*/ 1139687 h 1577009"/>
                <a:gd name="connsiteX12" fmla="*/ 185530 w 2986055"/>
                <a:gd name="connsiteY12" fmla="*/ 1219200 h 1577009"/>
                <a:gd name="connsiteX13" fmla="*/ 198782 w 2986055"/>
                <a:gd name="connsiteY13" fmla="*/ 1285461 h 1577009"/>
                <a:gd name="connsiteX14" fmla="*/ 225287 w 2986055"/>
                <a:gd name="connsiteY14" fmla="*/ 1364974 h 1577009"/>
                <a:gd name="connsiteX15" fmla="*/ 265043 w 2986055"/>
                <a:gd name="connsiteY15" fmla="*/ 1391478 h 1577009"/>
                <a:gd name="connsiteX16" fmla="*/ 278295 w 2986055"/>
                <a:gd name="connsiteY16" fmla="*/ 1431235 h 1577009"/>
                <a:gd name="connsiteX17" fmla="*/ 318052 w 2986055"/>
                <a:gd name="connsiteY17" fmla="*/ 1444487 h 1577009"/>
                <a:gd name="connsiteX18" fmla="*/ 357808 w 2986055"/>
                <a:gd name="connsiteY18" fmla="*/ 1470991 h 1577009"/>
                <a:gd name="connsiteX19" fmla="*/ 516834 w 2986055"/>
                <a:gd name="connsiteY19" fmla="*/ 1510748 h 1577009"/>
                <a:gd name="connsiteX20" fmla="*/ 781878 w 2986055"/>
                <a:gd name="connsiteY20" fmla="*/ 1524000 h 1577009"/>
                <a:gd name="connsiteX21" fmla="*/ 1524000 w 2986055"/>
                <a:gd name="connsiteY21" fmla="*/ 1537252 h 1577009"/>
                <a:gd name="connsiteX22" fmla="*/ 1590261 w 2986055"/>
                <a:gd name="connsiteY22" fmla="*/ 1550504 h 1577009"/>
                <a:gd name="connsiteX23" fmla="*/ 2186608 w 2986055"/>
                <a:gd name="connsiteY23" fmla="*/ 1550504 h 1577009"/>
                <a:gd name="connsiteX24" fmla="*/ 2570921 w 2986055"/>
                <a:gd name="connsiteY24" fmla="*/ 1577009 h 1577009"/>
                <a:gd name="connsiteX25" fmla="*/ 2822713 w 2986055"/>
                <a:gd name="connsiteY25" fmla="*/ 1563756 h 1577009"/>
                <a:gd name="connsiteX26" fmla="*/ 2902226 w 2986055"/>
                <a:gd name="connsiteY26" fmla="*/ 1457739 h 1577009"/>
                <a:gd name="connsiteX27" fmla="*/ 2928730 w 2986055"/>
                <a:gd name="connsiteY27" fmla="*/ 1364974 h 1577009"/>
                <a:gd name="connsiteX28" fmla="*/ 2955234 w 2986055"/>
                <a:gd name="connsiteY28" fmla="*/ 1338469 h 1577009"/>
                <a:gd name="connsiteX29" fmla="*/ 2968487 w 2986055"/>
                <a:gd name="connsiteY29" fmla="*/ 1298713 h 1577009"/>
                <a:gd name="connsiteX30" fmla="*/ 2968487 w 2986055"/>
                <a:gd name="connsiteY30" fmla="*/ 940904 h 1577009"/>
                <a:gd name="connsiteX31" fmla="*/ 2902226 w 2986055"/>
                <a:gd name="connsiteY31" fmla="*/ 874643 h 1577009"/>
                <a:gd name="connsiteX32" fmla="*/ 2782956 w 2986055"/>
                <a:gd name="connsiteY32" fmla="*/ 808382 h 1577009"/>
                <a:gd name="connsiteX33" fmla="*/ 2729947 w 2986055"/>
                <a:gd name="connsiteY33" fmla="*/ 781878 h 1577009"/>
                <a:gd name="connsiteX34" fmla="*/ 2676939 w 2986055"/>
                <a:gd name="connsiteY34" fmla="*/ 768626 h 1577009"/>
                <a:gd name="connsiteX35" fmla="*/ 2597426 w 2986055"/>
                <a:gd name="connsiteY35" fmla="*/ 742122 h 1577009"/>
                <a:gd name="connsiteX36" fmla="*/ 2517913 w 2986055"/>
                <a:gd name="connsiteY36" fmla="*/ 675861 h 1577009"/>
                <a:gd name="connsiteX37" fmla="*/ 2478156 w 2986055"/>
                <a:gd name="connsiteY37" fmla="*/ 649356 h 1577009"/>
                <a:gd name="connsiteX38" fmla="*/ 2411895 w 2986055"/>
                <a:gd name="connsiteY38" fmla="*/ 583096 h 1577009"/>
                <a:gd name="connsiteX39" fmla="*/ 2385391 w 2986055"/>
                <a:gd name="connsiteY39" fmla="*/ 556591 h 1577009"/>
                <a:gd name="connsiteX40" fmla="*/ 2358887 w 2986055"/>
                <a:gd name="connsiteY40" fmla="*/ 516835 h 1577009"/>
                <a:gd name="connsiteX41" fmla="*/ 2292626 w 2986055"/>
                <a:gd name="connsiteY41" fmla="*/ 450574 h 1577009"/>
                <a:gd name="connsiteX42" fmla="*/ 2239617 w 2986055"/>
                <a:gd name="connsiteY42" fmla="*/ 371061 h 1577009"/>
                <a:gd name="connsiteX43" fmla="*/ 2213113 w 2986055"/>
                <a:gd name="connsiteY43" fmla="*/ 344556 h 1577009"/>
                <a:gd name="connsiteX44" fmla="*/ 2186608 w 2986055"/>
                <a:gd name="connsiteY44" fmla="*/ 304800 h 1577009"/>
                <a:gd name="connsiteX45" fmla="*/ 2146852 w 2986055"/>
                <a:gd name="connsiteY45" fmla="*/ 278296 h 1577009"/>
                <a:gd name="connsiteX46" fmla="*/ 2080591 w 2986055"/>
                <a:gd name="connsiteY46" fmla="*/ 238539 h 1577009"/>
                <a:gd name="connsiteX47" fmla="*/ 1630017 w 2986055"/>
                <a:gd name="connsiteY47" fmla="*/ 238539 h 1577009"/>
                <a:gd name="connsiteX48" fmla="*/ 1590261 w 2986055"/>
                <a:gd name="connsiteY48" fmla="*/ 225287 h 1577009"/>
                <a:gd name="connsiteX49" fmla="*/ 1524000 w 2986055"/>
                <a:gd name="connsiteY49" fmla="*/ 185530 h 1577009"/>
                <a:gd name="connsiteX50" fmla="*/ 1457739 w 2986055"/>
                <a:gd name="connsiteY50" fmla="*/ 145774 h 1577009"/>
                <a:gd name="connsiteX51" fmla="*/ 1391478 w 2986055"/>
                <a:gd name="connsiteY51" fmla="*/ 106017 h 1577009"/>
                <a:gd name="connsiteX52" fmla="*/ 1311965 w 2986055"/>
                <a:gd name="connsiteY52" fmla="*/ 132522 h 1577009"/>
                <a:gd name="connsiteX53" fmla="*/ 1219200 w 2986055"/>
                <a:gd name="connsiteY53" fmla="*/ 66261 h 1577009"/>
                <a:gd name="connsiteX54" fmla="*/ 1099930 w 2986055"/>
                <a:gd name="connsiteY54" fmla="*/ 53009 h 1577009"/>
                <a:gd name="connsiteX55" fmla="*/ 980661 w 2986055"/>
                <a:gd name="connsiteY55" fmla="*/ 26504 h 1577009"/>
                <a:gd name="connsiteX56" fmla="*/ 940904 w 2986055"/>
                <a:gd name="connsiteY56" fmla="*/ 13252 h 1577009"/>
                <a:gd name="connsiteX57" fmla="*/ 887895 w 2986055"/>
                <a:gd name="connsiteY57" fmla="*/ 0 h 1577009"/>
                <a:gd name="connsiteX58" fmla="*/ 715617 w 2986055"/>
                <a:gd name="connsiteY58" fmla="*/ 13252 h 1577009"/>
                <a:gd name="connsiteX59" fmla="*/ 675861 w 2986055"/>
                <a:gd name="connsiteY59" fmla="*/ 26504 h 1577009"/>
                <a:gd name="connsiteX60" fmla="*/ 583095 w 2986055"/>
                <a:gd name="connsiteY60" fmla="*/ 39756 h 1577009"/>
                <a:gd name="connsiteX61" fmla="*/ 371061 w 2986055"/>
                <a:gd name="connsiteY61" fmla="*/ 66261 h 1577009"/>
                <a:gd name="connsiteX62" fmla="*/ 53008 w 2986055"/>
                <a:gd name="connsiteY62" fmla="*/ 66261 h 1577009"/>
                <a:gd name="connsiteX63" fmla="*/ 53008 w 2986055"/>
                <a:gd name="connsiteY63" fmla="*/ 66261 h 1577009"/>
                <a:gd name="connsiteX64" fmla="*/ 53008 w 2986055"/>
                <a:gd name="connsiteY64" fmla="*/ 66261 h 1577009"/>
                <a:gd name="connsiteX65" fmla="*/ 66261 w 2986055"/>
                <a:gd name="connsiteY65" fmla="*/ 92765 h 157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986055" h="1577009">
                  <a:moveTo>
                    <a:pt x="53008" y="13252"/>
                  </a:moveTo>
                  <a:lnTo>
                    <a:pt x="53008" y="13252"/>
                  </a:lnTo>
                  <a:cubicBezTo>
                    <a:pt x="48591" y="57426"/>
                    <a:pt x="45623" y="101769"/>
                    <a:pt x="39756" y="145774"/>
                  </a:cubicBezTo>
                  <a:cubicBezTo>
                    <a:pt x="13763" y="340721"/>
                    <a:pt x="38399" y="41432"/>
                    <a:pt x="13252" y="318052"/>
                  </a:cubicBezTo>
                  <a:cubicBezTo>
                    <a:pt x="7639" y="379798"/>
                    <a:pt x="4417" y="441739"/>
                    <a:pt x="0" y="503582"/>
                  </a:cubicBezTo>
                  <a:cubicBezTo>
                    <a:pt x="1596" y="522730"/>
                    <a:pt x="4860" y="665113"/>
                    <a:pt x="26504" y="715617"/>
                  </a:cubicBezTo>
                  <a:cubicBezTo>
                    <a:pt x="32778" y="730256"/>
                    <a:pt x="45885" y="741128"/>
                    <a:pt x="53008" y="755374"/>
                  </a:cubicBezTo>
                  <a:cubicBezTo>
                    <a:pt x="64146" y="777649"/>
                    <a:pt x="73141" y="826899"/>
                    <a:pt x="79513" y="848139"/>
                  </a:cubicBezTo>
                  <a:cubicBezTo>
                    <a:pt x="87541" y="874899"/>
                    <a:pt x="99241" y="900548"/>
                    <a:pt x="106017" y="927652"/>
                  </a:cubicBezTo>
                  <a:cubicBezTo>
                    <a:pt x="110434" y="945322"/>
                    <a:pt x="114265" y="963148"/>
                    <a:pt x="119269" y="980661"/>
                  </a:cubicBezTo>
                  <a:cubicBezTo>
                    <a:pt x="123106" y="994092"/>
                    <a:pt x="129133" y="1006865"/>
                    <a:pt x="132521" y="1020417"/>
                  </a:cubicBezTo>
                  <a:cubicBezTo>
                    <a:pt x="151434" y="1096068"/>
                    <a:pt x="138623" y="1071675"/>
                    <a:pt x="159026" y="1139687"/>
                  </a:cubicBezTo>
                  <a:cubicBezTo>
                    <a:pt x="167054" y="1166447"/>
                    <a:pt x="180051" y="1191805"/>
                    <a:pt x="185530" y="1219200"/>
                  </a:cubicBezTo>
                  <a:cubicBezTo>
                    <a:pt x="189947" y="1241287"/>
                    <a:pt x="192855" y="1263730"/>
                    <a:pt x="198782" y="1285461"/>
                  </a:cubicBezTo>
                  <a:cubicBezTo>
                    <a:pt x="206133" y="1312415"/>
                    <a:pt x="202041" y="1349477"/>
                    <a:pt x="225287" y="1364974"/>
                  </a:cubicBezTo>
                  <a:lnTo>
                    <a:pt x="265043" y="1391478"/>
                  </a:lnTo>
                  <a:cubicBezTo>
                    <a:pt x="269460" y="1404730"/>
                    <a:pt x="268417" y="1421357"/>
                    <a:pt x="278295" y="1431235"/>
                  </a:cubicBezTo>
                  <a:cubicBezTo>
                    <a:pt x="288173" y="1441113"/>
                    <a:pt x="305558" y="1438240"/>
                    <a:pt x="318052" y="1444487"/>
                  </a:cubicBezTo>
                  <a:cubicBezTo>
                    <a:pt x="332298" y="1451610"/>
                    <a:pt x="343254" y="1464522"/>
                    <a:pt x="357808" y="1470991"/>
                  </a:cubicBezTo>
                  <a:cubicBezTo>
                    <a:pt x="403884" y="1491470"/>
                    <a:pt x="466438" y="1506871"/>
                    <a:pt x="516834" y="1510748"/>
                  </a:cubicBezTo>
                  <a:cubicBezTo>
                    <a:pt x="605032" y="1517532"/>
                    <a:pt x="693450" y="1521673"/>
                    <a:pt x="781878" y="1524000"/>
                  </a:cubicBezTo>
                  <a:lnTo>
                    <a:pt x="1524000" y="1537252"/>
                  </a:lnTo>
                  <a:cubicBezTo>
                    <a:pt x="1546087" y="1541669"/>
                    <a:pt x="1567814" y="1548633"/>
                    <a:pt x="1590261" y="1550504"/>
                  </a:cubicBezTo>
                  <a:cubicBezTo>
                    <a:pt x="1864426" y="1573351"/>
                    <a:pt x="1884433" y="1562126"/>
                    <a:pt x="2186608" y="1550504"/>
                  </a:cubicBezTo>
                  <a:cubicBezTo>
                    <a:pt x="2320429" y="1563886"/>
                    <a:pt x="2430664" y="1577009"/>
                    <a:pt x="2570921" y="1577009"/>
                  </a:cubicBezTo>
                  <a:cubicBezTo>
                    <a:pt x="2654968" y="1577009"/>
                    <a:pt x="2738782" y="1568174"/>
                    <a:pt x="2822713" y="1563756"/>
                  </a:cubicBezTo>
                  <a:cubicBezTo>
                    <a:pt x="2882652" y="1473847"/>
                    <a:pt x="2853196" y="1506767"/>
                    <a:pt x="2902226" y="1457739"/>
                  </a:cubicBezTo>
                  <a:cubicBezTo>
                    <a:pt x="2904702" y="1447837"/>
                    <a:pt x="2920582" y="1378555"/>
                    <a:pt x="2928730" y="1364974"/>
                  </a:cubicBezTo>
                  <a:cubicBezTo>
                    <a:pt x="2935158" y="1354260"/>
                    <a:pt x="2946399" y="1347304"/>
                    <a:pt x="2955234" y="1338469"/>
                  </a:cubicBezTo>
                  <a:cubicBezTo>
                    <a:pt x="2959652" y="1325217"/>
                    <a:pt x="2965747" y="1312411"/>
                    <a:pt x="2968487" y="1298713"/>
                  </a:cubicBezTo>
                  <a:cubicBezTo>
                    <a:pt x="2990836" y="1186972"/>
                    <a:pt x="2992964" y="1042891"/>
                    <a:pt x="2968487" y="940904"/>
                  </a:cubicBezTo>
                  <a:cubicBezTo>
                    <a:pt x="2961197" y="910531"/>
                    <a:pt x="2928216" y="891969"/>
                    <a:pt x="2902226" y="874643"/>
                  </a:cubicBezTo>
                  <a:cubicBezTo>
                    <a:pt x="2747271" y="771341"/>
                    <a:pt x="2880920" y="850367"/>
                    <a:pt x="2782956" y="808382"/>
                  </a:cubicBezTo>
                  <a:cubicBezTo>
                    <a:pt x="2764798" y="800600"/>
                    <a:pt x="2748444" y="788814"/>
                    <a:pt x="2729947" y="781878"/>
                  </a:cubicBezTo>
                  <a:cubicBezTo>
                    <a:pt x="2712893" y="775483"/>
                    <a:pt x="2694384" y="773859"/>
                    <a:pt x="2676939" y="768626"/>
                  </a:cubicBezTo>
                  <a:cubicBezTo>
                    <a:pt x="2650179" y="760598"/>
                    <a:pt x="2597426" y="742122"/>
                    <a:pt x="2597426" y="742122"/>
                  </a:cubicBezTo>
                  <a:cubicBezTo>
                    <a:pt x="2498716" y="676314"/>
                    <a:pt x="2619951" y="760893"/>
                    <a:pt x="2517913" y="675861"/>
                  </a:cubicBezTo>
                  <a:cubicBezTo>
                    <a:pt x="2505677" y="665665"/>
                    <a:pt x="2490143" y="659844"/>
                    <a:pt x="2478156" y="649356"/>
                  </a:cubicBezTo>
                  <a:cubicBezTo>
                    <a:pt x="2454649" y="628787"/>
                    <a:pt x="2433982" y="605183"/>
                    <a:pt x="2411895" y="583096"/>
                  </a:cubicBezTo>
                  <a:cubicBezTo>
                    <a:pt x="2403060" y="574261"/>
                    <a:pt x="2392322" y="566987"/>
                    <a:pt x="2385391" y="556591"/>
                  </a:cubicBezTo>
                  <a:cubicBezTo>
                    <a:pt x="2376556" y="543339"/>
                    <a:pt x="2369375" y="528821"/>
                    <a:pt x="2358887" y="516835"/>
                  </a:cubicBezTo>
                  <a:cubicBezTo>
                    <a:pt x="2338318" y="493328"/>
                    <a:pt x="2309953" y="476564"/>
                    <a:pt x="2292626" y="450574"/>
                  </a:cubicBezTo>
                  <a:cubicBezTo>
                    <a:pt x="2274956" y="424070"/>
                    <a:pt x="2262141" y="393586"/>
                    <a:pt x="2239617" y="371061"/>
                  </a:cubicBezTo>
                  <a:cubicBezTo>
                    <a:pt x="2230782" y="362226"/>
                    <a:pt x="2220918" y="354312"/>
                    <a:pt x="2213113" y="344556"/>
                  </a:cubicBezTo>
                  <a:cubicBezTo>
                    <a:pt x="2203163" y="332119"/>
                    <a:pt x="2197870" y="316062"/>
                    <a:pt x="2186608" y="304800"/>
                  </a:cubicBezTo>
                  <a:cubicBezTo>
                    <a:pt x="2175346" y="293538"/>
                    <a:pt x="2159289" y="288245"/>
                    <a:pt x="2146852" y="278296"/>
                  </a:cubicBezTo>
                  <a:cubicBezTo>
                    <a:pt x="2094877" y="236716"/>
                    <a:pt x="2149632" y="261553"/>
                    <a:pt x="2080591" y="238539"/>
                  </a:cubicBezTo>
                  <a:cubicBezTo>
                    <a:pt x="1858258" y="252435"/>
                    <a:pt x="1861465" y="260581"/>
                    <a:pt x="1630017" y="238539"/>
                  </a:cubicBezTo>
                  <a:cubicBezTo>
                    <a:pt x="1616111" y="237215"/>
                    <a:pt x="1603513" y="229704"/>
                    <a:pt x="1590261" y="225287"/>
                  </a:cubicBezTo>
                  <a:cubicBezTo>
                    <a:pt x="1523105" y="158131"/>
                    <a:pt x="1610014" y="237137"/>
                    <a:pt x="1524000" y="185530"/>
                  </a:cubicBezTo>
                  <a:cubicBezTo>
                    <a:pt x="1433045" y="130958"/>
                    <a:pt x="1570360" y="183314"/>
                    <a:pt x="1457739" y="145774"/>
                  </a:cubicBezTo>
                  <a:cubicBezTo>
                    <a:pt x="1439822" y="127857"/>
                    <a:pt x="1422443" y="102576"/>
                    <a:pt x="1391478" y="106017"/>
                  </a:cubicBezTo>
                  <a:cubicBezTo>
                    <a:pt x="1363711" y="109102"/>
                    <a:pt x="1311965" y="132522"/>
                    <a:pt x="1311965" y="132522"/>
                  </a:cubicBezTo>
                  <a:cubicBezTo>
                    <a:pt x="1271784" y="92341"/>
                    <a:pt x="1269970" y="74723"/>
                    <a:pt x="1219200" y="66261"/>
                  </a:cubicBezTo>
                  <a:cubicBezTo>
                    <a:pt x="1179743" y="59685"/>
                    <a:pt x="1139529" y="58666"/>
                    <a:pt x="1099930" y="53009"/>
                  </a:cubicBezTo>
                  <a:cubicBezTo>
                    <a:pt x="1072609" y="49106"/>
                    <a:pt x="1009594" y="34770"/>
                    <a:pt x="980661" y="26504"/>
                  </a:cubicBezTo>
                  <a:cubicBezTo>
                    <a:pt x="967229" y="22666"/>
                    <a:pt x="954336" y="17090"/>
                    <a:pt x="940904" y="13252"/>
                  </a:cubicBezTo>
                  <a:cubicBezTo>
                    <a:pt x="923391" y="8248"/>
                    <a:pt x="905565" y="4417"/>
                    <a:pt x="887895" y="0"/>
                  </a:cubicBezTo>
                  <a:cubicBezTo>
                    <a:pt x="830469" y="4417"/>
                    <a:pt x="772768" y="6108"/>
                    <a:pt x="715617" y="13252"/>
                  </a:cubicBezTo>
                  <a:cubicBezTo>
                    <a:pt x="701756" y="14985"/>
                    <a:pt x="689559" y="23765"/>
                    <a:pt x="675861" y="26504"/>
                  </a:cubicBezTo>
                  <a:cubicBezTo>
                    <a:pt x="645232" y="32630"/>
                    <a:pt x="613968" y="35006"/>
                    <a:pt x="583095" y="39756"/>
                  </a:cubicBezTo>
                  <a:cubicBezTo>
                    <a:pt x="501760" y="52269"/>
                    <a:pt x="460980" y="63616"/>
                    <a:pt x="371061" y="66261"/>
                  </a:cubicBezTo>
                  <a:cubicBezTo>
                    <a:pt x="265089" y="69378"/>
                    <a:pt x="159026" y="66261"/>
                    <a:pt x="53008" y="66261"/>
                  </a:cubicBezTo>
                  <a:lnTo>
                    <a:pt x="53008" y="66261"/>
                  </a:lnTo>
                  <a:lnTo>
                    <a:pt x="53008" y="66261"/>
                  </a:lnTo>
                  <a:lnTo>
                    <a:pt x="66261" y="92765"/>
                  </a:lnTo>
                </a:path>
              </a:pathLst>
            </a:custGeom>
            <a:solidFill>
              <a:srgbClr val="EA8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6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600200"/>
            <a:ext cx="8579296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latin typeface="+mn-lt"/>
                <a:ea typeface="宋体" charset="-122"/>
              </a:rPr>
              <a:t>好大学在线（</a:t>
            </a:r>
            <a:r>
              <a:rPr lang="en-US" altLang="zh-CN" dirty="0">
                <a:latin typeface="+mn-lt"/>
                <a:ea typeface="宋体" charset="-122"/>
                <a:hlinkClick r:id="rId2"/>
              </a:rPr>
              <a:t>www.cnmooc.org</a:t>
            </a:r>
            <a:r>
              <a:rPr lang="zh-CN" altLang="en-US" dirty="0">
                <a:latin typeface="+mn-lt"/>
                <a:ea typeface="宋体" charset="-122"/>
              </a:rPr>
              <a:t>）</a:t>
            </a:r>
            <a:endParaRPr lang="en-US" altLang="zh-CN" dirty="0">
              <a:latin typeface="+mn-lt"/>
              <a:ea typeface="宋体" charset="-122"/>
            </a:endParaRPr>
          </a:p>
          <a:p>
            <a:r>
              <a:rPr lang="zh-CN" altLang="en-US" dirty="0">
                <a:latin typeface="+mn-lt"/>
                <a:ea typeface="宋体" charset="-122"/>
              </a:rPr>
              <a:t>混合式、翻转课堂</a:t>
            </a:r>
            <a:endParaRPr lang="en-US" altLang="zh-CN" dirty="0">
              <a:latin typeface="+mn-lt"/>
              <a:ea typeface="宋体" charset="-122"/>
            </a:endParaRPr>
          </a:p>
          <a:p>
            <a:pPr lvl="1"/>
            <a:r>
              <a:rPr lang="zh-CN" altLang="en-US" dirty="0">
                <a:latin typeface="+mn-lt"/>
                <a:ea typeface="宋体" charset="-122"/>
              </a:rPr>
              <a:t>课前在线学习、课前练习、论坛讨论</a:t>
            </a:r>
            <a:endParaRPr lang="en-US" altLang="zh-CN" dirty="0">
              <a:latin typeface="+mn-lt"/>
              <a:ea typeface="宋体" charset="-122"/>
            </a:endParaRPr>
          </a:p>
          <a:p>
            <a:pPr lvl="1"/>
            <a:r>
              <a:rPr lang="zh-CN" altLang="en-US" dirty="0">
                <a:latin typeface="+mn-lt"/>
                <a:ea typeface="宋体" charset="-122"/>
              </a:rPr>
              <a:t>课堂讲授（换种讲法），随堂练习（带</a:t>
            </a:r>
            <a:r>
              <a:rPr lang="en-US" altLang="zh-CN" dirty="0">
                <a:latin typeface="+mn-lt"/>
                <a:ea typeface="宋体" charset="-122"/>
              </a:rPr>
              <a:t>PC/</a:t>
            </a:r>
            <a:r>
              <a:rPr lang="zh-CN" altLang="en-US" dirty="0">
                <a:latin typeface="+mn-lt"/>
                <a:ea typeface="宋体" charset="-122"/>
              </a:rPr>
              <a:t>手机）</a:t>
            </a:r>
            <a:endParaRPr lang="en-US" altLang="zh-CN" dirty="0">
              <a:latin typeface="+mn-lt"/>
              <a:ea typeface="宋体" charset="-122"/>
            </a:endParaRPr>
          </a:p>
          <a:p>
            <a:pPr lvl="1"/>
            <a:r>
              <a:rPr lang="zh-CN" altLang="en-US" dirty="0">
                <a:latin typeface="+mn-lt"/>
                <a:ea typeface="宋体" charset="-122"/>
              </a:rPr>
              <a:t>课后在线学习、练习、论坛讨论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  <a:ea typeface="宋体" charset="-122"/>
              </a:rPr>
              <a:t>项目展示，分组研讨</a:t>
            </a:r>
            <a:endParaRPr lang="en-US" altLang="zh-CN" dirty="0">
              <a:latin typeface="+mn-lt"/>
              <a:ea typeface="宋体" charset="-122"/>
            </a:endParaRPr>
          </a:p>
          <a:p>
            <a:pPr lvl="1"/>
            <a:r>
              <a:rPr lang="zh-CN" altLang="en-US" dirty="0">
                <a:latin typeface="+mn-lt"/>
                <a:ea typeface="宋体" charset="-122"/>
              </a:rPr>
              <a:t>考后查分、确认</a:t>
            </a:r>
            <a:endParaRPr lang="en-US" altLang="zh-CN" dirty="0">
              <a:latin typeface="+mn-lt"/>
              <a:ea typeface="宋体" charset="-122"/>
            </a:endParaRPr>
          </a:p>
          <a:p>
            <a:pPr lvl="1"/>
            <a:r>
              <a:rPr lang="zh-CN" altLang="en-US" dirty="0">
                <a:latin typeface="+mn-lt"/>
                <a:ea typeface="宋体" charset="-122"/>
              </a:rPr>
              <a:t>问卷调查</a:t>
            </a:r>
            <a:endParaRPr lang="en-US" altLang="zh-CN" dirty="0">
              <a:latin typeface="+mn-lt"/>
              <a:ea typeface="宋体" charset="-122"/>
            </a:endParaRPr>
          </a:p>
          <a:p>
            <a:r>
              <a:rPr lang="zh-CN" altLang="en-US" dirty="0">
                <a:latin typeface="+mn-lt"/>
                <a:ea typeface="宋体" charset="-122"/>
              </a:rPr>
              <a:t>随时随地自由学习</a:t>
            </a:r>
            <a:endParaRPr lang="en-US" altLang="zh-CN" dirty="0">
              <a:latin typeface="+mn-lt"/>
              <a:ea typeface="宋体" charset="-122"/>
            </a:endParaRPr>
          </a:p>
          <a:p>
            <a:pPr lvl="1"/>
            <a:r>
              <a:rPr lang="zh-CN" altLang="en-US" dirty="0">
                <a:latin typeface="+mn-lt"/>
                <a:ea typeface="宋体" charset="-122"/>
              </a:rPr>
              <a:t>移动端</a:t>
            </a:r>
            <a:endParaRPr lang="en-US" altLang="zh-CN" dirty="0">
              <a:latin typeface="+mn-lt"/>
              <a:ea typeface="宋体" charset="-122"/>
            </a:endParaRPr>
          </a:p>
          <a:p>
            <a:pPr lvl="2"/>
            <a:r>
              <a:rPr lang="zh-Hans" altLang="en-US" dirty="0">
                <a:latin typeface="+mn-lt"/>
                <a:ea typeface="宋体" charset="-122"/>
              </a:rPr>
              <a:t>请注意，离线学习后，再联网上传学习记录前不要清除缓存</a:t>
            </a:r>
            <a:endParaRPr lang="en-US" altLang="zh-CN" dirty="0">
              <a:latin typeface="+mn-lt"/>
              <a:ea typeface="宋体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基于慕课的线上线下混合式教学模式</a:t>
            </a:r>
          </a:p>
        </p:txBody>
      </p:sp>
    </p:spTree>
    <p:extLst>
      <p:ext uri="{BB962C8B-B14F-4D97-AF65-F5344CB8AC3E}">
        <p14:creationId xmlns:p14="http://schemas.microsoft.com/office/powerpoint/2010/main" val="240152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600200"/>
            <a:ext cx="8579296" cy="4525963"/>
          </a:xfrm>
        </p:spPr>
        <p:txBody>
          <a:bodyPr/>
          <a:lstStyle/>
          <a:p>
            <a:r>
              <a:rPr lang="en-US" altLang="zh-CN" dirty="0">
                <a:latin typeface="+mn-lt"/>
                <a:ea typeface="宋体" charset="-122"/>
              </a:rPr>
              <a:t>Oracle 9</a:t>
            </a:r>
            <a:r>
              <a:rPr lang="en-US" altLang="zh-CN" i="1" dirty="0">
                <a:latin typeface="+mn-lt"/>
                <a:ea typeface="宋体" charset="-122"/>
              </a:rPr>
              <a:t>i </a:t>
            </a:r>
            <a:r>
              <a:rPr lang="en-US" altLang="zh-CN" dirty="0">
                <a:latin typeface="+mn-lt"/>
                <a:ea typeface="宋体" charset="-122"/>
              </a:rPr>
              <a:t>/</a:t>
            </a:r>
            <a:r>
              <a:rPr lang="en-US" altLang="zh-CN" i="1" dirty="0">
                <a:latin typeface="+mn-lt"/>
                <a:ea typeface="宋体" charset="-122"/>
              </a:rPr>
              <a:t> </a:t>
            </a:r>
            <a:r>
              <a:rPr lang="en-US" altLang="zh-CN" dirty="0">
                <a:latin typeface="+mn-lt"/>
                <a:ea typeface="宋体" charset="-122"/>
              </a:rPr>
              <a:t>10</a:t>
            </a:r>
            <a:r>
              <a:rPr lang="en-US" altLang="zh-CN" i="1" dirty="0">
                <a:latin typeface="+mn-lt"/>
                <a:ea typeface="宋体" charset="-122"/>
              </a:rPr>
              <a:t>g</a:t>
            </a:r>
            <a:r>
              <a:rPr lang="en-US" altLang="zh-CN" dirty="0">
                <a:latin typeface="+mn-lt"/>
                <a:ea typeface="宋体" charset="-122"/>
              </a:rPr>
              <a:t> /</a:t>
            </a:r>
            <a:r>
              <a:rPr lang="en-US" altLang="zh-CN" i="1" dirty="0">
                <a:latin typeface="+mn-lt"/>
                <a:ea typeface="宋体" charset="-122"/>
              </a:rPr>
              <a:t> </a:t>
            </a:r>
            <a:r>
              <a:rPr lang="en-US" altLang="zh-CN" dirty="0">
                <a:latin typeface="+mn-lt"/>
                <a:ea typeface="宋体" charset="-122"/>
              </a:rPr>
              <a:t>11</a:t>
            </a:r>
            <a:r>
              <a:rPr lang="en-US" altLang="zh-CN" i="1" dirty="0">
                <a:latin typeface="+mn-lt"/>
                <a:ea typeface="宋体" charset="-122"/>
              </a:rPr>
              <a:t>g</a:t>
            </a:r>
          </a:p>
          <a:p>
            <a:r>
              <a:rPr lang="en-US" altLang="zh-CN" dirty="0">
                <a:latin typeface="+mn-lt"/>
                <a:ea typeface="宋体" charset="-122"/>
              </a:rPr>
              <a:t>Microsoft SQL Server 200X</a:t>
            </a:r>
          </a:p>
          <a:p>
            <a:r>
              <a:rPr lang="en-US" altLang="zh-CN" dirty="0">
                <a:latin typeface="+mn-lt"/>
                <a:ea typeface="宋体" charset="-122"/>
              </a:rPr>
              <a:t>Sybase ASE 15.0 / ASA 9.02</a:t>
            </a:r>
          </a:p>
          <a:p>
            <a:r>
              <a:rPr lang="en-US" altLang="zh-CN" dirty="0" err="1">
                <a:latin typeface="+mn-lt"/>
                <a:ea typeface="宋体" charset="-122"/>
              </a:rPr>
              <a:t>MySql</a:t>
            </a:r>
            <a:endParaRPr lang="en-US" altLang="zh-CN" dirty="0">
              <a:latin typeface="+mn-lt"/>
              <a:ea typeface="宋体" charset="-122"/>
            </a:endParaRPr>
          </a:p>
          <a:p>
            <a:r>
              <a:rPr lang="en-US" altLang="zh-CN" dirty="0" err="1">
                <a:latin typeface="+mn-lt"/>
                <a:ea typeface="宋体" charset="-122"/>
              </a:rPr>
              <a:t>PowerDesigner</a:t>
            </a:r>
            <a:r>
              <a:rPr lang="en-US" altLang="zh-CN" dirty="0">
                <a:latin typeface="+mn-lt"/>
                <a:ea typeface="宋体" charset="-122"/>
              </a:rPr>
              <a:t> 15.0 / PowerBuilder 10.5</a:t>
            </a:r>
          </a:p>
          <a:p>
            <a:r>
              <a:rPr lang="en-US" altLang="zh-CN" dirty="0">
                <a:latin typeface="+mn-lt"/>
                <a:ea typeface="宋体" charset="-122"/>
              </a:rPr>
              <a:t>……</a:t>
            </a:r>
          </a:p>
          <a:p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</a:t>
            </a:r>
            <a:r>
              <a:rPr lang="en-US" altLang="zh-CN" dirty="0"/>
              <a:t>/</a:t>
            </a:r>
            <a:r>
              <a:rPr lang="zh-CN" altLang="en-US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61901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宋体" charset="-122"/>
              </a:rPr>
              <a:t>Homework 					20%</a:t>
            </a:r>
          </a:p>
          <a:p>
            <a:r>
              <a:rPr lang="en-US" altLang="zh-CN" dirty="0">
                <a:latin typeface="+mn-lt"/>
                <a:ea typeface="宋体" charset="-122"/>
              </a:rPr>
              <a:t>MOOC &amp; </a:t>
            </a:r>
            <a:r>
              <a:rPr lang="en-US" altLang="zh-CN" dirty="0" err="1">
                <a:latin typeface="+mn-lt"/>
                <a:ea typeface="宋体" charset="-122"/>
              </a:rPr>
              <a:t>FlipClassroom</a:t>
            </a:r>
            <a:r>
              <a:rPr lang="en-US" altLang="zh-CN" dirty="0">
                <a:latin typeface="+mn-lt"/>
                <a:ea typeface="宋体" charset="-122"/>
              </a:rPr>
              <a:t>		10%</a:t>
            </a:r>
          </a:p>
          <a:p>
            <a:r>
              <a:rPr lang="en-US" altLang="zh-CN" dirty="0">
                <a:latin typeface="+mn-lt"/>
                <a:ea typeface="宋体" charset="-122"/>
              </a:rPr>
              <a:t>Project 					30%</a:t>
            </a:r>
          </a:p>
          <a:p>
            <a:r>
              <a:rPr lang="en-US" altLang="zh-CN" dirty="0">
                <a:latin typeface="+mn-lt"/>
                <a:ea typeface="宋体" charset="-122"/>
              </a:rPr>
              <a:t>Final Exam</a:t>
            </a:r>
            <a:r>
              <a:rPr lang="zh-CN" altLang="en-US" dirty="0">
                <a:latin typeface="+mn-lt"/>
                <a:ea typeface="宋体" charset="-122"/>
              </a:rPr>
              <a:t> </a:t>
            </a:r>
            <a:r>
              <a:rPr lang="en-US" altLang="zh-CN" dirty="0">
                <a:latin typeface="+mn-lt"/>
                <a:ea typeface="宋体" charset="-122"/>
              </a:rPr>
              <a:t>(Open Book)	 	40%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成绩构成</a:t>
            </a:r>
          </a:p>
        </p:txBody>
      </p:sp>
    </p:spTree>
    <p:extLst>
      <p:ext uri="{BB962C8B-B14F-4D97-AF65-F5344CB8AC3E}">
        <p14:creationId xmlns:p14="http://schemas.microsoft.com/office/powerpoint/2010/main" val="1551608676"/>
      </p:ext>
    </p:extLst>
  </p:cSld>
  <p:clrMapOvr>
    <a:masterClrMapping/>
  </p:clrMapOvr>
</p:sld>
</file>

<file path=ppt/theme/theme1.xml><?xml version="1.0" encoding="utf-8"?>
<a:theme xmlns:a="http://schemas.openxmlformats.org/drawingml/2006/main" name="20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wjiang-style-1">
      <a:majorFont>
        <a:latin typeface="Comic Sans MS"/>
        <a:ea typeface="黑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427</Words>
  <Application>Microsoft Macintosh PowerPoint</Application>
  <PresentationFormat>全屏显示(4:3)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黑体</vt:lpstr>
      <vt:lpstr>宋体</vt:lpstr>
      <vt:lpstr>Arial</vt:lpstr>
      <vt:lpstr>Comic Sans MS</vt:lpstr>
      <vt:lpstr>2011-12</vt:lpstr>
      <vt:lpstr>数据库原理与技术 （SE 223-2019春）</vt:lpstr>
      <vt:lpstr>课程内容</vt:lpstr>
      <vt:lpstr>参考书</vt:lpstr>
      <vt:lpstr>参考书</vt:lpstr>
      <vt:lpstr>参考书</vt:lpstr>
      <vt:lpstr>基于慕课的线上线下混合式教学模式</vt:lpstr>
      <vt:lpstr>基于慕课的线上线下混合式教学模式</vt:lpstr>
      <vt:lpstr>平台/工具</vt:lpstr>
      <vt:lpstr>成绩构成</vt:lpstr>
      <vt:lpstr>规则</vt:lpstr>
      <vt:lpstr>教师</vt:lpstr>
      <vt:lpstr>助教</vt:lpstr>
    </vt:vector>
  </TitlesOfParts>
  <Company>SE@SJTU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数据库原理与技术</dc:title>
  <dc:creator>Away</dc:creator>
  <cp:lastModifiedBy>JIANWEI JIANG</cp:lastModifiedBy>
  <cp:revision>49</cp:revision>
  <dcterms:created xsi:type="dcterms:W3CDTF">2012-01-27T05:30:24Z</dcterms:created>
  <dcterms:modified xsi:type="dcterms:W3CDTF">2019-02-25T12:55:16Z</dcterms:modified>
</cp:coreProperties>
</file>