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5"/>
  </p:notesMasterIdLst>
  <p:sldIdLst>
    <p:sldId id="256" r:id="rId2"/>
    <p:sldId id="260" r:id="rId3"/>
    <p:sldId id="257" r:id="rId4"/>
    <p:sldId id="258" r:id="rId5"/>
    <p:sldId id="261" r:id="rId6"/>
    <p:sldId id="353" r:id="rId7"/>
    <p:sldId id="259" r:id="rId8"/>
    <p:sldId id="262" r:id="rId9"/>
    <p:sldId id="263" r:id="rId10"/>
    <p:sldId id="265" r:id="rId11"/>
    <p:sldId id="264" r:id="rId12"/>
    <p:sldId id="312" r:id="rId13"/>
    <p:sldId id="266" r:id="rId14"/>
    <p:sldId id="267" r:id="rId15"/>
    <p:sldId id="269" r:id="rId16"/>
    <p:sldId id="268" r:id="rId17"/>
    <p:sldId id="270" r:id="rId18"/>
    <p:sldId id="271" r:id="rId19"/>
    <p:sldId id="272" r:id="rId20"/>
    <p:sldId id="273" r:id="rId21"/>
    <p:sldId id="311" r:id="rId22"/>
    <p:sldId id="274" r:id="rId23"/>
    <p:sldId id="276" r:id="rId24"/>
    <p:sldId id="277" r:id="rId25"/>
    <p:sldId id="278" r:id="rId26"/>
    <p:sldId id="283" r:id="rId27"/>
    <p:sldId id="279" r:id="rId28"/>
    <p:sldId id="281" r:id="rId29"/>
    <p:sldId id="282" r:id="rId30"/>
    <p:sldId id="285" r:id="rId31"/>
    <p:sldId id="292" r:id="rId32"/>
    <p:sldId id="293" r:id="rId33"/>
    <p:sldId id="294" r:id="rId34"/>
    <p:sldId id="304" r:id="rId35"/>
    <p:sldId id="286" r:id="rId36"/>
    <p:sldId id="280" r:id="rId37"/>
    <p:sldId id="287" r:id="rId38"/>
    <p:sldId id="288" r:id="rId39"/>
    <p:sldId id="289" r:id="rId40"/>
    <p:sldId id="290" r:id="rId41"/>
    <p:sldId id="291" r:id="rId42"/>
    <p:sldId id="300" r:id="rId43"/>
    <p:sldId id="299" r:id="rId44"/>
    <p:sldId id="301" r:id="rId45"/>
    <p:sldId id="350" r:id="rId46"/>
    <p:sldId id="351" r:id="rId47"/>
    <p:sldId id="305" r:id="rId48"/>
    <p:sldId id="295" r:id="rId49"/>
    <p:sldId id="296" r:id="rId50"/>
    <p:sldId id="297" r:id="rId51"/>
    <p:sldId id="298" r:id="rId52"/>
    <p:sldId id="313" r:id="rId53"/>
    <p:sldId id="314" r:id="rId54"/>
    <p:sldId id="315" r:id="rId55"/>
    <p:sldId id="303" r:id="rId56"/>
    <p:sldId id="302" r:id="rId57"/>
    <p:sldId id="306" r:id="rId58"/>
    <p:sldId id="307" r:id="rId59"/>
    <p:sldId id="308" r:id="rId60"/>
    <p:sldId id="309" r:id="rId61"/>
    <p:sldId id="317" r:id="rId62"/>
    <p:sldId id="310" r:id="rId63"/>
    <p:sldId id="316" r:id="rId64"/>
    <p:sldId id="318" r:id="rId65"/>
    <p:sldId id="319" r:id="rId66"/>
    <p:sldId id="320" r:id="rId67"/>
    <p:sldId id="321" r:id="rId68"/>
    <p:sldId id="323" r:id="rId69"/>
    <p:sldId id="324" r:id="rId70"/>
    <p:sldId id="328" r:id="rId71"/>
    <p:sldId id="329" r:id="rId72"/>
    <p:sldId id="330" r:id="rId73"/>
    <p:sldId id="332" r:id="rId74"/>
    <p:sldId id="331" r:id="rId75"/>
    <p:sldId id="325" r:id="rId76"/>
    <p:sldId id="333" r:id="rId77"/>
    <p:sldId id="334" r:id="rId78"/>
    <p:sldId id="335" r:id="rId79"/>
    <p:sldId id="336" r:id="rId80"/>
    <p:sldId id="337" r:id="rId81"/>
    <p:sldId id="338" r:id="rId82"/>
    <p:sldId id="339" r:id="rId83"/>
    <p:sldId id="327" r:id="rId84"/>
    <p:sldId id="322" r:id="rId85"/>
    <p:sldId id="340" r:id="rId86"/>
    <p:sldId id="341" r:id="rId87"/>
    <p:sldId id="346" r:id="rId88"/>
    <p:sldId id="345" r:id="rId89"/>
    <p:sldId id="342" r:id="rId90"/>
    <p:sldId id="347" r:id="rId91"/>
    <p:sldId id="348" r:id="rId92"/>
    <p:sldId id="349" r:id="rId93"/>
    <p:sldId id="343" r:id="rId9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44"/>
    <p:restoredTop sz="94785"/>
  </p:normalViewPr>
  <p:slideViewPr>
    <p:cSldViewPr>
      <p:cViewPr varScale="1">
        <p:scale>
          <a:sx n="125" d="100"/>
          <a:sy n="125" d="100"/>
        </p:scale>
        <p:origin x="184" y="24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3C92DE-A13C-4B12-A384-306E57DDF73B}" type="datetimeFigureOut">
              <a:rPr lang="zh-CN" altLang="en-US" smtClean="0"/>
              <a:t>2019/3/11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8CE188-86B7-4253-A036-171300213D69}" type="slidenum">
              <a:rPr lang="zh-CN" altLang="en-US" smtClean="0"/>
              <a:t>‹#›</a:t>
            </a:fld>
            <a:endParaRPr lang="zh-CN" altLang="en-US"/>
          </a:p>
        </p:txBody>
      </p:sp>
    </p:spTree>
    <p:extLst>
      <p:ext uri="{BB962C8B-B14F-4D97-AF65-F5344CB8AC3E}">
        <p14:creationId xmlns:p14="http://schemas.microsoft.com/office/powerpoint/2010/main" val="3947830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1600">
                <a:solidFill>
                  <a:schemeClr val="tx1"/>
                </a:solidFill>
                <a:latin typeface="Helvetica" charset="0"/>
                <a:ea typeface="ＭＳ Ｐゴシック" pitchFamily="34" charset="-128"/>
              </a:defRPr>
            </a:lvl1pPr>
            <a:lvl2pPr marL="37279299" indent="-36829963" defTabSz="914274">
              <a:defRPr sz="1600">
                <a:solidFill>
                  <a:schemeClr val="tx1"/>
                </a:solidFill>
                <a:latin typeface="Helvetica" charset="0"/>
                <a:ea typeface="ＭＳ Ｐゴシック" pitchFamily="34" charset="-128"/>
              </a:defRPr>
            </a:lvl2pPr>
            <a:lvl3pPr>
              <a:defRPr sz="1600">
                <a:solidFill>
                  <a:schemeClr val="tx1"/>
                </a:solidFill>
                <a:latin typeface="Helvetica" charset="0"/>
                <a:ea typeface="ＭＳ Ｐゴシック" pitchFamily="34" charset="-128"/>
              </a:defRPr>
            </a:lvl3pPr>
            <a:lvl4pPr>
              <a:defRPr sz="1600">
                <a:solidFill>
                  <a:schemeClr val="tx1"/>
                </a:solidFill>
                <a:latin typeface="Helvetica" charset="0"/>
                <a:ea typeface="ＭＳ Ｐゴシック" pitchFamily="34" charset="-128"/>
              </a:defRPr>
            </a:lvl4pPr>
            <a:lvl5pPr>
              <a:defRPr sz="1600">
                <a:solidFill>
                  <a:schemeClr val="tx1"/>
                </a:solidFill>
                <a:latin typeface="Helvetica" charset="0"/>
                <a:ea typeface="ＭＳ Ｐゴシック" pitchFamily="34" charset="-128"/>
              </a:defRPr>
            </a:lvl5pPr>
            <a:lvl6pPr marL="449336" eaLnBrk="0" fontAlgn="base" hangingPunct="0">
              <a:spcBef>
                <a:spcPct val="0"/>
              </a:spcBef>
              <a:spcAft>
                <a:spcPct val="0"/>
              </a:spcAft>
              <a:defRPr sz="1600">
                <a:solidFill>
                  <a:schemeClr val="tx1"/>
                </a:solidFill>
                <a:latin typeface="Helvetica" charset="0"/>
                <a:ea typeface="ＭＳ Ｐゴシック" pitchFamily="34" charset="-128"/>
              </a:defRPr>
            </a:lvl6pPr>
            <a:lvl7pPr marL="898672" eaLnBrk="0" fontAlgn="base" hangingPunct="0">
              <a:spcBef>
                <a:spcPct val="0"/>
              </a:spcBef>
              <a:spcAft>
                <a:spcPct val="0"/>
              </a:spcAft>
              <a:defRPr sz="1600">
                <a:solidFill>
                  <a:schemeClr val="tx1"/>
                </a:solidFill>
                <a:latin typeface="Helvetica" charset="0"/>
                <a:ea typeface="ＭＳ Ｐゴシック" pitchFamily="34" charset="-128"/>
              </a:defRPr>
            </a:lvl7pPr>
            <a:lvl8pPr marL="1348008" eaLnBrk="0" fontAlgn="base" hangingPunct="0">
              <a:spcBef>
                <a:spcPct val="0"/>
              </a:spcBef>
              <a:spcAft>
                <a:spcPct val="0"/>
              </a:spcAft>
              <a:defRPr sz="1600">
                <a:solidFill>
                  <a:schemeClr val="tx1"/>
                </a:solidFill>
                <a:latin typeface="Helvetica" charset="0"/>
                <a:ea typeface="ＭＳ Ｐゴシック" pitchFamily="34" charset="-128"/>
              </a:defRPr>
            </a:lvl8pPr>
            <a:lvl9pPr marL="1797345" eaLnBrk="0" fontAlgn="base" hangingPunct="0">
              <a:spcBef>
                <a:spcPct val="0"/>
              </a:spcBef>
              <a:spcAft>
                <a:spcPct val="0"/>
              </a:spcAft>
              <a:defRPr sz="1600">
                <a:solidFill>
                  <a:schemeClr val="tx1"/>
                </a:solidFill>
                <a:latin typeface="Helvetica" charset="0"/>
                <a:ea typeface="ＭＳ Ｐゴシック" pitchFamily="34" charset="-128"/>
              </a:defRPr>
            </a:lvl9pPr>
          </a:lstStyle>
          <a:p>
            <a:fld id="{86AA9793-B1D7-4F98-9FAE-A4DC7BEAE209}" type="slidenum">
              <a:rPr lang="en-US" altLang="zh-CN" sz="1200"/>
              <a:pPr/>
              <a:t>87</a:t>
            </a:fld>
            <a:endParaRPr lang="en-US" altLang="zh-CN" sz="120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xfrm>
            <a:off x="913260" y="4343713"/>
            <a:ext cx="5031482" cy="41138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1600">
                <a:solidFill>
                  <a:schemeClr val="tx1"/>
                </a:solidFill>
                <a:latin typeface="Helvetica" charset="0"/>
                <a:ea typeface="ＭＳ Ｐゴシック" pitchFamily="34" charset="-128"/>
              </a:defRPr>
            </a:lvl1pPr>
            <a:lvl2pPr marL="37279299" indent="-36829963" defTabSz="914274">
              <a:defRPr sz="1600">
                <a:solidFill>
                  <a:schemeClr val="tx1"/>
                </a:solidFill>
                <a:latin typeface="Helvetica" charset="0"/>
                <a:ea typeface="ＭＳ Ｐゴシック" pitchFamily="34" charset="-128"/>
              </a:defRPr>
            </a:lvl2pPr>
            <a:lvl3pPr>
              <a:defRPr sz="1600">
                <a:solidFill>
                  <a:schemeClr val="tx1"/>
                </a:solidFill>
                <a:latin typeface="Helvetica" charset="0"/>
                <a:ea typeface="ＭＳ Ｐゴシック" pitchFamily="34" charset="-128"/>
              </a:defRPr>
            </a:lvl3pPr>
            <a:lvl4pPr>
              <a:defRPr sz="1600">
                <a:solidFill>
                  <a:schemeClr val="tx1"/>
                </a:solidFill>
                <a:latin typeface="Helvetica" charset="0"/>
                <a:ea typeface="ＭＳ Ｐゴシック" pitchFamily="34" charset="-128"/>
              </a:defRPr>
            </a:lvl4pPr>
            <a:lvl5pPr>
              <a:defRPr sz="1600">
                <a:solidFill>
                  <a:schemeClr val="tx1"/>
                </a:solidFill>
                <a:latin typeface="Helvetica" charset="0"/>
                <a:ea typeface="ＭＳ Ｐゴシック" pitchFamily="34" charset="-128"/>
              </a:defRPr>
            </a:lvl5pPr>
            <a:lvl6pPr marL="449336" eaLnBrk="0" fontAlgn="base" hangingPunct="0">
              <a:spcBef>
                <a:spcPct val="0"/>
              </a:spcBef>
              <a:spcAft>
                <a:spcPct val="0"/>
              </a:spcAft>
              <a:defRPr sz="1600">
                <a:solidFill>
                  <a:schemeClr val="tx1"/>
                </a:solidFill>
                <a:latin typeface="Helvetica" charset="0"/>
                <a:ea typeface="ＭＳ Ｐゴシック" pitchFamily="34" charset="-128"/>
              </a:defRPr>
            </a:lvl6pPr>
            <a:lvl7pPr marL="898672" eaLnBrk="0" fontAlgn="base" hangingPunct="0">
              <a:spcBef>
                <a:spcPct val="0"/>
              </a:spcBef>
              <a:spcAft>
                <a:spcPct val="0"/>
              </a:spcAft>
              <a:defRPr sz="1600">
                <a:solidFill>
                  <a:schemeClr val="tx1"/>
                </a:solidFill>
                <a:latin typeface="Helvetica" charset="0"/>
                <a:ea typeface="ＭＳ Ｐゴシック" pitchFamily="34" charset="-128"/>
              </a:defRPr>
            </a:lvl7pPr>
            <a:lvl8pPr marL="1348008" eaLnBrk="0" fontAlgn="base" hangingPunct="0">
              <a:spcBef>
                <a:spcPct val="0"/>
              </a:spcBef>
              <a:spcAft>
                <a:spcPct val="0"/>
              </a:spcAft>
              <a:defRPr sz="1600">
                <a:solidFill>
                  <a:schemeClr val="tx1"/>
                </a:solidFill>
                <a:latin typeface="Helvetica" charset="0"/>
                <a:ea typeface="ＭＳ Ｐゴシック" pitchFamily="34" charset="-128"/>
              </a:defRPr>
            </a:lvl8pPr>
            <a:lvl9pPr marL="1797345" eaLnBrk="0" fontAlgn="base" hangingPunct="0">
              <a:spcBef>
                <a:spcPct val="0"/>
              </a:spcBef>
              <a:spcAft>
                <a:spcPct val="0"/>
              </a:spcAft>
              <a:defRPr sz="1600">
                <a:solidFill>
                  <a:schemeClr val="tx1"/>
                </a:solidFill>
                <a:latin typeface="Helvetica" charset="0"/>
                <a:ea typeface="ＭＳ Ｐゴシック" pitchFamily="34" charset="-128"/>
              </a:defRPr>
            </a:lvl9pPr>
          </a:lstStyle>
          <a:p>
            <a:fld id="{786B9BD7-A4FD-42B6-8293-49659E2A5248}" type="slidenum">
              <a:rPr lang="en-US" altLang="zh-CN" sz="1200"/>
              <a:pPr/>
              <a:t>89</a:t>
            </a:fld>
            <a:endParaRPr lang="en-US" altLang="zh-CN"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xfrm>
            <a:off x="913260" y="4343713"/>
            <a:ext cx="5031482" cy="41138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1600">
                <a:solidFill>
                  <a:schemeClr val="tx1"/>
                </a:solidFill>
                <a:latin typeface="Helvetica" charset="0"/>
                <a:ea typeface="ＭＳ Ｐゴシック" pitchFamily="34" charset="-128"/>
              </a:defRPr>
            </a:lvl1pPr>
            <a:lvl2pPr marL="37279299" indent="-36829963" defTabSz="914274">
              <a:defRPr sz="1600">
                <a:solidFill>
                  <a:schemeClr val="tx1"/>
                </a:solidFill>
                <a:latin typeface="Helvetica" charset="0"/>
                <a:ea typeface="ＭＳ Ｐゴシック" pitchFamily="34" charset="-128"/>
              </a:defRPr>
            </a:lvl2pPr>
            <a:lvl3pPr>
              <a:defRPr sz="1600">
                <a:solidFill>
                  <a:schemeClr val="tx1"/>
                </a:solidFill>
                <a:latin typeface="Helvetica" charset="0"/>
                <a:ea typeface="ＭＳ Ｐゴシック" pitchFamily="34" charset="-128"/>
              </a:defRPr>
            </a:lvl3pPr>
            <a:lvl4pPr>
              <a:defRPr sz="1600">
                <a:solidFill>
                  <a:schemeClr val="tx1"/>
                </a:solidFill>
                <a:latin typeface="Helvetica" charset="0"/>
                <a:ea typeface="ＭＳ Ｐゴシック" pitchFamily="34" charset="-128"/>
              </a:defRPr>
            </a:lvl4pPr>
            <a:lvl5pPr>
              <a:defRPr sz="1600">
                <a:solidFill>
                  <a:schemeClr val="tx1"/>
                </a:solidFill>
                <a:latin typeface="Helvetica" charset="0"/>
                <a:ea typeface="ＭＳ Ｐゴシック" pitchFamily="34" charset="-128"/>
              </a:defRPr>
            </a:lvl5pPr>
            <a:lvl6pPr marL="449336" eaLnBrk="0" fontAlgn="base" hangingPunct="0">
              <a:spcBef>
                <a:spcPct val="0"/>
              </a:spcBef>
              <a:spcAft>
                <a:spcPct val="0"/>
              </a:spcAft>
              <a:defRPr sz="1600">
                <a:solidFill>
                  <a:schemeClr val="tx1"/>
                </a:solidFill>
                <a:latin typeface="Helvetica" charset="0"/>
                <a:ea typeface="ＭＳ Ｐゴシック" pitchFamily="34" charset="-128"/>
              </a:defRPr>
            </a:lvl6pPr>
            <a:lvl7pPr marL="898672" eaLnBrk="0" fontAlgn="base" hangingPunct="0">
              <a:spcBef>
                <a:spcPct val="0"/>
              </a:spcBef>
              <a:spcAft>
                <a:spcPct val="0"/>
              </a:spcAft>
              <a:defRPr sz="1600">
                <a:solidFill>
                  <a:schemeClr val="tx1"/>
                </a:solidFill>
                <a:latin typeface="Helvetica" charset="0"/>
                <a:ea typeface="ＭＳ Ｐゴシック" pitchFamily="34" charset="-128"/>
              </a:defRPr>
            </a:lvl7pPr>
            <a:lvl8pPr marL="1348008" eaLnBrk="0" fontAlgn="base" hangingPunct="0">
              <a:spcBef>
                <a:spcPct val="0"/>
              </a:spcBef>
              <a:spcAft>
                <a:spcPct val="0"/>
              </a:spcAft>
              <a:defRPr sz="1600">
                <a:solidFill>
                  <a:schemeClr val="tx1"/>
                </a:solidFill>
                <a:latin typeface="Helvetica" charset="0"/>
                <a:ea typeface="ＭＳ Ｐゴシック" pitchFamily="34" charset="-128"/>
              </a:defRPr>
            </a:lvl8pPr>
            <a:lvl9pPr marL="1797345" eaLnBrk="0" fontAlgn="base" hangingPunct="0">
              <a:spcBef>
                <a:spcPct val="0"/>
              </a:spcBef>
              <a:spcAft>
                <a:spcPct val="0"/>
              </a:spcAft>
              <a:defRPr sz="1600">
                <a:solidFill>
                  <a:schemeClr val="tx1"/>
                </a:solidFill>
                <a:latin typeface="Helvetica" charset="0"/>
                <a:ea typeface="ＭＳ Ｐゴシック" pitchFamily="34" charset="-128"/>
              </a:defRPr>
            </a:lvl9pPr>
          </a:lstStyle>
          <a:p>
            <a:fld id="{786B9BD7-A4FD-42B6-8293-49659E2A5248}" type="slidenum">
              <a:rPr lang="en-US" altLang="zh-CN" sz="1200"/>
              <a:pPr/>
              <a:t>90</a:t>
            </a:fld>
            <a:endParaRPr lang="en-US" altLang="zh-CN"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xfrm>
            <a:off x="913260" y="4343713"/>
            <a:ext cx="5031482" cy="41138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1600">
                <a:solidFill>
                  <a:schemeClr val="tx1"/>
                </a:solidFill>
                <a:latin typeface="Helvetica" charset="0"/>
                <a:ea typeface="ＭＳ Ｐゴシック" pitchFamily="34" charset="-128"/>
              </a:defRPr>
            </a:lvl1pPr>
            <a:lvl2pPr marL="37279299" indent="-36829963" defTabSz="914274">
              <a:defRPr sz="1600">
                <a:solidFill>
                  <a:schemeClr val="tx1"/>
                </a:solidFill>
                <a:latin typeface="Helvetica" charset="0"/>
                <a:ea typeface="ＭＳ Ｐゴシック" pitchFamily="34" charset="-128"/>
              </a:defRPr>
            </a:lvl2pPr>
            <a:lvl3pPr>
              <a:defRPr sz="1600">
                <a:solidFill>
                  <a:schemeClr val="tx1"/>
                </a:solidFill>
                <a:latin typeface="Helvetica" charset="0"/>
                <a:ea typeface="ＭＳ Ｐゴシック" pitchFamily="34" charset="-128"/>
              </a:defRPr>
            </a:lvl3pPr>
            <a:lvl4pPr>
              <a:defRPr sz="1600">
                <a:solidFill>
                  <a:schemeClr val="tx1"/>
                </a:solidFill>
                <a:latin typeface="Helvetica" charset="0"/>
                <a:ea typeface="ＭＳ Ｐゴシック" pitchFamily="34" charset="-128"/>
              </a:defRPr>
            </a:lvl4pPr>
            <a:lvl5pPr>
              <a:defRPr sz="1600">
                <a:solidFill>
                  <a:schemeClr val="tx1"/>
                </a:solidFill>
                <a:latin typeface="Helvetica" charset="0"/>
                <a:ea typeface="ＭＳ Ｐゴシック" pitchFamily="34" charset="-128"/>
              </a:defRPr>
            </a:lvl5pPr>
            <a:lvl6pPr marL="449336" eaLnBrk="0" fontAlgn="base" hangingPunct="0">
              <a:spcBef>
                <a:spcPct val="0"/>
              </a:spcBef>
              <a:spcAft>
                <a:spcPct val="0"/>
              </a:spcAft>
              <a:defRPr sz="1600">
                <a:solidFill>
                  <a:schemeClr val="tx1"/>
                </a:solidFill>
                <a:latin typeface="Helvetica" charset="0"/>
                <a:ea typeface="ＭＳ Ｐゴシック" pitchFamily="34" charset="-128"/>
              </a:defRPr>
            </a:lvl6pPr>
            <a:lvl7pPr marL="898672" eaLnBrk="0" fontAlgn="base" hangingPunct="0">
              <a:spcBef>
                <a:spcPct val="0"/>
              </a:spcBef>
              <a:spcAft>
                <a:spcPct val="0"/>
              </a:spcAft>
              <a:defRPr sz="1600">
                <a:solidFill>
                  <a:schemeClr val="tx1"/>
                </a:solidFill>
                <a:latin typeface="Helvetica" charset="0"/>
                <a:ea typeface="ＭＳ Ｐゴシック" pitchFamily="34" charset="-128"/>
              </a:defRPr>
            </a:lvl7pPr>
            <a:lvl8pPr marL="1348008" eaLnBrk="0" fontAlgn="base" hangingPunct="0">
              <a:spcBef>
                <a:spcPct val="0"/>
              </a:spcBef>
              <a:spcAft>
                <a:spcPct val="0"/>
              </a:spcAft>
              <a:defRPr sz="1600">
                <a:solidFill>
                  <a:schemeClr val="tx1"/>
                </a:solidFill>
                <a:latin typeface="Helvetica" charset="0"/>
                <a:ea typeface="ＭＳ Ｐゴシック" pitchFamily="34" charset="-128"/>
              </a:defRPr>
            </a:lvl8pPr>
            <a:lvl9pPr marL="1797345" eaLnBrk="0" fontAlgn="base" hangingPunct="0">
              <a:spcBef>
                <a:spcPct val="0"/>
              </a:spcBef>
              <a:spcAft>
                <a:spcPct val="0"/>
              </a:spcAft>
              <a:defRPr sz="1600">
                <a:solidFill>
                  <a:schemeClr val="tx1"/>
                </a:solidFill>
                <a:latin typeface="Helvetica" charset="0"/>
                <a:ea typeface="ＭＳ Ｐゴシック" pitchFamily="34" charset="-128"/>
              </a:defRPr>
            </a:lvl9pPr>
          </a:lstStyle>
          <a:p>
            <a:fld id="{786B9BD7-A4FD-42B6-8293-49659E2A5248}" type="slidenum">
              <a:rPr lang="en-US" altLang="zh-CN" sz="1200"/>
              <a:pPr/>
              <a:t>91</a:t>
            </a:fld>
            <a:endParaRPr lang="en-US" altLang="zh-CN"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xfrm>
            <a:off x="913260" y="4343713"/>
            <a:ext cx="5031482" cy="41138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1600">
                <a:solidFill>
                  <a:schemeClr val="tx1"/>
                </a:solidFill>
                <a:latin typeface="Helvetica" charset="0"/>
                <a:ea typeface="ＭＳ Ｐゴシック" pitchFamily="34" charset="-128"/>
              </a:defRPr>
            </a:lvl1pPr>
            <a:lvl2pPr marL="37279299" indent="-36829963" defTabSz="914274">
              <a:defRPr sz="1600">
                <a:solidFill>
                  <a:schemeClr val="tx1"/>
                </a:solidFill>
                <a:latin typeface="Helvetica" charset="0"/>
                <a:ea typeface="ＭＳ Ｐゴシック" pitchFamily="34" charset="-128"/>
              </a:defRPr>
            </a:lvl2pPr>
            <a:lvl3pPr>
              <a:defRPr sz="1600">
                <a:solidFill>
                  <a:schemeClr val="tx1"/>
                </a:solidFill>
                <a:latin typeface="Helvetica" charset="0"/>
                <a:ea typeface="ＭＳ Ｐゴシック" pitchFamily="34" charset="-128"/>
              </a:defRPr>
            </a:lvl3pPr>
            <a:lvl4pPr>
              <a:defRPr sz="1600">
                <a:solidFill>
                  <a:schemeClr val="tx1"/>
                </a:solidFill>
                <a:latin typeface="Helvetica" charset="0"/>
                <a:ea typeface="ＭＳ Ｐゴシック" pitchFamily="34" charset="-128"/>
              </a:defRPr>
            </a:lvl4pPr>
            <a:lvl5pPr>
              <a:defRPr sz="1600">
                <a:solidFill>
                  <a:schemeClr val="tx1"/>
                </a:solidFill>
                <a:latin typeface="Helvetica" charset="0"/>
                <a:ea typeface="ＭＳ Ｐゴシック" pitchFamily="34" charset="-128"/>
              </a:defRPr>
            </a:lvl5pPr>
            <a:lvl6pPr marL="449336" eaLnBrk="0" fontAlgn="base" hangingPunct="0">
              <a:spcBef>
                <a:spcPct val="0"/>
              </a:spcBef>
              <a:spcAft>
                <a:spcPct val="0"/>
              </a:spcAft>
              <a:defRPr sz="1600">
                <a:solidFill>
                  <a:schemeClr val="tx1"/>
                </a:solidFill>
                <a:latin typeface="Helvetica" charset="0"/>
                <a:ea typeface="ＭＳ Ｐゴシック" pitchFamily="34" charset="-128"/>
              </a:defRPr>
            </a:lvl6pPr>
            <a:lvl7pPr marL="898672" eaLnBrk="0" fontAlgn="base" hangingPunct="0">
              <a:spcBef>
                <a:spcPct val="0"/>
              </a:spcBef>
              <a:spcAft>
                <a:spcPct val="0"/>
              </a:spcAft>
              <a:defRPr sz="1600">
                <a:solidFill>
                  <a:schemeClr val="tx1"/>
                </a:solidFill>
                <a:latin typeface="Helvetica" charset="0"/>
                <a:ea typeface="ＭＳ Ｐゴシック" pitchFamily="34" charset="-128"/>
              </a:defRPr>
            </a:lvl7pPr>
            <a:lvl8pPr marL="1348008" eaLnBrk="0" fontAlgn="base" hangingPunct="0">
              <a:spcBef>
                <a:spcPct val="0"/>
              </a:spcBef>
              <a:spcAft>
                <a:spcPct val="0"/>
              </a:spcAft>
              <a:defRPr sz="1600">
                <a:solidFill>
                  <a:schemeClr val="tx1"/>
                </a:solidFill>
                <a:latin typeface="Helvetica" charset="0"/>
                <a:ea typeface="ＭＳ Ｐゴシック" pitchFamily="34" charset="-128"/>
              </a:defRPr>
            </a:lvl8pPr>
            <a:lvl9pPr marL="1797345" eaLnBrk="0" fontAlgn="base" hangingPunct="0">
              <a:spcBef>
                <a:spcPct val="0"/>
              </a:spcBef>
              <a:spcAft>
                <a:spcPct val="0"/>
              </a:spcAft>
              <a:defRPr sz="1600">
                <a:solidFill>
                  <a:schemeClr val="tx1"/>
                </a:solidFill>
                <a:latin typeface="Helvetica" charset="0"/>
                <a:ea typeface="ＭＳ Ｐゴシック" pitchFamily="34" charset="-128"/>
              </a:defRPr>
            </a:lvl9pPr>
          </a:lstStyle>
          <a:p>
            <a:fld id="{786B9BD7-A4FD-42B6-8293-49659E2A5248}" type="slidenum">
              <a:rPr lang="en-US" altLang="zh-CN" sz="1200"/>
              <a:pPr/>
              <a:t>92</a:t>
            </a:fld>
            <a:endParaRPr lang="en-US" altLang="zh-CN"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xfrm>
            <a:off x="913260" y="4343713"/>
            <a:ext cx="5031482" cy="41138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1600">
                <a:solidFill>
                  <a:schemeClr val="tx1"/>
                </a:solidFill>
                <a:latin typeface="Helvetica" charset="0"/>
                <a:ea typeface="ＭＳ Ｐゴシック" pitchFamily="34" charset="-128"/>
              </a:defRPr>
            </a:lvl1pPr>
            <a:lvl2pPr marL="37279299" indent="-36829963" defTabSz="914274">
              <a:defRPr sz="1600">
                <a:solidFill>
                  <a:schemeClr val="tx1"/>
                </a:solidFill>
                <a:latin typeface="Helvetica" charset="0"/>
                <a:ea typeface="ＭＳ Ｐゴシック" pitchFamily="34" charset="-128"/>
              </a:defRPr>
            </a:lvl2pPr>
            <a:lvl3pPr>
              <a:defRPr sz="1600">
                <a:solidFill>
                  <a:schemeClr val="tx1"/>
                </a:solidFill>
                <a:latin typeface="Helvetica" charset="0"/>
                <a:ea typeface="ＭＳ Ｐゴシック" pitchFamily="34" charset="-128"/>
              </a:defRPr>
            </a:lvl3pPr>
            <a:lvl4pPr>
              <a:defRPr sz="1600">
                <a:solidFill>
                  <a:schemeClr val="tx1"/>
                </a:solidFill>
                <a:latin typeface="Helvetica" charset="0"/>
                <a:ea typeface="ＭＳ Ｐゴシック" pitchFamily="34" charset="-128"/>
              </a:defRPr>
            </a:lvl4pPr>
            <a:lvl5pPr>
              <a:defRPr sz="1600">
                <a:solidFill>
                  <a:schemeClr val="tx1"/>
                </a:solidFill>
                <a:latin typeface="Helvetica" charset="0"/>
                <a:ea typeface="ＭＳ Ｐゴシック" pitchFamily="34" charset="-128"/>
              </a:defRPr>
            </a:lvl5pPr>
            <a:lvl6pPr marL="449336" eaLnBrk="0" fontAlgn="base" hangingPunct="0">
              <a:spcBef>
                <a:spcPct val="0"/>
              </a:spcBef>
              <a:spcAft>
                <a:spcPct val="0"/>
              </a:spcAft>
              <a:defRPr sz="1600">
                <a:solidFill>
                  <a:schemeClr val="tx1"/>
                </a:solidFill>
                <a:latin typeface="Helvetica" charset="0"/>
                <a:ea typeface="ＭＳ Ｐゴシック" pitchFamily="34" charset="-128"/>
              </a:defRPr>
            </a:lvl6pPr>
            <a:lvl7pPr marL="898672" eaLnBrk="0" fontAlgn="base" hangingPunct="0">
              <a:spcBef>
                <a:spcPct val="0"/>
              </a:spcBef>
              <a:spcAft>
                <a:spcPct val="0"/>
              </a:spcAft>
              <a:defRPr sz="1600">
                <a:solidFill>
                  <a:schemeClr val="tx1"/>
                </a:solidFill>
                <a:latin typeface="Helvetica" charset="0"/>
                <a:ea typeface="ＭＳ Ｐゴシック" pitchFamily="34" charset="-128"/>
              </a:defRPr>
            </a:lvl7pPr>
            <a:lvl8pPr marL="1348008" eaLnBrk="0" fontAlgn="base" hangingPunct="0">
              <a:spcBef>
                <a:spcPct val="0"/>
              </a:spcBef>
              <a:spcAft>
                <a:spcPct val="0"/>
              </a:spcAft>
              <a:defRPr sz="1600">
                <a:solidFill>
                  <a:schemeClr val="tx1"/>
                </a:solidFill>
                <a:latin typeface="Helvetica" charset="0"/>
                <a:ea typeface="ＭＳ Ｐゴシック" pitchFamily="34" charset="-128"/>
              </a:defRPr>
            </a:lvl8pPr>
            <a:lvl9pPr marL="1797345" eaLnBrk="0" fontAlgn="base" hangingPunct="0">
              <a:spcBef>
                <a:spcPct val="0"/>
              </a:spcBef>
              <a:spcAft>
                <a:spcPct val="0"/>
              </a:spcAft>
              <a:defRPr sz="1600">
                <a:solidFill>
                  <a:schemeClr val="tx1"/>
                </a:solidFill>
                <a:latin typeface="Helvetica" charset="0"/>
                <a:ea typeface="ＭＳ Ｐゴシック" pitchFamily="34" charset="-128"/>
              </a:defRPr>
            </a:lvl9pPr>
          </a:lstStyle>
          <a:p>
            <a:fld id="{E749DAD6-D0FB-4F1F-BAED-ADD63E605E26}" type="slidenum">
              <a:rPr lang="en-US" altLang="zh-CN" sz="1200"/>
              <a:pPr/>
              <a:t>93</a:t>
            </a:fld>
            <a:endParaRPr lang="en-US" altLang="zh-CN" sz="120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xfrm>
            <a:off x="913260" y="4343713"/>
            <a:ext cx="5031482" cy="41138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b="1">
                <a:latin typeface="黑体" pitchFamily="49" charset="-122"/>
                <a:ea typeface="黑体" pitchFamily="49" charset="-122"/>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b="1">
                <a:solidFill>
                  <a:schemeClr val="tx1"/>
                </a:solidFill>
                <a:latin typeface="黑体" pitchFamily="49" charset="-122"/>
                <a:ea typeface="黑体"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12C0CC5-9EFD-4CAC-932A-0CD825EED5B8}" type="datetimeFigureOut">
              <a:rPr lang="zh-CN" altLang="en-US" smtClean="0"/>
              <a:t>2019/3/11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58612E-9433-4253-9AD4-84E555569E7D}" type="slidenum">
              <a:rPr lang="zh-CN" altLang="en-US" smtClean="0"/>
              <a:t>‹#›</a:t>
            </a:fld>
            <a:endParaRPr lang="zh-CN" altLang="en-US"/>
          </a:p>
        </p:txBody>
      </p:sp>
    </p:spTree>
    <p:extLst>
      <p:ext uri="{BB962C8B-B14F-4D97-AF65-F5344CB8AC3E}">
        <p14:creationId xmlns:p14="http://schemas.microsoft.com/office/powerpoint/2010/main" val="2203367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12C0CC5-9EFD-4CAC-932A-0CD825EED5B8}" type="datetimeFigureOut">
              <a:rPr lang="zh-CN" altLang="en-US" smtClean="0"/>
              <a:t>2019/3/11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58612E-9433-4253-9AD4-84E555569E7D}" type="slidenum">
              <a:rPr lang="zh-CN" altLang="en-US" smtClean="0"/>
              <a:t>‹#›</a:t>
            </a:fld>
            <a:endParaRPr lang="zh-CN" altLang="en-US"/>
          </a:p>
        </p:txBody>
      </p:sp>
    </p:spTree>
    <p:extLst>
      <p:ext uri="{BB962C8B-B14F-4D97-AF65-F5344CB8AC3E}">
        <p14:creationId xmlns:p14="http://schemas.microsoft.com/office/powerpoint/2010/main" val="3143633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12C0CC5-9EFD-4CAC-932A-0CD825EED5B8}" type="datetimeFigureOut">
              <a:rPr lang="zh-CN" altLang="en-US" smtClean="0"/>
              <a:t>2019/3/11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58612E-9433-4253-9AD4-84E555569E7D}" type="slidenum">
              <a:rPr lang="zh-CN" altLang="en-US" smtClean="0"/>
              <a:t>‹#›</a:t>
            </a:fld>
            <a:endParaRPr lang="zh-CN" altLang="en-US"/>
          </a:p>
        </p:txBody>
      </p:sp>
    </p:spTree>
    <p:extLst>
      <p:ext uri="{BB962C8B-B14F-4D97-AF65-F5344CB8AC3E}">
        <p14:creationId xmlns:p14="http://schemas.microsoft.com/office/powerpoint/2010/main" val="24991990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0612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p>
            <a:fld id="{112C0CC5-9EFD-4CAC-932A-0CD825EED5B8}" type="datetimeFigureOut">
              <a:rPr lang="zh-CN" altLang="en-US" smtClean="0"/>
              <a:t>2019/3/11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58612E-9433-4253-9AD4-84E555569E7D}" type="slidenum">
              <a:rPr lang="zh-CN" altLang="en-US" smtClean="0"/>
              <a:t>‹#›</a:t>
            </a:fld>
            <a:endParaRPr lang="zh-CN" altLang="en-US"/>
          </a:p>
        </p:txBody>
      </p:sp>
      <p:sp>
        <p:nvSpPr>
          <p:cNvPr id="7" name="标题 6"/>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488176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12C0CC5-9EFD-4CAC-932A-0CD825EED5B8}" type="datetimeFigureOut">
              <a:rPr lang="zh-CN" altLang="en-US" smtClean="0"/>
              <a:t>2019/3/11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58612E-9433-4253-9AD4-84E555569E7D}" type="slidenum">
              <a:rPr lang="zh-CN" altLang="en-US" smtClean="0"/>
              <a:t>‹#›</a:t>
            </a:fld>
            <a:endParaRPr lang="zh-CN" altLang="en-US"/>
          </a:p>
        </p:txBody>
      </p:sp>
    </p:spTree>
    <p:extLst>
      <p:ext uri="{BB962C8B-B14F-4D97-AF65-F5344CB8AC3E}">
        <p14:creationId xmlns:p14="http://schemas.microsoft.com/office/powerpoint/2010/main" val="3151682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12C0CC5-9EFD-4CAC-932A-0CD825EED5B8}" type="datetimeFigureOut">
              <a:rPr lang="zh-CN" altLang="en-US" smtClean="0"/>
              <a:t>2019/3/11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358612E-9433-4253-9AD4-84E555569E7D}" type="slidenum">
              <a:rPr lang="zh-CN" altLang="en-US" smtClean="0"/>
              <a:t>‹#›</a:t>
            </a:fld>
            <a:endParaRPr lang="zh-CN" altLang="en-US"/>
          </a:p>
        </p:txBody>
      </p:sp>
    </p:spTree>
    <p:extLst>
      <p:ext uri="{BB962C8B-B14F-4D97-AF65-F5344CB8AC3E}">
        <p14:creationId xmlns:p14="http://schemas.microsoft.com/office/powerpoint/2010/main" val="2360609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12C0CC5-9EFD-4CAC-932A-0CD825EED5B8}" type="datetimeFigureOut">
              <a:rPr lang="zh-CN" altLang="en-US" smtClean="0"/>
              <a:t>2019/3/11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358612E-9433-4253-9AD4-84E555569E7D}" type="slidenum">
              <a:rPr lang="zh-CN" altLang="en-US" smtClean="0"/>
              <a:t>‹#›</a:t>
            </a:fld>
            <a:endParaRPr lang="zh-CN" altLang="en-US"/>
          </a:p>
        </p:txBody>
      </p:sp>
    </p:spTree>
    <p:extLst>
      <p:ext uri="{BB962C8B-B14F-4D97-AF65-F5344CB8AC3E}">
        <p14:creationId xmlns:p14="http://schemas.microsoft.com/office/powerpoint/2010/main" val="675037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12C0CC5-9EFD-4CAC-932A-0CD825EED5B8}" type="datetimeFigureOut">
              <a:rPr lang="zh-CN" altLang="en-US" smtClean="0"/>
              <a:t>2019/3/11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358612E-9433-4253-9AD4-84E555569E7D}" type="slidenum">
              <a:rPr lang="zh-CN" altLang="en-US" smtClean="0"/>
              <a:t>‹#›</a:t>
            </a:fld>
            <a:endParaRPr lang="zh-CN" altLang="en-US"/>
          </a:p>
        </p:txBody>
      </p:sp>
    </p:spTree>
    <p:extLst>
      <p:ext uri="{BB962C8B-B14F-4D97-AF65-F5344CB8AC3E}">
        <p14:creationId xmlns:p14="http://schemas.microsoft.com/office/powerpoint/2010/main" val="667681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12C0CC5-9EFD-4CAC-932A-0CD825EED5B8}" type="datetimeFigureOut">
              <a:rPr lang="zh-CN" altLang="en-US" smtClean="0"/>
              <a:t>2019/3/11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358612E-9433-4253-9AD4-84E555569E7D}" type="slidenum">
              <a:rPr lang="zh-CN" altLang="en-US" smtClean="0"/>
              <a:t>‹#›</a:t>
            </a:fld>
            <a:endParaRPr lang="zh-CN" altLang="en-US"/>
          </a:p>
        </p:txBody>
      </p:sp>
    </p:spTree>
    <p:extLst>
      <p:ext uri="{BB962C8B-B14F-4D97-AF65-F5344CB8AC3E}">
        <p14:creationId xmlns:p14="http://schemas.microsoft.com/office/powerpoint/2010/main" val="761860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12C0CC5-9EFD-4CAC-932A-0CD825EED5B8}" type="datetimeFigureOut">
              <a:rPr lang="zh-CN" altLang="en-US" smtClean="0"/>
              <a:t>2019/3/11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358612E-9433-4253-9AD4-84E555569E7D}" type="slidenum">
              <a:rPr lang="zh-CN" altLang="en-US" smtClean="0"/>
              <a:t>‹#›</a:t>
            </a:fld>
            <a:endParaRPr lang="zh-CN" altLang="en-US"/>
          </a:p>
        </p:txBody>
      </p:sp>
    </p:spTree>
    <p:extLst>
      <p:ext uri="{BB962C8B-B14F-4D97-AF65-F5344CB8AC3E}">
        <p14:creationId xmlns:p14="http://schemas.microsoft.com/office/powerpoint/2010/main" val="3195944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12C0CC5-9EFD-4CAC-932A-0CD825EED5B8}" type="datetimeFigureOut">
              <a:rPr lang="zh-CN" altLang="en-US" smtClean="0"/>
              <a:t>2019/3/11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358612E-9433-4253-9AD4-84E555569E7D}" type="slidenum">
              <a:rPr lang="zh-CN" altLang="en-US" smtClean="0"/>
              <a:t>‹#›</a:t>
            </a:fld>
            <a:endParaRPr lang="zh-CN" altLang="en-US"/>
          </a:p>
        </p:txBody>
      </p:sp>
    </p:spTree>
    <p:extLst>
      <p:ext uri="{BB962C8B-B14F-4D97-AF65-F5344CB8AC3E}">
        <p14:creationId xmlns:p14="http://schemas.microsoft.com/office/powerpoint/2010/main" val="110660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2C0CC5-9EFD-4CAC-932A-0CD825EED5B8}" type="datetimeFigureOut">
              <a:rPr lang="zh-CN" altLang="en-US" smtClean="0"/>
              <a:t>2019/3/11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58612E-9433-4253-9AD4-84E555569E7D}" type="slidenum">
              <a:rPr lang="zh-CN" altLang="en-US" smtClean="0"/>
              <a:t>‹#›</a:t>
            </a:fld>
            <a:endParaRPr lang="zh-CN" altLang="en-US"/>
          </a:p>
        </p:txBody>
      </p:sp>
    </p:spTree>
    <p:extLst>
      <p:ext uri="{BB962C8B-B14F-4D97-AF65-F5344CB8AC3E}">
        <p14:creationId xmlns:p14="http://schemas.microsoft.com/office/powerpoint/2010/main" val="21351755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b="1" kern="1200">
          <a:solidFill>
            <a:schemeClr val="tx1"/>
          </a:solidFill>
          <a:latin typeface="黑体" pitchFamily="49" charset="-122"/>
          <a:ea typeface="黑体" pitchFamily="49" charset="-122"/>
          <a:cs typeface="+mj-cs"/>
        </a:defRPr>
      </a:lvl1pPr>
    </p:titleStyle>
    <p:bodyStyle>
      <a:lvl1pPr marL="342900" indent="-342900" algn="l" defTabSz="914400" rtl="0" eaLnBrk="1" latinLnBrk="0" hangingPunct="1">
        <a:spcBef>
          <a:spcPct val="20000"/>
        </a:spcBef>
        <a:buFont typeface="Arial" pitchFamily="34" charset="0"/>
        <a:buChar char="•"/>
        <a:defRPr sz="3200" b="1" kern="1200">
          <a:solidFill>
            <a:schemeClr val="tx1"/>
          </a:solidFill>
          <a:latin typeface="黑体" pitchFamily="49" charset="-122"/>
          <a:ea typeface="黑体" pitchFamily="49" charset="-122"/>
          <a:cs typeface="+mn-cs"/>
        </a:defRPr>
      </a:lvl1pPr>
      <a:lvl2pPr marL="742950" indent="-285750" algn="l" defTabSz="914400" rtl="0" eaLnBrk="1" latinLnBrk="0" hangingPunct="1">
        <a:spcBef>
          <a:spcPct val="20000"/>
        </a:spcBef>
        <a:buFont typeface="Arial" pitchFamily="34" charset="0"/>
        <a:buChar char="–"/>
        <a:defRPr sz="2800" b="1" kern="1200">
          <a:solidFill>
            <a:schemeClr val="tx1"/>
          </a:solidFill>
          <a:latin typeface="黑体" pitchFamily="49" charset="-122"/>
          <a:ea typeface="黑体" pitchFamily="49" charset="-122"/>
          <a:cs typeface="+mn-cs"/>
        </a:defRPr>
      </a:lvl2pPr>
      <a:lvl3pPr marL="1143000" indent="-228600" algn="l" defTabSz="914400" rtl="0" eaLnBrk="1" latinLnBrk="0" hangingPunct="1">
        <a:spcBef>
          <a:spcPct val="20000"/>
        </a:spcBef>
        <a:buFont typeface="Arial" pitchFamily="34" charset="0"/>
        <a:buChar char="•"/>
        <a:defRPr sz="2400" b="1" kern="1200">
          <a:solidFill>
            <a:schemeClr val="tx1"/>
          </a:solidFill>
          <a:latin typeface="黑体" pitchFamily="49" charset="-122"/>
          <a:ea typeface="黑体" pitchFamily="49" charset="-122"/>
          <a:cs typeface="+mn-cs"/>
        </a:defRPr>
      </a:lvl3pPr>
      <a:lvl4pPr marL="1600200" indent="-228600" algn="l" defTabSz="914400" rtl="0" eaLnBrk="1" latinLnBrk="0" hangingPunct="1">
        <a:spcBef>
          <a:spcPct val="20000"/>
        </a:spcBef>
        <a:buFont typeface="Arial" pitchFamily="34" charset="0"/>
        <a:buChar char="–"/>
        <a:defRPr sz="2000" b="1" kern="1200">
          <a:solidFill>
            <a:schemeClr val="tx1"/>
          </a:solidFill>
          <a:latin typeface="黑体" pitchFamily="49" charset="-122"/>
          <a:ea typeface="黑体" pitchFamily="49" charset="-122"/>
          <a:cs typeface="+mn-cs"/>
        </a:defRPr>
      </a:lvl4pPr>
      <a:lvl5pPr marL="2057400" indent="-228600" algn="l" defTabSz="914400" rtl="0" eaLnBrk="1" latinLnBrk="0" hangingPunct="1">
        <a:spcBef>
          <a:spcPct val="20000"/>
        </a:spcBef>
        <a:buFont typeface="Arial" pitchFamily="34" charset="0"/>
        <a:buChar char="»"/>
        <a:defRPr sz="2000" b="1" kern="1200">
          <a:solidFill>
            <a:schemeClr val="tx1"/>
          </a:solidFill>
          <a:latin typeface="黑体" pitchFamily="49" charset="-122"/>
          <a:ea typeface="黑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802631"/>
          </a:xfrm>
        </p:spPr>
        <p:txBody>
          <a:bodyPr>
            <a:normAutofit fontScale="90000"/>
          </a:bodyPr>
          <a:lstStyle/>
          <a:p>
            <a:r>
              <a:rPr lang="en-US" altLang="zh-CN" dirty="0">
                <a:latin typeface="+mj-lt"/>
              </a:rPr>
              <a:t>SQL</a:t>
            </a:r>
            <a:br>
              <a:rPr lang="en-US" altLang="zh-CN" dirty="0">
                <a:latin typeface="+mj-lt"/>
              </a:rPr>
            </a:br>
            <a:br>
              <a:rPr lang="en-US" altLang="zh-CN" dirty="0">
                <a:latin typeface="+mj-lt"/>
              </a:rPr>
            </a:br>
            <a:r>
              <a:rPr lang="en-US" altLang="zh-CN" dirty="0">
                <a:latin typeface="+mj-lt"/>
              </a:rPr>
              <a:t>(</a:t>
            </a:r>
            <a:r>
              <a:rPr lang="en-US" altLang="zh-CN" dirty="0">
                <a:solidFill>
                  <a:srgbClr val="FF0000"/>
                </a:solidFill>
                <a:latin typeface="+mj-lt"/>
                <a:ea typeface="宋体" charset="-122"/>
              </a:rPr>
              <a:t>S</a:t>
            </a:r>
            <a:r>
              <a:rPr lang="en-US" altLang="zh-CN" dirty="0">
                <a:latin typeface="+mj-lt"/>
                <a:ea typeface="宋体" charset="-122"/>
              </a:rPr>
              <a:t>tructured </a:t>
            </a:r>
            <a:r>
              <a:rPr lang="en-US" altLang="zh-CN" dirty="0">
                <a:solidFill>
                  <a:srgbClr val="FF0000"/>
                </a:solidFill>
                <a:latin typeface="+mj-lt"/>
                <a:ea typeface="宋体" charset="-122"/>
              </a:rPr>
              <a:t>Q</a:t>
            </a:r>
            <a:r>
              <a:rPr lang="en-US" altLang="zh-CN" dirty="0">
                <a:latin typeface="+mj-lt"/>
                <a:ea typeface="宋体" charset="-122"/>
              </a:rPr>
              <a:t>uery </a:t>
            </a:r>
            <a:r>
              <a:rPr lang="en-US" altLang="zh-CN" dirty="0">
                <a:solidFill>
                  <a:srgbClr val="FF0000"/>
                </a:solidFill>
                <a:latin typeface="+mj-lt"/>
                <a:ea typeface="宋体" charset="-122"/>
              </a:rPr>
              <a:t>L</a:t>
            </a:r>
            <a:r>
              <a:rPr lang="en-US" altLang="zh-CN" dirty="0">
                <a:latin typeface="+mj-lt"/>
                <a:ea typeface="宋体" charset="-122"/>
              </a:rPr>
              <a:t>anguage)</a:t>
            </a:r>
            <a:endParaRPr lang="zh-CN" altLang="en-US" dirty="0">
              <a:latin typeface="+mj-lt"/>
            </a:endParaRPr>
          </a:p>
        </p:txBody>
      </p:sp>
    </p:spTree>
    <p:extLst>
      <p:ext uri="{BB962C8B-B14F-4D97-AF65-F5344CB8AC3E}">
        <p14:creationId xmlns:p14="http://schemas.microsoft.com/office/powerpoint/2010/main" val="100931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1520" y="1600200"/>
            <a:ext cx="8640960" cy="4525963"/>
          </a:xfrm>
        </p:spPr>
        <p:txBody>
          <a:bodyPr>
            <a:normAutofit/>
          </a:bodyPr>
          <a:lstStyle/>
          <a:p>
            <a:r>
              <a:rPr lang="en-US" altLang="zh-CN" dirty="0">
                <a:latin typeface="+mn-lt"/>
              </a:rPr>
              <a:t>DSN</a:t>
            </a:r>
            <a:r>
              <a:rPr lang="zh-CN" altLang="en-US" dirty="0">
                <a:latin typeface="+mn-lt"/>
              </a:rPr>
              <a:t> </a:t>
            </a:r>
            <a:r>
              <a:rPr lang="en-US" altLang="zh-CN" dirty="0">
                <a:latin typeface="+mn-lt"/>
              </a:rPr>
              <a:t>(Data Source Name) is a symbolic name that represents the ODBC connection.</a:t>
            </a:r>
          </a:p>
          <a:p>
            <a:r>
              <a:rPr lang="en-US" altLang="zh-CN" dirty="0">
                <a:latin typeface="+mn-lt"/>
              </a:rPr>
              <a:t>It stores the connection details like database name, directory, database driver, </a:t>
            </a:r>
            <a:r>
              <a:rPr lang="en-US" altLang="zh-CN" dirty="0" err="1">
                <a:latin typeface="+mn-lt"/>
              </a:rPr>
              <a:t>UserID</a:t>
            </a:r>
            <a:r>
              <a:rPr lang="en-US" altLang="zh-CN" dirty="0">
                <a:latin typeface="+mn-lt"/>
              </a:rPr>
              <a:t>, password, etc. when making a connection to the ODBC. </a:t>
            </a:r>
          </a:p>
          <a:p>
            <a:pPr lvl="1"/>
            <a:endParaRPr lang="en-US" altLang="zh-CN" dirty="0">
              <a:latin typeface="+mn-lt"/>
            </a:endParaRPr>
          </a:p>
          <a:p>
            <a:endParaRPr lang="en-US" altLang="zh-CN" dirty="0">
              <a:latin typeface="+mn-lt"/>
            </a:endParaRPr>
          </a:p>
          <a:p>
            <a:endParaRPr lang="zh-CN" altLang="en-US" dirty="0">
              <a:latin typeface="+mn-lt"/>
            </a:endParaRPr>
          </a:p>
        </p:txBody>
      </p:sp>
      <p:sp>
        <p:nvSpPr>
          <p:cNvPr id="3" name="标题 2"/>
          <p:cNvSpPr>
            <a:spLocks noGrp="1"/>
          </p:cNvSpPr>
          <p:nvPr>
            <p:ph type="title"/>
          </p:nvPr>
        </p:nvSpPr>
        <p:spPr/>
        <p:txBody>
          <a:bodyPr/>
          <a:lstStyle/>
          <a:p>
            <a:r>
              <a:rPr lang="en-US" altLang="zh-CN" dirty="0">
                <a:latin typeface="+mj-lt"/>
              </a:rPr>
              <a:t>ODBC:DSN</a:t>
            </a:r>
            <a:endParaRPr lang="zh-CN" altLang="en-US" dirty="0">
              <a:latin typeface="+mj-lt"/>
            </a:endParaRPr>
          </a:p>
        </p:txBody>
      </p:sp>
    </p:spTree>
    <p:extLst>
      <p:ext uri="{BB962C8B-B14F-4D97-AF65-F5344CB8AC3E}">
        <p14:creationId xmlns:p14="http://schemas.microsoft.com/office/powerpoint/2010/main" val="1179412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p:cNvSpPr>
            <a:spLocks noGrp="1"/>
          </p:cNvSpPr>
          <p:nvPr>
            <p:ph type="ctrTitle"/>
          </p:nvPr>
        </p:nvSpPr>
        <p:spPr>
          <a:xfrm>
            <a:off x="685800" y="3212976"/>
            <a:ext cx="7772400" cy="1470025"/>
          </a:xfrm>
        </p:spPr>
        <p:txBody>
          <a:bodyPr/>
          <a:lstStyle/>
          <a:p>
            <a:r>
              <a:rPr lang="en-US" altLang="zh-CN" dirty="0">
                <a:latin typeface="+mj-lt"/>
              </a:rPr>
              <a:t>Interactive SQL</a:t>
            </a:r>
            <a:endParaRPr lang="zh-CN" altLang="en-US" dirty="0">
              <a:latin typeface="+mj-lt"/>
            </a:endParaRPr>
          </a:p>
        </p:txBody>
      </p:sp>
      <p:sp>
        <p:nvSpPr>
          <p:cNvPr id="6" name="标题 3"/>
          <p:cNvSpPr txBox="1">
            <a:spLocks/>
          </p:cNvSpPr>
          <p:nvPr/>
        </p:nvSpPr>
        <p:spPr>
          <a:xfrm>
            <a:off x="616024" y="1844824"/>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黑体" pitchFamily="49" charset="-122"/>
                <a:ea typeface="黑体" pitchFamily="49" charset="-122"/>
                <a:cs typeface="+mj-cs"/>
              </a:defRPr>
            </a:lvl1pPr>
          </a:lstStyle>
          <a:p>
            <a:r>
              <a:rPr lang="en-US" altLang="zh-CN" dirty="0" err="1">
                <a:latin typeface="+mj-lt"/>
              </a:rPr>
              <a:t>iSQL</a:t>
            </a:r>
            <a:r>
              <a:rPr lang="en-US" altLang="zh-CN" dirty="0">
                <a:latin typeface="+mj-lt"/>
              </a:rPr>
              <a:t> Anywhere</a:t>
            </a:r>
            <a:endParaRPr lang="zh-CN" altLang="en-US" dirty="0">
              <a:latin typeface="+mj-lt"/>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3" y="836712"/>
            <a:ext cx="3816423" cy="1224136"/>
          </a:xfrm>
          <a:prstGeom prst="rect">
            <a:avLst/>
          </a:prstGeom>
        </p:spPr>
      </p:pic>
    </p:spTree>
    <p:extLst>
      <p:ext uri="{BB962C8B-B14F-4D97-AF65-F5344CB8AC3E}">
        <p14:creationId xmlns:p14="http://schemas.microsoft.com/office/powerpoint/2010/main" val="3519595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sz="5400" dirty="0">
                <a:latin typeface="+mj-lt"/>
              </a:rPr>
              <a:t>DDL</a:t>
            </a:r>
            <a:endParaRPr lang="zh-CN" altLang="en-US" sz="5400" dirty="0">
              <a:latin typeface="+mj-lt"/>
            </a:endParaRPr>
          </a:p>
        </p:txBody>
      </p:sp>
    </p:spTree>
    <p:extLst>
      <p:ext uri="{BB962C8B-B14F-4D97-AF65-F5344CB8AC3E}">
        <p14:creationId xmlns:p14="http://schemas.microsoft.com/office/powerpoint/2010/main" val="3336750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1520" y="1340768"/>
            <a:ext cx="8640960" cy="4785395"/>
          </a:xfrm>
        </p:spPr>
        <p:txBody>
          <a:bodyPr>
            <a:normAutofit fontScale="92500" lnSpcReduction="10000"/>
          </a:bodyPr>
          <a:lstStyle/>
          <a:p>
            <a:pPr marL="0" indent="0">
              <a:buNone/>
            </a:pPr>
            <a:r>
              <a:rPr lang="en-US" altLang="zh-CN" dirty="0">
                <a:latin typeface="+mn-lt"/>
              </a:rPr>
              <a:t>For Schema (Create/Alter/Drop)</a:t>
            </a:r>
          </a:p>
          <a:p>
            <a:pPr marL="0" indent="0">
              <a:buNone/>
            </a:pPr>
            <a:endParaRPr lang="en-US" altLang="zh-CN" dirty="0">
              <a:latin typeface="+mn-lt"/>
            </a:endParaRPr>
          </a:p>
          <a:p>
            <a:pPr marL="0" indent="0">
              <a:buNone/>
            </a:pPr>
            <a:r>
              <a:rPr lang="en-US" altLang="zh-CN" dirty="0">
                <a:latin typeface="+mn-lt"/>
              </a:rPr>
              <a:t>Create table Student(</a:t>
            </a:r>
          </a:p>
          <a:p>
            <a:pPr marL="0" indent="0">
              <a:buNone/>
            </a:pPr>
            <a:r>
              <a:rPr lang="en-US" altLang="zh-CN" dirty="0">
                <a:latin typeface="+mn-lt"/>
              </a:rPr>
              <a:t>	</a:t>
            </a:r>
            <a:r>
              <a:rPr lang="en-US" altLang="zh-CN" dirty="0" err="1">
                <a:latin typeface="+mn-lt"/>
              </a:rPr>
              <a:t>sno</a:t>
            </a:r>
            <a:r>
              <a:rPr lang="en-US" altLang="zh-CN" dirty="0">
                <a:latin typeface="+mn-lt"/>
              </a:rPr>
              <a:t>		char(10) primary key,</a:t>
            </a:r>
          </a:p>
          <a:p>
            <a:pPr marL="0" indent="0">
              <a:buNone/>
            </a:pPr>
            <a:r>
              <a:rPr lang="en-US" altLang="zh-CN" dirty="0">
                <a:latin typeface="+mn-lt"/>
              </a:rPr>
              <a:t>	</a:t>
            </a:r>
            <a:r>
              <a:rPr lang="en-US" altLang="zh-CN" dirty="0" err="1">
                <a:latin typeface="+mn-lt"/>
              </a:rPr>
              <a:t>sname</a:t>
            </a:r>
            <a:r>
              <a:rPr lang="en-US" altLang="zh-CN" dirty="0">
                <a:latin typeface="+mn-lt"/>
              </a:rPr>
              <a:t>	</a:t>
            </a:r>
            <a:r>
              <a:rPr lang="en-US" altLang="zh-CN" dirty="0" err="1">
                <a:latin typeface="+mn-lt"/>
              </a:rPr>
              <a:t>varchar</a:t>
            </a:r>
            <a:r>
              <a:rPr lang="en-US" altLang="zh-CN" dirty="0">
                <a:latin typeface="+mn-lt"/>
              </a:rPr>
              <a:t>(10),</a:t>
            </a:r>
          </a:p>
          <a:p>
            <a:pPr marL="0" indent="0">
              <a:buNone/>
            </a:pPr>
            <a:r>
              <a:rPr lang="en-US" altLang="zh-CN" dirty="0">
                <a:latin typeface="+mn-lt"/>
              </a:rPr>
              <a:t>	age		</a:t>
            </a:r>
            <a:r>
              <a:rPr lang="en-US" altLang="zh-CN" dirty="0" err="1">
                <a:latin typeface="+mn-lt"/>
              </a:rPr>
              <a:t>smallint</a:t>
            </a:r>
            <a:r>
              <a:rPr lang="en-US" altLang="zh-CN" dirty="0">
                <a:latin typeface="+mn-lt"/>
              </a:rPr>
              <a:t> check(age&gt;=0),</a:t>
            </a:r>
          </a:p>
          <a:p>
            <a:pPr marL="0" indent="0">
              <a:buNone/>
            </a:pPr>
            <a:r>
              <a:rPr lang="en-US" altLang="zh-CN" dirty="0">
                <a:latin typeface="+mn-lt"/>
              </a:rPr>
              <a:t>	</a:t>
            </a:r>
            <a:r>
              <a:rPr lang="en-US" altLang="zh-CN" dirty="0" err="1">
                <a:latin typeface="+mn-lt"/>
              </a:rPr>
              <a:t>gende</a:t>
            </a:r>
            <a:r>
              <a:rPr lang="en-US" altLang="zh-CN" dirty="0">
                <a:latin typeface="+mn-lt"/>
              </a:rPr>
              <a:t>	char(1),</a:t>
            </a:r>
          </a:p>
          <a:p>
            <a:pPr marL="0" indent="0">
              <a:buNone/>
            </a:pPr>
            <a:r>
              <a:rPr lang="en-US" altLang="zh-CN" dirty="0">
                <a:latin typeface="+mn-lt"/>
              </a:rPr>
              <a:t>	</a:t>
            </a:r>
            <a:r>
              <a:rPr lang="en-US" altLang="zh-CN" dirty="0" err="1">
                <a:latin typeface="+mn-lt"/>
              </a:rPr>
              <a:t>dept</a:t>
            </a:r>
            <a:r>
              <a:rPr lang="en-US" altLang="zh-CN" dirty="0">
                <a:latin typeface="+mn-lt"/>
              </a:rPr>
              <a:t>		char(2)</a:t>
            </a:r>
          </a:p>
          <a:p>
            <a:pPr marL="0" indent="0">
              <a:buNone/>
            </a:pPr>
            <a:r>
              <a:rPr lang="en-US" altLang="zh-CN" dirty="0">
                <a:latin typeface="+mn-lt"/>
              </a:rPr>
              <a:t>);</a:t>
            </a:r>
          </a:p>
          <a:p>
            <a:endParaRPr lang="zh-CN" altLang="en-US" dirty="0">
              <a:latin typeface="+mn-lt"/>
            </a:endParaRPr>
          </a:p>
        </p:txBody>
      </p:sp>
      <p:sp>
        <p:nvSpPr>
          <p:cNvPr id="3" name="标题 2"/>
          <p:cNvSpPr>
            <a:spLocks noGrp="1"/>
          </p:cNvSpPr>
          <p:nvPr>
            <p:ph type="title"/>
          </p:nvPr>
        </p:nvSpPr>
        <p:spPr>
          <a:xfrm>
            <a:off x="457200" y="116632"/>
            <a:ext cx="8229600" cy="1143000"/>
          </a:xfrm>
        </p:spPr>
        <p:txBody>
          <a:bodyPr>
            <a:normAutofit/>
          </a:bodyPr>
          <a:lstStyle/>
          <a:p>
            <a:r>
              <a:rPr lang="en-US" altLang="zh-CN" dirty="0">
                <a:latin typeface="+mj-lt"/>
              </a:rPr>
              <a:t>DDL</a:t>
            </a:r>
            <a:endParaRPr lang="zh-CN" altLang="en-US" dirty="0">
              <a:latin typeface="+mj-lt"/>
            </a:endParaRPr>
          </a:p>
        </p:txBody>
      </p:sp>
    </p:spTree>
    <p:extLst>
      <p:ext uri="{BB962C8B-B14F-4D97-AF65-F5344CB8AC3E}">
        <p14:creationId xmlns:p14="http://schemas.microsoft.com/office/powerpoint/2010/main" val="3064597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1520" y="1600200"/>
            <a:ext cx="8640960" cy="4525963"/>
          </a:xfrm>
        </p:spPr>
        <p:txBody>
          <a:bodyPr>
            <a:normAutofit/>
          </a:bodyPr>
          <a:lstStyle/>
          <a:p>
            <a:pPr marL="0" indent="0">
              <a:buNone/>
            </a:pPr>
            <a:endParaRPr lang="en-US" altLang="zh-CN" dirty="0">
              <a:latin typeface="+mn-lt"/>
            </a:endParaRPr>
          </a:p>
          <a:p>
            <a:pPr marL="0" indent="0">
              <a:buNone/>
            </a:pPr>
            <a:endParaRPr lang="en-US" altLang="zh-CN" dirty="0">
              <a:latin typeface="+mn-lt"/>
            </a:endParaRPr>
          </a:p>
          <a:p>
            <a:pPr marL="0" indent="0">
              <a:buNone/>
            </a:pPr>
            <a:r>
              <a:rPr lang="en-US" altLang="zh-CN" dirty="0">
                <a:latin typeface="+mn-lt"/>
              </a:rPr>
              <a:t>	Alter table student add GPA </a:t>
            </a:r>
            <a:r>
              <a:rPr lang="en-US" altLang="zh-CN" dirty="0" err="1">
                <a:latin typeface="+mn-lt"/>
              </a:rPr>
              <a:t>int</a:t>
            </a:r>
            <a:r>
              <a:rPr lang="en-US" altLang="zh-CN" dirty="0">
                <a:latin typeface="+mn-lt"/>
              </a:rPr>
              <a:t>;</a:t>
            </a:r>
          </a:p>
          <a:p>
            <a:pPr marL="0" indent="0">
              <a:buNone/>
            </a:pPr>
            <a:r>
              <a:rPr lang="en-US" altLang="zh-CN" dirty="0">
                <a:latin typeface="+mn-lt"/>
              </a:rPr>
              <a:t>	Alter table student drop GPA;</a:t>
            </a:r>
          </a:p>
          <a:p>
            <a:pPr marL="0" indent="0">
              <a:buNone/>
            </a:pPr>
            <a:endParaRPr lang="en-US" altLang="zh-CN" dirty="0">
              <a:latin typeface="+mn-lt"/>
            </a:endParaRPr>
          </a:p>
          <a:p>
            <a:pPr marL="0" indent="0">
              <a:buNone/>
            </a:pPr>
            <a:r>
              <a:rPr lang="en-US" altLang="zh-CN" dirty="0">
                <a:latin typeface="+mn-lt"/>
              </a:rPr>
              <a:t>	Drop table student;</a:t>
            </a:r>
          </a:p>
          <a:p>
            <a:pPr marL="0" indent="0">
              <a:buNone/>
            </a:pPr>
            <a:endParaRPr lang="zh-CN" altLang="en-US" dirty="0">
              <a:latin typeface="+mn-lt"/>
            </a:endParaRPr>
          </a:p>
        </p:txBody>
      </p:sp>
      <p:sp>
        <p:nvSpPr>
          <p:cNvPr id="3" name="标题 2"/>
          <p:cNvSpPr>
            <a:spLocks noGrp="1"/>
          </p:cNvSpPr>
          <p:nvPr>
            <p:ph type="title"/>
          </p:nvPr>
        </p:nvSpPr>
        <p:spPr/>
        <p:txBody>
          <a:bodyPr>
            <a:normAutofit/>
          </a:bodyPr>
          <a:lstStyle/>
          <a:p>
            <a:r>
              <a:rPr lang="en-US" altLang="zh-CN" dirty="0">
                <a:latin typeface="+mj-lt"/>
              </a:rPr>
              <a:t>DDL</a:t>
            </a:r>
            <a:endParaRPr lang="zh-CN" altLang="en-US" dirty="0">
              <a:latin typeface="+mj-lt"/>
            </a:endParaRPr>
          </a:p>
        </p:txBody>
      </p:sp>
    </p:spTree>
    <p:extLst>
      <p:ext uri="{BB962C8B-B14F-4D97-AF65-F5344CB8AC3E}">
        <p14:creationId xmlns:p14="http://schemas.microsoft.com/office/powerpoint/2010/main" val="2538499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44624"/>
            <a:ext cx="8229600" cy="1143000"/>
          </a:xfrm>
        </p:spPr>
        <p:txBody>
          <a:bodyPr>
            <a:normAutofit/>
          </a:bodyPr>
          <a:lstStyle/>
          <a:p>
            <a:r>
              <a:rPr lang="en-US" altLang="zh-CN" dirty="0">
                <a:latin typeface="+mj-lt"/>
              </a:rPr>
              <a:t>DDL: data type</a:t>
            </a:r>
            <a:endParaRPr lang="zh-CN" altLang="en-US" dirty="0">
              <a:latin typeface="+mj-lt"/>
            </a:endParaRPr>
          </a:p>
        </p:txBody>
      </p:sp>
      <p:sp>
        <p:nvSpPr>
          <p:cNvPr id="4" name="Rectangle 3"/>
          <p:cNvSpPr>
            <a:spLocks noGrp="1" noChangeArrowheads="1"/>
          </p:cNvSpPr>
          <p:nvPr>
            <p:ph idx="1"/>
          </p:nvPr>
        </p:nvSpPr>
        <p:spPr>
          <a:xfrm>
            <a:off x="107504" y="1125538"/>
            <a:ext cx="9036496" cy="5000625"/>
          </a:xfrm>
        </p:spPr>
        <p:txBody>
          <a:bodyPr>
            <a:noAutofit/>
          </a:bodyPr>
          <a:lstStyle/>
          <a:p>
            <a:pPr>
              <a:lnSpc>
                <a:spcPct val="90000"/>
              </a:lnSpc>
            </a:pPr>
            <a:r>
              <a:rPr lang="en-US" altLang="zh-CN" sz="2800" b="1" dirty="0">
                <a:solidFill>
                  <a:srgbClr val="000099"/>
                </a:solidFill>
                <a:latin typeface="+mn-lt"/>
                <a:ea typeface="宋体" charset="-122"/>
              </a:rPr>
              <a:t>char(n)</a:t>
            </a:r>
          </a:p>
          <a:p>
            <a:pPr lvl="1">
              <a:lnSpc>
                <a:spcPct val="90000"/>
              </a:lnSpc>
            </a:pPr>
            <a:r>
              <a:rPr lang="en-US" altLang="zh-CN" sz="2400" dirty="0">
                <a:latin typeface="+mn-lt"/>
                <a:ea typeface="宋体" charset="-122"/>
              </a:rPr>
              <a:t>Fixed length character string, with user-specified length </a:t>
            </a:r>
            <a:r>
              <a:rPr lang="en-US" altLang="zh-CN" sz="2400" i="1" dirty="0">
                <a:latin typeface="+mn-lt"/>
                <a:ea typeface="宋体" charset="-122"/>
              </a:rPr>
              <a:t>n.</a:t>
            </a:r>
            <a:endParaRPr lang="en-US" altLang="zh-CN" sz="2400" dirty="0">
              <a:latin typeface="+mn-lt"/>
              <a:ea typeface="宋体" charset="-122"/>
            </a:endParaRPr>
          </a:p>
          <a:p>
            <a:pPr>
              <a:lnSpc>
                <a:spcPct val="90000"/>
              </a:lnSpc>
            </a:pPr>
            <a:r>
              <a:rPr lang="en-US" altLang="zh-CN" sz="2800" b="1" dirty="0" err="1">
                <a:solidFill>
                  <a:srgbClr val="000099"/>
                </a:solidFill>
                <a:latin typeface="+mn-lt"/>
                <a:ea typeface="宋体" charset="-122"/>
              </a:rPr>
              <a:t>varchar</a:t>
            </a:r>
            <a:r>
              <a:rPr lang="en-US" altLang="zh-CN" sz="2800" b="1" dirty="0">
                <a:solidFill>
                  <a:srgbClr val="000099"/>
                </a:solidFill>
                <a:latin typeface="+mn-lt"/>
                <a:ea typeface="宋体" charset="-122"/>
              </a:rPr>
              <a:t>(n)</a:t>
            </a:r>
          </a:p>
          <a:p>
            <a:pPr lvl="1">
              <a:lnSpc>
                <a:spcPct val="90000"/>
              </a:lnSpc>
            </a:pPr>
            <a:r>
              <a:rPr lang="en-US" altLang="zh-CN" sz="2400" dirty="0">
                <a:latin typeface="+mn-lt"/>
                <a:ea typeface="宋体" charset="-122"/>
              </a:rPr>
              <a:t>Variable length character strings, with user-specified maximum length </a:t>
            </a:r>
            <a:r>
              <a:rPr lang="en-US" altLang="zh-CN" sz="2400" i="1" dirty="0">
                <a:latin typeface="+mn-lt"/>
                <a:ea typeface="宋体" charset="-122"/>
              </a:rPr>
              <a:t>n.</a:t>
            </a:r>
          </a:p>
          <a:p>
            <a:pPr>
              <a:lnSpc>
                <a:spcPct val="90000"/>
              </a:lnSpc>
            </a:pPr>
            <a:r>
              <a:rPr lang="en-US" altLang="zh-CN" sz="2800" b="1" dirty="0" err="1">
                <a:solidFill>
                  <a:srgbClr val="000099"/>
                </a:solidFill>
                <a:latin typeface="+mn-lt"/>
                <a:ea typeface="宋体" charset="-122"/>
              </a:rPr>
              <a:t>Int</a:t>
            </a:r>
            <a:endParaRPr lang="en-US" altLang="zh-CN" sz="2800" b="1" dirty="0">
              <a:solidFill>
                <a:srgbClr val="000099"/>
              </a:solidFill>
              <a:latin typeface="+mn-lt"/>
              <a:ea typeface="宋体" charset="-122"/>
            </a:endParaRPr>
          </a:p>
          <a:p>
            <a:pPr lvl="1">
              <a:lnSpc>
                <a:spcPct val="90000"/>
              </a:lnSpc>
            </a:pPr>
            <a:r>
              <a:rPr lang="en-US" altLang="zh-CN" sz="2400" dirty="0">
                <a:latin typeface="+mn-lt"/>
                <a:ea typeface="宋体" charset="-122"/>
              </a:rPr>
              <a:t>Integer (a finite subset of the integers that is machine-dependent).</a:t>
            </a:r>
          </a:p>
          <a:p>
            <a:pPr>
              <a:lnSpc>
                <a:spcPct val="90000"/>
              </a:lnSpc>
            </a:pPr>
            <a:r>
              <a:rPr lang="en-US" altLang="zh-CN" sz="2800" b="1" dirty="0" err="1">
                <a:solidFill>
                  <a:srgbClr val="000099"/>
                </a:solidFill>
                <a:latin typeface="+mn-lt"/>
                <a:ea typeface="宋体" charset="-122"/>
              </a:rPr>
              <a:t>Smallint</a:t>
            </a:r>
            <a:endParaRPr lang="en-US" altLang="zh-CN" sz="2800" b="1" dirty="0">
              <a:solidFill>
                <a:srgbClr val="000099"/>
              </a:solidFill>
              <a:latin typeface="+mn-lt"/>
              <a:ea typeface="宋体" charset="-122"/>
            </a:endParaRPr>
          </a:p>
          <a:p>
            <a:pPr lvl="1">
              <a:lnSpc>
                <a:spcPct val="90000"/>
              </a:lnSpc>
            </a:pPr>
            <a:r>
              <a:rPr lang="en-US" altLang="zh-CN" sz="2400" dirty="0">
                <a:latin typeface="+mn-lt"/>
                <a:ea typeface="宋体" charset="-122"/>
              </a:rPr>
              <a:t>Small integer (a machine-dependent subset of the integer domain type).</a:t>
            </a:r>
          </a:p>
          <a:p>
            <a:pPr>
              <a:lnSpc>
                <a:spcPct val="90000"/>
              </a:lnSpc>
              <a:buFont typeface="Monotype Sorts" pitchFamily="2" charset="2"/>
              <a:buNone/>
            </a:pPr>
            <a:endParaRPr lang="en-US" altLang="zh-CN" sz="2800" b="1" dirty="0">
              <a:latin typeface="+mn-lt"/>
              <a:ea typeface="宋体" charset="-122"/>
            </a:endParaRPr>
          </a:p>
        </p:txBody>
      </p:sp>
    </p:spTree>
    <p:extLst>
      <p:ext uri="{BB962C8B-B14F-4D97-AF65-F5344CB8AC3E}">
        <p14:creationId xmlns:p14="http://schemas.microsoft.com/office/powerpoint/2010/main" val="2859363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44624"/>
            <a:ext cx="8229600" cy="1143000"/>
          </a:xfrm>
        </p:spPr>
        <p:txBody>
          <a:bodyPr>
            <a:normAutofit/>
          </a:bodyPr>
          <a:lstStyle/>
          <a:p>
            <a:r>
              <a:rPr lang="en-US" altLang="zh-CN" dirty="0">
                <a:latin typeface="+mj-lt"/>
              </a:rPr>
              <a:t>DDL: data type</a:t>
            </a:r>
            <a:endParaRPr lang="zh-CN" altLang="en-US" dirty="0">
              <a:latin typeface="+mj-lt"/>
            </a:endParaRPr>
          </a:p>
        </p:txBody>
      </p:sp>
      <p:sp>
        <p:nvSpPr>
          <p:cNvPr id="4" name="Rectangle 3"/>
          <p:cNvSpPr>
            <a:spLocks noGrp="1" noChangeArrowheads="1"/>
          </p:cNvSpPr>
          <p:nvPr>
            <p:ph idx="1"/>
          </p:nvPr>
        </p:nvSpPr>
        <p:spPr>
          <a:xfrm>
            <a:off x="107504" y="1125538"/>
            <a:ext cx="9036496" cy="5000625"/>
          </a:xfrm>
        </p:spPr>
        <p:txBody>
          <a:bodyPr>
            <a:noAutofit/>
          </a:bodyPr>
          <a:lstStyle/>
          <a:p>
            <a:pPr>
              <a:lnSpc>
                <a:spcPct val="90000"/>
              </a:lnSpc>
            </a:pPr>
            <a:r>
              <a:rPr lang="en-US" altLang="zh-CN" sz="2800" b="1" dirty="0">
                <a:solidFill>
                  <a:srgbClr val="000099"/>
                </a:solidFill>
                <a:latin typeface="+mn-lt"/>
                <a:ea typeface="宋体" charset="-122"/>
              </a:rPr>
              <a:t>numeric(</a:t>
            </a:r>
            <a:r>
              <a:rPr lang="en-US" altLang="zh-CN" sz="2800" b="1" dirty="0" err="1">
                <a:solidFill>
                  <a:srgbClr val="000099"/>
                </a:solidFill>
                <a:latin typeface="+mn-lt"/>
                <a:ea typeface="宋体" charset="-122"/>
              </a:rPr>
              <a:t>p,d</a:t>
            </a:r>
            <a:r>
              <a:rPr lang="en-US" altLang="zh-CN" sz="2800" b="1" dirty="0">
                <a:solidFill>
                  <a:srgbClr val="000099"/>
                </a:solidFill>
                <a:latin typeface="+mn-lt"/>
                <a:ea typeface="宋体" charset="-122"/>
              </a:rPr>
              <a:t>)</a:t>
            </a:r>
          </a:p>
          <a:p>
            <a:pPr lvl="1">
              <a:lnSpc>
                <a:spcPct val="90000"/>
              </a:lnSpc>
            </a:pPr>
            <a:r>
              <a:rPr lang="en-US" altLang="zh-CN" sz="2400" dirty="0">
                <a:latin typeface="+mn-lt"/>
                <a:ea typeface="宋体" charset="-122"/>
              </a:rPr>
              <a:t>Fixed point number, with user-specified precision of </a:t>
            </a:r>
            <a:r>
              <a:rPr lang="en-US" altLang="zh-CN" sz="2400" i="1" dirty="0">
                <a:latin typeface="+mn-lt"/>
                <a:ea typeface="宋体" charset="-122"/>
              </a:rPr>
              <a:t>p</a:t>
            </a:r>
            <a:r>
              <a:rPr lang="en-US" altLang="zh-CN" sz="2400" dirty="0">
                <a:latin typeface="+mn-lt"/>
                <a:ea typeface="宋体" charset="-122"/>
              </a:rPr>
              <a:t> digits, with </a:t>
            </a:r>
            <a:r>
              <a:rPr lang="en-US" altLang="zh-CN" sz="2400" i="1" dirty="0">
                <a:latin typeface="+mn-lt"/>
                <a:ea typeface="宋体" charset="-122"/>
              </a:rPr>
              <a:t>d</a:t>
            </a:r>
            <a:r>
              <a:rPr lang="en-US" altLang="zh-CN" sz="2400" dirty="0">
                <a:latin typeface="+mn-lt"/>
                <a:ea typeface="宋体" charset="-122"/>
              </a:rPr>
              <a:t> digits to the right of decimal point. </a:t>
            </a:r>
          </a:p>
          <a:p>
            <a:pPr lvl="1">
              <a:lnSpc>
                <a:spcPct val="90000"/>
              </a:lnSpc>
            </a:pPr>
            <a:r>
              <a:rPr lang="en-US" altLang="zh-CN" sz="2400" dirty="0" err="1">
                <a:latin typeface="+mn-lt"/>
                <a:ea typeface="宋体" charset="-122"/>
              </a:rPr>
              <a:t>Eg</a:t>
            </a:r>
            <a:r>
              <a:rPr lang="en-US" altLang="zh-CN" sz="2400" dirty="0">
                <a:latin typeface="+mn-lt"/>
                <a:ea typeface="宋体" charset="-122"/>
              </a:rPr>
              <a:t>. numeric(3,1), 44.5</a:t>
            </a:r>
          </a:p>
          <a:p>
            <a:pPr>
              <a:lnSpc>
                <a:spcPct val="90000"/>
              </a:lnSpc>
            </a:pPr>
            <a:r>
              <a:rPr lang="en-US" altLang="zh-CN" sz="2800" b="1" dirty="0">
                <a:solidFill>
                  <a:srgbClr val="000099"/>
                </a:solidFill>
                <a:latin typeface="+mn-lt"/>
                <a:ea typeface="宋体" charset="-122"/>
              </a:rPr>
              <a:t>real, double precision</a:t>
            </a:r>
          </a:p>
          <a:p>
            <a:pPr lvl="1">
              <a:lnSpc>
                <a:spcPct val="90000"/>
              </a:lnSpc>
            </a:pPr>
            <a:r>
              <a:rPr lang="en-US" altLang="zh-CN" sz="2400" dirty="0">
                <a:latin typeface="+mn-lt"/>
                <a:ea typeface="宋体" charset="-122"/>
              </a:rPr>
              <a:t>Floating point and double-precision floating point numbers, with machine-dependent precision.</a:t>
            </a:r>
            <a:endParaRPr lang="en-US" altLang="zh-CN" sz="2000" dirty="0">
              <a:latin typeface="+mn-lt"/>
              <a:ea typeface="宋体" charset="-122"/>
            </a:endParaRPr>
          </a:p>
          <a:p>
            <a:pPr>
              <a:lnSpc>
                <a:spcPct val="90000"/>
              </a:lnSpc>
            </a:pPr>
            <a:r>
              <a:rPr lang="en-US" altLang="zh-CN" sz="2800" b="1" dirty="0">
                <a:solidFill>
                  <a:srgbClr val="000099"/>
                </a:solidFill>
                <a:latin typeface="+mn-lt"/>
                <a:ea typeface="宋体" charset="-122"/>
              </a:rPr>
              <a:t>float(n)</a:t>
            </a:r>
          </a:p>
          <a:p>
            <a:pPr lvl="1">
              <a:lnSpc>
                <a:spcPct val="90000"/>
              </a:lnSpc>
            </a:pPr>
            <a:r>
              <a:rPr lang="en-US" altLang="zh-CN" sz="2400" dirty="0">
                <a:latin typeface="+mn-lt"/>
                <a:ea typeface="宋体" charset="-122"/>
              </a:rPr>
              <a:t>Floating point number, with user-specified precision of at least </a:t>
            </a:r>
            <a:r>
              <a:rPr lang="en-US" altLang="zh-CN" sz="2400" i="1" dirty="0">
                <a:latin typeface="+mn-lt"/>
                <a:ea typeface="宋体" charset="-122"/>
              </a:rPr>
              <a:t>n</a:t>
            </a:r>
            <a:r>
              <a:rPr lang="en-US" altLang="zh-CN" sz="2400" dirty="0">
                <a:latin typeface="+mn-lt"/>
                <a:ea typeface="宋体" charset="-122"/>
              </a:rPr>
              <a:t> digits.</a:t>
            </a:r>
          </a:p>
          <a:p>
            <a:pPr>
              <a:lnSpc>
                <a:spcPct val="90000"/>
              </a:lnSpc>
              <a:buFont typeface="Monotype Sorts" pitchFamily="2" charset="2"/>
              <a:buNone/>
            </a:pPr>
            <a:endParaRPr lang="en-US" altLang="zh-CN" b="1" dirty="0">
              <a:latin typeface="+mn-lt"/>
              <a:ea typeface="宋体" charset="-122"/>
            </a:endParaRPr>
          </a:p>
        </p:txBody>
      </p:sp>
    </p:spTree>
    <p:extLst>
      <p:ext uri="{BB962C8B-B14F-4D97-AF65-F5344CB8AC3E}">
        <p14:creationId xmlns:p14="http://schemas.microsoft.com/office/powerpoint/2010/main" val="151603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44624"/>
            <a:ext cx="8229600" cy="1143000"/>
          </a:xfrm>
        </p:spPr>
        <p:txBody>
          <a:bodyPr>
            <a:normAutofit/>
          </a:bodyPr>
          <a:lstStyle/>
          <a:p>
            <a:r>
              <a:rPr lang="en-US" altLang="zh-CN" dirty="0">
                <a:latin typeface="+mj-lt"/>
              </a:rPr>
              <a:t>DDL: data type</a:t>
            </a:r>
            <a:endParaRPr lang="zh-CN" altLang="en-US" dirty="0">
              <a:latin typeface="+mj-lt"/>
            </a:endParaRPr>
          </a:p>
        </p:txBody>
      </p:sp>
      <p:sp>
        <p:nvSpPr>
          <p:cNvPr id="4" name="Rectangle 3"/>
          <p:cNvSpPr>
            <a:spLocks noGrp="1" noChangeArrowheads="1"/>
          </p:cNvSpPr>
          <p:nvPr>
            <p:ph idx="1"/>
          </p:nvPr>
        </p:nvSpPr>
        <p:spPr>
          <a:xfrm>
            <a:off x="107504" y="1125538"/>
            <a:ext cx="9036496" cy="5000625"/>
          </a:xfrm>
        </p:spPr>
        <p:txBody>
          <a:bodyPr>
            <a:noAutofit/>
          </a:bodyPr>
          <a:lstStyle/>
          <a:p>
            <a:pPr>
              <a:tabLst>
                <a:tab pos="1250950" algn="l"/>
              </a:tabLst>
            </a:pPr>
            <a:r>
              <a:rPr lang="en-US" altLang="zh-CN" sz="2800" dirty="0">
                <a:solidFill>
                  <a:srgbClr val="000099"/>
                </a:solidFill>
                <a:latin typeface="+mn-lt"/>
              </a:rPr>
              <a:t>Date</a:t>
            </a:r>
          </a:p>
          <a:p>
            <a:pPr lvl="1">
              <a:tabLst>
                <a:tab pos="1250950" algn="l"/>
              </a:tabLst>
            </a:pPr>
            <a:r>
              <a:rPr lang="en-US" altLang="zh-CN" sz="2400" dirty="0">
                <a:latin typeface="+mn-lt"/>
              </a:rPr>
              <a:t>Dates, containing a (4 digit) year, month and date</a:t>
            </a:r>
          </a:p>
          <a:p>
            <a:pPr lvl="1">
              <a:tabLst>
                <a:tab pos="1250950" algn="l"/>
              </a:tabLst>
            </a:pPr>
            <a:r>
              <a:rPr lang="en-US" altLang="zh-CN" sz="2400" dirty="0">
                <a:latin typeface="+mn-lt"/>
              </a:rPr>
              <a:t>Example:  date ‘2005-7-27’</a:t>
            </a:r>
          </a:p>
          <a:p>
            <a:pPr>
              <a:tabLst>
                <a:tab pos="1250950" algn="l"/>
              </a:tabLst>
            </a:pPr>
            <a:r>
              <a:rPr lang="en-US" altLang="zh-CN" sz="2800" dirty="0">
                <a:solidFill>
                  <a:srgbClr val="000099"/>
                </a:solidFill>
                <a:latin typeface="+mn-lt"/>
              </a:rPr>
              <a:t>Time</a:t>
            </a:r>
          </a:p>
          <a:p>
            <a:pPr lvl="1">
              <a:tabLst>
                <a:tab pos="1250950" algn="l"/>
              </a:tabLst>
            </a:pPr>
            <a:r>
              <a:rPr lang="en-US" altLang="zh-CN" sz="2400" dirty="0">
                <a:latin typeface="+mn-lt"/>
              </a:rPr>
              <a:t>Time of day, in hours, minutes and seconds.</a:t>
            </a:r>
          </a:p>
          <a:p>
            <a:pPr lvl="1">
              <a:tabLst>
                <a:tab pos="1250950" algn="l"/>
              </a:tabLst>
            </a:pPr>
            <a:r>
              <a:rPr lang="en-US" altLang="zh-CN" sz="2400" dirty="0">
                <a:latin typeface="+mn-lt"/>
              </a:rPr>
              <a:t>Example:  time ‘09:00:30’ time ‘09:00:30.75’</a:t>
            </a:r>
          </a:p>
          <a:p>
            <a:pPr>
              <a:tabLst>
                <a:tab pos="1250950" algn="l"/>
              </a:tabLst>
            </a:pPr>
            <a:r>
              <a:rPr lang="en-US" altLang="zh-CN" sz="2800" dirty="0">
                <a:solidFill>
                  <a:srgbClr val="000099"/>
                </a:solidFill>
                <a:latin typeface="+mn-lt"/>
              </a:rPr>
              <a:t>Timestamp</a:t>
            </a:r>
          </a:p>
          <a:p>
            <a:pPr lvl="1">
              <a:tabLst>
                <a:tab pos="1250950" algn="l"/>
              </a:tabLst>
            </a:pPr>
            <a:r>
              <a:rPr lang="en-US" altLang="zh-CN" sz="2400" dirty="0">
                <a:latin typeface="+mn-lt"/>
              </a:rPr>
              <a:t>Date plus time of day</a:t>
            </a:r>
          </a:p>
          <a:p>
            <a:pPr lvl="1">
              <a:tabLst>
                <a:tab pos="1250950" algn="l"/>
              </a:tabLst>
            </a:pPr>
            <a:r>
              <a:rPr lang="en-US" altLang="zh-CN" sz="2400" dirty="0">
                <a:latin typeface="+mn-lt"/>
              </a:rPr>
              <a:t>Example:  timestamp  ‘2005-7-27 09:00:30.75’</a:t>
            </a:r>
          </a:p>
        </p:txBody>
      </p:sp>
    </p:spTree>
    <p:extLst>
      <p:ext uri="{BB962C8B-B14F-4D97-AF65-F5344CB8AC3E}">
        <p14:creationId xmlns:p14="http://schemas.microsoft.com/office/powerpoint/2010/main" val="201218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44624"/>
            <a:ext cx="8229600" cy="1143000"/>
          </a:xfrm>
        </p:spPr>
        <p:txBody>
          <a:bodyPr>
            <a:normAutofit/>
          </a:bodyPr>
          <a:lstStyle/>
          <a:p>
            <a:r>
              <a:rPr lang="en-US" altLang="zh-CN" dirty="0">
                <a:latin typeface="+mj-lt"/>
              </a:rPr>
              <a:t>DDL: data type</a:t>
            </a:r>
            <a:endParaRPr lang="zh-CN" altLang="en-US" dirty="0">
              <a:latin typeface="+mj-lt"/>
            </a:endParaRPr>
          </a:p>
        </p:txBody>
      </p:sp>
      <p:sp>
        <p:nvSpPr>
          <p:cNvPr id="4" name="Rectangle 3"/>
          <p:cNvSpPr>
            <a:spLocks noGrp="1" noChangeArrowheads="1"/>
          </p:cNvSpPr>
          <p:nvPr>
            <p:ph idx="1"/>
          </p:nvPr>
        </p:nvSpPr>
        <p:spPr>
          <a:xfrm>
            <a:off x="107504" y="1125538"/>
            <a:ext cx="9036496" cy="5000625"/>
          </a:xfrm>
        </p:spPr>
        <p:txBody>
          <a:bodyPr>
            <a:noAutofit/>
          </a:bodyPr>
          <a:lstStyle/>
          <a:p>
            <a:pPr>
              <a:tabLst>
                <a:tab pos="1250950" algn="l"/>
              </a:tabLst>
            </a:pPr>
            <a:r>
              <a:rPr lang="en-US" altLang="zh-CN" sz="2800" dirty="0">
                <a:solidFill>
                  <a:srgbClr val="000099"/>
                </a:solidFill>
                <a:latin typeface="+mn-lt"/>
              </a:rPr>
              <a:t>Interval</a:t>
            </a:r>
          </a:p>
          <a:p>
            <a:pPr lvl="1">
              <a:tabLst>
                <a:tab pos="1250950" algn="l"/>
              </a:tabLst>
            </a:pPr>
            <a:r>
              <a:rPr lang="en-US" altLang="zh-CN" sz="2400" dirty="0">
                <a:latin typeface="+mn-lt"/>
              </a:rPr>
              <a:t>Period of time</a:t>
            </a:r>
          </a:p>
          <a:p>
            <a:pPr lvl="1">
              <a:tabLst>
                <a:tab pos="1250950" algn="l"/>
              </a:tabLst>
            </a:pPr>
            <a:r>
              <a:rPr lang="en-US" altLang="zh-CN" sz="2400" dirty="0">
                <a:latin typeface="+mn-lt"/>
              </a:rPr>
              <a:t>Example:  interval  ‘1’ day</a:t>
            </a:r>
          </a:p>
          <a:p>
            <a:pPr lvl="1">
              <a:tabLst>
                <a:tab pos="1250950" algn="l"/>
              </a:tabLst>
            </a:pPr>
            <a:r>
              <a:rPr lang="en-US" altLang="zh-CN" sz="2400" dirty="0">
                <a:latin typeface="+mn-lt"/>
              </a:rPr>
              <a:t>Subtracting a date/time/timestamp value from another gives an interval value</a:t>
            </a:r>
          </a:p>
          <a:p>
            <a:pPr lvl="1">
              <a:tabLst>
                <a:tab pos="1250950" algn="l"/>
              </a:tabLst>
            </a:pPr>
            <a:r>
              <a:rPr lang="en-US" altLang="zh-CN" sz="2400" dirty="0">
                <a:latin typeface="+mn-lt"/>
              </a:rPr>
              <a:t>Interval values can be added to date/time/timestamp values</a:t>
            </a:r>
          </a:p>
          <a:p>
            <a:pPr>
              <a:lnSpc>
                <a:spcPct val="90000"/>
              </a:lnSpc>
              <a:buFont typeface="Monotype Sorts" pitchFamily="2" charset="2"/>
              <a:buNone/>
            </a:pPr>
            <a:endParaRPr lang="en-US" altLang="zh-CN" sz="2400" b="1" dirty="0">
              <a:latin typeface="+mn-lt"/>
              <a:ea typeface="宋体" charset="-122"/>
            </a:endParaRPr>
          </a:p>
        </p:txBody>
      </p:sp>
    </p:spTree>
    <p:extLst>
      <p:ext uri="{BB962C8B-B14F-4D97-AF65-F5344CB8AC3E}">
        <p14:creationId xmlns:p14="http://schemas.microsoft.com/office/powerpoint/2010/main" val="781219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44624"/>
            <a:ext cx="8229600" cy="1143000"/>
          </a:xfrm>
        </p:spPr>
        <p:txBody>
          <a:bodyPr>
            <a:normAutofit/>
          </a:bodyPr>
          <a:lstStyle/>
          <a:p>
            <a:r>
              <a:rPr lang="en-US" altLang="zh-CN" dirty="0">
                <a:latin typeface="+mj-lt"/>
              </a:rPr>
              <a:t>DDL: data type</a:t>
            </a:r>
            <a:endParaRPr lang="zh-CN" altLang="en-US" dirty="0">
              <a:latin typeface="+mj-lt"/>
            </a:endParaRPr>
          </a:p>
        </p:txBody>
      </p:sp>
      <p:sp>
        <p:nvSpPr>
          <p:cNvPr id="4" name="Rectangle 3"/>
          <p:cNvSpPr>
            <a:spLocks noGrp="1" noChangeArrowheads="1"/>
          </p:cNvSpPr>
          <p:nvPr>
            <p:ph idx="1"/>
          </p:nvPr>
        </p:nvSpPr>
        <p:spPr>
          <a:xfrm>
            <a:off x="107504" y="980728"/>
            <a:ext cx="9036496" cy="5000625"/>
          </a:xfrm>
        </p:spPr>
        <p:txBody>
          <a:bodyPr>
            <a:noAutofit/>
          </a:bodyPr>
          <a:lstStyle/>
          <a:p>
            <a:r>
              <a:rPr lang="en-US" altLang="zh-CN" dirty="0">
                <a:latin typeface="+mn-lt"/>
              </a:rPr>
              <a:t>Large objects (photos, videos, CAD files, etc.) are stored as a </a:t>
            </a:r>
            <a:r>
              <a:rPr lang="en-US" altLang="zh-CN" i="1" dirty="0">
                <a:latin typeface="+mn-lt"/>
              </a:rPr>
              <a:t>large object</a:t>
            </a:r>
            <a:r>
              <a:rPr lang="en-US" altLang="zh-CN" dirty="0">
                <a:latin typeface="+mn-lt"/>
              </a:rPr>
              <a:t>:</a:t>
            </a:r>
          </a:p>
          <a:p>
            <a:pPr lvl="1"/>
            <a:r>
              <a:rPr lang="en-US" altLang="zh-CN" dirty="0">
                <a:solidFill>
                  <a:srgbClr val="FF0000"/>
                </a:solidFill>
                <a:latin typeface="+mn-lt"/>
              </a:rPr>
              <a:t>Blob</a:t>
            </a:r>
          </a:p>
          <a:p>
            <a:pPr lvl="2"/>
            <a:r>
              <a:rPr lang="en-US" altLang="zh-CN" sz="2800" dirty="0">
                <a:latin typeface="+mn-lt"/>
              </a:rPr>
              <a:t>binary large object</a:t>
            </a:r>
          </a:p>
          <a:p>
            <a:pPr lvl="2"/>
            <a:r>
              <a:rPr lang="en-US" altLang="zh-CN" sz="2800" dirty="0">
                <a:latin typeface="+mn-lt"/>
              </a:rPr>
              <a:t>object is a large collection of </a:t>
            </a:r>
            <a:r>
              <a:rPr lang="en-US" altLang="zh-CN" sz="2800" dirty="0" err="1">
                <a:latin typeface="+mn-lt"/>
              </a:rPr>
              <a:t>uninterpreted</a:t>
            </a:r>
            <a:r>
              <a:rPr lang="en-US" altLang="zh-CN" sz="2800" dirty="0">
                <a:latin typeface="+mn-lt"/>
              </a:rPr>
              <a:t> binary data (whose interpretation is left to an application outside of the database system)</a:t>
            </a:r>
          </a:p>
          <a:p>
            <a:pPr lvl="1"/>
            <a:r>
              <a:rPr lang="en-US" altLang="zh-CN" dirty="0" err="1">
                <a:solidFill>
                  <a:srgbClr val="FF0000"/>
                </a:solidFill>
                <a:latin typeface="+mn-lt"/>
              </a:rPr>
              <a:t>Clob</a:t>
            </a:r>
            <a:endParaRPr lang="en-US" altLang="zh-CN" dirty="0">
              <a:solidFill>
                <a:srgbClr val="FF0000"/>
              </a:solidFill>
              <a:latin typeface="+mn-lt"/>
            </a:endParaRPr>
          </a:p>
          <a:p>
            <a:pPr lvl="2"/>
            <a:r>
              <a:rPr lang="en-US" altLang="zh-CN" sz="2800" dirty="0">
                <a:latin typeface="+mn-lt"/>
              </a:rPr>
              <a:t>character large object</a:t>
            </a:r>
          </a:p>
          <a:p>
            <a:pPr lvl="2"/>
            <a:r>
              <a:rPr lang="en-US" altLang="zh-CN" sz="2800" dirty="0">
                <a:latin typeface="+mn-lt"/>
              </a:rPr>
              <a:t>object is a large collection of character data</a:t>
            </a:r>
          </a:p>
          <a:p>
            <a:pPr>
              <a:lnSpc>
                <a:spcPct val="90000"/>
              </a:lnSpc>
              <a:buFont typeface="Monotype Sorts" pitchFamily="2" charset="2"/>
              <a:buNone/>
            </a:pPr>
            <a:endParaRPr lang="en-US" altLang="zh-CN" sz="2400" b="1" dirty="0">
              <a:latin typeface="+mn-lt"/>
              <a:ea typeface="宋体" charset="-122"/>
            </a:endParaRPr>
          </a:p>
        </p:txBody>
      </p:sp>
    </p:spTree>
    <p:extLst>
      <p:ext uri="{BB962C8B-B14F-4D97-AF65-F5344CB8AC3E}">
        <p14:creationId xmlns:p14="http://schemas.microsoft.com/office/powerpoint/2010/main" val="2601026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600200"/>
            <a:ext cx="8507288" cy="4525963"/>
          </a:xfrm>
        </p:spPr>
        <p:txBody>
          <a:bodyPr>
            <a:normAutofit/>
          </a:bodyPr>
          <a:lstStyle/>
          <a:p>
            <a:r>
              <a:rPr lang="zh-CN" altLang="en-US" dirty="0">
                <a:latin typeface="+mn-lt"/>
              </a:rPr>
              <a:t>读作“</a:t>
            </a:r>
            <a:r>
              <a:rPr lang="en-US" altLang="zh-CN" dirty="0">
                <a:latin typeface="+mn-lt"/>
              </a:rPr>
              <a:t>S.Q.L.</a:t>
            </a:r>
            <a:r>
              <a:rPr lang="zh-CN" altLang="en-US" dirty="0">
                <a:latin typeface="+mn-lt"/>
              </a:rPr>
              <a:t>”</a:t>
            </a:r>
            <a:r>
              <a:rPr lang="en-US" altLang="zh-CN" dirty="0">
                <a:latin typeface="+mn-lt"/>
              </a:rPr>
              <a:t> or </a:t>
            </a:r>
            <a:r>
              <a:rPr lang="zh-CN" altLang="en-US" dirty="0">
                <a:latin typeface="+mn-lt"/>
              </a:rPr>
              <a:t>“</a:t>
            </a:r>
            <a:r>
              <a:rPr lang="en-US" altLang="zh-CN" dirty="0">
                <a:latin typeface="+mn-lt"/>
              </a:rPr>
              <a:t>sequel</a:t>
            </a:r>
            <a:r>
              <a:rPr lang="zh-CN" altLang="en-US" dirty="0">
                <a:latin typeface="+mn-lt"/>
              </a:rPr>
              <a:t>”</a:t>
            </a:r>
            <a:r>
              <a:rPr lang="en-US" altLang="zh-CN" dirty="0">
                <a:latin typeface="+mn-lt"/>
              </a:rPr>
              <a:t> </a:t>
            </a:r>
          </a:p>
          <a:p>
            <a:r>
              <a:rPr lang="en-US" altLang="zh-CN" dirty="0">
                <a:latin typeface="+mn-lt"/>
              </a:rPr>
              <a:t>Supported by all major commercial database systems </a:t>
            </a:r>
          </a:p>
          <a:p>
            <a:r>
              <a:rPr lang="en-US" altLang="zh-CN" dirty="0">
                <a:latin typeface="+mn-lt"/>
              </a:rPr>
              <a:t>Standardized – many new features over time </a:t>
            </a:r>
          </a:p>
          <a:p>
            <a:r>
              <a:rPr lang="en-US" altLang="zh-CN" dirty="0">
                <a:latin typeface="+mn-lt"/>
              </a:rPr>
              <a:t>Interactive via GUI or prompt, or embedded in programs </a:t>
            </a:r>
          </a:p>
          <a:p>
            <a:r>
              <a:rPr lang="en-US" altLang="zh-CN" dirty="0">
                <a:latin typeface="+mn-lt"/>
              </a:rPr>
              <a:t>Declarative, based on relational algebra </a:t>
            </a:r>
          </a:p>
          <a:p>
            <a:endParaRPr lang="zh-CN" altLang="en-US" dirty="0">
              <a:latin typeface="+mn-lt"/>
            </a:endParaRPr>
          </a:p>
        </p:txBody>
      </p:sp>
      <p:sp>
        <p:nvSpPr>
          <p:cNvPr id="3" name="标题 2"/>
          <p:cNvSpPr>
            <a:spLocks noGrp="1"/>
          </p:cNvSpPr>
          <p:nvPr>
            <p:ph type="title"/>
          </p:nvPr>
        </p:nvSpPr>
        <p:spPr/>
        <p:txBody>
          <a:bodyPr>
            <a:normAutofit fontScale="90000"/>
          </a:bodyPr>
          <a:lstStyle/>
          <a:p>
            <a:r>
              <a:rPr lang="en-US" altLang="zh-CN" dirty="0">
                <a:latin typeface="+mj-lt"/>
              </a:rPr>
              <a:t>SQL</a:t>
            </a:r>
            <a:br>
              <a:rPr lang="en-US" altLang="zh-CN" dirty="0">
                <a:latin typeface="+mj-lt"/>
                <a:ea typeface="宋体" charset="-122"/>
              </a:rPr>
            </a:br>
            <a:r>
              <a:rPr lang="en-US" altLang="zh-CN" dirty="0">
                <a:latin typeface="+mj-lt"/>
                <a:ea typeface="宋体" charset="-122"/>
              </a:rPr>
              <a:t>Structured Query Language </a:t>
            </a:r>
            <a:endParaRPr lang="zh-CN" altLang="en-US" dirty="0">
              <a:latin typeface="+mj-lt"/>
            </a:endParaRPr>
          </a:p>
        </p:txBody>
      </p:sp>
    </p:spTree>
    <p:extLst>
      <p:ext uri="{BB962C8B-B14F-4D97-AF65-F5344CB8AC3E}">
        <p14:creationId xmlns:p14="http://schemas.microsoft.com/office/powerpoint/2010/main" val="1349601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44624"/>
            <a:ext cx="8229600" cy="1143000"/>
          </a:xfrm>
        </p:spPr>
        <p:txBody>
          <a:bodyPr>
            <a:normAutofit/>
          </a:bodyPr>
          <a:lstStyle/>
          <a:p>
            <a:r>
              <a:rPr lang="en-US" altLang="zh-CN" dirty="0">
                <a:latin typeface="+mj-lt"/>
              </a:rPr>
              <a:t>DDL: data type</a:t>
            </a:r>
            <a:endParaRPr lang="zh-CN" altLang="en-US" dirty="0">
              <a:latin typeface="+mj-lt"/>
            </a:endParaRPr>
          </a:p>
        </p:txBody>
      </p:sp>
      <p:sp>
        <p:nvSpPr>
          <p:cNvPr id="4" name="Rectangle 3"/>
          <p:cNvSpPr>
            <a:spLocks noGrp="1" noChangeArrowheads="1"/>
          </p:cNvSpPr>
          <p:nvPr>
            <p:ph idx="1"/>
          </p:nvPr>
        </p:nvSpPr>
        <p:spPr>
          <a:xfrm>
            <a:off x="107504" y="1052736"/>
            <a:ext cx="9036496" cy="4928617"/>
          </a:xfrm>
        </p:spPr>
        <p:txBody>
          <a:bodyPr>
            <a:noAutofit/>
          </a:bodyPr>
          <a:lstStyle/>
          <a:p>
            <a:r>
              <a:rPr lang="en-US" altLang="zh-CN" dirty="0">
                <a:latin typeface="+mn-lt"/>
              </a:rPr>
              <a:t>Large objects (photos, videos, CAD files, etc.) are stored as a </a:t>
            </a:r>
            <a:r>
              <a:rPr lang="en-US" altLang="zh-CN" i="1" dirty="0">
                <a:latin typeface="+mn-lt"/>
              </a:rPr>
              <a:t>large object</a:t>
            </a:r>
            <a:r>
              <a:rPr lang="en-US" altLang="zh-CN" dirty="0">
                <a:latin typeface="+mn-lt"/>
              </a:rPr>
              <a:t>:</a:t>
            </a:r>
          </a:p>
          <a:p>
            <a:pPr lvl="1"/>
            <a:r>
              <a:rPr lang="en-US" altLang="zh-CN" dirty="0">
                <a:latin typeface="+mn-lt"/>
              </a:rPr>
              <a:t>When a query returns a large object, a pointer is returned rather than the large object itself.</a:t>
            </a:r>
          </a:p>
          <a:p>
            <a:pPr>
              <a:lnSpc>
                <a:spcPct val="90000"/>
              </a:lnSpc>
              <a:buFont typeface="Monotype Sorts" pitchFamily="2" charset="2"/>
              <a:buNone/>
            </a:pPr>
            <a:endParaRPr lang="en-US" altLang="zh-CN" sz="2400" b="1" dirty="0">
              <a:latin typeface="+mn-lt"/>
              <a:ea typeface="宋体" charset="-122"/>
            </a:endParaRPr>
          </a:p>
        </p:txBody>
      </p:sp>
    </p:spTree>
    <p:extLst>
      <p:ext uri="{BB962C8B-B14F-4D97-AF65-F5344CB8AC3E}">
        <p14:creationId xmlns:p14="http://schemas.microsoft.com/office/powerpoint/2010/main" val="1609853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sz="6000" dirty="0">
                <a:latin typeface="+mj-lt"/>
              </a:rPr>
              <a:t>Query</a:t>
            </a:r>
            <a:endParaRPr lang="zh-CN" altLang="en-US" sz="6000" dirty="0">
              <a:latin typeface="+mj-lt"/>
            </a:endParaRPr>
          </a:p>
        </p:txBody>
      </p:sp>
    </p:spTree>
    <p:extLst>
      <p:ext uri="{BB962C8B-B14F-4D97-AF65-F5344CB8AC3E}">
        <p14:creationId xmlns:p14="http://schemas.microsoft.com/office/powerpoint/2010/main" val="1102675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44624"/>
            <a:ext cx="8229600" cy="1143000"/>
          </a:xfrm>
        </p:spPr>
        <p:txBody>
          <a:bodyPr>
            <a:normAutofit/>
          </a:bodyPr>
          <a:lstStyle/>
          <a:p>
            <a:r>
              <a:rPr lang="en-US" altLang="zh-CN" dirty="0">
                <a:latin typeface="+mj-lt"/>
              </a:rPr>
              <a:t>DML: Query</a:t>
            </a:r>
            <a:endParaRPr lang="zh-CN" altLang="en-US" dirty="0">
              <a:latin typeface="+mj-lt"/>
            </a:endParaRPr>
          </a:p>
        </p:txBody>
      </p:sp>
      <p:sp>
        <p:nvSpPr>
          <p:cNvPr id="4" name="Rectangle 3"/>
          <p:cNvSpPr>
            <a:spLocks noGrp="1" noChangeArrowheads="1"/>
          </p:cNvSpPr>
          <p:nvPr>
            <p:ph idx="1"/>
          </p:nvPr>
        </p:nvSpPr>
        <p:spPr>
          <a:xfrm>
            <a:off x="467544" y="1340768"/>
            <a:ext cx="8280920" cy="4640585"/>
          </a:xfrm>
        </p:spPr>
        <p:txBody>
          <a:bodyPr>
            <a:noAutofit/>
          </a:bodyPr>
          <a:lstStyle/>
          <a:p>
            <a:pPr marL="0" indent="0">
              <a:buNone/>
            </a:pPr>
            <a:r>
              <a:rPr lang="en-US" altLang="zh-CN" dirty="0">
                <a:latin typeface="+mn-lt"/>
              </a:rPr>
              <a:t>SELECT 	</a:t>
            </a:r>
            <a:r>
              <a:rPr lang="en-US" altLang="zh-CN" dirty="0" err="1">
                <a:latin typeface="+mn-lt"/>
              </a:rPr>
              <a:t>sno,sname,gende</a:t>
            </a:r>
            <a:endParaRPr lang="en-US" altLang="zh-CN" dirty="0">
              <a:latin typeface="+mn-lt"/>
            </a:endParaRPr>
          </a:p>
          <a:p>
            <a:pPr marL="0" indent="0">
              <a:buNone/>
            </a:pPr>
            <a:r>
              <a:rPr lang="en-US" altLang="zh-CN" dirty="0">
                <a:latin typeface="+mn-lt"/>
              </a:rPr>
              <a:t>FROM	student</a:t>
            </a:r>
          </a:p>
          <a:p>
            <a:pPr marL="0" indent="0">
              <a:buNone/>
            </a:pPr>
            <a:r>
              <a:rPr lang="en-US" altLang="zh-CN" dirty="0">
                <a:latin typeface="+mn-lt"/>
              </a:rPr>
              <a:t>WHERE	</a:t>
            </a:r>
            <a:r>
              <a:rPr lang="en-US" altLang="zh-CN" dirty="0" err="1">
                <a:latin typeface="+mn-lt"/>
              </a:rPr>
              <a:t>dept</a:t>
            </a:r>
            <a:r>
              <a:rPr lang="en-US" altLang="zh-CN" dirty="0">
                <a:latin typeface="+mn-lt"/>
              </a:rPr>
              <a:t> = ‘SE’</a:t>
            </a:r>
          </a:p>
          <a:p>
            <a:pPr marL="0" indent="0">
              <a:buNone/>
            </a:pPr>
            <a:endParaRPr lang="en-US" altLang="zh-CN" dirty="0">
              <a:latin typeface="+mn-lt"/>
            </a:endParaRPr>
          </a:p>
          <a:p>
            <a:pPr marL="0" indent="0">
              <a:buNone/>
            </a:pPr>
            <a:endParaRPr lang="en-US" altLang="zh-CN" sz="2400" b="1" dirty="0">
              <a:latin typeface="+mn-lt"/>
              <a:ea typeface="宋体" charset="-122"/>
            </a:endParaRPr>
          </a:p>
        </p:txBody>
      </p:sp>
      <p:pic>
        <p:nvPicPr>
          <p:cNvPr id="2" name="图片 1">
            <a:extLst>
              <a:ext uri="{FF2B5EF4-FFF2-40B4-BE49-F238E27FC236}">
                <a16:creationId xmlns:a16="http://schemas.microsoft.com/office/drawing/2014/main" id="{4A2A959A-E00B-3948-A956-A2B873D7FC07}"/>
              </a:ext>
            </a:extLst>
          </p:cNvPr>
          <p:cNvPicPr>
            <a:picLocks noChangeAspect="1"/>
          </p:cNvPicPr>
          <p:nvPr/>
        </p:nvPicPr>
        <p:blipFill>
          <a:blip r:embed="rId2"/>
          <a:stretch>
            <a:fillRect/>
          </a:stretch>
        </p:blipFill>
        <p:spPr>
          <a:xfrm>
            <a:off x="611560" y="3674950"/>
            <a:ext cx="8083883" cy="1194210"/>
          </a:xfrm>
          <a:prstGeom prst="rect">
            <a:avLst/>
          </a:prstGeom>
        </p:spPr>
      </p:pic>
    </p:spTree>
    <p:extLst>
      <p:ext uri="{BB962C8B-B14F-4D97-AF65-F5344CB8AC3E}">
        <p14:creationId xmlns:p14="http://schemas.microsoft.com/office/powerpoint/2010/main" val="768270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44624"/>
            <a:ext cx="8229600" cy="1143000"/>
          </a:xfrm>
        </p:spPr>
        <p:txBody>
          <a:bodyPr>
            <a:normAutofit/>
          </a:bodyPr>
          <a:lstStyle/>
          <a:p>
            <a:r>
              <a:rPr lang="en-US" altLang="zh-CN" dirty="0">
                <a:latin typeface="+mj-lt"/>
              </a:rPr>
              <a:t>DML: Query</a:t>
            </a:r>
            <a:endParaRPr lang="zh-CN" altLang="en-US" dirty="0">
              <a:latin typeface="+mj-lt"/>
            </a:endParaRPr>
          </a:p>
        </p:txBody>
      </p:sp>
      <p:sp>
        <p:nvSpPr>
          <p:cNvPr id="4" name="Rectangle 3"/>
          <p:cNvSpPr>
            <a:spLocks noGrp="1" noChangeArrowheads="1"/>
          </p:cNvSpPr>
          <p:nvPr>
            <p:ph idx="1"/>
          </p:nvPr>
        </p:nvSpPr>
        <p:spPr>
          <a:xfrm>
            <a:off x="467544" y="1340768"/>
            <a:ext cx="8280920" cy="4640585"/>
          </a:xfrm>
        </p:spPr>
        <p:txBody>
          <a:bodyPr>
            <a:noAutofit/>
          </a:bodyPr>
          <a:lstStyle/>
          <a:p>
            <a:pPr marL="0" indent="0">
              <a:buNone/>
            </a:pPr>
            <a:r>
              <a:rPr lang="en-US" altLang="zh-CN" dirty="0">
                <a:latin typeface="+mn-lt"/>
              </a:rPr>
              <a:t>SELECT 	*</a:t>
            </a:r>
          </a:p>
          <a:p>
            <a:pPr marL="0" indent="0">
              <a:buNone/>
            </a:pPr>
            <a:r>
              <a:rPr lang="en-US" altLang="zh-CN" dirty="0">
                <a:latin typeface="+mn-lt"/>
              </a:rPr>
              <a:t>FROM	student</a:t>
            </a:r>
          </a:p>
          <a:p>
            <a:pPr marL="0" indent="0">
              <a:buNone/>
            </a:pPr>
            <a:r>
              <a:rPr lang="en-US" altLang="zh-CN" dirty="0">
                <a:latin typeface="+mn-lt"/>
              </a:rPr>
              <a:t>WHERE	</a:t>
            </a:r>
            <a:r>
              <a:rPr lang="en-US" altLang="zh-CN" dirty="0" err="1">
                <a:latin typeface="+mn-lt"/>
              </a:rPr>
              <a:t>dept</a:t>
            </a:r>
            <a:r>
              <a:rPr lang="en-US" altLang="zh-CN" dirty="0">
                <a:latin typeface="+mn-lt"/>
              </a:rPr>
              <a:t> = ‘SE’</a:t>
            </a:r>
          </a:p>
          <a:p>
            <a:pPr marL="0" indent="0">
              <a:buNone/>
            </a:pPr>
            <a:endParaRPr lang="en-US" altLang="zh-CN" dirty="0">
              <a:latin typeface="+mn-lt"/>
            </a:endParaRPr>
          </a:p>
          <a:p>
            <a:pPr marL="0" indent="0">
              <a:buNone/>
            </a:pPr>
            <a:r>
              <a:rPr lang="en-US" altLang="zh-CN" b="1" dirty="0">
                <a:latin typeface="+mn-lt"/>
                <a:ea typeface="宋体" charset="-122"/>
              </a:rPr>
              <a:t>SELECT	DISTINCT </a:t>
            </a:r>
            <a:r>
              <a:rPr lang="en-US" altLang="zh-CN" b="1" dirty="0" err="1">
                <a:latin typeface="+mn-lt"/>
                <a:ea typeface="宋体" charset="-122"/>
              </a:rPr>
              <a:t>sname,dept</a:t>
            </a:r>
            <a:endParaRPr lang="en-US" altLang="zh-CN" b="1" dirty="0">
              <a:latin typeface="+mn-lt"/>
              <a:ea typeface="宋体" charset="-122"/>
            </a:endParaRPr>
          </a:p>
          <a:p>
            <a:pPr marL="0" indent="0">
              <a:buNone/>
            </a:pPr>
            <a:r>
              <a:rPr lang="en-US" altLang="zh-CN" dirty="0">
                <a:latin typeface="+mn-lt"/>
                <a:ea typeface="宋体" charset="-122"/>
              </a:rPr>
              <a:t>FROM	student</a:t>
            </a:r>
          </a:p>
          <a:p>
            <a:pPr marL="0" indent="0">
              <a:buNone/>
            </a:pPr>
            <a:r>
              <a:rPr lang="en-US" altLang="zh-CN" b="1" dirty="0">
                <a:latin typeface="+mn-lt"/>
                <a:ea typeface="宋体" charset="-122"/>
              </a:rPr>
              <a:t>WHERE	age &gt;= 21</a:t>
            </a:r>
          </a:p>
        </p:txBody>
      </p:sp>
    </p:spTree>
    <p:extLst>
      <p:ext uri="{BB962C8B-B14F-4D97-AF65-F5344CB8AC3E}">
        <p14:creationId xmlns:p14="http://schemas.microsoft.com/office/powerpoint/2010/main" val="1160731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44624"/>
            <a:ext cx="8229600" cy="1143000"/>
          </a:xfrm>
        </p:spPr>
        <p:txBody>
          <a:bodyPr>
            <a:normAutofit/>
          </a:bodyPr>
          <a:lstStyle/>
          <a:p>
            <a:r>
              <a:rPr lang="en-US" altLang="zh-CN" dirty="0">
                <a:latin typeface="+mj-lt"/>
              </a:rPr>
              <a:t>DML: Query</a:t>
            </a:r>
            <a:endParaRPr lang="zh-CN" altLang="en-US" dirty="0">
              <a:latin typeface="+mj-lt"/>
            </a:endParaRPr>
          </a:p>
        </p:txBody>
      </p:sp>
      <p:sp>
        <p:nvSpPr>
          <p:cNvPr id="4" name="Rectangle 3"/>
          <p:cNvSpPr>
            <a:spLocks noGrp="1" noChangeArrowheads="1"/>
          </p:cNvSpPr>
          <p:nvPr>
            <p:ph idx="1"/>
          </p:nvPr>
        </p:nvSpPr>
        <p:spPr>
          <a:xfrm>
            <a:off x="467544" y="1340768"/>
            <a:ext cx="8280920" cy="4640585"/>
          </a:xfrm>
        </p:spPr>
        <p:txBody>
          <a:bodyPr>
            <a:noAutofit/>
          </a:bodyPr>
          <a:lstStyle/>
          <a:p>
            <a:pPr marL="0" indent="0">
              <a:buNone/>
            </a:pPr>
            <a:r>
              <a:rPr lang="en-US" altLang="zh-CN" dirty="0">
                <a:latin typeface="+mn-lt"/>
              </a:rPr>
              <a:t>SELECT 	*</a:t>
            </a:r>
          </a:p>
          <a:p>
            <a:pPr marL="0" indent="0">
              <a:buNone/>
            </a:pPr>
            <a:r>
              <a:rPr lang="en-US" altLang="zh-CN" dirty="0">
                <a:latin typeface="+mn-lt"/>
              </a:rPr>
              <a:t>FROM	student</a:t>
            </a:r>
          </a:p>
          <a:p>
            <a:pPr marL="0" indent="0">
              <a:buNone/>
            </a:pPr>
            <a:r>
              <a:rPr lang="en-US" altLang="zh-CN" dirty="0">
                <a:latin typeface="+mn-lt"/>
              </a:rPr>
              <a:t>WHERE	</a:t>
            </a:r>
            <a:r>
              <a:rPr lang="en-US" altLang="zh-CN" dirty="0" err="1">
                <a:latin typeface="+mn-lt"/>
              </a:rPr>
              <a:t>sname</a:t>
            </a:r>
            <a:r>
              <a:rPr lang="en-US" altLang="zh-CN" dirty="0">
                <a:latin typeface="+mn-lt"/>
              </a:rPr>
              <a:t> LIKE ‘%</a:t>
            </a:r>
            <a:r>
              <a:rPr lang="zh-CN" altLang="en-US" dirty="0">
                <a:latin typeface="+mn-lt"/>
              </a:rPr>
              <a:t>明</a:t>
            </a:r>
            <a:r>
              <a:rPr lang="en-US" altLang="zh-CN" dirty="0">
                <a:latin typeface="+mn-lt"/>
              </a:rPr>
              <a:t>_’</a:t>
            </a:r>
          </a:p>
          <a:p>
            <a:pPr marL="0" indent="0">
              <a:buNone/>
            </a:pPr>
            <a:endParaRPr lang="en-US" altLang="zh-CN" dirty="0">
              <a:latin typeface="+mn-lt"/>
            </a:endParaRPr>
          </a:p>
          <a:p>
            <a:pPr marL="0" indent="0">
              <a:buNone/>
            </a:pPr>
            <a:r>
              <a:rPr lang="en-US" altLang="zh-CN" b="1" dirty="0">
                <a:latin typeface="+mn-lt"/>
                <a:ea typeface="宋体" charset="-122"/>
              </a:rPr>
              <a:t>SELECT	</a:t>
            </a:r>
            <a:r>
              <a:rPr lang="en-US" altLang="zh-CN" b="1" dirty="0" err="1">
                <a:latin typeface="+mn-lt"/>
                <a:ea typeface="宋体" charset="-122"/>
              </a:rPr>
              <a:t>sno</a:t>
            </a:r>
            <a:r>
              <a:rPr lang="en-US" altLang="zh-CN" b="1" dirty="0">
                <a:latin typeface="+mn-lt"/>
                <a:ea typeface="宋体" charset="-122"/>
              </a:rPr>
              <a:t>, </a:t>
            </a:r>
            <a:r>
              <a:rPr lang="en-US" altLang="zh-CN" b="1" dirty="0" err="1">
                <a:latin typeface="+mn-lt"/>
                <a:ea typeface="宋体" charset="-122"/>
              </a:rPr>
              <a:t>cno</a:t>
            </a:r>
            <a:r>
              <a:rPr lang="en-US" altLang="zh-CN" b="1" dirty="0">
                <a:latin typeface="+mn-lt"/>
                <a:ea typeface="宋体" charset="-122"/>
              </a:rPr>
              <a:t>, SQRT(grade)*10</a:t>
            </a:r>
          </a:p>
          <a:p>
            <a:pPr marL="0" indent="0">
              <a:buNone/>
            </a:pPr>
            <a:r>
              <a:rPr lang="en-US" altLang="zh-CN" dirty="0">
                <a:latin typeface="+mn-lt"/>
                <a:ea typeface="宋体" charset="-122"/>
              </a:rPr>
              <a:t>FROM	SC</a:t>
            </a:r>
          </a:p>
        </p:txBody>
      </p:sp>
    </p:spTree>
    <p:extLst>
      <p:ext uri="{BB962C8B-B14F-4D97-AF65-F5344CB8AC3E}">
        <p14:creationId xmlns:p14="http://schemas.microsoft.com/office/powerpoint/2010/main" val="381521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44624"/>
            <a:ext cx="8229600" cy="1143000"/>
          </a:xfrm>
        </p:spPr>
        <p:txBody>
          <a:bodyPr>
            <a:normAutofit/>
          </a:bodyPr>
          <a:lstStyle/>
          <a:p>
            <a:r>
              <a:rPr lang="en-US" altLang="zh-CN" dirty="0">
                <a:latin typeface="+mj-lt"/>
              </a:rPr>
              <a:t>DML: Query</a:t>
            </a:r>
            <a:endParaRPr lang="zh-CN" altLang="en-US" dirty="0">
              <a:latin typeface="+mj-lt"/>
            </a:endParaRPr>
          </a:p>
        </p:txBody>
      </p:sp>
      <p:sp>
        <p:nvSpPr>
          <p:cNvPr id="4" name="Rectangle 3"/>
          <p:cNvSpPr>
            <a:spLocks noGrp="1" noChangeArrowheads="1"/>
          </p:cNvSpPr>
          <p:nvPr>
            <p:ph idx="1"/>
          </p:nvPr>
        </p:nvSpPr>
        <p:spPr>
          <a:xfrm>
            <a:off x="467544" y="1340768"/>
            <a:ext cx="8280920" cy="4640585"/>
          </a:xfrm>
        </p:spPr>
        <p:txBody>
          <a:bodyPr>
            <a:noAutofit/>
          </a:bodyPr>
          <a:lstStyle/>
          <a:p>
            <a:pPr marL="0" indent="0">
              <a:buNone/>
            </a:pPr>
            <a:r>
              <a:rPr lang="zh-CN" altLang="en-US" dirty="0">
                <a:latin typeface="+mn-lt"/>
              </a:rPr>
              <a:t>列出软件学院所有学生的姓名、课名和成绩</a:t>
            </a:r>
            <a:endParaRPr lang="en-US" altLang="zh-CN" dirty="0">
              <a:latin typeface="+mn-lt"/>
            </a:endParaRPr>
          </a:p>
          <a:p>
            <a:pPr marL="0" indent="0">
              <a:buNone/>
            </a:pPr>
            <a:r>
              <a:rPr lang="en-US" altLang="zh-CN" dirty="0">
                <a:latin typeface="+mn-lt"/>
              </a:rPr>
              <a:t>SELECT 	</a:t>
            </a:r>
            <a:r>
              <a:rPr lang="en-US" altLang="zh-CN" dirty="0" err="1">
                <a:latin typeface="+mn-lt"/>
              </a:rPr>
              <a:t>sname,cname,grade</a:t>
            </a:r>
            <a:endParaRPr lang="en-US" altLang="zh-CN" dirty="0">
              <a:latin typeface="+mn-lt"/>
            </a:endParaRPr>
          </a:p>
          <a:p>
            <a:pPr marL="0" indent="0">
              <a:buNone/>
            </a:pPr>
            <a:r>
              <a:rPr lang="en-US" altLang="zh-CN" dirty="0">
                <a:latin typeface="+mn-lt"/>
              </a:rPr>
              <a:t>FROM	</a:t>
            </a:r>
            <a:r>
              <a:rPr lang="en-US" altLang="zh-CN" dirty="0" err="1">
                <a:latin typeface="+mn-lt"/>
              </a:rPr>
              <a:t>student,SC,course</a:t>
            </a:r>
            <a:endParaRPr lang="en-US" altLang="zh-CN" dirty="0">
              <a:latin typeface="+mn-lt"/>
            </a:endParaRPr>
          </a:p>
          <a:p>
            <a:pPr marL="0" indent="0">
              <a:buNone/>
            </a:pPr>
            <a:r>
              <a:rPr lang="en-US" altLang="zh-CN" dirty="0">
                <a:latin typeface="+mn-lt"/>
              </a:rPr>
              <a:t>WHERE	</a:t>
            </a:r>
            <a:r>
              <a:rPr lang="en-US" altLang="zh-CN" dirty="0" err="1">
                <a:latin typeface="+mn-lt"/>
              </a:rPr>
              <a:t>dept</a:t>
            </a:r>
            <a:r>
              <a:rPr lang="en-US" altLang="zh-CN" dirty="0">
                <a:latin typeface="+mn-lt"/>
              </a:rPr>
              <a:t> = ‘SE’</a:t>
            </a:r>
          </a:p>
          <a:p>
            <a:pPr marL="0" indent="0">
              <a:buNone/>
            </a:pPr>
            <a:r>
              <a:rPr lang="zh-CN" altLang="en-US" dirty="0">
                <a:latin typeface="+mn-lt"/>
              </a:rPr>
              <a:t>？</a:t>
            </a:r>
            <a:endParaRPr lang="en-US" altLang="zh-CN" dirty="0">
              <a:latin typeface="+mn-lt"/>
            </a:endParaRPr>
          </a:p>
          <a:p>
            <a:pPr marL="0" indent="0">
              <a:buNone/>
            </a:pPr>
            <a:r>
              <a:rPr lang="zh-CN" altLang="en-US" dirty="0"/>
              <a:t>列出软件学院所有</a:t>
            </a:r>
            <a:r>
              <a:rPr lang="zh-CN" altLang="en-US" dirty="0">
                <a:solidFill>
                  <a:srgbClr val="FF0000"/>
                </a:solidFill>
              </a:rPr>
              <a:t>选课</a:t>
            </a:r>
            <a:r>
              <a:rPr lang="zh-CN" altLang="en-US" dirty="0"/>
              <a:t>学生的姓名、课名和成绩</a:t>
            </a:r>
            <a:endParaRPr lang="en-US" altLang="zh-CN" dirty="0"/>
          </a:p>
          <a:p>
            <a:pPr marL="0" indent="0">
              <a:buNone/>
            </a:pPr>
            <a:endParaRPr lang="en-US" altLang="zh-CN" dirty="0">
              <a:latin typeface="+mn-lt"/>
            </a:endParaRPr>
          </a:p>
        </p:txBody>
      </p:sp>
    </p:spTree>
    <p:extLst>
      <p:ext uri="{BB962C8B-B14F-4D97-AF65-F5344CB8AC3E}">
        <p14:creationId xmlns:p14="http://schemas.microsoft.com/office/powerpoint/2010/main" val="3356055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44624"/>
            <a:ext cx="8229600" cy="1143000"/>
          </a:xfrm>
        </p:spPr>
        <p:txBody>
          <a:bodyPr>
            <a:normAutofit/>
          </a:bodyPr>
          <a:lstStyle/>
          <a:p>
            <a:r>
              <a:rPr lang="en-US" altLang="zh-CN" dirty="0">
                <a:latin typeface="+mj-lt"/>
              </a:rPr>
              <a:t>DML: Query</a:t>
            </a:r>
            <a:endParaRPr lang="zh-CN" altLang="en-US" dirty="0">
              <a:latin typeface="+mj-lt"/>
            </a:endParaRPr>
          </a:p>
        </p:txBody>
      </p:sp>
      <p:sp>
        <p:nvSpPr>
          <p:cNvPr id="4" name="Rectangle 3"/>
          <p:cNvSpPr>
            <a:spLocks noGrp="1" noChangeArrowheads="1"/>
          </p:cNvSpPr>
          <p:nvPr>
            <p:ph idx="1"/>
          </p:nvPr>
        </p:nvSpPr>
        <p:spPr>
          <a:xfrm>
            <a:off x="467544" y="1340768"/>
            <a:ext cx="8496944" cy="4640585"/>
          </a:xfrm>
        </p:spPr>
        <p:txBody>
          <a:bodyPr>
            <a:noAutofit/>
          </a:bodyPr>
          <a:lstStyle/>
          <a:p>
            <a:pPr marL="0" indent="0">
              <a:buNone/>
            </a:pPr>
            <a:r>
              <a:rPr lang="zh-CN" altLang="en-US" dirty="0">
                <a:latin typeface="+mn-lt"/>
              </a:rPr>
              <a:t>找出与</a:t>
            </a:r>
            <a:r>
              <a:rPr lang="en-US" altLang="zh-CN" dirty="0">
                <a:latin typeface="+mn-lt"/>
              </a:rPr>
              <a:t>95001</a:t>
            </a:r>
            <a:r>
              <a:rPr lang="zh-CN" altLang="en-US" dirty="0">
                <a:latin typeface="+mn-lt"/>
              </a:rPr>
              <a:t>同龄的学生的学号、姓名、院系</a:t>
            </a:r>
            <a:endParaRPr lang="en-US" altLang="zh-CN" dirty="0">
              <a:latin typeface="+mn-lt"/>
            </a:endParaRPr>
          </a:p>
          <a:p>
            <a:pPr marL="0" indent="0">
              <a:buNone/>
            </a:pPr>
            <a:r>
              <a:rPr lang="en-US" altLang="zh-CN" dirty="0">
                <a:latin typeface="+mn-lt"/>
              </a:rPr>
              <a:t>SELECT 	</a:t>
            </a:r>
            <a:r>
              <a:rPr lang="en-US" altLang="zh-CN" dirty="0" err="1">
                <a:latin typeface="+mn-lt"/>
              </a:rPr>
              <a:t>sno,sname,dept</a:t>
            </a:r>
            <a:endParaRPr lang="en-US" altLang="zh-CN" dirty="0">
              <a:latin typeface="+mn-lt"/>
            </a:endParaRPr>
          </a:p>
          <a:p>
            <a:pPr marL="0" indent="0">
              <a:buNone/>
            </a:pPr>
            <a:r>
              <a:rPr lang="en-US" altLang="zh-CN" dirty="0">
                <a:latin typeface="+mn-lt"/>
              </a:rPr>
              <a:t>FROM	student s1,student s2</a:t>
            </a:r>
          </a:p>
          <a:p>
            <a:pPr marL="0" indent="0">
              <a:buNone/>
            </a:pPr>
            <a:r>
              <a:rPr lang="en-US" altLang="zh-CN" dirty="0">
                <a:latin typeface="+mn-lt"/>
              </a:rPr>
              <a:t>WHERE	s1.sno = ‘95001’ and</a:t>
            </a:r>
          </a:p>
          <a:p>
            <a:pPr marL="0" indent="0">
              <a:buNone/>
            </a:pPr>
            <a:r>
              <a:rPr lang="en-US" altLang="zh-CN" dirty="0">
                <a:latin typeface="+mn-lt"/>
              </a:rPr>
              <a:t>		s1.age = s2.age</a:t>
            </a:r>
          </a:p>
          <a:p>
            <a:pPr marL="0" indent="0">
              <a:buNone/>
            </a:pPr>
            <a:r>
              <a:rPr lang="zh-CN" altLang="en-US" dirty="0">
                <a:latin typeface="+mn-lt"/>
              </a:rPr>
              <a:t>？</a:t>
            </a:r>
            <a:endParaRPr lang="en-US" altLang="zh-CN" dirty="0">
              <a:latin typeface="+mn-lt"/>
            </a:endParaRPr>
          </a:p>
          <a:p>
            <a:pPr marL="0" indent="0">
              <a:buNone/>
            </a:pPr>
            <a:endParaRPr lang="en-US" altLang="zh-CN" dirty="0">
              <a:latin typeface="+mn-lt"/>
            </a:endParaRPr>
          </a:p>
          <a:p>
            <a:pPr marL="0" indent="0">
              <a:buNone/>
            </a:pPr>
            <a:r>
              <a:rPr lang="zh-CN" altLang="en-US" dirty="0">
                <a:latin typeface="+mn-lt"/>
              </a:rPr>
              <a:t>元组变量</a:t>
            </a:r>
            <a:r>
              <a:rPr lang="en-US" altLang="zh-CN" dirty="0">
                <a:latin typeface="+mn-lt"/>
              </a:rPr>
              <a:t>: s1,s2</a:t>
            </a:r>
          </a:p>
        </p:txBody>
      </p:sp>
    </p:spTree>
    <p:extLst>
      <p:ext uri="{BB962C8B-B14F-4D97-AF65-F5344CB8AC3E}">
        <p14:creationId xmlns:p14="http://schemas.microsoft.com/office/powerpoint/2010/main" val="3576161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44624"/>
            <a:ext cx="8229600" cy="1143000"/>
          </a:xfrm>
        </p:spPr>
        <p:txBody>
          <a:bodyPr>
            <a:normAutofit/>
          </a:bodyPr>
          <a:lstStyle/>
          <a:p>
            <a:r>
              <a:rPr lang="en-US" altLang="zh-CN" dirty="0">
                <a:latin typeface="+mj-lt"/>
              </a:rPr>
              <a:t>DML: Query</a:t>
            </a:r>
            <a:endParaRPr lang="zh-CN" altLang="en-US" dirty="0">
              <a:latin typeface="+mj-lt"/>
            </a:endParaRPr>
          </a:p>
        </p:txBody>
      </p:sp>
      <p:sp>
        <p:nvSpPr>
          <p:cNvPr id="4" name="Rectangle 3"/>
          <p:cNvSpPr>
            <a:spLocks noGrp="1" noChangeArrowheads="1"/>
          </p:cNvSpPr>
          <p:nvPr>
            <p:ph idx="1"/>
          </p:nvPr>
        </p:nvSpPr>
        <p:spPr>
          <a:xfrm>
            <a:off x="467544" y="1340768"/>
            <a:ext cx="8568952" cy="4640585"/>
          </a:xfrm>
        </p:spPr>
        <p:txBody>
          <a:bodyPr>
            <a:noAutofit/>
          </a:bodyPr>
          <a:lstStyle/>
          <a:p>
            <a:r>
              <a:rPr lang="en-US" altLang="zh-CN" dirty="0">
                <a:latin typeface="+mn-lt"/>
              </a:rPr>
              <a:t>join-expression :</a:t>
            </a:r>
          </a:p>
          <a:p>
            <a:pPr marL="0" indent="0">
              <a:buNone/>
            </a:pPr>
            <a:r>
              <a:rPr lang="en-US" altLang="zh-CN" sz="2400" b="0" i="1" dirty="0">
                <a:latin typeface="+mn-lt"/>
              </a:rPr>
              <a:t>table-</a:t>
            </a:r>
            <a:r>
              <a:rPr lang="en-US" altLang="zh-CN" sz="2400" b="0" i="1" dirty="0" err="1">
                <a:latin typeface="+mn-lt"/>
              </a:rPr>
              <a:t>expr</a:t>
            </a:r>
            <a:r>
              <a:rPr lang="en-US" altLang="zh-CN" sz="2400" b="0" i="1" dirty="0">
                <a:latin typeface="+mn-lt"/>
              </a:rPr>
              <a:t>. </a:t>
            </a:r>
            <a:r>
              <a:rPr lang="en-US" altLang="zh-CN" sz="2400" b="0" i="1" dirty="0">
                <a:solidFill>
                  <a:srgbClr val="FF0000"/>
                </a:solidFill>
                <a:latin typeface="+mn-lt"/>
              </a:rPr>
              <a:t>join-operator</a:t>
            </a:r>
            <a:r>
              <a:rPr lang="en-US" altLang="zh-CN" sz="2400" b="0" i="1" dirty="0">
                <a:latin typeface="+mn-lt"/>
              </a:rPr>
              <a:t> table-</a:t>
            </a:r>
            <a:r>
              <a:rPr lang="en-US" altLang="zh-CN" sz="2400" b="0" i="1" dirty="0" err="1">
                <a:latin typeface="+mn-lt"/>
              </a:rPr>
              <a:t>expr</a:t>
            </a:r>
            <a:r>
              <a:rPr lang="en-US" altLang="zh-CN" sz="2400" b="0" i="1" dirty="0">
                <a:latin typeface="+mn-lt"/>
              </a:rPr>
              <a:t>. </a:t>
            </a:r>
            <a:r>
              <a:rPr lang="en-US" altLang="zh-CN" sz="2400" b="0" dirty="0">
                <a:latin typeface="+mn-lt"/>
              </a:rPr>
              <a:t>[ </a:t>
            </a:r>
            <a:r>
              <a:rPr lang="en-US" altLang="zh-CN" sz="2400" dirty="0">
                <a:latin typeface="+mn-lt"/>
              </a:rPr>
              <a:t>ON </a:t>
            </a:r>
            <a:r>
              <a:rPr lang="en-US" altLang="zh-CN" sz="2400" b="0" i="1" dirty="0">
                <a:latin typeface="+mn-lt"/>
              </a:rPr>
              <a:t>join-condition </a:t>
            </a:r>
            <a:r>
              <a:rPr lang="en-US" altLang="zh-CN" sz="2400" b="0" dirty="0">
                <a:latin typeface="+mn-lt"/>
              </a:rPr>
              <a:t>]</a:t>
            </a:r>
          </a:p>
          <a:p>
            <a:pPr lvl="1"/>
            <a:r>
              <a:rPr lang="en-US" altLang="zh-CN" dirty="0">
                <a:latin typeface="+mn-lt"/>
              </a:rPr>
              <a:t>join-operator :</a:t>
            </a:r>
          </a:p>
          <a:p>
            <a:pPr marL="0" indent="0">
              <a:buNone/>
            </a:pPr>
            <a:r>
              <a:rPr lang="en-US" altLang="zh-CN" sz="2400" b="0" dirty="0">
                <a:latin typeface="+mn-lt"/>
              </a:rPr>
              <a:t>[ </a:t>
            </a:r>
            <a:r>
              <a:rPr lang="en-US" altLang="zh-CN" sz="2400" dirty="0">
                <a:latin typeface="+mn-lt"/>
              </a:rPr>
              <a:t>KEY </a:t>
            </a:r>
            <a:r>
              <a:rPr lang="en-US" altLang="zh-CN" sz="2400" b="0" dirty="0">
                <a:latin typeface="+mn-lt"/>
              </a:rPr>
              <a:t>| </a:t>
            </a:r>
            <a:r>
              <a:rPr lang="en-US" altLang="zh-CN" sz="2400" dirty="0">
                <a:latin typeface="+mn-lt"/>
              </a:rPr>
              <a:t>NATURAL </a:t>
            </a:r>
            <a:r>
              <a:rPr lang="en-US" altLang="zh-CN" sz="2400" b="0" dirty="0">
                <a:latin typeface="+mn-lt"/>
              </a:rPr>
              <a:t>] [ </a:t>
            </a:r>
            <a:r>
              <a:rPr lang="en-US" altLang="zh-CN" sz="2400" b="0" i="1" dirty="0">
                <a:solidFill>
                  <a:srgbClr val="FF0000"/>
                </a:solidFill>
                <a:latin typeface="+mn-lt"/>
              </a:rPr>
              <a:t>join-type</a:t>
            </a:r>
            <a:r>
              <a:rPr lang="en-US" altLang="zh-CN" sz="2400" b="0" i="1" dirty="0">
                <a:latin typeface="+mn-lt"/>
              </a:rPr>
              <a:t> </a:t>
            </a:r>
            <a:r>
              <a:rPr lang="en-US" altLang="zh-CN" sz="2400" b="0" dirty="0">
                <a:latin typeface="+mn-lt"/>
              </a:rPr>
              <a:t>] </a:t>
            </a:r>
            <a:r>
              <a:rPr lang="en-US" altLang="zh-CN" sz="2400" dirty="0">
                <a:latin typeface="+mn-lt"/>
              </a:rPr>
              <a:t>JOIN </a:t>
            </a:r>
            <a:r>
              <a:rPr lang="en-US" altLang="zh-CN" sz="2400" b="0" dirty="0">
                <a:latin typeface="+mn-lt"/>
              </a:rPr>
              <a:t>| </a:t>
            </a:r>
            <a:r>
              <a:rPr lang="en-US" altLang="zh-CN" sz="2400" dirty="0">
                <a:latin typeface="+mn-lt"/>
              </a:rPr>
              <a:t>CROSS JOIN</a:t>
            </a:r>
          </a:p>
          <a:p>
            <a:pPr lvl="2"/>
            <a:r>
              <a:rPr lang="en-US" altLang="zh-CN" dirty="0">
                <a:latin typeface="+mn-lt"/>
              </a:rPr>
              <a:t>join-type :</a:t>
            </a:r>
          </a:p>
          <a:p>
            <a:pPr marL="0" indent="0">
              <a:buNone/>
            </a:pPr>
            <a:r>
              <a:rPr lang="en-US" altLang="zh-CN" dirty="0">
                <a:latin typeface="+mn-lt"/>
              </a:rPr>
              <a:t>	</a:t>
            </a:r>
            <a:r>
              <a:rPr lang="en-US" altLang="zh-CN" sz="2400" dirty="0">
                <a:latin typeface="+mn-lt"/>
              </a:rPr>
              <a:t>INNER</a:t>
            </a:r>
          </a:p>
          <a:p>
            <a:pPr marL="0" indent="0">
              <a:buNone/>
            </a:pPr>
            <a:r>
              <a:rPr lang="en-US" altLang="zh-CN" sz="2400" dirty="0">
                <a:latin typeface="+mn-lt"/>
              </a:rPr>
              <a:t>	| LEFT [ OUTER ]</a:t>
            </a:r>
          </a:p>
          <a:p>
            <a:pPr marL="0" indent="0">
              <a:buNone/>
            </a:pPr>
            <a:r>
              <a:rPr lang="en-US" altLang="zh-CN" sz="2400" dirty="0">
                <a:latin typeface="+mn-lt"/>
              </a:rPr>
              <a:t>	| RIGHT [ OUTER ]</a:t>
            </a:r>
          </a:p>
          <a:p>
            <a:pPr marL="0" indent="0">
              <a:buNone/>
            </a:pPr>
            <a:r>
              <a:rPr lang="en-US" altLang="zh-CN" sz="2400" dirty="0">
                <a:latin typeface="+mn-lt"/>
              </a:rPr>
              <a:t>	| FULL [ OUTER ]</a:t>
            </a:r>
          </a:p>
        </p:txBody>
      </p:sp>
    </p:spTree>
    <p:extLst>
      <p:ext uri="{BB962C8B-B14F-4D97-AF65-F5344CB8AC3E}">
        <p14:creationId xmlns:p14="http://schemas.microsoft.com/office/powerpoint/2010/main" val="2034216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44624"/>
            <a:ext cx="8229600" cy="1143000"/>
          </a:xfrm>
        </p:spPr>
        <p:txBody>
          <a:bodyPr>
            <a:normAutofit/>
          </a:bodyPr>
          <a:lstStyle/>
          <a:p>
            <a:r>
              <a:rPr lang="en-US" altLang="zh-CN" dirty="0">
                <a:latin typeface="+mj-lt"/>
              </a:rPr>
              <a:t>DML: </a:t>
            </a:r>
            <a:r>
              <a:rPr lang="en-US" altLang="zh-CN" dirty="0" err="1">
                <a:latin typeface="+mj-lt"/>
              </a:rPr>
              <a:t>Query,Aggregation</a:t>
            </a:r>
            <a:endParaRPr lang="zh-CN" altLang="en-US" dirty="0">
              <a:latin typeface="+mj-lt"/>
            </a:endParaRPr>
          </a:p>
        </p:txBody>
      </p:sp>
      <p:sp>
        <p:nvSpPr>
          <p:cNvPr id="4" name="Rectangle 3"/>
          <p:cNvSpPr>
            <a:spLocks noGrp="1" noChangeArrowheads="1"/>
          </p:cNvSpPr>
          <p:nvPr>
            <p:ph idx="1"/>
          </p:nvPr>
        </p:nvSpPr>
        <p:spPr>
          <a:xfrm>
            <a:off x="467544" y="1340768"/>
            <a:ext cx="8568952" cy="4640585"/>
          </a:xfrm>
        </p:spPr>
        <p:txBody>
          <a:bodyPr>
            <a:noAutofit/>
          </a:bodyPr>
          <a:lstStyle/>
          <a:p>
            <a:r>
              <a:rPr lang="zh-CN" altLang="en-US" dirty="0">
                <a:latin typeface="+mn-lt"/>
              </a:rPr>
              <a:t>统计软件学院男女生平均年龄及人数</a:t>
            </a:r>
            <a:endParaRPr lang="en-US" altLang="zh-CN" dirty="0">
              <a:latin typeface="+mn-lt"/>
            </a:endParaRPr>
          </a:p>
          <a:p>
            <a:pPr marL="0" indent="0">
              <a:buNone/>
            </a:pPr>
            <a:r>
              <a:rPr lang="en-US" altLang="zh-CN" dirty="0">
                <a:latin typeface="+mn-lt"/>
              </a:rPr>
              <a:t>SELECT 	</a:t>
            </a:r>
            <a:r>
              <a:rPr lang="en-US" altLang="zh-CN" dirty="0" err="1">
                <a:latin typeface="+mn-lt"/>
              </a:rPr>
              <a:t>gende,AVG</a:t>
            </a:r>
            <a:r>
              <a:rPr lang="en-US" altLang="zh-CN" dirty="0">
                <a:latin typeface="+mn-lt"/>
              </a:rPr>
              <a:t>(age),COUNT(*)</a:t>
            </a:r>
          </a:p>
          <a:p>
            <a:pPr marL="0" indent="0">
              <a:buNone/>
            </a:pPr>
            <a:r>
              <a:rPr lang="en-US" altLang="zh-CN" dirty="0">
                <a:latin typeface="+mn-lt"/>
              </a:rPr>
              <a:t>FROM	student</a:t>
            </a:r>
          </a:p>
          <a:p>
            <a:pPr marL="0" indent="0">
              <a:buNone/>
            </a:pPr>
            <a:r>
              <a:rPr lang="en-US" altLang="zh-CN" dirty="0">
                <a:latin typeface="+mn-lt"/>
              </a:rPr>
              <a:t>WHERE	</a:t>
            </a:r>
            <a:r>
              <a:rPr lang="en-US" altLang="zh-CN" dirty="0" err="1">
                <a:latin typeface="+mn-lt"/>
              </a:rPr>
              <a:t>dept</a:t>
            </a:r>
            <a:r>
              <a:rPr lang="en-US" altLang="zh-CN" dirty="0">
                <a:latin typeface="+mn-lt"/>
              </a:rPr>
              <a:t> = ‘SE’</a:t>
            </a:r>
          </a:p>
          <a:p>
            <a:pPr marL="0" indent="0">
              <a:buNone/>
            </a:pPr>
            <a:r>
              <a:rPr lang="en-US" altLang="zh-CN" dirty="0">
                <a:latin typeface="+mn-lt"/>
              </a:rPr>
              <a:t>GROUP BY </a:t>
            </a:r>
            <a:r>
              <a:rPr lang="en-US" altLang="zh-CN" dirty="0" err="1">
                <a:latin typeface="+mn-lt"/>
              </a:rPr>
              <a:t>dept,gende</a:t>
            </a:r>
            <a:endParaRPr lang="en-US" altLang="zh-CN" dirty="0">
              <a:latin typeface="+mn-lt"/>
            </a:endParaRPr>
          </a:p>
          <a:p>
            <a:pPr marL="0" indent="0">
              <a:buNone/>
            </a:pPr>
            <a:endParaRPr lang="en-US" altLang="zh-CN" dirty="0">
              <a:latin typeface="+mn-lt"/>
            </a:endParaRPr>
          </a:p>
        </p:txBody>
      </p:sp>
    </p:spTree>
    <p:extLst>
      <p:ext uri="{BB962C8B-B14F-4D97-AF65-F5344CB8AC3E}">
        <p14:creationId xmlns:p14="http://schemas.microsoft.com/office/powerpoint/2010/main" val="2274491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a:xfrm>
            <a:off x="467544" y="1340768"/>
            <a:ext cx="8568952" cy="4640585"/>
          </a:xfrm>
        </p:spPr>
        <p:txBody>
          <a:bodyPr>
            <a:noAutofit/>
          </a:bodyPr>
          <a:lstStyle/>
          <a:p>
            <a:r>
              <a:rPr lang="zh-CN" altLang="en-US" dirty="0">
                <a:latin typeface="+mn-lt"/>
              </a:rPr>
              <a:t>统计人数大于</a:t>
            </a:r>
            <a:r>
              <a:rPr lang="en-US" altLang="zh-CN" dirty="0">
                <a:latin typeface="+mn-lt"/>
              </a:rPr>
              <a:t>1000</a:t>
            </a:r>
            <a:r>
              <a:rPr lang="zh-CN" altLang="en-US" dirty="0">
                <a:latin typeface="+mn-lt"/>
              </a:rPr>
              <a:t>人的院系的男女生平均年龄</a:t>
            </a:r>
            <a:endParaRPr lang="en-US" altLang="zh-CN" dirty="0">
              <a:latin typeface="+mn-lt"/>
            </a:endParaRPr>
          </a:p>
          <a:p>
            <a:pPr marL="0" indent="0">
              <a:buNone/>
            </a:pPr>
            <a:r>
              <a:rPr lang="en-US" altLang="zh-CN" dirty="0">
                <a:latin typeface="+mn-lt"/>
              </a:rPr>
              <a:t>SELECT 	</a:t>
            </a:r>
            <a:r>
              <a:rPr lang="en-US" altLang="zh-CN" dirty="0" err="1">
                <a:latin typeface="+mn-lt"/>
              </a:rPr>
              <a:t>dept,gende,AVG</a:t>
            </a:r>
            <a:r>
              <a:rPr lang="en-US" altLang="zh-CN" dirty="0">
                <a:latin typeface="+mn-lt"/>
              </a:rPr>
              <a:t>(age)</a:t>
            </a:r>
          </a:p>
          <a:p>
            <a:pPr marL="0" indent="0">
              <a:buNone/>
            </a:pPr>
            <a:r>
              <a:rPr lang="en-US" altLang="zh-CN" dirty="0">
                <a:latin typeface="+mn-lt"/>
              </a:rPr>
              <a:t>FROM	student</a:t>
            </a:r>
          </a:p>
          <a:p>
            <a:pPr marL="0" indent="0">
              <a:buNone/>
            </a:pPr>
            <a:r>
              <a:rPr lang="en-US" altLang="zh-CN" dirty="0">
                <a:latin typeface="+mn-lt"/>
              </a:rPr>
              <a:t>WHERE	</a:t>
            </a:r>
            <a:r>
              <a:rPr lang="en-US" altLang="zh-CN" dirty="0" err="1">
                <a:latin typeface="+mn-lt"/>
              </a:rPr>
              <a:t>dept</a:t>
            </a:r>
            <a:r>
              <a:rPr lang="en-US" altLang="zh-CN" dirty="0">
                <a:latin typeface="+mn-lt"/>
              </a:rPr>
              <a:t> = ‘SE’</a:t>
            </a:r>
          </a:p>
          <a:p>
            <a:pPr marL="0" indent="0">
              <a:buNone/>
            </a:pPr>
            <a:r>
              <a:rPr lang="en-US" altLang="zh-CN" dirty="0">
                <a:latin typeface="+mn-lt"/>
              </a:rPr>
              <a:t>GROUP BY </a:t>
            </a:r>
            <a:r>
              <a:rPr lang="en-US" altLang="zh-CN" dirty="0" err="1">
                <a:latin typeface="+mn-lt"/>
              </a:rPr>
              <a:t>dept,gende</a:t>
            </a:r>
            <a:endParaRPr lang="en-US" altLang="zh-CN" dirty="0">
              <a:latin typeface="+mn-lt"/>
            </a:endParaRPr>
          </a:p>
          <a:p>
            <a:pPr marL="0" indent="0">
              <a:buNone/>
            </a:pPr>
            <a:r>
              <a:rPr lang="en-US" altLang="zh-CN" dirty="0">
                <a:latin typeface="+mn-lt"/>
              </a:rPr>
              <a:t>HAVING	COUNT(*)&gt;1000</a:t>
            </a:r>
          </a:p>
          <a:p>
            <a:pPr marL="0" indent="0">
              <a:buNone/>
            </a:pPr>
            <a:endParaRPr lang="en-US" altLang="zh-CN" dirty="0">
              <a:latin typeface="+mn-lt"/>
            </a:endParaRPr>
          </a:p>
        </p:txBody>
      </p:sp>
      <p:sp>
        <p:nvSpPr>
          <p:cNvPr id="5" name="标题 2"/>
          <p:cNvSpPr txBox="1">
            <a:spLocks/>
          </p:cNvSpPr>
          <p:nvPr/>
        </p:nvSpPr>
        <p:spPr>
          <a:xfrm>
            <a:off x="457200" y="44624"/>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黑体" pitchFamily="49" charset="-122"/>
                <a:ea typeface="黑体" pitchFamily="49" charset="-122"/>
                <a:cs typeface="+mj-cs"/>
              </a:defRPr>
            </a:lvl1pPr>
          </a:lstStyle>
          <a:p>
            <a:r>
              <a:rPr lang="en-US" altLang="zh-CN">
                <a:latin typeface="+mj-lt"/>
              </a:rPr>
              <a:t>DML: Query,Aggregation</a:t>
            </a:r>
            <a:endParaRPr lang="zh-CN" altLang="en-US" dirty="0">
              <a:latin typeface="+mj-lt"/>
            </a:endParaRPr>
          </a:p>
        </p:txBody>
      </p:sp>
    </p:spTree>
    <p:extLst>
      <p:ext uri="{BB962C8B-B14F-4D97-AF65-F5344CB8AC3E}">
        <p14:creationId xmlns:p14="http://schemas.microsoft.com/office/powerpoint/2010/main" val="995256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9512" y="1196752"/>
            <a:ext cx="8856984" cy="5328592"/>
          </a:xfrm>
        </p:spPr>
        <p:txBody>
          <a:bodyPr>
            <a:noAutofit/>
          </a:bodyPr>
          <a:lstStyle/>
          <a:p>
            <a:r>
              <a:rPr lang="en-US" altLang="zh-CN" sz="2000" dirty="0">
                <a:latin typeface="+mn-lt"/>
                <a:ea typeface="宋体" charset="-122"/>
              </a:rPr>
              <a:t>IBM Sequel language developed as part of System R project at the IBM San Jose Research Laboratory</a:t>
            </a:r>
          </a:p>
          <a:p>
            <a:r>
              <a:rPr lang="en-US" altLang="zh-CN" sz="2000" dirty="0">
                <a:latin typeface="+mn-lt"/>
                <a:ea typeface="宋体" charset="-122"/>
              </a:rPr>
              <a:t>Renamed </a:t>
            </a:r>
            <a:r>
              <a:rPr lang="en-US" altLang="zh-CN" sz="2000" dirty="0">
                <a:solidFill>
                  <a:srgbClr val="FF0000"/>
                </a:solidFill>
                <a:latin typeface="+mn-lt"/>
                <a:ea typeface="宋体" charset="-122"/>
              </a:rPr>
              <a:t>Structured Query Language</a:t>
            </a:r>
            <a:r>
              <a:rPr lang="en-US" altLang="zh-CN" sz="2000" dirty="0">
                <a:latin typeface="+mn-lt"/>
                <a:ea typeface="宋体" charset="-122"/>
              </a:rPr>
              <a:t> (SQL)</a:t>
            </a:r>
          </a:p>
          <a:p>
            <a:r>
              <a:rPr lang="en-US" altLang="zh-CN" sz="2000" dirty="0">
                <a:latin typeface="+mn-lt"/>
                <a:ea typeface="宋体" charset="-122"/>
              </a:rPr>
              <a:t>ANSI and ISO standard SQL:</a:t>
            </a:r>
          </a:p>
          <a:p>
            <a:pPr lvl="1"/>
            <a:r>
              <a:rPr lang="en-US" altLang="zh-CN" sz="2000" dirty="0">
                <a:latin typeface="+mn-lt"/>
                <a:ea typeface="宋体" charset="-122"/>
              </a:rPr>
              <a:t>SQL-86 (First formalized by ANSI)</a:t>
            </a:r>
          </a:p>
          <a:p>
            <a:pPr lvl="1"/>
            <a:r>
              <a:rPr lang="en-US" altLang="zh-CN" sz="2000" dirty="0">
                <a:latin typeface="+mn-lt"/>
                <a:ea typeface="宋体" charset="-122"/>
              </a:rPr>
              <a:t>SQL-89 (integrity constraints)</a:t>
            </a:r>
          </a:p>
          <a:p>
            <a:pPr lvl="1"/>
            <a:r>
              <a:rPr lang="en-US" altLang="zh-CN" sz="2000" dirty="0">
                <a:latin typeface="+mn-lt"/>
                <a:ea typeface="宋体" charset="-122"/>
              </a:rPr>
              <a:t>SQL-92 (</a:t>
            </a:r>
            <a:r>
              <a:rPr lang="en-US" altLang="zh-CN" sz="2000" dirty="0">
                <a:solidFill>
                  <a:srgbClr val="FF0000"/>
                </a:solidFill>
                <a:latin typeface="+mn-lt"/>
                <a:ea typeface="宋体" charset="-122"/>
              </a:rPr>
              <a:t>Major revision</a:t>
            </a:r>
            <a:r>
              <a:rPr lang="en-US" altLang="zh-CN" sz="2000" dirty="0">
                <a:latin typeface="+mn-lt"/>
                <a:ea typeface="宋体" charset="-122"/>
              </a:rPr>
              <a:t>)</a:t>
            </a:r>
            <a:r>
              <a:rPr lang="zh-CN" altLang="en-US" sz="2000" dirty="0">
                <a:latin typeface="+mn-lt"/>
                <a:ea typeface="宋体" charset="-122"/>
              </a:rPr>
              <a:t> </a:t>
            </a:r>
            <a:r>
              <a:rPr lang="en-US" altLang="zh-CN" sz="2000" dirty="0">
                <a:latin typeface="+mn-lt"/>
                <a:ea typeface="宋体" charset="-122"/>
              </a:rPr>
              <a:t>(SQL2)</a:t>
            </a:r>
          </a:p>
          <a:p>
            <a:pPr lvl="1"/>
            <a:r>
              <a:rPr lang="en-US" altLang="zh-CN" sz="2000" dirty="0">
                <a:latin typeface="+mn-lt"/>
                <a:ea typeface="宋体" charset="-122"/>
              </a:rPr>
              <a:t>SQL:1999 (language name became Y2K compliant! ORDB)</a:t>
            </a:r>
            <a:r>
              <a:rPr lang="zh-CN" altLang="en-US" sz="2000" dirty="0">
                <a:latin typeface="+mn-lt"/>
                <a:ea typeface="宋体" charset="-122"/>
              </a:rPr>
              <a:t> </a:t>
            </a:r>
            <a:r>
              <a:rPr lang="en-US" altLang="zh-CN" sz="2000" dirty="0">
                <a:latin typeface="+mn-lt"/>
                <a:ea typeface="宋体" charset="-122"/>
              </a:rPr>
              <a:t>(SQL3)</a:t>
            </a:r>
          </a:p>
          <a:p>
            <a:pPr lvl="1"/>
            <a:r>
              <a:rPr lang="en-US" altLang="zh-CN" sz="2000" dirty="0">
                <a:latin typeface="+mn-lt"/>
                <a:ea typeface="宋体" charset="-122"/>
              </a:rPr>
              <a:t>SQL:2003,SQL:2006 (XML)</a:t>
            </a:r>
          </a:p>
          <a:p>
            <a:pPr lvl="1"/>
            <a:r>
              <a:rPr lang="en-US" altLang="zh-CN" sz="2000" dirty="0">
                <a:latin typeface="+mn-lt"/>
                <a:ea typeface="宋体" charset="-122"/>
              </a:rPr>
              <a:t>SQL:2008 (INSTEAD OF,TRUNCATE )</a:t>
            </a:r>
          </a:p>
          <a:p>
            <a:pPr lvl="1"/>
            <a:r>
              <a:rPr lang="en-US" altLang="zh-CN" sz="2000" dirty="0">
                <a:latin typeface="+mn-lt"/>
                <a:ea typeface="宋体" charset="-122"/>
              </a:rPr>
              <a:t>SQL:2011 (temporal databases)</a:t>
            </a:r>
          </a:p>
          <a:p>
            <a:r>
              <a:rPr lang="en-US" altLang="zh-CN" sz="2000" dirty="0">
                <a:latin typeface="+mn-lt"/>
                <a:ea typeface="宋体" charset="-122"/>
              </a:rPr>
              <a:t>Commercial systems offer most, if not all, SQL-92 features, plus varying feature sets from later standards and special proprietary features.</a:t>
            </a:r>
          </a:p>
        </p:txBody>
      </p:sp>
      <p:sp>
        <p:nvSpPr>
          <p:cNvPr id="3" name="标题 2"/>
          <p:cNvSpPr>
            <a:spLocks noGrp="1"/>
          </p:cNvSpPr>
          <p:nvPr>
            <p:ph type="title"/>
          </p:nvPr>
        </p:nvSpPr>
        <p:spPr/>
        <p:txBody>
          <a:bodyPr/>
          <a:lstStyle/>
          <a:p>
            <a:r>
              <a:rPr lang="en-US" altLang="zh-CN" dirty="0">
                <a:latin typeface="+mj-lt"/>
              </a:rPr>
              <a:t>History</a:t>
            </a:r>
            <a:endParaRPr lang="zh-CN" altLang="en-US" dirty="0">
              <a:latin typeface="+mj-lt"/>
            </a:endParaRPr>
          </a:p>
        </p:txBody>
      </p:sp>
    </p:spTree>
    <p:extLst>
      <p:ext uri="{BB962C8B-B14F-4D97-AF65-F5344CB8AC3E}">
        <p14:creationId xmlns:p14="http://schemas.microsoft.com/office/powerpoint/2010/main" val="1986188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a:xfrm>
            <a:off x="467544" y="1340768"/>
            <a:ext cx="8568952" cy="4640585"/>
          </a:xfrm>
        </p:spPr>
        <p:txBody>
          <a:bodyPr>
            <a:noAutofit/>
          </a:bodyPr>
          <a:lstStyle/>
          <a:p>
            <a:r>
              <a:rPr lang="zh-CN" altLang="en-US" dirty="0">
                <a:latin typeface="+mn-lt"/>
              </a:rPr>
              <a:t>容易混淆的问题</a:t>
            </a:r>
            <a:endParaRPr lang="en-US" altLang="zh-CN" dirty="0">
              <a:latin typeface="+mn-lt"/>
            </a:endParaRPr>
          </a:p>
          <a:p>
            <a:pPr lvl="1"/>
            <a:r>
              <a:rPr lang="en-US" altLang="zh-CN" dirty="0">
                <a:latin typeface="+mn-lt"/>
              </a:rPr>
              <a:t>Where</a:t>
            </a:r>
            <a:r>
              <a:rPr lang="zh-CN" altLang="en-US" dirty="0">
                <a:latin typeface="+mn-lt"/>
              </a:rPr>
              <a:t>？</a:t>
            </a:r>
            <a:r>
              <a:rPr lang="en-US" altLang="zh-CN" dirty="0">
                <a:latin typeface="+mn-lt"/>
              </a:rPr>
              <a:t>Having?</a:t>
            </a:r>
          </a:p>
          <a:p>
            <a:pPr lvl="1"/>
            <a:endParaRPr lang="en-US" altLang="zh-CN" dirty="0">
              <a:latin typeface="+mn-lt"/>
            </a:endParaRPr>
          </a:p>
          <a:p>
            <a:pPr lvl="1"/>
            <a:endParaRPr lang="en-US" altLang="zh-CN" dirty="0">
              <a:latin typeface="+mn-lt"/>
            </a:endParaRPr>
          </a:p>
          <a:p>
            <a:pPr lvl="1"/>
            <a:r>
              <a:rPr lang="zh-CN" altLang="en-US" dirty="0">
                <a:latin typeface="+mn-lt"/>
              </a:rPr>
              <a:t>那些原始属性可以出现在 </a:t>
            </a:r>
            <a:r>
              <a:rPr lang="en-US" altLang="zh-CN" dirty="0">
                <a:latin typeface="+mn-lt"/>
              </a:rPr>
              <a:t>select </a:t>
            </a:r>
            <a:r>
              <a:rPr lang="zh-CN" altLang="en-US" dirty="0">
                <a:latin typeface="+mn-lt"/>
              </a:rPr>
              <a:t>子句中？</a:t>
            </a:r>
            <a:endParaRPr lang="en-US" altLang="zh-CN" dirty="0">
              <a:latin typeface="+mn-lt"/>
            </a:endParaRPr>
          </a:p>
          <a:p>
            <a:pPr lvl="1"/>
            <a:endParaRPr lang="en-US" altLang="zh-CN" dirty="0">
              <a:latin typeface="+mn-lt"/>
            </a:endParaRPr>
          </a:p>
          <a:p>
            <a:pPr lvl="1"/>
            <a:endParaRPr lang="en-US" altLang="zh-CN" dirty="0">
              <a:latin typeface="+mn-lt"/>
            </a:endParaRPr>
          </a:p>
          <a:p>
            <a:pPr lvl="1"/>
            <a:r>
              <a:rPr lang="en-US" altLang="zh-CN" dirty="0">
                <a:latin typeface="+mn-lt"/>
              </a:rPr>
              <a:t>Null</a:t>
            </a:r>
            <a:r>
              <a:rPr lang="zh-CN" altLang="en-US" dirty="0">
                <a:latin typeface="+mn-lt"/>
              </a:rPr>
              <a:t>的角色</a:t>
            </a:r>
            <a:endParaRPr lang="en-US" altLang="zh-CN" dirty="0">
              <a:latin typeface="+mn-lt"/>
            </a:endParaRPr>
          </a:p>
        </p:txBody>
      </p:sp>
      <p:sp>
        <p:nvSpPr>
          <p:cNvPr id="5" name="标题 2"/>
          <p:cNvSpPr txBox="1">
            <a:spLocks/>
          </p:cNvSpPr>
          <p:nvPr/>
        </p:nvSpPr>
        <p:spPr>
          <a:xfrm>
            <a:off x="457200" y="44624"/>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黑体" pitchFamily="49" charset="-122"/>
                <a:ea typeface="黑体" pitchFamily="49" charset="-122"/>
                <a:cs typeface="+mj-cs"/>
              </a:defRPr>
            </a:lvl1pPr>
          </a:lstStyle>
          <a:p>
            <a:r>
              <a:rPr lang="en-US" altLang="zh-CN">
                <a:latin typeface="+mj-lt"/>
              </a:rPr>
              <a:t>DML: Query,Aggregation</a:t>
            </a:r>
            <a:endParaRPr lang="zh-CN" altLang="en-US" dirty="0">
              <a:latin typeface="+mj-lt"/>
            </a:endParaRPr>
          </a:p>
        </p:txBody>
      </p:sp>
    </p:spTree>
    <p:extLst>
      <p:ext uri="{BB962C8B-B14F-4D97-AF65-F5344CB8AC3E}">
        <p14:creationId xmlns:p14="http://schemas.microsoft.com/office/powerpoint/2010/main" val="816354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a:xfrm>
            <a:off x="467544" y="1340768"/>
            <a:ext cx="8568952" cy="4640585"/>
          </a:xfrm>
        </p:spPr>
        <p:txBody>
          <a:bodyPr>
            <a:noAutofit/>
          </a:bodyPr>
          <a:lstStyle/>
          <a:p>
            <a:r>
              <a:rPr lang="zh-CN" altLang="en-US" dirty="0">
                <a:latin typeface="+mn-lt"/>
              </a:rPr>
              <a:t>列出所有师生的编号（工号或学号）、姓名</a:t>
            </a:r>
            <a:endParaRPr lang="en-US" altLang="zh-CN" dirty="0">
              <a:latin typeface="+mn-lt"/>
            </a:endParaRPr>
          </a:p>
          <a:p>
            <a:endParaRPr lang="en-US" altLang="zh-CN" dirty="0">
              <a:latin typeface="+mn-lt"/>
            </a:endParaRPr>
          </a:p>
          <a:p>
            <a:pPr marL="0" indent="0">
              <a:buNone/>
            </a:pPr>
            <a:r>
              <a:rPr lang="en-US" altLang="zh-CN" dirty="0">
                <a:latin typeface="+mn-lt"/>
              </a:rPr>
              <a:t>SELECT 	</a:t>
            </a:r>
            <a:r>
              <a:rPr lang="en-US" altLang="zh-CN" dirty="0" err="1">
                <a:latin typeface="+mn-lt"/>
              </a:rPr>
              <a:t>id,name</a:t>
            </a:r>
            <a:endParaRPr lang="en-US" altLang="zh-CN" dirty="0">
              <a:latin typeface="+mn-lt"/>
            </a:endParaRPr>
          </a:p>
          <a:p>
            <a:pPr marL="0" indent="0">
              <a:buNone/>
            </a:pPr>
            <a:r>
              <a:rPr lang="en-US" altLang="zh-CN" dirty="0">
                <a:latin typeface="+mn-lt"/>
              </a:rPr>
              <a:t>FROM	</a:t>
            </a:r>
            <a:r>
              <a:rPr lang="en-US" altLang="zh-CN" dirty="0" err="1">
                <a:latin typeface="+mn-lt"/>
              </a:rPr>
              <a:t>insturctor</a:t>
            </a:r>
            <a:endParaRPr lang="en-US" altLang="zh-CN" dirty="0">
              <a:latin typeface="+mn-lt"/>
            </a:endParaRPr>
          </a:p>
          <a:p>
            <a:pPr marL="0" indent="0">
              <a:buNone/>
            </a:pPr>
            <a:r>
              <a:rPr lang="en-US" altLang="zh-CN" dirty="0">
                <a:latin typeface="+mn-lt"/>
              </a:rPr>
              <a:t>Union</a:t>
            </a:r>
          </a:p>
          <a:p>
            <a:pPr marL="0" indent="0">
              <a:buNone/>
            </a:pPr>
            <a:r>
              <a:rPr lang="en-US" altLang="zh-CN" dirty="0">
                <a:latin typeface="+mn-lt"/>
              </a:rPr>
              <a:t>SELECT </a:t>
            </a:r>
            <a:r>
              <a:rPr lang="en-US" altLang="zh-CN" dirty="0" err="1">
                <a:latin typeface="+mn-lt"/>
              </a:rPr>
              <a:t>id,name</a:t>
            </a:r>
            <a:endParaRPr lang="en-US" altLang="zh-CN" dirty="0">
              <a:latin typeface="+mn-lt"/>
            </a:endParaRPr>
          </a:p>
          <a:p>
            <a:pPr marL="0" indent="0">
              <a:buNone/>
            </a:pPr>
            <a:r>
              <a:rPr lang="en-US" altLang="zh-CN" dirty="0">
                <a:latin typeface="+mn-lt"/>
              </a:rPr>
              <a:t>FROM	student</a:t>
            </a:r>
          </a:p>
        </p:txBody>
      </p:sp>
      <p:sp>
        <p:nvSpPr>
          <p:cNvPr id="5" name="标题 2"/>
          <p:cNvSpPr txBox="1">
            <a:spLocks/>
          </p:cNvSpPr>
          <p:nvPr/>
        </p:nvSpPr>
        <p:spPr>
          <a:xfrm>
            <a:off x="457200" y="44624"/>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黑体" pitchFamily="49" charset="-122"/>
                <a:ea typeface="黑体" pitchFamily="49" charset="-122"/>
                <a:cs typeface="+mj-cs"/>
              </a:defRPr>
            </a:lvl1pPr>
          </a:lstStyle>
          <a:p>
            <a:r>
              <a:rPr lang="en-US" altLang="zh-CN" dirty="0">
                <a:latin typeface="+mj-lt"/>
              </a:rPr>
              <a:t>DML: </a:t>
            </a:r>
            <a:r>
              <a:rPr lang="en-US" altLang="zh-CN" dirty="0" err="1">
                <a:latin typeface="+mj-lt"/>
              </a:rPr>
              <a:t>Query,SET</a:t>
            </a:r>
            <a:r>
              <a:rPr lang="en-US" altLang="zh-CN" dirty="0">
                <a:latin typeface="+mj-lt"/>
              </a:rPr>
              <a:t> </a:t>
            </a:r>
            <a:endParaRPr lang="zh-CN" altLang="en-US" dirty="0">
              <a:latin typeface="+mj-lt"/>
            </a:endParaRPr>
          </a:p>
        </p:txBody>
      </p:sp>
    </p:spTree>
    <p:extLst>
      <p:ext uri="{BB962C8B-B14F-4D97-AF65-F5344CB8AC3E}">
        <p14:creationId xmlns:p14="http://schemas.microsoft.com/office/powerpoint/2010/main" val="411893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a:xfrm>
            <a:off x="467544" y="1340768"/>
            <a:ext cx="8568952" cy="4640585"/>
          </a:xfrm>
        </p:spPr>
        <p:txBody>
          <a:bodyPr>
            <a:noAutofit/>
          </a:bodyPr>
          <a:lstStyle/>
          <a:p>
            <a:r>
              <a:rPr lang="zh-CN" altLang="en-US" dirty="0">
                <a:latin typeface="+mn-lt"/>
              </a:rPr>
              <a:t>列出所有师生的编号（工号或学号）、姓名</a:t>
            </a:r>
            <a:endParaRPr lang="en-US" altLang="zh-CN" dirty="0">
              <a:latin typeface="+mn-lt"/>
            </a:endParaRPr>
          </a:p>
          <a:p>
            <a:endParaRPr lang="en-US" altLang="zh-CN" dirty="0">
              <a:latin typeface="+mn-lt"/>
            </a:endParaRPr>
          </a:p>
          <a:p>
            <a:pPr marL="0" indent="0">
              <a:buNone/>
            </a:pPr>
            <a:r>
              <a:rPr lang="en-US" altLang="zh-CN" dirty="0">
                <a:latin typeface="+mn-lt"/>
              </a:rPr>
              <a:t>SELECT 	</a:t>
            </a:r>
            <a:r>
              <a:rPr lang="en-US" altLang="zh-CN" dirty="0" err="1">
                <a:latin typeface="+mn-lt"/>
              </a:rPr>
              <a:t>id,name</a:t>
            </a:r>
            <a:endParaRPr lang="en-US" altLang="zh-CN" dirty="0">
              <a:latin typeface="+mn-lt"/>
            </a:endParaRPr>
          </a:p>
          <a:p>
            <a:pPr marL="0" indent="0">
              <a:buNone/>
            </a:pPr>
            <a:r>
              <a:rPr lang="en-US" altLang="zh-CN" dirty="0">
                <a:latin typeface="+mn-lt"/>
              </a:rPr>
              <a:t>FROM	</a:t>
            </a:r>
            <a:r>
              <a:rPr lang="en-US" altLang="zh-CN" dirty="0" err="1">
                <a:latin typeface="+mn-lt"/>
              </a:rPr>
              <a:t>insturctor</a:t>
            </a:r>
            <a:endParaRPr lang="en-US" altLang="zh-CN" dirty="0">
              <a:latin typeface="+mn-lt"/>
            </a:endParaRPr>
          </a:p>
          <a:p>
            <a:pPr marL="0" indent="0">
              <a:buNone/>
            </a:pPr>
            <a:r>
              <a:rPr lang="en-US" altLang="zh-CN" dirty="0">
                <a:latin typeface="+mn-lt"/>
              </a:rPr>
              <a:t>Union </a:t>
            </a:r>
            <a:r>
              <a:rPr lang="en-US" altLang="zh-CN" dirty="0">
                <a:solidFill>
                  <a:srgbClr val="FF0000"/>
                </a:solidFill>
                <a:latin typeface="+mn-lt"/>
              </a:rPr>
              <a:t>ALL</a:t>
            </a:r>
          </a:p>
          <a:p>
            <a:pPr marL="0" indent="0">
              <a:buNone/>
            </a:pPr>
            <a:r>
              <a:rPr lang="en-US" altLang="zh-CN" dirty="0">
                <a:latin typeface="+mn-lt"/>
              </a:rPr>
              <a:t>SELECT </a:t>
            </a:r>
            <a:r>
              <a:rPr lang="en-US" altLang="zh-CN" dirty="0" err="1">
                <a:latin typeface="+mn-lt"/>
              </a:rPr>
              <a:t>id,name</a:t>
            </a:r>
            <a:endParaRPr lang="en-US" altLang="zh-CN" dirty="0">
              <a:latin typeface="+mn-lt"/>
            </a:endParaRPr>
          </a:p>
          <a:p>
            <a:pPr marL="0" indent="0">
              <a:buNone/>
            </a:pPr>
            <a:r>
              <a:rPr lang="en-US" altLang="zh-CN" dirty="0">
                <a:latin typeface="+mn-lt"/>
              </a:rPr>
              <a:t>FROM	student</a:t>
            </a:r>
          </a:p>
        </p:txBody>
      </p:sp>
      <p:sp>
        <p:nvSpPr>
          <p:cNvPr id="5" name="标题 2"/>
          <p:cNvSpPr txBox="1">
            <a:spLocks/>
          </p:cNvSpPr>
          <p:nvPr/>
        </p:nvSpPr>
        <p:spPr>
          <a:xfrm>
            <a:off x="457200" y="44624"/>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黑体" pitchFamily="49" charset="-122"/>
                <a:ea typeface="黑体" pitchFamily="49" charset="-122"/>
                <a:cs typeface="+mj-cs"/>
              </a:defRPr>
            </a:lvl1pPr>
          </a:lstStyle>
          <a:p>
            <a:r>
              <a:rPr lang="en-US" altLang="zh-CN" dirty="0">
                <a:latin typeface="+mj-lt"/>
              </a:rPr>
              <a:t>DML: </a:t>
            </a:r>
            <a:r>
              <a:rPr lang="en-US" altLang="zh-CN" dirty="0" err="1">
                <a:latin typeface="+mj-lt"/>
              </a:rPr>
              <a:t>Query,MultiSet</a:t>
            </a:r>
            <a:r>
              <a:rPr lang="en-US" altLang="zh-CN" dirty="0">
                <a:latin typeface="+mj-lt"/>
              </a:rPr>
              <a:t> </a:t>
            </a:r>
            <a:endParaRPr lang="zh-CN" altLang="en-US" dirty="0">
              <a:latin typeface="+mj-lt"/>
            </a:endParaRPr>
          </a:p>
        </p:txBody>
      </p:sp>
    </p:spTree>
    <p:extLst>
      <p:ext uri="{BB962C8B-B14F-4D97-AF65-F5344CB8AC3E}">
        <p14:creationId xmlns:p14="http://schemas.microsoft.com/office/powerpoint/2010/main" val="4287406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a:xfrm>
            <a:off x="467544" y="1340768"/>
            <a:ext cx="8568952" cy="4640585"/>
          </a:xfrm>
        </p:spPr>
        <p:txBody>
          <a:bodyPr>
            <a:noAutofit/>
          </a:bodyPr>
          <a:lstStyle/>
          <a:p>
            <a:pPr marL="0" indent="0">
              <a:buNone/>
            </a:pPr>
            <a:r>
              <a:rPr lang="en-US" altLang="zh-CN" dirty="0">
                <a:latin typeface="+mn-lt"/>
              </a:rPr>
              <a:t>r</a:t>
            </a:r>
            <a:r>
              <a:rPr lang="zh-CN" altLang="en-US" dirty="0">
                <a:latin typeface="+mn-lt"/>
              </a:rPr>
              <a:t>有</a:t>
            </a:r>
            <a:r>
              <a:rPr lang="en-US" altLang="zh-CN" dirty="0">
                <a:latin typeface="+mn-lt"/>
              </a:rPr>
              <a:t>m</a:t>
            </a:r>
            <a:r>
              <a:rPr lang="zh-CN" altLang="en-US" dirty="0">
                <a:latin typeface="+mn-lt"/>
              </a:rPr>
              <a:t>个</a:t>
            </a:r>
            <a:r>
              <a:rPr lang="en-US" altLang="zh-CN" dirty="0">
                <a:latin typeface="+mn-lt"/>
              </a:rPr>
              <a:t>t</a:t>
            </a:r>
            <a:r>
              <a:rPr lang="zh-CN" altLang="en-US" dirty="0">
                <a:latin typeface="+mn-lt"/>
              </a:rPr>
              <a:t>元组，</a:t>
            </a:r>
            <a:r>
              <a:rPr lang="en-US" altLang="zh-CN" dirty="0">
                <a:latin typeface="+mn-lt"/>
              </a:rPr>
              <a:t>s</a:t>
            </a:r>
            <a:r>
              <a:rPr lang="zh-CN" altLang="en-US" dirty="0">
                <a:latin typeface="+mn-lt"/>
              </a:rPr>
              <a:t>有</a:t>
            </a:r>
            <a:r>
              <a:rPr lang="en-US" altLang="zh-CN" dirty="0">
                <a:latin typeface="+mn-lt"/>
              </a:rPr>
              <a:t>n</a:t>
            </a:r>
            <a:r>
              <a:rPr lang="zh-CN" altLang="en-US" dirty="0">
                <a:latin typeface="+mn-lt"/>
              </a:rPr>
              <a:t>个</a:t>
            </a:r>
            <a:r>
              <a:rPr lang="en-US" altLang="zh-CN" dirty="0">
                <a:latin typeface="+mn-lt"/>
              </a:rPr>
              <a:t>t</a:t>
            </a:r>
            <a:r>
              <a:rPr lang="zh-CN" altLang="en-US" dirty="0">
                <a:latin typeface="+mn-lt"/>
              </a:rPr>
              <a:t>元组，</a:t>
            </a:r>
            <a:endParaRPr lang="en-US" altLang="zh-CN" dirty="0">
              <a:latin typeface="+mn-lt"/>
            </a:endParaRPr>
          </a:p>
          <a:p>
            <a:pPr marL="0" indent="0">
              <a:buNone/>
            </a:pPr>
            <a:r>
              <a:rPr lang="zh-CN" altLang="en-US" dirty="0">
                <a:latin typeface="+mn-lt"/>
              </a:rPr>
              <a:t>则结果集中</a:t>
            </a:r>
            <a:r>
              <a:rPr lang="en-US" altLang="zh-CN" dirty="0">
                <a:latin typeface="+mn-lt"/>
              </a:rPr>
              <a:t>t</a:t>
            </a:r>
            <a:r>
              <a:rPr lang="zh-CN" altLang="en-US" dirty="0">
                <a:latin typeface="+mn-lt"/>
              </a:rPr>
              <a:t>元组数：</a:t>
            </a:r>
            <a:endParaRPr lang="en-US" altLang="zh-CN" dirty="0">
              <a:latin typeface="+mn-lt"/>
            </a:endParaRPr>
          </a:p>
          <a:p>
            <a:pPr marL="0" indent="0">
              <a:buNone/>
            </a:pPr>
            <a:r>
              <a:rPr lang="en-US" altLang="zh-CN" dirty="0">
                <a:latin typeface="+mn-lt"/>
              </a:rPr>
              <a:t>r union s</a:t>
            </a:r>
          </a:p>
          <a:p>
            <a:pPr marL="0" indent="0">
              <a:buNone/>
            </a:pPr>
            <a:r>
              <a:rPr lang="en-US" altLang="zh-CN" dirty="0">
                <a:latin typeface="+mn-lt"/>
              </a:rPr>
              <a:t>	</a:t>
            </a:r>
            <a:r>
              <a:rPr lang="en-US" altLang="zh-CN" dirty="0" err="1">
                <a:latin typeface="+mn-lt"/>
              </a:rPr>
              <a:t>m+n</a:t>
            </a:r>
            <a:endParaRPr lang="en-US" altLang="zh-CN" dirty="0">
              <a:latin typeface="+mn-lt"/>
            </a:endParaRPr>
          </a:p>
          <a:p>
            <a:pPr marL="0" indent="0">
              <a:buNone/>
            </a:pPr>
            <a:r>
              <a:rPr lang="en-US" altLang="zh-CN" dirty="0">
                <a:latin typeface="+mn-lt"/>
              </a:rPr>
              <a:t>r intersect s</a:t>
            </a:r>
          </a:p>
          <a:p>
            <a:pPr marL="0" indent="0">
              <a:buNone/>
            </a:pPr>
            <a:r>
              <a:rPr lang="en-US" altLang="zh-CN" dirty="0">
                <a:latin typeface="+mn-lt"/>
              </a:rPr>
              <a:t>	min(</a:t>
            </a:r>
            <a:r>
              <a:rPr lang="en-US" altLang="zh-CN" dirty="0" err="1">
                <a:latin typeface="+mn-lt"/>
              </a:rPr>
              <a:t>m,n</a:t>
            </a:r>
            <a:r>
              <a:rPr lang="en-US" altLang="zh-CN" dirty="0">
                <a:latin typeface="+mn-lt"/>
              </a:rPr>
              <a:t>)</a:t>
            </a:r>
          </a:p>
          <a:p>
            <a:pPr marL="0" indent="0">
              <a:buNone/>
            </a:pPr>
            <a:r>
              <a:rPr lang="en-US" altLang="zh-CN" dirty="0">
                <a:latin typeface="+mn-lt"/>
              </a:rPr>
              <a:t>r except s</a:t>
            </a:r>
          </a:p>
          <a:p>
            <a:pPr marL="0" indent="0">
              <a:buNone/>
            </a:pPr>
            <a:r>
              <a:rPr lang="en-US" altLang="zh-CN" dirty="0">
                <a:latin typeface="+mn-lt"/>
              </a:rPr>
              <a:t>	max(0,m-n).</a:t>
            </a:r>
          </a:p>
        </p:txBody>
      </p:sp>
      <p:sp>
        <p:nvSpPr>
          <p:cNvPr id="5" name="标题 2"/>
          <p:cNvSpPr txBox="1">
            <a:spLocks/>
          </p:cNvSpPr>
          <p:nvPr/>
        </p:nvSpPr>
        <p:spPr>
          <a:xfrm>
            <a:off x="457200" y="44624"/>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黑体" pitchFamily="49" charset="-122"/>
                <a:ea typeface="黑体" pitchFamily="49" charset="-122"/>
                <a:cs typeface="+mj-cs"/>
              </a:defRPr>
            </a:lvl1pPr>
          </a:lstStyle>
          <a:p>
            <a:r>
              <a:rPr lang="en-US" altLang="zh-CN" dirty="0">
                <a:latin typeface="+mj-lt"/>
              </a:rPr>
              <a:t>DML: </a:t>
            </a:r>
            <a:r>
              <a:rPr lang="en-US" altLang="zh-CN" dirty="0" err="1">
                <a:latin typeface="+mj-lt"/>
              </a:rPr>
              <a:t>Query,MultiSet</a:t>
            </a:r>
            <a:r>
              <a:rPr lang="en-US" altLang="zh-CN" dirty="0">
                <a:latin typeface="+mj-lt"/>
              </a:rPr>
              <a:t> </a:t>
            </a:r>
            <a:endParaRPr lang="zh-CN" altLang="en-US" dirty="0">
              <a:latin typeface="+mj-lt"/>
            </a:endParaRPr>
          </a:p>
        </p:txBody>
      </p:sp>
    </p:spTree>
    <p:extLst>
      <p:ext uri="{BB962C8B-B14F-4D97-AF65-F5344CB8AC3E}">
        <p14:creationId xmlns:p14="http://schemas.microsoft.com/office/powerpoint/2010/main" val="4125157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sz="6600" dirty="0" err="1">
                <a:latin typeface="+mj-lt"/>
              </a:rPr>
              <a:t>Subquery</a:t>
            </a:r>
            <a:endParaRPr lang="zh-CN" altLang="en-US" sz="6600" dirty="0">
              <a:latin typeface="+mj-lt"/>
            </a:endParaRPr>
          </a:p>
        </p:txBody>
      </p:sp>
    </p:spTree>
    <p:extLst>
      <p:ext uri="{BB962C8B-B14F-4D97-AF65-F5344CB8AC3E}">
        <p14:creationId xmlns:p14="http://schemas.microsoft.com/office/powerpoint/2010/main" val="23921386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44624"/>
            <a:ext cx="8229600" cy="1143000"/>
          </a:xfrm>
        </p:spPr>
        <p:txBody>
          <a:bodyPr>
            <a:normAutofit/>
          </a:bodyPr>
          <a:lstStyle/>
          <a:p>
            <a:r>
              <a:rPr lang="en-US" altLang="zh-CN" dirty="0" err="1">
                <a:latin typeface="+mj-lt"/>
              </a:rPr>
              <a:t>SubQuery</a:t>
            </a:r>
            <a:endParaRPr lang="zh-CN" altLang="en-US" dirty="0">
              <a:latin typeface="+mj-lt"/>
            </a:endParaRPr>
          </a:p>
        </p:txBody>
      </p:sp>
      <p:sp>
        <p:nvSpPr>
          <p:cNvPr id="4" name="Rectangle 3"/>
          <p:cNvSpPr>
            <a:spLocks noGrp="1" noChangeArrowheads="1"/>
          </p:cNvSpPr>
          <p:nvPr>
            <p:ph idx="1"/>
          </p:nvPr>
        </p:nvSpPr>
        <p:spPr>
          <a:xfrm>
            <a:off x="467544" y="1340768"/>
            <a:ext cx="8568952" cy="4640585"/>
          </a:xfrm>
        </p:spPr>
        <p:txBody>
          <a:bodyPr>
            <a:noAutofit/>
          </a:bodyPr>
          <a:lstStyle/>
          <a:p>
            <a:pPr marL="0" indent="0">
              <a:buNone/>
            </a:pPr>
            <a:r>
              <a:rPr lang="zh-CN" altLang="en-US" dirty="0"/>
              <a:t>回忆一下：</a:t>
            </a:r>
            <a:endParaRPr lang="en-US" altLang="zh-CN" dirty="0"/>
          </a:p>
          <a:p>
            <a:pPr marL="0" indent="0">
              <a:buNone/>
            </a:pPr>
            <a:r>
              <a:rPr lang="zh-CN" altLang="en-US" dirty="0"/>
              <a:t>找出与</a:t>
            </a:r>
            <a:r>
              <a:rPr lang="en-US" altLang="zh-CN" dirty="0"/>
              <a:t>95001</a:t>
            </a:r>
            <a:r>
              <a:rPr lang="zh-CN" altLang="en-US" dirty="0"/>
              <a:t>同龄的学生的学号、姓名、院系</a:t>
            </a:r>
            <a:endParaRPr lang="en-US" altLang="zh-CN" dirty="0"/>
          </a:p>
          <a:p>
            <a:pPr marL="0" indent="0">
              <a:buNone/>
            </a:pPr>
            <a:endParaRPr lang="en-US" altLang="zh-CN" dirty="0">
              <a:latin typeface="+mn-lt"/>
            </a:endParaRPr>
          </a:p>
          <a:p>
            <a:pPr marL="0" indent="0">
              <a:buNone/>
            </a:pPr>
            <a:r>
              <a:rPr lang="en-US" altLang="zh-CN" dirty="0">
                <a:latin typeface="+mn-lt"/>
              </a:rPr>
              <a:t>Tuple </a:t>
            </a:r>
            <a:r>
              <a:rPr lang="en-US" altLang="zh-CN" dirty="0" err="1">
                <a:latin typeface="+mn-lt"/>
              </a:rPr>
              <a:t>varible</a:t>
            </a:r>
            <a:endParaRPr lang="en-US" altLang="zh-CN" dirty="0">
              <a:latin typeface="+mn-lt"/>
            </a:endParaRPr>
          </a:p>
          <a:p>
            <a:pPr marL="0" indent="0">
              <a:buNone/>
            </a:pPr>
            <a:endParaRPr lang="en-US" altLang="zh-CN" dirty="0"/>
          </a:p>
          <a:p>
            <a:pPr marL="0" indent="0">
              <a:buNone/>
            </a:pPr>
            <a:r>
              <a:rPr lang="zh-CN" altLang="en-US" dirty="0"/>
              <a:t>自然思维方式？</a:t>
            </a:r>
            <a:endParaRPr lang="en-US" altLang="zh-CN" dirty="0"/>
          </a:p>
        </p:txBody>
      </p:sp>
    </p:spTree>
    <p:extLst>
      <p:ext uri="{BB962C8B-B14F-4D97-AF65-F5344CB8AC3E}">
        <p14:creationId xmlns:p14="http://schemas.microsoft.com/office/powerpoint/2010/main" val="1414635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44624"/>
            <a:ext cx="8229600" cy="1143000"/>
          </a:xfrm>
        </p:spPr>
        <p:txBody>
          <a:bodyPr>
            <a:normAutofit/>
          </a:bodyPr>
          <a:lstStyle/>
          <a:p>
            <a:r>
              <a:rPr lang="en-US" altLang="zh-CN" dirty="0" err="1">
                <a:latin typeface="+mj-lt"/>
              </a:rPr>
              <a:t>SubQuery</a:t>
            </a:r>
            <a:endParaRPr lang="zh-CN" altLang="en-US" dirty="0">
              <a:latin typeface="+mj-lt"/>
            </a:endParaRPr>
          </a:p>
        </p:txBody>
      </p:sp>
      <p:sp>
        <p:nvSpPr>
          <p:cNvPr id="4" name="Rectangle 3"/>
          <p:cNvSpPr>
            <a:spLocks noGrp="1" noChangeArrowheads="1"/>
          </p:cNvSpPr>
          <p:nvPr>
            <p:ph idx="1"/>
          </p:nvPr>
        </p:nvSpPr>
        <p:spPr>
          <a:xfrm>
            <a:off x="467544" y="1340768"/>
            <a:ext cx="8568952" cy="5328592"/>
          </a:xfrm>
        </p:spPr>
        <p:txBody>
          <a:bodyPr>
            <a:noAutofit/>
          </a:bodyPr>
          <a:lstStyle/>
          <a:p>
            <a:r>
              <a:rPr lang="en-US" altLang="zh-CN" dirty="0">
                <a:latin typeface="+mn-lt"/>
              </a:rPr>
              <a:t>Select-from-where</a:t>
            </a:r>
            <a:r>
              <a:rPr lang="zh-CN" altLang="en-US" dirty="0">
                <a:latin typeface="+mn-lt"/>
              </a:rPr>
              <a:t>嵌入</a:t>
            </a:r>
            <a:r>
              <a:rPr lang="en-US" altLang="zh-CN" dirty="0" err="1">
                <a:latin typeface="+mn-lt"/>
              </a:rPr>
              <a:t>where,from</a:t>
            </a:r>
            <a:r>
              <a:rPr lang="zh-CN" altLang="en-US" dirty="0">
                <a:latin typeface="+mn-lt"/>
              </a:rPr>
              <a:t>中</a:t>
            </a:r>
            <a:endParaRPr lang="en-US" altLang="zh-CN" dirty="0">
              <a:latin typeface="+mn-lt"/>
            </a:endParaRPr>
          </a:p>
          <a:p>
            <a:pPr marL="0" indent="0">
              <a:buNone/>
            </a:pPr>
            <a:endParaRPr lang="en-US" altLang="zh-CN" dirty="0"/>
          </a:p>
          <a:p>
            <a:pPr marL="0" indent="0">
              <a:buNone/>
            </a:pPr>
            <a:r>
              <a:rPr lang="zh-CN" altLang="en-US" dirty="0"/>
              <a:t>找出与</a:t>
            </a:r>
            <a:r>
              <a:rPr lang="en-US" altLang="zh-CN" dirty="0"/>
              <a:t>95001</a:t>
            </a:r>
            <a:r>
              <a:rPr lang="zh-CN" altLang="en-US" dirty="0"/>
              <a:t>同龄的学生的学号、姓名、院系</a:t>
            </a:r>
            <a:endParaRPr lang="en-US" altLang="zh-CN" dirty="0"/>
          </a:p>
          <a:p>
            <a:pPr marL="0" indent="0">
              <a:buNone/>
            </a:pPr>
            <a:endParaRPr lang="en-US" altLang="zh-CN" dirty="0">
              <a:latin typeface="+mn-lt"/>
            </a:endParaRPr>
          </a:p>
          <a:p>
            <a:pPr marL="0" indent="0">
              <a:buNone/>
            </a:pPr>
            <a:r>
              <a:rPr lang="en-US" altLang="zh-CN" dirty="0">
                <a:latin typeface="+mn-lt"/>
              </a:rPr>
              <a:t>SELECT	</a:t>
            </a:r>
            <a:r>
              <a:rPr lang="en-US" altLang="zh-CN" dirty="0" err="1">
                <a:latin typeface="+mn-lt"/>
              </a:rPr>
              <a:t>sno,sname,dept</a:t>
            </a:r>
            <a:endParaRPr lang="en-US" altLang="zh-CN" dirty="0">
              <a:latin typeface="+mn-lt"/>
            </a:endParaRPr>
          </a:p>
          <a:p>
            <a:pPr marL="0" indent="0">
              <a:buNone/>
            </a:pPr>
            <a:r>
              <a:rPr lang="en-US" altLang="zh-CN" dirty="0">
                <a:latin typeface="+mn-lt"/>
              </a:rPr>
              <a:t>FROM	student</a:t>
            </a:r>
          </a:p>
          <a:p>
            <a:pPr marL="0" indent="0">
              <a:buNone/>
            </a:pPr>
            <a:r>
              <a:rPr lang="en-US" altLang="zh-CN" dirty="0">
                <a:latin typeface="+mn-lt"/>
              </a:rPr>
              <a:t>WHERE	age = ( 	SELECT	age</a:t>
            </a:r>
          </a:p>
          <a:p>
            <a:pPr marL="0" indent="0">
              <a:buNone/>
            </a:pPr>
            <a:r>
              <a:rPr lang="en-US" altLang="zh-CN" dirty="0">
                <a:latin typeface="+mn-lt"/>
              </a:rPr>
              <a:t>				FROM	student</a:t>
            </a:r>
          </a:p>
          <a:p>
            <a:pPr marL="0" indent="0">
              <a:buNone/>
            </a:pPr>
            <a:r>
              <a:rPr lang="en-US" altLang="zh-CN" dirty="0">
                <a:latin typeface="+mn-lt"/>
              </a:rPr>
              <a:t>				WHERE	</a:t>
            </a:r>
            <a:r>
              <a:rPr lang="en-US" altLang="zh-CN" dirty="0" err="1">
                <a:latin typeface="+mn-lt"/>
              </a:rPr>
              <a:t>sno</a:t>
            </a:r>
            <a:r>
              <a:rPr lang="en-US" altLang="zh-CN" dirty="0">
                <a:latin typeface="+mn-lt"/>
              </a:rPr>
              <a:t> = ‘95001’)</a:t>
            </a:r>
          </a:p>
        </p:txBody>
      </p:sp>
    </p:spTree>
    <p:extLst>
      <p:ext uri="{BB962C8B-B14F-4D97-AF65-F5344CB8AC3E}">
        <p14:creationId xmlns:p14="http://schemas.microsoft.com/office/powerpoint/2010/main" val="1083731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a:xfrm>
            <a:off x="467544" y="1340768"/>
            <a:ext cx="8568952" cy="5328592"/>
          </a:xfrm>
        </p:spPr>
        <p:txBody>
          <a:bodyPr>
            <a:noAutofit/>
          </a:bodyPr>
          <a:lstStyle/>
          <a:p>
            <a:pPr marL="0" indent="0">
              <a:buNone/>
            </a:pPr>
            <a:r>
              <a:rPr lang="en-US" altLang="zh-CN" dirty="0">
                <a:latin typeface="+mn-lt"/>
              </a:rPr>
              <a:t>SELECT	</a:t>
            </a:r>
            <a:r>
              <a:rPr lang="en-US" altLang="zh-CN" dirty="0" err="1">
                <a:latin typeface="+mn-lt"/>
              </a:rPr>
              <a:t>sno,sname,dept</a:t>
            </a:r>
            <a:endParaRPr lang="en-US" altLang="zh-CN" dirty="0">
              <a:latin typeface="+mn-lt"/>
            </a:endParaRPr>
          </a:p>
          <a:p>
            <a:pPr marL="0" indent="0">
              <a:buNone/>
            </a:pPr>
            <a:r>
              <a:rPr lang="en-US" altLang="zh-CN" dirty="0">
                <a:latin typeface="+mn-lt"/>
              </a:rPr>
              <a:t>FROM	student</a:t>
            </a:r>
          </a:p>
          <a:p>
            <a:pPr marL="0" indent="0">
              <a:buNone/>
            </a:pPr>
            <a:r>
              <a:rPr lang="en-US" altLang="zh-CN" dirty="0">
                <a:latin typeface="+mn-lt"/>
              </a:rPr>
              <a:t>WHERE	age = ( 	SELECT	age</a:t>
            </a:r>
          </a:p>
          <a:p>
            <a:pPr marL="0" indent="0">
              <a:buNone/>
            </a:pPr>
            <a:r>
              <a:rPr lang="en-US" altLang="zh-CN" dirty="0">
                <a:latin typeface="+mn-lt"/>
              </a:rPr>
              <a:t>				FROM	student</a:t>
            </a:r>
          </a:p>
          <a:p>
            <a:pPr marL="0" indent="0">
              <a:buNone/>
            </a:pPr>
            <a:r>
              <a:rPr lang="en-US" altLang="zh-CN" dirty="0">
                <a:latin typeface="+mn-lt"/>
              </a:rPr>
              <a:t>				WHERE	</a:t>
            </a:r>
            <a:r>
              <a:rPr lang="en-US" altLang="zh-CN" dirty="0" err="1">
                <a:latin typeface="+mn-lt"/>
              </a:rPr>
              <a:t>sno</a:t>
            </a:r>
            <a:r>
              <a:rPr lang="en-US" altLang="zh-CN" dirty="0">
                <a:latin typeface="+mn-lt"/>
              </a:rPr>
              <a:t> = ‘95001’)</a:t>
            </a:r>
          </a:p>
          <a:p>
            <a:pPr marL="0" indent="0">
              <a:buNone/>
            </a:pPr>
            <a:endParaRPr lang="en-US" altLang="zh-CN" dirty="0">
              <a:latin typeface="+mn-lt"/>
            </a:endParaRPr>
          </a:p>
          <a:p>
            <a:pPr marL="0" indent="0">
              <a:buNone/>
            </a:pPr>
            <a:r>
              <a:rPr lang="zh-CN" altLang="en-US" dirty="0"/>
              <a:t>结果集中如何去除</a:t>
            </a:r>
            <a:r>
              <a:rPr lang="en-US" altLang="zh-CN" dirty="0"/>
              <a:t>95001</a:t>
            </a:r>
            <a:r>
              <a:rPr lang="zh-CN" altLang="en-US" dirty="0"/>
              <a:t>本人？</a:t>
            </a:r>
            <a:endParaRPr lang="en-US" altLang="zh-CN" dirty="0"/>
          </a:p>
          <a:p>
            <a:pPr marL="0" indent="0">
              <a:buNone/>
            </a:pPr>
            <a:endParaRPr lang="en-US" altLang="zh-CN" dirty="0"/>
          </a:p>
          <a:p>
            <a:pPr marL="0" indent="0">
              <a:buNone/>
            </a:pPr>
            <a:r>
              <a:rPr lang="zh-CN" altLang="en-US" dirty="0">
                <a:latin typeface="+mn-lt"/>
              </a:rPr>
              <a:t>关联变量（</a:t>
            </a:r>
            <a:r>
              <a:rPr lang="en-US" altLang="zh-CN" dirty="0">
                <a:latin typeface="+mn-lt"/>
                <a:ea typeface="宋体" pitchFamily="2" charset="-122"/>
              </a:rPr>
              <a:t>Correlation Variable</a:t>
            </a:r>
            <a:r>
              <a:rPr lang="en-US" altLang="zh-CN" dirty="0">
                <a:latin typeface="+mn-lt"/>
              </a:rPr>
              <a:t>s</a:t>
            </a:r>
            <a:r>
              <a:rPr lang="zh-CN" altLang="en-US" dirty="0">
                <a:latin typeface="+mn-lt"/>
              </a:rPr>
              <a:t>）</a:t>
            </a:r>
            <a:endParaRPr lang="en-US" altLang="zh-CN" dirty="0">
              <a:latin typeface="+mn-lt"/>
            </a:endParaRPr>
          </a:p>
          <a:p>
            <a:pPr marL="0" indent="0">
              <a:buNone/>
            </a:pPr>
            <a:endParaRPr lang="en-US" altLang="zh-CN" dirty="0">
              <a:latin typeface="+mn-lt"/>
            </a:endParaRPr>
          </a:p>
        </p:txBody>
      </p:sp>
      <p:sp>
        <p:nvSpPr>
          <p:cNvPr id="5" name="标题 2"/>
          <p:cNvSpPr txBox="1">
            <a:spLocks/>
          </p:cNvSpPr>
          <p:nvPr/>
        </p:nvSpPr>
        <p:spPr>
          <a:xfrm>
            <a:off x="609600" y="197024"/>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黑体" pitchFamily="49" charset="-122"/>
                <a:ea typeface="黑体" pitchFamily="49" charset="-122"/>
                <a:cs typeface="+mj-cs"/>
              </a:defRPr>
            </a:lvl1pPr>
          </a:lstStyle>
          <a:p>
            <a:r>
              <a:rPr lang="en-US" altLang="zh-CN">
                <a:latin typeface="+mj-lt"/>
              </a:rPr>
              <a:t>SubQuery</a:t>
            </a:r>
            <a:endParaRPr lang="zh-CN" altLang="en-US" dirty="0">
              <a:latin typeface="+mj-lt"/>
            </a:endParaRPr>
          </a:p>
        </p:txBody>
      </p:sp>
    </p:spTree>
    <p:extLst>
      <p:ext uri="{BB962C8B-B14F-4D97-AF65-F5344CB8AC3E}">
        <p14:creationId xmlns:p14="http://schemas.microsoft.com/office/powerpoint/2010/main" val="2012919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44624"/>
            <a:ext cx="8229600" cy="1143000"/>
          </a:xfrm>
        </p:spPr>
        <p:txBody>
          <a:bodyPr>
            <a:normAutofit/>
          </a:bodyPr>
          <a:lstStyle/>
          <a:p>
            <a:r>
              <a:rPr lang="en-US" altLang="zh-CN" dirty="0" err="1">
                <a:latin typeface="+mj-lt"/>
              </a:rPr>
              <a:t>SubQuery</a:t>
            </a:r>
            <a:endParaRPr lang="zh-CN" altLang="en-US" dirty="0">
              <a:latin typeface="+mj-lt"/>
            </a:endParaRPr>
          </a:p>
        </p:txBody>
      </p:sp>
      <p:sp>
        <p:nvSpPr>
          <p:cNvPr id="4" name="Rectangle 3"/>
          <p:cNvSpPr>
            <a:spLocks noGrp="1" noChangeArrowheads="1"/>
          </p:cNvSpPr>
          <p:nvPr>
            <p:ph idx="1"/>
          </p:nvPr>
        </p:nvSpPr>
        <p:spPr>
          <a:xfrm>
            <a:off x="467544" y="1340768"/>
            <a:ext cx="8568952" cy="5328592"/>
          </a:xfrm>
        </p:spPr>
        <p:txBody>
          <a:bodyPr>
            <a:noAutofit/>
          </a:bodyPr>
          <a:lstStyle/>
          <a:p>
            <a:pPr marL="0" indent="0">
              <a:buNone/>
            </a:pPr>
            <a:r>
              <a:rPr lang="zh-CN" altLang="en-US" dirty="0">
                <a:latin typeface="+mn-lt"/>
              </a:rPr>
              <a:t>列出选过</a:t>
            </a:r>
            <a:r>
              <a:rPr lang="en-US" altLang="zh-CN" dirty="0">
                <a:latin typeface="+mn-lt"/>
              </a:rPr>
              <a:t>02</a:t>
            </a:r>
            <a:r>
              <a:rPr lang="zh-CN" altLang="en-US" dirty="0">
                <a:latin typeface="+mn-lt"/>
              </a:rPr>
              <a:t>号</a:t>
            </a:r>
            <a:r>
              <a:rPr lang="zh-CN" altLang="en-US" dirty="0"/>
              <a:t>课程</a:t>
            </a:r>
            <a:r>
              <a:rPr lang="zh-CN" altLang="en-US" dirty="0">
                <a:latin typeface="+mn-lt"/>
              </a:rPr>
              <a:t>的学生的姓名</a:t>
            </a:r>
            <a:endParaRPr lang="en-US" altLang="zh-CN" dirty="0">
              <a:latin typeface="+mn-lt"/>
            </a:endParaRPr>
          </a:p>
          <a:p>
            <a:pPr marL="0" indent="0">
              <a:buNone/>
            </a:pPr>
            <a:endParaRPr lang="en-US" altLang="zh-CN" dirty="0">
              <a:latin typeface="+mn-lt"/>
            </a:endParaRPr>
          </a:p>
          <a:p>
            <a:pPr marL="0" indent="0">
              <a:buNone/>
            </a:pPr>
            <a:r>
              <a:rPr lang="en-US" altLang="zh-CN" dirty="0">
                <a:latin typeface="+mn-lt"/>
              </a:rPr>
              <a:t>SELECT	</a:t>
            </a:r>
            <a:r>
              <a:rPr lang="en-US" altLang="zh-CN" dirty="0" err="1">
                <a:latin typeface="+mn-lt"/>
              </a:rPr>
              <a:t>sname</a:t>
            </a:r>
            <a:endParaRPr lang="en-US" altLang="zh-CN" dirty="0">
              <a:latin typeface="+mn-lt"/>
            </a:endParaRPr>
          </a:p>
          <a:p>
            <a:pPr marL="0" indent="0">
              <a:buNone/>
            </a:pPr>
            <a:r>
              <a:rPr lang="en-US" altLang="zh-CN" dirty="0">
                <a:latin typeface="+mn-lt"/>
              </a:rPr>
              <a:t>FROM	student</a:t>
            </a:r>
          </a:p>
          <a:p>
            <a:pPr marL="0" indent="0">
              <a:buNone/>
            </a:pPr>
            <a:r>
              <a:rPr lang="en-US" altLang="zh-CN" dirty="0">
                <a:latin typeface="+mn-lt"/>
              </a:rPr>
              <a:t>WHERE	</a:t>
            </a:r>
            <a:r>
              <a:rPr lang="en-US" altLang="zh-CN" dirty="0" err="1">
                <a:latin typeface="+mn-lt"/>
              </a:rPr>
              <a:t>sno</a:t>
            </a:r>
            <a:r>
              <a:rPr lang="en-US" altLang="zh-CN" dirty="0">
                <a:latin typeface="+mn-lt"/>
              </a:rPr>
              <a:t> in ( 	SELECT	</a:t>
            </a:r>
            <a:r>
              <a:rPr lang="en-US" altLang="zh-CN" dirty="0" err="1">
                <a:latin typeface="+mn-lt"/>
              </a:rPr>
              <a:t>sno</a:t>
            </a:r>
            <a:endParaRPr lang="en-US" altLang="zh-CN" dirty="0">
              <a:latin typeface="+mn-lt"/>
            </a:endParaRPr>
          </a:p>
          <a:p>
            <a:pPr marL="0" indent="0">
              <a:buNone/>
            </a:pPr>
            <a:r>
              <a:rPr lang="en-US" altLang="zh-CN" dirty="0">
                <a:latin typeface="+mn-lt"/>
              </a:rPr>
              <a:t>				FROM	SC</a:t>
            </a:r>
          </a:p>
          <a:p>
            <a:pPr marL="0" indent="0">
              <a:buNone/>
            </a:pPr>
            <a:r>
              <a:rPr lang="en-US" altLang="zh-CN" dirty="0">
                <a:latin typeface="+mn-lt"/>
              </a:rPr>
              <a:t>				WHERE	</a:t>
            </a:r>
            <a:r>
              <a:rPr lang="en-US" altLang="zh-CN" dirty="0" err="1">
                <a:latin typeface="+mn-lt"/>
              </a:rPr>
              <a:t>cno</a:t>
            </a:r>
            <a:r>
              <a:rPr lang="en-US" altLang="zh-CN" dirty="0">
                <a:latin typeface="+mn-lt"/>
              </a:rPr>
              <a:t> = ‘02’ )</a:t>
            </a:r>
          </a:p>
        </p:txBody>
      </p:sp>
    </p:spTree>
    <p:extLst>
      <p:ext uri="{BB962C8B-B14F-4D97-AF65-F5344CB8AC3E}">
        <p14:creationId xmlns:p14="http://schemas.microsoft.com/office/powerpoint/2010/main" val="208464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44624"/>
            <a:ext cx="8229600" cy="1143000"/>
          </a:xfrm>
        </p:spPr>
        <p:txBody>
          <a:bodyPr>
            <a:normAutofit/>
          </a:bodyPr>
          <a:lstStyle/>
          <a:p>
            <a:r>
              <a:rPr lang="en-US" altLang="zh-CN" dirty="0" err="1">
                <a:latin typeface="+mj-lt"/>
              </a:rPr>
              <a:t>SubQuery</a:t>
            </a:r>
            <a:endParaRPr lang="zh-CN" altLang="en-US" dirty="0">
              <a:latin typeface="+mj-lt"/>
            </a:endParaRPr>
          </a:p>
        </p:txBody>
      </p:sp>
      <p:sp>
        <p:nvSpPr>
          <p:cNvPr id="4" name="Rectangle 3"/>
          <p:cNvSpPr>
            <a:spLocks noGrp="1" noChangeArrowheads="1"/>
          </p:cNvSpPr>
          <p:nvPr>
            <p:ph idx="1"/>
          </p:nvPr>
        </p:nvSpPr>
        <p:spPr>
          <a:xfrm>
            <a:off x="467544" y="1340768"/>
            <a:ext cx="8568952" cy="5328592"/>
          </a:xfrm>
        </p:spPr>
        <p:txBody>
          <a:bodyPr>
            <a:noAutofit/>
          </a:bodyPr>
          <a:lstStyle/>
          <a:p>
            <a:pPr marL="0" indent="0">
              <a:buNone/>
            </a:pPr>
            <a:r>
              <a:rPr lang="zh-CN" altLang="en-US" dirty="0">
                <a:latin typeface="+mn-lt"/>
              </a:rPr>
              <a:t>找出年龄最大的学生</a:t>
            </a:r>
            <a:endParaRPr lang="en-US" altLang="zh-CN" dirty="0">
              <a:latin typeface="+mn-lt"/>
            </a:endParaRPr>
          </a:p>
          <a:p>
            <a:pPr marL="0" indent="0">
              <a:buNone/>
            </a:pPr>
            <a:endParaRPr lang="en-US" altLang="zh-CN" dirty="0">
              <a:latin typeface="+mn-lt"/>
            </a:endParaRPr>
          </a:p>
          <a:p>
            <a:pPr marL="0" indent="0">
              <a:buNone/>
            </a:pPr>
            <a:r>
              <a:rPr lang="en-US" altLang="zh-CN" dirty="0">
                <a:latin typeface="+mn-lt"/>
              </a:rPr>
              <a:t>SELECT	</a:t>
            </a:r>
            <a:r>
              <a:rPr lang="zh-CN" altLang="en-US" dirty="0">
                <a:latin typeface="+mn-lt"/>
              </a:rPr>
              <a:t>*</a:t>
            </a:r>
            <a:endParaRPr lang="en-US" altLang="zh-CN" dirty="0">
              <a:latin typeface="+mn-lt"/>
            </a:endParaRPr>
          </a:p>
          <a:p>
            <a:pPr marL="0" indent="0">
              <a:buNone/>
            </a:pPr>
            <a:r>
              <a:rPr lang="en-US" altLang="zh-CN" dirty="0">
                <a:latin typeface="+mn-lt"/>
              </a:rPr>
              <a:t>FROM	student</a:t>
            </a:r>
          </a:p>
          <a:p>
            <a:pPr marL="0" indent="0">
              <a:buNone/>
            </a:pPr>
            <a:r>
              <a:rPr lang="en-US" altLang="zh-CN" dirty="0">
                <a:latin typeface="+mn-lt"/>
              </a:rPr>
              <a:t>WHERE	age &gt;= ALL (	SELECT	age</a:t>
            </a:r>
          </a:p>
          <a:p>
            <a:pPr marL="0" indent="0">
              <a:buNone/>
            </a:pPr>
            <a:r>
              <a:rPr lang="en-US" altLang="zh-CN" dirty="0">
                <a:latin typeface="+mn-lt"/>
              </a:rPr>
              <a:t>					FROM	student )</a:t>
            </a:r>
          </a:p>
          <a:p>
            <a:pPr marL="0" indent="0">
              <a:buNone/>
            </a:pPr>
            <a:endParaRPr lang="en-US" altLang="zh-CN" dirty="0">
              <a:latin typeface="+mn-lt"/>
            </a:endParaRPr>
          </a:p>
        </p:txBody>
      </p:sp>
    </p:spTree>
    <p:extLst>
      <p:ext uri="{BB962C8B-B14F-4D97-AF65-F5344CB8AC3E}">
        <p14:creationId xmlns:p14="http://schemas.microsoft.com/office/powerpoint/2010/main" val="2216375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278801166"/>
              </p:ext>
            </p:extLst>
          </p:nvPr>
        </p:nvGraphicFramePr>
        <p:xfrm>
          <a:off x="14335" y="116632"/>
          <a:ext cx="9129664" cy="6552728"/>
        </p:xfrm>
        <a:graphic>
          <a:graphicData uri="http://schemas.openxmlformats.org/drawingml/2006/table">
            <a:tbl>
              <a:tblPr/>
              <a:tblGrid>
                <a:gridCol w="669233">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152128">
                  <a:extLst>
                    <a:ext uri="{9D8B030D-6E8A-4147-A177-3AD203B41FA5}">
                      <a16:colId xmlns:a16="http://schemas.microsoft.com/office/drawing/2014/main" val="20002"/>
                    </a:ext>
                  </a:extLst>
                </a:gridCol>
                <a:gridCol w="6300191">
                  <a:extLst>
                    <a:ext uri="{9D8B030D-6E8A-4147-A177-3AD203B41FA5}">
                      <a16:colId xmlns:a16="http://schemas.microsoft.com/office/drawing/2014/main" val="20003"/>
                    </a:ext>
                  </a:extLst>
                </a:gridCol>
              </a:tblGrid>
              <a:tr h="262209">
                <a:tc>
                  <a:txBody>
                    <a:bodyPr/>
                    <a:lstStyle/>
                    <a:p>
                      <a:pPr algn="ctr"/>
                      <a:r>
                        <a:rPr lang="en-US" sz="1600" dirty="0">
                          <a:solidFill>
                            <a:schemeClr val="tx1"/>
                          </a:solidFill>
                          <a:effectLst/>
                          <a:latin typeface="Arial" pitchFamily="34" charset="0"/>
                          <a:cs typeface="Arial" pitchFamily="34" charset="0"/>
                        </a:rPr>
                        <a:t>Year</a:t>
                      </a:r>
                    </a:p>
                  </a:txBody>
                  <a:tcPr marL="15394" marR="15394" marT="7697" marB="769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sz="1600">
                          <a:solidFill>
                            <a:schemeClr val="tx1"/>
                          </a:solidFill>
                          <a:effectLst/>
                          <a:latin typeface="Arial" pitchFamily="34" charset="0"/>
                          <a:cs typeface="Arial" pitchFamily="34" charset="0"/>
                        </a:rPr>
                        <a:t>Name</a:t>
                      </a:r>
                    </a:p>
                  </a:txBody>
                  <a:tcPr marL="15394" marR="15394" marT="7697" marB="769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sz="1600">
                          <a:solidFill>
                            <a:schemeClr val="tx1"/>
                          </a:solidFill>
                          <a:effectLst/>
                          <a:latin typeface="Arial" pitchFamily="34" charset="0"/>
                          <a:cs typeface="Arial" pitchFamily="34" charset="0"/>
                        </a:rPr>
                        <a:t>Alias</a:t>
                      </a:r>
                    </a:p>
                  </a:txBody>
                  <a:tcPr marL="15394" marR="15394" marT="7697" marB="769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sz="1600" dirty="0">
                          <a:solidFill>
                            <a:schemeClr val="tx1"/>
                          </a:solidFill>
                          <a:effectLst/>
                          <a:latin typeface="Arial" pitchFamily="34" charset="0"/>
                          <a:cs typeface="Arial" pitchFamily="34" charset="0"/>
                        </a:rPr>
                        <a:t>Comments</a:t>
                      </a:r>
                    </a:p>
                  </a:txBody>
                  <a:tcPr marL="15394" marR="15394" marT="7697" marB="769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extLst>
                  <a:ext uri="{0D108BD9-81ED-4DB2-BD59-A6C34878D82A}">
                    <a16:rowId xmlns:a16="http://schemas.microsoft.com/office/drawing/2014/main" val="10000"/>
                  </a:ext>
                </a:extLst>
              </a:tr>
              <a:tr h="262209">
                <a:tc>
                  <a:txBody>
                    <a:bodyPr/>
                    <a:lstStyle/>
                    <a:p>
                      <a:r>
                        <a:rPr lang="en-US" altLang="zh-CN" sz="1600" dirty="0">
                          <a:solidFill>
                            <a:schemeClr val="tx1"/>
                          </a:solidFill>
                          <a:effectLst/>
                          <a:latin typeface="Arial" pitchFamily="34" charset="0"/>
                          <a:cs typeface="Arial" pitchFamily="34" charset="0"/>
                        </a:rPr>
                        <a:t>1986</a:t>
                      </a:r>
                    </a:p>
                  </a:txBody>
                  <a:tcPr marL="15394" marR="15394" marT="7697" marB="769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dirty="0">
                          <a:solidFill>
                            <a:schemeClr val="tx1"/>
                          </a:solidFill>
                          <a:effectLst/>
                          <a:latin typeface="Arial" pitchFamily="34" charset="0"/>
                          <a:cs typeface="Arial" pitchFamily="34" charset="0"/>
                        </a:rPr>
                        <a:t>SQL-86</a:t>
                      </a:r>
                    </a:p>
                  </a:txBody>
                  <a:tcPr marL="15394" marR="15394" marT="7697" marB="769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a:solidFill>
                            <a:schemeClr val="tx1"/>
                          </a:solidFill>
                          <a:effectLst/>
                          <a:latin typeface="Arial" pitchFamily="34" charset="0"/>
                          <a:cs typeface="Arial" pitchFamily="34" charset="0"/>
                        </a:rPr>
                        <a:t>SQL-87</a:t>
                      </a:r>
                    </a:p>
                  </a:txBody>
                  <a:tcPr marL="15394" marR="15394" marT="7697" marB="769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dirty="0">
                          <a:solidFill>
                            <a:schemeClr val="tx1"/>
                          </a:solidFill>
                          <a:effectLst/>
                          <a:latin typeface="Arial" pitchFamily="34" charset="0"/>
                          <a:cs typeface="Arial" pitchFamily="34" charset="0"/>
                        </a:rPr>
                        <a:t>First formalized by ANSI.</a:t>
                      </a:r>
                    </a:p>
                  </a:txBody>
                  <a:tcPr marL="15394" marR="15394" marT="7697" marB="769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1"/>
                  </a:ext>
                </a:extLst>
              </a:tr>
              <a:tr h="508847">
                <a:tc>
                  <a:txBody>
                    <a:bodyPr/>
                    <a:lstStyle/>
                    <a:p>
                      <a:r>
                        <a:rPr lang="en-US" altLang="zh-CN" sz="1600">
                          <a:solidFill>
                            <a:schemeClr val="tx1"/>
                          </a:solidFill>
                          <a:effectLst/>
                          <a:latin typeface="Arial" pitchFamily="34" charset="0"/>
                          <a:cs typeface="Arial" pitchFamily="34" charset="0"/>
                        </a:rPr>
                        <a:t>1989</a:t>
                      </a:r>
                    </a:p>
                  </a:txBody>
                  <a:tcPr marL="15394" marR="15394" marT="7697" marB="769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dirty="0">
                          <a:solidFill>
                            <a:schemeClr val="tx1"/>
                          </a:solidFill>
                          <a:effectLst/>
                          <a:latin typeface="Arial" pitchFamily="34" charset="0"/>
                          <a:cs typeface="Arial" pitchFamily="34" charset="0"/>
                        </a:rPr>
                        <a:t>SQL-89</a:t>
                      </a:r>
                    </a:p>
                  </a:txBody>
                  <a:tcPr marL="15394" marR="15394" marT="7697" marB="769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u="none" strike="noStrike" dirty="0">
                          <a:solidFill>
                            <a:schemeClr val="tx1"/>
                          </a:solidFill>
                          <a:effectLst/>
                          <a:latin typeface="Arial" pitchFamily="34" charset="0"/>
                          <a:cs typeface="Arial" pitchFamily="34" charset="0"/>
                        </a:rPr>
                        <a:t>FIPS</a:t>
                      </a:r>
                      <a:r>
                        <a:rPr lang="en-US" sz="1600" dirty="0">
                          <a:solidFill>
                            <a:schemeClr val="tx1"/>
                          </a:solidFill>
                          <a:effectLst/>
                          <a:latin typeface="Arial" pitchFamily="34" charset="0"/>
                          <a:cs typeface="Arial" pitchFamily="34" charset="0"/>
                        </a:rPr>
                        <a:t>127-1</a:t>
                      </a:r>
                    </a:p>
                  </a:txBody>
                  <a:tcPr marL="15394" marR="15394" marT="7697" marB="769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dirty="0">
                          <a:solidFill>
                            <a:schemeClr val="tx1"/>
                          </a:solidFill>
                          <a:effectLst/>
                          <a:latin typeface="Arial" pitchFamily="34" charset="0"/>
                          <a:cs typeface="Arial" pitchFamily="34" charset="0"/>
                        </a:rPr>
                        <a:t>Minor revision, in which the major addition were integrity constraints. Adopted as FIPS 127-1.</a:t>
                      </a:r>
                    </a:p>
                  </a:txBody>
                  <a:tcPr marL="15394" marR="15394" marT="7697" marB="769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508847">
                <a:tc>
                  <a:txBody>
                    <a:bodyPr/>
                    <a:lstStyle/>
                    <a:p>
                      <a:r>
                        <a:rPr lang="en-US" altLang="zh-CN" sz="1600">
                          <a:solidFill>
                            <a:schemeClr val="tx1"/>
                          </a:solidFill>
                          <a:effectLst/>
                          <a:latin typeface="Arial" pitchFamily="34" charset="0"/>
                          <a:cs typeface="Arial" pitchFamily="34" charset="0"/>
                        </a:rPr>
                        <a:t>1992</a:t>
                      </a:r>
                    </a:p>
                  </a:txBody>
                  <a:tcPr marL="15394" marR="15394" marT="7697" marB="769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u="none" strike="noStrike" dirty="0">
                          <a:solidFill>
                            <a:schemeClr val="tx1"/>
                          </a:solidFill>
                          <a:effectLst/>
                          <a:latin typeface="Arial" pitchFamily="34" charset="0"/>
                          <a:cs typeface="Arial" pitchFamily="34" charset="0"/>
                        </a:rPr>
                        <a:t>SQL-92</a:t>
                      </a:r>
                      <a:endParaRPr lang="en-US" sz="1600" dirty="0">
                        <a:solidFill>
                          <a:schemeClr val="tx1"/>
                        </a:solidFill>
                        <a:effectLst/>
                        <a:latin typeface="Arial" pitchFamily="34" charset="0"/>
                        <a:cs typeface="Arial" pitchFamily="34" charset="0"/>
                      </a:endParaRPr>
                    </a:p>
                  </a:txBody>
                  <a:tcPr marL="15394" marR="15394" marT="7697" marB="769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dirty="0">
                          <a:solidFill>
                            <a:schemeClr val="tx1"/>
                          </a:solidFill>
                          <a:effectLst/>
                          <a:latin typeface="Arial" pitchFamily="34" charset="0"/>
                          <a:cs typeface="Arial" pitchFamily="34" charset="0"/>
                        </a:rPr>
                        <a:t>SQL2, FIPS 127-2</a:t>
                      </a:r>
                    </a:p>
                  </a:txBody>
                  <a:tcPr marL="15394" marR="15394" marT="7697" marB="769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dirty="0">
                          <a:solidFill>
                            <a:schemeClr val="tx1"/>
                          </a:solidFill>
                          <a:effectLst/>
                          <a:latin typeface="Arial" pitchFamily="34" charset="0"/>
                          <a:cs typeface="Arial" pitchFamily="34" charset="0"/>
                        </a:rPr>
                        <a:t>Major revision (ISO 9075), </a:t>
                      </a:r>
                      <a:r>
                        <a:rPr lang="en-US" sz="1600" i="1" dirty="0">
                          <a:solidFill>
                            <a:schemeClr val="tx1"/>
                          </a:solidFill>
                          <a:effectLst/>
                          <a:latin typeface="Arial" pitchFamily="34" charset="0"/>
                          <a:cs typeface="Arial" pitchFamily="34" charset="0"/>
                        </a:rPr>
                        <a:t>Entry Level</a:t>
                      </a:r>
                      <a:r>
                        <a:rPr lang="en-US" sz="1600" dirty="0">
                          <a:solidFill>
                            <a:schemeClr val="tx1"/>
                          </a:solidFill>
                          <a:effectLst/>
                          <a:latin typeface="Arial" pitchFamily="34" charset="0"/>
                          <a:cs typeface="Arial" pitchFamily="34" charset="0"/>
                        </a:rPr>
                        <a:t> SQL-92 adopted as FIPS 127-2.</a:t>
                      </a:r>
                    </a:p>
                  </a:txBody>
                  <a:tcPr marL="15394" marR="15394" marT="7697" marB="769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3"/>
                  </a:ext>
                </a:extLst>
              </a:tr>
              <a:tr h="1248761">
                <a:tc>
                  <a:txBody>
                    <a:bodyPr/>
                    <a:lstStyle/>
                    <a:p>
                      <a:r>
                        <a:rPr lang="en-US" altLang="zh-CN" sz="1600">
                          <a:solidFill>
                            <a:schemeClr val="tx1"/>
                          </a:solidFill>
                          <a:effectLst/>
                          <a:latin typeface="Arial" pitchFamily="34" charset="0"/>
                          <a:cs typeface="Arial" pitchFamily="34" charset="0"/>
                        </a:rPr>
                        <a:t>1999</a:t>
                      </a:r>
                    </a:p>
                  </a:txBody>
                  <a:tcPr marL="15394" marR="15394" marT="7697" marB="769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marL="0" algn="l" defTabSz="914400" rtl="0" eaLnBrk="1" latinLnBrk="0" hangingPunct="1"/>
                      <a:r>
                        <a:rPr lang="en-US" sz="1600" u="none" strike="noStrike" kern="1200" dirty="0">
                          <a:solidFill>
                            <a:schemeClr val="tx1"/>
                          </a:solidFill>
                          <a:effectLst/>
                          <a:latin typeface="Arial" pitchFamily="34" charset="0"/>
                          <a:ea typeface="+mn-ea"/>
                          <a:cs typeface="Arial" pitchFamily="34" charset="0"/>
                        </a:rPr>
                        <a:t>SQL:1999</a:t>
                      </a:r>
                    </a:p>
                  </a:txBody>
                  <a:tcPr marL="15394" marR="15394" marT="7697" marB="769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dirty="0">
                          <a:solidFill>
                            <a:schemeClr val="tx1"/>
                          </a:solidFill>
                          <a:effectLst/>
                          <a:latin typeface="Arial" pitchFamily="34" charset="0"/>
                          <a:cs typeface="Arial" pitchFamily="34" charset="0"/>
                        </a:rPr>
                        <a:t>SQL3</a:t>
                      </a:r>
                    </a:p>
                  </a:txBody>
                  <a:tcPr marL="15394" marR="15394" marT="7697" marB="769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dirty="0">
                          <a:solidFill>
                            <a:schemeClr val="tx1"/>
                          </a:solidFill>
                          <a:effectLst/>
                          <a:latin typeface="Arial" pitchFamily="34" charset="0"/>
                          <a:cs typeface="Arial" pitchFamily="34" charset="0"/>
                        </a:rPr>
                        <a:t>Added regular expression matching, </a:t>
                      </a:r>
                      <a:r>
                        <a:rPr lang="en-US" sz="1600" u="none" strike="noStrike" dirty="0">
                          <a:solidFill>
                            <a:schemeClr val="tx1"/>
                          </a:solidFill>
                          <a:effectLst/>
                          <a:latin typeface="Arial" pitchFamily="34" charset="0"/>
                          <a:cs typeface="Arial" pitchFamily="34" charset="0"/>
                        </a:rPr>
                        <a:t>recursive queries</a:t>
                      </a:r>
                      <a:r>
                        <a:rPr lang="en-US" sz="1600" dirty="0">
                          <a:solidFill>
                            <a:schemeClr val="tx1"/>
                          </a:solidFill>
                          <a:effectLst/>
                          <a:latin typeface="Arial" pitchFamily="34" charset="0"/>
                          <a:cs typeface="Arial" pitchFamily="34" charset="0"/>
                        </a:rPr>
                        <a:t> (e.g. </a:t>
                      </a:r>
                      <a:r>
                        <a:rPr lang="en-US" sz="1600" u="none" strike="noStrike" dirty="0">
                          <a:solidFill>
                            <a:schemeClr val="tx1"/>
                          </a:solidFill>
                          <a:effectLst/>
                          <a:latin typeface="Arial" pitchFamily="34" charset="0"/>
                          <a:cs typeface="Arial" pitchFamily="34" charset="0"/>
                        </a:rPr>
                        <a:t>transitive closure</a:t>
                      </a:r>
                      <a:r>
                        <a:rPr lang="en-US" sz="1600" dirty="0">
                          <a:solidFill>
                            <a:schemeClr val="tx1"/>
                          </a:solidFill>
                          <a:effectLst/>
                          <a:latin typeface="Arial" pitchFamily="34" charset="0"/>
                          <a:cs typeface="Arial" pitchFamily="34" charset="0"/>
                        </a:rPr>
                        <a:t>), </a:t>
                      </a:r>
                      <a:r>
                        <a:rPr lang="en-US" sz="1600" u="none" strike="noStrike" dirty="0">
                          <a:solidFill>
                            <a:schemeClr val="tx1"/>
                          </a:solidFill>
                          <a:effectLst/>
                          <a:latin typeface="Arial" pitchFamily="34" charset="0"/>
                          <a:cs typeface="Arial" pitchFamily="34" charset="0"/>
                        </a:rPr>
                        <a:t>triggers</a:t>
                      </a:r>
                      <a:r>
                        <a:rPr lang="en-US" sz="1600" dirty="0">
                          <a:solidFill>
                            <a:schemeClr val="tx1"/>
                          </a:solidFill>
                          <a:effectLst/>
                          <a:latin typeface="Arial" pitchFamily="34" charset="0"/>
                          <a:cs typeface="Arial" pitchFamily="34" charset="0"/>
                        </a:rPr>
                        <a:t>, support for procedural and control-of-flow statements, non-scalar types, and some object-oriented features (e.g. </a:t>
                      </a:r>
                      <a:r>
                        <a:rPr lang="en-US" sz="1600" u="none" strike="noStrike" dirty="0">
                          <a:solidFill>
                            <a:schemeClr val="tx1"/>
                          </a:solidFill>
                          <a:effectLst/>
                          <a:latin typeface="Arial" pitchFamily="34" charset="0"/>
                          <a:cs typeface="Arial" pitchFamily="34" charset="0"/>
                        </a:rPr>
                        <a:t>structured types</a:t>
                      </a:r>
                      <a:r>
                        <a:rPr lang="en-US" sz="1600" dirty="0">
                          <a:solidFill>
                            <a:schemeClr val="tx1"/>
                          </a:solidFill>
                          <a:effectLst/>
                          <a:latin typeface="Arial" pitchFamily="34" charset="0"/>
                          <a:cs typeface="Arial" pitchFamily="34" charset="0"/>
                        </a:rPr>
                        <a:t>). Support for embedding SQL in Java (</a:t>
                      </a:r>
                      <a:r>
                        <a:rPr lang="en-US" sz="1600" u="none" strike="noStrike" dirty="0">
                          <a:solidFill>
                            <a:schemeClr val="tx1"/>
                          </a:solidFill>
                          <a:effectLst/>
                          <a:latin typeface="Arial" pitchFamily="34" charset="0"/>
                          <a:cs typeface="Arial" pitchFamily="34" charset="0"/>
                        </a:rPr>
                        <a:t>SQL/OLB</a:t>
                      </a:r>
                      <a:r>
                        <a:rPr lang="en-US" sz="1600" dirty="0">
                          <a:solidFill>
                            <a:schemeClr val="tx1"/>
                          </a:solidFill>
                          <a:effectLst/>
                          <a:latin typeface="Arial" pitchFamily="34" charset="0"/>
                          <a:cs typeface="Arial" pitchFamily="34" charset="0"/>
                        </a:rPr>
                        <a:t>) and vice-versa (</a:t>
                      </a:r>
                      <a:r>
                        <a:rPr lang="en-US" sz="1600" u="none" strike="noStrike" dirty="0">
                          <a:solidFill>
                            <a:schemeClr val="tx1"/>
                          </a:solidFill>
                          <a:effectLst/>
                          <a:latin typeface="Arial" pitchFamily="34" charset="0"/>
                          <a:cs typeface="Arial" pitchFamily="34" charset="0"/>
                        </a:rPr>
                        <a:t>SQL/JRT</a:t>
                      </a:r>
                      <a:r>
                        <a:rPr lang="en-US" sz="1600" dirty="0">
                          <a:solidFill>
                            <a:schemeClr val="tx1"/>
                          </a:solidFill>
                          <a:effectLst/>
                          <a:latin typeface="Arial" pitchFamily="34" charset="0"/>
                          <a:cs typeface="Arial" pitchFamily="34" charset="0"/>
                        </a:rPr>
                        <a:t>).</a:t>
                      </a:r>
                    </a:p>
                  </a:txBody>
                  <a:tcPr marL="15394" marR="15394" marT="7697" marB="769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4"/>
                  </a:ext>
                </a:extLst>
              </a:tr>
              <a:tr h="755485">
                <a:tc>
                  <a:txBody>
                    <a:bodyPr/>
                    <a:lstStyle/>
                    <a:p>
                      <a:r>
                        <a:rPr lang="en-US" altLang="zh-CN" sz="1600">
                          <a:solidFill>
                            <a:schemeClr val="tx1"/>
                          </a:solidFill>
                          <a:effectLst/>
                          <a:latin typeface="Arial" pitchFamily="34" charset="0"/>
                          <a:cs typeface="Arial" pitchFamily="34" charset="0"/>
                        </a:rPr>
                        <a:t>2003</a:t>
                      </a:r>
                    </a:p>
                  </a:txBody>
                  <a:tcPr marL="15394" marR="15394" marT="7697" marB="769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u="none" strike="noStrike" dirty="0">
                          <a:solidFill>
                            <a:schemeClr val="tx1"/>
                          </a:solidFill>
                          <a:effectLst/>
                          <a:latin typeface="Arial" pitchFamily="34" charset="0"/>
                          <a:cs typeface="Arial" pitchFamily="34" charset="0"/>
                        </a:rPr>
                        <a:t>SQL:2003</a:t>
                      </a:r>
                      <a:endParaRPr lang="en-US" sz="1600" dirty="0">
                        <a:solidFill>
                          <a:schemeClr val="tx1"/>
                        </a:solidFill>
                        <a:effectLst/>
                        <a:latin typeface="Arial" pitchFamily="34" charset="0"/>
                        <a:cs typeface="Arial" pitchFamily="34" charset="0"/>
                      </a:endParaRPr>
                    </a:p>
                  </a:txBody>
                  <a:tcPr marL="15394" marR="15394" marT="7697" marB="769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a:solidFill>
                            <a:schemeClr val="tx1"/>
                          </a:solidFill>
                          <a:effectLst/>
                          <a:latin typeface="Arial" pitchFamily="34" charset="0"/>
                          <a:cs typeface="Arial" pitchFamily="34" charset="0"/>
                        </a:rPr>
                        <a:t>SQL 2003</a:t>
                      </a:r>
                    </a:p>
                  </a:txBody>
                  <a:tcPr marL="15394" marR="15394" marT="7697" marB="769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dirty="0">
                          <a:solidFill>
                            <a:schemeClr val="tx1"/>
                          </a:solidFill>
                          <a:effectLst/>
                          <a:latin typeface="Arial" pitchFamily="34" charset="0"/>
                          <a:cs typeface="Arial" pitchFamily="34" charset="0"/>
                        </a:rPr>
                        <a:t>Introduced </a:t>
                      </a:r>
                      <a:r>
                        <a:rPr lang="en-US" sz="1600" u="none" strike="noStrike" dirty="0">
                          <a:solidFill>
                            <a:schemeClr val="tx1"/>
                          </a:solidFill>
                          <a:effectLst/>
                          <a:latin typeface="Arial" pitchFamily="34" charset="0"/>
                          <a:cs typeface="Arial" pitchFamily="34" charset="0"/>
                        </a:rPr>
                        <a:t>XML</a:t>
                      </a:r>
                      <a:r>
                        <a:rPr lang="en-US" sz="1600" dirty="0">
                          <a:solidFill>
                            <a:schemeClr val="tx1"/>
                          </a:solidFill>
                          <a:effectLst/>
                          <a:latin typeface="Arial" pitchFamily="34" charset="0"/>
                          <a:cs typeface="Arial" pitchFamily="34" charset="0"/>
                        </a:rPr>
                        <a:t>-related features (</a:t>
                      </a:r>
                      <a:r>
                        <a:rPr lang="en-US" sz="1600" u="none" strike="noStrike" dirty="0">
                          <a:solidFill>
                            <a:schemeClr val="tx1"/>
                          </a:solidFill>
                          <a:effectLst/>
                          <a:latin typeface="Arial" pitchFamily="34" charset="0"/>
                          <a:cs typeface="Arial" pitchFamily="34" charset="0"/>
                        </a:rPr>
                        <a:t>SQL/XML</a:t>
                      </a:r>
                      <a:r>
                        <a:rPr lang="en-US" sz="1600" dirty="0">
                          <a:solidFill>
                            <a:schemeClr val="tx1"/>
                          </a:solidFill>
                          <a:effectLst/>
                          <a:latin typeface="Arial" pitchFamily="34" charset="0"/>
                          <a:cs typeface="Arial" pitchFamily="34" charset="0"/>
                        </a:rPr>
                        <a:t>), </a:t>
                      </a:r>
                      <a:r>
                        <a:rPr lang="en-US" sz="1600" i="1" dirty="0">
                          <a:solidFill>
                            <a:schemeClr val="tx1"/>
                          </a:solidFill>
                          <a:effectLst/>
                          <a:latin typeface="Arial" pitchFamily="34" charset="0"/>
                          <a:cs typeface="Arial" pitchFamily="34" charset="0"/>
                        </a:rPr>
                        <a:t>window functions</a:t>
                      </a:r>
                      <a:r>
                        <a:rPr lang="en-US" sz="1600" dirty="0">
                          <a:solidFill>
                            <a:schemeClr val="tx1"/>
                          </a:solidFill>
                          <a:effectLst/>
                          <a:latin typeface="Arial" pitchFamily="34" charset="0"/>
                          <a:cs typeface="Arial" pitchFamily="34" charset="0"/>
                        </a:rPr>
                        <a:t>, standardized sequences, and columns with auto-generated values (including identity-columns).</a:t>
                      </a:r>
                    </a:p>
                  </a:txBody>
                  <a:tcPr marL="15394" marR="15394" marT="7697" marB="769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5"/>
                  </a:ext>
                </a:extLst>
              </a:tr>
              <a:tr h="1988676">
                <a:tc>
                  <a:txBody>
                    <a:bodyPr/>
                    <a:lstStyle/>
                    <a:p>
                      <a:r>
                        <a:rPr lang="en-US" altLang="zh-CN" sz="1600" dirty="0">
                          <a:solidFill>
                            <a:schemeClr val="tx1"/>
                          </a:solidFill>
                          <a:effectLst/>
                          <a:latin typeface="Arial" pitchFamily="34" charset="0"/>
                          <a:cs typeface="Arial" pitchFamily="34" charset="0"/>
                        </a:rPr>
                        <a:t>2006</a:t>
                      </a:r>
                    </a:p>
                  </a:txBody>
                  <a:tcPr marL="15394" marR="15394" marT="7697" marB="769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u="none" strike="noStrike" dirty="0">
                          <a:solidFill>
                            <a:schemeClr val="tx1"/>
                          </a:solidFill>
                          <a:effectLst/>
                          <a:latin typeface="Arial" pitchFamily="34" charset="0"/>
                          <a:cs typeface="Arial" pitchFamily="34" charset="0"/>
                        </a:rPr>
                        <a:t>SQL:2006</a:t>
                      </a:r>
                      <a:endParaRPr lang="en-US" sz="1600" dirty="0">
                        <a:solidFill>
                          <a:schemeClr val="tx1"/>
                        </a:solidFill>
                        <a:effectLst/>
                        <a:latin typeface="Arial" pitchFamily="34" charset="0"/>
                        <a:cs typeface="Arial" pitchFamily="34" charset="0"/>
                      </a:endParaRPr>
                    </a:p>
                  </a:txBody>
                  <a:tcPr marL="15394" marR="15394" marT="7697" marB="769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dirty="0">
                          <a:solidFill>
                            <a:schemeClr val="tx1"/>
                          </a:solidFill>
                          <a:effectLst/>
                          <a:latin typeface="Arial" pitchFamily="34" charset="0"/>
                          <a:cs typeface="Arial" pitchFamily="34" charset="0"/>
                        </a:rPr>
                        <a:t>SQL 2006</a:t>
                      </a:r>
                    </a:p>
                  </a:txBody>
                  <a:tcPr marL="15394" marR="15394" marT="7697" marB="769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dirty="0">
                          <a:solidFill>
                            <a:schemeClr val="tx1"/>
                          </a:solidFill>
                          <a:effectLst/>
                          <a:latin typeface="Arial" pitchFamily="34" charset="0"/>
                          <a:cs typeface="Arial" pitchFamily="34" charset="0"/>
                        </a:rPr>
                        <a:t>ISO/IEC 9075-14:2006 defines ways in which SQL can be used in conjunction with XML. It defines ways of importing and storing XML data in an SQL database, manipulating it within the database and publishing both XML and conventional SQL-data in XML form. In addition, it enables applications to integrate into their SQL code the use of </a:t>
                      </a:r>
                      <a:r>
                        <a:rPr lang="en-US" sz="1600" u="none" strike="noStrike" dirty="0">
                          <a:solidFill>
                            <a:schemeClr val="tx1"/>
                          </a:solidFill>
                          <a:effectLst/>
                          <a:latin typeface="Arial" pitchFamily="34" charset="0"/>
                          <a:cs typeface="Arial" pitchFamily="34" charset="0"/>
                        </a:rPr>
                        <a:t>XQuery</a:t>
                      </a:r>
                      <a:r>
                        <a:rPr lang="en-US" sz="1600" dirty="0">
                          <a:solidFill>
                            <a:schemeClr val="tx1"/>
                          </a:solidFill>
                          <a:effectLst/>
                          <a:latin typeface="Arial" pitchFamily="34" charset="0"/>
                          <a:cs typeface="Arial" pitchFamily="34" charset="0"/>
                        </a:rPr>
                        <a:t>, the XML Query Language published by the World Wide Web Consortium (</a:t>
                      </a:r>
                      <a:r>
                        <a:rPr lang="en-US" sz="1600" u="none" strike="noStrike" dirty="0">
                          <a:solidFill>
                            <a:schemeClr val="tx1"/>
                          </a:solidFill>
                          <a:effectLst/>
                          <a:latin typeface="Arial" pitchFamily="34" charset="0"/>
                          <a:cs typeface="Arial" pitchFamily="34" charset="0"/>
                        </a:rPr>
                        <a:t>W3C</a:t>
                      </a:r>
                      <a:r>
                        <a:rPr lang="en-US" sz="1600" dirty="0">
                          <a:solidFill>
                            <a:schemeClr val="tx1"/>
                          </a:solidFill>
                          <a:effectLst/>
                          <a:latin typeface="Arial" pitchFamily="34" charset="0"/>
                          <a:cs typeface="Arial" pitchFamily="34" charset="0"/>
                        </a:rPr>
                        <a:t>), to concurrently access ordinary SQL-data and XML documents.</a:t>
                      </a:r>
                    </a:p>
                  </a:txBody>
                  <a:tcPr marL="15394" marR="15394" marT="7697" marB="769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6"/>
                  </a:ext>
                </a:extLst>
              </a:tr>
              <a:tr h="508847">
                <a:tc>
                  <a:txBody>
                    <a:bodyPr/>
                    <a:lstStyle/>
                    <a:p>
                      <a:r>
                        <a:rPr lang="en-US" altLang="zh-CN" sz="1600">
                          <a:solidFill>
                            <a:schemeClr val="tx1"/>
                          </a:solidFill>
                          <a:effectLst/>
                          <a:latin typeface="Arial" pitchFamily="34" charset="0"/>
                          <a:cs typeface="Arial" pitchFamily="34" charset="0"/>
                        </a:rPr>
                        <a:t>2008</a:t>
                      </a:r>
                    </a:p>
                  </a:txBody>
                  <a:tcPr marL="15394" marR="15394" marT="7697" marB="769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u="none" strike="noStrike" dirty="0">
                          <a:solidFill>
                            <a:schemeClr val="tx1"/>
                          </a:solidFill>
                          <a:effectLst/>
                          <a:latin typeface="Arial" pitchFamily="34" charset="0"/>
                          <a:cs typeface="Arial" pitchFamily="34" charset="0"/>
                        </a:rPr>
                        <a:t>SQL:2008</a:t>
                      </a:r>
                      <a:endParaRPr lang="en-US" sz="1600" dirty="0">
                        <a:solidFill>
                          <a:schemeClr val="tx1"/>
                        </a:solidFill>
                        <a:effectLst/>
                        <a:latin typeface="Arial" pitchFamily="34" charset="0"/>
                        <a:cs typeface="Arial" pitchFamily="34" charset="0"/>
                      </a:endParaRPr>
                    </a:p>
                  </a:txBody>
                  <a:tcPr marL="15394" marR="15394" marT="7697" marB="769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dirty="0">
                          <a:solidFill>
                            <a:schemeClr val="tx1"/>
                          </a:solidFill>
                          <a:effectLst/>
                          <a:latin typeface="Arial" pitchFamily="34" charset="0"/>
                          <a:cs typeface="Arial" pitchFamily="34" charset="0"/>
                        </a:rPr>
                        <a:t>SQL 2008</a:t>
                      </a:r>
                    </a:p>
                  </a:txBody>
                  <a:tcPr marL="15394" marR="15394" marT="7697" marB="769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dirty="0">
                          <a:solidFill>
                            <a:schemeClr val="tx1"/>
                          </a:solidFill>
                          <a:effectLst/>
                          <a:latin typeface="Arial" pitchFamily="34" charset="0"/>
                          <a:cs typeface="Arial" pitchFamily="34" charset="0"/>
                        </a:rPr>
                        <a:t>Legalizes ORDER BY outside cursor definitions. Adds INSTEAD OF triggers. Adds the TRUNCATE statement.</a:t>
                      </a:r>
                    </a:p>
                  </a:txBody>
                  <a:tcPr marL="15394" marR="15394" marT="7697" marB="769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7"/>
                  </a:ext>
                </a:extLst>
              </a:tr>
              <a:tr h="508847">
                <a:tc>
                  <a:txBody>
                    <a:bodyPr/>
                    <a:lstStyle/>
                    <a:p>
                      <a:r>
                        <a:rPr lang="en-US" altLang="zh-CN" sz="1600">
                          <a:solidFill>
                            <a:schemeClr val="tx1"/>
                          </a:solidFill>
                          <a:effectLst/>
                          <a:latin typeface="Arial" pitchFamily="34" charset="0"/>
                          <a:cs typeface="Arial" pitchFamily="34" charset="0"/>
                        </a:rPr>
                        <a:t>2011</a:t>
                      </a:r>
                    </a:p>
                  </a:txBody>
                  <a:tcPr marL="15394" marR="15394" marT="7697" marB="769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u="none" strike="noStrike" dirty="0">
                          <a:solidFill>
                            <a:schemeClr val="tx1"/>
                          </a:solidFill>
                          <a:effectLst/>
                          <a:latin typeface="Arial" pitchFamily="34" charset="0"/>
                          <a:cs typeface="Arial" pitchFamily="34" charset="0"/>
                        </a:rPr>
                        <a:t>SQL:2011</a:t>
                      </a:r>
                      <a:endParaRPr lang="en-US" sz="1600" dirty="0">
                        <a:solidFill>
                          <a:schemeClr val="tx1"/>
                        </a:solidFill>
                        <a:effectLst/>
                        <a:latin typeface="Arial" pitchFamily="34" charset="0"/>
                        <a:cs typeface="Arial" pitchFamily="34" charset="0"/>
                      </a:endParaRPr>
                    </a:p>
                  </a:txBody>
                  <a:tcPr marL="15394" marR="15394" marT="7697" marB="769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600" dirty="0">
                          <a:solidFill>
                            <a:schemeClr val="tx1"/>
                          </a:solidFill>
                          <a:effectLst/>
                          <a:latin typeface="Arial" pitchFamily="34" charset="0"/>
                          <a:cs typeface="Arial" pitchFamily="34" charset="0"/>
                        </a:rPr>
                        <a:t>SQL 2011</a:t>
                      </a:r>
                      <a:endParaRPr lang="zh-CN" altLang="en-US" sz="1600" dirty="0">
                        <a:solidFill>
                          <a:schemeClr val="tx1"/>
                        </a:solidFill>
                        <a:effectLst/>
                        <a:latin typeface="Arial" pitchFamily="34" charset="0"/>
                        <a:cs typeface="Arial" pitchFamily="34" charset="0"/>
                      </a:endParaRPr>
                    </a:p>
                  </a:txBody>
                  <a:tcPr marL="15394" marR="15394" marT="7697" marB="769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600" kern="1200" dirty="0">
                          <a:solidFill>
                            <a:schemeClr val="tx1"/>
                          </a:solidFill>
                          <a:effectLst/>
                          <a:latin typeface="Arial" pitchFamily="34" charset="0"/>
                          <a:ea typeface="+mn-ea"/>
                          <a:cs typeface="Arial" pitchFamily="34" charset="0"/>
                        </a:rPr>
                        <a:t>One of the main new features is improved support for temporal databases</a:t>
                      </a:r>
                      <a:endParaRPr lang="zh-CN" altLang="en-US" sz="1600" kern="1200" dirty="0">
                        <a:solidFill>
                          <a:schemeClr val="tx1"/>
                        </a:solidFill>
                        <a:effectLst/>
                        <a:latin typeface="Arial" pitchFamily="34" charset="0"/>
                        <a:ea typeface="+mn-ea"/>
                        <a:cs typeface="Arial" pitchFamily="34" charset="0"/>
                      </a:endParaRPr>
                    </a:p>
                  </a:txBody>
                  <a:tcPr marL="15394" marR="15394" marT="7697" marB="769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8"/>
                  </a:ext>
                </a:extLst>
              </a:tr>
            </a:tbl>
          </a:graphicData>
        </a:graphic>
      </p:graphicFrame>
      <p:sp>
        <p:nvSpPr>
          <p:cNvPr id="5" name="Rectangle 2"/>
          <p:cNvSpPr>
            <a:spLocks noChangeArrowheads="1"/>
          </p:cNvSpPr>
          <p:nvPr/>
        </p:nvSpPr>
        <p:spPr bwMode="auto">
          <a:xfrm>
            <a:off x="3879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charset="0"/>
                <a:ea typeface="宋体" charset="-122"/>
                <a:cs typeface="宋体" charset="-122"/>
              </a:rPr>
            </a:br>
            <a:endParaRPr kumimoji="0" lang="zh-CN" altLang="zh-CN" sz="1800" b="0" i="0" u="none" strike="noStrike" cap="none" normalizeH="0" baseline="0">
              <a:ln>
                <a:noFill/>
              </a:ln>
              <a:solidFill>
                <a:schemeClr val="tx1"/>
              </a:solidFill>
              <a:effectLst/>
              <a:latin typeface="Arial" charset="0"/>
              <a:ea typeface="宋体" charset="-122"/>
              <a:cs typeface="宋体" charset="-122"/>
            </a:endParaRPr>
          </a:p>
        </p:txBody>
      </p:sp>
    </p:spTree>
    <p:extLst>
      <p:ext uri="{BB962C8B-B14F-4D97-AF65-F5344CB8AC3E}">
        <p14:creationId xmlns:p14="http://schemas.microsoft.com/office/powerpoint/2010/main" val="29326468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44624"/>
            <a:ext cx="8229600" cy="1143000"/>
          </a:xfrm>
        </p:spPr>
        <p:txBody>
          <a:bodyPr>
            <a:normAutofit/>
          </a:bodyPr>
          <a:lstStyle/>
          <a:p>
            <a:r>
              <a:rPr lang="en-US" altLang="zh-CN" dirty="0" err="1">
                <a:latin typeface="+mj-lt"/>
              </a:rPr>
              <a:t>SubQuery</a:t>
            </a:r>
            <a:endParaRPr lang="zh-CN" altLang="en-US" dirty="0">
              <a:latin typeface="+mj-lt"/>
            </a:endParaRPr>
          </a:p>
        </p:txBody>
      </p:sp>
      <p:sp>
        <p:nvSpPr>
          <p:cNvPr id="4" name="Rectangle 3"/>
          <p:cNvSpPr>
            <a:spLocks noGrp="1" noChangeArrowheads="1"/>
          </p:cNvSpPr>
          <p:nvPr>
            <p:ph idx="1"/>
          </p:nvPr>
        </p:nvSpPr>
        <p:spPr>
          <a:xfrm>
            <a:off x="467544" y="1340768"/>
            <a:ext cx="8568952" cy="5328592"/>
          </a:xfrm>
        </p:spPr>
        <p:txBody>
          <a:bodyPr>
            <a:noAutofit/>
          </a:bodyPr>
          <a:lstStyle/>
          <a:p>
            <a:pPr marL="0" indent="0">
              <a:buNone/>
            </a:pPr>
            <a:r>
              <a:rPr lang="zh-CN" altLang="en-US" dirty="0">
                <a:latin typeface="+mn-lt"/>
              </a:rPr>
              <a:t>找出年龄不是最大的学生</a:t>
            </a:r>
            <a:endParaRPr lang="en-US" altLang="zh-CN" dirty="0">
              <a:latin typeface="+mn-lt"/>
            </a:endParaRPr>
          </a:p>
          <a:p>
            <a:pPr marL="0" indent="0">
              <a:buNone/>
            </a:pPr>
            <a:endParaRPr lang="en-US" altLang="zh-CN" dirty="0">
              <a:latin typeface="+mn-lt"/>
            </a:endParaRPr>
          </a:p>
          <a:p>
            <a:pPr marL="0" indent="0">
              <a:buNone/>
            </a:pPr>
            <a:r>
              <a:rPr lang="en-US" altLang="zh-CN" dirty="0">
                <a:latin typeface="+mn-lt"/>
              </a:rPr>
              <a:t>SELECT	</a:t>
            </a:r>
            <a:r>
              <a:rPr lang="zh-CN" altLang="en-US" dirty="0">
                <a:latin typeface="+mn-lt"/>
              </a:rPr>
              <a:t>*</a:t>
            </a:r>
            <a:endParaRPr lang="en-US" altLang="zh-CN" dirty="0">
              <a:latin typeface="+mn-lt"/>
            </a:endParaRPr>
          </a:p>
          <a:p>
            <a:pPr marL="0" indent="0">
              <a:buNone/>
            </a:pPr>
            <a:r>
              <a:rPr lang="en-US" altLang="zh-CN" dirty="0">
                <a:latin typeface="+mn-lt"/>
              </a:rPr>
              <a:t>FROM	student</a:t>
            </a:r>
          </a:p>
          <a:p>
            <a:pPr marL="0" indent="0">
              <a:buNone/>
            </a:pPr>
            <a:r>
              <a:rPr lang="en-US" altLang="zh-CN" dirty="0">
                <a:latin typeface="+mn-lt"/>
              </a:rPr>
              <a:t>WHERE	age &lt;= SOME (SELECT  age</a:t>
            </a:r>
          </a:p>
          <a:p>
            <a:pPr marL="0" indent="0">
              <a:buNone/>
            </a:pPr>
            <a:r>
              <a:rPr lang="en-US" altLang="zh-CN" dirty="0">
                <a:latin typeface="+mn-lt"/>
              </a:rPr>
              <a:t>					  FROM	student )</a:t>
            </a:r>
          </a:p>
          <a:p>
            <a:pPr marL="0" indent="0">
              <a:buNone/>
            </a:pPr>
            <a:endParaRPr lang="en-US" altLang="zh-CN" dirty="0">
              <a:latin typeface="+mn-lt"/>
            </a:endParaRPr>
          </a:p>
          <a:p>
            <a:pPr marL="0" indent="0">
              <a:buNone/>
            </a:pPr>
            <a:r>
              <a:rPr lang="en-US" altLang="zh-CN" dirty="0">
                <a:latin typeface="+mn-lt"/>
              </a:rPr>
              <a:t>SOME = ANY</a:t>
            </a:r>
          </a:p>
        </p:txBody>
      </p:sp>
    </p:spTree>
    <p:extLst>
      <p:ext uri="{BB962C8B-B14F-4D97-AF65-F5344CB8AC3E}">
        <p14:creationId xmlns:p14="http://schemas.microsoft.com/office/powerpoint/2010/main" val="4214015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44624"/>
            <a:ext cx="8229600" cy="1143000"/>
          </a:xfrm>
        </p:spPr>
        <p:txBody>
          <a:bodyPr>
            <a:normAutofit/>
          </a:bodyPr>
          <a:lstStyle/>
          <a:p>
            <a:r>
              <a:rPr lang="en-US" altLang="zh-CN" dirty="0" err="1">
                <a:latin typeface="+mj-lt"/>
              </a:rPr>
              <a:t>SubQuery</a:t>
            </a:r>
            <a:endParaRPr lang="zh-CN" altLang="en-US" dirty="0">
              <a:latin typeface="+mj-lt"/>
            </a:endParaRPr>
          </a:p>
        </p:txBody>
      </p:sp>
      <p:sp>
        <p:nvSpPr>
          <p:cNvPr id="4" name="Rectangle 3"/>
          <p:cNvSpPr>
            <a:spLocks noGrp="1" noChangeArrowheads="1"/>
          </p:cNvSpPr>
          <p:nvPr>
            <p:ph idx="1"/>
          </p:nvPr>
        </p:nvSpPr>
        <p:spPr>
          <a:xfrm>
            <a:off x="467544" y="1340768"/>
            <a:ext cx="8568952" cy="5328592"/>
          </a:xfrm>
        </p:spPr>
        <p:txBody>
          <a:bodyPr>
            <a:noAutofit/>
          </a:bodyPr>
          <a:lstStyle/>
          <a:p>
            <a:pPr marL="0" indent="0">
              <a:buNone/>
            </a:pPr>
            <a:r>
              <a:rPr lang="zh-CN" altLang="en-US" dirty="0">
                <a:latin typeface="+mn-lt"/>
              </a:rPr>
              <a:t>找出选修了</a:t>
            </a:r>
            <a:r>
              <a:rPr lang="en-US" altLang="zh-CN" dirty="0">
                <a:latin typeface="+mn-lt"/>
              </a:rPr>
              <a:t>SE</a:t>
            </a:r>
            <a:r>
              <a:rPr lang="zh-CN" altLang="en-US" dirty="0">
                <a:latin typeface="+mn-lt"/>
              </a:rPr>
              <a:t>开设的所有课程的学生</a:t>
            </a:r>
            <a:endParaRPr lang="en-US" altLang="zh-CN" dirty="0">
              <a:latin typeface="+mn-lt"/>
            </a:endParaRPr>
          </a:p>
          <a:p>
            <a:pPr marL="0" indent="0">
              <a:buNone/>
            </a:pPr>
            <a:r>
              <a:rPr lang="en-US" altLang="zh-CN" sz="2800" dirty="0">
                <a:latin typeface="+mn-lt"/>
              </a:rPr>
              <a:t>SELECT	</a:t>
            </a:r>
            <a:r>
              <a:rPr lang="zh-CN" altLang="en-US" sz="2800" dirty="0">
                <a:latin typeface="+mn-lt"/>
              </a:rPr>
              <a:t>*</a:t>
            </a:r>
            <a:endParaRPr lang="en-US" altLang="zh-CN" sz="2800" dirty="0">
              <a:latin typeface="+mn-lt"/>
            </a:endParaRPr>
          </a:p>
          <a:p>
            <a:pPr marL="0" indent="0">
              <a:buNone/>
            </a:pPr>
            <a:r>
              <a:rPr lang="en-US" altLang="zh-CN" sz="2800" dirty="0">
                <a:latin typeface="+mn-lt"/>
              </a:rPr>
              <a:t>FROM	student s</a:t>
            </a:r>
          </a:p>
          <a:p>
            <a:pPr marL="0" indent="0">
              <a:buNone/>
            </a:pPr>
            <a:r>
              <a:rPr lang="en-US" altLang="zh-CN" sz="2800" dirty="0">
                <a:latin typeface="+mn-lt"/>
              </a:rPr>
              <a:t>WHERE	not exist (SELECT	</a:t>
            </a:r>
            <a:r>
              <a:rPr lang="en-US" altLang="zh-CN" sz="2800" dirty="0" err="1">
                <a:latin typeface="+mn-lt"/>
              </a:rPr>
              <a:t>cno</a:t>
            </a:r>
            <a:endParaRPr lang="en-US" altLang="zh-CN" sz="2800" dirty="0">
              <a:latin typeface="+mn-lt"/>
            </a:endParaRPr>
          </a:p>
          <a:p>
            <a:pPr marL="0" indent="0">
              <a:buNone/>
            </a:pPr>
            <a:r>
              <a:rPr lang="en-US" altLang="zh-CN" sz="2800" dirty="0">
                <a:latin typeface="+mn-lt"/>
              </a:rPr>
              <a:t>			      FROM	course</a:t>
            </a:r>
          </a:p>
          <a:p>
            <a:pPr marL="0" indent="0">
              <a:buNone/>
            </a:pPr>
            <a:r>
              <a:rPr lang="en-US" altLang="zh-CN" sz="2800" dirty="0">
                <a:latin typeface="+mn-lt"/>
              </a:rPr>
              <a:t>			      WHERE </a:t>
            </a:r>
            <a:r>
              <a:rPr lang="en-US" altLang="zh-CN" sz="2800" dirty="0" err="1">
                <a:latin typeface="+mn-lt"/>
              </a:rPr>
              <a:t>dept</a:t>
            </a:r>
            <a:r>
              <a:rPr lang="en-US" altLang="zh-CN" sz="2800" dirty="0">
                <a:latin typeface="+mn-lt"/>
              </a:rPr>
              <a:t> = ‘SE’ )</a:t>
            </a:r>
          </a:p>
          <a:p>
            <a:pPr marL="0" indent="0">
              <a:buNone/>
            </a:pPr>
            <a:r>
              <a:rPr lang="en-US" altLang="zh-CN" sz="2800" dirty="0">
                <a:latin typeface="+mn-lt"/>
              </a:rPr>
              <a:t>			      except</a:t>
            </a:r>
          </a:p>
          <a:p>
            <a:pPr marL="0" indent="0">
              <a:buNone/>
            </a:pPr>
            <a:r>
              <a:rPr lang="en-US" altLang="zh-CN" sz="2800" dirty="0">
                <a:latin typeface="+mn-lt"/>
              </a:rPr>
              <a:t>			     (SELECT	 </a:t>
            </a:r>
            <a:r>
              <a:rPr lang="en-US" altLang="zh-CN" sz="2800" dirty="0" err="1">
                <a:latin typeface="+mn-lt"/>
              </a:rPr>
              <a:t>cno</a:t>
            </a:r>
            <a:endParaRPr lang="en-US" altLang="zh-CN" sz="2800" dirty="0">
              <a:latin typeface="+mn-lt"/>
            </a:endParaRPr>
          </a:p>
          <a:p>
            <a:pPr marL="0" indent="0">
              <a:buNone/>
            </a:pPr>
            <a:r>
              <a:rPr lang="en-US" altLang="zh-CN" sz="2800" dirty="0">
                <a:latin typeface="+mn-lt"/>
              </a:rPr>
              <a:t>			      FROM	 SC</a:t>
            </a:r>
          </a:p>
          <a:p>
            <a:pPr marL="0" indent="0">
              <a:buNone/>
            </a:pPr>
            <a:r>
              <a:rPr lang="en-US" altLang="zh-CN" sz="2800" dirty="0">
                <a:latin typeface="+mn-lt"/>
              </a:rPr>
              <a:t>			      WHERE </a:t>
            </a:r>
            <a:r>
              <a:rPr lang="en-US" altLang="zh-CN" sz="2800" dirty="0" err="1">
                <a:latin typeface="+mn-lt"/>
              </a:rPr>
              <a:t>SC.sno</a:t>
            </a:r>
            <a:r>
              <a:rPr lang="en-US" altLang="zh-CN" sz="2800" dirty="0">
                <a:latin typeface="+mn-lt"/>
              </a:rPr>
              <a:t> = </a:t>
            </a:r>
            <a:r>
              <a:rPr lang="en-US" altLang="zh-CN" sz="2800" dirty="0" err="1">
                <a:latin typeface="+mn-lt"/>
              </a:rPr>
              <a:t>s.sno</a:t>
            </a:r>
            <a:r>
              <a:rPr lang="en-US" altLang="zh-CN" sz="2800" dirty="0">
                <a:latin typeface="+mn-lt"/>
              </a:rPr>
              <a:t> )</a:t>
            </a:r>
          </a:p>
          <a:p>
            <a:pPr marL="0" indent="0">
              <a:buNone/>
            </a:pPr>
            <a:r>
              <a:rPr lang="en-US" altLang="zh-CN" dirty="0">
                <a:latin typeface="+mn-lt"/>
              </a:rPr>
              <a:t>				 </a:t>
            </a:r>
          </a:p>
        </p:txBody>
      </p:sp>
    </p:spTree>
    <p:extLst>
      <p:ext uri="{BB962C8B-B14F-4D97-AF65-F5344CB8AC3E}">
        <p14:creationId xmlns:p14="http://schemas.microsoft.com/office/powerpoint/2010/main" val="1077860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340768"/>
            <a:ext cx="8229600" cy="4785395"/>
          </a:xfrm>
        </p:spPr>
        <p:txBody>
          <a:bodyPr>
            <a:normAutofit fontScale="92500" lnSpcReduction="10000"/>
          </a:bodyPr>
          <a:lstStyle/>
          <a:p>
            <a:pPr marL="0" indent="0">
              <a:buNone/>
            </a:pPr>
            <a:r>
              <a:rPr lang="en-US" altLang="zh-CN" dirty="0">
                <a:latin typeface="+mn-lt"/>
                <a:ea typeface="宋体" charset="-122"/>
              </a:rPr>
              <a:t>Find all courses taught in both the Fall 2009 semester and in the Spring 2010 semester.</a:t>
            </a:r>
          </a:p>
          <a:p>
            <a:pPr marL="0" indent="19050">
              <a:buFont typeface="Monotype Sorts" pitchFamily="2" charset="2"/>
              <a:buNone/>
            </a:pPr>
            <a:endParaRPr lang="en-US" altLang="zh-CN" sz="2600" dirty="0">
              <a:latin typeface="+mn-lt"/>
              <a:ea typeface="宋体" charset="-122"/>
            </a:endParaRPr>
          </a:p>
          <a:p>
            <a:pPr marL="0" indent="19050">
              <a:buFont typeface="Monotype Sorts" pitchFamily="2" charset="2"/>
              <a:buNone/>
            </a:pPr>
            <a:r>
              <a:rPr lang="en-US" altLang="zh-CN" sz="2600" dirty="0">
                <a:latin typeface="+mn-lt"/>
                <a:ea typeface="宋体" charset="-122"/>
              </a:rPr>
              <a:t>select </a:t>
            </a:r>
            <a:r>
              <a:rPr lang="en-US" altLang="zh-CN" sz="2600" dirty="0" err="1">
                <a:latin typeface="+mn-lt"/>
                <a:ea typeface="宋体" charset="-122"/>
              </a:rPr>
              <a:t>course_id</a:t>
            </a:r>
            <a:br>
              <a:rPr lang="en-US" altLang="zh-CN" sz="2600" dirty="0">
                <a:latin typeface="+mn-lt"/>
                <a:ea typeface="宋体" charset="-122"/>
              </a:rPr>
            </a:br>
            <a:r>
              <a:rPr lang="en-US" altLang="zh-CN" sz="2600" dirty="0">
                <a:latin typeface="+mn-lt"/>
                <a:ea typeface="宋体" charset="-122"/>
              </a:rPr>
              <a:t>from  section as S</a:t>
            </a:r>
            <a:br>
              <a:rPr lang="en-US" altLang="zh-CN" sz="2600" dirty="0">
                <a:latin typeface="+mn-lt"/>
                <a:ea typeface="宋体" charset="-122"/>
              </a:rPr>
            </a:br>
            <a:r>
              <a:rPr lang="en-US" altLang="zh-CN" sz="2600" dirty="0">
                <a:latin typeface="+mn-lt"/>
                <a:ea typeface="宋体" charset="-122"/>
              </a:rPr>
              <a:t>where semester = ’Fall’ and year= 2009 and </a:t>
            </a:r>
            <a:br>
              <a:rPr lang="en-US" altLang="zh-CN" sz="2600" dirty="0">
                <a:latin typeface="+mn-lt"/>
                <a:ea typeface="宋体" charset="-122"/>
              </a:rPr>
            </a:br>
            <a:r>
              <a:rPr lang="en-US" altLang="zh-CN" sz="2600" dirty="0">
                <a:latin typeface="+mn-lt"/>
                <a:ea typeface="宋体" charset="-122"/>
              </a:rPr>
              <a:t>       exists ( select *</a:t>
            </a:r>
            <a:br>
              <a:rPr lang="en-US" altLang="zh-CN" sz="2600" dirty="0">
                <a:latin typeface="+mn-lt"/>
                <a:ea typeface="宋体" charset="-122"/>
              </a:rPr>
            </a:br>
            <a:r>
              <a:rPr lang="en-US" altLang="zh-CN" sz="2600" dirty="0">
                <a:latin typeface="+mn-lt"/>
                <a:ea typeface="宋体" charset="-122"/>
              </a:rPr>
              <a:t>                 from section as T</a:t>
            </a:r>
            <a:br>
              <a:rPr lang="en-US" altLang="zh-CN" sz="2600" dirty="0">
                <a:latin typeface="+mn-lt"/>
                <a:ea typeface="宋体" charset="-122"/>
              </a:rPr>
            </a:br>
            <a:r>
              <a:rPr lang="en-US" altLang="zh-CN" sz="2600" dirty="0">
                <a:latin typeface="+mn-lt"/>
                <a:ea typeface="宋体" charset="-122"/>
              </a:rPr>
              <a:t>                 where semester = ’Spring’ and 			           year= 2010 and 					    </a:t>
            </a:r>
            <a:r>
              <a:rPr lang="en-US" altLang="zh-CN" sz="2600" dirty="0" err="1">
                <a:solidFill>
                  <a:srgbClr val="FF0000"/>
                </a:solidFill>
                <a:latin typeface="+mn-lt"/>
                <a:ea typeface="宋体" charset="-122"/>
              </a:rPr>
              <a:t>S.course_id</a:t>
            </a:r>
            <a:r>
              <a:rPr lang="en-US" altLang="zh-CN" sz="2600" dirty="0">
                <a:solidFill>
                  <a:srgbClr val="FF0000"/>
                </a:solidFill>
                <a:latin typeface="+mn-lt"/>
                <a:ea typeface="宋体" charset="-122"/>
              </a:rPr>
              <a:t>= </a:t>
            </a:r>
            <a:r>
              <a:rPr lang="en-US" altLang="zh-CN" sz="2600" dirty="0" err="1">
                <a:solidFill>
                  <a:srgbClr val="FF0000"/>
                </a:solidFill>
                <a:latin typeface="+mn-lt"/>
                <a:ea typeface="宋体" charset="-122"/>
              </a:rPr>
              <a:t>T.course_id</a:t>
            </a:r>
            <a:r>
              <a:rPr lang="en-US" altLang="zh-CN" sz="2600" dirty="0">
                <a:latin typeface="+mn-lt"/>
                <a:ea typeface="宋体" charset="-122"/>
              </a:rPr>
              <a:t>);</a:t>
            </a:r>
          </a:p>
        </p:txBody>
      </p:sp>
      <p:sp>
        <p:nvSpPr>
          <p:cNvPr id="4" name="标题 2"/>
          <p:cNvSpPr txBox="1">
            <a:spLocks/>
          </p:cNvSpPr>
          <p:nvPr/>
        </p:nvSpPr>
        <p:spPr>
          <a:xfrm>
            <a:off x="457200" y="44624"/>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黑体" pitchFamily="49" charset="-122"/>
                <a:ea typeface="黑体" pitchFamily="49" charset="-122"/>
                <a:cs typeface="+mj-cs"/>
              </a:defRPr>
            </a:lvl1pPr>
          </a:lstStyle>
          <a:p>
            <a:r>
              <a:rPr lang="en-US" altLang="zh-CN" dirty="0" err="1">
                <a:latin typeface="+mj-lt"/>
              </a:rPr>
              <a:t>SubQuery</a:t>
            </a:r>
            <a:endParaRPr lang="zh-CN" altLang="en-US" dirty="0">
              <a:latin typeface="+mj-lt"/>
            </a:endParaRPr>
          </a:p>
        </p:txBody>
      </p:sp>
    </p:spTree>
    <p:extLst>
      <p:ext uri="{BB962C8B-B14F-4D97-AF65-F5344CB8AC3E}">
        <p14:creationId xmlns:p14="http://schemas.microsoft.com/office/powerpoint/2010/main" val="1203645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44624"/>
            <a:ext cx="8229600" cy="1143000"/>
          </a:xfrm>
        </p:spPr>
        <p:txBody>
          <a:bodyPr>
            <a:normAutofit/>
          </a:bodyPr>
          <a:lstStyle/>
          <a:p>
            <a:r>
              <a:rPr lang="en-US" altLang="zh-CN" dirty="0" err="1">
                <a:latin typeface="+mj-lt"/>
              </a:rPr>
              <a:t>SubQuery</a:t>
            </a:r>
            <a:endParaRPr lang="zh-CN" altLang="en-US" dirty="0">
              <a:latin typeface="+mj-lt"/>
            </a:endParaRPr>
          </a:p>
        </p:txBody>
      </p:sp>
      <p:sp>
        <p:nvSpPr>
          <p:cNvPr id="4" name="Rectangle 3"/>
          <p:cNvSpPr>
            <a:spLocks noGrp="1" noChangeArrowheads="1"/>
          </p:cNvSpPr>
          <p:nvPr>
            <p:ph idx="1"/>
          </p:nvPr>
        </p:nvSpPr>
        <p:spPr>
          <a:xfrm>
            <a:off x="467544" y="1124744"/>
            <a:ext cx="8568952" cy="4968552"/>
          </a:xfrm>
        </p:spPr>
        <p:txBody>
          <a:bodyPr>
            <a:noAutofit/>
          </a:bodyPr>
          <a:lstStyle/>
          <a:p>
            <a:pPr marL="0" indent="0">
              <a:buNone/>
            </a:pPr>
            <a:r>
              <a:rPr lang="en-US" altLang="zh-CN" sz="2800" dirty="0">
                <a:latin typeface="+mn-lt"/>
              </a:rPr>
              <a:t>Select-from-where,</a:t>
            </a:r>
            <a:r>
              <a:rPr lang="zh-CN" altLang="en-US" sz="2800" dirty="0">
                <a:latin typeface="+mn-lt"/>
              </a:rPr>
              <a:t>可以出现在哪里？</a:t>
            </a:r>
            <a:endParaRPr lang="en-US" altLang="zh-CN" sz="2800" dirty="0">
              <a:latin typeface="+mn-lt"/>
            </a:endParaRPr>
          </a:p>
          <a:p>
            <a:r>
              <a:rPr lang="en-US" altLang="zh-CN" sz="2800" dirty="0">
                <a:latin typeface="+mn-lt"/>
              </a:rPr>
              <a:t>Where</a:t>
            </a:r>
          </a:p>
          <a:p>
            <a:r>
              <a:rPr lang="en-US" altLang="zh-CN" sz="2800" dirty="0">
                <a:latin typeface="+mn-lt"/>
              </a:rPr>
              <a:t>From</a:t>
            </a:r>
          </a:p>
          <a:p>
            <a:pPr marL="0" indent="0">
              <a:buNone/>
              <a:tabLst>
                <a:tab pos="1146175" algn="l"/>
                <a:tab pos="1608138" algn="l"/>
                <a:tab pos="1711325" algn="l"/>
              </a:tabLst>
            </a:pPr>
            <a:r>
              <a:rPr lang="en-US" altLang="zh-CN" sz="2200" dirty="0">
                <a:latin typeface="+mn-lt"/>
                <a:ea typeface="宋体" charset="-122"/>
              </a:rPr>
              <a:t>Find the average instructors’ salaries of those departments where the average salary is greater than $42,000.</a:t>
            </a:r>
          </a:p>
          <a:p>
            <a:pPr marL="0" lvl="1" indent="0">
              <a:buFont typeface="Monotype Sorts" pitchFamily="2" charset="2"/>
              <a:buNone/>
              <a:tabLst>
                <a:tab pos="361950" algn="l"/>
                <a:tab pos="1438275" algn="l"/>
                <a:tab pos="2419350" algn="l"/>
              </a:tabLst>
            </a:pPr>
            <a:r>
              <a:rPr lang="en-US" altLang="zh-CN" sz="2400" dirty="0">
                <a:latin typeface="+mn-lt"/>
                <a:ea typeface="宋体" charset="-122"/>
              </a:rPr>
              <a:t>	</a:t>
            </a:r>
            <a:r>
              <a:rPr lang="en-US" altLang="zh-CN" sz="2500" dirty="0">
                <a:latin typeface="+mn-lt"/>
                <a:ea typeface="宋体" charset="-122"/>
              </a:rPr>
              <a:t>select	</a:t>
            </a:r>
            <a:r>
              <a:rPr lang="en-US" altLang="zh-CN" sz="2500" dirty="0" err="1">
                <a:latin typeface="+mn-lt"/>
                <a:ea typeface="宋体" charset="-122"/>
              </a:rPr>
              <a:t>dept_name</a:t>
            </a:r>
            <a:r>
              <a:rPr lang="en-US" altLang="zh-CN" sz="2500" dirty="0">
                <a:latin typeface="+mn-lt"/>
                <a:ea typeface="宋体" charset="-122"/>
              </a:rPr>
              <a:t>, </a:t>
            </a:r>
            <a:r>
              <a:rPr lang="en-US" altLang="zh-CN" sz="2500" dirty="0" err="1">
                <a:latin typeface="+mn-lt"/>
                <a:ea typeface="宋体" charset="-122"/>
              </a:rPr>
              <a:t>avg_salary</a:t>
            </a:r>
            <a:r>
              <a:rPr lang="en-US" altLang="zh-CN" sz="2500" dirty="0">
                <a:latin typeface="+mn-lt"/>
                <a:ea typeface="宋体" charset="-122"/>
              </a:rPr>
              <a:t> from</a:t>
            </a:r>
          </a:p>
          <a:p>
            <a:pPr marL="0" lvl="1" indent="0">
              <a:buFont typeface="Monotype Sorts" pitchFamily="2" charset="2"/>
              <a:buNone/>
              <a:tabLst>
                <a:tab pos="361950" algn="l"/>
                <a:tab pos="1438275" algn="l"/>
                <a:tab pos="2419350" algn="l"/>
              </a:tabLst>
            </a:pPr>
            <a:r>
              <a:rPr lang="en-US" altLang="zh-CN" sz="2500" dirty="0">
                <a:latin typeface="+mn-lt"/>
                <a:ea typeface="宋体" charset="-122"/>
              </a:rPr>
              <a:t>	       (select	</a:t>
            </a:r>
            <a:r>
              <a:rPr lang="en-US" altLang="zh-CN" sz="2500" dirty="0" err="1">
                <a:latin typeface="+mn-lt"/>
                <a:ea typeface="宋体" charset="-122"/>
              </a:rPr>
              <a:t>dept_name</a:t>
            </a:r>
            <a:r>
              <a:rPr lang="en-US" altLang="zh-CN" sz="2500" dirty="0">
                <a:latin typeface="+mn-lt"/>
                <a:ea typeface="宋体" charset="-122"/>
              </a:rPr>
              <a:t>, </a:t>
            </a:r>
            <a:r>
              <a:rPr lang="en-US" altLang="zh-CN" sz="2500" dirty="0" err="1">
                <a:latin typeface="+mn-lt"/>
                <a:ea typeface="宋体" charset="-122"/>
              </a:rPr>
              <a:t>avg</a:t>
            </a:r>
            <a:r>
              <a:rPr lang="en-US" altLang="zh-CN" sz="2500" dirty="0">
                <a:latin typeface="+mn-lt"/>
                <a:ea typeface="宋体" charset="-122"/>
              </a:rPr>
              <a:t> (salary) as </a:t>
            </a:r>
            <a:r>
              <a:rPr lang="en-US" altLang="zh-CN" sz="2500" dirty="0" err="1">
                <a:latin typeface="+mn-lt"/>
                <a:ea typeface="宋体" charset="-122"/>
              </a:rPr>
              <a:t>avg_salary</a:t>
            </a:r>
            <a:br>
              <a:rPr lang="en-US" altLang="zh-CN" sz="2500" dirty="0">
                <a:latin typeface="+mn-lt"/>
                <a:ea typeface="宋体" charset="-122"/>
              </a:rPr>
            </a:br>
            <a:r>
              <a:rPr lang="en-US" altLang="zh-CN" sz="2500" dirty="0">
                <a:latin typeface="+mn-lt"/>
                <a:ea typeface="宋体" charset="-122"/>
              </a:rPr>
              <a:t>           from	instructor</a:t>
            </a:r>
            <a:br>
              <a:rPr lang="en-US" altLang="zh-CN" sz="2500" dirty="0">
                <a:latin typeface="+mn-lt"/>
                <a:ea typeface="宋体" charset="-122"/>
              </a:rPr>
            </a:br>
            <a:r>
              <a:rPr lang="en-US" altLang="zh-CN" sz="2500" dirty="0">
                <a:latin typeface="+mn-lt"/>
                <a:ea typeface="宋体" charset="-122"/>
              </a:rPr>
              <a:t>           group by </a:t>
            </a:r>
            <a:r>
              <a:rPr lang="en-US" altLang="zh-CN" sz="2500" dirty="0" err="1">
                <a:latin typeface="+mn-lt"/>
                <a:ea typeface="宋体" charset="-122"/>
              </a:rPr>
              <a:t>dept_name</a:t>
            </a:r>
            <a:endParaRPr lang="en-US" altLang="zh-CN" sz="2500" dirty="0">
              <a:latin typeface="+mn-lt"/>
              <a:ea typeface="宋体" charset="-122"/>
            </a:endParaRPr>
          </a:p>
          <a:p>
            <a:pPr marL="0" lvl="1" indent="0">
              <a:buFont typeface="Monotype Sorts" pitchFamily="2" charset="2"/>
              <a:buNone/>
              <a:tabLst>
                <a:tab pos="361950" algn="l"/>
                <a:tab pos="1438275" algn="l"/>
                <a:tab pos="2419350" algn="l"/>
              </a:tabLst>
            </a:pPr>
            <a:r>
              <a:rPr lang="en-US" altLang="zh-CN" sz="2500" dirty="0">
                <a:latin typeface="+mn-lt"/>
                <a:ea typeface="宋体" charset="-122"/>
              </a:rPr>
              <a:t>	       ) as </a:t>
            </a:r>
            <a:r>
              <a:rPr lang="en-US" altLang="zh-CN" sz="2500" dirty="0" err="1">
                <a:latin typeface="+mn-lt"/>
                <a:ea typeface="宋体" charset="-122"/>
              </a:rPr>
              <a:t>dept_avg</a:t>
            </a:r>
            <a:r>
              <a:rPr lang="en-US" altLang="zh-CN" sz="2500" dirty="0">
                <a:latin typeface="+mn-lt"/>
                <a:ea typeface="宋体" charset="-122"/>
              </a:rPr>
              <a:t> (</a:t>
            </a:r>
            <a:r>
              <a:rPr lang="en-US" altLang="zh-CN" sz="2500" dirty="0" err="1">
                <a:latin typeface="+mn-lt"/>
                <a:ea typeface="宋体" charset="-122"/>
              </a:rPr>
              <a:t>dept_name</a:t>
            </a:r>
            <a:r>
              <a:rPr lang="en-US" altLang="zh-CN" sz="2500" dirty="0">
                <a:latin typeface="+mn-lt"/>
                <a:ea typeface="宋体" charset="-122"/>
              </a:rPr>
              <a:t>, </a:t>
            </a:r>
            <a:r>
              <a:rPr lang="en-US" altLang="zh-CN" sz="2500" dirty="0" err="1">
                <a:latin typeface="+mn-lt"/>
                <a:ea typeface="宋体" charset="-122"/>
              </a:rPr>
              <a:t>avg_salary</a:t>
            </a:r>
            <a:r>
              <a:rPr lang="en-US" altLang="zh-CN" sz="2500" dirty="0">
                <a:latin typeface="+mn-lt"/>
                <a:ea typeface="宋体" charset="-122"/>
              </a:rPr>
              <a:t>)</a:t>
            </a:r>
          </a:p>
          <a:p>
            <a:pPr marL="0" lvl="1" indent="0">
              <a:buFont typeface="Monotype Sorts" pitchFamily="2" charset="2"/>
              <a:buNone/>
              <a:tabLst>
                <a:tab pos="361950" algn="l"/>
                <a:tab pos="1438275" algn="l"/>
                <a:tab pos="2419350" algn="l"/>
              </a:tabLst>
            </a:pPr>
            <a:r>
              <a:rPr lang="en-US" altLang="zh-CN" sz="2500" dirty="0">
                <a:latin typeface="+mn-lt"/>
                <a:ea typeface="宋体" charset="-122"/>
              </a:rPr>
              <a:t>	where </a:t>
            </a:r>
            <a:r>
              <a:rPr lang="en-US" altLang="zh-CN" sz="2500" dirty="0" err="1">
                <a:latin typeface="+mn-lt"/>
                <a:ea typeface="宋体" charset="-122"/>
              </a:rPr>
              <a:t>avg_salary</a:t>
            </a:r>
            <a:r>
              <a:rPr lang="en-US" altLang="zh-CN" sz="2500" dirty="0">
                <a:latin typeface="+mn-lt"/>
                <a:ea typeface="宋体" charset="-122"/>
              </a:rPr>
              <a:t> &gt; 42000;</a:t>
            </a:r>
          </a:p>
        </p:txBody>
      </p:sp>
    </p:spTree>
    <p:extLst>
      <p:ext uri="{BB962C8B-B14F-4D97-AF65-F5344CB8AC3E}">
        <p14:creationId xmlns:p14="http://schemas.microsoft.com/office/powerpoint/2010/main" val="3517261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44624"/>
            <a:ext cx="8229600" cy="1143000"/>
          </a:xfrm>
        </p:spPr>
        <p:txBody>
          <a:bodyPr>
            <a:normAutofit/>
          </a:bodyPr>
          <a:lstStyle/>
          <a:p>
            <a:r>
              <a:rPr lang="en-US" altLang="zh-CN" dirty="0" err="1">
                <a:latin typeface="+mj-lt"/>
              </a:rPr>
              <a:t>SubQuery</a:t>
            </a:r>
            <a:endParaRPr lang="zh-CN" altLang="en-US" dirty="0">
              <a:latin typeface="+mj-lt"/>
            </a:endParaRPr>
          </a:p>
        </p:txBody>
      </p:sp>
      <p:sp>
        <p:nvSpPr>
          <p:cNvPr id="4" name="Rectangle 3"/>
          <p:cNvSpPr>
            <a:spLocks noGrp="1" noChangeArrowheads="1"/>
          </p:cNvSpPr>
          <p:nvPr>
            <p:ph idx="1"/>
          </p:nvPr>
        </p:nvSpPr>
        <p:spPr>
          <a:xfrm>
            <a:off x="467544" y="1124744"/>
            <a:ext cx="8568952" cy="4968552"/>
          </a:xfrm>
        </p:spPr>
        <p:txBody>
          <a:bodyPr>
            <a:noAutofit/>
          </a:bodyPr>
          <a:lstStyle/>
          <a:p>
            <a:pPr marL="0" indent="0">
              <a:buNone/>
            </a:pPr>
            <a:r>
              <a:rPr lang="en-US" altLang="zh-CN" sz="2800" dirty="0">
                <a:latin typeface="+mn-lt"/>
              </a:rPr>
              <a:t>Select-from-where,</a:t>
            </a:r>
            <a:r>
              <a:rPr lang="zh-CN" altLang="en-US" sz="2800" dirty="0">
                <a:latin typeface="+mn-lt"/>
              </a:rPr>
              <a:t>可以出现在哪里？</a:t>
            </a:r>
            <a:endParaRPr lang="en-US" altLang="zh-CN" sz="2800" dirty="0">
              <a:latin typeface="+mn-lt"/>
            </a:endParaRPr>
          </a:p>
          <a:p>
            <a:r>
              <a:rPr lang="en-US" altLang="zh-CN" sz="2800" dirty="0">
                <a:latin typeface="+mn-lt"/>
              </a:rPr>
              <a:t>With</a:t>
            </a:r>
          </a:p>
          <a:p>
            <a:pPr marL="0" indent="0">
              <a:buNone/>
              <a:tabLst>
                <a:tab pos="1146175" algn="l"/>
                <a:tab pos="1608138" algn="l"/>
                <a:tab pos="1711325" algn="l"/>
              </a:tabLst>
            </a:pPr>
            <a:r>
              <a:rPr lang="en-US" altLang="zh-CN" sz="2200" dirty="0">
                <a:latin typeface="+mn-lt"/>
                <a:ea typeface="宋体" charset="-122"/>
              </a:rPr>
              <a:t>Find the average instructors’ salaries of those departments where the average salary is greater than $42,000.</a:t>
            </a:r>
          </a:p>
          <a:p>
            <a:pPr marL="0" lvl="1" indent="0">
              <a:buNone/>
              <a:tabLst>
                <a:tab pos="361950" algn="l"/>
                <a:tab pos="1438275" algn="l"/>
                <a:tab pos="2419350" algn="l"/>
              </a:tabLst>
            </a:pPr>
            <a:r>
              <a:rPr lang="en-US" altLang="zh-CN" sz="2400" dirty="0">
                <a:latin typeface="+mn-lt"/>
                <a:ea typeface="宋体" charset="-122"/>
              </a:rPr>
              <a:t>	With </a:t>
            </a:r>
            <a:r>
              <a:rPr lang="en-US" altLang="zh-CN" sz="2400" dirty="0" err="1">
                <a:latin typeface="+mn-lt"/>
                <a:ea typeface="宋体" charset="-122"/>
              </a:rPr>
              <a:t>dept_avg</a:t>
            </a:r>
            <a:r>
              <a:rPr lang="en-US" altLang="zh-CN" sz="2400" dirty="0">
                <a:latin typeface="+mn-lt"/>
                <a:ea typeface="宋体" charset="-122"/>
              </a:rPr>
              <a:t> (</a:t>
            </a:r>
            <a:r>
              <a:rPr lang="en-US" altLang="zh-CN" sz="2400" dirty="0" err="1">
                <a:latin typeface="+mn-lt"/>
                <a:ea typeface="宋体" charset="-122"/>
              </a:rPr>
              <a:t>dept_name</a:t>
            </a:r>
            <a:r>
              <a:rPr lang="en-US" altLang="zh-CN" sz="2400" dirty="0">
                <a:latin typeface="+mn-lt"/>
                <a:ea typeface="宋体" charset="-122"/>
              </a:rPr>
              <a:t>, </a:t>
            </a:r>
            <a:r>
              <a:rPr lang="en-US" altLang="zh-CN" sz="2400" dirty="0" err="1">
                <a:latin typeface="+mn-lt"/>
                <a:ea typeface="宋体" charset="-122"/>
              </a:rPr>
              <a:t>avg_salary</a:t>
            </a:r>
            <a:r>
              <a:rPr lang="en-US" altLang="zh-CN" sz="2400" dirty="0">
                <a:latin typeface="+mn-lt"/>
                <a:ea typeface="宋体" charset="-122"/>
              </a:rPr>
              <a:t>) as </a:t>
            </a:r>
          </a:p>
          <a:p>
            <a:pPr marL="0" lvl="1" indent="0">
              <a:buFont typeface="Monotype Sorts" pitchFamily="2" charset="2"/>
              <a:buNone/>
              <a:tabLst>
                <a:tab pos="361950" algn="l"/>
                <a:tab pos="1438275" algn="l"/>
                <a:tab pos="1790700" algn="l"/>
              </a:tabLst>
            </a:pPr>
            <a:r>
              <a:rPr lang="en-US" altLang="zh-CN" sz="2400" dirty="0">
                <a:latin typeface="+mn-lt"/>
                <a:ea typeface="宋体" charset="-122"/>
              </a:rPr>
              <a:t>	( select	</a:t>
            </a:r>
            <a:r>
              <a:rPr lang="en-US" altLang="zh-CN" sz="2400" dirty="0" err="1">
                <a:latin typeface="+mn-lt"/>
                <a:ea typeface="宋体" charset="-122"/>
              </a:rPr>
              <a:t>dept_name</a:t>
            </a:r>
            <a:r>
              <a:rPr lang="en-US" altLang="zh-CN" sz="2400" dirty="0">
                <a:latin typeface="+mn-lt"/>
                <a:ea typeface="宋体" charset="-122"/>
              </a:rPr>
              <a:t>, </a:t>
            </a:r>
            <a:r>
              <a:rPr lang="en-US" altLang="zh-CN" sz="2400" dirty="0" err="1">
                <a:latin typeface="+mn-lt"/>
                <a:ea typeface="宋体" charset="-122"/>
              </a:rPr>
              <a:t>avg</a:t>
            </a:r>
            <a:r>
              <a:rPr lang="en-US" altLang="zh-CN" sz="2400" dirty="0">
                <a:latin typeface="+mn-lt"/>
                <a:ea typeface="宋体" charset="-122"/>
              </a:rPr>
              <a:t> (salary) as </a:t>
            </a:r>
            <a:r>
              <a:rPr lang="en-US" altLang="zh-CN" sz="2400" dirty="0" err="1">
                <a:latin typeface="+mn-lt"/>
                <a:ea typeface="宋体" charset="-122"/>
              </a:rPr>
              <a:t>avg_salary</a:t>
            </a:r>
            <a:br>
              <a:rPr lang="en-US" altLang="zh-CN" sz="2400" dirty="0">
                <a:latin typeface="+mn-lt"/>
                <a:ea typeface="宋体" charset="-122"/>
              </a:rPr>
            </a:br>
            <a:r>
              <a:rPr lang="en-US" altLang="zh-CN" sz="2400" dirty="0">
                <a:latin typeface="+mn-lt"/>
                <a:ea typeface="宋体" charset="-122"/>
              </a:rPr>
              <a:t>     from	   instructor</a:t>
            </a:r>
            <a:br>
              <a:rPr lang="en-US" altLang="zh-CN" sz="2400" dirty="0">
                <a:latin typeface="+mn-lt"/>
                <a:ea typeface="宋体" charset="-122"/>
              </a:rPr>
            </a:br>
            <a:r>
              <a:rPr lang="en-US" altLang="zh-CN" sz="2400" dirty="0">
                <a:latin typeface="+mn-lt"/>
                <a:ea typeface="宋体" charset="-122"/>
              </a:rPr>
              <a:t>     group by </a:t>
            </a:r>
            <a:r>
              <a:rPr lang="en-US" altLang="zh-CN" sz="2400" dirty="0" err="1">
                <a:latin typeface="+mn-lt"/>
                <a:ea typeface="宋体" charset="-122"/>
              </a:rPr>
              <a:t>dept_name</a:t>
            </a:r>
            <a:r>
              <a:rPr lang="en-US" altLang="zh-CN" sz="2400" dirty="0">
                <a:latin typeface="+mn-lt"/>
                <a:ea typeface="宋体" charset="-122"/>
              </a:rPr>
              <a:t>)</a:t>
            </a:r>
          </a:p>
          <a:p>
            <a:pPr marL="0" lvl="1" indent="0">
              <a:buFont typeface="Monotype Sorts" pitchFamily="2" charset="2"/>
              <a:buNone/>
              <a:tabLst>
                <a:tab pos="361950" algn="l"/>
                <a:tab pos="1438275" algn="l"/>
                <a:tab pos="1790700" algn="l"/>
              </a:tabLst>
            </a:pPr>
            <a:r>
              <a:rPr lang="en-US" altLang="zh-CN" sz="2400" dirty="0">
                <a:latin typeface="+mn-lt"/>
                <a:ea typeface="宋体" charset="-122"/>
              </a:rPr>
              <a:t> 	select	</a:t>
            </a:r>
            <a:r>
              <a:rPr lang="en-US" altLang="zh-CN" sz="2400" dirty="0" err="1">
                <a:latin typeface="+mn-lt"/>
                <a:ea typeface="宋体" charset="-122"/>
              </a:rPr>
              <a:t>dept_name</a:t>
            </a:r>
            <a:r>
              <a:rPr lang="en-US" altLang="zh-CN" sz="2400" dirty="0">
                <a:latin typeface="+mn-lt"/>
                <a:ea typeface="宋体" charset="-122"/>
              </a:rPr>
              <a:t>, </a:t>
            </a:r>
            <a:r>
              <a:rPr lang="en-US" altLang="zh-CN" sz="2400" dirty="0" err="1">
                <a:latin typeface="+mn-lt"/>
                <a:ea typeface="宋体" charset="-122"/>
              </a:rPr>
              <a:t>avg_salary</a:t>
            </a:r>
            <a:endParaRPr lang="en-US" altLang="zh-CN" sz="2400" dirty="0">
              <a:latin typeface="+mn-lt"/>
              <a:ea typeface="宋体" charset="-122"/>
            </a:endParaRPr>
          </a:p>
          <a:p>
            <a:pPr marL="0" lvl="1" indent="0">
              <a:buFont typeface="Monotype Sorts" pitchFamily="2" charset="2"/>
              <a:buNone/>
              <a:tabLst>
                <a:tab pos="361950" algn="l"/>
                <a:tab pos="1438275" algn="l"/>
                <a:tab pos="2419350" algn="l"/>
              </a:tabLst>
            </a:pPr>
            <a:r>
              <a:rPr lang="en-US" altLang="zh-CN" sz="2400" dirty="0">
                <a:latin typeface="+mn-lt"/>
                <a:ea typeface="宋体" charset="-122"/>
              </a:rPr>
              <a:t>   from	</a:t>
            </a:r>
            <a:r>
              <a:rPr lang="en-US" altLang="zh-CN" sz="2400" dirty="0" err="1">
                <a:latin typeface="+mn-lt"/>
                <a:ea typeface="宋体" charset="-122"/>
              </a:rPr>
              <a:t>dept_avg</a:t>
            </a:r>
            <a:endParaRPr lang="en-US" altLang="zh-CN" sz="2400" dirty="0">
              <a:latin typeface="+mn-lt"/>
              <a:ea typeface="宋体" charset="-122"/>
            </a:endParaRPr>
          </a:p>
          <a:p>
            <a:pPr marL="0" lvl="1" indent="0">
              <a:buFont typeface="Monotype Sorts" pitchFamily="2" charset="2"/>
              <a:buNone/>
              <a:tabLst>
                <a:tab pos="361950" algn="l"/>
                <a:tab pos="1438275" algn="l"/>
                <a:tab pos="2419350" algn="l"/>
              </a:tabLst>
            </a:pPr>
            <a:r>
              <a:rPr lang="en-US" altLang="zh-CN" sz="2400" dirty="0">
                <a:latin typeface="+mn-lt"/>
                <a:ea typeface="宋体" charset="-122"/>
              </a:rPr>
              <a:t>	where </a:t>
            </a:r>
            <a:r>
              <a:rPr lang="en-US" altLang="zh-CN" sz="2400" dirty="0" err="1">
                <a:latin typeface="+mn-lt"/>
                <a:ea typeface="宋体" charset="-122"/>
              </a:rPr>
              <a:t>avg_salary</a:t>
            </a:r>
            <a:r>
              <a:rPr lang="en-US" altLang="zh-CN" sz="2400" dirty="0">
                <a:latin typeface="+mn-lt"/>
                <a:ea typeface="宋体" charset="-122"/>
              </a:rPr>
              <a:t> &gt; 42000;</a:t>
            </a:r>
          </a:p>
        </p:txBody>
      </p:sp>
    </p:spTree>
    <p:extLst>
      <p:ext uri="{BB962C8B-B14F-4D97-AF65-F5344CB8AC3E}">
        <p14:creationId xmlns:p14="http://schemas.microsoft.com/office/powerpoint/2010/main" val="99113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2258419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5642901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sz="5400" dirty="0">
                <a:latin typeface="+mj-lt"/>
              </a:rPr>
              <a:t>DML: Modification </a:t>
            </a:r>
            <a:endParaRPr lang="zh-CN" altLang="en-US" sz="5400" dirty="0">
              <a:latin typeface="+mj-lt"/>
            </a:endParaRPr>
          </a:p>
        </p:txBody>
      </p:sp>
    </p:spTree>
    <p:extLst>
      <p:ext uri="{BB962C8B-B14F-4D97-AF65-F5344CB8AC3E}">
        <p14:creationId xmlns:p14="http://schemas.microsoft.com/office/powerpoint/2010/main" val="4267236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44624"/>
            <a:ext cx="8229600" cy="1143000"/>
          </a:xfrm>
        </p:spPr>
        <p:txBody>
          <a:bodyPr>
            <a:normAutofit/>
          </a:bodyPr>
          <a:lstStyle/>
          <a:p>
            <a:r>
              <a:rPr lang="en-US" altLang="zh-CN" dirty="0">
                <a:latin typeface="+mj-lt"/>
              </a:rPr>
              <a:t>DML: Modification</a:t>
            </a:r>
            <a:endParaRPr lang="zh-CN" altLang="en-US" dirty="0">
              <a:latin typeface="+mj-lt"/>
            </a:endParaRPr>
          </a:p>
        </p:txBody>
      </p:sp>
      <p:sp>
        <p:nvSpPr>
          <p:cNvPr id="4" name="Rectangle 3"/>
          <p:cNvSpPr>
            <a:spLocks noGrp="1" noChangeArrowheads="1"/>
          </p:cNvSpPr>
          <p:nvPr>
            <p:ph idx="1"/>
          </p:nvPr>
        </p:nvSpPr>
        <p:spPr>
          <a:xfrm>
            <a:off x="467544" y="980728"/>
            <a:ext cx="8568952" cy="5760640"/>
          </a:xfrm>
        </p:spPr>
        <p:txBody>
          <a:bodyPr>
            <a:noAutofit/>
          </a:bodyPr>
          <a:lstStyle/>
          <a:p>
            <a:r>
              <a:rPr lang="en-US" altLang="zh-CN" dirty="0">
                <a:latin typeface="+mn-lt"/>
              </a:rPr>
              <a:t>INSERT</a:t>
            </a:r>
          </a:p>
          <a:p>
            <a:pPr lvl="1"/>
            <a:r>
              <a:rPr lang="zh-CN" altLang="en-US" dirty="0">
                <a:latin typeface="+mn-lt"/>
              </a:rPr>
              <a:t>单行整行</a:t>
            </a:r>
            <a:endParaRPr lang="en-US" altLang="zh-CN" dirty="0">
              <a:latin typeface="+mn-lt"/>
            </a:endParaRPr>
          </a:p>
          <a:p>
            <a:pPr lvl="1"/>
            <a:r>
              <a:rPr lang="zh-CN" altLang="en-US" dirty="0">
                <a:latin typeface="+mn-lt"/>
              </a:rPr>
              <a:t>单行部分属性</a:t>
            </a:r>
            <a:endParaRPr lang="en-US" altLang="zh-CN" dirty="0">
              <a:latin typeface="+mn-lt"/>
            </a:endParaRPr>
          </a:p>
          <a:p>
            <a:pPr lvl="1"/>
            <a:r>
              <a:rPr lang="zh-CN" altLang="en-US" dirty="0">
                <a:latin typeface="+mn-lt"/>
              </a:rPr>
              <a:t>多行</a:t>
            </a:r>
            <a:endParaRPr lang="en-US" altLang="zh-CN" dirty="0">
              <a:latin typeface="+mn-lt"/>
            </a:endParaRPr>
          </a:p>
        </p:txBody>
      </p:sp>
    </p:spTree>
    <p:extLst>
      <p:ext uri="{BB962C8B-B14F-4D97-AF65-F5344CB8AC3E}">
        <p14:creationId xmlns:p14="http://schemas.microsoft.com/office/powerpoint/2010/main" val="2930707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44624"/>
            <a:ext cx="8229600" cy="1143000"/>
          </a:xfrm>
        </p:spPr>
        <p:txBody>
          <a:bodyPr>
            <a:normAutofit/>
          </a:bodyPr>
          <a:lstStyle/>
          <a:p>
            <a:r>
              <a:rPr lang="en-US" altLang="zh-CN" dirty="0">
                <a:latin typeface="+mj-lt"/>
              </a:rPr>
              <a:t>DML: Modification</a:t>
            </a:r>
            <a:endParaRPr lang="zh-CN" altLang="en-US" dirty="0">
              <a:latin typeface="+mj-lt"/>
            </a:endParaRPr>
          </a:p>
        </p:txBody>
      </p:sp>
      <p:sp>
        <p:nvSpPr>
          <p:cNvPr id="4" name="Rectangle 3"/>
          <p:cNvSpPr>
            <a:spLocks noGrp="1" noChangeArrowheads="1"/>
          </p:cNvSpPr>
          <p:nvPr>
            <p:ph idx="1"/>
          </p:nvPr>
        </p:nvSpPr>
        <p:spPr>
          <a:xfrm>
            <a:off x="467544" y="980728"/>
            <a:ext cx="8568952" cy="5760640"/>
          </a:xfrm>
        </p:spPr>
        <p:txBody>
          <a:bodyPr>
            <a:noAutofit/>
          </a:bodyPr>
          <a:lstStyle/>
          <a:p>
            <a:pPr marL="0" indent="0">
              <a:buNone/>
            </a:pPr>
            <a:r>
              <a:rPr lang="en-US" altLang="zh-CN" dirty="0">
                <a:latin typeface="+mn-lt"/>
              </a:rPr>
              <a:t>INSERT INTO student Values</a:t>
            </a:r>
          </a:p>
          <a:p>
            <a:pPr marL="0" indent="0">
              <a:buNone/>
            </a:pPr>
            <a:r>
              <a:rPr lang="en-US" altLang="zh-CN" dirty="0">
                <a:latin typeface="+mn-lt"/>
              </a:rPr>
              <a:t>	(’98001’,’</a:t>
            </a:r>
            <a:r>
              <a:rPr lang="zh-CN" altLang="en-US" dirty="0">
                <a:latin typeface="+mn-lt"/>
              </a:rPr>
              <a:t>张三</a:t>
            </a:r>
            <a:r>
              <a:rPr lang="en-US" altLang="zh-CN" dirty="0">
                <a:latin typeface="+mn-lt"/>
              </a:rPr>
              <a:t>’,21,’M’,’SE’)</a:t>
            </a:r>
          </a:p>
          <a:p>
            <a:pPr marL="0" indent="0">
              <a:buNone/>
            </a:pPr>
            <a:endParaRPr lang="en-US" altLang="zh-CN" dirty="0">
              <a:latin typeface="+mn-lt"/>
            </a:endParaRPr>
          </a:p>
          <a:p>
            <a:pPr marL="0" indent="0">
              <a:buNone/>
            </a:pPr>
            <a:r>
              <a:rPr lang="en-US" altLang="zh-CN" dirty="0">
                <a:latin typeface="+mn-lt"/>
              </a:rPr>
              <a:t>INSERT INTO</a:t>
            </a:r>
            <a:r>
              <a:rPr lang="zh-CN" altLang="en-US" dirty="0">
                <a:latin typeface="+mn-lt"/>
              </a:rPr>
              <a:t>　</a:t>
            </a:r>
            <a:r>
              <a:rPr lang="en-US" altLang="zh-CN" dirty="0">
                <a:latin typeface="+mn-lt"/>
              </a:rPr>
              <a:t>student (</a:t>
            </a:r>
            <a:r>
              <a:rPr lang="en-US" altLang="zh-CN" dirty="0" err="1">
                <a:latin typeface="+mn-lt"/>
              </a:rPr>
              <a:t>sno,sname</a:t>
            </a:r>
            <a:r>
              <a:rPr lang="en-US" altLang="zh-CN" dirty="0">
                <a:latin typeface="+mn-lt"/>
              </a:rPr>
              <a:t>)</a:t>
            </a:r>
          </a:p>
          <a:p>
            <a:pPr marL="0" indent="0">
              <a:buNone/>
            </a:pPr>
            <a:r>
              <a:rPr lang="en-US" altLang="zh-CN" dirty="0">
                <a:latin typeface="+mn-lt"/>
              </a:rPr>
              <a:t>	Values(‘99001’,’</a:t>
            </a:r>
            <a:r>
              <a:rPr lang="zh-CN" altLang="en-US" dirty="0">
                <a:latin typeface="+mn-lt"/>
              </a:rPr>
              <a:t>李四</a:t>
            </a:r>
            <a:r>
              <a:rPr lang="en-US" altLang="zh-CN" dirty="0">
                <a:latin typeface="+mn-lt"/>
              </a:rPr>
              <a:t>’)</a:t>
            </a:r>
          </a:p>
          <a:p>
            <a:pPr marL="0" indent="0">
              <a:buNone/>
            </a:pPr>
            <a:endParaRPr lang="en-US" altLang="zh-CN" dirty="0">
              <a:latin typeface="+mn-lt"/>
            </a:endParaRPr>
          </a:p>
          <a:p>
            <a:pPr marL="0" indent="0">
              <a:buNone/>
            </a:pPr>
            <a:r>
              <a:rPr lang="en-US" altLang="zh-CN" dirty="0">
                <a:latin typeface="+mn-lt"/>
              </a:rPr>
              <a:t>INSERT INTO SC </a:t>
            </a:r>
          </a:p>
          <a:p>
            <a:pPr marL="0" indent="0">
              <a:buNone/>
            </a:pPr>
            <a:r>
              <a:rPr lang="en-US" altLang="zh-CN" dirty="0">
                <a:latin typeface="+mn-lt"/>
              </a:rPr>
              <a:t>	SELECT  </a:t>
            </a:r>
            <a:r>
              <a:rPr lang="en-US" altLang="zh-CN" dirty="0" err="1">
                <a:latin typeface="+mn-lt"/>
              </a:rPr>
              <a:t>sno,cno</a:t>
            </a:r>
            <a:endParaRPr lang="en-US" altLang="zh-CN" dirty="0">
              <a:latin typeface="+mn-lt"/>
            </a:endParaRPr>
          </a:p>
          <a:p>
            <a:pPr marL="0" indent="0">
              <a:buNone/>
            </a:pPr>
            <a:r>
              <a:rPr lang="en-US" altLang="zh-CN" dirty="0">
                <a:latin typeface="+mn-lt"/>
              </a:rPr>
              <a:t>	FROM student as </a:t>
            </a:r>
            <a:r>
              <a:rPr lang="en-US" altLang="zh-CN" dirty="0" err="1">
                <a:latin typeface="+mn-lt"/>
              </a:rPr>
              <a:t>s,course</a:t>
            </a:r>
            <a:r>
              <a:rPr lang="en-US" altLang="zh-CN" dirty="0">
                <a:latin typeface="+mn-lt"/>
              </a:rPr>
              <a:t> as c</a:t>
            </a:r>
          </a:p>
          <a:p>
            <a:pPr marL="0" indent="0">
              <a:buNone/>
            </a:pPr>
            <a:r>
              <a:rPr lang="en-US" altLang="zh-CN" dirty="0">
                <a:latin typeface="+mn-lt"/>
              </a:rPr>
              <a:t>	WHERE </a:t>
            </a:r>
            <a:r>
              <a:rPr lang="en-US" altLang="zh-CN" dirty="0" err="1">
                <a:latin typeface="+mn-lt"/>
              </a:rPr>
              <a:t>c.dept</a:t>
            </a:r>
            <a:r>
              <a:rPr lang="en-US" altLang="zh-CN" dirty="0">
                <a:latin typeface="+mn-lt"/>
              </a:rPr>
              <a:t> = ‘SE’</a:t>
            </a:r>
          </a:p>
          <a:p>
            <a:pPr marL="0" indent="0">
              <a:buNone/>
            </a:pPr>
            <a:r>
              <a:rPr lang="en-US" altLang="zh-CN" dirty="0">
                <a:latin typeface="+mn-lt"/>
              </a:rPr>
              <a:t>’</a:t>
            </a:r>
          </a:p>
          <a:p>
            <a:pPr marL="0" indent="0">
              <a:buNone/>
            </a:pPr>
            <a:r>
              <a:rPr lang="en-US" altLang="zh-CN" dirty="0">
                <a:latin typeface="+mn-lt"/>
              </a:rPr>
              <a:t>	</a:t>
            </a:r>
          </a:p>
        </p:txBody>
      </p:sp>
    </p:spTree>
    <p:extLst>
      <p:ext uri="{BB962C8B-B14F-4D97-AF65-F5344CB8AC3E}">
        <p14:creationId xmlns:p14="http://schemas.microsoft.com/office/powerpoint/2010/main" val="919842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340768"/>
            <a:ext cx="8229600" cy="5256584"/>
          </a:xfrm>
        </p:spPr>
        <p:txBody>
          <a:bodyPr>
            <a:normAutofit/>
          </a:bodyPr>
          <a:lstStyle/>
          <a:p>
            <a:r>
              <a:rPr lang="zh-Hans" altLang="en-US" dirty="0">
                <a:latin typeface="+mn-lt"/>
              </a:rPr>
              <a:t>主机模式</a:t>
            </a:r>
            <a:endParaRPr lang="en-US" altLang="zh-Hans" dirty="0">
              <a:latin typeface="+mn-lt"/>
            </a:endParaRPr>
          </a:p>
          <a:p>
            <a:r>
              <a:rPr lang="en-US" altLang="zh-Hans" dirty="0">
                <a:latin typeface="+mn-lt"/>
              </a:rPr>
              <a:t>PC</a:t>
            </a:r>
            <a:r>
              <a:rPr lang="zh-Hans" altLang="en-US" dirty="0">
                <a:latin typeface="+mn-lt"/>
              </a:rPr>
              <a:t>单机模式</a:t>
            </a:r>
            <a:endParaRPr lang="en-US" altLang="zh-Hans" dirty="0">
              <a:latin typeface="+mn-lt"/>
            </a:endParaRPr>
          </a:p>
          <a:p>
            <a:r>
              <a:rPr lang="zh-Hans" altLang="en-US" dirty="0">
                <a:latin typeface="+mn-lt"/>
              </a:rPr>
              <a:t>文件服务器模式</a:t>
            </a:r>
            <a:endParaRPr lang="en-US" altLang="zh-Hans" dirty="0">
              <a:latin typeface="+mn-lt"/>
            </a:endParaRPr>
          </a:p>
          <a:p>
            <a:r>
              <a:rPr lang="en-US" altLang="zh-Hans" dirty="0">
                <a:latin typeface="+mn-lt"/>
              </a:rPr>
              <a:t>Client/Server</a:t>
            </a:r>
            <a:r>
              <a:rPr lang="zh-Hans" altLang="en-US" dirty="0">
                <a:latin typeface="+mn-lt"/>
              </a:rPr>
              <a:t>模式</a:t>
            </a:r>
            <a:endParaRPr lang="en-US" altLang="zh-Hans" dirty="0">
              <a:latin typeface="+mn-lt"/>
            </a:endParaRPr>
          </a:p>
          <a:p>
            <a:r>
              <a:rPr lang="en-US" altLang="zh-Hans" dirty="0">
                <a:latin typeface="+mn-lt"/>
              </a:rPr>
              <a:t>Browser/Server</a:t>
            </a:r>
            <a:r>
              <a:rPr lang="zh-Hans" altLang="en-US" dirty="0">
                <a:latin typeface="+mn-lt"/>
              </a:rPr>
              <a:t>模式</a:t>
            </a:r>
            <a:endParaRPr lang="en-US" altLang="zh-Hans" dirty="0">
              <a:latin typeface="+mn-lt"/>
            </a:endParaRPr>
          </a:p>
        </p:txBody>
      </p:sp>
      <p:sp>
        <p:nvSpPr>
          <p:cNvPr id="3" name="标题 2"/>
          <p:cNvSpPr>
            <a:spLocks noGrp="1"/>
          </p:cNvSpPr>
          <p:nvPr>
            <p:ph type="title"/>
          </p:nvPr>
        </p:nvSpPr>
        <p:spPr/>
        <p:txBody>
          <a:bodyPr/>
          <a:lstStyle/>
          <a:p>
            <a:r>
              <a:rPr lang="zh-CN" altLang="en-US" dirty="0"/>
              <a:t>数据库</a:t>
            </a:r>
            <a:r>
              <a:rPr lang="zh-Hans" altLang="en-US" dirty="0"/>
              <a:t>系统架构</a:t>
            </a:r>
            <a:endParaRPr lang="zh-CN" altLang="en-US" dirty="0"/>
          </a:p>
        </p:txBody>
      </p:sp>
    </p:spTree>
    <p:extLst>
      <p:ext uri="{BB962C8B-B14F-4D97-AF65-F5344CB8AC3E}">
        <p14:creationId xmlns:p14="http://schemas.microsoft.com/office/powerpoint/2010/main" val="14481745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44624"/>
            <a:ext cx="8229600" cy="1143000"/>
          </a:xfrm>
        </p:spPr>
        <p:txBody>
          <a:bodyPr>
            <a:normAutofit/>
          </a:bodyPr>
          <a:lstStyle/>
          <a:p>
            <a:r>
              <a:rPr lang="en-US" altLang="zh-CN" dirty="0">
                <a:latin typeface="+mj-lt"/>
              </a:rPr>
              <a:t>DML: Modification</a:t>
            </a:r>
            <a:endParaRPr lang="zh-CN" altLang="en-US" dirty="0">
              <a:latin typeface="+mj-lt"/>
            </a:endParaRPr>
          </a:p>
        </p:txBody>
      </p:sp>
      <p:sp>
        <p:nvSpPr>
          <p:cNvPr id="4" name="Rectangle 3"/>
          <p:cNvSpPr>
            <a:spLocks noGrp="1" noChangeArrowheads="1"/>
          </p:cNvSpPr>
          <p:nvPr>
            <p:ph idx="1"/>
          </p:nvPr>
        </p:nvSpPr>
        <p:spPr>
          <a:xfrm>
            <a:off x="467544" y="980728"/>
            <a:ext cx="8568952" cy="5760640"/>
          </a:xfrm>
        </p:spPr>
        <p:txBody>
          <a:bodyPr>
            <a:noAutofit/>
          </a:bodyPr>
          <a:lstStyle/>
          <a:p>
            <a:pPr marL="0" indent="0">
              <a:buNone/>
            </a:pPr>
            <a:r>
              <a:rPr lang="en-US" altLang="zh-CN" dirty="0">
                <a:latin typeface="+mn-lt"/>
              </a:rPr>
              <a:t>DELETE	</a:t>
            </a:r>
            <a:r>
              <a:rPr lang="zh-CN" altLang="en-US" dirty="0">
                <a:latin typeface="+mn-lt"/>
              </a:rPr>
              <a:t>整元组删除</a:t>
            </a:r>
            <a:endParaRPr lang="en-US" altLang="zh-CN" dirty="0">
              <a:latin typeface="+mn-lt"/>
            </a:endParaRPr>
          </a:p>
          <a:p>
            <a:pPr marL="0" indent="0">
              <a:buNone/>
            </a:pPr>
            <a:endParaRPr lang="en-US" altLang="zh-CN" dirty="0">
              <a:latin typeface="+mn-lt"/>
            </a:endParaRPr>
          </a:p>
          <a:p>
            <a:pPr marL="0" indent="0">
              <a:buNone/>
            </a:pPr>
            <a:r>
              <a:rPr lang="en-US" altLang="zh-CN" sz="2800" dirty="0">
                <a:latin typeface="+mn-lt"/>
              </a:rPr>
              <a:t>DELETE </a:t>
            </a:r>
          </a:p>
          <a:p>
            <a:pPr marL="0" indent="0">
              <a:buNone/>
            </a:pPr>
            <a:r>
              <a:rPr lang="en-US" altLang="zh-CN" sz="2800" dirty="0">
                <a:latin typeface="+mn-lt"/>
              </a:rPr>
              <a:t>	FROM student</a:t>
            </a:r>
          </a:p>
          <a:p>
            <a:pPr marL="0" indent="0">
              <a:buNone/>
            </a:pPr>
            <a:r>
              <a:rPr lang="en-US" altLang="zh-CN" sz="2800" dirty="0">
                <a:latin typeface="+mn-lt"/>
              </a:rPr>
              <a:t>	WHERE </a:t>
            </a:r>
            <a:r>
              <a:rPr lang="en-US" altLang="zh-CN" sz="2800" dirty="0" err="1">
                <a:latin typeface="+mn-lt"/>
              </a:rPr>
              <a:t>dept</a:t>
            </a:r>
            <a:r>
              <a:rPr lang="en-US" altLang="zh-CN" sz="2800" dirty="0">
                <a:latin typeface="+mn-lt"/>
              </a:rPr>
              <a:t> = ‘SE’</a:t>
            </a:r>
          </a:p>
          <a:p>
            <a:pPr marL="0" indent="0">
              <a:buNone/>
            </a:pPr>
            <a:endParaRPr lang="en-US" altLang="zh-CN" sz="2800" dirty="0">
              <a:latin typeface="+mn-lt"/>
            </a:endParaRPr>
          </a:p>
          <a:p>
            <a:pPr marL="0" indent="0">
              <a:buNone/>
            </a:pPr>
            <a:r>
              <a:rPr lang="en-US" altLang="zh-CN" sz="2800" dirty="0">
                <a:latin typeface="+mn-lt"/>
              </a:rPr>
              <a:t>DELETE </a:t>
            </a:r>
          </a:p>
          <a:p>
            <a:pPr marL="0" indent="0">
              <a:buNone/>
            </a:pPr>
            <a:r>
              <a:rPr lang="en-US" altLang="zh-CN" sz="2800" dirty="0">
                <a:latin typeface="+mn-lt"/>
              </a:rPr>
              <a:t>	FROM 	student</a:t>
            </a:r>
          </a:p>
          <a:p>
            <a:pPr marL="0" indent="0">
              <a:buNone/>
            </a:pPr>
            <a:r>
              <a:rPr lang="en-US" altLang="zh-CN" sz="2800" dirty="0">
                <a:latin typeface="+mn-lt"/>
              </a:rPr>
              <a:t>	FROM 	SC</a:t>
            </a:r>
          </a:p>
          <a:p>
            <a:pPr marL="0" indent="0">
              <a:buNone/>
            </a:pPr>
            <a:r>
              <a:rPr lang="en-US" altLang="zh-CN" sz="2800" dirty="0">
                <a:latin typeface="+mn-lt"/>
              </a:rPr>
              <a:t>	WHERE 	</a:t>
            </a:r>
            <a:r>
              <a:rPr lang="en-US" altLang="zh-CN" sz="2800" dirty="0" err="1">
                <a:latin typeface="+mn-lt"/>
              </a:rPr>
              <a:t>student.sno</a:t>
            </a:r>
            <a:r>
              <a:rPr lang="en-US" altLang="zh-CN" sz="2800" dirty="0">
                <a:latin typeface="+mn-lt"/>
              </a:rPr>
              <a:t> = </a:t>
            </a:r>
            <a:r>
              <a:rPr lang="en-US" altLang="zh-CN" sz="2800" dirty="0" err="1">
                <a:latin typeface="+mn-lt"/>
              </a:rPr>
              <a:t>SC.sno</a:t>
            </a:r>
            <a:r>
              <a:rPr lang="en-US" altLang="zh-CN" sz="2800" dirty="0">
                <a:latin typeface="+mn-lt"/>
              </a:rPr>
              <a:t> and</a:t>
            </a:r>
          </a:p>
          <a:p>
            <a:pPr marL="0" indent="0">
              <a:buNone/>
            </a:pPr>
            <a:r>
              <a:rPr lang="en-US" altLang="zh-CN" sz="2800" dirty="0">
                <a:latin typeface="+mn-lt"/>
              </a:rPr>
              <a:t>			grade &lt; 60</a:t>
            </a:r>
          </a:p>
        </p:txBody>
      </p:sp>
    </p:spTree>
    <p:extLst>
      <p:ext uri="{BB962C8B-B14F-4D97-AF65-F5344CB8AC3E}">
        <p14:creationId xmlns:p14="http://schemas.microsoft.com/office/powerpoint/2010/main" val="1376109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44624"/>
            <a:ext cx="8229600" cy="1143000"/>
          </a:xfrm>
        </p:spPr>
        <p:txBody>
          <a:bodyPr>
            <a:normAutofit/>
          </a:bodyPr>
          <a:lstStyle/>
          <a:p>
            <a:r>
              <a:rPr lang="en-US" altLang="zh-CN" dirty="0">
                <a:latin typeface="+mj-lt"/>
              </a:rPr>
              <a:t>DML: Modification</a:t>
            </a:r>
            <a:endParaRPr lang="zh-CN" altLang="en-US" dirty="0">
              <a:latin typeface="+mj-lt"/>
            </a:endParaRPr>
          </a:p>
        </p:txBody>
      </p:sp>
      <p:sp>
        <p:nvSpPr>
          <p:cNvPr id="4" name="Rectangle 3"/>
          <p:cNvSpPr>
            <a:spLocks noGrp="1" noChangeArrowheads="1"/>
          </p:cNvSpPr>
          <p:nvPr>
            <p:ph idx="1"/>
          </p:nvPr>
        </p:nvSpPr>
        <p:spPr>
          <a:xfrm>
            <a:off x="467544" y="980728"/>
            <a:ext cx="8568952" cy="5760640"/>
          </a:xfrm>
        </p:spPr>
        <p:txBody>
          <a:bodyPr>
            <a:noAutofit/>
          </a:bodyPr>
          <a:lstStyle/>
          <a:p>
            <a:pPr marL="0" indent="0">
              <a:buNone/>
            </a:pPr>
            <a:r>
              <a:rPr lang="en-US" altLang="zh-CN" dirty="0">
                <a:latin typeface="+mn-lt"/>
              </a:rPr>
              <a:t>UPDATE</a:t>
            </a:r>
          </a:p>
          <a:p>
            <a:pPr marL="0" indent="0">
              <a:buNone/>
            </a:pPr>
            <a:r>
              <a:rPr lang="en-US" altLang="zh-CN" dirty="0">
                <a:latin typeface="+mn-lt"/>
              </a:rPr>
              <a:t>	</a:t>
            </a:r>
            <a:r>
              <a:rPr lang="zh-CN" altLang="en-US" dirty="0">
                <a:latin typeface="+mn-lt"/>
              </a:rPr>
              <a:t>修改相关元组中的指定属性</a:t>
            </a:r>
            <a:endParaRPr lang="en-US" altLang="zh-CN" dirty="0">
              <a:latin typeface="+mn-lt"/>
            </a:endParaRPr>
          </a:p>
          <a:p>
            <a:pPr marL="0" indent="0">
              <a:buNone/>
            </a:pPr>
            <a:endParaRPr lang="en-US" altLang="zh-CN" sz="2800" dirty="0">
              <a:latin typeface="+mn-lt"/>
            </a:endParaRPr>
          </a:p>
          <a:p>
            <a:pPr marL="0" indent="0">
              <a:buNone/>
            </a:pPr>
            <a:r>
              <a:rPr lang="en-US" altLang="zh-CN" sz="2800" dirty="0">
                <a:latin typeface="+mn-lt"/>
              </a:rPr>
              <a:t>UPDATE student </a:t>
            </a:r>
          </a:p>
          <a:p>
            <a:pPr marL="0" indent="0">
              <a:buNone/>
            </a:pPr>
            <a:r>
              <a:rPr lang="en-US" altLang="zh-CN" sz="2800" dirty="0">
                <a:latin typeface="+mn-lt"/>
              </a:rPr>
              <a:t>	SET age 	= age+1,</a:t>
            </a:r>
          </a:p>
          <a:p>
            <a:pPr marL="0" indent="0">
              <a:buNone/>
            </a:pPr>
            <a:r>
              <a:rPr lang="en-US" altLang="zh-CN" sz="2800" dirty="0">
                <a:latin typeface="+mn-lt"/>
              </a:rPr>
              <a:t>		</a:t>
            </a:r>
            <a:r>
              <a:rPr lang="en-US" altLang="zh-CN" sz="2800" dirty="0" err="1">
                <a:latin typeface="+mn-lt"/>
              </a:rPr>
              <a:t>dept</a:t>
            </a:r>
            <a:r>
              <a:rPr lang="en-US" altLang="zh-CN" sz="2800" dirty="0">
                <a:latin typeface="+mn-lt"/>
              </a:rPr>
              <a:t> = ‘SE’</a:t>
            </a:r>
          </a:p>
          <a:p>
            <a:pPr marL="0" indent="0">
              <a:buNone/>
            </a:pPr>
            <a:r>
              <a:rPr lang="en-US" altLang="zh-CN" sz="2800" dirty="0">
                <a:latin typeface="+mn-lt"/>
              </a:rPr>
              <a:t>	WHERE </a:t>
            </a:r>
            <a:r>
              <a:rPr lang="en-US" altLang="zh-CN" sz="2800" dirty="0" err="1">
                <a:latin typeface="+mn-lt"/>
              </a:rPr>
              <a:t>dept</a:t>
            </a:r>
            <a:r>
              <a:rPr lang="en-US" altLang="zh-CN" sz="2800" dirty="0">
                <a:latin typeface="+mn-lt"/>
              </a:rPr>
              <a:t> = ‘MA’ </a:t>
            </a:r>
          </a:p>
        </p:txBody>
      </p:sp>
    </p:spTree>
    <p:extLst>
      <p:ext uri="{BB962C8B-B14F-4D97-AF65-F5344CB8AC3E}">
        <p14:creationId xmlns:p14="http://schemas.microsoft.com/office/powerpoint/2010/main" val="174139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sz="6600" dirty="0">
                <a:latin typeface="+mj-lt"/>
              </a:rPr>
              <a:t>Authorization</a:t>
            </a:r>
            <a:endParaRPr lang="zh-CN" altLang="en-US" sz="4800" dirty="0">
              <a:latin typeface="+mj-lt"/>
            </a:endParaRPr>
          </a:p>
        </p:txBody>
      </p:sp>
    </p:spTree>
    <p:extLst>
      <p:ext uri="{BB962C8B-B14F-4D97-AF65-F5344CB8AC3E}">
        <p14:creationId xmlns:p14="http://schemas.microsoft.com/office/powerpoint/2010/main" val="36694089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9512" y="1600200"/>
            <a:ext cx="8784976" cy="4525963"/>
          </a:xfrm>
        </p:spPr>
        <p:txBody>
          <a:bodyPr/>
          <a:lstStyle/>
          <a:p>
            <a:r>
              <a:rPr lang="en-US" altLang="zh-CN" dirty="0">
                <a:latin typeface="+mn-lt"/>
              </a:rPr>
              <a:t>DCL</a:t>
            </a:r>
          </a:p>
          <a:p>
            <a:r>
              <a:rPr lang="en-US" altLang="zh-CN" dirty="0">
                <a:latin typeface="+mn-lt"/>
              </a:rPr>
              <a:t>Grant</a:t>
            </a:r>
            <a:r>
              <a:rPr lang="zh-CN" altLang="en-US" dirty="0">
                <a:latin typeface="+mn-lt"/>
              </a:rPr>
              <a:t>授权</a:t>
            </a:r>
            <a:endParaRPr lang="en-US" altLang="zh-CN" dirty="0">
              <a:latin typeface="+mn-lt"/>
            </a:endParaRPr>
          </a:p>
          <a:p>
            <a:r>
              <a:rPr lang="en-US" altLang="zh-CN" dirty="0">
                <a:latin typeface="+mn-lt"/>
              </a:rPr>
              <a:t>Revoke</a:t>
            </a:r>
            <a:r>
              <a:rPr lang="zh-CN" altLang="en-US" dirty="0">
                <a:latin typeface="+mn-lt"/>
              </a:rPr>
              <a:t>回收</a:t>
            </a:r>
            <a:endParaRPr lang="en-US" altLang="zh-CN" dirty="0">
              <a:latin typeface="+mn-lt"/>
            </a:endParaRPr>
          </a:p>
          <a:p>
            <a:endParaRPr lang="en-US" altLang="zh-CN" dirty="0">
              <a:latin typeface="+mn-lt"/>
            </a:endParaRPr>
          </a:p>
          <a:p>
            <a:pPr marL="0" indent="0">
              <a:buNone/>
            </a:pPr>
            <a:r>
              <a:rPr lang="en-US" altLang="zh-CN" dirty="0">
                <a:latin typeface="+mn-lt"/>
              </a:rPr>
              <a:t>grant select on </a:t>
            </a:r>
            <a:r>
              <a:rPr lang="en-US" altLang="zh-CN" i="1" dirty="0">
                <a:latin typeface="+mn-lt"/>
              </a:rPr>
              <a:t>instructor </a:t>
            </a:r>
            <a:r>
              <a:rPr lang="en-US" altLang="zh-CN" dirty="0">
                <a:latin typeface="+mn-lt"/>
              </a:rPr>
              <a:t>to </a:t>
            </a:r>
            <a:r>
              <a:rPr lang="en-US" altLang="zh-CN" i="1" dirty="0">
                <a:latin typeface="+mn-lt"/>
              </a:rPr>
              <a:t>U</a:t>
            </a:r>
            <a:r>
              <a:rPr lang="en-US" altLang="zh-CN" baseline="-25000" dirty="0">
                <a:latin typeface="+mn-lt"/>
              </a:rPr>
              <a:t>1</a:t>
            </a:r>
            <a:r>
              <a:rPr lang="en-US" altLang="zh-CN" i="1" dirty="0">
                <a:latin typeface="+mn-lt"/>
              </a:rPr>
              <a:t>, U</a:t>
            </a:r>
            <a:r>
              <a:rPr lang="en-US" altLang="zh-CN" baseline="-25000" dirty="0">
                <a:latin typeface="+mn-lt"/>
              </a:rPr>
              <a:t>2</a:t>
            </a:r>
            <a:r>
              <a:rPr lang="en-US" altLang="zh-CN" i="1" dirty="0">
                <a:latin typeface="+mn-lt"/>
              </a:rPr>
              <a:t>, U</a:t>
            </a:r>
            <a:r>
              <a:rPr lang="en-US" altLang="zh-CN" baseline="-25000" dirty="0">
                <a:latin typeface="+mn-lt"/>
              </a:rPr>
              <a:t>3</a:t>
            </a:r>
            <a:endParaRPr lang="en-US" altLang="zh-CN" dirty="0">
              <a:latin typeface="+mn-lt"/>
            </a:endParaRPr>
          </a:p>
          <a:p>
            <a:pPr marL="0" lvl="1" indent="0">
              <a:buNone/>
            </a:pPr>
            <a:r>
              <a:rPr lang="en-US" altLang="zh-CN" dirty="0">
                <a:latin typeface="+mn-lt"/>
              </a:rPr>
              <a:t>revoke select on </a:t>
            </a:r>
            <a:r>
              <a:rPr lang="en-US" altLang="zh-CN" i="1" dirty="0">
                <a:latin typeface="+mn-lt"/>
              </a:rPr>
              <a:t>branch  </a:t>
            </a:r>
            <a:r>
              <a:rPr lang="en-US" altLang="zh-CN" dirty="0">
                <a:latin typeface="+mn-lt"/>
              </a:rPr>
              <a:t>from </a:t>
            </a:r>
            <a:r>
              <a:rPr lang="en-US" altLang="zh-CN" i="1" dirty="0">
                <a:latin typeface="+mn-lt"/>
              </a:rPr>
              <a:t>U</a:t>
            </a:r>
            <a:r>
              <a:rPr lang="en-US" altLang="zh-CN" i="1" baseline="-25000" dirty="0">
                <a:latin typeface="+mn-lt"/>
              </a:rPr>
              <a:t>1</a:t>
            </a:r>
            <a:r>
              <a:rPr lang="en-US" altLang="zh-CN" i="1" dirty="0">
                <a:latin typeface="+mn-lt"/>
              </a:rPr>
              <a:t>, U</a:t>
            </a:r>
            <a:r>
              <a:rPr lang="en-US" altLang="zh-CN" i="1" baseline="-25000" dirty="0">
                <a:latin typeface="+mn-lt"/>
              </a:rPr>
              <a:t>2</a:t>
            </a:r>
            <a:r>
              <a:rPr lang="en-US" altLang="zh-CN" i="1" dirty="0">
                <a:latin typeface="+mn-lt"/>
              </a:rPr>
              <a:t>, U</a:t>
            </a:r>
            <a:r>
              <a:rPr lang="en-US" altLang="zh-CN" i="1" baseline="-25000" dirty="0">
                <a:latin typeface="+mn-lt"/>
              </a:rPr>
              <a:t>3</a:t>
            </a:r>
          </a:p>
          <a:p>
            <a:pPr marL="0" lvl="1" indent="0">
              <a:buNone/>
            </a:pPr>
            <a:endParaRPr lang="en-US" altLang="zh-CN" i="1" baseline="-25000" dirty="0">
              <a:latin typeface="+mn-lt"/>
            </a:endParaRPr>
          </a:p>
          <a:p>
            <a:pPr marL="0" indent="0">
              <a:buNone/>
            </a:pPr>
            <a:endParaRPr lang="en-US" altLang="zh-CN" dirty="0">
              <a:latin typeface="+mn-lt"/>
            </a:endParaRPr>
          </a:p>
          <a:p>
            <a:endParaRPr lang="zh-CN" altLang="en-US" dirty="0">
              <a:latin typeface="+mn-lt"/>
            </a:endParaRPr>
          </a:p>
        </p:txBody>
      </p:sp>
      <p:sp>
        <p:nvSpPr>
          <p:cNvPr id="3" name="标题 2"/>
          <p:cNvSpPr>
            <a:spLocks noGrp="1"/>
          </p:cNvSpPr>
          <p:nvPr>
            <p:ph type="title"/>
          </p:nvPr>
        </p:nvSpPr>
        <p:spPr/>
        <p:txBody>
          <a:bodyPr/>
          <a:lstStyle/>
          <a:p>
            <a:r>
              <a:rPr lang="en-US" altLang="zh-CN" sz="6000" dirty="0">
                <a:latin typeface="+mj-lt"/>
              </a:rPr>
              <a:t>Authorization</a:t>
            </a:r>
            <a:endParaRPr lang="zh-CN" altLang="en-US" dirty="0">
              <a:latin typeface="+mj-lt"/>
            </a:endParaRPr>
          </a:p>
        </p:txBody>
      </p:sp>
    </p:spTree>
    <p:extLst>
      <p:ext uri="{BB962C8B-B14F-4D97-AF65-F5344CB8AC3E}">
        <p14:creationId xmlns:p14="http://schemas.microsoft.com/office/powerpoint/2010/main" val="14549781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9512" y="1600200"/>
            <a:ext cx="8784976" cy="4525963"/>
          </a:xfrm>
        </p:spPr>
        <p:txBody>
          <a:bodyPr>
            <a:normAutofit/>
          </a:bodyPr>
          <a:lstStyle/>
          <a:p>
            <a:pPr marL="192088" lvl="1" indent="0">
              <a:buNone/>
            </a:pPr>
            <a:r>
              <a:rPr lang="en-US" altLang="zh-CN" sz="3200" dirty="0">
                <a:latin typeface="+mn-lt"/>
              </a:rPr>
              <a:t>grant select on department to </a:t>
            </a:r>
            <a:r>
              <a:rPr lang="en-US" altLang="zh-CN" sz="3200" dirty="0" err="1">
                <a:latin typeface="+mn-lt"/>
              </a:rPr>
              <a:t>Amit</a:t>
            </a:r>
            <a:endParaRPr lang="en-US" altLang="zh-CN" sz="3200" dirty="0">
              <a:latin typeface="+mn-lt"/>
            </a:endParaRPr>
          </a:p>
          <a:p>
            <a:pPr marL="192088" lvl="1" indent="0">
              <a:buNone/>
            </a:pPr>
            <a:r>
              <a:rPr lang="en-US" altLang="zh-CN" sz="3200" dirty="0">
                <a:latin typeface="+mn-lt"/>
              </a:rPr>
              <a:t>	 with grant option;</a:t>
            </a:r>
          </a:p>
          <a:p>
            <a:pPr marL="192088" lvl="1" indent="0">
              <a:buNone/>
            </a:pPr>
            <a:r>
              <a:rPr lang="en-US" altLang="zh-CN" sz="3200" dirty="0">
                <a:latin typeface="+mn-lt"/>
              </a:rPr>
              <a:t>revoke select on department from </a:t>
            </a:r>
            <a:r>
              <a:rPr lang="en-US" altLang="zh-CN" sz="3200" dirty="0" err="1">
                <a:latin typeface="+mn-lt"/>
              </a:rPr>
              <a:t>Amit</a:t>
            </a:r>
            <a:r>
              <a:rPr lang="en-US" altLang="zh-CN" sz="3200" dirty="0">
                <a:latin typeface="+mn-lt"/>
              </a:rPr>
              <a:t>, 	Satoshi cascade;</a:t>
            </a:r>
          </a:p>
          <a:p>
            <a:pPr marL="192088" lvl="1" indent="0">
              <a:buNone/>
            </a:pPr>
            <a:r>
              <a:rPr lang="en-US" altLang="zh-CN" sz="3200" dirty="0">
                <a:latin typeface="+mn-lt"/>
              </a:rPr>
              <a:t>revoke select on department from </a:t>
            </a:r>
            <a:r>
              <a:rPr lang="en-US" altLang="zh-CN" sz="3200" dirty="0" err="1">
                <a:latin typeface="+mn-lt"/>
              </a:rPr>
              <a:t>Amit</a:t>
            </a:r>
            <a:r>
              <a:rPr lang="en-US" altLang="zh-CN" sz="3200" dirty="0">
                <a:latin typeface="+mn-lt"/>
              </a:rPr>
              <a:t>, 	Satoshi restrict;</a:t>
            </a:r>
          </a:p>
          <a:p>
            <a:pPr marL="0" indent="0">
              <a:buNone/>
            </a:pPr>
            <a:endParaRPr lang="zh-CN" altLang="en-US" sz="3600" dirty="0">
              <a:latin typeface="+mn-lt"/>
            </a:endParaRPr>
          </a:p>
        </p:txBody>
      </p:sp>
      <p:sp>
        <p:nvSpPr>
          <p:cNvPr id="3" name="标题 2"/>
          <p:cNvSpPr>
            <a:spLocks noGrp="1"/>
          </p:cNvSpPr>
          <p:nvPr>
            <p:ph type="title"/>
          </p:nvPr>
        </p:nvSpPr>
        <p:spPr/>
        <p:txBody>
          <a:bodyPr/>
          <a:lstStyle/>
          <a:p>
            <a:r>
              <a:rPr lang="en-US" altLang="zh-CN" sz="6000" dirty="0">
                <a:latin typeface="+mj-lt"/>
              </a:rPr>
              <a:t>Authorization</a:t>
            </a:r>
            <a:endParaRPr lang="zh-CN" altLang="en-US" dirty="0">
              <a:latin typeface="+mj-lt"/>
            </a:endParaRPr>
          </a:p>
        </p:txBody>
      </p:sp>
    </p:spTree>
    <p:extLst>
      <p:ext uri="{BB962C8B-B14F-4D97-AF65-F5344CB8AC3E}">
        <p14:creationId xmlns:p14="http://schemas.microsoft.com/office/powerpoint/2010/main" val="15612894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sz="6600" dirty="0">
                <a:latin typeface="+mj-lt"/>
              </a:rPr>
              <a:t>View</a:t>
            </a:r>
            <a:endParaRPr lang="zh-CN" altLang="en-US" sz="6600" dirty="0">
              <a:latin typeface="+mj-lt"/>
            </a:endParaRPr>
          </a:p>
        </p:txBody>
      </p:sp>
    </p:spTree>
    <p:extLst>
      <p:ext uri="{BB962C8B-B14F-4D97-AF65-F5344CB8AC3E}">
        <p14:creationId xmlns:p14="http://schemas.microsoft.com/office/powerpoint/2010/main" val="26004329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44624"/>
            <a:ext cx="8229600" cy="1143000"/>
          </a:xfrm>
        </p:spPr>
        <p:txBody>
          <a:bodyPr>
            <a:normAutofit/>
          </a:bodyPr>
          <a:lstStyle/>
          <a:p>
            <a:r>
              <a:rPr lang="en-US" altLang="zh-CN" dirty="0">
                <a:latin typeface="+mj-lt"/>
              </a:rPr>
              <a:t>View(</a:t>
            </a:r>
            <a:r>
              <a:rPr lang="zh-CN" altLang="en-US" dirty="0">
                <a:latin typeface="+mj-lt"/>
              </a:rPr>
              <a:t>视图</a:t>
            </a:r>
            <a:r>
              <a:rPr lang="en-US" altLang="zh-CN" dirty="0">
                <a:latin typeface="+mj-lt"/>
              </a:rPr>
              <a:t>)</a:t>
            </a:r>
            <a:endParaRPr lang="zh-CN" altLang="en-US" dirty="0">
              <a:latin typeface="+mj-lt"/>
            </a:endParaRPr>
          </a:p>
        </p:txBody>
      </p:sp>
      <p:sp>
        <p:nvSpPr>
          <p:cNvPr id="4" name="Rectangle 3"/>
          <p:cNvSpPr>
            <a:spLocks noGrp="1" noChangeArrowheads="1"/>
          </p:cNvSpPr>
          <p:nvPr>
            <p:ph idx="1"/>
          </p:nvPr>
        </p:nvSpPr>
        <p:spPr>
          <a:xfrm>
            <a:off x="467544" y="1124744"/>
            <a:ext cx="8568952" cy="5472608"/>
          </a:xfrm>
        </p:spPr>
        <p:txBody>
          <a:bodyPr>
            <a:noAutofit/>
          </a:bodyPr>
          <a:lstStyle/>
          <a:p>
            <a:r>
              <a:rPr lang="zh-CN" altLang="en-US" sz="2800" dirty="0">
                <a:latin typeface="+mn-lt"/>
              </a:rPr>
              <a:t>仅允许用户察看部分数据（瞎子摸象）</a:t>
            </a:r>
            <a:endParaRPr lang="en-US" altLang="zh-CN" sz="2800" dirty="0">
              <a:latin typeface="+mn-lt"/>
            </a:endParaRPr>
          </a:p>
          <a:p>
            <a:r>
              <a:rPr lang="zh-CN" altLang="en-US" sz="2800" dirty="0">
                <a:latin typeface="+mn-lt"/>
              </a:rPr>
              <a:t>提高数据安全性</a:t>
            </a:r>
            <a:endParaRPr lang="en-US" altLang="zh-CN" sz="2800" dirty="0">
              <a:latin typeface="+mn-lt"/>
            </a:endParaRPr>
          </a:p>
          <a:p>
            <a:pPr marL="0" indent="0">
              <a:buNone/>
            </a:pPr>
            <a:endParaRPr lang="en-US" altLang="zh-CN" sz="2800" dirty="0">
              <a:latin typeface="+mn-lt"/>
            </a:endParaRPr>
          </a:p>
          <a:p>
            <a:pPr marL="0" indent="0">
              <a:buNone/>
            </a:pPr>
            <a:r>
              <a:rPr lang="en-US" altLang="zh-CN" sz="2800" dirty="0">
                <a:latin typeface="+mn-lt"/>
              </a:rPr>
              <a:t>	CREATE VIEW </a:t>
            </a:r>
            <a:r>
              <a:rPr lang="en-US" altLang="zh-CN" sz="2800" dirty="0" err="1">
                <a:latin typeface="+mn-lt"/>
              </a:rPr>
              <a:t>se_name_list</a:t>
            </a:r>
            <a:r>
              <a:rPr lang="en-US" altLang="zh-CN" sz="2800" dirty="0">
                <a:latin typeface="+mn-lt"/>
              </a:rPr>
              <a:t> as</a:t>
            </a:r>
          </a:p>
          <a:p>
            <a:pPr marL="0" indent="0">
              <a:buNone/>
            </a:pPr>
            <a:r>
              <a:rPr lang="en-US" altLang="zh-CN" sz="2800" dirty="0">
                <a:latin typeface="+mn-lt"/>
              </a:rPr>
              <a:t>		SELECT 	</a:t>
            </a:r>
            <a:r>
              <a:rPr lang="en-US" altLang="zh-CN" sz="2800" dirty="0" err="1">
                <a:latin typeface="+mn-lt"/>
              </a:rPr>
              <a:t>sno,sname</a:t>
            </a:r>
            <a:endParaRPr lang="en-US" altLang="zh-CN" sz="2800" dirty="0">
              <a:latin typeface="+mn-lt"/>
            </a:endParaRPr>
          </a:p>
          <a:p>
            <a:pPr marL="0" indent="0">
              <a:buNone/>
            </a:pPr>
            <a:r>
              <a:rPr lang="en-US" altLang="zh-CN" sz="2800" dirty="0">
                <a:latin typeface="+mn-lt"/>
              </a:rPr>
              <a:t>		FROM	student</a:t>
            </a:r>
          </a:p>
          <a:p>
            <a:pPr marL="0" indent="0">
              <a:buNone/>
            </a:pPr>
            <a:r>
              <a:rPr lang="en-US" altLang="zh-CN" sz="2800" dirty="0">
                <a:latin typeface="+mn-lt"/>
              </a:rPr>
              <a:t>		WHERE	</a:t>
            </a:r>
            <a:r>
              <a:rPr lang="en-US" altLang="zh-CN" sz="2800" dirty="0" err="1">
                <a:latin typeface="+mn-lt"/>
              </a:rPr>
              <a:t>dept</a:t>
            </a:r>
            <a:r>
              <a:rPr lang="en-US" altLang="zh-CN" sz="2800" dirty="0">
                <a:latin typeface="+mn-lt"/>
              </a:rPr>
              <a:t> = ‘SE’</a:t>
            </a:r>
          </a:p>
        </p:txBody>
      </p:sp>
    </p:spTree>
    <p:extLst>
      <p:ext uri="{BB962C8B-B14F-4D97-AF65-F5344CB8AC3E}">
        <p14:creationId xmlns:p14="http://schemas.microsoft.com/office/powerpoint/2010/main" val="1897231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44624"/>
            <a:ext cx="8229600" cy="1143000"/>
          </a:xfrm>
        </p:spPr>
        <p:txBody>
          <a:bodyPr>
            <a:normAutofit/>
          </a:bodyPr>
          <a:lstStyle/>
          <a:p>
            <a:r>
              <a:rPr lang="en-US" altLang="zh-CN" dirty="0">
                <a:latin typeface="+mj-lt"/>
              </a:rPr>
              <a:t>View</a:t>
            </a:r>
            <a:endParaRPr lang="zh-CN" altLang="en-US" dirty="0">
              <a:latin typeface="+mj-lt"/>
            </a:endParaRPr>
          </a:p>
        </p:txBody>
      </p:sp>
      <p:sp>
        <p:nvSpPr>
          <p:cNvPr id="4" name="Rectangle 3"/>
          <p:cNvSpPr>
            <a:spLocks noGrp="1" noChangeArrowheads="1"/>
          </p:cNvSpPr>
          <p:nvPr>
            <p:ph idx="1"/>
          </p:nvPr>
        </p:nvSpPr>
        <p:spPr>
          <a:xfrm>
            <a:off x="467544" y="1124744"/>
            <a:ext cx="8568952" cy="5472608"/>
          </a:xfrm>
        </p:spPr>
        <p:txBody>
          <a:bodyPr>
            <a:noAutofit/>
          </a:bodyPr>
          <a:lstStyle/>
          <a:p>
            <a:pPr>
              <a:tabLst>
                <a:tab pos="1370013" algn="l"/>
              </a:tabLst>
            </a:pPr>
            <a:r>
              <a:rPr lang="en-US" altLang="zh-CN" sz="2800" dirty="0">
                <a:latin typeface="+mn-lt"/>
              </a:rPr>
              <a:t>Create a view of department salary totals</a:t>
            </a:r>
            <a:br>
              <a:rPr lang="en-US" altLang="zh-CN" sz="2800" dirty="0">
                <a:latin typeface="+mn-lt"/>
              </a:rPr>
            </a:br>
            <a:r>
              <a:rPr lang="en-US" altLang="zh-CN" sz="2800" dirty="0">
                <a:latin typeface="+mn-lt"/>
              </a:rPr>
              <a:t>  </a:t>
            </a:r>
          </a:p>
          <a:p>
            <a:pPr marL="0" indent="0">
              <a:buNone/>
            </a:pPr>
            <a:r>
              <a:rPr lang="en-US" altLang="zh-CN" sz="2800" dirty="0">
                <a:latin typeface="+mn-lt"/>
              </a:rPr>
              <a:t>   </a:t>
            </a:r>
            <a:r>
              <a:rPr lang="en-US" altLang="zh-CN" dirty="0">
                <a:latin typeface="+mn-lt"/>
              </a:rPr>
              <a:t>create view 	</a:t>
            </a:r>
            <a:r>
              <a:rPr lang="en-US" altLang="zh-CN" dirty="0" err="1">
                <a:latin typeface="+mn-lt"/>
              </a:rPr>
              <a:t>departments_total_salary</a:t>
            </a:r>
            <a:r>
              <a:rPr lang="en-US" altLang="zh-CN" dirty="0">
                <a:latin typeface="+mn-lt"/>
              </a:rPr>
              <a:t>(</a:t>
            </a:r>
            <a:r>
              <a:rPr lang="en-US" altLang="zh-CN" dirty="0" err="1">
                <a:latin typeface="+mn-lt"/>
              </a:rPr>
              <a:t>dept_name</a:t>
            </a:r>
            <a:r>
              <a:rPr lang="en-US" altLang="zh-CN" dirty="0">
                <a:latin typeface="+mn-lt"/>
              </a:rPr>
              <a:t>, 			</a:t>
            </a:r>
            <a:r>
              <a:rPr lang="en-US" altLang="zh-CN" dirty="0" err="1">
                <a:latin typeface="+mn-lt"/>
              </a:rPr>
              <a:t>total_salary</a:t>
            </a:r>
            <a:r>
              <a:rPr lang="en-US" altLang="zh-CN" dirty="0">
                <a:latin typeface="+mn-lt"/>
              </a:rPr>
              <a:t>) as</a:t>
            </a:r>
            <a:br>
              <a:rPr lang="en-US" altLang="zh-CN" dirty="0">
                <a:latin typeface="+mn-lt"/>
              </a:rPr>
            </a:br>
            <a:r>
              <a:rPr lang="en-US" altLang="zh-CN" dirty="0">
                <a:latin typeface="+mn-lt"/>
              </a:rPr>
              <a:t>   select </a:t>
            </a:r>
            <a:r>
              <a:rPr lang="en-US" altLang="zh-CN" dirty="0" err="1">
                <a:latin typeface="+mn-lt"/>
              </a:rPr>
              <a:t>dept_name</a:t>
            </a:r>
            <a:r>
              <a:rPr lang="en-US" altLang="zh-CN" dirty="0">
                <a:latin typeface="+mn-lt"/>
              </a:rPr>
              <a:t>, sum (salary)</a:t>
            </a:r>
            <a:br>
              <a:rPr lang="en-US" altLang="zh-CN" dirty="0">
                <a:latin typeface="+mn-lt"/>
              </a:rPr>
            </a:br>
            <a:r>
              <a:rPr lang="en-US" altLang="zh-CN" dirty="0">
                <a:latin typeface="+mn-lt"/>
              </a:rPr>
              <a:t>   from instructor</a:t>
            </a:r>
            <a:br>
              <a:rPr lang="en-US" altLang="zh-CN" dirty="0">
                <a:latin typeface="+mn-lt"/>
              </a:rPr>
            </a:br>
            <a:r>
              <a:rPr lang="en-US" altLang="zh-CN" dirty="0">
                <a:latin typeface="+mn-lt"/>
              </a:rPr>
              <a:t>   group by </a:t>
            </a:r>
            <a:r>
              <a:rPr lang="en-US" altLang="zh-CN" dirty="0" err="1">
                <a:latin typeface="+mn-lt"/>
              </a:rPr>
              <a:t>dept_name</a:t>
            </a:r>
            <a:r>
              <a:rPr lang="en-US" altLang="zh-CN" dirty="0">
                <a:latin typeface="+mn-lt"/>
              </a:rPr>
              <a:t>;</a:t>
            </a:r>
          </a:p>
        </p:txBody>
      </p:sp>
    </p:spTree>
    <p:extLst>
      <p:ext uri="{BB962C8B-B14F-4D97-AF65-F5344CB8AC3E}">
        <p14:creationId xmlns:p14="http://schemas.microsoft.com/office/powerpoint/2010/main" val="973822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latin typeface="+mn-lt"/>
              </a:rPr>
              <a:t>Virtual Table</a:t>
            </a:r>
            <a:r>
              <a:rPr lang="en-US" altLang="zh-CN" dirty="0">
                <a:latin typeface="+mn-lt"/>
                <a:sym typeface="Wingdings" pitchFamily="2" charset="2"/>
              </a:rPr>
              <a:t></a:t>
            </a:r>
            <a:r>
              <a:rPr lang="en-US" altLang="zh-CN" dirty="0">
                <a:latin typeface="+mn-lt"/>
              </a:rPr>
              <a:t>Base Table</a:t>
            </a:r>
          </a:p>
          <a:p>
            <a:r>
              <a:rPr lang="en-US" altLang="zh-CN" dirty="0">
                <a:latin typeface="+mn-lt"/>
              </a:rPr>
              <a:t>View</a:t>
            </a:r>
            <a:r>
              <a:rPr lang="zh-CN" altLang="en-US" dirty="0">
                <a:latin typeface="+mn-lt"/>
              </a:rPr>
              <a:t>的定义被存储在</a:t>
            </a:r>
            <a:r>
              <a:rPr lang="en-US" altLang="zh-CN" dirty="0">
                <a:latin typeface="+mn-lt"/>
              </a:rPr>
              <a:t>Meta Data</a:t>
            </a:r>
            <a:r>
              <a:rPr lang="zh-CN" altLang="en-US" dirty="0">
                <a:latin typeface="+mn-lt"/>
              </a:rPr>
              <a:t>中</a:t>
            </a:r>
            <a:endParaRPr lang="en-US" altLang="zh-CN" dirty="0">
              <a:latin typeface="+mn-lt"/>
            </a:endParaRPr>
          </a:p>
          <a:p>
            <a:endParaRPr lang="en-US" altLang="zh-CN" dirty="0">
              <a:latin typeface="+mn-lt"/>
            </a:endParaRPr>
          </a:p>
          <a:p>
            <a:r>
              <a:rPr lang="zh-CN" altLang="en-US" dirty="0">
                <a:latin typeface="+mn-lt"/>
              </a:rPr>
              <a:t>操作时，被转换成对</a:t>
            </a:r>
            <a:r>
              <a:rPr lang="en-US" altLang="zh-CN" dirty="0">
                <a:latin typeface="+mn-lt"/>
              </a:rPr>
              <a:t>BASE TABLE</a:t>
            </a:r>
            <a:r>
              <a:rPr lang="zh-CN" altLang="en-US" dirty="0">
                <a:latin typeface="+mn-lt"/>
              </a:rPr>
              <a:t>的处理</a:t>
            </a:r>
            <a:endParaRPr lang="en-US" altLang="zh-CN" dirty="0">
              <a:latin typeface="+mn-lt"/>
            </a:endParaRPr>
          </a:p>
          <a:p>
            <a:endParaRPr lang="zh-CN" altLang="en-US" dirty="0">
              <a:latin typeface="+mn-lt"/>
            </a:endParaRPr>
          </a:p>
        </p:txBody>
      </p:sp>
      <p:sp>
        <p:nvSpPr>
          <p:cNvPr id="3" name="标题 2"/>
          <p:cNvSpPr>
            <a:spLocks noGrp="1"/>
          </p:cNvSpPr>
          <p:nvPr>
            <p:ph type="title"/>
          </p:nvPr>
        </p:nvSpPr>
        <p:spPr/>
        <p:txBody>
          <a:bodyPr/>
          <a:lstStyle/>
          <a:p>
            <a:r>
              <a:rPr lang="en-US" altLang="zh-CN" dirty="0">
                <a:latin typeface="+mj-lt"/>
              </a:rPr>
              <a:t>View</a:t>
            </a:r>
            <a:r>
              <a:rPr lang="zh-CN" altLang="en-US" dirty="0">
                <a:latin typeface="+mj-lt"/>
              </a:rPr>
              <a:t>的存在形式及操作</a:t>
            </a:r>
          </a:p>
        </p:txBody>
      </p:sp>
    </p:spTree>
    <p:extLst>
      <p:ext uri="{BB962C8B-B14F-4D97-AF65-F5344CB8AC3E}">
        <p14:creationId xmlns:p14="http://schemas.microsoft.com/office/powerpoint/2010/main" val="31198599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340768"/>
            <a:ext cx="8229600" cy="5328592"/>
          </a:xfrm>
        </p:spPr>
        <p:txBody>
          <a:bodyPr>
            <a:normAutofit fontScale="85000" lnSpcReduction="20000"/>
          </a:bodyPr>
          <a:lstStyle/>
          <a:p>
            <a:pPr marL="0" indent="0">
              <a:buNone/>
              <a:tabLst>
                <a:tab pos="542925" algn="l"/>
              </a:tabLst>
            </a:pPr>
            <a:r>
              <a:rPr lang="en-US" altLang="zh-CN" sz="3800" dirty="0">
                <a:latin typeface="+mn-lt"/>
              </a:rPr>
              <a:t>create view   	</a:t>
            </a:r>
            <a:r>
              <a:rPr lang="en-US" altLang="zh-CN" sz="3800" dirty="0" err="1">
                <a:solidFill>
                  <a:srgbClr val="FF0000"/>
                </a:solidFill>
                <a:latin typeface="+mn-lt"/>
              </a:rPr>
              <a:t>departments_total_salary</a:t>
            </a:r>
            <a:r>
              <a:rPr lang="en-US" altLang="zh-CN" sz="3800" dirty="0">
                <a:latin typeface="+mn-lt"/>
              </a:rPr>
              <a:t>(</a:t>
            </a:r>
            <a:r>
              <a:rPr lang="en-US" altLang="zh-CN" sz="3800" dirty="0" err="1">
                <a:latin typeface="+mn-lt"/>
              </a:rPr>
              <a:t>dept_name</a:t>
            </a:r>
            <a:r>
              <a:rPr lang="en-US" altLang="zh-CN" sz="3800" dirty="0">
                <a:latin typeface="+mn-lt"/>
              </a:rPr>
              <a:t>, 			</a:t>
            </a:r>
            <a:r>
              <a:rPr lang="en-US" altLang="zh-CN" sz="3800" dirty="0" err="1">
                <a:latin typeface="+mn-lt"/>
              </a:rPr>
              <a:t>total_salary</a:t>
            </a:r>
            <a:r>
              <a:rPr lang="en-US" altLang="zh-CN" sz="3800" dirty="0">
                <a:latin typeface="+mn-lt"/>
              </a:rPr>
              <a:t>) as</a:t>
            </a:r>
            <a:br>
              <a:rPr lang="en-US" altLang="zh-CN" sz="3800" dirty="0">
                <a:latin typeface="+mn-lt"/>
              </a:rPr>
            </a:br>
            <a:r>
              <a:rPr lang="en-US" altLang="zh-CN" sz="3800" dirty="0">
                <a:latin typeface="+mn-lt"/>
              </a:rPr>
              <a:t>   select </a:t>
            </a:r>
            <a:r>
              <a:rPr lang="en-US" altLang="zh-CN" sz="3800" dirty="0" err="1">
                <a:latin typeface="+mn-lt"/>
              </a:rPr>
              <a:t>dept_name</a:t>
            </a:r>
            <a:r>
              <a:rPr lang="en-US" altLang="zh-CN" sz="3800" dirty="0">
                <a:latin typeface="+mn-lt"/>
              </a:rPr>
              <a:t>, sum (salary)</a:t>
            </a:r>
            <a:br>
              <a:rPr lang="en-US" altLang="zh-CN" sz="3800" dirty="0">
                <a:latin typeface="+mn-lt"/>
              </a:rPr>
            </a:br>
            <a:r>
              <a:rPr lang="en-US" altLang="zh-CN" sz="3800" dirty="0">
                <a:latin typeface="+mn-lt"/>
              </a:rPr>
              <a:t>   from instructor</a:t>
            </a:r>
            <a:br>
              <a:rPr lang="en-US" altLang="zh-CN" sz="3800" dirty="0">
                <a:latin typeface="+mn-lt"/>
              </a:rPr>
            </a:br>
            <a:r>
              <a:rPr lang="en-US" altLang="zh-CN" sz="3800" dirty="0">
                <a:latin typeface="+mn-lt"/>
              </a:rPr>
              <a:t>   group by </a:t>
            </a:r>
            <a:r>
              <a:rPr lang="en-US" altLang="zh-CN" sz="3800" dirty="0" err="1">
                <a:latin typeface="+mn-lt"/>
              </a:rPr>
              <a:t>dept_name</a:t>
            </a:r>
            <a:r>
              <a:rPr lang="en-US" altLang="zh-CN" sz="3800" dirty="0">
                <a:latin typeface="+mn-lt"/>
              </a:rPr>
              <a:t>;</a:t>
            </a:r>
          </a:p>
          <a:p>
            <a:pPr marL="0" indent="0">
              <a:buNone/>
              <a:tabLst>
                <a:tab pos="542925" algn="l"/>
              </a:tabLst>
            </a:pPr>
            <a:endParaRPr lang="en-US" altLang="zh-CN" dirty="0">
              <a:latin typeface="+mn-lt"/>
            </a:endParaRPr>
          </a:p>
          <a:p>
            <a:pPr marL="0" indent="0">
              <a:buNone/>
              <a:tabLst>
                <a:tab pos="542925" algn="l"/>
              </a:tabLst>
            </a:pPr>
            <a:r>
              <a:rPr lang="en-US" altLang="zh-CN" dirty="0">
                <a:latin typeface="+mn-lt"/>
              </a:rPr>
              <a:t>SELECT 	</a:t>
            </a:r>
            <a:r>
              <a:rPr lang="en-US" altLang="zh-CN" dirty="0" err="1">
                <a:latin typeface="+mn-lt"/>
              </a:rPr>
              <a:t>dept_name,total_salary</a:t>
            </a:r>
            <a:endParaRPr lang="en-US" altLang="zh-CN" dirty="0">
              <a:latin typeface="+mn-lt"/>
            </a:endParaRPr>
          </a:p>
          <a:p>
            <a:pPr marL="0" indent="0">
              <a:buNone/>
              <a:tabLst>
                <a:tab pos="542925" algn="l"/>
              </a:tabLst>
            </a:pPr>
            <a:r>
              <a:rPr lang="en-US" altLang="zh-CN" dirty="0">
                <a:latin typeface="+mn-lt"/>
              </a:rPr>
              <a:t>FROM	</a:t>
            </a:r>
            <a:r>
              <a:rPr lang="en-US" altLang="zh-CN" dirty="0" err="1">
                <a:latin typeface="+mn-lt"/>
              </a:rPr>
              <a:t>departments_total_salary</a:t>
            </a:r>
            <a:endParaRPr lang="en-US" altLang="zh-CN" dirty="0">
              <a:latin typeface="+mn-lt"/>
            </a:endParaRPr>
          </a:p>
          <a:p>
            <a:pPr marL="0" indent="0">
              <a:buNone/>
              <a:tabLst>
                <a:tab pos="542925" algn="l"/>
              </a:tabLst>
            </a:pPr>
            <a:r>
              <a:rPr lang="en-US" altLang="zh-CN" dirty="0">
                <a:latin typeface="+mn-lt"/>
              </a:rPr>
              <a:t>WHERE	</a:t>
            </a:r>
            <a:r>
              <a:rPr lang="en-US" altLang="zh-CN" dirty="0" err="1">
                <a:latin typeface="+mn-lt"/>
              </a:rPr>
              <a:t>total_salary</a:t>
            </a:r>
            <a:r>
              <a:rPr lang="en-US" altLang="zh-CN" dirty="0">
                <a:latin typeface="+mn-lt"/>
              </a:rPr>
              <a:t> &gt; 2,000,000</a:t>
            </a:r>
          </a:p>
          <a:p>
            <a:pPr marL="0" indent="0">
              <a:buNone/>
              <a:tabLst>
                <a:tab pos="542925" algn="l"/>
              </a:tabLst>
            </a:pPr>
            <a:endParaRPr lang="en-US" altLang="zh-CN" dirty="0">
              <a:latin typeface="+mn-lt"/>
            </a:endParaRPr>
          </a:p>
          <a:p>
            <a:pPr marL="0" indent="0">
              <a:buNone/>
              <a:tabLst>
                <a:tab pos="542925" algn="l"/>
              </a:tabLst>
            </a:pPr>
            <a:r>
              <a:rPr lang="zh-CN" altLang="en-US" dirty="0">
                <a:latin typeface="+mn-lt"/>
              </a:rPr>
              <a:t>查询：如同</a:t>
            </a:r>
            <a:r>
              <a:rPr lang="en-US" altLang="zh-CN" dirty="0" err="1">
                <a:latin typeface="+mn-lt"/>
              </a:rPr>
              <a:t>BaseTable</a:t>
            </a:r>
            <a:r>
              <a:rPr lang="zh-CN" altLang="en-US" dirty="0">
                <a:latin typeface="+mn-lt"/>
              </a:rPr>
              <a:t>，转换成对</a:t>
            </a:r>
            <a:r>
              <a:rPr lang="en-US" altLang="zh-CN" dirty="0" err="1">
                <a:latin typeface="+mn-lt"/>
              </a:rPr>
              <a:t>BaseTable</a:t>
            </a:r>
            <a:r>
              <a:rPr lang="zh-CN" altLang="en-US" dirty="0">
                <a:latin typeface="+mn-lt"/>
              </a:rPr>
              <a:t>的查询</a:t>
            </a:r>
            <a:endParaRPr lang="en-US" altLang="zh-CN" dirty="0">
              <a:latin typeface="+mn-lt"/>
            </a:endParaRPr>
          </a:p>
        </p:txBody>
      </p:sp>
      <p:sp>
        <p:nvSpPr>
          <p:cNvPr id="3" name="标题 2"/>
          <p:cNvSpPr>
            <a:spLocks noGrp="1"/>
          </p:cNvSpPr>
          <p:nvPr>
            <p:ph type="title"/>
          </p:nvPr>
        </p:nvSpPr>
        <p:spPr/>
        <p:txBody>
          <a:bodyPr/>
          <a:lstStyle/>
          <a:p>
            <a:r>
              <a:rPr lang="en-US" altLang="zh-CN" dirty="0">
                <a:latin typeface="+mj-lt"/>
              </a:rPr>
              <a:t>View</a:t>
            </a:r>
            <a:r>
              <a:rPr lang="zh-CN" altLang="en-US" dirty="0">
                <a:latin typeface="+mj-lt"/>
              </a:rPr>
              <a:t>的使用</a:t>
            </a:r>
          </a:p>
        </p:txBody>
      </p:sp>
    </p:spTree>
    <p:extLst>
      <p:ext uri="{BB962C8B-B14F-4D97-AF65-F5344CB8AC3E}">
        <p14:creationId xmlns:p14="http://schemas.microsoft.com/office/powerpoint/2010/main" val="4096081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340768"/>
            <a:ext cx="8229600" cy="5256584"/>
          </a:xfrm>
        </p:spPr>
        <p:txBody>
          <a:bodyPr>
            <a:normAutofit fontScale="92500" lnSpcReduction="20000"/>
          </a:bodyPr>
          <a:lstStyle/>
          <a:p>
            <a:r>
              <a:rPr lang="en-US" altLang="zh-CN" dirty="0">
                <a:latin typeface="+mn-lt"/>
              </a:rPr>
              <a:t>Oracle</a:t>
            </a:r>
          </a:p>
          <a:p>
            <a:pPr lvl="1"/>
            <a:r>
              <a:rPr lang="en-US" altLang="zh-CN" dirty="0">
                <a:latin typeface="+mn-lt"/>
              </a:rPr>
              <a:t>SQL*Plus (command line)</a:t>
            </a:r>
          </a:p>
          <a:p>
            <a:pPr lvl="1"/>
            <a:r>
              <a:rPr lang="en-US" altLang="zh-CN" dirty="0" err="1">
                <a:latin typeface="+mn-lt"/>
              </a:rPr>
              <a:t>iSQL</a:t>
            </a:r>
            <a:r>
              <a:rPr lang="en-US" altLang="zh-CN" dirty="0">
                <a:latin typeface="+mn-lt"/>
              </a:rPr>
              <a:t>*Plus (Web-based)</a:t>
            </a:r>
          </a:p>
          <a:p>
            <a:r>
              <a:rPr lang="en-US" altLang="zh-CN" dirty="0">
                <a:latin typeface="+mn-lt"/>
              </a:rPr>
              <a:t>SQL Server</a:t>
            </a:r>
          </a:p>
          <a:p>
            <a:pPr lvl="1"/>
            <a:r>
              <a:rPr lang="en-US" altLang="zh-CN" dirty="0">
                <a:latin typeface="+mn-lt"/>
              </a:rPr>
              <a:t>SQLCMD (command line)</a:t>
            </a:r>
          </a:p>
          <a:p>
            <a:pPr lvl="1"/>
            <a:r>
              <a:rPr lang="en-US" altLang="zh-CN" dirty="0" err="1">
                <a:latin typeface="+mn-lt"/>
              </a:rPr>
              <a:t>iSQL,OSQL</a:t>
            </a:r>
            <a:endParaRPr lang="en-US" altLang="zh-CN" dirty="0">
              <a:latin typeface="+mn-lt"/>
            </a:endParaRPr>
          </a:p>
          <a:p>
            <a:r>
              <a:rPr lang="en-US" altLang="zh-CN" dirty="0" err="1">
                <a:latin typeface="+mn-lt"/>
              </a:rPr>
              <a:t>Sql</a:t>
            </a:r>
            <a:r>
              <a:rPr lang="en-US" altLang="zh-CN" dirty="0">
                <a:latin typeface="+mn-lt"/>
              </a:rPr>
              <a:t> server anywhere</a:t>
            </a:r>
          </a:p>
          <a:p>
            <a:pPr lvl="1"/>
            <a:r>
              <a:rPr lang="en-US" altLang="zh-CN" dirty="0" err="1">
                <a:latin typeface="+mn-lt"/>
              </a:rPr>
              <a:t>Dbisqlc</a:t>
            </a:r>
            <a:r>
              <a:rPr lang="en-US" altLang="zh-CN" dirty="0">
                <a:latin typeface="+mn-lt"/>
              </a:rPr>
              <a:t> (command line style)</a:t>
            </a:r>
          </a:p>
          <a:p>
            <a:pPr lvl="1"/>
            <a:r>
              <a:rPr lang="en-US" altLang="zh-CN" dirty="0" err="1">
                <a:latin typeface="+mn-lt"/>
              </a:rPr>
              <a:t>Dbisql</a:t>
            </a:r>
            <a:r>
              <a:rPr lang="en-US" altLang="zh-CN" dirty="0">
                <a:latin typeface="+mn-lt"/>
              </a:rPr>
              <a:t> (GUI)</a:t>
            </a:r>
          </a:p>
          <a:p>
            <a:r>
              <a:rPr lang="en-US" altLang="zh-CN" dirty="0" err="1">
                <a:latin typeface="+mn-lt"/>
              </a:rPr>
              <a:t>Mysql</a:t>
            </a:r>
            <a:endParaRPr lang="en-US" altLang="zh-CN" dirty="0">
              <a:latin typeface="+mn-lt"/>
            </a:endParaRPr>
          </a:p>
          <a:p>
            <a:pPr lvl="1"/>
            <a:r>
              <a:rPr lang="en-US" altLang="zh-CN" dirty="0">
                <a:latin typeface="+mn-lt"/>
              </a:rPr>
              <a:t>MYSQL (command line)</a:t>
            </a:r>
          </a:p>
          <a:p>
            <a:pPr lvl="1"/>
            <a:r>
              <a:rPr lang="en-US" altLang="zh-CN" dirty="0" err="1">
                <a:latin typeface="+mn-lt"/>
              </a:rPr>
              <a:t>MySQLWorkbench</a:t>
            </a:r>
            <a:r>
              <a:rPr lang="en-US" altLang="zh-CN" dirty="0">
                <a:latin typeface="+mn-lt"/>
              </a:rPr>
              <a:t>(GUI)</a:t>
            </a:r>
          </a:p>
          <a:p>
            <a:endParaRPr lang="zh-CN" altLang="en-US" dirty="0">
              <a:latin typeface="+mn-lt"/>
            </a:endParaRPr>
          </a:p>
        </p:txBody>
      </p:sp>
      <p:sp>
        <p:nvSpPr>
          <p:cNvPr id="3" name="标题 2"/>
          <p:cNvSpPr>
            <a:spLocks noGrp="1"/>
          </p:cNvSpPr>
          <p:nvPr>
            <p:ph type="title"/>
          </p:nvPr>
        </p:nvSpPr>
        <p:spPr/>
        <p:txBody>
          <a:bodyPr/>
          <a:lstStyle/>
          <a:p>
            <a:r>
              <a:rPr lang="zh-CN" altLang="en-US" dirty="0"/>
              <a:t>数据库交互工具</a:t>
            </a:r>
          </a:p>
        </p:txBody>
      </p:sp>
    </p:spTree>
    <p:extLst>
      <p:ext uri="{BB962C8B-B14F-4D97-AF65-F5344CB8AC3E}">
        <p14:creationId xmlns:p14="http://schemas.microsoft.com/office/powerpoint/2010/main" val="38013870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tabLst>
                <a:tab pos="542925" algn="l"/>
              </a:tabLst>
            </a:pPr>
            <a:r>
              <a:rPr lang="en-US" altLang="zh-CN" sz="2700" dirty="0">
                <a:solidFill>
                  <a:prstClr val="black"/>
                </a:solidFill>
                <a:latin typeface="Comic Sans MS"/>
              </a:rPr>
              <a:t>UPDATE	</a:t>
            </a:r>
            <a:r>
              <a:rPr lang="en-US" altLang="zh-CN" sz="2700" dirty="0" err="1">
                <a:solidFill>
                  <a:prstClr val="black"/>
                </a:solidFill>
                <a:latin typeface="Comic Sans MS"/>
              </a:rPr>
              <a:t>departments_total_salary</a:t>
            </a:r>
            <a:endParaRPr lang="en-US" altLang="zh-CN" sz="2700" dirty="0">
              <a:solidFill>
                <a:prstClr val="black"/>
              </a:solidFill>
              <a:latin typeface="Comic Sans MS"/>
            </a:endParaRPr>
          </a:p>
          <a:p>
            <a:pPr marL="0" indent="0">
              <a:buNone/>
              <a:tabLst>
                <a:tab pos="542925" algn="l"/>
              </a:tabLst>
            </a:pPr>
            <a:r>
              <a:rPr lang="en-US" altLang="zh-CN" sz="2700" dirty="0">
                <a:solidFill>
                  <a:prstClr val="black"/>
                </a:solidFill>
                <a:latin typeface="Comic Sans MS"/>
              </a:rPr>
              <a:t>		SET	</a:t>
            </a:r>
            <a:r>
              <a:rPr lang="en-US" altLang="zh-CN" sz="2700" dirty="0" err="1">
                <a:solidFill>
                  <a:prstClr val="black"/>
                </a:solidFill>
                <a:latin typeface="Comic Sans MS"/>
              </a:rPr>
              <a:t>total_salary</a:t>
            </a:r>
            <a:r>
              <a:rPr lang="en-US" altLang="zh-CN" sz="2700" dirty="0">
                <a:solidFill>
                  <a:prstClr val="black"/>
                </a:solidFill>
                <a:latin typeface="Comic Sans MS"/>
              </a:rPr>
              <a:t> = </a:t>
            </a:r>
            <a:r>
              <a:rPr lang="en-US" altLang="zh-CN" sz="2700" dirty="0" err="1">
                <a:solidFill>
                  <a:prstClr val="black"/>
                </a:solidFill>
                <a:latin typeface="Comic Sans MS"/>
              </a:rPr>
              <a:t>tatal_salary</a:t>
            </a:r>
            <a:r>
              <a:rPr lang="en-US" altLang="zh-CN" sz="2700" dirty="0">
                <a:solidFill>
                  <a:prstClr val="black"/>
                </a:solidFill>
                <a:latin typeface="Comic Sans MS"/>
              </a:rPr>
              <a:t>*1.5</a:t>
            </a:r>
          </a:p>
          <a:p>
            <a:pPr marL="0" lvl="0" indent="0">
              <a:buNone/>
              <a:tabLst>
                <a:tab pos="542925" algn="l"/>
              </a:tabLst>
            </a:pPr>
            <a:r>
              <a:rPr lang="en-US" altLang="zh-CN" sz="2700" dirty="0">
                <a:solidFill>
                  <a:prstClr val="black"/>
                </a:solidFill>
                <a:latin typeface="Comic Sans MS"/>
              </a:rPr>
              <a:t>		WHERE	</a:t>
            </a:r>
            <a:r>
              <a:rPr lang="en-US" altLang="zh-CN" sz="2700" dirty="0" err="1">
                <a:solidFill>
                  <a:prstClr val="black"/>
                </a:solidFill>
                <a:latin typeface="Comic Sans MS"/>
              </a:rPr>
              <a:t>total_salary</a:t>
            </a:r>
            <a:r>
              <a:rPr lang="en-US" altLang="zh-CN" sz="2700" dirty="0">
                <a:solidFill>
                  <a:prstClr val="black"/>
                </a:solidFill>
                <a:latin typeface="Comic Sans MS"/>
              </a:rPr>
              <a:t> &lt; 2,000,000</a:t>
            </a:r>
          </a:p>
          <a:p>
            <a:pPr marL="0" lvl="0" indent="0">
              <a:buNone/>
              <a:tabLst>
                <a:tab pos="542925" algn="l"/>
              </a:tabLst>
            </a:pPr>
            <a:endParaRPr lang="en-US" altLang="zh-CN" sz="2700" dirty="0">
              <a:solidFill>
                <a:prstClr val="black"/>
              </a:solidFill>
              <a:latin typeface="Comic Sans MS"/>
            </a:endParaRPr>
          </a:p>
          <a:p>
            <a:pPr marL="0" lvl="0" indent="0">
              <a:buNone/>
              <a:tabLst>
                <a:tab pos="542925" algn="l"/>
              </a:tabLst>
            </a:pPr>
            <a:r>
              <a:rPr lang="zh-CN" altLang="en-US" sz="2700" dirty="0">
                <a:solidFill>
                  <a:prstClr val="black"/>
                </a:solidFill>
                <a:latin typeface="Comic Sans MS"/>
              </a:rPr>
              <a:t>能成功转换成对</a:t>
            </a:r>
            <a:r>
              <a:rPr lang="en-US" altLang="zh-CN" sz="2700" dirty="0" err="1">
                <a:solidFill>
                  <a:prstClr val="black"/>
                </a:solidFill>
                <a:latin typeface="Comic Sans MS"/>
              </a:rPr>
              <a:t>BaseTable</a:t>
            </a:r>
            <a:r>
              <a:rPr lang="zh-CN" altLang="en-US" sz="2700" dirty="0">
                <a:solidFill>
                  <a:prstClr val="black"/>
                </a:solidFill>
                <a:latin typeface="Comic Sans MS"/>
              </a:rPr>
              <a:t>的运算吗？</a:t>
            </a:r>
            <a:endParaRPr lang="en-US" altLang="zh-CN" sz="2700" dirty="0">
              <a:solidFill>
                <a:prstClr val="black"/>
              </a:solidFill>
              <a:latin typeface="Comic Sans MS"/>
            </a:endParaRPr>
          </a:p>
          <a:p>
            <a:pPr marL="0" lvl="0" indent="0">
              <a:buNone/>
              <a:tabLst>
                <a:tab pos="542925" algn="l"/>
              </a:tabLst>
            </a:pPr>
            <a:endParaRPr lang="en-US" altLang="zh-CN" sz="2700" dirty="0">
              <a:solidFill>
                <a:prstClr val="black"/>
              </a:solidFill>
              <a:latin typeface="Comic Sans MS"/>
            </a:endParaRPr>
          </a:p>
          <a:p>
            <a:pPr marL="0" lvl="0" indent="0">
              <a:buNone/>
              <a:tabLst>
                <a:tab pos="542925" algn="l"/>
              </a:tabLst>
            </a:pPr>
            <a:r>
              <a:rPr lang="en-US" altLang="zh-CN" sz="2700" dirty="0">
                <a:solidFill>
                  <a:prstClr val="black"/>
                </a:solidFill>
                <a:latin typeface="Comic Sans MS"/>
                <a:sym typeface="Wingdings" pitchFamily="2" charset="2"/>
              </a:rPr>
              <a:t></a:t>
            </a:r>
            <a:r>
              <a:rPr lang="zh-CN" altLang="en-US" sz="2700" dirty="0">
                <a:solidFill>
                  <a:prstClr val="black"/>
                </a:solidFill>
                <a:latin typeface="Comic Sans MS"/>
                <a:sym typeface="Wingdings" pitchFamily="2" charset="2"/>
              </a:rPr>
              <a:t>对</a:t>
            </a:r>
            <a:r>
              <a:rPr lang="en-US" altLang="zh-CN" sz="2700" dirty="0">
                <a:solidFill>
                  <a:prstClr val="black"/>
                </a:solidFill>
                <a:latin typeface="Comic Sans MS"/>
                <a:sym typeface="Wingdings" pitchFamily="2" charset="2"/>
              </a:rPr>
              <a:t>View</a:t>
            </a:r>
            <a:r>
              <a:rPr lang="zh-CN" altLang="en-US" sz="2700" dirty="0">
                <a:solidFill>
                  <a:prstClr val="black"/>
                </a:solidFill>
                <a:latin typeface="Comic Sans MS"/>
                <a:sym typeface="Wingdings" pitchFamily="2" charset="2"/>
              </a:rPr>
              <a:t>的更新操作，必须慎重！</a:t>
            </a:r>
            <a:endParaRPr lang="en-US" altLang="zh-CN" sz="2700" dirty="0">
              <a:solidFill>
                <a:prstClr val="black"/>
              </a:solidFill>
              <a:latin typeface="Comic Sans MS"/>
            </a:endParaRPr>
          </a:p>
          <a:p>
            <a:pPr marL="0" lvl="0" indent="0">
              <a:buNone/>
              <a:tabLst>
                <a:tab pos="542925" algn="l"/>
              </a:tabLst>
            </a:pPr>
            <a:endParaRPr lang="en-US" altLang="zh-CN" sz="2700" dirty="0">
              <a:solidFill>
                <a:prstClr val="black"/>
              </a:solidFill>
              <a:latin typeface="Comic Sans MS"/>
            </a:endParaRPr>
          </a:p>
          <a:p>
            <a:pPr marL="0" lvl="0" indent="0">
              <a:buNone/>
              <a:tabLst>
                <a:tab pos="542925" algn="l"/>
              </a:tabLst>
            </a:pPr>
            <a:endParaRPr lang="en-US" altLang="zh-CN" sz="2700" dirty="0">
              <a:solidFill>
                <a:prstClr val="black"/>
              </a:solidFill>
              <a:latin typeface="Comic Sans MS"/>
            </a:endParaRPr>
          </a:p>
          <a:p>
            <a:endParaRPr lang="zh-CN" altLang="en-US" dirty="0"/>
          </a:p>
        </p:txBody>
      </p:sp>
      <p:sp>
        <p:nvSpPr>
          <p:cNvPr id="3" name="标题 2"/>
          <p:cNvSpPr>
            <a:spLocks noGrp="1"/>
          </p:cNvSpPr>
          <p:nvPr>
            <p:ph type="title"/>
          </p:nvPr>
        </p:nvSpPr>
        <p:spPr/>
        <p:txBody>
          <a:bodyPr>
            <a:normAutofit/>
          </a:bodyPr>
          <a:lstStyle/>
          <a:p>
            <a:r>
              <a:rPr lang="en-US" altLang="zh-CN" sz="4800" dirty="0">
                <a:latin typeface="+mj-lt"/>
              </a:rPr>
              <a:t>View</a:t>
            </a:r>
            <a:r>
              <a:rPr lang="zh-CN" altLang="en-US" sz="4800" dirty="0">
                <a:latin typeface="+mj-lt"/>
              </a:rPr>
              <a:t>的使用</a:t>
            </a:r>
          </a:p>
        </p:txBody>
      </p:sp>
    </p:spTree>
    <p:extLst>
      <p:ext uri="{BB962C8B-B14F-4D97-AF65-F5344CB8AC3E}">
        <p14:creationId xmlns:p14="http://schemas.microsoft.com/office/powerpoint/2010/main" val="22464817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340768"/>
            <a:ext cx="8229600" cy="5184576"/>
          </a:xfrm>
        </p:spPr>
        <p:txBody>
          <a:bodyPr>
            <a:normAutofit fontScale="92500" lnSpcReduction="10000"/>
          </a:bodyPr>
          <a:lstStyle/>
          <a:p>
            <a:r>
              <a:rPr lang="en-US" altLang="zh-CN" dirty="0">
                <a:latin typeface="+mn-lt"/>
              </a:rPr>
              <a:t>Most SQL implementations allow updates only on </a:t>
            </a:r>
            <a:r>
              <a:rPr lang="en-US" altLang="zh-CN" dirty="0">
                <a:solidFill>
                  <a:srgbClr val="FF0000"/>
                </a:solidFill>
                <a:latin typeface="+mn-lt"/>
              </a:rPr>
              <a:t>simple views </a:t>
            </a:r>
          </a:p>
          <a:p>
            <a:pPr lvl="1"/>
            <a:r>
              <a:rPr lang="en-US" altLang="zh-CN" dirty="0">
                <a:latin typeface="+mn-lt"/>
              </a:rPr>
              <a:t>The FROM clause has only one database relation.</a:t>
            </a:r>
          </a:p>
          <a:p>
            <a:pPr lvl="1"/>
            <a:r>
              <a:rPr lang="en-US" altLang="zh-CN" dirty="0">
                <a:latin typeface="+mn-lt"/>
              </a:rPr>
              <a:t>The SELECT clause contains only attribute names of the relation, and does not have any expressions, aggregates, or DISTINCT specification.</a:t>
            </a:r>
          </a:p>
          <a:p>
            <a:pPr lvl="1"/>
            <a:r>
              <a:rPr lang="en-US" altLang="zh-CN" dirty="0">
                <a:latin typeface="+mn-lt"/>
              </a:rPr>
              <a:t>Any attribute not listed in the SELECT clause can be set to NULL</a:t>
            </a:r>
          </a:p>
          <a:p>
            <a:pPr lvl="1"/>
            <a:r>
              <a:rPr lang="en-US" altLang="zh-CN" dirty="0">
                <a:latin typeface="+mn-lt"/>
              </a:rPr>
              <a:t>The query does not have a GROUP BY or HAVING clause.</a:t>
            </a:r>
          </a:p>
          <a:p>
            <a:pPr marL="0" lvl="0" indent="0">
              <a:buNone/>
              <a:tabLst>
                <a:tab pos="542925" algn="l"/>
              </a:tabLst>
            </a:pPr>
            <a:endParaRPr lang="en-US" altLang="zh-CN" sz="2700" dirty="0">
              <a:solidFill>
                <a:prstClr val="black"/>
              </a:solidFill>
              <a:latin typeface="+mn-lt"/>
            </a:endParaRPr>
          </a:p>
          <a:p>
            <a:pPr marL="0" lvl="0" indent="0">
              <a:buNone/>
              <a:tabLst>
                <a:tab pos="542925" algn="l"/>
              </a:tabLst>
            </a:pPr>
            <a:endParaRPr lang="en-US" altLang="zh-CN" sz="2700" dirty="0">
              <a:solidFill>
                <a:prstClr val="black"/>
              </a:solidFill>
              <a:latin typeface="+mn-lt"/>
            </a:endParaRPr>
          </a:p>
          <a:p>
            <a:endParaRPr lang="zh-CN" altLang="en-US" dirty="0">
              <a:latin typeface="+mn-lt"/>
            </a:endParaRPr>
          </a:p>
        </p:txBody>
      </p:sp>
      <p:sp>
        <p:nvSpPr>
          <p:cNvPr id="3" name="标题 2"/>
          <p:cNvSpPr>
            <a:spLocks noGrp="1"/>
          </p:cNvSpPr>
          <p:nvPr>
            <p:ph type="title"/>
          </p:nvPr>
        </p:nvSpPr>
        <p:spPr/>
        <p:txBody>
          <a:bodyPr>
            <a:normAutofit/>
          </a:bodyPr>
          <a:lstStyle/>
          <a:p>
            <a:r>
              <a:rPr lang="en-US" altLang="zh-CN" sz="4800" dirty="0">
                <a:latin typeface="+mj-lt"/>
              </a:rPr>
              <a:t>View</a:t>
            </a:r>
            <a:r>
              <a:rPr lang="zh-CN" altLang="en-US" sz="4800" dirty="0">
                <a:latin typeface="+mj-lt"/>
              </a:rPr>
              <a:t>的使用</a:t>
            </a:r>
          </a:p>
        </p:txBody>
      </p:sp>
    </p:spTree>
    <p:extLst>
      <p:ext uri="{BB962C8B-B14F-4D97-AF65-F5344CB8AC3E}">
        <p14:creationId xmlns:p14="http://schemas.microsoft.com/office/powerpoint/2010/main" val="30171807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fontScale="90000"/>
          </a:bodyPr>
          <a:lstStyle/>
          <a:p>
            <a:r>
              <a:rPr lang="en-US" altLang="zh-CN" sz="6000" dirty="0">
                <a:latin typeface="+mj-lt"/>
              </a:rPr>
              <a:t>Integrity Constraints</a:t>
            </a:r>
            <a:endParaRPr lang="zh-CN" altLang="en-US" sz="6000" dirty="0">
              <a:latin typeface="+mj-lt"/>
            </a:endParaRPr>
          </a:p>
        </p:txBody>
      </p:sp>
    </p:spTree>
    <p:extLst>
      <p:ext uri="{BB962C8B-B14F-4D97-AF65-F5344CB8AC3E}">
        <p14:creationId xmlns:p14="http://schemas.microsoft.com/office/powerpoint/2010/main" val="16217421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340768"/>
            <a:ext cx="8507288" cy="5328592"/>
          </a:xfrm>
        </p:spPr>
        <p:txBody>
          <a:bodyPr>
            <a:normAutofit lnSpcReduction="10000"/>
          </a:bodyPr>
          <a:lstStyle/>
          <a:p>
            <a:r>
              <a:rPr lang="en-US" altLang="zh-CN" dirty="0">
                <a:latin typeface="+mn-lt"/>
              </a:rPr>
              <a:t>Integrity constraints guard against accidental damage to the database, by ensuring that authorized changes to the database do not result in a loss of data consistency. </a:t>
            </a:r>
          </a:p>
          <a:p>
            <a:pPr lvl="1"/>
            <a:r>
              <a:rPr lang="en-US" altLang="zh-CN" dirty="0">
                <a:latin typeface="+mn-lt"/>
              </a:rPr>
              <a:t>A checking account must have a balance greater than $10,000.00.</a:t>
            </a:r>
          </a:p>
          <a:p>
            <a:pPr lvl="1"/>
            <a:r>
              <a:rPr lang="en-US" altLang="zh-CN" dirty="0">
                <a:latin typeface="+mn-lt"/>
              </a:rPr>
              <a:t>A salary of a bank employee must be at least $4.00 an hour.</a:t>
            </a:r>
          </a:p>
          <a:p>
            <a:pPr lvl="1"/>
            <a:r>
              <a:rPr lang="en-US" altLang="zh-CN" dirty="0">
                <a:latin typeface="+mn-lt"/>
              </a:rPr>
              <a:t>A customer must have a (non-null) phone number</a:t>
            </a:r>
            <a:endParaRPr lang="zh-CN" altLang="en-US" dirty="0">
              <a:latin typeface="+mn-lt"/>
            </a:endParaRPr>
          </a:p>
        </p:txBody>
      </p:sp>
      <p:sp>
        <p:nvSpPr>
          <p:cNvPr id="3" name="标题 2"/>
          <p:cNvSpPr>
            <a:spLocks noGrp="1"/>
          </p:cNvSpPr>
          <p:nvPr>
            <p:ph type="title"/>
          </p:nvPr>
        </p:nvSpPr>
        <p:spPr/>
        <p:txBody>
          <a:bodyPr>
            <a:normAutofit/>
          </a:bodyPr>
          <a:lstStyle/>
          <a:p>
            <a:r>
              <a:rPr lang="en-US" altLang="zh-CN" dirty="0">
                <a:solidFill>
                  <a:prstClr val="black"/>
                </a:solidFill>
                <a:latin typeface="Comic Sans MS"/>
              </a:rPr>
              <a:t>Integrity Constraints</a:t>
            </a:r>
            <a:endParaRPr lang="zh-CN" altLang="en-US" sz="3600" dirty="0"/>
          </a:p>
        </p:txBody>
      </p:sp>
    </p:spTree>
    <p:extLst>
      <p:ext uri="{BB962C8B-B14F-4D97-AF65-F5344CB8AC3E}">
        <p14:creationId xmlns:p14="http://schemas.microsoft.com/office/powerpoint/2010/main" val="7535507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340768"/>
            <a:ext cx="8507288" cy="5328592"/>
          </a:xfrm>
        </p:spPr>
        <p:txBody>
          <a:bodyPr>
            <a:normAutofit fontScale="92500" lnSpcReduction="10000"/>
          </a:bodyPr>
          <a:lstStyle/>
          <a:p>
            <a:r>
              <a:rPr lang="en-US" altLang="zh-CN" dirty="0">
                <a:latin typeface="+mn-lt"/>
              </a:rPr>
              <a:t>not null</a:t>
            </a:r>
          </a:p>
          <a:p>
            <a:r>
              <a:rPr lang="en-US" altLang="zh-CN" dirty="0">
                <a:latin typeface="+mn-lt"/>
              </a:rPr>
              <a:t>primary key</a:t>
            </a:r>
          </a:p>
          <a:p>
            <a:r>
              <a:rPr lang="en-US" altLang="zh-CN" dirty="0">
                <a:latin typeface="+mn-lt"/>
              </a:rPr>
              <a:t>unique</a:t>
            </a:r>
          </a:p>
          <a:p>
            <a:r>
              <a:rPr lang="en-US" altLang="zh-CN" dirty="0">
                <a:latin typeface="+mn-lt"/>
              </a:rPr>
              <a:t>check (P)</a:t>
            </a:r>
          </a:p>
          <a:p>
            <a:endParaRPr lang="en-US" altLang="zh-CN" dirty="0">
              <a:latin typeface="+mn-lt"/>
            </a:endParaRPr>
          </a:p>
          <a:p>
            <a:r>
              <a:rPr lang="en-US" altLang="zh-CN" dirty="0">
                <a:latin typeface="+mn-lt"/>
              </a:rPr>
              <a:t>unique ( A1, A2, …, Am)</a:t>
            </a:r>
          </a:p>
          <a:p>
            <a:pPr lvl="1"/>
            <a:r>
              <a:rPr lang="en-US" altLang="zh-CN" sz="3200" dirty="0">
                <a:latin typeface="+mn-lt"/>
              </a:rPr>
              <a:t>The unique specification states that the attributes A1, A2, … Am</a:t>
            </a:r>
            <a:br>
              <a:rPr lang="en-US" altLang="zh-CN" sz="3200" dirty="0">
                <a:latin typeface="+mn-lt"/>
              </a:rPr>
            </a:br>
            <a:r>
              <a:rPr lang="en-US" altLang="zh-CN" sz="3200" dirty="0">
                <a:latin typeface="+mn-lt"/>
              </a:rPr>
              <a:t>form a candidate key.</a:t>
            </a:r>
          </a:p>
          <a:p>
            <a:pPr lvl="1"/>
            <a:r>
              <a:rPr lang="en-US" altLang="zh-CN" sz="3200" dirty="0">
                <a:latin typeface="+mn-lt"/>
              </a:rPr>
              <a:t>Candidate keys are permitted to be null (in contrast to primary keys).</a:t>
            </a:r>
            <a:endParaRPr lang="en-US" altLang="zh-CN" dirty="0">
              <a:latin typeface="+mn-lt"/>
            </a:endParaRPr>
          </a:p>
          <a:p>
            <a:endParaRPr lang="en-US" altLang="zh-CN" dirty="0">
              <a:latin typeface="+mn-lt"/>
            </a:endParaRPr>
          </a:p>
        </p:txBody>
      </p:sp>
      <p:sp>
        <p:nvSpPr>
          <p:cNvPr id="3" name="标题 2"/>
          <p:cNvSpPr>
            <a:spLocks noGrp="1"/>
          </p:cNvSpPr>
          <p:nvPr>
            <p:ph type="title"/>
          </p:nvPr>
        </p:nvSpPr>
        <p:spPr/>
        <p:txBody>
          <a:bodyPr>
            <a:normAutofit/>
          </a:bodyPr>
          <a:lstStyle/>
          <a:p>
            <a:r>
              <a:rPr lang="en-US" altLang="zh-CN" sz="3600" dirty="0">
                <a:solidFill>
                  <a:prstClr val="black"/>
                </a:solidFill>
                <a:latin typeface="Comic Sans MS"/>
              </a:rPr>
              <a:t> Constraints on a Single Relation </a:t>
            </a:r>
            <a:endParaRPr lang="zh-CN" altLang="en-US" sz="2800" dirty="0"/>
          </a:p>
        </p:txBody>
      </p:sp>
    </p:spTree>
    <p:extLst>
      <p:ext uri="{BB962C8B-B14F-4D97-AF65-F5344CB8AC3E}">
        <p14:creationId xmlns:p14="http://schemas.microsoft.com/office/powerpoint/2010/main" val="23803971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latin typeface="+mn-lt"/>
              </a:rPr>
              <a:t>Ensures that a value that appears in one relation for a given set of attributes also appears for a certain set of attributes in another relation.</a:t>
            </a:r>
          </a:p>
          <a:p>
            <a:endParaRPr lang="zh-CN" altLang="en-US" dirty="0">
              <a:latin typeface="+mn-lt"/>
            </a:endParaRPr>
          </a:p>
        </p:txBody>
      </p:sp>
      <p:sp>
        <p:nvSpPr>
          <p:cNvPr id="3" name="标题 2"/>
          <p:cNvSpPr>
            <a:spLocks noGrp="1"/>
          </p:cNvSpPr>
          <p:nvPr>
            <p:ph type="title"/>
          </p:nvPr>
        </p:nvSpPr>
        <p:spPr/>
        <p:txBody>
          <a:bodyPr/>
          <a:lstStyle/>
          <a:p>
            <a:r>
              <a:rPr lang="en-US" altLang="zh-CN" dirty="0">
                <a:latin typeface="+mj-lt"/>
              </a:rPr>
              <a:t>Referential Integrity</a:t>
            </a:r>
            <a:endParaRPr lang="zh-CN" altLang="en-US" dirty="0">
              <a:latin typeface="+mj-lt"/>
            </a:endParaRPr>
          </a:p>
        </p:txBody>
      </p:sp>
    </p:spTree>
    <p:extLst>
      <p:ext uri="{BB962C8B-B14F-4D97-AF65-F5344CB8AC3E}">
        <p14:creationId xmlns:p14="http://schemas.microsoft.com/office/powerpoint/2010/main" val="33187048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12776"/>
            <a:ext cx="8229600" cy="5112568"/>
          </a:xfrm>
        </p:spPr>
        <p:txBody>
          <a:bodyPr>
            <a:normAutofit fontScale="77500" lnSpcReduction="20000"/>
          </a:bodyPr>
          <a:lstStyle/>
          <a:p>
            <a:pPr marL="0" indent="0">
              <a:buNone/>
            </a:pPr>
            <a:r>
              <a:rPr lang="en-US" altLang="zh-CN" dirty="0">
                <a:latin typeface="+mn-lt"/>
              </a:rPr>
              <a:t>create table course (</a:t>
            </a:r>
            <a:br>
              <a:rPr lang="en-US" altLang="zh-CN" dirty="0">
                <a:latin typeface="+mn-lt"/>
              </a:rPr>
            </a:br>
            <a:r>
              <a:rPr lang="en-US" altLang="zh-CN" dirty="0">
                <a:latin typeface="+mn-lt"/>
              </a:rPr>
              <a:t>    </a:t>
            </a:r>
            <a:r>
              <a:rPr lang="en-US" altLang="zh-CN" dirty="0" err="1">
                <a:latin typeface="+mn-lt"/>
              </a:rPr>
              <a:t>course_id</a:t>
            </a:r>
            <a:r>
              <a:rPr lang="en-US" altLang="zh-CN" dirty="0">
                <a:latin typeface="+mn-lt"/>
              </a:rPr>
              <a:t>   char(5) primary key,</a:t>
            </a:r>
            <a:br>
              <a:rPr lang="en-US" altLang="zh-CN" dirty="0">
                <a:latin typeface="+mn-lt"/>
              </a:rPr>
            </a:br>
            <a:r>
              <a:rPr lang="en-US" altLang="zh-CN" dirty="0">
                <a:latin typeface="+mn-lt"/>
              </a:rPr>
              <a:t>    title         </a:t>
            </a:r>
            <a:r>
              <a:rPr lang="en-US" altLang="zh-CN" dirty="0" err="1">
                <a:latin typeface="+mn-lt"/>
              </a:rPr>
              <a:t>varchar</a:t>
            </a:r>
            <a:r>
              <a:rPr lang="en-US" altLang="zh-CN" dirty="0">
                <a:latin typeface="+mn-lt"/>
              </a:rPr>
              <a:t>(20),</a:t>
            </a:r>
            <a:br>
              <a:rPr lang="en-US" altLang="zh-CN" dirty="0">
                <a:latin typeface="+mn-lt"/>
              </a:rPr>
            </a:br>
            <a:r>
              <a:rPr lang="en-US" altLang="zh-CN" dirty="0">
                <a:latin typeface="+mn-lt"/>
              </a:rPr>
              <a:t>    </a:t>
            </a:r>
            <a:r>
              <a:rPr lang="en-US" altLang="zh-CN" dirty="0" err="1">
                <a:latin typeface="+mn-lt"/>
              </a:rPr>
              <a:t>dept_name</a:t>
            </a:r>
            <a:r>
              <a:rPr lang="en-US" altLang="zh-CN" dirty="0">
                <a:latin typeface="+mn-lt"/>
              </a:rPr>
              <a:t>  </a:t>
            </a:r>
            <a:r>
              <a:rPr lang="en-US" altLang="zh-CN" dirty="0" err="1">
                <a:latin typeface="+mn-lt"/>
              </a:rPr>
              <a:t>varchar</a:t>
            </a:r>
            <a:r>
              <a:rPr lang="en-US" altLang="zh-CN" dirty="0">
                <a:latin typeface="+mn-lt"/>
              </a:rPr>
              <a:t>(20) references department</a:t>
            </a:r>
            <a:br>
              <a:rPr lang="en-US" altLang="zh-CN" dirty="0">
                <a:latin typeface="+mn-lt"/>
              </a:rPr>
            </a:br>
            <a:r>
              <a:rPr lang="en-US" altLang="zh-CN" dirty="0">
                <a:latin typeface="+mn-lt"/>
              </a:rPr>
              <a:t>)</a:t>
            </a:r>
          </a:p>
          <a:p>
            <a:pPr marL="0" indent="0">
              <a:buNone/>
            </a:pPr>
            <a:r>
              <a:rPr lang="en-US" altLang="zh-CN" dirty="0">
                <a:latin typeface="+mn-lt"/>
              </a:rPr>
              <a:t>create table course (</a:t>
            </a:r>
            <a:br>
              <a:rPr lang="en-US" altLang="zh-CN" dirty="0">
                <a:latin typeface="+mn-lt"/>
              </a:rPr>
            </a:br>
            <a:r>
              <a:rPr lang="en-US" altLang="zh-CN" dirty="0">
                <a:latin typeface="+mn-lt"/>
              </a:rPr>
              <a:t>    …</a:t>
            </a:r>
            <a:br>
              <a:rPr lang="en-US" altLang="zh-CN" dirty="0">
                <a:latin typeface="+mn-lt"/>
              </a:rPr>
            </a:br>
            <a:r>
              <a:rPr lang="en-US" altLang="zh-CN" dirty="0">
                <a:latin typeface="+mn-lt"/>
              </a:rPr>
              <a:t>    </a:t>
            </a:r>
            <a:r>
              <a:rPr lang="en-US" altLang="zh-CN" dirty="0" err="1">
                <a:latin typeface="+mn-lt"/>
              </a:rPr>
              <a:t>dept_name</a:t>
            </a:r>
            <a:r>
              <a:rPr lang="en-US" altLang="zh-CN" dirty="0">
                <a:latin typeface="+mn-lt"/>
              </a:rPr>
              <a:t> </a:t>
            </a:r>
            <a:r>
              <a:rPr lang="en-US" altLang="zh-CN" dirty="0" err="1">
                <a:latin typeface="+mn-lt"/>
              </a:rPr>
              <a:t>varchar</a:t>
            </a:r>
            <a:r>
              <a:rPr lang="en-US" altLang="zh-CN" dirty="0">
                <a:latin typeface="+mn-lt"/>
              </a:rPr>
              <a:t>(20),</a:t>
            </a:r>
            <a:br>
              <a:rPr lang="en-US" altLang="zh-CN" dirty="0">
                <a:latin typeface="+mn-lt"/>
              </a:rPr>
            </a:br>
            <a:r>
              <a:rPr lang="en-US" altLang="zh-CN" dirty="0">
                <a:latin typeface="+mn-lt"/>
              </a:rPr>
              <a:t>    foreign key (</a:t>
            </a:r>
            <a:r>
              <a:rPr lang="en-US" altLang="zh-CN" dirty="0" err="1">
                <a:latin typeface="+mn-lt"/>
              </a:rPr>
              <a:t>dept_name</a:t>
            </a:r>
            <a:r>
              <a:rPr lang="en-US" altLang="zh-CN" dirty="0">
                <a:latin typeface="+mn-lt"/>
              </a:rPr>
              <a:t>) references department</a:t>
            </a:r>
            <a:br>
              <a:rPr lang="en-US" altLang="zh-CN" dirty="0">
                <a:latin typeface="+mn-lt"/>
              </a:rPr>
            </a:br>
            <a:r>
              <a:rPr lang="en-US" altLang="zh-CN" dirty="0">
                <a:latin typeface="+mn-lt"/>
              </a:rPr>
              <a:t>                </a:t>
            </a:r>
            <a:r>
              <a:rPr lang="en-US" altLang="zh-CN" dirty="0">
                <a:solidFill>
                  <a:srgbClr val="FF0000"/>
                </a:solidFill>
                <a:latin typeface="+mn-lt"/>
              </a:rPr>
              <a:t>on delete cascade</a:t>
            </a:r>
            <a:br>
              <a:rPr lang="en-US" altLang="zh-CN" dirty="0">
                <a:solidFill>
                  <a:srgbClr val="FF0000"/>
                </a:solidFill>
                <a:latin typeface="+mn-lt"/>
              </a:rPr>
            </a:br>
            <a:r>
              <a:rPr lang="en-US" altLang="zh-CN" dirty="0">
                <a:solidFill>
                  <a:srgbClr val="FF0000"/>
                </a:solidFill>
                <a:latin typeface="+mn-lt"/>
              </a:rPr>
              <a:t>                on update cascade</a:t>
            </a:r>
            <a:r>
              <a:rPr lang="en-US" altLang="zh-CN" dirty="0">
                <a:latin typeface="+mn-lt"/>
              </a:rPr>
              <a:t>,</a:t>
            </a:r>
            <a:br>
              <a:rPr lang="en-US" altLang="zh-CN" dirty="0">
                <a:latin typeface="+mn-lt"/>
              </a:rPr>
            </a:br>
            <a:r>
              <a:rPr lang="en-US" altLang="zh-CN" dirty="0">
                <a:latin typeface="+mn-lt"/>
              </a:rPr>
              <a:t>    …</a:t>
            </a:r>
            <a:br>
              <a:rPr lang="en-US" altLang="zh-CN" dirty="0">
                <a:latin typeface="+mn-lt"/>
              </a:rPr>
            </a:br>
            <a:r>
              <a:rPr lang="en-US" altLang="zh-CN" dirty="0">
                <a:latin typeface="+mn-lt"/>
              </a:rPr>
              <a:t>)</a:t>
            </a:r>
          </a:p>
          <a:p>
            <a:pPr marL="0" indent="0">
              <a:buNone/>
            </a:pPr>
            <a:r>
              <a:rPr lang="en-US" altLang="zh-CN" dirty="0">
                <a:latin typeface="+mn-lt"/>
              </a:rPr>
              <a:t>alternative actions to cascade:  set null, set default</a:t>
            </a:r>
          </a:p>
          <a:p>
            <a:pPr marL="0" indent="0">
              <a:buNone/>
            </a:pPr>
            <a:endParaRPr lang="zh-CN" altLang="en-US" dirty="0">
              <a:latin typeface="+mn-lt"/>
            </a:endParaRPr>
          </a:p>
        </p:txBody>
      </p:sp>
      <p:sp>
        <p:nvSpPr>
          <p:cNvPr id="3" name="标题 2"/>
          <p:cNvSpPr>
            <a:spLocks noGrp="1"/>
          </p:cNvSpPr>
          <p:nvPr>
            <p:ph type="title"/>
          </p:nvPr>
        </p:nvSpPr>
        <p:spPr/>
        <p:txBody>
          <a:bodyPr>
            <a:noAutofit/>
          </a:bodyPr>
          <a:lstStyle/>
          <a:p>
            <a:r>
              <a:rPr lang="en-US" altLang="zh-CN" sz="2800" dirty="0">
                <a:latin typeface="+mj-lt"/>
              </a:rPr>
              <a:t>Cascading Actions in Referential Integrity</a:t>
            </a:r>
            <a:endParaRPr lang="zh-CN" altLang="en-US" sz="2800" dirty="0">
              <a:latin typeface="+mj-lt"/>
            </a:endParaRPr>
          </a:p>
        </p:txBody>
      </p:sp>
    </p:spTree>
    <p:extLst>
      <p:ext uri="{BB962C8B-B14F-4D97-AF65-F5344CB8AC3E}">
        <p14:creationId xmlns:p14="http://schemas.microsoft.com/office/powerpoint/2010/main" val="3445030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196752"/>
            <a:ext cx="8229600" cy="5544616"/>
          </a:xfrm>
        </p:spPr>
        <p:txBody>
          <a:bodyPr>
            <a:normAutofit fontScale="92500" lnSpcReduction="20000"/>
          </a:bodyPr>
          <a:lstStyle/>
          <a:p>
            <a:r>
              <a:rPr lang="en-US" altLang="zh-CN" dirty="0">
                <a:latin typeface="+mn-lt"/>
              </a:rPr>
              <a:t>check (</a:t>
            </a:r>
            <a:r>
              <a:rPr lang="en-US" altLang="zh-CN" dirty="0" err="1">
                <a:latin typeface="+mn-lt"/>
              </a:rPr>
              <a:t>time_slot_id</a:t>
            </a:r>
            <a:r>
              <a:rPr lang="en-US" altLang="zh-CN" dirty="0">
                <a:latin typeface="+mn-lt"/>
              </a:rPr>
              <a:t> in (select </a:t>
            </a:r>
            <a:r>
              <a:rPr lang="en-US" altLang="zh-CN" dirty="0" err="1">
                <a:latin typeface="+mn-lt"/>
              </a:rPr>
              <a:t>time_slot_id</a:t>
            </a:r>
            <a:r>
              <a:rPr lang="en-US" altLang="zh-CN" dirty="0">
                <a:latin typeface="+mn-lt"/>
              </a:rPr>
              <a:t> from </a:t>
            </a:r>
            <a:r>
              <a:rPr lang="en-US" altLang="zh-CN" dirty="0" err="1">
                <a:latin typeface="+mn-lt"/>
              </a:rPr>
              <a:t>time_slot</a:t>
            </a:r>
            <a:r>
              <a:rPr lang="en-US" altLang="zh-CN" dirty="0">
                <a:latin typeface="+mn-lt"/>
              </a:rPr>
              <a:t>))</a:t>
            </a:r>
          </a:p>
          <a:p>
            <a:pPr lvl="1"/>
            <a:r>
              <a:rPr lang="en-US" altLang="zh-CN" dirty="0">
                <a:latin typeface="+mn-lt"/>
              </a:rPr>
              <a:t>why not use a foreign key here?</a:t>
            </a:r>
          </a:p>
          <a:p>
            <a:r>
              <a:rPr lang="en-US" altLang="zh-CN" dirty="0">
                <a:latin typeface="+mn-lt"/>
              </a:rPr>
              <a:t>Every section has at least one instructor teaching the section.</a:t>
            </a:r>
          </a:p>
          <a:p>
            <a:pPr lvl="1"/>
            <a:r>
              <a:rPr lang="en-US" altLang="zh-CN" dirty="0">
                <a:latin typeface="+mn-lt"/>
              </a:rPr>
              <a:t>how to write this?</a:t>
            </a:r>
          </a:p>
          <a:p>
            <a:r>
              <a:rPr lang="en-US" altLang="zh-CN" dirty="0">
                <a:solidFill>
                  <a:srgbClr val="000099"/>
                </a:solidFill>
                <a:latin typeface="+mn-lt"/>
              </a:rPr>
              <a:t>Unfortunately:  </a:t>
            </a:r>
            <a:r>
              <a:rPr lang="en-US" altLang="zh-CN" dirty="0" err="1">
                <a:solidFill>
                  <a:srgbClr val="000099"/>
                </a:solidFill>
                <a:latin typeface="+mn-lt"/>
              </a:rPr>
              <a:t>subquery</a:t>
            </a:r>
            <a:r>
              <a:rPr lang="en-US" altLang="zh-CN" dirty="0">
                <a:solidFill>
                  <a:srgbClr val="000099"/>
                </a:solidFill>
                <a:latin typeface="+mn-lt"/>
              </a:rPr>
              <a:t> in check clause not supported by pretty much any database</a:t>
            </a:r>
          </a:p>
          <a:p>
            <a:pPr lvl="1"/>
            <a:r>
              <a:rPr lang="en-US" altLang="zh-CN" dirty="0">
                <a:latin typeface="+mn-lt"/>
              </a:rPr>
              <a:t>Alternative: triggers (later)</a:t>
            </a:r>
          </a:p>
          <a:p>
            <a:r>
              <a:rPr lang="en-US" altLang="zh-CN" dirty="0">
                <a:latin typeface="+mn-lt"/>
              </a:rPr>
              <a:t>create assertion &lt;assertion-name&gt; check &lt;predicate&gt;;</a:t>
            </a:r>
          </a:p>
          <a:p>
            <a:pPr lvl="1"/>
            <a:r>
              <a:rPr lang="en-US" altLang="zh-CN" dirty="0">
                <a:solidFill>
                  <a:srgbClr val="000099"/>
                </a:solidFill>
                <a:latin typeface="+mn-lt"/>
              </a:rPr>
              <a:t>Also not supported by anyone</a:t>
            </a:r>
          </a:p>
          <a:p>
            <a:pPr marL="0" indent="0">
              <a:buNone/>
            </a:pPr>
            <a:endParaRPr lang="zh-CN" altLang="en-US" dirty="0">
              <a:latin typeface="+mn-lt"/>
            </a:endParaRPr>
          </a:p>
        </p:txBody>
      </p:sp>
      <p:sp>
        <p:nvSpPr>
          <p:cNvPr id="3" name="标题 2"/>
          <p:cNvSpPr>
            <a:spLocks noGrp="1"/>
          </p:cNvSpPr>
          <p:nvPr>
            <p:ph type="title"/>
          </p:nvPr>
        </p:nvSpPr>
        <p:spPr/>
        <p:txBody>
          <a:bodyPr>
            <a:noAutofit/>
          </a:bodyPr>
          <a:lstStyle/>
          <a:p>
            <a:r>
              <a:rPr lang="en-US" altLang="zh-CN" sz="3600" dirty="0">
                <a:latin typeface="+mj-lt"/>
              </a:rPr>
              <a:t>Complex Check Clauses</a:t>
            </a:r>
            <a:endParaRPr lang="zh-CN" altLang="en-US" sz="3600" dirty="0">
              <a:latin typeface="+mj-lt"/>
            </a:endParaRPr>
          </a:p>
        </p:txBody>
      </p:sp>
    </p:spTree>
    <p:extLst>
      <p:ext uri="{BB962C8B-B14F-4D97-AF65-F5344CB8AC3E}">
        <p14:creationId xmlns:p14="http://schemas.microsoft.com/office/powerpoint/2010/main" val="2070306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txBox="1">
            <a:spLocks/>
          </p:cNvSpPr>
          <p:nvPr/>
        </p:nvSpPr>
        <p:spPr>
          <a:xfrm>
            <a:off x="457200" y="274638"/>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tx1"/>
                </a:solidFill>
                <a:latin typeface="黑体" pitchFamily="49" charset="-122"/>
                <a:ea typeface="黑体" pitchFamily="49" charset="-122"/>
                <a:cs typeface="+mj-cs"/>
              </a:defRPr>
            </a:lvl1pPr>
          </a:lstStyle>
          <a:p>
            <a:r>
              <a:rPr lang="zh-CN" altLang="en-US" sz="4000" dirty="0">
                <a:latin typeface="+mj-lt"/>
              </a:rPr>
              <a:t>参照完整性中的违例及处理方式</a:t>
            </a:r>
          </a:p>
        </p:txBody>
      </p:sp>
    </p:spTree>
    <p:extLst>
      <p:ext uri="{BB962C8B-B14F-4D97-AF65-F5344CB8AC3E}">
        <p14:creationId xmlns:p14="http://schemas.microsoft.com/office/powerpoint/2010/main" val="38520989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sz="6000" dirty="0">
                <a:latin typeface="+mj-lt"/>
              </a:rPr>
              <a:t>Trigger</a:t>
            </a:r>
            <a:endParaRPr lang="zh-CN" altLang="en-US" sz="6000" dirty="0">
              <a:latin typeface="+mj-lt"/>
            </a:endParaRPr>
          </a:p>
        </p:txBody>
      </p:sp>
    </p:spTree>
    <p:extLst>
      <p:ext uri="{BB962C8B-B14F-4D97-AF65-F5344CB8AC3E}">
        <p14:creationId xmlns:p14="http://schemas.microsoft.com/office/powerpoint/2010/main" val="2445127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600200"/>
            <a:ext cx="8507288" cy="4525963"/>
          </a:xfrm>
        </p:spPr>
        <p:txBody>
          <a:bodyPr>
            <a:normAutofit/>
          </a:bodyPr>
          <a:lstStyle/>
          <a:p>
            <a:r>
              <a:rPr lang="en-US" altLang="zh-CN" dirty="0">
                <a:latin typeface="+mn-lt"/>
                <a:ea typeface="+mj-ea"/>
              </a:rPr>
              <a:t>DDL</a:t>
            </a:r>
          </a:p>
          <a:p>
            <a:pPr lvl="1"/>
            <a:r>
              <a:rPr lang="en-US" altLang="zh-CN" dirty="0">
                <a:solidFill>
                  <a:srgbClr val="FF0000"/>
                </a:solidFill>
                <a:latin typeface="+mn-lt"/>
                <a:ea typeface="+mj-ea"/>
              </a:rPr>
              <a:t>For Schema</a:t>
            </a:r>
          </a:p>
          <a:p>
            <a:pPr lvl="1"/>
            <a:r>
              <a:rPr lang="en-US" altLang="zh-CN" cap="all" dirty="0">
                <a:latin typeface="+mn-lt"/>
                <a:ea typeface="+mj-ea"/>
              </a:rPr>
              <a:t>Create, Alter, Drop</a:t>
            </a:r>
          </a:p>
          <a:p>
            <a:r>
              <a:rPr lang="en-US" altLang="zh-CN" dirty="0">
                <a:latin typeface="+mn-lt"/>
                <a:ea typeface="+mj-ea"/>
              </a:rPr>
              <a:t>DML</a:t>
            </a:r>
          </a:p>
          <a:p>
            <a:pPr lvl="1"/>
            <a:r>
              <a:rPr lang="en-US" altLang="zh-CN" dirty="0">
                <a:solidFill>
                  <a:srgbClr val="FF0000"/>
                </a:solidFill>
                <a:latin typeface="+mn-lt"/>
                <a:ea typeface="+mj-ea"/>
              </a:rPr>
              <a:t>For Data</a:t>
            </a:r>
          </a:p>
          <a:p>
            <a:pPr lvl="1"/>
            <a:r>
              <a:rPr lang="en-US" altLang="zh-CN" dirty="0">
                <a:latin typeface="+mn-lt"/>
                <a:ea typeface="+mj-ea"/>
              </a:rPr>
              <a:t>Modification:  </a:t>
            </a:r>
            <a:r>
              <a:rPr lang="en-US" altLang="zh-CN" cap="all" dirty="0">
                <a:latin typeface="+mn-lt"/>
                <a:ea typeface="+mj-ea"/>
              </a:rPr>
              <a:t>Insert, Update, Delete</a:t>
            </a:r>
          </a:p>
          <a:p>
            <a:pPr lvl="1"/>
            <a:r>
              <a:rPr lang="en-US" altLang="zh-CN" dirty="0">
                <a:latin typeface="+mn-lt"/>
                <a:ea typeface="+mj-ea"/>
              </a:rPr>
              <a:t>Query:  	    </a:t>
            </a:r>
            <a:r>
              <a:rPr lang="en-US" altLang="zh-CN" cap="all" dirty="0">
                <a:latin typeface="+mn-lt"/>
                <a:ea typeface="+mj-ea"/>
              </a:rPr>
              <a:t>Select</a:t>
            </a:r>
          </a:p>
          <a:p>
            <a:pPr lvl="1"/>
            <a:r>
              <a:rPr lang="en-US" altLang="zh-CN" dirty="0">
                <a:latin typeface="+mn-lt"/>
                <a:ea typeface="+mj-ea"/>
              </a:rPr>
              <a:t>Authorization: </a:t>
            </a:r>
            <a:r>
              <a:rPr lang="en-US" altLang="zh-CN" cap="all" dirty="0">
                <a:latin typeface="+mn-lt"/>
                <a:ea typeface="+mj-ea"/>
              </a:rPr>
              <a:t>Grant, Revoke</a:t>
            </a:r>
            <a:endParaRPr lang="zh-CN" altLang="en-US" cap="all" dirty="0">
              <a:latin typeface="+mn-lt"/>
              <a:ea typeface="+mj-ea"/>
            </a:endParaRPr>
          </a:p>
        </p:txBody>
      </p:sp>
      <p:sp>
        <p:nvSpPr>
          <p:cNvPr id="3" name="标题 2"/>
          <p:cNvSpPr>
            <a:spLocks noGrp="1"/>
          </p:cNvSpPr>
          <p:nvPr>
            <p:ph type="title"/>
          </p:nvPr>
        </p:nvSpPr>
        <p:spPr/>
        <p:txBody>
          <a:bodyPr/>
          <a:lstStyle/>
          <a:p>
            <a:r>
              <a:rPr lang="en-US" altLang="zh-CN" dirty="0">
                <a:latin typeface="+mj-lt"/>
              </a:rPr>
              <a:t>SQL</a:t>
            </a:r>
            <a:endParaRPr lang="zh-CN" altLang="en-US" dirty="0">
              <a:latin typeface="+mj-lt"/>
            </a:endParaRPr>
          </a:p>
        </p:txBody>
      </p:sp>
    </p:spTree>
    <p:extLst>
      <p:ext uri="{BB962C8B-B14F-4D97-AF65-F5344CB8AC3E}">
        <p14:creationId xmlns:p14="http://schemas.microsoft.com/office/powerpoint/2010/main" val="756616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12776"/>
            <a:ext cx="8229600" cy="4713387"/>
          </a:xfrm>
        </p:spPr>
        <p:txBody>
          <a:bodyPr>
            <a:normAutofit/>
          </a:bodyPr>
          <a:lstStyle/>
          <a:p>
            <a:r>
              <a:rPr lang="en-US" altLang="zh-CN" sz="4000" dirty="0">
                <a:latin typeface="+mn-lt"/>
              </a:rPr>
              <a:t>“Event-Condition-Action Rules”</a:t>
            </a:r>
          </a:p>
          <a:p>
            <a:pPr lvl="1"/>
            <a:r>
              <a:rPr lang="en-US" altLang="zh-CN" sz="3200" dirty="0">
                <a:latin typeface="+mn-lt"/>
              </a:rPr>
              <a:t>When event occurs</a:t>
            </a:r>
          </a:p>
          <a:p>
            <a:pPr lvl="1"/>
            <a:r>
              <a:rPr lang="en-US" altLang="zh-CN" sz="3200" dirty="0">
                <a:latin typeface="+mn-lt"/>
              </a:rPr>
              <a:t>Check condition; if true, do action</a:t>
            </a:r>
          </a:p>
        </p:txBody>
      </p:sp>
      <p:sp>
        <p:nvSpPr>
          <p:cNvPr id="3" name="标题 2"/>
          <p:cNvSpPr>
            <a:spLocks noGrp="1"/>
          </p:cNvSpPr>
          <p:nvPr>
            <p:ph type="title"/>
          </p:nvPr>
        </p:nvSpPr>
        <p:spPr/>
        <p:txBody>
          <a:bodyPr>
            <a:normAutofit/>
          </a:bodyPr>
          <a:lstStyle/>
          <a:p>
            <a:r>
              <a:rPr lang="en-US" altLang="zh-CN" sz="4800" dirty="0">
                <a:latin typeface="+mj-lt"/>
              </a:rPr>
              <a:t>Trigger</a:t>
            </a:r>
            <a:endParaRPr lang="zh-CN" altLang="en-US" sz="4800" dirty="0">
              <a:latin typeface="+mj-lt"/>
            </a:endParaRPr>
          </a:p>
        </p:txBody>
      </p:sp>
    </p:spTree>
    <p:extLst>
      <p:ext uri="{BB962C8B-B14F-4D97-AF65-F5344CB8AC3E}">
        <p14:creationId xmlns:p14="http://schemas.microsoft.com/office/powerpoint/2010/main" val="267479000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12776"/>
            <a:ext cx="8579296" cy="4713387"/>
          </a:xfrm>
        </p:spPr>
        <p:txBody>
          <a:bodyPr>
            <a:normAutofit/>
          </a:bodyPr>
          <a:lstStyle/>
          <a:p>
            <a:pPr marL="0" indent="0">
              <a:buNone/>
            </a:pPr>
            <a:r>
              <a:rPr lang="en-US" altLang="zh-CN" sz="4000" dirty="0">
                <a:latin typeface="+mn-lt"/>
              </a:rPr>
              <a:t>Create Trigger name</a:t>
            </a:r>
          </a:p>
          <a:p>
            <a:pPr marL="0" indent="0">
              <a:buNone/>
            </a:pPr>
            <a:r>
              <a:rPr lang="en-US" altLang="zh-CN" sz="4000" dirty="0" err="1">
                <a:latin typeface="+mn-lt"/>
              </a:rPr>
              <a:t>Before|After|Instead</a:t>
            </a:r>
            <a:r>
              <a:rPr lang="en-US" altLang="zh-CN" sz="4000" dirty="0">
                <a:latin typeface="+mn-lt"/>
              </a:rPr>
              <a:t> Of events</a:t>
            </a:r>
          </a:p>
          <a:p>
            <a:pPr marL="0" indent="0">
              <a:buNone/>
            </a:pPr>
            <a:r>
              <a:rPr lang="en-US" altLang="zh-CN" sz="4000" dirty="0">
                <a:latin typeface="+mn-lt"/>
              </a:rPr>
              <a:t>[ referencing-variables ]</a:t>
            </a:r>
          </a:p>
          <a:p>
            <a:pPr marL="0" indent="0">
              <a:buNone/>
            </a:pPr>
            <a:r>
              <a:rPr lang="en-US" altLang="zh-CN" sz="4000" dirty="0">
                <a:latin typeface="+mn-lt"/>
              </a:rPr>
              <a:t>[ For Each Row ]</a:t>
            </a:r>
          </a:p>
          <a:p>
            <a:pPr marL="0" indent="0">
              <a:buNone/>
            </a:pPr>
            <a:r>
              <a:rPr lang="en-US" altLang="zh-CN" sz="4000" dirty="0">
                <a:latin typeface="+mn-lt"/>
              </a:rPr>
              <a:t>When ( condition )</a:t>
            </a:r>
          </a:p>
          <a:p>
            <a:pPr marL="0" indent="0">
              <a:buNone/>
            </a:pPr>
            <a:r>
              <a:rPr lang="en-US" altLang="zh-CN" sz="4000" dirty="0">
                <a:latin typeface="+mn-lt"/>
              </a:rPr>
              <a:t>	action</a:t>
            </a:r>
          </a:p>
        </p:txBody>
      </p:sp>
      <p:sp>
        <p:nvSpPr>
          <p:cNvPr id="3" name="标题 2"/>
          <p:cNvSpPr>
            <a:spLocks noGrp="1"/>
          </p:cNvSpPr>
          <p:nvPr>
            <p:ph type="title"/>
          </p:nvPr>
        </p:nvSpPr>
        <p:spPr/>
        <p:txBody>
          <a:bodyPr>
            <a:normAutofit/>
          </a:bodyPr>
          <a:lstStyle/>
          <a:p>
            <a:r>
              <a:rPr lang="en-US" altLang="zh-CN" sz="4800" dirty="0">
                <a:latin typeface="+mj-lt"/>
              </a:rPr>
              <a:t>Trigger</a:t>
            </a:r>
            <a:endParaRPr lang="zh-CN" altLang="en-US" sz="4800" dirty="0">
              <a:latin typeface="+mj-lt"/>
            </a:endParaRPr>
          </a:p>
        </p:txBody>
      </p:sp>
    </p:spTree>
    <p:extLst>
      <p:ext uri="{BB962C8B-B14F-4D97-AF65-F5344CB8AC3E}">
        <p14:creationId xmlns:p14="http://schemas.microsoft.com/office/powerpoint/2010/main" val="12727348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1340768"/>
            <a:ext cx="9144000" cy="4785395"/>
          </a:xfrm>
        </p:spPr>
        <p:txBody>
          <a:bodyPr>
            <a:noAutofit/>
          </a:bodyPr>
          <a:lstStyle/>
          <a:p>
            <a:pPr marL="0" indent="0">
              <a:buNone/>
            </a:pPr>
            <a:r>
              <a:rPr lang="en-US" altLang="zh-CN" sz="2400" u="sng" dirty="0">
                <a:latin typeface="+mn-lt"/>
              </a:rPr>
              <a:t>Use triggers on section and </a:t>
            </a:r>
            <a:r>
              <a:rPr lang="en-US" altLang="zh-CN" sz="2400" u="sng" dirty="0" err="1">
                <a:latin typeface="+mn-lt"/>
              </a:rPr>
              <a:t>time_slot</a:t>
            </a:r>
            <a:r>
              <a:rPr lang="en-US" altLang="zh-CN" sz="2400" u="sng" dirty="0">
                <a:latin typeface="+mn-lt"/>
              </a:rPr>
              <a:t> to enforce integrity constraints</a:t>
            </a:r>
          </a:p>
          <a:p>
            <a:pPr marL="0" indent="0">
              <a:buNone/>
            </a:pPr>
            <a:endParaRPr lang="en-US" altLang="zh-CN" sz="2400" u="sng" dirty="0">
              <a:latin typeface="+mn-lt"/>
            </a:endParaRPr>
          </a:p>
          <a:p>
            <a:pPr marL="0" indent="0">
              <a:buNone/>
            </a:pPr>
            <a:r>
              <a:rPr lang="en-US" altLang="zh-CN" sz="2600" dirty="0">
                <a:latin typeface="+mn-lt"/>
              </a:rPr>
              <a:t>Create Trigger </a:t>
            </a:r>
            <a:r>
              <a:rPr lang="en-US" altLang="zh-CN" sz="2600" dirty="0">
                <a:solidFill>
                  <a:srgbClr val="FF0000"/>
                </a:solidFill>
                <a:latin typeface="+mn-lt"/>
              </a:rPr>
              <a:t>timeslot_check1 </a:t>
            </a:r>
            <a:r>
              <a:rPr lang="en-US" altLang="zh-CN" sz="2600" dirty="0">
                <a:latin typeface="+mn-lt"/>
              </a:rPr>
              <a:t>after insert on section</a:t>
            </a:r>
            <a:br>
              <a:rPr lang="en-US" altLang="zh-CN" sz="2600" dirty="0">
                <a:latin typeface="+mn-lt"/>
              </a:rPr>
            </a:br>
            <a:r>
              <a:rPr lang="en-US" altLang="zh-CN" sz="2600" dirty="0">
                <a:latin typeface="+mn-lt"/>
              </a:rPr>
              <a:t>referencing new row as </a:t>
            </a:r>
            <a:r>
              <a:rPr lang="en-US" altLang="zh-CN" sz="2600" dirty="0" err="1">
                <a:latin typeface="+mn-lt"/>
              </a:rPr>
              <a:t>nrow</a:t>
            </a:r>
            <a:br>
              <a:rPr lang="en-US" altLang="zh-CN" sz="2600" dirty="0">
                <a:latin typeface="+mn-lt"/>
              </a:rPr>
            </a:br>
            <a:r>
              <a:rPr lang="en-US" altLang="zh-CN" sz="2600" dirty="0">
                <a:latin typeface="+mn-lt"/>
              </a:rPr>
              <a:t>for each row</a:t>
            </a:r>
            <a:br>
              <a:rPr lang="en-US" altLang="zh-CN" sz="2600" dirty="0">
                <a:latin typeface="+mn-lt"/>
              </a:rPr>
            </a:br>
            <a:r>
              <a:rPr lang="en-US" altLang="zh-CN" sz="2600" dirty="0">
                <a:latin typeface="+mn-lt"/>
              </a:rPr>
              <a:t>when (</a:t>
            </a:r>
            <a:r>
              <a:rPr lang="en-US" altLang="zh-CN" sz="2600" dirty="0" err="1">
                <a:latin typeface="+mn-lt"/>
              </a:rPr>
              <a:t>nrow.time_slot_id</a:t>
            </a:r>
            <a:r>
              <a:rPr lang="en-US" altLang="zh-CN" sz="2600" dirty="0">
                <a:latin typeface="+mn-lt"/>
              </a:rPr>
              <a:t> not in (select </a:t>
            </a:r>
            <a:r>
              <a:rPr lang="en-US" altLang="zh-CN" sz="2600" dirty="0" err="1">
                <a:latin typeface="+mn-lt"/>
              </a:rPr>
              <a:t>time_slot_id</a:t>
            </a:r>
            <a:br>
              <a:rPr lang="en-US" altLang="zh-CN" sz="2600" dirty="0">
                <a:latin typeface="+mn-lt"/>
              </a:rPr>
            </a:br>
            <a:r>
              <a:rPr lang="en-US" altLang="zh-CN" sz="2600" dirty="0">
                <a:latin typeface="+mn-lt"/>
              </a:rPr>
              <a:t>			                 from </a:t>
            </a:r>
            <a:r>
              <a:rPr lang="en-US" altLang="zh-CN" sz="2600" dirty="0" err="1">
                <a:latin typeface="+mn-lt"/>
              </a:rPr>
              <a:t>time_slot</a:t>
            </a:r>
            <a:r>
              <a:rPr lang="en-US" altLang="zh-CN" sz="2600" dirty="0">
                <a:latin typeface="+mn-lt"/>
              </a:rPr>
              <a:t>))</a:t>
            </a:r>
            <a:br>
              <a:rPr lang="en-US" altLang="zh-CN" sz="2600" dirty="0">
                <a:latin typeface="+mn-lt"/>
              </a:rPr>
            </a:br>
            <a:r>
              <a:rPr lang="en-US" altLang="zh-CN" sz="2600" dirty="0">
                <a:latin typeface="+mn-lt"/>
              </a:rPr>
              <a:t>begin</a:t>
            </a:r>
            <a:br>
              <a:rPr lang="en-US" altLang="zh-CN" sz="2600" dirty="0">
                <a:latin typeface="+mn-lt"/>
              </a:rPr>
            </a:br>
            <a:r>
              <a:rPr lang="en-US" altLang="zh-CN" sz="2600" dirty="0">
                <a:latin typeface="+mn-lt"/>
              </a:rPr>
              <a:t>     rollback</a:t>
            </a:r>
            <a:br>
              <a:rPr lang="en-US" altLang="zh-CN" sz="2600" dirty="0">
                <a:latin typeface="+mn-lt"/>
              </a:rPr>
            </a:br>
            <a:r>
              <a:rPr lang="en-US" altLang="zh-CN" sz="2600" dirty="0">
                <a:latin typeface="+mn-lt"/>
              </a:rPr>
              <a:t>end;</a:t>
            </a:r>
          </a:p>
          <a:p>
            <a:pPr marL="0" indent="0">
              <a:buNone/>
            </a:pPr>
            <a:endParaRPr lang="en-US" altLang="zh-CN" sz="2400" dirty="0">
              <a:latin typeface="+mn-lt"/>
            </a:endParaRPr>
          </a:p>
        </p:txBody>
      </p:sp>
      <p:sp>
        <p:nvSpPr>
          <p:cNvPr id="3" name="标题 2"/>
          <p:cNvSpPr>
            <a:spLocks noGrp="1"/>
          </p:cNvSpPr>
          <p:nvPr>
            <p:ph type="title"/>
          </p:nvPr>
        </p:nvSpPr>
        <p:spPr/>
        <p:txBody>
          <a:bodyPr>
            <a:normAutofit/>
          </a:bodyPr>
          <a:lstStyle/>
          <a:p>
            <a:r>
              <a:rPr lang="en-US" altLang="zh-CN" sz="4800" dirty="0">
                <a:latin typeface="+mj-lt"/>
              </a:rPr>
              <a:t>Trigger</a:t>
            </a:r>
            <a:endParaRPr lang="zh-CN" altLang="en-US" sz="4800" dirty="0">
              <a:latin typeface="+mj-lt"/>
            </a:endParaRPr>
          </a:p>
        </p:txBody>
      </p:sp>
    </p:spTree>
    <p:extLst>
      <p:ext uri="{BB962C8B-B14F-4D97-AF65-F5344CB8AC3E}">
        <p14:creationId xmlns:p14="http://schemas.microsoft.com/office/powerpoint/2010/main" val="275860027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1196752"/>
            <a:ext cx="9144000" cy="4929411"/>
          </a:xfrm>
        </p:spPr>
        <p:txBody>
          <a:bodyPr>
            <a:noAutofit/>
          </a:bodyPr>
          <a:lstStyle/>
          <a:p>
            <a:pPr marL="0" indent="0">
              <a:buNone/>
            </a:pPr>
            <a:r>
              <a:rPr lang="en-US" altLang="zh-CN" sz="2400" dirty="0">
                <a:latin typeface="+mn-lt"/>
              </a:rPr>
              <a:t>create trigger </a:t>
            </a:r>
            <a:r>
              <a:rPr lang="en-US" altLang="zh-CN" sz="2400" dirty="0">
                <a:solidFill>
                  <a:srgbClr val="FF0000"/>
                </a:solidFill>
                <a:latin typeface="+mn-lt"/>
              </a:rPr>
              <a:t>timeslot_check2 </a:t>
            </a:r>
            <a:r>
              <a:rPr lang="en-US" altLang="zh-CN" sz="2400" dirty="0">
                <a:latin typeface="+mn-lt"/>
              </a:rPr>
              <a:t>after delete on </a:t>
            </a:r>
            <a:r>
              <a:rPr lang="en-US" altLang="zh-CN" sz="2400" dirty="0" err="1">
                <a:latin typeface="+mn-lt"/>
              </a:rPr>
              <a:t>time_slot</a:t>
            </a:r>
            <a:br>
              <a:rPr lang="en-US" altLang="zh-CN" sz="2400" dirty="0">
                <a:latin typeface="+mn-lt"/>
              </a:rPr>
            </a:br>
            <a:r>
              <a:rPr lang="en-US" altLang="zh-CN" sz="2400" dirty="0">
                <a:latin typeface="+mn-lt"/>
              </a:rPr>
              <a:t>referencing old row as </a:t>
            </a:r>
            <a:r>
              <a:rPr lang="en-US" altLang="zh-CN" sz="2400" dirty="0" err="1">
                <a:latin typeface="+mn-lt"/>
              </a:rPr>
              <a:t>orow</a:t>
            </a:r>
            <a:br>
              <a:rPr lang="en-US" altLang="zh-CN" sz="2400" dirty="0">
                <a:latin typeface="+mn-lt"/>
              </a:rPr>
            </a:br>
            <a:r>
              <a:rPr lang="en-US" altLang="zh-CN" sz="2400" dirty="0">
                <a:latin typeface="+mn-lt"/>
              </a:rPr>
              <a:t>for each row</a:t>
            </a:r>
            <a:br>
              <a:rPr lang="en-US" altLang="zh-CN" sz="2400" dirty="0">
                <a:latin typeface="+mn-lt"/>
              </a:rPr>
            </a:br>
            <a:r>
              <a:rPr lang="en-US" altLang="zh-CN" sz="2400" dirty="0">
                <a:latin typeface="+mn-lt"/>
              </a:rPr>
              <a:t>when (</a:t>
            </a:r>
            <a:r>
              <a:rPr lang="en-US" altLang="zh-CN" sz="2400" dirty="0" err="1">
                <a:latin typeface="+mn-lt"/>
              </a:rPr>
              <a:t>orow.time_slot_id</a:t>
            </a:r>
            <a:r>
              <a:rPr lang="en-US" altLang="zh-CN" sz="2400" dirty="0">
                <a:latin typeface="+mn-lt"/>
              </a:rPr>
              <a:t> not in (</a:t>
            </a:r>
            <a:br>
              <a:rPr lang="en-US" altLang="zh-CN" sz="2400" dirty="0">
                <a:latin typeface="+mn-lt"/>
              </a:rPr>
            </a:br>
            <a:r>
              <a:rPr lang="en-US" altLang="zh-CN" sz="2400" dirty="0">
                <a:latin typeface="+mn-lt"/>
              </a:rPr>
              <a:t>                select </a:t>
            </a:r>
            <a:r>
              <a:rPr lang="en-US" altLang="zh-CN" sz="2400" dirty="0" err="1">
                <a:latin typeface="+mn-lt"/>
              </a:rPr>
              <a:t>time_slot_id</a:t>
            </a:r>
            <a:br>
              <a:rPr lang="en-US" altLang="zh-CN" sz="2400" dirty="0">
                <a:latin typeface="+mn-lt"/>
              </a:rPr>
            </a:br>
            <a:r>
              <a:rPr lang="en-US" altLang="zh-CN" sz="2400" dirty="0">
                <a:latin typeface="+mn-lt"/>
              </a:rPr>
              <a:t>                from </a:t>
            </a:r>
            <a:r>
              <a:rPr lang="en-US" altLang="zh-CN" sz="2400" dirty="0" err="1">
                <a:latin typeface="+mn-lt"/>
              </a:rPr>
              <a:t>time_slot</a:t>
            </a:r>
            <a:r>
              <a:rPr lang="en-US" altLang="zh-CN" sz="2400" dirty="0">
                <a:latin typeface="+mn-lt"/>
              </a:rPr>
              <a:t>) </a:t>
            </a:r>
            <a:br>
              <a:rPr lang="en-US" altLang="zh-CN" sz="2400" dirty="0">
                <a:latin typeface="+mn-lt"/>
              </a:rPr>
            </a:br>
            <a:r>
              <a:rPr lang="en-US" altLang="zh-CN" sz="2400" dirty="0">
                <a:latin typeface="+mn-lt"/>
              </a:rPr>
              <a:t>        and </a:t>
            </a:r>
            <a:r>
              <a:rPr lang="en-US" altLang="zh-CN" sz="2400" dirty="0" err="1">
                <a:latin typeface="+mn-lt"/>
              </a:rPr>
              <a:t>orow.time_slot_id</a:t>
            </a:r>
            <a:r>
              <a:rPr lang="en-US" altLang="zh-CN" sz="2400" dirty="0">
                <a:latin typeface="+mn-lt"/>
              </a:rPr>
              <a:t> in (</a:t>
            </a:r>
            <a:br>
              <a:rPr lang="en-US" altLang="zh-CN" sz="2400" dirty="0">
                <a:latin typeface="+mn-lt"/>
              </a:rPr>
            </a:br>
            <a:r>
              <a:rPr lang="en-US" altLang="zh-CN" sz="2400" dirty="0">
                <a:latin typeface="+mn-lt"/>
              </a:rPr>
              <a:t>                select </a:t>
            </a:r>
            <a:r>
              <a:rPr lang="en-US" altLang="zh-CN" sz="2400" dirty="0" err="1">
                <a:latin typeface="+mn-lt"/>
              </a:rPr>
              <a:t>time_slot_id</a:t>
            </a:r>
            <a:br>
              <a:rPr lang="en-US" altLang="zh-CN" sz="2400" dirty="0">
                <a:latin typeface="+mn-lt"/>
              </a:rPr>
            </a:br>
            <a:r>
              <a:rPr lang="en-US" altLang="zh-CN" sz="2400" dirty="0">
                <a:latin typeface="+mn-lt"/>
              </a:rPr>
              <a:t>                from section))</a:t>
            </a:r>
            <a:br>
              <a:rPr lang="en-US" altLang="zh-CN" sz="2400" dirty="0">
                <a:latin typeface="+mn-lt"/>
              </a:rPr>
            </a:br>
            <a:r>
              <a:rPr lang="en-US" altLang="zh-CN" sz="2400" dirty="0">
                <a:latin typeface="+mn-lt"/>
              </a:rPr>
              <a:t>begin</a:t>
            </a:r>
            <a:br>
              <a:rPr lang="en-US" altLang="zh-CN" sz="2400" dirty="0">
                <a:latin typeface="+mn-lt"/>
              </a:rPr>
            </a:br>
            <a:r>
              <a:rPr lang="en-US" altLang="zh-CN" sz="2400" dirty="0">
                <a:latin typeface="+mn-lt"/>
              </a:rPr>
              <a:t>    rollback</a:t>
            </a:r>
            <a:br>
              <a:rPr lang="en-US" altLang="zh-CN" sz="2400" dirty="0">
                <a:latin typeface="+mn-lt"/>
              </a:rPr>
            </a:br>
            <a:r>
              <a:rPr lang="en-US" altLang="zh-CN" sz="2400" dirty="0">
                <a:latin typeface="+mn-lt"/>
              </a:rPr>
              <a:t>end;</a:t>
            </a:r>
          </a:p>
          <a:p>
            <a:pPr marL="0" indent="0">
              <a:buNone/>
            </a:pPr>
            <a:endParaRPr lang="en-US" altLang="zh-CN" sz="2400" dirty="0">
              <a:latin typeface="+mn-lt"/>
            </a:endParaRPr>
          </a:p>
        </p:txBody>
      </p:sp>
      <p:sp>
        <p:nvSpPr>
          <p:cNvPr id="3" name="标题 2"/>
          <p:cNvSpPr>
            <a:spLocks noGrp="1"/>
          </p:cNvSpPr>
          <p:nvPr>
            <p:ph type="title"/>
          </p:nvPr>
        </p:nvSpPr>
        <p:spPr>
          <a:xfrm>
            <a:off x="467544" y="27856"/>
            <a:ext cx="8229600" cy="1143000"/>
          </a:xfrm>
        </p:spPr>
        <p:txBody>
          <a:bodyPr>
            <a:normAutofit/>
          </a:bodyPr>
          <a:lstStyle/>
          <a:p>
            <a:r>
              <a:rPr lang="en-US" altLang="zh-CN" sz="4800" dirty="0">
                <a:latin typeface="+mj-lt"/>
              </a:rPr>
              <a:t>Trigger</a:t>
            </a:r>
            <a:endParaRPr lang="zh-CN" altLang="en-US" sz="4800" dirty="0">
              <a:latin typeface="+mj-lt"/>
            </a:endParaRPr>
          </a:p>
        </p:txBody>
      </p:sp>
    </p:spTree>
    <p:extLst>
      <p:ext uri="{BB962C8B-B14F-4D97-AF65-F5344CB8AC3E}">
        <p14:creationId xmlns:p14="http://schemas.microsoft.com/office/powerpoint/2010/main" val="230026747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1052736"/>
            <a:ext cx="9144000" cy="5688632"/>
          </a:xfrm>
        </p:spPr>
        <p:txBody>
          <a:bodyPr>
            <a:noAutofit/>
          </a:bodyPr>
          <a:lstStyle/>
          <a:p>
            <a:pPr marL="0" indent="0">
              <a:buNone/>
            </a:pPr>
            <a:r>
              <a:rPr lang="en-US" altLang="zh-CN" sz="2200" dirty="0">
                <a:latin typeface="+mn-lt"/>
              </a:rPr>
              <a:t>create trigger </a:t>
            </a:r>
            <a:r>
              <a:rPr lang="en-US" altLang="zh-CN" sz="2200" dirty="0" err="1">
                <a:solidFill>
                  <a:srgbClr val="FF0000"/>
                </a:solidFill>
                <a:latin typeface="+mn-lt"/>
              </a:rPr>
              <a:t>credits_earned</a:t>
            </a:r>
            <a:r>
              <a:rPr lang="en-US" altLang="zh-CN" sz="2200" dirty="0">
                <a:solidFill>
                  <a:srgbClr val="FF0000"/>
                </a:solidFill>
                <a:latin typeface="+mn-lt"/>
              </a:rPr>
              <a:t> </a:t>
            </a:r>
            <a:r>
              <a:rPr lang="en-US" altLang="zh-CN" sz="2200" dirty="0">
                <a:latin typeface="+mn-lt"/>
              </a:rPr>
              <a:t>after update of takes on (grade)</a:t>
            </a:r>
            <a:br>
              <a:rPr lang="en-US" altLang="zh-CN" sz="2400" dirty="0">
                <a:latin typeface="+mn-lt"/>
              </a:rPr>
            </a:br>
            <a:r>
              <a:rPr lang="en-US" altLang="zh-CN" sz="2400" dirty="0">
                <a:latin typeface="+mn-lt"/>
              </a:rPr>
              <a:t>	referencing new row as </a:t>
            </a:r>
            <a:r>
              <a:rPr lang="en-US" altLang="zh-CN" sz="2400" dirty="0" err="1">
                <a:latin typeface="+mn-lt"/>
              </a:rPr>
              <a:t>nrow</a:t>
            </a:r>
            <a:br>
              <a:rPr lang="en-US" altLang="zh-CN" sz="2400" dirty="0">
                <a:latin typeface="+mn-lt"/>
              </a:rPr>
            </a:br>
            <a:r>
              <a:rPr lang="en-US" altLang="zh-CN" sz="2400" dirty="0">
                <a:latin typeface="+mn-lt"/>
              </a:rPr>
              <a:t>	referencing old row as </a:t>
            </a:r>
            <a:r>
              <a:rPr lang="en-US" altLang="zh-CN" sz="2400" dirty="0" err="1">
                <a:latin typeface="+mn-lt"/>
              </a:rPr>
              <a:t>orow</a:t>
            </a:r>
            <a:br>
              <a:rPr lang="en-US" altLang="zh-CN" sz="2400" dirty="0">
                <a:latin typeface="+mn-lt"/>
              </a:rPr>
            </a:br>
            <a:r>
              <a:rPr lang="en-US" altLang="zh-CN" sz="2400" dirty="0">
                <a:latin typeface="+mn-lt"/>
              </a:rPr>
              <a:t>	for each row</a:t>
            </a:r>
            <a:br>
              <a:rPr lang="en-US" altLang="zh-CN" sz="2400" dirty="0">
                <a:latin typeface="+mn-lt"/>
              </a:rPr>
            </a:br>
            <a:r>
              <a:rPr lang="en-US" altLang="zh-CN" sz="2400" dirty="0">
                <a:latin typeface="+mn-lt"/>
              </a:rPr>
              <a:t>	when </a:t>
            </a:r>
            <a:r>
              <a:rPr lang="en-US" altLang="zh-CN" sz="2400" dirty="0" err="1">
                <a:latin typeface="+mn-lt"/>
              </a:rPr>
              <a:t>nrow.grade</a:t>
            </a:r>
            <a:r>
              <a:rPr lang="en-US" altLang="zh-CN" sz="2400" dirty="0">
                <a:latin typeface="+mn-lt"/>
              </a:rPr>
              <a:t> &lt;&gt; ’F’ and </a:t>
            </a:r>
            <a:r>
              <a:rPr lang="en-US" altLang="zh-CN" sz="2400" dirty="0" err="1">
                <a:latin typeface="+mn-lt"/>
              </a:rPr>
              <a:t>nrow.grade</a:t>
            </a:r>
            <a:r>
              <a:rPr lang="en-US" altLang="zh-CN" sz="2400" dirty="0">
                <a:latin typeface="+mn-lt"/>
              </a:rPr>
              <a:t> is not null</a:t>
            </a:r>
            <a:br>
              <a:rPr lang="en-US" altLang="zh-CN" sz="2400" dirty="0">
                <a:latin typeface="+mn-lt"/>
              </a:rPr>
            </a:br>
            <a:r>
              <a:rPr lang="en-US" altLang="zh-CN" sz="2400" dirty="0">
                <a:latin typeface="+mn-lt"/>
              </a:rPr>
              <a:t>    		and (</a:t>
            </a:r>
            <a:r>
              <a:rPr lang="en-US" altLang="zh-CN" sz="2400" dirty="0" err="1">
                <a:latin typeface="+mn-lt"/>
              </a:rPr>
              <a:t>orow.grade</a:t>
            </a:r>
            <a:r>
              <a:rPr lang="en-US" altLang="zh-CN" sz="2400" dirty="0">
                <a:latin typeface="+mn-lt"/>
              </a:rPr>
              <a:t> = ’F’ or </a:t>
            </a:r>
            <a:r>
              <a:rPr lang="en-US" altLang="zh-CN" sz="2400" dirty="0" err="1">
                <a:latin typeface="+mn-lt"/>
              </a:rPr>
              <a:t>orow.grade</a:t>
            </a:r>
            <a:r>
              <a:rPr lang="en-US" altLang="zh-CN" sz="2400" dirty="0">
                <a:latin typeface="+mn-lt"/>
              </a:rPr>
              <a:t> is null)</a:t>
            </a:r>
            <a:br>
              <a:rPr lang="en-US" altLang="zh-CN" sz="2400" dirty="0">
                <a:latin typeface="+mn-lt"/>
              </a:rPr>
            </a:br>
            <a:r>
              <a:rPr lang="en-US" altLang="zh-CN" sz="2400" dirty="0">
                <a:latin typeface="+mn-lt"/>
              </a:rPr>
              <a:t>	begin atomic</a:t>
            </a:r>
            <a:br>
              <a:rPr lang="en-US" altLang="zh-CN" sz="2400" dirty="0">
                <a:latin typeface="+mn-lt"/>
              </a:rPr>
            </a:br>
            <a:r>
              <a:rPr lang="en-US" altLang="zh-CN" sz="2400" dirty="0">
                <a:latin typeface="+mn-lt"/>
              </a:rPr>
              <a:t>     		update student</a:t>
            </a:r>
            <a:br>
              <a:rPr lang="en-US" altLang="zh-CN" sz="2400" dirty="0">
                <a:latin typeface="+mn-lt"/>
              </a:rPr>
            </a:br>
            <a:r>
              <a:rPr lang="en-US" altLang="zh-CN" sz="2400" dirty="0">
                <a:latin typeface="+mn-lt"/>
              </a:rPr>
              <a:t>     			set </a:t>
            </a:r>
            <a:r>
              <a:rPr lang="en-US" altLang="zh-CN" sz="2400" dirty="0" err="1">
                <a:latin typeface="+mn-lt"/>
              </a:rPr>
              <a:t>tot_cred</a:t>
            </a:r>
            <a:r>
              <a:rPr lang="en-US" altLang="zh-CN" sz="2400" dirty="0">
                <a:latin typeface="+mn-lt"/>
              </a:rPr>
              <a:t>= </a:t>
            </a:r>
            <a:r>
              <a:rPr lang="en-US" altLang="zh-CN" sz="2400" dirty="0" err="1">
                <a:latin typeface="+mn-lt"/>
              </a:rPr>
              <a:t>tot_cred</a:t>
            </a:r>
            <a:r>
              <a:rPr lang="en-US" altLang="zh-CN" sz="2400" dirty="0">
                <a:latin typeface="+mn-lt"/>
              </a:rPr>
              <a:t> + </a:t>
            </a:r>
            <a:br>
              <a:rPr lang="en-US" altLang="zh-CN" sz="2400" dirty="0">
                <a:latin typeface="+mn-lt"/>
              </a:rPr>
            </a:br>
            <a:r>
              <a:rPr lang="en-US" altLang="zh-CN" sz="2400" dirty="0">
                <a:latin typeface="+mn-lt"/>
              </a:rPr>
              <a:t>           		(select credits</a:t>
            </a:r>
            <a:br>
              <a:rPr lang="en-US" altLang="zh-CN" sz="2400" dirty="0">
                <a:latin typeface="+mn-lt"/>
              </a:rPr>
            </a:br>
            <a:r>
              <a:rPr lang="en-US" altLang="zh-CN" sz="2400" dirty="0">
                <a:latin typeface="+mn-lt"/>
              </a:rPr>
              <a:t>           		 from course</a:t>
            </a:r>
            <a:br>
              <a:rPr lang="en-US" altLang="zh-CN" sz="2400" dirty="0">
                <a:latin typeface="+mn-lt"/>
              </a:rPr>
            </a:br>
            <a:r>
              <a:rPr lang="en-US" altLang="zh-CN" sz="2400" dirty="0">
                <a:latin typeface="+mn-lt"/>
              </a:rPr>
              <a:t>            		where </a:t>
            </a:r>
            <a:r>
              <a:rPr lang="en-US" altLang="zh-CN" sz="2400" dirty="0" err="1">
                <a:latin typeface="+mn-lt"/>
              </a:rPr>
              <a:t>course.course_id</a:t>
            </a:r>
            <a:r>
              <a:rPr lang="en-US" altLang="zh-CN" sz="2400" dirty="0">
                <a:latin typeface="+mn-lt"/>
              </a:rPr>
              <a:t>= </a:t>
            </a:r>
            <a:r>
              <a:rPr lang="en-US" altLang="zh-CN" sz="2400" dirty="0" err="1">
                <a:latin typeface="+mn-lt"/>
              </a:rPr>
              <a:t>nrow.course_id</a:t>
            </a:r>
            <a:r>
              <a:rPr lang="en-US" altLang="zh-CN" sz="2400" dirty="0">
                <a:latin typeface="+mn-lt"/>
              </a:rPr>
              <a:t>)</a:t>
            </a:r>
            <a:br>
              <a:rPr lang="en-US" altLang="zh-CN" sz="2400" dirty="0">
                <a:latin typeface="+mn-lt"/>
              </a:rPr>
            </a:br>
            <a:r>
              <a:rPr lang="en-US" altLang="zh-CN" sz="2400" dirty="0">
                <a:latin typeface="+mn-lt"/>
              </a:rPr>
              <a:t>     		where student.id = nrow.id;</a:t>
            </a:r>
            <a:br>
              <a:rPr lang="en-US" altLang="zh-CN" sz="2400" dirty="0">
                <a:latin typeface="+mn-lt"/>
              </a:rPr>
            </a:br>
            <a:r>
              <a:rPr lang="en-US" altLang="zh-CN" sz="2400" dirty="0">
                <a:latin typeface="+mn-lt"/>
              </a:rPr>
              <a:t>	end;</a:t>
            </a:r>
          </a:p>
          <a:p>
            <a:pPr marL="0" indent="0">
              <a:buNone/>
            </a:pPr>
            <a:endParaRPr lang="en-US" altLang="zh-CN" sz="2400" dirty="0">
              <a:latin typeface="+mn-lt"/>
            </a:endParaRPr>
          </a:p>
        </p:txBody>
      </p:sp>
      <p:sp>
        <p:nvSpPr>
          <p:cNvPr id="3" name="标题 2"/>
          <p:cNvSpPr>
            <a:spLocks noGrp="1"/>
          </p:cNvSpPr>
          <p:nvPr>
            <p:ph type="title"/>
          </p:nvPr>
        </p:nvSpPr>
        <p:spPr>
          <a:xfrm>
            <a:off x="467544" y="21298"/>
            <a:ext cx="8229600" cy="1143000"/>
          </a:xfrm>
        </p:spPr>
        <p:txBody>
          <a:bodyPr>
            <a:normAutofit/>
          </a:bodyPr>
          <a:lstStyle/>
          <a:p>
            <a:r>
              <a:rPr lang="en-US" altLang="zh-CN" sz="4800" dirty="0">
                <a:latin typeface="+mj-lt"/>
              </a:rPr>
              <a:t>Trigger</a:t>
            </a:r>
            <a:endParaRPr lang="zh-CN" altLang="en-US" sz="4800" dirty="0">
              <a:latin typeface="+mj-lt"/>
            </a:endParaRPr>
          </a:p>
        </p:txBody>
      </p:sp>
    </p:spTree>
    <p:extLst>
      <p:ext uri="{BB962C8B-B14F-4D97-AF65-F5344CB8AC3E}">
        <p14:creationId xmlns:p14="http://schemas.microsoft.com/office/powerpoint/2010/main" val="13313579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fontScale="90000"/>
          </a:bodyPr>
          <a:lstStyle/>
          <a:p>
            <a:r>
              <a:rPr lang="en-US" altLang="zh-CN" sz="6000" dirty="0">
                <a:latin typeface="+mj-lt"/>
              </a:rPr>
              <a:t>Function &amp; </a:t>
            </a:r>
            <a:br>
              <a:rPr lang="en-US" altLang="zh-CN" sz="6000" dirty="0">
                <a:latin typeface="+mj-lt"/>
              </a:rPr>
            </a:br>
            <a:r>
              <a:rPr lang="en-US" altLang="zh-CN" sz="6000" dirty="0">
                <a:latin typeface="+mj-lt"/>
              </a:rPr>
              <a:t>Stored procedure</a:t>
            </a:r>
            <a:endParaRPr lang="zh-CN" altLang="en-US" sz="6000" dirty="0">
              <a:latin typeface="+mj-lt"/>
            </a:endParaRPr>
          </a:p>
        </p:txBody>
      </p:sp>
    </p:spTree>
    <p:extLst>
      <p:ext uri="{BB962C8B-B14F-4D97-AF65-F5344CB8AC3E}">
        <p14:creationId xmlns:p14="http://schemas.microsoft.com/office/powerpoint/2010/main" val="58489941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52736"/>
            <a:ext cx="8640960" cy="5688632"/>
          </a:xfrm>
        </p:spPr>
        <p:txBody>
          <a:bodyPr>
            <a:noAutofit/>
          </a:bodyPr>
          <a:lstStyle/>
          <a:p>
            <a:r>
              <a:rPr lang="en-US" altLang="zh-CN" dirty="0">
                <a:latin typeface="+mn-lt"/>
              </a:rPr>
              <a:t>SQL provides a module language </a:t>
            </a:r>
          </a:p>
          <a:p>
            <a:pPr lvl="1"/>
            <a:r>
              <a:rPr lang="en-US" altLang="zh-CN" dirty="0">
                <a:latin typeface="+mn-lt"/>
              </a:rPr>
              <a:t>Permits definition of procedures in SQL, with </a:t>
            </a:r>
            <a:r>
              <a:rPr lang="en-US" altLang="zh-CN" dirty="0">
                <a:solidFill>
                  <a:srgbClr val="FF0000"/>
                </a:solidFill>
                <a:latin typeface="+mn-lt"/>
              </a:rPr>
              <a:t>if-then-else</a:t>
            </a:r>
            <a:r>
              <a:rPr lang="en-US" altLang="zh-CN" dirty="0">
                <a:latin typeface="+mn-lt"/>
              </a:rPr>
              <a:t> statements, </a:t>
            </a:r>
            <a:r>
              <a:rPr lang="en-US" altLang="zh-CN" dirty="0">
                <a:solidFill>
                  <a:srgbClr val="FF0000"/>
                </a:solidFill>
                <a:latin typeface="+mn-lt"/>
              </a:rPr>
              <a:t>for</a:t>
            </a:r>
            <a:r>
              <a:rPr lang="en-US" altLang="zh-CN" dirty="0">
                <a:latin typeface="+mn-lt"/>
              </a:rPr>
              <a:t> and </a:t>
            </a:r>
            <a:r>
              <a:rPr lang="en-US" altLang="zh-CN" dirty="0">
                <a:solidFill>
                  <a:srgbClr val="FF0000"/>
                </a:solidFill>
                <a:latin typeface="+mn-lt"/>
              </a:rPr>
              <a:t>while loops</a:t>
            </a:r>
            <a:r>
              <a:rPr lang="en-US" altLang="zh-CN" dirty="0">
                <a:latin typeface="+mn-lt"/>
              </a:rPr>
              <a:t>, etc.</a:t>
            </a:r>
          </a:p>
          <a:p>
            <a:r>
              <a:rPr lang="en-US" altLang="zh-CN" dirty="0">
                <a:latin typeface="+mn-lt"/>
              </a:rPr>
              <a:t>Stored Procedures</a:t>
            </a:r>
          </a:p>
          <a:p>
            <a:pPr lvl="1"/>
            <a:r>
              <a:rPr lang="en-US" altLang="zh-CN" dirty="0">
                <a:latin typeface="+mn-lt"/>
              </a:rPr>
              <a:t>Can store procedures in the database </a:t>
            </a:r>
          </a:p>
          <a:p>
            <a:pPr lvl="1"/>
            <a:r>
              <a:rPr lang="en-US" altLang="zh-CN" dirty="0">
                <a:latin typeface="+mn-lt"/>
              </a:rPr>
              <a:t>then execute them using the call statement</a:t>
            </a:r>
          </a:p>
          <a:p>
            <a:pPr lvl="1"/>
            <a:r>
              <a:rPr lang="en-US" altLang="zh-CN" dirty="0">
                <a:latin typeface="+mn-lt"/>
              </a:rPr>
              <a:t>permit external applications to operate on the database without knowing about internal details</a:t>
            </a:r>
          </a:p>
        </p:txBody>
      </p:sp>
      <p:sp>
        <p:nvSpPr>
          <p:cNvPr id="3" name="标题 2"/>
          <p:cNvSpPr>
            <a:spLocks noGrp="1"/>
          </p:cNvSpPr>
          <p:nvPr>
            <p:ph type="title"/>
          </p:nvPr>
        </p:nvSpPr>
        <p:spPr>
          <a:xfrm>
            <a:off x="467544" y="21298"/>
            <a:ext cx="8229600" cy="1143000"/>
          </a:xfrm>
        </p:spPr>
        <p:txBody>
          <a:bodyPr>
            <a:normAutofit/>
          </a:bodyPr>
          <a:lstStyle/>
          <a:p>
            <a:r>
              <a:rPr lang="en-US" altLang="zh-CN" sz="4800" dirty="0">
                <a:latin typeface="+mj-lt"/>
              </a:rPr>
              <a:t>Procedure</a:t>
            </a:r>
            <a:endParaRPr lang="zh-CN" altLang="en-US" sz="4800" dirty="0">
              <a:latin typeface="+mj-lt"/>
            </a:endParaRPr>
          </a:p>
        </p:txBody>
      </p:sp>
    </p:spTree>
    <p:extLst>
      <p:ext uri="{BB962C8B-B14F-4D97-AF65-F5344CB8AC3E}">
        <p14:creationId xmlns:p14="http://schemas.microsoft.com/office/powerpoint/2010/main" val="22507919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52736"/>
            <a:ext cx="8640960" cy="5688632"/>
          </a:xfrm>
        </p:spPr>
        <p:txBody>
          <a:bodyPr>
            <a:noAutofit/>
          </a:bodyPr>
          <a:lstStyle/>
          <a:p>
            <a:r>
              <a:rPr lang="en-US" altLang="zh-CN" sz="2800" dirty="0">
                <a:latin typeface="+mn-lt"/>
              </a:rPr>
              <a:t>SQL:1999 supports </a:t>
            </a:r>
            <a:r>
              <a:rPr lang="en-US" altLang="zh-CN" sz="2800" dirty="0">
                <a:solidFill>
                  <a:srgbClr val="FF0000"/>
                </a:solidFill>
                <a:latin typeface="+mn-lt"/>
              </a:rPr>
              <a:t>functions</a:t>
            </a:r>
            <a:r>
              <a:rPr lang="en-US" altLang="zh-CN" sz="2800" dirty="0">
                <a:latin typeface="+mn-lt"/>
              </a:rPr>
              <a:t> and </a:t>
            </a:r>
            <a:r>
              <a:rPr lang="en-US" altLang="zh-CN" sz="2800" dirty="0">
                <a:solidFill>
                  <a:srgbClr val="FF0000"/>
                </a:solidFill>
                <a:latin typeface="+mn-lt"/>
              </a:rPr>
              <a:t>procedures</a:t>
            </a:r>
          </a:p>
          <a:p>
            <a:pPr lvl="1"/>
            <a:r>
              <a:rPr lang="en-US" altLang="zh-CN" sz="2400" dirty="0">
                <a:latin typeface="+mn-lt"/>
              </a:rPr>
              <a:t>Functions/procedures can be written in SQL itself, or in an external programming language.</a:t>
            </a:r>
          </a:p>
          <a:p>
            <a:pPr lvl="1"/>
            <a:r>
              <a:rPr lang="en-US" altLang="zh-CN" sz="2400" dirty="0">
                <a:latin typeface="+mn-lt"/>
              </a:rPr>
              <a:t>Functions are particularly useful with specialized data types such as images and geometric objects.</a:t>
            </a:r>
          </a:p>
          <a:p>
            <a:pPr lvl="2"/>
            <a:r>
              <a:rPr lang="en-US" altLang="zh-CN" dirty="0">
                <a:latin typeface="+mn-lt"/>
              </a:rPr>
              <a:t>Example: functions to check if polygons overlap, or to compare images for similarity.</a:t>
            </a:r>
          </a:p>
          <a:p>
            <a:pPr lvl="1"/>
            <a:r>
              <a:rPr lang="en-US" altLang="zh-CN" sz="2400" dirty="0">
                <a:latin typeface="+mn-lt"/>
              </a:rPr>
              <a:t>Some database systems support table-valued functions, which can return a relation as a result.</a:t>
            </a:r>
          </a:p>
          <a:p>
            <a:r>
              <a:rPr lang="en-US" altLang="zh-CN" sz="2800" dirty="0">
                <a:latin typeface="+mn-lt"/>
              </a:rPr>
              <a:t>SQL:1999 also supports a rich set of imperative constructs, including</a:t>
            </a:r>
          </a:p>
          <a:p>
            <a:pPr lvl="1"/>
            <a:r>
              <a:rPr lang="en-US" altLang="zh-CN" sz="2400" dirty="0">
                <a:latin typeface="+mn-lt"/>
              </a:rPr>
              <a:t>Loops, if-then-else, assignment</a:t>
            </a:r>
          </a:p>
        </p:txBody>
      </p:sp>
      <p:sp>
        <p:nvSpPr>
          <p:cNvPr id="3" name="标题 2"/>
          <p:cNvSpPr>
            <a:spLocks noGrp="1"/>
          </p:cNvSpPr>
          <p:nvPr>
            <p:ph type="title"/>
          </p:nvPr>
        </p:nvSpPr>
        <p:spPr>
          <a:xfrm>
            <a:off x="467544" y="21298"/>
            <a:ext cx="8229600" cy="1143000"/>
          </a:xfrm>
        </p:spPr>
        <p:txBody>
          <a:bodyPr>
            <a:normAutofit/>
          </a:bodyPr>
          <a:lstStyle/>
          <a:p>
            <a:r>
              <a:rPr lang="en-US" altLang="zh-CN" sz="4800" dirty="0">
                <a:latin typeface="+mj-lt"/>
              </a:rPr>
              <a:t>Procedure</a:t>
            </a:r>
            <a:endParaRPr lang="zh-CN" altLang="en-US" sz="4800" dirty="0">
              <a:latin typeface="+mj-lt"/>
            </a:endParaRPr>
          </a:p>
        </p:txBody>
      </p:sp>
    </p:spTree>
    <p:extLst>
      <p:ext uri="{BB962C8B-B14F-4D97-AF65-F5344CB8AC3E}">
        <p14:creationId xmlns:p14="http://schemas.microsoft.com/office/powerpoint/2010/main" val="41585235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7504" y="1124744"/>
            <a:ext cx="8928992" cy="5001419"/>
          </a:xfrm>
        </p:spPr>
        <p:txBody>
          <a:bodyPr>
            <a:normAutofit fontScale="85000" lnSpcReduction="20000"/>
          </a:bodyPr>
          <a:lstStyle/>
          <a:p>
            <a:r>
              <a:rPr lang="en-US" altLang="zh-CN" dirty="0">
                <a:latin typeface="+mn-lt"/>
              </a:rPr>
              <a:t>Define a function that, given the name of a department, returns the count of the number of instructors in that department.</a:t>
            </a:r>
          </a:p>
          <a:p>
            <a:pPr marL="0" indent="0">
              <a:buNone/>
            </a:pPr>
            <a:endParaRPr lang="en-US" altLang="zh-CN" dirty="0">
              <a:latin typeface="+mn-lt"/>
            </a:endParaRPr>
          </a:p>
          <a:p>
            <a:pPr marL="0" indent="0">
              <a:buNone/>
            </a:pPr>
            <a:r>
              <a:rPr lang="en-US" altLang="zh-CN" dirty="0">
                <a:latin typeface="+mn-lt"/>
              </a:rPr>
              <a:t>Create Function </a:t>
            </a:r>
            <a:r>
              <a:rPr lang="en-US" altLang="zh-CN" dirty="0" err="1">
                <a:solidFill>
                  <a:srgbClr val="FF0000"/>
                </a:solidFill>
                <a:latin typeface="+mn-lt"/>
              </a:rPr>
              <a:t>dept_count</a:t>
            </a:r>
            <a:r>
              <a:rPr lang="en-US" altLang="zh-CN" dirty="0">
                <a:latin typeface="+mn-lt"/>
              </a:rPr>
              <a:t> (</a:t>
            </a:r>
            <a:r>
              <a:rPr lang="en-US" altLang="zh-CN" dirty="0" err="1">
                <a:latin typeface="+mn-lt"/>
              </a:rPr>
              <a:t>dept_name</a:t>
            </a:r>
            <a:r>
              <a:rPr lang="en-US" altLang="zh-CN" dirty="0">
                <a:latin typeface="+mn-lt"/>
              </a:rPr>
              <a:t> </a:t>
            </a:r>
            <a:r>
              <a:rPr lang="en-US" altLang="zh-CN" dirty="0" err="1">
                <a:latin typeface="+mn-lt"/>
              </a:rPr>
              <a:t>varchar</a:t>
            </a:r>
            <a:r>
              <a:rPr lang="en-US" altLang="zh-CN" dirty="0">
                <a:latin typeface="+mn-lt"/>
              </a:rPr>
              <a:t>(20))</a:t>
            </a:r>
            <a:br>
              <a:rPr lang="en-US" altLang="zh-CN" dirty="0">
                <a:latin typeface="+mn-lt"/>
              </a:rPr>
            </a:br>
            <a:r>
              <a:rPr lang="en-US" altLang="zh-CN" dirty="0">
                <a:latin typeface="+mn-lt"/>
              </a:rPr>
              <a:t>  returns integer</a:t>
            </a:r>
            <a:br>
              <a:rPr lang="en-US" altLang="zh-CN" dirty="0">
                <a:latin typeface="+mn-lt"/>
              </a:rPr>
            </a:br>
            <a:r>
              <a:rPr lang="en-US" altLang="zh-CN" dirty="0">
                <a:latin typeface="+mn-lt"/>
              </a:rPr>
              <a:t>  begin</a:t>
            </a:r>
            <a:br>
              <a:rPr lang="en-US" altLang="zh-CN" dirty="0">
                <a:latin typeface="+mn-lt"/>
              </a:rPr>
            </a:br>
            <a:r>
              <a:rPr lang="en-US" altLang="zh-CN" dirty="0">
                <a:latin typeface="+mn-lt"/>
              </a:rPr>
              <a:t>	declare </a:t>
            </a:r>
            <a:r>
              <a:rPr lang="en-US" altLang="zh-CN" dirty="0" err="1">
                <a:latin typeface="+mn-lt"/>
              </a:rPr>
              <a:t>d_count</a:t>
            </a:r>
            <a:r>
              <a:rPr lang="en-US" altLang="zh-CN" dirty="0">
                <a:latin typeface="+mn-lt"/>
              </a:rPr>
              <a:t> integer;</a:t>
            </a:r>
            <a:br>
              <a:rPr lang="en-US" altLang="zh-CN" dirty="0">
                <a:latin typeface="+mn-lt"/>
              </a:rPr>
            </a:br>
            <a:r>
              <a:rPr lang="en-US" altLang="zh-CN" dirty="0">
                <a:latin typeface="+mn-lt"/>
              </a:rPr>
              <a:t>      select count (* ) into </a:t>
            </a:r>
            <a:r>
              <a:rPr lang="en-US" altLang="zh-CN" dirty="0" err="1">
                <a:latin typeface="+mn-lt"/>
              </a:rPr>
              <a:t>d_count</a:t>
            </a:r>
            <a:br>
              <a:rPr lang="en-US" altLang="zh-CN" dirty="0">
                <a:latin typeface="+mn-lt"/>
              </a:rPr>
            </a:br>
            <a:r>
              <a:rPr lang="en-US" altLang="zh-CN" dirty="0">
                <a:latin typeface="+mn-lt"/>
              </a:rPr>
              <a:t>       from instructor</a:t>
            </a:r>
            <a:br>
              <a:rPr lang="en-US" altLang="zh-CN" dirty="0">
                <a:latin typeface="+mn-lt"/>
              </a:rPr>
            </a:br>
            <a:r>
              <a:rPr lang="en-US" altLang="zh-CN" dirty="0">
                <a:latin typeface="+mn-lt"/>
              </a:rPr>
              <a:t>       where </a:t>
            </a:r>
            <a:r>
              <a:rPr lang="en-US" altLang="zh-CN" dirty="0" err="1">
                <a:latin typeface="+mn-lt"/>
              </a:rPr>
              <a:t>instructor.dept_name</a:t>
            </a:r>
            <a:r>
              <a:rPr lang="en-US" altLang="zh-CN" dirty="0">
                <a:latin typeface="+mn-lt"/>
              </a:rPr>
              <a:t> = </a:t>
            </a:r>
            <a:r>
              <a:rPr lang="en-US" altLang="zh-CN" dirty="0" err="1">
                <a:latin typeface="+mn-lt"/>
              </a:rPr>
              <a:t>dept_name</a:t>
            </a:r>
            <a:br>
              <a:rPr lang="en-US" altLang="zh-CN" dirty="0">
                <a:latin typeface="+mn-lt"/>
              </a:rPr>
            </a:br>
            <a:r>
              <a:rPr lang="en-US" altLang="zh-CN" dirty="0">
                <a:latin typeface="+mn-lt"/>
              </a:rPr>
              <a:t>      return </a:t>
            </a:r>
            <a:r>
              <a:rPr lang="en-US" altLang="zh-CN" dirty="0" err="1">
                <a:latin typeface="+mn-lt"/>
              </a:rPr>
              <a:t>d_count</a:t>
            </a:r>
            <a:r>
              <a:rPr lang="en-US" altLang="zh-CN" dirty="0">
                <a:latin typeface="+mn-lt"/>
              </a:rPr>
              <a:t>;</a:t>
            </a:r>
            <a:br>
              <a:rPr lang="en-US" altLang="zh-CN" dirty="0">
                <a:latin typeface="+mn-lt"/>
              </a:rPr>
            </a:br>
            <a:r>
              <a:rPr lang="en-US" altLang="zh-CN" dirty="0">
                <a:latin typeface="+mn-lt"/>
              </a:rPr>
              <a:t>   end</a:t>
            </a:r>
          </a:p>
        </p:txBody>
      </p:sp>
      <p:sp>
        <p:nvSpPr>
          <p:cNvPr id="3" name="标题 2"/>
          <p:cNvSpPr>
            <a:spLocks noGrp="1"/>
          </p:cNvSpPr>
          <p:nvPr>
            <p:ph type="title"/>
          </p:nvPr>
        </p:nvSpPr>
        <p:spPr>
          <a:xfrm>
            <a:off x="395536" y="116632"/>
            <a:ext cx="8229600" cy="1143000"/>
          </a:xfrm>
        </p:spPr>
        <p:txBody>
          <a:bodyPr>
            <a:normAutofit/>
          </a:bodyPr>
          <a:lstStyle/>
          <a:p>
            <a:r>
              <a:rPr lang="en-US" altLang="zh-CN" sz="5400" dirty="0">
                <a:latin typeface="+mj-lt"/>
              </a:rPr>
              <a:t>Function</a:t>
            </a:r>
            <a:endParaRPr lang="zh-CN" altLang="en-US" sz="5400" dirty="0">
              <a:latin typeface="+mj-lt"/>
            </a:endParaRPr>
          </a:p>
        </p:txBody>
      </p:sp>
    </p:spTree>
    <p:extLst>
      <p:ext uri="{BB962C8B-B14F-4D97-AF65-F5344CB8AC3E}">
        <p14:creationId xmlns:p14="http://schemas.microsoft.com/office/powerpoint/2010/main" val="186775077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7504" y="1124744"/>
            <a:ext cx="8928992" cy="5001419"/>
          </a:xfrm>
        </p:spPr>
        <p:txBody>
          <a:bodyPr>
            <a:normAutofit/>
          </a:bodyPr>
          <a:lstStyle/>
          <a:p>
            <a:pPr marL="0" indent="0">
              <a:buNone/>
            </a:pPr>
            <a:r>
              <a:rPr lang="en-US" altLang="zh-CN" dirty="0">
                <a:latin typeface="+mn-lt"/>
              </a:rPr>
              <a:t>Find the department name and budget of all departments with more that 12 instructors.</a:t>
            </a:r>
          </a:p>
          <a:p>
            <a:pPr marL="0" indent="0">
              <a:buNone/>
            </a:pPr>
            <a:r>
              <a:rPr lang="en-US" altLang="zh-CN" dirty="0">
                <a:latin typeface="+mn-lt"/>
              </a:rPr>
              <a:t>		</a:t>
            </a:r>
          </a:p>
          <a:p>
            <a:pPr marL="0" indent="0">
              <a:buNone/>
            </a:pPr>
            <a:r>
              <a:rPr lang="en-US" altLang="zh-CN" dirty="0">
                <a:latin typeface="+mn-lt"/>
              </a:rPr>
              <a:t>	Select </a:t>
            </a:r>
            <a:r>
              <a:rPr lang="en-US" altLang="zh-CN" dirty="0" err="1">
                <a:latin typeface="+mn-lt"/>
              </a:rPr>
              <a:t>dept_name</a:t>
            </a:r>
            <a:r>
              <a:rPr lang="en-US" altLang="zh-CN" dirty="0">
                <a:latin typeface="+mn-lt"/>
              </a:rPr>
              <a:t>, budget</a:t>
            </a:r>
            <a:br>
              <a:rPr lang="en-US" altLang="zh-CN" dirty="0">
                <a:latin typeface="+mn-lt"/>
              </a:rPr>
            </a:br>
            <a:r>
              <a:rPr lang="en-US" altLang="zh-CN" dirty="0">
                <a:latin typeface="+mn-lt"/>
              </a:rPr>
              <a:t>	From   department</a:t>
            </a:r>
            <a:br>
              <a:rPr lang="en-US" altLang="zh-CN" dirty="0">
                <a:latin typeface="+mn-lt"/>
              </a:rPr>
            </a:br>
            <a:r>
              <a:rPr lang="en-US" altLang="zh-CN" dirty="0">
                <a:latin typeface="+mn-lt"/>
              </a:rPr>
              <a:t>	Where </a:t>
            </a:r>
            <a:r>
              <a:rPr lang="en-US" altLang="zh-CN" dirty="0" err="1">
                <a:solidFill>
                  <a:srgbClr val="FF0000"/>
                </a:solidFill>
                <a:latin typeface="+mn-lt"/>
              </a:rPr>
              <a:t>dept_count</a:t>
            </a:r>
            <a:r>
              <a:rPr lang="en-US" altLang="zh-CN" dirty="0">
                <a:solidFill>
                  <a:srgbClr val="FF0000"/>
                </a:solidFill>
                <a:latin typeface="+mn-lt"/>
              </a:rPr>
              <a:t> (</a:t>
            </a:r>
            <a:r>
              <a:rPr lang="en-US" altLang="zh-CN" dirty="0" err="1">
                <a:solidFill>
                  <a:srgbClr val="FF0000"/>
                </a:solidFill>
                <a:latin typeface="+mn-lt"/>
              </a:rPr>
              <a:t>dept_name</a:t>
            </a:r>
            <a:r>
              <a:rPr lang="en-US" altLang="zh-CN" dirty="0">
                <a:solidFill>
                  <a:srgbClr val="FF0000"/>
                </a:solidFill>
                <a:latin typeface="+mn-lt"/>
              </a:rPr>
              <a:t> ) </a:t>
            </a:r>
            <a:r>
              <a:rPr lang="en-US" altLang="zh-CN" dirty="0">
                <a:latin typeface="+mn-lt"/>
              </a:rPr>
              <a:t>&gt; 1</a:t>
            </a:r>
          </a:p>
          <a:p>
            <a:pPr marL="0" indent="0">
              <a:buNone/>
            </a:pPr>
            <a:endParaRPr lang="en-US" altLang="zh-CN" dirty="0">
              <a:latin typeface="+mn-lt"/>
            </a:endParaRPr>
          </a:p>
        </p:txBody>
      </p:sp>
      <p:sp>
        <p:nvSpPr>
          <p:cNvPr id="3" name="标题 2"/>
          <p:cNvSpPr>
            <a:spLocks noGrp="1"/>
          </p:cNvSpPr>
          <p:nvPr>
            <p:ph type="title"/>
          </p:nvPr>
        </p:nvSpPr>
        <p:spPr>
          <a:xfrm>
            <a:off x="395536" y="116632"/>
            <a:ext cx="8229600" cy="1143000"/>
          </a:xfrm>
        </p:spPr>
        <p:txBody>
          <a:bodyPr>
            <a:normAutofit/>
          </a:bodyPr>
          <a:lstStyle/>
          <a:p>
            <a:r>
              <a:rPr lang="en-US" altLang="zh-CN" sz="5400" dirty="0">
                <a:latin typeface="+mj-lt"/>
              </a:rPr>
              <a:t>Function</a:t>
            </a:r>
            <a:endParaRPr lang="zh-CN" altLang="en-US" sz="5400" dirty="0">
              <a:latin typeface="+mj-lt"/>
            </a:endParaRPr>
          </a:p>
        </p:txBody>
      </p:sp>
    </p:spTree>
    <p:extLst>
      <p:ext uri="{BB962C8B-B14F-4D97-AF65-F5344CB8AC3E}">
        <p14:creationId xmlns:p14="http://schemas.microsoft.com/office/powerpoint/2010/main" val="1850903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en-US" altLang="zh-CN" b="0" dirty="0">
                <a:latin typeface="+mn-lt"/>
              </a:rPr>
              <a:t>The Microsoft Open Database Connectivity (ODBC,1992) interface is a C programming language interface that makes it possible for applications to access data from a variety of database management systems (DBMSs). </a:t>
            </a:r>
          </a:p>
          <a:p>
            <a:r>
              <a:rPr lang="en-US" altLang="zh-CN" b="0" dirty="0">
                <a:latin typeface="+mn-lt"/>
              </a:rPr>
              <a:t>ODBC is a low-level, high-performance interface that is designed specifically for relational data stores.</a:t>
            </a:r>
          </a:p>
          <a:p>
            <a:r>
              <a:rPr lang="en-US" altLang="zh-CN" b="0" dirty="0">
                <a:latin typeface="+mn-lt"/>
              </a:rPr>
              <a:t>CLI(Call Level Interface)</a:t>
            </a:r>
            <a:endParaRPr lang="zh-CN" altLang="en-US" dirty="0">
              <a:latin typeface="+mn-lt"/>
            </a:endParaRPr>
          </a:p>
        </p:txBody>
      </p:sp>
      <p:sp>
        <p:nvSpPr>
          <p:cNvPr id="3" name="标题 2"/>
          <p:cNvSpPr>
            <a:spLocks noGrp="1"/>
          </p:cNvSpPr>
          <p:nvPr>
            <p:ph type="title"/>
          </p:nvPr>
        </p:nvSpPr>
        <p:spPr/>
        <p:txBody>
          <a:bodyPr/>
          <a:lstStyle/>
          <a:p>
            <a:r>
              <a:rPr lang="en-US" altLang="zh-CN" dirty="0">
                <a:latin typeface="+mj-lt"/>
              </a:rPr>
              <a:t>ODBC</a:t>
            </a:r>
            <a:endParaRPr lang="zh-CN" altLang="en-US" dirty="0">
              <a:latin typeface="+mj-lt"/>
            </a:endParaRPr>
          </a:p>
        </p:txBody>
      </p:sp>
    </p:spTree>
    <p:extLst>
      <p:ext uri="{BB962C8B-B14F-4D97-AF65-F5344CB8AC3E}">
        <p14:creationId xmlns:p14="http://schemas.microsoft.com/office/powerpoint/2010/main" val="551469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7504" y="1124744"/>
            <a:ext cx="8928992" cy="5001419"/>
          </a:xfrm>
        </p:spPr>
        <p:txBody>
          <a:bodyPr>
            <a:normAutofit fontScale="70000" lnSpcReduction="20000"/>
          </a:bodyPr>
          <a:lstStyle/>
          <a:p>
            <a:r>
              <a:rPr lang="en-US" altLang="zh-CN" dirty="0">
                <a:latin typeface="+mn-lt"/>
              </a:rPr>
              <a:t>SQL:2003 added functions that return a relation as a result</a:t>
            </a:r>
          </a:p>
          <a:p>
            <a:pPr marL="0" indent="0">
              <a:buNone/>
            </a:pPr>
            <a:endParaRPr lang="en-US" altLang="zh-CN" dirty="0">
              <a:latin typeface="+mn-lt"/>
            </a:endParaRPr>
          </a:p>
          <a:p>
            <a:pPr marL="0" indent="0">
              <a:buNone/>
            </a:pPr>
            <a:r>
              <a:rPr lang="en-US" altLang="zh-CN" dirty="0">
                <a:latin typeface="+mn-lt"/>
              </a:rPr>
              <a:t>Create Function </a:t>
            </a:r>
            <a:r>
              <a:rPr lang="en-US" altLang="zh-CN" dirty="0" err="1">
                <a:latin typeface="+mn-lt"/>
              </a:rPr>
              <a:t>instructors_of</a:t>
            </a:r>
            <a:r>
              <a:rPr lang="en-US" altLang="zh-CN" dirty="0">
                <a:latin typeface="+mn-lt"/>
              </a:rPr>
              <a:t> (</a:t>
            </a:r>
            <a:r>
              <a:rPr lang="en-US" altLang="zh-CN" dirty="0" err="1">
                <a:latin typeface="+mn-lt"/>
              </a:rPr>
              <a:t>dept_name</a:t>
            </a:r>
            <a:r>
              <a:rPr lang="en-US" altLang="zh-CN" dirty="0">
                <a:latin typeface="+mn-lt"/>
              </a:rPr>
              <a:t> char(20)</a:t>
            </a:r>
          </a:p>
          <a:p>
            <a:pPr marL="0" indent="0">
              <a:buNone/>
            </a:pPr>
            <a:r>
              <a:rPr lang="en-US" altLang="zh-CN" dirty="0">
                <a:latin typeface="+mn-lt"/>
              </a:rPr>
              <a:t>	returns table (ID </a:t>
            </a:r>
            <a:r>
              <a:rPr lang="en-US" altLang="zh-CN" dirty="0" err="1">
                <a:latin typeface="+mn-lt"/>
              </a:rPr>
              <a:t>varchar</a:t>
            </a:r>
            <a:r>
              <a:rPr lang="en-US" altLang="zh-CN" dirty="0">
                <a:latin typeface="+mn-lt"/>
              </a:rPr>
              <a:t>(5),</a:t>
            </a:r>
            <a:br>
              <a:rPr lang="en-US" altLang="zh-CN" dirty="0">
                <a:latin typeface="+mn-lt"/>
              </a:rPr>
            </a:br>
            <a:r>
              <a:rPr lang="en-US" altLang="zh-CN" dirty="0">
                <a:latin typeface="+mn-lt"/>
              </a:rPr>
              <a:t>			name </a:t>
            </a:r>
            <a:r>
              <a:rPr lang="en-US" altLang="zh-CN" dirty="0" err="1">
                <a:latin typeface="+mn-lt"/>
              </a:rPr>
              <a:t>varchar</a:t>
            </a:r>
            <a:r>
              <a:rPr lang="en-US" altLang="zh-CN" dirty="0">
                <a:latin typeface="+mn-lt"/>
              </a:rPr>
              <a:t>(20),</a:t>
            </a:r>
            <a:br>
              <a:rPr lang="en-US" altLang="zh-CN" dirty="0">
                <a:latin typeface="+mn-lt"/>
              </a:rPr>
            </a:br>
            <a:r>
              <a:rPr lang="en-US" altLang="zh-CN" dirty="0">
                <a:latin typeface="+mn-lt"/>
              </a:rPr>
              <a:t>                       </a:t>
            </a:r>
            <a:r>
              <a:rPr lang="en-US" altLang="zh-CN" dirty="0" err="1">
                <a:latin typeface="+mn-lt"/>
              </a:rPr>
              <a:t>dept_name</a:t>
            </a:r>
            <a:r>
              <a:rPr lang="en-US" altLang="zh-CN" dirty="0">
                <a:latin typeface="+mn-lt"/>
              </a:rPr>
              <a:t> </a:t>
            </a:r>
            <a:r>
              <a:rPr lang="en-US" altLang="zh-CN" dirty="0" err="1">
                <a:latin typeface="+mn-lt"/>
              </a:rPr>
              <a:t>varchar</a:t>
            </a:r>
            <a:r>
              <a:rPr lang="en-US" altLang="zh-CN" dirty="0">
                <a:latin typeface="+mn-lt"/>
              </a:rPr>
              <a:t>(20),</a:t>
            </a:r>
            <a:br>
              <a:rPr lang="en-US" altLang="zh-CN" dirty="0">
                <a:latin typeface="+mn-lt"/>
              </a:rPr>
            </a:br>
            <a:r>
              <a:rPr lang="en-US" altLang="zh-CN" dirty="0">
                <a:latin typeface="+mn-lt"/>
              </a:rPr>
              <a:t>			salary numeric(8,2))</a:t>
            </a:r>
          </a:p>
          <a:p>
            <a:pPr marL="0" indent="0">
              <a:buNone/>
            </a:pPr>
            <a:r>
              <a:rPr lang="en-US" altLang="zh-CN" dirty="0">
                <a:latin typeface="+mn-lt"/>
              </a:rPr>
              <a:t>	return table	(Select ID, name, </a:t>
            </a:r>
            <a:r>
              <a:rPr lang="en-US" altLang="zh-CN" dirty="0" err="1">
                <a:latin typeface="+mn-lt"/>
              </a:rPr>
              <a:t>dept_name</a:t>
            </a:r>
            <a:r>
              <a:rPr lang="en-US" altLang="zh-CN" dirty="0">
                <a:latin typeface="+mn-lt"/>
              </a:rPr>
              <a:t>, salary</a:t>
            </a:r>
            <a:br>
              <a:rPr lang="en-US" altLang="zh-CN" dirty="0">
                <a:latin typeface="+mn-lt"/>
              </a:rPr>
            </a:br>
            <a:r>
              <a:rPr lang="en-US" altLang="zh-CN" dirty="0">
                <a:latin typeface="+mn-lt"/>
              </a:rPr>
              <a:t>	 		 From instructor</a:t>
            </a:r>
            <a:br>
              <a:rPr lang="en-US" altLang="zh-CN" dirty="0">
                <a:latin typeface="+mn-lt"/>
              </a:rPr>
            </a:br>
            <a:r>
              <a:rPr lang="en-US" altLang="zh-CN" dirty="0">
                <a:latin typeface="+mn-lt"/>
              </a:rPr>
              <a:t>	 		 Where </a:t>
            </a:r>
            <a:r>
              <a:rPr lang="en-US" altLang="zh-CN" dirty="0" err="1">
                <a:latin typeface="+mn-lt"/>
              </a:rPr>
              <a:t>instructor.dept_name</a:t>
            </a:r>
            <a:r>
              <a:rPr lang="en-US" altLang="zh-CN" dirty="0">
                <a:latin typeface="+mn-lt"/>
              </a:rPr>
              <a:t> = 						  </a:t>
            </a:r>
            <a:r>
              <a:rPr lang="en-US" altLang="zh-CN" dirty="0" err="1">
                <a:latin typeface="+mn-lt"/>
              </a:rPr>
              <a:t>instructors_of.dept_name</a:t>
            </a:r>
            <a:r>
              <a:rPr lang="en-US" altLang="zh-CN" dirty="0">
                <a:latin typeface="+mn-lt"/>
              </a:rPr>
              <a:t>)</a:t>
            </a:r>
          </a:p>
          <a:p>
            <a:pPr marL="0" indent="0">
              <a:buNone/>
            </a:pPr>
            <a:endParaRPr lang="en-US" altLang="zh-CN" dirty="0">
              <a:latin typeface="+mn-lt"/>
            </a:endParaRPr>
          </a:p>
          <a:p>
            <a:pPr marL="0" indent="0">
              <a:buNone/>
            </a:pPr>
            <a:r>
              <a:rPr lang="en-US" altLang="zh-CN" sz="4600" dirty="0">
                <a:latin typeface="+mn-lt"/>
              </a:rPr>
              <a:t>Select *</a:t>
            </a:r>
            <a:br>
              <a:rPr lang="en-US" altLang="zh-CN" sz="4600" dirty="0">
                <a:latin typeface="+mn-lt"/>
              </a:rPr>
            </a:br>
            <a:r>
              <a:rPr lang="en-US" altLang="zh-CN" sz="4600" dirty="0">
                <a:latin typeface="+mn-lt"/>
              </a:rPr>
              <a:t>From table (</a:t>
            </a:r>
            <a:r>
              <a:rPr lang="en-US" altLang="zh-CN" sz="4600" dirty="0" err="1">
                <a:latin typeface="+mn-lt"/>
              </a:rPr>
              <a:t>instructors_of</a:t>
            </a:r>
            <a:r>
              <a:rPr lang="en-US" altLang="zh-CN" sz="4600" dirty="0">
                <a:latin typeface="+mn-lt"/>
              </a:rPr>
              <a:t> (‘Music’))</a:t>
            </a:r>
          </a:p>
        </p:txBody>
      </p:sp>
      <p:sp>
        <p:nvSpPr>
          <p:cNvPr id="3" name="标题 2"/>
          <p:cNvSpPr>
            <a:spLocks noGrp="1"/>
          </p:cNvSpPr>
          <p:nvPr>
            <p:ph type="title"/>
          </p:nvPr>
        </p:nvSpPr>
        <p:spPr>
          <a:xfrm>
            <a:off x="395536" y="116632"/>
            <a:ext cx="8229600" cy="1143000"/>
          </a:xfrm>
        </p:spPr>
        <p:txBody>
          <a:bodyPr>
            <a:normAutofit/>
          </a:bodyPr>
          <a:lstStyle/>
          <a:p>
            <a:r>
              <a:rPr lang="en-US" altLang="zh-CN" sz="5400" dirty="0">
                <a:latin typeface="+mj-lt"/>
              </a:rPr>
              <a:t>Function</a:t>
            </a:r>
            <a:endParaRPr lang="zh-CN" altLang="en-US" sz="5400" dirty="0">
              <a:latin typeface="+mj-lt"/>
            </a:endParaRPr>
          </a:p>
        </p:txBody>
      </p:sp>
    </p:spTree>
    <p:extLst>
      <p:ext uri="{BB962C8B-B14F-4D97-AF65-F5344CB8AC3E}">
        <p14:creationId xmlns:p14="http://schemas.microsoft.com/office/powerpoint/2010/main" val="93607086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95536" y="116632"/>
            <a:ext cx="8229600" cy="1143000"/>
          </a:xfrm>
        </p:spPr>
        <p:txBody>
          <a:bodyPr>
            <a:normAutofit/>
          </a:bodyPr>
          <a:lstStyle/>
          <a:p>
            <a:r>
              <a:rPr lang="en-US" altLang="zh-CN" sz="5400" dirty="0">
                <a:latin typeface="+mj-lt"/>
              </a:rPr>
              <a:t>Stored Procedure</a:t>
            </a:r>
            <a:endParaRPr lang="zh-CN" altLang="en-US" sz="5400" dirty="0">
              <a:latin typeface="+mj-lt"/>
            </a:endParaRPr>
          </a:p>
        </p:txBody>
      </p:sp>
      <p:sp>
        <p:nvSpPr>
          <p:cNvPr id="5" name="内容占位符 4"/>
          <p:cNvSpPr>
            <a:spLocks noGrp="1"/>
          </p:cNvSpPr>
          <p:nvPr>
            <p:ph idx="1"/>
          </p:nvPr>
        </p:nvSpPr>
        <p:spPr>
          <a:xfrm>
            <a:off x="251520" y="1196752"/>
            <a:ext cx="8568952" cy="5328592"/>
          </a:xfrm>
        </p:spPr>
        <p:txBody>
          <a:bodyPr>
            <a:normAutofit fontScale="92500" lnSpcReduction="20000"/>
          </a:bodyPr>
          <a:lstStyle/>
          <a:p>
            <a:r>
              <a:rPr lang="en-US" altLang="zh-CN" dirty="0">
                <a:latin typeface="+mn-lt"/>
              </a:rPr>
              <a:t>The </a:t>
            </a:r>
            <a:r>
              <a:rPr lang="en-US" altLang="zh-CN" dirty="0" err="1">
                <a:latin typeface="+mn-lt"/>
              </a:rPr>
              <a:t>dept_count</a:t>
            </a:r>
            <a:r>
              <a:rPr lang="en-US" altLang="zh-CN" dirty="0">
                <a:latin typeface="+mn-lt"/>
              </a:rPr>
              <a:t> function could instead be written as procedure:</a:t>
            </a:r>
          </a:p>
          <a:p>
            <a:pPr marL="0" indent="0">
              <a:buNone/>
            </a:pPr>
            <a:endParaRPr lang="en-US" altLang="zh-CN" dirty="0">
              <a:latin typeface="+mn-lt"/>
            </a:endParaRPr>
          </a:p>
          <a:p>
            <a:pPr marL="0" indent="0">
              <a:buNone/>
            </a:pPr>
            <a:r>
              <a:rPr lang="en-US" altLang="zh-CN" dirty="0">
                <a:latin typeface="+mn-lt"/>
              </a:rPr>
              <a:t>Create Procedure </a:t>
            </a:r>
            <a:r>
              <a:rPr lang="en-US" altLang="zh-CN" dirty="0" err="1">
                <a:latin typeface="+mn-lt"/>
              </a:rPr>
              <a:t>dept_count_proc</a:t>
            </a:r>
            <a:r>
              <a:rPr lang="en-US" altLang="zh-CN" dirty="0">
                <a:latin typeface="+mn-lt"/>
              </a:rPr>
              <a:t> (</a:t>
            </a:r>
          </a:p>
          <a:p>
            <a:pPr marL="0" indent="0">
              <a:buNone/>
            </a:pPr>
            <a:r>
              <a:rPr lang="en-US" altLang="zh-CN" dirty="0">
                <a:latin typeface="+mn-lt"/>
              </a:rPr>
              <a:t>	in </a:t>
            </a:r>
            <a:r>
              <a:rPr lang="en-US" altLang="zh-CN" dirty="0" err="1">
                <a:latin typeface="+mn-lt"/>
              </a:rPr>
              <a:t>dept_name</a:t>
            </a:r>
            <a:r>
              <a:rPr lang="en-US" altLang="zh-CN" dirty="0">
                <a:latin typeface="+mn-lt"/>
              </a:rPr>
              <a:t> </a:t>
            </a:r>
            <a:r>
              <a:rPr lang="en-US" altLang="zh-CN" dirty="0" err="1">
                <a:latin typeface="+mn-lt"/>
              </a:rPr>
              <a:t>varchar</a:t>
            </a:r>
            <a:r>
              <a:rPr lang="en-US" altLang="zh-CN" dirty="0">
                <a:latin typeface="+mn-lt"/>
              </a:rPr>
              <a:t>(20), </a:t>
            </a:r>
            <a:br>
              <a:rPr lang="en-US" altLang="zh-CN" dirty="0">
                <a:latin typeface="+mn-lt"/>
              </a:rPr>
            </a:br>
            <a:r>
              <a:rPr lang="en-US" altLang="zh-CN" dirty="0">
                <a:latin typeface="+mn-lt"/>
              </a:rPr>
              <a:t>        out </a:t>
            </a:r>
            <a:r>
              <a:rPr lang="en-US" altLang="zh-CN" dirty="0" err="1">
                <a:latin typeface="+mn-lt"/>
              </a:rPr>
              <a:t>d_count</a:t>
            </a:r>
            <a:r>
              <a:rPr lang="en-US" altLang="zh-CN" dirty="0">
                <a:latin typeface="+mn-lt"/>
              </a:rPr>
              <a:t> integer)</a:t>
            </a:r>
            <a:br>
              <a:rPr lang="en-US" altLang="zh-CN" dirty="0">
                <a:latin typeface="+mn-lt"/>
              </a:rPr>
            </a:br>
            <a:r>
              <a:rPr lang="en-US" altLang="zh-CN" dirty="0">
                <a:latin typeface="+mn-lt"/>
              </a:rPr>
              <a:t>Begin</a:t>
            </a:r>
          </a:p>
          <a:p>
            <a:pPr marL="0" indent="0">
              <a:buNone/>
            </a:pPr>
            <a:r>
              <a:rPr lang="en-US" altLang="zh-CN" dirty="0">
                <a:latin typeface="+mn-lt"/>
              </a:rPr>
              <a:t>	select count(*) into </a:t>
            </a:r>
            <a:r>
              <a:rPr lang="en-US" altLang="zh-CN" dirty="0" err="1">
                <a:latin typeface="+mn-lt"/>
              </a:rPr>
              <a:t>d_count</a:t>
            </a:r>
            <a:br>
              <a:rPr lang="en-US" altLang="zh-CN" dirty="0">
                <a:latin typeface="+mn-lt"/>
              </a:rPr>
            </a:br>
            <a:r>
              <a:rPr lang="en-US" altLang="zh-CN" dirty="0">
                <a:latin typeface="+mn-lt"/>
              </a:rPr>
              <a:t>  	from  instructor</a:t>
            </a:r>
            <a:br>
              <a:rPr lang="en-US" altLang="zh-CN" dirty="0">
                <a:latin typeface="+mn-lt"/>
              </a:rPr>
            </a:br>
            <a:r>
              <a:rPr lang="en-US" altLang="zh-CN" dirty="0">
                <a:latin typeface="+mn-lt"/>
              </a:rPr>
              <a:t>  	where </a:t>
            </a:r>
            <a:r>
              <a:rPr lang="en-US" altLang="zh-CN" dirty="0" err="1">
                <a:latin typeface="+mn-lt"/>
              </a:rPr>
              <a:t>instructor.dept_name</a:t>
            </a:r>
            <a:r>
              <a:rPr lang="en-US" altLang="zh-CN" dirty="0">
                <a:latin typeface="+mn-lt"/>
              </a:rPr>
              <a:t> = </a:t>
            </a:r>
          </a:p>
          <a:p>
            <a:pPr marL="0" indent="0">
              <a:buNone/>
            </a:pPr>
            <a:r>
              <a:rPr lang="en-US" altLang="zh-CN" dirty="0">
                <a:latin typeface="+mn-lt"/>
              </a:rPr>
              <a:t>	        </a:t>
            </a:r>
            <a:r>
              <a:rPr lang="en-US" altLang="zh-CN" dirty="0" err="1">
                <a:latin typeface="+mn-lt"/>
              </a:rPr>
              <a:t>dept_count_proc.dept_name</a:t>
            </a:r>
            <a:endParaRPr lang="en-US" altLang="zh-CN" dirty="0">
              <a:latin typeface="+mn-lt"/>
            </a:endParaRPr>
          </a:p>
          <a:p>
            <a:pPr marL="0" indent="0">
              <a:buNone/>
            </a:pPr>
            <a:r>
              <a:rPr lang="en-US" altLang="zh-CN" dirty="0">
                <a:latin typeface="+mn-lt"/>
              </a:rPr>
              <a:t>End</a:t>
            </a:r>
          </a:p>
          <a:p>
            <a:pPr marL="0" indent="0">
              <a:buNone/>
            </a:pPr>
            <a:endParaRPr lang="en-US" altLang="zh-CN" dirty="0">
              <a:latin typeface="+mn-lt"/>
            </a:endParaRPr>
          </a:p>
        </p:txBody>
      </p:sp>
    </p:spTree>
    <p:extLst>
      <p:ext uri="{BB962C8B-B14F-4D97-AF65-F5344CB8AC3E}">
        <p14:creationId xmlns:p14="http://schemas.microsoft.com/office/powerpoint/2010/main" val="24151643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95536" y="116632"/>
            <a:ext cx="8229600" cy="1143000"/>
          </a:xfrm>
        </p:spPr>
        <p:txBody>
          <a:bodyPr>
            <a:normAutofit/>
          </a:bodyPr>
          <a:lstStyle/>
          <a:p>
            <a:r>
              <a:rPr lang="en-US" altLang="zh-CN" sz="5400" dirty="0">
                <a:latin typeface="+mj-lt"/>
              </a:rPr>
              <a:t>Stored Procedure</a:t>
            </a:r>
            <a:endParaRPr lang="zh-CN" altLang="en-US" sz="5400" dirty="0">
              <a:latin typeface="+mj-lt"/>
            </a:endParaRPr>
          </a:p>
        </p:txBody>
      </p:sp>
      <p:sp>
        <p:nvSpPr>
          <p:cNvPr id="5" name="内容占位符 4"/>
          <p:cNvSpPr>
            <a:spLocks noGrp="1"/>
          </p:cNvSpPr>
          <p:nvPr>
            <p:ph idx="1"/>
          </p:nvPr>
        </p:nvSpPr>
        <p:spPr>
          <a:xfrm>
            <a:off x="251520" y="1196752"/>
            <a:ext cx="8568952" cy="5328592"/>
          </a:xfrm>
        </p:spPr>
        <p:txBody>
          <a:bodyPr>
            <a:normAutofit/>
          </a:bodyPr>
          <a:lstStyle/>
          <a:p>
            <a:r>
              <a:rPr lang="en-US" altLang="zh-CN" dirty="0">
                <a:latin typeface="+mn-lt"/>
              </a:rPr>
              <a:t>Procedures can be invoked either from an SQL procedure or from embedded SQL, using the call statement.</a:t>
            </a:r>
          </a:p>
          <a:p>
            <a:pPr marL="0" indent="0">
              <a:buNone/>
            </a:pPr>
            <a:r>
              <a:rPr lang="en-US" altLang="zh-CN" dirty="0">
                <a:latin typeface="+mn-lt"/>
              </a:rPr>
              <a:t>	</a:t>
            </a:r>
          </a:p>
          <a:p>
            <a:pPr marL="0" indent="0">
              <a:buNone/>
            </a:pPr>
            <a:r>
              <a:rPr lang="en-US" altLang="zh-CN" dirty="0">
                <a:latin typeface="+mn-lt"/>
              </a:rPr>
              <a:t>Declare </a:t>
            </a:r>
            <a:r>
              <a:rPr lang="en-US" altLang="zh-CN" dirty="0" err="1">
                <a:latin typeface="+mn-lt"/>
              </a:rPr>
              <a:t>d_count</a:t>
            </a:r>
            <a:r>
              <a:rPr lang="en-US" altLang="zh-CN" dirty="0">
                <a:latin typeface="+mn-lt"/>
              </a:rPr>
              <a:t> integer;</a:t>
            </a:r>
            <a:br>
              <a:rPr lang="en-US" altLang="zh-CN" dirty="0">
                <a:latin typeface="+mn-lt"/>
              </a:rPr>
            </a:br>
            <a:r>
              <a:rPr lang="en-US" altLang="zh-CN" dirty="0">
                <a:latin typeface="+mn-lt"/>
              </a:rPr>
              <a:t>Call </a:t>
            </a:r>
            <a:r>
              <a:rPr lang="en-US" altLang="zh-CN" dirty="0" err="1">
                <a:latin typeface="+mn-lt"/>
              </a:rPr>
              <a:t>dept_count_proc</a:t>
            </a:r>
            <a:r>
              <a:rPr lang="en-US" altLang="zh-CN" dirty="0">
                <a:latin typeface="+mn-lt"/>
              </a:rPr>
              <a:t>( ‘Physics’, </a:t>
            </a:r>
            <a:r>
              <a:rPr lang="en-US" altLang="zh-CN" dirty="0" err="1">
                <a:latin typeface="+mn-lt"/>
              </a:rPr>
              <a:t>d_count</a:t>
            </a:r>
            <a:r>
              <a:rPr lang="en-US" altLang="zh-CN" dirty="0">
                <a:latin typeface="+mn-lt"/>
              </a:rPr>
              <a:t>);</a:t>
            </a:r>
          </a:p>
          <a:p>
            <a:pPr marL="0" indent="0">
              <a:buNone/>
            </a:pPr>
            <a:endParaRPr lang="en-US" altLang="zh-CN" dirty="0">
              <a:latin typeface="+mn-lt"/>
            </a:endParaRPr>
          </a:p>
          <a:p>
            <a:r>
              <a:rPr lang="en-US" altLang="zh-CN" dirty="0">
                <a:latin typeface="+mn-lt"/>
              </a:rPr>
              <a:t>Procedures and functions can be invoked also from dynamic SQL</a:t>
            </a:r>
          </a:p>
          <a:p>
            <a:endParaRPr lang="zh-CN" altLang="en-US" dirty="0">
              <a:latin typeface="+mn-lt"/>
            </a:endParaRPr>
          </a:p>
        </p:txBody>
      </p:sp>
    </p:spTree>
    <p:extLst>
      <p:ext uri="{BB962C8B-B14F-4D97-AF65-F5344CB8AC3E}">
        <p14:creationId xmlns:p14="http://schemas.microsoft.com/office/powerpoint/2010/main" val="143449896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sz="6000" dirty="0">
                <a:latin typeface="+mj-lt"/>
              </a:rPr>
              <a:t>Cursor</a:t>
            </a:r>
            <a:endParaRPr lang="zh-CN" altLang="en-US" sz="6000" dirty="0">
              <a:latin typeface="+mj-lt"/>
            </a:endParaRPr>
          </a:p>
        </p:txBody>
      </p:sp>
    </p:spTree>
    <p:extLst>
      <p:ext uri="{BB962C8B-B14F-4D97-AF65-F5344CB8AC3E}">
        <p14:creationId xmlns:p14="http://schemas.microsoft.com/office/powerpoint/2010/main" val="33450816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4784"/>
            <a:ext cx="8229600" cy="5256584"/>
          </a:xfrm>
        </p:spPr>
        <p:txBody>
          <a:bodyPr>
            <a:normAutofit/>
          </a:bodyPr>
          <a:lstStyle/>
          <a:p>
            <a:r>
              <a:rPr lang="en-US" altLang="zh-CN" dirty="0">
                <a:latin typeface="+mn-lt"/>
              </a:rPr>
              <a:t>A cursor is used to retrieve rows from a query that has multiple rows in its result set. A cursor is a </a:t>
            </a:r>
            <a:r>
              <a:rPr lang="en-US" altLang="zh-CN" dirty="0">
                <a:solidFill>
                  <a:srgbClr val="FF0000"/>
                </a:solidFill>
                <a:latin typeface="+mn-lt"/>
              </a:rPr>
              <a:t>handle</a:t>
            </a:r>
            <a:r>
              <a:rPr lang="en-US" altLang="zh-CN" dirty="0">
                <a:latin typeface="+mn-lt"/>
              </a:rPr>
              <a:t> or an identifier for the SQL query and a </a:t>
            </a:r>
            <a:r>
              <a:rPr lang="en-US" altLang="zh-CN" dirty="0">
                <a:solidFill>
                  <a:srgbClr val="FF0000"/>
                </a:solidFill>
                <a:latin typeface="+mn-lt"/>
              </a:rPr>
              <a:t>position</a:t>
            </a:r>
            <a:r>
              <a:rPr lang="en-US" altLang="zh-CN" dirty="0">
                <a:latin typeface="+mn-lt"/>
              </a:rPr>
              <a:t> within the result set.</a:t>
            </a:r>
          </a:p>
          <a:p>
            <a:r>
              <a:rPr lang="en-US" altLang="zh-CN" dirty="0">
                <a:latin typeface="+mn-lt"/>
              </a:rPr>
              <a:t>Cursors can be positioned in the following places:</a:t>
            </a:r>
          </a:p>
          <a:p>
            <a:pPr lvl="1"/>
            <a:r>
              <a:rPr lang="en-US" altLang="zh-CN" dirty="0">
                <a:latin typeface="+mn-lt"/>
              </a:rPr>
              <a:t>Before the first row of the result set.</a:t>
            </a:r>
          </a:p>
          <a:p>
            <a:pPr lvl="1"/>
            <a:r>
              <a:rPr lang="en-US" altLang="zh-CN" dirty="0">
                <a:latin typeface="+mn-lt"/>
              </a:rPr>
              <a:t>On a row in the result set.</a:t>
            </a:r>
          </a:p>
          <a:p>
            <a:pPr lvl="1"/>
            <a:r>
              <a:rPr lang="en-US" altLang="zh-CN" dirty="0">
                <a:latin typeface="+mn-lt"/>
              </a:rPr>
              <a:t>After the last row of the result set.</a:t>
            </a:r>
            <a:endParaRPr lang="zh-CN" altLang="en-US" dirty="0">
              <a:latin typeface="+mn-lt"/>
            </a:endParaRPr>
          </a:p>
        </p:txBody>
      </p:sp>
      <p:sp>
        <p:nvSpPr>
          <p:cNvPr id="3" name="标题 2"/>
          <p:cNvSpPr>
            <a:spLocks noGrp="1"/>
          </p:cNvSpPr>
          <p:nvPr>
            <p:ph type="title"/>
          </p:nvPr>
        </p:nvSpPr>
        <p:spPr/>
        <p:txBody>
          <a:bodyPr>
            <a:noAutofit/>
          </a:bodyPr>
          <a:lstStyle/>
          <a:p>
            <a:r>
              <a:rPr lang="en-US" altLang="zh-CN" sz="3600" dirty="0">
                <a:latin typeface="+mj-lt"/>
              </a:rPr>
              <a:t>Cursor</a:t>
            </a:r>
            <a:endParaRPr lang="zh-CN" altLang="en-US" sz="3600" dirty="0">
              <a:latin typeface="+mj-lt"/>
            </a:endParaRPr>
          </a:p>
        </p:txBody>
      </p:sp>
    </p:spTree>
    <p:extLst>
      <p:ext uri="{BB962C8B-B14F-4D97-AF65-F5344CB8AC3E}">
        <p14:creationId xmlns:p14="http://schemas.microsoft.com/office/powerpoint/2010/main" val="1813825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196752"/>
            <a:ext cx="8229600" cy="5544616"/>
          </a:xfrm>
        </p:spPr>
        <p:txBody>
          <a:bodyPr>
            <a:normAutofit fontScale="77500" lnSpcReduction="20000"/>
          </a:bodyPr>
          <a:lstStyle/>
          <a:p>
            <a:pPr marL="0" indent="0">
              <a:buNone/>
            </a:pPr>
            <a:r>
              <a:rPr lang="en-US" altLang="zh-CN" dirty="0">
                <a:latin typeface="+mn-lt"/>
              </a:rPr>
              <a:t>CREATE PROCEDURE </a:t>
            </a:r>
            <a:r>
              <a:rPr lang="en-US" altLang="zh-CN" dirty="0" err="1">
                <a:latin typeface="+mn-lt"/>
              </a:rPr>
              <a:t>get_table_name</a:t>
            </a:r>
            <a:r>
              <a:rPr lang="en-US" altLang="zh-CN" dirty="0">
                <a:latin typeface="+mn-lt"/>
              </a:rPr>
              <a:t>(</a:t>
            </a:r>
          </a:p>
          <a:p>
            <a:pPr marL="0" indent="0">
              <a:buNone/>
            </a:pPr>
            <a:r>
              <a:rPr lang="en-US" altLang="zh-CN" dirty="0">
                <a:latin typeface="+mn-lt"/>
              </a:rPr>
              <a:t>IN </a:t>
            </a:r>
            <a:r>
              <a:rPr lang="en-US" altLang="zh-CN" dirty="0" err="1">
                <a:latin typeface="+mn-lt"/>
              </a:rPr>
              <a:t>id_value</a:t>
            </a:r>
            <a:r>
              <a:rPr lang="en-US" altLang="zh-CN" dirty="0">
                <a:latin typeface="+mn-lt"/>
              </a:rPr>
              <a:t> INT, OUT </a:t>
            </a:r>
            <a:r>
              <a:rPr lang="en-US" altLang="zh-CN" dirty="0" err="1">
                <a:latin typeface="+mn-lt"/>
              </a:rPr>
              <a:t>tabname</a:t>
            </a:r>
            <a:r>
              <a:rPr lang="en-US" altLang="zh-CN" dirty="0">
                <a:latin typeface="+mn-lt"/>
              </a:rPr>
              <a:t> CHAR(128))</a:t>
            </a:r>
          </a:p>
          <a:p>
            <a:pPr marL="0" indent="0">
              <a:buNone/>
            </a:pPr>
            <a:r>
              <a:rPr lang="en-US" altLang="zh-CN" dirty="0">
                <a:latin typeface="+mn-lt"/>
              </a:rPr>
              <a:t>BEGIN</a:t>
            </a:r>
          </a:p>
          <a:p>
            <a:pPr marL="0" indent="0">
              <a:buNone/>
            </a:pPr>
            <a:r>
              <a:rPr lang="en-US" altLang="zh-CN" dirty="0">
                <a:latin typeface="+mn-lt"/>
              </a:rPr>
              <a:t>  DECLARE </a:t>
            </a:r>
            <a:r>
              <a:rPr lang="en-US" altLang="zh-CN" dirty="0" err="1">
                <a:latin typeface="+mn-lt"/>
              </a:rPr>
              <a:t>qry</a:t>
            </a:r>
            <a:r>
              <a:rPr lang="en-US" altLang="zh-CN" dirty="0">
                <a:latin typeface="+mn-lt"/>
              </a:rPr>
              <a:t> LONG VARCHAR;</a:t>
            </a:r>
          </a:p>
          <a:p>
            <a:pPr marL="0" indent="0">
              <a:buNone/>
            </a:pPr>
            <a:r>
              <a:rPr lang="en-US" altLang="zh-CN" dirty="0">
                <a:latin typeface="+mn-lt"/>
              </a:rPr>
              <a:t>  SET </a:t>
            </a:r>
            <a:r>
              <a:rPr lang="en-US" altLang="zh-CN" dirty="0" err="1">
                <a:latin typeface="+mn-lt"/>
              </a:rPr>
              <a:t>qry</a:t>
            </a:r>
            <a:r>
              <a:rPr lang="en-US" altLang="zh-CN" dirty="0">
                <a:latin typeface="+mn-lt"/>
              </a:rPr>
              <a:t> = 'SELECT </a:t>
            </a:r>
            <a:r>
              <a:rPr lang="en-US" altLang="zh-CN" dirty="0" err="1">
                <a:latin typeface="+mn-lt"/>
              </a:rPr>
              <a:t>table_name</a:t>
            </a:r>
            <a:r>
              <a:rPr lang="en-US" altLang="zh-CN" dirty="0">
                <a:latin typeface="+mn-lt"/>
              </a:rPr>
              <a:t> 	FROM	SYS.SYSTAB ' || 'WHERE </a:t>
            </a:r>
            <a:r>
              <a:rPr lang="en-US" altLang="zh-CN" dirty="0" err="1">
                <a:latin typeface="+mn-lt"/>
              </a:rPr>
              <a:t>table_id</a:t>
            </a:r>
            <a:r>
              <a:rPr lang="en-US" altLang="zh-CN" dirty="0">
                <a:latin typeface="+mn-lt"/>
              </a:rPr>
              <a:t>=' || 	string(</a:t>
            </a:r>
            <a:r>
              <a:rPr lang="en-US" altLang="zh-CN" dirty="0" err="1">
                <a:latin typeface="+mn-lt"/>
              </a:rPr>
              <a:t>id_value</a:t>
            </a:r>
            <a:r>
              <a:rPr lang="en-US" altLang="zh-CN" dirty="0">
                <a:latin typeface="+mn-lt"/>
              </a:rPr>
              <a:t>);</a:t>
            </a:r>
          </a:p>
          <a:p>
            <a:pPr marL="0" indent="0">
              <a:buNone/>
            </a:pPr>
            <a:r>
              <a:rPr lang="en-US" altLang="zh-CN" dirty="0">
                <a:latin typeface="+mn-lt"/>
              </a:rPr>
              <a:t>  BEGIN</a:t>
            </a:r>
          </a:p>
          <a:p>
            <a:pPr marL="0" indent="0">
              <a:buNone/>
            </a:pPr>
            <a:r>
              <a:rPr lang="en-US" altLang="zh-CN" dirty="0">
                <a:latin typeface="+mn-lt"/>
              </a:rPr>
              <a:t>	DECLARE </a:t>
            </a:r>
            <a:r>
              <a:rPr lang="en-US" altLang="zh-CN" dirty="0" err="1">
                <a:latin typeface="+mn-lt"/>
              </a:rPr>
              <a:t>crsr</a:t>
            </a:r>
            <a:r>
              <a:rPr lang="en-US" altLang="zh-CN" dirty="0">
                <a:latin typeface="+mn-lt"/>
              </a:rPr>
              <a:t> CURSOR USING </a:t>
            </a:r>
            <a:r>
              <a:rPr lang="en-US" altLang="zh-CN" dirty="0" err="1">
                <a:latin typeface="+mn-lt"/>
              </a:rPr>
              <a:t>qry</a:t>
            </a:r>
            <a:r>
              <a:rPr lang="en-US" altLang="zh-CN" dirty="0">
                <a:latin typeface="+mn-lt"/>
              </a:rPr>
              <a:t>;</a:t>
            </a:r>
          </a:p>
          <a:p>
            <a:pPr marL="0" indent="0">
              <a:buNone/>
            </a:pPr>
            <a:r>
              <a:rPr lang="en-US" altLang="zh-CN" dirty="0">
                <a:latin typeface="+mn-lt"/>
              </a:rPr>
              <a:t>	OPEN </a:t>
            </a:r>
            <a:r>
              <a:rPr lang="en-US" altLang="zh-CN" dirty="0" err="1">
                <a:latin typeface="+mn-lt"/>
              </a:rPr>
              <a:t>crsr</a:t>
            </a:r>
            <a:r>
              <a:rPr lang="en-US" altLang="zh-CN" dirty="0">
                <a:latin typeface="+mn-lt"/>
              </a:rPr>
              <a:t>;</a:t>
            </a:r>
          </a:p>
          <a:p>
            <a:pPr marL="0" indent="0">
              <a:buNone/>
            </a:pPr>
            <a:r>
              <a:rPr lang="en-US" altLang="zh-CN" dirty="0">
                <a:latin typeface="+mn-lt"/>
              </a:rPr>
              <a:t>	FETCH </a:t>
            </a:r>
            <a:r>
              <a:rPr lang="en-US" altLang="zh-CN" dirty="0" err="1">
                <a:latin typeface="+mn-lt"/>
              </a:rPr>
              <a:t>crsr</a:t>
            </a:r>
            <a:r>
              <a:rPr lang="en-US" altLang="zh-CN" dirty="0">
                <a:latin typeface="+mn-lt"/>
              </a:rPr>
              <a:t> INTO </a:t>
            </a:r>
            <a:r>
              <a:rPr lang="en-US" altLang="zh-CN" dirty="0" err="1">
                <a:latin typeface="+mn-lt"/>
              </a:rPr>
              <a:t>tabname</a:t>
            </a:r>
            <a:r>
              <a:rPr lang="en-US" altLang="zh-CN" dirty="0">
                <a:latin typeface="+mn-lt"/>
              </a:rPr>
              <a:t>;</a:t>
            </a:r>
          </a:p>
          <a:p>
            <a:pPr marL="0" indent="0">
              <a:buNone/>
            </a:pPr>
            <a:r>
              <a:rPr lang="en-US" altLang="zh-CN" dirty="0">
                <a:latin typeface="+mn-lt"/>
              </a:rPr>
              <a:t>	CLOSE </a:t>
            </a:r>
            <a:r>
              <a:rPr lang="en-US" altLang="zh-CN" dirty="0" err="1">
                <a:latin typeface="+mn-lt"/>
              </a:rPr>
              <a:t>crsr</a:t>
            </a:r>
            <a:r>
              <a:rPr lang="en-US" altLang="zh-CN" dirty="0">
                <a:latin typeface="+mn-lt"/>
              </a:rPr>
              <a:t>;</a:t>
            </a:r>
          </a:p>
          <a:p>
            <a:pPr marL="0" indent="0">
              <a:buNone/>
            </a:pPr>
            <a:r>
              <a:rPr lang="en-US" altLang="zh-CN" dirty="0">
                <a:latin typeface="+mn-lt"/>
              </a:rPr>
              <a:t>  END</a:t>
            </a:r>
          </a:p>
          <a:p>
            <a:pPr marL="0" indent="0">
              <a:buNone/>
            </a:pPr>
            <a:r>
              <a:rPr lang="en-US" altLang="zh-CN" dirty="0">
                <a:latin typeface="+mn-lt"/>
              </a:rPr>
              <a:t>END;</a:t>
            </a:r>
            <a:endParaRPr lang="zh-CN" altLang="en-US" dirty="0">
              <a:latin typeface="+mn-lt"/>
            </a:endParaRPr>
          </a:p>
        </p:txBody>
      </p:sp>
      <p:sp>
        <p:nvSpPr>
          <p:cNvPr id="3" name="标题 2"/>
          <p:cNvSpPr>
            <a:spLocks noGrp="1"/>
          </p:cNvSpPr>
          <p:nvPr>
            <p:ph type="title"/>
          </p:nvPr>
        </p:nvSpPr>
        <p:spPr>
          <a:xfrm>
            <a:off x="467544" y="-171400"/>
            <a:ext cx="8229600" cy="1143000"/>
          </a:xfrm>
        </p:spPr>
        <p:txBody>
          <a:bodyPr>
            <a:noAutofit/>
          </a:bodyPr>
          <a:lstStyle/>
          <a:p>
            <a:r>
              <a:rPr lang="en-US" altLang="zh-CN" sz="3600" dirty="0">
                <a:latin typeface="+mj-lt"/>
              </a:rPr>
              <a:t>Cursor</a:t>
            </a:r>
            <a:endParaRPr lang="zh-CN" altLang="en-US" sz="3600" dirty="0">
              <a:latin typeface="+mj-lt"/>
            </a:endParaRPr>
          </a:p>
        </p:txBody>
      </p:sp>
    </p:spTree>
    <p:extLst>
      <p:ext uri="{BB962C8B-B14F-4D97-AF65-F5344CB8AC3E}">
        <p14:creationId xmlns:p14="http://schemas.microsoft.com/office/powerpoint/2010/main" val="525333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196752"/>
            <a:ext cx="8229600" cy="5328592"/>
          </a:xfrm>
        </p:spPr>
        <p:txBody>
          <a:bodyPr>
            <a:noAutofit/>
          </a:bodyPr>
          <a:lstStyle/>
          <a:p>
            <a:pPr marL="0" indent="0">
              <a:buNone/>
            </a:pPr>
            <a:r>
              <a:rPr lang="en-US" altLang="zh-CN" sz="2000" dirty="0">
                <a:latin typeface="+mn-lt"/>
              </a:rPr>
              <a:t>CREATE FUNCTION </a:t>
            </a:r>
            <a:r>
              <a:rPr lang="en-US" altLang="zh-CN" sz="2000" dirty="0" err="1">
                <a:latin typeface="+mn-lt"/>
              </a:rPr>
              <a:t>GetRowCount</a:t>
            </a:r>
            <a:r>
              <a:rPr lang="en-US" altLang="zh-CN" sz="2000" dirty="0">
                <a:latin typeface="+mn-lt"/>
              </a:rPr>
              <a:t>( IN </a:t>
            </a:r>
            <a:r>
              <a:rPr lang="en-US" altLang="zh-CN" sz="2000" dirty="0" err="1">
                <a:latin typeface="+mn-lt"/>
              </a:rPr>
              <a:t>qry</a:t>
            </a:r>
            <a:r>
              <a:rPr lang="en-US" altLang="zh-CN" sz="2000" dirty="0">
                <a:latin typeface="+mn-lt"/>
              </a:rPr>
              <a:t> LONG VARCHAR )</a:t>
            </a:r>
          </a:p>
          <a:p>
            <a:pPr marL="0" indent="0">
              <a:buNone/>
            </a:pPr>
            <a:r>
              <a:rPr lang="en-US" altLang="zh-CN" sz="2000" dirty="0">
                <a:latin typeface="+mn-lt"/>
              </a:rPr>
              <a:t>	RETURNS INT</a:t>
            </a:r>
          </a:p>
          <a:p>
            <a:pPr marL="0" indent="0">
              <a:buNone/>
            </a:pPr>
            <a:r>
              <a:rPr lang="en-US" altLang="zh-CN" sz="2000" dirty="0">
                <a:latin typeface="+mn-lt"/>
              </a:rPr>
              <a:t>BEGIN</a:t>
            </a:r>
          </a:p>
          <a:p>
            <a:pPr marL="0" indent="0">
              <a:buNone/>
            </a:pPr>
            <a:r>
              <a:rPr lang="en-US" altLang="zh-CN" sz="2000" dirty="0">
                <a:latin typeface="+mn-lt"/>
              </a:rPr>
              <a:t>  DECLARE </a:t>
            </a:r>
            <a:r>
              <a:rPr lang="en-US" altLang="zh-CN" sz="2000" dirty="0" err="1">
                <a:latin typeface="+mn-lt"/>
              </a:rPr>
              <a:t>crsr</a:t>
            </a:r>
            <a:r>
              <a:rPr lang="en-US" altLang="zh-CN" sz="2000" dirty="0">
                <a:latin typeface="+mn-lt"/>
              </a:rPr>
              <a:t> CURSOR USING </a:t>
            </a:r>
            <a:r>
              <a:rPr lang="en-US" altLang="zh-CN" sz="2000" dirty="0" err="1">
                <a:latin typeface="+mn-lt"/>
              </a:rPr>
              <a:t>qry</a:t>
            </a:r>
            <a:r>
              <a:rPr lang="en-US" altLang="zh-CN" sz="2000" dirty="0">
                <a:latin typeface="+mn-lt"/>
              </a:rPr>
              <a:t>;</a:t>
            </a:r>
          </a:p>
          <a:p>
            <a:pPr marL="0" indent="0">
              <a:buNone/>
            </a:pPr>
            <a:r>
              <a:rPr lang="en-US" altLang="zh-CN" sz="2000" dirty="0">
                <a:latin typeface="+mn-lt"/>
              </a:rPr>
              <a:t>  DECLARE </a:t>
            </a:r>
            <a:r>
              <a:rPr lang="en-US" altLang="zh-CN" sz="2000" dirty="0" err="1">
                <a:latin typeface="+mn-lt"/>
              </a:rPr>
              <a:t>rowcnt</a:t>
            </a:r>
            <a:r>
              <a:rPr lang="en-US" altLang="zh-CN" sz="2000" dirty="0">
                <a:latin typeface="+mn-lt"/>
              </a:rPr>
              <a:t> INT;</a:t>
            </a:r>
          </a:p>
          <a:p>
            <a:pPr marL="0" indent="0">
              <a:buNone/>
            </a:pPr>
            <a:r>
              <a:rPr lang="en-US" altLang="zh-CN" sz="2000" dirty="0">
                <a:latin typeface="+mn-lt"/>
              </a:rPr>
              <a:t>  SET </a:t>
            </a:r>
            <a:r>
              <a:rPr lang="en-US" altLang="zh-CN" sz="2000" dirty="0" err="1">
                <a:latin typeface="+mn-lt"/>
              </a:rPr>
              <a:t>rowcnt</a:t>
            </a:r>
            <a:r>
              <a:rPr lang="en-US" altLang="zh-CN" sz="2000" dirty="0">
                <a:latin typeface="+mn-lt"/>
              </a:rPr>
              <a:t> = 0;</a:t>
            </a:r>
          </a:p>
          <a:p>
            <a:pPr marL="0" indent="0">
              <a:buNone/>
            </a:pPr>
            <a:r>
              <a:rPr lang="en-US" altLang="zh-CN" sz="2000" dirty="0">
                <a:latin typeface="+mn-lt"/>
              </a:rPr>
              <a:t>  OPEN </a:t>
            </a:r>
            <a:r>
              <a:rPr lang="en-US" altLang="zh-CN" sz="2000" dirty="0" err="1">
                <a:latin typeface="+mn-lt"/>
              </a:rPr>
              <a:t>crsr</a:t>
            </a:r>
            <a:r>
              <a:rPr lang="en-US" altLang="zh-CN" sz="2000" dirty="0">
                <a:latin typeface="+mn-lt"/>
              </a:rPr>
              <a:t>;</a:t>
            </a:r>
          </a:p>
          <a:p>
            <a:pPr marL="0" indent="0">
              <a:buNone/>
            </a:pPr>
            <a:r>
              <a:rPr lang="en-US" altLang="zh-CN" sz="2000" dirty="0">
                <a:latin typeface="+mn-lt"/>
              </a:rPr>
              <a:t>  </a:t>
            </a:r>
            <a:r>
              <a:rPr lang="en-US" altLang="zh-CN" sz="2000" dirty="0" err="1">
                <a:latin typeface="+mn-lt"/>
              </a:rPr>
              <a:t>lp</a:t>
            </a:r>
            <a:r>
              <a:rPr lang="en-US" altLang="zh-CN" sz="2000" dirty="0">
                <a:latin typeface="+mn-lt"/>
              </a:rPr>
              <a:t>: LOOP</a:t>
            </a:r>
          </a:p>
          <a:p>
            <a:pPr marL="0" indent="0">
              <a:buNone/>
            </a:pPr>
            <a:r>
              <a:rPr lang="en-US" altLang="zh-CN" sz="2000" dirty="0">
                <a:latin typeface="+mn-lt"/>
              </a:rPr>
              <a:t>      FETCH </a:t>
            </a:r>
            <a:r>
              <a:rPr lang="en-US" altLang="zh-CN" sz="2000" dirty="0" err="1">
                <a:latin typeface="+mn-lt"/>
              </a:rPr>
              <a:t>crsr</a:t>
            </a:r>
            <a:r>
              <a:rPr lang="en-US" altLang="zh-CN" sz="2000" dirty="0">
                <a:latin typeface="+mn-lt"/>
              </a:rPr>
              <a:t>;</a:t>
            </a:r>
          </a:p>
          <a:p>
            <a:pPr marL="0" indent="0">
              <a:buNone/>
            </a:pPr>
            <a:r>
              <a:rPr lang="en-US" altLang="zh-CN" sz="2000" dirty="0">
                <a:latin typeface="+mn-lt"/>
              </a:rPr>
              <a:t>      IF SQLCODE &lt;&gt; 0 THEN LEAVE </a:t>
            </a:r>
            <a:r>
              <a:rPr lang="en-US" altLang="zh-CN" sz="2000" dirty="0" err="1">
                <a:latin typeface="+mn-lt"/>
              </a:rPr>
              <a:t>lp</a:t>
            </a:r>
            <a:r>
              <a:rPr lang="en-US" altLang="zh-CN" sz="2000" dirty="0">
                <a:latin typeface="+mn-lt"/>
              </a:rPr>
              <a:t> END IF;</a:t>
            </a:r>
          </a:p>
          <a:p>
            <a:pPr marL="0" indent="0">
              <a:buNone/>
            </a:pPr>
            <a:r>
              <a:rPr lang="en-US" altLang="zh-CN" sz="2000" dirty="0">
                <a:latin typeface="+mn-lt"/>
              </a:rPr>
              <a:t>      SET </a:t>
            </a:r>
            <a:r>
              <a:rPr lang="en-US" altLang="zh-CN" sz="2000" dirty="0" err="1">
                <a:latin typeface="+mn-lt"/>
              </a:rPr>
              <a:t>rowcnt</a:t>
            </a:r>
            <a:r>
              <a:rPr lang="en-US" altLang="zh-CN" sz="2000" dirty="0">
                <a:latin typeface="+mn-lt"/>
              </a:rPr>
              <a:t> = </a:t>
            </a:r>
            <a:r>
              <a:rPr lang="en-US" altLang="zh-CN" sz="2000" dirty="0" err="1">
                <a:latin typeface="+mn-lt"/>
              </a:rPr>
              <a:t>rowcnt</a:t>
            </a:r>
            <a:r>
              <a:rPr lang="en-US" altLang="zh-CN" sz="2000" dirty="0">
                <a:latin typeface="+mn-lt"/>
              </a:rPr>
              <a:t> + 1;</a:t>
            </a:r>
          </a:p>
          <a:p>
            <a:pPr marL="0" indent="0">
              <a:buNone/>
            </a:pPr>
            <a:r>
              <a:rPr lang="en-US" altLang="zh-CN" sz="2000" dirty="0">
                <a:latin typeface="+mn-lt"/>
              </a:rPr>
              <a:t>      END LOOP;</a:t>
            </a:r>
          </a:p>
          <a:p>
            <a:pPr marL="0" indent="0">
              <a:buNone/>
            </a:pPr>
            <a:r>
              <a:rPr lang="en-US" altLang="zh-CN" sz="2000" dirty="0">
                <a:latin typeface="+mn-lt"/>
              </a:rPr>
              <a:t>   CLOSE </a:t>
            </a:r>
            <a:r>
              <a:rPr lang="en-US" altLang="zh-CN" sz="2000" dirty="0" err="1">
                <a:latin typeface="+mn-lt"/>
              </a:rPr>
              <a:t>crsr</a:t>
            </a:r>
            <a:r>
              <a:rPr lang="en-US" altLang="zh-CN" sz="2000" dirty="0">
                <a:latin typeface="+mn-lt"/>
              </a:rPr>
              <a:t>;</a:t>
            </a:r>
          </a:p>
          <a:p>
            <a:pPr marL="0" indent="0">
              <a:buNone/>
            </a:pPr>
            <a:r>
              <a:rPr lang="en-US" altLang="zh-CN" sz="2000" dirty="0">
                <a:latin typeface="+mn-lt"/>
              </a:rPr>
              <a:t>   RETURN </a:t>
            </a:r>
            <a:r>
              <a:rPr lang="en-US" altLang="zh-CN" sz="2000" dirty="0" err="1">
                <a:latin typeface="+mn-lt"/>
              </a:rPr>
              <a:t>rowcnt</a:t>
            </a:r>
            <a:r>
              <a:rPr lang="en-US" altLang="zh-CN" sz="2000" dirty="0">
                <a:latin typeface="+mn-lt"/>
              </a:rPr>
              <a:t>;</a:t>
            </a:r>
          </a:p>
          <a:p>
            <a:pPr marL="0" indent="0">
              <a:buNone/>
            </a:pPr>
            <a:r>
              <a:rPr lang="en-US" altLang="zh-CN" sz="2000" dirty="0">
                <a:latin typeface="+mn-lt"/>
              </a:rPr>
              <a:t>END;</a:t>
            </a:r>
            <a:endParaRPr lang="zh-CN" altLang="en-US" sz="2000" dirty="0">
              <a:latin typeface="+mn-lt"/>
            </a:endParaRPr>
          </a:p>
        </p:txBody>
      </p:sp>
      <p:sp>
        <p:nvSpPr>
          <p:cNvPr id="3" name="标题 2"/>
          <p:cNvSpPr>
            <a:spLocks noGrp="1"/>
          </p:cNvSpPr>
          <p:nvPr>
            <p:ph type="title"/>
          </p:nvPr>
        </p:nvSpPr>
        <p:spPr>
          <a:xfrm>
            <a:off x="457200" y="274638"/>
            <a:ext cx="8229600" cy="922114"/>
          </a:xfrm>
        </p:spPr>
        <p:txBody>
          <a:bodyPr>
            <a:normAutofit/>
          </a:bodyPr>
          <a:lstStyle/>
          <a:p>
            <a:r>
              <a:rPr lang="en-US" altLang="zh-CN" dirty="0">
                <a:latin typeface="+mj-lt"/>
              </a:rPr>
              <a:t>Cursor</a:t>
            </a:r>
            <a:endParaRPr lang="zh-CN" altLang="en-US" dirty="0">
              <a:latin typeface="+mj-lt"/>
            </a:endParaRPr>
          </a:p>
        </p:txBody>
      </p:sp>
    </p:spTree>
    <p:extLst>
      <p:ext uri="{BB962C8B-B14F-4D97-AF65-F5344CB8AC3E}">
        <p14:creationId xmlns:p14="http://schemas.microsoft.com/office/powerpoint/2010/main" val="222535661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p:txBody>
          <a:bodyPr>
            <a:normAutofit/>
          </a:bodyPr>
          <a:lstStyle/>
          <a:p>
            <a:pPr>
              <a:defRPr/>
            </a:pPr>
            <a:r>
              <a:rPr lang="en-US" sz="4800" dirty="0">
                <a:latin typeface="+mj-lt"/>
                <a:ea typeface="+mj-ea"/>
              </a:rPr>
              <a:t>Updates Through Cursors</a:t>
            </a:r>
          </a:p>
        </p:txBody>
      </p:sp>
      <p:sp>
        <p:nvSpPr>
          <p:cNvPr id="57347" name="Rectangle 3"/>
          <p:cNvSpPr>
            <a:spLocks noChangeArrowheads="1"/>
          </p:cNvSpPr>
          <p:nvPr/>
        </p:nvSpPr>
        <p:spPr bwMode="auto">
          <a:xfrm>
            <a:off x="467544" y="1268760"/>
            <a:ext cx="8210463" cy="516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35000"/>
              </a:spcBef>
              <a:buClr>
                <a:schemeClr val="tx2"/>
              </a:buClr>
              <a:buSzPct val="90000"/>
              <a:buFont typeface="Monotype Sorts" charset="2"/>
              <a:buChar char="n"/>
              <a:tabLst>
                <a:tab pos="3140075" algn="ctr"/>
              </a:tabLst>
            </a:pPr>
            <a:r>
              <a:rPr kumimoji="1" lang="en-US" altLang="zh-CN" sz="2600" b="1" dirty="0"/>
              <a:t>Can update tuples fetched by cursor by declaring that the cursor is for update</a:t>
            </a:r>
          </a:p>
          <a:p>
            <a:pPr marL="342900" indent="-342900">
              <a:spcBef>
                <a:spcPct val="35000"/>
              </a:spcBef>
              <a:buClr>
                <a:schemeClr val="tx2"/>
              </a:buClr>
              <a:buSzPct val="90000"/>
              <a:buFont typeface="Monotype Sorts" charset="2"/>
              <a:buNone/>
              <a:tabLst>
                <a:tab pos="3140075" algn="ctr"/>
              </a:tabLst>
            </a:pPr>
            <a:r>
              <a:rPr kumimoji="1" lang="en-US" altLang="zh-CN" sz="2600" b="1" dirty="0"/>
              <a:t>         declare c cursor for</a:t>
            </a:r>
            <a:br>
              <a:rPr kumimoji="1" lang="en-US" altLang="zh-CN" sz="2600" b="1" dirty="0"/>
            </a:br>
            <a:r>
              <a:rPr kumimoji="1" lang="en-US" altLang="zh-CN" sz="2600" b="1" dirty="0"/>
              <a:t>       select *</a:t>
            </a:r>
            <a:br>
              <a:rPr kumimoji="1" lang="en-US" altLang="zh-CN" sz="2600" b="1" dirty="0"/>
            </a:br>
            <a:r>
              <a:rPr kumimoji="1" lang="en-US" altLang="zh-CN" sz="2600" b="1" dirty="0"/>
              <a:t>       from instructor</a:t>
            </a:r>
            <a:br>
              <a:rPr kumimoji="1" lang="en-US" altLang="zh-CN" sz="2600" b="1" dirty="0"/>
            </a:br>
            <a:r>
              <a:rPr kumimoji="1" lang="en-US" altLang="zh-CN" sz="2600" b="1" dirty="0"/>
              <a:t>       where </a:t>
            </a:r>
            <a:r>
              <a:rPr kumimoji="1" lang="en-US" altLang="zh-CN" sz="2600" b="1" dirty="0" err="1"/>
              <a:t>dept_name</a:t>
            </a:r>
            <a:r>
              <a:rPr kumimoji="1" lang="en-US" altLang="zh-CN" sz="2600" b="1" dirty="0"/>
              <a:t> = ‘Music’</a:t>
            </a:r>
            <a:br>
              <a:rPr kumimoji="1" lang="en-US" altLang="zh-CN" sz="2600" b="1" dirty="0">
                <a:solidFill>
                  <a:srgbClr val="993300"/>
                </a:solidFill>
              </a:rPr>
            </a:br>
            <a:r>
              <a:rPr kumimoji="1" lang="en-US" altLang="zh-CN" sz="2600" b="1" dirty="0">
                <a:solidFill>
                  <a:srgbClr val="993300"/>
                </a:solidFill>
              </a:rPr>
              <a:t>       for update</a:t>
            </a:r>
          </a:p>
          <a:p>
            <a:pPr marL="342900" indent="-342900">
              <a:spcBef>
                <a:spcPct val="35000"/>
              </a:spcBef>
              <a:buClr>
                <a:schemeClr val="tx2"/>
              </a:buClr>
              <a:buSzPct val="90000"/>
              <a:buFont typeface="Monotype Sorts" charset="2"/>
              <a:buChar char="n"/>
              <a:tabLst>
                <a:tab pos="3140075" algn="ctr"/>
              </a:tabLst>
            </a:pPr>
            <a:r>
              <a:rPr kumimoji="1" lang="en-US" altLang="zh-CN" sz="2600" b="1" dirty="0"/>
              <a:t>To update tuple at the current location of cursor c</a:t>
            </a:r>
          </a:p>
          <a:p>
            <a:pPr marL="342900" indent="-342900">
              <a:spcBef>
                <a:spcPct val="35000"/>
              </a:spcBef>
              <a:buClr>
                <a:schemeClr val="tx2"/>
              </a:buClr>
              <a:buSzPct val="90000"/>
              <a:buFont typeface="Monotype Sorts" charset="2"/>
              <a:buNone/>
              <a:tabLst>
                <a:tab pos="3140075" algn="ctr"/>
              </a:tabLst>
            </a:pPr>
            <a:r>
              <a:rPr kumimoji="1" lang="en-US" altLang="zh-CN" sz="2600" b="1" dirty="0"/>
              <a:t>       update instructor</a:t>
            </a:r>
            <a:br>
              <a:rPr kumimoji="1" lang="en-US" altLang="zh-CN" sz="2600" b="1" dirty="0"/>
            </a:br>
            <a:r>
              <a:rPr kumimoji="1" lang="en-US" altLang="zh-CN" sz="2600" b="1" dirty="0"/>
              <a:t>    set salary = salary + 100</a:t>
            </a:r>
            <a:br>
              <a:rPr kumimoji="1" lang="en-US" altLang="zh-CN" sz="2600" b="1" dirty="0">
                <a:solidFill>
                  <a:srgbClr val="993300"/>
                </a:solidFill>
              </a:rPr>
            </a:br>
            <a:r>
              <a:rPr kumimoji="1" lang="en-US" altLang="zh-CN" sz="2600" b="1" dirty="0">
                <a:solidFill>
                  <a:srgbClr val="993300"/>
                </a:solidFill>
              </a:rPr>
              <a:t>    where current of c</a:t>
            </a:r>
          </a:p>
          <a:p>
            <a:pPr marL="342900" indent="-342900">
              <a:lnSpc>
                <a:spcPct val="70000"/>
              </a:lnSpc>
              <a:spcBef>
                <a:spcPct val="35000"/>
              </a:spcBef>
              <a:buClr>
                <a:schemeClr val="tx2"/>
              </a:buClr>
              <a:buSzPct val="90000"/>
              <a:buFont typeface="Monotype Sorts" charset="2"/>
              <a:buNone/>
              <a:tabLst>
                <a:tab pos="3140075" algn="ctr"/>
              </a:tabLst>
            </a:pPr>
            <a:endParaRPr kumimoji="1" lang="en-US" altLang="zh-CN" sz="2600" b="1" dirty="0">
              <a:solidFill>
                <a:srgbClr val="993300"/>
              </a:solidFill>
            </a:endParaRPr>
          </a:p>
        </p:txBody>
      </p:sp>
    </p:spTree>
    <p:extLst>
      <p:ext uri="{BB962C8B-B14F-4D97-AF65-F5344CB8AC3E}">
        <p14:creationId xmlns:p14="http://schemas.microsoft.com/office/powerpoint/2010/main" val="147399946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sz="6000" dirty="0">
                <a:latin typeface="+mj-lt"/>
              </a:rPr>
              <a:t>API &amp; Application</a:t>
            </a:r>
            <a:endParaRPr lang="zh-CN" altLang="en-US" sz="6000" dirty="0">
              <a:latin typeface="+mj-lt"/>
            </a:endParaRPr>
          </a:p>
        </p:txBody>
      </p:sp>
    </p:spTree>
    <p:extLst>
      <p:ext uri="{BB962C8B-B14F-4D97-AF65-F5344CB8AC3E}">
        <p14:creationId xmlns:p14="http://schemas.microsoft.com/office/powerpoint/2010/main" val="262272462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pPr>
              <a:defRPr/>
            </a:pPr>
            <a:r>
              <a:rPr lang="en-US" dirty="0">
                <a:latin typeface="+mj-lt"/>
                <a:ea typeface="+mj-ea"/>
              </a:rPr>
              <a:t>JDBC and ODBC</a:t>
            </a:r>
          </a:p>
        </p:txBody>
      </p:sp>
      <p:sp>
        <p:nvSpPr>
          <p:cNvPr id="19459" name="Rectangle 3"/>
          <p:cNvSpPr>
            <a:spLocks noGrp="1" noChangeArrowheads="1"/>
          </p:cNvSpPr>
          <p:nvPr>
            <p:ph type="body" idx="1"/>
          </p:nvPr>
        </p:nvSpPr>
        <p:spPr>
          <a:xfrm>
            <a:off x="457200" y="1340768"/>
            <a:ext cx="8229600" cy="4785395"/>
          </a:xfrm>
        </p:spPr>
        <p:txBody>
          <a:bodyPr>
            <a:noAutofit/>
          </a:bodyPr>
          <a:lstStyle/>
          <a:p>
            <a:r>
              <a:rPr lang="en-US" altLang="zh-CN" sz="2400" dirty="0">
                <a:latin typeface="+mn-lt"/>
              </a:rPr>
              <a:t>API (Application-Program Interface) for a program to interact with a database server</a:t>
            </a:r>
          </a:p>
          <a:p>
            <a:r>
              <a:rPr lang="en-US" altLang="zh-CN" sz="2400" dirty="0">
                <a:latin typeface="+mn-lt"/>
              </a:rPr>
              <a:t>Application makes calls to</a:t>
            </a:r>
          </a:p>
          <a:p>
            <a:pPr lvl="1"/>
            <a:r>
              <a:rPr lang="en-US" altLang="zh-CN" sz="2400" dirty="0">
                <a:latin typeface="+mn-lt"/>
                <a:ea typeface="ＭＳ Ｐゴシック" pitchFamily="34" charset="-128"/>
              </a:rPr>
              <a:t>Connect with the database server</a:t>
            </a:r>
          </a:p>
          <a:p>
            <a:pPr lvl="1"/>
            <a:r>
              <a:rPr lang="en-US" altLang="zh-CN" sz="2400" dirty="0">
                <a:latin typeface="+mn-lt"/>
                <a:ea typeface="ＭＳ Ｐゴシック" pitchFamily="34" charset="-128"/>
              </a:rPr>
              <a:t>Send SQL commands to the database server</a:t>
            </a:r>
          </a:p>
          <a:p>
            <a:pPr lvl="1"/>
            <a:r>
              <a:rPr lang="en-US" altLang="zh-CN" sz="2400" dirty="0">
                <a:latin typeface="+mn-lt"/>
                <a:ea typeface="ＭＳ Ｐゴシック" pitchFamily="34" charset="-128"/>
              </a:rPr>
              <a:t>Fetch tuples of result one-by-one into program variables</a:t>
            </a:r>
          </a:p>
          <a:p>
            <a:r>
              <a:rPr lang="en-US" altLang="zh-CN" sz="2400" dirty="0">
                <a:latin typeface="+mn-lt"/>
              </a:rPr>
              <a:t>ODBC (Open Database Connectivity) works with C, C++, C#, and Visual Basic</a:t>
            </a:r>
          </a:p>
          <a:p>
            <a:pPr lvl="1"/>
            <a:r>
              <a:rPr lang="en-US" altLang="zh-CN" sz="2400" dirty="0">
                <a:latin typeface="+mn-lt"/>
                <a:ea typeface="ＭＳ Ｐゴシック" pitchFamily="34" charset="-128"/>
              </a:rPr>
              <a:t>Other API’s such as ADO.NET sit on top of ODBC</a:t>
            </a:r>
          </a:p>
          <a:p>
            <a:r>
              <a:rPr lang="en-US" altLang="zh-CN" sz="2400" dirty="0">
                <a:latin typeface="+mn-lt"/>
              </a:rPr>
              <a:t>JDBC (Java Database Connectivity) works with Java</a:t>
            </a:r>
          </a:p>
        </p:txBody>
      </p:sp>
    </p:spTree>
    <p:extLst>
      <p:ext uri="{BB962C8B-B14F-4D97-AF65-F5344CB8AC3E}">
        <p14:creationId xmlns:p14="http://schemas.microsoft.com/office/powerpoint/2010/main" val="1163742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en-US" altLang="zh-CN" dirty="0">
                <a:latin typeface="+mn-lt"/>
              </a:rPr>
              <a:t>Application</a:t>
            </a:r>
          </a:p>
          <a:p>
            <a:r>
              <a:rPr lang="en-US" altLang="zh-CN" dirty="0">
                <a:latin typeface="+mn-lt"/>
              </a:rPr>
              <a:t>ODBC driver manager</a:t>
            </a:r>
          </a:p>
          <a:p>
            <a:r>
              <a:rPr lang="en-US" altLang="zh-CN" dirty="0">
                <a:latin typeface="+mn-lt"/>
              </a:rPr>
              <a:t>ODBC driver</a:t>
            </a:r>
          </a:p>
          <a:p>
            <a:r>
              <a:rPr lang="en-US" altLang="zh-CN" dirty="0">
                <a:latin typeface="+mn-lt"/>
              </a:rPr>
              <a:t>DBMS</a:t>
            </a:r>
          </a:p>
          <a:p>
            <a:endParaRPr lang="en-US" altLang="zh-CN" dirty="0">
              <a:latin typeface="+mn-lt"/>
            </a:endParaRPr>
          </a:p>
          <a:p>
            <a:r>
              <a:rPr lang="en-US" altLang="zh-CN" dirty="0">
                <a:latin typeface="+mn-lt"/>
              </a:rPr>
              <a:t>Windows ODBC</a:t>
            </a:r>
          </a:p>
          <a:p>
            <a:r>
              <a:rPr lang="en-US" altLang="zh-CN" dirty="0" err="1">
                <a:latin typeface="+mn-lt"/>
              </a:rPr>
              <a:t>UnixODBC</a:t>
            </a:r>
            <a:endParaRPr lang="en-US" altLang="zh-CN" dirty="0">
              <a:latin typeface="+mn-lt"/>
            </a:endParaRPr>
          </a:p>
          <a:p>
            <a:r>
              <a:rPr lang="en-US" altLang="zh-CN" dirty="0" err="1">
                <a:latin typeface="+mn-lt"/>
              </a:rPr>
              <a:t>iODBC</a:t>
            </a:r>
            <a:endParaRPr lang="en-US" altLang="zh-CN" dirty="0">
              <a:latin typeface="+mn-lt"/>
            </a:endParaRPr>
          </a:p>
          <a:p>
            <a:endParaRPr lang="en-US" altLang="zh-CN" dirty="0">
              <a:latin typeface="+mn-lt"/>
            </a:endParaRPr>
          </a:p>
          <a:p>
            <a:endParaRPr lang="en-US" altLang="zh-CN" dirty="0">
              <a:latin typeface="+mn-lt"/>
            </a:endParaRPr>
          </a:p>
          <a:p>
            <a:endParaRPr lang="zh-CN" altLang="en-US" dirty="0">
              <a:latin typeface="+mn-lt"/>
            </a:endParaRPr>
          </a:p>
        </p:txBody>
      </p:sp>
      <p:sp>
        <p:nvSpPr>
          <p:cNvPr id="3" name="标题 2"/>
          <p:cNvSpPr>
            <a:spLocks noGrp="1"/>
          </p:cNvSpPr>
          <p:nvPr>
            <p:ph type="title"/>
          </p:nvPr>
        </p:nvSpPr>
        <p:spPr/>
        <p:txBody>
          <a:bodyPr/>
          <a:lstStyle/>
          <a:p>
            <a:pPr algn="l"/>
            <a:r>
              <a:rPr lang="en-US" altLang="zh-CN" dirty="0" err="1">
                <a:latin typeface="+mj-lt"/>
              </a:rPr>
              <a:t>ODBC:Architecture</a:t>
            </a:r>
            <a:endParaRPr lang="zh-CN" altLang="en-US" dirty="0">
              <a:latin typeface="+mj-lt"/>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00" y="188640"/>
            <a:ext cx="1584176" cy="65049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286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pPr>
              <a:defRPr/>
            </a:pPr>
            <a:r>
              <a:rPr lang="en-US" dirty="0">
                <a:latin typeface="+mj-lt"/>
                <a:ea typeface="+mj-ea"/>
              </a:rPr>
              <a:t>ODBC</a:t>
            </a:r>
          </a:p>
        </p:txBody>
      </p:sp>
      <p:sp>
        <p:nvSpPr>
          <p:cNvPr id="19459" name="Rectangle 3"/>
          <p:cNvSpPr>
            <a:spLocks noGrp="1" noChangeArrowheads="1"/>
          </p:cNvSpPr>
          <p:nvPr>
            <p:ph type="body" idx="1"/>
          </p:nvPr>
        </p:nvSpPr>
        <p:spPr>
          <a:xfrm>
            <a:off x="457200" y="1340768"/>
            <a:ext cx="8291264" cy="5040560"/>
          </a:xfrm>
        </p:spPr>
        <p:txBody>
          <a:bodyPr>
            <a:noAutofit/>
          </a:bodyPr>
          <a:lstStyle/>
          <a:p>
            <a:r>
              <a:rPr lang="en-US" altLang="zh-CN" sz="2800" dirty="0">
                <a:latin typeface="+mn-lt"/>
              </a:rPr>
              <a:t>Open </a:t>
            </a:r>
            <a:r>
              <a:rPr lang="en-US" altLang="zh-CN" sz="2800" dirty="0" err="1">
                <a:latin typeface="+mn-lt"/>
              </a:rPr>
              <a:t>DataBase</a:t>
            </a:r>
            <a:r>
              <a:rPr lang="en-US" altLang="zh-CN" sz="2800" dirty="0">
                <a:latin typeface="+mn-lt"/>
              </a:rPr>
              <a:t> Connectivity(ODBC) standard </a:t>
            </a:r>
          </a:p>
          <a:p>
            <a:r>
              <a:rPr lang="en-US" altLang="zh-CN" sz="2800" dirty="0">
                <a:latin typeface="+mn-lt"/>
              </a:rPr>
              <a:t>standard for application program to communicate with a database server.</a:t>
            </a:r>
          </a:p>
          <a:p>
            <a:r>
              <a:rPr lang="en-US" altLang="zh-CN" sz="2800" dirty="0">
                <a:latin typeface="+mn-lt"/>
              </a:rPr>
              <a:t>application program interface (API) to </a:t>
            </a:r>
          </a:p>
          <a:p>
            <a:pPr lvl="1"/>
            <a:r>
              <a:rPr lang="en-US" altLang="zh-CN" sz="2400" dirty="0">
                <a:latin typeface="+mn-lt"/>
              </a:rPr>
              <a:t>open a connection with a database, </a:t>
            </a:r>
          </a:p>
          <a:p>
            <a:pPr lvl="1"/>
            <a:r>
              <a:rPr lang="en-US" altLang="zh-CN" sz="2400" dirty="0">
                <a:latin typeface="+mn-lt"/>
              </a:rPr>
              <a:t>send queries and updates, </a:t>
            </a:r>
          </a:p>
          <a:p>
            <a:pPr lvl="1"/>
            <a:r>
              <a:rPr lang="en-US" altLang="zh-CN" sz="2400" dirty="0">
                <a:latin typeface="+mn-lt"/>
              </a:rPr>
              <a:t>get back results.</a:t>
            </a:r>
          </a:p>
          <a:p>
            <a:r>
              <a:rPr lang="en-US" altLang="zh-CN" sz="2800" dirty="0">
                <a:latin typeface="+mn-lt"/>
              </a:rPr>
              <a:t>Applications such as GUI, spreadsheets, etc. can use ODBC</a:t>
            </a:r>
          </a:p>
        </p:txBody>
      </p:sp>
    </p:spTree>
    <p:extLst>
      <p:ext uri="{BB962C8B-B14F-4D97-AF65-F5344CB8AC3E}">
        <p14:creationId xmlns:p14="http://schemas.microsoft.com/office/powerpoint/2010/main" val="4253250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pPr>
              <a:defRPr/>
            </a:pPr>
            <a:r>
              <a:rPr lang="en-US" dirty="0">
                <a:latin typeface="+mj-lt"/>
                <a:ea typeface="+mj-ea"/>
              </a:rPr>
              <a:t>ODBC</a:t>
            </a:r>
          </a:p>
        </p:txBody>
      </p:sp>
      <p:sp>
        <p:nvSpPr>
          <p:cNvPr id="19459" name="Rectangle 3"/>
          <p:cNvSpPr>
            <a:spLocks noGrp="1" noChangeArrowheads="1"/>
          </p:cNvSpPr>
          <p:nvPr>
            <p:ph type="body" idx="1"/>
          </p:nvPr>
        </p:nvSpPr>
        <p:spPr>
          <a:xfrm>
            <a:off x="457200" y="1340768"/>
            <a:ext cx="8291264" cy="5040560"/>
          </a:xfrm>
        </p:spPr>
        <p:txBody>
          <a:bodyPr>
            <a:noAutofit/>
          </a:bodyPr>
          <a:lstStyle/>
          <a:p>
            <a:pPr marL="0" indent="0">
              <a:buNone/>
            </a:pPr>
            <a:r>
              <a:rPr lang="en-US" altLang="zh-CN" sz="2000" dirty="0" err="1">
                <a:latin typeface="+mn-lt"/>
              </a:rPr>
              <a:t>int</a:t>
            </a:r>
            <a:r>
              <a:rPr lang="en-US" altLang="zh-CN" sz="2000" dirty="0">
                <a:latin typeface="+mn-lt"/>
              </a:rPr>
              <a:t> </a:t>
            </a:r>
            <a:r>
              <a:rPr lang="en-US" altLang="zh-CN" sz="2000" dirty="0" err="1">
                <a:latin typeface="+mn-lt"/>
              </a:rPr>
              <a:t>ODBCexample</a:t>
            </a:r>
            <a:r>
              <a:rPr lang="en-US" altLang="zh-CN" sz="2000" dirty="0">
                <a:latin typeface="+mn-lt"/>
              </a:rPr>
              <a:t>()</a:t>
            </a:r>
          </a:p>
          <a:p>
            <a:pPr marL="0" indent="0">
              <a:buNone/>
            </a:pPr>
            <a:r>
              <a:rPr lang="en-US" altLang="zh-CN" sz="2000" dirty="0">
                <a:latin typeface="+mn-lt"/>
              </a:rPr>
              <a:t>{</a:t>
            </a:r>
          </a:p>
          <a:p>
            <a:pPr marL="0" indent="0">
              <a:buNone/>
            </a:pPr>
            <a:r>
              <a:rPr lang="en-US" altLang="zh-CN" sz="2000" dirty="0">
                <a:latin typeface="+mn-lt"/>
              </a:rPr>
              <a:t>  RETCODE error;</a:t>
            </a:r>
          </a:p>
          <a:p>
            <a:pPr marL="0" indent="0">
              <a:buNone/>
            </a:pPr>
            <a:r>
              <a:rPr lang="en-US" altLang="zh-CN" sz="2000" dirty="0">
                <a:latin typeface="+mn-lt"/>
              </a:rPr>
              <a:t>  HENV    </a:t>
            </a:r>
            <a:r>
              <a:rPr lang="en-US" altLang="zh-CN" sz="2000" dirty="0" err="1">
                <a:latin typeface="+mn-lt"/>
              </a:rPr>
              <a:t>env</a:t>
            </a:r>
            <a:r>
              <a:rPr lang="en-US" altLang="zh-CN" sz="2000" dirty="0">
                <a:latin typeface="+mn-lt"/>
              </a:rPr>
              <a:t>;     	/* environment */ </a:t>
            </a:r>
          </a:p>
          <a:p>
            <a:pPr marL="0" indent="0">
              <a:buNone/>
            </a:pPr>
            <a:r>
              <a:rPr lang="en-US" altLang="zh-CN" sz="2000" dirty="0">
                <a:latin typeface="+mn-lt"/>
              </a:rPr>
              <a:t>  HDBC    conn;  	/* database connection */ </a:t>
            </a:r>
          </a:p>
          <a:p>
            <a:pPr marL="0" indent="0">
              <a:buNone/>
            </a:pPr>
            <a:r>
              <a:rPr lang="en-US" altLang="zh-CN" sz="2000" dirty="0">
                <a:latin typeface="+mn-lt"/>
              </a:rPr>
              <a:t>  </a:t>
            </a:r>
            <a:r>
              <a:rPr lang="en-US" altLang="zh-CN" sz="2000" dirty="0" err="1">
                <a:latin typeface="+mn-lt"/>
              </a:rPr>
              <a:t>SQLAllocEnv</a:t>
            </a:r>
            <a:r>
              <a:rPr lang="en-US" altLang="zh-CN" sz="2000" dirty="0">
                <a:latin typeface="+mn-lt"/>
              </a:rPr>
              <a:t>(&amp;</a:t>
            </a:r>
            <a:r>
              <a:rPr lang="en-US" altLang="zh-CN" sz="2000" dirty="0" err="1">
                <a:latin typeface="+mn-lt"/>
              </a:rPr>
              <a:t>env</a:t>
            </a:r>
            <a:r>
              <a:rPr lang="en-US" altLang="zh-CN" sz="2000" dirty="0">
                <a:latin typeface="+mn-lt"/>
              </a:rPr>
              <a:t>);</a:t>
            </a:r>
          </a:p>
          <a:p>
            <a:pPr marL="0" indent="0">
              <a:buNone/>
            </a:pPr>
            <a:r>
              <a:rPr lang="en-US" altLang="zh-CN" sz="2000" dirty="0">
                <a:latin typeface="+mn-lt"/>
              </a:rPr>
              <a:t>  </a:t>
            </a:r>
            <a:r>
              <a:rPr lang="en-US" altLang="zh-CN" sz="2000" dirty="0" err="1">
                <a:latin typeface="+mn-lt"/>
              </a:rPr>
              <a:t>SQLAllocConnect</a:t>
            </a:r>
            <a:r>
              <a:rPr lang="en-US" altLang="zh-CN" sz="2000" dirty="0">
                <a:latin typeface="+mn-lt"/>
              </a:rPr>
              <a:t>(</a:t>
            </a:r>
            <a:r>
              <a:rPr lang="en-US" altLang="zh-CN" sz="2000" dirty="0" err="1">
                <a:latin typeface="+mn-lt"/>
              </a:rPr>
              <a:t>env</a:t>
            </a:r>
            <a:r>
              <a:rPr lang="en-US" altLang="zh-CN" sz="2000" dirty="0">
                <a:latin typeface="+mn-lt"/>
              </a:rPr>
              <a:t>, &amp;conn);</a:t>
            </a:r>
          </a:p>
          <a:p>
            <a:pPr marL="0" indent="0">
              <a:buNone/>
            </a:pPr>
            <a:r>
              <a:rPr lang="en-US" altLang="zh-CN" sz="2000" dirty="0">
                <a:latin typeface="+mn-lt"/>
              </a:rPr>
              <a:t>  </a:t>
            </a:r>
            <a:r>
              <a:rPr lang="en-US" altLang="zh-CN" sz="2000" dirty="0" err="1">
                <a:latin typeface="+mn-lt"/>
              </a:rPr>
              <a:t>SQLConnect</a:t>
            </a:r>
            <a:r>
              <a:rPr lang="en-US" altLang="zh-CN" sz="2000" dirty="0">
                <a:latin typeface="+mn-lt"/>
              </a:rPr>
              <a:t>(conn, “db.yale.edu", SQL_NTS, "</a:t>
            </a:r>
            <a:r>
              <a:rPr lang="en-US" altLang="zh-CN" sz="2000" dirty="0" err="1">
                <a:latin typeface="+mn-lt"/>
              </a:rPr>
              <a:t>avi</a:t>
            </a:r>
            <a:r>
              <a:rPr lang="en-US" altLang="zh-CN" sz="2000" dirty="0">
                <a:latin typeface="+mn-lt"/>
              </a:rPr>
              <a:t>", SQL_NTS, "</a:t>
            </a:r>
            <a:r>
              <a:rPr lang="en-US" altLang="zh-CN" sz="2000" dirty="0" err="1">
                <a:latin typeface="+mn-lt"/>
              </a:rPr>
              <a:t>avipasswd</a:t>
            </a:r>
            <a:r>
              <a:rPr lang="en-US" altLang="zh-CN" sz="2000" dirty="0">
                <a:latin typeface="+mn-lt"/>
              </a:rPr>
              <a:t>", SQL_NTS); </a:t>
            </a:r>
          </a:p>
          <a:p>
            <a:pPr marL="0" indent="0">
              <a:buNone/>
            </a:pPr>
            <a:r>
              <a:rPr lang="en-US" altLang="zh-CN" sz="2000" dirty="0">
                <a:latin typeface="+mn-lt"/>
              </a:rPr>
              <a:t>  { …. Do actual work … }</a:t>
            </a:r>
          </a:p>
          <a:p>
            <a:pPr marL="0" indent="0">
              <a:buNone/>
            </a:pPr>
            <a:endParaRPr lang="en-US" altLang="zh-CN" sz="2000" dirty="0">
              <a:latin typeface="+mn-lt"/>
            </a:endParaRPr>
          </a:p>
          <a:p>
            <a:pPr marL="0" indent="0">
              <a:buNone/>
            </a:pPr>
            <a:r>
              <a:rPr lang="en-US" altLang="zh-CN" sz="2000" dirty="0">
                <a:latin typeface="+mn-lt"/>
              </a:rPr>
              <a:t>  </a:t>
            </a:r>
            <a:r>
              <a:rPr lang="en-US" altLang="zh-CN" sz="2000" dirty="0" err="1">
                <a:latin typeface="+mn-lt"/>
              </a:rPr>
              <a:t>SQLDisconnect</a:t>
            </a:r>
            <a:r>
              <a:rPr lang="en-US" altLang="zh-CN" sz="2000" dirty="0">
                <a:latin typeface="+mn-lt"/>
              </a:rPr>
              <a:t>(conn); </a:t>
            </a:r>
          </a:p>
          <a:p>
            <a:pPr marL="0" indent="0">
              <a:buNone/>
            </a:pPr>
            <a:r>
              <a:rPr lang="en-US" altLang="zh-CN" sz="2000" dirty="0">
                <a:latin typeface="+mn-lt"/>
              </a:rPr>
              <a:t>  </a:t>
            </a:r>
            <a:r>
              <a:rPr lang="en-US" altLang="zh-CN" sz="2000" dirty="0" err="1">
                <a:latin typeface="+mn-lt"/>
              </a:rPr>
              <a:t>SQLFreeConnect</a:t>
            </a:r>
            <a:r>
              <a:rPr lang="en-US" altLang="zh-CN" sz="2000" dirty="0">
                <a:latin typeface="+mn-lt"/>
              </a:rPr>
              <a:t>(conn); </a:t>
            </a:r>
          </a:p>
          <a:p>
            <a:pPr marL="0" indent="0">
              <a:buNone/>
            </a:pPr>
            <a:r>
              <a:rPr lang="en-US" altLang="zh-CN" sz="2000" dirty="0">
                <a:latin typeface="+mn-lt"/>
              </a:rPr>
              <a:t>  </a:t>
            </a:r>
            <a:r>
              <a:rPr lang="en-US" altLang="zh-CN" sz="2000" dirty="0" err="1">
                <a:latin typeface="+mn-lt"/>
              </a:rPr>
              <a:t>SQLFreeEnv</a:t>
            </a:r>
            <a:r>
              <a:rPr lang="en-US" altLang="zh-CN" sz="2000" dirty="0">
                <a:latin typeface="+mn-lt"/>
              </a:rPr>
              <a:t>(</a:t>
            </a:r>
            <a:r>
              <a:rPr lang="en-US" altLang="zh-CN" sz="2000" dirty="0" err="1">
                <a:latin typeface="+mn-lt"/>
              </a:rPr>
              <a:t>env</a:t>
            </a:r>
            <a:r>
              <a:rPr lang="en-US" altLang="zh-CN" sz="2000" dirty="0">
                <a:latin typeface="+mn-lt"/>
              </a:rPr>
              <a:t>); </a:t>
            </a:r>
          </a:p>
          <a:p>
            <a:pPr marL="0" indent="0">
              <a:buNone/>
            </a:pPr>
            <a:r>
              <a:rPr lang="en-US" altLang="zh-CN" sz="2000" dirty="0">
                <a:latin typeface="+mn-lt"/>
              </a:rPr>
              <a:t>}</a:t>
            </a:r>
          </a:p>
          <a:p>
            <a:pPr marL="0" indent="0">
              <a:buNone/>
            </a:pPr>
            <a:endParaRPr lang="en-US" altLang="zh-CN" sz="1100" dirty="0">
              <a:latin typeface="+mn-lt"/>
            </a:endParaRPr>
          </a:p>
        </p:txBody>
      </p:sp>
    </p:spTree>
    <p:extLst>
      <p:ext uri="{BB962C8B-B14F-4D97-AF65-F5344CB8AC3E}">
        <p14:creationId xmlns:p14="http://schemas.microsoft.com/office/powerpoint/2010/main" val="320758585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a:xfrm>
            <a:off x="457200" y="44624"/>
            <a:ext cx="8229600" cy="706090"/>
          </a:xfrm>
        </p:spPr>
        <p:txBody>
          <a:bodyPr>
            <a:normAutofit fontScale="90000"/>
          </a:bodyPr>
          <a:lstStyle/>
          <a:p>
            <a:pPr>
              <a:defRPr/>
            </a:pPr>
            <a:r>
              <a:rPr lang="en-US" dirty="0">
                <a:latin typeface="+mj-lt"/>
                <a:ea typeface="+mj-ea"/>
              </a:rPr>
              <a:t>ODBC</a:t>
            </a:r>
          </a:p>
        </p:txBody>
      </p:sp>
      <p:sp>
        <p:nvSpPr>
          <p:cNvPr id="19459" name="Rectangle 3"/>
          <p:cNvSpPr>
            <a:spLocks noGrp="1" noChangeArrowheads="1"/>
          </p:cNvSpPr>
          <p:nvPr>
            <p:ph type="body" idx="1"/>
          </p:nvPr>
        </p:nvSpPr>
        <p:spPr>
          <a:xfrm>
            <a:off x="395536" y="620688"/>
            <a:ext cx="8291264" cy="5904656"/>
          </a:xfrm>
        </p:spPr>
        <p:txBody>
          <a:bodyPr>
            <a:noAutofit/>
          </a:bodyPr>
          <a:lstStyle/>
          <a:p>
            <a:pPr marL="0" indent="0">
              <a:buNone/>
            </a:pPr>
            <a:r>
              <a:rPr lang="en-US" altLang="zh-CN" sz="2100" dirty="0">
                <a:latin typeface="+mn-lt"/>
              </a:rPr>
              <a:t>char </a:t>
            </a:r>
            <a:r>
              <a:rPr lang="en-US" altLang="zh-CN" sz="2100" dirty="0" err="1">
                <a:latin typeface="+mn-lt"/>
              </a:rPr>
              <a:t>deptname</a:t>
            </a:r>
            <a:r>
              <a:rPr lang="en-US" altLang="zh-CN" sz="2100" dirty="0">
                <a:latin typeface="+mn-lt"/>
              </a:rPr>
              <a:t>[80];</a:t>
            </a:r>
            <a:br>
              <a:rPr lang="en-US" altLang="zh-CN" sz="2100" dirty="0">
                <a:latin typeface="+mn-lt"/>
              </a:rPr>
            </a:br>
            <a:r>
              <a:rPr lang="en-US" altLang="zh-CN" sz="2100" dirty="0">
                <a:latin typeface="+mn-lt"/>
              </a:rPr>
              <a:t>float salary;</a:t>
            </a:r>
            <a:br>
              <a:rPr lang="en-US" altLang="zh-CN" sz="2100" dirty="0">
                <a:latin typeface="+mn-lt"/>
              </a:rPr>
            </a:br>
            <a:r>
              <a:rPr lang="en-US" altLang="zh-CN" sz="2100" dirty="0" err="1">
                <a:latin typeface="+mn-lt"/>
              </a:rPr>
              <a:t>int</a:t>
            </a:r>
            <a:r>
              <a:rPr lang="en-US" altLang="zh-CN" sz="2100" dirty="0">
                <a:latin typeface="+mn-lt"/>
              </a:rPr>
              <a:t> lenOut1, lenOut2;</a:t>
            </a:r>
            <a:br>
              <a:rPr lang="en-US" altLang="zh-CN" sz="2100" dirty="0">
                <a:latin typeface="+mn-lt"/>
              </a:rPr>
            </a:br>
            <a:r>
              <a:rPr lang="en-US" altLang="zh-CN" sz="2100" dirty="0">
                <a:latin typeface="+mn-lt"/>
              </a:rPr>
              <a:t>HSTMT </a:t>
            </a:r>
            <a:r>
              <a:rPr lang="en-US" altLang="zh-CN" sz="2100" dirty="0" err="1">
                <a:latin typeface="+mn-lt"/>
              </a:rPr>
              <a:t>stmt</a:t>
            </a:r>
            <a:r>
              <a:rPr lang="en-US" altLang="zh-CN" sz="2100" dirty="0">
                <a:latin typeface="+mn-lt"/>
              </a:rPr>
              <a:t>;</a:t>
            </a:r>
            <a:br>
              <a:rPr lang="en-US" altLang="zh-CN" sz="2100" dirty="0">
                <a:latin typeface="+mn-lt"/>
              </a:rPr>
            </a:br>
            <a:r>
              <a:rPr lang="en-US" altLang="zh-CN" sz="2100" dirty="0">
                <a:latin typeface="+mn-lt"/>
              </a:rPr>
              <a:t>char * </a:t>
            </a:r>
            <a:r>
              <a:rPr lang="en-US" altLang="zh-CN" sz="2100" dirty="0" err="1">
                <a:latin typeface="+mn-lt"/>
              </a:rPr>
              <a:t>sqlquery</a:t>
            </a:r>
            <a:r>
              <a:rPr lang="en-US" altLang="zh-CN" sz="2100" dirty="0">
                <a:latin typeface="+mn-lt"/>
              </a:rPr>
              <a:t> = "select </a:t>
            </a:r>
            <a:r>
              <a:rPr lang="en-US" altLang="zh-CN" sz="2100" dirty="0" err="1">
                <a:latin typeface="+mn-lt"/>
              </a:rPr>
              <a:t>dept_name</a:t>
            </a:r>
            <a:r>
              <a:rPr lang="en-US" altLang="zh-CN" sz="2100" dirty="0">
                <a:latin typeface="+mn-lt"/>
              </a:rPr>
              <a:t>, sum (salary)</a:t>
            </a:r>
            <a:br>
              <a:rPr lang="en-US" altLang="zh-CN" sz="2100" dirty="0">
                <a:latin typeface="+mn-lt"/>
              </a:rPr>
            </a:br>
            <a:r>
              <a:rPr lang="en-US" altLang="zh-CN" sz="2100" dirty="0">
                <a:latin typeface="+mn-lt"/>
              </a:rPr>
              <a:t>                              from instructor</a:t>
            </a:r>
            <a:br>
              <a:rPr lang="en-US" altLang="zh-CN" sz="2100" dirty="0">
                <a:latin typeface="+mn-lt"/>
              </a:rPr>
            </a:br>
            <a:r>
              <a:rPr lang="en-US" altLang="zh-CN" sz="2100" dirty="0">
                <a:latin typeface="+mn-lt"/>
              </a:rPr>
              <a:t>                              group by </a:t>
            </a:r>
            <a:r>
              <a:rPr lang="en-US" altLang="zh-CN" sz="2100" dirty="0" err="1">
                <a:latin typeface="+mn-lt"/>
              </a:rPr>
              <a:t>dept_name</a:t>
            </a:r>
            <a:r>
              <a:rPr lang="en-US" altLang="zh-CN" sz="2100" dirty="0">
                <a:latin typeface="+mn-lt"/>
              </a:rPr>
              <a:t>";</a:t>
            </a:r>
            <a:br>
              <a:rPr lang="en-US" altLang="zh-CN" sz="2100" dirty="0">
                <a:latin typeface="+mn-lt"/>
              </a:rPr>
            </a:br>
            <a:r>
              <a:rPr lang="en-US" altLang="zh-CN" sz="2100" dirty="0" err="1">
                <a:latin typeface="+mn-lt"/>
              </a:rPr>
              <a:t>SQLAllocStmt</a:t>
            </a:r>
            <a:r>
              <a:rPr lang="en-US" altLang="zh-CN" sz="2100" dirty="0">
                <a:latin typeface="+mn-lt"/>
              </a:rPr>
              <a:t>(conn, &amp;</a:t>
            </a:r>
            <a:r>
              <a:rPr lang="en-US" altLang="zh-CN" sz="2100" dirty="0" err="1">
                <a:latin typeface="+mn-lt"/>
              </a:rPr>
              <a:t>stmt</a:t>
            </a:r>
            <a:r>
              <a:rPr lang="en-US" altLang="zh-CN" sz="2100" dirty="0">
                <a:latin typeface="+mn-lt"/>
              </a:rPr>
              <a:t>);</a:t>
            </a:r>
            <a:br>
              <a:rPr lang="en-US" altLang="zh-CN" sz="2100" dirty="0">
                <a:latin typeface="+mn-lt"/>
              </a:rPr>
            </a:br>
            <a:r>
              <a:rPr lang="en-US" altLang="zh-CN" sz="2100" dirty="0">
                <a:latin typeface="+mn-lt"/>
              </a:rPr>
              <a:t>error = </a:t>
            </a:r>
            <a:r>
              <a:rPr lang="en-US" altLang="zh-CN" sz="2100" dirty="0" err="1">
                <a:latin typeface="+mn-lt"/>
              </a:rPr>
              <a:t>SQLExecDirect</a:t>
            </a:r>
            <a:r>
              <a:rPr lang="en-US" altLang="zh-CN" sz="2100" dirty="0">
                <a:latin typeface="+mn-lt"/>
              </a:rPr>
              <a:t>(</a:t>
            </a:r>
            <a:r>
              <a:rPr lang="en-US" altLang="zh-CN" sz="2100" dirty="0" err="1">
                <a:latin typeface="+mn-lt"/>
              </a:rPr>
              <a:t>stmt</a:t>
            </a:r>
            <a:r>
              <a:rPr lang="en-US" altLang="zh-CN" sz="2100" dirty="0">
                <a:latin typeface="+mn-lt"/>
              </a:rPr>
              <a:t>, </a:t>
            </a:r>
            <a:r>
              <a:rPr lang="en-US" altLang="zh-CN" sz="2100" dirty="0" err="1">
                <a:latin typeface="+mn-lt"/>
              </a:rPr>
              <a:t>sqlquery</a:t>
            </a:r>
            <a:r>
              <a:rPr lang="en-US" altLang="zh-CN" sz="2100" dirty="0">
                <a:latin typeface="+mn-lt"/>
              </a:rPr>
              <a:t>, SQL NTS);</a:t>
            </a:r>
            <a:br>
              <a:rPr lang="en-US" altLang="zh-CN" sz="2100" dirty="0">
                <a:latin typeface="+mn-lt"/>
              </a:rPr>
            </a:br>
            <a:r>
              <a:rPr lang="en-US" altLang="zh-CN" sz="2100" dirty="0">
                <a:latin typeface="+mn-lt"/>
              </a:rPr>
              <a:t>if (error == SQL SUCCESS) {</a:t>
            </a:r>
            <a:br>
              <a:rPr lang="en-US" altLang="zh-CN" sz="2100" dirty="0">
                <a:latin typeface="+mn-lt"/>
              </a:rPr>
            </a:br>
            <a:r>
              <a:rPr lang="en-US" altLang="zh-CN" sz="2100" dirty="0">
                <a:latin typeface="+mn-lt"/>
              </a:rPr>
              <a:t>   </a:t>
            </a:r>
            <a:r>
              <a:rPr lang="en-US" altLang="zh-CN" sz="2100" dirty="0" err="1">
                <a:latin typeface="+mn-lt"/>
              </a:rPr>
              <a:t>SQLBindCol</a:t>
            </a:r>
            <a:r>
              <a:rPr lang="en-US" altLang="zh-CN" sz="2100" dirty="0">
                <a:latin typeface="+mn-lt"/>
              </a:rPr>
              <a:t>(</a:t>
            </a:r>
            <a:r>
              <a:rPr lang="en-US" altLang="zh-CN" sz="2100" dirty="0" err="1">
                <a:latin typeface="+mn-lt"/>
              </a:rPr>
              <a:t>stmt</a:t>
            </a:r>
            <a:r>
              <a:rPr lang="en-US" altLang="zh-CN" sz="2100" dirty="0">
                <a:latin typeface="+mn-lt"/>
              </a:rPr>
              <a:t>, 1, SQL C CHAR, </a:t>
            </a:r>
            <a:r>
              <a:rPr lang="en-US" altLang="zh-CN" sz="2100" dirty="0" err="1">
                <a:latin typeface="+mn-lt"/>
              </a:rPr>
              <a:t>deptname</a:t>
            </a:r>
            <a:r>
              <a:rPr lang="en-US" altLang="zh-CN" sz="2100" dirty="0">
                <a:latin typeface="+mn-lt"/>
              </a:rPr>
              <a:t> , 80, &amp;lenOut1);</a:t>
            </a:r>
            <a:br>
              <a:rPr lang="en-US" altLang="zh-CN" sz="2100" dirty="0">
                <a:latin typeface="+mn-lt"/>
              </a:rPr>
            </a:br>
            <a:r>
              <a:rPr lang="en-US" altLang="zh-CN" sz="2100" dirty="0">
                <a:latin typeface="+mn-lt"/>
              </a:rPr>
              <a:t>   </a:t>
            </a:r>
            <a:r>
              <a:rPr lang="en-US" altLang="zh-CN" sz="2100" dirty="0" err="1">
                <a:latin typeface="+mn-lt"/>
              </a:rPr>
              <a:t>SQLBindCol</a:t>
            </a:r>
            <a:r>
              <a:rPr lang="en-US" altLang="zh-CN" sz="2100" dirty="0">
                <a:latin typeface="+mn-lt"/>
              </a:rPr>
              <a:t>(</a:t>
            </a:r>
            <a:r>
              <a:rPr lang="en-US" altLang="zh-CN" sz="2100" dirty="0" err="1">
                <a:latin typeface="+mn-lt"/>
              </a:rPr>
              <a:t>stmt</a:t>
            </a:r>
            <a:r>
              <a:rPr lang="en-US" altLang="zh-CN" sz="2100" dirty="0">
                <a:latin typeface="+mn-lt"/>
              </a:rPr>
              <a:t>, 2, SQL C FLOAT, &amp;salary, 0 , &amp;lenOut2);</a:t>
            </a:r>
            <a:br>
              <a:rPr lang="en-US" altLang="zh-CN" sz="2100" dirty="0">
                <a:latin typeface="+mn-lt"/>
              </a:rPr>
            </a:br>
            <a:r>
              <a:rPr lang="en-US" altLang="zh-CN" sz="2100" dirty="0">
                <a:latin typeface="+mn-lt"/>
              </a:rPr>
              <a:t>   while (</a:t>
            </a:r>
            <a:r>
              <a:rPr lang="en-US" altLang="zh-CN" sz="2100" dirty="0" err="1">
                <a:latin typeface="+mn-lt"/>
              </a:rPr>
              <a:t>SQLFetch</a:t>
            </a:r>
            <a:r>
              <a:rPr lang="en-US" altLang="zh-CN" sz="2100" dirty="0">
                <a:latin typeface="+mn-lt"/>
              </a:rPr>
              <a:t>(</a:t>
            </a:r>
            <a:r>
              <a:rPr lang="en-US" altLang="zh-CN" sz="2100" dirty="0" err="1">
                <a:latin typeface="+mn-lt"/>
              </a:rPr>
              <a:t>stmt</a:t>
            </a:r>
            <a:r>
              <a:rPr lang="en-US" altLang="zh-CN" sz="2100" dirty="0">
                <a:latin typeface="+mn-lt"/>
              </a:rPr>
              <a:t>) == SQL SUCCESS) {</a:t>
            </a:r>
            <a:br>
              <a:rPr lang="en-US" altLang="zh-CN" sz="2100" dirty="0">
                <a:latin typeface="+mn-lt"/>
              </a:rPr>
            </a:br>
            <a:r>
              <a:rPr lang="en-US" altLang="zh-CN" sz="2100" dirty="0">
                <a:latin typeface="+mn-lt"/>
              </a:rPr>
              <a:t>         </a:t>
            </a:r>
            <a:r>
              <a:rPr lang="en-US" altLang="zh-CN" sz="2100" dirty="0" err="1">
                <a:latin typeface="+mn-lt"/>
              </a:rPr>
              <a:t>printf</a:t>
            </a:r>
            <a:r>
              <a:rPr lang="en-US" altLang="zh-CN" sz="2100" dirty="0">
                <a:latin typeface="+mn-lt"/>
              </a:rPr>
              <a:t> (" %s %g\n", </a:t>
            </a:r>
            <a:r>
              <a:rPr lang="en-US" altLang="zh-CN" sz="2100" dirty="0" err="1">
                <a:latin typeface="+mn-lt"/>
              </a:rPr>
              <a:t>deptname</a:t>
            </a:r>
            <a:r>
              <a:rPr lang="en-US" altLang="zh-CN" sz="2100" dirty="0">
                <a:latin typeface="+mn-lt"/>
              </a:rPr>
              <a:t>, salary);</a:t>
            </a:r>
            <a:br>
              <a:rPr lang="en-US" altLang="zh-CN" sz="2100" dirty="0">
                <a:latin typeface="+mn-lt"/>
              </a:rPr>
            </a:br>
            <a:r>
              <a:rPr lang="en-US" altLang="zh-CN" sz="2100" dirty="0">
                <a:latin typeface="+mn-lt"/>
              </a:rPr>
              <a:t>   }</a:t>
            </a:r>
            <a:br>
              <a:rPr lang="en-US" altLang="zh-CN" sz="2100" dirty="0">
                <a:latin typeface="+mn-lt"/>
              </a:rPr>
            </a:br>
            <a:r>
              <a:rPr lang="en-US" altLang="zh-CN" sz="2100" dirty="0">
                <a:latin typeface="+mn-lt"/>
              </a:rPr>
              <a:t>}</a:t>
            </a:r>
            <a:br>
              <a:rPr lang="en-US" altLang="zh-CN" sz="2100" dirty="0">
                <a:latin typeface="+mn-lt"/>
              </a:rPr>
            </a:br>
            <a:r>
              <a:rPr lang="en-US" altLang="zh-CN" sz="2100" dirty="0" err="1">
                <a:latin typeface="+mn-lt"/>
              </a:rPr>
              <a:t>SQLFreeStmt</a:t>
            </a:r>
            <a:r>
              <a:rPr lang="en-US" altLang="zh-CN" sz="2100" dirty="0">
                <a:latin typeface="+mn-lt"/>
              </a:rPr>
              <a:t>(</a:t>
            </a:r>
            <a:r>
              <a:rPr lang="en-US" altLang="zh-CN" sz="2100" dirty="0" err="1">
                <a:latin typeface="+mn-lt"/>
              </a:rPr>
              <a:t>stmt</a:t>
            </a:r>
            <a:r>
              <a:rPr lang="en-US" altLang="zh-CN" sz="2100" dirty="0">
                <a:latin typeface="+mn-lt"/>
              </a:rPr>
              <a:t>, SQL DROP);</a:t>
            </a:r>
          </a:p>
          <a:p>
            <a:pPr marL="0" indent="0">
              <a:buNone/>
            </a:pPr>
            <a:endParaRPr lang="en-US" altLang="zh-CN" sz="2100" dirty="0">
              <a:latin typeface="+mn-lt"/>
            </a:endParaRPr>
          </a:p>
        </p:txBody>
      </p:sp>
    </p:spTree>
    <p:extLst>
      <p:ext uri="{BB962C8B-B14F-4D97-AF65-F5344CB8AC3E}">
        <p14:creationId xmlns:p14="http://schemas.microsoft.com/office/powerpoint/2010/main" val="170976860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title"/>
          </p:nvPr>
        </p:nvSpPr>
        <p:spPr>
          <a:xfrm>
            <a:off x="539552" y="116632"/>
            <a:ext cx="8229600" cy="1143000"/>
          </a:xfrm>
        </p:spPr>
        <p:txBody>
          <a:bodyPr vert="horz" lIns="91440" tIns="45720" rIns="91440" bIns="45720" rtlCol="0" anchor="ctr">
            <a:normAutofit/>
          </a:bodyPr>
          <a:lstStyle/>
          <a:p>
            <a:r>
              <a:rPr lang="en-US" dirty="0">
                <a:latin typeface="+mj-lt"/>
                <a:ea typeface="+mj-ea"/>
              </a:rPr>
              <a:t>JDBC</a:t>
            </a:r>
          </a:p>
        </p:txBody>
      </p:sp>
      <p:sp>
        <p:nvSpPr>
          <p:cNvPr id="21507" name="Rectangle 3"/>
          <p:cNvSpPr>
            <a:spLocks noGrp="1" noChangeArrowheads="1"/>
          </p:cNvSpPr>
          <p:nvPr>
            <p:ph type="body" idx="1"/>
          </p:nvPr>
        </p:nvSpPr>
        <p:spPr>
          <a:xfrm>
            <a:off x="251520" y="1135062"/>
            <a:ext cx="8438455" cy="5606305"/>
          </a:xfrm>
        </p:spPr>
        <p:txBody>
          <a:bodyPr vert="horz" lIns="91440" tIns="45720" rIns="91440" bIns="45720" rtlCol="0">
            <a:noAutofit/>
          </a:bodyPr>
          <a:lstStyle/>
          <a:p>
            <a:r>
              <a:rPr lang="en-US" altLang="zh-CN" sz="2400" dirty="0">
                <a:latin typeface="+mn-lt"/>
              </a:rPr>
              <a:t>JDBC is a Java API for communicating with database systems supporting SQL.</a:t>
            </a:r>
          </a:p>
          <a:p>
            <a:r>
              <a:rPr lang="en-US" altLang="zh-CN" sz="2400" dirty="0">
                <a:latin typeface="+mn-lt"/>
              </a:rPr>
              <a:t>JDBC supports a variety of features for querying and updating data, and for retrieving query results.</a:t>
            </a:r>
          </a:p>
          <a:p>
            <a:r>
              <a:rPr lang="en-US" altLang="zh-CN" sz="2400" dirty="0">
                <a:latin typeface="+mn-lt"/>
              </a:rPr>
              <a:t>JDBC also supports metadata retrieval, such as querying about relations present in the database and the names and types of relation attributes.</a:t>
            </a:r>
          </a:p>
          <a:p>
            <a:r>
              <a:rPr lang="en-US" altLang="zh-CN" sz="2400" dirty="0">
                <a:latin typeface="+mn-lt"/>
              </a:rPr>
              <a:t>Model for communicating with the database:</a:t>
            </a:r>
          </a:p>
          <a:p>
            <a:pPr lvl="1"/>
            <a:r>
              <a:rPr lang="en-US" altLang="zh-CN" sz="2400" dirty="0">
                <a:latin typeface="+mn-lt"/>
                <a:ea typeface="ＭＳ Ｐゴシック" pitchFamily="34" charset="-128"/>
              </a:rPr>
              <a:t>Open a connection</a:t>
            </a:r>
          </a:p>
          <a:p>
            <a:pPr lvl="1"/>
            <a:r>
              <a:rPr lang="en-US" altLang="zh-CN" sz="2400" dirty="0">
                <a:latin typeface="+mn-lt"/>
                <a:ea typeface="ＭＳ Ｐゴシック" pitchFamily="34" charset="-128"/>
              </a:rPr>
              <a:t>Create a “statement” object</a:t>
            </a:r>
          </a:p>
          <a:p>
            <a:pPr lvl="1"/>
            <a:r>
              <a:rPr lang="en-US" altLang="zh-CN" sz="2400" dirty="0">
                <a:latin typeface="+mn-lt"/>
                <a:ea typeface="ＭＳ Ｐゴシック" pitchFamily="34" charset="-128"/>
              </a:rPr>
              <a:t>Execute queries using the Statement object to send queries and fetch results</a:t>
            </a:r>
          </a:p>
          <a:p>
            <a:pPr lvl="1"/>
            <a:r>
              <a:rPr lang="en-US" altLang="zh-CN" sz="2400" dirty="0">
                <a:latin typeface="+mn-lt"/>
                <a:ea typeface="ＭＳ Ｐゴシック" pitchFamily="34" charset="-128"/>
              </a:rPr>
              <a:t>Exception mechanism to handle errors</a:t>
            </a:r>
          </a:p>
        </p:txBody>
      </p:sp>
    </p:spTree>
    <p:extLst>
      <p:ext uri="{BB962C8B-B14F-4D97-AF65-F5344CB8AC3E}">
        <p14:creationId xmlns:p14="http://schemas.microsoft.com/office/powerpoint/2010/main" val="1604820939"/>
      </p:ext>
    </p:extLst>
  </p:cSld>
  <p:clrMapOvr>
    <a:masterClrMapping/>
  </p:clrMapOvr>
</p:sld>
</file>

<file path=ppt/theme/theme1.xml><?xml version="1.0" encoding="utf-8"?>
<a:theme xmlns:a="http://schemas.openxmlformats.org/drawingml/2006/main" name="2011-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jwjiang-style-1">
      <a:majorFont>
        <a:latin typeface="Comic Sans MS"/>
        <a:ea typeface="黑体"/>
        <a:cs typeface=""/>
      </a:majorFont>
      <a:minorFont>
        <a:latin typeface="Comic Sans MS"/>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DB-POT</Template>
  <TotalTime>1847</TotalTime>
  <Words>2451</Words>
  <Application>Microsoft Macintosh PowerPoint</Application>
  <PresentationFormat>全屏显示(4:3)</PresentationFormat>
  <Paragraphs>627</Paragraphs>
  <Slides>93</Slides>
  <Notes>6</Notes>
  <HiddenSlides>1</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93</vt:i4>
      </vt:variant>
    </vt:vector>
  </HeadingPairs>
  <TitlesOfParts>
    <vt:vector size="104" baseType="lpstr">
      <vt:lpstr>黑体</vt:lpstr>
      <vt:lpstr>宋体</vt:lpstr>
      <vt:lpstr>ＭＳ Ｐゴシック</vt:lpstr>
      <vt:lpstr>Arial</vt:lpstr>
      <vt:lpstr>Calibri</vt:lpstr>
      <vt:lpstr>Comic Sans MS</vt:lpstr>
      <vt:lpstr>Helvetica</vt:lpstr>
      <vt:lpstr>Monotype Sorts</vt:lpstr>
      <vt:lpstr>Times New Roman</vt:lpstr>
      <vt:lpstr>Wingdings</vt:lpstr>
      <vt:lpstr>2011-12</vt:lpstr>
      <vt:lpstr>SQL  (Structured Query Language)</vt:lpstr>
      <vt:lpstr>SQL Structured Query Language </vt:lpstr>
      <vt:lpstr>History</vt:lpstr>
      <vt:lpstr>PowerPoint 演示文稿</vt:lpstr>
      <vt:lpstr>数据库系统架构</vt:lpstr>
      <vt:lpstr>数据库交互工具</vt:lpstr>
      <vt:lpstr>SQL</vt:lpstr>
      <vt:lpstr>ODBC</vt:lpstr>
      <vt:lpstr>ODBC:Architecture</vt:lpstr>
      <vt:lpstr>ODBC:DSN</vt:lpstr>
      <vt:lpstr>Interactive SQL</vt:lpstr>
      <vt:lpstr>DDL</vt:lpstr>
      <vt:lpstr>DDL</vt:lpstr>
      <vt:lpstr>DDL</vt:lpstr>
      <vt:lpstr>DDL: data type</vt:lpstr>
      <vt:lpstr>DDL: data type</vt:lpstr>
      <vt:lpstr>DDL: data type</vt:lpstr>
      <vt:lpstr>DDL: data type</vt:lpstr>
      <vt:lpstr>DDL: data type</vt:lpstr>
      <vt:lpstr>DDL: data type</vt:lpstr>
      <vt:lpstr>Query</vt:lpstr>
      <vt:lpstr>DML: Query</vt:lpstr>
      <vt:lpstr>DML: Query</vt:lpstr>
      <vt:lpstr>DML: Query</vt:lpstr>
      <vt:lpstr>DML: Query</vt:lpstr>
      <vt:lpstr>DML: Query</vt:lpstr>
      <vt:lpstr>DML: Query</vt:lpstr>
      <vt:lpstr>DML: Query,Aggregation</vt:lpstr>
      <vt:lpstr>PowerPoint 演示文稿</vt:lpstr>
      <vt:lpstr>PowerPoint 演示文稿</vt:lpstr>
      <vt:lpstr>PowerPoint 演示文稿</vt:lpstr>
      <vt:lpstr>PowerPoint 演示文稿</vt:lpstr>
      <vt:lpstr>PowerPoint 演示文稿</vt:lpstr>
      <vt:lpstr>Subquery</vt:lpstr>
      <vt:lpstr>SubQuery</vt:lpstr>
      <vt:lpstr>SubQuery</vt:lpstr>
      <vt:lpstr>PowerPoint 演示文稿</vt:lpstr>
      <vt:lpstr>SubQuery</vt:lpstr>
      <vt:lpstr>SubQuery</vt:lpstr>
      <vt:lpstr>SubQuery</vt:lpstr>
      <vt:lpstr>SubQuery</vt:lpstr>
      <vt:lpstr>PowerPoint 演示文稿</vt:lpstr>
      <vt:lpstr>SubQuery</vt:lpstr>
      <vt:lpstr>SubQuery</vt:lpstr>
      <vt:lpstr>PowerPoint 演示文稿</vt:lpstr>
      <vt:lpstr>PowerPoint 演示文稿</vt:lpstr>
      <vt:lpstr>DML: Modification </vt:lpstr>
      <vt:lpstr>DML: Modification</vt:lpstr>
      <vt:lpstr>DML: Modification</vt:lpstr>
      <vt:lpstr>DML: Modification</vt:lpstr>
      <vt:lpstr>DML: Modification</vt:lpstr>
      <vt:lpstr>Authorization</vt:lpstr>
      <vt:lpstr>Authorization</vt:lpstr>
      <vt:lpstr>Authorization</vt:lpstr>
      <vt:lpstr>View</vt:lpstr>
      <vt:lpstr>View(视图)</vt:lpstr>
      <vt:lpstr>View</vt:lpstr>
      <vt:lpstr>View的存在形式及操作</vt:lpstr>
      <vt:lpstr>View的使用</vt:lpstr>
      <vt:lpstr>View的使用</vt:lpstr>
      <vt:lpstr>View的使用</vt:lpstr>
      <vt:lpstr>Integrity Constraints</vt:lpstr>
      <vt:lpstr>Integrity Constraints</vt:lpstr>
      <vt:lpstr> Constraints on a Single Relation </vt:lpstr>
      <vt:lpstr>Referential Integrity</vt:lpstr>
      <vt:lpstr>Cascading Actions in Referential Integrity</vt:lpstr>
      <vt:lpstr>Complex Check Clauses</vt:lpstr>
      <vt:lpstr>PowerPoint 演示文稿</vt:lpstr>
      <vt:lpstr>Trigger</vt:lpstr>
      <vt:lpstr>Trigger</vt:lpstr>
      <vt:lpstr>Trigger</vt:lpstr>
      <vt:lpstr>Trigger</vt:lpstr>
      <vt:lpstr>Trigger</vt:lpstr>
      <vt:lpstr>Trigger</vt:lpstr>
      <vt:lpstr>Function &amp;  Stored procedure</vt:lpstr>
      <vt:lpstr>Procedure</vt:lpstr>
      <vt:lpstr>Procedure</vt:lpstr>
      <vt:lpstr>Function</vt:lpstr>
      <vt:lpstr>Function</vt:lpstr>
      <vt:lpstr>Function</vt:lpstr>
      <vt:lpstr>Stored Procedure</vt:lpstr>
      <vt:lpstr>Stored Procedure</vt:lpstr>
      <vt:lpstr>Cursor</vt:lpstr>
      <vt:lpstr>Cursor</vt:lpstr>
      <vt:lpstr>Cursor</vt:lpstr>
      <vt:lpstr>Cursor</vt:lpstr>
      <vt:lpstr>Updates Through Cursors</vt:lpstr>
      <vt:lpstr>API &amp; Application</vt:lpstr>
      <vt:lpstr>JDBC and ODBC</vt:lpstr>
      <vt:lpstr>ODBC</vt:lpstr>
      <vt:lpstr>ODBC</vt:lpstr>
      <vt:lpstr>ODBC</vt:lpstr>
      <vt:lpstr>JDBC</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creator>Away</dc:creator>
  <cp:lastModifiedBy>JIANWEI JIANG</cp:lastModifiedBy>
  <cp:revision>223</cp:revision>
  <dcterms:created xsi:type="dcterms:W3CDTF">2013-03-02T06:13:07Z</dcterms:created>
  <dcterms:modified xsi:type="dcterms:W3CDTF">2019-03-11T14:16:23Z</dcterms:modified>
</cp:coreProperties>
</file>