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84" r:id="rId21"/>
    <p:sldId id="280" r:id="rId22"/>
    <p:sldId id="275" r:id="rId23"/>
    <p:sldId id="276" r:id="rId24"/>
    <p:sldId id="277" r:id="rId25"/>
    <p:sldId id="286" r:id="rId26"/>
    <p:sldId id="281" r:id="rId27"/>
    <p:sldId id="285" r:id="rId28"/>
    <p:sldId id="287" r:id="rId29"/>
    <p:sldId id="283" r:id="rId30"/>
    <p:sldId id="282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79" autoAdjust="0"/>
  </p:normalViewPr>
  <p:slideViewPr>
    <p:cSldViewPr>
      <p:cViewPr varScale="1">
        <p:scale>
          <a:sx n="87" d="100"/>
          <a:sy n="87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B01A-3309-46EC-9159-90D642D77CE3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D8FD-9E35-4D5A-A526-194C66D9D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+mj-lt"/>
              </a:rPr>
              <a:t>Relational Database Design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3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/>
              <a:t>根据相关定理，找出已知的</a:t>
            </a:r>
            <a:r>
              <a:rPr lang="en-US" altLang="zh-CN" dirty="0">
                <a:latin typeface="+mn-lt"/>
              </a:rPr>
              <a:t>FD</a:t>
            </a:r>
            <a:r>
              <a:rPr lang="zh-CN" altLang="en-US" dirty="0"/>
              <a:t>所蕴涵的函数依赖</a:t>
            </a:r>
            <a:endParaRPr lang="en-US" altLang="zh-CN" dirty="0"/>
          </a:p>
          <a:p>
            <a:pPr lvl="1"/>
            <a:r>
              <a:rPr lang="zh-CN" altLang="en-US" dirty="0"/>
              <a:t>函数依赖集的闭包</a:t>
            </a:r>
            <a:endParaRPr lang="en-US" altLang="zh-CN" dirty="0"/>
          </a:p>
          <a:p>
            <a:pPr lvl="1"/>
            <a:r>
              <a:rPr lang="zh-CN" altLang="en-US" dirty="0"/>
              <a:t>属性的闭包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j-lt"/>
                <a:ea typeface="宋体" charset="-122"/>
              </a:rPr>
              <a:t>Closure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0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1NF</a:t>
            </a:r>
          </a:p>
          <a:p>
            <a:pPr lvl="1"/>
            <a:r>
              <a:rPr lang="zh-CN" altLang="en-US" dirty="0">
                <a:latin typeface="+mn-lt"/>
              </a:rPr>
              <a:t>属性是原子的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2NF</a:t>
            </a:r>
          </a:p>
          <a:p>
            <a:pPr lvl="1"/>
            <a:r>
              <a:rPr lang="zh-CN" altLang="en-US" dirty="0">
                <a:latin typeface="+mn-lt"/>
              </a:rPr>
              <a:t>所有的非主属性，不能部分依赖于码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3NF</a:t>
            </a:r>
          </a:p>
          <a:p>
            <a:pPr lvl="1"/>
            <a:r>
              <a:rPr lang="zh-CN" altLang="en-US" dirty="0">
                <a:latin typeface="+mn-lt"/>
              </a:rPr>
              <a:t>所有的非主属性，不能传递依赖于码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BCNF</a:t>
            </a:r>
          </a:p>
          <a:p>
            <a:pPr lvl="1"/>
            <a:r>
              <a:rPr lang="zh-CN" altLang="en-US" dirty="0">
                <a:latin typeface="+mn-lt"/>
              </a:rPr>
              <a:t>所有的非平凡函数依赖，应依赖于码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Normal Form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9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分解的要求</a:t>
            </a:r>
            <a:endParaRPr lang="en-US" altLang="zh-CN" dirty="0">
              <a:latin typeface="+mn-lt"/>
            </a:endParaRPr>
          </a:p>
          <a:p>
            <a:pPr lvl="1">
              <a:tabLst>
                <a:tab pos="744538" algn="l"/>
              </a:tabLst>
            </a:pPr>
            <a:r>
              <a:rPr lang="en-US" altLang="zh-CN" dirty="0">
                <a:latin typeface="+mn-lt"/>
                <a:ea typeface="宋体" charset="-122"/>
                <a:sym typeface="Monotype Sorts" charset="2"/>
              </a:rPr>
              <a:t>Lossless-join decomposition</a:t>
            </a:r>
          </a:p>
          <a:p>
            <a:pPr marL="914400" lvl="2" indent="0">
              <a:buNone/>
              <a:tabLst>
                <a:tab pos="2292350" algn="l"/>
                <a:tab pos="2976563" algn="l"/>
              </a:tabLst>
            </a:pP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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1</a:t>
            </a:r>
          </a:p>
          <a:p>
            <a:pPr marL="914400" lvl="2" indent="0">
              <a:buNone/>
              <a:tabLst>
                <a:tab pos="2292350" algn="l"/>
                <a:tab pos="2976563" algn="l"/>
              </a:tabLst>
            </a:pP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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2</a:t>
            </a:r>
            <a:endParaRPr lang="en-US" altLang="zh-CN" dirty="0">
              <a:latin typeface="+mn-lt"/>
              <a:ea typeface="宋体" charset="-122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CN" dirty="0">
                <a:latin typeface="+mn-lt"/>
                <a:ea typeface="宋体" charset="-122"/>
                <a:sym typeface="Monotype Sorts" charset="2"/>
              </a:rPr>
              <a:t>Dependency preserving</a:t>
            </a:r>
          </a:p>
          <a:p>
            <a:pPr marL="914400" lvl="2" indent="0">
              <a:buNone/>
              <a:tabLst>
                <a:tab pos="744538" algn="l"/>
              </a:tabLst>
            </a:pP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F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F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2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…</a:t>
            </a:r>
            <a:r>
              <a:rPr lang="en-US" altLang="zh-CN" dirty="0">
                <a:ea typeface="宋体" charset="-122"/>
                <a:sym typeface="Symbol" pitchFamily="18" charset="2"/>
              </a:rPr>
              <a:t> 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F</a:t>
            </a:r>
            <a:r>
              <a:rPr lang="en-US" altLang="zh-CN" baseline="-25000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ea typeface="宋体" charset="-122"/>
                <a:sym typeface="Symbol" pitchFamily="18" charset="2"/>
              </a:rPr>
              <a:t>+</a:t>
            </a:r>
            <a:r>
              <a:rPr lang="en-US" altLang="zh-CN" dirty="0">
                <a:ea typeface="宋体" charset="-122"/>
                <a:sym typeface="Symbol" pitchFamily="18" charset="2"/>
              </a:rPr>
              <a:t> =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F </a:t>
            </a:r>
            <a:r>
              <a:rPr lang="en-US" altLang="zh-CN" sz="2800" i="1" baseline="30000" dirty="0">
                <a:ea typeface="宋体" charset="-122"/>
                <a:sym typeface="Symbol" pitchFamily="18" charset="2"/>
              </a:rPr>
              <a:t>+</a:t>
            </a:r>
          </a:p>
          <a:p>
            <a:pPr marL="914400" lvl="2" indent="0">
              <a:buNone/>
              <a:tabLst>
                <a:tab pos="744538" algn="l"/>
              </a:tabLst>
            </a:pPr>
            <a:endParaRPr lang="en-US" altLang="zh-CN" dirty="0">
              <a:latin typeface="+mn-lt"/>
              <a:ea typeface="宋体" charset="-122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CN" dirty="0">
                <a:latin typeface="+mn-lt"/>
                <a:ea typeface="宋体" charset="-122"/>
                <a:sym typeface="Monotype Sorts" charset="2"/>
              </a:rPr>
              <a:t>NF</a:t>
            </a:r>
            <a:r>
              <a:rPr lang="zh-CN" altLang="en-US" dirty="0">
                <a:latin typeface="+mn-lt"/>
                <a:ea typeface="宋体" charset="-122"/>
                <a:sym typeface="Monotype Sorts" charset="2"/>
              </a:rPr>
              <a:t>要求</a:t>
            </a:r>
            <a:endParaRPr lang="en-US" altLang="zh-CN" dirty="0">
              <a:latin typeface="+mn-lt"/>
              <a:ea typeface="宋体" charset="-122"/>
              <a:sym typeface="Monotype Sorts" charset="2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NF</a:t>
            </a:r>
            <a:r>
              <a:rPr lang="zh-CN" altLang="en-US" dirty="0">
                <a:latin typeface="+mj-lt"/>
              </a:rPr>
              <a:t>的分解</a:t>
            </a:r>
          </a:p>
        </p:txBody>
      </p:sp>
    </p:spTree>
    <p:extLst>
      <p:ext uri="{BB962C8B-B14F-4D97-AF65-F5344CB8AC3E}">
        <p14:creationId xmlns:p14="http://schemas.microsoft.com/office/powerpoint/2010/main" val="421776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a canonical cover of F is a “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宋体" charset="-122"/>
              </a:rPr>
              <a:t>minimal</a:t>
            </a:r>
            <a:r>
              <a:rPr lang="en-US" altLang="zh-CN" dirty="0">
                <a:latin typeface="+mn-lt"/>
                <a:ea typeface="宋体" charset="-122"/>
              </a:rPr>
              <a:t>” set of functional dependencies equivalent to F, having no redundant dependencies or redundant parts of dependencies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Canonical Cover</a:t>
            </a:r>
            <a:r>
              <a:rPr lang="zh-CN" altLang="en-US" dirty="0">
                <a:latin typeface="+mn-lt"/>
              </a:rPr>
              <a:t>的特征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左边是唯一的，右边多属性合并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两边均不含无关属性</a:t>
            </a:r>
            <a:r>
              <a:rPr lang="en-US" altLang="zh-CN" dirty="0">
                <a:latin typeface="+mn-lt"/>
              </a:rPr>
              <a:t>(extraneous)</a:t>
            </a:r>
          </a:p>
          <a:p>
            <a:r>
              <a:rPr lang="zh-CN" altLang="en-US" dirty="0">
                <a:latin typeface="+mn-lt"/>
              </a:rPr>
              <a:t>用于校验依赖保持</a:t>
            </a:r>
            <a:endParaRPr lang="en-US" altLang="zh-CN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宋体" charset="-122"/>
              </a:rPr>
              <a:t>Canonical Cover(</a:t>
            </a:r>
            <a:r>
              <a:rPr lang="zh-CN" altLang="en-US" dirty="0">
                <a:latin typeface="+mj-lt"/>
              </a:rPr>
              <a:t>正则覆盖</a:t>
            </a:r>
            <a:r>
              <a:rPr lang="en-US" altLang="zh-CN" dirty="0">
                <a:latin typeface="+mj-lt"/>
              </a:rPr>
              <a:t>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477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48574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For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</a:t>
            </a:r>
            <a:r>
              <a:rPr lang="en-US" altLang="zh-CN" i="1" dirty="0">
                <a:latin typeface="+mn-lt"/>
                <a:ea typeface="宋体" charset="-122"/>
                <a:sym typeface="Symbol" pitchFamily="18" charset="2"/>
              </a:rPr>
              <a:t> </a:t>
            </a:r>
          </a:p>
          <a:p>
            <a:pPr marL="381000" indent="-381000"/>
            <a:r>
              <a:rPr lang="en-US" altLang="zh-CN" sz="3000" dirty="0">
                <a:latin typeface="+mn-lt"/>
                <a:ea typeface="宋体" charset="-122"/>
                <a:sym typeface="Monotype Sorts" charset="2"/>
              </a:rPr>
              <a:t>To test if attribute A</a:t>
            </a:r>
            <a:r>
              <a:rPr lang="en-US" altLang="zh-CN" sz="3000" dirty="0">
                <a:latin typeface="+mn-lt"/>
                <a:ea typeface="宋体" charset="-122"/>
                <a:sym typeface="Symbol" pitchFamily="18" charset="2"/>
              </a:rPr>
              <a:t></a:t>
            </a:r>
            <a:r>
              <a:rPr lang="en-US" altLang="zh-CN" sz="3000" dirty="0">
                <a:latin typeface="+mn-lt"/>
                <a:ea typeface="宋体" charset="-122"/>
                <a:sym typeface="Monotype Sorts" charset="2"/>
              </a:rPr>
              <a:t> is extraneous in </a:t>
            </a:r>
            <a:r>
              <a:rPr lang="en-US" altLang="zh-CN" sz="3000" dirty="0">
                <a:latin typeface="+mn-lt"/>
                <a:ea typeface="宋体" charset="-122"/>
                <a:sym typeface="Symbol" pitchFamily="18" charset="2"/>
              </a:rPr>
              <a:t></a:t>
            </a:r>
            <a:r>
              <a:rPr lang="en-US" altLang="zh-CN" sz="3000" dirty="0">
                <a:latin typeface="+mn-lt"/>
                <a:ea typeface="宋体" charset="-122"/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compute ({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} 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– A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)</a:t>
            </a:r>
            <a:r>
              <a:rPr lang="en-US" altLang="zh-CN" sz="1900" baseline="30000" dirty="0">
                <a:latin typeface="+mn-lt"/>
                <a:ea typeface="宋体" charset="-122"/>
                <a:sym typeface="Symbol" pitchFamily="18" charset="2"/>
              </a:rPr>
              <a:t>+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 using the dependencies 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  <a:sym typeface="Symbol" pitchFamily="18" charset="2"/>
              </a:rPr>
              <a:t>in </a:t>
            </a:r>
            <a:r>
              <a:rPr lang="en-US" altLang="zh-CN" sz="2600" i="1" dirty="0">
                <a:solidFill>
                  <a:srgbClr val="FF0000"/>
                </a:solidFill>
                <a:latin typeface="+mn-lt"/>
                <a:ea typeface="宋体" charset="-122"/>
                <a:sym typeface="Greek Symbols" pitchFamily="18" charset="2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latin typeface="+mn-lt"/>
                <a:ea typeface="宋体" charset="-122"/>
                <a:sym typeface="Greek Symbols" pitchFamily="18" charset="2"/>
              </a:rPr>
              <a:t> </a:t>
            </a:r>
            <a:endParaRPr lang="en-US" altLang="zh-CN" sz="2600" dirty="0">
              <a:solidFill>
                <a:srgbClr val="FF0000"/>
              </a:solidFill>
              <a:latin typeface="+mn-lt"/>
              <a:ea typeface="宋体" charset="-122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check that 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({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} 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– A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)</a:t>
            </a:r>
            <a:r>
              <a:rPr lang="en-US" altLang="zh-CN" sz="1900" baseline="30000" dirty="0">
                <a:latin typeface="+mn-lt"/>
                <a:ea typeface="宋体" charset="-122"/>
                <a:sym typeface="Symbol" pitchFamily="18" charset="2"/>
              </a:rPr>
              <a:t>+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 contains 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; if it does, </a:t>
            </a:r>
            <a:r>
              <a:rPr lang="en-US" altLang="zh-CN" sz="2600" i="1" dirty="0">
                <a:latin typeface="+mn-lt"/>
                <a:ea typeface="宋体" charset="-122"/>
                <a:sym typeface="Greek Symbols" pitchFamily="18" charset="2"/>
              </a:rPr>
              <a:t>A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is extraneous 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in</a:t>
            </a:r>
            <a:r>
              <a:rPr lang="en-US" altLang="zh-CN" sz="2600" dirty="0">
                <a:solidFill>
                  <a:schemeClr val="tx2"/>
                </a:solidFill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</a:t>
            </a:r>
          </a:p>
          <a:p>
            <a:pPr marL="381000" indent="-381000"/>
            <a:r>
              <a:rPr lang="en-US" altLang="zh-CN" sz="3000" dirty="0">
                <a:latin typeface="+mn-lt"/>
                <a:ea typeface="宋体" charset="-122"/>
                <a:sym typeface="Greek Symbols" pitchFamily="18" charset="2"/>
              </a:rPr>
              <a:t>To test if attribute A</a:t>
            </a:r>
            <a:r>
              <a:rPr lang="en-US" altLang="zh-CN" sz="3000" dirty="0">
                <a:latin typeface="+mn-lt"/>
                <a:ea typeface="宋体" charset="-122"/>
                <a:sym typeface="Symbol" pitchFamily="18" charset="2"/>
              </a:rPr>
              <a:t></a:t>
            </a:r>
            <a:r>
              <a:rPr lang="en-US" altLang="zh-CN" sz="3000" dirty="0">
                <a:latin typeface="+mn-lt"/>
                <a:ea typeface="宋体" charset="-122"/>
                <a:sym typeface="Greek Symbols" pitchFamily="18" charset="2"/>
              </a:rPr>
              <a:t> is extraneous in </a:t>
            </a:r>
            <a:r>
              <a:rPr lang="en-US" altLang="zh-CN" sz="3000" dirty="0">
                <a:latin typeface="+mn-lt"/>
                <a:ea typeface="宋体" charset="-122"/>
                <a:sym typeface="Symbol" pitchFamily="18" charset="2"/>
              </a:rPr>
              <a:t></a:t>
            </a:r>
            <a:r>
              <a:rPr lang="en-US" altLang="zh-CN" sz="3000" dirty="0">
                <a:latin typeface="+mn-lt"/>
                <a:ea typeface="宋体" charset="-122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compute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+  using only the dependencies in  </a:t>
            </a:r>
            <a:b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</a:b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        F’ = (F  – {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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})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 {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(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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– A)},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check that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+  contains A; if it does, A is extraneous in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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</a:t>
            </a:r>
          </a:p>
          <a:p>
            <a:pPr marL="57150" indent="0">
              <a:buNone/>
            </a:pPr>
            <a:endParaRPr lang="zh-CN" altLang="en-US" sz="30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无关属性的判断</a:t>
            </a:r>
          </a:p>
        </p:txBody>
      </p:sp>
    </p:spTree>
    <p:extLst>
      <p:ext uri="{BB962C8B-B14F-4D97-AF65-F5344CB8AC3E}">
        <p14:creationId xmlns:p14="http://schemas.microsoft.com/office/powerpoint/2010/main" val="419326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  <a:ea typeface="宋体" charset="-122"/>
              </a:rPr>
              <a:t>R = (A, B, C)</a:t>
            </a:r>
            <a:br>
              <a:rPr lang="en-US" altLang="zh-CN" sz="2400" dirty="0">
                <a:latin typeface="+mn-lt"/>
                <a:ea typeface="宋体" charset="-122"/>
              </a:rPr>
            </a:br>
            <a:r>
              <a:rPr lang="en-US" altLang="zh-CN" sz="2400" dirty="0">
                <a:latin typeface="+mn-lt"/>
                <a:ea typeface="宋体" charset="-122"/>
              </a:rPr>
              <a:t>F = {A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BC, 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C, A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B, AB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C}</a:t>
            </a:r>
          </a:p>
          <a:p>
            <a:endParaRPr lang="en-US" altLang="zh-CN" sz="2400" dirty="0">
              <a:latin typeface="+mn-lt"/>
              <a:ea typeface="宋体" charset="-122"/>
              <a:sym typeface="Monotype Sorts" charset="2"/>
            </a:endParaRPr>
          </a:p>
          <a:p>
            <a:r>
              <a:rPr lang="en-US" altLang="zh-CN" sz="2400" dirty="0">
                <a:latin typeface="+mn-lt"/>
                <a:ea typeface="宋体" charset="-122"/>
              </a:rPr>
              <a:t>F = {A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BC, 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C, AB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C}</a:t>
            </a:r>
          </a:p>
          <a:p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latin typeface="+mn-lt"/>
                <a:ea typeface="宋体" charset="-122"/>
              </a:rPr>
              <a:t>F = {A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BC, 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C}</a:t>
            </a:r>
          </a:p>
          <a:p>
            <a:pPr marL="0" indent="0">
              <a:buNone/>
            </a:pPr>
            <a:endParaRPr lang="en-US" altLang="zh-CN" sz="2400" dirty="0">
              <a:ea typeface="宋体" charset="-122"/>
              <a:sym typeface="Monotype Sorts" charset="2"/>
            </a:endParaRPr>
          </a:p>
          <a:p>
            <a:r>
              <a:rPr lang="en-US" altLang="zh-CN" sz="2400" dirty="0">
                <a:latin typeface="+mn-lt"/>
                <a:ea typeface="宋体" charset="-122"/>
              </a:rPr>
              <a:t>F = {A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B, B</a:t>
            </a:r>
            <a:r>
              <a:rPr lang="en-US" altLang="zh-CN" sz="24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宋体" charset="-122"/>
                <a:sym typeface="Monotype Sorts" charset="2"/>
              </a:rPr>
              <a:t>C}</a:t>
            </a:r>
          </a:p>
          <a:p>
            <a:endParaRPr lang="en-US" altLang="zh-CN" sz="2400" dirty="0">
              <a:latin typeface="+mn-lt"/>
              <a:ea typeface="宋体" charset="-122"/>
              <a:sym typeface="Monotype Sorts" charset="2"/>
            </a:endParaRPr>
          </a:p>
          <a:p>
            <a:endParaRPr lang="en-US" altLang="zh-CN" sz="24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宋体" charset="-122"/>
              </a:rPr>
              <a:t>Canonical Cover(</a:t>
            </a:r>
            <a:r>
              <a:rPr lang="zh-CN" altLang="en-US" dirty="0">
                <a:latin typeface="+mj-lt"/>
              </a:rPr>
              <a:t>正则覆盖</a:t>
            </a:r>
            <a:r>
              <a:rPr lang="en-US" altLang="zh-CN" dirty="0">
                <a:latin typeface="+mj-lt"/>
              </a:rPr>
              <a:t>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7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）</a:t>
            </a:r>
            <a:r>
              <a:rPr lang="en-US" altLang="zh-CN" sz="2800" dirty="0">
                <a:latin typeface="+mn-lt"/>
              </a:rPr>
              <a:t>For R</a:t>
            </a:r>
            <a:r>
              <a:rPr lang="zh-CN" altLang="en-US" sz="2800" dirty="0">
                <a:latin typeface="+mn-lt"/>
              </a:rPr>
              <a:t>，求</a:t>
            </a:r>
            <a:r>
              <a:rPr lang="en-US" altLang="zh-CN" sz="2800" dirty="0">
                <a:latin typeface="+mn-lt"/>
              </a:rPr>
              <a:t>Key</a:t>
            </a:r>
            <a:r>
              <a:rPr lang="zh-CN" altLang="en-US" sz="2800" dirty="0">
                <a:latin typeface="+mn-lt"/>
              </a:rPr>
              <a:t>，找出违反范式要求的</a:t>
            </a:r>
            <a:r>
              <a:rPr lang="en-US" altLang="zh-CN" sz="2800" dirty="0">
                <a:latin typeface="+mn-lt"/>
              </a:rPr>
              <a:t>FD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altLang="zh-CN" sz="2800" dirty="0">
                <a:latin typeface="+mn-lt"/>
              </a:rPr>
              <a:t>A</a:t>
            </a:r>
            <a:r>
              <a:rPr lang="en-US" altLang="zh-CN" sz="2800" dirty="0">
                <a:latin typeface="+mn-lt"/>
                <a:sym typeface="Wingdings" pitchFamily="2" charset="2"/>
              </a:rPr>
              <a:t>B;</a:t>
            </a:r>
            <a:endParaRPr lang="en-US" altLang="zh-CN" sz="2800" dirty="0">
              <a:latin typeface="+mn-lt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）求</a:t>
            </a:r>
            <a:r>
              <a:rPr lang="en-US" altLang="zh-CN" sz="2800" dirty="0">
                <a:latin typeface="+mn-lt"/>
              </a:rPr>
              <a:t>A</a:t>
            </a:r>
            <a:r>
              <a:rPr lang="en-US" altLang="zh-CN" sz="2800" baseline="30000" dirty="0">
                <a:latin typeface="+mn-lt"/>
              </a:rPr>
              <a:t>+</a:t>
            </a:r>
          </a:p>
          <a:p>
            <a:pPr marL="0" indent="0">
              <a:buNone/>
            </a:pPr>
            <a:r>
              <a:rPr lang="en-US" altLang="zh-CN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）</a:t>
            </a:r>
            <a:r>
              <a:rPr lang="en-US" altLang="zh-CN" sz="2800" dirty="0">
                <a:latin typeface="+mn-lt"/>
              </a:rPr>
              <a:t>R1 = {A</a:t>
            </a:r>
            <a:r>
              <a:rPr lang="en-US" altLang="zh-CN" sz="2800" baseline="30000" dirty="0">
                <a:latin typeface="+mn-lt"/>
              </a:rPr>
              <a:t>+</a:t>
            </a:r>
            <a:r>
              <a:rPr lang="en-US" altLang="zh-CN" sz="2800" dirty="0">
                <a:latin typeface="+mn-lt"/>
              </a:rPr>
              <a:t>}</a:t>
            </a:r>
            <a:r>
              <a:rPr lang="zh-CN" altLang="en-US" sz="2800" dirty="0">
                <a:latin typeface="+mn-lt"/>
              </a:rPr>
              <a:t> √</a:t>
            </a:r>
            <a:endParaRPr lang="en-US" altLang="zh-CN" sz="2800" dirty="0">
              <a:latin typeface="+mn-lt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lt"/>
              </a:rPr>
              <a:t>    R2 = {A </a:t>
            </a:r>
            <a:r>
              <a:rPr lang="zh-CN" altLang="en-US" sz="2800" dirty="0">
                <a:latin typeface="+mn-lt"/>
              </a:rPr>
              <a:t>∪</a:t>
            </a:r>
            <a:r>
              <a:rPr lang="en-US" altLang="zh-CN" sz="2800" dirty="0">
                <a:latin typeface="+mn-lt"/>
              </a:rPr>
              <a:t> ( R-A</a:t>
            </a:r>
            <a:r>
              <a:rPr lang="en-US" altLang="zh-CN" sz="2800" baseline="30000" dirty="0">
                <a:latin typeface="+mn-lt"/>
              </a:rPr>
              <a:t>+ </a:t>
            </a:r>
            <a:r>
              <a:rPr lang="en-US" altLang="zh-CN" sz="2800" dirty="0">
                <a:latin typeface="+mn-lt"/>
              </a:rPr>
              <a:t>)}</a:t>
            </a:r>
          </a:p>
          <a:p>
            <a:pPr marL="0" indent="0">
              <a:buNone/>
            </a:pPr>
            <a:r>
              <a:rPr lang="en-US" altLang="zh-CN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）对</a:t>
            </a:r>
            <a:r>
              <a:rPr lang="en-US" altLang="zh-CN" sz="2800" dirty="0">
                <a:latin typeface="+mn-lt"/>
              </a:rPr>
              <a:t>R2</a:t>
            </a:r>
            <a:r>
              <a:rPr lang="zh-CN" altLang="en-US" sz="2800" dirty="0">
                <a:latin typeface="+mn-lt"/>
              </a:rPr>
              <a:t>重复</a:t>
            </a:r>
            <a:r>
              <a:rPr lang="en-US" altLang="zh-CN" sz="2800" dirty="0">
                <a:latin typeface="+mn-lt"/>
              </a:rPr>
              <a:t>1-3</a:t>
            </a:r>
            <a:r>
              <a:rPr lang="zh-CN" altLang="en-US" sz="2800" dirty="0">
                <a:latin typeface="+mn-lt"/>
              </a:rPr>
              <a:t>，直至均满足范式要求</a:t>
            </a:r>
            <a:endParaRPr lang="en-US" altLang="zh-CN" sz="2800" dirty="0">
              <a:latin typeface="+mn-lt"/>
            </a:endParaRPr>
          </a:p>
          <a:p>
            <a:pPr marL="0" indent="0">
              <a:buNone/>
            </a:pP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R1</a:t>
            </a:r>
            <a:r>
              <a:rPr lang="zh-CN" altLang="en-US" sz="2800" dirty="0">
                <a:latin typeface="+mn-lt"/>
              </a:rPr>
              <a:t>∩</a:t>
            </a:r>
            <a:r>
              <a:rPr lang="en-US" altLang="zh-CN" sz="2800" dirty="0">
                <a:latin typeface="+mn-lt"/>
              </a:rPr>
              <a:t>R2</a:t>
            </a:r>
            <a:r>
              <a:rPr lang="en-US" altLang="zh-CN" sz="2800" dirty="0">
                <a:latin typeface="+mn-lt"/>
                <a:sym typeface="Wingdings" pitchFamily="2" charset="2"/>
              </a:rPr>
              <a:t>R1,</a:t>
            </a:r>
            <a:r>
              <a:rPr lang="zh-CN" altLang="en-US" sz="2800" dirty="0">
                <a:latin typeface="+mn-lt"/>
                <a:sym typeface="Wingdings" pitchFamily="2" charset="2"/>
              </a:rPr>
              <a:t>无损连接</a:t>
            </a:r>
            <a:endParaRPr lang="en-US" altLang="zh-CN" sz="2800" dirty="0">
              <a:latin typeface="+mn-lt"/>
              <a:sym typeface="Wingdings" pitchFamily="2" charset="2"/>
            </a:endParaRPr>
          </a:p>
          <a:p>
            <a:pPr marL="342900" lvl="2" indent="-342900"/>
            <a:r>
              <a:rPr lang="zh-CN" altLang="en-US" sz="2800" dirty="0">
                <a:latin typeface="+mn-lt"/>
                <a:sym typeface="Wingdings" pitchFamily="2" charset="2"/>
              </a:rPr>
              <a:t>验证</a:t>
            </a:r>
            <a:r>
              <a:rPr lang="en-US" altLang="zh-CN" sz="2800" dirty="0">
                <a:latin typeface="+mn-lt"/>
                <a:sym typeface="Wingdings" pitchFamily="2" charset="2"/>
              </a:rPr>
              <a:t>	</a:t>
            </a:r>
            <a:r>
              <a:rPr lang="en-US" altLang="zh-CN" dirty="0">
                <a:latin typeface="+mn-lt"/>
                <a:ea typeface="宋体" charset="-122"/>
              </a:rPr>
              <a:t>(F</a:t>
            </a:r>
            <a:r>
              <a:rPr lang="en-US" altLang="zh-CN" baseline="-25000" dirty="0">
                <a:latin typeface="+mn-lt"/>
                <a:ea typeface="宋体" charset="-122"/>
              </a:rPr>
              <a:t>1</a:t>
            </a:r>
            <a:r>
              <a:rPr lang="en-US" altLang="zh-CN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 F</a:t>
            </a:r>
            <a:r>
              <a:rPr lang="en-US" altLang="zh-CN" baseline="-25000" dirty="0">
                <a:latin typeface="+mn-lt"/>
                <a:ea typeface="宋体" charset="-122"/>
                <a:sym typeface="Symbol" pitchFamily="18" charset="2"/>
              </a:rPr>
              <a:t>2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 …  </a:t>
            </a:r>
            <a:r>
              <a:rPr lang="en-US" altLang="zh-CN" dirty="0" err="1">
                <a:latin typeface="+mn-lt"/>
                <a:ea typeface="宋体" charset="-122"/>
                <a:sym typeface="Symbol" pitchFamily="18" charset="2"/>
              </a:rPr>
              <a:t>F</a:t>
            </a:r>
            <a:r>
              <a:rPr lang="en-US" altLang="zh-CN" baseline="-25000" dirty="0" err="1">
                <a:latin typeface="+mn-lt"/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 dirty="0">
                <a:latin typeface="+mn-lt"/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latin typeface="+mn-lt"/>
                <a:ea typeface="宋体" charset="-122"/>
                <a:sym typeface="Symbol" pitchFamily="18" charset="2"/>
              </a:rPr>
              <a:t>+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 = F </a:t>
            </a:r>
            <a:r>
              <a:rPr lang="en-US" altLang="zh-CN" sz="2800" baseline="30000" dirty="0">
                <a:latin typeface="+mn-lt"/>
                <a:ea typeface="宋体" charset="-122"/>
                <a:sym typeface="Symbol" pitchFamily="18" charset="2"/>
              </a:rPr>
              <a:t>+</a:t>
            </a:r>
          </a:p>
          <a:p>
            <a:pPr marL="342900" lvl="2" indent="-342900"/>
            <a:r>
              <a:rPr lang="zh-CN" altLang="en-US" sz="2800" dirty="0">
                <a:latin typeface="+mn-lt"/>
                <a:sym typeface="Symbol" pitchFamily="18" charset="2"/>
              </a:rPr>
              <a:t>亦可验证</a:t>
            </a:r>
            <a:r>
              <a:rPr lang="en-US" altLang="zh-CN" sz="2800" dirty="0">
                <a:latin typeface="+mn-lt"/>
                <a:sym typeface="Symbol" pitchFamily="18" charset="2"/>
              </a:rPr>
              <a:t>Fc</a:t>
            </a:r>
            <a:endParaRPr lang="en-US" altLang="zh-CN" sz="3200" i="1" baseline="30000" dirty="0">
              <a:ea typeface="宋体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范式分解</a:t>
            </a:r>
          </a:p>
        </p:txBody>
      </p:sp>
    </p:spTree>
    <p:extLst>
      <p:ext uri="{BB962C8B-B14F-4D97-AF65-F5344CB8AC3E}">
        <p14:creationId xmlns:p14="http://schemas.microsoft.com/office/powerpoint/2010/main" val="30743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R = (A, B, C)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F = {A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B, B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C)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Can be decomposed in two different ways</a:t>
            </a:r>
          </a:p>
          <a:p>
            <a:pPr lvl="1"/>
            <a:r>
              <a:rPr lang="en-US" altLang="zh-CN" dirty="0">
                <a:latin typeface="+mn-lt"/>
              </a:rPr>
              <a:t>R1 = (A, B),   R2 = (B, C)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	Lossless-join decomposition: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R1</a:t>
            </a:r>
            <a:r>
              <a:rPr lang="zh-CN" altLang="en-US" dirty="0"/>
              <a:t>∩</a:t>
            </a:r>
            <a:r>
              <a:rPr lang="en-US" altLang="zh-CN" dirty="0">
                <a:latin typeface="+mn-lt"/>
              </a:rPr>
              <a:t>R2 = {B} and B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BC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Dependency preserving</a:t>
            </a:r>
          </a:p>
          <a:p>
            <a:pPr lvl="1"/>
            <a:r>
              <a:rPr lang="en-US" altLang="zh-CN" dirty="0">
                <a:latin typeface="+mn-lt"/>
              </a:rPr>
              <a:t>R1 = (A, B),   R2 = (A, C)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Lossless-join decomposition: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 R1</a:t>
            </a:r>
            <a:r>
              <a:rPr lang="zh-CN" altLang="en-US" dirty="0"/>
              <a:t>∩</a:t>
            </a:r>
            <a:r>
              <a:rPr lang="en-US" altLang="zh-CN" dirty="0">
                <a:latin typeface="+mn-lt"/>
              </a:rPr>
              <a:t>R2 = {A} and A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AB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Not dependency preserving 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(cannot check B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C without computing R1  R2)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范式分解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64" y="5645035"/>
            <a:ext cx="341114" cy="34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6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+mn-lt"/>
              </a:rPr>
              <a:t>R = (A, B, C)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F = {A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B, B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C, B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A)</a:t>
            </a:r>
          </a:p>
          <a:p>
            <a:pPr lvl="1"/>
            <a:r>
              <a:rPr lang="en-US" altLang="zh-CN" dirty="0">
                <a:latin typeface="+mn-lt"/>
              </a:rPr>
              <a:t>R1 = (A, B),   R2 = (A, C)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Lossless-join decomposition: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R1</a:t>
            </a:r>
            <a:r>
              <a:rPr lang="zh-CN" altLang="en-US" dirty="0"/>
              <a:t>∩</a:t>
            </a:r>
            <a:r>
              <a:rPr lang="en-US" altLang="zh-CN" dirty="0">
                <a:latin typeface="+mn-lt"/>
              </a:rPr>
              <a:t>R2 = {A} and A</a:t>
            </a:r>
            <a:r>
              <a:rPr lang="zh-CN" altLang="en-US" dirty="0"/>
              <a:t>→</a:t>
            </a:r>
            <a:r>
              <a:rPr lang="en-US" altLang="zh-CN" dirty="0">
                <a:latin typeface="+mn-lt"/>
              </a:rPr>
              <a:t>AB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dependency preserving</a:t>
            </a:r>
            <a:r>
              <a:rPr lang="zh-CN" altLang="en-US" dirty="0">
                <a:latin typeface="+mn-lt"/>
              </a:rPr>
              <a:t>？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B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C ?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lvl="2" indent="0"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en-US" altLang="zh-CN" sz="3200" dirty="0">
                <a:latin typeface="+mn-lt"/>
              </a:rPr>
              <a:t>(F1 </a:t>
            </a:r>
            <a:r>
              <a:rPr lang="en-US" altLang="zh-CN" sz="3200" dirty="0">
                <a:latin typeface="+mn-lt"/>
                <a:sym typeface="Symbol" pitchFamily="18" charset="2"/>
              </a:rPr>
              <a:t> F2  …  </a:t>
            </a:r>
            <a:r>
              <a:rPr lang="en-US" altLang="zh-CN" sz="3200" dirty="0" err="1">
                <a:latin typeface="+mn-lt"/>
                <a:sym typeface="Symbol" pitchFamily="18" charset="2"/>
              </a:rPr>
              <a:t>Fn</a:t>
            </a:r>
            <a:r>
              <a:rPr lang="en-US" altLang="zh-CN" sz="3200" dirty="0">
                <a:latin typeface="+mn-lt"/>
                <a:sym typeface="Symbol" pitchFamily="18" charset="2"/>
              </a:rPr>
              <a:t> )</a:t>
            </a:r>
            <a:r>
              <a:rPr lang="en-US" altLang="zh-CN" sz="3200" baseline="30000" dirty="0">
                <a:latin typeface="+mn-lt"/>
                <a:sym typeface="Symbol" pitchFamily="18" charset="2"/>
              </a:rPr>
              <a:t>+</a:t>
            </a:r>
            <a:r>
              <a:rPr lang="en-US" altLang="zh-CN" sz="3200" dirty="0">
                <a:latin typeface="+mn-lt"/>
                <a:sym typeface="Symbol" pitchFamily="18" charset="2"/>
              </a:rPr>
              <a:t> = F </a:t>
            </a:r>
            <a:r>
              <a:rPr lang="en-US" altLang="zh-CN" sz="3200" baseline="30000" dirty="0">
                <a:latin typeface="+mn-lt"/>
                <a:sym typeface="Symbol" pitchFamily="18" charset="2"/>
              </a:rPr>
              <a:t>+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范式分解</a:t>
            </a:r>
          </a:p>
        </p:txBody>
      </p:sp>
    </p:spTree>
    <p:extLst>
      <p:ext uri="{BB962C8B-B14F-4D97-AF65-F5344CB8AC3E}">
        <p14:creationId xmlns:p14="http://schemas.microsoft.com/office/powerpoint/2010/main" val="2688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R(T,S,C),</a:t>
            </a:r>
            <a:r>
              <a:rPr lang="zh-CN" altLang="en-US" dirty="0">
                <a:latin typeface="+mn-lt"/>
              </a:rPr>
              <a:t>每位教师</a:t>
            </a:r>
            <a:r>
              <a:rPr lang="en-US" altLang="zh-CN" dirty="0">
                <a:latin typeface="+mn-lt"/>
              </a:rPr>
              <a:t>T</a:t>
            </a:r>
            <a:r>
              <a:rPr lang="zh-CN" altLang="en-US" dirty="0">
                <a:latin typeface="+mn-lt"/>
              </a:rPr>
              <a:t>只上一门课</a:t>
            </a:r>
            <a:r>
              <a:rPr lang="en-US" altLang="zh-CN" dirty="0">
                <a:latin typeface="+mn-lt"/>
              </a:rPr>
              <a:t>C</a:t>
            </a:r>
            <a:r>
              <a:rPr lang="zh-CN" altLang="en-US" dirty="0">
                <a:latin typeface="+mn-lt"/>
              </a:rPr>
              <a:t>，每门课可能有多个教学班，</a:t>
            </a:r>
            <a:r>
              <a:rPr lang="en-US" altLang="zh-CN" dirty="0">
                <a:latin typeface="+mn-lt"/>
              </a:rPr>
              <a:t>S</a:t>
            </a:r>
            <a:r>
              <a:rPr lang="zh-CN" altLang="en-US" dirty="0">
                <a:latin typeface="+mn-lt"/>
              </a:rPr>
              <a:t>为学生。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</a:t>
            </a:r>
            <a:r>
              <a:rPr lang="en-US" altLang="zh-CN" dirty="0">
                <a:latin typeface="+mn-lt"/>
                <a:sym typeface="Wingdings" pitchFamily="2" charset="2"/>
              </a:rPr>
              <a:t>C,SCT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  <a:sym typeface="Wingdings" pitchFamily="2" charset="2"/>
              </a:rPr>
              <a:t>Key</a:t>
            </a:r>
          </a:p>
          <a:p>
            <a:pPr marL="457200" lvl="1" indent="0">
              <a:buNone/>
            </a:pPr>
            <a:r>
              <a:rPr lang="en-US" altLang="zh-CN" dirty="0">
                <a:latin typeface="+mn-lt"/>
                <a:sym typeface="Wingdings" pitchFamily="2" charset="2"/>
              </a:rPr>
              <a:t>SC,TS</a:t>
            </a:r>
          </a:p>
          <a:p>
            <a:pPr marL="0" indent="0">
              <a:buNone/>
            </a:pPr>
            <a:r>
              <a:rPr lang="zh-CN" altLang="en-US" dirty="0">
                <a:latin typeface="+mn-lt"/>
              </a:rPr>
              <a:t>分解</a:t>
            </a:r>
            <a:endParaRPr lang="en-US" altLang="zh-CN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lt"/>
              </a:rPr>
              <a:t>R1(T,C),R2(T,S)</a:t>
            </a:r>
          </a:p>
          <a:p>
            <a:pPr marL="457200" lvl="1" indent="0">
              <a:buNone/>
            </a:pPr>
            <a:r>
              <a:rPr lang="zh-CN" altLang="en-US" dirty="0">
                <a:latin typeface="+mn-lt"/>
              </a:rPr>
              <a:t>无损连接，依赖保持？</a:t>
            </a:r>
            <a:endParaRPr lang="en-US" altLang="zh-CN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范式分解</a:t>
            </a:r>
          </a:p>
        </p:txBody>
      </p:sp>
    </p:spTree>
    <p:extLst>
      <p:ext uri="{BB962C8B-B14F-4D97-AF65-F5344CB8AC3E}">
        <p14:creationId xmlns:p14="http://schemas.microsoft.com/office/powerpoint/2010/main" val="34435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Design “anomalies” </a:t>
            </a:r>
          </a:p>
          <a:p>
            <a:pPr lvl="1"/>
            <a:r>
              <a:rPr lang="en-US" altLang="zh-CN" dirty="0">
                <a:latin typeface="+mn-lt"/>
              </a:rPr>
              <a:t>Redundancy </a:t>
            </a:r>
          </a:p>
          <a:p>
            <a:pPr lvl="1"/>
            <a:r>
              <a:rPr lang="en-US" altLang="zh-CN" dirty="0">
                <a:latin typeface="+mn-lt"/>
              </a:rPr>
              <a:t>Update anomaly </a:t>
            </a:r>
          </a:p>
          <a:p>
            <a:pPr lvl="1"/>
            <a:r>
              <a:rPr lang="en-US" altLang="zh-CN" dirty="0">
                <a:latin typeface="+mn-lt"/>
              </a:rPr>
              <a:t>Deletion anomaly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BAD Design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149080"/>
            <a:ext cx="8208912" cy="14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7425" indent="-987425">
              <a:lnSpc>
                <a:spcPct val="150000"/>
              </a:lnSpc>
              <a:tabLst>
                <a:tab pos="2917825" algn="ctr"/>
              </a:tabLst>
            </a:pPr>
            <a:r>
              <a:rPr lang="en-US" altLang="zh-CN" sz="3200" b="1" dirty="0"/>
              <a:t>Stu( </a:t>
            </a:r>
            <a:r>
              <a:rPr lang="en-US" altLang="zh-CN" sz="3200" b="1" dirty="0" err="1"/>
              <a:t>sno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sname</a:t>
            </a:r>
            <a:r>
              <a:rPr lang="en-US" altLang="zh-CN" sz="3200" b="1" dirty="0"/>
              <a:t>, age, </a:t>
            </a:r>
            <a:r>
              <a:rPr lang="en-US" altLang="zh-CN" sz="3200" b="1" dirty="0" err="1"/>
              <a:t>gende</a:t>
            </a:r>
            <a:r>
              <a:rPr lang="en-US" altLang="zh-CN" sz="3200" b="1" dirty="0"/>
              <a:t>, ID, </a:t>
            </a:r>
            <a:r>
              <a:rPr lang="en-US" altLang="zh-CN" sz="3200" b="1" dirty="0" err="1"/>
              <a:t>dept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cno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cname</a:t>
            </a:r>
            <a:r>
              <a:rPr lang="en-US" altLang="zh-CN" sz="3200" b="1" dirty="0"/>
              <a:t>, credit, grade )</a:t>
            </a:r>
          </a:p>
        </p:txBody>
      </p:sp>
    </p:spTree>
    <p:extLst>
      <p:ext uri="{BB962C8B-B14F-4D97-AF65-F5344CB8AC3E}">
        <p14:creationId xmlns:p14="http://schemas.microsoft.com/office/powerpoint/2010/main" val="28161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图书馆</a:t>
            </a:r>
            <a:endParaRPr lang="en-US" altLang="zh-CN" dirty="0"/>
          </a:p>
          <a:p>
            <a:pPr lvl="1"/>
            <a:r>
              <a:rPr lang="en-US" altLang="zh-CN" dirty="0"/>
              <a:t>ISBM</a:t>
            </a:r>
            <a:r>
              <a:rPr lang="zh-CN" altLang="en-US" dirty="0"/>
              <a:t>，分类号：</a:t>
            </a:r>
            <a:r>
              <a:rPr lang="en-US" altLang="zh-CN" dirty="0"/>
              <a:t>TP311.13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72451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+mj-lt"/>
              </a:rPr>
              <a:t>MVD</a:t>
            </a:r>
            <a:endParaRPr lang="zh-CN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7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latin typeface="+mn-lt"/>
              </a:rPr>
              <a:t>inst_info</a:t>
            </a:r>
            <a:r>
              <a:rPr lang="en-US" altLang="zh-CN" dirty="0">
                <a:latin typeface="+mn-lt"/>
              </a:rPr>
              <a:t>(ID, </a:t>
            </a:r>
            <a:r>
              <a:rPr lang="en-US" altLang="zh-CN" dirty="0" err="1">
                <a:latin typeface="+mn-lt"/>
              </a:rPr>
              <a:t>child_name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 err="1">
                <a:latin typeface="+mn-lt"/>
              </a:rPr>
              <a:t>phone_number</a:t>
            </a:r>
            <a:r>
              <a:rPr lang="en-US" altLang="zh-CN" dirty="0">
                <a:latin typeface="+mn-lt"/>
              </a:rPr>
              <a:t>)</a:t>
            </a:r>
          </a:p>
          <a:p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BCNF,why</a:t>
            </a:r>
            <a:r>
              <a:rPr lang="zh-CN" altLang="en-US" dirty="0">
                <a:latin typeface="+mn-lt"/>
              </a:rPr>
              <a:t>？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仍有冗余，仍有异常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MVD</a:t>
            </a:r>
          </a:p>
          <a:p>
            <a:pPr lvl="1"/>
            <a:r>
              <a:rPr lang="en-US" altLang="zh-CN" dirty="0">
                <a:latin typeface="+mn-lt"/>
              </a:rPr>
              <a:t>ID</a:t>
            </a:r>
            <a:r>
              <a:rPr lang="zh-CN" altLang="en-US" sz="2400" dirty="0"/>
              <a:t>→→</a:t>
            </a:r>
            <a:r>
              <a:rPr lang="en-US" altLang="zh-CN" dirty="0" err="1">
                <a:latin typeface="+mn-lt"/>
              </a:rPr>
              <a:t>child_name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ID</a:t>
            </a:r>
            <a:r>
              <a:rPr lang="zh-CN" altLang="en-US" dirty="0"/>
              <a:t>→→</a:t>
            </a:r>
            <a:r>
              <a:rPr lang="zh-CN" altLang="en-US" dirty="0">
                <a:latin typeface="+mn-lt"/>
              </a:rPr>
              <a:t>p</a:t>
            </a:r>
            <a:r>
              <a:rPr lang="en-US" altLang="zh-CN" dirty="0" err="1">
                <a:latin typeface="+mn-lt"/>
              </a:rPr>
              <a:t>hone_number</a:t>
            </a:r>
            <a:endParaRPr lang="en-US" altLang="zh-CN" dirty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MVD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84347"/>
              </p:ext>
            </p:extLst>
          </p:nvPr>
        </p:nvGraphicFramePr>
        <p:xfrm>
          <a:off x="1331640" y="17728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Child_name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a typeface="宋体" charset="-122"/>
                        </a:rPr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David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David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512-555-4321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William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William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512-555-4321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lt"/>
              </a:rPr>
              <a:t>MVD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5" descr="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746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4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MVD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平凡的</a:t>
            </a:r>
            <a:r>
              <a:rPr lang="en-US" altLang="zh-CN" b="1" dirty="0">
                <a:latin typeface="+mn-lt"/>
              </a:rPr>
              <a:t>MVD</a:t>
            </a:r>
            <a:r>
              <a:rPr lang="zh-CN" altLang="en-US" b="1" dirty="0"/>
              <a:t>，</a:t>
            </a:r>
            <a:r>
              <a:rPr lang="en-US" altLang="zh-CN" dirty="0">
                <a:ea typeface="宋体" charset="-122"/>
                <a:sym typeface="Symbol" pitchFamily="18" charset="2"/>
              </a:rPr>
              <a:t>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</a:t>
            </a:r>
            <a:r>
              <a:rPr lang="en-US" altLang="zh-CN" i="1" dirty="0">
                <a:ea typeface="宋体" charset="-122"/>
                <a:sym typeface="Monotype Sorts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endParaRPr lang="en-US" altLang="zh-CN" b="1" dirty="0">
              <a:sym typeface="Greek Symbols" pitchFamily="18" charset="2"/>
            </a:endParaRPr>
          </a:p>
          <a:p>
            <a:pPr marL="447675" indent="0">
              <a:buNone/>
            </a:pP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	</a:t>
            </a:r>
            <a:r>
              <a:rPr lang="en-US" altLang="zh-CN" sz="2800" i="1" dirty="0">
                <a:latin typeface="+mn-lt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 </a:t>
            </a:r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  <a:sym typeface="Symbol" pitchFamily="18" charset="2"/>
              </a:rPr>
              <a:t>	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  <a:sym typeface="Symbol" pitchFamily="18" charset="2"/>
              </a:rPr>
              <a:t> 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宋体" charset="-122"/>
                <a:sym typeface="Greek Symbols" pitchFamily="18" charset="2"/>
              </a:rPr>
              <a:t> =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  <a:sym typeface="Greek Symbols" pitchFamily="18" charset="2"/>
              </a:rPr>
              <a:t>R</a:t>
            </a:r>
          </a:p>
          <a:p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If 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 </a:t>
            </a:r>
            <a:r>
              <a:rPr lang="zh-CN" altLang="en-US" sz="2800" dirty="0">
                <a:latin typeface="+mn-lt"/>
                <a:ea typeface="宋体" charset="-122"/>
                <a:sym typeface="Greek Symbols" pitchFamily="18" charset="2"/>
              </a:rPr>
              <a:t>→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 </a:t>
            </a:r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 then 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 </a:t>
            </a:r>
            <a:r>
              <a:rPr lang="zh-CN" altLang="en-US" sz="2800" dirty="0">
                <a:latin typeface="+mn-lt"/>
                <a:ea typeface="宋体" charset="-122"/>
                <a:sym typeface="Greek Symbols" pitchFamily="18" charset="2"/>
              </a:rPr>
              <a:t>→→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 </a:t>
            </a:r>
          </a:p>
          <a:p>
            <a:endParaRPr lang="en-US" altLang="zh-CN" sz="2800" dirty="0">
              <a:latin typeface="+mn-lt"/>
              <a:ea typeface="宋体" charset="-122"/>
              <a:sym typeface="Greek Symbols" pitchFamily="18" charset="2"/>
            </a:endParaRPr>
          </a:p>
          <a:p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If </a:t>
            </a: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 </a:t>
            </a:r>
            <a:r>
              <a:rPr lang="zh-CN" altLang="en-US" sz="2800" dirty="0">
                <a:latin typeface="+mn-lt"/>
                <a:ea typeface="宋体" charset="-122"/>
                <a:sym typeface="Greek Symbols" pitchFamily="18" charset="2"/>
              </a:rPr>
              <a:t>→</a:t>
            </a: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 </a:t>
            </a:r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 then </a:t>
            </a: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 </a:t>
            </a:r>
            <a:r>
              <a:rPr lang="zh-CN" altLang="en-US" sz="2800" dirty="0">
                <a:latin typeface="+mn-lt"/>
                <a:ea typeface="宋体" charset="-122"/>
                <a:sym typeface="Greek Symbols" pitchFamily="18" charset="2"/>
              </a:rPr>
              <a:t>→→ </a:t>
            </a:r>
            <a:r>
              <a:rPr lang="en-US" altLang="zh-CN" sz="2800" dirty="0">
                <a:latin typeface="+mn-lt"/>
                <a:ea typeface="宋体" charset="-122"/>
                <a:sym typeface="Greek Symbols" pitchFamily="18" charset="2"/>
              </a:rPr>
              <a:t>R -</a:t>
            </a:r>
            <a:r>
              <a:rPr lang="en-US" altLang="zh-CN" sz="2800" dirty="0">
                <a:latin typeface="+mn-lt"/>
                <a:ea typeface="宋体" charset="-122"/>
                <a:sym typeface="Symbol" pitchFamily="18" charset="2"/>
              </a:rPr>
              <a:t>  - </a:t>
            </a:r>
            <a:endParaRPr lang="en-US" altLang="zh-CN" sz="2800" dirty="0">
              <a:latin typeface="+mn-lt"/>
              <a:ea typeface="宋体" charset="-122"/>
              <a:sym typeface="Greek Symbols" pitchFamily="18" charset="2"/>
            </a:endParaRPr>
          </a:p>
          <a:p>
            <a:endParaRPr lang="zh-CN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88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练习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Comic Sans MS" panose="030F0702030302020204" pitchFamily="66" charset="0"/>
              </a:rPr>
              <a:t>对</a:t>
            </a:r>
            <a:r>
              <a:rPr lang="en-US" altLang="zh-CN" b="1" dirty="0">
                <a:latin typeface="Comic Sans MS" panose="030F0702030302020204" pitchFamily="66" charset="0"/>
              </a:rPr>
              <a:t>R</a:t>
            </a:r>
            <a:r>
              <a:rPr lang="en-US" altLang="zh-CN" dirty="0">
                <a:latin typeface="Comic Sans MS" panose="030F0702030302020204" pitchFamily="66" charset="0"/>
              </a:rPr>
              <a:t>(</a:t>
            </a:r>
            <a:r>
              <a:rPr lang="en-US" altLang="zh-CN" b="1" dirty="0">
                <a:latin typeface="Comic Sans MS" panose="030F0702030302020204" pitchFamily="66" charset="0"/>
              </a:rPr>
              <a:t>A,B,C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r>
              <a:rPr lang="zh-CN" altLang="en-US" dirty="0">
                <a:latin typeface="Comic Sans MS" panose="030F0702030302020204" pitchFamily="66" charset="0"/>
              </a:rPr>
              <a:t>，存在</a:t>
            </a:r>
            <a:r>
              <a:rPr lang="en-US" altLang="zh-CN" dirty="0">
                <a:latin typeface="Comic Sans MS" panose="030F0702030302020204" pitchFamily="66" charset="0"/>
              </a:rPr>
              <a:t>A</a:t>
            </a:r>
            <a:r>
              <a:rPr lang="en-US" altLang="zh-CN" dirty="0">
                <a:latin typeface="Comic Sans MS" panose="030F0702030302020204" pitchFamily="66" charset="0"/>
                <a:sym typeface="Wingdings" panose="05000000000000000000" pitchFamily="2" charset="2"/>
              </a:rPr>
              <a:t>B,</a:t>
            </a:r>
            <a:r>
              <a:rPr lang="zh-CN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且</a:t>
            </a:r>
            <a:r>
              <a:rPr lang="en-US" altLang="zh-CN" dirty="0">
                <a:latin typeface="Comic Sans MS" panose="030F0702030302020204" pitchFamily="66" charset="0"/>
                <a:sym typeface="Wingdings" panose="05000000000000000000" pitchFamily="2" charset="2"/>
              </a:rPr>
              <a:t>R</a:t>
            </a:r>
            <a:r>
              <a:rPr lang="zh-CN" alt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中</a:t>
            </a:r>
            <a:r>
              <a:rPr lang="zh-CN" altLang="en-US" dirty="0">
                <a:latin typeface="Comic Sans MS" panose="030F0702030302020204" pitchFamily="66" charset="0"/>
              </a:rPr>
              <a:t>有这些实例：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	(a1,b1,c1)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	(a1,b2,c3)</a:t>
            </a:r>
          </a:p>
          <a:p>
            <a:pPr marL="0" indent="0">
              <a:buNone/>
            </a:pPr>
            <a:r>
              <a:rPr lang="en-US" altLang="zh-CN" sz="2800" dirty="0">
                <a:latin typeface="Comic Sans MS" panose="030F0702030302020204" pitchFamily="66" charset="0"/>
              </a:rPr>
              <a:t>	(a1,b1,c2)</a:t>
            </a:r>
          </a:p>
          <a:p>
            <a:pPr marL="0" indent="0"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则，</a:t>
            </a:r>
            <a:r>
              <a:rPr lang="en-US" altLang="zh-CN" sz="2800" dirty="0">
                <a:latin typeface="Comic Sans MS" panose="030F0702030302020204" pitchFamily="66" charset="0"/>
              </a:rPr>
              <a:t>R</a:t>
            </a:r>
            <a:r>
              <a:rPr lang="zh-CN" altLang="en-US" sz="2800" dirty="0">
                <a:latin typeface="Comic Sans MS" panose="030F0702030302020204" pitchFamily="66" charset="0"/>
              </a:rPr>
              <a:t>中至少还应有哪些元组？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1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4NF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340768"/>
            <a:ext cx="8686800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lt"/>
              </a:rPr>
              <a:t>对所有的非平凡多值依赖，其决定因子均来自超码。</a:t>
            </a:r>
            <a:endParaRPr lang="en-US" altLang="zh-CN" b="1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b="1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endParaRPr lang="en-US" altLang="zh-CN" b="1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ID</a:t>
            </a:r>
            <a:r>
              <a:rPr lang="zh-CN" altLang="en-US" dirty="0">
                <a:latin typeface="+mn-lt"/>
              </a:rPr>
              <a:t>→→</a:t>
            </a:r>
            <a:r>
              <a:rPr lang="en-US" altLang="zh-CN" dirty="0" err="1">
                <a:latin typeface="+mn-lt"/>
              </a:rPr>
              <a:t>child_name</a:t>
            </a:r>
            <a:endParaRPr lang="en-US" altLang="zh-CN" dirty="0">
              <a:latin typeface="+mn-lt"/>
            </a:endParaRPr>
          </a:p>
          <a:p>
            <a:r>
              <a:rPr lang="en-US" altLang="zh-CN" b="1" dirty="0">
                <a:latin typeface="+mn-lt"/>
              </a:rPr>
              <a:t>ID</a:t>
            </a:r>
            <a:r>
              <a:rPr lang="zh-CN" altLang="en-US" b="1" dirty="0">
                <a:latin typeface="+mn-lt"/>
              </a:rPr>
              <a:t>→→</a:t>
            </a:r>
            <a:r>
              <a:rPr lang="en-US" altLang="zh-CN" b="1" dirty="0" err="1">
                <a:latin typeface="+mn-lt"/>
              </a:rPr>
              <a:t>phone_number</a:t>
            </a:r>
            <a:endParaRPr lang="en-US" altLang="zh-CN" b="1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R1(</a:t>
            </a:r>
            <a:r>
              <a:rPr lang="en-US" altLang="zh-CN" dirty="0" err="1">
                <a:latin typeface="+mn-lt"/>
              </a:rPr>
              <a:t>ID,child_name</a:t>
            </a:r>
            <a:r>
              <a:rPr lang="en-US" altLang="zh-CN" dirty="0">
                <a:latin typeface="+mn-lt"/>
              </a:rPr>
              <a:t>),R2(</a:t>
            </a:r>
            <a:r>
              <a:rPr lang="en-US" altLang="zh-CN" dirty="0" err="1">
                <a:latin typeface="+mn-lt"/>
              </a:rPr>
              <a:t>ID,phone_number</a:t>
            </a:r>
            <a:r>
              <a:rPr lang="en-US" altLang="zh-CN" dirty="0">
                <a:latin typeface="+mn-lt"/>
              </a:rPr>
              <a:t>)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86759"/>
              </p:ext>
            </p:extLst>
          </p:nvPr>
        </p:nvGraphicFramePr>
        <p:xfrm>
          <a:off x="1115616" y="278092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Child_name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a typeface="宋体" charset="-122"/>
                        </a:rPr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David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David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512-555-4321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William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William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512-555-4321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同学</a:t>
            </a:r>
            <a:r>
              <a:rPr lang="en-US" altLang="zh-CN" dirty="0"/>
              <a:t>-</a:t>
            </a:r>
            <a:r>
              <a:rPr lang="zh-CN" altLang="en-US" dirty="0"/>
              <a:t>所选课程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291445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r>
              <a:rPr lang="en-US" altLang="zh-CN" dirty="0"/>
              <a:t>-</a:t>
            </a:r>
            <a:r>
              <a:rPr lang="zh-CN" altLang="en-US" dirty="0"/>
              <a:t>课程</a:t>
            </a:r>
            <a:r>
              <a:rPr lang="en-US" altLang="zh-CN" dirty="0"/>
              <a:t>-</a:t>
            </a:r>
            <a:r>
              <a:rPr lang="zh-CN" altLang="en-US" dirty="0"/>
              <a:t>所用参考资料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38814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8350" y="227112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latin typeface="+mj-lt"/>
                <a:ea typeface="宋体" charset="-122"/>
              </a:rPr>
              <a:t>ER Model and Normalization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163638"/>
            <a:ext cx="8784975" cy="543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lt"/>
                <a:ea typeface="宋体" charset="-122"/>
              </a:rPr>
              <a:t>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zh-CN" dirty="0">
                <a:latin typeface="+mn-lt"/>
                <a:ea typeface="宋体" charset="-122"/>
              </a:rPr>
              <a:t>Example: an </a:t>
            </a:r>
            <a:r>
              <a:rPr lang="en-US" altLang="zh-CN" i="1" dirty="0">
                <a:latin typeface="+mn-lt"/>
                <a:ea typeface="宋体" charset="-122"/>
              </a:rPr>
              <a:t>employee</a:t>
            </a:r>
            <a:r>
              <a:rPr lang="en-US" altLang="zh-CN" dirty="0">
                <a:latin typeface="+mn-lt"/>
                <a:ea typeface="宋体" charset="-122"/>
              </a:rPr>
              <a:t> entity with attributes </a:t>
            </a:r>
            <a:br>
              <a:rPr lang="en-US" altLang="zh-CN" dirty="0">
                <a:latin typeface="+mn-lt"/>
                <a:ea typeface="宋体" charset="-122"/>
              </a:rPr>
            </a:br>
            <a:r>
              <a:rPr lang="en-US" altLang="zh-CN" dirty="0">
                <a:latin typeface="+mn-lt"/>
                <a:ea typeface="宋体" charset="-122"/>
              </a:rPr>
              <a:t>   </a:t>
            </a:r>
            <a:r>
              <a:rPr lang="en-US" altLang="zh-CN" i="1" dirty="0" err="1">
                <a:latin typeface="+mn-lt"/>
                <a:ea typeface="宋体" charset="-122"/>
              </a:rPr>
              <a:t>department_name</a:t>
            </a:r>
            <a:r>
              <a:rPr lang="en-US" altLang="zh-CN" i="1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</a:rPr>
              <a:t>and </a:t>
            </a:r>
            <a:r>
              <a:rPr lang="en-US" altLang="zh-CN" i="1" dirty="0">
                <a:latin typeface="+mn-lt"/>
                <a:ea typeface="宋体" charset="-122"/>
              </a:rPr>
              <a:t>building</a:t>
            </a:r>
            <a:r>
              <a:rPr lang="en-US" altLang="zh-CN" dirty="0">
                <a:latin typeface="+mn-lt"/>
                <a:ea typeface="宋体" charset="-122"/>
              </a:rPr>
              <a:t>, </a:t>
            </a:r>
            <a:br>
              <a:rPr lang="en-US" altLang="zh-CN" dirty="0">
                <a:latin typeface="+mn-lt"/>
                <a:ea typeface="宋体" charset="-122"/>
              </a:rPr>
            </a:br>
            <a:r>
              <a:rPr lang="en-US" altLang="zh-CN" dirty="0">
                <a:latin typeface="+mn-lt"/>
                <a:ea typeface="宋体" charset="-122"/>
              </a:rPr>
              <a:t>and  a functional dependency </a:t>
            </a:r>
            <a:br>
              <a:rPr lang="en-US" altLang="zh-CN" dirty="0">
                <a:latin typeface="+mn-lt"/>
                <a:ea typeface="宋体" charset="-122"/>
              </a:rPr>
            </a:br>
            <a:r>
              <a:rPr lang="en-US" altLang="zh-CN" dirty="0">
                <a:latin typeface="+mn-lt"/>
                <a:ea typeface="宋体" charset="-122"/>
              </a:rPr>
              <a:t>   </a:t>
            </a:r>
            <a:r>
              <a:rPr lang="en-US" altLang="zh-CN" i="1" dirty="0" err="1">
                <a:latin typeface="+mn-lt"/>
                <a:ea typeface="宋体" charset="-122"/>
              </a:rPr>
              <a:t>department_name</a:t>
            </a:r>
            <a:r>
              <a:rPr lang="en-US" altLang="zh-CN" i="1" dirty="0">
                <a:latin typeface="+mn-lt"/>
                <a:ea typeface="宋体" charset="-122"/>
                <a:sym typeface="Symbol" pitchFamily="18" charset="2"/>
              </a:rPr>
              <a:t> </a:t>
            </a:r>
            <a:r>
              <a:rPr lang="en-US" altLang="zh-CN" i="1" dirty="0">
                <a:latin typeface="+mn-lt"/>
                <a:ea typeface="宋体" charset="-122"/>
              </a:rPr>
              <a:t>building</a:t>
            </a:r>
          </a:p>
          <a:p>
            <a:pPr lvl="1"/>
            <a:r>
              <a:rPr lang="en-US" altLang="zh-CN" dirty="0">
                <a:latin typeface="+mn-lt"/>
                <a:ea typeface="宋体" charset="-122"/>
              </a:rPr>
              <a:t>Good design would have made department an entity</a:t>
            </a:r>
          </a:p>
        </p:txBody>
      </p:sp>
    </p:spTree>
    <p:extLst>
      <p:ext uri="{BB962C8B-B14F-4D97-AF65-F5344CB8AC3E}">
        <p14:creationId xmlns:p14="http://schemas.microsoft.com/office/powerpoint/2010/main" val="3573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Decompose into “GOOD”</a:t>
            </a:r>
          </a:p>
          <a:p>
            <a:pPr lvl="1"/>
            <a:r>
              <a:rPr lang="en-US" altLang="zh-CN" dirty="0">
                <a:latin typeface="+mn-lt"/>
              </a:rPr>
              <a:t>Functional Dependency (FD,</a:t>
            </a:r>
            <a:r>
              <a:rPr lang="zh-CN" altLang="en-US" dirty="0">
                <a:latin typeface="+mn-lt"/>
              </a:rPr>
              <a:t>函数依赖</a:t>
            </a:r>
            <a:r>
              <a:rPr lang="en-US" altLang="zh-CN" dirty="0">
                <a:latin typeface="+mn-lt"/>
              </a:rPr>
              <a:t>)</a:t>
            </a:r>
          </a:p>
          <a:p>
            <a:pPr lvl="1"/>
            <a:r>
              <a:rPr lang="en-US" altLang="zh-CN" dirty="0">
                <a:latin typeface="+mn-lt"/>
              </a:rPr>
              <a:t>Multivalued Dependency (MVD,</a:t>
            </a:r>
            <a:r>
              <a:rPr lang="zh-CN" altLang="en-US" dirty="0">
                <a:latin typeface="+mn-lt"/>
              </a:rPr>
              <a:t>多值依赖</a:t>
            </a:r>
            <a:r>
              <a:rPr lang="en-US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Normal Form</a:t>
            </a:r>
          </a:p>
          <a:p>
            <a:pPr lvl="1"/>
            <a:r>
              <a:rPr lang="en-US" altLang="zh-CN" dirty="0">
                <a:latin typeface="+mn-lt"/>
              </a:rPr>
              <a:t>FD,1NF-2NF-3NF-BCNF</a:t>
            </a:r>
          </a:p>
          <a:p>
            <a:pPr lvl="1"/>
            <a:r>
              <a:rPr lang="en-US" altLang="zh-CN" dirty="0">
                <a:latin typeface="+mn-lt"/>
              </a:rPr>
              <a:t>MVD,4NF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GOOD Design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7564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j-lt"/>
              </a:rPr>
              <a:t>Denormalization</a:t>
            </a:r>
            <a:r>
              <a:rPr lang="en-US" altLang="zh-CN" dirty="0">
                <a:latin typeface="+mj-lt"/>
              </a:rPr>
              <a:t> for Performance</a:t>
            </a:r>
            <a:endParaRPr lang="zh-CN" altLang="en-US" dirty="0">
              <a:latin typeface="+mj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lt"/>
              </a:rPr>
              <a:t>May want to use non-normalized schema for performance</a:t>
            </a:r>
          </a:p>
          <a:p>
            <a:r>
              <a:rPr lang="en-US" altLang="zh-CN" sz="2400" dirty="0">
                <a:latin typeface="+mn-lt"/>
              </a:rPr>
              <a:t>For example, displaying </a:t>
            </a:r>
            <a:r>
              <a:rPr lang="en-US" altLang="zh-CN" sz="2400" dirty="0" err="1">
                <a:latin typeface="+mn-lt"/>
              </a:rPr>
              <a:t>prereqs</a:t>
            </a:r>
            <a:r>
              <a:rPr lang="en-US" altLang="zh-CN" sz="2400" dirty="0">
                <a:latin typeface="+mn-lt"/>
              </a:rPr>
              <a:t> along with </a:t>
            </a:r>
            <a:r>
              <a:rPr lang="en-US" altLang="zh-CN" sz="2400" dirty="0" err="1">
                <a:latin typeface="+mn-lt"/>
              </a:rPr>
              <a:t>course_id</a:t>
            </a:r>
            <a:r>
              <a:rPr lang="en-US" altLang="zh-CN" sz="2400" dirty="0">
                <a:latin typeface="+mn-lt"/>
              </a:rPr>
              <a:t>,  and title requires join of course with </a:t>
            </a:r>
            <a:r>
              <a:rPr lang="en-US" altLang="zh-CN" sz="2400" dirty="0" err="1">
                <a:latin typeface="+mn-lt"/>
              </a:rPr>
              <a:t>prereq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Use </a:t>
            </a:r>
            <a:r>
              <a:rPr lang="en-US" altLang="zh-CN" sz="2400" dirty="0" err="1">
                <a:latin typeface="+mn-lt"/>
              </a:rPr>
              <a:t>denormalized</a:t>
            </a:r>
            <a:r>
              <a:rPr lang="en-US" altLang="zh-CN" sz="2400" dirty="0">
                <a:latin typeface="+mn-lt"/>
              </a:rPr>
              <a:t> relation containing attributes of course as well as </a:t>
            </a:r>
            <a:r>
              <a:rPr lang="en-US" altLang="zh-CN" sz="2400" dirty="0" err="1">
                <a:latin typeface="+mn-lt"/>
              </a:rPr>
              <a:t>prereq</a:t>
            </a:r>
            <a:r>
              <a:rPr lang="en-US" altLang="zh-CN" sz="2400" dirty="0">
                <a:latin typeface="+mn-lt"/>
              </a:rPr>
              <a:t> with all above attributes</a:t>
            </a:r>
          </a:p>
          <a:p>
            <a:pPr lvl="1"/>
            <a:r>
              <a:rPr lang="en-US" altLang="zh-CN" sz="2400" dirty="0">
                <a:latin typeface="+mn-lt"/>
              </a:rPr>
              <a:t>faster lookup</a:t>
            </a:r>
          </a:p>
          <a:p>
            <a:pPr lvl="1"/>
            <a:r>
              <a:rPr lang="en-US" altLang="zh-CN" sz="2400" dirty="0">
                <a:latin typeface="+mn-lt"/>
              </a:rPr>
              <a:t>extra space and extra execution time for updates</a:t>
            </a:r>
          </a:p>
          <a:p>
            <a:pPr lvl="1"/>
            <a:r>
              <a:rPr lang="en-US" altLang="zh-CN" sz="2400" dirty="0">
                <a:latin typeface="+mn-lt"/>
              </a:rPr>
              <a:t>extra coding work for programmer and possibility of error in extra code</a:t>
            </a:r>
          </a:p>
        </p:txBody>
      </p:sp>
    </p:spTree>
    <p:extLst>
      <p:ext uri="{BB962C8B-B14F-4D97-AF65-F5344CB8AC3E}">
        <p14:creationId xmlns:p14="http://schemas.microsoft.com/office/powerpoint/2010/main" val="82154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DB</a:t>
            </a:r>
            <a:r>
              <a:rPr lang="zh-CN" altLang="en-US" dirty="0">
                <a:latin typeface="Comic Sans MS" panose="030F0702030302020204" pitchFamily="66" charset="0"/>
              </a:rPr>
              <a:t>中的用户管理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应用中的用户管理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用户信息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功能权限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角色</a:t>
            </a:r>
            <a:r>
              <a:rPr lang="en-US" altLang="zh-CN" dirty="0">
                <a:latin typeface="Comic Sans MS" panose="030F0702030302020204" pitchFamily="66" charset="0"/>
              </a:rPr>
              <a:t>-</a:t>
            </a:r>
            <a:r>
              <a:rPr lang="zh-CN" altLang="en-US" dirty="0">
                <a:latin typeface="Comic Sans MS" panose="030F0702030302020204" pitchFamily="66" charset="0"/>
              </a:rPr>
              <a:t>功能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基于角色的用户权限管理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用户权限管理</a:t>
            </a:r>
          </a:p>
        </p:txBody>
      </p:sp>
    </p:spTree>
    <p:extLst>
      <p:ext uri="{BB962C8B-B14F-4D97-AF65-F5344CB8AC3E}">
        <p14:creationId xmlns:p14="http://schemas.microsoft.com/office/powerpoint/2010/main" val="9684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在线购物</a:t>
            </a:r>
            <a:endParaRPr lang="en-US" altLang="zh-CN" dirty="0"/>
          </a:p>
          <a:p>
            <a:pPr lvl="1"/>
            <a:r>
              <a:rPr lang="zh-CN" altLang="en-US" dirty="0"/>
              <a:t>商品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endParaRPr lang="en-US" altLang="zh-CN" dirty="0"/>
          </a:p>
          <a:p>
            <a:pPr lvl="1"/>
            <a:r>
              <a:rPr lang="zh-CN" altLang="en-US" dirty="0"/>
              <a:t>订单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79302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Let R be a relation schema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</a:t>
            </a:r>
            <a:r>
              <a:rPr lang="en-US" altLang="zh-CN" dirty="0">
                <a:ea typeface="宋体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 </a:t>
            </a:r>
            <a:r>
              <a:rPr lang="en-US" altLang="zh-CN" dirty="0">
                <a:latin typeface="+mn-lt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</a:rPr>
              <a:t>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</a:t>
            </a:r>
            <a:r>
              <a:rPr lang="en-US" altLang="zh-CN" dirty="0">
                <a:ea typeface="宋体" charset="-122"/>
                <a:sym typeface="Symbol" pitchFamily="18" charset="2"/>
              </a:rPr>
              <a:t></a:t>
            </a:r>
            <a:r>
              <a:rPr lang="en-US" altLang="zh-CN" dirty="0">
                <a:latin typeface="+mn-lt"/>
              </a:rPr>
              <a:t> R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The functional dependency</a:t>
            </a:r>
            <a:r>
              <a:rPr lang="en-US" altLang="zh-CN" dirty="0">
                <a:solidFill>
                  <a:srgbClr val="000099"/>
                </a:solidFill>
                <a:ea typeface="宋体" charset="-122"/>
                <a:sym typeface="Symbol" pitchFamily="18" charset="2"/>
              </a:rPr>
              <a:t>  </a:t>
            </a:r>
            <a:r>
              <a:rPr lang="en-US" altLang="zh-CN" dirty="0">
                <a:solidFill>
                  <a:srgbClr val="000099"/>
                </a:solidFill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ea typeface="宋体" charset="-122"/>
                <a:sym typeface="Symbol" pitchFamily="18" charset="2"/>
              </a:rPr>
              <a:t>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holds on R if and only if for any legal relations r(R), whenever any two tuples t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 and t</a:t>
            </a:r>
            <a:r>
              <a:rPr lang="en-US" altLang="zh-CN" baseline="-25000" dirty="0">
                <a:latin typeface="+mn-lt"/>
              </a:rPr>
              <a:t>2</a:t>
            </a:r>
            <a:r>
              <a:rPr lang="en-US" altLang="zh-CN" dirty="0">
                <a:latin typeface="+mn-lt"/>
              </a:rPr>
              <a:t> of r agree on the attributes </a:t>
            </a:r>
            <a:r>
              <a:rPr lang="en-US" altLang="zh-CN" dirty="0">
                <a:ea typeface="宋体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, they also agree on the attributes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</a:t>
            </a:r>
            <a:r>
              <a:rPr lang="en-US" altLang="zh-CN" dirty="0">
                <a:latin typeface="+mn-lt"/>
              </a:rPr>
              <a:t>.  That is,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	 t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>
                <a:ea typeface="宋体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] = t</a:t>
            </a:r>
            <a:r>
              <a:rPr lang="en-US" altLang="zh-CN" baseline="-25000" dirty="0">
                <a:latin typeface="+mn-lt"/>
              </a:rPr>
              <a:t>2</a:t>
            </a:r>
            <a:r>
              <a:rPr lang="en-US" altLang="zh-CN" dirty="0">
                <a:latin typeface="+mn-lt"/>
              </a:rPr>
              <a:t> [</a:t>
            </a:r>
            <a:r>
              <a:rPr lang="en-US" altLang="zh-CN" dirty="0">
                <a:ea typeface="宋体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    t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] = t</a:t>
            </a:r>
            <a:r>
              <a:rPr lang="en-US" altLang="zh-CN" baseline="-25000" dirty="0">
                <a:latin typeface="+mn-lt"/>
              </a:rPr>
              <a:t>2</a:t>
            </a:r>
            <a:r>
              <a:rPr lang="en-US" altLang="zh-CN" dirty="0">
                <a:latin typeface="+mn-lt"/>
              </a:rPr>
              <a:t> [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]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FD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2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  <a:ea typeface="宋体" charset="-122"/>
              </a:rPr>
              <a:t>Consider </a:t>
            </a:r>
            <a:r>
              <a:rPr lang="en-US" altLang="zh-CN" i="1" dirty="0">
                <a:latin typeface="+mn-lt"/>
                <a:ea typeface="宋体" charset="-122"/>
              </a:rPr>
              <a:t>r </a:t>
            </a:r>
            <a:r>
              <a:rPr lang="en-US" altLang="zh-CN" dirty="0">
                <a:latin typeface="+mn-lt"/>
                <a:ea typeface="宋体" charset="-122"/>
              </a:rPr>
              <a:t>( A</a:t>
            </a:r>
            <a:r>
              <a:rPr lang="en-US" altLang="zh-CN" i="1" dirty="0">
                <a:latin typeface="+mn-lt"/>
                <a:ea typeface="宋体" charset="-122"/>
              </a:rPr>
              <a:t>, B </a:t>
            </a:r>
            <a:r>
              <a:rPr lang="en-US" altLang="zh-CN" dirty="0">
                <a:latin typeface="+mn-lt"/>
                <a:ea typeface="宋体" charset="-122"/>
              </a:rPr>
              <a:t>) with the following instance of </a:t>
            </a:r>
            <a:r>
              <a:rPr lang="en-US" altLang="zh-CN" i="1" dirty="0">
                <a:latin typeface="+mn-lt"/>
                <a:ea typeface="宋体" charset="-122"/>
              </a:rPr>
              <a:t>r.</a:t>
            </a:r>
            <a:endParaRPr lang="en-US" altLang="zh-CN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dirty="0">
              <a:latin typeface="+mn-lt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tabLst>
                <a:tab pos="2917825" algn="ctr"/>
              </a:tabLst>
            </a:pPr>
            <a:endParaRPr lang="en-US" altLang="zh-CN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dirty="0"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  <a:ea typeface="宋体" charset="-122"/>
              </a:rPr>
              <a:t>On this instance, </a:t>
            </a:r>
            <a:r>
              <a:rPr lang="en-US" altLang="zh-CN" i="1" dirty="0">
                <a:latin typeface="+mn-lt"/>
                <a:ea typeface="宋体" charset="-122"/>
              </a:rPr>
              <a:t>A</a:t>
            </a:r>
            <a:r>
              <a:rPr lang="en-US" altLang="zh-CN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latin typeface="+mn-lt"/>
                <a:ea typeface="宋体" charset="-122"/>
              </a:rPr>
              <a:t>B</a:t>
            </a:r>
            <a:r>
              <a:rPr lang="en-US" altLang="zh-CN" dirty="0">
                <a:latin typeface="+mn-lt"/>
                <a:ea typeface="宋体" charset="-122"/>
              </a:rPr>
              <a:t> does NOT hold, but  </a:t>
            </a:r>
            <a:r>
              <a:rPr lang="en-US" altLang="zh-CN" i="1" dirty="0">
                <a:latin typeface="+mn-lt"/>
                <a:ea typeface="宋体" charset="-122"/>
              </a:rPr>
              <a:t>B</a:t>
            </a:r>
            <a:r>
              <a:rPr lang="en-US" altLang="zh-CN" dirty="0">
                <a:latin typeface="+mn-lt"/>
                <a:ea typeface="宋体" charset="-122"/>
              </a:rPr>
              <a:t> </a:t>
            </a:r>
            <a:r>
              <a:rPr lang="en-US" altLang="zh-CN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宋体" charset="-122"/>
              </a:rPr>
              <a:t> </a:t>
            </a:r>
            <a:r>
              <a:rPr lang="en-US" altLang="zh-CN" i="1" dirty="0">
                <a:latin typeface="+mn-lt"/>
                <a:ea typeface="宋体" charset="-122"/>
              </a:rPr>
              <a:t>A</a:t>
            </a:r>
            <a:r>
              <a:rPr lang="en-US" altLang="zh-CN" dirty="0">
                <a:latin typeface="+mn-lt"/>
                <a:ea typeface="宋体" charset="-122"/>
              </a:rPr>
              <a:t> does hold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/>
              <a:t>FD</a:t>
            </a:r>
            <a:r>
              <a:rPr lang="zh-CN" altLang="en-US" dirty="0"/>
              <a:t>实质是约束，描述属性间的约束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FD,</a:t>
            </a:r>
            <a:r>
              <a:rPr lang="en-US" altLang="zh-CN" sz="4000" dirty="0">
                <a:latin typeface="+mn-lt"/>
                <a:ea typeface="宋体" charset="-122"/>
              </a:rPr>
              <a:t> Example</a:t>
            </a:r>
            <a:endParaRPr lang="zh-CN" altLang="en-US" sz="4000" dirty="0">
              <a:latin typeface="+mn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1800" y="2564904"/>
            <a:ext cx="1584175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Tx/>
              <a:buAutoNum type="arabicPlain"/>
            </a:pPr>
            <a:r>
              <a:rPr lang="en-US" altLang="zh-CN" sz="3200" dirty="0">
                <a:ea typeface="宋体" charset="-122"/>
              </a:rPr>
              <a:t>   4</a:t>
            </a:r>
          </a:p>
          <a:p>
            <a:r>
              <a:rPr lang="en-US" altLang="zh-CN" sz="3200" dirty="0">
                <a:ea typeface="宋体" charset="-122"/>
              </a:rPr>
              <a:t>1     5</a:t>
            </a:r>
          </a:p>
          <a:p>
            <a:pPr marL="0" indent="0"/>
            <a:r>
              <a:rPr lang="en-US" altLang="zh-CN" sz="3200" dirty="0">
                <a:ea typeface="宋体" charset="-122"/>
              </a:rPr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389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Stu(</a:t>
            </a:r>
            <a:r>
              <a:rPr lang="en-US" altLang="zh-CN" dirty="0" err="1">
                <a:latin typeface="+mn-lt"/>
              </a:rPr>
              <a:t>sno,sname,age,gende,ID,dept,cno,cname,grade</a:t>
            </a:r>
            <a:r>
              <a:rPr lang="en-US" altLang="zh-CN" sz="2400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4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FD,</a:t>
            </a:r>
            <a:r>
              <a:rPr lang="en-US" altLang="zh-CN" sz="4000" dirty="0">
                <a:latin typeface="+mn-lt"/>
                <a:ea typeface="宋体" charset="-122"/>
              </a:rPr>
              <a:t> Example</a:t>
            </a:r>
            <a:endParaRPr lang="zh-CN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9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K</a:t>
            </a:r>
            <a:r>
              <a:rPr lang="en-US" altLang="zh-CN" dirty="0">
                <a:latin typeface="+mn-lt"/>
                <a:sym typeface="Wingdings" pitchFamily="2" charset="2"/>
              </a:rPr>
              <a:t>R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  <a:sym typeface="Symbol" pitchFamily="18" charset="2"/>
              </a:rPr>
              <a:t>K is a </a:t>
            </a:r>
            <a:r>
              <a:rPr lang="en-US" altLang="zh-CN" dirty="0" err="1">
                <a:latin typeface="+mn-lt"/>
                <a:sym typeface="Symbol" pitchFamily="18" charset="2"/>
              </a:rPr>
              <a:t>superkey</a:t>
            </a:r>
            <a:r>
              <a:rPr lang="en-US" altLang="zh-CN" dirty="0">
                <a:latin typeface="+mn-lt"/>
                <a:sym typeface="Symbol" pitchFamily="18" charset="2"/>
              </a:rPr>
              <a:t> for relation schema R if and only if K </a:t>
            </a:r>
            <a:r>
              <a:rPr lang="en-US" altLang="zh-CN" dirty="0">
                <a:latin typeface="+mn-lt"/>
                <a:sym typeface="Monotype Sorts" charset="2"/>
              </a:rPr>
              <a:t> 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  <a:sym typeface="Monotype Sorts" charset="2"/>
              </a:rPr>
              <a:t>K is a candidate key for R if and only if </a:t>
            </a:r>
          </a:p>
          <a:p>
            <a:pPr marL="742950" lvl="2" indent="-342900"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3200" dirty="0">
                <a:latin typeface="+mn-lt"/>
                <a:sym typeface="Monotype Sorts" charset="2"/>
              </a:rPr>
              <a:t>K </a:t>
            </a:r>
            <a:r>
              <a:rPr lang="en-US" altLang="zh-CN" sz="3200" dirty="0">
                <a:latin typeface="+mn-lt"/>
                <a:sym typeface="Symbol" pitchFamily="18" charset="2"/>
              </a:rPr>
              <a:t></a:t>
            </a:r>
            <a:r>
              <a:rPr lang="en-US" altLang="zh-CN" sz="3200" dirty="0">
                <a:latin typeface="+mn-lt"/>
                <a:sym typeface="Monotype Sorts" charset="2"/>
              </a:rPr>
              <a:t> R, and</a:t>
            </a:r>
          </a:p>
          <a:p>
            <a:pPr marL="742950" lvl="2" indent="-342900"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sz="3200" dirty="0">
                <a:latin typeface="+mn-lt"/>
                <a:sym typeface="Monotype Sorts" charset="2"/>
              </a:rPr>
              <a:t>for no </a:t>
            </a:r>
            <a:r>
              <a:rPr lang="en-US" altLang="zh-CN" sz="3200" dirty="0">
                <a:latin typeface="+mn-lt"/>
                <a:sym typeface="Symbol" pitchFamily="18" charset="2"/>
              </a:rPr>
              <a:t>  K,  </a:t>
            </a:r>
            <a:r>
              <a:rPr lang="en-US" altLang="zh-CN" sz="3200" dirty="0">
                <a:latin typeface="+mn-lt"/>
                <a:sym typeface="Monotype Sorts" charset="2"/>
              </a:rPr>
              <a:t> 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000" dirty="0">
              <a:latin typeface="+mn-lt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4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Key</a:t>
            </a:r>
            <a:endParaRPr lang="zh-CN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59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A functional dependency is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trivial</a:t>
            </a:r>
            <a:r>
              <a:rPr lang="en-US" altLang="zh-CN" dirty="0">
                <a:latin typeface="+mn-lt"/>
              </a:rPr>
              <a:t> if it is satisfied by all instances of a relation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	 ID, name </a:t>
            </a:r>
            <a:r>
              <a:rPr lang="en-US" altLang="zh-CN" dirty="0">
                <a:latin typeface="+mn-lt"/>
                <a:sym typeface="Wingdings" pitchFamily="2" charset="2"/>
              </a:rPr>
              <a:t></a:t>
            </a:r>
            <a:r>
              <a:rPr lang="en-US" altLang="zh-CN" dirty="0">
                <a:latin typeface="+mn-lt"/>
              </a:rPr>
              <a:t> ID</a:t>
            </a:r>
          </a:p>
          <a:p>
            <a:pPr marL="0" indent="0"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	name </a:t>
            </a:r>
            <a:r>
              <a:rPr lang="en-US" altLang="zh-CN" dirty="0">
                <a:latin typeface="+mn-lt"/>
                <a:sym typeface="Wingdings" pitchFamily="2" charset="2"/>
              </a:rPr>
              <a:t></a:t>
            </a:r>
            <a:r>
              <a:rPr lang="en-US" altLang="zh-CN" dirty="0">
                <a:latin typeface="+mn-lt"/>
              </a:rPr>
              <a:t> name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In general, </a:t>
            </a:r>
            <a:r>
              <a:rPr lang="en-US" altLang="zh-CN" dirty="0">
                <a:ea typeface="宋体" charset="-122"/>
                <a:sym typeface="Symbol" pitchFamily="18" charset="2"/>
              </a:rPr>
              <a:t> 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</a:t>
            </a:r>
            <a:r>
              <a:rPr lang="en-US" altLang="zh-CN" dirty="0">
                <a:latin typeface="+mn-lt"/>
              </a:rPr>
              <a:t>is trivial if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ea typeface="宋体" charset="-122"/>
                <a:sym typeface="Symbol" pitchFamily="18" charset="2"/>
              </a:rPr>
              <a:t>  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Trivial(</a:t>
            </a:r>
            <a:r>
              <a:rPr lang="zh-CN" altLang="en-US" sz="4000" dirty="0">
                <a:latin typeface="+mn-lt"/>
              </a:rPr>
              <a:t>平凡</a:t>
            </a:r>
            <a:r>
              <a:rPr lang="en-US" altLang="zh-CN" sz="4000" dirty="0">
                <a:latin typeface="+mn-lt"/>
              </a:rPr>
              <a:t>) FD</a:t>
            </a:r>
            <a:endParaRPr lang="zh-CN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32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040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if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ea typeface="宋体" charset="-122"/>
                <a:sym typeface="Symbol" pitchFamily="18" charset="2"/>
              </a:rPr>
              <a:t>  </a:t>
            </a:r>
            <a:r>
              <a:rPr lang="en-US" altLang="zh-CN" dirty="0">
                <a:latin typeface="+mn-lt"/>
                <a:sym typeface="Symbol" pitchFamily="18" charset="2"/>
              </a:rPr>
              <a:t>,</a:t>
            </a:r>
            <a:r>
              <a:rPr lang="en-US" altLang="zh-CN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latin typeface="+mn-lt"/>
                <a:sym typeface="Symbol" pitchFamily="18" charset="2"/>
              </a:rPr>
              <a:t>then</a:t>
            </a:r>
            <a:r>
              <a:rPr lang="en-US" altLang="zh-CN" dirty="0">
                <a:ea typeface="宋体" charset="-122"/>
                <a:sym typeface="Symbol" pitchFamily="18" charset="2"/>
              </a:rPr>
              <a:t>  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         	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自反律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 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,</a:t>
            </a:r>
            <a:r>
              <a:rPr lang="en-US" altLang="zh-CN" dirty="0">
                <a:latin typeface="+mn-lt"/>
                <a:sym typeface="Symbol" pitchFamily="18" charset="2"/>
              </a:rPr>
              <a:t>then</a:t>
            </a:r>
            <a:r>
              <a:rPr lang="en-US" altLang="zh-CN" dirty="0">
                <a:ea typeface="宋体" charset="-122"/>
                <a:sym typeface="Symbol" pitchFamily="18" charset="2"/>
              </a:rPr>
              <a:t>  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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        	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增补律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CN" dirty="0">
                <a:latin typeface="+mn-lt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 </a:t>
            </a:r>
            <a:r>
              <a:rPr lang="en-US" altLang="zh-CN" dirty="0">
                <a:ea typeface="宋体" charset="-122"/>
                <a:sym typeface="Monotype Sorts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</a:t>
            </a:r>
            <a:r>
              <a:rPr lang="en-US" altLang="zh-CN" dirty="0">
                <a:latin typeface="+mn-lt"/>
              </a:rPr>
              <a:t>,and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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 </a:t>
            </a:r>
            <a:r>
              <a:rPr lang="en-US" altLang="zh-CN" dirty="0">
                <a:latin typeface="+mn-lt"/>
              </a:rPr>
              <a:t>,then </a:t>
            </a:r>
            <a:r>
              <a:rPr lang="en-US" altLang="zh-CN" dirty="0">
                <a:ea typeface="宋体" charset="-122"/>
                <a:sym typeface="Symbol" pitchFamily="18" charset="2"/>
              </a:rPr>
              <a:t>  	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zh-CN" altLang="en-US" dirty="0">
                <a:latin typeface="+mn-lt"/>
                <a:sym typeface="Symbol" pitchFamily="18" charset="2"/>
              </a:rPr>
              <a:t>传递律</a:t>
            </a:r>
            <a:r>
              <a:rPr lang="en-US" altLang="zh-CN" dirty="0">
                <a:latin typeface="+mn-lt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400" dirty="0">
              <a:latin typeface="+mn-lt"/>
              <a:sym typeface="Symbol" pitchFamily="18" charset="2"/>
            </a:endParaRPr>
          </a:p>
          <a:p>
            <a:r>
              <a:rPr lang="en-US" altLang="zh-CN" dirty="0">
                <a:latin typeface="+mn-lt"/>
                <a:ea typeface="宋体" charset="-122"/>
              </a:rPr>
              <a:t>Additional rules:</a:t>
            </a:r>
          </a:p>
          <a:p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If  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a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nd 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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, then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 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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		(</a:t>
            </a:r>
            <a:r>
              <a:rPr lang="zh-CN" altLang="en-US" sz="2600" dirty="0">
                <a:latin typeface="+mn-lt"/>
                <a:ea typeface="宋体" charset="-122"/>
                <a:sym typeface="Greek Symbols" pitchFamily="18" charset="2"/>
              </a:rPr>
              <a:t>合并律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)</a:t>
            </a:r>
          </a:p>
          <a:p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If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 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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, then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 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and 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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		(</a:t>
            </a:r>
            <a:r>
              <a:rPr lang="zh-CN" altLang="en-US" sz="2600" dirty="0">
                <a:latin typeface="+mn-lt"/>
                <a:ea typeface="宋体" charset="-122"/>
                <a:sym typeface="Monotype Sorts" charset="2"/>
              </a:rPr>
              <a:t>分解律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)</a:t>
            </a:r>
          </a:p>
          <a:p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If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 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a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nd </a:t>
            </a:r>
            <a:r>
              <a:rPr lang="en-US" altLang="zh-CN" sz="2600" i="1" dirty="0">
                <a:latin typeface="+mn-lt"/>
                <a:ea typeface="宋体" charset="-122"/>
                <a:sym typeface="Symbol" pitchFamily="18" charset="2"/>
              </a:rPr>
              <a:t>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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,then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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600" dirty="0">
                <a:latin typeface="+mn-lt"/>
                <a:ea typeface="宋体" charset="-122"/>
                <a:sym typeface="Monotype Sorts" charset="2"/>
              </a:rPr>
              <a:t> </a:t>
            </a:r>
            <a:r>
              <a:rPr lang="en-US" altLang="zh-CN" sz="2600" dirty="0">
                <a:latin typeface="+mn-lt"/>
                <a:ea typeface="宋体" charset="-122"/>
                <a:sym typeface="Symbol" pitchFamily="18" charset="2"/>
              </a:rPr>
              <a:t>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 		(</a:t>
            </a:r>
            <a:r>
              <a:rPr lang="zh-CN" altLang="en-US" sz="2600" dirty="0">
                <a:latin typeface="+mn-lt"/>
                <a:ea typeface="宋体" charset="-122"/>
                <a:sym typeface="Greek Symbols" pitchFamily="18" charset="2"/>
              </a:rPr>
              <a:t>伪传递律</a:t>
            </a:r>
            <a:r>
              <a:rPr lang="en-US" altLang="zh-CN" sz="2600" dirty="0">
                <a:latin typeface="+mn-lt"/>
                <a:ea typeface="宋体" charset="-122"/>
                <a:sym typeface="Greek Symbols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CN" sz="2200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Armstrong’s Axioms</a:t>
            </a:r>
            <a:endParaRPr lang="zh-CN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146581"/>
      </p:ext>
    </p:extLst>
  </p:cSld>
  <p:clrMapOvr>
    <a:masterClrMapping/>
  </p:clrMapOvr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DB-POT</Template>
  <TotalTime>2503</TotalTime>
  <Words>935</Words>
  <Application>Microsoft Macintosh PowerPoint</Application>
  <PresentationFormat>全屏显示(4:3)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Greek Symbols</vt:lpstr>
      <vt:lpstr>Arial</vt:lpstr>
      <vt:lpstr>Comic Sans MS</vt:lpstr>
      <vt:lpstr>Helvetica</vt:lpstr>
      <vt:lpstr>Monotype Sorts</vt:lpstr>
      <vt:lpstr>Symbol</vt:lpstr>
      <vt:lpstr>Wingdings</vt:lpstr>
      <vt:lpstr>2011-12</vt:lpstr>
      <vt:lpstr>Relational Database Design</vt:lpstr>
      <vt:lpstr>BAD Design</vt:lpstr>
      <vt:lpstr>GOOD Design</vt:lpstr>
      <vt:lpstr>FD</vt:lpstr>
      <vt:lpstr>FD, Example</vt:lpstr>
      <vt:lpstr>FD, Example</vt:lpstr>
      <vt:lpstr>Key</vt:lpstr>
      <vt:lpstr>Trivial(平凡) FD</vt:lpstr>
      <vt:lpstr>Armstrong’s Axioms</vt:lpstr>
      <vt:lpstr>Closure</vt:lpstr>
      <vt:lpstr>Normal Form</vt:lpstr>
      <vt:lpstr>NF的分解</vt:lpstr>
      <vt:lpstr>Canonical Cover(正则覆盖)</vt:lpstr>
      <vt:lpstr>无关属性的判断</vt:lpstr>
      <vt:lpstr>Canonical Cover(正则覆盖)</vt:lpstr>
      <vt:lpstr>范式分解</vt:lpstr>
      <vt:lpstr>范式分解</vt:lpstr>
      <vt:lpstr>范式分解</vt:lpstr>
      <vt:lpstr>范式分解</vt:lpstr>
      <vt:lpstr>例子</vt:lpstr>
      <vt:lpstr>MVD</vt:lpstr>
      <vt:lpstr>MVD</vt:lpstr>
      <vt:lpstr>MVD</vt:lpstr>
      <vt:lpstr>MVD</vt:lpstr>
      <vt:lpstr>练习</vt:lpstr>
      <vt:lpstr>4NF</vt:lpstr>
      <vt:lpstr>练习</vt:lpstr>
      <vt:lpstr>练习</vt:lpstr>
      <vt:lpstr>PowerPoint 演示文稿</vt:lpstr>
      <vt:lpstr>Denormalization for Performance</vt:lpstr>
      <vt:lpstr>用户权限管理</vt:lpstr>
      <vt:lpstr>练习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Away</dc:creator>
  <cp:lastModifiedBy>JIANWEI JIANG</cp:lastModifiedBy>
  <cp:revision>129</cp:revision>
  <dcterms:created xsi:type="dcterms:W3CDTF">2013-04-08T14:23:39Z</dcterms:created>
  <dcterms:modified xsi:type="dcterms:W3CDTF">2018-04-09T12:34:56Z</dcterms:modified>
</cp:coreProperties>
</file>