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68" r:id="rId19"/>
    <p:sldId id="275" r:id="rId20"/>
    <p:sldId id="276" r:id="rId21"/>
    <p:sldId id="277" r:id="rId22"/>
    <p:sldId id="278" r:id="rId23"/>
    <p:sldId id="279" r:id="rId24"/>
    <p:sldId id="27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B35-8AD4-40E1-86D3-220BEF898DA2}" type="datetimeFigureOut">
              <a:rPr lang="zh-CN" altLang="en-US" smtClean="0"/>
              <a:t>2013-04-15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B6BE-9982-478E-B034-ADA6110A7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6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B35-8AD4-40E1-86D3-220BEF898DA2}" type="datetimeFigureOut">
              <a:rPr lang="zh-CN" altLang="en-US" smtClean="0"/>
              <a:t>2013-04-15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B6BE-9982-478E-B034-ADA6110A7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3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B35-8AD4-40E1-86D3-220BEF898DA2}" type="datetimeFigureOut">
              <a:rPr lang="zh-CN" altLang="en-US" smtClean="0"/>
              <a:t>2013-04-15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B6BE-9982-478E-B034-ADA6110A7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9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B35-8AD4-40E1-86D3-220BEF898DA2}" type="datetimeFigureOut">
              <a:rPr lang="zh-CN" altLang="en-US" smtClean="0"/>
              <a:t>2013-04-15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B6BE-9982-478E-B034-ADA6110A75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7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B35-8AD4-40E1-86D3-220BEF898DA2}" type="datetimeFigureOut">
              <a:rPr lang="zh-CN" altLang="en-US" smtClean="0"/>
              <a:t>2013-04-15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B6BE-9982-478E-B034-ADA6110A7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8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B35-8AD4-40E1-86D3-220BEF898DA2}" type="datetimeFigureOut">
              <a:rPr lang="zh-CN" altLang="en-US" smtClean="0"/>
              <a:t>2013-04-15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B6BE-9982-478E-B034-ADA6110A7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0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B35-8AD4-40E1-86D3-220BEF898DA2}" type="datetimeFigureOut">
              <a:rPr lang="zh-CN" altLang="en-US" smtClean="0"/>
              <a:t>2013-04-15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B6BE-9982-478E-B034-ADA6110A7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B35-8AD4-40E1-86D3-220BEF898DA2}" type="datetimeFigureOut">
              <a:rPr lang="zh-CN" altLang="en-US" smtClean="0"/>
              <a:t>2013-04-15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B6BE-9982-478E-B034-ADA6110A7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B35-8AD4-40E1-86D3-220BEF898DA2}" type="datetimeFigureOut">
              <a:rPr lang="zh-CN" altLang="en-US" smtClean="0"/>
              <a:t>2013-04-15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B6BE-9982-478E-B034-ADA6110A7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6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B35-8AD4-40E1-86D3-220BEF898DA2}" type="datetimeFigureOut">
              <a:rPr lang="zh-CN" altLang="en-US" smtClean="0"/>
              <a:t>2013-04-15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B6BE-9982-478E-B034-ADA6110A7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4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B35-8AD4-40E1-86D3-220BEF898DA2}" type="datetimeFigureOut">
              <a:rPr lang="zh-CN" altLang="en-US" smtClean="0"/>
              <a:t>2013-04-15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B6BE-9982-478E-B034-ADA6110A7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0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3EB35-8AD4-40E1-86D3-220BEF898DA2}" type="datetimeFigureOut">
              <a:rPr lang="zh-CN" altLang="en-US" smtClean="0"/>
              <a:t>2013-04-15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B6BE-9982-478E-B034-ADA6110A7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7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5400" dirty="0" smtClean="0">
                <a:latin typeface="+mj-lt"/>
              </a:rPr>
              <a:t>Transaction</a:t>
            </a:r>
            <a:br>
              <a:rPr lang="en-US" altLang="zh-CN" sz="5400" dirty="0" smtClean="0">
                <a:latin typeface="+mj-lt"/>
              </a:rPr>
            </a:br>
            <a:r>
              <a:rPr lang="zh-CN" altLang="en-US" sz="5400" dirty="0" smtClean="0">
                <a:latin typeface="+mj-lt"/>
              </a:rPr>
              <a:t>（事务）</a:t>
            </a:r>
            <a:endParaRPr lang="zh-CN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820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4122"/>
          </a:xfrm>
        </p:spPr>
        <p:txBody>
          <a:bodyPr>
            <a:noAutofit/>
          </a:bodyPr>
          <a:lstStyle/>
          <a:p>
            <a:r>
              <a:rPr lang="en-US" altLang="zh-CN" sz="6000" dirty="0">
                <a:latin typeface="+mj-lt"/>
              </a:rPr>
              <a:t>Schedule 1</a:t>
            </a:r>
            <a:endParaRPr lang="zh-CN" altLang="en-US" dirty="0">
              <a:latin typeface="+mj-lt"/>
            </a:endParaRPr>
          </a:p>
        </p:txBody>
      </p:sp>
      <p:pic>
        <p:nvPicPr>
          <p:cNvPr id="4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0997"/>
            <a:ext cx="3672408" cy="459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5949280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000099"/>
                </a:solidFill>
              </a:rPr>
              <a:t>serial </a:t>
            </a:r>
            <a:r>
              <a:rPr lang="en-US" altLang="zh-CN" dirty="0" smtClean="0"/>
              <a:t>schedule in which 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is followed by 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03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zh-CN" sz="6000" dirty="0">
                <a:latin typeface="+mj-lt"/>
              </a:rPr>
              <a:t>Schedule 2</a:t>
            </a:r>
            <a:endParaRPr lang="zh-CN" altLang="en-US" dirty="0">
              <a:latin typeface="+mj-lt"/>
            </a:endParaRPr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13" y="1052736"/>
            <a:ext cx="3853279" cy="479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602128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 serial schedule where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2</a:t>
            </a:r>
            <a:r>
              <a:rPr lang="en-US" altLang="zh-CN" dirty="0" smtClean="0"/>
              <a:t> is followed by </a:t>
            </a:r>
            <a:r>
              <a:rPr kumimoji="1" lang="en-US" altLang="zh-CN" i="1" dirty="0" smtClean="0"/>
              <a:t>T</a:t>
            </a:r>
            <a:r>
              <a:rPr kumimoji="1" lang="en-US" altLang="zh-CN" baseline="-25000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22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Schedule 3</a:t>
            </a:r>
            <a:endParaRPr lang="zh-CN" altLang="en-US" dirty="0">
              <a:latin typeface="+mj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0768"/>
            <a:ext cx="3273836" cy="408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594928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kumimoji="1" lang="en-US" altLang="zh-CN" dirty="0">
                <a:latin typeface="Arial" charset="0"/>
              </a:rPr>
              <a:t>In Schedules 1, 2 and 3, the sum A + B is preserved.</a:t>
            </a:r>
            <a:endParaRPr kumimoji="1" lang="en-US" altLang="zh-CN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3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 4</a:t>
            </a:r>
            <a:endParaRPr lang="zh-CN" altLang="en-US" dirty="0"/>
          </a:p>
        </p:txBody>
      </p:sp>
      <p:pic>
        <p:nvPicPr>
          <p:cNvPr id="4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15474"/>
            <a:ext cx="3528392" cy="440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637203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This concurrent schedule does not preserve the value of (</a:t>
            </a:r>
            <a:r>
              <a:rPr lang="en-US" altLang="zh-CN" i="1" dirty="0" smtClean="0"/>
              <a:t>A </a:t>
            </a:r>
            <a:r>
              <a:rPr lang="en-US" altLang="zh-CN" dirty="0" smtClean="0"/>
              <a:t>+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.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73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Lock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25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</a:rPr>
              <a:t>共享锁（</a:t>
            </a:r>
            <a:r>
              <a:rPr lang="en-US" altLang="zh-CN" dirty="0" smtClean="0">
                <a:latin typeface="+mn-lt"/>
              </a:rPr>
              <a:t>Shared</a:t>
            </a:r>
            <a:r>
              <a:rPr lang="zh-CN" altLang="en-US" dirty="0" smtClean="0">
                <a:latin typeface="+mn-lt"/>
              </a:rPr>
              <a:t>）、排它锁（</a:t>
            </a:r>
            <a:r>
              <a:rPr lang="en-US" altLang="zh-CN" dirty="0" smtClean="0">
                <a:latin typeface="+mn-lt"/>
              </a:rPr>
              <a:t>exclusive</a:t>
            </a:r>
            <a:r>
              <a:rPr lang="zh-CN" altLang="en-US" dirty="0" smtClean="0">
                <a:latin typeface="+mn-lt"/>
              </a:rPr>
              <a:t>）</a:t>
            </a:r>
            <a:endParaRPr lang="en-US" altLang="zh-CN" dirty="0" smtClean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endParaRPr lang="en-US" altLang="zh-CN" dirty="0" smtClean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endParaRPr lang="en-US" altLang="zh-CN" dirty="0" smtClean="0">
              <a:latin typeface="+mn-lt"/>
            </a:endParaRPr>
          </a:p>
          <a:p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锁的</a:t>
            </a:r>
            <a:r>
              <a:rPr lang="zh-CN" altLang="en-US" dirty="0"/>
              <a:t>机制</a:t>
            </a:r>
          </a:p>
        </p:txBody>
      </p:sp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18" y="2492896"/>
            <a:ext cx="3422712" cy="195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13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00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+mn-lt"/>
              </a:rPr>
              <a:t>A transaction may be granted a lock on an item if the requested lock is compatible with locks already held on the item by other transactions.</a:t>
            </a:r>
          </a:p>
          <a:p>
            <a:r>
              <a:rPr lang="en-US" altLang="zh-CN" dirty="0">
                <a:latin typeface="+mn-lt"/>
              </a:rPr>
              <a:t>Any number of transactions can hold shared locks on an item, </a:t>
            </a:r>
          </a:p>
          <a:p>
            <a:pPr lvl="1"/>
            <a:r>
              <a:rPr lang="en-US" altLang="zh-CN" dirty="0">
                <a:latin typeface="+mn-lt"/>
              </a:rPr>
              <a:t>but if any transaction holds an exclusive on the item no other transaction may hold any lock on the item.</a:t>
            </a:r>
          </a:p>
          <a:p>
            <a:r>
              <a:rPr lang="en-US" altLang="zh-CN" dirty="0">
                <a:latin typeface="+mn-lt"/>
              </a:rPr>
              <a:t>If a lock cannot be granted, the requesting transaction is made to wait till all incompatible locks held by other transactions have been released.  The lock is then granted.</a:t>
            </a:r>
          </a:p>
          <a:p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zh-CN" dirty="0" smtClean="0">
                <a:latin typeface="+mj-lt"/>
              </a:rPr>
              <a:t>Lock &amp; Transaction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398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+mj-lt"/>
              </a:rPr>
              <a:t>Lock</a:t>
            </a:r>
            <a:endParaRPr lang="zh-CN" altLang="en-US" sz="5400" dirty="0">
              <a:latin typeface="+mj-lt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2956816" cy="24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2" y="4365104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Neither </a:t>
            </a:r>
            <a:r>
              <a:rPr lang="en-US" altLang="zh-CN" sz="2000" i="1" dirty="0" smtClean="0"/>
              <a:t>T</a:t>
            </a:r>
            <a:r>
              <a:rPr lang="en-US" altLang="zh-CN" sz="2000" i="1" baseline="-25000" dirty="0" smtClean="0"/>
              <a:t>3</a:t>
            </a:r>
            <a:r>
              <a:rPr lang="en-US" altLang="zh-CN" sz="2000" dirty="0" smtClean="0"/>
              <a:t> nor </a:t>
            </a:r>
            <a:r>
              <a:rPr lang="en-US" altLang="zh-CN" sz="2000" i="1" dirty="0" smtClean="0"/>
              <a:t>T</a:t>
            </a:r>
            <a:r>
              <a:rPr lang="en-US" altLang="zh-CN" sz="2000" i="1" baseline="-25000" dirty="0" smtClean="0"/>
              <a:t>4</a:t>
            </a:r>
            <a:r>
              <a:rPr lang="en-US" altLang="zh-CN" sz="2000" dirty="0" smtClean="0"/>
              <a:t> can make progress — executing  </a:t>
            </a:r>
            <a:r>
              <a:rPr lang="en-US" altLang="zh-CN" sz="2000" b="1" dirty="0" smtClean="0"/>
              <a:t>lock-S</a:t>
            </a:r>
            <a:r>
              <a:rPr lang="en-US" altLang="zh-CN" sz="2000" i="1" dirty="0" smtClean="0"/>
              <a:t>(B)</a:t>
            </a:r>
            <a:r>
              <a:rPr lang="en-US" altLang="zh-CN" sz="2000" dirty="0" smtClean="0"/>
              <a:t> causes </a:t>
            </a:r>
            <a:r>
              <a:rPr lang="en-US" altLang="zh-CN" sz="2000" i="1" dirty="0" smtClean="0"/>
              <a:t>T</a:t>
            </a:r>
            <a:r>
              <a:rPr lang="en-US" altLang="zh-CN" sz="2000" i="1" baseline="-25000" dirty="0" smtClean="0"/>
              <a:t>4</a:t>
            </a:r>
            <a:r>
              <a:rPr lang="en-US" altLang="zh-CN" sz="2000" dirty="0" smtClean="0"/>
              <a:t> to wait for </a:t>
            </a:r>
            <a:r>
              <a:rPr lang="en-US" altLang="zh-CN" sz="2000" i="1" dirty="0" smtClean="0"/>
              <a:t>T</a:t>
            </a:r>
            <a:r>
              <a:rPr lang="en-US" altLang="zh-CN" sz="2000" i="1" baseline="-25000" dirty="0" smtClean="0"/>
              <a:t>3</a:t>
            </a:r>
            <a:r>
              <a:rPr lang="en-US" altLang="zh-CN" sz="2000" dirty="0" smtClean="0"/>
              <a:t> to release its lock on </a:t>
            </a:r>
            <a:r>
              <a:rPr lang="en-US" altLang="zh-CN" sz="2000" i="1" dirty="0" smtClean="0"/>
              <a:t>B</a:t>
            </a:r>
            <a:r>
              <a:rPr lang="en-US" altLang="zh-CN" sz="2000" dirty="0" smtClean="0"/>
              <a:t>, while executing  </a:t>
            </a:r>
            <a:r>
              <a:rPr lang="en-US" altLang="zh-CN" sz="2000" b="1" dirty="0" smtClean="0"/>
              <a:t>lock-X</a:t>
            </a:r>
            <a:r>
              <a:rPr lang="en-US" altLang="zh-CN" sz="2000" i="1" dirty="0" smtClean="0"/>
              <a:t>(A)</a:t>
            </a:r>
            <a:r>
              <a:rPr lang="en-US" altLang="zh-CN" sz="2000" dirty="0" smtClean="0"/>
              <a:t> causes </a:t>
            </a:r>
            <a:r>
              <a:rPr lang="en-US" altLang="zh-CN" sz="2000" i="1" dirty="0" smtClean="0"/>
              <a:t>T</a:t>
            </a:r>
            <a:r>
              <a:rPr lang="en-US" altLang="zh-CN" sz="2000" i="1" baseline="-25000" dirty="0" smtClean="0"/>
              <a:t>3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 to wait for </a:t>
            </a:r>
            <a:r>
              <a:rPr lang="en-US" altLang="zh-CN" sz="2000" i="1" dirty="0" smtClean="0"/>
              <a:t>T</a:t>
            </a:r>
            <a:r>
              <a:rPr lang="en-US" altLang="zh-CN" sz="2000" i="1" baseline="-25000" dirty="0" smtClean="0"/>
              <a:t>4</a:t>
            </a:r>
            <a:r>
              <a:rPr lang="en-US" altLang="zh-CN" sz="2000" dirty="0" smtClean="0"/>
              <a:t> to release its lock on 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.</a:t>
            </a: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Such a situation is called a 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deadlock</a:t>
            </a:r>
            <a:r>
              <a:rPr lang="en-US" altLang="zh-CN" sz="2000" dirty="0" smtClean="0"/>
              <a:t>. 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To handle a deadlock one of </a:t>
            </a:r>
            <a:r>
              <a:rPr lang="en-US" altLang="zh-CN" sz="2000" i="1" dirty="0" smtClean="0"/>
              <a:t>T</a:t>
            </a:r>
            <a:r>
              <a:rPr lang="en-US" altLang="zh-CN" sz="2000" i="1" baseline="-25000" dirty="0" smtClean="0"/>
              <a:t>3</a:t>
            </a:r>
            <a:r>
              <a:rPr lang="en-US" altLang="zh-CN" sz="2000" dirty="0" smtClean="0"/>
              <a:t> or </a:t>
            </a:r>
            <a:r>
              <a:rPr lang="en-US" altLang="zh-CN" sz="2000" i="1" dirty="0" smtClean="0"/>
              <a:t>T</a:t>
            </a:r>
            <a:r>
              <a:rPr lang="en-US" altLang="zh-CN" sz="2000" i="1" baseline="-25000" dirty="0" smtClean="0"/>
              <a:t>4</a:t>
            </a:r>
            <a:r>
              <a:rPr lang="en-US" altLang="zh-CN" sz="2000" dirty="0" smtClean="0"/>
              <a:t> must be rolled back </a:t>
            </a:r>
            <a:br>
              <a:rPr lang="en-US" altLang="zh-CN" sz="2000" dirty="0" smtClean="0"/>
            </a:br>
            <a:r>
              <a:rPr lang="en-US" altLang="zh-CN" sz="2000" dirty="0" smtClean="0"/>
              <a:t>and its locks released.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2727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Isolation level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992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 smtClean="0"/>
              <a:t>事务的隔离层次（隔离级别）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并发性能</a:t>
            </a:r>
            <a:r>
              <a:rPr lang="en-US" altLang="zh-CN" dirty="0" err="1" smtClean="0">
                <a:solidFill>
                  <a:srgbClr val="FF0000"/>
                </a:solidFill>
                <a:latin typeface="+mn-lt"/>
              </a:rPr>
              <a:t>vs</a:t>
            </a:r>
            <a:r>
              <a:rPr lang="zh-CN" altLang="en-US" dirty="0" smtClean="0">
                <a:latin typeface="+mn-lt"/>
              </a:rPr>
              <a:t>完整</a:t>
            </a:r>
            <a:r>
              <a:rPr lang="zh-CN" altLang="en-US" dirty="0" smtClean="0"/>
              <a:t>一致之间的一种弱化、折中</a:t>
            </a:r>
            <a:endParaRPr lang="en-US" altLang="zh-CN" dirty="0" smtClean="0"/>
          </a:p>
          <a:p>
            <a:pPr lvl="1"/>
            <a:r>
              <a:rPr lang="en-US" altLang="zh-CN" dirty="0">
                <a:latin typeface="+mn-lt"/>
              </a:rPr>
              <a:t>Read uncommitted	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 err="1" smtClean="0">
                <a:latin typeface="+mn-lt"/>
              </a:rPr>
              <a:t>Isolation_Level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= 3</a:t>
            </a:r>
          </a:p>
          <a:p>
            <a:pPr lvl="1"/>
            <a:r>
              <a:rPr lang="en-US" altLang="zh-CN" dirty="0">
                <a:latin typeface="+mn-lt"/>
              </a:rPr>
              <a:t>Read committed		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Isolation_Level</a:t>
            </a:r>
            <a:r>
              <a:rPr lang="en-US" altLang="zh-CN" dirty="0">
                <a:latin typeface="+mn-lt"/>
              </a:rPr>
              <a:t> = </a:t>
            </a:r>
            <a:r>
              <a:rPr lang="en-US" altLang="zh-CN" dirty="0">
                <a:latin typeface="+mn-lt"/>
              </a:rPr>
              <a:t>2</a:t>
            </a:r>
          </a:p>
          <a:p>
            <a:pPr lvl="1"/>
            <a:r>
              <a:rPr lang="en-US" altLang="zh-CN" dirty="0">
                <a:latin typeface="+mn-lt"/>
              </a:rPr>
              <a:t>Repeatable read		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Isolation_Level</a:t>
            </a:r>
            <a:r>
              <a:rPr lang="en-US" altLang="zh-CN" dirty="0">
                <a:latin typeface="+mn-lt"/>
              </a:rPr>
              <a:t> = 1</a:t>
            </a:r>
            <a:endParaRPr lang="en-US" altLang="zh-CN" dirty="0">
              <a:latin typeface="+mn-lt"/>
            </a:endParaRPr>
          </a:p>
          <a:p>
            <a:pPr lvl="1"/>
            <a:r>
              <a:rPr lang="en-US" altLang="zh-CN" dirty="0" err="1">
                <a:latin typeface="+mn-lt"/>
              </a:rPr>
              <a:t>Serializable</a:t>
            </a:r>
            <a:r>
              <a:rPr lang="en-US" altLang="zh-CN" dirty="0">
                <a:latin typeface="+mn-lt"/>
              </a:rPr>
              <a:t>		 </a:t>
            </a:r>
            <a:r>
              <a:rPr lang="en-US" altLang="zh-CN" dirty="0" err="1">
                <a:latin typeface="+mn-lt"/>
              </a:rPr>
              <a:t>Isolation_Level</a:t>
            </a:r>
            <a:r>
              <a:rPr lang="en-US" altLang="zh-CN" dirty="0">
                <a:latin typeface="+mn-lt"/>
              </a:rPr>
              <a:t> = 0</a:t>
            </a:r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+mj-lt"/>
              </a:rPr>
              <a:t>Isolation level</a:t>
            </a:r>
            <a:endParaRPr lang="zh-CN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794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A </a:t>
            </a:r>
            <a:r>
              <a:rPr lang="en-US" altLang="zh-CN" dirty="0">
                <a:solidFill>
                  <a:srgbClr val="000099"/>
                </a:solidFill>
                <a:latin typeface="+mn-lt"/>
              </a:rPr>
              <a:t>transaction</a:t>
            </a:r>
            <a:r>
              <a:rPr lang="en-US" altLang="zh-CN" dirty="0">
                <a:latin typeface="+mn-lt"/>
              </a:rPr>
              <a:t> is a unit of program execution that accesses and  possibly updates various data </a:t>
            </a:r>
            <a:r>
              <a:rPr lang="en-US" altLang="zh-CN" dirty="0" smtClean="0">
                <a:latin typeface="+mn-lt"/>
              </a:rPr>
              <a:t>items</a:t>
            </a:r>
          </a:p>
          <a:p>
            <a:r>
              <a:rPr lang="en-US" altLang="zh-CN" dirty="0" smtClean="0">
                <a:latin typeface="+mn-lt"/>
              </a:rPr>
              <a:t>SQL DML/C++ Java</a:t>
            </a:r>
          </a:p>
          <a:p>
            <a:r>
              <a:rPr lang="zh-CN" altLang="en-US" dirty="0" smtClean="0">
                <a:latin typeface="+mn-lt"/>
              </a:rPr>
              <a:t>操作的集合、逻辑工作单元</a:t>
            </a:r>
            <a:endParaRPr lang="en-US" altLang="zh-CN" dirty="0" smtClean="0">
              <a:latin typeface="+mn-lt"/>
            </a:endParaRPr>
          </a:p>
          <a:p>
            <a:r>
              <a:rPr lang="zh-CN" altLang="en-US" dirty="0" smtClean="0">
                <a:latin typeface="+mn-lt"/>
              </a:rPr>
              <a:t>可能由多条语句构成</a:t>
            </a:r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+mj-lt"/>
              </a:rPr>
              <a:t>Transaction Concept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4001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340768"/>
            <a:ext cx="856895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0" dirty="0" smtClean="0">
                <a:latin typeface="+mn-lt"/>
              </a:rPr>
              <a:t>Read </a:t>
            </a:r>
            <a:r>
              <a:rPr lang="en-US" altLang="zh-CN" b="0" dirty="0">
                <a:latin typeface="+mn-lt"/>
              </a:rPr>
              <a:t>permitted on row with or without write lock</a:t>
            </a:r>
          </a:p>
          <a:p>
            <a:r>
              <a:rPr lang="en-US" altLang="zh-CN" b="0" dirty="0" smtClean="0">
                <a:solidFill>
                  <a:srgbClr val="FF0000"/>
                </a:solidFill>
                <a:latin typeface="+mn-lt"/>
              </a:rPr>
              <a:t>No 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read locks are applied</a:t>
            </a:r>
          </a:p>
          <a:p>
            <a:r>
              <a:rPr lang="en-US" altLang="zh-CN" b="0" dirty="0" smtClean="0">
                <a:latin typeface="+mn-lt"/>
              </a:rPr>
              <a:t>No </a:t>
            </a:r>
            <a:r>
              <a:rPr lang="en-US" altLang="zh-CN" b="0" dirty="0">
                <a:latin typeface="+mn-lt"/>
              </a:rPr>
              <a:t>guarantee that concurrent transaction will not modify row or roll back changes </a:t>
            </a:r>
            <a:r>
              <a:rPr lang="en-US" altLang="zh-CN" b="0" dirty="0" smtClean="0">
                <a:latin typeface="+mn-lt"/>
              </a:rPr>
              <a:t>to row</a:t>
            </a:r>
            <a:endParaRPr lang="en-US" altLang="zh-CN" b="0" dirty="0">
              <a:latin typeface="+mn-lt"/>
            </a:endParaRPr>
          </a:p>
          <a:p>
            <a:r>
              <a:rPr lang="en-US" altLang="zh-CN" b="0" dirty="0" smtClean="0">
                <a:latin typeface="+mn-lt"/>
              </a:rPr>
              <a:t>Corresponds </a:t>
            </a:r>
            <a:r>
              <a:rPr lang="en-US" altLang="zh-CN" b="0" dirty="0">
                <a:latin typeface="+mn-lt"/>
              </a:rPr>
              <a:t>to table hints NOLOCK and READUNCOMMITTED</a:t>
            </a:r>
          </a:p>
          <a:p>
            <a:r>
              <a:rPr lang="en-US" altLang="zh-CN" b="0" dirty="0" smtClean="0">
                <a:latin typeface="+mn-lt"/>
              </a:rPr>
              <a:t> </a:t>
            </a:r>
            <a:r>
              <a:rPr lang="en-US" altLang="zh-CN" b="0" dirty="0">
                <a:latin typeface="+mn-lt"/>
              </a:rPr>
              <a:t>Allow dirty reads, non-repeatable reads, and phantom rows</a:t>
            </a:r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0 - Read uncommitted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9417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0" dirty="0" smtClean="0">
                <a:latin typeface="+mn-lt"/>
              </a:rPr>
              <a:t>Read </a:t>
            </a:r>
            <a:r>
              <a:rPr lang="en-US" altLang="zh-CN" b="0" dirty="0">
                <a:latin typeface="+mn-lt"/>
              </a:rPr>
              <a:t>only permitted on row with no write lock</a:t>
            </a:r>
          </a:p>
          <a:p>
            <a:r>
              <a:rPr lang="en-US" altLang="zh-CN" b="0" dirty="0" smtClean="0">
                <a:latin typeface="+mn-lt"/>
              </a:rPr>
              <a:t>Read </a:t>
            </a:r>
            <a:r>
              <a:rPr lang="en-US" altLang="zh-CN" b="0" dirty="0">
                <a:latin typeface="+mn-lt"/>
              </a:rPr>
              <a:t>lock acquired and held for read on current row only, but released when </a:t>
            </a:r>
            <a:r>
              <a:rPr lang="en-US" altLang="zh-CN" b="0" dirty="0" smtClean="0">
                <a:latin typeface="+mn-lt"/>
              </a:rPr>
              <a:t>cursor moves </a:t>
            </a:r>
            <a:r>
              <a:rPr lang="en-US" altLang="zh-CN" b="0" dirty="0">
                <a:latin typeface="+mn-lt"/>
              </a:rPr>
              <a:t>off the row</a:t>
            </a:r>
          </a:p>
          <a:p>
            <a:r>
              <a:rPr lang="en-US" altLang="zh-CN" b="0" dirty="0" smtClean="0">
                <a:latin typeface="+mn-lt"/>
              </a:rPr>
              <a:t>No </a:t>
            </a:r>
            <a:r>
              <a:rPr lang="en-US" altLang="zh-CN" b="0" dirty="0">
                <a:latin typeface="+mn-lt"/>
              </a:rPr>
              <a:t>guarantee that data will not change during transaction</a:t>
            </a:r>
          </a:p>
          <a:p>
            <a:r>
              <a:rPr lang="en-US" altLang="zh-CN" b="0" dirty="0" smtClean="0">
                <a:latin typeface="+mn-lt"/>
              </a:rPr>
              <a:t>Corresponds </a:t>
            </a:r>
            <a:r>
              <a:rPr lang="en-US" altLang="zh-CN" b="0" dirty="0">
                <a:latin typeface="+mn-lt"/>
              </a:rPr>
              <a:t>to table hint READCOMMITTED</a:t>
            </a:r>
          </a:p>
          <a:p>
            <a:r>
              <a:rPr lang="en-US" altLang="zh-CN" b="0" dirty="0" smtClean="0">
                <a:latin typeface="+mn-lt"/>
              </a:rPr>
              <a:t>Prevent </a:t>
            </a:r>
            <a:r>
              <a:rPr lang="en-US" altLang="zh-CN" b="0" dirty="0">
                <a:latin typeface="+mn-lt"/>
              </a:rPr>
              <a:t>dirty reads</a:t>
            </a:r>
          </a:p>
          <a:p>
            <a:r>
              <a:rPr lang="en-US" altLang="zh-CN" b="0" dirty="0" smtClean="0">
                <a:latin typeface="+mn-lt"/>
              </a:rPr>
              <a:t>Allow </a:t>
            </a:r>
            <a:r>
              <a:rPr lang="en-US" altLang="zh-CN" b="0" dirty="0">
                <a:latin typeface="+mn-lt"/>
              </a:rPr>
              <a:t>non-repeatable reads and phantom rows</a:t>
            </a:r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1 - Read committed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9938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0" dirty="0" smtClean="0">
                <a:latin typeface="+mn-lt"/>
              </a:rPr>
              <a:t>Read </a:t>
            </a:r>
            <a:r>
              <a:rPr lang="en-US" altLang="zh-CN" sz="2800" b="0" dirty="0">
                <a:latin typeface="+mn-lt"/>
              </a:rPr>
              <a:t>only permitted on row with no write lock</a:t>
            </a:r>
          </a:p>
          <a:p>
            <a:r>
              <a:rPr lang="en-US" altLang="zh-CN" sz="2800" b="0" dirty="0" smtClean="0">
                <a:latin typeface="+mn-lt"/>
              </a:rPr>
              <a:t>Read </a:t>
            </a:r>
            <a:r>
              <a:rPr lang="en-US" altLang="zh-CN" sz="2800" b="0" dirty="0">
                <a:latin typeface="+mn-lt"/>
              </a:rPr>
              <a:t>lock acquired as each row in the result set is read, and held until </a:t>
            </a:r>
            <a:r>
              <a:rPr lang="en-US" altLang="zh-CN" sz="2800" b="0" dirty="0" smtClean="0">
                <a:latin typeface="+mn-lt"/>
              </a:rPr>
              <a:t>transaction ends</a:t>
            </a:r>
            <a:endParaRPr lang="en-US" altLang="zh-CN" sz="2800" b="0" dirty="0">
              <a:latin typeface="+mn-lt"/>
            </a:endParaRPr>
          </a:p>
          <a:p>
            <a:r>
              <a:rPr lang="en-US" altLang="zh-CN" sz="2800" b="0" dirty="0" smtClean="0">
                <a:latin typeface="+mn-lt"/>
              </a:rPr>
              <a:t>Corresponds </a:t>
            </a:r>
            <a:r>
              <a:rPr lang="en-US" altLang="zh-CN" sz="2800" b="0" dirty="0">
                <a:latin typeface="+mn-lt"/>
              </a:rPr>
              <a:t>to table hint REPEATABLEREAD</a:t>
            </a:r>
          </a:p>
          <a:p>
            <a:r>
              <a:rPr lang="en-US" altLang="zh-CN" sz="2800" b="0" dirty="0" smtClean="0">
                <a:latin typeface="+mn-lt"/>
              </a:rPr>
              <a:t>Prevent </a:t>
            </a:r>
            <a:r>
              <a:rPr lang="en-US" altLang="zh-CN" sz="2800" b="0" dirty="0">
                <a:latin typeface="+mn-lt"/>
              </a:rPr>
              <a:t>dirty reads and non-repeatable reads</a:t>
            </a:r>
          </a:p>
          <a:p>
            <a:r>
              <a:rPr lang="en-US" altLang="zh-CN" sz="2800" b="0" dirty="0" smtClean="0">
                <a:latin typeface="+mn-lt"/>
              </a:rPr>
              <a:t>Allow </a:t>
            </a:r>
            <a:r>
              <a:rPr lang="en-US" altLang="zh-CN" sz="2800" b="0" dirty="0">
                <a:latin typeface="+mn-lt"/>
              </a:rPr>
              <a:t>phantom rows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2</a:t>
            </a:r>
            <a:r>
              <a:rPr lang="en-US" altLang="zh-CN" dirty="0" smtClean="0">
                <a:latin typeface="+mj-lt"/>
              </a:rPr>
              <a:t> - Repeatable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0800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>
                <a:latin typeface="+mn-lt"/>
              </a:rPr>
              <a:t>Read </a:t>
            </a:r>
            <a:r>
              <a:rPr lang="en-US" altLang="zh-CN" b="0" dirty="0">
                <a:latin typeface="+mn-lt"/>
              </a:rPr>
              <a:t>only permitted on rows in result without write lock</a:t>
            </a:r>
          </a:p>
          <a:p>
            <a:r>
              <a:rPr lang="en-US" altLang="zh-CN" b="0" dirty="0" smtClean="0">
                <a:latin typeface="+mn-lt"/>
              </a:rPr>
              <a:t>Read </a:t>
            </a:r>
            <a:r>
              <a:rPr lang="en-US" altLang="zh-CN" b="0" dirty="0">
                <a:latin typeface="+mn-lt"/>
              </a:rPr>
              <a:t>locks acquired when cursor is opened and held until transaction ends</a:t>
            </a:r>
          </a:p>
          <a:p>
            <a:r>
              <a:rPr lang="en-US" altLang="zh-CN" b="0" dirty="0" smtClean="0">
                <a:latin typeface="+mn-lt"/>
              </a:rPr>
              <a:t>Corresponds </a:t>
            </a:r>
            <a:r>
              <a:rPr lang="en-US" altLang="zh-CN" b="0" dirty="0">
                <a:latin typeface="+mn-lt"/>
              </a:rPr>
              <a:t>to table hints HOLDLOCK and SERIALIZABLE</a:t>
            </a:r>
          </a:p>
          <a:p>
            <a:r>
              <a:rPr lang="en-US" altLang="zh-CN" b="0" dirty="0" smtClean="0">
                <a:latin typeface="+mn-lt"/>
              </a:rPr>
              <a:t>Prevent </a:t>
            </a:r>
            <a:r>
              <a:rPr lang="en-US" altLang="zh-CN" b="0" dirty="0">
                <a:latin typeface="+mn-lt"/>
              </a:rPr>
              <a:t>dirty reads, non-repeatable reads, and phantom rows</a:t>
            </a:r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>
                <a:latin typeface="+mj-lt"/>
              </a:rPr>
              <a:t>3 - </a:t>
            </a:r>
            <a:r>
              <a:rPr lang="en-US" altLang="zh-CN" b="0" dirty="0" err="1" smtClean="0">
                <a:latin typeface="+mj-lt"/>
              </a:rPr>
              <a:t>serializable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7706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Isolation Level</a:t>
            </a:r>
            <a:endParaRPr lang="zh-CN" altLang="en-US" dirty="0">
              <a:latin typeface="+mj-lt"/>
            </a:endParaRPr>
          </a:p>
        </p:txBody>
      </p:sp>
      <p:pic>
        <p:nvPicPr>
          <p:cNvPr id="4" name="Picture 4" descr="D:\ASA_Fund\gfx\170dpi\concurconsi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39088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37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E.g. transaction to transfer $50 from account A to account B: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1.	read(A)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2.	A := A – 50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3.	write(A)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4.	read(B)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5.	B := B + 50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6.	write(B)</a:t>
            </a:r>
          </a:p>
          <a:p>
            <a:pPr marL="0" indent="0">
              <a:buNone/>
            </a:pPr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Example of transaction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51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+mn-lt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3600" dirty="0" smtClean="0">
                <a:latin typeface="+mn-lt"/>
              </a:rPr>
              <a:t>tomicity</a:t>
            </a:r>
          </a:p>
          <a:p>
            <a:r>
              <a:rPr lang="en-US" altLang="zh-CN" sz="3600" dirty="0" smtClean="0">
                <a:latin typeface="+mn-lt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en-US" altLang="zh-CN" sz="3600" dirty="0" smtClean="0">
                <a:latin typeface="+mn-lt"/>
              </a:rPr>
              <a:t>onsistency</a:t>
            </a:r>
            <a:endParaRPr lang="en-US" altLang="zh-CN" sz="3600" dirty="0">
              <a:latin typeface="+mn-lt"/>
            </a:endParaRPr>
          </a:p>
          <a:p>
            <a:r>
              <a:rPr lang="en-US" altLang="zh-CN" sz="3600" dirty="0" smtClean="0">
                <a:latin typeface="+mn-lt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3600" dirty="0" smtClean="0">
                <a:latin typeface="+mn-lt"/>
              </a:rPr>
              <a:t>solation</a:t>
            </a:r>
            <a:endParaRPr lang="en-US" altLang="zh-CN" sz="3600" dirty="0">
              <a:latin typeface="+mn-lt"/>
            </a:endParaRPr>
          </a:p>
          <a:p>
            <a:r>
              <a:rPr lang="en-US" altLang="zh-CN" sz="3600" dirty="0" smtClean="0">
                <a:latin typeface="+mn-lt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+mn-lt"/>
              </a:rPr>
              <a:t>D</a:t>
            </a:r>
            <a:r>
              <a:rPr lang="en-US" altLang="zh-CN" sz="3600" dirty="0" smtClean="0">
                <a:latin typeface="+mn-lt"/>
              </a:rPr>
              <a:t>urability</a:t>
            </a:r>
            <a:endParaRPr lang="en-US" altLang="zh-CN" sz="3600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+mj-lt"/>
              </a:rPr>
              <a:t>ACID Properties</a:t>
            </a:r>
            <a:endParaRPr lang="zh-CN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44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+mn-lt"/>
              </a:rPr>
              <a:t>Commit</a:t>
            </a:r>
          </a:p>
          <a:p>
            <a:endParaRPr lang="en-US" altLang="zh-CN" sz="3600" dirty="0">
              <a:latin typeface="+mn-lt"/>
            </a:endParaRPr>
          </a:p>
          <a:p>
            <a:endParaRPr lang="en-US" altLang="zh-CN" sz="3600" dirty="0" smtClean="0">
              <a:latin typeface="+mn-lt"/>
            </a:endParaRPr>
          </a:p>
          <a:p>
            <a:endParaRPr lang="en-US" altLang="zh-CN" sz="3600" dirty="0" smtClean="0">
              <a:latin typeface="+mn-lt"/>
            </a:endParaRPr>
          </a:p>
          <a:p>
            <a:r>
              <a:rPr lang="en-US" altLang="zh-CN" sz="3600" dirty="0" smtClean="0">
                <a:latin typeface="+mn-lt"/>
              </a:rPr>
              <a:t>Rollback</a:t>
            </a:r>
            <a:endParaRPr lang="zh-CN" altLang="en-US" sz="3600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Transaction</a:t>
            </a:r>
            <a:endParaRPr lang="zh-CN" altLang="en-US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40768"/>
            <a:ext cx="5400600" cy="249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367" y="4096942"/>
            <a:ext cx="5361731" cy="257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8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Transaction process</a:t>
            </a:r>
            <a:endParaRPr lang="zh-CN" altLang="en-US" dirty="0">
              <a:latin typeface="+mj-lt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400420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3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+mj-lt"/>
              </a:rPr>
              <a:t>Transaction State</a:t>
            </a:r>
            <a:endParaRPr lang="zh-CN" altLang="en-US" sz="4800" dirty="0">
              <a:latin typeface="+mj-lt"/>
            </a:endParaRPr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98" y="1412776"/>
            <a:ext cx="6375813" cy="437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61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lt"/>
              </a:rPr>
              <a:t>Active</a:t>
            </a:r>
            <a:r>
              <a:rPr lang="en-US" altLang="zh-CN" dirty="0">
                <a:latin typeface="+mn-lt"/>
              </a:rPr>
              <a:t> – the initial state; the transaction stays in this state while it is executing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n-lt"/>
              </a:rPr>
              <a:t>Partially committed </a:t>
            </a:r>
            <a:r>
              <a:rPr lang="en-US" altLang="zh-CN" dirty="0">
                <a:latin typeface="+mn-lt"/>
              </a:rPr>
              <a:t>– after the final statement has been executed.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n-lt"/>
              </a:rPr>
              <a:t>Failed</a:t>
            </a:r>
            <a:r>
              <a:rPr lang="en-US" altLang="zh-CN" dirty="0">
                <a:latin typeface="+mn-lt"/>
              </a:rPr>
              <a:t> -- after the discovery that normal execution can no longer proceed.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n-lt"/>
              </a:rPr>
              <a:t>Aborted</a:t>
            </a:r>
            <a:r>
              <a:rPr lang="en-US" altLang="zh-CN" dirty="0">
                <a:latin typeface="+mn-lt"/>
              </a:rPr>
              <a:t> 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zh-CN" dirty="0">
                <a:latin typeface="+mn-lt"/>
              </a:rPr>
              <a:t>restart the transaction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	can </a:t>
            </a:r>
            <a:r>
              <a:rPr lang="en-US" altLang="zh-CN" dirty="0">
                <a:latin typeface="+mn-lt"/>
              </a:rPr>
              <a:t>be done only if no internal logical error</a:t>
            </a:r>
          </a:p>
          <a:p>
            <a:pPr lvl="1"/>
            <a:r>
              <a:rPr lang="en-US" altLang="zh-CN" dirty="0">
                <a:latin typeface="+mn-lt"/>
              </a:rPr>
              <a:t>kill the transaction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Committed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– after successful completion.</a:t>
            </a:r>
          </a:p>
          <a:p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lt"/>
              </a:rPr>
              <a:t>Tracsaction</a:t>
            </a:r>
            <a:r>
              <a:rPr lang="en-US" altLang="zh-CN" dirty="0" smtClean="0">
                <a:latin typeface="+mj-lt"/>
              </a:rPr>
              <a:t> State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136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指令执行的时间顺序</a:t>
            </a:r>
            <a:endParaRPr lang="en-US" altLang="zh-CN" dirty="0" smtClean="0"/>
          </a:p>
          <a:p>
            <a:r>
              <a:rPr lang="zh-CN" altLang="en-US" dirty="0" smtClean="0"/>
              <a:t>必须包含被调度的事务的所有指令，并保持指令在各事务中的原顺序</a:t>
            </a:r>
            <a:endParaRPr lang="en-US" altLang="zh-CN" dirty="0" smtClean="0"/>
          </a:p>
          <a:p>
            <a:r>
              <a:rPr lang="zh-CN" altLang="en-US" dirty="0" smtClean="0"/>
              <a:t>调度，实现事务的并发运行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串行调度，多事务并发运行的结果，与串行运行一致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+mj-lt"/>
              </a:rPr>
              <a:t>Schedules</a:t>
            </a:r>
            <a:endParaRPr lang="zh-CN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0456810"/>
      </p:ext>
    </p:extLst>
  </p:cSld>
  <p:clrMapOvr>
    <a:masterClrMapping/>
  </p:clrMapOvr>
</p:sld>
</file>

<file path=ppt/theme/theme1.xml><?xml version="1.0" encoding="utf-8"?>
<a:theme xmlns:a="http://schemas.openxmlformats.org/drawingml/2006/main" name="2011-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wjiang-style-1">
      <a:majorFont>
        <a:latin typeface="Comic Sans MS"/>
        <a:ea typeface="黑体"/>
        <a:cs typeface=""/>
      </a:majorFont>
      <a:minorFont>
        <a:latin typeface="Comic Sans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DB-POT</Template>
  <TotalTime>190</TotalTime>
  <Words>645</Words>
  <Application>Microsoft Office PowerPoint</Application>
  <PresentationFormat>全屏显示(4:3)</PresentationFormat>
  <Paragraphs>97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2011-12</vt:lpstr>
      <vt:lpstr>Transaction （事务）</vt:lpstr>
      <vt:lpstr>Transaction Concept</vt:lpstr>
      <vt:lpstr>Example of transaction</vt:lpstr>
      <vt:lpstr>ACID Properties</vt:lpstr>
      <vt:lpstr>Transaction</vt:lpstr>
      <vt:lpstr>Transaction process</vt:lpstr>
      <vt:lpstr>Transaction State</vt:lpstr>
      <vt:lpstr>Tracsaction State</vt:lpstr>
      <vt:lpstr>Schedules</vt:lpstr>
      <vt:lpstr>Schedule 1</vt:lpstr>
      <vt:lpstr>Schedule 2</vt:lpstr>
      <vt:lpstr>Schedule 3</vt:lpstr>
      <vt:lpstr>Schedule 4</vt:lpstr>
      <vt:lpstr>Lock</vt:lpstr>
      <vt:lpstr>锁的机制</vt:lpstr>
      <vt:lpstr>Lock &amp; Transaction</vt:lpstr>
      <vt:lpstr>Lock</vt:lpstr>
      <vt:lpstr>Isolation level</vt:lpstr>
      <vt:lpstr>Isolation level</vt:lpstr>
      <vt:lpstr>0 - Read uncommitted</vt:lpstr>
      <vt:lpstr>1 - Read committed</vt:lpstr>
      <vt:lpstr>2 - Repeatable</vt:lpstr>
      <vt:lpstr>3 - serializable</vt:lpstr>
      <vt:lpstr>Isolation Level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Away</dc:creator>
  <cp:lastModifiedBy>Away</cp:lastModifiedBy>
  <cp:revision>46</cp:revision>
  <dcterms:created xsi:type="dcterms:W3CDTF">2013-04-15T13:19:35Z</dcterms:created>
  <dcterms:modified xsi:type="dcterms:W3CDTF">2013-04-15T16:29:38Z</dcterms:modified>
</cp:coreProperties>
</file>