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79" r:id="rId7"/>
    <p:sldId id="262" r:id="rId8"/>
    <p:sldId id="263" r:id="rId9"/>
    <p:sldId id="280" r:id="rId10"/>
    <p:sldId id="264" r:id="rId11"/>
    <p:sldId id="281" r:id="rId12"/>
    <p:sldId id="265" r:id="rId13"/>
    <p:sldId id="282" r:id="rId14"/>
    <p:sldId id="266" r:id="rId15"/>
    <p:sldId id="267" r:id="rId16"/>
    <p:sldId id="268" r:id="rId17"/>
    <p:sldId id="269" r:id="rId18"/>
    <p:sldId id="270" r:id="rId19"/>
    <p:sldId id="283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00" r:id="rId28"/>
    <p:sldId id="278" r:id="rId29"/>
    <p:sldId id="299" r:id="rId30"/>
    <p:sldId id="287" r:id="rId31"/>
    <p:sldId id="285" r:id="rId32"/>
    <p:sldId id="288" r:id="rId33"/>
    <p:sldId id="286" r:id="rId34"/>
    <p:sldId id="289" r:id="rId35"/>
    <p:sldId id="284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BF26-63BF-40D7-84CE-28B8F41C226A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DDAD-E076-47CF-ABF9-81DD0AC0B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6DF4DC1-CBFC-4C8C-BF77-C05D3B517E05}" type="slidenum">
              <a:rPr lang="en-US" altLang="zh-CN" sz="1300"/>
              <a:pPr/>
              <a:t>4</a:t>
            </a:fld>
            <a:endParaRPr lang="en-US" altLang="zh-CN" sz="130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8B11D08-C5AC-49BA-9157-D395E69C697B}" type="slidenum">
              <a:rPr lang="en-US" altLang="zh-CN" sz="1300"/>
              <a:pPr/>
              <a:t>13</a:t>
            </a:fld>
            <a:endParaRPr lang="en-US" altLang="zh-CN" sz="13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C756AD2-FD47-461A-928F-E4F364CEB6DE}" type="slidenum">
              <a:rPr lang="en-US" altLang="zh-CN" sz="1300"/>
              <a:pPr/>
              <a:t>14</a:t>
            </a:fld>
            <a:endParaRPr lang="en-US" altLang="zh-CN" sz="13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2A64911-5C58-4A92-9357-D51EDDD8223A}" type="slidenum">
              <a:rPr lang="en-US" altLang="zh-CN" sz="1300"/>
              <a:pPr/>
              <a:t>15</a:t>
            </a:fld>
            <a:endParaRPr lang="en-US" altLang="zh-CN" sz="13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6BDFFAA-F275-46FC-A7CB-D04B5CACAB31}" type="slidenum">
              <a:rPr lang="en-US" altLang="zh-CN" sz="1300"/>
              <a:pPr/>
              <a:t>16</a:t>
            </a:fld>
            <a:endParaRPr lang="en-US" altLang="zh-CN" sz="13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C3B6183-4B1C-41C2-87D5-DBCB63C3E9F3}" type="slidenum">
              <a:rPr lang="en-US" altLang="zh-CN" sz="1300"/>
              <a:pPr/>
              <a:t>17</a:t>
            </a:fld>
            <a:endParaRPr lang="en-US" altLang="zh-CN" sz="13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7041D3F-9389-4EBC-B07A-842881DD3AF3}" type="slidenum">
              <a:rPr lang="en-US" altLang="zh-CN" sz="1300"/>
              <a:pPr/>
              <a:t>18</a:t>
            </a:fld>
            <a:endParaRPr lang="en-US" altLang="zh-CN" sz="13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7041D3F-9389-4EBC-B07A-842881DD3AF3}" type="slidenum">
              <a:rPr lang="en-US" altLang="zh-CN" sz="1300"/>
              <a:pPr/>
              <a:t>19</a:t>
            </a:fld>
            <a:endParaRPr lang="en-US" altLang="zh-CN" sz="13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0E611FF-F9D7-4C99-8305-0B7D271B488D}" type="slidenum">
              <a:rPr lang="en-US" altLang="zh-CN" sz="1300"/>
              <a:pPr/>
              <a:t>20</a:t>
            </a:fld>
            <a:endParaRPr lang="en-US" altLang="zh-CN" sz="13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3B76268-226E-4945-8541-DBC834CBE3C4}" type="slidenum">
              <a:rPr lang="en-US" altLang="zh-CN" sz="1300"/>
              <a:pPr/>
              <a:t>22</a:t>
            </a:fld>
            <a:endParaRPr lang="en-US" altLang="zh-CN" sz="13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A2E56D0-27D4-4067-BA75-EC946F4516D4}" type="slidenum">
              <a:rPr lang="en-US" altLang="zh-CN" sz="1300"/>
              <a:pPr/>
              <a:t>23</a:t>
            </a:fld>
            <a:endParaRPr lang="en-US" altLang="zh-CN" sz="13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67EC24A-74FA-49BB-B486-A194FAA50B07}" type="slidenum">
              <a:rPr lang="en-US" altLang="zh-CN" sz="1300"/>
              <a:pPr/>
              <a:t>5</a:t>
            </a:fld>
            <a:endParaRPr lang="en-US" altLang="zh-CN" sz="13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A889A8C-9706-4370-B2A6-E05E9A39001A}" type="slidenum">
              <a:rPr lang="en-US" altLang="zh-CN" sz="1300"/>
              <a:pPr/>
              <a:t>24</a:t>
            </a:fld>
            <a:endParaRPr lang="en-US" altLang="zh-CN" sz="13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1D29323-F34F-4704-8B04-C4C6F1B3F0A7}" type="slidenum">
              <a:rPr lang="en-US" altLang="zh-CN" sz="1300"/>
              <a:pPr/>
              <a:t>25</a:t>
            </a:fld>
            <a:endParaRPr lang="en-US" altLang="zh-CN" sz="13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D1D4A97-7115-4FF1-B7C8-622781EAE0B1}" type="slidenum">
              <a:rPr lang="en-US" altLang="zh-CN" sz="1300"/>
              <a:pPr/>
              <a:t>26</a:t>
            </a:fld>
            <a:endParaRPr lang="en-US" altLang="zh-CN" sz="13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D1D4A97-7115-4FF1-B7C8-622781EAE0B1}" type="slidenum">
              <a:rPr lang="en-US" altLang="zh-CN" sz="1300"/>
              <a:pPr/>
              <a:t>27</a:t>
            </a:fld>
            <a:endParaRPr lang="en-US" altLang="zh-CN" sz="13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108F8EC-45D3-477D-97B4-B8D5437BBD55}" type="slidenum">
              <a:rPr lang="en-US" altLang="zh-CN" sz="1200">
                <a:latin typeface="Times New Roman" pitchFamily="18" charset="0"/>
              </a:rPr>
              <a:pPr/>
              <a:t>30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28A7612-8D9C-4E62-9C8E-368237B3294E}" type="slidenum">
              <a:rPr lang="en-US" altLang="zh-CN" sz="1200">
                <a:latin typeface="Times New Roman" pitchFamily="18" charset="0"/>
              </a:rPr>
              <a:pPr/>
              <a:t>31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28A7612-8D9C-4E62-9C8E-368237B3294E}" type="slidenum">
              <a:rPr lang="en-US" altLang="zh-CN" sz="1200">
                <a:latin typeface="Times New Roman" pitchFamily="18" charset="0"/>
              </a:rPr>
              <a:pPr/>
              <a:t>32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23E63A8-55F7-4ECD-984F-9355D0FD99D3}" type="slidenum">
              <a:rPr lang="en-US" altLang="zh-CN" sz="1200">
                <a:latin typeface="Times New Roman" pitchFamily="18" charset="0"/>
              </a:rPr>
              <a:pPr/>
              <a:t>33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23E63A8-55F7-4ECD-984F-9355D0FD99D3}" type="slidenum">
              <a:rPr lang="en-US" altLang="zh-CN" sz="1200">
                <a:latin typeface="Times New Roman" pitchFamily="18" charset="0"/>
              </a:rPr>
              <a:pPr/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67EC24A-74FA-49BB-B486-A194FAA50B07}" type="slidenum">
              <a:rPr lang="en-US" altLang="zh-CN" sz="1300"/>
              <a:pPr/>
              <a:t>6</a:t>
            </a:fld>
            <a:endParaRPr lang="en-US" altLang="zh-CN" sz="13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FC58A6E-8BBC-4B3B-8E54-51E7871A70BB}" type="slidenum">
              <a:rPr lang="en-US" altLang="zh-CN" sz="1300"/>
              <a:pPr/>
              <a:t>7</a:t>
            </a:fld>
            <a:endParaRPr lang="en-US" altLang="zh-CN" sz="130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AC63278-800D-49A8-AE36-B3558AC7CB4D}" type="slidenum">
              <a:rPr lang="en-US" altLang="zh-CN" sz="1300"/>
              <a:pPr/>
              <a:t>8</a:t>
            </a:fld>
            <a:endParaRPr lang="en-US" altLang="zh-CN" sz="13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AC63278-800D-49A8-AE36-B3558AC7CB4D}" type="slidenum">
              <a:rPr lang="en-US" altLang="zh-CN" sz="1300"/>
              <a:pPr/>
              <a:t>9</a:t>
            </a:fld>
            <a:endParaRPr lang="en-US" altLang="zh-CN" sz="13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95C5571-6B05-4F60-8D5B-2DCC494A837B}" type="slidenum">
              <a:rPr lang="en-US" altLang="zh-CN" sz="1300"/>
              <a:pPr/>
              <a:t>10</a:t>
            </a:fld>
            <a:endParaRPr lang="en-US" altLang="zh-CN" sz="13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95C5571-6B05-4F60-8D5B-2DCC494A837B}" type="slidenum">
              <a:rPr lang="en-US" altLang="zh-CN" sz="1300"/>
              <a:pPr/>
              <a:t>11</a:t>
            </a:fld>
            <a:endParaRPr lang="en-US" altLang="zh-CN" sz="13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8B11D08-C5AC-49BA-9157-D395E69C697B}" type="slidenum">
              <a:rPr lang="en-US" altLang="zh-CN" sz="1300"/>
              <a:pPr/>
              <a:t>12</a:t>
            </a:fld>
            <a:endParaRPr lang="en-US" altLang="zh-CN" sz="13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9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3BB85-9A50-4261-A29E-2A96260378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0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7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+mj-lt"/>
              </a:rPr>
              <a:t>Recovery System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90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>
                <a:latin typeface="+mj-lt"/>
                <a:ea typeface="+mj-ea"/>
              </a:rPr>
              <a:t>Physical Storage Media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40768"/>
            <a:ext cx="7165975" cy="460124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>
                <a:latin typeface="+mn-lt"/>
              </a:rPr>
              <a:t>Optical storage </a:t>
            </a:r>
          </a:p>
          <a:p>
            <a:pPr lvl="1"/>
            <a:r>
              <a:rPr lang="en-US" altLang="zh-CN" dirty="0">
                <a:latin typeface="+mn-lt"/>
              </a:rPr>
              <a:t>non-volatile, data is read optically from a spinning disk using a laser </a:t>
            </a:r>
          </a:p>
          <a:p>
            <a:pPr lvl="1"/>
            <a:r>
              <a:rPr lang="en-US" altLang="zh-CN" dirty="0">
                <a:latin typeface="+mn-lt"/>
              </a:rPr>
              <a:t>CD-ROM (640 MB) and DVD (4.7 to 17 GB) most popular forms</a:t>
            </a:r>
          </a:p>
          <a:p>
            <a:pPr lvl="1"/>
            <a:r>
              <a:rPr lang="en-US" altLang="zh-CN" dirty="0">
                <a:latin typeface="+mn-lt"/>
              </a:rPr>
              <a:t>Blu-ray disks: 27 GB to 54 </a:t>
            </a:r>
            <a:r>
              <a:rPr lang="en-US" altLang="zh-CN" dirty="0" smtClean="0">
                <a:latin typeface="+mn-lt"/>
              </a:rPr>
              <a:t>GB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6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Physical Storage Media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165975" cy="484822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latin typeface="+mn-lt"/>
              </a:rPr>
              <a:t>Optical storage </a:t>
            </a:r>
          </a:p>
          <a:p>
            <a:pPr lvl="1"/>
            <a:r>
              <a:rPr lang="en-US" altLang="zh-CN" sz="2400" dirty="0" smtClean="0">
                <a:latin typeface="+mn-lt"/>
              </a:rPr>
              <a:t>Write-one</a:t>
            </a:r>
            <a:r>
              <a:rPr lang="en-US" altLang="zh-CN" sz="2400" dirty="0">
                <a:latin typeface="+mn-lt"/>
              </a:rPr>
              <a:t>, read-many (WORM) optical disks used for archival storage (CD-R, DVD-R, DVD+R)</a:t>
            </a:r>
          </a:p>
          <a:p>
            <a:pPr lvl="1"/>
            <a:r>
              <a:rPr lang="en-US" altLang="zh-CN" sz="2400" dirty="0">
                <a:latin typeface="+mn-lt"/>
              </a:rPr>
              <a:t>Multiple write versions also available (CD-RW, DVD-RW, DVD+RW, and DVD-RAM)</a:t>
            </a:r>
          </a:p>
          <a:p>
            <a:pPr lvl="1"/>
            <a:r>
              <a:rPr lang="en-US" altLang="zh-CN" sz="2400" dirty="0">
                <a:latin typeface="+mn-lt"/>
              </a:rPr>
              <a:t>Reads and writes are slower than with magnetic disk </a:t>
            </a:r>
          </a:p>
          <a:p>
            <a:pPr lvl="1"/>
            <a:r>
              <a:rPr lang="en-US" altLang="zh-CN" sz="2400" dirty="0">
                <a:latin typeface="+mn-lt"/>
              </a:rPr>
              <a:t>Juke-box systems, with large numbers of removable disks, a few drives, and a mechanism for automatic loading/unloading of disks available for storing large volumes of data</a:t>
            </a:r>
          </a:p>
        </p:txBody>
      </p:sp>
    </p:spTree>
    <p:extLst>
      <p:ext uri="{BB962C8B-B14F-4D97-AF65-F5344CB8AC3E}">
        <p14:creationId xmlns:p14="http://schemas.microsoft.com/office/powerpoint/2010/main" val="13106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Physical Storage Media (Cont.)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7137400" cy="49466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>
                <a:latin typeface="+mn-lt"/>
              </a:rPr>
              <a:t>Tape storage </a:t>
            </a:r>
          </a:p>
          <a:p>
            <a:pPr lvl="1"/>
            <a:r>
              <a:rPr lang="en-US" altLang="zh-CN" sz="2400" dirty="0">
                <a:latin typeface="+mn-lt"/>
              </a:rPr>
              <a:t>non-volatile, used primarily for backup (to recover from disk failure), and for archival data</a:t>
            </a:r>
          </a:p>
          <a:p>
            <a:pPr lvl="1"/>
            <a:r>
              <a:rPr lang="en-US" altLang="zh-CN" sz="2400" dirty="0">
                <a:latin typeface="+mn-lt"/>
              </a:rPr>
              <a:t>sequential-access – much slower than disk </a:t>
            </a:r>
          </a:p>
          <a:p>
            <a:pPr lvl="1"/>
            <a:r>
              <a:rPr lang="en-US" altLang="zh-CN" sz="2400" dirty="0">
                <a:latin typeface="+mn-lt"/>
              </a:rPr>
              <a:t>very high capacity (40 to 300 GB tapes available</a:t>
            </a:r>
            <a:r>
              <a:rPr lang="en-US" altLang="zh-CN" sz="2400" dirty="0" smtClean="0">
                <a:latin typeface="+mn-lt"/>
              </a:rPr>
              <a:t>)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5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Physical Storage Media (Cont.)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7137400" cy="49466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latin typeface="+mn-lt"/>
              </a:rPr>
              <a:t>Tape storage </a:t>
            </a:r>
          </a:p>
          <a:p>
            <a:pPr lvl="1"/>
            <a:r>
              <a:rPr lang="en-US" altLang="zh-CN" dirty="0" smtClean="0">
                <a:latin typeface="+mn-lt"/>
              </a:rPr>
              <a:t>tape can be removed from drive </a:t>
            </a:r>
            <a:r>
              <a:rPr lang="en-US" altLang="zh-CN" dirty="0" smtClean="0">
                <a:latin typeface="+mn-lt"/>
                <a:sym typeface="Symbol" charset="2"/>
              </a:rPr>
              <a:t> storage costs much cheaper than disk, but drives are expensive</a:t>
            </a:r>
          </a:p>
          <a:p>
            <a:pPr lvl="1"/>
            <a:r>
              <a:rPr lang="en-US" altLang="zh-CN" dirty="0" smtClean="0">
                <a:latin typeface="+mn-lt"/>
              </a:rPr>
              <a:t>Tape jukeboxes available for storing massive amounts of data </a:t>
            </a:r>
          </a:p>
          <a:p>
            <a:pPr lvl="2"/>
            <a:r>
              <a:rPr lang="en-US" altLang="zh-CN" dirty="0" smtClean="0">
                <a:latin typeface="+mn-lt"/>
              </a:rPr>
              <a:t>hundreds of terabytes (1 terabyte = 10</a:t>
            </a:r>
            <a:r>
              <a:rPr lang="en-US" altLang="zh-CN" baseline="30000" dirty="0" smtClean="0">
                <a:latin typeface="+mn-lt"/>
              </a:rPr>
              <a:t>9 </a:t>
            </a:r>
            <a:r>
              <a:rPr lang="en-US" altLang="zh-CN" dirty="0" smtClean="0">
                <a:latin typeface="+mn-lt"/>
              </a:rPr>
              <a:t>bytes) to even multiple petabytes (1 petabyte = 10</a:t>
            </a:r>
            <a:r>
              <a:rPr lang="en-US" altLang="zh-CN" baseline="30000" dirty="0" smtClean="0">
                <a:latin typeface="+mn-lt"/>
              </a:rPr>
              <a:t>12</a:t>
            </a:r>
            <a:r>
              <a:rPr lang="en-US" altLang="zh-CN" dirty="0" smtClean="0">
                <a:latin typeface="+mn-lt"/>
              </a:rPr>
              <a:t> bytes)</a:t>
            </a:r>
          </a:p>
          <a:p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3375" y="24002"/>
            <a:ext cx="2030625" cy="3708986"/>
          </a:xfrm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Storage Hierarchy</a:t>
            </a:r>
          </a:p>
        </p:txBody>
      </p:sp>
      <p:pic>
        <p:nvPicPr>
          <p:cNvPr id="317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866775"/>
            <a:ext cx="6337300" cy="5376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+mj-lt"/>
                <a:ea typeface="+mj-ea"/>
              </a:rPr>
              <a:t>Storage Hierarchy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0625"/>
            <a:ext cx="7086600" cy="48006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zh-CN">
                <a:latin typeface="+mn-lt"/>
              </a:rPr>
              <a:t>primary storage: Fastest media but volatile (cache, main memory).</a:t>
            </a:r>
          </a:p>
          <a:p>
            <a:r>
              <a:rPr lang="en-US" altLang="zh-CN">
                <a:latin typeface="+mn-lt"/>
              </a:rPr>
              <a:t>secondary storage: next level in hierarchy, non-volatile, moderately fast access time</a:t>
            </a:r>
          </a:p>
          <a:p>
            <a:pPr lvl="1"/>
            <a:r>
              <a:rPr lang="en-US" altLang="zh-CN">
                <a:latin typeface="+mn-lt"/>
              </a:rPr>
              <a:t>also called on-line storage </a:t>
            </a:r>
          </a:p>
          <a:p>
            <a:pPr lvl="1"/>
            <a:r>
              <a:rPr lang="en-US" altLang="zh-CN">
                <a:latin typeface="+mn-lt"/>
              </a:rPr>
              <a:t>E.g. flash memory, magnetic disks</a:t>
            </a:r>
          </a:p>
          <a:p>
            <a:r>
              <a:rPr lang="en-US" altLang="zh-CN">
                <a:latin typeface="+mn-lt"/>
              </a:rPr>
              <a:t>tertiary storage: lowest level in hierarchy, non-volatile, slow access time</a:t>
            </a:r>
          </a:p>
          <a:p>
            <a:pPr lvl="1"/>
            <a:r>
              <a:rPr lang="en-US" altLang="zh-CN">
                <a:latin typeface="+mn-lt"/>
              </a:rPr>
              <a:t>also called off-line storage </a:t>
            </a:r>
          </a:p>
          <a:p>
            <a:pPr lvl="1"/>
            <a:r>
              <a:rPr lang="en-US" altLang="zh-CN">
                <a:latin typeface="+mn-lt"/>
              </a:rPr>
              <a:t>E.g. magnetic tape, optical storage</a:t>
            </a:r>
          </a:p>
        </p:txBody>
      </p:sp>
    </p:spTree>
    <p:extLst>
      <p:ext uri="{BB962C8B-B14F-4D97-AF65-F5344CB8AC3E}">
        <p14:creationId xmlns:p14="http://schemas.microsoft.com/office/powerpoint/2010/main" val="34289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437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Magnetic Hard Disk Mechanism</a:t>
            </a:r>
          </a:p>
        </p:txBody>
      </p:sp>
      <p:sp>
        <p:nvSpPr>
          <p:cNvPr id="35843" name="Text Box 7"/>
          <p:cNvSpPr txBox="1">
            <a:spLocks noChangeArrowheads="1"/>
          </p:cNvSpPr>
          <p:nvPr/>
        </p:nvSpPr>
        <p:spPr bwMode="auto">
          <a:xfrm>
            <a:off x="492125" y="6332810"/>
            <a:ext cx="774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b="1" dirty="0"/>
              <a:t>NOTE: Diagram is schematic, and simplifies the structure of actual disk drives</a:t>
            </a:r>
          </a:p>
        </p:txBody>
      </p:sp>
      <p:pic>
        <p:nvPicPr>
          <p:cNvPr id="358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27" y="1198946"/>
            <a:ext cx="6613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Magnetic Disks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08720"/>
            <a:ext cx="8170490" cy="5514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000" dirty="0">
                <a:latin typeface="+mn-lt"/>
              </a:rPr>
              <a:t>Read-write head </a:t>
            </a:r>
          </a:p>
          <a:p>
            <a:pPr lvl="1"/>
            <a:r>
              <a:rPr lang="en-US" altLang="zh-CN" sz="1600" dirty="0">
                <a:latin typeface="+mn-lt"/>
              </a:rPr>
              <a:t>Positioned very close to the platter surface (almost touching it)</a:t>
            </a:r>
          </a:p>
          <a:p>
            <a:pPr lvl="1"/>
            <a:r>
              <a:rPr lang="en-US" altLang="zh-CN" sz="1600" dirty="0">
                <a:latin typeface="+mn-lt"/>
              </a:rPr>
              <a:t>Reads or writes magnetically encoded information.</a:t>
            </a:r>
          </a:p>
          <a:p>
            <a:r>
              <a:rPr lang="en-US" altLang="zh-CN" sz="2000" dirty="0">
                <a:latin typeface="+mn-lt"/>
              </a:rPr>
              <a:t>Surface of platter divided into circular tracks</a:t>
            </a:r>
          </a:p>
          <a:p>
            <a:pPr lvl="1"/>
            <a:r>
              <a:rPr lang="en-US" altLang="zh-CN" sz="1600" dirty="0">
                <a:latin typeface="+mn-lt"/>
              </a:rPr>
              <a:t>Over 50K-100K tracks per platter on typical hard disks</a:t>
            </a:r>
          </a:p>
          <a:p>
            <a:r>
              <a:rPr lang="en-US" altLang="zh-CN" sz="2000" dirty="0">
                <a:latin typeface="+mn-lt"/>
              </a:rPr>
              <a:t>Each track is divided into sectors.  </a:t>
            </a:r>
          </a:p>
          <a:p>
            <a:pPr lvl="1"/>
            <a:r>
              <a:rPr lang="en-US" altLang="zh-CN" sz="1600" dirty="0">
                <a:latin typeface="+mn-lt"/>
              </a:rPr>
              <a:t>A sector is the smallest unit of data that can be read or written.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Sector size typically 512 bytes</a:t>
            </a:r>
          </a:p>
          <a:p>
            <a:pPr lvl="1"/>
            <a:r>
              <a:rPr lang="en-US" altLang="zh-CN" sz="1600" dirty="0">
                <a:latin typeface="+mn-lt"/>
              </a:rPr>
              <a:t>Typical sectors per track: 500 to 1000 (on inner tracks) to 1000 to 2000 (on outer tracks)</a:t>
            </a:r>
          </a:p>
          <a:p>
            <a:r>
              <a:rPr lang="en-US" altLang="zh-CN" sz="2000" dirty="0">
                <a:latin typeface="+mn-lt"/>
              </a:rPr>
              <a:t>To read/write a sector</a:t>
            </a:r>
          </a:p>
          <a:p>
            <a:pPr lvl="1"/>
            <a:r>
              <a:rPr lang="en-US" altLang="zh-CN" sz="1600" dirty="0">
                <a:latin typeface="+mn-lt"/>
              </a:rPr>
              <a:t>disk arm swings to position head on right track</a:t>
            </a:r>
          </a:p>
          <a:p>
            <a:pPr lvl="1"/>
            <a:r>
              <a:rPr lang="en-US" altLang="zh-CN" sz="1600" dirty="0">
                <a:latin typeface="+mn-lt"/>
              </a:rPr>
              <a:t>platter spins continually; data is read/written as sector passes under head</a:t>
            </a:r>
          </a:p>
          <a:p>
            <a:r>
              <a:rPr lang="en-US" altLang="zh-CN" sz="2000" dirty="0">
                <a:latin typeface="+mn-lt"/>
              </a:rPr>
              <a:t>Head-disk assemblies </a:t>
            </a:r>
          </a:p>
          <a:p>
            <a:pPr lvl="1"/>
            <a:r>
              <a:rPr lang="en-US" altLang="zh-CN" sz="1600" dirty="0">
                <a:latin typeface="+mn-lt"/>
              </a:rPr>
              <a:t>multiple disk platters on a single spindle (1 to 5 usually)</a:t>
            </a:r>
          </a:p>
          <a:p>
            <a:pPr lvl="1"/>
            <a:r>
              <a:rPr lang="en-US" altLang="zh-CN" sz="1600" dirty="0">
                <a:latin typeface="+mn-lt"/>
              </a:rPr>
              <a:t>one head per platter, mounted on a common arm.</a:t>
            </a:r>
          </a:p>
          <a:p>
            <a:r>
              <a:rPr lang="en-US" altLang="zh-CN" sz="2000" dirty="0">
                <a:latin typeface="+mn-lt"/>
              </a:rPr>
              <a:t>Cylinder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 consists of </a:t>
            </a:r>
            <a:r>
              <a:rPr lang="en-US" altLang="zh-CN" sz="2000" dirty="0" err="1">
                <a:latin typeface="+mn-lt"/>
              </a:rPr>
              <a:t>ith</a:t>
            </a:r>
            <a:r>
              <a:rPr lang="en-US" altLang="zh-CN" sz="2000" dirty="0">
                <a:latin typeface="+mn-lt"/>
              </a:rPr>
              <a:t> track of all the platters </a:t>
            </a:r>
          </a:p>
        </p:txBody>
      </p:sp>
    </p:spTree>
    <p:extLst>
      <p:ext uri="{BB962C8B-B14F-4D97-AF65-F5344CB8AC3E}">
        <p14:creationId xmlns:p14="http://schemas.microsoft.com/office/powerpoint/2010/main" val="14577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Magnetic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836712"/>
            <a:ext cx="7704856" cy="576064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>
                <a:latin typeface="+mn-lt"/>
              </a:rPr>
              <a:t>Earlier generation disks were susceptible to head-crashes</a:t>
            </a:r>
          </a:p>
          <a:p>
            <a:pPr lvl="1"/>
            <a:r>
              <a:rPr lang="en-US" altLang="zh-CN" sz="2400" dirty="0">
                <a:latin typeface="+mn-lt"/>
              </a:rPr>
              <a:t>Surface of earlier generation disks had metal-oxide coatings which would disintegrate on head crash and damage all data on disk</a:t>
            </a:r>
          </a:p>
          <a:p>
            <a:pPr lvl="1"/>
            <a:r>
              <a:rPr lang="en-US" altLang="zh-CN" sz="2400" dirty="0">
                <a:latin typeface="+mn-lt"/>
              </a:rPr>
              <a:t>Current generation disks are less susceptible to such disastrous failures, although individual sectors may get </a:t>
            </a:r>
            <a:r>
              <a:rPr lang="en-US" altLang="zh-CN" sz="2400" dirty="0" smtClean="0">
                <a:latin typeface="+mn-lt"/>
              </a:rPr>
              <a:t>corrupted</a:t>
            </a:r>
            <a:endParaRPr lang="en-US" altLang="zh-CN" sz="2400" dirty="0">
              <a:latin typeface="+mn-lt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87425" y="3744913"/>
            <a:ext cx="67246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3043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Magnetic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836712"/>
            <a:ext cx="7704856" cy="576064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latin typeface="+mn-lt"/>
              </a:rPr>
              <a:t>Disk </a:t>
            </a:r>
            <a:r>
              <a:rPr lang="en-US" altLang="zh-CN" sz="2400" dirty="0">
                <a:latin typeface="+mn-lt"/>
              </a:rPr>
              <a:t>controller – interfaces between the computer system and the disk drive hardware.</a:t>
            </a:r>
          </a:p>
          <a:p>
            <a:pPr lvl="1"/>
            <a:r>
              <a:rPr lang="en-US" altLang="zh-CN" sz="2000" dirty="0">
                <a:latin typeface="+mn-lt"/>
              </a:rPr>
              <a:t>accepts high-level commands to read or write a sector </a:t>
            </a:r>
          </a:p>
          <a:p>
            <a:pPr lvl="1"/>
            <a:r>
              <a:rPr lang="en-US" altLang="zh-CN" sz="2000" dirty="0">
                <a:latin typeface="+mn-lt"/>
              </a:rPr>
              <a:t>initiates actions such as moving the disk arm to the right track and actually reading or writing the data</a:t>
            </a:r>
          </a:p>
          <a:p>
            <a:pPr lvl="1"/>
            <a:r>
              <a:rPr lang="en-US" altLang="zh-CN" sz="2000" dirty="0">
                <a:latin typeface="+mn-lt"/>
              </a:rPr>
              <a:t>Computes and attaches checksums to each sector to verify that data is read back correctly</a:t>
            </a:r>
          </a:p>
          <a:p>
            <a:pPr lvl="2"/>
            <a:r>
              <a:rPr lang="en-US" altLang="zh-CN" sz="1600" dirty="0">
                <a:latin typeface="+mn-lt"/>
              </a:rPr>
              <a:t>If data is corrupted, with very high probability stored checksum won’t match recomputed checksum</a:t>
            </a:r>
          </a:p>
          <a:p>
            <a:pPr lvl="1"/>
            <a:r>
              <a:rPr lang="en-US" altLang="zh-CN" sz="2000" dirty="0">
                <a:latin typeface="+mn-lt"/>
              </a:rPr>
              <a:t>Ensures successful writing by reading back sector after writing it</a:t>
            </a:r>
          </a:p>
          <a:p>
            <a:pPr lvl="1"/>
            <a:r>
              <a:rPr lang="en-US" altLang="zh-CN" sz="2000" dirty="0">
                <a:latin typeface="+mn-lt"/>
              </a:rPr>
              <a:t>Performs remapping of bad sectors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87425" y="3744913"/>
            <a:ext cx="67246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4016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j-lt"/>
              </a:rPr>
              <a:t>Failure Classification</a:t>
            </a:r>
            <a:endParaRPr lang="zh-CN" altLang="en-US" sz="4000" dirty="0">
              <a:latin typeface="+mj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latin typeface="+mn-lt"/>
              </a:rPr>
              <a:t>Transaction failure</a:t>
            </a:r>
            <a:r>
              <a:rPr lang="en-US" altLang="zh-CN" sz="2400" dirty="0" smtClean="0">
                <a:latin typeface="+mn-lt"/>
              </a:rPr>
              <a:t>:</a:t>
            </a:r>
          </a:p>
          <a:p>
            <a:pPr lvl="1"/>
            <a:r>
              <a:rPr lang="en-US" altLang="zh-CN" sz="2400" b="1" dirty="0" smtClean="0">
                <a:latin typeface="+mn-lt"/>
              </a:rPr>
              <a:t>Logical errors</a:t>
            </a:r>
            <a:r>
              <a:rPr lang="en-US" altLang="zh-CN" sz="2400" dirty="0" smtClean="0">
                <a:latin typeface="+mn-lt"/>
              </a:rPr>
              <a:t>: transaction cannot complete due to some internal error condition</a:t>
            </a:r>
          </a:p>
          <a:p>
            <a:pPr lvl="1"/>
            <a:r>
              <a:rPr lang="en-US" altLang="zh-CN" sz="2400" b="1" dirty="0" smtClean="0">
                <a:latin typeface="+mn-lt"/>
              </a:rPr>
              <a:t>System errors</a:t>
            </a:r>
            <a:r>
              <a:rPr lang="en-US" altLang="zh-CN" sz="2400" dirty="0" smtClean="0">
                <a:latin typeface="+mn-lt"/>
              </a:rPr>
              <a:t>: the database system must terminate an active transaction due to an error condition (e.g., deadlock)</a:t>
            </a:r>
          </a:p>
          <a:p>
            <a:r>
              <a:rPr lang="en-US" altLang="zh-CN" sz="2400" b="1" dirty="0" smtClean="0">
                <a:latin typeface="+mn-lt"/>
              </a:rPr>
              <a:t>System crash</a:t>
            </a:r>
            <a:r>
              <a:rPr lang="en-US" altLang="zh-CN" sz="2400" dirty="0" smtClean="0">
                <a:latin typeface="+mn-lt"/>
              </a:rPr>
              <a:t>: a power failure or other hardware or software failure causes the system to crash</a:t>
            </a:r>
            <a:r>
              <a:rPr lang="en-US" altLang="zh-CN" sz="2400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US" altLang="zh-CN" sz="2400" dirty="0" smtClean="0">
              <a:latin typeface="+mn-lt"/>
            </a:endParaRPr>
          </a:p>
          <a:p>
            <a:r>
              <a:rPr lang="en-US" altLang="zh-CN" sz="2400" b="1" dirty="0" smtClean="0">
                <a:latin typeface="+mn-lt"/>
              </a:rPr>
              <a:t>Disk </a:t>
            </a:r>
            <a:r>
              <a:rPr lang="en-US" altLang="zh-CN" sz="2400" b="1" dirty="0" smtClean="0">
                <a:latin typeface="+mn-lt"/>
              </a:rPr>
              <a:t>failure</a:t>
            </a:r>
            <a:r>
              <a:rPr lang="en-US" altLang="zh-CN" sz="2400" dirty="0" smtClean="0">
                <a:latin typeface="+mn-lt"/>
              </a:rPr>
              <a:t>: a head crash or similar disk failure destroys all or part of disk </a:t>
            </a:r>
            <a:r>
              <a:rPr lang="en-US" altLang="zh-CN" sz="2400" dirty="0" smtClean="0">
                <a:latin typeface="+mn-lt"/>
              </a:rPr>
              <a:t>storage</a:t>
            </a:r>
            <a:endParaRPr lang="en-US" altLang="zh-CN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47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Disk Subsystem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1560" y="3586510"/>
            <a:ext cx="7992888" cy="31548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>
                <a:latin typeface="+mn-lt"/>
              </a:rPr>
              <a:t>Multiple disks connected to a computer system through a controller</a:t>
            </a:r>
          </a:p>
          <a:p>
            <a:pPr lvl="1"/>
            <a:r>
              <a:rPr lang="en-US" altLang="zh-CN" sz="1600" dirty="0">
                <a:latin typeface="+mn-lt"/>
              </a:rPr>
              <a:t>Controllers functionality (checksum, bad sector remapping) often carried out by individual disks; reduces load on controller</a:t>
            </a:r>
          </a:p>
          <a:p>
            <a:r>
              <a:rPr lang="en-US" altLang="zh-CN" sz="2000" dirty="0">
                <a:latin typeface="+mn-lt"/>
              </a:rPr>
              <a:t>Disk interface standards families</a:t>
            </a:r>
          </a:p>
          <a:p>
            <a:pPr lvl="1"/>
            <a:r>
              <a:rPr lang="en-US" altLang="zh-CN" sz="1600" dirty="0">
                <a:latin typeface="+mn-lt"/>
              </a:rPr>
              <a:t>ATA (AT adaptor) range of standards</a:t>
            </a:r>
          </a:p>
          <a:p>
            <a:pPr lvl="1"/>
            <a:r>
              <a:rPr lang="en-US" altLang="zh-CN" sz="1600" dirty="0">
                <a:latin typeface="+mn-lt"/>
              </a:rPr>
              <a:t>SATA (Serial ATA) </a:t>
            </a:r>
          </a:p>
          <a:p>
            <a:pPr lvl="1"/>
            <a:r>
              <a:rPr lang="en-US" altLang="zh-CN" sz="1600" dirty="0">
                <a:latin typeface="+mn-lt"/>
              </a:rPr>
              <a:t>SCSI (Small Computer System Interconnect) range of standards</a:t>
            </a:r>
          </a:p>
          <a:p>
            <a:pPr lvl="1"/>
            <a:r>
              <a:rPr lang="en-US" altLang="zh-CN" sz="1600" dirty="0">
                <a:latin typeface="+mn-lt"/>
              </a:rPr>
              <a:t>SAS (Serial Attached SCSI)</a:t>
            </a:r>
          </a:p>
          <a:p>
            <a:pPr lvl="1"/>
            <a:r>
              <a:rPr lang="en-US" altLang="zh-CN" sz="1600" dirty="0">
                <a:latin typeface="+mn-lt"/>
              </a:rPr>
              <a:t>Several variants of each standard (different speeds and capabilities)</a:t>
            </a:r>
          </a:p>
        </p:txBody>
      </p:sp>
      <p:pic>
        <p:nvPicPr>
          <p:cNvPr id="419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5" y="1268760"/>
            <a:ext cx="551656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2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latin typeface="+mj-lt"/>
                <a:ea typeface="+mj-ea"/>
              </a:rPr>
              <a:t>Disk Subsystem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zh-CN">
                <a:latin typeface="+mn-lt"/>
              </a:rPr>
              <a:t>Disks usually connected directly to computer system</a:t>
            </a:r>
          </a:p>
          <a:p>
            <a:r>
              <a:rPr lang="en-US" altLang="zh-CN">
                <a:latin typeface="+mn-lt"/>
              </a:rPr>
              <a:t>In Storage Area Networks (SAN), a large number of disks are connected by a high-speed network to a number of servers</a:t>
            </a:r>
          </a:p>
          <a:p>
            <a:r>
              <a:rPr lang="en-US" altLang="zh-CN">
                <a:latin typeface="+mn-lt"/>
              </a:rPr>
              <a:t>In Network Attached Storage (NAS) networked storage provides a file system interface using networked file system protocol, instead of providing a disk system interface</a:t>
            </a:r>
          </a:p>
        </p:txBody>
      </p:sp>
    </p:spTree>
    <p:extLst>
      <p:ext uri="{BB962C8B-B14F-4D97-AF65-F5344CB8AC3E}">
        <p14:creationId xmlns:p14="http://schemas.microsoft.com/office/powerpoint/2010/main" val="319234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>
                <a:latin typeface="+mj-lt"/>
                <a:ea typeface="+mj-ea"/>
              </a:rPr>
              <a:t>Performance Measures of Disks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84250" y="1122363"/>
            <a:ext cx="7637463" cy="5294312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US" altLang="zh-CN" dirty="0">
                <a:latin typeface="+mn-lt"/>
              </a:rPr>
              <a:t>Access time – the time it takes from when a read or write request is issued to when data transfer begins.  Consists of: </a:t>
            </a:r>
          </a:p>
          <a:p>
            <a:pPr lvl="1"/>
            <a:r>
              <a:rPr lang="en-US" altLang="zh-CN" dirty="0">
                <a:latin typeface="+mn-lt"/>
              </a:rPr>
              <a:t>Seek time – time it takes to reposition the arm over the correct track. </a:t>
            </a:r>
          </a:p>
          <a:p>
            <a:pPr lvl="2"/>
            <a:r>
              <a:rPr lang="en-US" altLang="zh-CN" dirty="0">
                <a:latin typeface="+mn-lt"/>
              </a:rPr>
              <a:t> Average seek time is 1/2 the worst case seek time.</a:t>
            </a:r>
          </a:p>
          <a:p>
            <a:pPr lvl="3"/>
            <a:r>
              <a:rPr lang="en-US" altLang="zh-CN" dirty="0"/>
              <a:t>Would be 1/3 if all tracks had the same number of sectors, and we ignore the time to start and stop arm movement</a:t>
            </a:r>
          </a:p>
          <a:p>
            <a:pPr lvl="2"/>
            <a:r>
              <a:rPr lang="en-US" altLang="zh-CN" dirty="0">
                <a:latin typeface="+mn-lt"/>
              </a:rPr>
              <a:t>4 to 10 milliseconds on typical disks</a:t>
            </a:r>
          </a:p>
          <a:p>
            <a:pPr lvl="1"/>
            <a:r>
              <a:rPr lang="en-US" altLang="zh-CN" dirty="0">
                <a:latin typeface="+mn-lt"/>
              </a:rPr>
              <a:t>Rotational latency – time it takes for the sector to be accessed to appear under the head. </a:t>
            </a:r>
          </a:p>
          <a:p>
            <a:pPr lvl="2"/>
            <a:r>
              <a:rPr lang="en-US" altLang="zh-CN" dirty="0">
                <a:latin typeface="+mn-lt"/>
              </a:rPr>
              <a:t> Average latency is 1/2 of the worst case latency.</a:t>
            </a:r>
          </a:p>
          <a:p>
            <a:pPr lvl="2"/>
            <a:r>
              <a:rPr lang="en-US" altLang="zh-CN" dirty="0">
                <a:latin typeface="+mn-lt"/>
              </a:rPr>
              <a:t>4 to 11 milliseconds on typical disks (5400 to 15000 </a:t>
            </a:r>
            <a:r>
              <a:rPr lang="en-US" altLang="zh-CN" dirty="0" err="1">
                <a:latin typeface="+mn-lt"/>
              </a:rPr>
              <a:t>r.p.m</a:t>
            </a:r>
            <a:r>
              <a:rPr lang="en-US" altLang="zh-CN" dirty="0">
                <a:latin typeface="+mn-lt"/>
              </a:rPr>
              <a:t>.)</a:t>
            </a:r>
          </a:p>
          <a:p>
            <a:r>
              <a:rPr lang="en-US" altLang="zh-CN" dirty="0">
                <a:latin typeface="+mn-lt"/>
              </a:rPr>
              <a:t>Data-transfer rate – the rate at which data can be retrieved from or stored to the disk.</a:t>
            </a:r>
          </a:p>
          <a:p>
            <a:pPr lvl="1"/>
            <a:r>
              <a:rPr lang="en-US" altLang="zh-CN" dirty="0">
                <a:latin typeface="+mn-lt"/>
              </a:rPr>
              <a:t>25 to 100 MB per second max rate, lower for inner tracks</a:t>
            </a:r>
          </a:p>
          <a:p>
            <a:pPr lvl="1"/>
            <a:r>
              <a:rPr lang="en-US" altLang="zh-CN" dirty="0">
                <a:latin typeface="+mn-lt"/>
              </a:rPr>
              <a:t>Multiple disks may share a controller, so rate that controller can handle is also important</a:t>
            </a:r>
          </a:p>
          <a:p>
            <a:pPr lvl="2"/>
            <a:r>
              <a:rPr lang="en-US" altLang="zh-CN" dirty="0">
                <a:latin typeface="+mn-lt"/>
              </a:rPr>
              <a:t>E.g. SATA: 150 MB/sec, SATA-II 3Gb (300 MB/sec)</a:t>
            </a:r>
          </a:p>
          <a:p>
            <a:pPr lvl="2"/>
            <a:r>
              <a:rPr lang="en-US" altLang="zh-CN" dirty="0">
                <a:latin typeface="+mn-lt"/>
              </a:rPr>
              <a:t>Ultra 320 SCSI: 320 MB/s, SAS (3 to 6 Gb/sec)</a:t>
            </a:r>
          </a:p>
          <a:p>
            <a:pPr lvl="2"/>
            <a:r>
              <a:rPr lang="en-US" altLang="zh-CN" dirty="0">
                <a:latin typeface="+mn-lt"/>
              </a:rPr>
              <a:t>Fiber Channel (FC2Gb or 4Gb): 256 to 512 MB/s</a:t>
            </a:r>
          </a:p>
        </p:txBody>
      </p:sp>
    </p:spTree>
    <p:extLst>
      <p:ext uri="{BB962C8B-B14F-4D97-AF65-F5344CB8AC3E}">
        <p14:creationId xmlns:p14="http://schemas.microsoft.com/office/powerpoint/2010/main" val="18668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>
                <a:latin typeface="+mj-lt"/>
                <a:ea typeface="+mj-ea"/>
              </a:rPr>
              <a:t>Performance Measures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65238"/>
            <a:ext cx="7500938" cy="485933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zh-CN">
                <a:latin typeface="+mn-lt"/>
              </a:rPr>
              <a:t>Mean time to failure (MTTF) – the average time the disk is expected to run continuously without any failure.</a:t>
            </a:r>
          </a:p>
          <a:p>
            <a:pPr lvl="1"/>
            <a:r>
              <a:rPr lang="en-US" altLang="zh-CN">
                <a:latin typeface="+mn-lt"/>
              </a:rPr>
              <a:t>Typically 3 to 5 years</a:t>
            </a:r>
          </a:p>
          <a:p>
            <a:pPr lvl="1"/>
            <a:r>
              <a:rPr lang="en-US" altLang="zh-CN">
                <a:latin typeface="+mn-lt"/>
              </a:rPr>
              <a:t>Probability of failure of new disks is quite low, corresponding to a</a:t>
            </a:r>
            <a:br>
              <a:rPr lang="en-US" altLang="zh-CN">
                <a:latin typeface="+mn-lt"/>
              </a:rPr>
            </a:br>
            <a:r>
              <a:rPr lang="en-US" altLang="zh-CN">
                <a:latin typeface="+mn-lt"/>
              </a:rPr>
              <a:t>“theoretical MTTF” of 500,000 to 1,200,000 hours for a new disk</a:t>
            </a:r>
          </a:p>
          <a:p>
            <a:pPr lvl="2"/>
            <a:r>
              <a:rPr lang="en-US" altLang="zh-CN">
                <a:latin typeface="+mn-lt"/>
              </a:rPr>
              <a:t>E.g., an MTTF of 1,200,000 hours for a new disk means that given 1000 relatively new disks, on an average one will fail every 1200 hours</a:t>
            </a:r>
          </a:p>
          <a:p>
            <a:pPr lvl="1"/>
            <a:r>
              <a:rPr lang="en-US" altLang="zh-CN">
                <a:latin typeface="+mn-lt"/>
              </a:rPr>
              <a:t>MTTF decreases as disk ages</a:t>
            </a:r>
          </a:p>
          <a:p>
            <a:pPr lvl="1"/>
            <a:endParaRPr lang="en-US" altLang="zh-CN">
              <a:latin typeface="+mn-lt"/>
            </a:endParaRPr>
          </a:p>
          <a:p>
            <a:endParaRPr lang="en-US" altLang="zh-CN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50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+mj-lt"/>
                <a:ea typeface="+mj-ea"/>
              </a:rPr>
              <a:t>Optimization of Disk-Block Access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7747571" cy="525896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zh-CN" dirty="0">
                <a:latin typeface="+mn-lt"/>
              </a:rPr>
              <a:t>Block –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a contiguous sequence of sectors from a single track </a:t>
            </a:r>
          </a:p>
          <a:p>
            <a:pPr lvl="1"/>
            <a:r>
              <a:rPr lang="en-US" altLang="zh-CN" dirty="0">
                <a:latin typeface="+mn-lt"/>
              </a:rPr>
              <a:t>data is transferred between disk and main memory in blocks </a:t>
            </a:r>
          </a:p>
          <a:p>
            <a:pPr lvl="1"/>
            <a:r>
              <a:rPr lang="en-US" altLang="zh-CN" dirty="0">
                <a:latin typeface="+mn-lt"/>
              </a:rPr>
              <a:t>sizes range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from 512 bytes to several kilobytes</a:t>
            </a:r>
          </a:p>
          <a:p>
            <a:pPr lvl="2"/>
            <a:r>
              <a:rPr lang="en-US" altLang="zh-CN" dirty="0">
                <a:latin typeface="+mn-lt"/>
              </a:rPr>
              <a:t>Smaller blocks: more transfers from disk</a:t>
            </a:r>
          </a:p>
          <a:p>
            <a:pPr lvl="2"/>
            <a:r>
              <a:rPr lang="en-US" altLang="zh-CN" dirty="0">
                <a:latin typeface="+mn-lt"/>
              </a:rPr>
              <a:t>Larger blocks:  more space wasted due to partially filled blocks</a:t>
            </a:r>
          </a:p>
          <a:p>
            <a:pPr lvl="2"/>
            <a:r>
              <a:rPr lang="en-US" altLang="zh-CN" dirty="0">
                <a:latin typeface="+mn-lt"/>
              </a:rPr>
              <a:t>Typical block sizes today range from 4 to 16 kilobytes</a:t>
            </a:r>
          </a:p>
          <a:p>
            <a:r>
              <a:rPr lang="en-US" altLang="zh-CN" dirty="0">
                <a:latin typeface="+mn-lt"/>
              </a:rPr>
              <a:t>Disk-arm-scheduling algorithms order pending accesses to tracks so that disk arm movement is minimized </a:t>
            </a:r>
          </a:p>
        </p:txBody>
      </p:sp>
    </p:spTree>
    <p:extLst>
      <p:ext uri="{BB962C8B-B14F-4D97-AF65-F5344CB8AC3E}">
        <p14:creationId xmlns:p14="http://schemas.microsoft.com/office/powerpoint/2010/main" val="17020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288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j-lt"/>
                <a:ea typeface="+mj-ea"/>
              </a:rPr>
              <a:t>Optimization of Disk Block </a:t>
            </a:r>
            <a:r>
              <a:rPr lang="en-US" sz="3200" dirty="0" smtClean="0">
                <a:latin typeface="+mj-lt"/>
                <a:ea typeface="+mj-ea"/>
              </a:rPr>
              <a:t>Access(Cont</a:t>
            </a:r>
            <a:r>
              <a:rPr lang="en-US" sz="3200" dirty="0">
                <a:latin typeface="+mj-lt"/>
                <a:ea typeface="+mj-ea"/>
              </a:rPr>
              <a:t>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052736"/>
            <a:ext cx="7587878" cy="5544616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altLang="zh-CN" dirty="0">
                <a:latin typeface="+mn-lt"/>
              </a:rPr>
              <a:t>File organization – optimize block access time by organizing the blocks to correspond to how data will be accessed</a:t>
            </a:r>
          </a:p>
          <a:p>
            <a:pPr lvl="1"/>
            <a:r>
              <a:rPr lang="en-US" altLang="zh-CN" dirty="0">
                <a:latin typeface="+mn-lt"/>
              </a:rPr>
              <a:t>E.g.  Store related information on the same or nearby cylinders.</a:t>
            </a:r>
          </a:p>
          <a:p>
            <a:pPr lvl="1"/>
            <a:r>
              <a:rPr lang="en-US" altLang="zh-CN" dirty="0">
                <a:latin typeface="+mn-lt"/>
              </a:rPr>
              <a:t>Files may get fragmented over time</a:t>
            </a:r>
          </a:p>
          <a:p>
            <a:pPr lvl="2"/>
            <a:r>
              <a:rPr lang="en-US" altLang="zh-CN" dirty="0">
                <a:latin typeface="+mn-lt"/>
              </a:rPr>
              <a:t>E.g. if data is inserted to/deleted from the file</a:t>
            </a:r>
          </a:p>
          <a:p>
            <a:pPr lvl="2"/>
            <a:r>
              <a:rPr lang="en-US" altLang="zh-CN" dirty="0">
                <a:latin typeface="+mn-lt"/>
              </a:rPr>
              <a:t>Or free blocks on disk are scattered, and newly created file has its blocks scattered over the disk</a:t>
            </a:r>
          </a:p>
          <a:p>
            <a:pPr lvl="2"/>
            <a:r>
              <a:rPr lang="en-US" altLang="zh-CN" dirty="0">
                <a:latin typeface="+mn-lt"/>
              </a:rPr>
              <a:t>Sequential access to a fragmented file results in increased disk arm movement</a:t>
            </a:r>
          </a:p>
          <a:p>
            <a:pPr lvl="1"/>
            <a:r>
              <a:rPr lang="en-US" altLang="zh-CN" dirty="0">
                <a:latin typeface="+mn-lt"/>
              </a:rPr>
              <a:t>Some systems have utilities to defragment the file system, in order to speed up file access</a:t>
            </a:r>
          </a:p>
          <a:p>
            <a:pPr lvl="2"/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0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496944" cy="56886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>
                <a:latin typeface="+mn-lt"/>
              </a:rPr>
              <a:t>Nonvolatile write buffers speed up disk writes by writing blocks to a non-volatile RAM buffer immediately</a:t>
            </a:r>
          </a:p>
          <a:p>
            <a:pPr lvl="1"/>
            <a:r>
              <a:rPr lang="en-US" altLang="zh-CN" sz="2400" dirty="0">
                <a:latin typeface="+mn-lt"/>
              </a:rPr>
              <a:t>Non-volatile RAM:  battery backed up RAM or flash memory</a:t>
            </a:r>
          </a:p>
          <a:p>
            <a:pPr lvl="2"/>
            <a:r>
              <a:rPr lang="en-US" altLang="zh-CN" sz="1800" dirty="0">
                <a:latin typeface="+mn-lt"/>
              </a:rPr>
              <a:t>Even if power fails, the data is safe and will be written to disk when power returns</a:t>
            </a:r>
          </a:p>
          <a:p>
            <a:pPr lvl="1"/>
            <a:r>
              <a:rPr lang="en-US" altLang="zh-CN" sz="2400" dirty="0">
                <a:latin typeface="+mn-lt"/>
              </a:rPr>
              <a:t>Controller then writes to disk whenever the disk has no other requests or request has been pending for some time</a:t>
            </a:r>
          </a:p>
          <a:p>
            <a:pPr lvl="1"/>
            <a:r>
              <a:rPr lang="en-US" altLang="zh-CN" sz="2400" dirty="0">
                <a:latin typeface="+mn-lt"/>
              </a:rPr>
              <a:t>Database operations that require data to be safely stored before continuing can continue without waiting for data to be written to disk</a:t>
            </a:r>
          </a:p>
          <a:p>
            <a:pPr lvl="1"/>
            <a:r>
              <a:rPr lang="en-US" altLang="zh-CN" sz="2400" dirty="0">
                <a:latin typeface="+mn-lt"/>
              </a:rPr>
              <a:t>Writes can be reordered to minimize disk arm </a:t>
            </a:r>
            <a:r>
              <a:rPr lang="en-US" altLang="zh-CN" sz="2400" dirty="0" smtClean="0">
                <a:latin typeface="+mn-lt"/>
              </a:rPr>
              <a:t>movement</a:t>
            </a:r>
            <a:endParaRPr lang="en-US" altLang="zh-CN" sz="2400" dirty="0">
              <a:latin typeface="+mn-lt"/>
            </a:endParaRP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288" cy="850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j-lt"/>
                <a:ea typeface="+mj-ea"/>
              </a:rPr>
              <a:t>Optimization of Disk Block </a:t>
            </a:r>
            <a:r>
              <a:rPr lang="en-US" sz="3200" dirty="0" smtClean="0">
                <a:latin typeface="+mj-lt"/>
                <a:ea typeface="+mj-ea"/>
              </a:rPr>
              <a:t>Access(Cont</a:t>
            </a:r>
            <a:r>
              <a:rPr lang="en-US" sz="3200" dirty="0">
                <a:latin typeface="+mj-lt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30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496944" cy="56886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 smtClean="0">
                <a:latin typeface="+mn-lt"/>
              </a:rPr>
              <a:t>Log </a:t>
            </a:r>
            <a:r>
              <a:rPr lang="en-US" altLang="zh-CN" sz="2800" dirty="0">
                <a:latin typeface="+mn-lt"/>
              </a:rPr>
              <a:t>disk – a disk devoted to writing a sequential log of block updates</a:t>
            </a:r>
          </a:p>
          <a:p>
            <a:pPr lvl="1"/>
            <a:r>
              <a:rPr lang="en-US" altLang="zh-CN" sz="2400" dirty="0">
                <a:latin typeface="+mn-lt"/>
              </a:rPr>
              <a:t> Used exactly like nonvolatile RAM</a:t>
            </a:r>
          </a:p>
          <a:p>
            <a:pPr lvl="2"/>
            <a:r>
              <a:rPr lang="en-US" altLang="zh-CN" sz="1800" dirty="0">
                <a:latin typeface="+mn-lt"/>
              </a:rPr>
              <a:t>Write to log disk is very fast since no seeks are required</a:t>
            </a:r>
          </a:p>
          <a:p>
            <a:pPr lvl="2"/>
            <a:r>
              <a:rPr lang="en-US" altLang="zh-CN" sz="1800" dirty="0">
                <a:latin typeface="+mn-lt"/>
              </a:rPr>
              <a:t>No need for special hardware (NV-RAM)</a:t>
            </a:r>
          </a:p>
          <a:p>
            <a:r>
              <a:rPr lang="en-US" altLang="zh-CN" sz="2800" dirty="0">
                <a:latin typeface="+mn-lt"/>
              </a:rPr>
              <a:t>File systems typically reorder writes to disk to improve performance</a:t>
            </a:r>
          </a:p>
          <a:p>
            <a:pPr lvl="1"/>
            <a:r>
              <a:rPr lang="en-US" altLang="zh-CN" sz="2400" dirty="0">
                <a:latin typeface="+mn-lt"/>
              </a:rPr>
              <a:t>Journaling file systems write data in safe order to NV-RAM or log disk</a:t>
            </a:r>
          </a:p>
          <a:p>
            <a:pPr lvl="1"/>
            <a:r>
              <a:rPr lang="en-US" altLang="zh-CN" sz="2400" dirty="0">
                <a:latin typeface="+mn-lt"/>
              </a:rPr>
              <a:t>Reordering without journaling: risk of corruption of file system data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507288" cy="850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j-lt"/>
                <a:ea typeface="+mj-ea"/>
              </a:rPr>
              <a:t>Optimization of Disk Block </a:t>
            </a:r>
            <a:r>
              <a:rPr lang="en-US" sz="3200" dirty="0" smtClean="0">
                <a:latin typeface="+mj-lt"/>
                <a:ea typeface="+mj-ea"/>
              </a:rPr>
              <a:t>Access(Cont</a:t>
            </a:r>
            <a:r>
              <a:rPr lang="en-US" sz="3200" dirty="0">
                <a:latin typeface="+mj-lt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378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Flash Storage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4" y="1003300"/>
            <a:ext cx="8180263" cy="545003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latin typeface="+mn-lt"/>
              </a:rPr>
              <a:t>NOR flash </a:t>
            </a:r>
            <a:r>
              <a:rPr lang="en-US" altLang="zh-CN" sz="2400" dirty="0" err="1">
                <a:latin typeface="+mn-lt"/>
              </a:rPr>
              <a:t>vs</a:t>
            </a:r>
            <a:r>
              <a:rPr lang="en-US" altLang="zh-CN" sz="2400" dirty="0">
                <a:latin typeface="+mn-lt"/>
              </a:rPr>
              <a:t> NAND flash</a:t>
            </a:r>
          </a:p>
          <a:p>
            <a:r>
              <a:rPr lang="en-US" altLang="zh-CN" sz="2400" dirty="0">
                <a:latin typeface="+mn-lt"/>
              </a:rPr>
              <a:t>NAND flash </a:t>
            </a:r>
          </a:p>
          <a:p>
            <a:pPr lvl="1"/>
            <a:r>
              <a:rPr lang="en-US" altLang="zh-CN" sz="2400" dirty="0">
                <a:latin typeface="+mn-lt"/>
              </a:rPr>
              <a:t>used widely for storage, since it is much cheaper than NOR flash</a:t>
            </a:r>
          </a:p>
          <a:p>
            <a:pPr lvl="1"/>
            <a:r>
              <a:rPr lang="en-US" altLang="zh-CN" sz="2400" dirty="0">
                <a:latin typeface="+mn-lt"/>
              </a:rPr>
              <a:t>requires page-at-a-time read (page: 512 bytes to 4 KB)</a:t>
            </a:r>
          </a:p>
          <a:p>
            <a:pPr lvl="1"/>
            <a:r>
              <a:rPr lang="en-US" altLang="zh-CN" sz="2400" dirty="0">
                <a:latin typeface="+mn-lt"/>
              </a:rPr>
              <a:t>transfer rate around 20 MB/sec</a:t>
            </a:r>
          </a:p>
          <a:p>
            <a:pPr lvl="1"/>
            <a:r>
              <a:rPr lang="en-US" altLang="zh-CN" sz="2400" dirty="0">
                <a:latin typeface="+mn-lt"/>
              </a:rPr>
              <a:t>solid state disks: use multiple flash storage devices to provide higher transfer rate of 100 to 200 </a:t>
            </a:r>
            <a:r>
              <a:rPr lang="en-US" altLang="zh-CN" sz="2400" dirty="0" smtClean="0">
                <a:latin typeface="+mn-lt"/>
              </a:rPr>
              <a:t>MB/sec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136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Flash Storage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4" y="1003300"/>
            <a:ext cx="8180263" cy="545003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latin typeface="+mn-lt"/>
              </a:rPr>
              <a:t>NOR flash </a:t>
            </a:r>
            <a:r>
              <a:rPr lang="en-US" altLang="zh-CN" sz="2400" dirty="0" err="1">
                <a:latin typeface="+mn-lt"/>
              </a:rPr>
              <a:t>vs</a:t>
            </a:r>
            <a:r>
              <a:rPr lang="en-US" altLang="zh-CN" sz="2400" dirty="0">
                <a:latin typeface="+mn-lt"/>
              </a:rPr>
              <a:t> NAND flash</a:t>
            </a:r>
          </a:p>
          <a:p>
            <a:r>
              <a:rPr lang="en-US" altLang="zh-CN" sz="2400" dirty="0">
                <a:latin typeface="+mn-lt"/>
              </a:rPr>
              <a:t>NAND flash </a:t>
            </a:r>
          </a:p>
          <a:p>
            <a:pPr lvl="1"/>
            <a:r>
              <a:rPr lang="en-US" altLang="zh-CN" sz="2400" dirty="0" smtClean="0">
                <a:latin typeface="+mn-lt"/>
              </a:rPr>
              <a:t>erase </a:t>
            </a:r>
            <a:r>
              <a:rPr lang="en-US" altLang="zh-CN" sz="2400" dirty="0">
                <a:latin typeface="+mn-lt"/>
              </a:rPr>
              <a:t>is very slow (1 to 2 </a:t>
            </a:r>
            <a:r>
              <a:rPr lang="en-US" altLang="zh-CN" sz="2400" dirty="0" err="1">
                <a:latin typeface="+mn-lt"/>
              </a:rPr>
              <a:t>millisecs</a:t>
            </a:r>
            <a:r>
              <a:rPr lang="en-US" altLang="zh-CN" sz="2400" dirty="0">
                <a:latin typeface="+mn-lt"/>
              </a:rPr>
              <a:t>)</a:t>
            </a:r>
          </a:p>
          <a:p>
            <a:pPr lvl="2"/>
            <a:r>
              <a:rPr lang="en-US" altLang="zh-CN" dirty="0">
                <a:latin typeface="+mn-lt"/>
              </a:rPr>
              <a:t>erase block contains multiple pages</a:t>
            </a:r>
          </a:p>
          <a:p>
            <a:pPr lvl="2"/>
            <a:r>
              <a:rPr lang="en-US" altLang="zh-CN" dirty="0">
                <a:latin typeface="+mn-lt"/>
              </a:rPr>
              <a:t>remapping of logical page addresses to physical page addresses avoids waiting for erase</a:t>
            </a:r>
          </a:p>
          <a:p>
            <a:pPr lvl="3"/>
            <a:r>
              <a:rPr lang="en-US" altLang="zh-CN" dirty="0"/>
              <a:t>translation table tracks mapping</a:t>
            </a:r>
          </a:p>
          <a:p>
            <a:pPr lvl="4"/>
            <a:r>
              <a:rPr lang="en-US" altLang="zh-CN" dirty="0"/>
              <a:t>also stored in a label field of flash page</a:t>
            </a:r>
          </a:p>
          <a:p>
            <a:pPr lvl="3"/>
            <a:r>
              <a:rPr lang="en-US" altLang="zh-CN" dirty="0"/>
              <a:t>remapping carried out by flash translation layer</a:t>
            </a:r>
          </a:p>
          <a:p>
            <a:pPr lvl="2"/>
            <a:r>
              <a:rPr lang="en-US" altLang="zh-CN" dirty="0">
                <a:latin typeface="+mn-lt"/>
              </a:rPr>
              <a:t>after 100,000 to 1,000,000 erases, erase block becomes unreliable and cannot be used</a:t>
            </a:r>
          </a:p>
          <a:p>
            <a:pPr lvl="3"/>
            <a:r>
              <a:rPr lang="en-US" altLang="zh-CN" sz="2400" dirty="0">
                <a:latin typeface="+mn-lt"/>
              </a:rPr>
              <a:t>wear leveling</a:t>
            </a:r>
          </a:p>
        </p:txBody>
      </p:sp>
    </p:spTree>
    <p:extLst>
      <p:ext uri="{BB962C8B-B14F-4D97-AF65-F5344CB8AC3E}">
        <p14:creationId xmlns:p14="http://schemas.microsoft.com/office/powerpoint/2010/main" val="16858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即使发生故障，仍需保持数据库的基本特性</a:t>
            </a:r>
            <a:r>
              <a:rPr lang="en-US" altLang="zh-CN" dirty="0" smtClean="0">
                <a:latin typeface="+mn-lt"/>
              </a:rPr>
              <a:t>ACID</a:t>
            </a:r>
          </a:p>
          <a:p>
            <a:r>
              <a:rPr lang="zh-CN" altLang="en-US" dirty="0" smtClean="0">
                <a:latin typeface="+mn-lt"/>
              </a:rPr>
              <a:t>在正常事务处理时采取措施，保障有足够的信息可用于故障恢复；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>
                <a:latin typeface="+mn-lt"/>
              </a:rPr>
              <a:t>故障发生</a:t>
            </a:r>
            <a:r>
              <a:rPr lang="zh-CN" altLang="en-US" dirty="0" smtClean="0">
                <a:latin typeface="+mn-lt"/>
              </a:rPr>
              <a:t>后，使数据库恢复到某一保证</a:t>
            </a:r>
            <a:r>
              <a:rPr lang="en-US" altLang="zh-CN" dirty="0" smtClean="0">
                <a:latin typeface="+mn-lt"/>
              </a:rPr>
              <a:t>ACID</a:t>
            </a:r>
            <a:r>
              <a:rPr lang="zh-CN" altLang="en-US" dirty="0" smtClean="0">
                <a:latin typeface="+mn-lt"/>
              </a:rPr>
              <a:t>的状态。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3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9485"/>
            <a:ext cx="8229600" cy="7223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Example of Data Access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7488" y="1622127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217988" y="1712615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X   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17988" y="2169815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Y     </a:t>
            </a:r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6623050" y="1364952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6623050" y="151735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7766050" y="153640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Freeform 18"/>
          <p:cNvSpPr>
            <a:spLocks/>
          </p:cNvSpPr>
          <p:nvPr/>
        </p:nvSpPr>
        <p:spPr bwMode="auto">
          <a:xfrm>
            <a:off x="6623050" y="2660352"/>
            <a:ext cx="114300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2" name="Rectangle 19"/>
          <p:cNvSpPr>
            <a:spLocks noChangeArrowheads="1"/>
          </p:cNvSpPr>
          <p:nvPr/>
        </p:nvSpPr>
        <p:spPr bwMode="auto">
          <a:xfrm>
            <a:off x="7004050" y="1822152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7004050" y="2279352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7369175" y="175706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A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7385050" y="2196802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B</a:t>
            </a:r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3189288" y="3846215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7" name="Rectangle 24"/>
          <p:cNvSpPr>
            <a:spLocks noChangeArrowheads="1"/>
          </p:cNvSpPr>
          <p:nvPr/>
        </p:nvSpPr>
        <p:spPr bwMode="auto">
          <a:xfrm>
            <a:off x="4408488" y="3846215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8" name="Rectangle 27"/>
          <p:cNvSpPr>
            <a:spLocks noChangeArrowheads="1"/>
          </p:cNvSpPr>
          <p:nvPr/>
        </p:nvSpPr>
        <p:spPr bwMode="auto">
          <a:xfrm>
            <a:off x="4713288" y="399861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auto">
          <a:xfrm>
            <a:off x="3570288" y="415101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10" name="Rectangle 29"/>
          <p:cNvSpPr>
            <a:spLocks noChangeArrowheads="1"/>
          </p:cNvSpPr>
          <p:nvPr/>
        </p:nvSpPr>
        <p:spPr bwMode="auto">
          <a:xfrm>
            <a:off x="3570288" y="460821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11" name="Line 30"/>
          <p:cNvSpPr>
            <a:spLocks noChangeShapeType="1"/>
          </p:cNvSpPr>
          <p:nvPr/>
        </p:nvSpPr>
        <p:spPr bwMode="auto">
          <a:xfrm flipV="1">
            <a:off x="3113088" y="5827415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3230563" y="4085927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x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33813" name="Text Box 32"/>
          <p:cNvSpPr txBox="1">
            <a:spLocks noChangeArrowheads="1"/>
          </p:cNvSpPr>
          <p:nvPr/>
        </p:nvSpPr>
        <p:spPr bwMode="auto">
          <a:xfrm>
            <a:off x="3227388" y="4481215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y</a:t>
            </a:r>
            <a:r>
              <a:rPr lang="en-US" altLang="zh-CN" sz="2000" baseline="-25000"/>
              <a:t>1 </a:t>
            </a:r>
            <a:endParaRPr lang="en-US" altLang="zh-CN" sz="2000"/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4087813" y="1266527"/>
            <a:ext cx="903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 b="1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3815" name="Text Box 34"/>
          <p:cNvSpPr txBox="1">
            <a:spLocks noChangeArrowheads="1"/>
          </p:cNvSpPr>
          <p:nvPr/>
        </p:nvSpPr>
        <p:spPr bwMode="auto">
          <a:xfrm>
            <a:off x="1549400" y="1599902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 i="1"/>
              <a:t>Buffer Block A</a:t>
            </a:r>
            <a:r>
              <a:rPr lang="en-US" altLang="zh-CN" sz="2000"/>
              <a:t> </a:t>
            </a:r>
          </a:p>
        </p:txBody>
      </p:sp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1535113" y="2117427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 i="1"/>
              <a:t>Buffer Block B</a:t>
            </a:r>
            <a:endParaRPr lang="en-US" altLang="zh-CN" sz="2000"/>
          </a:p>
        </p:txBody>
      </p:sp>
      <p:sp>
        <p:nvSpPr>
          <p:cNvPr id="33817" name="Line 36"/>
          <p:cNvSpPr>
            <a:spLocks noChangeShapeType="1"/>
          </p:cNvSpPr>
          <p:nvPr/>
        </p:nvSpPr>
        <p:spPr bwMode="auto">
          <a:xfrm>
            <a:off x="3357563" y="183167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Line 37"/>
          <p:cNvSpPr>
            <a:spLocks noChangeShapeType="1"/>
          </p:cNvSpPr>
          <p:nvPr/>
        </p:nvSpPr>
        <p:spPr bwMode="auto">
          <a:xfrm>
            <a:off x="3341688" y="2322215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Line 38"/>
          <p:cNvSpPr>
            <a:spLocks noChangeShapeType="1"/>
          </p:cNvSpPr>
          <p:nvPr/>
        </p:nvSpPr>
        <p:spPr bwMode="auto">
          <a:xfrm flipH="1" flipV="1">
            <a:off x="4865688" y="1863427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Line 39"/>
          <p:cNvSpPr>
            <a:spLocks noChangeShapeType="1"/>
          </p:cNvSpPr>
          <p:nvPr/>
        </p:nvSpPr>
        <p:spPr bwMode="auto">
          <a:xfrm>
            <a:off x="4868863" y="2322215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Text Box 40"/>
          <p:cNvSpPr txBox="1">
            <a:spLocks noChangeArrowheads="1"/>
          </p:cNvSpPr>
          <p:nvPr/>
        </p:nvSpPr>
        <p:spPr bwMode="auto">
          <a:xfrm>
            <a:off x="5353050" y="1501477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input(A)</a:t>
            </a:r>
          </a:p>
        </p:txBody>
      </p:sp>
      <p:sp>
        <p:nvSpPr>
          <p:cNvPr id="33822" name="Text Box 41"/>
          <p:cNvSpPr txBox="1">
            <a:spLocks noChangeArrowheads="1"/>
          </p:cNvSpPr>
          <p:nvPr/>
        </p:nvSpPr>
        <p:spPr bwMode="auto">
          <a:xfrm>
            <a:off x="5295900" y="2425402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output(B) </a:t>
            </a:r>
          </a:p>
        </p:txBody>
      </p:sp>
      <p:sp>
        <p:nvSpPr>
          <p:cNvPr id="33823" name="Line 42"/>
          <p:cNvSpPr>
            <a:spLocks noChangeShapeType="1"/>
          </p:cNvSpPr>
          <p:nvPr/>
        </p:nvSpPr>
        <p:spPr bwMode="auto">
          <a:xfrm flipH="1">
            <a:off x="3665538" y="1941215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 flipV="1">
            <a:off x="3798888" y="2474615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2881313" y="2874665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read(X)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4195763" y="3206452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write(Y)</a:t>
            </a:r>
          </a:p>
        </p:txBody>
      </p:sp>
      <p:sp>
        <p:nvSpPr>
          <p:cNvPr id="33827" name="Text Box 46"/>
          <p:cNvSpPr txBox="1">
            <a:spLocks noChangeArrowheads="1"/>
          </p:cNvSpPr>
          <p:nvPr/>
        </p:nvSpPr>
        <p:spPr bwMode="auto">
          <a:xfrm>
            <a:off x="6961188" y="601791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 b="1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3828" name="Text Box 63"/>
          <p:cNvSpPr txBox="1">
            <a:spLocks noChangeArrowheads="1"/>
          </p:cNvSpPr>
          <p:nvPr/>
        </p:nvSpPr>
        <p:spPr bwMode="auto">
          <a:xfrm>
            <a:off x="2971800" y="5065415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work area</a:t>
            </a:r>
          </a:p>
          <a:p>
            <a:r>
              <a:rPr lang="en-US" altLang="zh-CN" sz="2000"/>
              <a:t>of T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33829" name="Text Box 64"/>
          <p:cNvSpPr txBox="1">
            <a:spLocks noChangeArrowheads="1"/>
          </p:cNvSpPr>
          <p:nvPr/>
        </p:nvSpPr>
        <p:spPr bwMode="auto">
          <a:xfrm>
            <a:off x="4416425" y="5038427"/>
            <a:ext cx="1293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work area</a:t>
            </a:r>
          </a:p>
          <a:p>
            <a:r>
              <a:rPr lang="en-US" altLang="zh-CN" sz="2000"/>
              <a:t>of T</a:t>
            </a:r>
            <a:r>
              <a:rPr lang="en-US" altLang="zh-CN" sz="2000" baseline="-25000"/>
              <a:t>2 </a:t>
            </a:r>
            <a:endParaRPr lang="en-US" altLang="zh-CN" sz="2000"/>
          </a:p>
        </p:txBody>
      </p:sp>
      <p:sp>
        <p:nvSpPr>
          <p:cNvPr id="33830" name="Text Box 65"/>
          <p:cNvSpPr txBox="1">
            <a:spLocks noChangeArrowheads="1"/>
          </p:cNvSpPr>
          <p:nvPr/>
        </p:nvSpPr>
        <p:spPr bwMode="auto">
          <a:xfrm>
            <a:off x="4335463" y="6032202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 b="1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3831" name="Text Box 66"/>
          <p:cNvSpPr txBox="1">
            <a:spLocks noChangeArrowheads="1"/>
          </p:cNvSpPr>
          <p:nvPr/>
        </p:nvSpPr>
        <p:spPr bwMode="auto">
          <a:xfrm>
            <a:off x="4389438" y="385891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CN" sz="2000"/>
              <a:t>x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33832" name="Line 67"/>
          <p:cNvSpPr>
            <a:spLocks noChangeShapeType="1"/>
          </p:cNvSpPr>
          <p:nvPr/>
        </p:nvSpPr>
        <p:spPr bwMode="auto">
          <a:xfrm>
            <a:off x="6443663" y="1053802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Data</a:t>
            </a:r>
            <a:r>
              <a:rPr lang="en-US" dirty="0">
                <a:latin typeface="+mj-lt"/>
                <a:ea typeface="+mj-ea"/>
              </a:rPr>
              <a:t>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93788"/>
            <a:ext cx="8856984" cy="507151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Physical blocks </a:t>
            </a:r>
            <a:r>
              <a:rPr lang="en-US" altLang="zh-CN" sz="2400" dirty="0">
                <a:latin typeface="+mn-lt"/>
              </a:rPr>
              <a:t>are those blocks residing on the disk.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Buffer blocks </a:t>
            </a:r>
            <a:r>
              <a:rPr lang="en-US" altLang="zh-CN" sz="2400" dirty="0">
                <a:latin typeface="+mn-lt"/>
              </a:rPr>
              <a:t>are the blocks residing temporarily in main memory.</a:t>
            </a:r>
          </a:p>
          <a:p>
            <a:r>
              <a:rPr lang="en-US" altLang="zh-CN" sz="2400" dirty="0">
                <a:latin typeface="+mn-lt"/>
              </a:rPr>
              <a:t>Block movements between  disk and main memory are initiated through the following two operations: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input(B) </a:t>
            </a:r>
            <a:r>
              <a:rPr lang="en-US" altLang="zh-CN" sz="2400" dirty="0">
                <a:latin typeface="+mn-lt"/>
              </a:rPr>
              <a:t>transfers the physical block B  to main memory.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output(B) </a:t>
            </a:r>
            <a:r>
              <a:rPr lang="en-US" altLang="zh-CN" sz="2400" dirty="0">
                <a:latin typeface="+mn-lt"/>
              </a:rPr>
              <a:t>transfers the buffer block B to the disk, and replaces the appropriate physical block there</a:t>
            </a:r>
            <a:r>
              <a:rPr lang="en-US" altLang="zh-CN" sz="2400" dirty="0" smtClean="0">
                <a:latin typeface="+mn-lt"/>
              </a:rPr>
              <a:t>.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196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Data</a:t>
            </a:r>
            <a:r>
              <a:rPr lang="en-US" dirty="0">
                <a:latin typeface="+mj-lt"/>
                <a:ea typeface="+mj-ea"/>
              </a:rPr>
              <a:t>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340768"/>
            <a:ext cx="8856984" cy="42265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latin typeface="+mn-lt"/>
              </a:rPr>
              <a:t>Each </a:t>
            </a:r>
            <a:r>
              <a:rPr lang="en-US" altLang="zh-CN" sz="2400" dirty="0">
                <a:latin typeface="+mn-lt"/>
              </a:rPr>
              <a:t>transaction Ti has its private work-area in which local copies of all data items accessed and updated by it are kept.</a:t>
            </a:r>
          </a:p>
          <a:p>
            <a:pPr lvl="1"/>
            <a:r>
              <a:rPr lang="en-US" altLang="zh-CN" sz="2400" dirty="0">
                <a:latin typeface="+mn-lt"/>
              </a:rPr>
              <a:t> Ti's local copy of a data item X is called xi.</a:t>
            </a:r>
          </a:p>
          <a:p>
            <a:r>
              <a:rPr lang="en-US" altLang="zh-CN" sz="2400" dirty="0">
                <a:latin typeface="+mn-lt"/>
              </a:rPr>
              <a:t>We assume, for simplicity, that each data item fits in, and is stored inside, a single block.</a:t>
            </a:r>
          </a:p>
        </p:txBody>
      </p:sp>
    </p:spTree>
    <p:extLst>
      <p:ext uri="{BB962C8B-B14F-4D97-AF65-F5344CB8AC3E}">
        <p14:creationId xmlns:p14="http://schemas.microsoft.com/office/powerpoint/2010/main" val="81453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Data Access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52736"/>
            <a:ext cx="8856984" cy="56886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latin typeface="+mn-lt"/>
              </a:rPr>
              <a:t>Transaction transfers data items between system buffer blocks and its private work-area using the following operations: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read(X) </a:t>
            </a:r>
            <a:r>
              <a:rPr lang="en-US" altLang="zh-CN" sz="2400" dirty="0">
                <a:latin typeface="+mn-lt"/>
              </a:rPr>
              <a:t>assigns the value of data item X to the local variable xi.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write(X) </a:t>
            </a:r>
            <a:r>
              <a:rPr lang="en-US" altLang="zh-CN" sz="2400" dirty="0">
                <a:latin typeface="+mn-lt"/>
              </a:rPr>
              <a:t>assigns the value of local variable xi to data item {X} in the buffer block.</a:t>
            </a:r>
          </a:p>
          <a:p>
            <a:pPr lvl="1"/>
            <a:r>
              <a:rPr lang="en-US" altLang="zh-CN" sz="2400" dirty="0">
                <a:latin typeface="+mn-lt"/>
              </a:rPr>
              <a:t>Both these commands may necessitate the issue of an input(BX) instruction before the assignment, if the block BX in which X resides is not already in memory</a:t>
            </a:r>
            <a:r>
              <a:rPr lang="en-US" altLang="zh-CN" sz="2400" dirty="0" smtClean="0">
                <a:latin typeface="+mn-lt"/>
              </a:rPr>
              <a:t>.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731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Data Access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52736"/>
            <a:ext cx="8856984" cy="56886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latin typeface="+mn-lt"/>
              </a:rPr>
              <a:t>Transactions </a:t>
            </a:r>
            <a:endParaRPr lang="en-US" altLang="zh-CN" sz="2400" dirty="0">
              <a:latin typeface="+mn-lt"/>
            </a:endParaRPr>
          </a:p>
          <a:p>
            <a:pPr lvl="1"/>
            <a:r>
              <a:rPr lang="en-US" altLang="zh-CN" sz="2400" dirty="0">
                <a:latin typeface="+mn-lt"/>
              </a:rPr>
              <a:t>Perform read(X) while accessing X for the first time; </a:t>
            </a:r>
          </a:p>
          <a:p>
            <a:pPr lvl="1"/>
            <a:r>
              <a:rPr lang="en-US" altLang="zh-CN" sz="2400" dirty="0">
                <a:latin typeface="+mn-lt"/>
              </a:rPr>
              <a:t>All subsequent accesses are to the local copy. </a:t>
            </a:r>
          </a:p>
          <a:p>
            <a:pPr lvl="1"/>
            <a:r>
              <a:rPr lang="en-US" altLang="zh-CN" sz="2400" dirty="0">
                <a:latin typeface="+mn-lt"/>
              </a:rPr>
              <a:t>After last access, transaction executes write(X).</a:t>
            </a:r>
          </a:p>
          <a:p>
            <a:r>
              <a:rPr lang="en-US" altLang="zh-CN" sz="2400" dirty="0">
                <a:latin typeface="+mn-lt"/>
              </a:rPr>
              <a:t>output(BX) need not immediately follow write(X). System can perform the output operation when it deems fit.</a:t>
            </a:r>
          </a:p>
        </p:txBody>
      </p:sp>
    </p:spTree>
    <p:extLst>
      <p:ext uri="{BB962C8B-B14F-4D97-AF65-F5344CB8AC3E}">
        <p14:creationId xmlns:p14="http://schemas.microsoft.com/office/powerpoint/2010/main" val="3155840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>
                <a:latin typeface="+mj-lt"/>
              </a:rPr>
              <a:t>基于</a:t>
            </a:r>
            <a:r>
              <a:rPr lang="en-US" altLang="zh-CN" dirty="0" smtClean="0">
                <a:latin typeface="+mj-lt"/>
              </a:rPr>
              <a:t>Log</a:t>
            </a:r>
            <a:r>
              <a:rPr lang="zh-CN" altLang="en-US" dirty="0" smtClean="0">
                <a:latin typeface="+mj-lt"/>
              </a:rPr>
              <a:t>的备份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To ensure atomicity despite failures, we first output information describing the modifications to stable storage without modifying the database itself</a:t>
            </a:r>
            <a:r>
              <a:rPr lang="en-US" altLang="zh-CN" dirty="0" smtClean="0">
                <a:latin typeface="+mn-lt"/>
              </a:rPr>
              <a:t>.</a:t>
            </a:r>
          </a:p>
          <a:p>
            <a:r>
              <a:rPr lang="en-US" altLang="zh-CN" dirty="0">
                <a:latin typeface="+mn-lt"/>
              </a:rPr>
              <a:t>log-based </a:t>
            </a:r>
            <a:r>
              <a:rPr lang="en-US" altLang="zh-CN" dirty="0" smtClean="0">
                <a:latin typeface="+mn-lt"/>
              </a:rPr>
              <a:t>recovery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496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基于</a:t>
            </a:r>
            <a:r>
              <a:rPr lang="en-US" altLang="zh-CN" dirty="0" smtClean="0">
                <a:latin typeface="+mj-lt"/>
              </a:rPr>
              <a:t>Log</a:t>
            </a:r>
            <a:r>
              <a:rPr lang="zh-CN" altLang="en-US" dirty="0" smtClean="0">
                <a:latin typeface="+mj-lt"/>
              </a:rPr>
              <a:t>的恢复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</a:rPr>
              <a:t>A </a:t>
            </a:r>
            <a:r>
              <a:rPr lang="en-US" altLang="zh-CN" dirty="0">
                <a:solidFill>
                  <a:srgbClr val="000099"/>
                </a:solidFill>
                <a:latin typeface="+mn-lt"/>
              </a:rPr>
              <a:t>log</a:t>
            </a:r>
            <a:r>
              <a:rPr lang="en-US" altLang="zh-CN" dirty="0">
                <a:latin typeface="+mn-lt"/>
              </a:rPr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+mn-lt"/>
              </a:rPr>
              <a:t>The log is a sequence of </a:t>
            </a:r>
            <a:r>
              <a:rPr lang="en-US" altLang="zh-CN" dirty="0">
                <a:solidFill>
                  <a:srgbClr val="000099"/>
                </a:solidFill>
                <a:latin typeface="+mn-lt"/>
              </a:rPr>
              <a:t>log records</a:t>
            </a:r>
            <a:r>
              <a:rPr lang="en-US" altLang="zh-CN" dirty="0">
                <a:latin typeface="+mn-lt"/>
              </a:rPr>
              <a:t>, and maintains a record of update activities on the </a:t>
            </a:r>
            <a:r>
              <a:rPr lang="en-US" altLang="zh-CN" dirty="0" smtClean="0">
                <a:latin typeface="+mn-lt"/>
              </a:rPr>
              <a:t>database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</a:rPr>
              <a:t>Two approaches using logs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zh-CN" dirty="0">
                <a:latin typeface="+mn-lt"/>
              </a:rPr>
              <a:t>Deferred database modification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zh-CN" dirty="0">
                <a:latin typeface="+mn-lt"/>
              </a:rPr>
              <a:t>Immediate database </a:t>
            </a:r>
            <a:r>
              <a:rPr lang="en-US" altLang="zh-CN" dirty="0" smtClean="0">
                <a:latin typeface="+mn-lt"/>
              </a:rPr>
              <a:t>modification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0432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+mj-lt"/>
              </a:rPr>
              <a:t>Deferred Database Modification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149080"/>
            <a:ext cx="8219256" cy="244827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1267475" y="1340768"/>
            <a:ext cx="592613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24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149080"/>
            <a:ext cx="8219256" cy="244827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52809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marL="742950" lvl="2" indent="-342900" rtl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600" b="1" kern="1200" smtClean="0">
                <a:solidFill>
                  <a:prstClr val="black"/>
                </a:solidFill>
                <a:latin typeface="Comic Sans MS"/>
                <a:ea typeface="黑体" pitchFamily="49" charset="-122"/>
                <a:cs typeface="+mn-cs"/>
              </a:rPr>
              <a:t>Immediate database modification</a:t>
            </a:r>
            <a:br>
              <a:rPr lang="en-US" altLang="zh-CN" sz="3600" b="1" kern="1200" smtClean="0">
                <a:solidFill>
                  <a:prstClr val="black"/>
                </a:solidFill>
                <a:latin typeface="Comic Sans MS"/>
                <a:ea typeface="黑体" pitchFamily="49" charset="-122"/>
                <a:cs typeface="+mn-cs"/>
              </a:rPr>
            </a:br>
            <a:endParaRPr lang="zh-CN" altLang="en-US" sz="2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07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marR="0" lvl="2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黑体" pitchFamily="49" charset="-122"/>
                <a:cs typeface="+mn-cs"/>
              </a:rPr>
              <a:t>Immediate database modification</a:t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黑体" pitchFamily="49" charset="-122"/>
                <a:cs typeface="+mn-cs"/>
              </a:rPr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Autofit/>
          </a:bodyPr>
          <a:lstStyle/>
          <a:p>
            <a:pPr>
              <a:buFont typeface="Monotype Sorts" charset="2"/>
              <a:buNone/>
            </a:pPr>
            <a:r>
              <a:rPr lang="en-US" altLang="zh-CN" sz="2000" b="1" dirty="0" smtClean="0"/>
              <a:t>Log                          </a:t>
            </a:r>
            <a:r>
              <a:rPr lang="en-US" altLang="zh-CN" sz="2000" b="1" dirty="0" smtClean="0"/>
              <a:t>Write                </a:t>
            </a:r>
            <a:r>
              <a:rPr lang="en-US" altLang="zh-CN" sz="2000" b="1" dirty="0" smtClean="0"/>
              <a:t>Output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CN" sz="2000" dirty="0" smtClean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T</a:t>
            </a:r>
            <a:r>
              <a:rPr lang="en-US" altLang="zh-CN" sz="2000" baseline="-25000" dirty="0" smtClean="0"/>
              <a:t>0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start</a:t>
            </a:r>
            <a:r>
              <a:rPr lang="en-US" altLang="zh-CN" sz="2000" dirty="0" smtClean="0"/>
              <a:t>&gt;</a:t>
            </a:r>
          </a:p>
          <a:p>
            <a:pPr>
              <a:buFont typeface="Monotype Sorts" charset="2"/>
              <a:buNone/>
            </a:pP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T</a:t>
            </a:r>
            <a:r>
              <a:rPr lang="en-US" altLang="zh-CN" sz="2000" i="1" baseline="-25000" dirty="0" smtClean="0"/>
              <a:t>0</a:t>
            </a:r>
            <a:r>
              <a:rPr lang="en-US" altLang="zh-CN" sz="2000" i="1" dirty="0" smtClean="0"/>
              <a:t>,</a:t>
            </a:r>
            <a:r>
              <a:rPr lang="en-US" altLang="zh-CN" sz="2000" dirty="0" smtClean="0"/>
              <a:t> A, 1000,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000" i="1" dirty="0" smtClean="0"/>
              <a:t>T</a:t>
            </a:r>
            <a:r>
              <a:rPr lang="en-US" altLang="zh-CN" sz="2000" baseline="-25000" dirty="0" smtClean="0"/>
              <a:t>o</a:t>
            </a:r>
            <a:r>
              <a:rPr lang="en-US" altLang="zh-CN" sz="2000" i="1" dirty="0" smtClean="0"/>
              <a:t>,</a:t>
            </a:r>
            <a:r>
              <a:rPr lang="en-US" altLang="zh-CN" sz="2000" dirty="0" smtClean="0"/>
              <a:t> B, 2000, 2050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 smtClean="0"/>
              <a:t>                            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2000" dirty="0" smtClean="0"/>
              <a:t>                             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2050</a:t>
            </a:r>
          </a:p>
          <a:p>
            <a:pPr>
              <a:buFont typeface="Monotype Sorts" charset="2"/>
              <a:buNone/>
            </a:pP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T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commit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T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start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T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 C, 700, 600&gt;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 smtClean="0"/>
              <a:t>                             </a:t>
            </a:r>
            <a:r>
              <a:rPr lang="en-US" altLang="zh-CN" sz="2000" i="1" dirty="0" smtClean="0"/>
              <a:t>C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 smtClean="0"/>
              <a:t>                                                </a:t>
            </a:r>
            <a:r>
              <a:rPr lang="en-US" altLang="zh-CN" sz="2000" dirty="0" smtClean="0"/>
              <a:t>   </a:t>
            </a:r>
            <a:r>
              <a:rPr lang="en-US" altLang="zh-CN" sz="2000" i="1" dirty="0" smtClean="0"/>
              <a:t>B</a:t>
            </a:r>
            <a:r>
              <a:rPr lang="en-US" altLang="zh-CN" sz="2000" i="1" baseline="-25000" dirty="0" smtClean="0"/>
              <a:t>B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</a:t>
            </a:r>
            <a:r>
              <a:rPr lang="en-US" altLang="zh-CN" sz="2000" i="1" baseline="-25000" dirty="0" smtClean="0"/>
              <a:t>C</a:t>
            </a:r>
            <a:endParaRPr lang="en-US" altLang="zh-CN" sz="2000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T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commit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000" dirty="0" smtClean="0"/>
              <a:t>                                                                         						    	 </a:t>
            </a:r>
            <a:r>
              <a:rPr lang="en-US" altLang="zh-CN" sz="2000" i="1" dirty="0" smtClean="0"/>
              <a:t>B</a:t>
            </a:r>
            <a:r>
              <a:rPr lang="en-US" altLang="zh-CN" sz="2000" i="1" baseline="-25000" dirty="0" smtClean="0"/>
              <a:t>A</a:t>
            </a:r>
            <a:endParaRPr lang="en-US" altLang="zh-CN" sz="2000" dirty="0" smtClean="0"/>
          </a:p>
          <a:p>
            <a:r>
              <a:rPr lang="en-US" altLang="zh-CN" sz="2000" dirty="0" smtClean="0"/>
              <a:t>Note: </a:t>
            </a:r>
            <a:r>
              <a:rPr lang="en-US" altLang="zh-CN" sz="2000" i="1" dirty="0" smtClean="0"/>
              <a:t>B</a:t>
            </a:r>
            <a:r>
              <a:rPr lang="en-US" altLang="zh-CN" sz="2000" i="1" baseline="-25000" dirty="0" smtClean="0"/>
              <a:t>X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denotes block containing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.</a:t>
            </a:r>
          </a:p>
          <a:p>
            <a:pPr lvl="4">
              <a:buFont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18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282574"/>
            <a:ext cx="8340725" cy="91417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j-lt"/>
                <a:ea typeface="+mj-ea"/>
              </a:rPr>
              <a:t>Classification of Physical Storage Media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712968" cy="49685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+mn-lt"/>
              </a:rPr>
              <a:t>Speed with which data can be accessed</a:t>
            </a:r>
          </a:p>
          <a:p>
            <a:r>
              <a:rPr lang="en-US" altLang="zh-CN" dirty="0" smtClean="0">
                <a:latin typeface="+mn-lt"/>
              </a:rPr>
              <a:t>Cost per unit of data</a:t>
            </a:r>
          </a:p>
          <a:p>
            <a:r>
              <a:rPr lang="en-US" altLang="zh-CN" dirty="0" smtClean="0">
                <a:latin typeface="+mn-lt"/>
              </a:rPr>
              <a:t>Reliability</a:t>
            </a:r>
          </a:p>
          <a:p>
            <a:pPr lvl="1"/>
            <a:r>
              <a:rPr lang="en-US" altLang="zh-CN" dirty="0" smtClean="0">
                <a:latin typeface="+mn-lt"/>
              </a:rPr>
              <a:t>data loss on power failure or system crash</a:t>
            </a:r>
          </a:p>
          <a:p>
            <a:pPr lvl="1"/>
            <a:r>
              <a:rPr lang="en-US" altLang="zh-CN" dirty="0" smtClean="0">
                <a:latin typeface="+mn-lt"/>
              </a:rPr>
              <a:t>physical failure of the storage device</a:t>
            </a:r>
          </a:p>
          <a:p>
            <a:r>
              <a:rPr lang="en-US" altLang="zh-CN" dirty="0" smtClean="0">
                <a:latin typeface="+mn-lt"/>
              </a:rPr>
              <a:t>Can differentiate storage into:</a:t>
            </a:r>
          </a:p>
          <a:p>
            <a:pPr lvl="1"/>
            <a:r>
              <a:rPr lang="en-US" altLang="zh-CN" b="1" dirty="0" smtClean="0">
                <a:solidFill>
                  <a:srgbClr val="000099"/>
                </a:solidFill>
                <a:latin typeface="+mn-lt"/>
              </a:rPr>
              <a:t>volatile storage</a:t>
            </a:r>
            <a:r>
              <a:rPr lang="en-US" altLang="zh-CN" b="1" dirty="0" smtClean="0">
                <a:latin typeface="+mn-lt"/>
              </a:rPr>
              <a:t>: </a:t>
            </a:r>
            <a:endParaRPr lang="en-US" altLang="zh-CN" b="1" dirty="0" smtClean="0">
              <a:latin typeface="+mn-lt"/>
            </a:endParaRPr>
          </a:p>
          <a:p>
            <a:pPr lvl="2"/>
            <a:r>
              <a:rPr lang="en-US" altLang="zh-CN" dirty="0" smtClean="0">
                <a:latin typeface="+mn-lt"/>
              </a:rPr>
              <a:t>loses </a:t>
            </a:r>
            <a:r>
              <a:rPr lang="en-US" altLang="zh-CN" dirty="0" smtClean="0">
                <a:latin typeface="+mn-lt"/>
              </a:rPr>
              <a:t>contents when power is switched off</a:t>
            </a:r>
          </a:p>
          <a:p>
            <a:pPr lvl="1"/>
            <a:r>
              <a:rPr lang="en-US" altLang="zh-CN" b="1" dirty="0" smtClean="0">
                <a:solidFill>
                  <a:srgbClr val="000099"/>
                </a:solidFill>
                <a:latin typeface="+mn-lt"/>
              </a:rPr>
              <a:t>non-volatile storage</a:t>
            </a:r>
            <a:r>
              <a:rPr lang="en-US" altLang="zh-CN" dirty="0" smtClean="0">
                <a:latin typeface="+mn-lt"/>
              </a:rPr>
              <a:t>: </a:t>
            </a:r>
          </a:p>
          <a:p>
            <a:pPr lvl="2"/>
            <a:r>
              <a:rPr lang="en-US" altLang="zh-CN" dirty="0" smtClean="0">
                <a:latin typeface="+mn-lt"/>
              </a:rPr>
              <a:t>Contents persist even when power is switched off. </a:t>
            </a:r>
          </a:p>
          <a:p>
            <a:pPr lvl="2"/>
            <a:r>
              <a:rPr lang="en-US" altLang="zh-CN" dirty="0" smtClean="0">
                <a:latin typeface="+mn-lt"/>
              </a:rPr>
              <a:t>Includes secondary and tertiary storage, as well as </a:t>
            </a:r>
            <a:r>
              <a:rPr lang="en-US" altLang="zh-CN" dirty="0" smtClean="0">
                <a:latin typeface="+mn-lt"/>
              </a:rPr>
              <a:t>batter-backed </a:t>
            </a:r>
            <a:r>
              <a:rPr lang="en-US" altLang="zh-CN" dirty="0" smtClean="0">
                <a:latin typeface="+mn-lt"/>
              </a:rPr>
              <a:t>up main-memory.</a:t>
            </a:r>
          </a:p>
        </p:txBody>
      </p:sp>
    </p:spTree>
    <p:extLst>
      <p:ext uri="{BB962C8B-B14F-4D97-AF65-F5344CB8AC3E}">
        <p14:creationId xmlns:p14="http://schemas.microsoft.com/office/powerpoint/2010/main" val="34046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checkpoint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381000" indent="-381000"/>
            <a:r>
              <a:rPr lang="en-US" altLang="zh-CN" dirty="0">
                <a:latin typeface="+mn-lt"/>
              </a:rPr>
              <a:t>Problems in recovery </a:t>
            </a:r>
            <a:r>
              <a:rPr lang="en-US" altLang="zh-CN" dirty="0" smtClean="0">
                <a:latin typeface="+mn-lt"/>
              </a:rPr>
              <a:t>procedure</a:t>
            </a:r>
            <a:endParaRPr lang="en-US" altLang="zh-CN" dirty="0">
              <a:latin typeface="+mn-lt"/>
            </a:endParaRP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+mn-lt"/>
              </a:rPr>
              <a:t>searching the entire log is time-consuming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+mn-lt"/>
              </a:rPr>
              <a:t>we might unnecessarily redo transactions which have already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+mn-lt"/>
              </a:rPr>
              <a:t>output their updates to the database.</a:t>
            </a:r>
          </a:p>
          <a:p>
            <a:pPr marL="381000" indent="-381000"/>
            <a:r>
              <a:rPr lang="en-US" altLang="zh-CN" dirty="0">
                <a:latin typeface="+mn-lt"/>
              </a:rPr>
              <a:t>Streamline recovery procedure by periodically performing </a:t>
            </a:r>
            <a:r>
              <a:rPr lang="en-US" altLang="zh-CN" dirty="0" err="1">
                <a:solidFill>
                  <a:srgbClr val="000099"/>
                </a:solidFill>
                <a:latin typeface="+mn-lt"/>
              </a:rPr>
              <a:t>checkpointing</a:t>
            </a:r>
            <a:r>
              <a:rPr lang="en-US" altLang="zh-CN" dirty="0">
                <a:latin typeface="+mn-lt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+mn-lt"/>
              </a:rPr>
              <a:t>Output all log records currently residing in main memory onto stable storage.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+mn-lt"/>
              </a:rPr>
              <a:t>Output all modified buffer blocks to the disk.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+mn-lt"/>
              </a:rPr>
              <a:t>Write a log record &lt; checkpoint&gt; onto stable storage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098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日常备份策略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Dump Database</a:t>
            </a:r>
          </a:p>
          <a:p>
            <a:r>
              <a:rPr lang="en-US" altLang="zh-CN" dirty="0" smtClean="0"/>
              <a:t>Dump Log</a:t>
            </a:r>
          </a:p>
          <a:p>
            <a:r>
              <a:rPr lang="en-US" altLang="zh-CN" dirty="0" smtClean="0"/>
              <a:t>Dump Log</a:t>
            </a:r>
          </a:p>
          <a:p>
            <a:endParaRPr lang="en-US" altLang="zh-CN" dirty="0"/>
          </a:p>
          <a:p>
            <a:r>
              <a:rPr lang="en-US" altLang="zh-CN" dirty="0" smtClean="0"/>
              <a:t>Recovery Database</a:t>
            </a:r>
          </a:p>
          <a:p>
            <a:r>
              <a:rPr lang="en-US" altLang="zh-CN" dirty="0" smtClean="0"/>
              <a:t>Recovery Log</a:t>
            </a:r>
          </a:p>
          <a:p>
            <a:r>
              <a:rPr lang="en-US" altLang="zh-CN" dirty="0" smtClean="0"/>
              <a:t>Recovery 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59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904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04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0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Physical Storage Media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96752"/>
            <a:ext cx="7342188" cy="48849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>
                <a:latin typeface="+mn-lt"/>
              </a:rPr>
              <a:t>Cache – fastest and most costly form of storage; volatile; managed by the computer system hardware</a:t>
            </a:r>
            <a:r>
              <a:rPr lang="en-US" altLang="zh-CN" sz="2800" dirty="0" smtClean="0">
                <a:latin typeface="+mn-lt"/>
              </a:rPr>
              <a:t>.</a:t>
            </a:r>
            <a:endParaRPr lang="en-US" altLang="zh-C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9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Physical Storage Media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52736"/>
            <a:ext cx="7342188" cy="502897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 smtClean="0">
                <a:latin typeface="+mn-lt"/>
              </a:rPr>
              <a:t>Main </a:t>
            </a:r>
            <a:r>
              <a:rPr lang="en-US" altLang="zh-CN" sz="2800" dirty="0">
                <a:latin typeface="+mn-lt"/>
              </a:rPr>
              <a:t>memory:</a:t>
            </a:r>
          </a:p>
          <a:p>
            <a:pPr lvl="1"/>
            <a:r>
              <a:rPr lang="en-US" altLang="zh-CN" sz="2400" dirty="0">
                <a:latin typeface="+mn-lt"/>
              </a:rPr>
              <a:t>fast access (10s to 100s of nanoseconds; 1 nanosecond = 10</a:t>
            </a:r>
            <a:r>
              <a:rPr lang="en-US" altLang="zh-CN" sz="2400" baseline="30000" dirty="0">
                <a:latin typeface="+mn-lt"/>
              </a:rPr>
              <a:t>–9</a:t>
            </a:r>
            <a:r>
              <a:rPr lang="en-US" altLang="zh-CN" sz="2400" dirty="0">
                <a:latin typeface="+mn-lt"/>
              </a:rPr>
              <a:t> seconds)</a:t>
            </a:r>
          </a:p>
          <a:p>
            <a:pPr lvl="1"/>
            <a:r>
              <a:rPr lang="en-US" altLang="zh-CN" sz="2400" dirty="0">
                <a:latin typeface="+mn-lt"/>
              </a:rPr>
              <a:t>generally too small (or too expensive) to store the entire database</a:t>
            </a:r>
          </a:p>
          <a:p>
            <a:pPr lvl="2"/>
            <a:r>
              <a:rPr lang="en-US" altLang="zh-CN" sz="2000" dirty="0">
                <a:latin typeface="+mn-lt"/>
              </a:rPr>
              <a:t>capacities of up to a few Gigabytes widely used currently</a:t>
            </a:r>
          </a:p>
          <a:p>
            <a:pPr lvl="2"/>
            <a:r>
              <a:rPr lang="en-US" altLang="zh-CN" sz="2000" dirty="0">
                <a:latin typeface="+mn-lt"/>
              </a:rPr>
              <a:t>Capacities have gone up and per-byte costs have decreased steadily and rapidly  (roughly factor of 2 every 2 to 3 years)</a:t>
            </a:r>
          </a:p>
          <a:p>
            <a:pPr lvl="1"/>
            <a:r>
              <a:rPr lang="en-US" altLang="zh-CN" sz="2400" dirty="0">
                <a:latin typeface="+mn-lt"/>
              </a:rPr>
              <a:t>Volatile — contents of main memory are usually lost if a power failure or system crash occurs.</a:t>
            </a:r>
          </a:p>
        </p:txBody>
      </p:sp>
    </p:spTree>
    <p:extLst>
      <p:ext uri="{BB962C8B-B14F-4D97-AF65-F5344CB8AC3E}">
        <p14:creationId xmlns:p14="http://schemas.microsoft.com/office/powerpoint/2010/main" val="3550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Physical Storage Media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90060" cy="543155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altLang="zh-CN" dirty="0">
                <a:latin typeface="+mn-lt"/>
              </a:rPr>
              <a:t>Flash memory </a:t>
            </a:r>
          </a:p>
          <a:p>
            <a:pPr lvl="1"/>
            <a:r>
              <a:rPr lang="en-US" altLang="zh-CN" dirty="0">
                <a:latin typeface="+mn-lt"/>
              </a:rPr>
              <a:t>Data survives power failure</a:t>
            </a:r>
          </a:p>
          <a:p>
            <a:pPr lvl="1"/>
            <a:r>
              <a:rPr lang="en-US" altLang="zh-CN" dirty="0">
                <a:latin typeface="+mn-lt"/>
              </a:rPr>
              <a:t>Data can be written at a location only once, but location can be erased and written to again </a:t>
            </a:r>
          </a:p>
          <a:p>
            <a:pPr lvl="1"/>
            <a:r>
              <a:rPr lang="en-US" altLang="zh-CN" dirty="0" smtClean="0">
                <a:latin typeface="+mn-lt"/>
              </a:rPr>
              <a:t>Reads </a:t>
            </a:r>
            <a:r>
              <a:rPr lang="en-US" altLang="zh-CN" dirty="0">
                <a:latin typeface="+mn-lt"/>
              </a:rPr>
              <a:t>are roughly as fast as main memory</a:t>
            </a:r>
          </a:p>
          <a:p>
            <a:pPr lvl="1"/>
            <a:r>
              <a:rPr lang="en-US" altLang="zh-CN" dirty="0">
                <a:latin typeface="+mn-lt"/>
              </a:rPr>
              <a:t>But writes are slow (few microseconds), erase is slower</a:t>
            </a:r>
          </a:p>
          <a:p>
            <a:pPr lvl="1"/>
            <a:r>
              <a:rPr lang="en-US" altLang="zh-CN" dirty="0">
                <a:latin typeface="+mn-lt"/>
              </a:rPr>
              <a:t>Widely used in embedded devices such as digital cameras, phones, and USB </a:t>
            </a:r>
            <a:r>
              <a:rPr lang="en-US" altLang="zh-CN" dirty="0" smtClean="0">
                <a:latin typeface="+mn-lt"/>
              </a:rPr>
              <a:t>keys</a:t>
            </a:r>
          </a:p>
          <a:p>
            <a:pPr lvl="1"/>
            <a:r>
              <a:rPr lang="en-US" altLang="zh-CN" dirty="0" smtClean="0">
                <a:latin typeface="+mn-lt"/>
              </a:rPr>
              <a:t>SSD</a:t>
            </a:r>
            <a:r>
              <a:rPr lang="zh-CN" altLang="en-US" dirty="0" smtClean="0">
                <a:latin typeface="+mn-lt"/>
              </a:rPr>
              <a:t>（</a:t>
            </a:r>
            <a:r>
              <a:rPr lang="en-US" altLang="zh-CN" dirty="0" smtClean="0">
                <a:latin typeface="+mn-lt"/>
              </a:rPr>
              <a:t>Solid-State Disk</a:t>
            </a:r>
            <a:r>
              <a:rPr lang="zh-CN" altLang="en-US" dirty="0" smtClean="0">
                <a:latin typeface="+mn-lt"/>
              </a:rPr>
              <a:t>）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99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Physical Storage Media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124744"/>
            <a:ext cx="7591425" cy="492283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>
                <a:latin typeface="+mn-lt"/>
              </a:rPr>
              <a:t>Magnetic-disk</a:t>
            </a:r>
          </a:p>
          <a:p>
            <a:pPr lvl="1"/>
            <a:r>
              <a:rPr lang="en-US" altLang="zh-CN" dirty="0">
                <a:latin typeface="+mn-lt"/>
              </a:rPr>
              <a:t>Data is stored on spinning disk, and read/written magnetically</a:t>
            </a:r>
          </a:p>
          <a:p>
            <a:pPr lvl="1"/>
            <a:r>
              <a:rPr lang="en-US" altLang="zh-CN" dirty="0">
                <a:latin typeface="+mn-lt"/>
              </a:rPr>
              <a:t>Primary medium for the long-term storage of data; typically stores entire database.</a:t>
            </a:r>
          </a:p>
          <a:p>
            <a:pPr lvl="1"/>
            <a:r>
              <a:rPr lang="en-US" altLang="zh-CN" dirty="0">
                <a:latin typeface="+mn-lt"/>
              </a:rPr>
              <a:t>Data must be moved from disk to main memory for access, and written back for storage</a:t>
            </a:r>
          </a:p>
          <a:p>
            <a:pPr lvl="1"/>
            <a:r>
              <a:rPr lang="en-US" altLang="zh-CN" dirty="0" smtClean="0">
                <a:latin typeface="+mn-lt"/>
              </a:rPr>
              <a:t>direct-access </a:t>
            </a:r>
            <a:r>
              <a:rPr lang="en-US" altLang="zh-CN" dirty="0">
                <a:latin typeface="+mn-lt"/>
              </a:rPr>
              <a:t>–  possible to read data on disk in any order, unlike magnetic </a:t>
            </a:r>
            <a:r>
              <a:rPr lang="en-US" altLang="zh-CN" dirty="0" smtClean="0">
                <a:latin typeface="+mn-lt"/>
              </a:rPr>
              <a:t>tape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0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+mj-lt"/>
                <a:ea typeface="+mj-ea"/>
              </a:rPr>
              <a:t>Physical Storage Media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36663"/>
            <a:ext cx="7591425" cy="492283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latin typeface="+mn-lt"/>
              </a:rPr>
              <a:t>Magnetic-disk</a:t>
            </a:r>
          </a:p>
          <a:p>
            <a:pPr lvl="1"/>
            <a:r>
              <a:rPr lang="en-US" altLang="zh-CN" dirty="0" smtClean="0">
                <a:latin typeface="+mn-lt"/>
              </a:rPr>
              <a:t>Capacities </a:t>
            </a:r>
            <a:r>
              <a:rPr lang="en-US" altLang="zh-CN" dirty="0">
                <a:latin typeface="+mn-lt"/>
              </a:rPr>
              <a:t>range up to roughly 1.5 TB as of 2009</a:t>
            </a:r>
          </a:p>
          <a:p>
            <a:pPr lvl="2"/>
            <a:r>
              <a:rPr lang="en-US" altLang="zh-CN" sz="2000" dirty="0">
                <a:latin typeface="+mn-lt"/>
              </a:rPr>
              <a:t>Much larger capacity and cost/byte than main memory/flash memory</a:t>
            </a:r>
          </a:p>
          <a:p>
            <a:pPr lvl="2"/>
            <a:r>
              <a:rPr lang="en-US" altLang="zh-CN" sz="2000" dirty="0">
                <a:latin typeface="+mn-lt"/>
              </a:rPr>
              <a:t>Growing constantly and rapidly with technology improvements (factor of 2 to 3 every 2 years)</a:t>
            </a:r>
          </a:p>
          <a:p>
            <a:pPr lvl="1"/>
            <a:r>
              <a:rPr lang="en-US" altLang="zh-CN" dirty="0">
                <a:latin typeface="+mn-lt"/>
              </a:rPr>
              <a:t>Survives power failures and system crashes</a:t>
            </a:r>
          </a:p>
          <a:p>
            <a:pPr lvl="2"/>
            <a:r>
              <a:rPr lang="en-US" altLang="zh-CN" sz="2000" dirty="0">
                <a:latin typeface="+mn-lt"/>
              </a:rPr>
              <a:t>disk failure can destroy data, but is rare</a:t>
            </a:r>
          </a:p>
        </p:txBody>
      </p:sp>
    </p:spTree>
    <p:extLst>
      <p:ext uri="{BB962C8B-B14F-4D97-AF65-F5344CB8AC3E}">
        <p14:creationId xmlns:p14="http://schemas.microsoft.com/office/powerpoint/2010/main" val="24377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wjiang-style-1">
      <a:majorFont>
        <a:latin typeface="Comic Sans MS"/>
        <a:ea typeface="黑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DB-POT</Template>
  <TotalTime>199</TotalTime>
  <Words>2524</Words>
  <Application>Microsoft Office PowerPoint</Application>
  <PresentationFormat>全屏显示(4:3)</PresentationFormat>
  <Paragraphs>312</Paragraphs>
  <Slides>44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2011-12</vt:lpstr>
      <vt:lpstr>Recovery System</vt:lpstr>
      <vt:lpstr>Failure Classification</vt:lpstr>
      <vt:lpstr>恢复策略</vt:lpstr>
      <vt:lpstr>Classification of Physical Storage Media</vt:lpstr>
      <vt:lpstr>Physical Storage Media</vt:lpstr>
      <vt:lpstr>Physical Storage Media</vt:lpstr>
      <vt:lpstr>Physical Storage Media (Cont.)</vt:lpstr>
      <vt:lpstr>Physical Storage Media (Cont.)</vt:lpstr>
      <vt:lpstr>Physical Storage Media (Cont.)</vt:lpstr>
      <vt:lpstr>Physical Storage Media (Cont.)</vt:lpstr>
      <vt:lpstr>Physical Storage Media (Cont.)</vt:lpstr>
      <vt:lpstr>Physical Storage Media (Cont.)</vt:lpstr>
      <vt:lpstr>Physical Storage Media (Cont.)</vt:lpstr>
      <vt:lpstr>Storage Hierarchy</vt:lpstr>
      <vt:lpstr>Storage Hierarchy (Cont.)</vt:lpstr>
      <vt:lpstr>Magnetic Hard Disk Mechanism</vt:lpstr>
      <vt:lpstr>Magnetic Disks</vt:lpstr>
      <vt:lpstr>Magnetic Disks (Cont.)</vt:lpstr>
      <vt:lpstr>Magnetic Disks (Cont.)</vt:lpstr>
      <vt:lpstr>Disk Subsystem</vt:lpstr>
      <vt:lpstr>Disk Subsystem</vt:lpstr>
      <vt:lpstr>Performance Measures of Disks</vt:lpstr>
      <vt:lpstr>Performance Measures (Cont.)</vt:lpstr>
      <vt:lpstr>Optimization of Disk-Block Access</vt:lpstr>
      <vt:lpstr>Optimization of Disk Block Access(Cont.)</vt:lpstr>
      <vt:lpstr>Optimization of Disk Block Access(Cont.)</vt:lpstr>
      <vt:lpstr>Optimization of Disk Block Access(Cont.)</vt:lpstr>
      <vt:lpstr>Flash Storage</vt:lpstr>
      <vt:lpstr>Flash Storage</vt:lpstr>
      <vt:lpstr>Example of Data Access</vt:lpstr>
      <vt:lpstr>Data Access</vt:lpstr>
      <vt:lpstr>Data Access</vt:lpstr>
      <vt:lpstr>Data Access (Cont.)</vt:lpstr>
      <vt:lpstr>Data Access (Cont.)</vt:lpstr>
      <vt:lpstr>基于Log的备份</vt:lpstr>
      <vt:lpstr>基于Log的恢复</vt:lpstr>
      <vt:lpstr>Deferred Database Modification</vt:lpstr>
      <vt:lpstr>PowerPoint 演示文稿</vt:lpstr>
      <vt:lpstr>Immediate database modification </vt:lpstr>
      <vt:lpstr>checkpoint</vt:lpstr>
      <vt:lpstr>日常备份策略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System</dc:title>
  <dc:creator>Away</dc:creator>
  <cp:lastModifiedBy>Away</cp:lastModifiedBy>
  <cp:revision>30</cp:revision>
  <dcterms:created xsi:type="dcterms:W3CDTF">2013-04-22T12:49:14Z</dcterms:created>
  <dcterms:modified xsi:type="dcterms:W3CDTF">2013-04-22T16:11:18Z</dcterms:modified>
</cp:coreProperties>
</file>