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6" r:id="rId12"/>
    <p:sldId id="267" r:id="rId13"/>
    <p:sldId id="284" r:id="rId14"/>
    <p:sldId id="265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316" r:id="rId23"/>
    <p:sldId id="317" r:id="rId24"/>
    <p:sldId id="318" r:id="rId25"/>
    <p:sldId id="329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292" r:id="rId37"/>
    <p:sldId id="293" r:id="rId38"/>
    <p:sldId id="294" r:id="rId39"/>
    <p:sldId id="298" r:id="rId40"/>
    <p:sldId id="295" r:id="rId41"/>
    <p:sldId id="297" r:id="rId42"/>
    <p:sldId id="296" r:id="rId43"/>
    <p:sldId id="299" r:id="rId44"/>
    <p:sldId id="300" r:id="rId45"/>
    <p:sldId id="306" r:id="rId46"/>
    <p:sldId id="301" r:id="rId47"/>
    <p:sldId id="307" r:id="rId48"/>
    <p:sldId id="302" r:id="rId49"/>
    <p:sldId id="308" r:id="rId50"/>
    <p:sldId id="303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BF26-63BF-40D7-84CE-28B8F41C226A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DDAD-E076-47CF-ABF9-81DD0AC0B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EBCD53C-7123-449A-8020-AED51F0E607D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F75DED1E-3FDC-4545-8E0E-0BBC6EAF04D1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4183FE-0C55-4931-AAFC-005B2473E15D}" type="slidenum">
              <a:rPr lang="en-US" altLang="zh-CN" sz="1200">
                <a:latin typeface="Times New Roman" panose="02020603050405020304" pitchFamily="18" charset="0"/>
              </a:rPr>
              <a:pPr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0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83F972-BDEC-4B71-9BB3-98013F330E24}" type="slidenum">
              <a:rPr lang="en-US" altLang="zh-CN" sz="1200"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0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D11FF4-B466-46C6-AEBF-97BAEBFBCCD4}" type="slidenum">
              <a:rPr lang="en-US" altLang="zh-CN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D11FF4-B466-46C6-AEBF-97BAEBFBCCD4}" type="slidenum">
              <a:rPr lang="en-US" altLang="zh-CN" sz="1200">
                <a:latin typeface="Times New Roman" panose="02020603050405020304" pitchFamily="18" charset="0"/>
              </a:rPr>
              <a:pPr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9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CF23C9-A56F-4065-A6D9-EFC3E8BA9957}" type="slidenum">
              <a:rPr lang="en-US" altLang="zh-CN" sz="1200">
                <a:latin typeface="Times New Roman" panose="02020603050405020304" pitchFamily="18" charset="0"/>
              </a:rPr>
              <a:pPr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89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0F6758-7932-4BCC-AFE8-E603DA887BDC}" type="slidenum">
              <a:rPr lang="en-US" altLang="zh-CN" sz="1200">
                <a:latin typeface="Times New Roman" panose="02020603050405020304" pitchFamily="18" charset="0"/>
              </a:rPr>
              <a:pPr/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4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D7E676-7900-4B95-9110-2577F0A09370}" type="slidenum">
              <a:rPr lang="en-US" altLang="zh-CN" sz="1200">
                <a:latin typeface="Times New Roman" panose="02020603050405020304" pitchFamily="18" charset="0"/>
              </a:rPr>
              <a:pPr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23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D8224F-74F3-4F36-A73F-E7E776F911DF}" type="slidenum">
              <a:rPr lang="en-US" altLang="zh-CN" sz="1200">
                <a:latin typeface="Times New Roman" panose="02020603050405020304" pitchFamily="18" charset="0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9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4423AD-D993-4DD6-839A-1A6A9488FEC0}" type="slidenum">
              <a:rPr lang="en-US" altLang="zh-CN" sz="1200">
                <a:latin typeface="Times New Roman" panose="02020603050405020304" pitchFamily="18" charset="0"/>
              </a:rPr>
              <a:pPr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0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EBCD53C-7123-449A-8020-AED51F0E607D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3E1E31-1D92-428C-BF81-B3929703E9B2}" type="slidenum">
              <a:rPr lang="en-US" altLang="zh-CN" sz="1200">
                <a:latin typeface="Times New Roman" panose="02020603050405020304" pitchFamily="18" charset="0"/>
              </a:rPr>
              <a:pPr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46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F493CE-1EAB-4A70-A0F8-AA2C45C956DF}" type="slidenum">
              <a:rPr lang="en-US" altLang="zh-CN" sz="1200">
                <a:latin typeface="Times New Roman" panose="02020603050405020304" pitchFamily="18" charset="0"/>
              </a:rPr>
              <a:pPr/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40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6FE60E9D-68B2-4BD8-A76B-748292BA2D58}" type="slidenum">
              <a:rPr lang="en-US" altLang="zh-CN" sz="1300">
                <a:latin typeface="Times New Roman" pitchFamily="18" charset="0"/>
              </a:rPr>
              <a:pPr/>
              <a:t>36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AF6BB8E-1116-4A38-8B2C-30B379EC8614}" type="slidenum">
              <a:rPr lang="en-US" altLang="zh-CN" sz="1300">
                <a:latin typeface="Times New Roman" pitchFamily="18" charset="0"/>
              </a:rPr>
              <a:pPr/>
              <a:t>37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r"/>
            <a:fld id="{5D2E6DC5-32E7-4AB9-B5EE-529EB23C304A}" type="slidenum">
              <a:rPr lang="en-US" altLang="zh-CN" sz="1300">
                <a:latin typeface="Times New Roman" pitchFamily="18" charset="0"/>
              </a:rPr>
              <a:pPr algn="r"/>
              <a:t>38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E41322B1-B8CB-4FD6-9261-9581173E8843}" type="slidenum">
              <a:rPr lang="en-US" altLang="zh-CN" sz="1300">
                <a:latin typeface="Times New Roman" pitchFamily="18" charset="0"/>
              </a:rPr>
              <a:pPr/>
              <a:t>40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E41322B1-B8CB-4FD6-9261-9581173E8843}" type="slidenum">
              <a:rPr lang="en-US" altLang="zh-CN" sz="1300">
                <a:latin typeface="Times New Roman" pitchFamily="18" charset="0"/>
              </a:rPr>
              <a:pPr/>
              <a:t>41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296D8806-38F4-431D-A6CC-08EEE60836C5}" type="slidenum">
              <a:rPr lang="en-US" altLang="zh-CN" sz="1300">
                <a:latin typeface="Times New Roman" pitchFamily="18" charset="0"/>
              </a:rPr>
              <a:pPr/>
              <a:t>42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r"/>
            <a:fld id="{268A67C7-637B-4FFB-998B-6A00798F8B21}" type="slidenum">
              <a:rPr lang="en-US" altLang="zh-CN" sz="1300">
                <a:latin typeface="Times New Roman" pitchFamily="18" charset="0"/>
              </a:rPr>
              <a:pPr algn="r"/>
              <a:t>43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1D90A7FD-07C6-45A7-A2B6-410C4C75986F}" type="slidenum">
              <a:rPr lang="en-US" altLang="zh-CN" sz="1300">
                <a:latin typeface="Times New Roman" pitchFamily="18" charset="0"/>
              </a:rPr>
              <a:pPr/>
              <a:t>44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DC21AB1-FCBE-4DB3-AE5F-0A943B85825C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1D90A7FD-07C6-45A7-A2B6-410C4C75986F}" type="slidenum">
              <a:rPr lang="en-US" altLang="zh-CN" sz="1300">
                <a:latin typeface="Times New Roman" pitchFamily="18" charset="0"/>
              </a:rPr>
              <a:pPr/>
              <a:t>45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5510398A-8A05-49B2-9EE1-B99BBEB8D771}" type="slidenum">
              <a:rPr lang="en-US" altLang="zh-CN" sz="1300">
                <a:latin typeface="Times New Roman" pitchFamily="18" charset="0"/>
              </a:rPr>
              <a:pPr/>
              <a:t>46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5510398A-8A05-49B2-9EE1-B99BBEB8D771}" type="slidenum">
              <a:rPr lang="en-US" altLang="zh-CN" sz="1300">
                <a:latin typeface="Times New Roman" pitchFamily="18" charset="0"/>
              </a:rPr>
              <a:pPr/>
              <a:t>47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11DB6A11-7F7D-460C-AF37-0391E8F4D021}" type="slidenum">
              <a:rPr lang="en-US" altLang="zh-CN" sz="1300">
                <a:latin typeface="Times New Roman" pitchFamily="18" charset="0"/>
              </a:rPr>
              <a:pPr/>
              <a:t>48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11DB6A11-7F7D-460C-AF37-0391E8F4D021}" type="slidenum">
              <a:rPr lang="en-US" altLang="zh-CN" sz="1300">
                <a:latin typeface="Times New Roman" pitchFamily="18" charset="0"/>
              </a:rPr>
              <a:pPr/>
              <a:t>49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F2A5F2F2-162B-4396-BB1F-0D466077A1D5}" type="slidenum">
              <a:rPr lang="en-US" altLang="zh-CN" sz="1300">
                <a:latin typeface="Times New Roman" pitchFamily="18" charset="0"/>
              </a:rPr>
              <a:pPr/>
              <a:t>50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C62249A-FC16-4D6A-A220-7575CF8EEEE0}" type="slidenum">
              <a:rPr lang="en-US" altLang="zh-CN" sz="1300">
                <a:latin typeface="Times New Roman" pitchFamily="18" charset="0"/>
              </a:rPr>
              <a:pPr/>
              <a:t>51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23AF545-3C81-4C2C-AF2F-C2034A6EA069}" type="slidenum">
              <a:rPr lang="en-US" altLang="zh-CN" sz="1300">
                <a:latin typeface="Times New Roman" pitchFamily="18" charset="0"/>
              </a:rPr>
              <a:pPr/>
              <a:t>52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34840B3E-5DAD-43F1-A2DC-00A2CE0597D0}" type="slidenum">
              <a:rPr lang="en-US" altLang="zh-CN" sz="1300">
                <a:latin typeface="Times New Roman" pitchFamily="18" charset="0"/>
              </a:rPr>
              <a:pPr/>
              <a:t>53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D62AF8D-B0AD-43EC-B747-C77D08B68DD6}" type="slidenum">
              <a:rPr lang="en-US" altLang="zh-CN" sz="1300">
                <a:latin typeface="Times New Roman" pitchFamily="18" charset="0"/>
              </a:rPr>
              <a:pPr/>
              <a:t>54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E3BD611-FA2E-4258-8ADD-94B4745A16DF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7099A302-D760-4FEB-B9A9-9599F5F8F10A}" type="slidenum">
              <a:rPr lang="en-US" altLang="zh-CN" sz="1300">
                <a:latin typeface="Times New Roman" pitchFamily="18" charset="0"/>
              </a:rPr>
              <a:pPr/>
              <a:t>55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EEE4473-4FE9-4EE1-B03F-9128A439D800}" type="slidenum">
              <a:rPr lang="en-US" altLang="zh-CN" sz="1300">
                <a:latin typeface="Times New Roman" pitchFamily="18" charset="0"/>
              </a:rPr>
              <a:pPr/>
              <a:t>56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2A673D5B-99AB-47F8-BF83-F7065D4711A1}" type="slidenum">
              <a:rPr lang="en-US" altLang="zh-CN" sz="1300">
                <a:latin typeface="Times New Roman" pitchFamily="18" charset="0"/>
              </a:rPr>
              <a:pPr/>
              <a:t>57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2AA5CE7A-8533-446E-ABE0-5D88D21BF3D6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BD65FB6-EF0F-47B0-A5BE-445629D799B6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1BD7740B-B6E4-40A8-9C50-F85E83A18CA6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E3BD611-FA2E-4258-8ADD-94B4745A16DF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F75DED1E-3FDC-4545-8E0E-0BBC6EAF04D1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9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347CA-912A-4274-88F8-9B9282CE2F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9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7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0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 smtClean="0">
                <a:latin typeface="+mj-lt"/>
              </a:rPr>
              <a:t>Query Processing</a:t>
            </a:r>
            <a:br>
              <a:rPr lang="en-US" altLang="zh-CN" sz="5400" dirty="0" smtClean="0">
                <a:latin typeface="+mj-lt"/>
              </a:rPr>
            </a:br>
            <a:r>
              <a:rPr lang="en-US" altLang="zh-CN" sz="5400" dirty="0" smtClean="0">
                <a:latin typeface="+mj-lt"/>
              </a:rPr>
              <a:t>&amp;</a:t>
            </a:r>
            <a:br>
              <a:rPr lang="en-US" altLang="zh-CN" sz="5400" dirty="0" smtClean="0">
                <a:latin typeface="+mj-lt"/>
              </a:rPr>
            </a:br>
            <a:r>
              <a:rPr lang="en-US" altLang="zh-CN" sz="5400" dirty="0" smtClean="0">
                <a:latin typeface="+mj-lt"/>
              </a:rPr>
              <a:t>Performance Tuning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90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</a:rPr>
              <a:t>Sparse Index Files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7920880" cy="24482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smtClean="0">
                <a:solidFill>
                  <a:srgbClr val="000099"/>
                </a:solidFill>
                <a:latin typeface="+mn-lt"/>
              </a:rPr>
              <a:t>Sparse Index</a:t>
            </a:r>
            <a:r>
              <a:rPr lang="en-US" altLang="zh-CN" dirty="0" smtClean="0">
                <a:latin typeface="+mn-lt"/>
              </a:rPr>
              <a:t>:  contains index records for only some search-key values.</a:t>
            </a:r>
          </a:p>
          <a:p>
            <a:pPr lvl="1"/>
            <a:r>
              <a:rPr lang="en-US" altLang="zh-CN" dirty="0" smtClean="0">
                <a:latin typeface="+mn-lt"/>
              </a:rPr>
              <a:t>Applicable when records are sequentially ordered on search-key</a:t>
            </a:r>
          </a:p>
          <a:p>
            <a:r>
              <a:rPr lang="en-US" altLang="zh-CN" dirty="0" smtClean="0">
                <a:latin typeface="+mn-lt"/>
              </a:rPr>
              <a:t>To locate a record with search-key value </a:t>
            </a:r>
            <a:r>
              <a:rPr lang="en-US" altLang="zh-CN" i="1" dirty="0" smtClean="0">
                <a:latin typeface="+mn-lt"/>
              </a:rPr>
              <a:t>K</a:t>
            </a:r>
            <a:r>
              <a:rPr lang="en-US" altLang="zh-CN" dirty="0" smtClean="0">
                <a:latin typeface="+mn-lt"/>
              </a:rPr>
              <a:t> we:</a:t>
            </a:r>
          </a:p>
          <a:p>
            <a:pPr lvl="1"/>
            <a:r>
              <a:rPr lang="en-US" altLang="zh-CN" dirty="0" smtClean="0">
                <a:latin typeface="+mn-lt"/>
              </a:rPr>
              <a:t>Find index record with largest search-key value &lt;= </a:t>
            </a:r>
            <a:r>
              <a:rPr lang="en-US" altLang="zh-CN" i="1" dirty="0" smtClean="0">
                <a:latin typeface="+mn-lt"/>
              </a:rPr>
              <a:t>K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dirty="0" smtClean="0">
                <a:latin typeface="+mn-lt"/>
              </a:rPr>
              <a:t>Search file sequentially starting at the record to which the index record points</a:t>
            </a:r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3731022"/>
            <a:ext cx="68548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1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</a:rPr>
              <a:t>Multilevel Index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4744"/>
            <a:ext cx="7661275" cy="5066506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sz="4000" dirty="0">
                <a:latin typeface="+mj-lt"/>
                <a:cs typeface="+mj-cs"/>
              </a:rPr>
              <a:t>If primary index does not fit in memory, access becomes expensive.</a:t>
            </a:r>
          </a:p>
          <a:p>
            <a:pPr>
              <a:spcBef>
                <a:spcPct val="0"/>
              </a:spcBef>
            </a:pPr>
            <a:r>
              <a:rPr lang="en-US" altLang="zh-CN" sz="4000" dirty="0">
                <a:latin typeface="+mj-lt"/>
                <a:cs typeface="+mj-cs"/>
              </a:rPr>
              <a:t>Solution: treat primary index kept on disk as a sequential file and construct a sparse index on it.</a:t>
            </a:r>
          </a:p>
          <a:p>
            <a:pPr lvl="1"/>
            <a:r>
              <a:rPr lang="en-US" altLang="zh-CN" sz="4000" dirty="0">
                <a:latin typeface="+mj-lt"/>
                <a:cs typeface="+mj-cs"/>
              </a:rPr>
              <a:t>outer index – a sparse index of primary index</a:t>
            </a:r>
          </a:p>
          <a:p>
            <a:pPr lvl="1"/>
            <a:r>
              <a:rPr lang="en-US" altLang="zh-CN" sz="4000" dirty="0">
                <a:latin typeface="+mj-lt"/>
                <a:cs typeface="+mj-cs"/>
              </a:rPr>
              <a:t>inner index – the primary index file</a:t>
            </a:r>
          </a:p>
          <a:p>
            <a:pPr>
              <a:spcBef>
                <a:spcPct val="0"/>
              </a:spcBef>
            </a:pPr>
            <a:r>
              <a:rPr lang="en-US" altLang="zh-CN" sz="4000" dirty="0">
                <a:latin typeface="+mj-lt"/>
                <a:cs typeface="+mj-cs"/>
              </a:rPr>
              <a:t>If even outer index is too large to fit in main memory, yet another level of index can be created, and so on.</a:t>
            </a:r>
          </a:p>
          <a:p>
            <a:pPr>
              <a:spcBef>
                <a:spcPct val="0"/>
              </a:spcBef>
            </a:pPr>
            <a:r>
              <a:rPr lang="en-US" altLang="zh-CN" sz="4000" dirty="0">
                <a:latin typeface="+mj-lt"/>
                <a:cs typeface="+mj-cs"/>
              </a:rPr>
              <a:t>Indices at all levels must be updated on insertion or deletion from the file.</a:t>
            </a:r>
          </a:p>
        </p:txBody>
      </p:sp>
    </p:spTree>
    <p:extLst>
      <p:ext uri="{BB962C8B-B14F-4D97-AF65-F5344CB8AC3E}">
        <p14:creationId xmlns:p14="http://schemas.microsoft.com/office/powerpoint/2010/main" val="16895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188641"/>
            <a:ext cx="8077200" cy="5760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latin typeface="+mj-lt"/>
              </a:rPr>
              <a:t>Multilevel Index (Cont.)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61583"/>
            <a:ext cx="4527079" cy="548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9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ingle table access cl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7"/>
            <a:ext cx="5904656" cy="48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42938" y="188641"/>
            <a:ext cx="80772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en-US" sz="4000" dirty="0" smtClean="0">
                <a:latin typeface="+mj-lt"/>
              </a:rPr>
              <a:t>Multilevel Index (primary index)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33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9000" y="4293096"/>
            <a:ext cx="2178864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4" descr="single table access nonclu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421"/>
            <a:ext cx="7810509" cy="475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42938" y="476672"/>
            <a:ext cx="80772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en-US" sz="4000" dirty="0" smtClean="0">
                <a:latin typeface="+mj-lt"/>
              </a:rPr>
              <a:t>Multilevel Index (secondary index)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9000" y="4293096"/>
            <a:ext cx="2178864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42938" y="476672"/>
            <a:ext cx="80772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en-US" sz="4000" smtClean="0">
                <a:latin typeface="+mj-lt"/>
              </a:rPr>
              <a:t>Multilevel Index (Cont.)</a:t>
            </a:r>
            <a:endParaRPr lang="en-US" sz="4000" dirty="0">
              <a:latin typeface="+mj-lt"/>
            </a:endParaRPr>
          </a:p>
        </p:txBody>
      </p:sp>
      <p:pic>
        <p:nvPicPr>
          <p:cNvPr id="6" name="Picture 4" descr="Sldlarge IO in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6" y="1412776"/>
            <a:ext cx="7551375" cy="453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Covering </a:t>
            </a:r>
            <a:r>
              <a:rPr lang="en-US" altLang="zh-CN" dirty="0" smtClean="0">
                <a:latin typeface="+mj-lt"/>
              </a:rPr>
              <a:t>indices (primary)</a:t>
            </a:r>
            <a:endParaRPr lang="zh-CN" altLang="en-US" dirty="0">
              <a:latin typeface="+mj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1967" y="1484784"/>
            <a:ext cx="8229600" cy="4960938"/>
            <a:chOff x="304800" y="1828800"/>
            <a:chExt cx="8229600" cy="496093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04800" y="2209800"/>
              <a:ext cx="284162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Arial Narrow" pitchFamily="34" charset="0"/>
                </a:rPr>
                <a:t>select * from employee </a:t>
              </a:r>
            </a:p>
            <a:p>
              <a:r>
                <a:rPr lang="en-US" altLang="zh-CN" dirty="0">
                  <a:solidFill>
                    <a:srgbClr val="CC0000"/>
                  </a:solidFill>
                  <a:latin typeface="Arial Narrow" pitchFamily="34" charset="0"/>
                </a:rPr>
                <a:t>where </a:t>
              </a:r>
              <a:r>
                <a:rPr lang="en-US" altLang="zh-CN" dirty="0" err="1">
                  <a:solidFill>
                    <a:srgbClr val="CC0000"/>
                  </a:solidFill>
                  <a:latin typeface="Arial Narrow" pitchFamily="34" charset="0"/>
                </a:rPr>
                <a:t>emp_id</a:t>
              </a:r>
              <a:r>
                <a:rPr lang="en-US" altLang="zh-CN" dirty="0">
                  <a:solidFill>
                    <a:srgbClr val="CC0000"/>
                  </a:solidFill>
                  <a:latin typeface="Arial Narrow" pitchFamily="34" charset="0"/>
                </a:rPr>
                <a:t> like "E%"</a:t>
              </a:r>
            </a:p>
          </p:txBody>
        </p:sp>
        <p:pic>
          <p:nvPicPr>
            <p:cNvPr id="6" name="Picture 6" descr="range query using clus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828800"/>
              <a:ext cx="5638800" cy="4960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920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Covering </a:t>
            </a:r>
            <a:r>
              <a:rPr lang="en-US" altLang="zh-CN" dirty="0" smtClean="0">
                <a:latin typeface="+mj-lt"/>
              </a:rPr>
              <a:t>indices (secondary)</a:t>
            </a:r>
            <a:endParaRPr lang="zh-CN" altLang="en-US" dirty="0">
              <a:latin typeface="+mj-lt"/>
            </a:endParaRPr>
          </a:p>
        </p:txBody>
      </p:sp>
      <p:pic>
        <p:nvPicPr>
          <p:cNvPr id="7" name="Picture 4" descr="types_of _indexes_used_r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704769" cy="516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6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</a:rPr>
              <a:t>Covering </a:t>
            </a:r>
            <a:r>
              <a:rPr lang="en-US" altLang="zh-CN" dirty="0" smtClean="0">
                <a:latin typeface="+mj-lt"/>
              </a:rPr>
              <a:t>indices </a:t>
            </a:r>
            <a:br>
              <a:rPr lang="en-US" altLang="zh-CN" dirty="0" smtClean="0">
                <a:latin typeface="+mj-lt"/>
              </a:rPr>
            </a:br>
            <a:r>
              <a:rPr lang="en-US" altLang="zh-CN" dirty="0" smtClean="0">
                <a:latin typeface="+mj-lt"/>
              </a:rPr>
              <a:t>(</a:t>
            </a:r>
            <a:r>
              <a:rPr lang="en-US" altLang="zh-CN" dirty="0">
                <a:latin typeface="+mj-lt"/>
              </a:rPr>
              <a:t>Multiple Attributes)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Picture 5" descr="index cov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5629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112" y="1628801"/>
            <a:ext cx="42689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select </a:t>
            </a:r>
            <a:r>
              <a:rPr lang="en-US" altLang="zh-CN" dirty="0" err="1">
                <a:solidFill>
                  <a:srgbClr val="CC0000"/>
                </a:solidFill>
                <a:latin typeface="Arial Narrow" pitchFamily="34" charset="0"/>
              </a:rPr>
              <a:t>emp_fname</a:t>
            </a:r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, </a:t>
            </a:r>
            <a:r>
              <a:rPr lang="en-US" altLang="zh-CN" dirty="0" err="1">
                <a:solidFill>
                  <a:srgbClr val="CC0000"/>
                </a:solidFill>
                <a:latin typeface="Arial Narrow" pitchFamily="34" charset="0"/>
              </a:rPr>
              <a:t>emp_lname</a:t>
            </a:r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 </a:t>
            </a:r>
            <a:b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</a:br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from employee</a:t>
            </a:r>
          </a:p>
          <a:p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where 	</a:t>
            </a:r>
            <a:r>
              <a:rPr lang="en-US" altLang="zh-CN" dirty="0" err="1">
                <a:solidFill>
                  <a:srgbClr val="CC0000"/>
                </a:solidFill>
                <a:latin typeface="Arial Narrow" pitchFamily="34" charset="0"/>
              </a:rPr>
              <a:t>emp_lname</a:t>
            </a:r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 like “</a:t>
            </a:r>
            <a:r>
              <a:rPr lang="en-US" altLang="zh-CN" dirty="0" err="1">
                <a:solidFill>
                  <a:srgbClr val="CC0000"/>
                </a:solidFill>
                <a:latin typeface="Arial Narrow" pitchFamily="34" charset="0"/>
              </a:rPr>
              <a:t>Gr%”and</a:t>
            </a:r>
            <a:endParaRPr lang="en-US" altLang="zh-CN" dirty="0">
              <a:solidFill>
                <a:srgbClr val="CC0000"/>
              </a:solidFill>
              <a:latin typeface="Arial Narrow" pitchFamily="34" charset="0"/>
            </a:endParaRPr>
          </a:p>
          <a:p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	</a:t>
            </a:r>
            <a:r>
              <a:rPr lang="en-US" altLang="zh-CN" dirty="0" err="1">
                <a:solidFill>
                  <a:srgbClr val="CC0000"/>
                </a:solidFill>
                <a:latin typeface="Arial Narrow" pitchFamily="34" charset="0"/>
              </a:rPr>
              <a:t>emp_fname</a:t>
            </a:r>
            <a:r>
              <a:rPr lang="en-US" altLang="zh-CN" dirty="0">
                <a:solidFill>
                  <a:srgbClr val="CC0000"/>
                </a:solidFill>
                <a:latin typeface="Arial Narrow" pitchFamily="34" charset="0"/>
              </a:rPr>
              <a:t> like “M%”</a:t>
            </a:r>
          </a:p>
        </p:txBody>
      </p:sp>
    </p:spTree>
    <p:extLst>
      <p:ext uri="{BB962C8B-B14F-4D97-AF65-F5344CB8AC3E}">
        <p14:creationId xmlns:p14="http://schemas.microsoft.com/office/powerpoint/2010/main" val="262763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</a:rPr>
              <a:t>Covering </a:t>
            </a:r>
            <a:r>
              <a:rPr lang="en-US" altLang="zh-CN" dirty="0" smtClean="0">
                <a:latin typeface="+mj-lt"/>
              </a:rPr>
              <a:t>indices </a:t>
            </a:r>
            <a:br>
              <a:rPr lang="en-US" altLang="zh-CN" dirty="0" smtClean="0">
                <a:latin typeface="+mj-lt"/>
              </a:rPr>
            </a:br>
            <a:r>
              <a:rPr lang="en-US" altLang="zh-CN" dirty="0" smtClean="0">
                <a:latin typeface="+mj-lt"/>
              </a:rPr>
              <a:t>(</a:t>
            </a:r>
            <a:r>
              <a:rPr lang="en-US" altLang="zh-CN" dirty="0">
                <a:latin typeface="+mj-lt"/>
              </a:rPr>
              <a:t>Multiple Attributes)</a:t>
            </a:r>
            <a:endParaRPr lang="zh-CN" altLang="en-US" dirty="0">
              <a:latin typeface="+mj-lt"/>
            </a:endParaRPr>
          </a:p>
        </p:txBody>
      </p:sp>
      <p:pic>
        <p:nvPicPr>
          <p:cNvPr id="4" name="Picture 5" descr="index cov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5629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j-lt"/>
              </a:rPr>
              <a:t>INDEX</a:t>
            </a:r>
            <a:endParaRPr lang="zh-CN" altLang="en-US" sz="4000" dirty="0">
              <a:latin typeface="+mj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lt"/>
              </a:rPr>
              <a:t>Primary mechanism to get improved performance on a </a:t>
            </a:r>
            <a:r>
              <a:rPr lang="en-US" altLang="zh-CN" dirty="0" smtClean="0">
                <a:latin typeface="+mn-lt"/>
              </a:rPr>
              <a:t>database</a:t>
            </a:r>
          </a:p>
          <a:p>
            <a:r>
              <a:rPr lang="en-US" altLang="zh-CN" dirty="0">
                <a:latin typeface="+mn-lt"/>
              </a:rPr>
              <a:t>Indexing mechanisms used to speed up access to desired </a:t>
            </a:r>
            <a:r>
              <a:rPr lang="en-US" altLang="zh-CN" dirty="0" smtClean="0">
                <a:latin typeface="+mn-lt"/>
              </a:rPr>
              <a:t>data</a:t>
            </a:r>
          </a:p>
          <a:p>
            <a:endParaRPr lang="en-US" altLang="zh-CN" dirty="0">
              <a:latin typeface="+mn-lt"/>
            </a:endParaRPr>
          </a:p>
          <a:p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+mn-lt"/>
              </a:rPr>
              <a:t>Search Key </a:t>
            </a:r>
            <a:r>
              <a:rPr lang="en-US" altLang="zh-CN" dirty="0">
                <a:latin typeface="+mn-lt"/>
              </a:rPr>
              <a:t>- attribute or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set of attributes used to look up records in a file.</a:t>
            </a:r>
          </a:p>
          <a:p>
            <a:endParaRPr lang="en-US" altLang="zh-CN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9693" y="3501008"/>
            <a:ext cx="1990299" cy="6480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dirty="0"/>
              <a:t>search-key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9613" y="3501008"/>
            <a:ext cx="1564555" cy="6480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42047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Query Processing</a:t>
            </a:r>
            <a:endParaRPr lang="zh-CN" altLang="en-US" dirty="0">
              <a:latin typeface="+mj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+mj-lt"/>
              </a:rPr>
              <a:t>Basic Steps in </a:t>
            </a:r>
            <a:r>
              <a:rPr lang="en-US" altLang="zh-CN" sz="4000" dirty="0" smtClean="0">
                <a:latin typeface="+mj-lt"/>
              </a:rPr>
              <a:t>Query Processing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635404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4388" y="1268760"/>
            <a:ext cx="6564312" cy="149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400" dirty="0" smtClean="0">
                <a:latin typeface="+mn-lt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 smtClean="0">
                <a:latin typeface="+mn-lt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 smtClean="0">
                <a:latin typeface="+mn-lt"/>
              </a:rPr>
              <a:t>3.	Evaluation</a:t>
            </a:r>
          </a:p>
        </p:txBody>
      </p:sp>
    </p:spTree>
    <p:extLst>
      <p:ext uri="{BB962C8B-B14F-4D97-AF65-F5344CB8AC3E}">
        <p14:creationId xmlns:p14="http://schemas.microsoft.com/office/powerpoint/2010/main" val="206780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1359"/>
            <a:ext cx="8229600" cy="724942"/>
          </a:xfrm>
        </p:spPr>
        <p:txBody>
          <a:bodyPr>
            <a:normAutofit fontScale="90000"/>
          </a:bodyPr>
          <a:lstStyle/>
          <a:p>
            <a:pPr>
              <a:defRPr/>
            </a:pPr>
            <a:endParaRPr lang="en-US" dirty="0">
              <a:ea typeface="+mj-ea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6925" y="1017588"/>
            <a:ext cx="7661275" cy="4903787"/>
          </a:xfrm>
        </p:spPr>
        <p:txBody>
          <a:bodyPr/>
          <a:lstStyle/>
          <a:p>
            <a:r>
              <a:rPr lang="en-US" altLang="zh-CN" sz="2000" dirty="0" smtClean="0">
                <a:latin typeface="Comic Sans MS" panose="030F0702030302020204" pitchFamily="66" charset="0"/>
              </a:rPr>
              <a:t>Alternative ways of evaluating a given query</a:t>
            </a:r>
          </a:p>
          <a:p>
            <a:pPr lvl="1"/>
            <a:r>
              <a:rPr lang="en-US" altLang="zh-CN" sz="20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Equivalent expressions</a:t>
            </a:r>
          </a:p>
          <a:p>
            <a:pPr lvl="1"/>
            <a:r>
              <a:rPr lang="en-US" altLang="zh-CN" sz="20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Different algorithms for each operation</a:t>
            </a:r>
          </a:p>
        </p:txBody>
      </p:sp>
      <p:pic>
        <p:nvPicPr>
          <p:cNvPr id="20484" name="Picture 12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538413"/>
            <a:ext cx="73501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6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641"/>
            <a:ext cx="8255000" cy="202909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Comic Sans MS" panose="030F0702030302020204" pitchFamily="66" charset="0"/>
              </a:rPr>
              <a:t>An </a:t>
            </a:r>
            <a:r>
              <a:rPr lang="en-US" altLang="zh-CN" sz="28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evaluation plan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 defines exactly what algorithm is used for each operation, and how the execution of the operations is coordinated.</a:t>
            </a:r>
          </a:p>
        </p:txBody>
      </p:sp>
      <p:pic>
        <p:nvPicPr>
          <p:cNvPr id="22532" name="Picture 7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979613"/>
            <a:ext cx="610552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23528" y="6022975"/>
            <a:ext cx="869848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ct val="35000"/>
              </a:spcBef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35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dirty="0">
                <a:latin typeface="+mj-lt"/>
              </a:rPr>
              <a:t>Find out how to view query execution plans on your favorite database</a:t>
            </a:r>
            <a:endParaRPr lang="en-IN" altLang="zh-CN" sz="2000" dirty="0">
              <a:latin typeface="+mj-lt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89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0" y="12215"/>
            <a:ext cx="9121775" cy="638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atin typeface="+mj-lt"/>
                <a:ea typeface="+mj-ea"/>
              </a:rPr>
              <a:t>Transformation of Relational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424936" cy="504056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lt"/>
              </a:rPr>
              <a:t>Two relational algebra expressions are said to be </a:t>
            </a:r>
            <a:r>
              <a:rPr lang="en-US" altLang="zh-CN" sz="2800" b="1" dirty="0" smtClean="0">
                <a:solidFill>
                  <a:srgbClr val="3366CC"/>
                </a:solidFill>
                <a:latin typeface="+mj-lt"/>
              </a:rPr>
              <a:t>equivalent</a:t>
            </a:r>
            <a:r>
              <a:rPr lang="en-US" altLang="zh-CN" sz="2800" dirty="0" smtClean="0">
                <a:latin typeface="+mj-lt"/>
              </a:rPr>
              <a:t> if the two expressions generate the same set of tuples on every </a:t>
            </a:r>
            <a:r>
              <a:rPr lang="en-US" altLang="zh-CN" sz="2800" i="1" dirty="0" smtClean="0">
                <a:latin typeface="+mj-lt"/>
              </a:rPr>
              <a:t>legal</a:t>
            </a:r>
            <a:r>
              <a:rPr lang="en-US" altLang="zh-CN" sz="2800" dirty="0" smtClean="0">
                <a:latin typeface="+mj-lt"/>
              </a:rPr>
              <a:t> database instance</a:t>
            </a:r>
          </a:p>
          <a:p>
            <a:pPr lvl="1"/>
            <a:r>
              <a:rPr lang="en-US" altLang="zh-CN" dirty="0" smtClean="0">
                <a:latin typeface="+mj-lt"/>
                <a:ea typeface="ＭＳ Ｐゴシック" panose="020B0600070205080204" pitchFamily="34" charset="-128"/>
              </a:rPr>
              <a:t>Note: order of tuples is irrelevant</a:t>
            </a:r>
          </a:p>
          <a:p>
            <a:pPr lvl="1"/>
            <a:r>
              <a:rPr lang="en-US" altLang="zh-CN" dirty="0" smtClean="0">
                <a:latin typeface="+mj-lt"/>
                <a:ea typeface="ＭＳ Ｐゴシック" panose="020B0600070205080204" pitchFamily="34" charset="-128"/>
              </a:rPr>
              <a:t>we don’t care if they generate different results on databases that violate integrity </a:t>
            </a:r>
            <a:r>
              <a:rPr lang="en-US" altLang="zh-CN" dirty="0" smtClean="0">
                <a:latin typeface="+mj-lt"/>
                <a:ea typeface="ＭＳ Ｐゴシック" panose="020B0600070205080204" pitchFamily="34" charset="-128"/>
              </a:rPr>
              <a:t>constraints</a:t>
            </a:r>
            <a:endParaRPr lang="en-US" altLang="zh-CN" dirty="0" smtClean="0">
              <a:latin typeface="+mj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1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340" y="12215"/>
            <a:ext cx="9121775" cy="638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atin typeface="+mj-lt"/>
                <a:ea typeface="+mj-ea"/>
              </a:rPr>
              <a:t>Transformation of Relational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424936" cy="5616624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lt"/>
              </a:rPr>
              <a:t>In </a:t>
            </a:r>
            <a:r>
              <a:rPr lang="en-US" altLang="zh-CN" sz="2800" dirty="0" smtClean="0">
                <a:latin typeface="+mj-lt"/>
              </a:rPr>
              <a:t>SQL, inputs and outputs are multisets of tuples</a:t>
            </a:r>
          </a:p>
          <a:p>
            <a:pPr lvl="1"/>
            <a:r>
              <a:rPr lang="en-US" altLang="zh-CN" dirty="0" smtClean="0">
                <a:latin typeface="+mj-lt"/>
                <a:ea typeface="ＭＳ Ｐゴシック" panose="020B0600070205080204" pitchFamily="34" charset="-128"/>
              </a:rPr>
              <a:t>Two expressions in the multiset version of the relational algebra are said to be equivalent if the two expressions generate the same multiset of tuples on every legal database instance. </a:t>
            </a:r>
          </a:p>
          <a:p>
            <a:r>
              <a:rPr lang="en-US" altLang="zh-CN" sz="2800" dirty="0" smtClean="0">
                <a:latin typeface="+mj-lt"/>
              </a:rPr>
              <a:t>An </a:t>
            </a:r>
            <a:r>
              <a:rPr lang="en-US" altLang="zh-CN" sz="2800" b="1" dirty="0" smtClean="0">
                <a:solidFill>
                  <a:srgbClr val="3366CC"/>
                </a:solidFill>
                <a:latin typeface="+mj-lt"/>
              </a:rPr>
              <a:t>equivalence rule</a:t>
            </a:r>
            <a:r>
              <a:rPr lang="en-US" altLang="zh-CN" sz="2800" dirty="0" smtClean="0">
                <a:latin typeface="+mj-lt"/>
              </a:rPr>
              <a:t> says that expressions of two forms are equivalent</a:t>
            </a:r>
          </a:p>
          <a:p>
            <a:pPr lvl="1"/>
            <a:r>
              <a:rPr lang="en-US" altLang="zh-CN" dirty="0" smtClean="0">
                <a:latin typeface="+mj-lt"/>
                <a:ea typeface="ＭＳ Ｐゴシック" panose="020B0600070205080204" pitchFamily="34" charset="-128"/>
              </a:rPr>
              <a:t>Can replace expression of first form by second, or vice versa</a:t>
            </a:r>
          </a:p>
        </p:txBody>
      </p:sp>
    </p:spTree>
    <p:extLst>
      <p:ext uri="{BB962C8B-B14F-4D97-AF65-F5344CB8AC3E}">
        <p14:creationId xmlns:p14="http://schemas.microsoft.com/office/powerpoint/2010/main" val="82758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4398"/>
            <a:ext cx="8229600" cy="86895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+mj-ea"/>
              </a:rPr>
              <a:t>Equivalence Rules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20775"/>
            <a:ext cx="7566025" cy="5160963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altLang="zh-CN" sz="2000" dirty="0" smtClean="0">
                <a:latin typeface="+mj-lt"/>
              </a:rPr>
              <a:t>1.	Conjunctive selection operations can be deconstructed into a sequence of individual selections.</a:t>
            </a:r>
            <a:br>
              <a:rPr lang="en-US" altLang="zh-CN" sz="2000" dirty="0" smtClean="0">
                <a:latin typeface="+mj-lt"/>
              </a:rPr>
            </a:br>
            <a:endParaRPr lang="en-US" altLang="zh-CN" sz="2000" dirty="0" smtClean="0">
              <a:latin typeface="+mj-lt"/>
            </a:endParaRPr>
          </a:p>
          <a:p>
            <a:pPr marL="381000" indent="-381000">
              <a:buFont typeface="Monotype Sorts" pitchFamily="2" charset="2"/>
              <a:buNone/>
            </a:pPr>
            <a:r>
              <a:rPr lang="en-US" altLang="zh-CN" sz="2000" dirty="0" smtClean="0">
                <a:latin typeface="+mj-lt"/>
              </a:rPr>
              <a:t>2.	Selection operations are commutative.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/>
            </a:r>
            <a:br>
              <a:rPr lang="en-US" altLang="zh-CN" sz="2000" dirty="0" smtClean="0">
                <a:latin typeface="+mj-lt"/>
              </a:rPr>
            </a:br>
            <a:endParaRPr lang="en-US" altLang="zh-CN" sz="2000" dirty="0" smtClean="0">
              <a:latin typeface="+mj-lt"/>
            </a:endParaRPr>
          </a:p>
          <a:p>
            <a:pPr marL="381000" indent="-381000">
              <a:buFont typeface="Monotype Sorts" pitchFamily="2" charset="2"/>
              <a:buNone/>
            </a:pPr>
            <a:r>
              <a:rPr lang="en-US" altLang="zh-CN" sz="2000" dirty="0" smtClean="0">
                <a:latin typeface="+mj-lt"/>
              </a:rPr>
              <a:t>3.	Only the last in a sequence of projection operations is needed, the others can be omitted.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/>
            </a:r>
            <a:br>
              <a:rPr lang="en-US" altLang="zh-CN" sz="2000" dirty="0" smtClean="0">
                <a:latin typeface="+mj-lt"/>
              </a:rPr>
            </a:br>
            <a:endParaRPr lang="en-US" altLang="zh-CN" sz="2000" dirty="0" smtClean="0">
              <a:latin typeface="+mj-lt"/>
            </a:endParaRPr>
          </a:p>
          <a:p>
            <a:pPr marL="381000" indent="-381000">
              <a:buFont typeface="Monotype Sorts" pitchFamily="2" charset="2"/>
              <a:buAutoNum type="arabicPeriod" startAt="4"/>
            </a:pPr>
            <a:r>
              <a:rPr lang="en-US" altLang="zh-CN" sz="2000" dirty="0" smtClean="0">
                <a:latin typeface="+mj-lt"/>
              </a:rPr>
              <a:t>Selections can be combined with Cartesian products and theta joins.</a:t>
            </a:r>
          </a:p>
          <a:p>
            <a:pPr marL="800100" lvl="1" indent="-342900">
              <a:buFont typeface="Monotype Sorts" pitchFamily="2" charset="2"/>
              <a:buAutoNum type="alphaLcPeriod"/>
            </a:pP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(E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X E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) =  E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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lphaLcPeriod"/>
            </a:pP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1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(E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2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E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) =  E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1 2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lphaLcPeriod"/>
            </a:pPr>
            <a:endParaRPr lang="en-US" altLang="zh-CN" dirty="0" smtClean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800100" lvl="1" indent="-342900">
              <a:buFont typeface="Monotype Sorts" pitchFamily="2" charset="2"/>
              <a:buAutoNum type="alphaLcPeriod"/>
            </a:pPr>
            <a:endParaRPr lang="en-US" altLang="zh-CN" dirty="0" smtClean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358404" name="Object 2"/>
          <p:cNvGraphicFramePr>
            <a:graphicFrameLocks noChangeAspect="1"/>
          </p:cNvGraphicFramePr>
          <p:nvPr/>
        </p:nvGraphicFramePr>
        <p:xfrm>
          <a:off x="2744788" y="2608263"/>
          <a:ext cx="2940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638000" imgH="241200" progId="Equation.3">
                  <p:embed/>
                </p:oleObj>
              </mc:Choice>
              <mc:Fallback>
                <p:oleObj name="Equation" r:id="rId4" imgW="1638000" imgH="241200" progId="Equation.3">
                  <p:embed/>
                  <p:pic>
                    <p:nvPicPr>
                      <p:cNvPr id="35840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608263"/>
                        <a:ext cx="29400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3"/>
          <p:cNvGraphicFramePr>
            <a:graphicFrameLocks noChangeAspect="1"/>
          </p:cNvGraphicFramePr>
          <p:nvPr/>
        </p:nvGraphicFramePr>
        <p:xfrm>
          <a:off x="2873375" y="1797050"/>
          <a:ext cx="2792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1473120" imgH="241200" progId="Equation.3">
                  <p:embed/>
                </p:oleObj>
              </mc:Choice>
              <mc:Fallback>
                <p:oleObj name="Equation" r:id="rId6" imgW="1473120" imgH="241200" progId="Equation.3">
                  <p:embed/>
                  <p:pic>
                    <p:nvPicPr>
                      <p:cNvPr id="35840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797050"/>
                        <a:ext cx="2792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4"/>
          <p:cNvGraphicFramePr>
            <a:graphicFrameLocks noChangeAspect="1"/>
          </p:cNvGraphicFramePr>
          <p:nvPr/>
        </p:nvGraphicFramePr>
        <p:xfrm>
          <a:off x="2792413" y="3913188"/>
          <a:ext cx="4094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2171520" imgH="241200" progId="Equation.3">
                  <p:embed/>
                </p:oleObj>
              </mc:Choice>
              <mc:Fallback>
                <p:oleObj name="Equation" r:id="rId8" imgW="2171520" imgH="241200" progId="Equation.3">
                  <p:embed/>
                  <p:pic>
                    <p:nvPicPr>
                      <p:cNvPr id="3584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3913188"/>
                        <a:ext cx="4094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9" name="AutoShape 9"/>
          <p:cNvSpPr>
            <a:spLocks noChangeArrowheads="1"/>
          </p:cNvSpPr>
          <p:nvPr/>
        </p:nvSpPr>
        <p:spPr bwMode="auto">
          <a:xfrm rot="5400000">
            <a:off x="4224336" y="5141912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8410" name="AutoShape 10"/>
          <p:cNvSpPr>
            <a:spLocks noChangeArrowheads="1"/>
          </p:cNvSpPr>
          <p:nvPr/>
        </p:nvSpPr>
        <p:spPr bwMode="auto">
          <a:xfrm rot="5400000">
            <a:off x="2806848" y="559717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4831556" y="5660232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14485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  <p:bldP spid="358409" grpId="0" animBg="1"/>
      <p:bldP spid="358410" grpId="0" animBg="1"/>
      <p:bldP spid="3584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096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</a:rPr>
              <a:t>Equivalence Rules (Cont.)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3376613" algn="ctr"/>
              </a:tabLst>
            </a:pPr>
            <a:r>
              <a:rPr lang="en-US" altLang="zh-CN" sz="2000" dirty="0" smtClean="0">
                <a:latin typeface="+mj-lt"/>
              </a:rPr>
              <a:t>5.	Theta-join operations (and natural joins) are commutative.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	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      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 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=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    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 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</a:t>
            </a:r>
          </a:p>
          <a:p>
            <a:pPr>
              <a:buFont typeface="Monotype Sorts" pitchFamily="2" charset="2"/>
              <a:buNone/>
              <a:tabLst>
                <a:tab pos="3376613" algn="ctr"/>
              </a:tabLst>
            </a:pPr>
            <a:r>
              <a:rPr lang="en-US" altLang="zh-CN" sz="2000" dirty="0" smtClean="0">
                <a:latin typeface="+mj-lt"/>
                <a:sym typeface="Greek Symbols" pitchFamily="18" charset="2"/>
              </a:rPr>
              <a:t>6.	(a) Natural join operations are associative:</a:t>
            </a:r>
          </a:p>
          <a:p>
            <a:pPr>
              <a:buFont typeface="Monotype Sorts" pitchFamily="2" charset="2"/>
              <a:buNone/>
              <a:tabLst>
                <a:tab pos="3376613" algn="ctr"/>
              </a:tabLst>
            </a:pPr>
            <a:r>
              <a:rPr lang="en-US" altLang="zh-CN" sz="2000" dirty="0" smtClean="0">
                <a:latin typeface="+mj-lt"/>
                <a:sym typeface="Greek Symbols" pitchFamily="18" charset="2"/>
              </a:rPr>
              <a:t>		 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      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i="1" baseline="-25000" dirty="0" smtClean="0">
                <a:latin typeface="+mj-lt"/>
              </a:rPr>
              <a:t>2</a:t>
            </a:r>
            <a:r>
              <a:rPr lang="en-US" altLang="zh-CN" sz="2000" dirty="0" smtClean="0">
                <a:latin typeface="+mj-lt"/>
              </a:rPr>
              <a:t>)    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i="1" baseline="-25000" dirty="0" smtClean="0">
                <a:latin typeface="+mj-lt"/>
              </a:rPr>
              <a:t>3</a:t>
            </a:r>
            <a:r>
              <a:rPr lang="en-US" altLang="zh-CN" sz="2000" i="1" dirty="0" smtClean="0">
                <a:latin typeface="+mj-lt"/>
              </a:rPr>
              <a:t> = E</a:t>
            </a:r>
            <a:r>
              <a:rPr lang="en-US" altLang="zh-CN" sz="2000" baseline="-25000" dirty="0" smtClean="0">
                <a:latin typeface="+mj-lt"/>
              </a:rPr>
              <a:t>1      </a:t>
            </a:r>
            <a:r>
              <a:rPr lang="en-US" altLang="zh-CN" sz="2000" dirty="0" smtClean="0">
                <a:latin typeface="+mj-lt"/>
              </a:rPr>
              <a:t>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2</a:t>
            </a:r>
            <a:r>
              <a:rPr lang="en-US" altLang="zh-CN" sz="2000" i="1" dirty="0" smtClean="0">
                <a:latin typeface="+mj-lt"/>
              </a:rPr>
              <a:t>     E</a:t>
            </a:r>
            <a:r>
              <a:rPr lang="en-US" altLang="zh-CN" sz="2000" baseline="-25000" dirty="0" smtClean="0">
                <a:latin typeface="+mj-lt"/>
              </a:rPr>
              <a:t>3</a:t>
            </a:r>
            <a:r>
              <a:rPr lang="en-US" altLang="zh-CN" sz="2000" dirty="0" smtClean="0">
                <a:latin typeface="+mj-lt"/>
              </a:rPr>
              <a:t>)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/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(b) Theta joins are associative in the following manner: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/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	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       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1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i="1" baseline="-25000" dirty="0" smtClean="0">
                <a:latin typeface="+mj-lt"/>
              </a:rPr>
              <a:t>2</a:t>
            </a:r>
            <a:r>
              <a:rPr lang="en-US" altLang="zh-CN" sz="2000" dirty="0" smtClean="0">
                <a:latin typeface="+mj-lt"/>
              </a:rPr>
              <a:t>)     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 </a:t>
            </a:r>
            <a:r>
              <a:rPr lang="en-US" altLang="zh-CN" sz="2400" i="1" baseline="-25000" dirty="0" smtClean="0">
                <a:latin typeface="+mj-lt"/>
              </a:rPr>
              <a:t>3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i="1" baseline="-25000" dirty="0" smtClean="0">
                <a:latin typeface="+mj-lt"/>
              </a:rPr>
              <a:t>3</a:t>
            </a:r>
            <a:r>
              <a:rPr lang="en-US" altLang="zh-CN" sz="2000" i="1" dirty="0" smtClean="0">
                <a:latin typeface="+mj-lt"/>
              </a:rPr>
              <a:t> = E</a:t>
            </a:r>
            <a:r>
              <a:rPr lang="en-US" altLang="zh-CN" sz="2000" baseline="-25000" dirty="0" smtClean="0">
                <a:latin typeface="+mj-lt"/>
              </a:rPr>
              <a:t>1        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 smtClean="0">
                <a:latin typeface="+mj-lt"/>
                <a:sym typeface="Greek Symbols" pitchFamily="18" charset="2"/>
              </a:rPr>
              <a:t>1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 </a:t>
            </a:r>
            <a:r>
              <a:rPr lang="en-US" altLang="zh-CN" sz="2400" i="1" baseline="-25000" dirty="0" smtClean="0">
                <a:latin typeface="+mj-lt"/>
              </a:rPr>
              <a:t>3</a:t>
            </a:r>
            <a:r>
              <a:rPr lang="en-US" altLang="zh-CN" sz="2000" dirty="0" smtClean="0">
                <a:latin typeface="+mj-lt"/>
              </a:rPr>
              <a:t> 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2</a:t>
            </a:r>
            <a:r>
              <a:rPr lang="en-US" altLang="zh-CN" sz="2000" i="1" dirty="0" smtClean="0">
                <a:latin typeface="+mj-lt"/>
              </a:rPr>
              <a:t>     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i="1" dirty="0" smtClean="0">
                <a:latin typeface="+mj-lt"/>
              </a:rPr>
              <a:t> E</a:t>
            </a:r>
            <a:r>
              <a:rPr lang="en-US" altLang="zh-CN" sz="2000" baseline="-25000" dirty="0" smtClean="0">
                <a:latin typeface="+mj-lt"/>
              </a:rPr>
              <a:t>3</a:t>
            </a:r>
            <a:r>
              <a:rPr lang="en-US" altLang="zh-CN" sz="2000" dirty="0" smtClean="0">
                <a:latin typeface="+mj-lt"/>
              </a:rPr>
              <a:t>)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     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     where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i="1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involves attributes from only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and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i="1" baseline="-25000" dirty="0" smtClean="0">
                <a:latin typeface="+mj-lt"/>
                <a:sym typeface="Greek Symbols" pitchFamily="18" charset="2"/>
              </a:rPr>
              <a:t>3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.</a:t>
            </a:r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 rot="5400000">
            <a:off x="1611734" y="3940994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29" name="AutoShape 5"/>
          <p:cNvSpPr>
            <a:spLocks noChangeArrowheads="1"/>
          </p:cNvSpPr>
          <p:nvPr/>
        </p:nvSpPr>
        <p:spPr bwMode="auto">
          <a:xfrm rot="5400000">
            <a:off x="2781350" y="3939292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30" name="AutoShape 6"/>
          <p:cNvSpPr>
            <a:spLocks noChangeArrowheads="1"/>
          </p:cNvSpPr>
          <p:nvPr/>
        </p:nvSpPr>
        <p:spPr bwMode="auto">
          <a:xfrm rot="5400000">
            <a:off x="5100397" y="393929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31" name="AutoShape 7"/>
          <p:cNvSpPr>
            <a:spLocks noChangeArrowheads="1"/>
          </p:cNvSpPr>
          <p:nvPr/>
        </p:nvSpPr>
        <p:spPr bwMode="auto">
          <a:xfrm rot="5400000">
            <a:off x="6803110" y="3947343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32" name="AutoShape 8"/>
          <p:cNvSpPr>
            <a:spLocks noChangeArrowheads="1"/>
          </p:cNvSpPr>
          <p:nvPr/>
        </p:nvSpPr>
        <p:spPr bwMode="auto">
          <a:xfrm rot="5400000">
            <a:off x="5418819" y="2784672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33" name="AutoShape 9"/>
          <p:cNvSpPr>
            <a:spLocks noChangeArrowheads="1"/>
          </p:cNvSpPr>
          <p:nvPr/>
        </p:nvSpPr>
        <p:spPr bwMode="auto">
          <a:xfrm rot="5400000">
            <a:off x="4573473" y="2765509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34" name="AutoShape 10"/>
          <p:cNvSpPr>
            <a:spLocks noChangeArrowheads="1"/>
          </p:cNvSpPr>
          <p:nvPr/>
        </p:nvSpPr>
        <p:spPr bwMode="auto">
          <a:xfrm rot="5400000">
            <a:off x="3240088" y="2768117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35" name="AutoShape 11"/>
          <p:cNvSpPr>
            <a:spLocks noChangeArrowheads="1"/>
          </p:cNvSpPr>
          <p:nvPr/>
        </p:nvSpPr>
        <p:spPr bwMode="auto">
          <a:xfrm rot="5400000">
            <a:off x="2331814" y="2788866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36" name="AutoShape 12"/>
          <p:cNvSpPr>
            <a:spLocks noChangeArrowheads="1"/>
          </p:cNvSpPr>
          <p:nvPr/>
        </p:nvSpPr>
        <p:spPr bwMode="auto">
          <a:xfrm rot="5400000">
            <a:off x="4603296" y="1997910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59437" name="AutoShape 13"/>
          <p:cNvSpPr>
            <a:spLocks noChangeArrowheads="1"/>
          </p:cNvSpPr>
          <p:nvPr/>
        </p:nvSpPr>
        <p:spPr bwMode="auto">
          <a:xfrm rot="5400000">
            <a:off x="2867868" y="2021156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8176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28" grpId="0" animBg="1"/>
      <p:bldP spid="359429" grpId="0" animBg="1"/>
      <p:bldP spid="359430" grpId="0" animBg="1"/>
      <p:bldP spid="359431" grpId="0" animBg="1"/>
      <p:bldP spid="359432" grpId="0" animBg="1"/>
      <p:bldP spid="359433" grpId="0" animBg="1"/>
      <p:bldP spid="359434" grpId="0" animBg="1"/>
      <p:bldP spid="359435" grpId="0" animBg="1"/>
      <p:bldP spid="359436" grpId="0" animBg="1"/>
      <p:bldP spid="3594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55563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latin typeface="+mj-lt"/>
                <a:ea typeface="+mj-ea"/>
              </a:rPr>
              <a:t>Pictorial Depiction of Equivalence Rules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t="2286" r="642" b="2000"/>
          <a:stretch>
            <a:fillRect/>
          </a:stretch>
        </p:blipFill>
        <p:spPr>
          <a:xfrm>
            <a:off x="1273175" y="1093788"/>
            <a:ext cx="6743700" cy="4903787"/>
          </a:xfrm>
          <a:noFill/>
        </p:spPr>
      </p:pic>
    </p:spTree>
    <p:extLst>
      <p:ext uri="{BB962C8B-B14F-4D97-AF65-F5344CB8AC3E}">
        <p14:creationId xmlns:p14="http://schemas.microsoft.com/office/powerpoint/2010/main" val="40723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</a:rPr>
              <a:t>Equivalence Rules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20037" cy="49037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 dirty="0" smtClean="0">
                <a:latin typeface="+mj-lt"/>
              </a:rPr>
              <a:t>7</a:t>
            </a:r>
            <a:r>
              <a:rPr lang="en-US" altLang="zh-CN" dirty="0" smtClean="0">
                <a:latin typeface="+mj-lt"/>
              </a:rPr>
              <a:t>.	</a:t>
            </a:r>
            <a:r>
              <a:rPr lang="en-US" altLang="zh-CN" sz="2000" dirty="0" smtClean="0">
                <a:latin typeface="+mj-lt"/>
              </a:rPr>
              <a:t>The selection operation distributes over the theta join operation under the following two conditions: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(a)  When all the attributes in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0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involve only the attributes of one </a:t>
            </a:r>
            <a:br>
              <a:rPr lang="en-US" altLang="zh-CN" sz="2000" dirty="0" smtClean="0">
                <a:latin typeface="+mj-lt"/>
                <a:sym typeface="Greek Symbols" pitchFamily="18" charset="2"/>
              </a:rPr>
            </a:br>
            <a:r>
              <a:rPr lang="en-US" altLang="zh-CN" sz="2000" dirty="0" smtClean="0">
                <a:latin typeface="+mj-lt"/>
                <a:sym typeface="Greek Symbols" pitchFamily="18" charset="2"/>
              </a:rPr>
              <a:t>       of the expressions (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) being joined.</a:t>
            </a:r>
            <a:br>
              <a:rPr lang="en-US" altLang="zh-CN" sz="2000" dirty="0" smtClean="0">
                <a:latin typeface="+mj-lt"/>
                <a:sym typeface="Greek Symbols" pitchFamily="18" charset="2"/>
              </a:rPr>
            </a:br>
            <a:r>
              <a:rPr lang="en-US" altLang="zh-CN" sz="2000" dirty="0" smtClean="0">
                <a:latin typeface="+mj-lt"/>
                <a:sym typeface="Greek Symbols" pitchFamily="18" charset="2"/>
              </a:rPr>
              <a:t/>
            </a:r>
            <a:br>
              <a:rPr lang="en-US" altLang="zh-CN" sz="2000" dirty="0" smtClean="0">
                <a:latin typeface="+mj-lt"/>
                <a:sym typeface="Greek Symbols" pitchFamily="18" charset="2"/>
              </a:rPr>
            </a:br>
            <a:r>
              <a:rPr lang="en-US" altLang="zh-CN" sz="2000" dirty="0" smtClean="0">
                <a:latin typeface="+mj-lt"/>
                <a:sym typeface="Greek Symbols" pitchFamily="18" charset="2"/>
              </a:rPr>
              <a:t>               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0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E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1 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  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 = (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0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(E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))    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</a:t>
            </a:r>
            <a:br>
              <a:rPr lang="en-US" altLang="zh-CN" sz="2000" dirty="0" smtClean="0">
                <a:latin typeface="+mj-lt"/>
                <a:sym typeface="Greek Symbols" pitchFamily="18" charset="2"/>
              </a:rPr>
            </a:br>
            <a:endParaRPr lang="en-US" altLang="zh-CN" sz="2000" dirty="0" smtClean="0">
              <a:latin typeface="+mj-lt"/>
              <a:sym typeface="Greek Symbol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 dirty="0" smtClean="0">
                <a:latin typeface="+mj-lt"/>
                <a:sym typeface="Greek Symbols" pitchFamily="18" charset="2"/>
              </a:rPr>
              <a:t>	(b) When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involves only the attributes of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and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involves  </a:t>
            </a:r>
            <a:br>
              <a:rPr lang="en-US" altLang="zh-CN" sz="2000" dirty="0" smtClean="0">
                <a:latin typeface="+mj-lt"/>
                <a:sym typeface="Greek Symbols" pitchFamily="18" charset="2"/>
              </a:rPr>
            </a:br>
            <a:r>
              <a:rPr lang="en-US" altLang="zh-CN" sz="2000" dirty="0" smtClean="0">
                <a:latin typeface="+mj-lt"/>
                <a:sym typeface="Greek Symbols" pitchFamily="18" charset="2"/>
              </a:rPr>
              <a:t>      only the attributes of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	                  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1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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E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   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 =  (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1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(E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))    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(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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(E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36868" name="AutoShape 7"/>
          <p:cNvSpPr>
            <a:spLocks noChangeArrowheads="1"/>
          </p:cNvSpPr>
          <p:nvPr/>
        </p:nvSpPr>
        <p:spPr bwMode="auto">
          <a:xfrm rot="5400000">
            <a:off x="3915990" y="3220914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6869" name="AutoShape 8"/>
          <p:cNvSpPr>
            <a:spLocks noChangeArrowheads="1"/>
          </p:cNvSpPr>
          <p:nvPr/>
        </p:nvSpPr>
        <p:spPr bwMode="auto">
          <a:xfrm rot="5400000">
            <a:off x="4477544" y="4877097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6870" name="AutoShape 9"/>
          <p:cNvSpPr>
            <a:spLocks noChangeArrowheads="1"/>
          </p:cNvSpPr>
          <p:nvPr/>
        </p:nvSpPr>
        <p:spPr bwMode="auto">
          <a:xfrm rot="5400000">
            <a:off x="6234719" y="3228181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36871" name="AutoShape 10"/>
          <p:cNvSpPr>
            <a:spLocks noChangeArrowheads="1"/>
          </p:cNvSpPr>
          <p:nvPr/>
        </p:nvSpPr>
        <p:spPr bwMode="auto">
          <a:xfrm rot="5400000">
            <a:off x="6940326" y="4877097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7175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j-lt"/>
              </a:rPr>
              <a:t>INDEX</a:t>
            </a:r>
            <a:endParaRPr lang="zh-CN" altLang="en-US" sz="4000" dirty="0">
              <a:latin typeface="+mj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lt"/>
              </a:rPr>
              <a:t>Two basic kinds of indices:</a:t>
            </a:r>
          </a:p>
          <a:p>
            <a:pPr marL="742950" lvl="2" indent="-342900"/>
            <a:r>
              <a:rPr lang="en-US" altLang="zh-CN" sz="2800" dirty="0">
                <a:solidFill>
                  <a:srgbClr val="C00000"/>
                </a:solidFill>
                <a:latin typeface="+mn-lt"/>
              </a:rPr>
              <a:t>Ordered </a:t>
            </a:r>
            <a:r>
              <a:rPr lang="en-US" altLang="zh-CN" sz="2800" dirty="0" smtClean="0">
                <a:solidFill>
                  <a:srgbClr val="C00000"/>
                </a:solidFill>
                <a:latin typeface="+mn-lt"/>
              </a:rPr>
              <a:t>indices</a:t>
            </a:r>
            <a:endParaRPr lang="en-US" altLang="zh-CN" sz="2800" dirty="0">
              <a:latin typeface="+mn-lt"/>
            </a:endParaRPr>
          </a:p>
          <a:p>
            <a:pPr marL="1200150" lvl="3" indent="-342900"/>
            <a:r>
              <a:rPr lang="en-US" altLang="zh-CN" sz="2800" dirty="0" smtClean="0">
                <a:latin typeface="+mn-lt"/>
              </a:rPr>
              <a:t>search </a:t>
            </a:r>
            <a:r>
              <a:rPr lang="en-US" altLang="zh-CN" sz="2800" dirty="0">
                <a:latin typeface="+mn-lt"/>
              </a:rPr>
              <a:t>keys are stored in sorted </a:t>
            </a:r>
            <a:r>
              <a:rPr lang="en-US" altLang="zh-CN" sz="2800" dirty="0" smtClean="0">
                <a:latin typeface="+mn-lt"/>
              </a:rPr>
              <a:t>order</a:t>
            </a:r>
          </a:p>
          <a:p>
            <a:pPr marL="1200150" lvl="3" indent="-342900"/>
            <a:r>
              <a:rPr lang="en-US" altLang="zh-CN" sz="2800" dirty="0" smtClean="0">
                <a:latin typeface="+mn-lt"/>
              </a:rPr>
              <a:t>Balanced trees</a:t>
            </a:r>
            <a:endParaRPr lang="en-US" altLang="zh-CN" sz="2800" dirty="0">
              <a:latin typeface="+mn-lt"/>
            </a:endParaRPr>
          </a:p>
          <a:p>
            <a:pPr marL="742950" lvl="2" indent="-342900"/>
            <a:r>
              <a:rPr lang="en-US" altLang="zh-CN" sz="2800" dirty="0">
                <a:solidFill>
                  <a:srgbClr val="C00000"/>
                </a:solidFill>
                <a:latin typeface="+mn-lt"/>
              </a:rPr>
              <a:t>Hash </a:t>
            </a:r>
            <a:r>
              <a:rPr lang="en-US" altLang="zh-CN" sz="2800" dirty="0" smtClean="0">
                <a:solidFill>
                  <a:srgbClr val="C00000"/>
                </a:solidFill>
                <a:latin typeface="+mn-lt"/>
              </a:rPr>
              <a:t>indices</a:t>
            </a:r>
            <a:endParaRPr lang="en-US" altLang="zh-CN" sz="2800" dirty="0">
              <a:latin typeface="+mn-lt"/>
            </a:endParaRPr>
          </a:p>
          <a:p>
            <a:pPr marL="1200150" lvl="3" indent="-342900"/>
            <a:r>
              <a:rPr lang="en-US" altLang="zh-CN" sz="2800" dirty="0" smtClean="0">
                <a:latin typeface="+mn-lt"/>
              </a:rPr>
              <a:t>search </a:t>
            </a:r>
            <a:r>
              <a:rPr lang="en-US" altLang="zh-CN" sz="2800" dirty="0">
                <a:latin typeface="+mn-lt"/>
              </a:rPr>
              <a:t>keys are distributed uniformly across “buckets” using a “hash function</a:t>
            </a:r>
            <a:r>
              <a:rPr lang="en-US" altLang="zh-CN" sz="2800" dirty="0" smtClean="0">
                <a:latin typeface="+mn-lt"/>
              </a:rPr>
              <a:t>”</a:t>
            </a:r>
          </a:p>
          <a:p>
            <a:pPr marL="1200150" lvl="3" indent="-342900"/>
            <a:r>
              <a:rPr lang="en-US" altLang="zh-CN" sz="2800" dirty="0" smtClean="0">
                <a:latin typeface="+mn-lt"/>
              </a:rPr>
              <a:t>Hash tables</a:t>
            </a:r>
            <a:endParaRPr lang="en-US" altLang="zh-C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617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54100"/>
            <a:ext cx="7899400" cy="4827588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3087688" algn="ctr"/>
              </a:tabLst>
            </a:pPr>
            <a:r>
              <a:rPr lang="en-US" altLang="zh-CN" dirty="0" smtClean="0">
                <a:latin typeface="+mj-lt"/>
              </a:rPr>
              <a:t>8.	</a:t>
            </a:r>
            <a:r>
              <a:rPr lang="en-US" altLang="zh-CN" sz="2000" dirty="0" smtClean="0">
                <a:latin typeface="+mj-lt"/>
              </a:rPr>
              <a:t>The projection operation distributes over the theta join operation as follows:</a:t>
            </a:r>
          </a:p>
          <a:p>
            <a:pPr>
              <a:buFont typeface="Monotype Sorts" pitchFamily="2" charset="2"/>
              <a:buNone/>
              <a:tabLst>
                <a:tab pos="3087688" algn="ctr"/>
              </a:tabLst>
            </a:pPr>
            <a:r>
              <a:rPr lang="en-US" altLang="zh-CN" sz="2000" dirty="0" smtClean="0">
                <a:latin typeface="+mj-lt"/>
              </a:rPr>
              <a:t>	(a) if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involves only attributes from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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:</a:t>
            </a:r>
            <a:br>
              <a:rPr lang="en-US" altLang="zh-CN" sz="2000" dirty="0" smtClean="0">
                <a:latin typeface="+mj-lt"/>
                <a:sym typeface="Symbol" panose="05050102010706020507" pitchFamily="18" charset="2"/>
              </a:rPr>
            </a:b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/>
            </a:r>
            <a:br>
              <a:rPr lang="en-US" altLang="zh-CN" sz="2000" dirty="0" smtClean="0">
                <a:latin typeface="+mj-lt"/>
                <a:sym typeface="Symbol" panose="05050102010706020507" pitchFamily="18" charset="2"/>
              </a:rPr>
            </a:b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	</a:t>
            </a:r>
          </a:p>
          <a:p>
            <a:pPr>
              <a:buFont typeface="Monotype Sorts" pitchFamily="2" charset="2"/>
              <a:buNone/>
              <a:tabLst>
                <a:tab pos="3087688" algn="ctr"/>
              </a:tabLst>
            </a:pP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	(b) Consider a join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1      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 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. </a:t>
            </a:r>
          </a:p>
          <a:p>
            <a:pPr lvl="1">
              <a:tabLst>
                <a:tab pos="3087688" algn="ctr"/>
              </a:tabLst>
            </a:pP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 Let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 and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be sets of attributes from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, respectively.  </a:t>
            </a:r>
          </a:p>
          <a:p>
            <a:pPr lvl="1">
              <a:tabLst>
                <a:tab pos="3087688" algn="ctr"/>
              </a:tabLst>
            </a:pP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Let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be attributes of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that are involved in join condition 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,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but are not in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, and</a:t>
            </a:r>
          </a:p>
          <a:p>
            <a:pPr lvl="1">
              <a:tabLst>
                <a:tab pos="3087688" algn="ctr"/>
              </a:tabLst>
            </a:pP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let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4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 be attributes of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2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that are involved in join condition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, but are not in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 rot="5400000">
            <a:off x="4100059" y="2964656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grpSp>
        <p:nvGrpSpPr>
          <p:cNvPr id="38917" name="Group 94"/>
          <p:cNvGrpSpPr>
            <a:grpSpLocks/>
          </p:cNvGrpSpPr>
          <p:nvPr/>
        </p:nvGrpSpPr>
        <p:grpSpPr bwMode="auto">
          <a:xfrm>
            <a:off x="2435225" y="2179638"/>
            <a:ext cx="4603750" cy="400050"/>
            <a:chOff x="1515" y="1364"/>
            <a:chExt cx="2920" cy="271"/>
          </a:xfrm>
        </p:grpSpPr>
        <p:sp>
          <p:nvSpPr>
            <p:cNvPr id="38964" name="Rectangle 14"/>
            <p:cNvSpPr>
              <a:spLocks noChangeArrowheads="1"/>
            </p:cNvSpPr>
            <p:nvPr/>
          </p:nvSpPr>
          <p:spPr bwMode="auto">
            <a:xfrm>
              <a:off x="4316" y="1383"/>
              <a:ext cx="11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))</a:t>
              </a:r>
              <a:endParaRPr lang="en-US" altLang="zh-CN"/>
            </a:p>
          </p:txBody>
        </p:sp>
        <p:sp>
          <p:nvSpPr>
            <p:cNvPr id="38965" name="Rectangle 15"/>
            <p:cNvSpPr>
              <a:spLocks noChangeArrowheads="1"/>
            </p:cNvSpPr>
            <p:nvPr/>
          </p:nvSpPr>
          <p:spPr bwMode="auto">
            <a:xfrm>
              <a:off x="4072" y="1383"/>
              <a:ext cx="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66" name="Rectangle 16"/>
            <p:cNvSpPr>
              <a:spLocks noChangeArrowheads="1"/>
            </p:cNvSpPr>
            <p:nvPr/>
          </p:nvSpPr>
          <p:spPr bwMode="auto">
            <a:xfrm>
              <a:off x="3736" y="1383"/>
              <a:ext cx="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67" name="Rectangle 17"/>
            <p:cNvSpPr>
              <a:spLocks noChangeArrowheads="1"/>
            </p:cNvSpPr>
            <p:nvPr/>
          </p:nvSpPr>
          <p:spPr bwMode="auto">
            <a:xfrm>
              <a:off x="3388" y="1383"/>
              <a:ext cx="1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))</a:t>
              </a:r>
              <a:endParaRPr lang="en-US" altLang="zh-CN"/>
            </a:p>
          </p:txBody>
        </p:sp>
        <p:sp>
          <p:nvSpPr>
            <p:cNvPr id="38968" name="Rectangle 18"/>
            <p:cNvSpPr>
              <a:spLocks noChangeArrowheads="1"/>
            </p:cNvSpPr>
            <p:nvPr/>
          </p:nvSpPr>
          <p:spPr bwMode="auto">
            <a:xfrm>
              <a:off x="3162" y="1383"/>
              <a:ext cx="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69" name="Rectangle 19"/>
            <p:cNvSpPr>
              <a:spLocks noChangeArrowheads="1"/>
            </p:cNvSpPr>
            <p:nvPr/>
          </p:nvSpPr>
          <p:spPr bwMode="auto">
            <a:xfrm>
              <a:off x="2840" y="1383"/>
              <a:ext cx="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70" name="Rectangle 20"/>
            <p:cNvSpPr>
              <a:spLocks noChangeArrowheads="1"/>
            </p:cNvSpPr>
            <p:nvPr/>
          </p:nvSpPr>
          <p:spPr bwMode="auto">
            <a:xfrm>
              <a:off x="2611" y="1383"/>
              <a:ext cx="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38971" name="Rectangle 21"/>
            <p:cNvSpPr>
              <a:spLocks noChangeArrowheads="1"/>
            </p:cNvSpPr>
            <p:nvPr/>
          </p:nvSpPr>
          <p:spPr bwMode="auto">
            <a:xfrm>
              <a:off x="1968" y="1383"/>
              <a:ext cx="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72" name="Rectangle 22"/>
            <p:cNvSpPr>
              <a:spLocks noChangeArrowheads="1"/>
            </p:cNvSpPr>
            <p:nvPr/>
          </p:nvSpPr>
          <p:spPr bwMode="auto">
            <a:xfrm>
              <a:off x="4247" y="1491"/>
              <a:ext cx="5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38973" name="Rectangle 24"/>
            <p:cNvSpPr>
              <a:spLocks noChangeArrowheads="1"/>
            </p:cNvSpPr>
            <p:nvPr/>
          </p:nvSpPr>
          <p:spPr bwMode="auto">
            <a:xfrm>
              <a:off x="3326" y="1491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74" name="Rectangle 25"/>
            <p:cNvSpPr>
              <a:spLocks noChangeArrowheads="1"/>
            </p:cNvSpPr>
            <p:nvPr/>
          </p:nvSpPr>
          <p:spPr bwMode="auto">
            <a:xfrm>
              <a:off x="2542" y="1491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38975" name="Rectangle 27"/>
            <p:cNvSpPr>
              <a:spLocks noChangeArrowheads="1"/>
            </p:cNvSpPr>
            <p:nvPr/>
          </p:nvSpPr>
          <p:spPr bwMode="auto">
            <a:xfrm>
              <a:off x="2132" y="1491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76" name="Rectangle 28"/>
            <p:cNvSpPr>
              <a:spLocks noChangeArrowheads="1"/>
            </p:cNvSpPr>
            <p:nvPr/>
          </p:nvSpPr>
          <p:spPr bwMode="auto">
            <a:xfrm>
              <a:off x="4005" y="1542"/>
              <a:ext cx="3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38977" name="Rectangle 29"/>
            <p:cNvSpPr>
              <a:spLocks noChangeArrowheads="1"/>
            </p:cNvSpPr>
            <p:nvPr/>
          </p:nvSpPr>
          <p:spPr bwMode="auto">
            <a:xfrm>
              <a:off x="3100" y="1542"/>
              <a:ext cx="3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78" name="Rectangle 30"/>
            <p:cNvSpPr>
              <a:spLocks noChangeArrowheads="1"/>
            </p:cNvSpPr>
            <p:nvPr/>
          </p:nvSpPr>
          <p:spPr bwMode="auto">
            <a:xfrm>
              <a:off x="1901" y="1542"/>
              <a:ext cx="3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38979" name="Rectangle 31"/>
            <p:cNvSpPr>
              <a:spLocks noChangeArrowheads="1"/>
            </p:cNvSpPr>
            <p:nvPr/>
          </p:nvSpPr>
          <p:spPr bwMode="auto">
            <a:xfrm>
              <a:off x="1717" y="1542"/>
              <a:ext cx="37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80" name="Rectangle 32"/>
            <p:cNvSpPr>
              <a:spLocks noChangeArrowheads="1"/>
            </p:cNvSpPr>
            <p:nvPr/>
          </p:nvSpPr>
          <p:spPr bwMode="auto">
            <a:xfrm>
              <a:off x="4139" y="1383"/>
              <a:ext cx="10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8981" name="Rectangle 33"/>
            <p:cNvSpPr>
              <a:spLocks noChangeArrowheads="1"/>
            </p:cNvSpPr>
            <p:nvPr/>
          </p:nvSpPr>
          <p:spPr bwMode="auto">
            <a:xfrm>
              <a:off x="3230" y="1383"/>
              <a:ext cx="1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8982" name="Rectangle 34"/>
            <p:cNvSpPr>
              <a:spLocks noChangeArrowheads="1"/>
            </p:cNvSpPr>
            <p:nvPr/>
          </p:nvSpPr>
          <p:spPr bwMode="auto">
            <a:xfrm>
              <a:off x="2434" y="1383"/>
              <a:ext cx="1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8983" name="Rectangle 35"/>
            <p:cNvSpPr>
              <a:spLocks noChangeArrowheads="1"/>
            </p:cNvSpPr>
            <p:nvPr/>
          </p:nvSpPr>
          <p:spPr bwMode="auto">
            <a:xfrm>
              <a:off x="2036" y="1383"/>
              <a:ext cx="1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8984" name="Rectangle 36"/>
            <p:cNvSpPr>
              <a:spLocks noChangeArrowheads="1"/>
            </p:cNvSpPr>
            <p:nvPr/>
          </p:nvSpPr>
          <p:spPr bwMode="auto">
            <a:xfrm>
              <a:off x="3950" y="1491"/>
              <a:ext cx="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38985" name="Rectangle 37"/>
            <p:cNvSpPr>
              <a:spLocks noChangeArrowheads="1"/>
            </p:cNvSpPr>
            <p:nvPr/>
          </p:nvSpPr>
          <p:spPr bwMode="auto">
            <a:xfrm>
              <a:off x="3054" y="1491"/>
              <a:ext cx="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38986" name="Rectangle 38"/>
            <p:cNvSpPr>
              <a:spLocks noChangeArrowheads="1"/>
            </p:cNvSpPr>
            <p:nvPr/>
          </p:nvSpPr>
          <p:spPr bwMode="auto">
            <a:xfrm>
              <a:off x="1846" y="1491"/>
              <a:ext cx="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38987" name="Rectangle 39"/>
            <p:cNvSpPr>
              <a:spLocks noChangeArrowheads="1"/>
            </p:cNvSpPr>
            <p:nvPr/>
          </p:nvSpPr>
          <p:spPr bwMode="auto">
            <a:xfrm>
              <a:off x="1670" y="1491"/>
              <a:ext cx="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38988" name="Rectangle 40"/>
            <p:cNvSpPr>
              <a:spLocks noChangeArrowheads="1"/>
            </p:cNvSpPr>
            <p:nvPr/>
          </p:nvSpPr>
          <p:spPr bwMode="auto">
            <a:xfrm>
              <a:off x="3795" y="1364"/>
              <a:ext cx="1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Õ</a:t>
              </a:r>
              <a:endParaRPr lang="en-US" altLang="zh-CN"/>
            </a:p>
          </p:txBody>
        </p:sp>
        <p:sp>
          <p:nvSpPr>
            <p:cNvPr id="38989" name="Rectangle 41"/>
            <p:cNvSpPr>
              <a:spLocks noChangeArrowheads="1"/>
            </p:cNvSpPr>
            <p:nvPr/>
          </p:nvSpPr>
          <p:spPr bwMode="auto">
            <a:xfrm>
              <a:off x="2899" y="1364"/>
              <a:ext cx="1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Õ</a:t>
              </a:r>
              <a:endParaRPr lang="en-US" altLang="zh-CN"/>
            </a:p>
          </p:txBody>
        </p:sp>
        <p:sp>
          <p:nvSpPr>
            <p:cNvPr id="38990" name="Rectangle 42"/>
            <p:cNvSpPr>
              <a:spLocks noChangeArrowheads="1"/>
            </p:cNvSpPr>
            <p:nvPr/>
          </p:nvSpPr>
          <p:spPr bwMode="auto">
            <a:xfrm>
              <a:off x="2708" y="1364"/>
              <a:ext cx="9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8991" name="Rectangle 43"/>
            <p:cNvSpPr>
              <a:spLocks noChangeArrowheads="1"/>
            </p:cNvSpPr>
            <p:nvPr/>
          </p:nvSpPr>
          <p:spPr bwMode="auto">
            <a:xfrm>
              <a:off x="1515" y="1364"/>
              <a:ext cx="1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Õ</a:t>
              </a:r>
              <a:endParaRPr lang="en-US" altLang="zh-CN"/>
            </a:p>
          </p:txBody>
        </p:sp>
        <p:sp>
          <p:nvSpPr>
            <p:cNvPr id="38992" name="Rectangle 44"/>
            <p:cNvSpPr>
              <a:spLocks noChangeArrowheads="1"/>
            </p:cNvSpPr>
            <p:nvPr/>
          </p:nvSpPr>
          <p:spPr bwMode="auto">
            <a:xfrm>
              <a:off x="1762" y="1480"/>
              <a:ext cx="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zh-CN"/>
            </a:p>
          </p:txBody>
        </p:sp>
        <p:sp>
          <p:nvSpPr>
            <p:cNvPr id="38993" name="Rectangle 45"/>
            <p:cNvSpPr>
              <a:spLocks noChangeArrowheads="1"/>
            </p:cNvSpPr>
            <p:nvPr/>
          </p:nvSpPr>
          <p:spPr bwMode="auto">
            <a:xfrm>
              <a:off x="3649" y="1489"/>
              <a:ext cx="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38994" name="Rectangle 46"/>
            <p:cNvSpPr>
              <a:spLocks noChangeArrowheads="1"/>
            </p:cNvSpPr>
            <p:nvPr/>
          </p:nvSpPr>
          <p:spPr bwMode="auto">
            <a:xfrm>
              <a:off x="2352" y="1489"/>
              <a:ext cx="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/>
            </a:p>
          </p:txBody>
        </p:sp>
        <p:grpSp>
          <p:nvGrpSpPr>
            <p:cNvPr id="38995" name="Group 47"/>
            <p:cNvGrpSpPr>
              <a:grpSpLocks/>
            </p:cNvGrpSpPr>
            <p:nvPr/>
          </p:nvGrpSpPr>
          <p:grpSpPr bwMode="auto">
            <a:xfrm>
              <a:off x="2219" y="1439"/>
              <a:ext cx="1422" cy="121"/>
              <a:chOff x="2219" y="1439"/>
              <a:chExt cx="1422" cy="121"/>
            </a:xfrm>
          </p:grpSpPr>
          <p:sp>
            <p:nvSpPr>
              <p:cNvPr id="38996" name="AutoShape 7"/>
              <p:cNvSpPr>
                <a:spLocks noChangeArrowheads="1"/>
              </p:cNvSpPr>
              <p:nvPr/>
            </p:nvSpPr>
            <p:spPr bwMode="auto">
              <a:xfrm rot="5400000">
                <a:off x="2214" y="1444"/>
                <a:ext cx="119" cy="109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IN" altLang="zh-CN"/>
              </a:p>
            </p:txBody>
          </p:sp>
          <p:sp>
            <p:nvSpPr>
              <p:cNvPr id="38997" name="AutoShape 8"/>
              <p:cNvSpPr>
                <a:spLocks noChangeArrowheads="1"/>
              </p:cNvSpPr>
              <p:nvPr/>
            </p:nvSpPr>
            <p:spPr bwMode="auto">
              <a:xfrm rot="5400000">
                <a:off x="3527" y="1446"/>
                <a:ext cx="119" cy="109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IN" altLang="zh-CN"/>
              </a:p>
            </p:txBody>
          </p:sp>
        </p:grpSp>
      </p:grpSp>
      <p:sp>
        <p:nvSpPr>
          <p:cNvPr id="38918" name="Rectangle 48"/>
          <p:cNvSpPr>
            <a:spLocks noChangeArrowheads="1"/>
          </p:cNvSpPr>
          <p:nvPr/>
        </p:nvSpPr>
        <p:spPr bwMode="auto">
          <a:xfrm>
            <a:off x="7694613" y="5456238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)))</a:t>
            </a:r>
            <a:endParaRPr lang="en-US" altLang="zh-CN"/>
          </a:p>
        </p:txBody>
      </p:sp>
      <p:sp>
        <p:nvSpPr>
          <p:cNvPr id="38919" name="Rectangle 49"/>
          <p:cNvSpPr>
            <a:spLocks noChangeArrowheads="1"/>
          </p:cNvSpPr>
          <p:nvPr/>
        </p:nvSpPr>
        <p:spPr bwMode="auto">
          <a:xfrm>
            <a:off x="7329488" y="5456238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8920" name="Rectangle 50"/>
          <p:cNvSpPr>
            <a:spLocks noChangeArrowheads="1"/>
          </p:cNvSpPr>
          <p:nvPr/>
        </p:nvSpPr>
        <p:spPr bwMode="auto">
          <a:xfrm>
            <a:off x="6543675" y="5456238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8921" name="Rectangle 51"/>
          <p:cNvSpPr>
            <a:spLocks noChangeArrowheads="1"/>
          </p:cNvSpPr>
          <p:nvPr/>
        </p:nvSpPr>
        <p:spPr bwMode="auto">
          <a:xfrm>
            <a:off x="6024563" y="5456238"/>
            <a:ext cx="168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endParaRPr lang="en-US" altLang="zh-CN"/>
          </a:p>
        </p:txBody>
      </p:sp>
      <p:sp>
        <p:nvSpPr>
          <p:cNvPr id="38922" name="Rectangle 52"/>
          <p:cNvSpPr>
            <a:spLocks noChangeArrowheads="1"/>
          </p:cNvSpPr>
          <p:nvPr/>
        </p:nvSpPr>
        <p:spPr bwMode="auto">
          <a:xfrm>
            <a:off x="5686425" y="5456238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8923" name="Rectangle 53"/>
          <p:cNvSpPr>
            <a:spLocks noChangeArrowheads="1"/>
          </p:cNvSpPr>
          <p:nvPr/>
        </p:nvSpPr>
        <p:spPr bwMode="auto">
          <a:xfrm>
            <a:off x="4843463" y="5456238"/>
            <a:ext cx="168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((</a:t>
            </a:r>
            <a:endParaRPr lang="en-US" altLang="zh-CN"/>
          </a:p>
        </p:txBody>
      </p:sp>
      <p:sp>
        <p:nvSpPr>
          <p:cNvPr id="38924" name="Rectangle 54"/>
          <p:cNvSpPr>
            <a:spLocks noChangeArrowheads="1"/>
          </p:cNvSpPr>
          <p:nvPr/>
        </p:nvSpPr>
        <p:spPr bwMode="auto">
          <a:xfrm>
            <a:off x="3824288" y="5456238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/>
          </a:p>
        </p:txBody>
      </p:sp>
      <p:sp>
        <p:nvSpPr>
          <p:cNvPr id="38925" name="Rectangle 56"/>
          <p:cNvSpPr>
            <a:spLocks noChangeArrowheads="1"/>
          </p:cNvSpPr>
          <p:nvPr/>
        </p:nvSpPr>
        <p:spPr bwMode="auto">
          <a:xfrm>
            <a:off x="2789238" y="5456238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8926" name="Rectangle 57"/>
          <p:cNvSpPr>
            <a:spLocks noChangeArrowheads="1"/>
          </p:cNvSpPr>
          <p:nvPr/>
        </p:nvSpPr>
        <p:spPr bwMode="auto">
          <a:xfrm>
            <a:off x="7591425" y="561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27" name="Rectangle 59"/>
          <p:cNvSpPr>
            <a:spLocks noChangeArrowheads="1"/>
          </p:cNvSpPr>
          <p:nvPr/>
        </p:nvSpPr>
        <p:spPr bwMode="auto">
          <a:xfrm>
            <a:off x="5930900" y="561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28" name="Rectangle 60"/>
          <p:cNvSpPr>
            <a:spLocks noChangeArrowheads="1"/>
          </p:cNvSpPr>
          <p:nvPr/>
        </p:nvSpPr>
        <p:spPr bwMode="auto">
          <a:xfrm>
            <a:off x="3721100" y="561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29" name="Rectangle 61"/>
          <p:cNvSpPr>
            <a:spLocks noChangeArrowheads="1"/>
          </p:cNvSpPr>
          <p:nvPr/>
        </p:nvSpPr>
        <p:spPr bwMode="auto">
          <a:xfrm>
            <a:off x="3035300" y="561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30" name="Rectangle 62"/>
          <p:cNvSpPr>
            <a:spLocks noChangeArrowheads="1"/>
          </p:cNvSpPr>
          <p:nvPr/>
        </p:nvSpPr>
        <p:spPr bwMode="auto">
          <a:xfrm>
            <a:off x="7229475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/>
          </a:p>
        </p:txBody>
      </p:sp>
      <p:sp>
        <p:nvSpPr>
          <p:cNvPr id="38931" name="Rectangle 63"/>
          <p:cNvSpPr>
            <a:spLocks noChangeArrowheads="1"/>
          </p:cNvSpPr>
          <p:nvPr/>
        </p:nvSpPr>
        <p:spPr bwMode="auto">
          <a:xfrm>
            <a:off x="6945313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32" name="Rectangle 64"/>
          <p:cNvSpPr>
            <a:spLocks noChangeArrowheads="1"/>
          </p:cNvSpPr>
          <p:nvPr/>
        </p:nvSpPr>
        <p:spPr bwMode="auto">
          <a:xfrm>
            <a:off x="5589588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/>
          </a:p>
        </p:txBody>
      </p:sp>
      <p:sp>
        <p:nvSpPr>
          <p:cNvPr id="38933" name="Rectangle 65"/>
          <p:cNvSpPr>
            <a:spLocks noChangeArrowheads="1"/>
          </p:cNvSpPr>
          <p:nvPr/>
        </p:nvSpPr>
        <p:spPr bwMode="auto">
          <a:xfrm>
            <a:off x="5318125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34" name="Rectangle 66"/>
          <p:cNvSpPr>
            <a:spLocks noChangeArrowheads="1"/>
          </p:cNvSpPr>
          <p:nvPr/>
        </p:nvSpPr>
        <p:spPr bwMode="auto">
          <a:xfrm>
            <a:off x="4743450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35" name="Rectangle 67"/>
          <p:cNvSpPr>
            <a:spLocks noChangeArrowheads="1"/>
          </p:cNvSpPr>
          <p:nvPr/>
        </p:nvSpPr>
        <p:spPr bwMode="auto">
          <a:xfrm>
            <a:off x="4467225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36" name="Rectangle 68"/>
          <p:cNvSpPr>
            <a:spLocks noChangeArrowheads="1"/>
          </p:cNvSpPr>
          <p:nvPr/>
        </p:nvSpPr>
        <p:spPr bwMode="auto">
          <a:xfrm>
            <a:off x="2689225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37" name="Rectangle 69"/>
          <p:cNvSpPr>
            <a:spLocks noChangeArrowheads="1"/>
          </p:cNvSpPr>
          <p:nvPr/>
        </p:nvSpPr>
        <p:spPr bwMode="auto">
          <a:xfrm>
            <a:off x="2414588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38" name="Rectangle 70"/>
          <p:cNvSpPr>
            <a:spLocks noChangeArrowheads="1"/>
          </p:cNvSpPr>
          <p:nvPr/>
        </p:nvSpPr>
        <p:spPr bwMode="auto">
          <a:xfrm>
            <a:off x="7429500" y="5456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  <p:sp>
        <p:nvSpPr>
          <p:cNvPr id="38939" name="Rectangle 71"/>
          <p:cNvSpPr>
            <a:spLocks noChangeArrowheads="1"/>
          </p:cNvSpPr>
          <p:nvPr/>
        </p:nvSpPr>
        <p:spPr bwMode="auto">
          <a:xfrm>
            <a:off x="5788025" y="5456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  <p:sp>
        <p:nvSpPr>
          <p:cNvPr id="38940" name="Rectangle 72"/>
          <p:cNvSpPr>
            <a:spLocks noChangeArrowheads="1"/>
          </p:cNvSpPr>
          <p:nvPr/>
        </p:nvSpPr>
        <p:spPr bwMode="auto">
          <a:xfrm>
            <a:off x="3560763" y="5456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  <p:sp>
        <p:nvSpPr>
          <p:cNvPr id="38941" name="Rectangle 73"/>
          <p:cNvSpPr>
            <a:spLocks noChangeArrowheads="1"/>
          </p:cNvSpPr>
          <p:nvPr/>
        </p:nvSpPr>
        <p:spPr bwMode="auto">
          <a:xfrm>
            <a:off x="2890838" y="5456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  <p:sp>
        <p:nvSpPr>
          <p:cNvPr id="38942" name="Rectangle 74"/>
          <p:cNvSpPr>
            <a:spLocks noChangeArrowheads="1"/>
          </p:cNvSpPr>
          <p:nvPr/>
        </p:nvSpPr>
        <p:spPr bwMode="auto">
          <a:xfrm>
            <a:off x="7146925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3" name="Rectangle 75"/>
          <p:cNvSpPr>
            <a:spLocks noChangeArrowheads="1"/>
          </p:cNvSpPr>
          <p:nvPr/>
        </p:nvSpPr>
        <p:spPr bwMode="auto">
          <a:xfrm>
            <a:off x="6864350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4" name="Rectangle 76"/>
          <p:cNvSpPr>
            <a:spLocks noChangeArrowheads="1"/>
          </p:cNvSpPr>
          <p:nvPr/>
        </p:nvSpPr>
        <p:spPr bwMode="auto">
          <a:xfrm>
            <a:off x="5511800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5" name="Rectangle 77"/>
          <p:cNvSpPr>
            <a:spLocks noChangeArrowheads="1"/>
          </p:cNvSpPr>
          <p:nvPr/>
        </p:nvSpPr>
        <p:spPr bwMode="auto">
          <a:xfrm>
            <a:off x="5248275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6" name="Rectangle 78"/>
          <p:cNvSpPr>
            <a:spLocks noChangeArrowheads="1"/>
          </p:cNvSpPr>
          <p:nvPr/>
        </p:nvSpPr>
        <p:spPr bwMode="auto">
          <a:xfrm>
            <a:off x="4660900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7" name="Rectangle 79"/>
          <p:cNvSpPr>
            <a:spLocks noChangeArrowheads="1"/>
          </p:cNvSpPr>
          <p:nvPr/>
        </p:nvSpPr>
        <p:spPr bwMode="auto">
          <a:xfrm>
            <a:off x="4397375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8" name="Rectangle 80"/>
          <p:cNvSpPr>
            <a:spLocks noChangeArrowheads="1"/>
          </p:cNvSpPr>
          <p:nvPr/>
        </p:nvSpPr>
        <p:spPr bwMode="auto">
          <a:xfrm>
            <a:off x="2608263" y="56134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9" name="Rectangle 81"/>
          <p:cNvSpPr>
            <a:spLocks noChangeArrowheads="1"/>
          </p:cNvSpPr>
          <p:nvPr/>
        </p:nvSpPr>
        <p:spPr bwMode="auto">
          <a:xfrm>
            <a:off x="2344738" y="56134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50" name="Rectangle 82"/>
          <p:cNvSpPr>
            <a:spLocks noChangeArrowheads="1"/>
          </p:cNvSpPr>
          <p:nvPr/>
        </p:nvSpPr>
        <p:spPr bwMode="auto">
          <a:xfrm>
            <a:off x="7021513" y="5597525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Symbol" panose="05050102010706020507" pitchFamily="18" charset="2"/>
              </a:rPr>
              <a:t>È</a:t>
            </a:r>
            <a:endParaRPr lang="en-US" altLang="zh-CN"/>
          </a:p>
        </p:txBody>
      </p:sp>
      <p:sp>
        <p:nvSpPr>
          <p:cNvPr id="38951" name="Rectangle 83"/>
          <p:cNvSpPr>
            <a:spLocks noChangeArrowheads="1"/>
          </p:cNvSpPr>
          <p:nvPr/>
        </p:nvSpPr>
        <p:spPr bwMode="auto">
          <a:xfrm>
            <a:off x="5384800" y="5597525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Symbol" panose="05050102010706020507" pitchFamily="18" charset="2"/>
              </a:rPr>
              <a:t>È</a:t>
            </a:r>
            <a:endParaRPr lang="en-US" altLang="zh-CN"/>
          </a:p>
        </p:txBody>
      </p:sp>
      <p:sp>
        <p:nvSpPr>
          <p:cNvPr id="38952" name="Rectangle 84"/>
          <p:cNvSpPr>
            <a:spLocks noChangeArrowheads="1"/>
          </p:cNvSpPr>
          <p:nvPr/>
        </p:nvSpPr>
        <p:spPr bwMode="auto">
          <a:xfrm>
            <a:off x="4535488" y="5597525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Symbol" panose="05050102010706020507" pitchFamily="18" charset="2"/>
              </a:rPr>
              <a:t>È</a:t>
            </a:r>
            <a:endParaRPr lang="en-US" altLang="zh-CN"/>
          </a:p>
        </p:txBody>
      </p:sp>
      <p:sp>
        <p:nvSpPr>
          <p:cNvPr id="38953" name="Rectangle 85"/>
          <p:cNvSpPr>
            <a:spLocks noChangeArrowheads="1"/>
          </p:cNvSpPr>
          <p:nvPr/>
        </p:nvSpPr>
        <p:spPr bwMode="auto">
          <a:xfrm>
            <a:off x="2481263" y="5597525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Symbol" panose="05050102010706020507" pitchFamily="18" charset="2"/>
              </a:rPr>
              <a:t>È</a:t>
            </a:r>
            <a:endParaRPr lang="en-US" altLang="zh-CN"/>
          </a:p>
        </p:txBody>
      </p:sp>
      <p:sp>
        <p:nvSpPr>
          <p:cNvPr id="38954" name="Rectangle 86"/>
          <p:cNvSpPr>
            <a:spLocks noChangeArrowheads="1"/>
          </p:cNvSpPr>
          <p:nvPr/>
        </p:nvSpPr>
        <p:spPr bwMode="auto">
          <a:xfrm>
            <a:off x="6632575" y="5426075"/>
            <a:ext cx="20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Õ</a:t>
            </a:r>
            <a:endParaRPr lang="en-US" altLang="zh-CN"/>
          </a:p>
        </p:txBody>
      </p:sp>
      <p:sp>
        <p:nvSpPr>
          <p:cNvPr id="38955" name="Rectangle 87"/>
          <p:cNvSpPr>
            <a:spLocks noChangeArrowheads="1"/>
          </p:cNvSpPr>
          <p:nvPr/>
        </p:nvSpPr>
        <p:spPr bwMode="auto">
          <a:xfrm>
            <a:off x="5016500" y="5426075"/>
            <a:ext cx="20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Õ</a:t>
            </a:r>
            <a:endParaRPr lang="en-US" altLang="zh-CN"/>
          </a:p>
        </p:txBody>
      </p:sp>
      <p:sp>
        <p:nvSpPr>
          <p:cNvPr id="38956" name="Rectangle 88"/>
          <p:cNvSpPr>
            <a:spLocks noChangeArrowheads="1"/>
          </p:cNvSpPr>
          <p:nvPr/>
        </p:nvSpPr>
        <p:spPr bwMode="auto">
          <a:xfrm>
            <a:off x="4167188" y="5426075"/>
            <a:ext cx="20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Õ</a:t>
            </a:r>
            <a:endParaRPr lang="en-US" altLang="zh-CN"/>
          </a:p>
        </p:txBody>
      </p:sp>
      <p:sp>
        <p:nvSpPr>
          <p:cNvPr id="38957" name="Rectangle 89"/>
          <p:cNvSpPr>
            <a:spLocks noChangeArrowheads="1"/>
          </p:cNvSpPr>
          <p:nvPr/>
        </p:nvSpPr>
        <p:spPr bwMode="auto">
          <a:xfrm>
            <a:off x="3968750" y="5426075"/>
            <a:ext cx="13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zh-CN"/>
          </a:p>
        </p:txBody>
      </p:sp>
      <p:sp>
        <p:nvSpPr>
          <p:cNvPr id="38958" name="Rectangle 90"/>
          <p:cNvSpPr>
            <a:spLocks noChangeArrowheads="1"/>
          </p:cNvSpPr>
          <p:nvPr/>
        </p:nvSpPr>
        <p:spPr bwMode="auto">
          <a:xfrm>
            <a:off x="2112963" y="5426075"/>
            <a:ext cx="20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Õ</a:t>
            </a:r>
            <a:endParaRPr lang="en-US" altLang="zh-CN"/>
          </a:p>
        </p:txBody>
      </p:sp>
      <p:sp>
        <p:nvSpPr>
          <p:cNvPr id="38959" name="Rectangle 91"/>
          <p:cNvSpPr>
            <a:spLocks noChangeArrowheads="1"/>
          </p:cNvSpPr>
          <p:nvPr/>
        </p:nvSpPr>
        <p:spPr bwMode="auto">
          <a:xfrm>
            <a:off x="6413500" y="5611813"/>
            <a:ext cx="793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zh-CN"/>
          </a:p>
        </p:txBody>
      </p:sp>
      <p:sp>
        <p:nvSpPr>
          <p:cNvPr id="38960" name="Rectangle 92"/>
          <p:cNvSpPr>
            <a:spLocks noChangeArrowheads="1"/>
          </p:cNvSpPr>
          <p:nvPr/>
        </p:nvSpPr>
        <p:spPr bwMode="auto">
          <a:xfrm>
            <a:off x="3417888" y="5597525"/>
            <a:ext cx="793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zh-CN"/>
          </a:p>
        </p:txBody>
      </p:sp>
      <p:grpSp>
        <p:nvGrpSpPr>
          <p:cNvPr id="38961" name="Group 93"/>
          <p:cNvGrpSpPr>
            <a:grpSpLocks/>
          </p:cNvGrpSpPr>
          <p:nvPr/>
        </p:nvGrpSpPr>
        <p:grpSpPr bwMode="auto">
          <a:xfrm>
            <a:off x="3211513" y="5526088"/>
            <a:ext cx="3208337" cy="192087"/>
            <a:chOff x="2023" y="3081"/>
            <a:chExt cx="2021" cy="121"/>
          </a:xfrm>
        </p:grpSpPr>
        <p:sp>
          <p:nvSpPr>
            <p:cNvPr id="38962" name="AutoShape 9"/>
            <p:cNvSpPr>
              <a:spLocks noChangeArrowheads="1"/>
            </p:cNvSpPr>
            <p:nvPr/>
          </p:nvSpPr>
          <p:spPr bwMode="auto">
            <a:xfrm rot="5400000">
              <a:off x="3930" y="3086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IN" altLang="zh-CN"/>
            </a:p>
          </p:txBody>
        </p:sp>
        <p:sp>
          <p:nvSpPr>
            <p:cNvPr id="38963" name="AutoShape 10"/>
            <p:cNvSpPr>
              <a:spLocks noChangeArrowheads="1"/>
            </p:cNvSpPr>
            <p:nvPr/>
          </p:nvSpPr>
          <p:spPr bwMode="auto">
            <a:xfrm rot="5400000">
              <a:off x="2018" y="3088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IN" altLang="zh-CN"/>
            </a:p>
          </p:txBody>
        </p:sp>
      </p:grpSp>
      <p:sp>
        <p:nvSpPr>
          <p:cNvPr id="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</a:rPr>
              <a:t>Equivalence Rules (Cont.)</a:t>
            </a:r>
          </a:p>
        </p:txBody>
      </p:sp>
    </p:spTree>
    <p:extLst>
      <p:ext uri="{BB962C8B-B14F-4D97-AF65-F5344CB8AC3E}">
        <p14:creationId xmlns:p14="http://schemas.microsoft.com/office/powerpoint/2010/main" val="25939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20775"/>
            <a:ext cx="8015288" cy="5307013"/>
          </a:xfrm>
        </p:spPr>
        <p:txBody>
          <a:bodyPr>
            <a:normAutofit/>
          </a:bodyPr>
          <a:lstStyle/>
          <a:p>
            <a:pPr marL="404813" indent="-404813">
              <a:buFont typeface="Monotype Sorts" pitchFamily="2" charset="2"/>
              <a:buAutoNum type="arabicPeriod" startAt="9"/>
              <a:tabLst>
                <a:tab pos="2279650" algn="l"/>
              </a:tabLst>
            </a:pPr>
            <a:r>
              <a:rPr lang="en-US" altLang="zh-CN" sz="2000" dirty="0" smtClean="0">
                <a:latin typeface="+mj-lt"/>
              </a:rPr>
              <a:t>The set operations union and intersection are commutative 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	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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 = 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2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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</a:t>
            </a:r>
            <a:br>
              <a:rPr lang="en-US" altLang="zh-CN" sz="2000" dirty="0" smtClean="0">
                <a:latin typeface="+mj-lt"/>
                <a:sym typeface="Symbol" panose="05050102010706020507" pitchFamily="18" charset="2"/>
              </a:rPr>
            </a:b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	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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 = 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2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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</a:t>
            </a:r>
          </a:p>
          <a:p>
            <a:pPr marL="919163" lvl="1" indent="-342900">
              <a:buFont typeface="Monotype Sorts" pitchFamily="2" charset="2"/>
              <a:buChar char="n"/>
              <a:tabLst>
                <a:tab pos="2279650" algn="l"/>
              </a:tabLst>
            </a:pP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</a:rPr>
              <a:t>(set difference is not commutative).</a:t>
            </a:r>
            <a:endParaRPr lang="en-US" altLang="zh-CN" sz="2000" dirty="0" smtClean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04813" indent="-404813">
              <a:buFont typeface="Monotype Sorts" pitchFamily="2" charset="2"/>
              <a:buAutoNum type="arabicPeriod" startAt="10"/>
              <a:tabLst>
                <a:tab pos="2279650" algn="l"/>
              </a:tabLst>
            </a:pP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Set union and intersection are associative.</a:t>
            </a:r>
          </a:p>
          <a:p>
            <a:pPr marL="404813" indent="-404813">
              <a:buFont typeface="Monotype Sorts" pitchFamily="2" charset="2"/>
              <a:buNone/>
              <a:tabLst>
                <a:tab pos="2279650" algn="l"/>
              </a:tabLst>
            </a:pP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	                 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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 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3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= 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 (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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3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</a:t>
            </a:r>
            <a:br>
              <a:rPr lang="en-US" altLang="zh-CN" sz="2000" dirty="0" smtClean="0">
                <a:latin typeface="+mj-lt"/>
                <a:sym typeface="Symbol" panose="05050102010706020507" pitchFamily="18" charset="2"/>
              </a:rPr>
            </a:br>
            <a:r>
              <a:rPr lang="en-US" altLang="zh-CN" sz="2400" dirty="0" smtClean="0">
                <a:latin typeface="+mj-lt"/>
                <a:sym typeface="Symbol" panose="05050102010706020507" pitchFamily="18" charset="2"/>
              </a:rPr>
              <a:t>             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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 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3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= 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 (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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3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</a:t>
            </a:r>
          </a:p>
          <a:p>
            <a:pPr marL="404813" indent="-404813">
              <a:lnSpc>
                <a:spcPct val="90000"/>
              </a:lnSpc>
              <a:buFont typeface="Monotype Sorts" pitchFamily="2" charset="2"/>
              <a:buAutoNum type="arabicPeriod" startAt="11"/>
              <a:tabLst>
                <a:tab pos="2279650" algn="l"/>
              </a:tabLst>
            </a:pP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The selection operation distributes over ,  and –. </a:t>
            </a:r>
            <a:br>
              <a:rPr lang="en-US" altLang="zh-CN" sz="2000" dirty="0" smtClean="0">
                <a:latin typeface="+mj-lt"/>
                <a:sym typeface="Symbol" panose="05050102010706020507" pitchFamily="18" charset="2"/>
              </a:rPr>
            </a:b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              </a:t>
            </a:r>
            <a:r>
              <a:rPr lang="en-US" altLang="zh-CN" sz="2800" dirty="0" smtClean="0">
                <a:latin typeface="+mj-lt"/>
                <a:sym typeface="Symbol" panose="05050102010706020507" pitchFamily="18" charset="2"/>
              </a:rPr>
              <a:t>   </a:t>
            </a:r>
            <a:r>
              <a:rPr lang="en-US" altLang="zh-CN" sz="2400" i="1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400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(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 – 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) = </a:t>
            </a:r>
            <a:r>
              <a:rPr lang="en-US" altLang="zh-CN" sz="2400" i="1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400" i="1" dirty="0" smtClean="0">
                <a:latin typeface="+mj-lt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(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) –  </a:t>
            </a:r>
            <a:r>
              <a:rPr lang="en-US" altLang="zh-CN" sz="2400" i="1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(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)</a:t>
            </a:r>
            <a:r>
              <a:rPr lang="en-US" altLang="zh-CN" sz="2400" dirty="0" smtClean="0">
                <a:latin typeface="+mj-lt"/>
                <a:sym typeface="Greek Symbols" pitchFamily="18" charset="2"/>
              </a:rPr>
              <a:t/>
            </a:r>
            <a:br>
              <a:rPr lang="en-US" altLang="zh-CN" sz="2400" dirty="0" smtClean="0">
                <a:latin typeface="+mj-lt"/>
                <a:sym typeface="Greek Symbols" pitchFamily="18" charset="2"/>
              </a:rPr>
            </a:br>
            <a:r>
              <a:rPr lang="en-US" altLang="zh-CN" sz="2000" dirty="0" smtClean="0">
                <a:latin typeface="+mj-lt"/>
                <a:sym typeface="Greek Symbols" pitchFamily="18" charset="2"/>
              </a:rPr>
              <a:t>       </a:t>
            </a:r>
            <a:r>
              <a:rPr lang="en-US" altLang="zh-CN" sz="2800" dirty="0" smtClean="0">
                <a:latin typeface="+mj-lt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and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similarly for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 and  in place of  –</a:t>
            </a:r>
            <a:br>
              <a:rPr lang="en-US" altLang="zh-CN" sz="2000" dirty="0" smtClean="0">
                <a:latin typeface="+mj-lt"/>
                <a:sym typeface="Symbol" panose="05050102010706020507" pitchFamily="18" charset="2"/>
              </a:rPr>
            </a:b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A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lso:           </a:t>
            </a:r>
            <a:r>
              <a:rPr lang="en-US" altLang="zh-CN" sz="2800" i="1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(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  – 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) = </a:t>
            </a:r>
            <a:r>
              <a:rPr lang="en-US" altLang="zh-CN" sz="2400" i="1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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(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1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) –  </a:t>
            </a:r>
            <a:r>
              <a:rPr lang="en-US" altLang="zh-CN" sz="2000" i="1" dirty="0" smtClean="0">
                <a:latin typeface="+mj-lt"/>
                <a:sym typeface="Greek Symbols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Greek Symbols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/>
            </a:r>
            <a:br>
              <a:rPr lang="en-US" altLang="zh-CN" sz="2000" dirty="0" smtClean="0">
                <a:latin typeface="+mj-lt"/>
                <a:sym typeface="Greek Symbols" pitchFamily="18" charset="2"/>
              </a:rPr>
            </a:br>
            <a:r>
              <a:rPr lang="en-US" altLang="zh-CN" sz="2000" dirty="0" smtClean="0">
                <a:latin typeface="+mj-lt"/>
                <a:sym typeface="Greek Symbols" pitchFamily="18" charset="2"/>
              </a:rPr>
              <a:t>        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and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similarly for</a:t>
            </a:r>
            <a:r>
              <a:rPr lang="en-US" altLang="zh-CN" sz="2800" dirty="0" smtClean="0">
                <a:latin typeface="+mj-lt"/>
                <a:sym typeface="Greek Symbols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 in place of  –, but not for </a:t>
            </a:r>
          </a:p>
          <a:p>
            <a:pPr marL="404813" indent="-404813">
              <a:buFont typeface="Monotype Sorts" pitchFamily="2" charset="2"/>
              <a:buNone/>
              <a:tabLst>
                <a:tab pos="2279650" algn="l"/>
              </a:tabLst>
            </a:pPr>
            <a:r>
              <a:rPr lang="en-US" altLang="zh-CN" sz="2000" dirty="0" smtClean="0">
                <a:latin typeface="+mj-lt"/>
                <a:sym typeface="Greek Symbols" pitchFamily="18" charset="2"/>
              </a:rPr>
              <a:t>12.The </a:t>
            </a:r>
            <a:r>
              <a:rPr lang="en-US" altLang="zh-CN" sz="2000" dirty="0" smtClean="0">
                <a:latin typeface="+mj-lt"/>
                <a:sym typeface="Greek Symbols" pitchFamily="18" charset="2"/>
              </a:rPr>
              <a:t>projection operation distributes over union</a:t>
            </a:r>
          </a:p>
          <a:p>
            <a:pPr marL="404813" indent="-404813">
              <a:buFont typeface="Monotype Sorts" pitchFamily="2" charset="2"/>
              <a:buNone/>
              <a:tabLst>
                <a:tab pos="2279650" algn="l"/>
              </a:tabLst>
            </a:pPr>
            <a:r>
              <a:rPr lang="en-US" altLang="zh-CN" sz="2000" dirty="0" smtClean="0">
                <a:latin typeface="+mj-lt"/>
                <a:sym typeface="Greek Symbols" pitchFamily="18" charset="2"/>
              </a:rPr>
              <a:t>                      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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L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 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 = (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L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1</a:t>
            </a:r>
            <a:r>
              <a:rPr lang="en-US" altLang="zh-CN" sz="2000" dirty="0" smtClean="0">
                <a:latin typeface="+mj-lt"/>
              </a:rPr>
              <a:t>))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 (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L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</a:rPr>
              <a:t>E</a:t>
            </a:r>
            <a:r>
              <a:rPr lang="en-US" altLang="zh-CN" sz="2000" baseline="-25000" dirty="0" smtClean="0">
                <a:latin typeface="+mj-lt"/>
              </a:rPr>
              <a:t>2</a:t>
            </a:r>
            <a:r>
              <a:rPr lang="en-US" altLang="zh-CN" sz="2000" dirty="0" smtClean="0">
                <a:latin typeface="+mj-lt"/>
              </a:rPr>
              <a:t>)) </a:t>
            </a:r>
            <a:endParaRPr lang="en-US" altLang="zh-CN" sz="2000" dirty="0" smtClean="0">
              <a:latin typeface="+mj-lt"/>
              <a:sym typeface="Symbol" panose="05050102010706020507" pitchFamily="18" charset="2"/>
            </a:endParaRPr>
          </a:p>
          <a:p>
            <a:pPr marL="404813" indent="-404813">
              <a:buFont typeface="Monotype Sorts" pitchFamily="2" charset="2"/>
              <a:buNone/>
              <a:tabLst>
                <a:tab pos="2279650" algn="l"/>
              </a:tabLst>
            </a:pPr>
            <a:endParaRPr lang="en-US" altLang="zh-CN" sz="2000" dirty="0" smtClean="0">
              <a:latin typeface="+mj-lt"/>
              <a:sym typeface="Symbol" panose="05050102010706020507" pitchFamily="18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96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latin typeface="+mj-lt"/>
                <a:ea typeface="+mj-ea"/>
              </a:rPr>
              <a:t>Equivalence Rules (Cont.)</a:t>
            </a:r>
          </a:p>
        </p:txBody>
      </p:sp>
    </p:spTree>
    <p:extLst>
      <p:ext uri="{BB962C8B-B14F-4D97-AF65-F5344CB8AC3E}">
        <p14:creationId xmlns:p14="http://schemas.microsoft.com/office/powerpoint/2010/main" val="4369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Transformation Example: Pushing Selections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+mj-lt"/>
              </a:rPr>
              <a:t>Query:  Find the names of all instructors in the Music department, along with the titles of the courses that they teach</a:t>
            </a:r>
          </a:p>
          <a:p>
            <a:pPr lvl="1"/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= “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Music”</a:t>
            </a:r>
            <a:b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instructor     (teaches         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))))</a:t>
            </a:r>
          </a:p>
          <a:p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Transformation using rule 7a.</a:t>
            </a:r>
            <a:br>
              <a:rPr lang="en-US" altLang="zh-CN" sz="2000" dirty="0" smtClean="0">
                <a:latin typeface="+mj-lt"/>
                <a:sym typeface="Symbol" panose="05050102010706020507" pitchFamily="18" charset="2"/>
              </a:rPr>
            </a:br>
            <a:endParaRPr lang="en-US" altLang="zh-CN" sz="2000" dirty="0" smtClean="0">
              <a:latin typeface="+mj-lt"/>
              <a:sym typeface="Symbol" panose="05050102010706020507" pitchFamily="18" charset="2"/>
            </a:endParaRPr>
          </a:p>
          <a:p>
            <a:pPr lvl="1"/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((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= “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Music”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))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b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(teaches         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)))</a:t>
            </a:r>
          </a:p>
          <a:p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Performing the selection as early as possible reduces the size of the relation to be joined. </a:t>
            </a:r>
            <a:endParaRPr lang="en-US" altLang="zh-CN" sz="2000" baseline="-25000" dirty="0" smtClean="0">
              <a:latin typeface="+mj-lt"/>
              <a:sym typeface="Symbol" panose="05050102010706020507" pitchFamily="18" charset="2"/>
            </a:endParaRPr>
          </a:p>
          <a:p>
            <a:endParaRPr lang="en-US" altLang="zh-CN" sz="2000" dirty="0" smtClean="0">
              <a:latin typeface="+mj-lt"/>
            </a:endParaRP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 rot="5400000">
            <a:off x="2979886" y="3073832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1013" name="AutoShape 5"/>
          <p:cNvSpPr>
            <a:spLocks noChangeArrowheads="1"/>
          </p:cNvSpPr>
          <p:nvPr/>
        </p:nvSpPr>
        <p:spPr bwMode="auto">
          <a:xfrm rot="5400000">
            <a:off x="6508278" y="4013002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1014" name="AutoShape 6"/>
          <p:cNvSpPr>
            <a:spLocks noChangeArrowheads="1"/>
          </p:cNvSpPr>
          <p:nvPr/>
        </p:nvSpPr>
        <p:spPr bwMode="auto">
          <a:xfrm rot="5400000">
            <a:off x="5068118" y="300489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1015" name="AutoShape 8"/>
          <p:cNvSpPr>
            <a:spLocks noChangeArrowheads="1"/>
          </p:cNvSpPr>
          <p:nvPr/>
        </p:nvSpPr>
        <p:spPr bwMode="auto">
          <a:xfrm rot="5400000">
            <a:off x="4477544" y="4373041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716729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Example with Multiple Transformations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j-lt"/>
              </a:rPr>
              <a:t>Query: </a:t>
            </a:r>
            <a:r>
              <a:rPr lang="en-US" altLang="zh-CN" sz="2000" dirty="0" smtClean="0">
                <a:latin typeface="+mj-lt"/>
              </a:rPr>
              <a:t>Find the names of all instructors in the Music department who have taught a course in 2009, along with the titles of the courses that they taught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= “</a:t>
            </a:r>
            <a:r>
              <a:rPr lang="en-US" altLang="zh-CN" sz="2400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Music”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gear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= 2009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b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instructor     (teaches      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))))</a:t>
            </a:r>
            <a:endParaRPr lang="en-US" altLang="zh-CN" dirty="0" smtClean="0">
              <a:latin typeface="+mj-lt"/>
              <a:ea typeface="ＭＳ Ｐゴシック" panose="020B0600070205080204" pitchFamily="34" charset="-128"/>
            </a:endParaRPr>
          </a:p>
          <a:p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Transformation using join associatively (Rule 6a):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= “</a:t>
            </a:r>
            <a:r>
              <a:rPr lang="en-US" altLang="zh-CN" sz="2400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Music”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gear</a:t>
            </a:r>
            <a:r>
              <a:rPr lang="en-US" altLang="zh-CN" sz="24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= 2009</a:t>
            </a: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b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((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instructor     teaches)      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400" i="1" baseline="-25000" dirty="0" err="1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zh-CN" sz="2400" i="1" baseline="-25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zh-CN" sz="2000" dirty="0" smtClean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)))</a:t>
            </a:r>
            <a:endParaRPr lang="en-US" altLang="zh-CN" dirty="0" smtClean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Second form provides an opportunity to apply the “perform selections early” rule, resulting in the subexpression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+mj-lt"/>
                <a:sym typeface="Symbol" panose="05050102010706020507" pitchFamily="18" charset="2"/>
              </a:rPr>
              <a:t>    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zh-CN" sz="2400" i="1" baseline="-25000" dirty="0" err="1" smtClean="0">
                <a:latin typeface="+mj-lt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 dirty="0" smtClean="0">
                <a:latin typeface="+mj-lt"/>
                <a:sym typeface="Symbol" panose="05050102010706020507" pitchFamily="18" charset="2"/>
              </a:rPr>
              <a:t> = “</a:t>
            </a:r>
            <a:r>
              <a:rPr lang="en-US" altLang="zh-CN" sz="2400" baseline="-25000" dirty="0" smtClean="0">
                <a:latin typeface="+mj-lt"/>
                <a:sym typeface="Symbol" panose="05050102010706020507" pitchFamily="18" charset="2"/>
              </a:rPr>
              <a:t>Music”</a:t>
            </a:r>
            <a:r>
              <a:rPr lang="en-US" altLang="zh-CN" sz="2000" baseline="-25000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instructor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      </a:t>
            </a:r>
            <a:r>
              <a:rPr lang="en-US" altLang="zh-CN" sz="2400" i="1" baseline="-25000" dirty="0" smtClean="0">
                <a:latin typeface="+mj-lt"/>
                <a:sym typeface="Symbol" panose="05050102010706020507" pitchFamily="18" charset="2"/>
              </a:rPr>
              <a:t>year = 2009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 (</a:t>
            </a:r>
            <a:r>
              <a:rPr lang="en-US" altLang="zh-CN" sz="2000" i="1" dirty="0" smtClean="0">
                <a:latin typeface="+mj-lt"/>
                <a:sym typeface="Symbol" panose="05050102010706020507" pitchFamily="18" charset="2"/>
              </a:rPr>
              <a:t>teaches</a:t>
            </a:r>
            <a:r>
              <a:rPr lang="en-US" altLang="zh-CN" sz="2000" dirty="0" smtClean="0">
                <a:latin typeface="+mj-lt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zh-CN" sz="2000" dirty="0" smtClean="0">
              <a:latin typeface="+mj-lt"/>
            </a:endParaRPr>
          </a:p>
        </p:txBody>
      </p:sp>
      <p:sp>
        <p:nvSpPr>
          <p:cNvPr id="172036" name="AutoShape 7"/>
          <p:cNvSpPr>
            <a:spLocks noChangeArrowheads="1"/>
          </p:cNvSpPr>
          <p:nvPr/>
        </p:nvSpPr>
        <p:spPr bwMode="auto">
          <a:xfrm rot="5400000">
            <a:off x="3222671" y="434850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2037" name="AutoShape 8"/>
          <p:cNvSpPr>
            <a:spLocks noChangeArrowheads="1"/>
          </p:cNvSpPr>
          <p:nvPr/>
        </p:nvSpPr>
        <p:spPr bwMode="auto">
          <a:xfrm rot="5400000">
            <a:off x="4924102" y="4348500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2038" name="AutoShape 9"/>
          <p:cNvSpPr>
            <a:spLocks noChangeArrowheads="1"/>
          </p:cNvSpPr>
          <p:nvPr/>
        </p:nvSpPr>
        <p:spPr bwMode="auto">
          <a:xfrm rot="5400000">
            <a:off x="3046413" y="32480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2039" name="AutoShape 10"/>
          <p:cNvSpPr>
            <a:spLocks noChangeArrowheads="1"/>
          </p:cNvSpPr>
          <p:nvPr/>
        </p:nvSpPr>
        <p:spPr bwMode="auto">
          <a:xfrm rot="5400000">
            <a:off x="4851529" y="3239975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2040" name="AutoShape 11"/>
          <p:cNvSpPr>
            <a:spLocks noChangeArrowheads="1"/>
          </p:cNvSpPr>
          <p:nvPr/>
        </p:nvSpPr>
        <p:spPr bwMode="auto">
          <a:xfrm rot="5400000">
            <a:off x="5356150" y="559717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0256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>
                <a:latin typeface="+mj-lt"/>
                <a:ea typeface="+mj-ea"/>
              </a:rPr>
              <a:t>Multiple Transformations (Cont.)</a:t>
            </a:r>
          </a:p>
        </p:txBody>
      </p:sp>
      <p:pic>
        <p:nvPicPr>
          <p:cNvPr id="47107" name="Picture 6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25613"/>
            <a:ext cx="8018463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7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Transformation Example: Pushing Projections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Consider: </a:t>
            </a:r>
            <a:r>
              <a:rPr lang="en-US" altLang="zh-CN" sz="2400" i="1" baseline="-25000" smtClean="0">
                <a:sym typeface="Symbol" panose="05050102010706020507" pitchFamily="18" charset="2"/>
              </a:rPr>
              <a:t>name, title</a:t>
            </a:r>
            <a:r>
              <a:rPr lang="en-US" altLang="zh-CN" sz="2000" smtClean="0">
                <a:sym typeface="Symbol" panose="05050102010706020507" pitchFamily="18" charset="2"/>
              </a:rPr>
              <a:t>(</a:t>
            </a:r>
            <a:r>
              <a:rPr lang="en-US" altLang="zh-CN" sz="2400" i="1" baseline="-25000" smtClean="0">
                <a:sym typeface="Symbol" panose="05050102010706020507" pitchFamily="18" charset="2"/>
              </a:rPr>
              <a:t>dept_name= “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Music” </a:t>
            </a:r>
            <a:r>
              <a:rPr lang="en-US" altLang="zh-CN" sz="2000" smtClean="0"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ym typeface="Symbol" panose="05050102010706020507" pitchFamily="18" charset="2"/>
              </a:rPr>
              <a:t>instructor)     teaches</a:t>
            </a:r>
            <a:r>
              <a:rPr lang="en-US" altLang="zh-CN" sz="2000" smtClean="0">
                <a:sym typeface="Symbol" panose="05050102010706020507" pitchFamily="18" charset="2"/>
              </a:rPr>
              <a:t>) </a:t>
            </a:r>
            <a:r>
              <a:rPr lang="en-US" altLang="zh-CN" sz="2000" i="1" smtClean="0">
                <a:sym typeface="Symbol" panose="05050102010706020507" pitchFamily="18" charset="2"/>
              </a:rPr>
              <a:t/>
            </a:r>
            <a:br>
              <a:rPr lang="en-US" altLang="zh-CN" sz="2000" i="1" smtClean="0">
                <a:sym typeface="Symbol" panose="05050102010706020507" pitchFamily="18" charset="2"/>
              </a:rPr>
            </a:br>
            <a:r>
              <a:rPr lang="en-US" altLang="zh-CN" sz="2000" i="1" smtClean="0">
                <a:sym typeface="Symbol" panose="05050102010706020507" pitchFamily="18" charset="2"/>
              </a:rPr>
              <a:t>                                                      </a:t>
            </a:r>
            <a:r>
              <a:rPr lang="en-US" altLang="zh-CN" sz="2000" smtClean="0">
                <a:sym typeface="Symbol" panose="05050102010706020507" pitchFamily="18" charset="2"/>
              </a:rPr>
              <a:t></a:t>
            </a:r>
            <a:r>
              <a:rPr lang="en-US" altLang="zh-CN" sz="2400" i="1" baseline="-25000" smtClean="0">
                <a:sym typeface="Symbol" panose="05050102010706020507" pitchFamily="18" charset="2"/>
              </a:rPr>
              <a:t>course_id, title</a:t>
            </a:r>
            <a:r>
              <a:rPr lang="en-US" altLang="zh-CN" sz="2000" i="1" smtClean="0">
                <a:sym typeface="Symbol" panose="05050102010706020507" pitchFamily="18" charset="2"/>
              </a:rPr>
              <a:t> </a:t>
            </a:r>
            <a:r>
              <a:rPr lang="en-US" altLang="zh-CN" sz="2000" smtClean="0"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ym typeface="Symbol" panose="05050102010706020507" pitchFamily="18" charset="2"/>
              </a:rPr>
              <a:t>course</a:t>
            </a:r>
            <a:r>
              <a:rPr lang="en-US" altLang="zh-CN" sz="2000" smtClean="0">
                <a:sym typeface="Symbol" panose="05050102010706020507" pitchFamily="18" charset="2"/>
              </a:rPr>
              <a:t>))))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When we compute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/>
              <a:t>		(</a:t>
            </a:r>
            <a:r>
              <a:rPr lang="en-US" altLang="zh-CN" smtClean="0">
                <a:sym typeface="Symbol" panose="05050102010706020507" pitchFamily="18" charset="2"/>
              </a:rPr>
              <a:t></a:t>
            </a:r>
            <a:r>
              <a:rPr lang="en-US" altLang="zh-CN" sz="2000" i="1" baseline="-25000" smtClean="0">
                <a:sym typeface="Symbol" panose="05050102010706020507" pitchFamily="18" charset="2"/>
              </a:rPr>
              <a:t>dept_name</a:t>
            </a:r>
            <a:r>
              <a:rPr lang="en-US" altLang="zh-CN" sz="2000" baseline="-25000" smtClean="0">
                <a:sym typeface="Symbol" panose="05050102010706020507" pitchFamily="18" charset="2"/>
              </a:rPr>
              <a:t> = “Music”</a:t>
            </a:r>
            <a:r>
              <a:rPr lang="en-US" altLang="zh-CN" smtClean="0">
                <a:sym typeface="Symbol" panose="05050102010706020507" pitchFamily="18" charset="2"/>
              </a:rPr>
              <a:t> (</a:t>
            </a:r>
            <a:r>
              <a:rPr lang="en-US" altLang="zh-CN" i="1" smtClean="0">
                <a:sym typeface="Symbol" panose="05050102010706020507" pitchFamily="18" charset="2"/>
              </a:rPr>
              <a:t>instructor</a:t>
            </a:r>
            <a:r>
              <a:rPr lang="en-US" altLang="zh-CN" smtClean="0">
                <a:sym typeface="Symbol" panose="05050102010706020507" pitchFamily="18" charset="2"/>
              </a:rPr>
              <a:t>     </a:t>
            </a:r>
            <a:r>
              <a:rPr lang="en-US" altLang="zh-CN" i="1" smtClean="0">
                <a:sym typeface="Symbol" panose="05050102010706020507" pitchFamily="18" charset="2"/>
              </a:rPr>
              <a:t>teaches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sym typeface="Symbol" panose="05050102010706020507" pitchFamily="18" charset="2"/>
              </a:rPr>
              <a:t/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z="2000" smtClean="0">
                <a:sym typeface="Symbol" panose="05050102010706020507" pitchFamily="18" charset="2"/>
              </a:rPr>
              <a:t>we obtain a relation whose schema is:</a:t>
            </a:r>
            <a:br>
              <a:rPr lang="en-US" altLang="zh-CN" sz="2000" smtClean="0">
                <a:sym typeface="Symbol" panose="05050102010706020507" pitchFamily="18" charset="2"/>
              </a:rPr>
            </a:br>
            <a:r>
              <a:rPr lang="en-US" altLang="zh-CN" sz="2000" smtClean="0"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ym typeface="Symbol" panose="05050102010706020507" pitchFamily="18" charset="2"/>
              </a:rPr>
              <a:t>ID, name, dept_name, salary, course_id, sec_id, semester, year)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Push projections using equivalence rules 8a and 8b; eliminate unneeded attributes from intermediate results to get:</a:t>
            </a:r>
            <a:br>
              <a:rPr lang="en-US" altLang="zh-CN" sz="2000" smtClean="0"/>
            </a:br>
            <a:r>
              <a:rPr lang="en-US" altLang="zh-CN" smtClean="0"/>
              <a:t>      </a:t>
            </a:r>
            <a:r>
              <a:rPr lang="en-US" altLang="zh-CN" sz="2000" smtClean="0">
                <a:sym typeface="Symbol" panose="05050102010706020507" pitchFamily="18" charset="2"/>
              </a:rPr>
              <a:t></a:t>
            </a:r>
            <a:r>
              <a:rPr lang="en-US" altLang="zh-CN" sz="2400" i="1" baseline="-25000" smtClean="0">
                <a:sym typeface="Symbol" panose="05050102010706020507" pitchFamily="18" charset="2"/>
              </a:rPr>
              <a:t>name, title</a:t>
            </a:r>
            <a:r>
              <a:rPr lang="en-US" altLang="zh-CN" sz="2000" smtClean="0">
                <a:sym typeface="Symbol" panose="05050102010706020507" pitchFamily="18" charset="2"/>
              </a:rPr>
              <a:t>(</a:t>
            </a:r>
            <a:r>
              <a:rPr lang="en-US" altLang="zh-CN" sz="2400" i="1" baseline="-25000" smtClean="0">
                <a:sym typeface="Symbol" panose="05050102010706020507" pitchFamily="18" charset="2"/>
              </a:rPr>
              <a:t>name, course_id</a:t>
            </a:r>
            <a:r>
              <a:rPr lang="en-US" altLang="zh-CN" sz="2000" smtClean="0">
                <a:sym typeface="Symbol" panose="05050102010706020507" pitchFamily="18" charset="2"/>
              </a:rPr>
              <a:t> (</a:t>
            </a:r>
            <a:br>
              <a:rPr lang="en-US" altLang="zh-CN" sz="2000" smtClean="0">
                <a:sym typeface="Symbol" panose="05050102010706020507" pitchFamily="18" charset="2"/>
              </a:rPr>
            </a:br>
            <a:r>
              <a:rPr lang="en-US" altLang="zh-CN" sz="2000" smtClean="0">
                <a:sym typeface="Symbol" panose="05050102010706020507" pitchFamily="18" charset="2"/>
              </a:rPr>
              <a:t>                             </a:t>
            </a:r>
            <a:r>
              <a:rPr lang="en-US" altLang="zh-CN" sz="2400" i="1" baseline="-25000" smtClean="0">
                <a:sym typeface="Symbol" panose="05050102010706020507" pitchFamily="18" charset="2"/>
              </a:rPr>
              <a:t>dept_name= “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Music” </a:t>
            </a:r>
            <a:r>
              <a:rPr lang="en-US" altLang="zh-CN" sz="2000" smtClean="0"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ym typeface="Symbol" panose="05050102010706020507" pitchFamily="18" charset="2"/>
              </a:rPr>
              <a:t>instructor)     teaches</a:t>
            </a:r>
            <a:r>
              <a:rPr lang="en-US" altLang="zh-CN" sz="2000" smtClean="0">
                <a:sym typeface="Symbol" panose="05050102010706020507" pitchFamily="18" charset="2"/>
              </a:rPr>
              <a:t>)) </a:t>
            </a:r>
            <a:r>
              <a:rPr lang="en-US" altLang="zh-CN" sz="2000" i="1" smtClean="0">
                <a:sym typeface="Symbol" panose="05050102010706020507" pitchFamily="18" charset="2"/>
              </a:rPr>
              <a:t/>
            </a:r>
            <a:br>
              <a:rPr lang="en-US" altLang="zh-CN" sz="2000" i="1" smtClean="0">
                <a:sym typeface="Symbol" panose="05050102010706020507" pitchFamily="18" charset="2"/>
              </a:rPr>
            </a:br>
            <a:r>
              <a:rPr lang="en-US" altLang="zh-CN" sz="2000" i="1" smtClean="0">
                <a:sym typeface="Symbol" panose="05050102010706020507" pitchFamily="18" charset="2"/>
              </a:rPr>
              <a:t>                        </a:t>
            </a:r>
            <a:r>
              <a:rPr lang="en-US" altLang="zh-CN" sz="2000" smtClean="0">
                <a:sym typeface="Symbol" panose="05050102010706020507" pitchFamily="18" charset="2"/>
              </a:rPr>
              <a:t></a:t>
            </a:r>
            <a:r>
              <a:rPr lang="en-US" altLang="zh-CN" sz="2400" i="1" baseline="-25000" smtClean="0">
                <a:sym typeface="Symbol" panose="05050102010706020507" pitchFamily="18" charset="2"/>
              </a:rPr>
              <a:t>course_id, title</a:t>
            </a:r>
            <a:r>
              <a:rPr lang="en-US" altLang="zh-CN" sz="2000" i="1" smtClean="0">
                <a:sym typeface="Symbol" panose="05050102010706020507" pitchFamily="18" charset="2"/>
              </a:rPr>
              <a:t> </a:t>
            </a:r>
            <a:r>
              <a:rPr lang="en-US" altLang="zh-CN" sz="2000" smtClean="0"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ym typeface="Symbol" panose="05050102010706020507" pitchFamily="18" charset="2"/>
              </a:rPr>
              <a:t>course</a:t>
            </a:r>
            <a:r>
              <a:rPr lang="en-US" altLang="zh-CN" sz="2000" smtClean="0">
                <a:sym typeface="Symbol" panose="05050102010706020507" pitchFamily="18" charset="2"/>
              </a:rPr>
              <a:t>))))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sym typeface="Symbol" panose="05050102010706020507" pitchFamily="18" charset="2"/>
              </a:rPr>
              <a:t>Performing the projection as early as possible reduces the size of the relation to be joined. </a:t>
            </a:r>
            <a:endParaRPr lang="en-US" altLang="zh-CN" smtClean="0"/>
          </a:p>
        </p:txBody>
      </p:sp>
      <p:sp>
        <p:nvSpPr>
          <p:cNvPr id="173060" name="AutoShape 7"/>
          <p:cNvSpPr>
            <a:spLocks noChangeArrowheads="1"/>
          </p:cNvSpPr>
          <p:nvPr/>
        </p:nvSpPr>
        <p:spPr bwMode="auto">
          <a:xfrm rot="5400000">
            <a:off x="6972300" y="11985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3061" name="AutoShape 8"/>
          <p:cNvSpPr>
            <a:spLocks noChangeArrowheads="1"/>
          </p:cNvSpPr>
          <p:nvPr/>
        </p:nvSpPr>
        <p:spPr bwMode="auto">
          <a:xfrm rot="5400000">
            <a:off x="4710112" y="22209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3062" name="AutoShape 10"/>
          <p:cNvSpPr>
            <a:spLocks noChangeArrowheads="1"/>
          </p:cNvSpPr>
          <p:nvPr/>
        </p:nvSpPr>
        <p:spPr bwMode="auto">
          <a:xfrm rot="5400000">
            <a:off x="2636837" y="48402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 rot="5400000">
            <a:off x="4806951" y="153352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  <p:sp>
        <p:nvSpPr>
          <p:cNvPr id="173064" name="AutoShape 10"/>
          <p:cNvSpPr>
            <a:spLocks noChangeArrowheads="1"/>
          </p:cNvSpPr>
          <p:nvPr/>
        </p:nvSpPr>
        <p:spPr bwMode="auto">
          <a:xfrm rot="5400000">
            <a:off x="6645275" y="45640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17555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Measures of Query Cost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80920" cy="5688632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+mn-lt"/>
              </a:rPr>
              <a:t>Cost is generally measured as total elapsed time for answering query</a:t>
            </a:r>
          </a:p>
          <a:p>
            <a:pPr lvl="1"/>
            <a:r>
              <a:rPr lang="en-US" altLang="zh-CN" sz="2000" dirty="0" smtClean="0">
                <a:latin typeface="+mn-lt"/>
              </a:rPr>
              <a:t>Many factors contribute to time cost</a:t>
            </a:r>
          </a:p>
          <a:p>
            <a:pPr lvl="2"/>
            <a:r>
              <a:rPr lang="en-US" altLang="zh-CN" sz="2000" i="1" dirty="0" smtClean="0">
                <a:latin typeface="+mn-lt"/>
              </a:rPr>
              <a:t>disk accesses, CPU</a:t>
            </a:r>
            <a:r>
              <a:rPr lang="en-US" altLang="zh-CN" sz="2000" dirty="0" smtClean="0">
                <a:latin typeface="+mn-lt"/>
              </a:rPr>
              <a:t>, or even network </a:t>
            </a:r>
            <a:r>
              <a:rPr lang="en-US" altLang="zh-CN" sz="2000" i="1" dirty="0" smtClean="0">
                <a:latin typeface="+mn-lt"/>
              </a:rPr>
              <a:t>communication</a:t>
            </a:r>
          </a:p>
          <a:p>
            <a:r>
              <a:rPr lang="en-US" altLang="zh-CN" sz="2000" dirty="0" smtClean="0">
                <a:latin typeface="+mn-lt"/>
              </a:rPr>
              <a:t>Typically disk access is the predominant cost, and is also relatively easy to estimate.   Measured by taking into account</a:t>
            </a:r>
          </a:p>
          <a:p>
            <a:pPr lvl="1"/>
            <a:r>
              <a:rPr lang="en-US" altLang="zh-CN" sz="2000" dirty="0" smtClean="0">
                <a:latin typeface="+mn-lt"/>
              </a:rPr>
              <a:t>Number of seeks           * average-seek-cost</a:t>
            </a:r>
          </a:p>
          <a:p>
            <a:pPr lvl="1"/>
            <a:r>
              <a:rPr lang="en-US" altLang="zh-CN" sz="2000" dirty="0" smtClean="0">
                <a:latin typeface="+mn-lt"/>
              </a:rPr>
              <a:t>Number of blocks read    * average-block-read-cost</a:t>
            </a:r>
          </a:p>
          <a:p>
            <a:pPr lvl="1"/>
            <a:r>
              <a:rPr lang="en-US" altLang="zh-CN" sz="2000" dirty="0" smtClean="0">
                <a:latin typeface="+mn-lt"/>
              </a:rPr>
              <a:t>Number of blocks written * average-block-write-cost</a:t>
            </a:r>
          </a:p>
          <a:p>
            <a:pPr lvl="2"/>
            <a:r>
              <a:rPr lang="en-US" altLang="zh-CN" sz="2000" dirty="0" smtClean="0">
                <a:latin typeface="+mn-lt"/>
              </a:rPr>
              <a:t>Cost to write a block is greater than cost to read a block </a:t>
            </a:r>
          </a:p>
          <a:p>
            <a:pPr lvl="3"/>
            <a:r>
              <a:rPr lang="en-US" altLang="zh-CN" dirty="0" smtClean="0">
                <a:latin typeface="+mn-lt"/>
              </a:rPr>
              <a:t>data is read back after being written to ensure that the write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169846534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latin typeface="+mj-lt"/>
              </a:rPr>
              <a:t>Measures of Query Cost (Cont.)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2963" y="1267544"/>
            <a:ext cx="8074025" cy="52578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lt"/>
              </a:rPr>
              <a:t>For simplicity we just use the 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</a:rPr>
              <a:t>number of block transfers</a:t>
            </a:r>
            <a:r>
              <a:rPr lang="en-US" altLang="zh-CN" sz="2400" i="1" dirty="0" smtClean="0">
                <a:latin typeface="+mn-lt"/>
              </a:rPr>
              <a:t> from disk and the 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</a:rPr>
              <a:t>number of seeks</a:t>
            </a:r>
            <a:r>
              <a:rPr lang="en-US" altLang="zh-CN" sz="2400" dirty="0" smtClean="0">
                <a:latin typeface="+mn-lt"/>
              </a:rPr>
              <a:t> as the cost measures</a:t>
            </a:r>
          </a:p>
          <a:p>
            <a:pPr lvl="1"/>
            <a:r>
              <a:rPr lang="en-US" altLang="zh-CN" sz="2400" i="1" dirty="0" err="1" smtClean="0">
                <a:solidFill>
                  <a:srgbClr val="3366CC"/>
                </a:solidFill>
                <a:latin typeface="+mn-lt"/>
              </a:rPr>
              <a:t>t</a:t>
            </a:r>
            <a:r>
              <a:rPr lang="en-US" altLang="zh-CN" sz="2400" i="1" baseline="-25000" dirty="0" err="1" smtClean="0">
                <a:solidFill>
                  <a:srgbClr val="3366CC"/>
                </a:solidFill>
                <a:latin typeface="+mn-lt"/>
              </a:rPr>
              <a:t>T</a:t>
            </a:r>
            <a:r>
              <a:rPr lang="en-US" altLang="zh-CN" sz="2400" dirty="0" smtClean="0">
                <a:latin typeface="+mn-lt"/>
              </a:rPr>
              <a:t> – time to transfer one block</a:t>
            </a:r>
          </a:p>
          <a:p>
            <a:pPr lvl="1"/>
            <a:r>
              <a:rPr lang="en-US" altLang="zh-CN" sz="2400" i="1" dirty="0" err="1" smtClean="0">
                <a:solidFill>
                  <a:srgbClr val="3366CC"/>
                </a:solidFill>
                <a:latin typeface="+mn-lt"/>
              </a:rPr>
              <a:t>t</a:t>
            </a:r>
            <a:r>
              <a:rPr lang="en-US" altLang="zh-CN" sz="2400" i="1" baseline="-25000" dirty="0" err="1" smtClean="0">
                <a:solidFill>
                  <a:srgbClr val="3366CC"/>
                </a:solidFill>
                <a:latin typeface="+mn-lt"/>
              </a:rPr>
              <a:t>S</a:t>
            </a:r>
            <a:r>
              <a:rPr lang="en-US" altLang="zh-CN" sz="2400" dirty="0" smtClean="0">
                <a:latin typeface="+mn-lt"/>
              </a:rPr>
              <a:t> – time for one seek</a:t>
            </a:r>
          </a:p>
          <a:p>
            <a:pPr lvl="1"/>
            <a:r>
              <a:rPr lang="en-US" altLang="zh-CN" sz="2400" dirty="0" smtClean="0">
                <a:latin typeface="+mn-lt"/>
              </a:rPr>
              <a:t>Cost for b block transfers plus S seeks</a:t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400" dirty="0" smtClean="0">
                <a:latin typeface="+mn-lt"/>
              </a:rPr>
              <a:t>        </a:t>
            </a:r>
            <a:r>
              <a:rPr lang="en-US" altLang="zh-CN" sz="2400" i="1" dirty="0" smtClean="0">
                <a:latin typeface="+mn-lt"/>
              </a:rPr>
              <a:t>b * </a:t>
            </a:r>
            <a:r>
              <a:rPr lang="en-US" altLang="zh-CN" sz="2400" i="1" dirty="0" err="1" smtClean="0">
                <a:latin typeface="+mn-lt"/>
              </a:rPr>
              <a:t>t</a:t>
            </a:r>
            <a:r>
              <a:rPr lang="en-US" altLang="zh-CN" sz="2400" i="1" baseline="-25000" dirty="0" err="1" smtClean="0">
                <a:latin typeface="+mn-lt"/>
              </a:rPr>
              <a:t>T</a:t>
            </a:r>
            <a:r>
              <a:rPr lang="en-US" altLang="zh-CN" sz="2400" i="1" dirty="0" smtClean="0">
                <a:latin typeface="+mn-lt"/>
              </a:rPr>
              <a:t> + S * </a:t>
            </a:r>
            <a:r>
              <a:rPr lang="en-US" altLang="zh-CN" sz="2400" i="1" dirty="0" err="1" smtClean="0">
                <a:latin typeface="+mn-lt"/>
              </a:rPr>
              <a:t>t</a:t>
            </a:r>
            <a:r>
              <a:rPr lang="en-US" altLang="zh-CN" sz="2400" i="1" baseline="-25000" dirty="0" err="1" smtClean="0">
                <a:latin typeface="+mn-lt"/>
              </a:rPr>
              <a:t>S</a:t>
            </a:r>
            <a:r>
              <a:rPr lang="en-US" altLang="zh-CN" sz="2400" dirty="0" smtClean="0">
                <a:latin typeface="+mn-lt"/>
              </a:rPr>
              <a:t> </a:t>
            </a:r>
          </a:p>
          <a:p>
            <a:r>
              <a:rPr lang="en-US" altLang="zh-CN" sz="2400" dirty="0" smtClean="0">
                <a:latin typeface="+mn-lt"/>
              </a:rPr>
              <a:t>We ignore CPU costs for simplicity</a:t>
            </a:r>
          </a:p>
          <a:p>
            <a:pPr lvl="1"/>
            <a:r>
              <a:rPr lang="en-US" altLang="zh-CN" sz="2400" dirty="0" smtClean="0">
                <a:latin typeface="+mn-lt"/>
              </a:rPr>
              <a:t>Real systems do take CPU cost into account</a:t>
            </a:r>
          </a:p>
          <a:p>
            <a:r>
              <a:rPr lang="en-US" altLang="zh-CN" sz="2400" dirty="0" smtClean="0">
                <a:latin typeface="+mn-lt"/>
              </a:rPr>
              <a:t>We do not include cost to writing output to disk in our cost formulae</a:t>
            </a:r>
          </a:p>
        </p:txBody>
      </p:sp>
    </p:spTree>
    <p:extLst>
      <p:ext uri="{BB962C8B-B14F-4D97-AF65-F5344CB8AC3E}">
        <p14:creationId xmlns:p14="http://schemas.microsoft.com/office/powerpoint/2010/main" val="1152679605"/>
      </p:ext>
    </p:extLst>
  </p:cSld>
  <p:clrMapOvr>
    <a:masterClrMapping/>
  </p:clrMapOvr>
  <p:transition advTm="7472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latin typeface="+mj-lt"/>
              </a:rPr>
              <a:t>Measures of Query Cost (Cont.)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65225"/>
            <a:ext cx="7891462" cy="52578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lt"/>
              </a:rPr>
              <a:t>Several algorithms can reduce disk IO by using extra buffer space </a:t>
            </a:r>
          </a:p>
          <a:p>
            <a:pPr lvl="1"/>
            <a:r>
              <a:rPr lang="en-US" altLang="zh-CN" sz="2400" dirty="0" smtClean="0">
                <a:latin typeface="+mn-lt"/>
              </a:rPr>
              <a:t>Amount of real memory available to buffer depends on other concurrent queries and OS processes, known only during execution</a:t>
            </a:r>
          </a:p>
          <a:p>
            <a:pPr lvl="2"/>
            <a:r>
              <a:rPr lang="en-US" altLang="zh-CN" dirty="0" smtClean="0">
                <a:latin typeface="+mn-lt"/>
              </a:rPr>
              <a:t>We often use worst case estimates, assuming only the minimum amount of memory needed for the operation is available</a:t>
            </a:r>
          </a:p>
          <a:p>
            <a:r>
              <a:rPr lang="en-US" altLang="zh-CN" sz="2400" dirty="0" smtClean="0">
                <a:latin typeface="+mn-lt"/>
              </a:rPr>
              <a:t>Required data may be buffer resident already, avoiding disk I/O</a:t>
            </a:r>
          </a:p>
          <a:p>
            <a:pPr lvl="1"/>
            <a:r>
              <a:rPr lang="en-US" altLang="zh-CN" sz="2400" dirty="0" smtClean="0">
                <a:latin typeface="+mn-lt"/>
              </a:rPr>
              <a:t>But hard to take into account for 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2849293439"/>
      </p:ext>
    </p:extLst>
  </p:cSld>
  <p:clrMapOvr>
    <a:masterClrMapping/>
  </p:clrMapOvr>
  <p:transition advTm="7472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Selection Operation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54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j-lt"/>
              </a:rPr>
              <a:t>INDEX - Query</a:t>
            </a:r>
            <a:endParaRPr lang="zh-CN" altLang="en-US" sz="4000" dirty="0">
              <a:latin typeface="+mj-lt"/>
            </a:endParaRPr>
          </a:p>
        </p:txBody>
      </p:sp>
      <p:pic>
        <p:nvPicPr>
          <p:cNvPr id="5" name="Picture 6" descr="ind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2915"/>
            <a:ext cx="8642350" cy="42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546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+mj-lt"/>
              </a:rPr>
              <a:t>File scan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308372"/>
            <a:ext cx="8362950" cy="53609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+mj-lt"/>
              </a:rPr>
              <a:t>Algorithm </a:t>
            </a:r>
            <a:r>
              <a:rPr lang="en-US" altLang="zh-CN" sz="2800" b="1" dirty="0" smtClean="0">
                <a:solidFill>
                  <a:srgbClr val="C00000"/>
                </a:solidFill>
                <a:latin typeface="+mj-lt"/>
              </a:rPr>
              <a:t>A1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(</a:t>
            </a:r>
            <a:r>
              <a:rPr lang="en-US" altLang="zh-CN" sz="2800" b="1" dirty="0" smtClean="0">
                <a:solidFill>
                  <a:srgbClr val="3366CC"/>
                </a:solidFill>
                <a:latin typeface="+mj-lt"/>
              </a:rPr>
              <a:t>linear search</a:t>
            </a:r>
            <a:r>
              <a:rPr lang="en-US" altLang="zh-CN" sz="2800" dirty="0" smtClean="0">
                <a:latin typeface="+mj-lt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+mj-lt"/>
              </a:rPr>
              <a:t>Cost estimate = </a:t>
            </a:r>
            <a:r>
              <a:rPr lang="en-US" altLang="zh-CN" i="1" dirty="0" err="1" smtClean="0">
                <a:latin typeface="+mj-lt"/>
              </a:rPr>
              <a:t>b</a:t>
            </a:r>
            <a:r>
              <a:rPr lang="en-US" altLang="zh-CN" sz="3200" i="1" baseline="-25000" dirty="0" err="1" smtClean="0">
                <a:latin typeface="+mj-lt"/>
              </a:rPr>
              <a:t>r</a:t>
            </a:r>
            <a:r>
              <a:rPr lang="en-US" altLang="zh-CN" sz="3200" i="1" baseline="-25000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block transfers + 1 seek</a:t>
            </a:r>
            <a:endParaRPr lang="en-US" altLang="zh-CN" i="1" dirty="0" smtClean="0"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 i="1" dirty="0" err="1" smtClean="0">
                <a:latin typeface="+mj-lt"/>
              </a:rPr>
              <a:t>b</a:t>
            </a:r>
            <a:r>
              <a:rPr lang="en-US" altLang="zh-CN" sz="3200" i="1" baseline="-25000" dirty="0" err="1" smtClean="0">
                <a:latin typeface="+mj-lt"/>
              </a:rPr>
              <a:t>r</a:t>
            </a:r>
            <a:r>
              <a:rPr lang="en-US" altLang="zh-CN" sz="3200" i="1" baseline="-25000" dirty="0" smtClean="0">
                <a:latin typeface="+mj-lt"/>
              </a:rPr>
              <a:t> </a:t>
            </a:r>
            <a:r>
              <a:rPr lang="en-US" altLang="zh-CN" sz="3200" i="1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denotes number of blocks containing records from relation </a:t>
            </a:r>
            <a:r>
              <a:rPr lang="en-US" altLang="zh-CN" sz="2800" i="1" dirty="0" smtClean="0">
                <a:latin typeface="+mj-lt"/>
              </a:rPr>
              <a:t>r</a:t>
            </a:r>
            <a:endParaRPr lang="en-US" altLang="zh-CN" sz="3200" i="1" dirty="0" smtClean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+mj-lt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 smtClean="0">
                <a:latin typeface="+mj-lt"/>
              </a:rPr>
              <a:t>cost = (</a:t>
            </a:r>
            <a:r>
              <a:rPr lang="en-US" altLang="zh-CN" sz="2800" i="1" dirty="0" err="1" smtClean="0">
                <a:latin typeface="+mj-lt"/>
              </a:rPr>
              <a:t>b</a:t>
            </a:r>
            <a:r>
              <a:rPr lang="en-US" altLang="zh-CN" sz="3200" i="1" baseline="-25000" dirty="0" err="1" smtClean="0">
                <a:latin typeface="+mj-lt"/>
              </a:rPr>
              <a:t>r</a:t>
            </a:r>
            <a:r>
              <a:rPr lang="en-US" altLang="zh-CN" sz="3200" i="1" baseline="-25000" dirty="0" smtClean="0">
                <a:latin typeface="+mj-lt"/>
              </a:rPr>
              <a:t> </a:t>
            </a:r>
            <a:r>
              <a:rPr lang="en-US" altLang="zh-CN" sz="2800" dirty="0" smtClean="0">
                <a:latin typeface="+mj-lt"/>
              </a:rPr>
              <a:t>/2) block transfers + 1 seek</a:t>
            </a:r>
          </a:p>
        </p:txBody>
      </p:sp>
    </p:spTree>
    <p:extLst>
      <p:ext uri="{BB962C8B-B14F-4D97-AF65-F5344CB8AC3E}">
        <p14:creationId xmlns:p14="http://schemas.microsoft.com/office/powerpoint/2010/main" val="3275809904"/>
      </p:ext>
    </p:extLst>
  </p:cSld>
  <p:clrMapOvr>
    <a:masterClrMapping/>
  </p:clrMapOvr>
  <p:transition advTm="3808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File scan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362950" cy="5360988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400" dirty="0" smtClean="0">
                <a:latin typeface="+mj-lt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 smtClean="0">
                <a:latin typeface="+mj-lt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 smtClean="0">
                <a:latin typeface="+mj-lt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 smtClean="0">
                <a:latin typeface="+mj-lt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+mj-lt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 smtClean="0">
                <a:latin typeface="+mj-lt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 smtClean="0">
                <a:latin typeface="+mj-lt"/>
              </a:rPr>
              <a:t>and binary search requires more seeks than index search</a:t>
            </a:r>
          </a:p>
        </p:txBody>
      </p:sp>
    </p:spTree>
    <p:extLst>
      <p:ext uri="{BB962C8B-B14F-4D97-AF65-F5344CB8AC3E}">
        <p14:creationId xmlns:p14="http://schemas.microsoft.com/office/powerpoint/2010/main" val="2608668309"/>
      </p:ext>
    </p:extLst>
  </p:cSld>
  <p:clrMapOvr>
    <a:masterClrMapping/>
  </p:clrMapOvr>
  <p:transition advTm="3808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65225"/>
            <a:ext cx="8712968" cy="5421313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rgbClr val="3366CC"/>
                </a:solidFill>
                <a:latin typeface="+mn-lt"/>
              </a:rPr>
              <a:t>Index scan</a:t>
            </a:r>
            <a:r>
              <a:rPr lang="en-US" altLang="zh-CN" sz="2400" b="1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– search algorithms that use an index</a:t>
            </a:r>
          </a:p>
          <a:p>
            <a:pPr lvl="1"/>
            <a:r>
              <a:rPr lang="en-US" altLang="zh-CN" sz="2400" dirty="0" smtClean="0">
                <a:latin typeface="+mn-lt"/>
              </a:rPr>
              <a:t>selection condition must be on search-key of index.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A2</a:t>
            </a:r>
            <a:r>
              <a:rPr lang="en-US" altLang="zh-CN" sz="2400" b="1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</a:rPr>
              <a:t>primary index, equality on key</a:t>
            </a:r>
            <a:r>
              <a:rPr lang="en-US" altLang="zh-CN" sz="2400" dirty="0" smtClean="0">
                <a:latin typeface="+mn-lt"/>
              </a:rPr>
              <a:t>).  Retrieve a single record that satisfies the corresponding equality condition  </a:t>
            </a:r>
          </a:p>
          <a:p>
            <a:pPr lvl="1"/>
            <a:r>
              <a:rPr lang="en-US" altLang="zh-CN" sz="2400" i="1" dirty="0" smtClean="0">
                <a:latin typeface="+mn-lt"/>
              </a:rPr>
              <a:t>Cost</a:t>
            </a:r>
            <a:r>
              <a:rPr lang="en-US" altLang="zh-CN" sz="2400" dirty="0" smtClean="0">
                <a:latin typeface="+mn-lt"/>
              </a:rPr>
              <a:t> = (</a:t>
            </a:r>
            <a:r>
              <a:rPr lang="en-US" altLang="zh-CN" sz="2400" i="1" dirty="0" smtClean="0">
                <a:latin typeface="+mn-lt"/>
              </a:rPr>
              <a:t>h</a:t>
            </a:r>
            <a:r>
              <a:rPr lang="en-US" altLang="zh-CN" sz="2400" i="1" baseline="-25000" dirty="0" smtClean="0">
                <a:latin typeface="+mn-lt"/>
              </a:rPr>
              <a:t>i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+ 1) *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400" i="1" baseline="-25000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 + 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4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)</a:t>
            </a:r>
            <a:endParaRPr lang="en-US" altLang="zh-CN" sz="2400" dirty="0" smtClean="0">
              <a:latin typeface="+mn-lt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A3</a:t>
            </a:r>
            <a:r>
              <a:rPr lang="en-US" altLang="zh-CN" sz="2400" b="1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</a:rPr>
              <a:t>primary index, equality on </a:t>
            </a:r>
            <a:r>
              <a:rPr lang="en-US" altLang="zh-CN" sz="2400" b="1" dirty="0" err="1" smtClean="0">
                <a:solidFill>
                  <a:srgbClr val="3366CC"/>
                </a:solidFill>
                <a:latin typeface="+mn-lt"/>
              </a:rPr>
              <a:t>nonkey</a:t>
            </a:r>
            <a:r>
              <a:rPr lang="en-US" altLang="zh-CN" sz="2400" dirty="0" smtClean="0">
                <a:latin typeface="+mn-lt"/>
              </a:rPr>
              <a:t>)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Retrieve multiple records. </a:t>
            </a:r>
          </a:p>
          <a:p>
            <a:pPr lvl="1"/>
            <a:r>
              <a:rPr lang="en-US" altLang="zh-CN" sz="2400" dirty="0" smtClean="0">
                <a:latin typeface="+mn-lt"/>
              </a:rPr>
              <a:t>Records will be on consecutive blocks</a:t>
            </a:r>
          </a:p>
          <a:p>
            <a:pPr lvl="2"/>
            <a:r>
              <a:rPr lang="en-US" altLang="zh-CN" dirty="0" smtClean="0">
                <a:latin typeface="+mn-lt"/>
              </a:rPr>
              <a:t>Let b = number of blocks containing matching records</a:t>
            </a:r>
          </a:p>
          <a:p>
            <a:pPr lvl="1"/>
            <a:r>
              <a:rPr lang="en-US" altLang="zh-CN" sz="2400" i="1" dirty="0" smtClean="0">
                <a:latin typeface="+mn-lt"/>
              </a:rPr>
              <a:t>Cost</a:t>
            </a:r>
            <a:r>
              <a:rPr lang="en-US" altLang="zh-CN" sz="2400" dirty="0" smtClean="0">
                <a:latin typeface="+mn-lt"/>
              </a:rPr>
              <a:t> = </a:t>
            </a:r>
            <a:r>
              <a:rPr lang="en-US" altLang="zh-CN" sz="2400" i="1" dirty="0" smtClean="0">
                <a:latin typeface="+mn-lt"/>
              </a:rPr>
              <a:t>h</a:t>
            </a:r>
            <a:r>
              <a:rPr lang="en-US" altLang="zh-CN" sz="2400" i="1" baseline="-25000" dirty="0" smtClean="0">
                <a:latin typeface="+mn-lt"/>
              </a:rPr>
              <a:t>i</a:t>
            </a:r>
            <a:r>
              <a:rPr lang="en-US" altLang="zh-CN" sz="2400" i="1" dirty="0" smtClean="0">
                <a:latin typeface="+mn-lt"/>
              </a:rPr>
              <a:t> *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400" i="1" baseline="-25000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 + 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4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)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+ </a:t>
            </a:r>
            <a:r>
              <a:rPr lang="en-US" altLang="zh-CN" sz="2400" i="1" dirty="0" err="1" smtClean="0">
                <a:latin typeface="+mn-lt"/>
              </a:rPr>
              <a:t>t</a:t>
            </a:r>
            <a:r>
              <a:rPr lang="en-US" altLang="zh-CN" sz="2400" i="1" baseline="-25000" dirty="0" err="1" smtClean="0">
                <a:latin typeface="+mn-lt"/>
              </a:rPr>
              <a:t>S</a:t>
            </a:r>
            <a:r>
              <a:rPr lang="en-US" altLang="zh-CN" sz="2400" dirty="0" smtClean="0">
                <a:latin typeface="+mn-lt"/>
              </a:rPr>
              <a:t> + </a:t>
            </a:r>
            <a:r>
              <a:rPr lang="en-US" altLang="zh-CN" sz="2400" i="1" dirty="0" err="1" smtClean="0">
                <a:latin typeface="+mn-lt"/>
              </a:rPr>
              <a:t>t</a:t>
            </a:r>
            <a:r>
              <a:rPr lang="en-US" altLang="zh-CN" sz="2400" i="1" baseline="-25000" dirty="0" err="1" smtClean="0">
                <a:latin typeface="+mn-lt"/>
              </a:rPr>
              <a:t>T</a:t>
            </a:r>
            <a:r>
              <a:rPr lang="en-US" altLang="zh-CN" sz="2400" dirty="0" smtClean="0">
                <a:latin typeface="+mn-lt"/>
              </a:rPr>
              <a:t> * b</a:t>
            </a:r>
            <a:endParaRPr lang="en-US" altLang="zh-CN" sz="240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08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65225"/>
            <a:ext cx="7835900" cy="542131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+mn-lt"/>
              </a:rPr>
              <a:t>A4</a:t>
            </a:r>
            <a:r>
              <a:rPr lang="en-US" altLang="zh-CN" sz="2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(</a:t>
            </a:r>
            <a:r>
              <a:rPr lang="en-US" altLang="zh-CN" sz="2800" b="1" dirty="0" smtClean="0">
                <a:solidFill>
                  <a:srgbClr val="3366CC"/>
                </a:solidFill>
                <a:latin typeface="+mn-lt"/>
              </a:rPr>
              <a:t>secondary index, equality on </a:t>
            </a:r>
            <a:r>
              <a:rPr lang="en-US" altLang="zh-CN" sz="2800" b="1" dirty="0" err="1" smtClean="0">
                <a:solidFill>
                  <a:srgbClr val="3366CC"/>
                </a:solidFill>
                <a:latin typeface="+mn-lt"/>
              </a:rPr>
              <a:t>nonkey</a:t>
            </a:r>
            <a:r>
              <a:rPr lang="en-US" altLang="zh-CN" sz="2800" dirty="0" smtClean="0">
                <a:latin typeface="+mn-lt"/>
              </a:rPr>
              <a:t>)</a:t>
            </a:r>
            <a:r>
              <a:rPr lang="en-US" altLang="zh-CN" sz="2800" i="1" dirty="0" smtClean="0">
                <a:latin typeface="+mn-lt"/>
              </a:rPr>
              <a:t>.</a:t>
            </a:r>
            <a:endParaRPr lang="en-US" altLang="zh-CN" sz="2800" dirty="0" smtClean="0">
              <a:latin typeface="+mn-lt"/>
            </a:endParaRPr>
          </a:p>
          <a:p>
            <a:pPr lvl="1"/>
            <a:r>
              <a:rPr lang="en-US" altLang="zh-CN" dirty="0" smtClean="0">
                <a:latin typeface="+mn-lt"/>
              </a:rPr>
              <a:t>Retrieve a single record if the search-key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is a candidate key</a:t>
            </a:r>
          </a:p>
          <a:p>
            <a:pPr lvl="2"/>
            <a:r>
              <a:rPr lang="en-US" altLang="zh-CN" sz="2800" i="1" dirty="0" smtClean="0">
                <a:latin typeface="+mn-lt"/>
              </a:rPr>
              <a:t>Cost = (h</a:t>
            </a:r>
            <a:r>
              <a:rPr lang="en-US" altLang="zh-CN" sz="2800" i="1" baseline="-25000" dirty="0" smtClean="0">
                <a:latin typeface="+mn-lt"/>
              </a:rPr>
              <a:t>i</a:t>
            </a:r>
            <a:r>
              <a:rPr lang="en-US" altLang="zh-CN" sz="2800" i="1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+ 1) * 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sz="28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 + </a:t>
            </a:r>
            <a:r>
              <a:rPr lang="en-US" altLang="zh-CN" sz="28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)</a:t>
            </a:r>
            <a:endParaRPr lang="en-US" altLang="zh-CN" sz="2800" dirty="0" smtClean="0">
              <a:latin typeface="+mn-lt"/>
            </a:endParaRPr>
          </a:p>
          <a:p>
            <a:pPr lvl="1"/>
            <a:r>
              <a:rPr lang="en-US" altLang="zh-CN" dirty="0" smtClean="0">
                <a:latin typeface="+mn-lt"/>
              </a:rPr>
              <a:t>Retrieve multiple records if search-key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is not a candidate key</a:t>
            </a:r>
          </a:p>
          <a:p>
            <a:pPr lvl="2"/>
            <a:r>
              <a:rPr lang="en-US" altLang="zh-CN" sz="2800" dirty="0" smtClean="0">
                <a:latin typeface="+mn-lt"/>
              </a:rPr>
              <a:t>each of </a:t>
            </a:r>
            <a:r>
              <a:rPr lang="en-US" altLang="zh-CN" sz="2800" i="1" dirty="0" smtClean="0">
                <a:latin typeface="+mn-lt"/>
              </a:rPr>
              <a:t>n</a:t>
            </a:r>
            <a:r>
              <a:rPr lang="en-US" altLang="zh-CN" sz="2800" dirty="0" smtClean="0">
                <a:latin typeface="+mn-lt"/>
              </a:rPr>
              <a:t> matching records may be on a different block  </a:t>
            </a:r>
          </a:p>
          <a:p>
            <a:pPr lvl="2"/>
            <a:r>
              <a:rPr lang="en-US" altLang="zh-CN" sz="2800" dirty="0" smtClean="0">
                <a:latin typeface="+mn-lt"/>
              </a:rPr>
              <a:t>Cost =  (</a:t>
            </a:r>
            <a:r>
              <a:rPr lang="en-US" altLang="zh-CN" sz="2800" i="1" dirty="0" smtClean="0">
                <a:latin typeface="+mn-lt"/>
              </a:rPr>
              <a:t>h</a:t>
            </a:r>
            <a:r>
              <a:rPr lang="en-US" altLang="zh-CN" sz="2800" i="1" baseline="-25000" dirty="0" smtClean="0">
                <a:latin typeface="+mn-lt"/>
              </a:rPr>
              <a:t>i</a:t>
            </a:r>
            <a:r>
              <a:rPr lang="en-US" altLang="zh-CN" sz="2800" i="1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+ </a:t>
            </a:r>
            <a:r>
              <a:rPr lang="en-US" altLang="zh-CN" sz="2800" i="1" dirty="0" smtClean="0">
                <a:latin typeface="+mn-lt"/>
              </a:rPr>
              <a:t>n) * 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sz="28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 + </a:t>
            </a:r>
            <a:r>
              <a:rPr lang="en-US" altLang="zh-CN" sz="28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)</a:t>
            </a:r>
            <a:r>
              <a:rPr lang="en-US" altLang="zh-CN" sz="2800" i="1" dirty="0" smtClean="0">
                <a:latin typeface="+mn-lt"/>
              </a:rPr>
              <a:t> </a:t>
            </a:r>
          </a:p>
          <a:p>
            <a:pPr lvl="3"/>
            <a:r>
              <a:rPr lang="en-US" altLang="zh-CN" sz="2800" dirty="0" smtClean="0">
                <a:latin typeface="+mn-lt"/>
              </a:rPr>
              <a:t>Can be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804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553450" cy="5216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zh-CN" sz="2800" dirty="0" smtClean="0">
                <a:latin typeface="+mn-lt"/>
              </a:rPr>
              <a:t>Can implement selections of the form 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</a:t>
            </a:r>
            <a:r>
              <a:rPr kumimoji="0" lang="en-US" altLang="zh-CN" sz="2800" i="1" baseline="-25000" dirty="0" smtClean="0">
                <a:latin typeface="+mn-lt"/>
                <a:sym typeface="Symbol" pitchFamily="18" charset="2"/>
              </a:rPr>
              <a:t>A</a:t>
            </a:r>
            <a:r>
              <a:rPr kumimoji="0" lang="en-US" altLang="zh-CN" sz="2800" baseline="-25000" dirty="0" smtClean="0">
                <a:latin typeface="+mn-lt"/>
                <a:sym typeface="Symbol" pitchFamily="18" charset="2"/>
              </a:rPr>
              <a:t></a:t>
            </a:r>
            <a:r>
              <a:rPr kumimoji="0" lang="en-US" altLang="zh-CN" sz="2800" i="1" baseline="-25000" dirty="0" smtClean="0">
                <a:latin typeface="+mn-lt"/>
                <a:sym typeface="Symbol" pitchFamily="18" charset="2"/>
              </a:rPr>
              <a:t>V 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(</a:t>
            </a:r>
            <a:r>
              <a:rPr kumimoji="0" lang="en-US" altLang="zh-CN" sz="2800" i="1" dirty="0" smtClean="0">
                <a:latin typeface="+mn-lt"/>
                <a:sym typeface="Symbol" pitchFamily="18" charset="2"/>
              </a:rPr>
              <a:t>r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) or </a:t>
            </a:r>
            <a:r>
              <a:rPr kumimoji="0" lang="en-US" altLang="zh-CN" sz="2800" i="1" baseline="-25000" dirty="0" smtClean="0">
                <a:latin typeface="+mn-lt"/>
                <a:sym typeface="Symbol" pitchFamily="18" charset="2"/>
              </a:rPr>
              <a:t>A </a:t>
            </a:r>
            <a:r>
              <a:rPr kumimoji="0" lang="en-US" altLang="zh-CN" sz="2800" baseline="-25000" dirty="0" smtClean="0">
                <a:latin typeface="+mn-lt"/>
                <a:sym typeface="Symbol" pitchFamily="18" charset="2"/>
              </a:rPr>
              <a:t> </a:t>
            </a:r>
            <a:r>
              <a:rPr kumimoji="0" lang="en-US" altLang="zh-CN" sz="2800" i="1" baseline="-25000" dirty="0" smtClean="0">
                <a:latin typeface="+mn-lt"/>
                <a:sym typeface="Symbol" pitchFamily="18" charset="2"/>
              </a:rPr>
              <a:t>V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(</a:t>
            </a:r>
            <a:r>
              <a:rPr kumimoji="0" lang="en-US" altLang="zh-CN" sz="2800" i="1" dirty="0" smtClean="0">
                <a:latin typeface="+mn-lt"/>
                <a:sym typeface="Symbol" pitchFamily="18" charset="2"/>
              </a:rPr>
              <a:t>r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dirty="0" smtClean="0">
                <a:latin typeface="+mn-lt"/>
                <a:sym typeface="Symbol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dirty="0" smtClean="0">
                <a:latin typeface="+mn-lt"/>
                <a:sym typeface="Symbol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A5</a:t>
            </a:r>
            <a:r>
              <a:rPr lang="en-US" altLang="zh-CN" sz="2400" dirty="0" smtClean="0">
                <a:latin typeface="+mn-lt"/>
              </a:rPr>
              <a:t> (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</a:rPr>
              <a:t>primary index, comparison</a:t>
            </a:r>
            <a:r>
              <a:rPr lang="en-US" altLang="zh-CN" sz="2400" dirty="0" smtClean="0">
                <a:latin typeface="+mn-lt"/>
              </a:rPr>
              <a:t>)</a:t>
            </a:r>
            <a:r>
              <a:rPr lang="en-US" altLang="zh-CN" sz="2400" i="1" dirty="0" smtClean="0">
                <a:latin typeface="+mn-lt"/>
              </a:rPr>
              <a:t>.</a:t>
            </a:r>
            <a:r>
              <a:rPr lang="en-US" altLang="zh-CN" sz="2400" dirty="0" smtClean="0">
                <a:latin typeface="+mn-lt"/>
              </a:rPr>
              <a:t> (Relation is sorted on A)</a:t>
            </a:r>
            <a:endParaRPr lang="en-US" altLang="zh-CN" sz="2400" i="1" dirty="0" smtClean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latin typeface="+mn-lt"/>
              </a:rPr>
              <a:t>For </a:t>
            </a:r>
            <a:r>
              <a:rPr kumimoji="0" lang="en-US" altLang="zh-CN" i="1" dirty="0" smtClean="0">
                <a:latin typeface="+mn-lt"/>
                <a:sym typeface="Symbol" pitchFamily="18" charset="2"/>
              </a:rPr>
              <a:t></a:t>
            </a:r>
            <a:r>
              <a:rPr kumimoji="0" lang="en-US" altLang="zh-CN" i="1" baseline="-25000" dirty="0" smtClean="0">
                <a:latin typeface="+mn-lt"/>
                <a:sym typeface="Symbol" pitchFamily="18" charset="2"/>
              </a:rPr>
              <a:t>A  V</a:t>
            </a:r>
            <a:r>
              <a:rPr kumimoji="0" lang="en-US" altLang="zh-CN" i="1" dirty="0" smtClean="0">
                <a:latin typeface="+mn-lt"/>
                <a:sym typeface="Symbol" pitchFamily="18" charset="2"/>
              </a:rPr>
              <a:t>(r)</a:t>
            </a:r>
            <a:r>
              <a:rPr kumimoji="0" lang="en-US" altLang="zh-CN" dirty="0" smtClean="0">
                <a:latin typeface="+mn-lt"/>
                <a:sym typeface="Symbol" pitchFamily="18" charset="2"/>
              </a:rPr>
              <a:t>  use index to find first tuple </a:t>
            </a:r>
            <a:r>
              <a:rPr kumimoji="0" lang="en-US" altLang="zh-CN" i="1" dirty="0" smtClean="0">
                <a:latin typeface="+mn-lt"/>
                <a:sym typeface="Symbol" pitchFamily="18" charset="2"/>
              </a:rPr>
              <a:t> v</a:t>
            </a:r>
            <a:r>
              <a:rPr kumimoji="0" lang="en-US" altLang="zh-CN" dirty="0" smtClean="0">
                <a:latin typeface="+mn-lt"/>
                <a:sym typeface="Symbol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zh-CN" dirty="0" smtClean="0">
                <a:latin typeface="+mn-lt"/>
                <a:sym typeface="Symbol" pitchFamily="18" charset="2"/>
              </a:rPr>
              <a:t>For </a:t>
            </a:r>
            <a:r>
              <a:rPr kumimoji="0" lang="en-US" altLang="zh-CN" i="1" baseline="-25000" dirty="0" smtClean="0">
                <a:latin typeface="+mn-lt"/>
                <a:sym typeface="Symbol" pitchFamily="18" charset="2"/>
              </a:rPr>
              <a:t>A</a:t>
            </a:r>
            <a:r>
              <a:rPr kumimoji="0" lang="en-US" altLang="zh-CN" baseline="-25000" dirty="0" smtClean="0">
                <a:latin typeface="+mn-lt"/>
                <a:sym typeface="Symbol" pitchFamily="18" charset="2"/>
              </a:rPr>
              <a:t></a:t>
            </a:r>
            <a:r>
              <a:rPr kumimoji="0" lang="en-US" altLang="zh-CN" i="1" baseline="-25000" dirty="0" smtClean="0">
                <a:latin typeface="+mn-lt"/>
                <a:sym typeface="Symbol" pitchFamily="18" charset="2"/>
              </a:rPr>
              <a:t>V </a:t>
            </a:r>
            <a:r>
              <a:rPr kumimoji="0" lang="en-US" altLang="zh-CN" dirty="0" smtClean="0">
                <a:latin typeface="+mn-lt"/>
                <a:sym typeface="Symbol" pitchFamily="18" charset="2"/>
              </a:rPr>
              <a:t>(</a:t>
            </a:r>
            <a:r>
              <a:rPr kumimoji="0" lang="en-US" altLang="zh-CN" i="1" dirty="0" smtClean="0">
                <a:latin typeface="+mn-lt"/>
                <a:sym typeface="Symbol" pitchFamily="18" charset="2"/>
              </a:rPr>
              <a:t>r</a:t>
            </a:r>
            <a:r>
              <a:rPr kumimoji="0" lang="en-US" altLang="zh-CN" dirty="0" smtClean="0">
                <a:latin typeface="+mn-lt"/>
                <a:sym typeface="Symbol" pitchFamily="18" charset="2"/>
              </a:rPr>
              <a:t>) just scan relation sequentially till first tuple &gt; </a:t>
            </a:r>
            <a:r>
              <a:rPr kumimoji="0" lang="en-US" altLang="zh-CN" i="1" dirty="0" smtClean="0">
                <a:latin typeface="+mn-lt"/>
                <a:sym typeface="Symbol" pitchFamily="18" charset="2"/>
              </a:rPr>
              <a:t>v; </a:t>
            </a:r>
            <a:r>
              <a:rPr kumimoji="0" lang="en-US" altLang="zh-CN" dirty="0" smtClean="0">
                <a:latin typeface="+mn-lt"/>
                <a:sym typeface="Symbol" pitchFamily="18" charset="2"/>
              </a:rPr>
              <a:t>do not use index</a:t>
            </a:r>
            <a:endParaRPr lang="en-US" altLang="zh-CN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384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553450" cy="5216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 smtClean="0">
                <a:latin typeface="+mn-lt"/>
              </a:rPr>
              <a:t>A6</a:t>
            </a:r>
            <a:r>
              <a:rPr lang="en-US" altLang="zh-CN" sz="2800" dirty="0" smtClean="0">
                <a:latin typeface="+mn-lt"/>
              </a:rPr>
              <a:t> (</a:t>
            </a:r>
            <a:r>
              <a:rPr lang="en-US" altLang="zh-CN" sz="2800" b="1" dirty="0" smtClean="0">
                <a:solidFill>
                  <a:srgbClr val="3366CC"/>
                </a:solidFill>
                <a:latin typeface="+mn-lt"/>
              </a:rPr>
              <a:t>secondary index, comparison</a:t>
            </a:r>
            <a:r>
              <a:rPr lang="en-US" altLang="zh-CN" sz="2800" dirty="0" smtClean="0">
                <a:latin typeface="+mn-lt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 smtClean="0">
                <a:latin typeface="+mn-lt"/>
              </a:rPr>
              <a:t>For </a:t>
            </a:r>
            <a:r>
              <a:rPr kumimoji="0" lang="en-US" altLang="zh-CN" sz="2800" i="1" dirty="0" smtClean="0">
                <a:latin typeface="+mn-lt"/>
                <a:sym typeface="Symbol" pitchFamily="18" charset="2"/>
              </a:rPr>
              <a:t></a:t>
            </a:r>
            <a:r>
              <a:rPr kumimoji="0" lang="en-US" altLang="zh-CN" sz="2800" i="1" baseline="-25000" dirty="0" smtClean="0">
                <a:latin typeface="+mn-lt"/>
                <a:sym typeface="Symbol" pitchFamily="18" charset="2"/>
              </a:rPr>
              <a:t>A  V</a:t>
            </a:r>
            <a:r>
              <a:rPr kumimoji="0" lang="en-US" altLang="zh-CN" sz="2800" i="1" dirty="0" smtClean="0">
                <a:latin typeface="+mn-lt"/>
                <a:sym typeface="Symbol" pitchFamily="18" charset="2"/>
              </a:rPr>
              <a:t>(r)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  use index to find first </a:t>
            </a:r>
            <a:r>
              <a:rPr kumimoji="0" lang="en-US" altLang="zh-CN" sz="28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index entry 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</a:t>
            </a:r>
            <a:r>
              <a:rPr kumimoji="0" lang="en-US" altLang="zh-CN" sz="2800" i="1" dirty="0" smtClean="0">
                <a:latin typeface="+mn-lt"/>
                <a:sym typeface="Symbol" pitchFamily="18" charset="2"/>
              </a:rPr>
              <a:t> v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 and scan index sequentially  from there, </a:t>
            </a:r>
            <a:r>
              <a:rPr kumimoji="0" lang="en-US" altLang="zh-CN" sz="28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2800" dirty="0" smtClean="0">
                <a:latin typeface="+mn-lt"/>
                <a:sym typeface="Symbol" pitchFamily="18" charset="2"/>
              </a:rPr>
              <a:t>For </a:t>
            </a:r>
            <a:r>
              <a:rPr kumimoji="0" lang="en-US" altLang="zh-CN" sz="2800" i="1" baseline="-25000" dirty="0" smtClean="0">
                <a:latin typeface="+mn-lt"/>
                <a:sym typeface="Symbol" pitchFamily="18" charset="2"/>
              </a:rPr>
              <a:t>A</a:t>
            </a:r>
            <a:r>
              <a:rPr kumimoji="0" lang="en-US" altLang="zh-CN" sz="2800" baseline="-25000" dirty="0" smtClean="0">
                <a:latin typeface="+mn-lt"/>
                <a:sym typeface="Symbol" pitchFamily="18" charset="2"/>
              </a:rPr>
              <a:t></a:t>
            </a:r>
            <a:r>
              <a:rPr kumimoji="0" lang="en-US" altLang="zh-CN" sz="2800" i="1" baseline="-25000" dirty="0" smtClean="0">
                <a:latin typeface="+mn-lt"/>
                <a:sym typeface="Symbol" pitchFamily="18" charset="2"/>
              </a:rPr>
              <a:t>V 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(</a:t>
            </a:r>
            <a:r>
              <a:rPr kumimoji="0" lang="en-US" altLang="zh-CN" sz="2800" i="1" dirty="0" smtClean="0">
                <a:latin typeface="+mn-lt"/>
                <a:sym typeface="Symbol" pitchFamily="18" charset="2"/>
              </a:rPr>
              <a:t>r</a:t>
            </a:r>
            <a:r>
              <a:rPr kumimoji="0" lang="en-US" altLang="zh-CN" sz="2800" dirty="0" smtClean="0">
                <a:latin typeface="+mn-lt"/>
                <a:sym typeface="Symbol" pitchFamily="18" charset="2"/>
              </a:rPr>
              <a:t>) just scan leaf pages of index finding pointers to records, till first entry &gt; </a:t>
            </a:r>
            <a:r>
              <a:rPr kumimoji="0" lang="en-US" altLang="zh-CN" sz="2800" i="1" dirty="0" smtClean="0">
                <a:latin typeface="+mn-lt"/>
                <a:sym typeface="Symbol" pitchFamily="18" charset="2"/>
              </a:rPr>
              <a:t>v</a:t>
            </a:r>
            <a:endParaRPr lang="en-US" altLang="zh-CN" sz="2800" i="1" dirty="0" smtClean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kumimoji="0" lang="en-US" altLang="zh-CN" sz="2800" dirty="0" smtClean="0">
                <a:solidFill>
                  <a:srgbClr val="0070C0"/>
                </a:solidFill>
                <a:latin typeface="+mn-lt"/>
                <a:sym typeface="Symbol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altLang="zh-CN" sz="2800" dirty="0" smtClean="0">
                <a:latin typeface="+mn-lt"/>
                <a:sym typeface="Symbol" pitchFamily="18" charset="2"/>
              </a:rPr>
              <a:t>requires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zh-CN" sz="2800" dirty="0" smtClean="0">
                <a:latin typeface="+mn-lt"/>
              </a:rPr>
              <a:t> Linear file scan may be cheaper</a:t>
            </a:r>
          </a:p>
        </p:txBody>
      </p:sp>
    </p:spTree>
    <p:extLst>
      <p:ext uri="{BB962C8B-B14F-4D97-AF65-F5344CB8AC3E}">
        <p14:creationId xmlns:p14="http://schemas.microsoft.com/office/powerpoint/2010/main" val="189630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j-lt"/>
              </a:rPr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1280120"/>
            <a:ext cx="8784976" cy="5029200"/>
          </a:xfrm>
        </p:spPr>
        <p:txBody>
          <a:bodyPr>
            <a:normAutofit/>
          </a:bodyPr>
          <a:lstStyle/>
          <a:p>
            <a:pPr>
              <a:tabLst>
                <a:tab pos="2338388" algn="l"/>
              </a:tabLst>
            </a:pPr>
            <a:r>
              <a:rPr lang="en-US" altLang="zh-CN" sz="2400" b="1" dirty="0" smtClean="0">
                <a:latin typeface="+mn-lt"/>
                <a:sym typeface="Greek Symbols" pitchFamily="18" charset="2"/>
              </a:rPr>
              <a:t>Conjunction:  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</a:t>
            </a:r>
            <a:r>
              <a:rPr lang="en-US" altLang="zh-CN" sz="2800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sz="2800" baseline="-25000" dirty="0" smtClean="0">
                <a:latin typeface="+mn-lt"/>
                <a:sym typeface="Greek Symbols" pitchFamily="18" charset="2"/>
              </a:rPr>
              <a:t>1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 </a:t>
            </a:r>
            <a:r>
              <a:rPr lang="en-US" altLang="zh-CN" sz="2800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sz="2800" baseline="-25000" dirty="0" smtClean="0">
                <a:latin typeface="+mn-lt"/>
                <a:sym typeface="Greek Symbols" pitchFamily="18" charset="2"/>
              </a:rPr>
              <a:t>2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. . . </a:t>
            </a:r>
            <a:r>
              <a:rPr lang="en-US" altLang="zh-CN" sz="2800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sz="2800" i="1" baseline="-25000" dirty="0" smtClean="0">
                <a:latin typeface="+mn-lt"/>
                <a:sym typeface="Greek Symbols" pitchFamily="18" charset="2"/>
              </a:rPr>
              <a:t>n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sz="2800" i="1" dirty="0" smtClean="0">
                <a:latin typeface="+mn-lt"/>
                <a:sym typeface="Symbol" pitchFamily="18" charset="2"/>
              </a:rPr>
              <a:t>r)</a:t>
            </a:r>
            <a:r>
              <a:rPr lang="en-US" altLang="zh-CN" sz="2400" i="1" dirty="0" smtClean="0">
                <a:latin typeface="+mn-lt"/>
                <a:sym typeface="Symbol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zh-CN" sz="2400" b="1" dirty="0" smtClean="0">
                <a:latin typeface="+mn-lt"/>
              </a:rPr>
              <a:t>A7</a:t>
            </a:r>
            <a:r>
              <a:rPr lang="en-US" altLang="zh-CN" sz="2400" dirty="0" smtClean="0">
                <a:latin typeface="+mn-lt"/>
              </a:rPr>
              <a:t> (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</a:rPr>
              <a:t>conjunctive selection using one index</a:t>
            </a:r>
            <a:r>
              <a:rPr lang="en-US" altLang="zh-CN" sz="2400" dirty="0" smtClean="0">
                <a:latin typeface="+mn-lt"/>
              </a:rPr>
              <a:t>).</a:t>
            </a:r>
            <a:r>
              <a:rPr lang="en-US" altLang="zh-CN" sz="2400" i="1" dirty="0" smtClean="0">
                <a:latin typeface="+mn-lt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400" dirty="0" smtClean="0">
                <a:latin typeface="+mn-lt"/>
              </a:rPr>
              <a:t>Select a combination of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sz="2400" i="1" baseline="-25000" dirty="0" err="1" smtClean="0">
                <a:latin typeface="+mn-lt"/>
                <a:sym typeface="Greek Symbols" pitchFamily="18" charset="2"/>
              </a:rPr>
              <a:t>i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and algorithms A1 through A7 that results in the least cost for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sz="2400" i="1" baseline="-25000" dirty="0" err="1" smtClean="0">
                <a:latin typeface="+mn-lt"/>
                <a:sym typeface="Symbol" pitchFamily="18" charset="2"/>
              </a:rPr>
              <a:t>i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(</a:t>
            </a:r>
            <a:r>
              <a:rPr lang="en-US" altLang="zh-CN" sz="2400" i="1" dirty="0" smtClean="0">
                <a:latin typeface="+mn-lt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400" i="1" dirty="0" smtClean="0">
                <a:latin typeface="+mn-lt"/>
                <a:sym typeface="Greek Symbols" pitchFamily="18" charset="2"/>
              </a:rPr>
              <a:t> 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zh-CN" sz="2400" b="1" dirty="0" smtClean="0">
                <a:latin typeface="+mn-lt"/>
                <a:sym typeface="Greek Symbols" pitchFamily="18" charset="2"/>
              </a:rPr>
              <a:t>A8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(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  <a:sym typeface="Greek Symbols" pitchFamily="18" charset="2"/>
              </a:rPr>
              <a:t>conjunctive selection using composite index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400" dirty="0" smtClean="0">
                <a:latin typeface="+mn-lt"/>
                <a:sym typeface="Greek Symbols" pitchFamily="18" charset="2"/>
              </a:rPr>
              <a:t>Use appropriate composite (multiple-key) index if available.</a:t>
            </a:r>
          </a:p>
        </p:txBody>
      </p:sp>
    </p:spTree>
    <p:extLst>
      <p:ext uri="{BB962C8B-B14F-4D97-AF65-F5344CB8AC3E}">
        <p14:creationId xmlns:p14="http://schemas.microsoft.com/office/powerpoint/2010/main" val="403049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+mj-lt"/>
              </a:rPr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280120"/>
            <a:ext cx="8396287" cy="5029200"/>
          </a:xfrm>
        </p:spPr>
        <p:txBody>
          <a:bodyPr>
            <a:normAutofit/>
          </a:bodyPr>
          <a:lstStyle/>
          <a:p>
            <a:pPr>
              <a:tabLst>
                <a:tab pos="2338388" algn="l"/>
              </a:tabLst>
            </a:pPr>
            <a:r>
              <a:rPr lang="en-US" altLang="zh-CN" sz="2400" b="1" dirty="0" smtClean="0">
                <a:latin typeface="+mn-lt"/>
                <a:sym typeface="Greek Symbols" pitchFamily="18" charset="2"/>
              </a:rPr>
              <a:t>Conjunction:  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</a:t>
            </a:r>
            <a:r>
              <a:rPr lang="en-US" altLang="zh-CN" sz="2800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sz="2800" baseline="-25000" dirty="0" smtClean="0">
                <a:latin typeface="+mn-lt"/>
                <a:sym typeface="Greek Symbols" pitchFamily="18" charset="2"/>
              </a:rPr>
              <a:t>1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 </a:t>
            </a:r>
            <a:r>
              <a:rPr lang="en-US" altLang="zh-CN" sz="2800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sz="2800" baseline="-25000" dirty="0" smtClean="0">
                <a:latin typeface="+mn-lt"/>
                <a:sym typeface="Greek Symbols" pitchFamily="18" charset="2"/>
              </a:rPr>
              <a:t>2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. . . </a:t>
            </a:r>
            <a:r>
              <a:rPr lang="en-US" altLang="zh-CN" sz="2800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sz="2800" i="1" baseline="-25000" dirty="0" smtClean="0">
                <a:latin typeface="+mn-lt"/>
                <a:sym typeface="Greek Symbols" pitchFamily="18" charset="2"/>
              </a:rPr>
              <a:t>n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sz="2800" i="1" dirty="0" smtClean="0">
                <a:latin typeface="+mn-lt"/>
                <a:sym typeface="Symbol" pitchFamily="18" charset="2"/>
              </a:rPr>
              <a:t>r)</a:t>
            </a:r>
            <a:r>
              <a:rPr lang="en-US" altLang="zh-CN" sz="2400" i="1" dirty="0" smtClean="0">
                <a:latin typeface="+mn-lt"/>
                <a:sym typeface="Symbol" pitchFamily="18" charset="2"/>
              </a:rPr>
              <a:t>  </a:t>
            </a:r>
          </a:p>
          <a:p>
            <a:pPr marL="457200" lvl="1" indent="0">
              <a:buNone/>
              <a:tabLst>
                <a:tab pos="2338388" algn="l"/>
              </a:tabLst>
            </a:pPr>
            <a:endParaRPr lang="en-US" altLang="zh-CN" sz="2400" dirty="0" smtClean="0">
              <a:latin typeface="+mn-lt"/>
              <a:sym typeface="Greek Symbols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sym typeface="Greek Symbols" pitchFamily="18" charset="2"/>
              </a:rPr>
              <a:t>A9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(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  <a:sym typeface="Greek Symbols" pitchFamily="18" charset="2"/>
              </a:rPr>
              <a:t>conjunctive selection by intersection of identifiers</a:t>
            </a:r>
            <a:r>
              <a:rPr lang="en-US" altLang="zh-CN" sz="2400" i="1" dirty="0" smtClean="0">
                <a:latin typeface="+mn-lt"/>
                <a:sym typeface="Greek Symbols" pitchFamily="18" charset="2"/>
              </a:rPr>
              <a:t>).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400" dirty="0" smtClean="0">
                <a:latin typeface="+mn-lt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400" dirty="0" smtClean="0">
                <a:latin typeface="+mn-lt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400" dirty="0" smtClean="0">
                <a:latin typeface="+mn-lt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400" dirty="0" smtClean="0">
                <a:latin typeface="+mn-lt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  <p:extLst>
      <p:ext uri="{BB962C8B-B14F-4D97-AF65-F5344CB8AC3E}">
        <p14:creationId xmlns:p14="http://schemas.microsoft.com/office/powerpoint/2010/main" val="9888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latin typeface="+mj-lt"/>
              </a:rPr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latin typeface="+mn-lt"/>
                <a:sym typeface="Symbol" pitchFamily="18" charset="2"/>
              </a:rPr>
              <a:t>Disjunction:</a:t>
            </a:r>
            <a:r>
              <a:rPr lang="en-US" altLang="zh-CN" dirty="0" smtClean="0">
                <a:latin typeface="+mn-lt"/>
                <a:sym typeface="Symbol" pitchFamily="18" charset="2"/>
              </a:rPr>
              <a:t></a:t>
            </a:r>
            <a:r>
              <a:rPr lang="en-US" altLang="zh-CN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baseline="-25000" dirty="0" smtClean="0">
                <a:latin typeface="+mn-lt"/>
                <a:sym typeface="Greek Symbols" pitchFamily="18" charset="2"/>
              </a:rPr>
              <a:t>1</a:t>
            </a:r>
            <a:r>
              <a:rPr lang="en-US" altLang="zh-CN" dirty="0" smtClean="0">
                <a:latin typeface="+mn-lt"/>
                <a:sym typeface="Symbol" pitchFamily="18" charset="2"/>
              </a:rPr>
              <a:t> </a:t>
            </a:r>
            <a:r>
              <a:rPr lang="en-US" altLang="zh-CN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baseline="-25000" dirty="0" smtClean="0">
                <a:latin typeface="+mn-lt"/>
                <a:sym typeface="Greek Symbols" pitchFamily="18" charset="2"/>
              </a:rPr>
              <a:t>2 </a:t>
            </a:r>
            <a:r>
              <a:rPr lang="en-US" altLang="zh-CN" dirty="0" smtClean="0">
                <a:latin typeface="+mn-lt"/>
                <a:sym typeface="Symbol" pitchFamily="18" charset="2"/>
              </a:rPr>
              <a:t>. . . </a:t>
            </a:r>
            <a:r>
              <a:rPr lang="en-US" altLang="zh-CN" baseline="-25000" dirty="0" smtClean="0">
                <a:latin typeface="+mn-lt"/>
                <a:sym typeface="Symbol" pitchFamily="18" charset="2"/>
              </a:rPr>
              <a:t></a:t>
            </a:r>
            <a:r>
              <a:rPr lang="en-US" altLang="zh-CN" i="1" baseline="-25000" dirty="0" smtClean="0">
                <a:latin typeface="+mn-lt"/>
                <a:sym typeface="Greek Symbols" pitchFamily="18" charset="2"/>
              </a:rPr>
              <a:t>n </a:t>
            </a:r>
            <a:r>
              <a:rPr lang="en-US" altLang="zh-CN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i="1" dirty="0" smtClean="0">
                <a:latin typeface="+mn-lt"/>
                <a:sym typeface="Symbol" pitchFamily="18" charset="2"/>
              </a:rPr>
              <a:t>r).</a:t>
            </a:r>
            <a:r>
              <a:rPr lang="en-US" altLang="zh-CN" sz="2800" i="1" dirty="0" smtClean="0">
                <a:latin typeface="+mn-lt"/>
                <a:sym typeface="Symbol" pitchFamily="18" charset="2"/>
              </a:rPr>
              <a:t> </a:t>
            </a:r>
            <a:endParaRPr lang="en-US" altLang="zh-CN" sz="2800" dirty="0" smtClean="0">
              <a:latin typeface="+mn-lt"/>
              <a:sym typeface="Symbol" pitchFamily="18" charset="2"/>
            </a:endParaRPr>
          </a:p>
          <a:p>
            <a:r>
              <a:rPr lang="en-US" altLang="zh-CN" sz="2800" b="1" dirty="0" smtClean="0">
                <a:latin typeface="+mn-lt"/>
                <a:sym typeface="Greek Symbols" pitchFamily="18" charset="2"/>
              </a:rPr>
              <a:t>A10</a:t>
            </a:r>
            <a:r>
              <a:rPr lang="en-US" altLang="zh-CN" sz="2800" dirty="0" smtClean="0">
                <a:latin typeface="+mn-lt"/>
                <a:sym typeface="Greek Symbols" pitchFamily="18" charset="2"/>
              </a:rPr>
              <a:t> (</a:t>
            </a:r>
            <a:r>
              <a:rPr lang="en-US" altLang="zh-CN" sz="2800" b="1" dirty="0" smtClean="0">
                <a:solidFill>
                  <a:srgbClr val="3366CC"/>
                </a:solidFill>
                <a:latin typeface="+mn-lt"/>
                <a:sym typeface="Greek Symbols" pitchFamily="18" charset="2"/>
              </a:rPr>
              <a:t>disjunctive selection by union of identifiers</a:t>
            </a:r>
            <a:r>
              <a:rPr lang="en-US" altLang="zh-CN" sz="2800" dirty="0" smtClean="0">
                <a:latin typeface="+mn-lt"/>
                <a:sym typeface="Greek Symbols" pitchFamily="18" charset="2"/>
              </a:rPr>
              <a:t>). </a:t>
            </a:r>
          </a:p>
          <a:p>
            <a:pPr lvl="1"/>
            <a:r>
              <a:rPr lang="en-US" altLang="zh-CN" dirty="0" smtClean="0">
                <a:latin typeface="+mn-lt"/>
                <a:sym typeface="Greek Symbols" pitchFamily="18" charset="2"/>
              </a:rPr>
              <a:t>Applicable if 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  <a:sym typeface="Greek Symbols" pitchFamily="18" charset="2"/>
              </a:rPr>
              <a:t>all</a:t>
            </a:r>
            <a:r>
              <a:rPr lang="en-US" altLang="zh-CN" i="1" dirty="0" smtClean="0">
                <a:latin typeface="+mn-lt"/>
                <a:sym typeface="Greek Symbols" pitchFamily="18" charset="2"/>
              </a:rPr>
              <a:t> </a:t>
            </a:r>
            <a:r>
              <a:rPr lang="en-US" altLang="zh-CN" dirty="0" smtClean="0">
                <a:latin typeface="+mn-lt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zh-CN" sz="2800" dirty="0" smtClean="0">
                <a:latin typeface="+mn-lt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zh-CN" dirty="0" smtClean="0">
                <a:latin typeface="+mn-lt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zh-CN" dirty="0" smtClean="0">
                <a:latin typeface="+mn-lt"/>
                <a:sym typeface="Greek Symbols" pitchFamily="18" charset="2"/>
              </a:rPr>
              <a:t>Then fetch records from file</a:t>
            </a:r>
          </a:p>
        </p:txBody>
      </p:sp>
    </p:spTree>
    <p:extLst>
      <p:ext uri="{BB962C8B-B14F-4D97-AF65-F5344CB8AC3E}">
        <p14:creationId xmlns:p14="http://schemas.microsoft.com/office/powerpoint/2010/main" val="12235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latin typeface="+mj-lt"/>
              </a:rPr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latin typeface="+mn-lt"/>
                <a:sym typeface="Symbol" pitchFamily="18" charset="2"/>
              </a:rPr>
              <a:t>Negation:  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</a:t>
            </a:r>
            <a:r>
              <a:rPr lang="en-US" altLang="zh-CN" sz="2800" baseline="-25000" dirty="0" smtClean="0">
                <a:latin typeface="+mn-lt"/>
                <a:sym typeface="Symbol" pitchFamily="18" charset="2"/>
              </a:rPr>
              <a:t>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(</a:t>
            </a:r>
            <a:r>
              <a:rPr lang="en-US" altLang="zh-CN" sz="2800" i="1" dirty="0" smtClean="0">
                <a:latin typeface="+mn-lt"/>
                <a:sym typeface="Symbol" pitchFamily="18" charset="2"/>
              </a:rPr>
              <a:t>r)</a:t>
            </a:r>
          </a:p>
          <a:p>
            <a:pPr lvl="1"/>
            <a:r>
              <a:rPr lang="en-US" altLang="zh-CN" dirty="0" smtClean="0">
                <a:latin typeface="+mn-lt"/>
                <a:sym typeface="Symbol" pitchFamily="18" charset="2"/>
              </a:rPr>
              <a:t>Use linear scan on file</a:t>
            </a:r>
          </a:p>
          <a:p>
            <a:pPr lvl="1"/>
            <a:r>
              <a:rPr lang="en-US" altLang="zh-CN" dirty="0" smtClean="0">
                <a:latin typeface="+mn-lt"/>
                <a:sym typeface="Symbol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zh-CN" sz="2800" dirty="0" smtClean="0">
                <a:latin typeface="+mn-lt"/>
                <a:sym typeface="Symbol" pitchFamily="18" charset="2"/>
              </a:rPr>
              <a:t> Find satisfying records using index and fetch from file</a:t>
            </a:r>
          </a:p>
        </p:txBody>
      </p:sp>
    </p:spTree>
    <p:extLst>
      <p:ext uri="{BB962C8B-B14F-4D97-AF65-F5344CB8AC3E}">
        <p14:creationId xmlns:p14="http://schemas.microsoft.com/office/powerpoint/2010/main" val="20934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j-lt"/>
              </a:rPr>
              <a:t>INDEX - Modification</a:t>
            </a:r>
            <a:endParaRPr lang="zh-CN" altLang="en-US" sz="4000" dirty="0">
              <a:latin typeface="+mj-lt"/>
            </a:endParaRPr>
          </a:p>
        </p:txBody>
      </p:sp>
      <p:pic>
        <p:nvPicPr>
          <p:cNvPr id="6" name="Picture 4" descr="ixwr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4023"/>
            <a:ext cx="8229600" cy="387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62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Sorting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lt"/>
              </a:rPr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zh-CN" sz="2800" dirty="0" smtClean="0">
                <a:latin typeface="+mn-lt"/>
              </a:rPr>
              <a:t>For relations that fit in memory, techniques like quicksort can be used.  For relations that don’t fit in memory, </a:t>
            </a:r>
            <a:r>
              <a:rPr lang="en-US" altLang="zh-CN" sz="2800" b="1" dirty="0" smtClean="0">
                <a:latin typeface="+mn-lt"/>
              </a:rPr>
              <a:t>external </a:t>
            </a:r>
            <a:br>
              <a:rPr lang="en-US" altLang="zh-CN" sz="2800" b="1" dirty="0" smtClean="0">
                <a:latin typeface="+mn-lt"/>
              </a:rPr>
            </a:br>
            <a:r>
              <a:rPr lang="en-US" altLang="zh-CN" sz="2800" b="1" dirty="0" smtClean="0">
                <a:latin typeface="+mn-lt"/>
              </a:rPr>
              <a:t>sort-merge </a:t>
            </a:r>
            <a:r>
              <a:rPr lang="en-US" altLang="zh-CN" sz="2800" dirty="0" smtClean="0">
                <a:latin typeface="+mn-lt"/>
              </a:rPr>
              <a:t>is a good choice.</a:t>
            </a:r>
            <a:r>
              <a:rPr lang="en-US" altLang="zh-CN" sz="4000" dirty="0" smtClean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4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Join Operation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+mn-lt"/>
              </a:rPr>
              <a:t>Several different algorithms to implement joins</a:t>
            </a:r>
          </a:p>
          <a:p>
            <a:pPr lvl="1"/>
            <a:r>
              <a:rPr lang="en-US" altLang="zh-CN" sz="2400" dirty="0" smtClean="0">
                <a:latin typeface="+mn-lt"/>
              </a:rPr>
              <a:t>Nested-loop join</a:t>
            </a:r>
          </a:p>
          <a:p>
            <a:pPr lvl="1"/>
            <a:r>
              <a:rPr lang="en-US" altLang="zh-CN" sz="2400" dirty="0" smtClean="0">
                <a:latin typeface="+mn-lt"/>
              </a:rPr>
              <a:t>Block nested-loop join</a:t>
            </a:r>
          </a:p>
          <a:p>
            <a:pPr lvl="1"/>
            <a:r>
              <a:rPr lang="en-US" altLang="zh-CN" sz="2400" dirty="0" smtClean="0">
                <a:latin typeface="+mn-lt"/>
              </a:rPr>
              <a:t>Indexed nested-loop join</a:t>
            </a:r>
          </a:p>
          <a:p>
            <a:pPr lvl="1"/>
            <a:r>
              <a:rPr lang="en-US" altLang="zh-CN" sz="2400" dirty="0" smtClean="0">
                <a:latin typeface="+mn-lt"/>
              </a:rPr>
              <a:t>Merge-join</a:t>
            </a:r>
          </a:p>
          <a:p>
            <a:pPr lvl="1"/>
            <a:r>
              <a:rPr lang="en-US" altLang="zh-CN" sz="2400" dirty="0" smtClean="0">
                <a:latin typeface="+mn-lt"/>
              </a:rPr>
              <a:t>Hash-join</a:t>
            </a:r>
          </a:p>
          <a:p>
            <a:r>
              <a:rPr lang="en-US" altLang="zh-CN" sz="2400" dirty="0" smtClean="0">
                <a:latin typeface="+mn-lt"/>
              </a:rPr>
              <a:t>Choice based on cost estimate</a:t>
            </a:r>
          </a:p>
          <a:p>
            <a:r>
              <a:rPr lang="en-US" altLang="zh-CN" sz="2400" dirty="0" smtClean="0">
                <a:latin typeface="+mn-lt"/>
              </a:rPr>
              <a:t>Examples use the following information</a:t>
            </a:r>
          </a:p>
          <a:p>
            <a:pPr lvl="1"/>
            <a:r>
              <a:rPr lang="en-US" altLang="zh-CN" sz="2400" dirty="0" smtClean="0">
                <a:latin typeface="+mn-lt"/>
              </a:rPr>
              <a:t>Number of 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records</a:t>
            </a:r>
            <a:r>
              <a:rPr lang="en-US" altLang="zh-CN" sz="2400" dirty="0" smtClean="0">
                <a:latin typeface="+mn-lt"/>
              </a:rPr>
              <a:t> of </a:t>
            </a:r>
            <a:r>
              <a:rPr lang="en-US" altLang="zh-CN" sz="2400" i="1" dirty="0" smtClean="0">
                <a:latin typeface="+mn-lt"/>
              </a:rPr>
              <a:t>student </a:t>
            </a:r>
            <a:r>
              <a:rPr lang="en-US" altLang="zh-CN" sz="2400" dirty="0" smtClean="0">
                <a:latin typeface="+mn-lt"/>
              </a:rPr>
              <a:t>:  5,000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latin typeface="+mn-lt"/>
              </a:rPr>
              <a:t>  </a:t>
            </a:r>
            <a:r>
              <a:rPr lang="en-US" altLang="zh-CN" sz="2400" i="1" dirty="0" smtClean="0">
                <a:latin typeface="+mn-lt"/>
              </a:rPr>
              <a:t>takes </a:t>
            </a:r>
            <a:r>
              <a:rPr lang="en-US" altLang="zh-CN" sz="2400" dirty="0" smtClean="0">
                <a:latin typeface="+mn-lt"/>
              </a:rPr>
              <a:t>: 10,000</a:t>
            </a:r>
          </a:p>
          <a:p>
            <a:pPr lvl="1"/>
            <a:r>
              <a:rPr lang="en-US" altLang="zh-CN" sz="2400" dirty="0" smtClean="0">
                <a:latin typeface="+mn-lt"/>
              </a:rPr>
              <a:t>Number of 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blocks</a:t>
            </a:r>
            <a:r>
              <a:rPr lang="en-US" altLang="zh-CN" sz="2400" dirty="0" smtClean="0">
                <a:latin typeface="+mn-lt"/>
              </a:rPr>
              <a:t> of   </a:t>
            </a:r>
            <a:r>
              <a:rPr lang="en-US" altLang="zh-CN" sz="2400" i="1" dirty="0" smtClean="0">
                <a:latin typeface="+mn-lt"/>
              </a:rPr>
              <a:t>student </a:t>
            </a:r>
            <a:r>
              <a:rPr lang="en-US" altLang="zh-CN" sz="2400" dirty="0" smtClean="0">
                <a:latin typeface="+mn-lt"/>
              </a:rPr>
              <a:t>:    100     </a:t>
            </a:r>
            <a:r>
              <a:rPr lang="en-US" altLang="zh-CN" sz="2400" i="1" dirty="0" smtClean="0">
                <a:latin typeface="+mn-lt"/>
              </a:rPr>
              <a:t>takes </a:t>
            </a:r>
            <a:r>
              <a:rPr lang="en-US" altLang="zh-CN" sz="2400" dirty="0" smtClean="0">
                <a:latin typeface="+mn-lt"/>
              </a:rPr>
              <a:t>:     400</a:t>
            </a:r>
          </a:p>
        </p:txBody>
      </p:sp>
    </p:spTree>
    <p:extLst>
      <p:ext uri="{BB962C8B-B14F-4D97-AF65-F5344CB8AC3E}">
        <p14:creationId xmlns:p14="http://schemas.microsoft.com/office/powerpoint/2010/main" val="39841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Nested-Loop Join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9036496" cy="5200650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zh-CN" sz="2400" dirty="0" smtClean="0">
                <a:latin typeface="+mn-lt"/>
              </a:rPr>
              <a:t>To compute the theta join </a:t>
            </a:r>
            <a:r>
              <a:rPr lang="en-US" altLang="zh-CN" sz="2400" i="1" dirty="0" smtClean="0">
                <a:solidFill>
                  <a:srgbClr val="FF0000"/>
                </a:solidFill>
                <a:latin typeface="+mn-lt"/>
              </a:rPr>
              <a:t>r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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s</a:t>
            </a:r>
            <a:endParaRPr lang="en-US" altLang="zh-CN" sz="2400" dirty="0">
              <a:solidFill>
                <a:srgbClr val="FF0000"/>
              </a:solidFill>
              <a:latin typeface="+mn-lt"/>
              <a:sym typeface="Symbol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zh-CN" sz="2400" b="1" dirty="0" smtClean="0">
                <a:latin typeface="+mn-lt"/>
                <a:sym typeface="Symbol" pitchFamily="18" charset="2"/>
              </a:rPr>
              <a:t>for each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 tuple 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r</a:t>
            </a:r>
            <a:r>
              <a:rPr lang="en-US" altLang="zh-CN" sz="2400" b="1" dirty="0" smtClean="0">
                <a:latin typeface="+mn-lt"/>
                <a:sym typeface="Symbol" pitchFamily="18" charset="2"/>
              </a:rPr>
              <a:t> in </a:t>
            </a:r>
            <a:r>
              <a:rPr lang="en-US" altLang="zh-CN" sz="2400" i="1" dirty="0" smtClean="0">
                <a:latin typeface="+mn-lt"/>
                <a:sym typeface="Symbol" pitchFamily="18" charset="2"/>
              </a:rPr>
              <a:t>r</a:t>
            </a:r>
            <a:r>
              <a:rPr lang="en-US" altLang="zh-CN" sz="2400" b="1" dirty="0" smtClean="0">
                <a:latin typeface="+mn-lt"/>
                <a:sym typeface="Symbol" pitchFamily="18" charset="2"/>
              </a:rPr>
              <a:t> do begin</a:t>
            </a:r>
            <a:br>
              <a:rPr lang="en-US" altLang="zh-CN" sz="2400" b="1" dirty="0" smtClean="0">
                <a:latin typeface="+mn-lt"/>
                <a:sym typeface="Symbol" pitchFamily="18" charset="2"/>
              </a:rPr>
            </a:br>
            <a:r>
              <a:rPr lang="en-US" altLang="zh-CN" sz="2400" b="1" dirty="0" smtClean="0">
                <a:latin typeface="+mn-lt"/>
                <a:sym typeface="Symbol" pitchFamily="18" charset="2"/>
              </a:rPr>
              <a:t>  for each tuple 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2800" i="1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sz="2800" b="1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+mn-lt"/>
                <a:sym typeface="Symbol" pitchFamily="18" charset="2"/>
              </a:rPr>
              <a:t>in </a:t>
            </a:r>
            <a:r>
              <a:rPr lang="en-US" altLang="zh-CN" sz="2400" i="1" dirty="0" smtClean="0">
                <a:latin typeface="+mn-lt"/>
                <a:sym typeface="Symbol" pitchFamily="18" charset="2"/>
              </a:rPr>
              <a:t>s</a:t>
            </a:r>
            <a:r>
              <a:rPr lang="en-US" altLang="zh-CN" sz="2400" b="1" dirty="0" smtClean="0">
                <a:latin typeface="+mn-lt"/>
                <a:sym typeface="Symbol" pitchFamily="18" charset="2"/>
              </a:rPr>
              <a:t> do begin</a:t>
            </a:r>
            <a:br>
              <a:rPr lang="en-US" altLang="zh-CN" sz="2400" b="1" dirty="0" smtClean="0">
                <a:latin typeface="+mn-lt"/>
                <a:sym typeface="Symbol" pitchFamily="18" charset="2"/>
              </a:rPr>
            </a:br>
            <a:r>
              <a:rPr lang="en-US" altLang="zh-CN" sz="2400" b="1" dirty="0" smtClean="0">
                <a:latin typeface="+mn-lt"/>
                <a:sym typeface="Symbol" pitchFamily="18" charset="2"/>
              </a:rPr>
              <a:t>  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test pair(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r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,t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) to</a:t>
            </a:r>
            <a:r>
              <a:rPr lang="en-US" altLang="zh-CN" sz="2800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see if they satisfy the join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condition </a:t>
            </a:r>
            <a:r>
              <a:rPr lang="en-US" altLang="zh-CN" sz="2400" i="1" dirty="0" smtClean="0">
                <a:latin typeface="+mn-lt"/>
                <a:sym typeface="Greek Symbols" pitchFamily="18" charset="2"/>
              </a:rPr>
              <a:t> 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/>
            </a:r>
            <a:br>
              <a:rPr lang="en-US" altLang="zh-CN" sz="2400" dirty="0" smtClean="0">
                <a:latin typeface="+mn-lt"/>
                <a:sym typeface="Greek Symbols" pitchFamily="18" charset="2"/>
              </a:rPr>
            </a:br>
            <a:r>
              <a:rPr lang="en-US" altLang="zh-CN" sz="2400" dirty="0" smtClean="0">
                <a:latin typeface="+mn-lt"/>
                <a:sym typeface="Greek Symbols" pitchFamily="18" charset="2"/>
              </a:rPr>
              <a:t>		if they do, add </a:t>
            </a:r>
            <a:r>
              <a:rPr lang="en-US" altLang="zh-CN" sz="2400" i="1" dirty="0" err="1" smtClean="0">
                <a:latin typeface="+mn-lt"/>
                <a:sym typeface="Greek Symbols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Greek Symbols" pitchFamily="18" charset="2"/>
              </a:rPr>
              <a:t>r</a:t>
            </a:r>
            <a:r>
              <a:rPr lang="en-US" altLang="zh-CN" sz="2800" i="1" dirty="0" smtClean="0">
                <a:latin typeface="+mn-lt"/>
                <a:sym typeface="Greek Symbols" pitchFamily="18" charset="2"/>
              </a:rPr>
              <a:t> </a:t>
            </a:r>
            <a:r>
              <a:rPr lang="en-US" altLang="zh-CN" sz="2400" i="1" dirty="0" smtClean="0">
                <a:latin typeface="+mn-lt"/>
                <a:sym typeface="Greek Symbols" pitchFamily="18" charset="2"/>
              </a:rPr>
              <a:t>• </a:t>
            </a:r>
            <a:r>
              <a:rPr lang="en-US" altLang="zh-CN" sz="2400" i="1" dirty="0" err="1" smtClean="0">
                <a:latin typeface="+mn-lt"/>
                <a:sym typeface="Greek Symbols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Greek Symbols" pitchFamily="18" charset="2"/>
              </a:rPr>
              <a:t>s</a:t>
            </a:r>
            <a:r>
              <a:rPr lang="en-US" altLang="zh-CN" sz="2800" dirty="0" smtClean="0">
                <a:latin typeface="+mn-lt"/>
                <a:sym typeface="Greek Symbols" pitchFamily="18" charset="2"/>
              </a:rPr>
              <a:t> 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to the result.</a:t>
            </a:r>
            <a:br>
              <a:rPr lang="en-US" altLang="zh-CN" sz="2400" dirty="0" smtClean="0">
                <a:latin typeface="+mn-lt"/>
                <a:sym typeface="Greek Symbols" pitchFamily="18" charset="2"/>
              </a:rPr>
            </a:br>
            <a:r>
              <a:rPr lang="en-US" altLang="zh-CN" sz="2400" dirty="0" smtClean="0">
                <a:latin typeface="+mn-lt"/>
                <a:sym typeface="Greek Symbols" pitchFamily="18" charset="2"/>
              </a:rPr>
              <a:t>	</a:t>
            </a:r>
            <a:r>
              <a:rPr lang="en-US" altLang="zh-CN" sz="2400" b="1" dirty="0" smtClean="0">
                <a:latin typeface="+mn-lt"/>
                <a:sym typeface="Greek Symbols" pitchFamily="18" charset="2"/>
              </a:rPr>
              <a:t>end</a:t>
            </a:r>
            <a:br>
              <a:rPr lang="en-US" altLang="zh-CN" sz="2400" b="1" dirty="0" smtClean="0">
                <a:latin typeface="+mn-lt"/>
                <a:sym typeface="Greek Symbols" pitchFamily="18" charset="2"/>
              </a:rPr>
            </a:br>
            <a:r>
              <a:rPr lang="en-US" altLang="zh-CN" sz="2400" b="1" dirty="0" err="1" smtClean="0">
                <a:latin typeface="+mn-lt"/>
                <a:sym typeface="Greek Symbols" pitchFamily="18" charset="2"/>
              </a:rPr>
              <a:t>end</a:t>
            </a:r>
            <a:endParaRPr lang="en-US" altLang="zh-CN" sz="2400" dirty="0" smtClean="0">
              <a:latin typeface="+mn-lt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sz="2400" i="1" dirty="0" smtClean="0">
                <a:latin typeface="+mn-lt"/>
                <a:sym typeface="Greek Symbols" pitchFamily="18" charset="2"/>
              </a:rPr>
              <a:t>r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 is called the 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  <a:sym typeface="Greek Symbols" pitchFamily="18" charset="2"/>
              </a:rPr>
              <a:t>outer</a:t>
            </a:r>
            <a:r>
              <a:rPr lang="en-US" altLang="zh-CN" sz="2400" dirty="0" smtClean="0">
                <a:solidFill>
                  <a:srgbClr val="3366CC"/>
                </a:solidFill>
                <a:latin typeface="+mn-lt"/>
                <a:sym typeface="Greek Symbols" pitchFamily="18" charset="2"/>
              </a:rPr>
              <a:t> 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  <a:sym typeface="Greek Symbols" pitchFamily="18" charset="2"/>
              </a:rPr>
              <a:t>relation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and </a:t>
            </a:r>
            <a:r>
              <a:rPr lang="en-US" altLang="zh-CN" sz="2400" i="1" dirty="0" smtClean="0">
                <a:latin typeface="+mn-lt"/>
                <a:sym typeface="Greek Symbols" pitchFamily="18" charset="2"/>
              </a:rPr>
              <a:t>s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the </a:t>
            </a:r>
            <a:r>
              <a:rPr lang="en-US" altLang="zh-CN" sz="2400" b="1" dirty="0" smtClean="0">
                <a:solidFill>
                  <a:srgbClr val="3366CC"/>
                </a:solidFill>
                <a:latin typeface="+mn-lt"/>
                <a:sym typeface="Greek Symbols" pitchFamily="18" charset="2"/>
              </a:rPr>
              <a:t>inner relation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sz="2400" dirty="0" smtClean="0">
                <a:latin typeface="+mn-lt"/>
                <a:sym typeface="Greek Symbols" pitchFamily="18" charset="2"/>
              </a:rPr>
              <a:t>Requires 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sym typeface="Greek Symbols" pitchFamily="18" charset="2"/>
              </a:rPr>
              <a:t>no indices 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  <a:sym typeface="Greek Symbols" pitchFamily="18" charset="2"/>
              </a:rPr>
              <a:t>Expensive</a:t>
            </a:r>
            <a:r>
              <a:rPr lang="en-US" altLang="zh-CN" sz="2400" dirty="0" smtClean="0">
                <a:latin typeface="+mn-lt"/>
                <a:sym typeface="Greek Symbols" pitchFamily="18" charset="2"/>
              </a:rPr>
              <a:t> since it examines every pair of tuples in the two relations. </a:t>
            </a:r>
          </a:p>
        </p:txBody>
      </p:sp>
      <p:sp>
        <p:nvSpPr>
          <p:cNvPr id="26628" name="AutoShape 1028"/>
          <p:cNvSpPr>
            <a:spLocks noChangeArrowheads="1"/>
          </p:cNvSpPr>
          <p:nvPr/>
        </p:nvSpPr>
        <p:spPr bwMode="auto">
          <a:xfrm rot="5400000">
            <a:off x="4837582" y="1318319"/>
            <a:ext cx="188915" cy="288031"/>
          </a:xfrm>
          <a:prstGeom prst="flowChartCollat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80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Nested-Loop Join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6"/>
            <a:ext cx="8856984" cy="5203825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+mn-lt"/>
              </a:rPr>
              <a:t>In the worst case, if there is enough memory only to hold one block of each relation, the estimated cost is </a:t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400" dirty="0" smtClean="0">
                <a:latin typeface="+mn-lt"/>
              </a:rPr>
              <a:t>                </a:t>
            </a:r>
            <a:r>
              <a:rPr lang="en-US" altLang="zh-CN" sz="1400" i="1" dirty="0" smtClean="0">
                <a:latin typeface="+mn-lt"/>
              </a:rPr>
              <a:t>n</a:t>
            </a:r>
            <a:r>
              <a:rPr lang="en-US" altLang="zh-CN" sz="1400" i="1" baseline="-25000" dirty="0" smtClean="0">
                <a:latin typeface="+mn-lt"/>
              </a:rPr>
              <a:t>r</a:t>
            </a:r>
            <a:r>
              <a:rPr lang="en-US" altLang="zh-CN" sz="1400" i="1" dirty="0" smtClean="0">
                <a:latin typeface="+mn-lt"/>
              </a:rPr>
              <a:t> </a:t>
            </a:r>
            <a:r>
              <a:rPr lang="en-US" altLang="zh-CN" sz="1400" dirty="0" smtClean="0">
                <a:latin typeface="+mn-lt"/>
                <a:sym typeface="Symbol" pitchFamily="18" charset="2"/>
              </a:rPr>
              <a:t> </a:t>
            </a:r>
            <a:r>
              <a:rPr lang="en-US" altLang="zh-CN" sz="1400" i="1" dirty="0" err="1" smtClean="0">
                <a:latin typeface="+mn-lt"/>
                <a:sym typeface="Symbol" pitchFamily="18" charset="2"/>
              </a:rPr>
              <a:t>b</a:t>
            </a:r>
            <a:r>
              <a:rPr lang="en-US" altLang="zh-CN" sz="14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1400" dirty="0" smtClean="0">
                <a:latin typeface="+mn-lt"/>
                <a:sym typeface="Symbol" pitchFamily="18" charset="2"/>
              </a:rPr>
              <a:t> +</a:t>
            </a:r>
            <a:r>
              <a:rPr lang="en-US" altLang="zh-CN" sz="1400" i="1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sz="1400" i="1" dirty="0" err="1" smtClean="0">
                <a:latin typeface="+mn-lt"/>
                <a:sym typeface="Symbol" pitchFamily="18" charset="2"/>
              </a:rPr>
              <a:t>b</a:t>
            </a:r>
            <a:r>
              <a:rPr lang="en-US" altLang="zh-CN" sz="1400" i="1" baseline="-25000" dirty="0" err="1" smtClean="0">
                <a:latin typeface="+mn-lt"/>
                <a:sym typeface="Symbol" pitchFamily="18" charset="2"/>
              </a:rPr>
              <a:t>r</a:t>
            </a:r>
            <a:r>
              <a:rPr lang="en-US" altLang="zh-CN" sz="1400" dirty="0" smtClean="0">
                <a:latin typeface="+mn-lt"/>
                <a:sym typeface="Symbol" pitchFamily="18" charset="2"/>
              </a:rPr>
              <a:t>  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block transfers, plus</a:t>
            </a:r>
            <a:br>
              <a:rPr lang="en-US" altLang="zh-CN" sz="2400" dirty="0" smtClean="0">
                <a:latin typeface="+mn-lt"/>
                <a:sym typeface="Symbol" pitchFamily="18" charset="2"/>
              </a:rPr>
            </a:br>
            <a:r>
              <a:rPr lang="en-US" altLang="zh-CN" sz="2400" dirty="0" smtClean="0">
                <a:latin typeface="+mn-lt"/>
                <a:sym typeface="Symbol" pitchFamily="18" charset="2"/>
              </a:rPr>
              <a:t>                </a:t>
            </a:r>
            <a:r>
              <a:rPr lang="en-US" altLang="zh-CN" sz="1400" i="1" dirty="0" smtClean="0">
                <a:latin typeface="+mn-lt"/>
              </a:rPr>
              <a:t>n</a:t>
            </a:r>
            <a:r>
              <a:rPr lang="en-US" altLang="zh-CN" sz="1400" i="1" baseline="-25000" dirty="0" smtClean="0">
                <a:latin typeface="+mn-lt"/>
              </a:rPr>
              <a:t>r</a:t>
            </a:r>
            <a:r>
              <a:rPr lang="en-US" altLang="zh-CN" sz="1400" i="1" dirty="0" smtClean="0">
                <a:latin typeface="+mn-lt"/>
              </a:rPr>
              <a:t> </a:t>
            </a:r>
            <a:r>
              <a:rPr lang="en-US" altLang="zh-CN" sz="1400" dirty="0" smtClean="0">
                <a:latin typeface="+mn-lt"/>
                <a:sym typeface="Symbol" pitchFamily="18" charset="2"/>
              </a:rPr>
              <a:t>+</a:t>
            </a:r>
            <a:r>
              <a:rPr lang="en-US" altLang="zh-CN" sz="1400" i="1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sz="1400" i="1" dirty="0" err="1" smtClean="0">
                <a:latin typeface="+mn-lt"/>
                <a:sym typeface="Symbol" pitchFamily="18" charset="2"/>
              </a:rPr>
              <a:t>b</a:t>
            </a:r>
            <a:r>
              <a:rPr lang="en-US" altLang="zh-CN" sz="1400" i="1" baseline="-25000" dirty="0" err="1" smtClean="0">
                <a:latin typeface="+mn-lt"/>
                <a:sym typeface="Symbol" pitchFamily="18" charset="2"/>
              </a:rPr>
              <a:t>r</a:t>
            </a:r>
            <a:r>
              <a:rPr lang="en-US" altLang="zh-CN" sz="1400" dirty="0" smtClean="0">
                <a:latin typeface="+mn-lt"/>
                <a:sym typeface="Symbol" pitchFamily="18" charset="2"/>
              </a:rPr>
              <a:t>         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seeks</a:t>
            </a:r>
            <a:endParaRPr lang="en-US" altLang="zh-CN" sz="1100" dirty="0" smtClean="0">
              <a:latin typeface="+mn-lt"/>
              <a:sym typeface="Symbol" pitchFamily="18" charset="2"/>
            </a:endParaRPr>
          </a:p>
          <a:p>
            <a:r>
              <a:rPr lang="en-US" altLang="zh-CN" sz="2400" dirty="0" smtClean="0">
                <a:latin typeface="+mn-lt"/>
                <a:sym typeface="Symbol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altLang="zh-CN" sz="2000" dirty="0" smtClean="0">
                <a:latin typeface="+mn-lt"/>
                <a:sym typeface="Symbol" pitchFamily="18" charset="2"/>
              </a:rPr>
              <a:t> Reduces cost to </a:t>
            </a:r>
            <a:r>
              <a:rPr lang="en-US" altLang="zh-CN" sz="2000" i="1" dirty="0" err="1" smtClean="0">
                <a:latin typeface="+mn-lt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latin typeface="+mn-lt"/>
                <a:sym typeface="Symbol" pitchFamily="18" charset="2"/>
              </a:rPr>
              <a:t>r</a:t>
            </a:r>
            <a:r>
              <a:rPr lang="en-US" altLang="zh-CN" sz="2000" i="1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 + </a:t>
            </a:r>
            <a:r>
              <a:rPr lang="en-US" altLang="zh-CN" sz="2000" i="1" dirty="0" err="1" smtClean="0">
                <a:latin typeface="+mn-lt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2000" i="1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block transfers and 2 seeks</a:t>
            </a:r>
          </a:p>
          <a:p>
            <a:r>
              <a:rPr lang="en-US" altLang="zh-CN" sz="2400" dirty="0" smtClean="0">
                <a:latin typeface="+mn-lt"/>
                <a:sym typeface="Symbol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zh-CN" sz="2000" dirty="0" smtClean="0">
                <a:latin typeface="+mn-lt"/>
                <a:sym typeface="Symbol" pitchFamily="18" charset="2"/>
              </a:rPr>
              <a:t>with </a:t>
            </a:r>
            <a:r>
              <a:rPr lang="en-US" altLang="zh-CN" sz="2000" i="1" dirty="0" smtClean="0">
                <a:latin typeface="+mn-lt"/>
                <a:sym typeface="Symbol" pitchFamily="18" charset="2"/>
              </a:rPr>
              <a:t>student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as outer relation:</a:t>
            </a:r>
          </a:p>
          <a:p>
            <a:pPr lvl="2"/>
            <a:r>
              <a:rPr lang="en-US" altLang="zh-CN" sz="1600" dirty="0" smtClean="0">
                <a:latin typeface="+mn-lt"/>
                <a:sym typeface="Symbol" pitchFamily="18" charset="2"/>
              </a:rPr>
              <a:t>5000  400 + 100 = 2,000,100 block transfers,</a:t>
            </a:r>
          </a:p>
          <a:p>
            <a:pPr lvl="2"/>
            <a:r>
              <a:rPr lang="en-US" altLang="zh-CN" sz="1600" dirty="0" smtClean="0">
                <a:latin typeface="+mn-lt"/>
                <a:sym typeface="Symbol" pitchFamily="18" charset="2"/>
              </a:rPr>
              <a:t>5000 + 100 = 5100 seeks </a:t>
            </a:r>
          </a:p>
          <a:p>
            <a:pPr lvl="1"/>
            <a:r>
              <a:rPr lang="en-US" altLang="zh-CN" sz="2000" dirty="0" smtClean="0">
                <a:latin typeface="+mn-lt"/>
                <a:sym typeface="Symbol" pitchFamily="18" charset="2"/>
              </a:rPr>
              <a:t>with </a:t>
            </a:r>
            <a:r>
              <a:rPr lang="en-US" altLang="zh-CN" sz="2000" i="1" dirty="0" smtClean="0">
                <a:latin typeface="+mn-lt"/>
                <a:sym typeface="Symbol" pitchFamily="18" charset="2"/>
              </a:rPr>
              <a:t>takes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 as the outer relation </a:t>
            </a:r>
          </a:p>
          <a:p>
            <a:pPr lvl="2"/>
            <a:r>
              <a:rPr lang="en-US" altLang="zh-CN" sz="1600" dirty="0" smtClean="0">
                <a:latin typeface="+mn-lt"/>
                <a:sym typeface="Symbol" pitchFamily="18" charset="2"/>
              </a:rPr>
              <a:t>10000  100 + 400 = 1,000,400 block transfers and 10,400 seeks</a:t>
            </a:r>
          </a:p>
          <a:p>
            <a:r>
              <a:rPr lang="en-US" altLang="zh-CN" sz="2400" dirty="0" smtClean="0">
                <a:latin typeface="+mn-lt"/>
                <a:sym typeface="Symbol" pitchFamily="18" charset="2"/>
              </a:rPr>
              <a:t>If smaller relation (</a:t>
            </a:r>
            <a:r>
              <a:rPr lang="en-US" altLang="zh-CN" sz="2400" i="1" dirty="0" smtClean="0">
                <a:latin typeface="+mn-lt"/>
                <a:sym typeface="Symbol" pitchFamily="18" charset="2"/>
              </a:rPr>
              <a:t>student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) fits entirely in memory, the cost estimate will be 500 block transfers.</a:t>
            </a:r>
          </a:p>
          <a:p>
            <a:r>
              <a:rPr lang="en-US" altLang="zh-CN" sz="2400" dirty="0" smtClean="0">
                <a:latin typeface="+mn-lt"/>
                <a:sym typeface="Symbol" pitchFamily="18" charset="2"/>
              </a:rPr>
              <a:t>Block nested-loops algorithm (next slide) is preferable.</a:t>
            </a:r>
          </a:p>
        </p:txBody>
      </p:sp>
    </p:spTree>
    <p:extLst>
      <p:ext uri="{BB962C8B-B14F-4D97-AF65-F5344CB8AC3E}">
        <p14:creationId xmlns:p14="http://schemas.microsoft.com/office/powerpoint/2010/main" val="885514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8689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Block Nested-Loop Join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496944" cy="5904656"/>
          </a:xfrm>
        </p:spPr>
        <p:txBody>
          <a:bodyPr>
            <a:normAutofit/>
          </a:bodyPr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 sz="2400" dirty="0" smtClean="0">
                <a:latin typeface="+mn-lt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2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 sz="2400" dirty="0" smtClean="0">
                <a:latin typeface="+mn-lt"/>
              </a:rPr>
              <a:t>	</a:t>
            </a:r>
            <a:r>
              <a:rPr lang="en-US" altLang="zh-CN" sz="2800" dirty="0" smtClean="0">
                <a:latin typeface="+mn-lt"/>
              </a:rPr>
              <a:t>	</a:t>
            </a:r>
            <a:r>
              <a:rPr lang="en-US" altLang="zh-CN" sz="2400" b="1" dirty="0" smtClean="0">
                <a:latin typeface="+mn-lt"/>
              </a:rPr>
              <a:t>for each </a:t>
            </a:r>
            <a:r>
              <a:rPr lang="en-US" altLang="zh-CN" sz="2400" dirty="0" smtClean="0">
                <a:latin typeface="+mn-lt"/>
              </a:rPr>
              <a:t>block </a:t>
            </a:r>
            <a:r>
              <a:rPr lang="en-US" altLang="zh-CN" sz="2400" i="1" dirty="0" smtClean="0">
                <a:latin typeface="+mn-lt"/>
              </a:rPr>
              <a:t>B</a:t>
            </a:r>
            <a:r>
              <a:rPr lang="en-US" altLang="zh-CN" sz="2800" i="1" baseline="-25000" dirty="0" smtClean="0">
                <a:latin typeface="+mn-lt"/>
              </a:rPr>
              <a:t>r</a:t>
            </a:r>
            <a:r>
              <a:rPr lang="en-US" altLang="zh-CN" sz="2800" b="1" dirty="0" smtClean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of</a:t>
            </a:r>
            <a:r>
              <a:rPr lang="en-US" altLang="zh-CN" sz="2400" b="1" i="1" dirty="0" smtClean="0">
                <a:latin typeface="+mn-lt"/>
              </a:rPr>
              <a:t> </a:t>
            </a:r>
            <a:r>
              <a:rPr lang="en-US" altLang="zh-CN" sz="2400" i="1" dirty="0" smtClean="0">
                <a:latin typeface="+mn-lt"/>
              </a:rPr>
              <a:t>r</a:t>
            </a:r>
            <a:r>
              <a:rPr lang="en-US" altLang="zh-CN" sz="2400" b="1" dirty="0" smtClean="0">
                <a:latin typeface="+mn-lt"/>
              </a:rPr>
              <a:t> do begin</a:t>
            </a:r>
            <a:br>
              <a:rPr lang="en-US" altLang="zh-CN" sz="2400" b="1" dirty="0" smtClean="0">
                <a:latin typeface="+mn-lt"/>
              </a:rPr>
            </a:br>
            <a:r>
              <a:rPr lang="en-US" altLang="zh-CN" sz="2400" b="1" dirty="0" smtClean="0">
                <a:latin typeface="+mn-lt"/>
              </a:rPr>
              <a:t>	</a:t>
            </a:r>
            <a:r>
              <a:rPr lang="en-US" altLang="zh-CN" sz="2800" b="1" dirty="0" smtClean="0">
                <a:latin typeface="+mn-lt"/>
              </a:rPr>
              <a:t>	</a:t>
            </a:r>
            <a:r>
              <a:rPr lang="en-US" altLang="zh-CN" sz="2400" b="1" dirty="0" smtClean="0">
                <a:latin typeface="+mn-lt"/>
              </a:rPr>
              <a:t>for each</a:t>
            </a:r>
            <a:r>
              <a:rPr lang="en-US" altLang="zh-CN" sz="2400" dirty="0" smtClean="0">
                <a:latin typeface="+mn-lt"/>
              </a:rPr>
              <a:t> block </a:t>
            </a:r>
            <a:r>
              <a:rPr lang="en-US" altLang="zh-CN" sz="2400" i="1" dirty="0" err="1" smtClean="0">
                <a:latin typeface="+mn-lt"/>
              </a:rPr>
              <a:t>B</a:t>
            </a:r>
            <a:r>
              <a:rPr lang="en-US" altLang="zh-CN" sz="2800" i="1" baseline="-25000" dirty="0" err="1" smtClean="0">
                <a:latin typeface="+mn-lt"/>
              </a:rPr>
              <a:t>s</a:t>
            </a:r>
            <a:r>
              <a:rPr lang="en-US" altLang="zh-CN" sz="2800" b="1" dirty="0" smtClean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of </a:t>
            </a:r>
            <a:r>
              <a:rPr lang="en-US" altLang="zh-CN" sz="2400" b="1" i="1" dirty="0" smtClean="0">
                <a:latin typeface="+mn-lt"/>
              </a:rPr>
              <a:t>s </a:t>
            </a:r>
            <a:r>
              <a:rPr lang="en-US" altLang="zh-CN" sz="2400" b="1" dirty="0" smtClean="0">
                <a:latin typeface="+mn-lt"/>
              </a:rPr>
              <a:t>do begin</a:t>
            </a:r>
            <a:br>
              <a:rPr lang="en-US" altLang="zh-CN" sz="2400" b="1" dirty="0" smtClean="0">
                <a:latin typeface="+mn-lt"/>
              </a:rPr>
            </a:br>
            <a:r>
              <a:rPr lang="en-US" altLang="zh-CN" sz="2400" b="1" dirty="0" smtClean="0">
                <a:latin typeface="+mn-lt"/>
              </a:rPr>
              <a:t>	</a:t>
            </a:r>
            <a:r>
              <a:rPr lang="en-US" altLang="zh-CN" sz="2800" b="1" dirty="0" smtClean="0">
                <a:latin typeface="+mn-lt"/>
              </a:rPr>
              <a:t>	</a:t>
            </a:r>
            <a:r>
              <a:rPr lang="en-US" altLang="zh-CN" sz="2400" b="1" dirty="0" smtClean="0">
                <a:latin typeface="+mn-lt"/>
              </a:rPr>
              <a:t>	for each</a:t>
            </a:r>
            <a:r>
              <a:rPr lang="en-US" altLang="zh-CN" sz="2400" dirty="0" smtClean="0">
                <a:latin typeface="+mn-lt"/>
              </a:rPr>
              <a:t> tuple </a:t>
            </a:r>
            <a:r>
              <a:rPr lang="en-US" altLang="zh-CN" sz="2400" i="1" dirty="0" err="1" smtClean="0">
                <a:latin typeface="+mn-lt"/>
              </a:rPr>
              <a:t>t</a:t>
            </a:r>
            <a:r>
              <a:rPr lang="en-US" altLang="zh-CN" sz="2800" i="1" baseline="-25000" dirty="0" err="1" smtClean="0">
                <a:latin typeface="+mn-lt"/>
              </a:rPr>
              <a:t>r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in </a:t>
            </a:r>
            <a:r>
              <a:rPr lang="en-US" altLang="zh-CN" sz="2400" i="1" dirty="0" smtClean="0">
                <a:latin typeface="+mn-lt"/>
              </a:rPr>
              <a:t>B</a:t>
            </a:r>
            <a:r>
              <a:rPr lang="en-US" altLang="zh-CN" sz="2800" i="1" baseline="-25000" dirty="0" smtClean="0">
                <a:latin typeface="+mn-lt"/>
              </a:rPr>
              <a:t>r </a:t>
            </a:r>
            <a:r>
              <a:rPr lang="en-US" altLang="zh-CN" sz="2400" b="1" baseline="-25000" dirty="0" smtClean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do begin</a:t>
            </a:r>
            <a:br>
              <a:rPr lang="en-US" altLang="zh-CN" sz="2400" b="1" dirty="0" smtClean="0">
                <a:latin typeface="+mn-lt"/>
              </a:rPr>
            </a:br>
            <a:r>
              <a:rPr lang="en-US" altLang="zh-CN" sz="2400" b="1" dirty="0" smtClean="0">
                <a:latin typeface="+mn-lt"/>
              </a:rPr>
              <a:t>	</a:t>
            </a:r>
            <a:r>
              <a:rPr lang="en-US" altLang="zh-CN" sz="2800" b="1" dirty="0" smtClean="0">
                <a:latin typeface="+mn-lt"/>
              </a:rPr>
              <a:t>	</a:t>
            </a:r>
            <a:r>
              <a:rPr lang="en-US" altLang="zh-CN" sz="2400" b="1" dirty="0" smtClean="0">
                <a:latin typeface="+mn-lt"/>
              </a:rPr>
              <a:t>		for each </a:t>
            </a:r>
            <a:r>
              <a:rPr lang="en-US" altLang="zh-CN" sz="2400" dirty="0" smtClean="0">
                <a:latin typeface="+mn-lt"/>
              </a:rPr>
              <a:t>tuple </a:t>
            </a:r>
            <a:r>
              <a:rPr lang="en-US" altLang="zh-CN" sz="2400" i="1" dirty="0" err="1" smtClean="0">
                <a:latin typeface="+mn-lt"/>
              </a:rPr>
              <a:t>t</a:t>
            </a:r>
            <a:r>
              <a:rPr lang="en-US" altLang="zh-CN" sz="2800" i="1" baseline="-25000" dirty="0" err="1" smtClean="0">
                <a:latin typeface="+mn-lt"/>
              </a:rPr>
              <a:t>s</a:t>
            </a:r>
            <a:r>
              <a:rPr lang="en-US" altLang="zh-CN" sz="2800" i="1" dirty="0" smtClean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in </a:t>
            </a:r>
            <a:r>
              <a:rPr lang="en-US" altLang="zh-CN" sz="2400" i="1" dirty="0" err="1" smtClean="0">
                <a:latin typeface="+mn-lt"/>
              </a:rPr>
              <a:t>B</a:t>
            </a:r>
            <a:r>
              <a:rPr lang="en-US" altLang="zh-CN" sz="2800" i="1" baseline="-25000" dirty="0" err="1" smtClean="0">
                <a:latin typeface="+mn-lt"/>
              </a:rPr>
              <a:t>s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do begin</a:t>
            </a:r>
            <a:br>
              <a:rPr lang="en-US" altLang="zh-CN" sz="2400" b="1" dirty="0" smtClean="0">
                <a:latin typeface="+mn-lt"/>
              </a:rPr>
            </a:br>
            <a:r>
              <a:rPr lang="en-US" altLang="zh-CN" sz="2400" b="1" dirty="0" smtClean="0">
                <a:latin typeface="+mn-lt"/>
              </a:rPr>
              <a:t>	</a:t>
            </a:r>
            <a:r>
              <a:rPr lang="en-US" altLang="zh-CN" sz="2800" b="1" dirty="0" smtClean="0">
                <a:latin typeface="+mn-lt"/>
              </a:rPr>
              <a:t>			</a:t>
            </a:r>
            <a:r>
              <a:rPr lang="en-US" altLang="zh-CN" sz="2400" b="1" dirty="0" smtClean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Check if (</a:t>
            </a:r>
            <a:r>
              <a:rPr lang="en-US" altLang="zh-CN" sz="2400" i="1" dirty="0" err="1" smtClean="0">
                <a:latin typeface="+mn-lt"/>
              </a:rPr>
              <a:t>t</a:t>
            </a:r>
            <a:r>
              <a:rPr lang="en-US" altLang="zh-CN" sz="2800" i="1" baseline="-25000" dirty="0" err="1" smtClean="0">
                <a:latin typeface="+mn-lt"/>
              </a:rPr>
              <a:t>r</a:t>
            </a:r>
            <a:r>
              <a:rPr lang="en-US" altLang="zh-CN" sz="2400" i="1" dirty="0" err="1" smtClean="0">
                <a:latin typeface="+mn-lt"/>
              </a:rPr>
              <a:t>,t</a:t>
            </a:r>
            <a:r>
              <a:rPr lang="en-US" altLang="zh-CN" sz="2800" i="1" baseline="-25000" dirty="0" err="1" smtClean="0">
                <a:latin typeface="+mn-lt"/>
              </a:rPr>
              <a:t>s</a:t>
            </a:r>
            <a:r>
              <a:rPr lang="en-US" altLang="zh-CN" sz="2400" i="1" dirty="0" smtClean="0">
                <a:latin typeface="+mn-lt"/>
              </a:rPr>
              <a:t>) </a:t>
            </a:r>
            <a:r>
              <a:rPr lang="en-US" altLang="zh-CN" sz="2400" dirty="0" smtClean="0">
                <a:latin typeface="+mn-lt"/>
              </a:rPr>
              <a:t>satisfy the join condition </a:t>
            </a:r>
            <a:br>
              <a:rPr lang="en-US" altLang="zh-CN" sz="2400" dirty="0" smtClean="0">
                <a:latin typeface="+mn-lt"/>
              </a:rPr>
            </a:br>
            <a:r>
              <a:rPr lang="en-US" altLang="zh-CN" sz="2400" dirty="0" smtClean="0">
                <a:latin typeface="+mn-lt"/>
              </a:rPr>
              <a:t>	</a:t>
            </a:r>
            <a:r>
              <a:rPr lang="en-US" altLang="zh-CN" sz="2800" dirty="0" smtClean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			if they do, add </a:t>
            </a:r>
            <a:r>
              <a:rPr lang="en-US" altLang="zh-CN" sz="2400" i="1" dirty="0" err="1" smtClean="0">
                <a:latin typeface="+mn-lt"/>
              </a:rPr>
              <a:t>t</a:t>
            </a:r>
            <a:r>
              <a:rPr lang="en-US" altLang="zh-CN" sz="2800" i="1" baseline="-25000" dirty="0" err="1" smtClean="0">
                <a:latin typeface="+mn-lt"/>
              </a:rPr>
              <a:t>r</a:t>
            </a:r>
            <a:r>
              <a:rPr lang="en-US" altLang="zh-CN" sz="2800" i="1" baseline="300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• </a:t>
            </a:r>
            <a:r>
              <a:rPr lang="en-US" altLang="zh-CN" sz="2400" i="1" dirty="0" err="1" smtClean="0">
                <a:latin typeface="+mn-lt"/>
                <a:sym typeface="Symbol" pitchFamily="18" charset="2"/>
              </a:rPr>
              <a:t>t</a:t>
            </a:r>
            <a:r>
              <a:rPr lang="en-US" altLang="zh-CN" sz="2800" i="1" baseline="-25000" dirty="0" err="1" smtClean="0">
                <a:latin typeface="+mn-lt"/>
                <a:sym typeface="Symbol" pitchFamily="18" charset="2"/>
              </a:rPr>
              <a:t>s</a:t>
            </a:r>
            <a:r>
              <a:rPr lang="en-US" altLang="zh-CN" sz="2400" i="1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+mn-lt"/>
                <a:sym typeface="Symbol" pitchFamily="18" charset="2"/>
              </a:rPr>
              <a:t>to the result.</a:t>
            </a:r>
            <a:br>
              <a:rPr lang="en-US" altLang="zh-CN" sz="2400" dirty="0" smtClean="0">
                <a:latin typeface="+mn-lt"/>
                <a:sym typeface="Symbol" pitchFamily="18" charset="2"/>
              </a:rPr>
            </a:br>
            <a:r>
              <a:rPr lang="en-US" altLang="zh-CN" sz="2400" dirty="0" smtClean="0">
                <a:latin typeface="+mn-lt"/>
                <a:sym typeface="Symbol" pitchFamily="18" charset="2"/>
              </a:rPr>
              <a:t>				</a:t>
            </a:r>
            <a:r>
              <a:rPr lang="en-US" altLang="zh-CN" sz="2400" b="1" dirty="0" smtClean="0">
                <a:latin typeface="+mn-lt"/>
                <a:sym typeface="Symbol" pitchFamily="18" charset="2"/>
              </a:rPr>
              <a:t>end</a:t>
            </a:r>
            <a:br>
              <a:rPr lang="en-US" altLang="zh-CN" sz="2400" b="1" dirty="0" smtClean="0">
                <a:latin typeface="+mn-lt"/>
                <a:sym typeface="Symbol" pitchFamily="18" charset="2"/>
              </a:rPr>
            </a:br>
            <a:r>
              <a:rPr lang="en-US" altLang="zh-CN" sz="2400" b="1" dirty="0" smtClean="0">
                <a:latin typeface="+mn-lt"/>
                <a:sym typeface="Symbol" pitchFamily="18" charset="2"/>
              </a:rPr>
              <a:t>			end</a:t>
            </a:r>
            <a:br>
              <a:rPr lang="en-US" altLang="zh-CN" sz="2400" b="1" dirty="0" smtClean="0">
                <a:latin typeface="+mn-lt"/>
                <a:sym typeface="Symbol" pitchFamily="18" charset="2"/>
              </a:rPr>
            </a:br>
            <a:r>
              <a:rPr lang="en-US" altLang="zh-CN" sz="2400" b="1" dirty="0" smtClean="0">
                <a:latin typeface="+mn-lt"/>
                <a:sym typeface="Symbol" pitchFamily="18" charset="2"/>
              </a:rPr>
              <a:t>		end</a:t>
            </a:r>
            <a:br>
              <a:rPr lang="en-US" altLang="zh-CN" sz="2400" b="1" dirty="0" smtClean="0">
                <a:latin typeface="+mn-lt"/>
                <a:sym typeface="Symbol" pitchFamily="18" charset="2"/>
              </a:rPr>
            </a:br>
            <a:r>
              <a:rPr lang="en-US" altLang="zh-CN" sz="2400" b="1" dirty="0" smtClean="0">
                <a:latin typeface="+mn-lt"/>
                <a:sym typeface="Symbol" pitchFamily="18" charset="2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873255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Block Nested-Loop Join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640960" cy="5832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/>
              <a:t>Worst case estimate:  </a:t>
            </a:r>
            <a:r>
              <a:rPr lang="en-US" altLang="zh-CN" sz="2000" i="1" dirty="0" err="1" smtClean="0"/>
              <a:t>b</a:t>
            </a:r>
            <a:r>
              <a:rPr lang="en-US" altLang="zh-CN" sz="2000" i="1" baseline="-25000" dirty="0" err="1" smtClean="0"/>
              <a:t>r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>
                <a:sym typeface="Symbol" pitchFamily="18" charset="2"/>
              </a:rPr>
              <a:t>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sym typeface="Symbol" pitchFamily="18" charset="2"/>
              </a:rPr>
              <a:t>s</a:t>
            </a:r>
            <a:r>
              <a:rPr lang="en-US" altLang="zh-CN" sz="2000" i="1" dirty="0" smtClean="0">
                <a:sym typeface="Symbol" pitchFamily="18" charset="2"/>
              </a:rPr>
              <a:t> + 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sym typeface="Symbol" pitchFamily="18" charset="2"/>
              </a:rPr>
              <a:t>r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 block transfers + 2 * 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dirty="0" smtClean="0"/>
              <a:t>seeks</a:t>
            </a:r>
            <a:endParaRPr lang="en-US" altLang="zh-CN" sz="2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Each block in the inner relation 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is read once for each </a:t>
            </a:r>
            <a:r>
              <a:rPr lang="en-US" altLang="zh-CN" sz="2000" i="1" dirty="0" smtClean="0"/>
              <a:t>block</a:t>
            </a:r>
            <a:r>
              <a:rPr lang="en-US" altLang="zh-CN" sz="2000" dirty="0" smtClean="0"/>
              <a:t> in the outer relation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Best case: 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400" i="1" baseline="-25000" dirty="0" err="1" smtClean="0">
                <a:sym typeface="Symbol" pitchFamily="18" charset="2"/>
              </a:rPr>
              <a:t>r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+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400" i="1" baseline="-25000" dirty="0" err="1" smtClean="0">
                <a:sym typeface="Symbol" pitchFamily="18" charset="2"/>
              </a:rPr>
              <a:t>s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block transfers + 2 seeks.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In block nested-loop, use </a:t>
            </a:r>
            <a:r>
              <a:rPr lang="en-US" altLang="zh-CN" sz="2000" i="1" dirty="0" smtClean="0"/>
              <a:t>M — </a:t>
            </a:r>
            <a:r>
              <a:rPr lang="en-US" altLang="zh-CN" sz="2000" dirty="0" smtClean="0"/>
              <a:t>2 disk blocks as blocking unit for outer relations, where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  Cost =   </a:t>
            </a:r>
            <a:r>
              <a:rPr lang="en-US" altLang="zh-CN" sz="2000" dirty="0" smtClean="0"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400" i="1" baseline="-25000" dirty="0" err="1" smtClean="0">
                <a:sym typeface="Symbol" pitchFamily="18" charset="2"/>
              </a:rPr>
              <a:t>r</a:t>
            </a:r>
            <a:r>
              <a:rPr lang="en-US" altLang="zh-CN" sz="2400" i="1" baseline="-25000" dirty="0" smtClean="0">
                <a:sym typeface="Symbol" pitchFamily="18" charset="2"/>
              </a:rPr>
              <a:t>  </a:t>
            </a:r>
            <a:r>
              <a:rPr lang="en-US" altLang="zh-CN" sz="2000" i="1" dirty="0" smtClean="0">
                <a:sym typeface="Symbol" pitchFamily="18" charset="2"/>
              </a:rPr>
              <a:t>/ (M-2)</a:t>
            </a:r>
            <a:r>
              <a:rPr lang="en-US" altLang="zh-CN" sz="2000" dirty="0" smtClean="0">
                <a:sym typeface="Symbol" pitchFamily="18" charset="2"/>
              </a:rPr>
              <a:t> </a:t>
            </a:r>
            <a:r>
              <a:rPr lang="en-US" altLang="zh-CN" dirty="0" smtClean="0">
                <a:sym typeface="Symbol" pitchFamily="18" charset="2"/>
              </a:rPr>
              <a:t></a:t>
            </a:r>
            <a:r>
              <a:rPr lang="en-US" altLang="zh-CN" i="1" dirty="0" smtClean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400" i="1" baseline="-25000" dirty="0" err="1" smtClean="0">
                <a:sym typeface="Symbol" pitchFamily="18" charset="2"/>
              </a:rPr>
              <a:t>s</a:t>
            </a:r>
            <a:r>
              <a:rPr lang="en-US" altLang="zh-CN" sz="2000" i="1" dirty="0" smtClean="0">
                <a:sym typeface="Symbol" pitchFamily="18" charset="2"/>
              </a:rPr>
              <a:t> + 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400" i="1" baseline="-25000" dirty="0" err="1" smtClean="0">
                <a:sym typeface="Symbol" pitchFamily="18" charset="2"/>
              </a:rPr>
              <a:t>r</a:t>
            </a:r>
            <a:r>
              <a:rPr lang="en-US" altLang="zh-CN" sz="2800" i="1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block transfers</a:t>
            </a:r>
            <a:r>
              <a:rPr lang="en-US" altLang="zh-CN" sz="2800" i="1" dirty="0" smtClean="0">
                <a:sym typeface="Symbol" pitchFamily="18" charset="2"/>
              </a:rPr>
              <a:t> </a:t>
            </a:r>
            <a:r>
              <a:rPr lang="en-US" altLang="zh-CN" sz="2000" i="1" dirty="0" smtClean="0">
                <a:sym typeface="Symbol" pitchFamily="18" charset="2"/>
              </a:rPr>
              <a:t>+</a:t>
            </a:r>
            <a:br>
              <a:rPr lang="en-US" altLang="zh-CN" sz="2000" i="1" dirty="0" smtClean="0">
                <a:sym typeface="Symbol" pitchFamily="18" charset="2"/>
              </a:rPr>
            </a:br>
            <a:r>
              <a:rPr lang="en-US" altLang="zh-CN" sz="2000" i="1" dirty="0" smtClean="0">
                <a:sym typeface="Symbol" pitchFamily="18" charset="2"/>
              </a:rPr>
              <a:t>               </a:t>
            </a:r>
            <a:r>
              <a:rPr lang="en-US" altLang="zh-CN" i="1" dirty="0" smtClean="0">
                <a:sym typeface="Symbol" pitchFamily="18" charset="2"/>
              </a:rPr>
              <a:t>2</a:t>
            </a:r>
            <a:r>
              <a:rPr lang="en-US" altLang="zh-CN" sz="2400" i="1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sym typeface="Symbol" pitchFamily="18" charset="2"/>
              </a:rPr>
              <a:t>b</a:t>
            </a:r>
            <a:r>
              <a:rPr lang="en-US" altLang="zh-CN" sz="2400" i="1" baseline="-25000" dirty="0" err="1" smtClean="0">
                <a:sym typeface="Symbol" pitchFamily="18" charset="2"/>
              </a:rPr>
              <a:t>r</a:t>
            </a:r>
            <a:r>
              <a:rPr lang="en-US" altLang="zh-CN" sz="2400" i="1" baseline="-25000" dirty="0" smtClean="0">
                <a:sym typeface="Symbol" pitchFamily="18" charset="2"/>
              </a:rPr>
              <a:t>  </a:t>
            </a:r>
            <a:r>
              <a:rPr lang="en-US" altLang="zh-CN" sz="2000" i="1" dirty="0" smtClean="0">
                <a:sym typeface="Symbol" pitchFamily="18" charset="2"/>
              </a:rPr>
              <a:t>/ (M-2)</a:t>
            </a:r>
            <a:r>
              <a:rPr lang="en-US" altLang="zh-CN" sz="2000" dirty="0" smtClean="0">
                <a:sym typeface="Symbol" pitchFamily="18" charset="2"/>
              </a:rPr>
              <a:t>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seeks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If </a:t>
            </a:r>
            <a:r>
              <a:rPr lang="en-US" altLang="zh-CN" sz="2000" dirty="0" err="1" smtClean="0"/>
              <a:t>equi</a:t>
            </a:r>
            <a:r>
              <a:rPr lang="en-US" altLang="zh-CN" sz="2000" dirty="0" smtClean="0"/>
              <a:t>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Use index on inner relation if available (next slide)</a:t>
            </a:r>
          </a:p>
        </p:txBody>
      </p:sp>
    </p:spTree>
    <p:extLst>
      <p:ext uri="{BB962C8B-B14F-4D97-AF65-F5344CB8AC3E}">
        <p14:creationId xmlns:p14="http://schemas.microsoft.com/office/powerpoint/2010/main" val="4016697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+mj-lt"/>
              </a:rPr>
              <a:t>Indexed Nested-Loop Join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712967" cy="583264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latin typeface="+mn-lt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+mn-lt"/>
              </a:rPr>
              <a:t>join is an 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equi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-join or natural </a:t>
            </a:r>
            <a:r>
              <a:rPr lang="en-US" altLang="zh-CN" dirty="0" smtClean="0">
                <a:latin typeface="+mn-lt"/>
              </a:rPr>
              <a:t>join and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+mn-lt"/>
              </a:rPr>
              <a:t>an index is available on the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inner</a:t>
            </a:r>
            <a:r>
              <a:rPr lang="en-US" altLang="zh-CN" dirty="0" smtClean="0">
                <a:latin typeface="+mn-lt"/>
              </a:rPr>
              <a:t> relation’s join attribute</a:t>
            </a:r>
          </a:p>
          <a:p>
            <a:pPr lvl="2">
              <a:lnSpc>
                <a:spcPct val="90000"/>
              </a:lnSpc>
            </a:pPr>
            <a:r>
              <a:rPr lang="en-US" altLang="zh-CN" sz="2600" dirty="0" smtClean="0">
                <a:latin typeface="+mn-lt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+mn-lt"/>
              </a:rPr>
              <a:t>For each tuple </a:t>
            </a:r>
            <a:r>
              <a:rPr lang="en-US" altLang="zh-CN" sz="2000" i="1" dirty="0" err="1" smtClean="0">
                <a:latin typeface="+mn-lt"/>
              </a:rPr>
              <a:t>t</a:t>
            </a:r>
            <a:r>
              <a:rPr lang="en-US" altLang="zh-CN" sz="2400" i="1" baseline="-25000" dirty="0" err="1" smtClean="0">
                <a:latin typeface="+mn-lt"/>
              </a:rPr>
              <a:t>r</a:t>
            </a:r>
            <a:r>
              <a:rPr lang="en-US" altLang="zh-CN" sz="2000" i="1" dirty="0" smtClean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</a:rPr>
              <a:t>in the outer relation </a:t>
            </a:r>
            <a:r>
              <a:rPr lang="en-US" altLang="zh-CN" sz="2000" i="1" dirty="0" smtClean="0">
                <a:latin typeface="+mn-lt"/>
              </a:rPr>
              <a:t>r,</a:t>
            </a:r>
            <a:r>
              <a:rPr lang="en-US" altLang="zh-CN" sz="2000" dirty="0" smtClean="0">
                <a:latin typeface="+mn-lt"/>
              </a:rPr>
              <a:t> use the index to look up tuples in </a:t>
            </a:r>
            <a:r>
              <a:rPr lang="en-US" altLang="zh-CN" sz="2000" i="1" dirty="0" smtClean="0">
                <a:latin typeface="+mn-lt"/>
              </a:rPr>
              <a:t>s</a:t>
            </a:r>
            <a:r>
              <a:rPr lang="en-US" altLang="zh-CN" sz="2000" dirty="0" smtClean="0">
                <a:latin typeface="+mn-lt"/>
              </a:rPr>
              <a:t> that satisfy the join condition with tuple </a:t>
            </a:r>
            <a:r>
              <a:rPr lang="en-US" altLang="zh-CN" sz="2000" i="1" dirty="0" smtClean="0">
                <a:latin typeface="+mn-lt"/>
              </a:rPr>
              <a:t>t</a:t>
            </a:r>
            <a:r>
              <a:rPr lang="en-US" altLang="zh-CN" sz="2400" i="1" baseline="-25000" dirty="0" smtClean="0">
                <a:latin typeface="+mn-lt"/>
              </a:rPr>
              <a:t>r</a:t>
            </a:r>
            <a:r>
              <a:rPr lang="en-US" altLang="zh-CN" sz="2000" i="1" dirty="0" smtClean="0">
                <a:latin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+mn-lt"/>
              </a:rPr>
              <a:t>Worst case:  buffer has space for only one page of </a:t>
            </a:r>
            <a:r>
              <a:rPr lang="en-US" altLang="zh-CN" sz="2000" i="1" dirty="0" smtClean="0">
                <a:latin typeface="+mn-lt"/>
              </a:rPr>
              <a:t>r</a:t>
            </a:r>
            <a:r>
              <a:rPr lang="en-US" altLang="zh-CN" sz="2000" dirty="0" smtClean="0">
                <a:latin typeface="+mn-lt"/>
              </a:rPr>
              <a:t>, and, for each tuple in </a:t>
            </a:r>
            <a:r>
              <a:rPr lang="en-US" altLang="zh-CN" sz="2000" i="1" dirty="0" smtClean="0">
                <a:latin typeface="+mn-lt"/>
              </a:rPr>
              <a:t>r</a:t>
            </a:r>
            <a:r>
              <a:rPr lang="en-US" altLang="zh-CN" sz="2000" dirty="0" smtClean="0">
                <a:latin typeface="+mn-lt"/>
              </a:rPr>
              <a:t>, we perform an index lookup on </a:t>
            </a:r>
            <a:r>
              <a:rPr lang="en-US" altLang="zh-CN" sz="2000" i="1" dirty="0" smtClean="0">
                <a:latin typeface="+mn-lt"/>
              </a:rPr>
              <a:t>s.</a:t>
            </a:r>
            <a:endParaRPr lang="en-US" altLang="zh-CN" sz="20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+mn-lt"/>
              </a:rPr>
              <a:t>Cost of the join:  </a:t>
            </a:r>
            <a:r>
              <a:rPr lang="en-US" altLang="zh-CN" sz="2000" i="1" dirty="0" err="1" smtClean="0">
                <a:latin typeface="+mn-lt"/>
              </a:rPr>
              <a:t>b</a:t>
            </a:r>
            <a:r>
              <a:rPr lang="en-US" altLang="zh-CN" sz="2400" i="1" baseline="-25000" dirty="0" err="1" smtClean="0">
                <a:latin typeface="+mn-lt"/>
              </a:rPr>
              <a:t>r</a:t>
            </a:r>
            <a:r>
              <a:rPr lang="en-US" altLang="zh-CN" sz="2000" i="1" dirty="0" smtClean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</a:rPr>
              <a:t>(</a:t>
            </a:r>
            <a:r>
              <a:rPr lang="en-US" altLang="zh-CN" sz="2000" i="1" dirty="0" err="1" smtClean="0">
                <a:latin typeface="+mn-lt"/>
              </a:rPr>
              <a:t>t</a:t>
            </a:r>
            <a:r>
              <a:rPr lang="en-US" altLang="zh-CN" sz="2000" i="1" baseline="-25000" dirty="0" err="1" smtClean="0">
                <a:latin typeface="+mn-lt"/>
              </a:rPr>
              <a:t>T</a:t>
            </a:r>
            <a:r>
              <a:rPr lang="en-US" altLang="zh-CN" sz="2000" i="1" baseline="-25000" dirty="0" smtClean="0">
                <a:latin typeface="+mn-lt"/>
              </a:rPr>
              <a:t> </a:t>
            </a:r>
            <a:r>
              <a:rPr lang="en-US" altLang="zh-CN" sz="2000" i="1" dirty="0" smtClean="0">
                <a:latin typeface="+mn-lt"/>
              </a:rPr>
              <a:t>+ </a:t>
            </a:r>
            <a:r>
              <a:rPr lang="en-US" altLang="zh-CN" sz="2000" i="1" dirty="0" err="1" smtClean="0">
                <a:latin typeface="+mn-lt"/>
              </a:rPr>
              <a:t>t</a:t>
            </a:r>
            <a:r>
              <a:rPr lang="en-US" altLang="zh-CN" sz="2000" i="1" baseline="-25000" dirty="0" err="1" smtClean="0">
                <a:latin typeface="+mn-lt"/>
              </a:rPr>
              <a:t>S</a:t>
            </a:r>
            <a:r>
              <a:rPr lang="en-US" altLang="zh-CN" sz="2000" dirty="0" smtClean="0">
                <a:latin typeface="+mn-lt"/>
              </a:rPr>
              <a:t>) + </a:t>
            </a:r>
            <a:r>
              <a:rPr lang="en-US" altLang="zh-CN" sz="2000" i="1" dirty="0" smtClean="0">
                <a:latin typeface="+mn-lt"/>
              </a:rPr>
              <a:t>n</a:t>
            </a:r>
            <a:r>
              <a:rPr lang="en-US" altLang="zh-CN" sz="2400" i="1" baseline="-25000" dirty="0" smtClean="0">
                <a:latin typeface="+mn-lt"/>
              </a:rPr>
              <a:t>r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 </a:t>
            </a:r>
            <a:r>
              <a:rPr lang="en-US" altLang="zh-CN" sz="2000" i="1" dirty="0" smtClean="0">
                <a:latin typeface="+mn-lt"/>
                <a:sym typeface="Symbol" pitchFamily="18" charset="2"/>
              </a:rPr>
              <a:t>c</a:t>
            </a:r>
            <a:endParaRPr lang="en-US" altLang="zh-CN" sz="2000" dirty="0" smtClean="0">
              <a:latin typeface="+mn-lt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+mn-lt"/>
                <a:sym typeface="Symbol" pitchFamily="18" charset="2"/>
              </a:rPr>
              <a:t>Where </a:t>
            </a:r>
            <a:r>
              <a:rPr lang="en-US" altLang="zh-CN" i="1" dirty="0" smtClean="0">
                <a:latin typeface="+mn-lt"/>
                <a:sym typeface="Symbol" pitchFamily="18" charset="2"/>
              </a:rPr>
              <a:t>c</a:t>
            </a:r>
            <a:r>
              <a:rPr lang="en-US" altLang="zh-CN" dirty="0" smtClean="0">
                <a:latin typeface="+mn-lt"/>
                <a:sym typeface="Symbol" pitchFamily="18" charset="2"/>
              </a:rPr>
              <a:t> is the cost of traversing index and fetching all matching </a:t>
            </a:r>
            <a:r>
              <a:rPr lang="en-US" altLang="zh-CN" i="1" dirty="0" smtClean="0">
                <a:latin typeface="+mn-lt"/>
                <a:sym typeface="Symbol" pitchFamily="18" charset="2"/>
              </a:rPr>
              <a:t>s</a:t>
            </a:r>
            <a:r>
              <a:rPr lang="en-US" altLang="zh-CN" dirty="0" smtClean="0">
                <a:latin typeface="+mn-lt"/>
                <a:sym typeface="Symbol" pitchFamily="18" charset="2"/>
              </a:rPr>
              <a:t> tuples for one tuple or </a:t>
            </a:r>
            <a:r>
              <a:rPr lang="en-US" altLang="zh-CN" i="1" dirty="0" smtClean="0">
                <a:latin typeface="+mn-lt"/>
                <a:sym typeface="Symbol" pitchFamily="18" charset="2"/>
              </a:rPr>
              <a:t>r</a:t>
            </a:r>
            <a:endParaRPr lang="en-US" altLang="zh-CN" dirty="0" smtClean="0">
              <a:latin typeface="+mn-lt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 smtClean="0">
                <a:latin typeface="+mn-lt"/>
                <a:sym typeface="Symbol" pitchFamily="18" charset="2"/>
              </a:rPr>
              <a:t>c</a:t>
            </a:r>
            <a:r>
              <a:rPr lang="en-US" altLang="zh-CN" dirty="0" smtClean="0">
                <a:latin typeface="+mn-lt"/>
                <a:sym typeface="Symbol" pitchFamily="18" charset="2"/>
              </a:rPr>
              <a:t> can be estimated as cost of a single selection on </a:t>
            </a:r>
            <a:r>
              <a:rPr lang="en-US" altLang="zh-CN" i="1" dirty="0" smtClean="0">
                <a:latin typeface="+mn-lt"/>
                <a:sym typeface="Symbol" pitchFamily="18" charset="2"/>
              </a:rPr>
              <a:t>s</a:t>
            </a:r>
            <a:r>
              <a:rPr lang="en-US" altLang="zh-CN" dirty="0" smtClean="0">
                <a:latin typeface="+mn-lt"/>
                <a:sym typeface="Symbol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+mn-lt"/>
                <a:sym typeface="Symbol" pitchFamily="18" charset="2"/>
              </a:rPr>
              <a:t>If indices are available on join attributes of both </a:t>
            </a:r>
            <a:r>
              <a:rPr lang="en-US" altLang="zh-CN" sz="2000" i="1" dirty="0" smtClean="0">
                <a:latin typeface="+mn-lt"/>
                <a:sym typeface="Symbol" pitchFamily="18" charset="2"/>
              </a:rPr>
              <a:t>r </a:t>
            </a:r>
            <a:r>
              <a:rPr lang="en-US" altLang="zh-CN" sz="2000" dirty="0" smtClean="0">
                <a:latin typeface="+mn-lt"/>
                <a:sym typeface="Symbol" pitchFamily="18" charset="2"/>
              </a:rPr>
              <a:t>and </a:t>
            </a:r>
            <a:r>
              <a:rPr lang="en-US" altLang="zh-CN" sz="2000" i="1" dirty="0" smtClean="0">
                <a:latin typeface="+mn-lt"/>
                <a:sym typeface="Symbol" pitchFamily="18" charset="2"/>
              </a:rPr>
              <a:t>s,</a:t>
            </a:r>
            <a:br>
              <a:rPr lang="en-US" altLang="zh-CN" sz="2000" i="1" dirty="0" smtClean="0">
                <a:latin typeface="+mn-lt"/>
                <a:sym typeface="Symbol" pitchFamily="18" charset="2"/>
              </a:rPr>
            </a:br>
            <a:r>
              <a:rPr lang="en-US" altLang="zh-CN" sz="2000" dirty="0" smtClean="0">
                <a:latin typeface="+mn-lt"/>
                <a:sym typeface="Symbol" pitchFamily="18" charset="2"/>
              </a:rPr>
              <a:t>use the relation with fewer tuples as the outer relation.</a:t>
            </a:r>
          </a:p>
        </p:txBody>
      </p:sp>
    </p:spTree>
    <p:extLst>
      <p:ext uri="{BB962C8B-B14F-4D97-AF65-F5344CB8AC3E}">
        <p14:creationId xmlns:p14="http://schemas.microsoft.com/office/powerpoint/2010/main" val="1110125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latin typeface="+mj-lt"/>
              </a:rPr>
              <a:t>Example of Nested-Loop Join Costs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Compute </a:t>
            </a:r>
            <a:r>
              <a:rPr lang="en-US" altLang="zh-CN" i="1" dirty="0" smtClean="0"/>
              <a:t>student   takes, </a:t>
            </a:r>
            <a:r>
              <a:rPr lang="en-US" altLang="zh-CN" dirty="0" smtClean="0"/>
              <a:t>with </a:t>
            </a:r>
            <a:r>
              <a:rPr lang="en-US" altLang="zh-CN" i="1" dirty="0" smtClean="0"/>
              <a:t>student</a:t>
            </a:r>
            <a:r>
              <a:rPr lang="en-US" altLang="zh-CN" dirty="0" smtClean="0"/>
              <a:t> as the outer relation.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 smtClean="0"/>
              <a:t>takes</a:t>
            </a:r>
            <a:r>
              <a:rPr lang="en-US" altLang="zh-CN" dirty="0" smtClean="0"/>
              <a:t> have a primary B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-tree index on the attribute </a:t>
            </a:r>
            <a:r>
              <a:rPr lang="en-US" altLang="zh-CN" i="1" dirty="0" smtClean="0"/>
              <a:t>ID, </a:t>
            </a:r>
            <a:r>
              <a:rPr lang="en-US" altLang="zh-CN" dirty="0" smtClean="0"/>
              <a:t>which contains 20 entries in each index node.</a:t>
            </a:r>
          </a:p>
          <a:p>
            <a:r>
              <a:rPr lang="en-US" altLang="zh-CN" dirty="0" smtClean="0"/>
              <a:t>Since</a:t>
            </a:r>
            <a:r>
              <a:rPr lang="en-US" altLang="zh-CN" i="1" dirty="0" smtClean="0"/>
              <a:t> takes </a:t>
            </a:r>
            <a:r>
              <a:rPr lang="en-US" altLang="zh-CN" dirty="0" smtClean="0"/>
              <a:t>has 10,000 tuples, the height of the tree is 4, and one more access is needed to find the actual data</a:t>
            </a:r>
          </a:p>
          <a:p>
            <a:r>
              <a:rPr lang="en-US" altLang="zh-CN" i="1" dirty="0" smtClean="0"/>
              <a:t>student</a:t>
            </a:r>
            <a:r>
              <a:rPr lang="en-US" altLang="zh-CN" dirty="0" smtClean="0"/>
              <a:t> has 5000 tuples</a:t>
            </a:r>
          </a:p>
          <a:p>
            <a:r>
              <a:rPr lang="en-US" altLang="zh-CN" dirty="0" smtClean="0"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zh-CN" dirty="0" smtClean="0"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zh-CN" dirty="0" smtClean="0"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zh-CN" dirty="0" smtClean="0"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zh-CN" dirty="0" smtClean="0">
                <a:sym typeface="Greek Symbols" pitchFamily="18" charset="2"/>
              </a:rPr>
              <a:t> </a:t>
            </a:r>
            <a:r>
              <a:rPr lang="en-US" altLang="zh-CN" dirty="0" smtClean="0"/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sym typeface="Greek Symbols" pitchFamily="18" charset="2"/>
              </a:rPr>
              <a:t>CPU cost likely to be less than that for block nested loops join 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 rot="5400000">
            <a:off x="2950865" y="1663849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833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</a:rPr>
              <a:t>Ordered Indices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352928" cy="518457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lt"/>
              </a:rPr>
              <a:t>In an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</a:rPr>
              <a:t>ordered index</a:t>
            </a:r>
            <a:r>
              <a:rPr lang="en-US" altLang="zh-CN" sz="2800" b="1" dirty="0" smtClean="0">
                <a:latin typeface="+mn-lt"/>
              </a:rPr>
              <a:t>, </a:t>
            </a:r>
            <a:r>
              <a:rPr lang="en-US" altLang="zh-CN" sz="2800" dirty="0" smtClean="0">
                <a:latin typeface="+mn-lt"/>
              </a:rPr>
              <a:t>index entries are stored sorted on the search key value.</a:t>
            </a:r>
          </a:p>
          <a:p>
            <a:r>
              <a:rPr lang="en-US" altLang="zh-CN" sz="2800" dirty="0">
                <a:solidFill>
                  <a:srgbClr val="000099"/>
                </a:solidFill>
                <a:latin typeface="+mn-lt"/>
              </a:rPr>
              <a:t>Primary index</a:t>
            </a:r>
            <a:r>
              <a:rPr lang="en-US" altLang="zh-CN" sz="2800" dirty="0">
                <a:latin typeface="+mn-lt"/>
              </a:rPr>
              <a:t>: in a sequentially ordered file, the index whose search key specifies the sequential order of the file.</a:t>
            </a:r>
          </a:p>
          <a:p>
            <a:pPr lvl="1"/>
            <a:r>
              <a:rPr lang="en-US" altLang="zh-CN" dirty="0">
                <a:latin typeface="+mn-lt"/>
              </a:rPr>
              <a:t>Also called </a:t>
            </a:r>
            <a:r>
              <a:rPr lang="en-US" altLang="zh-CN" dirty="0">
                <a:solidFill>
                  <a:srgbClr val="000099"/>
                </a:solidFill>
                <a:latin typeface="+mn-lt"/>
              </a:rPr>
              <a:t>clustering index</a:t>
            </a:r>
          </a:p>
          <a:p>
            <a:pPr lvl="1"/>
            <a:r>
              <a:rPr lang="en-US" altLang="zh-CN" dirty="0">
                <a:latin typeface="+mn-lt"/>
              </a:rPr>
              <a:t>The search key of a primary index is usually but not necessarily the primary key.</a:t>
            </a:r>
          </a:p>
          <a:p>
            <a:endParaRPr lang="en-US" altLang="zh-CN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466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</a:rPr>
              <a:t>Ordered Indices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352928" cy="518457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latin typeface="+mn-lt"/>
              </a:rPr>
              <a:t>Secondary index</a:t>
            </a:r>
            <a:r>
              <a:rPr lang="en-US" altLang="zh-CN" sz="2800" dirty="0">
                <a:latin typeface="+mn-lt"/>
              </a:rPr>
              <a:t>: an index whose search key specifies an order different from the sequential order of the file.  Also called </a:t>
            </a:r>
            <a:br>
              <a:rPr lang="en-US" altLang="zh-CN" sz="2800" dirty="0">
                <a:latin typeface="+mn-lt"/>
              </a:rPr>
            </a:br>
            <a:r>
              <a:rPr lang="en-US" altLang="zh-CN" sz="2800" dirty="0">
                <a:solidFill>
                  <a:srgbClr val="000099"/>
                </a:solidFill>
                <a:latin typeface="+mn-lt"/>
              </a:rPr>
              <a:t>non-clustering index</a:t>
            </a:r>
            <a:r>
              <a:rPr lang="en-US" altLang="zh-CN" sz="2800" dirty="0">
                <a:latin typeface="+mn-lt"/>
              </a:rPr>
              <a:t>.</a:t>
            </a:r>
          </a:p>
          <a:p>
            <a:r>
              <a:rPr lang="en-US" altLang="zh-CN" sz="2800" dirty="0">
                <a:solidFill>
                  <a:srgbClr val="000099"/>
                </a:solidFill>
                <a:latin typeface="+mn-lt"/>
              </a:rPr>
              <a:t>Index-sequential file</a:t>
            </a:r>
            <a:r>
              <a:rPr lang="en-US" altLang="zh-CN" sz="2800" dirty="0">
                <a:latin typeface="+mn-lt"/>
              </a:rPr>
              <a:t>: ordered sequential file with a primary index</a:t>
            </a:r>
            <a:r>
              <a:rPr lang="en-US" altLang="zh-CN" sz="2800" dirty="0" smtClean="0">
                <a:latin typeface="+mn-lt"/>
              </a:rPr>
              <a:t>.</a:t>
            </a:r>
            <a:endParaRPr lang="en-US" altLang="zh-C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3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</a:rPr>
              <a:t>Dense Index Files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+mn-lt"/>
              </a:rPr>
              <a:t>Dense index</a:t>
            </a:r>
            <a:r>
              <a:rPr lang="en-US" altLang="zh-CN" sz="2400" dirty="0" smtClean="0">
                <a:latin typeface="+mn-lt"/>
              </a:rPr>
              <a:t> — Index record appears for every search-key value in the file. </a:t>
            </a:r>
          </a:p>
          <a:p>
            <a:r>
              <a:rPr lang="en-US" altLang="zh-CN" sz="2400" dirty="0" smtClean="0">
                <a:latin typeface="+mn-lt"/>
              </a:rPr>
              <a:t>E.g. index on </a:t>
            </a:r>
            <a:r>
              <a:rPr lang="en-US" altLang="zh-CN" sz="2400" i="1" dirty="0" smtClean="0">
                <a:latin typeface="+mn-lt"/>
              </a:rPr>
              <a:t>ID</a:t>
            </a:r>
            <a:r>
              <a:rPr lang="en-US" altLang="zh-CN" sz="2400" dirty="0" smtClean="0">
                <a:latin typeface="+mn-lt"/>
              </a:rPr>
              <a:t> attribute of </a:t>
            </a:r>
            <a:r>
              <a:rPr lang="en-US" altLang="zh-CN" sz="2400" i="1" dirty="0" smtClean="0">
                <a:latin typeface="+mn-lt"/>
              </a:rPr>
              <a:t>instructor</a:t>
            </a:r>
            <a:r>
              <a:rPr lang="en-US" altLang="zh-CN" sz="2400" dirty="0" smtClean="0">
                <a:latin typeface="+mn-lt"/>
              </a:rPr>
              <a:t> relation </a:t>
            </a:r>
          </a:p>
        </p:txBody>
      </p:sp>
      <p:pic>
        <p:nvPicPr>
          <p:cNvPr id="266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756173"/>
            <a:ext cx="8056562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9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</a:rPr>
              <a:t>Dense Index Files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lt"/>
              </a:rPr>
              <a:t>Dense index on </a:t>
            </a:r>
            <a:r>
              <a:rPr lang="en-US" altLang="zh-CN" sz="2400" i="1" dirty="0" err="1" smtClean="0">
                <a:latin typeface="+mn-lt"/>
              </a:rPr>
              <a:t>dept_name</a:t>
            </a:r>
            <a:r>
              <a:rPr lang="en-US" altLang="zh-CN" sz="2400" dirty="0" smtClean="0">
                <a:latin typeface="+mn-lt"/>
              </a:rPr>
              <a:t>, with </a:t>
            </a:r>
            <a:r>
              <a:rPr lang="en-US" altLang="zh-CN" sz="2400" i="1" dirty="0" smtClean="0">
                <a:latin typeface="+mn-lt"/>
              </a:rPr>
              <a:t>instructor </a:t>
            </a:r>
            <a:r>
              <a:rPr lang="en-US" altLang="zh-CN" sz="2400" dirty="0" smtClean="0">
                <a:latin typeface="+mn-lt"/>
              </a:rPr>
              <a:t>file sorted on </a:t>
            </a:r>
            <a:r>
              <a:rPr lang="en-US" altLang="zh-CN" sz="2400" i="1" dirty="0" err="1" smtClean="0">
                <a:latin typeface="+mn-lt"/>
              </a:rPr>
              <a:t>dept_name</a:t>
            </a:r>
            <a:endParaRPr lang="en-US" altLang="zh-CN" sz="2400" dirty="0" smtClean="0">
              <a:latin typeface="+mn-lt"/>
            </a:endParaRP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700362"/>
            <a:ext cx="8507413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8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wjiang-style-1">
      <a:majorFont>
        <a:latin typeface="Comic Sans MS"/>
        <a:ea typeface="黑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DB-POT</Template>
  <TotalTime>1006</TotalTime>
  <Words>2393</Words>
  <Application>Microsoft Office PowerPoint</Application>
  <PresentationFormat>全屏显示(4:3)</PresentationFormat>
  <Paragraphs>412</Paragraphs>
  <Slides>57</Slides>
  <Notes>42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ＭＳ Ｐゴシック</vt:lpstr>
      <vt:lpstr>黑体</vt:lpstr>
      <vt:lpstr>宋体</vt:lpstr>
      <vt:lpstr>Arial</vt:lpstr>
      <vt:lpstr>Arial Narrow</vt:lpstr>
      <vt:lpstr>Calibri</vt:lpstr>
      <vt:lpstr>Comic Sans MS</vt:lpstr>
      <vt:lpstr>Greek Symbols</vt:lpstr>
      <vt:lpstr>Helvetica</vt:lpstr>
      <vt:lpstr>Monotype Sorts</vt:lpstr>
      <vt:lpstr>Symbol</vt:lpstr>
      <vt:lpstr>Times New Roman</vt:lpstr>
      <vt:lpstr>2011-12</vt:lpstr>
      <vt:lpstr>Microsoft Equation 3.0</vt:lpstr>
      <vt:lpstr>Query Processing &amp; Performance Tuning</vt:lpstr>
      <vt:lpstr>INDEX</vt:lpstr>
      <vt:lpstr>INDEX</vt:lpstr>
      <vt:lpstr>INDEX - Query</vt:lpstr>
      <vt:lpstr>INDEX - Modification</vt:lpstr>
      <vt:lpstr>Ordered Indices</vt:lpstr>
      <vt:lpstr>Ordered Indices</vt:lpstr>
      <vt:lpstr>Dense Index Files</vt:lpstr>
      <vt:lpstr>Dense Index Files (Cont.)</vt:lpstr>
      <vt:lpstr>Sparse Index Files</vt:lpstr>
      <vt:lpstr>Multilevel Index</vt:lpstr>
      <vt:lpstr>Multilevel Index (Cont.)</vt:lpstr>
      <vt:lpstr>PowerPoint 演示文稿</vt:lpstr>
      <vt:lpstr>PowerPoint 演示文稿</vt:lpstr>
      <vt:lpstr>PowerPoint 演示文稿</vt:lpstr>
      <vt:lpstr>Covering indices (primary)</vt:lpstr>
      <vt:lpstr>Covering indices (secondary)</vt:lpstr>
      <vt:lpstr>Covering indices  (Multiple Attributes)</vt:lpstr>
      <vt:lpstr>Covering indices  (Multiple Attributes)</vt:lpstr>
      <vt:lpstr>Query Processing</vt:lpstr>
      <vt:lpstr>Basic Steps in Query Processing</vt:lpstr>
      <vt:lpstr>PowerPoint 演示文稿</vt:lpstr>
      <vt:lpstr>PowerPoint 演示文稿</vt:lpstr>
      <vt:lpstr>Transformation of Relational Expressions</vt:lpstr>
      <vt:lpstr>Transformation of Relational Expressions</vt:lpstr>
      <vt:lpstr>Equivalence Rules</vt:lpstr>
      <vt:lpstr>Equivalence Rules (Cont.)</vt:lpstr>
      <vt:lpstr>Pictorial Depiction of Equivalence Rules</vt:lpstr>
      <vt:lpstr>Equivalence Rules (Cont.)</vt:lpstr>
      <vt:lpstr>Equivalence Rules (Cont.)</vt:lpstr>
      <vt:lpstr>Equivalence Rules (Cont.)</vt:lpstr>
      <vt:lpstr>Transformation Example: Pushing Selections</vt:lpstr>
      <vt:lpstr>Example with Multiple Transformations</vt:lpstr>
      <vt:lpstr>Multiple Transformations (Cont.)</vt:lpstr>
      <vt:lpstr>Transformation Example: Pushing Projections</vt:lpstr>
      <vt:lpstr>Measures of Query Cost</vt:lpstr>
      <vt:lpstr>Measures of Query Cost (Cont.)</vt:lpstr>
      <vt:lpstr>Measures of Query Cost (Cont.)</vt:lpstr>
      <vt:lpstr>Selection Operation</vt:lpstr>
      <vt:lpstr>File scan </vt:lpstr>
      <vt:lpstr>File scan </vt:lpstr>
      <vt:lpstr>Selections Using Indices</vt:lpstr>
      <vt:lpstr>Selections Using Indices</vt:lpstr>
      <vt:lpstr>Selections Involving Comparisons</vt:lpstr>
      <vt:lpstr>Selections Involving Comparisons</vt:lpstr>
      <vt:lpstr>Implementation of Complex Selections</vt:lpstr>
      <vt:lpstr>Implementation of Complex Selections</vt:lpstr>
      <vt:lpstr>Algorithms for Complex Selections</vt:lpstr>
      <vt:lpstr>Algorithms for Complex Selections</vt:lpstr>
      <vt:lpstr>Sorting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System</dc:title>
  <dc:creator>Away</dc:creator>
  <cp:lastModifiedBy>JIANWEI JIANG</cp:lastModifiedBy>
  <cp:revision>78</cp:revision>
  <dcterms:created xsi:type="dcterms:W3CDTF">2013-04-22T12:49:14Z</dcterms:created>
  <dcterms:modified xsi:type="dcterms:W3CDTF">2017-05-09T04:41:13Z</dcterms:modified>
</cp:coreProperties>
</file>