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8" r:id="rId6"/>
    <p:sldId id="260" r:id="rId7"/>
    <p:sldId id="262" r:id="rId8"/>
    <p:sldId id="263" r:id="rId9"/>
    <p:sldId id="264" r:id="rId10"/>
    <p:sldId id="265" r:id="rId11"/>
    <p:sldId id="266" r:id="rId12"/>
    <p:sldId id="267" r:id="rId13"/>
    <p:sldId id="26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5EDBC-8434-48F6-95FF-0A53E4E38D4E}" type="datetimeFigureOut">
              <a:rPr lang="fr-FR" smtClean="0"/>
              <a:t>05/12/2022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E5AC2-C124-46E4-A11A-6BFA3F94BDA9}" type="slidenum">
              <a:rPr lang="fr-FR" smtClean="0"/>
              <a:t>‹N°›</a:t>
            </a:fld>
            <a:endParaRPr lang="fr-FR"/>
          </a:p>
        </p:txBody>
      </p:sp>
    </p:spTree>
    <p:extLst>
      <p:ext uri="{BB962C8B-B14F-4D97-AF65-F5344CB8AC3E}">
        <p14:creationId xmlns:p14="http://schemas.microsoft.com/office/powerpoint/2010/main" val="427243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A63EFD3-BE5D-4550-8273-793010D90640}" type="datetime1">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47582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3AC990B-196C-4792-95B5-AAE4143AAE6A}" type="datetime1">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06193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FA8BC8-B2F0-4453-9230-2A25C151DAF4}" type="datetime1">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2737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66CF15D-BBCE-4F98-A53F-DCC01A20831D}" type="datetime1">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99784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A2366FD-3E31-4ED3-8934-0FE50C073E6D}" type="datetime1">
              <a:rPr lang="fr-FR" smtClean="0"/>
              <a:t>05/12/2022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09013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239EA5-AC7F-4205-8994-A83EAAF40B91}" type="datetime1">
              <a:rPr lang="fr-FR" smtClean="0"/>
              <a:t>05/12/2022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2778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31F401F-F533-4155-9DF8-750D58CF78B9}" type="datetime1">
              <a:rPr lang="fr-FR" smtClean="0"/>
              <a:t>05/12/2022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401944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41A2525-2886-4271-B1A3-A1AF513DC654}" type="datetime1">
              <a:rPr lang="fr-FR" smtClean="0"/>
              <a:t>05/12/2022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22100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E561020-E40B-4AE6-A6A2-748A689329F4}" type="datetime1">
              <a:rPr lang="fr-FR" smtClean="0"/>
              <a:t>05/12/2022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36322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3FF603E-2F24-4233-9517-44966F889FE7}" type="datetime1">
              <a:rPr lang="fr-FR" smtClean="0"/>
              <a:t>05/12/2022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42785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66CFC05-FDC0-4A76-8D5C-B067383288BB}" type="datetime1">
              <a:rPr lang="fr-FR" smtClean="0"/>
              <a:t>05/12/2022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E0EBE4-8A99-47E1-A678-D67295302E76}" type="slidenum">
              <a:rPr lang="fr-FR" smtClean="0"/>
              <a:t>‹N°›</a:t>
            </a:fld>
            <a:endParaRPr lang="fr-FR"/>
          </a:p>
        </p:txBody>
      </p:sp>
    </p:spTree>
    <p:extLst>
      <p:ext uri="{BB962C8B-B14F-4D97-AF65-F5344CB8AC3E}">
        <p14:creationId xmlns:p14="http://schemas.microsoft.com/office/powerpoint/2010/main" val="17807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8BCD4-5A9C-493A-8FEA-0BF3CF823E4A}" type="datetime1">
              <a:rPr lang="fr-FR" smtClean="0"/>
              <a:t>05/12/2022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0EBE4-8A99-47E1-A678-D67295302E76}" type="slidenum">
              <a:rPr lang="fr-FR" smtClean="0"/>
              <a:t>‹N°›</a:t>
            </a:fld>
            <a:endParaRPr lang="fr-FR"/>
          </a:p>
        </p:txBody>
      </p:sp>
    </p:spTree>
    <p:extLst>
      <p:ext uri="{BB962C8B-B14F-4D97-AF65-F5344CB8AC3E}">
        <p14:creationId xmlns:p14="http://schemas.microsoft.com/office/powerpoint/2010/main" val="45486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coagroecologie.fr/encyclopedie/systemes-alimentaires-durables/" TargetMode="External"/><Relationship Id="rId2" Type="http://schemas.openxmlformats.org/officeDocument/2006/relationships/hyperlink" Target="https://dicoagroecologie.fr/encyclopedie/developpement-durable/" TargetMode="External"/><Relationship Id="rId1" Type="http://schemas.openxmlformats.org/officeDocument/2006/relationships/slideLayout" Target="../slideLayouts/slideLayout1.xml"/><Relationship Id="rId4" Type="http://schemas.openxmlformats.org/officeDocument/2006/relationships/hyperlink" Target="https://dicoagroecologie.fr/encyclopedie/services-ecosystemiques-dans-les-agroecosysteme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serre.ooreka.fr/comprendre/serre-verre" TargetMode="External"/><Relationship Id="rId2" Type="http://schemas.openxmlformats.org/officeDocument/2006/relationships/hyperlink" Target="https://serre.ooreka.fr/comprendre/serre-film-souple"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erre.ooreka.fr/comprendre/serre-plastiqu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journals.openedition.org/eue/pdf/437" TargetMode="External"/><Relationship Id="rId3" Type="http://schemas.openxmlformats.org/officeDocument/2006/relationships/hyperlink" Target="https://reseau-agriville.com/wp-content/uploads/2019/01/Livre-blanc-recherche-et-formation-en-AU.pdf" TargetMode="External"/><Relationship Id="rId7" Type="http://schemas.openxmlformats.org/officeDocument/2006/relationships/hyperlink" Target="https://journals.openedition.org/vertigo/pdf/10436" TargetMode="External"/><Relationship Id="rId2" Type="http://schemas.openxmlformats.org/officeDocument/2006/relationships/hyperlink" Target="https://www.ademe.fr/sites/default/files/assets/documents/agriculture_urbaine.pdf" TargetMode="External"/><Relationship Id="rId1" Type="http://schemas.openxmlformats.org/officeDocument/2006/relationships/slideLayout" Target="../slideLayouts/slideLayout2.xml"/><Relationship Id="rId6" Type="http://schemas.openxmlformats.org/officeDocument/2006/relationships/hyperlink" Target="https://journals.openedition.org/vertigo/20953" TargetMode="External"/><Relationship Id="rId5" Type="http://schemas.openxmlformats.org/officeDocument/2006/relationships/hyperlink" Target="https://journals.openedition.org/vertigo/pdf/20958" TargetMode="External"/><Relationship Id="rId4" Type="http://schemas.openxmlformats.org/officeDocument/2006/relationships/hyperlink" Target="https://journals.openedition.org/norois/pdf/3739" TargetMode="External"/><Relationship Id="rId9" Type="http://schemas.openxmlformats.org/officeDocument/2006/relationships/hyperlink" Target="http://www.fao.org/urban-agriculture/f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hyperlink" Target="https://serre.ooreka.fr/comprendre/serre-aluminium" TargetMode="External"/><Relationship Id="rId2" Type="http://schemas.openxmlformats.org/officeDocument/2006/relationships/hyperlink" Target="https://serre.ooreka.fr/comprendre/serre-bois"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serre.ooreka.fr/comprendre/serre-tunnel" TargetMode="External"/><Relationship Id="rId4" Type="http://schemas.openxmlformats.org/officeDocument/2006/relationships/hyperlink" Target="https://serre.ooreka.fr/comprendre/serre-pv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rre.ooreka.fr/comprendre/serre-bois" TargetMode="External"/><Relationship Id="rId2" Type="http://schemas.openxmlformats.org/officeDocument/2006/relationships/hyperlink" Target="https://serre.ooreka.fr/comprendre/serre-aluminium"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3576" y="108450"/>
            <a:ext cx="11222182" cy="6124754"/>
          </a:xfrm>
          <a:prstGeom prst="rect">
            <a:avLst/>
          </a:prstGeom>
        </p:spPr>
        <p:txBody>
          <a:bodyPr wrap="square">
            <a:spAutoFit/>
          </a:bodyPr>
          <a:lstStyle/>
          <a:p>
            <a:pPr marL="36000" indent="360000" algn="just"/>
            <a:endParaRPr lang="fr-FR" sz="1600" dirty="0" smtClean="0">
              <a:latin typeface="Times New Roman" panose="02020603050405020304" pitchFamily="18" charset="0"/>
              <a:cs typeface="Times New Roman" panose="02020603050405020304" pitchFamily="18" charset="0"/>
            </a:endParaRPr>
          </a:p>
          <a:p>
            <a:pPr marL="36000" indent="360000" algn="ctr"/>
            <a:r>
              <a:rPr lang="fr-FR" sz="2000" b="1" dirty="0" smtClean="0">
                <a:solidFill>
                  <a:srgbClr val="FF0000"/>
                </a:solidFill>
                <a:latin typeface="Berlin Sans FB Demi" panose="020E0802020502020306" pitchFamily="34" charset="0"/>
                <a:cs typeface="Times New Roman" panose="02020603050405020304" pitchFamily="18" charset="0"/>
              </a:rPr>
              <a:t>Agriculture urbaine</a:t>
            </a:r>
          </a:p>
          <a:p>
            <a:pPr marL="36000" indent="360000" algn="just"/>
            <a:endParaRPr lang="fr-FR" sz="1600" dirty="0">
              <a:latin typeface="Times New Roman" panose="02020603050405020304" pitchFamily="18" charset="0"/>
              <a:cs typeface="Times New Roman" panose="02020603050405020304" pitchFamily="18" charset="0"/>
            </a:endParaRPr>
          </a:p>
          <a:p>
            <a:pPr marL="36000" indent="360000" algn="just"/>
            <a:endParaRPr lang="fr-FR" sz="1600" dirty="0" smtClean="0">
              <a:latin typeface="Times New Roman" panose="02020603050405020304" pitchFamily="18" charset="0"/>
              <a:cs typeface="Times New Roman" panose="02020603050405020304" pitchFamily="18" charset="0"/>
            </a:endParaRPr>
          </a:p>
          <a:p>
            <a:pPr marL="36000" indent="360000" algn="just"/>
            <a:r>
              <a:rPr lang="fr-FR" sz="1600" dirty="0" smtClean="0">
                <a:latin typeface="Times New Roman" panose="02020603050405020304" pitchFamily="18" charset="0"/>
                <a:cs typeface="Times New Roman" panose="02020603050405020304" pitchFamily="18" charset="0"/>
              </a:rPr>
              <a:t>L’agriculture urbaine est un système de production agricole qui s’intègre dans les paysages (péri)-urbains. C’est une agriculture multifonctionnelle qui s’inscrit dans une perspective de </a:t>
            </a:r>
            <a:r>
              <a:rPr lang="fr-FR" sz="1600" dirty="0" smtClean="0">
                <a:latin typeface="Times New Roman" panose="02020603050405020304" pitchFamily="18" charset="0"/>
                <a:cs typeface="Times New Roman" panose="02020603050405020304" pitchFamily="18" charset="0"/>
                <a:hlinkClick r:id="rId2"/>
              </a:rPr>
              <a:t>développement durable</a:t>
            </a:r>
            <a:r>
              <a:rPr lang="fr-FR" sz="1600" dirty="0" smtClean="0">
                <a:latin typeface="Times New Roman" panose="02020603050405020304" pitchFamily="18" charset="0"/>
                <a:cs typeface="Times New Roman" panose="02020603050405020304" pitchFamily="18" charset="0"/>
              </a:rPr>
              <a:t> par ses caractéristiques économiques, environnementales et/ou sociales. L’Agriculture urbaine a également un rôle dans la création d’un </a:t>
            </a:r>
            <a:r>
              <a:rPr lang="fr-FR" sz="1600" dirty="0" smtClean="0">
                <a:latin typeface="Times New Roman" panose="02020603050405020304" pitchFamily="18" charset="0"/>
                <a:cs typeface="Times New Roman" panose="02020603050405020304" pitchFamily="18" charset="0"/>
                <a:hlinkClick r:id="rId3"/>
              </a:rPr>
              <a:t>système alimentaire durable</a:t>
            </a:r>
            <a:r>
              <a:rPr lang="fr-FR" sz="1600" dirty="0" smtClean="0">
                <a:latin typeface="Times New Roman" panose="02020603050405020304" pitchFamily="18" charset="0"/>
                <a:cs typeface="Times New Roman" panose="02020603050405020304" pitchFamily="18" charset="0"/>
              </a:rPr>
              <a:t> qui répond aux attentes sociétales vis-à-vis de l’alimentation, de la préservation de l’environnement et participe à la transition écologique des villes.</a:t>
            </a:r>
          </a:p>
          <a:p>
            <a:pPr marL="36000" indent="360000" algn="just"/>
            <a:r>
              <a:rPr lang="fr-FR" sz="1600" dirty="0" smtClean="0">
                <a:latin typeface="Times New Roman" panose="02020603050405020304" pitchFamily="18" charset="0"/>
                <a:cs typeface="Times New Roman" panose="02020603050405020304" pitchFamily="18" charset="0"/>
              </a:rPr>
              <a:t>La forme que prend l’agriculture urbaine n’est pas normée, elle s’adapte au contexte (contraintes spatiales, usages des terres, qualité des écosystèmes) et valorise des espaces et des dynamiques sociales. Elle redynamise les ceintures maraichères en créant des interactions et transitions entre les espaces ruraux et urbains. Ainsi les sites d’agriculture urbaine (toit, friches, sous-sols, parking, etc.) et les modes de production sont multiples (</a:t>
            </a:r>
            <a:r>
              <a:rPr lang="fr-FR" sz="1600" dirty="0" err="1" smtClean="0">
                <a:latin typeface="Times New Roman" panose="02020603050405020304" pitchFamily="18" charset="0"/>
                <a:cs typeface="Times New Roman" panose="02020603050405020304" pitchFamily="18" charset="0"/>
              </a:rPr>
              <a:t>hydroponie</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aquaponie</a:t>
            </a:r>
            <a:r>
              <a:rPr lang="fr-FR" sz="1600" dirty="0" smtClean="0">
                <a:latin typeface="Times New Roman" panose="02020603050405020304" pitchFamily="18" charset="0"/>
                <a:cs typeface="Times New Roman" panose="02020603050405020304" pitchFamily="18" charset="0"/>
              </a:rPr>
              <a:t>, cultures verticales, pleine terre, élevages, etc.).</a:t>
            </a:r>
          </a:p>
          <a:p>
            <a:pPr indent="360000" algn="just"/>
            <a:r>
              <a:rPr lang="fr-FR" sz="1600" dirty="0" smtClean="0">
                <a:latin typeface="Times New Roman" panose="02020603050405020304" pitchFamily="18" charset="0"/>
                <a:cs typeface="Times New Roman" panose="02020603050405020304" pitchFamily="18" charset="0"/>
              </a:rPr>
              <a:t>Le modèle économique de cette agriculture peut être productiviste à but lucratif ou au contraire à but non lucratif comme les jardins collectifs qui rendent des </a:t>
            </a:r>
            <a:r>
              <a:rPr lang="fr-FR" sz="1600" dirty="0" smtClean="0">
                <a:latin typeface="Times New Roman" panose="02020603050405020304" pitchFamily="18" charset="0"/>
                <a:cs typeface="Times New Roman" panose="02020603050405020304" pitchFamily="18" charset="0"/>
                <a:hlinkClick r:id="rId4"/>
              </a:rPr>
              <a:t>services écosystémiques</a:t>
            </a:r>
            <a:r>
              <a:rPr lang="fr-FR" sz="1600" dirty="0" smtClean="0">
                <a:latin typeface="Times New Roman" panose="02020603050405020304" pitchFamily="18" charset="0"/>
                <a:cs typeface="Times New Roman" panose="02020603050405020304" pitchFamily="18" charset="0"/>
              </a:rPr>
              <a:t> quantifiables et importants pour les populations.</a:t>
            </a:r>
          </a:p>
          <a:p>
            <a:pPr indent="360000" algn="just"/>
            <a:r>
              <a:rPr lang="fr-FR" sz="1600" dirty="0" smtClean="0">
                <a:latin typeface="Times New Roman" panose="02020603050405020304" pitchFamily="18" charset="0"/>
                <a:cs typeface="Times New Roman" panose="02020603050405020304" pitchFamily="18" charset="0"/>
              </a:rPr>
              <a:t>En effet, l’agriculture urbaine au-delà de sa fonction de production (fruits, légumes, œufs, miel, céréales, légumineuses), restaure la biodiversité des villes par la création de corridors écologiques et d’habitats refuges pour la faune et la flore. Ce type d’agriculture induit une réduction de l’empreinte écologique (compost urbains, utilisation des boues d’épurations, recyclage des ressources). Les parties prenantes des projets d’agriculture urbaine sont multiples : citoyens, agriculteurs, collectivités locales, entreprises et associations.</a:t>
            </a:r>
          </a:p>
          <a:p>
            <a:pPr indent="360000" algn="just"/>
            <a:r>
              <a:rPr lang="fr-FR" sz="1600" dirty="0" smtClean="0">
                <a:latin typeface="Times New Roman" panose="02020603050405020304" pitchFamily="18" charset="0"/>
                <a:cs typeface="Times New Roman" panose="02020603050405020304" pitchFamily="18" charset="0"/>
              </a:rPr>
              <a:t>Ce mode d’agriculture s’intègre donc aux dynamiques de transition écologique par le biais de l’alimentation durable, de la santé environnementale et de l’éducation à l’environnement. Cependant elle possède aussi des limites telles que les pollutions couramment observées et peut devenir vecteur d’inégalités : conflits d’usages des sols périurbains, prix du foncier, etc.</a:t>
            </a:r>
          </a:p>
          <a:p>
            <a:pPr marL="36000" indent="360000" algn="just"/>
            <a:endParaRPr lang="fr-FR" sz="2000" dirty="0" smtClean="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1</a:t>
            </a:fld>
            <a:endParaRPr lang="fr-FR"/>
          </a:p>
        </p:txBody>
      </p:sp>
    </p:spTree>
    <p:extLst>
      <p:ext uri="{BB962C8B-B14F-4D97-AF65-F5344CB8AC3E}">
        <p14:creationId xmlns:p14="http://schemas.microsoft.com/office/powerpoint/2010/main" val="3776668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14" y="291326"/>
            <a:ext cx="11380123" cy="5355312"/>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Il existe trois types de revêtement de serre</a:t>
            </a:r>
            <a:r>
              <a:rPr lang="fr-FR" dirty="0" smtClean="0">
                <a:latin typeface="Times New Roman" panose="02020603050405020304" pitchFamily="18" charset="0"/>
                <a:cs typeface="Times New Roman" panose="02020603050405020304" pitchFamily="18" charset="0"/>
              </a:rPr>
              <a:t> : le </a:t>
            </a:r>
            <a:r>
              <a:rPr lang="fr-FR" dirty="0" smtClean="0">
                <a:latin typeface="Times New Roman" panose="02020603050405020304" pitchFamily="18" charset="0"/>
                <a:cs typeface="Times New Roman" panose="02020603050405020304" pitchFamily="18" charset="0"/>
                <a:hlinkClick r:id="rId2"/>
              </a:rPr>
              <a:t>film souple</a:t>
            </a:r>
            <a:r>
              <a:rPr lang="fr-FR" dirty="0" smtClean="0">
                <a:latin typeface="Times New Roman" panose="02020603050405020304" pitchFamily="18" charset="0"/>
                <a:cs typeface="Times New Roman" panose="02020603050405020304" pitchFamily="18" charset="0"/>
              </a:rPr>
              <a:t>, le </a:t>
            </a:r>
            <a:r>
              <a:rPr lang="fr-FR" dirty="0" smtClean="0">
                <a:latin typeface="Times New Roman" panose="02020603050405020304" pitchFamily="18" charset="0"/>
                <a:cs typeface="Times New Roman" panose="02020603050405020304" pitchFamily="18" charset="0"/>
                <a:hlinkClick r:id="rId3"/>
              </a:rPr>
              <a:t>verre</a:t>
            </a:r>
            <a:r>
              <a:rPr lang="fr-FR" dirty="0" smtClean="0">
                <a:latin typeface="Times New Roman" panose="02020603050405020304" pitchFamily="18" charset="0"/>
                <a:cs typeface="Times New Roman" panose="02020603050405020304" pitchFamily="18" charset="0"/>
              </a:rPr>
              <a:t> et le plastique. Le plastique rigide est l'un des matériaux les plus couramment utilisés. Voici quelques points essentiels pour faire votre choix :</a:t>
            </a:r>
            <a:endParaRPr lang="fr-FR" b="1" dirty="0" smtClean="0">
              <a:latin typeface="Times New Roman" panose="02020603050405020304" pitchFamily="18" charset="0"/>
              <a:cs typeface="Times New Roman" panose="02020603050405020304" pitchFamily="18" charset="0"/>
            </a:endParaRPr>
          </a:p>
          <a:p>
            <a:pPr indent="360000" algn="just"/>
            <a:endParaRPr lang="fr-FR" b="1" dirty="0" smtClean="0">
              <a:solidFill>
                <a:srgbClr val="FF0000"/>
              </a:solidFill>
              <a:latin typeface="Times New Roman" panose="02020603050405020304" pitchFamily="18" charset="0"/>
              <a:cs typeface="Times New Roman" panose="02020603050405020304" pitchFamily="18" charset="0"/>
            </a:endParaRPr>
          </a:p>
          <a:p>
            <a:pPr indent="360000" algn="just"/>
            <a:r>
              <a:rPr lang="fr-FR" b="1" dirty="0" smtClean="0">
                <a:solidFill>
                  <a:srgbClr val="FF0000"/>
                </a:solidFill>
                <a:latin typeface="Times New Roman" panose="02020603050405020304" pitchFamily="18" charset="0"/>
                <a:cs typeface="Times New Roman" panose="02020603050405020304" pitchFamily="18" charset="0"/>
              </a:rPr>
              <a:t>Revêtement en plastique:</a:t>
            </a:r>
          </a:p>
          <a:p>
            <a:pPr indent="360000" algn="just"/>
            <a:r>
              <a:rPr lang="fr-FR" b="1" dirty="0" smtClean="0">
                <a:latin typeface="Times New Roman" panose="02020603050405020304" pitchFamily="18" charset="0"/>
                <a:cs typeface="Times New Roman" panose="02020603050405020304" pitchFamily="18" charset="0"/>
              </a:rPr>
              <a:t>Avantages du plastique:</a:t>
            </a:r>
          </a:p>
          <a:p>
            <a:pPr indent="360000" algn="just"/>
            <a:r>
              <a:rPr lang="fr-FR" b="1" dirty="0" smtClean="0">
                <a:latin typeface="Times New Roman" panose="02020603050405020304" pitchFamily="18" charset="0"/>
                <a:cs typeface="Times New Roman" panose="02020603050405020304" pitchFamily="18" charset="0"/>
              </a:rPr>
              <a:t>Voici les avantages du plastique comme revêtement de serre</a:t>
            </a:r>
            <a:r>
              <a:rPr lang="fr-FR" dirty="0" smtClean="0">
                <a:latin typeface="Times New Roman" panose="02020603050405020304" pitchFamily="18" charset="0"/>
                <a:cs typeface="Times New Roman" panose="02020603050405020304" pitchFamily="18" charset="0"/>
              </a:rPr>
              <a:t> :</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Le plastique est léger (facilité de transport et de déplacement) et incassable.</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Par sa légèreté et la facilité de son découpage en grandes feuilles, il permet d'utiliser un support aux traverses plus fines et moins nombreuses, entraînant une projection d'ombre minimum.</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Très flexible dans son utilisation, le plastique peut être facilement découpé, perforé, boulonné ou vissé.</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Les serres revêtues de plastique sont plus hermétiques que les serres revêtues de </a:t>
            </a:r>
            <a:r>
              <a:rPr lang="fr-FR" dirty="0" smtClean="0">
                <a:latin typeface="Times New Roman" panose="02020603050405020304" pitchFamily="18" charset="0"/>
                <a:cs typeface="Times New Roman" panose="02020603050405020304" pitchFamily="18" charset="0"/>
                <a:hlinkClick r:id="rId3"/>
              </a:rPr>
              <a:t>verre</a:t>
            </a:r>
            <a:r>
              <a:rPr lang="fr-FR" dirty="0" smtClean="0">
                <a:latin typeface="Times New Roman" panose="02020603050405020304" pitchFamily="18" charset="0"/>
                <a:cs typeface="Times New Roman" panose="02020603050405020304" pitchFamily="18" charset="0"/>
              </a:rPr>
              <a:t>, facilitant la conservation de la chaleur.</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Les plastiques modernes contiennent un inhibiteur d'ultraviolets qui accroît leur longévité. En général, il est conseillé de changer un revêtement plastique au bout de 10 ans.</a:t>
            </a:r>
          </a:p>
          <a:p>
            <a:pPr indent="360000" algn="just">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Plus la feuille de plastique utilisée sera épaisse, plus l'isolation thermique sera bonne.</a:t>
            </a:r>
          </a:p>
          <a:p>
            <a:pPr indent="360000" algn="just">
              <a:buFont typeface="Arial" panose="020B0604020202020204" pitchFamily="34" charset="0"/>
              <a:buChar char="•"/>
            </a:pPr>
            <a:endParaRPr lang="fr-FR"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Inconvénient d'une serre en plastique:</a:t>
            </a:r>
          </a:p>
          <a:p>
            <a:pPr indent="360000" algn="just"/>
            <a:r>
              <a:rPr lang="fr-FR" dirty="0" smtClean="0">
                <a:latin typeface="Times New Roman" panose="02020603050405020304" pitchFamily="18" charset="0"/>
                <a:cs typeface="Times New Roman" panose="02020603050405020304" pitchFamily="18" charset="0"/>
              </a:rPr>
              <a:t>L'inconvénient principal du plastique est qu'il perd de sa luminosité avec le temps.</a:t>
            </a:r>
          </a:p>
          <a:p>
            <a:pPr indent="360000" algn="just">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4123" y="4504804"/>
            <a:ext cx="2670880" cy="1776503"/>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10</a:t>
            </a:fld>
            <a:endParaRPr lang="fr-FR"/>
          </a:p>
        </p:txBody>
      </p:sp>
    </p:spTree>
    <p:extLst>
      <p:ext uri="{BB962C8B-B14F-4D97-AF65-F5344CB8AC3E}">
        <p14:creationId xmlns:p14="http://schemas.microsoft.com/office/powerpoint/2010/main" val="2122275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511" y="274004"/>
            <a:ext cx="11313622" cy="4247317"/>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Revêtement en film souple :</a:t>
            </a:r>
          </a:p>
          <a:p>
            <a:pPr indent="360000" algn="just"/>
            <a:endParaRPr lang="fr-FR" b="1" dirty="0" smtClean="0">
              <a:solidFill>
                <a:srgbClr val="FF0000"/>
              </a:solidFill>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Le film souple est le matériau utilisé pour couvrir surtout la serre tunnel ainsi que certains types de serres maisonnettes bon marché</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Le polyéthylène est le revêtement le plus économique. Il transmet bien la lumière, à près de 90%.</a:t>
            </a:r>
          </a:p>
          <a:p>
            <a:pPr indent="360000" algn="just"/>
            <a:r>
              <a:rPr lang="fr-FR" dirty="0" smtClean="0">
                <a:latin typeface="Times New Roman" panose="02020603050405020304" pitchFamily="18" charset="0"/>
                <a:cs typeface="Times New Roman" panose="02020603050405020304" pitchFamily="18" charset="0"/>
              </a:rPr>
              <a:t>Le PVC est le plus souvent employé. Il faudra choisir le PVC armé car il évite aux accrocs accidentels et quasiment inévitables de se transmettre sur le reste de la bâche.</a:t>
            </a:r>
          </a:p>
          <a:p>
            <a:pPr indent="360000" algn="just"/>
            <a:endParaRPr lang="fr-FR"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Inconvénients du film souple pour serre:</a:t>
            </a:r>
          </a:p>
          <a:p>
            <a:pPr indent="360000" algn="just"/>
            <a:r>
              <a:rPr lang="fr-FR" b="1" dirty="0" smtClean="0">
                <a:latin typeface="Times New Roman" panose="02020603050405020304" pitchFamily="18" charset="0"/>
                <a:cs typeface="Times New Roman" panose="02020603050405020304" pitchFamily="18" charset="0"/>
              </a:rPr>
              <a:t>Le principal inconvénient du film plastique est qu'il présente une faible isolation</a:t>
            </a:r>
            <a:r>
              <a:rPr lang="fr-FR" dirty="0" smtClean="0">
                <a:latin typeface="Times New Roman" panose="02020603050405020304" pitchFamily="18" charset="0"/>
                <a:cs typeface="Times New Roman" panose="02020603050405020304" pitchFamily="18" charset="0"/>
              </a:rPr>
              <a:t>. Une serre avec ce type de revêtement peut perdre jusqu'à 80% de chaleur la nuit, si bien qu'il peut arriver que l'intérieur de la serre soit plus froid que l'extérieur.</a:t>
            </a:r>
          </a:p>
          <a:p>
            <a:pPr indent="360000" algn="just"/>
            <a:r>
              <a:rPr lang="fr-FR" dirty="0" smtClean="0">
                <a:latin typeface="Times New Roman" panose="02020603050405020304" pitchFamily="18" charset="0"/>
                <a:cs typeface="Times New Roman" panose="02020603050405020304" pitchFamily="18" charset="0"/>
              </a:rPr>
              <a:t>Malgré un traitement spécifique, il faudra remplacer le film au bout de trois ou quatre ans au plus. Quand vous le verrez jaunir et devenir cassant, ce sera le moment opportun.</a:t>
            </a:r>
          </a:p>
          <a:p>
            <a:endParaRPr lang="fr-FR"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6640" y="4237274"/>
            <a:ext cx="3403923" cy="2269282"/>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11</a:t>
            </a:fld>
            <a:endParaRPr lang="fr-FR"/>
          </a:p>
        </p:txBody>
      </p:sp>
    </p:spTree>
    <p:extLst>
      <p:ext uri="{BB962C8B-B14F-4D97-AF65-F5344CB8AC3E}">
        <p14:creationId xmlns:p14="http://schemas.microsoft.com/office/powerpoint/2010/main" val="4125113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2632" y="229583"/>
            <a:ext cx="11554692" cy="7017306"/>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Revêtement en verre:</a:t>
            </a:r>
          </a:p>
          <a:p>
            <a:pPr indent="360000" algn="just"/>
            <a:r>
              <a:rPr lang="fr-FR" dirty="0" smtClean="0">
                <a:latin typeface="Times New Roman" panose="02020603050405020304" pitchFamily="18" charset="0"/>
                <a:cs typeface="Times New Roman" panose="02020603050405020304" pitchFamily="18" charset="0"/>
              </a:rPr>
              <a:t>Le verre s'emploie couramment pour le revêtement des serres, sous la forme de carreaux de 3 mm d'épaisseur.</a:t>
            </a:r>
          </a:p>
          <a:p>
            <a:pPr indent="360000" algn="just"/>
            <a:endParaRPr lang="fr-FR" dirty="0" smtClean="0">
              <a:latin typeface="Times New Roman" panose="02020603050405020304" pitchFamily="18" charset="0"/>
              <a:cs typeface="Times New Roman" panose="02020603050405020304" pitchFamily="18" charset="0"/>
            </a:endParaRP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Avantages du verre:</a:t>
            </a:r>
          </a:p>
          <a:p>
            <a:pPr indent="360000" algn="just"/>
            <a:r>
              <a:rPr lang="fr-FR" dirty="0" smtClean="0">
                <a:latin typeface="Times New Roman" panose="02020603050405020304" pitchFamily="18" charset="0"/>
                <a:cs typeface="Times New Roman" panose="02020603050405020304" pitchFamily="18" charset="0"/>
              </a:rPr>
              <a:t>Le verre horticole est un verre traité contre les ultraviolets, qui laisse filtrer 90% de la lumière. C'est donc l'un des matériaux qui offre la meilleure luminosité.</a:t>
            </a:r>
          </a:p>
          <a:p>
            <a:pPr indent="360000" algn="just"/>
            <a:r>
              <a:rPr lang="fr-FR" dirty="0" smtClean="0">
                <a:latin typeface="Times New Roman" panose="02020603050405020304" pitchFamily="18" charset="0"/>
                <a:cs typeface="Times New Roman" panose="02020603050405020304" pitchFamily="18" charset="0"/>
              </a:rPr>
              <a:t>Il offre une excellente résistance aux rayures, à la corrosion, aux produits chimiques et d'entretien, et également aux pluies acides éventuelles qui peuvent ternir le </a:t>
            </a:r>
            <a:r>
              <a:rPr lang="fr-FR" dirty="0" smtClean="0">
                <a:latin typeface="Times New Roman" panose="02020603050405020304" pitchFamily="18" charset="0"/>
                <a:cs typeface="Times New Roman" panose="02020603050405020304" pitchFamily="18" charset="0"/>
                <a:hlinkClick r:id="rId2"/>
              </a:rPr>
              <a:t>plastique</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De tous les revêtements de serre, c'est celui dont l'entretien est le plus facile.</a:t>
            </a:r>
          </a:p>
          <a:p>
            <a:pPr indent="360000" algn="just"/>
            <a:r>
              <a:rPr lang="fr-FR" dirty="0" smtClean="0">
                <a:latin typeface="Times New Roman" panose="02020603050405020304" pitchFamily="18" charset="0"/>
                <a:cs typeface="Times New Roman" panose="02020603050405020304" pitchFamily="18" charset="0"/>
              </a:rPr>
              <a:t>Se présentant le plus couramment sous la forme de carreaux de 60 par 60 cm, le verre se remplace facilement.</a:t>
            </a: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Inconvénients du verre:</a:t>
            </a:r>
          </a:p>
          <a:p>
            <a:pPr indent="360000" algn="just"/>
            <a:r>
              <a:rPr lang="fr-FR" dirty="0" smtClean="0">
                <a:latin typeface="Times New Roman" panose="02020603050405020304" pitchFamily="18" charset="0"/>
                <a:cs typeface="Times New Roman" panose="02020603050405020304" pitchFamily="18" charset="0"/>
              </a:rPr>
              <a:t>Le verre horticole est considéré comme l'un des matériaux les mieux adaptés mais il présente deux inconvénients importants. Il est lourd et cassable :</a:t>
            </a:r>
          </a:p>
          <a:p>
            <a:pPr indent="360000" algn="just"/>
            <a:r>
              <a:rPr lang="fr-FR" dirty="0" smtClean="0">
                <a:latin typeface="Times New Roman" panose="02020603050405020304" pitchFamily="18" charset="0"/>
                <a:cs typeface="Times New Roman" panose="02020603050405020304" pitchFamily="18" charset="0"/>
              </a:rPr>
              <a:t>Le verre nécessitera une structure de qualité.</a:t>
            </a:r>
          </a:p>
          <a:p>
            <a:pPr indent="360000" algn="just"/>
            <a:r>
              <a:rPr lang="fr-FR" dirty="0" smtClean="0">
                <a:latin typeface="Times New Roman" panose="02020603050405020304" pitchFamily="18" charset="0"/>
                <a:cs typeface="Times New Roman" panose="02020603050405020304" pitchFamily="18" charset="0"/>
              </a:rPr>
              <a:t>Le verre est potentiellement dangereux et dans le cas où vous avez des enfants, il faudra utiliser du verre trempé au moins pour les parois et la porte.</a:t>
            </a:r>
          </a:p>
          <a:p>
            <a:pPr indent="360000" algn="just"/>
            <a:r>
              <a:rPr lang="fr-FR" dirty="0" smtClean="0">
                <a:latin typeface="Times New Roman" panose="02020603050405020304" pitchFamily="18" charset="0"/>
                <a:cs typeface="Times New Roman" panose="02020603050405020304" pitchFamily="18" charset="0"/>
              </a:rPr>
              <a:t>Dans le cas d'une serre adossée à la maison, le verre est déconseillé en raison des chutes de neige ou de tuiles en provenance du toit, qui pourraient provoquer des catastrophes. Il faudra alors une couverture en verre feuilleté, ou mieux encore en plastique.</a:t>
            </a:r>
          </a:p>
          <a:p>
            <a:pPr indent="360000" algn="just"/>
            <a:endParaRPr lang="fr-FR" dirty="0" smtClean="0">
              <a:latin typeface="Times New Roman" panose="02020603050405020304" pitchFamily="18" charset="0"/>
              <a:cs typeface="Times New Roman" panose="02020603050405020304" pitchFamily="18" charset="0"/>
            </a:endParaRPr>
          </a:p>
          <a:p>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8124" y="872837"/>
            <a:ext cx="1717965" cy="1288474"/>
          </a:xfrm>
          <a:prstGeom prst="rect">
            <a:avLst/>
          </a:prstGeom>
        </p:spPr>
      </p:pic>
      <p:sp>
        <p:nvSpPr>
          <p:cNvPr id="9" name="Espace réservé du numéro de diapositive 8"/>
          <p:cNvSpPr>
            <a:spLocks noGrp="1"/>
          </p:cNvSpPr>
          <p:nvPr>
            <p:ph type="sldNum" sz="quarter" idx="12"/>
          </p:nvPr>
        </p:nvSpPr>
        <p:spPr/>
        <p:txBody>
          <a:bodyPr/>
          <a:lstStyle/>
          <a:p>
            <a:fld id="{B1E0EBE4-8A99-47E1-A678-D67295302E76}" type="slidenum">
              <a:rPr lang="fr-FR" smtClean="0"/>
              <a:t>12</a:t>
            </a:fld>
            <a:endParaRPr lang="fr-FR"/>
          </a:p>
        </p:txBody>
      </p:sp>
    </p:spTree>
    <p:extLst>
      <p:ext uri="{BB962C8B-B14F-4D97-AF65-F5344CB8AC3E}">
        <p14:creationId xmlns:p14="http://schemas.microsoft.com/office/powerpoint/2010/main" val="3713985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891" y="904066"/>
            <a:ext cx="11105803" cy="4031873"/>
          </a:xfrm>
          <a:prstGeom prst="rect">
            <a:avLst/>
          </a:prstGeom>
        </p:spPr>
        <p:txBody>
          <a:bodyPr wrap="square">
            <a:spAutoFit/>
          </a:bodyPr>
          <a:lstStyle/>
          <a:p>
            <a:r>
              <a:rPr lang="fr-FR" b="1" dirty="0" smtClean="0">
                <a:latin typeface="Times New Roman" panose="02020603050405020304" pitchFamily="18" charset="0"/>
                <a:cs typeface="Times New Roman" panose="02020603050405020304" pitchFamily="18" charset="0"/>
              </a:rPr>
              <a:t>Références à explorer:</a:t>
            </a:r>
          </a:p>
          <a:p>
            <a:endParaRPr lang="fr-FR" sz="1600" b="1" dirty="0" smtClean="0">
              <a:latin typeface="Times New Roman" panose="02020603050405020304" pitchFamily="18" charset="0"/>
              <a:cs typeface="Times New Roman" panose="02020603050405020304" pitchFamily="18" charset="0"/>
            </a:endParaRPr>
          </a:p>
          <a:p>
            <a:pPr algn="just"/>
            <a:r>
              <a:rPr lang="fr-FR" sz="1600" dirty="0" err="1" smtClean="0">
                <a:effectLst/>
                <a:latin typeface="Times New Roman" panose="02020603050405020304" pitchFamily="18" charset="0"/>
                <a:cs typeface="Times New Roman" panose="02020603050405020304" pitchFamily="18" charset="0"/>
              </a:rPr>
              <a:t>Ademe</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Villatte</a:t>
            </a:r>
            <a:r>
              <a:rPr lang="fr-FR" sz="1600" dirty="0" smtClean="0">
                <a:effectLst/>
                <a:latin typeface="Times New Roman" panose="02020603050405020304" pitchFamily="18" charset="0"/>
                <a:cs typeface="Times New Roman" panose="02020603050405020304" pitchFamily="18" charset="0"/>
              </a:rPr>
              <a:t> M. 2017. </a:t>
            </a:r>
            <a:r>
              <a:rPr lang="fr-FR" sz="1600" dirty="0" smtClean="0">
                <a:effectLst/>
                <a:latin typeface="Times New Roman" panose="02020603050405020304" pitchFamily="18" charset="0"/>
                <a:cs typeface="Times New Roman" panose="02020603050405020304" pitchFamily="18" charset="0"/>
                <a:hlinkClick r:id="rId2"/>
              </a:rPr>
              <a:t>Agriculture urbaine, quels enjeux de durabilité ?</a:t>
            </a:r>
            <a:r>
              <a:rPr lang="fr-FR" sz="1600" dirty="0" smtClean="0">
                <a:effectLst/>
                <a:latin typeface="Times New Roman" panose="02020603050405020304" pitchFamily="18" charset="0"/>
                <a:cs typeface="Times New Roman" panose="02020603050405020304" pitchFamily="18" charset="0"/>
              </a:rPr>
              <a:t> 24 p.</a:t>
            </a:r>
          </a:p>
          <a:p>
            <a:pPr algn="just"/>
            <a:r>
              <a:rPr lang="fr-FR" sz="1600" dirty="0" err="1" smtClean="0">
                <a:effectLst/>
                <a:latin typeface="Times New Roman" panose="02020603050405020304" pitchFamily="18" charset="0"/>
                <a:cs typeface="Times New Roman" panose="02020603050405020304" pitchFamily="18" charset="0"/>
              </a:rPr>
              <a:t>Atomei</a:t>
            </a:r>
            <a:r>
              <a:rPr lang="fr-FR" sz="1600" dirty="0" smtClean="0">
                <a:effectLst/>
                <a:latin typeface="Times New Roman" panose="02020603050405020304" pitchFamily="18" charset="0"/>
                <a:cs typeface="Times New Roman" panose="02020603050405020304" pitchFamily="18" charset="0"/>
              </a:rPr>
              <a:t> C., </a:t>
            </a:r>
            <a:r>
              <a:rPr lang="fr-FR" sz="1600" dirty="0" err="1" smtClean="0">
                <a:effectLst/>
                <a:latin typeface="Times New Roman" panose="02020603050405020304" pitchFamily="18" charset="0"/>
                <a:cs typeface="Times New Roman" panose="02020603050405020304" pitchFamily="18" charset="0"/>
              </a:rPr>
              <a:t>Duchemin</a:t>
            </a:r>
            <a:r>
              <a:rPr lang="fr-FR" sz="1600" dirty="0" smtClean="0">
                <a:effectLst/>
                <a:latin typeface="Times New Roman" panose="02020603050405020304" pitchFamily="18" charset="0"/>
                <a:cs typeface="Times New Roman" panose="02020603050405020304" pitchFamily="18" charset="0"/>
              </a:rPr>
              <a:t> E. 2018. </a:t>
            </a:r>
            <a:r>
              <a:rPr lang="fr-FR" sz="1600" dirty="0" smtClean="0">
                <a:effectLst/>
                <a:latin typeface="Times New Roman" panose="02020603050405020304" pitchFamily="18" charset="0"/>
                <a:cs typeface="Times New Roman" panose="02020603050405020304" pitchFamily="18" charset="0"/>
                <a:hlinkClick r:id="rId3"/>
              </a:rPr>
              <a:t>Livre blanc – réflexions pour la recherche et la formation en agriculture urbaine</a:t>
            </a:r>
            <a:r>
              <a:rPr lang="fr-FR" sz="1600" dirty="0" smtClean="0">
                <a:effectLst/>
                <a:latin typeface="Times New Roman" panose="02020603050405020304" pitchFamily="18" charset="0"/>
                <a:cs typeface="Times New Roman" panose="02020603050405020304" pitchFamily="18" charset="0"/>
              </a:rPr>
              <a:t>. Document produit par le Carrefour de recherche, d’expertise et de transfert en agriculture urbaine (CRETAU) du Laboratoire sur l’agriculture urbaine (AU/LAB). 25 p.</a:t>
            </a:r>
          </a:p>
          <a:p>
            <a:pPr algn="just"/>
            <a:r>
              <a:rPr lang="fr-FR" sz="1600" dirty="0" smtClean="0">
                <a:effectLst/>
                <a:latin typeface="Times New Roman" panose="02020603050405020304" pitchFamily="18" charset="0"/>
                <a:cs typeface="Times New Roman" panose="02020603050405020304" pitchFamily="18" charset="0"/>
              </a:rPr>
              <a:t>Ba A. et Aubry C. 2011. </a:t>
            </a:r>
            <a:r>
              <a:rPr lang="fr-FR" sz="1600" dirty="0" smtClean="0">
                <a:effectLst/>
                <a:latin typeface="Times New Roman" panose="02020603050405020304" pitchFamily="18" charset="0"/>
                <a:cs typeface="Times New Roman" panose="02020603050405020304" pitchFamily="18" charset="0"/>
                <a:hlinkClick r:id="rId4"/>
              </a:rPr>
              <a:t>Diversité et durabilité de l’agriculture urbaine : une nécessaire adaptation des concepts ?</a:t>
            </a:r>
            <a:r>
              <a:rPr lang="fr-FR" sz="1600" dirty="0" smtClean="0">
                <a:effectLst/>
                <a:latin typeface="Times New Roman" panose="02020603050405020304" pitchFamily="18" charset="0"/>
                <a:cs typeface="Times New Roman" panose="02020603050405020304" pitchFamily="18" charset="0"/>
              </a:rPr>
              <a:t> Norois – Environnement, aménagement, société, 211, pp 11-24.</a:t>
            </a:r>
          </a:p>
          <a:p>
            <a:pPr algn="just"/>
            <a:r>
              <a:rPr lang="fr-FR" sz="1600" dirty="0" err="1" smtClean="0">
                <a:effectLst/>
                <a:latin typeface="Times New Roman" panose="02020603050405020304" pitchFamily="18" charset="0"/>
                <a:cs typeface="Times New Roman" panose="02020603050405020304" pitchFamily="18" charset="0"/>
              </a:rPr>
              <a:t>Dumat</a:t>
            </a:r>
            <a:r>
              <a:rPr lang="fr-FR" sz="1600" dirty="0" smtClean="0">
                <a:effectLst/>
                <a:latin typeface="Times New Roman" panose="02020603050405020304" pitchFamily="18" charset="0"/>
                <a:cs typeface="Times New Roman" panose="02020603050405020304" pitchFamily="18" charset="0"/>
              </a:rPr>
              <a:t> C., Bories O. et </a:t>
            </a:r>
            <a:r>
              <a:rPr lang="fr-FR" sz="1600" dirty="0" err="1" smtClean="0">
                <a:effectLst/>
                <a:latin typeface="Times New Roman" panose="02020603050405020304" pitchFamily="18" charset="0"/>
                <a:cs typeface="Times New Roman" panose="02020603050405020304" pitchFamily="18" charset="0"/>
              </a:rPr>
              <a:t>Sochaki</a:t>
            </a:r>
            <a:r>
              <a:rPr lang="fr-FR" sz="1600" dirty="0" smtClean="0">
                <a:effectLst/>
                <a:latin typeface="Times New Roman" panose="02020603050405020304" pitchFamily="18" charset="0"/>
                <a:cs typeface="Times New Roman" panose="02020603050405020304" pitchFamily="18" charset="0"/>
              </a:rPr>
              <a:t> L., 2018. </a:t>
            </a:r>
            <a:r>
              <a:rPr lang="fr-FR" sz="1600" dirty="0" smtClean="0">
                <a:effectLst/>
                <a:latin typeface="Times New Roman" panose="02020603050405020304" pitchFamily="18" charset="0"/>
                <a:cs typeface="Times New Roman" panose="02020603050405020304" pitchFamily="18" charset="0"/>
                <a:hlinkClick r:id="rId5"/>
              </a:rPr>
              <a:t>Introduction</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VertigO</a:t>
            </a:r>
            <a:r>
              <a:rPr lang="fr-FR" sz="1600" dirty="0" smtClean="0">
                <a:effectLst/>
                <a:latin typeface="Times New Roman" panose="02020603050405020304" pitchFamily="18" charset="0"/>
                <a:cs typeface="Times New Roman" panose="02020603050405020304" pitchFamily="18" charset="0"/>
              </a:rPr>
              <a:t> – la revue électronique en sciences de l’environnement, </a:t>
            </a:r>
            <a:r>
              <a:rPr lang="fr-FR" sz="1600" dirty="0" smtClean="0">
                <a:effectLst/>
                <a:latin typeface="Times New Roman" panose="02020603050405020304" pitchFamily="18" charset="0"/>
                <a:cs typeface="Times New Roman" panose="02020603050405020304" pitchFamily="18" charset="0"/>
                <a:hlinkClick r:id="rId6"/>
              </a:rPr>
              <a:t>Hors-série 31 : </a:t>
            </a:r>
            <a:r>
              <a:rPr lang="fr-FR" sz="1600" dirty="0" smtClean="0">
                <a:effectLst/>
                <a:latin typeface="Times New Roman" panose="02020603050405020304" pitchFamily="18" charset="0"/>
                <a:cs typeface="Times New Roman" panose="02020603050405020304" pitchFamily="18" charset="0"/>
              </a:rPr>
              <a:t>Les agricultures urbaines durables : un vecteur pour la transition écologique. DOI : 10.4000/vertigo.20958</a:t>
            </a:r>
          </a:p>
          <a:p>
            <a:pPr algn="just"/>
            <a:r>
              <a:rPr lang="fr-FR" sz="1600" dirty="0" err="1" smtClean="0">
                <a:effectLst/>
                <a:latin typeface="Times New Roman" panose="02020603050405020304" pitchFamily="18" charset="0"/>
                <a:cs typeface="Times New Roman" panose="02020603050405020304" pitchFamily="18" charset="0"/>
              </a:rPr>
              <a:t>Duchemin</a:t>
            </a:r>
            <a:r>
              <a:rPr lang="fr-FR" sz="1600" dirty="0" smtClean="0">
                <a:effectLst/>
                <a:latin typeface="Times New Roman" panose="02020603050405020304" pitchFamily="18" charset="0"/>
                <a:cs typeface="Times New Roman" panose="02020603050405020304" pitchFamily="18" charset="0"/>
              </a:rPr>
              <a:t> E., </a:t>
            </a:r>
            <a:r>
              <a:rPr lang="fr-FR" sz="1600" dirty="0" err="1" smtClean="0">
                <a:effectLst/>
                <a:latin typeface="Times New Roman" panose="02020603050405020304" pitchFamily="18" charset="0"/>
                <a:cs typeface="Times New Roman" panose="02020603050405020304" pitchFamily="18" charset="0"/>
              </a:rPr>
              <a:t>Wegmuller</a:t>
            </a:r>
            <a:r>
              <a:rPr lang="fr-FR" sz="1600" dirty="0" smtClean="0">
                <a:effectLst/>
                <a:latin typeface="Times New Roman" panose="02020603050405020304" pitchFamily="18" charset="0"/>
                <a:cs typeface="Times New Roman" panose="02020603050405020304" pitchFamily="18" charset="0"/>
              </a:rPr>
              <a:t> F., Legault A.M. 2010. </a:t>
            </a:r>
            <a:r>
              <a:rPr lang="fr-FR" sz="1600" dirty="0" smtClean="0">
                <a:effectLst/>
                <a:latin typeface="Times New Roman" panose="02020603050405020304" pitchFamily="18" charset="0"/>
                <a:cs typeface="Times New Roman" panose="02020603050405020304" pitchFamily="18" charset="0"/>
                <a:hlinkClick r:id="rId7"/>
              </a:rPr>
              <a:t>Agriculture urbaine : un outil multidimensionnel pour le développement des quartiers</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VertigO</a:t>
            </a:r>
            <a:r>
              <a:rPr lang="fr-FR" sz="1600" dirty="0" smtClean="0">
                <a:effectLst/>
                <a:latin typeface="Times New Roman" panose="02020603050405020304" pitchFamily="18" charset="0"/>
                <a:cs typeface="Times New Roman" panose="02020603050405020304" pitchFamily="18" charset="0"/>
              </a:rPr>
              <a:t> – la revue électronique en sciences de l’environnement, volume 10 numéro 2.</a:t>
            </a:r>
          </a:p>
          <a:p>
            <a:pPr algn="just"/>
            <a:r>
              <a:rPr lang="fr-FR" sz="1600" dirty="0" smtClean="0">
                <a:effectLst/>
                <a:latin typeface="Times New Roman" panose="02020603050405020304" pitchFamily="18" charset="0"/>
                <a:cs typeface="Times New Roman" panose="02020603050405020304" pitchFamily="18" charset="0"/>
              </a:rPr>
              <a:t>Nahmias P., Le Caro Y. 2012. </a:t>
            </a:r>
            <a:r>
              <a:rPr lang="fr-FR" sz="1600" dirty="0" smtClean="0">
                <a:effectLst/>
                <a:latin typeface="Times New Roman" panose="02020603050405020304" pitchFamily="18" charset="0"/>
                <a:cs typeface="Times New Roman" panose="02020603050405020304" pitchFamily="18" charset="0"/>
                <a:hlinkClick r:id="rId8"/>
              </a:rPr>
              <a:t>Pour une définition de l’agriculture urbaine : réciprocité fonctionnelle et diversité des formes spatiales</a:t>
            </a:r>
            <a:r>
              <a:rPr lang="fr-FR" sz="1600" dirty="0" smtClean="0">
                <a:effectLst/>
                <a:latin typeface="Times New Roman" panose="02020603050405020304" pitchFamily="18" charset="0"/>
                <a:cs typeface="Times New Roman" panose="02020603050405020304" pitchFamily="18" charset="0"/>
              </a:rPr>
              <a:t>. Environnement Urbain / </a:t>
            </a:r>
            <a:r>
              <a:rPr lang="fr-FR" sz="1600" dirty="0" err="1" smtClean="0">
                <a:effectLst/>
                <a:latin typeface="Times New Roman" panose="02020603050405020304" pitchFamily="18" charset="0"/>
                <a:cs typeface="Times New Roman" panose="02020603050405020304" pitchFamily="18" charset="0"/>
              </a:rPr>
              <a:t>Urban</a:t>
            </a:r>
            <a:r>
              <a:rPr lang="fr-FR" sz="1600" dirty="0" smtClean="0">
                <a:effectLst/>
                <a:latin typeface="Times New Roman" panose="02020603050405020304" pitchFamily="18" charset="0"/>
                <a:cs typeface="Times New Roman" panose="02020603050405020304" pitchFamily="18" charset="0"/>
              </a:rPr>
              <a:t> </a:t>
            </a:r>
            <a:r>
              <a:rPr lang="fr-FR" sz="1600" dirty="0" err="1" smtClean="0">
                <a:effectLst/>
                <a:latin typeface="Times New Roman" panose="02020603050405020304" pitchFamily="18" charset="0"/>
                <a:cs typeface="Times New Roman" panose="02020603050405020304" pitchFamily="18" charset="0"/>
              </a:rPr>
              <a:t>Environment</a:t>
            </a:r>
            <a:r>
              <a:rPr lang="fr-FR" sz="1600" dirty="0" smtClean="0">
                <a:effectLst/>
                <a:latin typeface="Times New Roman" panose="02020603050405020304" pitchFamily="18" charset="0"/>
                <a:cs typeface="Times New Roman" panose="02020603050405020304" pitchFamily="18" charset="0"/>
              </a:rPr>
              <a:t> (EUE), volume 6.</a:t>
            </a:r>
          </a:p>
          <a:p>
            <a:pPr algn="just"/>
            <a:r>
              <a:rPr lang="fr-FR" sz="1600" dirty="0" smtClean="0">
                <a:effectLst/>
                <a:latin typeface="Times New Roman" panose="02020603050405020304" pitchFamily="18" charset="0"/>
                <a:cs typeface="Times New Roman" panose="02020603050405020304" pitchFamily="18" charset="0"/>
              </a:rPr>
              <a:t>Organisation des Nations unies pour l’alimentation et l’agriculture (FAO). 2019. </a:t>
            </a:r>
            <a:r>
              <a:rPr lang="fr-FR" sz="1600" dirty="0" smtClean="0">
                <a:effectLst/>
                <a:latin typeface="Times New Roman" panose="02020603050405020304" pitchFamily="18" charset="0"/>
                <a:cs typeface="Times New Roman" panose="02020603050405020304" pitchFamily="18" charset="0"/>
                <a:hlinkClick r:id="rId9"/>
              </a:rPr>
              <a:t>L’agriculture urbaine</a:t>
            </a:r>
            <a:r>
              <a:rPr lang="fr-FR" sz="1600" dirty="0" smtClean="0">
                <a:effectLst/>
                <a:latin typeface="Times New Roman" panose="02020603050405020304" pitchFamily="18" charset="0"/>
                <a:cs typeface="Times New Roman" panose="02020603050405020304" pitchFamily="18" charset="0"/>
              </a:rPr>
              <a:t>. Consulté le 1 mars 2019.</a:t>
            </a:r>
          </a:p>
          <a:p>
            <a:pPr algn="just"/>
            <a:r>
              <a:rPr lang="fr-FR" sz="1600" dirty="0" smtClean="0">
                <a:effectLst/>
                <a:latin typeface="Times New Roman" panose="02020603050405020304" pitchFamily="18" charset="0"/>
                <a:cs typeface="Times New Roman" panose="02020603050405020304" pitchFamily="18" charset="0"/>
              </a:rPr>
              <a:t>Sources : FAO – Sciences et Avenir – France 3 Régions – APUR.</a:t>
            </a:r>
            <a:endParaRPr lang="fr-FR" sz="1600" dirty="0">
              <a:effectLst/>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13</a:t>
            </a:fld>
            <a:endParaRPr lang="fr-FR"/>
          </a:p>
        </p:txBody>
      </p:sp>
    </p:spTree>
    <p:extLst>
      <p:ext uri="{BB962C8B-B14F-4D97-AF65-F5344CB8AC3E}">
        <p14:creationId xmlns:p14="http://schemas.microsoft.com/office/powerpoint/2010/main" val="3645323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796" y="632721"/>
            <a:ext cx="8824306" cy="5158208"/>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2</a:t>
            </a:fld>
            <a:endParaRPr lang="fr-FR"/>
          </a:p>
        </p:txBody>
      </p:sp>
    </p:spTree>
    <p:extLst>
      <p:ext uri="{BB962C8B-B14F-4D97-AF65-F5344CB8AC3E}">
        <p14:creationId xmlns:p14="http://schemas.microsoft.com/office/powerpoint/2010/main" val="883904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073" y="336258"/>
            <a:ext cx="11521440" cy="5909310"/>
          </a:xfrm>
          <a:prstGeom prst="rect">
            <a:avLst/>
          </a:prstGeom>
        </p:spPr>
        <p:txBody>
          <a:bodyPr wrap="square">
            <a:spAutoFit/>
          </a:bodyPr>
          <a:lstStyle/>
          <a:p>
            <a:pPr algn="just"/>
            <a:r>
              <a:rPr lang="fr-FR" b="1" dirty="0">
                <a:solidFill>
                  <a:srgbClr val="00B0F0"/>
                </a:solidFill>
                <a:latin typeface="Times New Roman" panose="02020603050405020304" pitchFamily="18" charset="0"/>
                <a:cs typeface="Times New Roman" panose="02020603050405020304" pitchFamily="18" charset="0"/>
              </a:rPr>
              <a:t>Q</a:t>
            </a:r>
            <a:r>
              <a:rPr lang="fr-FR" b="1" dirty="0" smtClean="0">
                <a:solidFill>
                  <a:srgbClr val="00B0F0"/>
                </a:solidFill>
                <a:latin typeface="Times New Roman" panose="02020603050405020304" pitchFamily="18" charset="0"/>
                <a:cs typeface="Times New Roman" panose="02020603050405020304" pitchFamily="18" charset="0"/>
              </a:rPr>
              <a:t>uelques chiffres:</a:t>
            </a:r>
          </a:p>
          <a:p>
            <a:pPr algn="just"/>
            <a:r>
              <a:rPr lang="fr-FR" b="1" dirty="0" smtClean="0">
                <a:solidFill>
                  <a:srgbClr val="FF0000"/>
                </a:solidFill>
                <a:latin typeface="Times New Roman" panose="02020603050405020304" pitchFamily="18" charset="0"/>
                <a:cs typeface="Times New Roman" panose="02020603050405020304" pitchFamily="18" charset="0"/>
              </a:rPr>
              <a:t>Un phénomène mondial:</a:t>
            </a:r>
          </a:p>
          <a:p>
            <a:pPr algn="just"/>
            <a:endParaRPr lang="fr-FR" b="1" dirty="0" smtClean="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Des fermes verticales aux États-Unis, des potagers dans les parcs municipaux en Corée du Sud et des conteneurs d’</a:t>
            </a:r>
            <a:r>
              <a:rPr lang="fr-FR" dirty="0" err="1" smtClean="0">
                <a:latin typeface="Times New Roman" panose="02020603050405020304" pitchFamily="18" charset="0"/>
                <a:cs typeface="Times New Roman" panose="02020603050405020304" pitchFamily="18" charset="0"/>
              </a:rPr>
              <a:t>aquaponie</a:t>
            </a:r>
            <a:r>
              <a:rPr lang="fr-FR" dirty="0" smtClean="0">
                <a:latin typeface="Times New Roman" panose="02020603050405020304" pitchFamily="18" charset="0"/>
                <a:cs typeface="Times New Roman" panose="02020603050405020304" pitchFamily="18" charset="0"/>
              </a:rPr>
              <a:t> au Canada… ce nouveau genre d’agriculture fleurit et égaye les toits, murs et intérieurs des bâtiments dans les jungles de béton un peu partout dans le monde.</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800 millions de personnes pratiquent l’agriculture urbaine à l’échelle mondiale,</a:t>
            </a:r>
            <a:r>
              <a:rPr lang="fr-FR" dirty="0" smtClean="0">
                <a:latin typeface="Times New Roman" panose="02020603050405020304" pitchFamily="18" charset="0"/>
                <a:cs typeface="Times New Roman" panose="02020603050405020304" pitchFamily="18" charset="0"/>
              </a:rPr>
              <a:t> selon la FAO. Tant dans les pays en voie de développement que dans les pays développés, l’agriculture urbaine est devenue un atout, non seulement comme source supplémentaire de nourriture et de nutriments essentiels, mais aussi comme créateur de lien social et de convivialité, et comme une source d’activité physique avantageux pour la santé.</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Entre 367 000 km² et 641 000 km² d’espaces dans les villes du monde entier pourraient servir à produire des légumes. </a:t>
            </a:r>
            <a:r>
              <a:rPr lang="fr-FR" dirty="0" smtClean="0">
                <a:latin typeface="Times New Roman" panose="02020603050405020304" pitchFamily="18" charset="0"/>
                <a:cs typeface="Times New Roman" panose="02020603050405020304" pitchFamily="18" charset="0"/>
              </a:rPr>
              <a:t>Cette fourchette sort d’une étude menée par des chercheurs des Universités de Pékin, de Berkeley et d’Arizona, publié dans la revue « </a:t>
            </a:r>
            <a:r>
              <a:rPr lang="fr-FR" dirty="0" err="1" smtClean="0">
                <a:latin typeface="Times New Roman" panose="02020603050405020304" pitchFamily="18" charset="0"/>
                <a:cs typeface="Times New Roman" panose="02020603050405020304" pitchFamily="18" charset="0"/>
              </a:rPr>
              <a:t>Earth’s</a:t>
            </a:r>
            <a:r>
              <a:rPr lang="fr-FR" dirty="0" smtClean="0">
                <a:latin typeface="Times New Roman" panose="02020603050405020304" pitchFamily="18" charset="0"/>
                <a:cs typeface="Times New Roman" panose="02020603050405020304" pitchFamily="18" charset="0"/>
              </a:rPr>
              <a:t> Future ». Les chercheurs ont utilisé  Google </a:t>
            </a:r>
            <a:r>
              <a:rPr lang="fr-FR" dirty="0" err="1" smtClean="0">
                <a:latin typeface="Times New Roman" panose="02020603050405020304" pitchFamily="18" charset="0"/>
                <a:cs typeface="Times New Roman" panose="02020603050405020304" pitchFamily="18" charset="0"/>
              </a:rPr>
              <a:t>Earth</a:t>
            </a:r>
            <a:r>
              <a:rPr lang="fr-FR" dirty="0" smtClean="0">
                <a:latin typeface="Times New Roman" panose="02020603050405020304" pitchFamily="18" charset="0"/>
                <a:cs typeface="Times New Roman" panose="02020603050405020304" pitchFamily="18" charset="0"/>
              </a:rPr>
              <a:t> pour définir les cultures les plus adaptées aux conditions de chaque pays.</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100 à 180 millions de tonnes de nourriture pourraient être produites tous les ans sur cette surface, </a:t>
            </a:r>
            <a:r>
              <a:rPr lang="fr-FR" dirty="0" smtClean="0">
                <a:latin typeface="Times New Roman" panose="02020603050405020304" pitchFamily="18" charset="0"/>
                <a:cs typeface="Times New Roman" panose="02020603050405020304" pitchFamily="18" charset="0"/>
              </a:rPr>
              <a:t>selon la même étude. Étant donné que 6500 millions de tonnes de végétaux sont récoltées chaque année dans le monde, selon la FAO, l’agriculture urbaine ne participera pas de façon conséquente à l’approvisionnement de nourriture. Cela dit, pour certaines cultures comme les légumes secs et racinaires, l'agriculture urbaine pourrait remplir jusqu'à 10% des besoins. Au total, elle générerait entre 65 et 122 millions d'euros de revenus et donc pourrait créer de l’emploi.</a:t>
            </a:r>
          </a:p>
          <a:p>
            <a:pPr algn="just">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Une facture de 125 milliards d’euros en électricité et carburant pourrait être économisée</a:t>
            </a:r>
            <a:r>
              <a:rPr lang="fr-FR" dirty="0" smtClean="0">
                <a:latin typeface="Times New Roman" panose="02020603050405020304" pitchFamily="18" charset="0"/>
                <a:cs typeface="Times New Roman" panose="02020603050405020304" pitchFamily="18" charset="0"/>
              </a:rPr>
              <a:t>, selon l’étude, due à l’isolation des bâtiments et une réduction de transport des marchandises.</a:t>
            </a:r>
            <a:endParaRPr lang="fr-FR"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3</a:t>
            </a:fld>
            <a:endParaRPr lang="fr-FR"/>
          </a:p>
        </p:txBody>
      </p:sp>
    </p:spTree>
    <p:extLst>
      <p:ext uri="{BB962C8B-B14F-4D97-AF65-F5344CB8AC3E}">
        <p14:creationId xmlns:p14="http://schemas.microsoft.com/office/powerpoint/2010/main" val="61756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702" y="290769"/>
            <a:ext cx="11180618" cy="6063198"/>
          </a:xfrm>
          <a:prstGeom prst="rect">
            <a:avLst/>
          </a:prstGeom>
        </p:spPr>
        <p:txBody>
          <a:bodyPr wrap="square">
            <a:spAutoFit/>
          </a:bodyPr>
          <a:lstStyle/>
          <a:p>
            <a:pPr indent="360000" algn="ctr"/>
            <a:r>
              <a:rPr lang="fr-FR" sz="2000" b="1" dirty="0" smtClean="0">
                <a:solidFill>
                  <a:srgbClr val="FF0000"/>
                </a:solidFill>
                <a:latin typeface="Times New Roman" panose="02020603050405020304" pitchFamily="18" charset="0"/>
                <a:cs typeface="Times New Roman" panose="02020603050405020304" pitchFamily="18" charset="0"/>
              </a:rPr>
              <a:t>Les formes de serre:</a:t>
            </a:r>
          </a:p>
          <a:p>
            <a:pPr indent="360000" algn="just"/>
            <a:endParaRPr lang="fr-FR" dirty="0" smtClean="0">
              <a:latin typeface="Times New Roman" panose="02020603050405020304" pitchFamily="18" charset="0"/>
              <a:cs typeface="Times New Roman" panose="02020603050405020304" pitchFamily="18" charset="0"/>
            </a:endParaRPr>
          </a:p>
          <a:p>
            <a:pPr indent="360000" algn="just"/>
            <a:r>
              <a:rPr lang="fr-FR" sz="1600" dirty="0" smtClean="0">
                <a:latin typeface="Times New Roman" panose="02020603050405020304" pitchFamily="18" charset="0"/>
                <a:cs typeface="Times New Roman" panose="02020603050405020304" pitchFamily="18" charset="0"/>
              </a:rPr>
              <a:t>Les formes et les dimensions des serres varient énormément.</a:t>
            </a:r>
          </a:p>
          <a:p>
            <a:pPr indent="360000" algn="just"/>
            <a:r>
              <a:rPr lang="fr-FR" sz="1600" b="1" dirty="0" smtClean="0">
                <a:latin typeface="Times New Roman" panose="02020603050405020304" pitchFamily="18" charset="0"/>
                <a:cs typeface="Times New Roman" panose="02020603050405020304" pitchFamily="18" charset="0"/>
              </a:rPr>
              <a:t>En général, les modèles les plus courants sont les plus économiques, car livrés en kit à monter soi-même</a:t>
            </a:r>
            <a:r>
              <a:rPr lang="fr-FR" sz="1600" dirty="0" smtClean="0">
                <a:latin typeface="Times New Roman" panose="02020603050405020304" pitchFamily="18" charset="0"/>
                <a:cs typeface="Times New Roman" panose="02020603050405020304" pitchFamily="18" charset="0"/>
              </a:rPr>
              <a:t>.</a:t>
            </a:r>
          </a:p>
          <a:p>
            <a:pPr indent="360000" algn="just"/>
            <a:r>
              <a:rPr lang="fr-FR" sz="1600" dirty="0" smtClean="0">
                <a:latin typeface="Times New Roman" panose="02020603050405020304" pitchFamily="18" charset="0"/>
                <a:cs typeface="Times New Roman" panose="02020603050405020304" pitchFamily="18" charset="0"/>
              </a:rPr>
              <a:t>Les modèles de serre les plus élaborés doivent être montés par le fournisseur à moins que vous ne soyez un bricoleur confirmé.</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traditionnelle:</a:t>
            </a:r>
          </a:p>
          <a:p>
            <a:pPr indent="360000" algn="just"/>
            <a:r>
              <a:rPr lang="fr-FR" sz="1600" b="1" dirty="0" smtClean="0">
                <a:latin typeface="Times New Roman" panose="02020603050405020304" pitchFamily="18" charset="0"/>
                <a:cs typeface="Times New Roman" panose="02020603050405020304" pitchFamily="18" charset="0"/>
              </a:rPr>
              <a:t>La serre dite « traditionnelle » présente des parois verticales</a:t>
            </a:r>
            <a:r>
              <a:rPr lang="fr-FR" sz="1600" dirty="0" smtClean="0">
                <a:latin typeface="Times New Roman" panose="02020603050405020304" pitchFamily="18" charset="0"/>
                <a:cs typeface="Times New Roman" panose="02020603050405020304" pitchFamily="18" charset="0"/>
              </a:rPr>
              <a:t>. L'espace intérieur est le plus rationnel et convient particulièrement aux plantes grimpantes.</a:t>
            </a:r>
          </a:p>
          <a:p>
            <a:pPr indent="360000" algn="just"/>
            <a:r>
              <a:rPr lang="fr-FR" sz="1600" dirty="0" smtClean="0">
                <a:latin typeface="Times New Roman" panose="02020603050405020304" pitchFamily="18" charset="0"/>
                <a:cs typeface="Times New Roman" panose="02020603050405020304" pitchFamily="18" charset="0"/>
              </a:rPr>
              <a:t>Certains modèles en kit sont équipés de leurs tablettes, principal accessoire interne de la serre.</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à parois inclinées:</a:t>
            </a:r>
          </a:p>
          <a:p>
            <a:pPr indent="360000" algn="just"/>
            <a:r>
              <a:rPr lang="fr-FR" sz="1600" b="1" dirty="0" smtClean="0">
                <a:latin typeface="Times New Roman" panose="02020603050405020304" pitchFamily="18" charset="0"/>
                <a:cs typeface="Times New Roman" panose="02020603050405020304" pitchFamily="18" charset="0"/>
              </a:rPr>
              <a:t>La serre à parois inclinées, ou serre hollandaise, permet une meilleure pénétration du soleil hivernal, frappant les vitres à 90°</a:t>
            </a:r>
            <a:r>
              <a:rPr lang="fr-FR" sz="1600" dirty="0" smtClean="0">
                <a:latin typeface="Times New Roman" panose="02020603050405020304" pitchFamily="18" charset="0"/>
                <a:cs typeface="Times New Roman" panose="02020603050405020304" pitchFamily="18" charset="0"/>
              </a:rPr>
              <a:t>. Les parois inclinées présentent une moins grande résistance au vent, il faudra donc les privilégier dans les pays très venteux.</a:t>
            </a:r>
          </a:p>
          <a:p>
            <a:pPr indent="360000" algn="just"/>
            <a:r>
              <a:rPr lang="fr-FR" sz="1600" dirty="0" smtClean="0">
                <a:latin typeface="Times New Roman" panose="02020603050405020304" pitchFamily="18" charset="0"/>
                <a:cs typeface="Times New Roman" panose="02020603050405020304" pitchFamily="18" charset="0"/>
              </a:rPr>
              <a:t>La serre hollandaise a de plus grands panneaux que la serre traditionnelle et projette dès lors moins d'ombre sur les plantes.</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curvilinéaire:</a:t>
            </a:r>
          </a:p>
          <a:p>
            <a:pPr indent="360000" algn="just"/>
            <a:r>
              <a:rPr lang="fr-FR" sz="1600" b="1" dirty="0" smtClean="0">
                <a:latin typeface="Times New Roman" panose="02020603050405020304" pitchFamily="18" charset="0"/>
                <a:cs typeface="Times New Roman" panose="02020603050405020304" pitchFamily="18" charset="0"/>
              </a:rPr>
              <a:t>Elle est conçue pour laisser entrer le maximum de lumière tout au long de l'année</a:t>
            </a:r>
            <a:r>
              <a:rPr lang="fr-FR" sz="1600" dirty="0" smtClean="0">
                <a:latin typeface="Times New Roman" panose="02020603050405020304" pitchFamily="18" charset="0"/>
                <a:cs typeface="Times New Roman" panose="02020603050405020304" pitchFamily="18" charset="0"/>
              </a:rPr>
              <a:t>. La multiplication de ses plans permet de toujours présenter une face perpendiculaire aux rayons solaires.</a:t>
            </a:r>
          </a:p>
          <a:p>
            <a:pPr indent="360000" algn="just"/>
            <a:r>
              <a:rPr lang="fr-FR" sz="1600" dirty="0" smtClean="0">
                <a:latin typeface="Times New Roman" panose="02020603050405020304" pitchFamily="18" charset="0"/>
                <a:cs typeface="Times New Roman" panose="02020603050405020304" pitchFamily="18" charset="0"/>
              </a:rPr>
              <a:t>Sa forme entraîne cependant une perte de hauteur sur les côtés qui peut présenter un inconvénient. Par ailleurs, c'est un type de serre coûteux en raison de sa structure très élaborée.</a:t>
            </a:r>
          </a:p>
          <a:p>
            <a:pPr indent="360000" algn="just"/>
            <a:r>
              <a:rPr lang="fr-FR" sz="1600" b="1" dirty="0" smtClean="0">
                <a:solidFill>
                  <a:schemeClr val="accent1"/>
                </a:solidFill>
                <a:latin typeface="Times New Roman" panose="02020603050405020304" pitchFamily="18" charset="0"/>
                <a:cs typeface="Times New Roman" panose="02020603050405020304" pitchFamily="18" charset="0"/>
              </a:rPr>
              <a:t>La serre polygonale:</a:t>
            </a:r>
          </a:p>
          <a:p>
            <a:pPr indent="360000"/>
            <a:r>
              <a:rPr lang="fr-FR" sz="1600" b="1" dirty="0" smtClean="0">
                <a:latin typeface="Times New Roman" panose="02020603050405020304" pitchFamily="18" charset="0"/>
                <a:cs typeface="Times New Roman" panose="02020603050405020304" pitchFamily="18" charset="0"/>
              </a:rPr>
              <a:t>La serre polygonale est en général plus un accessoire de jardin qu'un lieu destiné à la culture</a:t>
            </a:r>
            <a:r>
              <a:rPr lang="fr-FR" sz="1600" dirty="0" smtClean="0">
                <a:latin typeface="Times New Roman" panose="02020603050405020304" pitchFamily="18" charset="0"/>
                <a:cs typeface="Times New Roman" panose="02020603050405020304" pitchFamily="18" charset="0"/>
              </a:rPr>
              <a:t>. Son espace interne est réduit et peu pratique et convient surtout à la culture de petites plantes en pots.</a:t>
            </a:r>
          </a:p>
          <a:p>
            <a:pPr indent="360000"/>
            <a:r>
              <a:rPr lang="fr-FR" sz="1600" dirty="0" smtClean="0">
                <a:latin typeface="Times New Roman" panose="02020603050405020304" pitchFamily="18" charset="0"/>
                <a:cs typeface="Times New Roman" panose="02020603050405020304" pitchFamily="18" charset="0"/>
              </a:rPr>
              <a:t>Pour les petits modèles, la surchauffe peut devenir un problème en raison de la faible taille des vasistas. De plus c'est un modèle de serre coûteux.</a:t>
            </a:r>
          </a:p>
          <a:p>
            <a:pPr indent="360000" algn="just"/>
            <a:endParaRPr lang="fr-FR" sz="1600"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4</a:t>
            </a:fld>
            <a:endParaRPr lang="fr-FR"/>
          </a:p>
        </p:txBody>
      </p:sp>
    </p:spTree>
    <p:extLst>
      <p:ext uri="{BB962C8B-B14F-4D97-AF65-F5344CB8AC3E}">
        <p14:creationId xmlns:p14="http://schemas.microsoft.com/office/powerpoint/2010/main" val="1788536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478" y="3308463"/>
            <a:ext cx="2186247" cy="2186247"/>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481" y="257693"/>
            <a:ext cx="2053244" cy="2053244"/>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8214" y="257693"/>
            <a:ext cx="3724825" cy="2776450"/>
          </a:xfrm>
          <a:prstGeom prst="rect">
            <a:avLst/>
          </a:prstGeom>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2789" y="4191401"/>
            <a:ext cx="2152995" cy="2152995"/>
          </a:xfrm>
          <a:prstGeom prst="rect">
            <a:avLst/>
          </a:prstGeom>
        </p:spPr>
      </p:pic>
      <p:sp>
        <p:nvSpPr>
          <p:cNvPr id="11" name="Rectangle 10"/>
          <p:cNvSpPr/>
          <p:nvPr/>
        </p:nvSpPr>
        <p:spPr>
          <a:xfrm>
            <a:off x="663101" y="4898567"/>
            <a:ext cx="2284984" cy="369332"/>
          </a:xfrm>
          <a:prstGeom prst="rect">
            <a:avLst/>
          </a:prstGeom>
        </p:spPr>
        <p:txBody>
          <a:bodyPr wrap="none">
            <a:spAutoFit/>
          </a:bodyPr>
          <a:lstStyle/>
          <a:p>
            <a:r>
              <a:rPr lang="fr-FR" b="1" dirty="0" smtClean="0"/>
              <a:t>La serre traditionnelle</a:t>
            </a:r>
            <a:endParaRPr lang="fr-FR" b="1" dirty="0"/>
          </a:p>
        </p:txBody>
      </p:sp>
      <p:sp>
        <p:nvSpPr>
          <p:cNvPr id="12" name="Rectangle 11"/>
          <p:cNvSpPr/>
          <p:nvPr/>
        </p:nvSpPr>
        <p:spPr>
          <a:xfrm>
            <a:off x="148391" y="457200"/>
            <a:ext cx="2625462" cy="369332"/>
          </a:xfrm>
          <a:prstGeom prst="rect">
            <a:avLst/>
          </a:prstGeom>
        </p:spPr>
        <p:txBody>
          <a:bodyPr wrap="none">
            <a:spAutoFit/>
          </a:bodyPr>
          <a:lstStyle/>
          <a:p>
            <a:r>
              <a:rPr lang="fr-FR" b="1" dirty="0" smtClean="0"/>
              <a:t>La serre à parois inclinées</a:t>
            </a:r>
            <a:endParaRPr lang="fr-FR" b="1" dirty="0"/>
          </a:p>
        </p:txBody>
      </p:sp>
      <p:sp>
        <p:nvSpPr>
          <p:cNvPr id="13" name="Rectangle 12"/>
          <p:cNvSpPr/>
          <p:nvPr/>
        </p:nvSpPr>
        <p:spPr>
          <a:xfrm>
            <a:off x="7695407" y="357447"/>
            <a:ext cx="2169312" cy="369332"/>
          </a:xfrm>
          <a:prstGeom prst="rect">
            <a:avLst/>
          </a:prstGeom>
        </p:spPr>
        <p:txBody>
          <a:bodyPr wrap="none">
            <a:spAutoFit/>
          </a:bodyPr>
          <a:lstStyle/>
          <a:p>
            <a:r>
              <a:rPr lang="fr-FR" b="1" dirty="0" smtClean="0"/>
              <a:t>La serre curvilinéaire</a:t>
            </a:r>
            <a:endParaRPr lang="fr-FR" b="1" dirty="0"/>
          </a:p>
        </p:txBody>
      </p:sp>
      <p:sp>
        <p:nvSpPr>
          <p:cNvPr id="14" name="Rectangle 13"/>
          <p:cNvSpPr/>
          <p:nvPr/>
        </p:nvSpPr>
        <p:spPr>
          <a:xfrm>
            <a:off x="7574522" y="3626719"/>
            <a:ext cx="2033890" cy="369332"/>
          </a:xfrm>
          <a:prstGeom prst="rect">
            <a:avLst/>
          </a:prstGeom>
        </p:spPr>
        <p:txBody>
          <a:bodyPr wrap="none">
            <a:spAutoFit/>
          </a:bodyPr>
          <a:lstStyle/>
          <a:p>
            <a:r>
              <a:rPr lang="fr-FR" b="1" dirty="0" smtClean="0"/>
              <a:t>La serre polygonale</a:t>
            </a:r>
            <a:endParaRPr lang="fr-FR" b="1" dirty="0"/>
          </a:p>
        </p:txBody>
      </p:sp>
      <p:sp>
        <p:nvSpPr>
          <p:cNvPr id="16" name="Espace réservé du numéro de diapositive 15"/>
          <p:cNvSpPr>
            <a:spLocks noGrp="1"/>
          </p:cNvSpPr>
          <p:nvPr>
            <p:ph type="sldNum" sz="quarter" idx="12"/>
          </p:nvPr>
        </p:nvSpPr>
        <p:spPr/>
        <p:txBody>
          <a:bodyPr/>
          <a:lstStyle/>
          <a:p>
            <a:fld id="{B1E0EBE4-8A99-47E1-A678-D67295302E76}" type="slidenum">
              <a:rPr lang="fr-FR" smtClean="0"/>
              <a:t>5</a:t>
            </a:fld>
            <a:endParaRPr lang="fr-FR"/>
          </a:p>
        </p:txBody>
      </p:sp>
    </p:spTree>
    <p:extLst>
      <p:ext uri="{BB962C8B-B14F-4D97-AF65-F5344CB8AC3E}">
        <p14:creationId xmlns:p14="http://schemas.microsoft.com/office/powerpoint/2010/main" val="4112446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011" y="229627"/>
            <a:ext cx="11313622" cy="6186309"/>
          </a:xfrm>
          <a:prstGeom prst="rect">
            <a:avLst/>
          </a:prstGeom>
        </p:spPr>
        <p:txBody>
          <a:bodyPr wrap="square">
            <a:spAutoFit/>
          </a:bodyPr>
          <a:lstStyle/>
          <a:p>
            <a:pPr indent="360000" algn="just"/>
            <a:r>
              <a:rPr lang="fr-FR" b="1" dirty="0" smtClean="0">
                <a:solidFill>
                  <a:srgbClr val="FF0000"/>
                </a:solidFill>
                <a:latin typeface="Times New Roman" panose="02020603050405020304" pitchFamily="18" charset="0"/>
                <a:cs typeface="Times New Roman" panose="02020603050405020304" pitchFamily="18" charset="0"/>
              </a:rPr>
              <a:t>Quatre types de matériau sont employés dans la structure de la serre</a:t>
            </a:r>
            <a:r>
              <a:rPr lang="fr-FR" dirty="0" smtClean="0">
                <a:latin typeface="Times New Roman" panose="02020603050405020304" pitchFamily="18" charset="0"/>
                <a:cs typeface="Times New Roman" panose="02020603050405020304" pitchFamily="18" charset="0"/>
              </a:rPr>
              <a:t> : le </a:t>
            </a:r>
            <a:r>
              <a:rPr lang="fr-FR" dirty="0" smtClean="0">
                <a:latin typeface="Times New Roman" panose="02020603050405020304" pitchFamily="18" charset="0"/>
                <a:cs typeface="Times New Roman" panose="02020603050405020304" pitchFamily="18" charset="0"/>
                <a:hlinkClick r:id="rId2"/>
              </a:rPr>
              <a:t>bois</a:t>
            </a:r>
            <a:r>
              <a:rPr lang="fr-FR" dirty="0" smtClean="0">
                <a:latin typeface="Times New Roman" panose="02020603050405020304" pitchFamily="18" charset="0"/>
                <a:cs typeface="Times New Roman" panose="02020603050405020304" pitchFamily="18" charset="0"/>
              </a:rPr>
              <a:t>, l'</a:t>
            </a:r>
            <a:r>
              <a:rPr lang="fr-FR" dirty="0" smtClean="0">
                <a:latin typeface="Times New Roman" panose="02020603050405020304" pitchFamily="18" charset="0"/>
                <a:cs typeface="Times New Roman" panose="02020603050405020304" pitchFamily="18" charset="0"/>
                <a:hlinkClick r:id="rId3"/>
              </a:rPr>
              <a:t>aluminium</a:t>
            </a:r>
            <a:r>
              <a:rPr lang="fr-FR" dirty="0" smtClean="0">
                <a:latin typeface="Times New Roman" panose="02020603050405020304" pitchFamily="18" charset="0"/>
                <a:cs typeface="Times New Roman" panose="02020603050405020304" pitchFamily="18" charset="0"/>
              </a:rPr>
              <a:t>, le </a:t>
            </a:r>
            <a:r>
              <a:rPr lang="fr-FR" dirty="0" smtClean="0">
                <a:latin typeface="Times New Roman" panose="02020603050405020304" pitchFamily="18" charset="0"/>
                <a:cs typeface="Times New Roman" panose="02020603050405020304" pitchFamily="18" charset="0"/>
                <a:hlinkClick r:id="rId4"/>
              </a:rPr>
              <a:t>PVC</a:t>
            </a:r>
            <a:r>
              <a:rPr lang="fr-FR" dirty="0" smtClean="0">
                <a:latin typeface="Times New Roman" panose="02020603050405020304" pitchFamily="18" charset="0"/>
                <a:cs typeface="Times New Roman" panose="02020603050405020304" pitchFamily="18" charset="0"/>
              </a:rPr>
              <a:t> et l'acier.</a:t>
            </a: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L</a:t>
            </a:r>
            <a:r>
              <a:rPr lang="fr-FR" b="1" dirty="0" smtClean="0">
                <a:latin typeface="Times New Roman" panose="02020603050405020304" pitchFamily="18" charset="0"/>
                <a:cs typeface="Times New Roman" panose="02020603050405020304" pitchFamily="18" charset="0"/>
              </a:rPr>
              <a:t>a serre de l'acier:</a:t>
            </a:r>
            <a:endParaRPr lang="fr-FR" b="1" dirty="0" smtClean="0">
              <a:latin typeface="Times New Roman" panose="02020603050405020304" pitchFamily="18" charset="0"/>
              <a:cs typeface="Times New Roman" panose="02020603050405020304" pitchFamily="18" charset="0"/>
            </a:endParaRPr>
          </a:p>
          <a:p>
            <a:pPr indent="360000" algn="just"/>
            <a:r>
              <a:rPr lang="fr-FR" b="1" dirty="0" smtClean="0">
                <a:latin typeface="Times New Roman" panose="02020603050405020304" pitchFamily="18" charset="0"/>
                <a:cs typeface="Times New Roman" panose="02020603050405020304" pitchFamily="18" charset="0"/>
              </a:rPr>
              <a:t>Avantages d'une serre en acier:</a:t>
            </a:r>
          </a:p>
          <a:p>
            <a:pPr indent="360000" algn="just"/>
            <a:r>
              <a:rPr lang="fr-FR" dirty="0" smtClean="0">
                <a:latin typeface="Times New Roman" panose="02020603050405020304" pitchFamily="18" charset="0"/>
                <a:cs typeface="Times New Roman" panose="02020603050405020304" pitchFamily="18" charset="0"/>
              </a:rPr>
              <a:t>Le plus souvent, l'acier galvanisé est utilisé pour les tubes qui supporteront le film plastique de la </a:t>
            </a:r>
            <a:r>
              <a:rPr lang="fr-FR" dirty="0" smtClean="0">
                <a:latin typeface="Times New Roman" panose="02020603050405020304" pitchFamily="18" charset="0"/>
                <a:cs typeface="Times New Roman" panose="02020603050405020304" pitchFamily="18" charset="0"/>
                <a:hlinkClick r:id="rId5"/>
              </a:rPr>
              <a:t>serre tunnel</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L'acier présente l'avantage principal d'être souple et résistant. Cela en fait le matériau idéal pour construire de grandes serres. Cependant ce type de serre est rarement destiné à l'usage des particuliers.</a:t>
            </a:r>
          </a:p>
          <a:p>
            <a:pPr indent="360000" algn="just"/>
            <a:r>
              <a:rPr lang="fr-FR" dirty="0" smtClean="0">
                <a:latin typeface="Times New Roman" panose="02020603050405020304" pitchFamily="18" charset="0"/>
                <a:cs typeface="Times New Roman" panose="02020603050405020304" pitchFamily="18" charset="0"/>
              </a:rPr>
              <a:t>La longévité d'une structure en acier peut être la même que celle d'une structure en </a:t>
            </a:r>
            <a:r>
              <a:rPr lang="fr-FR" dirty="0" smtClean="0">
                <a:latin typeface="Times New Roman" panose="02020603050405020304" pitchFamily="18" charset="0"/>
                <a:cs typeface="Times New Roman" panose="02020603050405020304" pitchFamily="18" charset="0"/>
                <a:hlinkClick r:id="rId3"/>
              </a:rPr>
              <a:t>aluminium</a:t>
            </a:r>
            <a:r>
              <a:rPr lang="fr-FR" dirty="0" smtClean="0">
                <a:latin typeface="Times New Roman" panose="02020603050405020304" pitchFamily="18" charset="0"/>
                <a:cs typeface="Times New Roman" panose="02020603050405020304" pitchFamily="18" charset="0"/>
              </a:rPr>
              <a:t>, mais cela nécessitera des contraintes supérieures.</a:t>
            </a:r>
          </a:p>
          <a:p>
            <a:pPr indent="360000" algn="just"/>
            <a:r>
              <a:rPr lang="fr-FR" b="1" dirty="0" smtClean="0">
                <a:latin typeface="Times New Roman" panose="02020603050405020304" pitchFamily="18" charset="0"/>
                <a:cs typeface="Times New Roman" panose="02020603050405020304" pitchFamily="18" charset="0"/>
              </a:rPr>
              <a:t>Inconvénients de cette serre</a:t>
            </a:r>
          </a:p>
          <a:p>
            <a:pPr indent="360000" algn="just"/>
            <a:r>
              <a:rPr lang="fr-FR" b="1" dirty="0" smtClean="0">
                <a:latin typeface="Times New Roman" panose="02020603050405020304" pitchFamily="18" charset="0"/>
                <a:cs typeface="Times New Roman" panose="02020603050405020304" pitchFamily="18" charset="0"/>
              </a:rPr>
              <a:t>Les principaux inconvénients d'une serre en acier</a:t>
            </a:r>
            <a:r>
              <a:rPr lang="fr-FR" dirty="0" smtClean="0">
                <a:latin typeface="Times New Roman" panose="02020603050405020304" pitchFamily="18" charset="0"/>
                <a:cs typeface="Times New Roman" panose="02020603050405020304" pitchFamily="18" charset="0"/>
              </a:rPr>
              <a:t> :</a:t>
            </a:r>
          </a:p>
          <a:p>
            <a:pPr indent="360000" algn="just"/>
            <a:r>
              <a:rPr lang="fr-FR" dirty="0" smtClean="0">
                <a:latin typeface="Times New Roman" panose="02020603050405020304" pitchFamily="18" charset="0"/>
                <a:cs typeface="Times New Roman" panose="02020603050405020304" pitchFamily="18" charset="0"/>
              </a:rPr>
              <a:t>L'acier utilisé pour une serre doit avoir été préalablement galvanisé et avoir reçu une couche d'</a:t>
            </a:r>
            <a:r>
              <a:rPr lang="fr-FR" dirty="0" err="1" smtClean="0">
                <a:latin typeface="Times New Roman" panose="02020603050405020304" pitchFamily="18" charset="0"/>
                <a:cs typeface="Times New Roman" panose="02020603050405020304" pitchFamily="18" charset="0"/>
              </a:rPr>
              <a:t>anti-rouille</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Il faudra vérifier que la galvanisation n'est pas superficielle, et ne jamais acheter une serre qui laisse apparaître des traces de rouille.</a:t>
            </a:r>
          </a:p>
          <a:p>
            <a:pPr indent="360000" algn="just"/>
            <a:r>
              <a:rPr lang="fr-FR" b="1" dirty="0" smtClean="0">
                <a:latin typeface="Times New Roman" panose="02020603050405020304" pitchFamily="18" charset="0"/>
                <a:cs typeface="Times New Roman" panose="02020603050405020304" pitchFamily="18" charset="0"/>
              </a:rPr>
              <a:t>La durée de vie d'une serre en acier peut être considérablement réduite si la rouille s'installe et que vous ne réagissez pas</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La structure en acier, en dehors des tubes pour la </a:t>
            </a:r>
            <a:r>
              <a:rPr lang="fr-FR" dirty="0" smtClean="0">
                <a:latin typeface="Times New Roman" panose="02020603050405020304" pitchFamily="18" charset="0"/>
                <a:cs typeface="Times New Roman" panose="02020603050405020304" pitchFamily="18" charset="0"/>
                <a:hlinkClick r:id="rId5"/>
              </a:rPr>
              <a:t>serre tunnel</a:t>
            </a:r>
            <a:r>
              <a:rPr lang="fr-FR" dirty="0" smtClean="0">
                <a:latin typeface="Times New Roman" panose="02020603050405020304" pitchFamily="18" charset="0"/>
                <a:cs typeface="Times New Roman" panose="02020603050405020304" pitchFamily="18" charset="0"/>
              </a:rPr>
              <a:t>, est aujourd'hui délaissée en raison de l'attention qu'elle nécessite, au profit de l'</a:t>
            </a:r>
            <a:r>
              <a:rPr lang="fr-FR" dirty="0" smtClean="0">
                <a:latin typeface="Times New Roman" panose="02020603050405020304" pitchFamily="18" charset="0"/>
                <a:cs typeface="Times New Roman" panose="02020603050405020304" pitchFamily="18" charset="0"/>
                <a:hlinkClick r:id="rId3"/>
              </a:rPr>
              <a:t>aluminium</a:t>
            </a:r>
            <a:r>
              <a:rPr lang="fr-FR" dirty="0" smtClean="0">
                <a:latin typeface="Times New Roman" panose="02020603050405020304" pitchFamily="18" charset="0"/>
                <a:cs typeface="Times New Roman" panose="02020603050405020304" pitchFamily="18" charset="0"/>
              </a:rPr>
              <a:t>, beaucoup moins contraignant, ou du </a:t>
            </a:r>
            <a:r>
              <a:rPr lang="fr-FR" dirty="0" smtClean="0">
                <a:latin typeface="Times New Roman" panose="02020603050405020304" pitchFamily="18" charset="0"/>
                <a:cs typeface="Times New Roman" panose="02020603050405020304" pitchFamily="18" charset="0"/>
                <a:hlinkClick r:id="rId2"/>
              </a:rPr>
              <a:t>bois</a:t>
            </a:r>
            <a:r>
              <a:rPr lang="fr-FR" dirty="0" smtClean="0">
                <a:latin typeface="Times New Roman" panose="02020603050405020304" pitchFamily="18" charset="0"/>
                <a:cs typeface="Times New Roman" panose="02020603050405020304" pitchFamily="18" charset="0"/>
              </a:rPr>
              <a:t>, beaucoup plus chaleureux et esthétique.</a:t>
            </a:r>
          </a:p>
          <a:p>
            <a:pPr indent="360000" algn="just"/>
            <a:endParaRPr lang="fr-FR" dirty="0" smtClean="0">
              <a:latin typeface="Times New Roman" panose="02020603050405020304" pitchFamily="18" charset="0"/>
              <a:cs typeface="Times New Roman" panose="02020603050405020304" pitchFamily="18" charset="0"/>
            </a:endParaRPr>
          </a:p>
          <a:p>
            <a:r>
              <a:rPr lang="fr-FR" b="1" dirty="0" smtClean="0"/>
              <a:t>Prix de la serre en acier</a:t>
            </a:r>
          </a:p>
          <a:p>
            <a:r>
              <a:rPr lang="fr-FR" dirty="0" smtClean="0"/>
              <a:t>Pour une surface de référence de 4m², le prix d'une serre en acier peut varier de 1 500 à 5 000 €.</a:t>
            </a:r>
          </a:p>
          <a:p>
            <a:endParaRPr lang="fr-FR" dirty="0"/>
          </a:p>
        </p:txBody>
      </p:sp>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27375" y="2060863"/>
            <a:ext cx="2078182" cy="1573481"/>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6</a:t>
            </a:fld>
            <a:endParaRPr lang="fr-FR"/>
          </a:p>
        </p:txBody>
      </p:sp>
    </p:spTree>
    <p:extLst>
      <p:ext uri="{BB962C8B-B14F-4D97-AF65-F5344CB8AC3E}">
        <p14:creationId xmlns:p14="http://schemas.microsoft.com/office/powerpoint/2010/main" val="3140715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574" y="193698"/>
            <a:ext cx="11488189" cy="6155531"/>
          </a:xfrm>
          <a:prstGeom prst="rect">
            <a:avLst/>
          </a:prstGeom>
        </p:spPr>
        <p:txBody>
          <a:bodyPr wrap="square">
            <a:spAutoFit/>
          </a:bodyPr>
          <a:lstStyle/>
          <a:p>
            <a:pPr indent="360000" algn="just"/>
            <a:r>
              <a:rPr lang="fr-FR" b="1" dirty="0" smtClean="0">
                <a:latin typeface="Times New Roman" panose="02020603050405020304" pitchFamily="18" charset="0"/>
                <a:cs typeface="Times New Roman" panose="02020603050405020304" pitchFamily="18" charset="0"/>
              </a:rPr>
              <a:t>La serre en aluminium:</a:t>
            </a:r>
          </a:p>
          <a:p>
            <a:pPr indent="360000" algn="just"/>
            <a:endParaRPr lang="fr-FR" b="1" dirty="0" smtClean="0">
              <a:latin typeface="Times New Roman" panose="02020603050405020304" pitchFamily="18" charset="0"/>
              <a:cs typeface="Times New Roman" panose="02020603050405020304" pitchFamily="18" charset="0"/>
            </a:endParaRPr>
          </a:p>
          <a:p>
            <a:pPr indent="360000" algn="just"/>
            <a:r>
              <a:rPr lang="fr-FR" sz="1600" b="1" dirty="0" smtClean="0">
                <a:latin typeface="Times New Roman" panose="02020603050405020304" pitchFamily="18" charset="0"/>
                <a:cs typeface="Times New Roman" panose="02020603050405020304" pitchFamily="18" charset="0"/>
              </a:rPr>
              <a:t>La structure en aluminium est le plus souvent privilégiée car c'est la plus courante parmi les modèles proposés</a:t>
            </a:r>
            <a:r>
              <a:rPr lang="fr-FR" sz="1600" dirty="0" smtClean="0">
                <a:latin typeface="Times New Roman" panose="02020603050405020304" pitchFamily="18" charset="0"/>
                <a:cs typeface="Times New Roman" panose="02020603050405020304" pitchFamily="18" charset="0"/>
              </a:rPr>
              <a:t>. Les caractéristiques d'une structure en aluminium sont les suivantes.</a:t>
            </a:r>
          </a:p>
          <a:p>
            <a:pPr indent="360000" algn="just"/>
            <a:r>
              <a:rPr lang="fr-FR" sz="1600" b="1" dirty="0" smtClean="0">
                <a:latin typeface="Times New Roman" panose="02020603050405020304" pitchFamily="18" charset="0"/>
                <a:cs typeface="Times New Roman" panose="02020603050405020304" pitchFamily="18" charset="0"/>
              </a:rPr>
              <a:t>Avantages d'une serre en aluminium:</a:t>
            </a:r>
          </a:p>
          <a:p>
            <a:pPr indent="360000" algn="just"/>
            <a:r>
              <a:rPr lang="fr-FR" sz="1600" dirty="0" smtClean="0">
                <a:latin typeface="Times New Roman" panose="02020603050405020304" pitchFamily="18" charset="0"/>
                <a:cs typeface="Times New Roman" panose="02020603050405020304" pitchFamily="18" charset="0"/>
              </a:rPr>
              <a:t>La serre en aluminium exige peu d'entretien et ne rouille pas. En revanche, l'aluminium s'oxyde en surface mais cette oxydation n'est pas un défaut car elle forme alors une fine couche protectrice.</a:t>
            </a:r>
          </a:p>
          <a:p>
            <a:pPr indent="360000" algn="just"/>
            <a:r>
              <a:rPr lang="fr-FR" sz="1600" dirty="0" smtClean="0">
                <a:latin typeface="Times New Roman" panose="02020603050405020304" pitchFamily="18" charset="0"/>
                <a:cs typeface="Times New Roman" panose="02020603050405020304" pitchFamily="18" charset="0"/>
              </a:rPr>
              <a:t>L'aluminium offre le double avantage de la légèreté et d'une grande résistance, notamment aux coups de vent dans les régions exposées.</a:t>
            </a:r>
          </a:p>
          <a:p>
            <a:pPr indent="360000" algn="just"/>
            <a:r>
              <a:rPr lang="fr-FR" sz="1600" dirty="0" smtClean="0">
                <a:latin typeface="Times New Roman" panose="02020603050405020304" pitchFamily="18" charset="0"/>
                <a:cs typeface="Times New Roman" panose="02020603050405020304" pitchFamily="18" charset="0"/>
              </a:rPr>
              <a:t>Les traverses de serre en aluminium sont plus étroites que celles en bois et projettent donc moins d'ombre sur les plantes.</a:t>
            </a:r>
          </a:p>
          <a:p>
            <a:pPr indent="360000" algn="just"/>
            <a:r>
              <a:rPr lang="fr-FR" sz="1600" dirty="0" smtClean="0">
                <a:latin typeface="Times New Roman" panose="02020603050405020304" pitchFamily="18" charset="0"/>
                <a:cs typeface="Times New Roman" panose="02020603050405020304" pitchFamily="18" charset="0"/>
              </a:rPr>
              <a:t>Une serre en aluminium haut de gamme aura une robustesse exceptionnelle et pourra avoir une durée d'une vie d'une centaine d'années.</a:t>
            </a:r>
          </a:p>
          <a:p>
            <a:pPr indent="360000" algn="just"/>
            <a:r>
              <a:rPr lang="fr-FR" sz="1600" b="1" dirty="0" smtClean="0">
                <a:latin typeface="Times New Roman" panose="02020603050405020304" pitchFamily="18" charset="0"/>
                <a:cs typeface="Times New Roman" panose="02020603050405020304" pitchFamily="18" charset="0"/>
              </a:rPr>
              <a:t>Inconvénients de cette serre:</a:t>
            </a:r>
          </a:p>
          <a:p>
            <a:pPr indent="360000" algn="just"/>
            <a:r>
              <a:rPr lang="fr-FR" sz="1600" dirty="0" smtClean="0">
                <a:latin typeface="Times New Roman" panose="02020603050405020304" pitchFamily="18" charset="0"/>
                <a:cs typeface="Times New Roman" panose="02020603050405020304" pitchFamily="18" charset="0"/>
              </a:rPr>
              <a:t>Esthétiquement, l'aluminium offre finesse et légèreté, même s'il est d'un aspect moins doux, avec ses angles et ses arêtes aigus, que le bois ou l'acier. Cependant, si vous êtes prêt à y consacrer les moyens, l'aluminium peut être laqué pour une finition plus classique et plus élégante.</a:t>
            </a:r>
          </a:p>
          <a:p>
            <a:pPr indent="360000" algn="just"/>
            <a:r>
              <a:rPr lang="fr-FR" sz="1600" dirty="0" smtClean="0">
                <a:latin typeface="Times New Roman" panose="02020603050405020304" pitchFamily="18" charset="0"/>
                <a:cs typeface="Times New Roman" panose="02020603050405020304" pitchFamily="18" charset="0"/>
              </a:rPr>
              <a:t>La structure en aluminium, notamment par rapport au bois,  présente l'inconvénient d'être un mauvais isolant. Il faudra donc privilégier un système de fixation du revêtement à clips. Le système à clips se compose de clips d'acier destinés à tenir la vitre en place à chaque angle, et de bourrelets de PVC ou de mastic pour l'étanchéité.</a:t>
            </a:r>
          </a:p>
          <a:p>
            <a:pPr indent="360000" algn="just"/>
            <a:r>
              <a:rPr lang="fr-FR" sz="1600" dirty="0" smtClean="0">
                <a:latin typeface="Times New Roman" panose="02020603050405020304" pitchFamily="18" charset="0"/>
                <a:cs typeface="Times New Roman" panose="02020603050405020304" pitchFamily="18" charset="0"/>
              </a:rPr>
              <a:t>Une serre en aluminium légère, c'est-à-dire bon marché, pourra se déformer et aura en général une durée de vie qui ne dépassera pas une trentaine d'années.</a:t>
            </a:r>
          </a:p>
          <a:p>
            <a:pPr indent="360000" algn="just"/>
            <a:r>
              <a:rPr lang="fr-FR" sz="1600" b="1" dirty="0" smtClean="0">
                <a:latin typeface="Times New Roman" panose="02020603050405020304" pitchFamily="18" charset="0"/>
                <a:cs typeface="Times New Roman" panose="02020603050405020304" pitchFamily="18" charset="0"/>
              </a:rPr>
              <a:t>Prix d'une serre en aluminium</a:t>
            </a:r>
          </a:p>
          <a:p>
            <a:pPr indent="360000" algn="just"/>
            <a:r>
              <a:rPr lang="fr-FR" sz="1600" b="1" dirty="0" smtClean="0">
                <a:latin typeface="Times New Roman" panose="02020603050405020304" pitchFamily="18" charset="0"/>
                <a:cs typeface="Times New Roman" panose="02020603050405020304" pitchFamily="18" charset="0"/>
              </a:rPr>
              <a:t>Pour une surface de référence de 4m², une serre en aluminium coûtera de 500 à 2 500 €</a:t>
            </a:r>
            <a:r>
              <a:rPr lang="fr-FR" sz="1600" dirty="0" smtClean="0">
                <a:latin typeface="Times New Roman" panose="02020603050405020304" pitchFamily="18" charset="0"/>
                <a:cs typeface="Times New Roman" panose="02020603050405020304" pitchFamily="18" charset="0"/>
              </a:rPr>
              <a:t>.</a:t>
            </a:r>
          </a:p>
          <a:p>
            <a:endParaRPr lang="fr-FR" dirty="0"/>
          </a:p>
        </p:txBody>
      </p:sp>
      <p:sp>
        <p:nvSpPr>
          <p:cNvPr id="6" name="Espace réservé du numéro de diapositive 5"/>
          <p:cNvSpPr>
            <a:spLocks noGrp="1"/>
          </p:cNvSpPr>
          <p:nvPr>
            <p:ph type="sldNum" sz="quarter" idx="12"/>
          </p:nvPr>
        </p:nvSpPr>
        <p:spPr/>
        <p:txBody>
          <a:bodyPr/>
          <a:lstStyle/>
          <a:p>
            <a:fld id="{B1E0EBE4-8A99-47E1-A678-D67295302E76}" type="slidenum">
              <a:rPr lang="fr-FR" smtClean="0"/>
              <a:t>7</a:t>
            </a:fld>
            <a:endParaRPr lang="fr-FR"/>
          </a:p>
        </p:txBody>
      </p:sp>
    </p:spTree>
    <p:extLst>
      <p:ext uri="{BB962C8B-B14F-4D97-AF65-F5344CB8AC3E}">
        <p14:creationId xmlns:p14="http://schemas.microsoft.com/office/powerpoint/2010/main" val="107229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051" y="185244"/>
            <a:ext cx="11155642" cy="4801314"/>
          </a:xfrm>
          <a:prstGeom prst="rect">
            <a:avLst/>
          </a:prstGeom>
        </p:spPr>
        <p:txBody>
          <a:bodyPr wrap="square">
            <a:spAutoFit/>
          </a:bodyPr>
          <a:lstStyle/>
          <a:p>
            <a:pPr algn="just"/>
            <a:r>
              <a:rPr lang="fr-FR" b="1" dirty="0">
                <a:latin typeface="Times New Roman" panose="02020603050405020304" pitchFamily="18" charset="0"/>
                <a:cs typeface="Times New Roman" panose="02020603050405020304" pitchFamily="18" charset="0"/>
              </a:rPr>
              <a:t>S</a:t>
            </a:r>
            <a:r>
              <a:rPr lang="fr-FR" b="1" dirty="0" smtClean="0">
                <a:latin typeface="Times New Roman" panose="02020603050405020304" pitchFamily="18" charset="0"/>
                <a:cs typeface="Times New Roman" panose="02020603050405020304" pitchFamily="18" charset="0"/>
              </a:rPr>
              <a:t>erre en PVC:</a:t>
            </a:r>
            <a:endParaRPr lang="fr-FR" b="1" dirty="0" smtClean="0">
              <a:latin typeface="Times New Roman" panose="02020603050405020304" pitchFamily="18" charset="0"/>
              <a:cs typeface="Times New Roman" panose="02020603050405020304" pitchFamily="18" charset="0"/>
            </a:endParaRPr>
          </a:p>
          <a:p>
            <a:pPr algn="just"/>
            <a:r>
              <a:rPr lang="fr-FR" b="1" dirty="0" smtClean="0">
                <a:latin typeface="Times New Roman" panose="02020603050405020304" pitchFamily="18" charset="0"/>
                <a:cs typeface="Times New Roman" panose="02020603050405020304" pitchFamily="18" charset="0"/>
              </a:rPr>
              <a:t>Avantages d'une serre en PVC:</a:t>
            </a:r>
          </a:p>
          <a:p>
            <a:pPr algn="just"/>
            <a:endParaRPr lang="fr-FR" dirty="0" smtClean="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Le PVC est le moins cher de tous les matériau, en moyenne 20% de moins que l'</a:t>
            </a:r>
            <a:r>
              <a:rPr lang="fr-FR" dirty="0" smtClean="0">
                <a:latin typeface="Times New Roman" panose="02020603050405020304" pitchFamily="18" charset="0"/>
                <a:cs typeface="Times New Roman" panose="02020603050405020304" pitchFamily="18" charset="0"/>
                <a:hlinkClick r:id="rId2"/>
              </a:rPr>
              <a:t>aluminium</a:t>
            </a:r>
            <a:r>
              <a:rPr lang="fr-FR" dirty="0" smtClean="0">
                <a:latin typeface="Times New Roman" panose="02020603050405020304" pitchFamily="18" charset="0"/>
                <a:cs typeface="Times New Roman" panose="02020603050405020304" pitchFamily="18" charset="0"/>
              </a:rPr>
              <a:t>.</a:t>
            </a:r>
          </a:p>
          <a:p>
            <a:pPr algn="just"/>
            <a:r>
              <a:rPr lang="fr-FR" dirty="0" smtClean="0">
                <a:latin typeface="Times New Roman" panose="02020603050405020304" pitchFamily="18" charset="0"/>
                <a:cs typeface="Times New Roman" panose="02020603050405020304" pitchFamily="18" charset="0"/>
              </a:rPr>
              <a:t>Le PVC est un bon isolant : il limite la condensation et permet des économies d'énergie substantielles.</a:t>
            </a:r>
          </a:p>
          <a:p>
            <a:pPr algn="just"/>
            <a:r>
              <a:rPr lang="fr-FR" dirty="0" smtClean="0">
                <a:latin typeface="Times New Roman" panose="02020603050405020304" pitchFamily="18" charset="0"/>
                <a:cs typeface="Times New Roman" panose="02020603050405020304" pitchFamily="18" charset="0"/>
              </a:rPr>
              <a:t>L'entretien du PVC est facile puisqu'il suffira de le laver à l'eau savonneuse une ou deux fois par an.</a:t>
            </a:r>
          </a:p>
          <a:p>
            <a:pPr algn="just"/>
            <a:endParaRPr lang="fr-FR" dirty="0" smtClean="0">
              <a:latin typeface="Times New Roman" panose="02020603050405020304" pitchFamily="18" charset="0"/>
              <a:cs typeface="Times New Roman" panose="02020603050405020304" pitchFamily="18" charset="0"/>
            </a:endParaRPr>
          </a:p>
          <a:p>
            <a:pPr algn="just"/>
            <a:r>
              <a:rPr lang="fr-FR" b="1" dirty="0" smtClean="0">
                <a:latin typeface="Times New Roman" panose="02020603050405020304" pitchFamily="18" charset="0"/>
                <a:cs typeface="Times New Roman" panose="02020603050405020304" pitchFamily="18" charset="0"/>
              </a:rPr>
              <a:t>Inconvénients de cette serre:</a:t>
            </a:r>
          </a:p>
          <a:p>
            <a:pPr algn="just"/>
            <a:endParaRPr lang="fr-FR" b="1" dirty="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Le principal défaut du PVC est esthétique, et il ne peut pas être peint pour être rendu plus discret.</a:t>
            </a:r>
          </a:p>
          <a:p>
            <a:pPr algn="just"/>
            <a:r>
              <a:rPr lang="fr-FR" b="1" dirty="0" smtClean="0">
                <a:latin typeface="Times New Roman" panose="02020603050405020304" pitchFamily="18" charset="0"/>
                <a:cs typeface="Times New Roman" panose="02020603050405020304" pitchFamily="18" charset="0"/>
              </a:rPr>
              <a:t>Le PVC vieillit mal et se ternit rapidement avec le temps</a:t>
            </a:r>
            <a:r>
              <a:rPr lang="fr-FR" dirty="0" smtClean="0">
                <a:latin typeface="Times New Roman" panose="02020603050405020304" pitchFamily="18" charset="0"/>
                <a:cs typeface="Times New Roman" panose="02020603050405020304" pitchFamily="18" charset="0"/>
              </a:rPr>
              <a:t>.</a:t>
            </a:r>
          </a:p>
          <a:p>
            <a:pPr algn="just"/>
            <a:r>
              <a:rPr lang="fr-FR" dirty="0" smtClean="0">
                <a:latin typeface="Times New Roman" panose="02020603050405020304" pitchFamily="18" charset="0"/>
                <a:cs typeface="Times New Roman" panose="02020603050405020304" pitchFamily="18" charset="0"/>
              </a:rPr>
              <a:t>Par rapport à l'</a:t>
            </a:r>
            <a:r>
              <a:rPr lang="fr-FR" dirty="0" smtClean="0">
                <a:latin typeface="Times New Roman" panose="02020603050405020304" pitchFamily="18" charset="0"/>
                <a:cs typeface="Times New Roman" panose="02020603050405020304" pitchFamily="18" charset="0"/>
                <a:hlinkClick r:id="rId2"/>
              </a:rPr>
              <a:t>aluminium</a:t>
            </a:r>
            <a:r>
              <a:rPr lang="fr-FR" dirty="0" smtClean="0">
                <a:latin typeface="Times New Roman" panose="02020603050405020304" pitchFamily="18" charset="0"/>
                <a:cs typeface="Times New Roman" panose="02020603050405020304" pitchFamily="18" charset="0"/>
              </a:rPr>
              <a:t> ou à un </a:t>
            </a:r>
            <a:r>
              <a:rPr lang="fr-FR" dirty="0" smtClean="0">
                <a:latin typeface="Times New Roman" panose="02020603050405020304" pitchFamily="18" charset="0"/>
                <a:cs typeface="Times New Roman" panose="02020603050405020304" pitchFamily="18" charset="0"/>
                <a:hlinkClick r:id="rId3"/>
              </a:rPr>
              <a:t>bois</a:t>
            </a:r>
            <a:r>
              <a:rPr lang="fr-FR" dirty="0" smtClean="0">
                <a:latin typeface="Times New Roman" panose="02020603050405020304" pitchFamily="18" charset="0"/>
                <a:cs typeface="Times New Roman" panose="02020603050405020304" pitchFamily="18" charset="0"/>
              </a:rPr>
              <a:t> de qualité, le PVC souffre d'une moindre longévité.</a:t>
            </a:r>
          </a:p>
          <a:p>
            <a:pPr algn="just"/>
            <a:r>
              <a:rPr lang="fr-FR" dirty="0" smtClean="0">
                <a:latin typeface="Times New Roman" panose="02020603050405020304" pitchFamily="18" charset="0"/>
                <a:cs typeface="Times New Roman" panose="02020603050405020304" pitchFamily="18" charset="0"/>
              </a:rPr>
              <a:t>Par sa plus faible résistance au poids, le PVC ne permet pas d'envisager des serres de grande taille.</a:t>
            </a:r>
          </a:p>
          <a:p>
            <a:endParaRPr lang="fr-FR" b="1" dirty="0" smtClean="0">
              <a:latin typeface="Times New Roman" panose="02020603050405020304" pitchFamily="18" charset="0"/>
              <a:cs typeface="Times New Roman" panose="02020603050405020304" pitchFamily="18" charset="0"/>
            </a:endParaRPr>
          </a:p>
          <a:p>
            <a:r>
              <a:rPr lang="fr-FR" b="1" dirty="0" smtClean="0">
                <a:latin typeface="Times New Roman" panose="02020603050405020304" pitchFamily="18" charset="0"/>
                <a:cs typeface="Times New Roman" panose="02020603050405020304" pitchFamily="18" charset="0"/>
              </a:rPr>
              <a:t>Prix d'une serre en PVC:</a:t>
            </a:r>
          </a:p>
          <a:p>
            <a:r>
              <a:rPr lang="fr-FR" dirty="0" smtClean="0">
                <a:latin typeface="Times New Roman" panose="02020603050405020304" pitchFamily="18" charset="0"/>
                <a:cs typeface="Times New Roman" panose="02020603050405020304" pitchFamily="18" charset="0"/>
              </a:rPr>
              <a:t>Pour une surface de référence de 4m², une serre en PVC coûte de 400 à 2 000 €.</a:t>
            </a:r>
          </a:p>
          <a:p>
            <a:endParaRPr lang="fr-FR" b="1"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9077" y="4396637"/>
            <a:ext cx="2743200" cy="1920240"/>
          </a:xfrm>
          <a:prstGeom prst="rect">
            <a:avLst/>
          </a:prstGeom>
        </p:spPr>
      </p:pic>
      <p:sp>
        <p:nvSpPr>
          <p:cNvPr id="7" name="Espace réservé du numéro de diapositive 6"/>
          <p:cNvSpPr>
            <a:spLocks noGrp="1"/>
          </p:cNvSpPr>
          <p:nvPr>
            <p:ph type="sldNum" sz="quarter" idx="12"/>
          </p:nvPr>
        </p:nvSpPr>
        <p:spPr/>
        <p:txBody>
          <a:bodyPr/>
          <a:lstStyle/>
          <a:p>
            <a:fld id="{B1E0EBE4-8A99-47E1-A678-D67295302E76}" type="slidenum">
              <a:rPr lang="fr-FR" smtClean="0"/>
              <a:t>8</a:t>
            </a:fld>
            <a:endParaRPr lang="fr-FR"/>
          </a:p>
        </p:txBody>
      </p:sp>
    </p:spTree>
    <p:extLst>
      <p:ext uri="{BB962C8B-B14F-4D97-AF65-F5344CB8AC3E}">
        <p14:creationId xmlns:p14="http://schemas.microsoft.com/office/powerpoint/2010/main" val="532667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076" y="43624"/>
            <a:ext cx="11180619" cy="6740307"/>
          </a:xfrm>
          <a:prstGeom prst="rect">
            <a:avLst/>
          </a:prstGeom>
        </p:spPr>
        <p:txBody>
          <a:bodyPr wrap="square">
            <a:spAutoFit/>
          </a:bodyPr>
          <a:lstStyle/>
          <a:p>
            <a:r>
              <a:rPr lang="fr-FR" b="1"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Serre en bois:</a:t>
            </a:r>
          </a:p>
          <a:p>
            <a:endParaRPr lang="fr-FR" b="1" dirty="0" smtClean="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      Avantages d'une serre en bois:</a:t>
            </a:r>
          </a:p>
          <a:p>
            <a:pPr indent="360000"/>
            <a:r>
              <a:rPr lang="fr-FR" dirty="0" smtClean="0">
                <a:latin typeface="Times New Roman" panose="02020603050405020304" pitchFamily="18" charset="0"/>
                <a:cs typeface="Times New Roman" panose="02020603050405020304" pitchFamily="18" charset="0"/>
              </a:rPr>
              <a:t>Le bois est un matériau particulièrement séduisant et sans doute le plus esthétique de tous. Il devra être à grains fins, sans nœuds ni fissures et imputrescible.</a:t>
            </a:r>
          </a:p>
          <a:p>
            <a:pPr indent="360000"/>
            <a:r>
              <a:rPr lang="fr-FR" dirty="0" smtClean="0">
                <a:latin typeface="Times New Roman" panose="02020603050405020304" pitchFamily="18" charset="0"/>
                <a:cs typeface="Times New Roman" panose="02020603050405020304" pitchFamily="18" charset="0"/>
              </a:rPr>
              <a:t>Le plus souvent, on utilisera un bois tendre pour son moindre coût, avec l'inconvénient de se détériorer plus facilement s'il n'a pas été traité à chaud préalablement avec un agent de conservation. Bien entretenue, une serre en bois tendre peut avoir une durée de vie de 20 à 30 ans.</a:t>
            </a:r>
          </a:p>
          <a:p>
            <a:pPr indent="360000"/>
            <a:r>
              <a:rPr lang="fr-FR" dirty="0" smtClean="0">
                <a:latin typeface="Times New Roman" panose="02020603050405020304" pitchFamily="18" charset="0"/>
                <a:cs typeface="Times New Roman" panose="02020603050405020304" pitchFamily="18" charset="0"/>
              </a:rPr>
              <a:t>Avec le choix des meilleurs bois et un entretien peu contraignant, certaines serres en bois peuvent avoir une durée de vie exceptionnelle.</a:t>
            </a:r>
          </a:p>
          <a:p>
            <a:pPr indent="360000"/>
            <a:r>
              <a:rPr lang="fr-FR" dirty="0" smtClean="0">
                <a:latin typeface="Times New Roman" panose="02020603050405020304" pitchFamily="18" charset="0"/>
                <a:cs typeface="Times New Roman" panose="02020603050405020304" pitchFamily="18" charset="0"/>
              </a:rPr>
              <a:t>Le bois est le meilleur isolant thermique parmi tous les matériaux, point essentiel en ce qui concerne la serre.</a:t>
            </a:r>
          </a:p>
          <a:p>
            <a:pPr indent="360000" algn="just"/>
            <a:r>
              <a:rPr lang="fr-FR" b="1" dirty="0" smtClean="0">
                <a:latin typeface="Times New Roman" panose="02020603050405020304" pitchFamily="18" charset="0"/>
                <a:cs typeface="Times New Roman" panose="02020603050405020304" pitchFamily="18" charset="0"/>
              </a:rPr>
              <a:t>Inconvénients de cette serre</a:t>
            </a:r>
          </a:p>
          <a:p>
            <a:pPr indent="360000" algn="just"/>
            <a:r>
              <a:rPr lang="fr-FR" b="1" dirty="0" smtClean="0">
                <a:latin typeface="Times New Roman" panose="02020603050405020304" pitchFamily="18" charset="0"/>
                <a:cs typeface="Times New Roman" panose="02020603050405020304" pitchFamily="18" charset="0"/>
              </a:rPr>
              <a:t>Les principaux inconvénients d'une serre en bois</a:t>
            </a:r>
            <a:r>
              <a:rPr lang="fr-FR" dirty="0" smtClean="0">
                <a:latin typeface="Times New Roman" panose="02020603050405020304" pitchFamily="18" charset="0"/>
                <a:cs typeface="Times New Roman" panose="02020603050405020304" pitchFamily="18" charset="0"/>
              </a:rPr>
              <a:t> :</a:t>
            </a:r>
          </a:p>
          <a:p>
            <a:pPr indent="360000" algn="just"/>
            <a:r>
              <a:rPr lang="fr-FR" dirty="0" smtClean="0">
                <a:latin typeface="Times New Roman" panose="02020603050405020304" pitchFamily="18" charset="0"/>
                <a:cs typeface="Times New Roman" panose="02020603050405020304" pitchFamily="18" charset="0"/>
              </a:rPr>
              <a:t>L'un des principaux inconvénients d'une serre à structure en bois est de </a:t>
            </a:r>
            <a:r>
              <a:rPr lang="fr-FR" b="1" dirty="0" smtClean="0">
                <a:latin typeface="Times New Roman" panose="02020603050405020304" pitchFamily="18" charset="0"/>
                <a:cs typeface="Times New Roman" panose="02020603050405020304" pitchFamily="18" charset="0"/>
              </a:rPr>
              <a:t>nécessiter une attention régulière pour son entretien</a:t>
            </a:r>
            <a:r>
              <a:rPr lang="fr-FR" dirty="0" smtClean="0">
                <a:latin typeface="Times New Roman" panose="02020603050405020304" pitchFamily="18" charset="0"/>
                <a:cs typeface="Times New Roman" panose="02020603050405020304" pitchFamily="18" charset="0"/>
              </a:rPr>
              <a:t>.</a:t>
            </a:r>
          </a:p>
          <a:p>
            <a:pPr indent="360000" algn="just"/>
            <a:r>
              <a:rPr lang="fr-FR" dirty="0" smtClean="0">
                <a:latin typeface="Times New Roman" panose="02020603050405020304" pitchFamily="18" charset="0"/>
                <a:cs typeface="Times New Roman" panose="02020603050405020304" pitchFamily="18" charset="0"/>
              </a:rPr>
              <a:t>Les bois tendres qui n'ont pas été traités doivent être enduits d'un agent de conservation tous les deux ans afin de les préserver.</a:t>
            </a:r>
          </a:p>
          <a:p>
            <a:pPr indent="360000" algn="just"/>
            <a:r>
              <a:rPr lang="fr-FR" dirty="0" smtClean="0">
                <a:latin typeface="Times New Roman" panose="02020603050405020304" pitchFamily="18" charset="0"/>
                <a:cs typeface="Times New Roman" panose="02020603050405020304" pitchFamily="18" charset="0"/>
              </a:rPr>
              <a:t>Les éléments peints doivent être contrôlés souvent et repeints tous les deux ou trois ans en fonction du climat.</a:t>
            </a:r>
          </a:p>
          <a:p>
            <a:pPr indent="360000" algn="just"/>
            <a:r>
              <a:rPr lang="fr-FR" b="1" dirty="0" smtClean="0">
                <a:latin typeface="Times New Roman" panose="02020603050405020304" pitchFamily="18" charset="0"/>
                <a:cs typeface="Times New Roman" panose="02020603050405020304" pitchFamily="18" charset="0"/>
              </a:rPr>
              <a:t>Dans une serre en bois, c'est la base qui se détériore souvent en premier</a:t>
            </a:r>
            <a:r>
              <a:rPr lang="fr-FR" dirty="0" smtClean="0">
                <a:latin typeface="Times New Roman" panose="02020603050405020304" pitchFamily="18" charset="0"/>
                <a:cs typeface="Times New Roman" panose="02020603050405020304" pitchFamily="18" charset="0"/>
              </a:rPr>
              <a:t>, à cause de la condensation qui ruisselle des vitres et rend le sol humide. Il est donc souvent conseillé, pour y remédier, d'installer la serre sur un support en briques et de disposer des gouttières qui garderont le sol sec.</a:t>
            </a:r>
          </a:p>
          <a:p>
            <a:pPr indent="360000" algn="just"/>
            <a:r>
              <a:rPr lang="fr-FR" dirty="0" smtClean="0">
                <a:latin typeface="Times New Roman" panose="02020603050405020304" pitchFamily="18" charset="0"/>
                <a:cs typeface="Times New Roman" panose="02020603050405020304" pitchFamily="18" charset="0"/>
              </a:rPr>
              <a:t>Les supports de structure en bois sont plus larges que ceux en aluminium et projettent plus d'ombre à l'intérieur de la serre.</a:t>
            </a:r>
          </a:p>
          <a:p>
            <a:endParaRPr lang="fr-FR" b="1" dirty="0"/>
          </a:p>
        </p:txBody>
      </p:sp>
      <p:sp>
        <p:nvSpPr>
          <p:cNvPr id="8" name="Espace réservé du numéro de diapositive 7"/>
          <p:cNvSpPr>
            <a:spLocks noGrp="1"/>
          </p:cNvSpPr>
          <p:nvPr>
            <p:ph type="sldNum" sz="quarter" idx="12"/>
          </p:nvPr>
        </p:nvSpPr>
        <p:spPr/>
        <p:txBody>
          <a:bodyPr/>
          <a:lstStyle/>
          <a:p>
            <a:fld id="{B1E0EBE4-8A99-47E1-A678-D67295302E76}" type="slidenum">
              <a:rPr lang="fr-FR" smtClean="0"/>
              <a:t>9</a:t>
            </a:fld>
            <a:endParaRPr lang="fr-FR"/>
          </a:p>
        </p:txBody>
      </p:sp>
    </p:spTree>
    <p:extLst>
      <p:ext uri="{BB962C8B-B14F-4D97-AF65-F5344CB8AC3E}">
        <p14:creationId xmlns:p14="http://schemas.microsoft.com/office/powerpoint/2010/main" val="78955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2978</Words>
  <Application>Microsoft Office PowerPoint</Application>
  <PresentationFormat>Grand écran</PresentationFormat>
  <Paragraphs>161</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Berlin Sans FB Demi</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ZINOUNE</dc:creator>
  <cp:lastModifiedBy>Mohamed ZINOUNE</cp:lastModifiedBy>
  <cp:revision>39</cp:revision>
  <dcterms:created xsi:type="dcterms:W3CDTF">2022-12-05T13:18:01Z</dcterms:created>
  <dcterms:modified xsi:type="dcterms:W3CDTF">2022-12-05T15:26:41Z</dcterms:modified>
</cp:coreProperties>
</file>