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6" r:id="rId3"/>
    <p:sldId id="258" r:id="rId4"/>
    <p:sldId id="262" r:id="rId5"/>
    <p:sldId id="264" r:id="rId6"/>
    <p:sldId id="280" r:id="rId7"/>
    <p:sldId id="281" r:id="rId8"/>
    <p:sldId id="259" r:id="rId9"/>
    <p:sldId id="265" r:id="rId10"/>
    <p:sldId id="282" r:id="rId11"/>
    <p:sldId id="283" r:id="rId12"/>
    <p:sldId id="260" r:id="rId13"/>
    <p:sldId id="269" r:id="rId14"/>
    <p:sldId id="284" r:id="rId15"/>
    <p:sldId id="285" r:id="rId16"/>
    <p:sldId id="286" r:id="rId17"/>
    <p:sldId id="287" r:id="rId18"/>
    <p:sldId id="261" r:id="rId19"/>
    <p:sldId id="288" r:id="rId20"/>
    <p:sldId id="289" r:id="rId21"/>
    <p:sldId id="290" r:id="rId22"/>
    <p:sldId id="291" r:id="rId23"/>
    <p:sldId id="292" r:id="rId24"/>
    <p:sldId id="277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67FBD"/>
    <a:srgbClr val="7A99B8"/>
    <a:srgbClr val="91AAC5"/>
    <a:srgbClr val="35669B"/>
    <a:srgbClr val="528EA9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5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2020-10-12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  <a:t>2020-10-12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CF359-6995-43D0-814D-C37784FFDC9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2020-10-12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2020-10-12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2020-10-12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  <a:t>2020-10-12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8D37F-46AE-4CE4-B8B7-2ACA69C03931}" type="datetimeFigureOut">
              <a:rPr lang="zh-CN" altLang="en-US" smtClean="0"/>
              <a:t>2020-10-12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EEBA8-9787-4325-A305-CC6A8C53B1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3000">
    <p:pull dir="r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24635"/>
            <a:ext cx="12186920" cy="38087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416425" y="3799205"/>
            <a:ext cx="338963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Nie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Yongxin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She Xiaoliang , Chang Yi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56962" y="2084590"/>
            <a:ext cx="7877723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characteristics of MOSFET BSC520N15NS3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2834005" y="3416935"/>
            <a:ext cx="6385560" cy="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42" y="-441325"/>
            <a:ext cx="3232395" cy="2461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  <a:solidFill>
            <a:schemeClr val="bg1">
              <a:lumMod val="65000"/>
            </a:schemeClr>
          </a:solidFill>
        </p:grpSpPr>
        <p:sp>
          <p:nvSpPr>
            <p:cNvPr id="8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  <a:grpFill/>
          </p:grpSpPr>
          <p:sp>
            <p:nvSpPr>
              <p:cNvPr id="18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  <a:grpFill/>
            </p:grpSpPr>
            <p:sp>
              <p:nvSpPr>
                <p:cNvPr id="20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Oval 32"/>
          <p:cNvSpPr>
            <a:spLocks noChangeAspect="1"/>
          </p:cNvSpPr>
          <p:nvPr/>
        </p:nvSpPr>
        <p:spPr>
          <a:xfrm>
            <a:off x="4279778" y="2357684"/>
            <a:ext cx="804661" cy="805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2"/>
          <p:cNvSpPr>
            <a:spLocks noChangeAspect="1"/>
          </p:cNvSpPr>
          <p:nvPr/>
        </p:nvSpPr>
        <p:spPr>
          <a:xfrm>
            <a:off x="7176648" y="2358319"/>
            <a:ext cx="804661" cy="805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88180" y="2468245"/>
            <a:ext cx="3886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3</a:t>
            </a:r>
            <a:endParaRPr lang="zh-CN" altLang="en-US" sz="3200"/>
          </a:p>
        </p:txBody>
      </p:sp>
      <p:sp>
        <p:nvSpPr>
          <p:cNvPr id="7" name="文本框 6"/>
          <p:cNvSpPr txBox="1"/>
          <p:nvPr/>
        </p:nvSpPr>
        <p:spPr>
          <a:xfrm>
            <a:off x="7384415" y="2469515"/>
            <a:ext cx="3886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4</a:t>
            </a:r>
            <a:endParaRPr lang="en-US" sz="3200"/>
          </a:p>
        </p:txBody>
      </p:sp>
      <p:sp>
        <p:nvSpPr>
          <p:cNvPr id="100" name="文本框 99"/>
          <p:cNvSpPr txBox="1"/>
          <p:nvPr/>
        </p:nvSpPr>
        <p:spPr>
          <a:xfrm>
            <a:off x="1327785" y="2528570"/>
            <a:ext cx="278828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3 Transfer characteristics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45" y="3349308"/>
            <a:ext cx="5080000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r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VGS  start value: 0  stop value: 8  increment: 0.8</a:t>
            </a:r>
          </a:p>
          <a:p>
            <a:pPr indent="0" algn="r"/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 algn="r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	</a:t>
            </a:r>
          </a:p>
          <a:p>
            <a:pPr indent="0" algn="r"/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</a:t>
            </a:r>
            <a:r>
              <a:rPr lang="en-US" sz="1400" b="0" baseline="-25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</a:t>
            </a:r>
            <a:r>
              <a:rPr lang="en-US" sz="1400" b="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start value: 25  stop value: 150  increment: 125</a:t>
            </a:r>
          </a:p>
          <a:p>
            <a:pPr indent="0" algn="r"/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 algn="r"/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 algn="r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VDS = 150</a:t>
            </a:r>
          </a:p>
          <a:p>
            <a:pPr indent="0" algn="r"/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 algn="r"/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 algn="r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 =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59420" y="2468880"/>
            <a:ext cx="30016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4 F</a:t>
            </a:r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orward characteristics </a:t>
            </a:r>
          </a:p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        of reverse diode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086600" y="3349625"/>
            <a:ext cx="4672965" cy="1599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VSD  start value: 0  stop value: 2  increment: 0.1</a:t>
            </a:r>
          </a:p>
          <a:p>
            <a:pPr indent="0"/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/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/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</a:t>
            </a:r>
            <a:r>
              <a:rPr lang="en-US" sz="1400" b="0" baseline="-25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</a:t>
            </a:r>
            <a:r>
              <a:rPr lang="en-US" sz="1400" b="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start value: 25  stop value: 150  increment: 125</a:t>
            </a:r>
          </a:p>
          <a:p>
            <a:pPr indent="0"/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/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 = 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  <a:solidFill>
            <a:schemeClr val="bg1">
              <a:lumMod val="65000"/>
            </a:schemeClr>
          </a:solidFill>
        </p:grpSpPr>
        <p:sp>
          <p:nvSpPr>
            <p:cNvPr id="8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  <a:grpFill/>
          </p:grpSpPr>
          <p:sp>
            <p:nvSpPr>
              <p:cNvPr id="18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  <a:grpFill/>
            </p:grpSpPr>
            <p:sp>
              <p:nvSpPr>
                <p:cNvPr id="20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Oval 32"/>
          <p:cNvSpPr>
            <a:spLocks noChangeAspect="1"/>
          </p:cNvSpPr>
          <p:nvPr/>
        </p:nvSpPr>
        <p:spPr>
          <a:xfrm>
            <a:off x="7018533" y="1664264"/>
            <a:ext cx="804661" cy="805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26300" y="1775460"/>
            <a:ext cx="3886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sym typeface="+mn-ea"/>
              </a:rPr>
              <a:t>5</a:t>
            </a:r>
            <a:endParaRPr lang="en-US" sz="3200"/>
          </a:p>
        </p:txBody>
      </p:sp>
      <p:sp>
        <p:nvSpPr>
          <p:cNvPr id="100" name="文本框 99"/>
          <p:cNvSpPr txBox="1"/>
          <p:nvPr/>
        </p:nvSpPr>
        <p:spPr>
          <a:xfrm>
            <a:off x="7968615" y="1898650"/>
            <a:ext cx="25209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5 Switching waveform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99345" y="2279650"/>
            <a:ext cx="1097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/>
            <a:r>
              <a:rPr 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indent="0" algn="l"/>
            <a:endParaRPr 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/>
            <a:r>
              <a:rPr 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VDC = 10</a:t>
            </a:r>
          </a:p>
          <a:p>
            <a:pPr indent="0" algn="l"/>
            <a:endParaRPr 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/>
            <a:endParaRPr lang="en-US" sz="14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l"/>
            <a:r>
              <a:rPr 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 = 1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55" y="3100070"/>
            <a:ext cx="2244090" cy="25603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59" y="2085325"/>
            <a:ext cx="4564663" cy="27089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968615" y="2641600"/>
            <a:ext cx="55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VGS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7"/>
          <p:cNvSpPr/>
          <p:nvPr/>
        </p:nvSpPr>
        <p:spPr>
          <a:xfrm>
            <a:off x="3611880" y="3090545"/>
            <a:ext cx="5109845" cy="6769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Simulation Results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47"/>
          <p:cNvSpPr/>
          <p:nvPr/>
        </p:nvSpPr>
        <p:spPr>
          <a:xfrm>
            <a:off x="5592708" y="1628409"/>
            <a:ext cx="1038334" cy="11079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07756" y="847173"/>
            <a:ext cx="448364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0" name="Rectangle 47"/>
          <p:cNvSpPr/>
          <p:nvPr/>
        </p:nvSpPr>
        <p:spPr>
          <a:xfrm>
            <a:off x="1699895" y="878205"/>
            <a:ext cx="389445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 characteristics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1" r="-132"/>
          <a:stretch>
            <a:fillRect/>
          </a:stretch>
        </p:blipFill>
        <p:spPr>
          <a:xfrm>
            <a:off x="1107440" y="1739265"/>
            <a:ext cx="5007610" cy="3357880"/>
          </a:xfrm>
          <a:prstGeom prst="rect">
            <a:avLst/>
          </a:prstGeom>
        </p:spPr>
      </p:pic>
      <p:pic>
        <p:nvPicPr>
          <p:cNvPr id="4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70" y="1602740"/>
            <a:ext cx="2854325" cy="365315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3958" y="890905"/>
            <a:ext cx="3867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endParaRPr 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23085" y="921385"/>
            <a:ext cx="47161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Drain-source on resistance</a:t>
            </a: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8" r="1421"/>
          <a:stretch>
            <a:fillRect/>
          </a:stretch>
        </p:blipFill>
        <p:spPr>
          <a:xfrm>
            <a:off x="1184275" y="1887855"/>
            <a:ext cx="5260340" cy="3508375"/>
          </a:xfrm>
          <a:prstGeom prst="rect">
            <a:avLst/>
          </a:prstGeom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70" y="1576705"/>
            <a:ext cx="3743960" cy="413131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9673" y="950595"/>
            <a:ext cx="3981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720215" y="981075"/>
            <a:ext cx="40379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Transfer characteristics</a:t>
            </a:r>
            <a:endParaRPr lang="zh-CN" altLang="en-US" sz="2800"/>
          </a:p>
        </p:txBody>
      </p:sp>
      <p:pic>
        <p:nvPicPr>
          <p:cNvPr id="11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1" r="1228"/>
          <a:stretch>
            <a:fillRect/>
          </a:stretch>
        </p:blipFill>
        <p:spPr>
          <a:xfrm>
            <a:off x="1189990" y="2119630"/>
            <a:ext cx="5478780" cy="3562350"/>
          </a:xfrm>
          <a:prstGeom prst="rect">
            <a:avLst/>
          </a:prstGeom>
        </p:spPr>
      </p:pic>
      <p:pic>
        <p:nvPicPr>
          <p:cNvPr id="13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1411605"/>
            <a:ext cx="3274060" cy="456374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4590" y="840105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4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50390" y="871220"/>
            <a:ext cx="7256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F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orward characteristics of reverse diode</a:t>
            </a:r>
            <a:endParaRPr lang="zh-CN" altLang="en-US" sz="2800"/>
          </a:p>
        </p:txBody>
      </p:sp>
      <p:pic>
        <p:nvPicPr>
          <p:cNvPr id="15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5" r="1613"/>
          <a:stretch>
            <a:fillRect/>
          </a:stretch>
        </p:blipFill>
        <p:spPr>
          <a:xfrm>
            <a:off x="1345565" y="1957070"/>
            <a:ext cx="5697220" cy="3604260"/>
          </a:xfrm>
          <a:prstGeom prst="rect">
            <a:avLst/>
          </a:prstGeom>
        </p:spPr>
      </p:pic>
      <p:pic>
        <p:nvPicPr>
          <p:cNvPr id="17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1651000"/>
            <a:ext cx="3034030" cy="421703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7448" y="811530"/>
            <a:ext cx="4006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5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68170" y="842645"/>
            <a:ext cx="36106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Switching waveform</a:t>
            </a:r>
            <a:endParaRPr lang="zh-CN" altLang="en-US" sz="2800"/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6" r="803"/>
          <a:stretch>
            <a:fillRect/>
          </a:stretch>
        </p:blipFill>
        <p:spPr>
          <a:xfrm>
            <a:off x="182881" y="1836939"/>
            <a:ext cx="7980216" cy="3518535"/>
          </a:xfrm>
          <a:prstGeom prst="rect">
            <a:avLst/>
          </a:prstGeom>
        </p:spPr>
      </p:pic>
      <p:pic>
        <p:nvPicPr>
          <p:cNvPr id="26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214" y="932353"/>
            <a:ext cx="3321685" cy="466026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590803" y="1606819"/>
            <a:ext cx="1038334" cy="11079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2992755" y="3090545"/>
            <a:ext cx="6196965" cy="6769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Analysis of the Results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7608" y="1010285"/>
            <a:ext cx="3378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30705" y="1041400"/>
            <a:ext cx="39109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Output characteristics</a:t>
            </a:r>
            <a:endParaRPr lang="zh-CN" altLang="en-US" sz="2800"/>
          </a:p>
        </p:txBody>
      </p:sp>
      <p:pic>
        <p:nvPicPr>
          <p:cNvPr id="6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1813560"/>
            <a:ext cx="3202305" cy="3855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590" y="1813560"/>
            <a:ext cx="2994660" cy="3832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62669" y="1744980"/>
            <a:ext cx="3202305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/>
            <a:r>
              <a:rPr 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Compared with the output characteristics given by datasheet, the images are approximately identical.</a:t>
            </a:r>
            <a:endParaRPr lang="en-US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When the VGS is 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bigge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 than 4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.5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V, the larger the VGS, the larger the I</a:t>
            </a:r>
            <a:r>
              <a:rPr lang="en-US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and tend to be saturated with the increase of VDS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39875"/>
            <a:ext cx="12186920" cy="5301615"/>
          </a:xfrm>
          <a:prstGeom prst="rect">
            <a:avLst/>
          </a:prstGeom>
        </p:spPr>
      </p:pic>
      <p:sp>
        <p:nvSpPr>
          <p:cNvPr id="15" name="Rectangle 47"/>
          <p:cNvSpPr/>
          <p:nvPr/>
        </p:nvSpPr>
        <p:spPr>
          <a:xfrm>
            <a:off x="4866208" y="2277065"/>
            <a:ext cx="308579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Simulation Model</a:t>
            </a:r>
          </a:p>
        </p:txBody>
      </p:sp>
      <p:sp>
        <p:nvSpPr>
          <p:cNvPr id="16" name="Rectangle 47"/>
          <p:cNvSpPr/>
          <p:nvPr/>
        </p:nvSpPr>
        <p:spPr>
          <a:xfrm>
            <a:off x="4844433" y="3183530"/>
            <a:ext cx="308579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Parameter Setup</a:t>
            </a:r>
          </a:p>
        </p:txBody>
      </p:sp>
      <p:sp>
        <p:nvSpPr>
          <p:cNvPr id="17" name="Rectangle 47"/>
          <p:cNvSpPr/>
          <p:nvPr/>
        </p:nvSpPr>
        <p:spPr>
          <a:xfrm>
            <a:off x="4844415" y="4090035"/>
            <a:ext cx="353250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Simulation Results</a:t>
            </a:r>
          </a:p>
        </p:txBody>
      </p:sp>
      <p:sp>
        <p:nvSpPr>
          <p:cNvPr id="18" name="Rectangle 47"/>
          <p:cNvSpPr/>
          <p:nvPr/>
        </p:nvSpPr>
        <p:spPr>
          <a:xfrm>
            <a:off x="4844415" y="5013325"/>
            <a:ext cx="386651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Analysis of the Results</a:t>
            </a:r>
          </a:p>
        </p:txBody>
      </p:sp>
      <p:sp>
        <p:nvSpPr>
          <p:cNvPr id="27" name="Rectangle 47"/>
          <p:cNvSpPr/>
          <p:nvPr/>
        </p:nvSpPr>
        <p:spPr>
          <a:xfrm>
            <a:off x="4287673" y="227706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Rectangle 47"/>
          <p:cNvSpPr/>
          <p:nvPr/>
        </p:nvSpPr>
        <p:spPr>
          <a:xfrm>
            <a:off x="4287673" y="3183530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4287673" y="408999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Rectangle 47"/>
          <p:cNvSpPr/>
          <p:nvPr/>
        </p:nvSpPr>
        <p:spPr>
          <a:xfrm>
            <a:off x="4287673" y="4996460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04.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69840" y="340995"/>
            <a:ext cx="2052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atalog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7" grpId="0"/>
      <p:bldP spid="28" grpId="0"/>
      <p:bldP spid="29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3785" y="981075"/>
            <a:ext cx="38671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82775" y="1011555"/>
            <a:ext cx="47161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Drain-source on resistance</a:t>
            </a:r>
            <a:endParaRPr lang="zh-CN" altLang="en-US" sz="2800"/>
          </a:p>
        </p:txBody>
      </p:sp>
      <p:pic>
        <p:nvPicPr>
          <p:cNvPr id="6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85" y="1938655"/>
            <a:ext cx="3444240" cy="368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1938655"/>
            <a:ext cx="3383915" cy="37338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565515" y="2399030"/>
            <a:ext cx="319722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Compared with drain-source on resistance given by datasheet, the images are approximately identical.</a:t>
            </a:r>
          </a:p>
          <a:p>
            <a:pPr indent="0"/>
            <a:endParaRPr lang="en-US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</a:t>
            </a:r>
            <a:r>
              <a:rPr lang="en-US" b="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DS(on)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decreases with the increase of 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VGS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increases with the increase of 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</a:t>
            </a:r>
            <a:r>
              <a:rPr lang="en-US" b="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7600" y="940435"/>
            <a:ext cx="39814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991360" y="970915"/>
            <a:ext cx="40379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Transfer characteristics</a:t>
            </a:r>
            <a:endParaRPr lang="zh-CN" altLang="en-US" sz="2800"/>
          </a:p>
        </p:txBody>
      </p:sp>
      <p:pic>
        <p:nvPicPr>
          <p:cNvPr id="7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5" y="1758315"/>
            <a:ext cx="3435350" cy="4036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15" y="1705610"/>
            <a:ext cx="2933065" cy="408876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444865" y="2596515"/>
            <a:ext cx="3266440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Compared with transfer characteristics given by datasheet, the images are approximately identical. </a:t>
            </a:r>
          </a:p>
          <a:p>
            <a:pPr indent="0"/>
            <a:endParaRPr lang="en-US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higher the temperature is, the smaller the voltage required for MOSFET conduction.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53783" y="1000760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4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57375" y="1031240"/>
            <a:ext cx="69519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F</a:t>
            </a:r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orward characteristics of reverse diode</a:t>
            </a:r>
            <a:endParaRPr lang="zh-CN" altLang="en-US" sz="2800"/>
          </a:p>
        </p:txBody>
      </p:sp>
      <p:pic>
        <p:nvPicPr>
          <p:cNvPr id="11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90" y="1709420"/>
            <a:ext cx="3689350" cy="423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05" y="1709420"/>
            <a:ext cx="3034030" cy="42170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29650" y="2380615"/>
            <a:ext cx="31654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Compared with transfer characteristics given by datasheet, the images are approximately identical.</a:t>
            </a:r>
          </a:p>
          <a:p>
            <a:pPr indent="0"/>
            <a:endParaRPr lang="en-US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</a:t>
            </a:r>
            <a:r>
              <a:rPr lang="en-US" b="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reverse diode increases with temperature and tends to be saturated with the increase of V</a:t>
            </a:r>
            <a:r>
              <a:rPr lang="en-US" b="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</a:t>
            </a:r>
            <a:r>
              <a:rPr 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56310" y="951230"/>
            <a:ext cx="4006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dist"/>
            <a:r>
              <a:rPr lang="en-US" altLang="zh-CN" sz="3200" dirty="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5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737995" y="981710"/>
            <a:ext cx="36106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Switching waveform</a:t>
            </a:r>
            <a:endParaRPr lang="zh-CN" altLang="en-US" sz="2800"/>
          </a:p>
        </p:txBody>
      </p:sp>
      <p:pic>
        <p:nvPicPr>
          <p:cNvPr id="26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65" y="1853565"/>
            <a:ext cx="2978785" cy="4180205"/>
          </a:xfrm>
          <a:prstGeom prst="rect">
            <a:avLst/>
          </a:prstGeom>
        </p:spPr>
      </p:pic>
      <p:pic>
        <p:nvPicPr>
          <p:cNvPr id="6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035" y="1853565"/>
            <a:ext cx="6372225" cy="12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5540375" y="3613468"/>
            <a:ext cx="5080000" cy="2030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transmission delay of MOSFET </a:t>
            </a:r>
            <a:r>
              <a:rPr 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BSC520N15NS3</a:t>
            </a:r>
            <a:r>
              <a:rPr 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nanosecond. Since the period of VGS is also nanosecond, the waveform will show the charging and discharging process of interelectrode capacitance, so the waveform is not regular square wave.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" y="1524635"/>
            <a:ext cx="12186920" cy="3808730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2804160" y="3987800"/>
            <a:ext cx="6385560" cy="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42" y="-441325"/>
            <a:ext cx="3232395" cy="2461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4718050" y="2877185"/>
            <a:ext cx="32150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56555" y="1954530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3759835" y="3548380"/>
            <a:ext cx="4784725" cy="615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Simulation Model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9090" y="893445"/>
            <a:ext cx="357314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Simulation model 1</a:t>
            </a: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95705" y="1531620"/>
            <a:ext cx="6587490" cy="433641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265" y="1577340"/>
            <a:ext cx="6517005" cy="42456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24190" y="1508125"/>
            <a:ext cx="3707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49640" y="2218055"/>
            <a:ext cx="27228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This model is established to find out the Output characteristics, Drain-source on resistance, Transfer characteristics and Switching waveform of MOSFET BSC520N15NS3 device. It includes a resistor, two voltage sources, a MOSFET BSC520N15NS3.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49336" y="83256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63" name="直接连接符 362"/>
          <p:cNvCxnSpPr/>
          <p:nvPr/>
        </p:nvCxnSpPr>
        <p:spPr>
          <a:xfrm>
            <a:off x="3818099" y="2018654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/>
          <p:nvPr/>
        </p:nvCxnSpPr>
        <p:spPr>
          <a:xfrm>
            <a:off x="3818099" y="298276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0" name="文本框 99"/>
          <p:cNvSpPr txBox="1"/>
          <p:nvPr/>
        </p:nvSpPr>
        <p:spPr>
          <a:xfrm>
            <a:off x="3660775" y="1428115"/>
            <a:ext cx="54451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When 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VGS and VDS get a series of different values</a:t>
            </a:r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, we can get a 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bunch of </a:t>
            </a:r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curve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 of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 I</a:t>
            </a:r>
            <a:r>
              <a:rPr lang="en-US" sz="1600" b="0" baseline="-250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, which is </a:t>
            </a:r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the Output characteristics</a:t>
            </a:r>
            <a:r>
              <a:rPr lang="en-US" sz="1600" b="0" dirty="0">
                <a:solidFill>
                  <a:srgbClr val="000000"/>
                </a:solidFill>
                <a:latin typeface="TimesNewRomanPSMT" charset="0"/>
              </a:rPr>
              <a:t>.</a:t>
            </a:r>
            <a:endParaRPr lang="zh-CN" altLang="en-US" sz="1600" dirty="0"/>
          </a:p>
        </p:txBody>
      </p:sp>
      <p:cxnSp>
        <p:nvCxnSpPr>
          <p:cNvPr id="2" name="直接连接符 1"/>
          <p:cNvCxnSpPr/>
          <p:nvPr/>
        </p:nvCxnSpPr>
        <p:spPr>
          <a:xfrm>
            <a:off x="3818099" y="4042581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818099" y="4991271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660775" y="3220720"/>
            <a:ext cx="552513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When 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VGS gets a series of different values, VDS is fixed and we simulate at</a:t>
            </a:r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different temperatures</a:t>
            </a:r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, we can get a 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bunch of </a:t>
            </a:r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curve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 of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 I</a:t>
            </a:r>
            <a:r>
              <a:rPr lang="en-US" sz="1600" b="0" baseline="-25000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, which is </a:t>
            </a:r>
            <a:r>
              <a:rPr lang="en-US" sz="1600" b="0" dirty="0">
                <a:solidFill>
                  <a:srgbClr val="000000"/>
                </a:solidFill>
                <a:latin typeface="TimesNewRomanPSMT" charset="0"/>
              </a:rPr>
              <a:t>Transfer characteristics.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3660775" y="4324350"/>
            <a:ext cx="565721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When we 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simulate Time-domain simulation, VGS being pulsating signal, we can get s</a:t>
            </a:r>
            <a:r>
              <a:rPr lang="en-US" sz="1600" b="0" dirty="0">
                <a:solidFill>
                  <a:srgbClr val="000000"/>
                </a:solidFill>
                <a:latin typeface="TimesNewRomanPSMT" charset="0"/>
              </a:rPr>
              <a:t>witching waveform </a:t>
            </a:r>
            <a:r>
              <a:rPr lang="en-US" sz="1600" b="0" dirty="0">
                <a:latin typeface="Times New Roman" panose="02020603050405020304" charset="0"/>
              </a:rPr>
              <a:t>corresponding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ly .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3660775" y="2144395"/>
            <a:ext cx="5445125" cy="11079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When 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VGS and VDS get a series of different values</a:t>
            </a:r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, we can get a 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bunch of </a:t>
            </a:r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curve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1600" b="0" dirty="0">
                <a:latin typeface="Times New Roman" panose="02020603050405020304" charset="0"/>
                <a:ea typeface="宋体" panose="02010600030101010101" pitchFamily="2" charset="-122"/>
              </a:rPr>
              <a:t> of</a:t>
            </a:r>
            <a:r>
              <a:rPr lang="en-US" sz="1600" b="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600" b="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1600" b="0" baseline="-25000" dirty="0" err="1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sz="1600" b="0" dirty="0" err="1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sz="16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then divide VDS by I</a:t>
            </a:r>
            <a:r>
              <a:rPr lang="en-US" sz="1600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to get R</a:t>
            </a:r>
            <a:r>
              <a:rPr lang="en-US" sz="1600" baseline="-25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DS(on)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, which is </a:t>
            </a:r>
            <a:r>
              <a:rPr lang="en-US" sz="1600" dirty="0">
                <a:solidFill>
                  <a:srgbClr val="000000"/>
                </a:solidFill>
                <a:latin typeface="TimesNewRomanPSMT" charset="0"/>
                <a:sym typeface="+mn-ea"/>
              </a:rPr>
              <a:t>Drain-source on resistance.</a:t>
            </a:r>
            <a:endParaRPr lang="zh-CN" altLang="en-US" sz="1600" dirty="0"/>
          </a:p>
          <a:p>
            <a:pPr indent="0"/>
            <a:endParaRPr lang="zh-CN" altLang="en-US" sz="1600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95705" y="1531620"/>
            <a:ext cx="6587490" cy="433641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4260" y="750570"/>
            <a:ext cx="6038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/>
            <a:r>
              <a:rPr lang="en-US" altLang="zh-CN" sz="3200"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01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668145" y="812165"/>
            <a:ext cx="35013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Simulation model 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</a:t>
            </a:r>
          </a:p>
        </p:txBody>
      </p:sp>
      <p:pic>
        <p:nvPicPr>
          <p:cNvPr id="18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360" y="1567180"/>
            <a:ext cx="6520180" cy="426529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360410" y="1944370"/>
            <a:ext cx="307149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+mn-ea"/>
              </a:rPr>
              <a:t>This model is established to find out </a:t>
            </a:r>
            <a:r>
              <a:rPr lang="en-US" b="0" dirty="0">
                <a:latin typeface="+mn-ea"/>
                <a:cs typeface="Times New Roman" panose="02020603050405020304" charset="0"/>
              </a:rPr>
              <a:t>the </a:t>
            </a:r>
            <a:r>
              <a:rPr lang="en-US" b="0" dirty="0">
                <a:latin typeface="+mn-ea"/>
              </a:rPr>
              <a:t>f</a:t>
            </a:r>
            <a:r>
              <a:rPr lang="en-US" b="0" dirty="0">
                <a:solidFill>
                  <a:srgbClr val="000000"/>
                </a:solidFill>
                <a:latin typeface="+mn-ea"/>
                <a:cs typeface="TimesNewRomanPSMT" charset="0"/>
              </a:rPr>
              <a:t>orward characteristics of reverse diode</a:t>
            </a:r>
            <a:r>
              <a:rPr lang="en-US" b="0" dirty="0">
                <a:solidFill>
                  <a:srgbClr val="000000"/>
                </a:solidFill>
                <a:latin typeface="+mn-ea"/>
                <a:cs typeface="Times New Roman" panose="02020603050405020304" charset="0"/>
              </a:rPr>
              <a:t> </a:t>
            </a:r>
            <a:r>
              <a:rPr lang="en-US" b="0" dirty="0">
                <a:latin typeface="+mn-ea"/>
              </a:rPr>
              <a:t>of </a:t>
            </a:r>
            <a:r>
              <a:rPr lang="en-US" b="0" dirty="0">
                <a:latin typeface="+mn-ea"/>
                <a:cs typeface="Times New Roman" panose="02020603050405020304" charset="0"/>
              </a:rPr>
              <a:t>MOSFET BSC520N15NS3</a:t>
            </a:r>
            <a:r>
              <a:rPr lang="en-US" b="0" dirty="0">
                <a:latin typeface="+mn-ea"/>
              </a:rPr>
              <a:t> device. </a:t>
            </a:r>
          </a:p>
          <a:p>
            <a:pPr indent="0" fontAlgn="auto">
              <a:lnSpc>
                <a:spcPct val="150000"/>
              </a:lnSpc>
            </a:pPr>
            <a:r>
              <a:rPr lang="en-US" b="0" dirty="0">
                <a:latin typeface="+mn-ea"/>
              </a:rPr>
              <a:t>It includes </a:t>
            </a:r>
            <a:r>
              <a:rPr lang="en-US" b="0" dirty="0">
                <a:latin typeface="+mn-ea"/>
                <a:cs typeface="Times New Roman" panose="02020603050405020304" charset="0"/>
              </a:rPr>
              <a:t>a resistor, one voltage source, a MOSFET BSC520N15NS3. 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585054" y="3428536"/>
            <a:ext cx="2905225" cy="1611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329635" y="1870235"/>
            <a:ext cx="10063448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4000" b="1" dirty="0">
                <a:latin typeface="Times New Roman" panose="02020603050405020304" charset="0"/>
                <a:ea typeface="宋体" panose="02010600030101010101" pitchFamily="2" charset="-122"/>
              </a:rPr>
              <a:t>When </a:t>
            </a:r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VDS gets a series of different values at</a:t>
            </a:r>
            <a:r>
              <a:rPr lang="en-US" sz="4000" b="1" dirty="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different temperatures</a:t>
            </a:r>
            <a:r>
              <a:rPr lang="en-US" sz="4000" b="1" dirty="0">
                <a:latin typeface="Times New Roman" panose="02020603050405020304" charset="0"/>
                <a:ea typeface="宋体" panose="02010600030101010101" pitchFamily="2" charset="-122"/>
              </a:rPr>
              <a:t>, we can get </a:t>
            </a:r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different</a:t>
            </a:r>
            <a:r>
              <a:rPr lang="en-US" sz="4000" b="1" dirty="0">
                <a:latin typeface="Times New Roman" panose="02020603050405020304" charset="0"/>
                <a:ea typeface="宋体" panose="02010600030101010101" pitchFamily="2" charset="-122"/>
              </a:rPr>
              <a:t> curve</a:t>
            </a:r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4000" b="1" dirty="0">
                <a:latin typeface="Times New Roman" panose="02020603050405020304" charset="0"/>
                <a:ea typeface="宋体" panose="02010600030101010101" pitchFamily="2" charset="-122"/>
              </a:rPr>
              <a:t> of </a:t>
            </a:r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sz="4000" b="1" baseline="-2500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sz="4000" b="1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zh-CN" altLang="en-US" sz="4000" b="1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333365" y="1586865"/>
            <a:ext cx="1555750" cy="11074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043045" y="3090545"/>
            <a:ext cx="4551680" cy="6769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Parameter Setup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08061" y="817328"/>
            <a:ext cx="44836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561249" y="862374"/>
            <a:ext cx="2833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选题整体分析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Group 10" descr="e7d195523061f1c0f55f9af68525816972d868573ada39bc763F3977967589A5F92C178830C92595A6CE4D0132F8C206B2B04C416AAA86B7FD80AB023F78DAEB544E2F013E11B2B95AD21703D1C90034A379EC9026EFAAF5D8D3F6EDD7215B018FE0102BB6E81C77B4FC3B86DE99B2AEE72277B97A45A4806D6C6F5344FAE938A90E129ED8BB004F34E789595D5D5B93"/>
          <p:cNvGrpSpPr/>
          <p:nvPr/>
        </p:nvGrpSpPr>
        <p:grpSpPr>
          <a:xfrm>
            <a:off x="5467106" y="2469476"/>
            <a:ext cx="1309476" cy="2522751"/>
            <a:chOff x="5084746" y="1980098"/>
            <a:chExt cx="2022667" cy="3896738"/>
          </a:xfrm>
          <a:solidFill>
            <a:schemeClr val="bg1">
              <a:lumMod val="65000"/>
            </a:schemeClr>
          </a:solidFill>
        </p:grpSpPr>
        <p:sp>
          <p:nvSpPr>
            <p:cNvPr id="8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" name="Group 22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  <a:grpFill/>
          </p:grpSpPr>
          <p:sp>
            <p:nvSpPr>
              <p:cNvPr id="18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Group 28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  <a:grpFill/>
            </p:grpSpPr>
            <p:sp>
              <p:nvSpPr>
                <p:cNvPr id="20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4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Oval 38"/>
          <p:cNvSpPr>
            <a:spLocks noChangeAspect="1"/>
          </p:cNvSpPr>
          <p:nvPr/>
        </p:nvSpPr>
        <p:spPr>
          <a:xfrm>
            <a:off x="7186935" y="2423160"/>
            <a:ext cx="804661" cy="805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198"/>
          <p:cNvSpPr txBox="1"/>
          <p:nvPr/>
        </p:nvSpPr>
        <p:spPr>
          <a:xfrm>
            <a:off x="8093075" y="2553335"/>
            <a:ext cx="3400425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Drain-source on resistance</a:t>
            </a:r>
          </a:p>
        </p:txBody>
      </p:sp>
      <p:sp>
        <p:nvSpPr>
          <p:cNvPr id="34" name="Oval 47"/>
          <p:cNvSpPr>
            <a:spLocks noChangeAspect="1"/>
          </p:cNvSpPr>
          <p:nvPr/>
        </p:nvSpPr>
        <p:spPr>
          <a:xfrm>
            <a:off x="4221049" y="2432263"/>
            <a:ext cx="804661" cy="80533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48"/>
          <p:cNvSpPr>
            <a:spLocks noChangeAspect="1"/>
          </p:cNvSpPr>
          <p:nvPr/>
        </p:nvSpPr>
        <p:spPr>
          <a:xfrm>
            <a:off x="4313258" y="2516297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 flipH="1">
            <a:off x="387985" y="3420745"/>
            <a:ext cx="463740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algn="r"/>
            <a:r>
              <a:rPr lang="en-US" altLang="zh-CN" sz="1400" dirty="0">
                <a:solidFill>
                  <a:schemeClr val="tx1"/>
                </a:solidFill>
              </a:rPr>
              <a:t>    </a:t>
            </a:r>
            <a:r>
              <a:rPr lang="zh-CN" altLang="en-US" sz="1400" dirty="0">
                <a:solidFill>
                  <a:schemeClr val="tx1"/>
                </a:solidFill>
              </a:rPr>
              <a:t>VDS  start value: 0  stop value: 3  increment: 0.1</a:t>
            </a:r>
          </a:p>
          <a:p>
            <a:pPr algn="r"/>
            <a:endParaRPr lang="zh-CN" altLang="en-US" sz="1400" dirty="0">
              <a:solidFill>
                <a:schemeClr val="tx1"/>
              </a:solidFill>
            </a:endParaRPr>
          </a:p>
          <a:p>
            <a:pPr algn="r"/>
            <a:endParaRPr lang="zh-CN" altLang="en-US" sz="1400" dirty="0">
              <a:solidFill>
                <a:schemeClr val="tx1"/>
              </a:solidFill>
            </a:endParaRPr>
          </a:p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 VGS  start value: 4  stop value: 10  increment: </a:t>
            </a:r>
            <a:r>
              <a:rPr lang="en-US" altLang="zh-CN" sz="1400" dirty="0">
                <a:solidFill>
                  <a:schemeClr val="tx1"/>
                </a:solidFill>
              </a:rPr>
              <a:t>0.5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r"/>
            <a:endParaRPr lang="zh-CN" altLang="en-US" sz="1400" dirty="0">
              <a:solidFill>
                <a:schemeClr val="tx1"/>
              </a:solidFill>
            </a:endParaRPr>
          </a:p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	</a:t>
            </a:r>
          </a:p>
          <a:p>
            <a:pPr algn="r"/>
            <a:r>
              <a:rPr lang="zh-CN" altLang="en-US" sz="1400" dirty="0">
                <a:solidFill>
                  <a:schemeClr val="tx1"/>
                </a:solidFill>
              </a:rPr>
              <a:t>R = 1</a:t>
            </a:r>
          </a:p>
        </p:txBody>
      </p:sp>
      <p:sp>
        <p:nvSpPr>
          <p:cNvPr id="37" name="TextBox 198"/>
          <p:cNvSpPr txBox="1"/>
          <p:nvPr/>
        </p:nvSpPr>
        <p:spPr>
          <a:xfrm>
            <a:off x="1456055" y="2610485"/>
            <a:ext cx="2665730" cy="33718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Output characteristics</a:t>
            </a:r>
          </a:p>
        </p:txBody>
      </p:sp>
      <p:sp>
        <p:nvSpPr>
          <p:cNvPr id="39" name="Oval 33"/>
          <p:cNvSpPr>
            <a:spLocks noChangeAspect="1"/>
          </p:cNvSpPr>
          <p:nvPr/>
        </p:nvSpPr>
        <p:spPr>
          <a:xfrm>
            <a:off x="7279654" y="2469658"/>
            <a:ext cx="618970" cy="619488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26" y="-331277"/>
            <a:ext cx="1608574" cy="122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3"/>
          <p:cNvSpPr txBox="1">
            <a:spLocks noChangeArrowheads="1"/>
          </p:cNvSpPr>
          <p:nvPr/>
        </p:nvSpPr>
        <p:spPr bwMode="auto">
          <a:xfrm flipH="1">
            <a:off x="7186930" y="3420110"/>
            <a:ext cx="4637405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algn="l"/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zh-CN" altLang="en-US" sz="1400" dirty="0">
                <a:solidFill>
                  <a:schemeClr val="tx1"/>
                </a:solidFill>
              </a:rPr>
              <a:t>VDS  start value: 0  stop value: </a:t>
            </a:r>
            <a:r>
              <a:rPr lang="en-US" altLang="zh-CN" sz="1400" dirty="0">
                <a:solidFill>
                  <a:schemeClr val="tx1"/>
                </a:solidFill>
              </a:rPr>
              <a:t>20</a:t>
            </a:r>
            <a:r>
              <a:rPr lang="zh-CN" altLang="en-US" sz="1400" dirty="0">
                <a:solidFill>
                  <a:schemeClr val="tx1"/>
                </a:solidFill>
              </a:rPr>
              <a:t>  increment: 0.1</a:t>
            </a:r>
          </a:p>
          <a:p>
            <a:pPr algn="l"/>
            <a:endParaRPr lang="zh-CN" altLang="en-US" sz="1400" dirty="0">
              <a:solidFill>
                <a:schemeClr val="tx1"/>
              </a:solidFill>
            </a:endParaRPr>
          </a:p>
          <a:p>
            <a:pPr algn="l"/>
            <a:endParaRPr lang="zh-CN" altLang="en-US" sz="1400" dirty="0">
              <a:solidFill>
                <a:schemeClr val="tx1"/>
              </a:solidFill>
            </a:endParaRPr>
          </a:p>
          <a:p>
            <a:pPr algn="l"/>
            <a:r>
              <a:rPr lang="zh-CN" altLang="en-US" sz="1400" dirty="0">
                <a:solidFill>
                  <a:schemeClr val="tx1"/>
                </a:solidFill>
              </a:rPr>
              <a:t> VGS  start value: </a:t>
            </a:r>
            <a:r>
              <a:rPr lang="en-US" altLang="zh-CN" sz="1400" dirty="0">
                <a:solidFill>
                  <a:schemeClr val="tx1"/>
                </a:solidFill>
              </a:rPr>
              <a:t>5</a:t>
            </a:r>
            <a:r>
              <a:rPr lang="zh-CN" altLang="en-US" sz="1400" dirty="0">
                <a:solidFill>
                  <a:schemeClr val="tx1"/>
                </a:solidFill>
              </a:rPr>
              <a:t>  stop value: 10  increment: 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endParaRPr lang="zh-CN" altLang="en-US" sz="1400" dirty="0">
              <a:solidFill>
                <a:schemeClr val="tx1"/>
              </a:solidFill>
            </a:endParaRPr>
          </a:p>
          <a:p>
            <a:pPr algn="l"/>
            <a:endParaRPr lang="zh-CN" altLang="en-US" sz="1400" dirty="0">
              <a:solidFill>
                <a:schemeClr val="tx1"/>
              </a:solidFill>
            </a:endParaRPr>
          </a:p>
          <a:p>
            <a:pPr algn="l"/>
            <a:r>
              <a:rPr lang="zh-CN" altLang="en-US" sz="1400" dirty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zh-CN" altLang="en-US" sz="1400" dirty="0">
                <a:solidFill>
                  <a:schemeClr val="tx1"/>
                </a:solidFill>
              </a:rPr>
              <a:t>R = 1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2" grpId="0" bldLvl="0" animBg="1"/>
      <p:bldP spid="25" grpId="0"/>
      <p:bldP spid="34" grpId="0" bldLvl="0" animBg="1"/>
      <p:bldP spid="35" grpId="0" bldLvl="0" animBg="1"/>
      <p:bldP spid="36" grpId="0"/>
      <p:bldP spid="37" grpId="0"/>
      <p:bldP spid="39" grpId="0" bldLvl="0" animBg="1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29,&quot;width&quot;:512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641</Words>
  <Application>Microsoft Office PowerPoint</Application>
  <PresentationFormat>宽屏</PresentationFormat>
  <Paragraphs>128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Lato Light</vt:lpstr>
      <vt:lpstr>TimesNewRomanPSMT</vt:lpstr>
      <vt:lpstr>宋体</vt:lpstr>
      <vt:lpstr>微软雅黑</vt:lpstr>
      <vt:lpstr>Arial</vt:lpstr>
      <vt:lpstr>Calibri</vt:lpstr>
      <vt:lpstr>Calibri Light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</dc:title>
  <dc:creator>China</dc:creator>
  <cp:lastModifiedBy>聂永欣</cp:lastModifiedBy>
  <cp:revision>38</cp:revision>
  <dcterms:created xsi:type="dcterms:W3CDTF">2017-03-10T15:18:00Z</dcterms:created>
  <dcterms:modified xsi:type="dcterms:W3CDTF">2020-10-12T07:46:47Z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