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94" r:id="rId3"/>
    <p:sldId id="256" r:id="rId4"/>
    <p:sldId id="258" r:id="rId5"/>
    <p:sldId id="262" r:id="rId6"/>
    <p:sldId id="264" r:id="rId7"/>
    <p:sldId id="280" r:id="rId8"/>
    <p:sldId id="281" r:id="rId9"/>
    <p:sldId id="259" r:id="rId10"/>
    <p:sldId id="265" r:id="rId11"/>
    <p:sldId id="282" r:id="rId12"/>
    <p:sldId id="283" r:id="rId13"/>
    <p:sldId id="260" r:id="rId14"/>
    <p:sldId id="269" r:id="rId15"/>
    <p:sldId id="284" r:id="rId16"/>
    <p:sldId id="285" r:id="rId17"/>
    <p:sldId id="286" r:id="rId18"/>
    <p:sldId id="287" r:id="rId19"/>
    <p:sldId id="261" r:id="rId20"/>
    <p:sldId id="288" r:id="rId21"/>
    <p:sldId id="289" r:id="rId22"/>
    <p:sldId id="290" r:id="rId23"/>
    <p:sldId id="291" r:id="rId24"/>
    <p:sldId id="292" r:id="rId25"/>
    <p:sldId id="277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53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CF359-6995-43D0-814D-C37784FFDC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1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>
    <p:pull dir="r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16425" y="3799205"/>
            <a:ext cx="338963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Yongxin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She Xiaoliang , Chang Yi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56962" y="2084590"/>
            <a:ext cx="787772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characteristics of MOSFET BSC520N15NS3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834005" y="3416935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42" y="-441325"/>
            <a:ext cx="3232395" cy="246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08061" y="817328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61249" y="862374"/>
            <a:ext cx="2833079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Parameter Setup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  <a:solidFill>
            <a:schemeClr val="bg1">
              <a:lumMod val="65000"/>
            </a:schemeClr>
          </a:solidFill>
        </p:grpSpPr>
        <p:sp>
          <p:nvSpPr>
            <p:cNvPr id="8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8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  <a:grpFill/>
            </p:grpSpPr>
            <p:sp>
              <p:nvSpPr>
                <p:cNvPr id="20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Oval 38"/>
          <p:cNvSpPr>
            <a:spLocks noChangeAspect="1"/>
          </p:cNvSpPr>
          <p:nvPr/>
        </p:nvSpPr>
        <p:spPr>
          <a:xfrm>
            <a:off x="7186935" y="2423160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198"/>
          <p:cNvSpPr txBox="1"/>
          <p:nvPr/>
        </p:nvSpPr>
        <p:spPr>
          <a:xfrm>
            <a:off x="8093075" y="2553335"/>
            <a:ext cx="3400425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Drain-source on resistance</a:t>
            </a:r>
          </a:p>
        </p:txBody>
      </p:sp>
      <p:sp>
        <p:nvSpPr>
          <p:cNvPr id="34" name="Oval 47"/>
          <p:cNvSpPr>
            <a:spLocks noChangeAspect="1"/>
          </p:cNvSpPr>
          <p:nvPr/>
        </p:nvSpPr>
        <p:spPr>
          <a:xfrm>
            <a:off x="4221049" y="2432263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48"/>
          <p:cNvSpPr>
            <a:spLocks noChangeAspect="1"/>
          </p:cNvSpPr>
          <p:nvPr/>
        </p:nvSpPr>
        <p:spPr>
          <a:xfrm>
            <a:off x="4313258" y="2516297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 flipH="1">
            <a:off x="387985" y="3420745"/>
            <a:ext cx="46374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algn="r"/>
            <a:r>
              <a:rPr lang="en-US" altLang="zh-CN" sz="1400">
                <a:solidFill>
                  <a:schemeClr val="tx1"/>
                </a:solidFill>
              </a:rPr>
              <a:t>    </a:t>
            </a:r>
            <a:r>
              <a:rPr lang="zh-CN" altLang="en-US" sz="1400">
                <a:solidFill>
                  <a:schemeClr val="tx1"/>
                </a:solidFill>
              </a:rPr>
              <a:t>VDS  start value: 0  stop value: 3  increment: 0.1</a:t>
            </a:r>
          </a:p>
          <a:p>
            <a:pPr algn="r"/>
            <a:endParaRPr lang="zh-CN" altLang="en-US" sz="1400">
              <a:solidFill>
                <a:schemeClr val="tx1"/>
              </a:solidFill>
            </a:endParaRPr>
          </a:p>
          <a:p>
            <a:pPr algn="r"/>
            <a:endParaRPr lang="zh-CN" altLang="en-US" sz="1400">
              <a:solidFill>
                <a:schemeClr val="tx1"/>
              </a:solidFill>
            </a:endParaRPr>
          </a:p>
          <a:p>
            <a:pPr algn="r"/>
            <a:r>
              <a:rPr lang="zh-CN" altLang="en-US" sz="1400">
                <a:solidFill>
                  <a:schemeClr val="tx1"/>
                </a:solidFill>
              </a:rPr>
              <a:t> VGS  start value: 4  stop value: 10  increment: </a:t>
            </a:r>
            <a:r>
              <a:rPr lang="en-US" altLang="zh-CN" sz="1400">
                <a:solidFill>
                  <a:schemeClr val="tx1"/>
                </a:solidFill>
              </a:rPr>
              <a:t>0.5</a:t>
            </a:r>
            <a:endParaRPr lang="zh-CN" altLang="en-US" sz="1400">
              <a:solidFill>
                <a:schemeClr val="tx1"/>
              </a:solidFill>
            </a:endParaRPr>
          </a:p>
          <a:p>
            <a:pPr algn="r"/>
            <a:endParaRPr lang="zh-CN" altLang="en-US" sz="1400">
              <a:solidFill>
                <a:schemeClr val="tx1"/>
              </a:solidFill>
            </a:endParaRPr>
          </a:p>
          <a:p>
            <a:pPr algn="r"/>
            <a:r>
              <a:rPr lang="zh-CN" altLang="en-US" sz="1400">
                <a:solidFill>
                  <a:schemeClr val="tx1"/>
                </a:solidFill>
              </a:rPr>
              <a:t>	</a:t>
            </a:r>
          </a:p>
          <a:p>
            <a:pPr algn="r"/>
            <a:r>
              <a:rPr lang="zh-CN" altLang="en-US" sz="1400">
                <a:solidFill>
                  <a:schemeClr val="tx1"/>
                </a:solidFill>
              </a:rPr>
              <a:t>R = 1</a:t>
            </a:r>
          </a:p>
        </p:txBody>
      </p:sp>
      <p:sp>
        <p:nvSpPr>
          <p:cNvPr id="37" name="TextBox 198"/>
          <p:cNvSpPr txBox="1"/>
          <p:nvPr/>
        </p:nvSpPr>
        <p:spPr>
          <a:xfrm>
            <a:off x="1456055" y="2610485"/>
            <a:ext cx="2665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Output characteristics</a:t>
            </a:r>
          </a:p>
        </p:txBody>
      </p:sp>
      <p:sp>
        <p:nvSpPr>
          <p:cNvPr id="39" name="Oval 33"/>
          <p:cNvSpPr>
            <a:spLocks noChangeAspect="1"/>
          </p:cNvSpPr>
          <p:nvPr/>
        </p:nvSpPr>
        <p:spPr>
          <a:xfrm>
            <a:off x="7279654" y="246965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3"/>
          <p:cNvSpPr txBox="1">
            <a:spLocks noChangeArrowheads="1"/>
          </p:cNvSpPr>
          <p:nvPr/>
        </p:nvSpPr>
        <p:spPr bwMode="auto">
          <a:xfrm flipH="1">
            <a:off x="7186930" y="3420110"/>
            <a:ext cx="46374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algn="l"/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VDS  start value: 0  stop value: </a:t>
            </a:r>
            <a:r>
              <a:rPr lang="en-US" altLang="zh-CN" sz="1400">
                <a:solidFill>
                  <a:schemeClr val="tx1"/>
                </a:solidFill>
              </a:rPr>
              <a:t>20</a:t>
            </a:r>
            <a:r>
              <a:rPr lang="zh-CN" altLang="en-US" sz="1400">
                <a:solidFill>
                  <a:schemeClr val="tx1"/>
                </a:solidFill>
              </a:rPr>
              <a:t>  increment: 0.1</a:t>
            </a:r>
          </a:p>
          <a:p>
            <a:pPr algn="l"/>
            <a:endParaRPr lang="zh-CN" altLang="en-US" sz="1400">
              <a:solidFill>
                <a:schemeClr val="tx1"/>
              </a:solidFill>
            </a:endParaRPr>
          </a:p>
          <a:p>
            <a:pPr algn="l"/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 VGS  start value: </a:t>
            </a:r>
            <a:r>
              <a:rPr lang="en-US" altLang="zh-CN" sz="1400">
                <a:solidFill>
                  <a:schemeClr val="tx1"/>
                </a:solidFill>
              </a:rPr>
              <a:t>5</a:t>
            </a:r>
            <a:r>
              <a:rPr lang="zh-CN" altLang="en-US" sz="1400">
                <a:solidFill>
                  <a:schemeClr val="tx1"/>
                </a:solidFill>
              </a:rPr>
              <a:t>  stop value: 10  increment: 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R = 1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2" grpId="0" bldLvl="0" animBg="1"/>
      <p:bldP spid="25" grpId="0"/>
      <p:bldP spid="34" grpId="0" bldLvl="0" animBg="1"/>
      <p:bldP spid="35" grpId="0" bldLvl="0" animBg="1"/>
      <p:bldP spid="36" grpId="0"/>
      <p:bldP spid="37" grpId="0"/>
      <p:bldP spid="39" grpId="0" bldLvl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  <a:solidFill>
            <a:schemeClr val="bg1">
              <a:lumMod val="65000"/>
            </a:schemeClr>
          </a:solidFill>
        </p:grpSpPr>
        <p:sp>
          <p:nvSpPr>
            <p:cNvPr id="8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8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  <a:grpFill/>
            </p:grpSpPr>
            <p:sp>
              <p:nvSpPr>
                <p:cNvPr id="20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2"/>
          <p:cNvSpPr>
            <a:spLocks noChangeAspect="1"/>
          </p:cNvSpPr>
          <p:nvPr/>
        </p:nvSpPr>
        <p:spPr>
          <a:xfrm>
            <a:off x="4279778" y="2357684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2"/>
          <p:cNvSpPr>
            <a:spLocks noChangeAspect="1"/>
          </p:cNvSpPr>
          <p:nvPr/>
        </p:nvSpPr>
        <p:spPr>
          <a:xfrm>
            <a:off x="7176648" y="2358319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88180" y="2468245"/>
            <a:ext cx="388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3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7384415" y="2469515"/>
            <a:ext cx="388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4</a:t>
            </a:r>
            <a:endParaRPr lang="en-US" sz="3200"/>
          </a:p>
        </p:txBody>
      </p:sp>
      <p:sp>
        <p:nvSpPr>
          <p:cNvPr id="100" name="文本框 99"/>
          <p:cNvSpPr txBox="1"/>
          <p:nvPr/>
        </p:nvSpPr>
        <p:spPr>
          <a:xfrm>
            <a:off x="1327785" y="2528570"/>
            <a:ext cx="278828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3 Transfer characteristics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45" y="3349308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r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VGS  start value: 0  stop value: 8  increment: 0.8</a:t>
            </a:r>
          </a:p>
          <a:p>
            <a:pPr indent="0" algn="r"/>
            <a:endParaRPr lang="en-US" sz="1400" b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</a:p>
          <a:p>
            <a:pPr indent="0" algn="r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</a:t>
            </a:r>
            <a:r>
              <a:rPr lang="en-US" sz="14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   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start value: 25  stop value: 150  increment: 125</a:t>
            </a:r>
          </a:p>
          <a:p>
            <a:pPr indent="0" algn="r"/>
            <a:endParaRPr lang="en-US" sz="1400" b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endParaRPr lang="en-US" sz="1400" b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VDS = 150</a:t>
            </a:r>
          </a:p>
          <a:p>
            <a:pPr indent="0" algn="r"/>
            <a:endParaRPr lang="en-US" sz="1400" b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endParaRPr lang="en-US" sz="1400" b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 = 1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59420" y="2468880"/>
            <a:ext cx="3001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4 F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orward characteristics </a:t>
            </a: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 of reverse diode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86600" y="3349625"/>
            <a:ext cx="4672965" cy="159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VSD  start value: 0  stop value: 2  increment: 0.1</a:t>
            </a:r>
          </a:p>
          <a:p>
            <a:pPr indent="0"/>
            <a:endParaRPr lang="en-US" sz="1400" b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/>
            <a:endParaRPr lang="en-US" sz="1400" b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</a:t>
            </a:r>
            <a:r>
              <a:rPr lang="en-US" sz="14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   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start value: 25  stop value: 150  increment: 125</a:t>
            </a:r>
          </a:p>
          <a:p>
            <a:pPr indent="0"/>
            <a:endParaRPr lang="en-US" sz="1400" b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/>
            <a:endParaRPr lang="en-US" sz="1400" b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 = 1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  <a:solidFill>
            <a:schemeClr val="bg1">
              <a:lumMod val="65000"/>
            </a:schemeClr>
          </a:solidFill>
        </p:grpSpPr>
        <p:sp>
          <p:nvSpPr>
            <p:cNvPr id="8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8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  <a:grpFill/>
            </p:grpSpPr>
            <p:sp>
              <p:nvSpPr>
                <p:cNvPr id="20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2"/>
          <p:cNvSpPr>
            <a:spLocks noChangeAspect="1"/>
          </p:cNvSpPr>
          <p:nvPr/>
        </p:nvSpPr>
        <p:spPr>
          <a:xfrm>
            <a:off x="7018533" y="1664264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26300" y="1775460"/>
            <a:ext cx="388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5</a:t>
            </a:r>
            <a:endParaRPr lang="en-US" sz="3200"/>
          </a:p>
        </p:txBody>
      </p:sp>
      <p:sp>
        <p:nvSpPr>
          <p:cNvPr id="100" name="文本框 99"/>
          <p:cNvSpPr txBox="1"/>
          <p:nvPr/>
        </p:nvSpPr>
        <p:spPr>
          <a:xfrm>
            <a:off x="7968615" y="1898650"/>
            <a:ext cx="25209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5 Switching waveform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99345" y="2279650"/>
            <a:ext cx="1097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/>
            <a:r>
              <a: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indent="0" algn="l"/>
            <a:endParaRPr 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/>
            <a:r>
              <a: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 = 10</a:t>
            </a:r>
          </a:p>
          <a:p>
            <a:pPr indent="0" algn="l"/>
            <a:endParaRPr 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/>
            <a:endParaRPr 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/>
            <a:r>
              <a: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 = 1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55" y="3100070"/>
            <a:ext cx="2244090" cy="25603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152650"/>
            <a:ext cx="3785235" cy="27089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968615" y="264160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VGS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7"/>
          <p:cNvSpPr/>
          <p:nvPr/>
        </p:nvSpPr>
        <p:spPr>
          <a:xfrm>
            <a:off x="3611880" y="3090545"/>
            <a:ext cx="5109845" cy="6769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Simulation Results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47"/>
          <p:cNvSpPr/>
          <p:nvPr/>
        </p:nvSpPr>
        <p:spPr>
          <a:xfrm>
            <a:off x="5592708" y="1628409"/>
            <a:ext cx="1038334" cy="11079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Rectangle 47"/>
          <p:cNvSpPr/>
          <p:nvPr/>
        </p:nvSpPr>
        <p:spPr>
          <a:xfrm>
            <a:off x="1699895" y="878205"/>
            <a:ext cx="389445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 characteristics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1" r="-132"/>
          <a:stretch>
            <a:fillRect/>
          </a:stretch>
        </p:blipFill>
        <p:spPr>
          <a:xfrm>
            <a:off x="1107440" y="1739265"/>
            <a:ext cx="5007610" cy="3357880"/>
          </a:xfrm>
          <a:prstGeom prst="rect">
            <a:avLst/>
          </a:prstGeom>
        </p:spPr>
      </p:pic>
      <p:pic>
        <p:nvPicPr>
          <p:cNvPr id="4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0" y="1602740"/>
            <a:ext cx="2854325" cy="365315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3958" y="890905"/>
            <a:ext cx="3867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endParaRPr 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23085" y="921385"/>
            <a:ext cx="47161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Drain-source on resistance</a:t>
            </a: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8" r="1421"/>
          <a:stretch>
            <a:fillRect/>
          </a:stretch>
        </p:blipFill>
        <p:spPr>
          <a:xfrm>
            <a:off x="1184275" y="1887855"/>
            <a:ext cx="5260340" cy="3508375"/>
          </a:xfrm>
          <a:prstGeom prst="rect">
            <a:avLst/>
          </a:prstGeom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70" y="1576705"/>
            <a:ext cx="3743960" cy="413131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9673" y="950595"/>
            <a:ext cx="3981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720215" y="981075"/>
            <a:ext cx="40379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Transfer characteristics</a:t>
            </a:r>
            <a:endParaRPr lang="zh-CN" altLang="en-US" sz="2800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1" r="1228"/>
          <a:stretch>
            <a:fillRect/>
          </a:stretch>
        </p:blipFill>
        <p:spPr>
          <a:xfrm>
            <a:off x="1189990" y="2119630"/>
            <a:ext cx="5478780" cy="3562350"/>
          </a:xfrm>
          <a:prstGeom prst="rect">
            <a:avLst/>
          </a:prstGeom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1411605"/>
            <a:ext cx="3274060" cy="456374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4590" y="840105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50390" y="871220"/>
            <a:ext cx="7256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orward characteristics of reverse diode</a:t>
            </a:r>
            <a:endParaRPr lang="zh-CN" altLang="en-US" sz="2800"/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5" r="1613"/>
          <a:stretch>
            <a:fillRect/>
          </a:stretch>
        </p:blipFill>
        <p:spPr>
          <a:xfrm>
            <a:off x="1345565" y="1957070"/>
            <a:ext cx="5697220" cy="3604260"/>
          </a:xfrm>
          <a:prstGeom prst="rect">
            <a:avLst/>
          </a:prstGeom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1651000"/>
            <a:ext cx="3034030" cy="421703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7448" y="811530"/>
            <a:ext cx="4006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5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68170" y="842645"/>
            <a:ext cx="36106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Switching waveform</a:t>
            </a:r>
            <a:endParaRPr lang="zh-CN" altLang="en-US" sz="280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6" r="803"/>
          <a:stretch>
            <a:fillRect/>
          </a:stretch>
        </p:blipFill>
        <p:spPr>
          <a:xfrm>
            <a:off x="1257935" y="2036445"/>
            <a:ext cx="5850255" cy="3518535"/>
          </a:xfrm>
          <a:prstGeom prst="rect">
            <a:avLst/>
          </a:prstGeom>
        </p:spPr>
      </p:pic>
      <p:pic>
        <p:nvPicPr>
          <p:cNvPr id="26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1364615"/>
            <a:ext cx="3321685" cy="466026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590803" y="1606819"/>
            <a:ext cx="1038334" cy="11079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2992755" y="3090545"/>
            <a:ext cx="6196965" cy="676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Analysis of the Results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39875"/>
            <a:ext cx="12186920" cy="53016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153946" y="810947"/>
            <a:ext cx="548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division of 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labour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2FAF50-0EC1-43B1-8DF3-F75DFF9FA665}"/>
              </a:ext>
            </a:extLst>
          </p:cNvPr>
          <p:cNvSpPr txBox="1"/>
          <p:nvPr/>
        </p:nvSpPr>
        <p:spPr>
          <a:xfrm>
            <a:off x="2318993" y="2176334"/>
            <a:ext cx="809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Yongxin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the 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69811E-498E-4AAD-97E4-9E49DFA9BEA4}"/>
              </a:ext>
            </a:extLst>
          </p:cNvPr>
          <p:cNvSpPr txBox="1"/>
          <p:nvPr/>
        </p:nvSpPr>
        <p:spPr>
          <a:xfrm>
            <a:off x="2460395" y="3310498"/>
            <a:ext cx="809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Chang Yi: make the ppt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D7279D-E061-4D7E-B6FD-4A841DA7DE37}"/>
              </a:ext>
            </a:extLst>
          </p:cNvPr>
          <p:cNvSpPr txBox="1"/>
          <p:nvPr/>
        </p:nvSpPr>
        <p:spPr>
          <a:xfrm>
            <a:off x="2191730" y="4552774"/>
            <a:ext cx="835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She </a:t>
            </a:r>
            <a:r>
              <a:rPr lang="en-US" altLang="zh-CN" dirty="0" err="1"/>
              <a:t>Xiaoliang</a:t>
            </a:r>
            <a:r>
              <a:rPr lang="en-US" altLang="zh-CN" dirty="0"/>
              <a:t>: make the ppt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58247432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7608" y="1010285"/>
            <a:ext cx="3378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30705" y="1041400"/>
            <a:ext cx="39109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 characteristics</a:t>
            </a:r>
            <a:endParaRPr lang="zh-CN" altLang="en-US" sz="2800"/>
          </a:p>
        </p:txBody>
      </p:sp>
      <p:pic>
        <p:nvPicPr>
          <p:cNvPr id="6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1813560"/>
            <a:ext cx="3202305" cy="385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90" y="1813560"/>
            <a:ext cx="2994660" cy="3832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62670" y="1744980"/>
            <a:ext cx="2540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Compared with the output characteristics given by datasheet, the images are approximately identical.</a:t>
            </a:r>
            <a:endParaRPr lang="en-US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When the VGS is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bigge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 than 4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.5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V, the larger the VGS, the larger the I</a:t>
            </a:r>
            <a:r>
              <a:rPr lang="en-US" baseline="-25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and tend to saturation with the increase of VDS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785" y="981075"/>
            <a:ext cx="3867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82775" y="1011555"/>
            <a:ext cx="47161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Drain-source on resistance</a:t>
            </a:r>
            <a:endParaRPr lang="zh-CN" altLang="en-US" sz="2800"/>
          </a:p>
        </p:txBody>
      </p:sp>
      <p:pic>
        <p:nvPicPr>
          <p:cNvPr id="6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85" y="1938655"/>
            <a:ext cx="3444240" cy="36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938655"/>
            <a:ext cx="3383915" cy="37338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565515" y="2399030"/>
            <a:ext cx="319722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drain-source on resistance given by datasheet, the images are approximately identical.</a:t>
            </a:r>
          </a:p>
          <a:p>
            <a:pPr indent="0"/>
            <a:endParaRPr lang="en-US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</a:t>
            </a:r>
            <a:r>
              <a:rPr lang="en-US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DS(on)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 decreases with the increase of 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VGS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, and increases with the increase of 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</a:t>
            </a:r>
            <a:r>
              <a:rPr lang="en-US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7600" y="940435"/>
            <a:ext cx="3981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991360" y="970915"/>
            <a:ext cx="40379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Transfer characteristics</a:t>
            </a:r>
            <a:endParaRPr lang="zh-CN" altLang="en-US" sz="2800"/>
          </a:p>
        </p:txBody>
      </p:sp>
      <p:pic>
        <p:nvPicPr>
          <p:cNvPr id="7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1758315"/>
            <a:ext cx="3435350" cy="403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15" y="1705610"/>
            <a:ext cx="2933065" cy="40887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444865" y="2596515"/>
            <a:ext cx="326644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transfer characteristics given by datasheet, the images are approximately identical. </a:t>
            </a:r>
          </a:p>
          <a:p>
            <a:pPr indent="0"/>
            <a:endParaRPr lang="en-US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higher the temperature is, the smaller the voltage required for MOSFET conduction.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783" y="100076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57375" y="1031240"/>
            <a:ext cx="69519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orward characteristics of reverse diode</a:t>
            </a:r>
            <a:endParaRPr lang="zh-CN" altLang="en-US" sz="2800"/>
          </a:p>
        </p:txBody>
      </p:sp>
      <p:pic>
        <p:nvPicPr>
          <p:cNvPr id="11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1709420"/>
            <a:ext cx="3689350" cy="423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05" y="1709420"/>
            <a:ext cx="3034030" cy="4217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29650" y="2380615"/>
            <a:ext cx="31654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transfer characteristics given by datasheet, the images are approximately identical.</a:t>
            </a:r>
          </a:p>
          <a:p>
            <a:pPr indent="0"/>
            <a:endParaRPr lang="en-US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</a:t>
            </a:r>
            <a:r>
              <a:rPr lang="en-US" b="0" baseline="-25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reverse diode increases with temperature and tends to saturation with the increase of VSD.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6310" y="951230"/>
            <a:ext cx="4006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5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737995" y="981710"/>
            <a:ext cx="36106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Switching waveform</a:t>
            </a:r>
            <a:endParaRPr lang="zh-CN" altLang="en-US" sz="2800"/>
          </a:p>
        </p:txBody>
      </p:sp>
      <p:pic>
        <p:nvPicPr>
          <p:cNvPr id="26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65" y="1853565"/>
            <a:ext cx="2978785" cy="4180205"/>
          </a:xfrm>
          <a:prstGeom prst="rect">
            <a:avLst/>
          </a:prstGeom>
        </p:spPr>
      </p:pic>
      <p:pic>
        <p:nvPicPr>
          <p:cNvPr id="6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035" y="1853565"/>
            <a:ext cx="6372225" cy="12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540375" y="3613468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The transmission delay of MOSFET </a:t>
            </a:r>
            <a:r>
              <a:rPr 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BSC520N15NS3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 is nanosecond. Since the period of VGS is also nanosecond, the waveform will show the charging and discharging process of interelectrode capacitance, so the waveform is not regular square wave.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2804160" y="3987800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42" y="-441325"/>
            <a:ext cx="3232395" cy="246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718050" y="2877185"/>
            <a:ext cx="32150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39875"/>
            <a:ext cx="12186920" cy="5301615"/>
          </a:xfrm>
          <a:prstGeom prst="rect">
            <a:avLst/>
          </a:prstGeom>
        </p:spPr>
      </p:pic>
      <p:sp>
        <p:nvSpPr>
          <p:cNvPr id="15" name="Rectangle 47"/>
          <p:cNvSpPr/>
          <p:nvPr/>
        </p:nvSpPr>
        <p:spPr>
          <a:xfrm>
            <a:off x="4866208" y="2277065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Simulation Model</a:t>
            </a:r>
          </a:p>
        </p:txBody>
      </p:sp>
      <p:sp>
        <p:nvSpPr>
          <p:cNvPr id="16" name="Rectangle 47"/>
          <p:cNvSpPr/>
          <p:nvPr/>
        </p:nvSpPr>
        <p:spPr>
          <a:xfrm>
            <a:off x="4844433" y="3183530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Parameter Setup</a:t>
            </a:r>
          </a:p>
        </p:txBody>
      </p:sp>
      <p:sp>
        <p:nvSpPr>
          <p:cNvPr id="17" name="Rectangle 47"/>
          <p:cNvSpPr/>
          <p:nvPr/>
        </p:nvSpPr>
        <p:spPr>
          <a:xfrm>
            <a:off x="4844415" y="4090035"/>
            <a:ext cx="353250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Simulation Results</a:t>
            </a:r>
          </a:p>
        </p:txBody>
      </p:sp>
      <p:sp>
        <p:nvSpPr>
          <p:cNvPr id="18" name="Rectangle 47"/>
          <p:cNvSpPr/>
          <p:nvPr/>
        </p:nvSpPr>
        <p:spPr>
          <a:xfrm>
            <a:off x="4844415" y="5013325"/>
            <a:ext cx="386651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Analysis of the Results</a:t>
            </a:r>
          </a:p>
        </p:txBody>
      </p:sp>
      <p:sp>
        <p:nvSpPr>
          <p:cNvPr id="27" name="Rectangle 47"/>
          <p:cNvSpPr/>
          <p:nvPr/>
        </p:nvSpPr>
        <p:spPr>
          <a:xfrm>
            <a:off x="4287673" y="227706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4287673" y="318353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4287673" y="408999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7"/>
          <p:cNvSpPr/>
          <p:nvPr/>
        </p:nvSpPr>
        <p:spPr>
          <a:xfrm>
            <a:off x="4287673" y="499646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69840" y="340995"/>
            <a:ext cx="2052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atalog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759835" y="3548380"/>
            <a:ext cx="4784725" cy="615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Simulation Model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9090" y="893445"/>
            <a:ext cx="357314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Simulation model 1</a:t>
            </a: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95705" y="1531620"/>
            <a:ext cx="6587490" cy="433641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65" y="1577340"/>
            <a:ext cx="6517005" cy="4245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24190" y="1508125"/>
            <a:ext cx="370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64129" y="2130166"/>
            <a:ext cx="4227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This model is established to find out the Output characteristics, Drain-source on resistance, Transfer characteristics and Switching waveform of MOSFET BSC520N15NS3 device. It includes a resistor, two voltage sources, a MOSFET BSC520N15NS3. </a:t>
            </a:r>
            <a:r>
              <a:rPr lang="en-US" altLang="zh-CN" sz="2200" dirty="0"/>
              <a:t>The connection is shown on the ppt.</a:t>
            </a:r>
            <a:endParaRPr lang="zh-CN" altLang="en-US" sz="22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49336" y="83256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63" name="直接连接符 362"/>
          <p:cNvCxnSpPr/>
          <p:nvPr/>
        </p:nvCxnSpPr>
        <p:spPr>
          <a:xfrm>
            <a:off x="3818099" y="201865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>
            <a:off x="3818099" y="29827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6096000" y="999056"/>
            <a:ext cx="544512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When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VGS and VDS get a series of different values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, we can get a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bunch of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curve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 of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 I</a:t>
            </a:r>
            <a:r>
              <a:rPr lang="en-US" sz="2000" b="0" baseline="-250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, which is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the Output characteristics</a:t>
            </a:r>
            <a:r>
              <a:rPr lang="en-US" sz="2000" b="0" dirty="0">
                <a:solidFill>
                  <a:srgbClr val="000000"/>
                </a:solidFill>
                <a:latin typeface="TimesNewRomanPSMT" charset="0"/>
              </a:rPr>
              <a:t>.</a:t>
            </a:r>
            <a:endParaRPr lang="zh-CN" altLang="en-US" sz="2000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3818099" y="4042581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818099" y="4991271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0" y="3457917"/>
            <a:ext cx="552513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When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VGS gets a series of different values, VDS is fixed and we simulate at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different temperatures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, we can get a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bunch of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curve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 of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 I</a:t>
            </a:r>
            <a:r>
              <a:rPr lang="en-US" sz="2000" b="0" baseline="-250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, which is </a:t>
            </a:r>
            <a:r>
              <a:rPr lang="en-US" sz="2000" b="0" dirty="0">
                <a:solidFill>
                  <a:srgbClr val="000000"/>
                </a:solidFill>
                <a:latin typeface="TimesNewRomanPSMT" charset="0"/>
              </a:rPr>
              <a:t>Transfer characteristics.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100014" y="5014216"/>
            <a:ext cx="565721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When we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simulate Time-domain simulation, VGS being pulsating signal, we can get s</a:t>
            </a:r>
            <a:r>
              <a:rPr lang="en-US" sz="2000" b="0" dirty="0">
                <a:solidFill>
                  <a:srgbClr val="000000"/>
                </a:solidFill>
                <a:latin typeface="TimesNewRomanPSMT" charset="0"/>
              </a:rPr>
              <a:t>witching waveform </a:t>
            </a:r>
            <a:r>
              <a:rPr lang="en-US" sz="2000" b="0" dirty="0">
                <a:latin typeface="Times New Roman" panose="02020603050405020304" charset="0"/>
              </a:rPr>
              <a:t>corresponding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ly .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6004" y="2102943"/>
            <a:ext cx="544512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When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VGS and VDS get a series of different values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, we can get a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bunch of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curve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 of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000" b="0" baseline="-25000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0" dirty="0" err="1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then divide VDS by I</a:t>
            </a:r>
            <a:r>
              <a:rPr lang="en-US" sz="20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get R</a:t>
            </a:r>
            <a:r>
              <a:rPr lang="en-US" sz="20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DS(on)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, which is </a:t>
            </a:r>
            <a:r>
              <a:rPr lang="en-US" sz="2000" dirty="0">
                <a:solidFill>
                  <a:srgbClr val="000000"/>
                </a:solidFill>
                <a:latin typeface="TimesNewRomanPSMT" charset="0"/>
                <a:sym typeface="+mn-ea"/>
              </a:rPr>
              <a:t>Drain-source on resistance.</a:t>
            </a:r>
            <a:endParaRPr lang="zh-CN" altLang="en-US" sz="2000" dirty="0"/>
          </a:p>
        </p:txBody>
      </p:sp>
      <p:pic>
        <p:nvPicPr>
          <p:cNvPr id="12" name="图片 5">
            <a:extLst>
              <a:ext uri="{FF2B5EF4-FFF2-40B4-BE49-F238E27FC236}">
                <a16:creationId xmlns:a16="http://schemas.microsoft.com/office/drawing/2014/main" id="{AEFF1010-DEF7-484B-B785-A665E45C7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56" y="1752112"/>
            <a:ext cx="4245221" cy="276561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95705" y="1531621"/>
            <a:ext cx="5704716" cy="375530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260" y="750570"/>
            <a:ext cx="6038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01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668145" y="812165"/>
            <a:ext cx="35013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Simulation model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</a:p>
        </p:txBody>
      </p:sp>
      <p:pic>
        <p:nvPicPr>
          <p:cNvPr id="18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1567181"/>
            <a:ext cx="5671061" cy="3709828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323461" y="1531621"/>
            <a:ext cx="4252654" cy="35813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200" b="0" dirty="0">
                <a:latin typeface="+mn-ea"/>
              </a:rPr>
              <a:t>This model is established to find out </a:t>
            </a:r>
            <a:r>
              <a:rPr lang="en-US" sz="2200" b="0" dirty="0">
                <a:latin typeface="+mn-ea"/>
                <a:cs typeface="Times New Roman" panose="02020603050405020304" charset="0"/>
              </a:rPr>
              <a:t>the </a:t>
            </a:r>
            <a:r>
              <a:rPr lang="en-US" sz="2200" b="0" dirty="0">
                <a:latin typeface="+mn-ea"/>
              </a:rPr>
              <a:t>f</a:t>
            </a:r>
            <a:r>
              <a:rPr lang="en-US" sz="2200" b="0" dirty="0">
                <a:solidFill>
                  <a:srgbClr val="000000"/>
                </a:solidFill>
                <a:latin typeface="+mn-ea"/>
                <a:cs typeface="TimesNewRomanPSMT" charset="0"/>
              </a:rPr>
              <a:t>orward characteristics of reverse diode</a:t>
            </a:r>
            <a:r>
              <a:rPr lang="en-US" sz="2200" b="0" dirty="0">
                <a:solidFill>
                  <a:srgbClr val="000000"/>
                </a:solidFill>
                <a:latin typeface="+mn-ea"/>
                <a:cs typeface="Times New Roman" panose="02020603050405020304" charset="0"/>
              </a:rPr>
              <a:t> </a:t>
            </a:r>
            <a:r>
              <a:rPr lang="en-US" sz="2200" b="0" dirty="0">
                <a:latin typeface="+mn-ea"/>
              </a:rPr>
              <a:t>of </a:t>
            </a:r>
            <a:r>
              <a:rPr lang="en-US" sz="2200" b="0" dirty="0">
                <a:latin typeface="+mn-ea"/>
                <a:cs typeface="Times New Roman" panose="02020603050405020304" charset="0"/>
              </a:rPr>
              <a:t>MOSFET BSC520N15NS3</a:t>
            </a:r>
            <a:r>
              <a:rPr lang="en-US" sz="2200" b="0" dirty="0">
                <a:latin typeface="+mn-ea"/>
              </a:rPr>
              <a:t> device. </a:t>
            </a:r>
          </a:p>
          <a:p>
            <a:pPr indent="0" fontAlgn="auto">
              <a:lnSpc>
                <a:spcPct val="150000"/>
              </a:lnSpc>
            </a:pPr>
            <a:r>
              <a:rPr lang="en-US" sz="2200" b="0" dirty="0">
                <a:latin typeface="+mn-ea"/>
              </a:rPr>
              <a:t>It includes </a:t>
            </a:r>
            <a:r>
              <a:rPr lang="en-US" sz="2200" b="0" dirty="0">
                <a:latin typeface="+mn-ea"/>
                <a:cs typeface="Times New Roman" panose="02020603050405020304" charset="0"/>
              </a:rPr>
              <a:t>a resistor, one voltage source, a MOSFET BSC520N15NS3. </a:t>
            </a:r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85054" y="342853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90443" y="2640568"/>
            <a:ext cx="508000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When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VDS gets a series of different values at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different temperatures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, we can get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different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 curve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 of 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000" b="0" baseline="-2500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000" b="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000" dirty="0"/>
          </a:p>
        </p:txBody>
      </p:sp>
      <p:pic>
        <p:nvPicPr>
          <p:cNvPr id="5" name="图片 18">
            <a:extLst>
              <a:ext uri="{FF2B5EF4-FFF2-40B4-BE49-F238E27FC236}">
                <a16:creationId xmlns:a16="http://schemas.microsoft.com/office/drawing/2014/main" id="{72A2A6D5-B7E8-43E8-B46B-2DCE3BD223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3" y="1369219"/>
            <a:ext cx="5671061" cy="3709828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333365" y="1586865"/>
            <a:ext cx="1555750" cy="1107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043045" y="3090545"/>
            <a:ext cx="4551680" cy="676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Parameter Setup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29,&quot;width&quot;:512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29,&quot;width&quot;:512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717</Words>
  <Application>Microsoft Office PowerPoint</Application>
  <PresentationFormat>宽屏</PresentationFormat>
  <Paragraphs>133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TimesNewRomanPSMT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佘 晓亮</cp:lastModifiedBy>
  <cp:revision>43</cp:revision>
  <dcterms:created xsi:type="dcterms:W3CDTF">2017-03-10T15:18:00Z</dcterms:created>
  <dcterms:modified xsi:type="dcterms:W3CDTF">2020-10-12T09:17:38Z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