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0"/>
  </p:notesMasterIdLst>
  <p:sldIdLst>
    <p:sldId id="260" r:id="rId3"/>
    <p:sldId id="281" r:id="rId4"/>
    <p:sldId id="274" r:id="rId5"/>
    <p:sldId id="275" r:id="rId6"/>
    <p:sldId id="282" r:id="rId7"/>
    <p:sldId id="276" r:id="rId8"/>
    <p:sldId id="277" r:id="rId9"/>
    <p:sldId id="288" r:id="rId10"/>
    <p:sldId id="283" r:id="rId11"/>
    <p:sldId id="285" r:id="rId12"/>
    <p:sldId id="286" r:id="rId13"/>
    <p:sldId id="284" r:id="rId14"/>
    <p:sldId id="287" r:id="rId15"/>
    <p:sldId id="279" r:id="rId16"/>
    <p:sldId id="289" r:id="rId17"/>
    <p:sldId id="290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-285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0453" y="2166257"/>
            <a:ext cx="6606747" cy="131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#2</a:t>
            </a:r>
          </a:p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NIE YONGXIN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 YI</a:t>
            </a:r>
          </a:p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 DAOXI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0915" y="4444356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49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/>
          <p:cNvSpPr txBox="1"/>
          <p:nvPr/>
        </p:nvSpPr>
        <p:spPr>
          <a:xfrm>
            <a:off x="1801540" y="119198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Supply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75" y="3940756"/>
            <a:ext cx="3023507" cy="2049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" y="1744298"/>
            <a:ext cx="3023509" cy="20491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529" y="1744298"/>
            <a:ext cx="3023509" cy="2049108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4839"/>
              </p:ext>
            </p:extLst>
          </p:nvPr>
        </p:nvGraphicFramePr>
        <p:xfrm>
          <a:off x="6656848" y="1744298"/>
          <a:ext cx="4907757" cy="1537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L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α2</a:t>
                      </a:r>
                      <a:endParaRPr lang="zh-CN" altLang="zh-CN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9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5mH</a:t>
                      </a:r>
                      <a:endParaRPr lang="zh-CN" altLang="en-US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1Ω</a:t>
                      </a:r>
                      <a:endParaRPr lang="zh-CN" altLang="en-US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r>
                        <a:rPr lang="en-US" alt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fr-FR" altLang="zh-CN" sz="3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zh-CN" altLang="zh-CN" sz="3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37063" y="3817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4362939" y="1229460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Pulse setting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50722" y="2290648"/>
          <a:ext cx="3553982" cy="284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95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a=170;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f=50;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T=1/f;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VT1=(a+30)/360*T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VT2=(a+30+60)/360*T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VT3=(a+30+120)/360*T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VT4=(a+30+180)/360*T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VT5=(a+30+240)/360*T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VT6=(a+30+300)/360*T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30" y="2403647"/>
            <a:ext cx="4068462" cy="18553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2638879" y="81642"/>
            <a:ext cx="6363607" cy="845004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Waveform of circuit 2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978" y="1004031"/>
            <a:ext cx="8119731" cy="514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標題 3"/>
          <p:cNvSpPr txBox="1"/>
          <p:nvPr/>
        </p:nvSpPr>
        <p:spPr>
          <a:xfrm>
            <a:off x="2294424" y="177607"/>
            <a:ext cx="7084381" cy="801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Waveform of </a:t>
            </a: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871" y="979068"/>
            <a:ext cx="8103773" cy="513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0275" y="168729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21827"/>
              </p:ext>
            </p:extLst>
          </p:nvPr>
        </p:nvGraphicFramePr>
        <p:xfrm>
          <a:off x="1194738" y="1028894"/>
          <a:ext cx="8532011" cy="2593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95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4197" marR="194197" marT="97098" marB="97098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Active Inversion Mode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4197" marR="194197" marT="97098" marB="97098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theoretical results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simulation results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deviation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5648" marR="14564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U</a:t>
                      </a:r>
                      <a:r>
                        <a:rPr lang="en-US" sz="2100" kern="100" baseline="-25000">
                          <a:effectLst/>
                        </a:rPr>
                        <a:t>d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-506.98V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-400V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 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I</a:t>
                      </a:r>
                      <a:r>
                        <a:rPr lang="en-US" sz="2100" kern="100" baseline="-25000">
                          <a:effectLst/>
                        </a:rPr>
                        <a:t>d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-106.98A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0.03187A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I</a:t>
                      </a:r>
                      <a:r>
                        <a:rPr lang="en-US" sz="2100" kern="100" baseline="-250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-87.39A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0.07383A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I</a:t>
                      </a:r>
                      <a:r>
                        <a:rPr lang="en-US" sz="2100" kern="100" baseline="-25000">
                          <a:effectLst/>
                        </a:rPr>
                        <a:t>VT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-61.76A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0.07439A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 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5648" marR="14564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/>
              </p:cNvPr>
              <p:cNvSpPr txBox="1"/>
              <p:nvPr/>
            </p:nvSpPr>
            <p:spPr>
              <a:xfrm>
                <a:off x="3156698" y="4578952"/>
                <a:ext cx="138364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98" y="4578952"/>
                <a:ext cx="1383649" cy="516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3116604" y="5105070"/>
                <a:ext cx="962379" cy="57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𝑉𝑇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04" y="5105070"/>
                <a:ext cx="962379" cy="570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/>
              </p:cNvPr>
              <p:cNvSpPr txBox="1"/>
              <p:nvPr/>
            </p:nvSpPr>
            <p:spPr>
              <a:xfrm>
                <a:off x="3149129" y="5768952"/>
                <a:ext cx="1120115" cy="303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𝑉𝑇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9" y="5768952"/>
                <a:ext cx="1120115" cy="303994"/>
              </a:xfrm>
              <a:prstGeom prst="rect">
                <a:avLst/>
              </a:prstGeom>
              <a:blipFill rotWithShape="1">
                <a:blip r:embed="rId4"/>
                <a:stretch>
                  <a:fillRect l="-7650" r="-3279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743" y="3828942"/>
            <a:ext cx="3742517" cy="2777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2900423" y="4225328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=−1.35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423" y="4302163"/>
                <a:ext cx="2560320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174" b="-32609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83726" y="1172990"/>
            <a:ext cx="4404478" cy="3496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661667" y="478017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simulation results of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</a:t>
            </a:r>
            <a:r>
              <a:rPr lang="en-US" altLang="zh-CN" kern="100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kern="100" dirty="0">
                <a:latin typeface="Times New Roman" panose="02020603050405020304" pitchFamily="18" charset="0"/>
              </a:rPr>
              <a:t> and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kern="1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428377"/>
            <a:ext cx="4404478" cy="3241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7118596" y="4780171"/>
            <a:ext cx="3009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simulation results of I</a:t>
            </a:r>
            <a:r>
              <a:rPr lang="en-US" altLang="zh-CN" kern="100" baseline="-25000" dirty="0">
                <a:latin typeface="Times New Roman" panose="02020603050405020304" pitchFamily="18" charset="0"/>
              </a:rPr>
              <a:t>VT</a:t>
            </a:r>
            <a:r>
              <a:rPr lang="en-US" altLang="zh-CN" kern="100" dirty="0">
                <a:latin typeface="Times New Roman" panose="02020603050405020304" pitchFamily="18" charset="0"/>
              </a:rPr>
              <a:t> and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kern="1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2475975" y="261013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標題 3"/>
          <p:cNvSpPr txBox="1"/>
          <p:nvPr/>
        </p:nvSpPr>
        <p:spPr>
          <a:xfrm>
            <a:off x="4635558" y="3314107"/>
            <a:ext cx="5251450" cy="801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標題 3"/>
          <p:cNvSpPr txBox="1"/>
          <p:nvPr/>
        </p:nvSpPr>
        <p:spPr>
          <a:xfrm>
            <a:off x="2218522" y="793679"/>
            <a:ext cx="5251450" cy="801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E=-800V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78" y="1557425"/>
            <a:ext cx="7178407" cy="455087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標題 3"/>
          <p:cNvSpPr txBox="1"/>
          <p:nvPr/>
        </p:nvSpPr>
        <p:spPr>
          <a:xfrm>
            <a:off x="3345986" y="853883"/>
            <a:ext cx="5251450" cy="801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E=-800V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1827904" y="453153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Waveform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36246" y="1404257"/>
            <a:ext cx="9106807" cy="1547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Questions and Comments</a:t>
            </a:r>
            <a:b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welcome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division of work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標題 3"/>
          <p:cNvSpPr txBox="1"/>
          <p:nvPr/>
        </p:nvSpPr>
        <p:spPr>
          <a:xfrm>
            <a:off x="2688772" y="693283"/>
            <a:ext cx="8360228" cy="5693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part 2 of PPT. 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images of part 2.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</a:t>
            </a:r>
          </a:p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CHANG YI: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information searching.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theoretical calculations of the part 1</a:t>
            </a:r>
          </a:p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WANG DAOXI: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part 1 of PPT.</a:t>
            </a:r>
          </a:p>
          <a:p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ea typeface="微软雅黑" panose="020B0503020204020204" pitchFamily="34" charset="-122"/>
                <a:cs typeface="Times New Roman" panose="02020603050405020304" pitchFamily="18" charset="0"/>
              </a:rPr>
              <a:t>The analysis of the result.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87218" y="349716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1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15260" y="1025991"/>
            <a:ext cx="6873707" cy="512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/>
          <p:cNvSpPr txBox="1"/>
          <p:nvPr/>
        </p:nvSpPr>
        <p:spPr>
          <a:xfrm>
            <a:off x="1801540" y="119198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Supply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標題 3"/>
          <p:cNvSpPr txBox="1"/>
          <p:nvPr/>
        </p:nvSpPr>
        <p:spPr>
          <a:xfrm>
            <a:off x="7213081" y="986380"/>
            <a:ext cx="4548829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Resistor and inductor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75" y="3940756"/>
            <a:ext cx="3023507" cy="2049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" y="1744298"/>
            <a:ext cx="3023509" cy="20491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529" y="1744298"/>
            <a:ext cx="3023509" cy="2049108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09348" y="2554730"/>
          <a:ext cx="5156294" cy="1128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L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R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α</a:t>
                      </a:r>
                      <a:r>
                        <a:rPr lang="en-US" sz="3600" kern="100" baseline="-25000" dirty="0">
                          <a:effectLst/>
                        </a:rPr>
                        <a:t>1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5mH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1Ω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85</a:t>
                      </a:r>
                      <a:r>
                        <a:rPr lang="fr-FR" sz="3000" kern="100" dirty="0">
                          <a:effectLst/>
                        </a:rPr>
                        <a:t>°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4362939" y="1229460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Pulse setting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50722" y="2290648"/>
          <a:ext cx="3553982" cy="284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95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a=85;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f=50;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T=1/f;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VT1=(a+30)/360*T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VT2=(a+30+60)/360*T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VT3=(a+30+120)/360*T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VT4=(a+30+180)/360*T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VT5=(a+30+240)/360*T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VT6=(a+30+300)/360*T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29" y="2588432"/>
            <a:ext cx="4130398" cy="18823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638879" y="81642"/>
            <a:ext cx="6363607" cy="845004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Waveform of circuit 1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89039" y="1083190"/>
            <a:ext cx="7893999" cy="500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94424" y="177607"/>
            <a:ext cx="7084381" cy="80146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through Thyristors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56368" y="1171239"/>
            <a:ext cx="7360494" cy="504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39367"/>
              </p:ext>
            </p:extLst>
          </p:nvPr>
        </p:nvGraphicFramePr>
        <p:xfrm>
          <a:off x="1127760" y="2017693"/>
          <a:ext cx="9552443" cy="2639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29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174" marR="231174" marT="115587" marB="115587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Rectification Mode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174" marR="231174" marT="115587" marB="115587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theoretical results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simulation results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</a:rPr>
                        <a:t>deviation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 err="1">
                          <a:effectLst/>
                        </a:rPr>
                        <a:t>U</a:t>
                      </a:r>
                      <a:r>
                        <a:rPr lang="en-US" sz="2500" kern="100" baseline="-25000" dirty="0" err="1">
                          <a:effectLst/>
                        </a:rPr>
                        <a:t>d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44.87V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42.31V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5.71%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I</a:t>
                      </a:r>
                      <a:r>
                        <a:rPr lang="en-US" sz="2500" kern="100" baseline="-25000" dirty="0">
                          <a:effectLst/>
                        </a:rPr>
                        <a:t>d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44.87A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40.87A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8.91%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I</a:t>
                      </a:r>
                      <a:r>
                        <a:rPr lang="en-US" sz="2500" kern="100" baseline="-25000">
                          <a:effectLst/>
                        </a:rPr>
                        <a:t>2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36.64A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33.92A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7.42%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I</a:t>
                      </a:r>
                      <a:r>
                        <a:rPr lang="en-US" sz="2500" kern="100" baseline="-25000">
                          <a:effectLst/>
                        </a:rPr>
                        <a:t>VT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25.91A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28.46A</a:t>
                      </a:r>
                      <a:endParaRPr lang="zh-CN" sz="2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9.84%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381" marR="17338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3185795" y="717369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/>
              </p:cNvPr>
              <p:cNvSpPr txBox="1"/>
              <p:nvPr/>
            </p:nvSpPr>
            <p:spPr>
              <a:xfrm>
                <a:off x="2707383" y="4795610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2.34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383" y="4795610"/>
                <a:ext cx="256032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/>
              </p:cNvPr>
              <p:cNvSpPr txBox="1"/>
              <p:nvPr/>
            </p:nvSpPr>
            <p:spPr>
              <a:xfrm>
                <a:off x="3126764" y="5150103"/>
                <a:ext cx="80650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64" y="5150103"/>
                <a:ext cx="806503" cy="4725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3080459" y="5622668"/>
                <a:ext cx="962379" cy="57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𝑉𝑇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59" y="5622668"/>
                <a:ext cx="962379" cy="5704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/>
              </p:cNvPr>
              <p:cNvSpPr txBox="1"/>
              <p:nvPr/>
            </p:nvSpPr>
            <p:spPr>
              <a:xfrm>
                <a:off x="3092656" y="6272883"/>
                <a:ext cx="1120115" cy="303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𝑉𝑇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56" y="6272883"/>
                <a:ext cx="1120115" cy="303994"/>
              </a:xfrm>
              <a:prstGeom prst="rect">
                <a:avLst/>
              </a:prstGeom>
              <a:blipFill rotWithShape="1">
                <a:blip r:embed="rId5"/>
                <a:stretch>
                  <a:fillRect l="-7065" r="-326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3487218" y="349716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2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89974" y="1025991"/>
            <a:ext cx="7486686" cy="517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65</TotalTime>
  <Words>343</Words>
  <Application>Microsoft Office PowerPoint</Application>
  <PresentationFormat>宽屏</PresentationFormat>
  <Paragraphs>145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Cambria Math</vt:lpstr>
      <vt:lpstr>Times New Roman</vt:lpstr>
      <vt:lpstr>Office 主题</vt:lpstr>
      <vt:lpstr>自定义设计方案</vt:lpstr>
      <vt:lpstr>PowerPoint 演示文稿</vt:lpstr>
      <vt:lpstr>division of work</vt:lpstr>
      <vt:lpstr>Circuit 1</vt:lpstr>
      <vt:lpstr>Parameter Setup</vt:lpstr>
      <vt:lpstr>Parameter Setup</vt:lpstr>
      <vt:lpstr>Waveform of circuit 1</vt:lpstr>
      <vt:lpstr>Current through Thyristors</vt:lpstr>
      <vt:lpstr>Simulation Result</vt:lpstr>
      <vt:lpstr>Circuit 2</vt:lpstr>
      <vt:lpstr>Parameter Setup</vt:lpstr>
      <vt:lpstr>Parameter Setup</vt:lpstr>
      <vt:lpstr>Waveform of circuit 2</vt:lpstr>
      <vt:lpstr>PowerPoint 演示文稿</vt:lpstr>
      <vt:lpstr>Simulation Result</vt:lpstr>
      <vt:lpstr>Simulation Result</vt:lpstr>
      <vt:lpstr>Waveform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81</cp:revision>
  <dcterms:created xsi:type="dcterms:W3CDTF">2017-06-07T15:05:00Z</dcterms:created>
  <dcterms:modified xsi:type="dcterms:W3CDTF">2020-10-26T10:57:45Z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