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410" r:id="rId2"/>
    <p:sldId id="428" r:id="rId3"/>
    <p:sldId id="420" r:id="rId4"/>
    <p:sldId id="416" r:id="rId5"/>
    <p:sldId id="417" r:id="rId6"/>
    <p:sldId id="444" r:id="rId7"/>
    <p:sldId id="418" r:id="rId8"/>
    <p:sldId id="442" r:id="rId9"/>
    <p:sldId id="440" r:id="rId10"/>
    <p:sldId id="441" r:id="rId11"/>
    <p:sldId id="443" r:id="rId12"/>
    <p:sldId id="422" r:id="rId13"/>
    <p:sldId id="421" r:id="rId14"/>
    <p:sldId id="419" r:id="rId15"/>
    <p:sldId id="429" r:id="rId16"/>
    <p:sldId id="43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3778" autoAdjust="0"/>
    <p:restoredTop sz="94660"/>
  </p:normalViewPr>
  <p:slideViewPr>
    <p:cSldViewPr snapToGrid="0">
      <p:cViewPr varScale="1">
        <p:scale>
          <a:sx n="89" d="100"/>
          <a:sy n="89" d="100"/>
        </p:scale>
        <p:origin x="81" y="99"/>
      </p:cViewPr>
      <p:guideLst>
        <p:guide orient="horz" pos="2159"/>
        <p:guide pos="383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2020-12-07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7E597C1-0280-4AEB-8D71-FB33377168A7}" type="datetime1">
              <a:rPr lang="zh-CN" altLang="en-US" smtClean="0"/>
              <a:t>2020-12-07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1D257514-5A05-4799-889A-42B073D13542}" type="datetime1">
              <a:rPr lang="zh-CN" altLang="en-US" smtClean="0"/>
              <a:t>2020-12-07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1A14ECC3-1610-4C5C-88DF-1E8A9E9888E0}" type="datetime1">
              <a:rPr lang="zh-CN" altLang="en-US" smtClean="0"/>
              <a:t>2020-12-07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DB1930B0-FEC4-475F-8E87-A2491F2DE936}" type="datetime1">
              <a:rPr lang="zh-CN" altLang="en-US" smtClean="0"/>
              <a:t>2020-12-07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077E6616-4869-4D6F-8F7E-B7A95BFD5C54}" type="datetime1">
              <a:rPr lang="zh-CN" altLang="en-US" smtClean="0"/>
              <a:t>2020-12-07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C0898258-590E-4A8C-8A1C-9A7FAE27F070}" type="datetime1">
              <a:rPr lang="zh-CN" altLang="en-US" smtClean="0"/>
              <a:t>2020-12-07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1993A6E4-6EA3-4DBC-BBE3-5F6A09FA69E7}" type="datetime1">
              <a:rPr lang="zh-CN" altLang="en-US" smtClean="0"/>
              <a:t>2020-12-07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F1BF20C4-8044-44E7-BB84-2403DE0B18D1}" type="datetime1">
              <a:rPr lang="zh-CN" altLang="en-US" smtClean="0"/>
              <a:t>2020-12-07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ADD07E19-AD5E-44C4-9970-6CA6B1707CE3}" type="datetime1">
              <a:rPr lang="zh-CN" altLang="en-US" smtClean="0"/>
              <a:t>2020-12-07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 sz="1800" b="1">
                <a:latin typeface="Times New Roman" panose="02020603050405020304" pitchFamily="18" charset="0"/>
                <a:ea typeface="华文琥珀" panose="02010800040101010101" pitchFamily="2" charset="-122"/>
                <a:cs typeface="Times New Roman" panose="02020603050405020304" pitchFamily="18" charset="0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47444B59-D95F-411E-BFDA-8DF359823148}" type="datetime1">
              <a:rPr lang="zh-CN" altLang="en-US" smtClean="0"/>
              <a:t>2020-12-07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5EB4F4B-8F75-4EFE-8B5D-7AFDA112B4F0}" type="datetime1">
              <a:rPr lang="zh-CN" altLang="en-US" smtClean="0"/>
              <a:t>2020-12-07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C58FB227-FACE-4C80-AE8B-CFB612D80231}" type="datetime1">
              <a:rPr lang="zh-CN" altLang="en-US" smtClean="0"/>
              <a:t>2020-12-07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455" y="1006852"/>
            <a:ext cx="8932244" cy="4456886"/>
          </a:xfrm>
          <a:prstGeom prst="rect">
            <a:avLst/>
          </a:prstGeom>
          <a:ln>
            <a:noFill/>
          </a:ln>
        </p:spPr>
      </p:pic>
      <p:sp>
        <p:nvSpPr>
          <p:cNvPr id="9" name="矩形 8"/>
          <p:cNvSpPr/>
          <p:nvPr/>
        </p:nvSpPr>
        <p:spPr>
          <a:xfrm>
            <a:off x="635" y="2749390"/>
            <a:ext cx="12191331" cy="1895542"/>
          </a:xfrm>
          <a:prstGeom prst="rect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12" name="TextBox 48"/>
          <p:cNvSpPr txBox="1"/>
          <p:nvPr/>
        </p:nvSpPr>
        <p:spPr>
          <a:xfrm>
            <a:off x="1268095" y="3044825"/>
            <a:ext cx="9694545" cy="1443990"/>
          </a:xfrm>
          <a:prstGeom prst="rect">
            <a:avLst/>
          </a:prstGeom>
          <a:noFill/>
        </p:spPr>
        <p:txBody>
          <a:bodyPr wrap="square" lIns="91440" tIns="45719" rIns="91440" bIns="45719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latin typeface="Times New Roman" panose="02020603050405020304" charset="0"/>
                <a:ea typeface="造字工房力黑（非商用）常规体" pitchFamily="2" charset="-122"/>
                <a:cs typeface="Times New Roman" panose="02020603050405020304" charset="0"/>
                <a:sym typeface="+mn-lt"/>
              </a:rPr>
              <a:t>Three-Phase Full Bridge Rectifier</a:t>
            </a:r>
          </a:p>
          <a:p>
            <a:pPr algn="ctr"/>
            <a:r>
              <a:rPr lang="zh-CN" altLang="en-US" sz="4400" dirty="0">
                <a:solidFill>
                  <a:schemeClr val="bg1"/>
                </a:solidFill>
                <a:latin typeface="Times New Roman" panose="02020603050405020304" charset="0"/>
                <a:ea typeface="造字工房力黑（非商用）常规体" pitchFamily="2" charset="-122"/>
                <a:cs typeface="Times New Roman" panose="02020603050405020304" charset="0"/>
                <a:sym typeface="+mn-lt"/>
              </a:rPr>
              <a:t> </a:t>
            </a:r>
            <a:r>
              <a:rPr lang="en-US" altLang="zh-CN" sz="4400" dirty="0">
                <a:solidFill>
                  <a:schemeClr val="bg1"/>
                </a:solidFill>
                <a:latin typeface="Times New Roman" panose="02020603050405020304" charset="0"/>
                <a:ea typeface="造字工房力黑（非商用）常规体" pitchFamily="2" charset="-122"/>
                <a:cs typeface="Times New Roman" panose="02020603050405020304" charset="0"/>
                <a:sym typeface="+mn-lt"/>
              </a:rPr>
              <a:t>——</a:t>
            </a:r>
            <a:r>
              <a:rPr lang="zh-CN" altLang="en-US" sz="4400" dirty="0">
                <a:solidFill>
                  <a:schemeClr val="bg1"/>
                </a:solidFill>
                <a:latin typeface="Times New Roman" panose="02020603050405020304" charset="0"/>
                <a:ea typeface="造字工房力黑（非商用）常规体" pitchFamily="2" charset="-122"/>
                <a:cs typeface="Times New Roman" panose="02020603050405020304" charset="0"/>
                <a:sym typeface="+mn-lt"/>
              </a:rPr>
              <a:t>Thyristor </a:t>
            </a:r>
            <a:r>
              <a:rPr lang="en-US" altLang="zh-CN" sz="4400" dirty="0">
                <a:solidFill>
                  <a:schemeClr val="bg1"/>
                </a:solidFill>
                <a:latin typeface="Times New Roman" panose="02020603050405020304" charset="0"/>
                <a:ea typeface="造字工房力黑（非商用）常规体" pitchFamily="2" charset="-122"/>
                <a:cs typeface="Times New Roman" panose="02020603050405020304" charset="0"/>
                <a:sym typeface="+mn-lt"/>
              </a:rPr>
              <a:t>Version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/>
          <a:stretch>
            <a:fillRect/>
          </a:stretch>
        </p:blipFill>
        <p:spPr>
          <a:xfrm>
            <a:off x="8940250" y="87003"/>
            <a:ext cx="3096419" cy="905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5090" y="361950"/>
            <a:ext cx="46704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i="1">
                <a:latin typeface="Times New Roman" panose="02020603050405020304" charset="0"/>
                <a:cs typeface="Times New Roman" panose="02020603050405020304" charset="0"/>
              </a:rPr>
              <a:t>    Power Electronics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739245" y="6265545"/>
            <a:ext cx="452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>
            <a:off x="0" y="6633881"/>
            <a:ext cx="6529892" cy="224118"/>
          </a:xfrm>
          <a:custGeom>
            <a:avLst/>
            <a:gdLst>
              <a:gd name="connsiteX0" fmla="*/ 0 w 6314739"/>
              <a:gd name="connsiteY0" fmla="*/ 0 h 224118"/>
              <a:gd name="connsiteX1" fmla="*/ 6033660 w 6314739"/>
              <a:gd name="connsiteY1" fmla="*/ 0 h 224118"/>
              <a:gd name="connsiteX2" fmla="*/ 5895190 w 6314739"/>
              <a:gd name="connsiteY2" fmla="*/ 188118 h 224118"/>
              <a:gd name="connsiteX3" fmla="*/ 6314739 w 6314739"/>
              <a:gd name="connsiteY3" fmla="*/ 188118 h 224118"/>
              <a:gd name="connsiteX4" fmla="*/ 6314739 w 6314739"/>
              <a:gd name="connsiteY4" fmla="*/ 224118 h 224118"/>
              <a:gd name="connsiteX5" fmla="*/ 0 w 6314739"/>
              <a:gd name="connsiteY5" fmla="*/ 224118 h 224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14739" h="224118">
                <a:moveTo>
                  <a:pt x="0" y="0"/>
                </a:moveTo>
                <a:lnTo>
                  <a:pt x="6033660" y="0"/>
                </a:lnTo>
                <a:lnTo>
                  <a:pt x="5895190" y="188118"/>
                </a:lnTo>
                <a:lnTo>
                  <a:pt x="6314739" y="188118"/>
                </a:lnTo>
                <a:lnTo>
                  <a:pt x="6314739" y="224118"/>
                </a:lnTo>
                <a:lnTo>
                  <a:pt x="0" y="224118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6822000"/>
            <a:ext cx="12192000" cy="36000"/>
          </a:xfrm>
          <a:prstGeom prst="rect">
            <a:avLst/>
          </a:prstGeom>
          <a:solidFill>
            <a:srgbClr val="959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7451050" y="6633881"/>
            <a:ext cx="4742331" cy="188000"/>
          </a:xfrm>
          <a:custGeom>
            <a:avLst/>
            <a:gdLst>
              <a:gd name="connsiteX0" fmla="*/ 138384 w 4742331"/>
              <a:gd name="connsiteY0" fmla="*/ 0 h 188000"/>
              <a:gd name="connsiteX1" fmla="*/ 4740848 w 4742331"/>
              <a:gd name="connsiteY1" fmla="*/ 5113 h 188000"/>
              <a:gd name="connsiteX2" fmla="*/ 4742331 w 4742331"/>
              <a:gd name="connsiteY2" fmla="*/ 188000 h 188000"/>
              <a:gd name="connsiteX3" fmla="*/ 0 w 4742331"/>
              <a:gd name="connsiteY3" fmla="*/ 188000 h 1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2331" h="188000">
                <a:moveTo>
                  <a:pt x="138384" y="0"/>
                </a:moveTo>
                <a:lnTo>
                  <a:pt x="4740848" y="5113"/>
                </a:lnTo>
                <a:cubicBezTo>
                  <a:pt x="4741342" y="66075"/>
                  <a:pt x="4741837" y="127038"/>
                  <a:pt x="4742331" y="188000"/>
                </a:cubicBezTo>
                <a:lnTo>
                  <a:pt x="0" y="188000"/>
                </a:lnTo>
                <a:close/>
              </a:path>
            </a:pathLst>
          </a:custGeom>
          <a:solidFill>
            <a:srgbClr val="004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平行四边形 10"/>
          <p:cNvSpPr/>
          <p:nvPr/>
        </p:nvSpPr>
        <p:spPr>
          <a:xfrm>
            <a:off x="6089427" y="6633881"/>
            <a:ext cx="1694330" cy="188118"/>
          </a:xfrm>
          <a:prstGeom prst="parallelogram">
            <a:avLst>
              <a:gd name="adj" fmla="val 73608"/>
            </a:avLst>
          </a:prstGeom>
          <a:solidFill>
            <a:srgbClr val="0E72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619428" y="672353"/>
            <a:ext cx="476940" cy="1290917"/>
            <a:chOff x="356778" y="403412"/>
            <a:chExt cx="476940" cy="1290917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356778" y="416859"/>
              <a:ext cx="0" cy="1277470"/>
            </a:xfrm>
            <a:prstGeom prst="line">
              <a:avLst/>
            </a:prstGeom>
            <a:ln w="22225">
              <a:solidFill>
                <a:srgbClr val="959595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356778" y="403412"/>
              <a:ext cx="476940" cy="13447"/>
            </a:xfrm>
            <a:prstGeom prst="line">
              <a:avLst/>
            </a:prstGeom>
            <a:ln w="22225">
              <a:solidFill>
                <a:srgbClr val="959595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/>
          <p:cNvSpPr txBox="1"/>
          <p:nvPr/>
        </p:nvSpPr>
        <p:spPr>
          <a:xfrm>
            <a:off x="11739245" y="6265545"/>
            <a:ext cx="452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9</a:t>
            </a:r>
          </a:p>
        </p:txBody>
      </p:sp>
      <p:pic>
        <p:nvPicPr>
          <p:cNvPr id="2" name="图片 16"/>
          <p:cNvPicPr/>
          <p:nvPr/>
        </p:nvPicPr>
        <p:blipFill rotWithShape="1">
          <a:blip r:embed="rId2"/>
          <a:srcRect l="-82" t="10029" r="22275" b="9451"/>
          <a:stretch>
            <a:fillRect/>
          </a:stretch>
        </p:blipFill>
        <p:spPr bwMode="auto">
          <a:xfrm>
            <a:off x="1202690" y="1097280"/>
            <a:ext cx="6436995" cy="439610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>
            <a:off x="0" y="6633881"/>
            <a:ext cx="6529892" cy="224118"/>
          </a:xfrm>
          <a:custGeom>
            <a:avLst/>
            <a:gdLst>
              <a:gd name="connsiteX0" fmla="*/ 0 w 6314739"/>
              <a:gd name="connsiteY0" fmla="*/ 0 h 224118"/>
              <a:gd name="connsiteX1" fmla="*/ 6033660 w 6314739"/>
              <a:gd name="connsiteY1" fmla="*/ 0 h 224118"/>
              <a:gd name="connsiteX2" fmla="*/ 5895190 w 6314739"/>
              <a:gd name="connsiteY2" fmla="*/ 188118 h 224118"/>
              <a:gd name="connsiteX3" fmla="*/ 6314739 w 6314739"/>
              <a:gd name="connsiteY3" fmla="*/ 188118 h 224118"/>
              <a:gd name="connsiteX4" fmla="*/ 6314739 w 6314739"/>
              <a:gd name="connsiteY4" fmla="*/ 224118 h 224118"/>
              <a:gd name="connsiteX5" fmla="*/ 0 w 6314739"/>
              <a:gd name="connsiteY5" fmla="*/ 224118 h 224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14739" h="224118">
                <a:moveTo>
                  <a:pt x="0" y="0"/>
                </a:moveTo>
                <a:lnTo>
                  <a:pt x="6033660" y="0"/>
                </a:lnTo>
                <a:lnTo>
                  <a:pt x="5895190" y="188118"/>
                </a:lnTo>
                <a:lnTo>
                  <a:pt x="6314739" y="188118"/>
                </a:lnTo>
                <a:lnTo>
                  <a:pt x="6314739" y="224118"/>
                </a:lnTo>
                <a:lnTo>
                  <a:pt x="0" y="224118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6822000"/>
            <a:ext cx="12192000" cy="36000"/>
          </a:xfrm>
          <a:prstGeom prst="rect">
            <a:avLst/>
          </a:prstGeom>
          <a:solidFill>
            <a:srgbClr val="959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7451050" y="6633881"/>
            <a:ext cx="4742331" cy="188000"/>
          </a:xfrm>
          <a:custGeom>
            <a:avLst/>
            <a:gdLst>
              <a:gd name="connsiteX0" fmla="*/ 138384 w 4742331"/>
              <a:gd name="connsiteY0" fmla="*/ 0 h 188000"/>
              <a:gd name="connsiteX1" fmla="*/ 4740848 w 4742331"/>
              <a:gd name="connsiteY1" fmla="*/ 5113 h 188000"/>
              <a:gd name="connsiteX2" fmla="*/ 4742331 w 4742331"/>
              <a:gd name="connsiteY2" fmla="*/ 188000 h 188000"/>
              <a:gd name="connsiteX3" fmla="*/ 0 w 4742331"/>
              <a:gd name="connsiteY3" fmla="*/ 188000 h 1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2331" h="188000">
                <a:moveTo>
                  <a:pt x="138384" y="0"/>
                </a:moveTo>
                <a:lnTo>
                  <a:pt x="4740848" y="5113"/>
                </a:lnTo>
                <a:cubicBezTo>
                  <a:pt x="4741342" y="66075"/>
                  <a:pt x="4741837" y="127038"/>
                  <a:pt x="4742331" y="188000"/>
                </a:cubicBezTo>
                <a:lnTo>
                  <a:pt x="0" y="188000"/>
                </a:lnTo>
                <a:close/>
              </a:path>
            </a:pathLst>
          </a:custGeom>
          <a:solidFill>
            <a:srgbClr val="004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平行四边形 10"/>
          <p:cNvSpPr/>
          <p:nvPr/>
        </p:nvSpPr>
        <p:spPr>
          <a:xfrm>
            <a:off x="6089427" y="6633881"/>
            <a:ext cx="1694330" cy="188118"/>
          </a:xfrm>
          <a:prstGeom prst="parallelogram">
            <a:avLst>
              <a:gd name="adj" fmla="val 73608"/>
            </a:avLst>
          </a:prstGeom>
          <a:solidFill>
            <a:srgbClr val="0E72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619428" y="672353"/>
            <a:ext cx="476940" cy="1290917"/>
            <a:chOff x="356778" y="403412"/>
            <a:chExt cx="476940" cy="1290917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356778" y="416859"/>
              <a:ext cx="0" cy="1277470"/>
            </a:xfrm>
            <a:prstGeom prst="line">
              <a:avLst/>
            </a:prstGeom>
            <a:ln w="22225">
              <a:solidFill>
                <a:srgbClr val="959595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356778" y="403412"/>
              <a:ext cx="476940" cy="13447"/>
            </a:xfrm>
            <a:prstGeom prst="line">
              <a:avLst/>
            </a:prstGeom>
            <a:ln w="22225">
              <a:solidFill>
                <a:srgbClr val="959595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/>
          <p:cNvSpPr txBox="1"/>
          <p:nvPr/>
        </p:nvSpPr>
        <p:spPr>
          <a:xfrm>
            <a:off x="11739245" y="6265545"/>
            <a:ext cx="452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9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985" y="903982"/>
            <a:ext cx="8932244" cy="4456886"/>
          </a:xfrm>
          <a:prstGeom prst="rect">
            <a:avLst/>
          </a:prstGeom>
          <a:ln>
            <a:noFill/>
          </a:ln>
        </p:spPr>
      </p:pic>
      <p:sp>
        <p:nvSpPr>
          <p:cNvPr id="9" name="矩形 8"/>
          <p:cNvSpPr/>
          <p:nvPr/>
        </p:nvSpPr>
        <p:spPr>
          <a:xfrm>
            <a:off x="635" y="3021170"/>
            <a:ext cx="12191331" cy="1895542"/>
          </a:xfrm>
          <a:prstGeom prst="rect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12" name="TextBox 48"/>
          <p:cNvSpPr txBox="1"/>
          <p:nvPr/>
        </p:nvSpPr>
        <p:spPr>
          <a:xfrm>
            <a:off x="1661795" y="3526790"/>
            <a:ext cx="9185275" cy="1320800"/>
          </a:xfrm>
          <a:prstGeom prst="rect">
            <a:avLst/>
          </a:prstGeom>
          <a:noFill/>
        </p:spPr>
        <p:txBody>
          <a:bodyPr wrap="square" lIns="91440" tIns="45719" rIns="91440" bIns="45719" rtlCol="0">
            <a:spAutoFit/>
          </a:bodyPr>
          <a:lstStyle/>
          <a:p>
            <a:r>
              <a:rPr lang="en-US" altLang="zh-CN" sz="4400" i="1" dirty="0">
                <a:solidFill>
                  <a:schemeClr val="bg1"/>
                </a:solidFill>
                <a:latin typeface="Times New Roman" panose="02020603050405020304" charset="0"/>
                <a:ea typeface="造字工房力黑（非商用）常规体" pitchFamily="2" charset="-122"/>
                <a:cs typeface="Times New Roman" panose="02020603050405020304" charset="0"/>
                <a:sym typeface="+mn-lt"/>
              </a:rPr>
              <a:t>      </a:t>
            </a:r>
            <a:r>
              <a:rPr lang="en-US" altLang="zh-CN" sz="4400" b="1" i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  Part2:</a:t>
            </a:r>
            <a:r>
              <a:rPr lang="en-US" altLang="zh-CN" sz="4400" i="1" dirty="0">
                <a:solidFill>
                  <a:schemeClr val="bg1"/>
                </a:solidFill>
                <a:latin typeface="Times New Roman" panose="02020603050405020304" charset="0"/>
                <a:ea typeface="造字工房力黑（非商用）常规体" pitchFamily="2" charset="-122"/>
                <a:cs typeface="Times New Roman" panose="02020603050405020304" charset="0"/>
                <a:sym typeface="+mn-lt"/>
              </a:rPr>
              <a:t> </a:t>
            </a:r>
            <a:r>
              <a:rPr lang="en-US" altLang="zh-CN" sz="4400" b="1" i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Active Inversion Mode</a:t>
            </a:r>
            <a:r>
              <a:rPr lang="en-US" altLang="zh-CN" sz="4400" dirty="0">
                <a:solidFill>
                  <a:schemeClr val="bg1"/>
                </a:solidFill>
                <a:latin typeface="Times New Roman" panose="02020603050405020304" charset="0"/>
                <a:ea typeface="造字工房力黑（非商用）常规体" pitchFamily="2" charset="-122"/>
                <a:cs typeface="Times New Roman" panose="02020603050405020304" charset="0"/>
                <a:sym typeface="+mn-lt"/>
              </a:rPr>
              <a:t>	</a:t>
            </a:r>
            <a:endParaRPr lang="zh-CN" altLang="en-US" sz="4400" dirty="0">
              <a:solidFill>
                <a:schemeClr val="bg1"/>
              </a:solidFill>
              <a:latin typeface="Times New Roman" panose="02020603050405020304" charset="0"/>
              <a:ea typeface="造字工房力黑（非商用）常规体" pitchFamily="2" charset="-122"/>
              <a:cs typeface="Times New Roman" panose="02020603050405020304" charset="0"/>
              <a:sym typeface="+mn-lt"/>
            </a:endParaRPr>
          </a:p>
          <a:p>
            <a:r>
              <a:rPr lang="en-US" altLang="zh-CN" sz="3600" dirty="0">
                <a:solidFill>
                  <a:schemeClr val="bg1"/>
                </a:solidFill>
                <a:latin typeface="Times New Roman" panose="02020603050405020304" charset="0"/>
                <a:ea typeface="造字工房力黑（非商用）常规体" pitchFamily="2" charset="-122"/>
                <a:cs typeface="Times New Roman" panose="02020603050405020304" charset="0"/>
                <a:sym typeface="+mn-lt"/>
              </a:rPr>
              <a:t>						  </a:t>
            </a:r>
            <a:endParaRPr lang="zh-CN" altLang="en-US" sz="3600" dirty="0">
              <a:solidFill>
                <a:schemeClr val="bg1"/>
              </a:solidFill>
              <a:latin typeface="Times New Roman" panose="02020603050405020304" charset="0"/>
              <a:ea typeface="造字工房力黑（非商用）常规体" pitchFamily="2" charset="-122"/>
              <a:cs typeface="Times New Roman" panose="02020603050405020304" charset="0"/>
              <a:sym typeface="+mn-lt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/>
          <a:stretch>
            <a:fillRect/>
          </a:stretch>
        </p:blipFill>
        <p:spPr>
          <a:xfrm>
            <a:off x="8940250" y="87003"/>
            <a:ext cx="3096419" cy="90518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763635" y="5106670"/>
            <a:ext cx="30594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/>
              <a:t>reported by Huang Xiujun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739245" y="6265545"/>
            <a:ext cx="452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8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5090" y="361950"/>
            <a:ext cx="46704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i="1">
                <a:latin typeface="Times New Roman" panose="02020603050405020304" charset="0"/>
                <a:cs typeface="Times New Roman" panose="02020603050405020304" charset="0"/>
              </a:rPr>
              <a:t>    Power Electronics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3"/>
          <p:cNvPicPr/>
          <p:nvPr/>
        </p:nvPicPr>
        <p:blipFill>
          <a:blip r:embed="rId2"/>
          <a:srcRect l="8986" t="27001" r="14328" b="16758"/>
          <a:stretch>
            <a:fillRect/>
          </a:stretch>
        </p:blipFill>
        <p:spPr>
          <a:xfrm>
            <a:off x="3639820" y="1131570"/>
            <a:ext cx="8665210" cy="5501640"/>
          </a:xfrm>
          <a:prstGeom prst="rect">
            <a:avLst/>
          </a:prstGeom>
          <a:ln>
            <a:noFill/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/>
          <a:stretch>
            <a:fillRect/>
          </a:stretch>
        </p:blipFill>
        <p:spPr>
          <a:xfrm>
            <a:off x="8940250" y="87003"/>
            <a:ext cx="3096419" cy="9051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739245" y="6265545"/>
            <a:ext cx="452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6</a:t>
            </a:r>
          </a:p>
        </p:txBody>
      </p:sp>
      <p:pic>
        <p:nvPicPr>
          <p:cNvPr id="4" name="图片 11" descr="C:\Users\tangu\AppData\Local\Temp\ksohtml5704\wps2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690" y="2215515"/>
            <a:ext cx="3033395" cy="24269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" name="组合 23"/>
          <p:cNvGrpSpPr/>
          <p:nvPr/>
        </p:nvGrpSpPr>
        <p:grpSpPr>
          <a:xfrm>
            <a:off x="619428" y="672353"/>
            <a:ext cx="476940" cy="1290917"/>
            <a:chOff x="356778" y="403412"/>
            <a:chExt cx="476940" cy="1290917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356778" y="416859"/>
              <a:ext cx="0" cy="1277470"/>
            </a:xfrm>
            <a:prstGeom prst="line">
              <a:avLst/>
            </a:prstGeom>
            <a:ln w="22225">
              <a:solidFill>
                <a:srgbClr val="959595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V="1">
              <a:off x="356778" y="403412"/>
              <a:ext cx="476940" cy="13447"/>
            </a:xfrm>
            <a:prstGeom prst="line">
              <a:avLst/>
            </a:prstGeom>
            <a:ln w="22225">
              <a:solidFill>
                <a:srgbClr val="959595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虚尾箭头 31"/>
          <p:cNvSpPr/>
          <p:nvPr/>
        </p:nvSpPr>
        <p:spPr>
          <a:xfrm>
            <a:off x="2926715" y="3300730"/>
            <a:ext cx="1502410" cy="59753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0" y="6633881"/>
            <a:ext cx="6529892" cy="224118"/>
          </a:xfrm>
          <a:custGeom>
            <a:avLst/>
            <a:gdLst>
              <a:gd name="connsiteX0" fmla="*/ 0 w 6314739"/>
              <a:gd name="connsiteY0" fmla="*/ 0 h 224118"/>
              <a:gd name="connsiteX1" fmla="*/ 6033660 w 6314739"/>
              <a:gd name="connsiteY1" fmla="*/ 0 h 224118"/>
              <a:gd name="connsiteX2" fmla="*/ 5895190 w 6314739"/>
              <a:gd name="connsiteY2" fmla="*/ 188118 h 224118"/>
              <a:gd name="connsiteX3" fmla="*/ 6314739 w 6314739"/>
              <a:gd name="connsiteY3" fmla="*/ 188118 h 224118"/>
              <a:gd name="connsiteX4" fmla="*/ 6314739 w 6314739"/>
              <a:gd name="connsiteY4" fmla="*/ 224118 h 224118"/>
              <a:gd name="connsiteX5" fmla="*/ 0 w 6314739"/>
              <a:gd name="connsiteY5" fmla="*/ 224118 h 224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14739" h="224118">
                <a:moveTo>
                  <a:pt x="0" y="0"/>
                </a:moveTo>
                <a:lnTo>
                  <a:pt x="6033660" y="0"/>
                </a:lnTo>
                <a:lnTo>
                  <a:pt x="5895190" y="188118"/>
                </a:lnTo>
                <a:lnTo>
                  <a:pt x="6314739" y="188118"/>
                </a:lnTo>
                <a:lnTo>
                  <a:pt x="6314739" y="224118"/>
                </a:lnTo>
                <a:lnTo>
                  <a:pt x="0" y="224118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6822000"/>
            <a:ext cx="12192000" cy="36000"/>
          </a:xfrm>
          <a:prstGeom prst="rect">
            <a:avLst/>
          </a:prstGeom>
          <a:solidFill>
            <a:srgbClr val="959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7451050" y="6633881"/>
            <a:ext cx="4742331" cy="188000"/>
          </a:xfrm>
          <a:custGeom>
            <a:avLst/>
            <a:gdLst>
              <a:gd name="connsiteX0" fmla="*/ 138384 w 4742331"/>
              <a:gd name="connsiteY0" fmla="*/ 0 h 188000"/>
              <a:gd name="connsiteX1" fmla="*/ 4740848 w 4742331"/>
              <a:gd name="connsiteY1" fmla="*/ 5113 h 188000"/>
              <a:gd name="connsiteX2" fmla="*/ 4742331 w 4742331"/>
              <a:gd name="connsiteY2" fmla="*/ 188000 h 188000"/>
              <a:gd name="connsiteX3" fmla="*/ 0 w 4742331"/>
              <a:gd name="connsiteY3" fmla="*/ 188000 h 1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2331" h="188000">
                <a:moveTo>
                  <a:pt x="138384" y="0"/>
                </a:moveTo>
                <a:lnTo>
                  <a:pt x="4740848" y="5113"/>
                </a:lnTo>
                <a:cubicBezTo>
                  <a:pt x="4741342" y="66075"/>
                  <a:pt x="4741837" y="127038"/>
                  <a:pt x="4742331" y="188000"/>
                </a:cubicBezTo>
                <a:lnTo>
                  <a:pt x="0" y="188000"/>
                </a:lnTo>
                <a:close/>
              </a:path>
            </a:pathLst>
          </a:custGeom>
          <a:solidFill>
            <a:srgbClr val="004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>
            <a:off x="6089427" y="6633881"/>
            <a:ext cx="1694330" cy="188118"/>
          </a:xfrm>
          <a:prstGeom prst="parallelogram">
            <a:avLst>
              <a:gd name="adj" fmla="val 73608"/>
            </a:avLst>
          </a:prstGeom>
          <a:solidFill>
            <a:srgbClr val="0E72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>
            <a:off x="0" y="6633881"/>
            <a:ext cx="6529892" cy="224118"/>
          </a:xfrm>
          <a:custGeom>
            <a:avLst/>
            <a:gdLst>
              <a:gd name="connsiteX0" fmla="*/ 0 w 6314739"/>
              <a:gd name="connsiteY0" fmla="*/ 0 h 224118"/>
              <a:gd name="connsiteX1" fmla="*/ 6033660 w 6314739"/>
              <a:gd name="connsiteY1" fmla="*/ 0 h 224118"/>
              <a:gd name="connsiteX2" fmla="*/ 5895190 w 6314739"/>
              <a:gd name="connsiteY2" fmla="*/ 188118 h 224118"/>
              <a:gd name="connsiteX3" fmla="*/ 6314739 w 6314739"/>
              <a:gd name="connsiteY3" fmla="*/ 188118 h 224118"/>
              <a:gd name="connsiteX4" fmla="*/ 6314739 w 6314739"/>
              <a:gd name="connsiteY4" fmla="*/ 224118 h 224118"/>
              <a:gd name="connsiteX5" fmla="*/ 0 w 6314739"/>
              <a:gd name="connsiteY5" fmla="*/ 224118 h 224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14739" h="224118">
                <a:moveTo>
                  <a:pt x="0" y="0"/>
                </a:moveTo>
                <a:lnTo>
                  <a:pt x="6033660" y="0"/>
                </a:lnTo>
                <a:lnTo>
                  <a:pt x="5895190" y="188118"/>
                </a:lnTo>
                <a:lnTo>
                  <a:pt x="6314739" y="188118"/>
                </a:lnTo>
                <a:lnTo>
                  <a:pt x="6314739" y="224118"/>
                </a:lnTo>
                <a:lnTo>
                  <a:pt x="0" y="224118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6822000"/>
            <a:ext cx="12192000" cy="36000"/>
          </a:xfrm>
          <a:prstGeom prst="rect">
            <a:avLst/>
          </a:prstGeom>
          <a:solidFill>
            <a:srgbClr val="959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7451050" y="6633881"/>
            <a:ext cx="4742331" cy="188000"/>
          </a:xfrm>
          <a:custGeom>
            <a:avLst/>
            <a:gdLst>
              <a:gd name="connsiteX0" fmla="*/ 138384 w 4742331"/>
              <a:gd name="connsiteY0" fmla="*/ 0 h 188000"/>
              <a:gd name="connsiteX1" fmla="*/ 4740848 w 4742331"/>
              <a:gd name="connsiteY1" fmla="*/ 5113 h 188000"/>
              <a:gd name="connsiteX2" fmla="*/ 4742331 w 4742331"/>
              <a:gd name="connsiteY2" fmla="*/ 188000 h 188000"/>
              <a:gd name="connsiteX3" fmla="*/ 0 w 4742331"/>
              <a:gd name="connsiteY3" fmla="*/ 188000 h 1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2331" h="188000">
                <a:moveTo>
                  <a:pt x="138384" y="0"/>
                </a:moveTo>
                <a:lnTo>
                  <a:pt x="4740848" y="5113"/>
                </a:lnTo>
                <a:cubicBezTo>
                  <a:pt x="4741342" y="66075"/>
                  <a:pt x="4741837" y="127038"/>
                  <a:pt x="4742331" y="188000"/>
                </a:cubicBezTo>
                <a:lnTo>
                  <a:pt x="0" y="188000"/>
                </a:lnTo>
                <a:close/>
              </a:path>
            </a:pathLst>
          </a:custGeom>
          <a:solidFill>
            <a:srgbClr val="004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平行四边形 10"/>
          <p:cNvSpPr/>
          <p:nvPr/>
        </p:nvSpPr>
        <p:spPr>
          <a:xfrm>
            <a:off x="6089427" y="6633881"/>
            <a:ext cx="1694330" cy="188118"/>
          </a:xfrm>
          <a:prstGeom prst="parallelogram">
            <a:avLst>
              <a:gd name="adj" fmla="val 73608"/>
            </a:avLst>
          </a:prstGeom>
          <a:solidFill>
            <a:srgbClr val="0E72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619428" y="672353"/>
            <a:ext cx="476940" cy="1290917"/>
            <a:chOff x="356778" y="403412"/>
            <a:chExt cx="476940" cy="1290917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356778" y="416859"/>
              <a:ext cx="0" cy="1277470"/>
            </a:xfrm>
            <a:prstGeom prst="line">
              <a:avLst/>
            </a:prstGeom>
            <a:ln w="22225">
              <a:solidFill>
                <a:srgbClr val="959595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356778" y="403412"/>
              <a:ext cx="476940" cy="13447"/>
            </a:xfrm>
            <a:prstGeom prst="line">
              <a:avLst/>
            </a:prstGeom>
            <a:ln w="22225">
              <a:solidFill>
                <a:srgbClr val="959595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/>
          <p:cNvSpPr txBox="1"/>
          <p:nvPr/>
        </p:nvSpPr>
        <p:spPr>
          <a:xfrm>
            <a:off x="11739245" y="6265545"/>
            <a:ext cx="452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>
            <a:off x="0" y="6633881"/>
            <a:ext cx="6529892" cy="224118"/>
          </a:xfrm>
          <a:custGeom>
            <a:avLst/>
            <a:gdLst>
              <a:gd name="connsiteX0" fmla="*/ 0 w 6314739"/>
              <a:gd name="connsiteY0" fmla="*/ 0 h 224118"/>
              <a:gd name="connsiteX1" fmla="*/ 6033660 w 6314739"/>
              <a:gd name="connsiteY1" fmla="*/ 0 h 224118"/>
              <a:gd name="connsiteX2" fmla="*/ 5895190 w 6314739"/>
              <a:gd name="connsiteY2" fmla="*/ 188118 h 224118"/>
              <a:gd name="connsiteX3" fmla="*/ 6314739 w 6314739"/>
              <a:gd name="connsiteY3" fmla="*/ 188118 h 224118"/>
              <a:gd name="connsiteX4" fmla="*/ 6314739 w 6314739"/>
              <a:gd name="connsiteY4" fmla="*/ 224118 h 224118"/>
              <a:gd name="connsiteX5" fmla="*/ 0 w 6314739"/>
              <a:gd name="connsiteY5" fmla="*/ 224118 h 224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14739" h="224118">
                <a:moveTo>
                  <a:pt x="0" y="0"/>
                </a:moveTo>
                <a:lnTo>
                  <a:pt x="6033660" y="0"/>
                </a:lnTo>
                <a:lnTo>
                  <a:pt x="5895190" y="188118"/>
                </a:lnTo>
                <a:lnTo>
                  <a:pt x="6314739" y="188118"/>
                </a:lnTo>
                <a:lnTo>
                  <a:pt x="6314739" y="224118"/>
                </a:lnTo>
                <a:lnTo>
                  <a:pt x="0" y="224118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6822000"/>
            <a:ext cx="12192000" cy="36000"/>
          </a:xfrm>
          <a:prstGeom prst="rect">
            <a:avLst/>
          </a:prstGeom>
          <a:solidFill>
            <a:srgbClr val="959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7451050" y="6633881"/>
            <a:ext cx="4742331" cy="188000"/>
          </a:xfrm>
          <a:custGeom>
            <a:avLst/>
            <a:gdLst>
              <a:gd name="connsiteX0" fmla="*/ 138384 w 4742331"/>
              <a:gd name="connsiteY0" fmla="*/ 0 h 188000"/>
              <a:gd name="connsiteX1" fmla="*/ 4740848 w 4742331"/>
              <a:gd name="connsiteY1" fmla="*/ 5113 h 188000"/>
              <a:gd name="connsiteX2" fmla="*/ 4742331 w 4742331"/>
              <a:gd name="connsiteY2" fmla="*/ 188000 h 188000"/>
              <a:gd name="connsiteX3" fmla="*/ 0 w 4742331"/>
              <a:gd name="connsiteY3" fmla="*/ 188000 h 1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2331" h="188000">
                <a:moveTo>
                  <a:pt x="138384" y="0"/>
                </a:moveTo>
                <a:lnTo>
                  <a:pt x="4740848" y="5113"/>
                </a:lnTo>
                <a:cubicBezTo>
                  <a:pt x="4741342" y="66075"/>
                  <a:pt x="4741837" y="127038"/>
                  <a:pt x="4742331" y="188000"/>
                </a:cubicBezTo>
                <a:lnTo>
                  <a:pt x="0" y="188000"/>
                </a:lnTo>
                <a:close/>
              </a:path>
            </a:pathLst>
          </a:custGeom>
          <a:solidFill>
            <a:srgbClr val="004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平行四边形 10"/>
          <p:cNvSpPr/>
          <p:nvPr/>
        </p:nvSpPr>
        <p:spPr>
          <a:xfrm>
            <a:off x="6089427" y="6633881"/>
            <a:ext cx="1694330" cy="188118"/>
          </a:xfrm>
          <a:prstGeom prst="parallelogram">
            <a:avLst>
              <a:gd name="adj" fmla="val 73608"/>
            </a:avLst>
          </a:prstGeom>
          <a:solidFill>
            <a:srgbClr val="0E72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619428" y="672353"/>
            <a:ext cx="476940" cy="1290917"/>
            <a:chOff x="356778" y="403412"/>
            <a:chExt cx="476940" cy="1290917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356778" y="416859"/>
              <a:ext cx="0" cy="1277470"/>
            </a:xfrm>
            <a:prstGeom prst="line">
              <a:avLst/>
            </a:prstGeom>
            <a:ln w="22225">
              <a:solidFill>
                <a:srgbClr val="959595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356778" y="403412"/>
              <a:ext cx="476940" cy="13447"/>
            </a:xfrm>
            <a:prstGeom prst="line">
              <a:avLst/>
            </a:prstGeom>
            <a:ln w="22225">
              <a:solidFill>
                <a:srgbClr val="959595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11739245" y="6265545"/>
            <a:ext cx="452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455" y="1006852"/>
            <a:ext cx="8932244" cy="4456886"/>
          </a:xfrm>
          <a:prstGeom prst="rect">
            <a:avLst/>
          </a:prstGeom>
          <a:ln>
            <a:noFill/>
          </a:ln>
        </p:spPr>
      </p:pic>
      <p:sp>
        <p:nvSpPr>
          <p:cNvPr id="9" name="矩形 8"/>
          <p:cNvSpPr/>
          <p:nvPr/>
        </p:nvSpPr>
        <p:spPr>
          <a:xfrm>
            <a:off x="635" y="2900520"/>
            <a:ext cx="12191331" cy="1895542"/>
          </a:xfrm>
          <a:prstGeom prst="rect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12" name="TextBox 48"/>
          <p:cNvSpPr txBox="1"/>
          <p:nvPr/>
        </p:nvSpPr>
        <p:spPr>
          <a:xfrm>
            <a:off x="484505" y="3465830"/>
            <a:ext cx="10947400" cy="1013460"/>
          </a:xfrm>
          <a:prstGeom prst="rect">
            <a:avLst/>
          </a:prstGeom>
          <a:noFill/>
        </p:spPr>
        <p:txBody>
          <a:bodyPr wrap="square" lIns="91440" tIns="45719" rIns="91440" bIns="45719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Times New Roman" panose="02020603050405020304" charset="0"/>
                <a:ea typeface="造字工房力黑（非商用）常规体" pitchFamily="2" charset="-122"/>
                <a:cs typeface="Times New Roman" panose="02020603050405020304" charset="0"/>
                <a:sym typeface="+mn-lt"/>
              </a:rPr>
              <a:t>		</a:t>
            </a:r>
            <a:r>
              <a:rPr lang="en-US" altLang="zh-CN" sz="3600" dirty="0">
                <a:solidFill>
                  <a:schemeClr val="bg1"/>
                </a:solidFill>
                <a:latin typeface="Times New Roman" panose="02020603050405020304" charset="0"/>
                <a:ea typeface="造字工房力黑（非商用）常规体" pitchFamily="2" charset="-122"/>
                <a:cs typeface="Times New Roman" panose="02020603050405020304" charset="0"/>
                <a:sym typeface="+mn-lt"/>
              </a:rPr>
              <a:t>		</a:t>
            </a:r>
            <a:r>
              <a:rPr lang="en-US" altLang="zh-CN" sz="6000" b="1" i="1" dirty="0">
                <a:solidFill>
                  <a:schemeClr val="bg1"/>
                </a:solidFill>
                <a:latin typeface="Times New Roman" panose="02020603050405020304" charset="0"/>
                <a:ea typeface="造字工房力黑（非商用）常规体" pitchFamily="2" charset="-122"/>
                <a:cs typeface="Times New Roman" panose="02020603050405020304" charset="0"/>
                <a:sym typeface="+mn-lt"/>
              </a:rPr>
              <a:t>Thank you!</a:t>
            </a:r>
            <a:endParaRPr lang="zh-CN" altLang="en-US" sz="6000" b="1" i="1" dirty="0">
              <a:solidFill>
                <a:schemeClr val="bg1"/>
              </a:solidFill>
              <a:latin typeface="Times New Roman" panose="02020603050405020304" charset="0"/>
              <a:ea typeface="造字工房力黑（非商用）常规体" pitchFamily="2" charset="-122"/>
              <a:cs typeface="Times New Roman" panose="02020603050405020304" charset="0"/>
              <a:sym typeface="+mn-lt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/>
          <a:stretch>
            <a:fillRect/>
          </a:stretch>
        </p:blipFill>
        <p:spPr>
          <a:xfrm>
            <a:off x="8940250" y="87003"/>
            <a:ext cx="3096419" cy="905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5090" y="361950"/>
            <a:ext cx="46704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i="1">
                <a:latin typeface="Times New Roman" panose="02020603050405020304" charset="0"/>
                <a:cs typeface="Times New Roman" panose="02020603050405020304" charset="0"/>
              </a:rPr>
              <a:t>    Power Electronics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739245" y="6265545"/>
            <a:ext cx="452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485" y="991612"/>
            <a:ext cx="8932244" cy="4456886"/>
          </a:xfrm>
          <a:prstGeom prst="rect">
            <a:avLst/>
          </a:prstGeom>
          <a:ln>
            <a:noFill/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/>
          <a:stretch>
            <a:fillRect/>
          </a:stretch>
        </p:blipFill>
        <p:spPr>
          <a:xfrm>
            <a:off x="8940250" y="87003"/>
            <a:ext cx="3096419" cy="905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5090" y="361950"/>
            <a:ext cx="46704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i="1" dirty="0">
                <a:latin typeface="Times New Roman" panose="02020603050405020304" charset="0"/>
                <a:cs typeface="Times New Roman" panose="02020603050405020304" charset="0"/>
              </a:rPr>
              <a:t>    Power Electronics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615440" y="1311275"/>
            <a:ext cx="8463915" cy="4831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i="1"/>
              <a:t>Division of tasks</a:t>
            </a:r>
            <a:r>
              <a:rPr lang="en-US" altLang="zh-CN" sz="3200" b="1" i="1"/>
              <a:t>:</a:t>
            </a:r>
          </a:p>
          <a:p>
            <a:pPr algn="l"/>
            <a:endParaRPr lang="zh-CN" altLang="en-US" sz="2800" b="1" i="1"/>
          </a:p>
          <a:p>
            <a:pPr algn="l"/>
            <a:r>
              <a:rPr lang="en-US" altLang="zh-CN"/>
              <a:t>	1)</a:t>
            </a:r>
            <a:r>
              <a:rPr lang="zh-CN" altLang="en-US" sz="2400"/>
              <a:t>Finish </a:t>
            </a:r>
            <a:r>
              <a:rPr lang="en-US" altLang="zh-CN" sz="2400"/>
              <a:t>our</a:t>
            </a:r>
            <a:r>
              <a:rPr lang="zh-CN" altLang="en-US" sz="2400"/>
              <a:t> own report independently</a:t>
            </a:r>
          </a:p>
          <a:p>
            <a:pPr algn="l"/>
            <a:endParaRPr lang="zh-CN" altLang="en-US" sz="2400"/>
          </a:p>
          <a:p>
            <a:pPr algn="l"/>
            <a:r>
              <a:rPr lang="en-US" altLang="zh-CN" sz="2400"/>
              <a:t>	2)ppt of topic 1           </a:t>
            </a:r>
            <a:r>
              <a:rPr lang="en-US" altLang="zh-CN" sz="2400">
                <a:sym typeface="+mn-ea"/>
              </a:rPr>
              <a:t> Tan Jiaxin       </a:t>
            </a:r>
            <a:r>
              <a:rPr lang="zh-CN" altLang="en-US" sz="2400">
                <a:sym typeface="+mn-ea"/>
              </a:rPr>
              <a:t>electric 810 class</a:t>
            </a:r>
            <a:endParaRPr lang="zh-CN" altLang="en-US" sz="2400"/>
          </a:p>
          <a:p>
            <a:pPr algn="l"/>
            <a:endParaRPr lang="en-US" altLang="zh-CN" sz="2400"/>
          </a:p>
          <a:p>
            <a:pPr algn="l"/>
            <a:r>
              <a:rPr lang="en-US" altLang="zh-CN" sz="2400"/>
              <a:t>	3)ppt of topic 2          </a:t>
            </a:r>
            <a:r>
              <a:rPr lang="en-US" altLang="zh-CN" sz="2400">
                <a:sym typeface="+mn-ea"/>
              </a:rPr>
              <a:t>Huang Xiujun    </a:t>
            </a:r>
            <a:r>
              <a:rPr lang="zh-CN" altLang="en-US" sz="2400">
                <a:sym typeface="+mn-ea"/>
              </a:rPr>
              <a:t>electric 810 class</a:t>
            </a:r>
            <a:endParaRPr lang="zh-CN" altLang="en-US" sz="2400"/>
          </a:p>
          <a:p>
            <a:pPr algn="l"/>
            <a:endParaRPr lang="en-US" altLang="zh-CN" sz="2400"/>
          </a:p>
          <a:p>
            <a:pPr algn="l"/>
            <a:r>
              <a:rPr lang="zh-CN" altLang="en-US" sz="3200" b="1" i="1"/>
              <a:t>Presentation：</a:t>
            </a:r>
          </a:p>
          <a:p>
            <a:pPr algn="l"/>
            <a:r>
              <a:rPr lang="en-US" altLang="zh-CN" sz="2400"/>
              <a:t>		P</a:t>
            </a:r>
            <a:r>
              <a:rPr lang="zh-CN" altLang="en-US" sz="2400"/>
              <a:t>art1 </a:t>
            </a:r>
            <a:r>
              <a:rPr lang="en-US" altLang="zh-CN" sz="2400"/>
              <a:t>		T</a:t>
            </a:r>
            <a:r>
              <a:rPr lang="zh-CN" altLang="en-US" sz="2400"/>
              <a:t>an </a:t>
            </a:r>
            <a:r>
              <a:rPr lang="en-US" altLang="zh-CN" sz="2400"/>
              <a:t>J</a:t>
            </a:r>
            <a:r>
              <a:rPr lang="zh-CN" altLang="en-US" sz="2400"/>
              <a:t>iaxin</a:t>
            </a:r>
          </a:p>
          <a:p>
            <a:pPr algn="l"/>
            <a:r>
              <a:rPr lang="en-US" altLang="zh-CN" sz="2400"/>
              <a:t>		P</a:t>
            </a:r>
            <a:r>
              <a:rPr lang="zh-CN" altLang="en-US" sz="2400"/>
              <a:t>art2</a:t>
            </a:r>
            <a:r>
              <a:rPr lang="en-US" altLang="zh-CN" sz="2400"/>
              <a:t>		H</a:t>
            </a:r>
            <a:r>
              <a:rPr lang="zh-CN" altLang="en-US" sz="2400"/>
              <a:t>uang </a:t>
            </a:r>
            <a:r>
              <a:rPr lang="en-US" altLang="zh-CN" sz="2400"/>
              <a:t>X</a:t>
            </a:r>
            <a:r>
              <a:rPr lang="zh-CN" altLang="en-US" sz="2400"/>
              <a:t>iujun</a:t>
            </a:r>
          </a:p>
          <a:p>
            <a:pPr algn="l"/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11739245" y="6265545"/>
            <a:ext cx="452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620" y="874772"/>
            <a:ext cx="8932244" cy="4456886"/>
          </a:xfrm>
          <a:prstGeom prst="rect">
            <a:avLst/>
          </a:prstGeom>
          <a:ln>
            <a:noFill/>
          </a:ln>
        </p:spPr>
      </p:pic>
      <p:sp>
        <p:nvSpPr>
          <p:cNvPr id="9" name="矩形 8"/>
          <p:cNvSpPr/>
          <p:nvPr/>
        </p:nvSpPr>
        <p:spPr>
          <a:xfrm>
            <a:off x="0" y="3034505"/>
            <a:ext cx="12191331" cy="1895542"/>
          </a:xfrm>
          <a:prstGeom prst="rect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12" name="TextBox 48"/>
          <p:cNvSpPr txBox="1"/>
          <p:nvPr/>
        </p:nvSpPr>
        <p:spPr>
          <a:xfrm>
            <a:off x="485140" y="3507105"/>
            <a:ext cx="10947400" cy="1320800"/>
          </a:xfrm>
          <a:prstGeom prst="rect">
            <a:avLst/>
          </a:prstGeom>
          <a:noFill/>
        </p:spPr>
        <p:txBody>
          <a:bodyPr wrap="square" lIns="91440" tIns="45719" rIns="91440" bIns="45719" rtlCol="0">
            <a:spAutoFit/>
          </a:bodyPr>
          <a:lstStyle/>
          <a:p>
            <a:pPr algn="ctr"/>
            <a:r>
              <a:rPr lang="en-US" altLang="zh-CN" sz="4400" i="1" dirty="0">
                <a:solidFill>
                  <a:schemeClr val="bg1"/>
                </a:solidFill>
                <a:latin typeface="Times New Roman" panose="02020603050405020304" charset="0"/>
                <a:ea typeface="造字工房力黑（非商用）常规体" pitchFamily="2" charset="-122"/>
                <a:cs typeface="Times New Roman" panose="02020603050405020304" charset="0"/>
                <a:sym typeface="+mn-lt"/>
              </a:rPr>
              <a:t>   </a:t>
            </a:r>
            <a:r>
              <a:rPr lang="en-US" altLang="zh-CN" sz="4400" b="1" i="1" dirty="0">
                <a:solidFill>
                  <a:schemeClr val="bg1"/>
                </a:solidFill>
                <a:latin typeface="Times New Roman" panose="02020603050405020304" charset="0"/>
                <a:ea typeface="造字工房力黑（非商用）常规体" pitchFamily="2" charset="-122"/>
                <a:cs typeface="Times New Roman" panose="02020603050405020304" charset="0"/>
                <a:sym typeface="+mn-lt"/>
              </a:rPr>
              <a:t>   Part1: Rectification Mode </a:t>
            </a:r>
            <a:r>
              <a:rPr lang="en-US" altLang="zh-CN" sz="4400" dirty="0">
                <a:solidFill>
                  <a:schemeClr val="bg1"/>
                </a:solidFill>
                <a:latin typeface="Times New Roman" panose="02020603050405020304" charset="0"/>
                <a:ea typeface="造字工房力黑（非商用）常规体" pitchFamily="2" charset="-122"/>
                <a:cs typeface="Times New Roman" panose="02020603050405020304" charset="0"/>
                <a:sym typeface="+mn-lt"/>
              </a:rPr>
              <a:t>	</a:t>
            </a:r>
            <a:endParaRPr lang="zh-CN" altLang="en-US" sz="4400" dirty="0">
              <a:solidFill>
                <a:schemeClr val="bg1"/>
              </a:solidFill>
              <a:latin typeface="Times New Roman" panose="02020603050405020304" charset="0"/>
              <a:ea typeface="造字工房力黑（非商用）常规体" pitchFamily="2" charset="-122"/>
              <a:cs typeface="Times New Roman" panose="02020603050405020304" charset="0"/>
              <a:sym typeface="+mn-lt"/>
            </a:endParaRPr>
          </a:p>
          <a:p>
            <a:r>
              <a:rPr lang="en-US" altLang="zh-CN" sz="3600" dirty="0">
                <a:solidFill>
                  <a:schemeClr val="bg1"/>
                </a:solidFill>
                <a:latin typeface="Times New Roman" panose="02020603050405020304" charset="0"/>
                <a:ea typeface="造字工房力黑（非商用）常规体" pitchFamily="2" charset="-122"/>
                <a:cs typeface="Times New Roman" panose="02020603050405020304" charset="0"/>
                <a:sym typeface="+mn-lt"/>
              </a:rPr>
              <a:t>						  </a:t>
            </a:r>
            <a:endParaRPr lang="zh-CN" altLang="en-US" sz="3600" dirty="0">
              <a:solidFill>
                <a:schemeClr val="bg1"/>
              </a:solidFill>
              <a:latin typeface="Times New Roman" panose="02020603050405020304" charset="0"/>
              <a:ea typeface="造字工房力黑（非商用）常规体" pitchFamily="2" charset="-122"/>
              <a:cs typeface="Times New Roman" panose="02020603050405020304" charset="0"/>
              <a:sym typeface="+mn-lt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/>
          <a:stretch>
            <a:fillRect/>
          </a:stretch>
        </p:blipFill>
        <p:spPr>
          <a:xfrm>
            <a:off x="8940250" y="87003"/>
            <a:ext cx="3096419" cy="90518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763635" y="5106670"/>
            <a:ext cx="26689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/>
              <a:t>reported by Tan Jiaxin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739245" y="6265545"/>
            <a:ext cx="452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5090" y="361950"/>
            <a:ext cx="46704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i="1">
                <a:latin typeface="Times New Roman" panose="02020603050405020304" charset="0"/>
                <a:cs typeface="Times New Roman" panose="02020603050405020304" charset="0"/>
              </a:rPr>
              <a:t>    Power Electronics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1"/>
          <p:cNvPicPr/>
          <p:nvPr/>
        </p:nvPicPr>
        <p:blipFill>
          <a:blip r:embed="rId2"/>
          <a:srcRect l="8985" t="27359" r="14696" b="14277"/>
          <a:stretch>
            <a:fillRect/>
          </a:stretch>
        </p:blipFill>
        <p:spPr>
          <a:xfrm>
            <a:off x="3862070" y="948055"/>
            <a:ext cx="8331200" cy="5476875"/>
          </a:xfrm>
          <a:prstGeom prst="rect">
            <a:avLst/>
          </a:prstGeom>
          <a:ln>
            <a:noFill/>
          </a:ln>
        </p:spPr>
      </p:pic>
      <p:sp>
        <p:nvSpPr>
          <p:cNvPr id="10" name="任意多边形 9"/>
          <p:cNvSpPr/>
          <p:nvPr/>
        </p:nvSpPr>
        <p:spPr>
          <a:xfrm>
            <a:off x="0" y="6633881"/>
            <a:ext cx="6529892" cy="224118"/>
          </a:xfrm>
          <a:custGeom>
            <a:avLst/>
            <a:gdLst>
              <a:gd name="connsiteX0" fmla="*/ 0 w 6314739"/>
              <a:gd name="connsiteY0" fmla="*/ 0 h 224118"/>
              <a:gd name="connsiteX1" fmla="*/ 6033660 w 6314739"/>
              <a:gd name="connsiteY1" fmla="*/ 0 h 224118"/>
              <a:gd name="connsiteX2" fmla="*/ 5895190 w 6314739"/>
              <a:gd name="connsiteY2" fmla="*/ 188118 h 224118"/>
              <a:gd name="connsiteX3" fmla="*/ 6314739 w 6314739"/>
              <a:gd name="connsiteY3" fmla="*/ 188118 h 224118"/>
              <a:gd name="connsiteX4" fmla="*/ 6314739 w 6314739"/>
              <a:gd name="connsiteY4" fmla="*/ 224118 h 224118"/>
              <a:gd name="connsiteX5" fmla="*/ 0 w 6314739"/>
              <a:gd name="connsiteY5" fmla="*/ 224118 h 224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14739" h="224118">
                <a:moveTo>
                  <a:pt x="0" y="0"/>
                </a:moveTo>
                <a:lnTo>
                  <a:pt x="6033660" y="0"/>
                </a:lnTo>
                <a:lnTo>
                  <a:pt x="5895190" y="188118"/>
                </a:lnTo>
                <a:lnTo>
                  <a:pt x="6314739" y="188118"/>
                </a:lnTo>
                <a:lnTo>
                  <a:pt x="6314739" y="224118"/>
                </a:lnTo>
                <a:lnTo>
                  <a:pt x="0" y="224118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6822000"/>
            <a:ext cx="12192000" cy="36000"/>
          </a:xfrm>
          <a:prstGeom prst="rect">
            <a:avLst/>
          </a:prstGeom>
          <a:solidFill>
            <a:srgbClr val="959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7451050" y="6633881"/>
            <a:ext cx="4742331" cy="188000"/>
          </a:xfrm>
          <a:custGeom>
            <a:avLst/>
            <a:gdLst>
              <a:gd name="connsiteX0" fmla="*/ 138384 w 4742331"/>
              <a:gd name="connsiteY0" fmla="*/ 0 h 188000"/>
              <a:gd name="connsiteX1" fmla="*/ 4740848 w 4742331"/>
              <a:gd name="connsiteY1" fmla="*/ 5113 h 188000"/>
              <a:gd name="connsiteX2" fmla="*/ 4742331 w 4742331"/>
              <a:gd name="connsiteY2" fmla="*/ 188000 h 188000"/>
              <a:gd name="connsiteX3" fmla="*/ 0 w 4742331"/>
              <a:gd name="connsiteY3" fmla="*/ 188000 h 1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2331" h="188000">
                <a:moveTo>
                  <a:pt x="138384" y="0"/>
                </a:moveTo>
                <a:lnTo>
                  <a:pt x="4740848" y="5113"/>
                </a:lnTo>
                <a:cubicBezTo>
                  <a:pt x="4741342" y="66075"/>
                  <a:pt x="4741837" y="127038"/>
                  <a:pt x="4742331" y="188000"/>
                </a:cubicBezTo>
                <a:lnTo>
                  <a:pt x="0" y="188000"/>
                </a:lnTo>
                <a:close/>
              </a:path>
            </a:pathLst>
          </a:custGeom>
          <a:solidFill>
            <a:srgbClr val="004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平行四边形 10"/>
          <p:cNvSpPr/>
          <p:nvPr/>
        </p:nvSpPr>
        <p:spPr>
          <a:xfrm>
            <a:off x="6089427" y="6633881"/>
            <a:ext cx="1694330" cy="188118"/>
          </a:xfrm>
          <a:prstGeom prst="parallelogram">
            <a:avLst>
              <a:gd name="adj" fmla="val 73608"/>
            </a:avLst>
          </a:prstGeom>
          <a:solidFill>
            <a:srgbClr val="0E72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619428" y="672353"/>
            <a:ext cx="476940" cy="1290917"/>
            <a:chOff x="356778" y="403412"/>
            <a:chExt cx="476940" cy="1290917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356778" y="416859"/>
              <a:ext cx="0" cy="1277470"/>
            </a:xfrm>
            <a:prstGeom prst="line">
              <a:avLst/>
            </a:prstGeom>
            <a:ln w="22225">
              <a:solidFill>
                <a:srgbClr val="959595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356778" y="403412"/>
              <a:ext cx="476940" cy="13447"/>
            </a:xfrm>
            <a:prstGeom prst="line">
              <a:avLst/>
            </a:prstGeom>
            <a:ln w="22225">
              <a:solidFill>
                <a:srgbClr val="959595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28"/>
          <p:cNvSpPr txBox="1"/>
          <p:nvPr/>
        </p:nvSpPr>
        <p:spPr>
          <a:xfrm>
            <a:off x="11739245" y="6265545"/>
            <a:ext cx="452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5</a:t>
            </a:r>
          </a:p>
        </p:txBody>
      </p:sp>
      <p:pic>
        <p:nvPicPr>
          <p:cNvPr id="13" name="图片 10" descr="C:\Users\tangu\AppData\Local\Temp\ksohtml5704\wps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535" y="2349500"/>
            <a:ext cx="3095625" cy="215836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虚尾箭头 31"/>
          <p:cNvSpPr/>
          <p:nvPr/>
        </p:nvSpPr>
        <p:spPr>
          <a:xfrm>
            <a:off x="2926715" y="3300730"/>
            <a:ext cx="1502410" cy="59753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>
            <a:off x="0" y="6633881"/>
            <a:ext cx="6529892" cy="224118"/>
          </a:xfrm>
          <a:custGeom>
            <a:avLst/>
            <a:gdLst>
              <a:gd name="connsiteX0" fmla="*/ 0 w 6314739"/>
              <a:gd name="connsiteY0" fmla="*/ 0 h 224118"/>
              <a:gd name="connsiteX1" fmla="*/ 6033660 w 6314739"/>
              <a:gd name="connsiteY1" fmla="*/ 0 h 224118"/>
              <a:gd name="connsiteX2" fmla="*/ 5895190 w 6314739"/>
              <a:gd name="connsiteY2" fmla="*/ 188118 h 224118"/>
              <a:gd name="connsiteX3" fmla="*/ 6314739 w 6314739"/>
              <a:gd name="connsiteY3" fmla="*/ 188118 h 224118"/>
              <a:gd name="connsiteX4" fmla="*/ 6314739 w 6314739"/>
              <a:gd name="connsiteY4" fmla="*/ 224118 h 224118"/>
              <a:gd name="connsiteX5" fmla="*/ 0 w 6314739"/>
              <a:gd name="connsiteY5" fmla="*/ 224118 h 224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14739" h="224118">
                <a:moveTo>
                  <a:pt x="0" y="0"/>
                </a:moveTo>
                <a:lnTo>
                  <a:pt x="6033660" y="0"/>
                </a:lnTo>
                <a:lnTo>
                  <a:pt x="5895190" y="188118"/>
                </a:lnTo>
                <a:lnTo>
                  <a:pt x="6314739" y="188118"/>
                </a:lnTo>
                <a:lnTo>
                  <a:pt x="6314739" y="224118"/>
                </a:lnTo>
                <a:lnTo>
                  <a:pt x="0" y="224118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6822000"/>
            <a:ext cx="12192000" cy="36000"/>
          </a:xfrm>
          <a:prstGeom prst="rect">
            <a:avLst/>
          </a:prstGeom>
          <a:solidFill>
            <a:srgbClr val="959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7451050" y="6633881"/>
            <a:ext cx="4742331" cy="188000"/>
          </a:xfrm>
          <a:custGeom>
            <a:avLst/>
            <a:gdLst>
              <a:gd name="connsiteX0" fmla="*/ 138384 w 4742331"/>
              <a:gd name="connsiteY0" fmla="*/ 0 h 188000"/>
              <a:gd name="connsiteX1" fmla="*/ 4740848 w 4742331"/>
              <a:gd name="connsiteY1" fmla="*/ 5113 h 188000"/>
              <a:gd name="connsiteX2" fmla="*/ 4742331 w 4742331"/>
              <a:gd name="connsiteY2" fmla="*/ 188000 h 188000"/>
              <a:gd name="connsiteX3" fmla="*/ 0 w 4742331"/>
              <a:gd name="connsiteY3" fmla="*/ 188000 h 1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2331" h="188000">
                <a:moveTo>
                  <a:pt x="138384" y="0"/>
                </a:moveTo>
                <a:lnTo>
                  <a:pt x="4740848" y="5113"/>
                </a:lnTo>
                <a:cubicBezTo>
                  <a:pt x="4741342" y="66075"/>
                  <a:pt x="4741837" y="127038"/>
                  <a:pt x="4742331" y="188000"/>
                </a:cubicBezTo>
                <a:lnTo>
                  <a:pt x="0" y="188000"/>
                </a:lnTo>
                <a:close/>
              </a:path>
            </a:pathLst>
          </a:custGeom>
          <a:solidFill>
            <a:srgbClr val="004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平行四边形 10"/>
          <p:cNvSpPr/>
          <p:nvPr/>
        </p:nvSpPr>
        <p:spPr>
          <a:xfrm>
            <a:off x="6089427" y="6633881"/>
            <a:ext cx="1694330" cy="188118"/>
          </a:xfrm>
          <a:prstGeom prst="parallelogram">
            <a:avLst>
              <a:gd name="adj" fmla="val 73608"/>
            </a:avLst>
          </a:prstGeom>
          <a:solidFill>
            <a:srgbClr val="0E72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619428" y="672353"/>
            <a:ext cx="476940" cy="1290917"/>
            <a:chOff x="356778" y="403412"/>
            <a:chExt cx="476940" cy="1290917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356778" y="416859"/>
              <a:ext cx="0" cy="1277470"/>
            </a:xfrm>
            <a:prstGeom prst="line">
              <a:avLst/>
            </a:prstGeom>
            <a:ln w="22225">
              <a:solidFill>
                <a:srgbClr val="959595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356778" y="403412"/>
              <a:ext cx="476940" cy="13447"/>
            </a:xfrm>
            <a:prstGeom prst="line">
              <a:avLst/>
            </a:prstGeom>
            <a:ln w="22225">
              <a:solidFill>
                <a:srgbClr val="959595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11739245" y="6265545"/>
            <a:ext cx="452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7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85240" y="2352040"/>
            <a:ext cx="341503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T</a:t>
            </a:r>
            <a:r>
              <a:rPr lang="zh-CN" altLang="en-US"/>
              <a:t>hree-phase AC voltage source</a:t>
            </a:r>
            <a:r>
              <a:rPr lang="en-US" altLang="zh-CN"/>
              <a:t>:</a:t>
            </a:r>
          </a:p>
          <a:p>
            <a:r>
              <a:rPr lang="zh-CN" altLang="en-US"/>
              <a:t> 50 Hz, 380 V </a:t>
            </a:r>
            <a:r>
              <a:rPr lang="en-US" altLang="zh-CN"/>
              <a:t>,</a:t>
            </a:r>
            <a:r>
              <a:rPr lang="zh-CN" altLang="en-US"/>
              <a:t> 0. </a:t>
            </a:r>
          </a:p>
          <a:p>
            <a:endParaRPr lang="zh-CN" altLang="en-US"/>
          </a:p>
          <a:p>
            <a:r>
              <a:rPr lang="zh-CN" altLang="en-US"/>
              <a:t>L=3mH , R=15Ω.</a:t>
            </a: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285240" y="399986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α1=10°</a:t>
            </a:r>
          </a:p>
        </p:txBody>
      </p:sp>
      <p:pic>
        <p:nvPicPr>
          <p:cNvPr id="30" name="图片 1"/>
          <p:cNvPicPr/>
          <p:nvPr/>
        </p:nvPicPr>
        <p:blipFill>
          <a:blip r:embed="rId2"/>
          <a:srcRect l="8985" t="27359" r="14696" b="14277"/>
          <a:stretch>
            <a:fillRect/>
          </a:stretch>
        </p:blipFill>
        <p:spPr>
          <a:xfrm>
            <a:off x="4700270" y="1137285"/>
            <a:ext cx="6417945" cy="418274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>
            <a:off x="0" y="6633881"/>
            <a:ext cx="6529892" cy="224118"/>
          </a:xfrm>
          <a:custGeom>
            <a:avLst/>
            <a:gdLst>
              <a:gd name="connsiteX0" fmla="*/ 0 w 6314739"/>
              <a:gd name="connsiteY0" fmla="*/ 0 h 224118"/>
              <a:gd name="connsiteX1" fmla="*/ 6033660 w 6314739"/>
              <a:gd name="connsiteY1" fmla="*/ 0 h 224118"/>
              <a:gd name="connsiteX2" fmla="*/ 5895190 w 6314739"/>
              <a:gd name="connsiteY2" fmla="*/ 188118 h 224118"/>
              <a:gd name="connsiteX3" fmla="*/ 6314739 w 6314739"/>
              <a:gd name="connsiteY3" fmla="*/ 188118 h 224118"/>
              <a:gd name="connsiteX4" fmla="*/ 6314739 w 6314739"/>
              <a:gd name="connsiteY4" fmla="*/ 224118 h 224118"/>
              <a:gd name="connsiteX5" fmla="*/ 0 w 6314739"/>
              <a:gd name="connsiteY5" fmla="*/ 224118 h 224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14739" h="224118">
                <a:moveTo>
                  <a:pt x="0" y="0"/>
                </a:moveTo>
                <a:lnTo>
                  <a:pt x="6033660" y="0"/>
                </a:lnTo>
                <a:lnTo>
                  <a:pt x="5895190" y="188118"/>
                </a:lnTo>
                <a:lnTo>
                  <a:pt x="6314739" y="188118"/>
                </a:lnTo>
                <a:lnTo>
                  <a:pt x="6314739" y="224118"/>
                </a:lnTo>
                <a:lnTo>
                  <a:pt x="0" y="224118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6822000"/>
            <a:ext cx="12192000" cy="36000"/>
          </a:xfrm>
          <a:prstGeom prst="rect">
            <a:avLst/>
          </a:prstGeom>
          <a:solidFill>
            <a:srgbClr val="959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7451050" y="6633881"/>
            <a:ext cx="4742331" cy="188000"/>
          </a:xfrm>
          <a:custGeom>
            <a:avLst/>
            <a:gdLst>
              <a:gd name="connsiteX0" fmla="*/ 138384 w 4742331"/>
              <a:gd name="connsiteY0" fmla="*/ 0 h 188000"/>
              <a:gd name="connsiteX1" fmla="*/ 4740848 w 4742331"/>
              <a:gd name="connsiteY1" fmla="*/ 5113 h 188000"/>
              <a:gd name="connsiteX2" fmla="*/ 4742331 w 4742331"/>
              <a:gd name="connsiteY2" fmla="*/ 188000 h 188000"/>
              <a:gd name="connsiteX3" fmla="*/ 0 w 4742331"/>
              <a:gd name="connsiteY3" fmla="*/ 188000 h 1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2331" h="188000">
                <a:moveTo>
                  <a:pt x="138384" y="0"/>
                </a:moveTo>
                <a:lnTo>
                  <a:pt x="4740848" y="5113"/>
                </a:lnTo>
                <a:cubicBezTo>
                  <a:pt x="4741342" y="66075"/>
                  <a:pt x="4741837" y="127038"/>
                  <a:pt x="4742331" y="188000"/>
                </a:cubicBezTo>
                <a:lnTo>
                  <a:pt x="0" y="188000"/>
                </a:lnTo>
                <a:close/>
              </a:path>
            </a:pathLst>
          </a:custGeom>
          <a:solidFill>
            <a:srgbClr val="004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平行四边形 10"/>
          <p:cNvSpPr/>
          <p:nvPr/>
        </p:nvSpPr>
        <p:spPr>
          <a:xfrm>
            <a:off x="6089427" y="6633881"/>
            <a:ext cx="1694330" cy="188118"/>
          </a:xfrm>
          <a:prstGeom prst="parallelogram">
            <a:avLst>
              <a:gd name="adj" fmla="val 73608"/>
            </a:avLst>
          </a:prstGeom>
          <a:solidFill>
            <a:srgbClr val="0E72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619428" y="672353"/>
            <a:ext cx="476940" cy="1290917"/>
            <a:chOff x="356778" y="403412"/>
            <a:chExt cx="476940" cy="1290917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356778" y="416859"/>
              <a:ext cx="0" cy="1277470"/>
            </a:xfrm>
            <a:prstGeom prst="line">
              <a:avLst/>
            </a:prstGeom>
            <a:ln w="22225">
              <a:solidFill>
                <a:srgbClr val="959595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356778" y="403412"/>
              <a:ext cx="476940" cy="13447"/>
            </a:xfrm>
            <a:prstGeom prst="line">
              <a:avLst/>
            </a:prstGeom>
            <a:ln w="22225">
              <a:solidFill>
                <a:srgbClr val="959595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/>
          <p:cNvSpPr txBox="1"/>
          <p:nvPr/>
        </p:nvSpPr>
        <p:spPr>
          <a:xfrm>
            <a:off x="11739245" y="6265545"/>
            <a:ext cx="452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9</a:t>
            </a:r>
          </a:p>
        </p:txBody>
      </p:sp>
      <p:pic>
        <p:nvPicPr>
          <p:cNvPr id="2" name="图片 2"/>
          <p:cNvPicPr/>
          <p:nvPr/>
        </p:nvPicPr>
        <p:blipFill>
          <a:blip r:embed="rId2"/>
          <a:srcRect l="18111" t="11902" r="32283" b="9823"/>
          <a:stretch>
            <a:fillRect/>
          </a:stretch>
        </p:blipFill>
        <p:spPr>
          <a:xfrm>
            <a:off x="1193165" y="1021715"/>
            <a:ext cx="5815965" cy="4882515"/>
          </a:xfrm>
          <a:prstGeom prst="rect">
            <a:avLst/>
          </a:prstGeom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7266305" y="1539240"/>
            <a:ext cx="395541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The six thyristors turn on in sequence of </a:t>
            </a:r>
            <a:r>
              <a:rPr lang="en-US" altLang="zh-CN"/>
              <a:t>:</a:t>
            </a:r>
            <a:endParaRPr lang="zh-CN" altLang="en-US"/>
          </a:p>
          <a:p>
            <a:r>
              <a:rPr lang="zh-CN" altLang="en-US"/>
              <a:t>VT1-VT2-VT3-VT4-VT5-VT6</a:t>
            </a:r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T</a:t>
            </a:r>
            <a:r>
              <a:rPr lang="zh-CN" altLang="en-US"/>
              <a:t>he phase difference is 60°.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>
            <a:off x="0" y="6633881"/>
            <a:ext cx="6529892" cy="224118"/>
          </a:xfrm>
          <a:custGeom>
            <a:avLst/>
            <a:gdLst>
              <a:gd name="connsiteX0" fmla="*/ 0 w 6314739"/>
              <a:gd name="connsiteY0" fmla="*/ 0 h 224118"/>
              <a:gd name="connsiteX1" fmla="*/ 6033660 w 6314739"/>
              <a:gd name="connsiteY1" fmla="*/ 0 h 224118"/>
              <a:gd name="connsiteX2" fmla="*/ 5895190 w 6314739"/>
              <a:gd name="connsiteY2" fmla="*/ 188118 h 224118"/>
              <a:gd name="connsiteX3" fmla="*/ 6314739 w 6314739"/>
              <a:gd name="connsiteY3" fmla="*/ 188118 h 224118"/>
              <a:gd name="connsiteX4" fmla="*/ 6314739 w 6314739"/>
              <a:gd name="connsiteY4" fmla="*/ 224118 h 224118"/>
              <a:gd name="connsiteX5" fmla="*/ 0 w 6314739"/>
              <a:gd name="connsiteY5" fmla="*/ 224118 h 224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14739" h="224118">
                <a:moveTo>
                  <a:pt x="0" y="0"/>
                </a:moveTo>
                <a:lnTo>
                  <a:pt x="6033660" y="0"/>
                </a:lnTo>
                <a:lnTo>
                  <a:pt x="5895190" y="188118"/>
                </a:lnTo>
                <a:lnTo>
                  <a:pt x="6314739" y="188118"/>
                </a:lnTo>
                <a:lnTo>
                  <a:pt x="6314739" y="224118"/>
                </a:lnTo>
                <a:lnTo>
                  <a:pt x="0" y="224118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6822000"/>
            <a:ext cx="12192000" cy="36000"/>
          </a:xfrm>
          <a:prstGeom prst="rect">
            <a:avLst/>
          </a:prstGeom>
          <a:solidFill>
            <a:srgbClr val="959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7451050" y="6633881"/>
            <a:ext cx="4742331" cy="188000"/>
          </a:xfrm>
          <a:custGeom>
            <a:avLst/>
            <a:gdLst>
              <a:gd name="connsiteX0" fmla="*/ 138384 w 4742331"/>
              <a:gd name="connsiteY0" fmla="*/ 0 h 188000"/>
              <a:gd name="connsiteX1" fmla="*/ 4740848 w 4742331"/>
              <a:gd name="connsiteY1" fmla="*/ 5113 h 188000"/>
              <a:gd name="connsiteX2" fmla="*/ 4742331 w 4742331"/>
              <a:gd name="connsiteY2" fmla="*/ 188000 h 188000"/>
              <a:gd name="connsiteX3" fmla="*/ 0 w 4742331"/>
              <a:gd name="connsiteY3" fmla="*/ 188000 h 1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2331" h="188000">
                <a:moveTo>
                  <a:pt x="138384" y="0"/>
                </a:moveTo>
                <a:lnTo>
                  <a:pt x="4740848" y="5113"/>
                </a:lnTo>
                <a:cubicBezTo>
                  <a:pt x="4741342" y="66075"/>
                  <a:pt x="4741837" y="127038"/>
                  <a:pt x="4742331" y="188000"/>
                </a:cubicBezTo>
                <a:lnTo>
                  <a:pt x="0" y="188000"/>
                </a:lnTo>
                <a:close/>
              </a:path>
            </a:pathLst>
          </a:custGeom>
          <a:solidFill>
            <a:srgbClr val="004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平行四边形 10"/>
          <p:cNvSpPr/>
          <p:nvPr/>
        </p:nvSpPr>
        <p:spPr>
          <a:xfrm>
            <a:off x="6089427" y="6633881"/>
            <a:ext cx="1694330" cy="188118"/>
          </a:xfrm>
          <a:prstGeom prst="parallelogram">
            <a:avLst>
              <a:gd name="adj" fmla="val 73608"/>
            </a:avLst>
          </a:prstGeom>
          <a:solidFill>
            <a:srgbClr val="0E72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619428" y="672353"/>
            <a:ext cx="476940" cy="1290917"/>
            <a:chOff x="356778" y="403412"/>
            <a:chExt cx="476940" cy="1290917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356778" y="416859"/>
              <a:ext cx="0" cy="1277470"/>
            </a:xfrm>
            <a:prstGeom prst="line">
              <a:avLst/>
            </a:prstGeom>
            <a:ln w="22225">
              <a:solidFill>
                <a:srgbClr val="959595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356778" y="403412"/>
              <a:ext cx="476940" cy="13447"/>
            </a:xfrm>
            <a:prstGeom prst="line">
              <a:avLst/>
            </a:prstGeom>
            <a:ln w="22225">
              <a:solidFill>
                <a:srgbClr val="959595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/>
          <p:cNvSpPr txBox="1"/>
          <p:nvPr/>
        </p:nvSpPr>
        <p:spPr>
          <a:xfrm>
            <a:off x="11739245" y="6265545"/>
            <a:ext cx="452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9</a:t>
            </a:r>
          </a:p>
        </p:txBody>
      </p:sp>
      <p:pic>
        <p:nvPicPr>
          <p:cNvPr id="13" name="图片 4"/>
          <p:cNvPicPr/>
          <p:nvPr/>
        </p:nvPicPr>
        <p:blipFill>
          <a:blip r:embed="rId2"/>
          <a:srcRect l="-86" t="10529" r="23261" b="8595"/>
          <a:stretch>
            <a:fillRect/>
          </a:stretch>
        </p:blipFill>
        <p:spPr>
          <a:xfrm>
            <a:off x="1449705" y="516890"/>
            <a:ext cx="9293225" cy="2927985"/>
          </a:xfrm>
          <a:prstGeom prst="rect">
            <a:avLst/>
          </a:prstGeom>
          <a:ln>
            <a:noFill/>
          </a:ln>
        </p:spPr>
      </p:pic>
      <p:pic>
        <p:nvPicPr>
          <p:cNvPr id="16" name="图片 6"/>
          <p:cNvPicPr/>
          <p:nvPr/>
        </p:nvPicPr>
        <p:blipFill>
          <a:blip r:embed="rId3"/>
          <a:srcRect l="2920" t="11443" r="31322" b="7374"/>
          <a:stretch>
            <a:fillRect/>
          </a:stretch>
        </p:blipFill>
        <p:spPr>
          <a:xfrm>
            <a:off x="1449705" y="3605530"/>
            <a:ext cx="9634220" cy="273939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>
            <a:off x="0" y="6633881"/>
            <a:ext cx="6529892" cy="224118"/>
          </a:xfrm>
          <a:custGeom>
            <a:avLst/>
            <a:gdLst>
              <a:gd name="connsiteX0" fmla="*/ 0 w 6314739"/>
              <a:gd name="connsiteY0" fmla="*/ 0 h 224118"/>
              <a:gd name="connsiteX1" fmla="*/ 6033660 w 6314739"/>
              <a:gd name="connsiteY1" fmla="*/ 0 h 224118"/>
              <a:gd name="connsiteX2" fmla="*/ 5895190 w 6314739"/>
              <a:gd name="connsiteY2" fmla="*/ 188118 h 224118"/>
              <a:gd name="connsiteX3" fmla="*/ 6314739 w 6314739"/>
              <a:gd name="connsiteY3" fmla="*/ 188118 h 224118"/>
              <a:gd name="connsiteX4" fmla="*/ 6314739 w 6314739"/>
              <a:gd name="connsiteY4" fmla="*/ 224118 h 224118"/>
              <a:gd name="connsiteX5" fmla="*/ 0 w 6314739"/>
              <a:gd name="connsiteY5" fmla="*/ 224118 h 224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14739" h="224118">
                <a:moveTo>
                  <a:pt x="0" y="0"/>
                </a:moveTo>
                <a:lnTo>
                  <a:pt x="6033660" y="0"/>
                </a:lnTo>
                <a:lnTo>
                  <a:pt x="5895190" y="188118"/>
                </a:lnTo>
                <a:lnTo>
                  <a:pt x="6314739" y="188118"/>
                </a:lnTo>
                <a:lnTo>
                  <a:pt x="6314739" y="224118"/>
                </a:lnTo>
                <a:lnTo>
                  <a:pt x="0" y="224118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6822000"/>
            <a:ext cx="12192000" cy="36000"/>
          </a:xfrm>
          <a:prstGeom prst="rect">
            <a:avLst/>
          </a:prstGeom>
          <a:solidFill>
            <a:srgbClr val="959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7451050" y="6633881"/>
            <a:ext cx="4742331" cy="188000"/>
          </a:xfrm>
          <a:custGeom>
            <a:avLst/>
            <a:gdLst>
              <a:gd name="connsiteX0" fmla="*/ 138384 w 4742331"/>
              <a:gd name="connsiteY0" fmla="*/ 0 h 188000"/>
              <a:gd name="connsiteX1" fmla="*/ 4740848 w 4742331"/>
              <a:gd name="connsiteY1" fmla="*/ 5113 h 188000"/>
              <a:gd name="connsiteX2" fmla="*/ 4742331 w 4742331"/>
              <a:gd name="connsiteY2" fmla="*/ 188000 h 188000"/>
              <a:gd name="connsiteX3" fmla="*/ 0 w 4742331"/>
              <a:gd name="connsiteY3" fmla="*/ 188000 h 1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2331" h="188000">
                <a:moveTo>
                  <a:pt x="138384" y="0"/>
                </a:moveTo>
                <a:lnTo>
                  <a:pt x="4740848" y="5113"/>
                </a:lnTo>
                <a:cubicBezTo>
                  <a:pt x="4741342" y="66075"/>
                  <a:pt x="4741837" y="127038"/>
                  <a:pt x="4742331" y="188000"/>
                </a:cubicBezTo>
                <a:lnTo>
                  <a:pt x="0" y="188000"/>
                </a:lnTo>
                <a:close/>
              </a:path>
            </a:pathLst>
          </a:custGeom>
          <a:solidFill>
            <a:srgbClr val="004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平行四边形 10"/>
          <p:cNvSpPr/>
          <p:nvPr/>
        </p:nvSpPr>
        <p:spPr>
          <a:xfrm>
            <a:off x="6089427" y="6633881"/>
            <a:ext cx="1694330" cy="188118"/>
          </a:xfrm>
          <a:prstGeom prst="parallelogram">
            <a:avLst>
              <a:gd name="adj" fmla="val 73608"/>
            </a:avLst>
          </a:prstGeom>
          <a:solidFill>
            <a:srgbClr val="0E72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619428" y="672353"/>
            <a:ext cx="476940" cy="1290917"/>
            <a:chOff x="356778" y="403412"/>
            <a:chExt cx="476940" cy="1290917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356778" y="416859"/>
              <a:ext cx="0" cy="1277470"/>
            </a:xfrm>
            <a:prstGeom prst="line">
              <a:avLst/>
            </a:prstGeom>
            <a:ln w="22225">
              <a:solidFill>
                <a:srgbClr val="959595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356778" y="403412"/>
              <a:ext cx="476940" cy="13447"/>
            </a:xfrm>
            <a:prstGeom prst="line">
              <a:avLst/>
            </a:prstGeom>
            <a:ln w="22225">
              <a:solidFill>
                <a:srgbClr val="959595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/>
          <p:cNvSpPr txBox="1"/>
          <p:nvPr/>
        </p:nvSpPr>
        <p:spPr>
          <a:xfrm>
            <a:off x="11739245" y="6265545"/>
            <a:ext cx="452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9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>
            <a:off x="0" y="6633881"/>
            <a:ext cx="6529892" cy="224118"/>
          </a:xfrm>
          <a:custGeom>
            <a:avLst/>
            <a:gdLst>
              <a:gd name="connsiteX0" fmla="*/ 0 w 6314739"/>
              <a:gd name="connsiteY0" fmla="*/ 0 h 224118"/>
              <a:gd name="connsiteX1" fmla="*/ 6033660 w 6314739"/>
              <a:gd name="connsiteY1" fmla="*/ 0 h 224118"/>
              <a:gd name="connsiteX2" fmla="*/ 5895190 w 6314739"/>
              <a:gd name="connsiteY2" fmla="*/ 188118 h 224118"/>
              <a:gd name="connsiteX3" fmla="*/ 6314739 w 6314739"/>
              <a:gd name="connsiteY3" fmla="*/ 188118 h 224118"/>
              <a:gd name="connsiteX4" fmla="*/ 6314739 w 6314739"/>
              <a:gd name="connsiteY4" fmla="*/ 224118 h 224118"/>
              <a:gd name="connsiteX5" fmla="*/ 0 w 6314739"/>
              <a:gd name="connsiteY5" fmla="*/ 224118 h 224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14739" h="224118">
                <a:moveTo>
                  <a:pt x="0" y="0"/>
                </a:moveTo>
                <a:lnTo>
                  <a:pt x="6033660" y="0"/>
                </a:lnTo>
                <a:lnTo>
                  <a:pt x="5895190" y="188118"/>
                </a:lnTo>
                <a:lnTo>
                  <a:pt x="6314739" y="188118"/>
                </a:lnTo>
                <a:lnTo>
                  <a:pt x="6314739" y="224118"/>
                </a:lnTo>
                <a:lnTo>
                  <a:pt x="0" y="224118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6822000"/>
            <a:ext cx="12192000" cy="36000"/>
          </a:xfrm>
          <a:prstGeom prst="rect">
            <a:avLst/>
          </a:prstGeom>
          <a:solidFill>
            <a:srgbClr val="959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7451050" y="6633881"/>
            <a:ext cx="4742331" cy="188000"/>
          </a:xfrm>
          <a:custGeom>
            <a:avLst/>
            <a:gdLst>
              <a:gd name="connsiteX0" fmla="*/ 138384 w 4742331"/>
              <a:gd name="connsiteY0" fmla="*/ 0 h 188000"/>
              <a:gd name="connsiteX1" fmla="*/ 4740848 w 4742331"/>
              <a:gd name="connsiteY1" fmla="*/ 5113 h 188000"/>
              <a:gd name="connsiteX2" fmla="*/ 4742331 w 4742331"/>
              <a:gd name="connsiteY2" fmla="*/ 188000 h 188000"/>
              <a:gd name="connsiteX3" fmla="*/ 0 w 4742331"/>
              <a:gd name="connsiteY3" fmla="*/ 188000 h 1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2331" h="188000">
                <a:moveTo>
                  <a:pt x="138384" y="0"/>
                </a:moveTo>
                <a:lnTo>
                  <a:pt x="4740848" y="5113"/>
                </a:lnTo>
                <a:cubicBezTo>
                  <a:pt x="4741342" y="66075"/>
                  <a:pt x="4741837" y="127038"/>
                  <a:pt x="4742331" y="188000"/>
                </a:cubicBezTo>
                <a:lnTo>
                  <a:pt x="0" y="188000"/>
                </a:lnTo>
                <a:close/>
              </a:path>
            </a:pathLst>
          </a:custGeom>
          <a:solidFill>
            <a:srgbClr val="004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平行四边形 10"/>
          <p:cNvSpPr/>
          <p:nvPr/>
        </p:nvSpPr>
        <p:spPr>
          <a:xfrm>
            <a:off x="6089427" y="6633881"/>
            <a:ext cx="1694330" cy="188118"/>
          </a:xfrm>
          <a:prstGeom prst="parallelogram">
            <a:avLst>
              <a:gd name="adj" fmla="val 73608"/>
            </a:avLst>
          </a:prstGeom>
          <a:solidFill>
            <a:srgbClr val="0E72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619428" y="672353"/>
            <a:ext cx="476940" cy="1290917"/>
            <a:chOff x="356778" y="403412"/>
            <a:chExt cx="476940" cy="1290917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356778" y="416859"/>
              <a:ext cx="0" cy="1277470"/>
            </a:xfrm>
            <a:prstGeom prst="line">
              <a:avLst/>
            </a:prstGeom>
            <a:ln w="22225">
              <a:solidFill>
                <a:srgbClr val="959595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356778" y="403412"/>
              <a:ext cx="476940" cy="13447"/>
            </a:xfrm>
            <a:prstGeom prst="line">
              <a:avLst/>
            </a:prstGeom>
            <a:ln w="22225">
              <a:solidFill>
                <a:srgbClr val="959595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/>
          <p:cNvSpPr txBox="1"/>
          <p:nvPr/>
        </p:nvSpPr>
        <p:spPr>
          <a:xfrm>
            <a:off x="11739245" y="6265545"/>
            <a:ext cx="452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9</a:t>
            </a:r>
          </a:p>
        </p:txBody>
      </p:sp>
      <p:pic>
        <p:nvPicPr>
          <p:cNvPr id="5" name="图片 5"/>
          <p:cNvPicPr/>
          <p:nvPr/>
        </p:nvPicPr>
        <p:blipFill>
          <a:blip r:embed="rId2"/>
          <a:srcRect l="10386" t="12208" r="40437" b="8144"/>
          <a:stretch>
            <a:fillRect/>
          </a:stretch>
        </p:blipFill>
        <p:spPr>
          <a:xfrm>
            <a:off x="887095" y="800735"/>
            <a:ext cx="6167755" cy="494855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130</Words>
  <Application>Microsoft Office PowerPoint</Application>
  <PresentationFormat>宽屏</PresentationFormat>
  <Paragraphs>51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华文琥珀</vt:lpstr>
      <vt:lpstr>宋体</vt:lpstr>
      <vt:lpstr>微软雅黑</vt:lpstr>
      <vt:lpstr>造字工房力黑（非商用）常规体</vt:lpstr>
      <vt:lpstr>Arial</vt:lpstr>
      <vt:lpstr>Calibri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聂永欣</cp:lastModifiedBy>
  <cp:revision>184</cp:revision>
  <dcterms:created xsi:type="dcterms:W3CDTF">2019-06-19T02:08:00Z</dcterms:created>
  <dcterms:modified xsi:type="dcterms:W3CDTF">2020-12-07T11:14:13Z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