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2"/>
    <p:sldMasterId id="2147483664" r:id="rId3"/>
  </p:sldMasterIdLst>
  <p:notesMasterIdLst>
    <p:notesMasterId r:id="rId28"/>
  </p:notesMasterIdLst>
  <p:sldIdLst>
    <p:sldId id="260" r:id="rId4"/>
    <p:sldId id="325" r:id="rId5"/>
    <p:sldId id="300" r:id="rId6"/>
    <p:sldId id="275" r:id="rId7"/>
    <p:sldId id="307" r:id="rId8"/>
    <p:sldId id="327" r:id="rId9"/>
    <p:sldId id="302" r:id="rId10"/>
    <p:sldId id="303" r:id="rId11"/>
    <p:sldId id="304" r:id="rId12"/>
    <p:sldId id="305" r:id="rId13"/>
    <p:sldId id="328" r:id="rId14"/>
    <p:sldId id="306" r:id="rId15"/>
    <p:sldId id="274" r:id="rId16"/>
    <p:sldId id="301" r:id="rId17"/>
    <p:sldId id="276" r:id="rId18"/>
    <p:sldId id="295" r:id="rId19"/>
    <p:sldId id="296" r:id="rId20"/>
    <p:sldId id="329" r:id="rId21"/>
    <p:sldId id="288" r:id="rId22"/>
    <p:sldId id="291" r:id="rId23"/>
    <p:sldId id="326" r:id="rId24"/>
    <p:sldId id="308" r:id="rId25"/>
    <p:sldId id="309" r:id="rId26"/>
    <p:sldId id="278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363"/>
    <a:srgbClr val="277DD4"/>
    <a:srgbClr val="FFFFFF"/>
    <a:srgbClr val="006060"/>
    <a:srgbClr val="009999"/>
    <a:srgbClr val="00CC99"/>
    <a:srgbClr val="F2F2F2"/>
    <a:srgbClr val="00D29B"/>
    <a:srgbClr val="005F5F"/>
    <a:srgbClr val="7BD2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>
        <p:scale>
          <a:sx n="88" d="100"/>
          <a:sy n="88" d="100"/>
        </p:scale>
        <p:origin x="105" y="3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098653-3CBC-4D39-AFFC-E7C230440B64}" type="datetimeFigureOut">
              <a:rPr lang="zh-CN" altLang="en-US" smtClean="0"/>
              <a:t>2020-12-07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FCBC9-A883-42B1-964E-9DC78C9C441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F24FD-5D5B-4444-A872-07F95CCCA0F9}" type="datetime1">
              <a:rPr lang="zh-CN" altLang="en-US" smtClean="0"/>
              <a:t>2020-12-07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AEDD-3B9C-4241-BAAC-25EAD2317CDC}" type="datetime1">
              <a:rPr lang="zh-CN" altLang="en-US" smtClean="0"/>
              <a:t>2020-12-07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F466-71C8-4B8E-936A-6D024D41BCBA}" type="datetime1">
              <a:rPr lang="zh-CN" altLang="en-US" smtClean="0"/>
              <a:t>2020-12-07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9CDE7-41E4-4FBD-B1FE-54EA8B0D2F49}" type="datetime1">
              <a:rPr lang="zh-CN" altLang="en-US" smtClean="0"/>
              <a:t>2020-12-07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AEEA-6C30-4EA3-AE4B-3DD40716F1FF}" type="datetime1">
              <a:rPr lang="zh-CN" altLang="en-US" smtClean="0"/>
              <a:t>2020-12-07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7436-0B12-45B3-A807-5F0B1AC823AB}" type="datetime1">
              <a:rPr lang="zh-CN" altLang="en-US" smtClean="0"/>
              <a:t>2020-12-07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F485-D775-4934-990F-4F5F933EF15D}" type="datetime1">
              <a:rPr lang="zh-CN" altLang="en-US" smtClean="0"/>
              <a:t>2020-12-07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92E5-64E0-489E-89E1-97B3DE9DD8B2}" type="datetime1">
              <a:rPr lang="zh-CN" altLang="en-US" smtClean="0"/>
              <a:t>2020-12-07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41229" y="6214836"/>
            <a:ext cx="2743200" cy="365125"/>
          </a:xfrm>
        </p:spPr>
        <p:txBody>
          <a:bodyPr/>
          <a:lstStyle>
            <a:lvl1pPr>
              <a:defRPr sz="1600" b="1">
                <a:solidFill>
                  <a:schemeClr val="bg1"/>
                </a:solidFill>
                <a:latin typeface="Bodoni MT Black" panose="02070A03080606020203" pitchFamily="18" charset="0"/>
              </a:defRPr>
            </a:lvl1pPr>
          </a:lstStyle>
          <a:p>
            <a:fld id="{0D1FE178-7079-495C-AE30-29A9B692A4C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7091-80D3-497B-B171-1DCB54B8B088}" type="datetime1">
              <a:rPr lang="zh-CN" altLang="en-US" smtClean="0"/>
              <a:t>2020-12-07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0F87-D701-47C2-B9AA-32C405903762}" type="datetime1">
              <a:rPr lang="zh-CN" altLang="en-US" smtClean="0"/>
              <a:t>2020-12-07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C5549-E5A0-4CAF-8199-96720C05FDD3}" type="datetime1">
              <a:rPr lang="zh-CN" altLang="en-US" smtClean="0"/>
              <a:t>2020-12-07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F24FD-5D5B-4444-A872-07F95CCCA0F9}" type="datetime1">
              <a:rPr lang="zh-CN" altLang="en-US" smtClean="0"/>
              <a:t>2020-12-07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AEDD-3B9C-4241-BAAC-25EAD2317CDC}" type="datetime1">
              <a:rPr lang="zh-CN" altLang="en-US" smtClean="0"/>
              <a:t>2020-12-07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F466-71C8-4B8E-936A-6D024D41BCBA}" type="datetime1">
              <a:rPr lang="zh-CN" altLang="en-US" smtClean="0"/>
              <a:t>2020-12-07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9CDE7-41E4-4FBD-B1FE-54EA8B0D2F49}" type="datetime1">
              <a:rPr lang="zh-CN" altLang="en-US" smtClean="0"/>
              <a:t>2020-12-07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AEEA-6C30-4EA3-AE4B-3DD40716F1FF}" type="datetime1">
              <a:rPr lang="zh-CN" altLang="en-US" smtClean="0"/>
              <a:t>2020-12-07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A0B92E5-64E0-489E-89E1-97B3DE9DD8B2}" type="datetime1">
              <a:rPr lang="zh-CN" altLang="en-US" smtClean="0"/>
              <a:t>2020-12-07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41229" y="6214836"/>
            <a:ext cx="2743200" cy="365125"/>
          </a:xfrm>
        </p:spPr>
        <p:txBody>
          <a:bodyPr/>
          <a:lstStyle>
            <a:lvl1pPr>
              <a:defRPr sz="1600" b="1">
                <a:solidFill>
                  <a:schemeClr val="bg1"/>
                </a:solidFill>
                <a:latin typeface="Bodoni MT Black" panose="02070A03080606020203" pitchFamily="18" charset="0"/>
              </a:defRPr>
            </a:lvl1pPr>
          </a:lstStyle>
          <a:p>
            <a:fld id="{0D1FE178-7079-495C-AE30-29A9B692A4C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7436-0B12-45B3-A807-5F0B1AC823AB}" type="datetime1">
              <a:rPr lang="zh-CN" altLang="en-US" smtClean="0"/>
              <a:t>2020-12-07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F485-D775-4934-990F-4F5F933EF15D}" type="datetime1">
              <a:rPr lang="zh-CN" altLang="en-US" smtClean="0"/>
              <a:t>2020-12-07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92E5-64E0-489E-89E1-97B3DE9DD8B2}" type="datetime1">
              <a:rPr lang="zh-CN" altLang="en-US" smtClean="0"/>
              <a:t>2020-12-07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41229" y="6214836"/>
            <a:ext cx="2743200" cy="365125"/>
          </a:xfrm>
        </p:spPr>
        <p:txBody>
          <a:bodyPr/>
          <a:lstStyle>
            <a:lvl1pPr>
              <a:defRPr sz="1600" b="1">
                <a:solidFill>
                  <a:schemeClr val="bg1"/>
                </a:solidFill>
                <a:latin typeface="Bodoni MT Black" panose="02070A03080606020203" pitchFamily="18" charset="0"/>
              </a:defRPr>
            </a:lvl1pPr>
          </a:lstStyle>
          <a:p>
            <a:fld id="{0D1FE178-7079-495C-AE30-29A9B692A4C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F7091-80D3-497B-B171-1DCB54B8B088}" type="datetime1">
              <a:rPr lang="zh-CN" altLang="en-US" smtClean="0"/>
              <a:t>2020-12-07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70F87-D701-47C2-B9AA-32C405903762}" type="datetime1">
              <a:rPr lang="zh-CN" altLang="en-US" smtClean="0"/>
              <a:t>2020-12-07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C5549-E5A0-4CAF-8199-96720C05FDD3}" type="datetime1">
              <a:rPr lang="zh-CN" altLang="en-US" smtClean="0"/>
              <a:t>2020-12-07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image" Target="../media/image4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 userDrawn="1"/>
        </p:nvGrpSpPr>
        <p:grpSpPr>
          <a:xfrm>
            <a:off x="1" y="-1"/>
            <a:ext cx="5021942" cy="6858003"/>
            <a:chOff x="1" y="-1"/>
            <a:chExt cx="5999422" cy="6858003"/>
          </a:xfrm>
        </p:grpSpPr>
        <p:sp>
          <p:nvSpPr>
            <p:cNvPr id="16" name="矩形 15"/>
            <p:cNvSpPr/>
            <p:nvPr/>
          </p:nvSpPr>
          <p:spPr>
            <a:xfrm>
              <a:off x="1" y="0"/>
              <a:ext cx="2017486" cy="6858000"/>
            </a:xfrm>
            <a:prstGeom prst="rect">
              <a:avLst/>
            </a:prstGeom>
            <a:solidFill>
              <a:srgbClr val="0066CC">
                <a:alpha val="8470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2017486" y="-1"/>
              <a:ext cx="2016000" cy="6858002"/>
            </a:xfrm>
            <a:prstGeom prst="rect">
              <a:avLst/>
            </a:prstGeom>
            <a:solidFill>
              <a:srgbClr val="25A7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3983423" y="0"/>
              <a:ext cx="2016000" cy="6858002"/>
            </a:xfrm>
            <a:prstGeom prst="rect">
              <a:avLst/>
            </a:prstGeom>
            <a:solidFill>
              <a:srgbClr val="7BD2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菱形 6"/>
          <p:cNvSpPr/>
          <p:nvPr userDrawn="1"/>
        </p:nvSpPr>
        <p:spPr>
          <a:xfrm>
            <a:off x="6119042" y="1019215"/>
            <a:ext cx="4853222" cy="47801"/>
          </a:xfrm>
          <a:prstGeom prst="diamond">
            <a:avLst/>
          </a:prstGeom>
          <a:solidFill>
            <a:srgbClr val="277D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菱形 7"/>
          <p:cNvSpPr/>
          <p:nvPr userDrawn="1"/>
        </p:nvSpPr>
        <p:spPr>
          <a:xfrm>
            <a:off x="6013865" y="5842270"/>
            <a:ext cx="4853222" cy="47801"/>
          </a:xfrm>
          <a:prstGeom prst="diamond">
            <a:avLst/>
          </a:prstGeom>
          <a:solidFill>
            <a:srgbClr val="277D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48" b="15545"/>
          <a:stretch>
            <a:fillRect/>
          </a:stretch>
        </p:blipFill>
        <p:spPr>
          <a:xfrm>
            <a:off x="862145" y="1766656"/>
            <a:ext cx="3191975" cy="308055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32846-9CD7-42CB-ACD5-72B32F8F020C}" type="datetime1">
              <a:rPr lang="zh-CN" altLang="en-US" smtClean="0"/>
              <a:t>2020-12-07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310014" y="269583"/>
            <a:ext cx="457096" cy="477577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850354" y="269585"/>
            <a:ext cx="457096" cy="477577"/>
          </a:xfrm>
          <a:prstGeom prst="rect">
            <a:avLst/>
          </a:prstGeom>
          <a:solidFill>
            <a:srgbClr val="25A7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388100" y="269584"/>
            <a:ext cx="457096" cy="477577"/>
          </a:xfrm>
          <a:prstGeom prst="rect">
            <a:avLst/>
          </a:prstGeom>
          <a:solidFill>
            <a:srgbClr val="7BD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7291958" y="6185937"/>
            <a:ext cx="4643999" cy="402240"/>
            <a:chOff x="5718717" y="6455760"/>
            <a:chExt cx="3417670" cy="402240"/>
          </a:xfrm>
        </p:grpSpPr>
        <p:sp>
          <p:nvSpPr>
            <p:cNvPr id="11" name="矩形 10"/>
            <p:cNvSpPr/>
            <p:nvPr/>
          </p:nvSpPr>
          <p:spPr>
            <a:xfrm>
              <a:off x="7997164" y="6455760"/>
              <a:ext cx="1139223" cy="402240"/>
            </a:xfrm>
            <a:prstGeom prst="rect">
              <a:avLst/>
            </a:prstGeom>
            <a:solidFill>
              <a:srgbClr val="006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6857940" y="6455760"/>
              <a:ext cx="1139223" cy="402240"/>
            </a:xfrm>
            <a:prstGeom prst="rect">
              <a:avLst/>
            </a:prstGeom>
            <a:solidFill>
              <a:srgbClr val="25A7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5718717" y="6455760"/>
              <a:ext cx="1139223" cy="402240"/>
            </a:xfrm>
            <a:prstGeom prst="rect">
              <a:avLst/>
            </a:prstGeom>
            <a:solidFill>
              <a:srgbClr val="7BD2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9533" y="4816136"/>
            <a:ext cx="2759773" cy="2721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467" y="206151"/>
            <a:ext cx="2003204" cy="5701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32846-9CD7-42CB-ACD5-72B32F8F020C}" type="datetime1">
              <a:rPr lang="zh-CN" altLang="en-US" smtClean="0"/>
              <a:t>2020-12-07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FE178-7079-495C-AE30-29A9B692A4C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310014" y="269583"/>
            <a:ext cx="457096" cy="477577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850354" y="269585"/>
            <a:ext cx="457096" cy="477577"/>
          </a:xfrm>
          <a:prstGeom prst="rect">
            <a:avLst/>
          </a:prstGeom>
          <a:solidFill>
            <a:srgbClr val="25A7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388100" y="269584"/>
            <a:ext cx="457096" cy="477577"/>
          </a:xfrm>
          <a:prstGeom prst="rect">
            <a:avLst/>
          </a:prstGeom>
          <a:solidFill>
            <a:srgbClr val="7BD2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7291958" y="6185937"/>
            <a:ext cx="4643999" cy="402240"/>
            <a:chOff x="5718717" y="6455760"/>
            <a:chExt cx="3417670" cy="402240"/>
          </a:xfrm>
        </p:grpSpPr>
        <p:sp>
          <p:nvSpPr>
            <p:cNvPr id="11" name="矩形 10"/>
            <p:cNvSpPr/>
            <p:nvPr/>
          </p:nvSpPr>
          <p:spPr>
            <a:xfrm>
              <a:off x="7997164" y="6455760"/>
              <a:ext cx="1139223" cy="402240"/>
            </a:xfrm>
            <a:prstGeom prst="rect">
              <a:avLst/>
            </a:prstGeom>
            <a:solidFill>
              <a:srgbClr val="006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6857940" y="6455760"/>
              <a:ext cx="1139223" cy="402240"/>
            </a:xfrm>
            <a:prstGeom prst="rect">
              <a:avLst/>
            </a:prstGeom>
            <a:solidFill>
              <a:srgbClr val="25A7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5718717" y="6455760"/>
              <a:ext cx="1139223" cy="402240"/>
            </a:xfrm>
            <a:prstGeom prst="rect">
              <a:avLst/>
            </a:prstGeom>
            <a:solidFill>
              <a:srgbClr val="7BD2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29533" y="4816136"/>
            <a:ext cx="2759773" cy="2721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467" y="206151"/>
            <a:ext cx="2003204" cy="5701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115322" y="2066333"/>
            <a:ext cx="6606747" cy="685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920"/>
              </a:lnSpc>
            </a:pPr>
            <a:r>
              <a:rPr lang="en-US" altLang="zh-CN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Seminar #5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375572" y="4487123"/>
            <a:ext cx="19712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Liu </a:t>
            </a:r>
            <a:r>
              <a:rPr lang="en-US" altLang="zh-CN" sz="2000" b="1" dirty="0" err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Zixuan</a:t>
            </a:r>
            <a:endParaRPr lang="en-US" altLang="zh-CN" sz="20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 err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Nie</a:t>
            </a:r>
            <a:r>
              <a:rPr lang="en-US" altLang="zh-CN" sz="20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Yongxin</a:t>
            </a:r>
            <a:endParaRPr lang="en-US" altLang="zh-CN" sz="20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Tian </a:t>
            </a:r>
            <a:r>
              <a:rPr lang="en-US" altLang="zh-CN" sz="2000" b="1" dirty="0" err="1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Wenrui</a:t>
            </a:r>
            <a:endParaRPr lang="en-US" altLang="zh-CN" sz="2000" b="1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770915" y="4444356"/>
            <a:ext cx="17406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Reporter</a:t>
            </a:r>
            <a:endParaRPr 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8210947" y="4517117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dirty="0"/>
          </a:p>
        </p:txBody>
      </p:sp>
      <p:sp>
        <p:nvSpPr>
          <p:cNvPr id="12" name="矩形 11"/>
          <p:cNvSpPr/>
          <p:nvPr/>
        </p:nvSpPr>
        <p:spPr>
          <a:xfrm>
            <a:off x="5370696" y="410671"/>
            <a:ext cx="6096000" cy="6490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ts val="4920"/>
              </a:lnSpc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Power Electronics</a:t>
            </a: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2767726" y="815068"/>
            <a:ext cx="6656545" cy="566965"/>
          </a:xfrm>
        </p:spPr>
        <p:txBody>
          <a:bodyPr>
            <a:normAutofit/>
          </a:bodyPr>
          <a:lstStyle/>
          <a:p>
            <a:pPr algn="ctr"/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 waveform (phase delay angle=150°)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8" name="標題 3"/>
          <p:cNvSpPr txBox="1"/>
          <p:nvPr/>
        </p:nvSpPr>
        <p:spPr>
          <a:xfrm>
            <a:off x="1840139" y="234037"/>
            <a:ext cx="4897664" cy="7579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Simulation result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/>
          <p:nvPr/>
        </p:nvPicPr>
        <p:blipFill>
          <a:blip r:embed="rId2"/>
          <a:stretch>
            <a:fillRect/>
          </a:stretch>
        </p:blipFill>
        <p:spPr>
          <a:xfrm>
            <a:off x="2011793" y="1382033"/>
            <a:ext cx="8168413" cy="4638318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420718" y="1506350"/>
            <a:ext cx="4074966" cy="566965"/>
          </a:xfrm>
        </p:spPr>
        <p:txBody>
          <a:bodyPr>
            <a:normAutofit/>
          </a:bodyPr>
          <a:lstStyle/>
          <a:p>
            <a:pPr algn="ctr"/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phase delay angle=3.8°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8" name="標題 3"/>
          <p:cNvSpPr txBox="1"/>
          <p:nvPr/>
        </p:nvSpPr>
        <p:spPr>
          <a:xfrm>
            <a:off x="1840139" y="234037"/>
            <a:ext cx="4897664" cy="7579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DCM and CCM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FE4200A-E952-473E-9057-C040C12D9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718" y="2133600"/>
            <a:ext cx="4167187" cy="294798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B8AEF91-06CB-4C4F-AD44-9EF3D08EE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337" y="2103457"/>
            <a:ext cx="4252402" cy="3008271"/>
          </a:xfrm>
          <a:prstGeom prst="rect">
            <a:avLst/>
          </a:prstGeom>
        </p:spPr>
      </p:pic>
      <p:sp>
        <p:nvSpPr>
          <p:cNvPr id="12" name="標題 3">
            <a:extLst>
              <a:ext uri="{FF2B5EF4-FFF2-40B4-BE49-F238E27FC236}">
                <a16:creationId xmlns:a16="http://schemas.microsoft.com/office/drawing/2014/main" id="{89BF4DC1-FB90-4B7C-ABCC-ACFA5E3C0698}"/>
              </a:ext>
            </a:extLst>
          </p:cNvPr>
          <p:cNvSpPr txBox="1">
            <a:spLocks/>
          </p:cNvSpPr>
          <p:nvPr/>
        </p:nvSpPr>
        <p:spPr>
          <a:xfrm>
            <a:off x="6431794" y="1502262"/>
            <a:ext cx="4074966" cy="5669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phase delay angle=4.0°</a:t>
            </a:r>
          </a:p>
        </p:txBody>
      </p:sp>
    </p:spTree>
    <p:extLst>
      <p:ext uri="{BB962C8B-B14F-4D97-AF65-F5344CB8AC3E}">
        <p14:creationId xmlns:p14="http://schemas.microsoft.com/office/powerpoint/2010/main" val="4015289778"/>
      </p:ext>
    </p:extLst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-79623" y="233926"/>
            <a:ext cx="12271623" cy="947174"/>
          </a:xfrm>
        </p:spPr>
        <p:txBody>
          <a:bodyPr>
            <a:normAutofit/>
          </a:bodyPr>
          <a:lstStyle/>
          <a:p>
            <a:pPr algn="ctr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Relationship between delay angle </a:t>
            </a:r>
            <a:b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8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 the RMS value of output voltage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5" name="图片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901" y="1181100"/>
            <a:ext cx="6782197" cy="4995984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3487218" y="349716"/>
            <a:ext cx="4329793" cy="67627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Circuit 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762999" y="6203950"/>
            <a:ext cx="2743200" cy="365125"/>
          </a:xfrm>
        </p:spPr>
        <p:txBody>
          <a:bodyPr/>
          <a:lstStyle/>
          <a:p>
            <a:fld id="{0D1FE178-7079-495C-AE30-29A9B692A4C4}" type="slidenum">
              <a:rPr lang="zh-CN" altLang="en-US" smtClean="0"/>
              <a:t>13</a:t>
            </a:fld>
            <a:endParaRPr lang="zh-CN" altLang="en-US" dirty="0"/>
          </a:p>
        </p:txBody>
      </p:sp>
      <p:pic>
        <p:nvPicPr>
          <p:cNvPr id="3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2030730" y="894080"/>
            <a:ext cx="8357235" cy="53092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3647168" y="223157"/>
            <a:ext cx="4897664" cy="757918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Parameter Setup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標題 3"/>
          <p:cNvSpPr txBox="1"/>
          <p:nvPr/>
        </p:nvSpPr>
        <p:spPr>
          <a:xfrm>
            <a:off x="1899874" y="981075"/>
            <a:ext cx="2846160" cy="5523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Power Supply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標題 3"/>
          <p:cNvSpPr txBox="1"/>
          <p:nvPr/>
        </p:nvSpPr>
        <p:spPr>
          <a:xfrm>
            <a:off x="6661845" y="755059"/>
            <a:ext cx="4548829" cy="7579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en-US" altLang="zh-CN" sz="3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Resistor and inductor</a:t>
            </a:r>
            <a:endParaRPr lang="zh-CN" altLang="en-US" sz="3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14</a:t>
            </a:fld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202252" y="2068320"/>
          <a:ext cx="3468017" cy="11283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65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1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7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kern="100" dirty="0">
                          <a:effectLst/>
                        </a:rPr>
                        <a:t>L</a:t>
                      </a:r>
                      <a:endParaRPr lang="zh-CN" sz="3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04407" marR="20440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kern="100" dirty="0">
                          <a:effectLst/>
                        </a:rPr>
                        <a:t>R</a:t>
                      </a:r>
                      <a:endParaRPr lang="zh-CN" sz="3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04407" marR="204407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50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kern="100" dirty="0">
                          <a:effectLst/>
                        </a:rPr>
                        <a:t>2.2mH</a:t>
                      </a:r>
                      <a:endParaRPr lang="zh-CN" sz="3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04407" marR="204407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b="1" kern="100" dirty="0">
                          <a:solidFill>
                            <a:srgbClr val="006363"/>
                          </a:solidFill>
                          <a:effectLst/>
                        </a:rPr>
                        <a:t>10Ω</a:t>
                      </a:r>
                      <a:endParaRPr lang="en-US" sz="3600" b="1" kern="100" dirty="0">
                        <a:solidFill>
                          <a:srgbClr val="006363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204407" marR="204407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794" y="1664245"/>
            <a:ext cx="5029200" cy="1697990"/>
          </a:xfrm>
          <a:prstGeom prst="rect">
            <a:avLst/>
          </a:prstGeom>
        </p:spPr>
      </p:pic>
      <p:sp>
        <p:nvSpPr>
          <p:cNvPr id="6" name="標題 3"/>
          <p:cNvSpPr txBox="1"/>
          <p:nvPr/>
        </p:nvSpPr>
        <p:spPr>
          <a:xfrm>
            <a:off x="1899874" y="3362325"/>
            <a:ext cx="2846160" cy="5523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IGBT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794" y="3914685"/>
            <a:ext cx="5111115" cy="128397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-149860" y="612996"/>
            <a:ext cx="12271623" cy="566965"/>
          </a:xfrm>
        </p:spPr>
        <p:txBody>
          <a:bodyPr>
            <a:normAutofit/>
          </a:bodyPr>
          <a:lstStyle/>
          <a:p>
            <a:pPr algn="ctr"/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output voltage and input current waveform(duty cycle=25%)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945" y="1109980"/>
            <a:ext cx="9770110" cy="4954905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-149860" y="612996"/>
            <a:ext cx="12271623" cy="566965"/>
          </a:xfrm>
        </p:spPr>
        <p:txBody>
          <a:bodyPr>
            <a:normAutofit/>
          </a:bodyPr>
          <a:lstStyle/>
          <a:p>
            <a:pPr algn="ctr"/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output voltage and input current waveform(duty cycle=50%)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570" y="1137920"/>
            <a:ext cx="9761855" cy="4991100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-149860" y="612996"/>
            <a:ext cx="12271623" cy="566965"/>
          </a:xfrm>
        </p:spPr>
        <p:txBody>
          <a:bodyPr>
            <a:normAutofit/>
          </a:bodyPr>
          <a:lstStyle/>
          <a:p>
            <a:pPr algn="ctr"/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output voltage and input current waveform(duty cycle=75%)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1179830"/>
            <a:ext cx="9766300" cy="5012055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170388-5389-4936-AB92-87EAB3DF8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986916" cy="625928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0E98288-E6A6-4881-B307-0AA1496EE58A}"/>
              </a:ext>
            </a:extLst>
          </p:cNvPr>
          <p:cNvSpPr txBox="1"/>
          <p:nvPr/>
        </p:nvSpPr>
        <p:spPr>
          <a:xfrm flipH="1">
            <a:off x="10091057" y="2939143"/>
            <a:ext cx="1611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T=383.142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075996"/>
      </p:ext>
    </p:extLst>
  </p:cSld>
  <p:clrMapOvr>
    <a:masterClrMapping/>
  </p:clrMapOvr>
  <p:transition spd="slow">
    <p:randomBar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19</a:t>
            </a:fld>
            <a:endParaRPr lang="zh-CN" altLang="en-US" dirty="0"/>
          </a:p>
        </p:txBody>
      </p:sp>
      <p:sp>
        <p:nvSpPr>
          <p:cNvPr id="7" name="標題 3"/>
          <p:cNvSpPr>
            <a:spLocks noGrp="1"/>
          </p:cNvSpPr>
          <p:nvPr>
            <p:ph type="title"/>
          </p:nvPr>
        </p:nvSpPr>
        <p:spPr>
          <a:xfrm>
            <a:off x="2394585" y="611505"/>
            <a:ext cx="6798310" cy="801370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Commutation Process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345" y="1644650"/>
            <a:ext cx="6559550" cy="372745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3516086" y="76200"/>
            <a:ext cx="5159828" cy="925286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/>
              <a:t>division of work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762999" y="62039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D1FE178-7079-495C-AE30-29A9B692A4C4}" type="slidenum">
              <a:rPr kumimoji="0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 Black" panose="02070A03080606020203" pitchFamily="18" charset="0"/>
                <a:ea typeface="宋体" panose="02010600030101010101" pitchFamily="2" charset="-122"/>
                <a:cs typeface="+mn-cs"/>
              </a:rPr>
              <a:t>2</a:t>
            </a:fld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odoni MT Black" panose="02070A030806060202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標題 3"/>
          <p:cNvSpPr txBox="1"/>
          <p:nvPr/>
        </p:nvSpPr>
        <p:spPr>
          <a:xfrm>
            <a:off x="4049077" y="1028701"/>
            <a:ext cx="4093845" cy="45494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微软雅黑" panose="020B0503020204020204" pitchFamily="34" charset="-122"/>
                <a:cs typeface="Times New Roman" panose="02020603050405020304" pitchFamily="18" charset="0"/>
              </a:rPr>
              <a:t>Nie Yongxin: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微软雅黑" panose="020B0503020204020204" pitchFamily="34" charset="-122"/>
                <a:cs typeface="Times New Roman" panose="02020603050405020304" pitchFamily="18" charset="0"/>
              </a:rPr>
              <a:t>	Simulation.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微软雅黑" panose="020B0503020204020204" pitchFamily="34" charset="-122"/>
                <a:cs typeface="Times New Roman" panose="02020603050405020304" pitchFamily="18" charset="0"/>
              </a:rPr>
              <a:t>	The PPT of part 1.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微软雅黑" panose="020B0503020204020204" pitchFamily="34" charset="-122"/>
                <a:cs typeface="Times New Roman" panose="02020603050405020304" pitchFamily="18" charset="0"/>
              </a:rPr>
              <a:t>Liu Zixuan: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sz="32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Simulation.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	The PPT of part 2.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微软雅黑" panose="020B0503020204020204" pitchFamily="34" charset="-122"/>
                <a:cs typeface="Times New Roman" panose="02020603050405020304" pitchFamily="18" charset="0"/>
              </a:rPr>
              <a:t>Tian Wenrui: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sz="32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Simulation.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	The PPT of part 3.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7780" y="930496"/>
            <a:ext cx="12271623" cy="566965"/>
          </a:xfrm>
        </p:spPr>
        <p:txBody>
          <a:bodyPr>
            <a:normAutofit/>
          </a:bodyPr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Relationship between duty cycle and the RMS value of output voltage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20</a:t>
            </a:fld>
            <a:endParaRPr lang="zh-CN" altLang="en-US"/>
          </a:p>
        </p:txBody>
      </p:sp>
      <p:pic>
        <p:nvPicPr>
          <p:cNvPr id="47" name="图片 47" descr="C:\Users\Administrator\Documents\Tencent Files\1577040136\FileRecv\untitled.jp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05" y="1420495"/>
            <a:ext cx="5676900" cy="428180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1970" y="2957195"/>
            <a:ext cx="10415270" cy="1568450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D1FE178-7079-495C-AE30-29A9B692A4C4}" type="slidenum">
              <a:rPr kumimoji="0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 Black" panose="02070A03080606020203" pitchFamily="18" charset="0"/>
                <a:ea typeface="宋体" panose="02010600030101010101" pitchFamily="2" charset="-122"/>
                <a:cs typeface="+mn-cs"/>
              </a:rPr>
              <a:t>21</a:t>
            </a:fld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odoni MT Black" panose="02070A03080606020203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00" y="1028375"/>
            <a:ext cx="4926167" cy="526801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518" y="946818"/>
            <a:ext cx="4919911" cy="5268018"/>
          </a:xfrm>
          <a:prstGeom prst="rect">
            <a:avLst/>
          </a:prstGeom>
        </p:spPr>
      </p:pic>
      <p:sp>
        <p:nvSpPr>
          <p:cNvPr id="12" name="標題 3"/>
          <p:cNvSpPr>
            <a:spLocks noGrp="1"/>
          </p:cNvSpPr>
          <p:nvPr>
            <p:ph type="title"/>
          </p:nvPr>
        </p:nvSpPr>
        <p:spPr>
          <a:xfrm>
            <a:off x="-39812" y="379853"/>
            <a:ext cx="12271623" cy="566965"/>
          </a:xfrm>
        </p:spPr>
        <p:txBody>
          <a:bodyPr>
            <a:normAutofit/>
          </a:bodyPr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FFT analysis of output voltage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D1FE178-7079-495C-AE30-29A9B692A4C4}" type="slidenum">
              <a:rPr kumimoji="0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 Black" panose="02070A03080606020203" pitchFamily="18" charset="0"/>
                <a:ea typeface="宋体" panose="02010600030101010101" pitchFamily="2" charset="-122"/>
                <a:cs typeface="+mn-cs"/>
              </a:rPr>
              <a:t>22</a:t>
            </a:fld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odoni MT Black" panose="02070A03080606020203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" name="图片 3" descr="C:\Users\10238\Documents\Tencent Files\1023838543\Image\Group2\WO\M)\WOM)P)0{I]R6Q68~$QYKC4G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386" y="1449239"/>
            <a:ext cx="5013960" cy="417258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標題 3"/>
          <p:cNvSpPr>
            <a:spLocks noGrp="1"/>
          </p:cNvSpPr>
          <p:nvPr>
            <p:ph type="title"/>
          </p:nvPr>
        </p:nvSpPr>
        <p:spPr>
          <a:xfrm>
            <a:off x="0" y="695241"/>
            <a:ext cx="12271623" cy="566965"/>
          </a:xfrm>
        </p:spPr>
        <p:txBody>
          <a:bodyPr>
            <a:normAutofit/>
          </a:bodyPr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Voltage harmonics for the inductive load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6980691" y="227524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433" y="1449239"/>
            <a:ext cx="4993057" cy="3426249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D1FE178-7079-495C-AE30-29A9B692A4C4}" type="slidenum">
              <a:rPr kumimoji="0" lang="zh-CN" altLang="en-US" sz="16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oni MT Black" panose="02070A03080606020203" pitchFamily="18" charset="0"/>
                <a:ea typeface="宋体" panose="02010600030101010101" pitchFamily="2" charset="-122"/>
                <a:cs typeface="+mn-cs"/>
              </a:rPr>
              <a:t>23</a:t>
            </a:fld>
            <a:endParaRPr kumimoji="0" lang="zh-CN" altLang="en-US" sz="1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odoni MT Black" panose="02070A03080606020203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808" y="1603089"/>
            <a:ext cx="5273497" cy="3651821"/>
          </a:xfrm>
          <a:prstGeom prst="rect">
            <a:avLst/>
          </a:prstGeom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695241"/>
            <a:ext cx="12271623" cy="566965"/>
          </a:xfrm>
        </p:spPr>
        <p:txBody>
          <a:bodyPr>
            <a:normAutofit/>
          </a:bodyPr>
          <a:lstStyle/>
          <a:p>
            <a:pPr algn="ctr"/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Voltage harmonics for the inductive load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560" y="1603089"/>
            <a:ext cx="13384007" cy="2464989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1536246" y="1404257"/>
            <a:ext cx="9106807" cy="1547132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Your Questions and Comments</a:t>
            </a:r>
            <a:b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are welcome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24</a:t>
            </a:fld>
            <a:endParaRPr lang="zh-CN" altLang="en-US" dirty="0"/>
          </a:p>
        </p:txBody>
      </p:sp>
    </p:spTree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3487218" y="132002"/>
            <a:ext cx="4329793" cy="67627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Circuit 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8762999" y="6203950"/>
            <a:ext cx="2743200" cy="365125"/>
          </a:xfrm>
        </p:spPr>
        <p:txBody>
          <a:bodyPr/>
          <a:lstStyle/>
          <a:p>
            <a:fld id="{0D1FE178-7079-495C-AE30-29A9B692A4C4}" type="slidenum">
              <a:rPr lang="zh-CN" altLang="en-US" smtClean="0"/>
              <a:t>3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64" y="815404"/>
            <a:ext cx="8169728" cy="522719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0971" y="2325527"/>
            <a:ext cx="2871465" cy="22069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3647168" y="223157"/>
            <a:ext cx="4897664" cy="757918"/>
          </a:xfrm>
        </p:spPr>
        <p:txBody>
          <a:bodyPr>
            <a:normAutofit/>
          </a:bodyPr>
          <a:lstStyle/>
          <a:p>
            <a:pPr algn="ctr"/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Parameter Setup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4</a:t>
            </a:fld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582" y="981075"/>
            <a:ext cx="8346835" cy="1337039"/>
          </a:xfrm>
          <a:prstGeom prst="rect">
            <a:avLst/>
          </a:prstGeom>
        </p:spPr>
      </p:pic>
      <p:pic>
        <p:nvPicPr>
          <p:cNvPr id="14" name="图片 13"/>
          <p:cNvPicPr/>
          <p:nvPr/>
        </p:nvPicPr>
        <p:blipFill>
          <a:blip r:embed="rId3"/>
          <a:stretch>
            <a:fillRect/>
          </a:stretch>
        </p:blipFill>
        <p:spPr>
          <a:xfrm>
            <a:off x="664596" y="2034494"/>
            <a:ext cx="3483202" cy="2281691"/>
          </a:xfrm>
          <a:prstGeom prst="rect">
            <a:avLst/>
          </a:prstGeom>
        </p:spPr>
      </p:pic>
      <p:pic>
        <p:nvPicPr>
          <p:cNvPr id="15" name="图片 14"/>
          <p:cNvPicPr/>
          <p:nvPr/>
        </p:nvPicPr>
        <p:blipFill>
          <a:blip r:embed="rId4"/>
          <a:stretch>
            <a:fillRect/>
          </a:stretch>
        </p:blipFill>
        <p:spPr>
          <a:xfrm>
            <a:off x="4661034" y="2034494"/>
            <a:ext cx="3254805" cy="2281691"/>
          </a:xfrm>
          <a:prstGeom prst="rect">
            <a:avLst/>
          </a:prstGeom>
        </p:spPr>
      </p:pic>
      <p:pic>
        <p:nvPicPr>
          <p:cNvPr id="16" name="图片 15"/>
          <p:cNvPicPr/>
          <p:nvPr/>
        </p:nvPicPr>
        <p:blipFill>
          <a:blip r:embed="rId5"/>
          <a:stretch>
            <a:fillRect/>
          </a:stretch>
        </p:blipFill>
        <p:spPr>
          <a:xfrm>
            <a:off x="8474836" y="2034494"/>
            <a:ext cx="2307817" cy="317881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8" name="標題 3"/>
          <p:cNvSpPr txBox="1"/>
          <p:nvPr/>
        </p:nvSpPr>
        <p:spPr>
          <a:xfrm>
            <a:off x="1758043" y="190495"/>
            <a:ext cx="5823856" cy="7579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Theoretical Calculation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 flipV="1">
            <a:off x="852367" y="1992084"/>
            <a:ext cx="914071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1006928" y="2607675"/>
          <a:ext cx="10418990" cy="8605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AxMath" r:id="rId3" imgW="4095750" imgH="339725" progId="Equation.AxMath">
                  <p:embed/>
                </p:oleObj>
              </mc:Choice>
              <mc:Fallback>
                <p:oleObj name="AxMath" r:id="rId3" imgW="4095750" imgH="339725" progId="Equation.AxMath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6928" y="2607675"/>
                        <a:ext cx="10418990" cy="8605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852367" y="1745415"/>
            <a:ext cx="31836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Impedance Angle: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2658869" y="807529"/>
            <a:ext cx="6874259" cy="566965"/>
          </a:xfrm>
        </p:spPr>
        <p:txBody>
          <a:bodyPr>
            <a:normAutofit/>
          </a:bodyPr>
          <a:lstStyle/>
          <a:p>
            <a:pPr algn="ctr"/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 waveform (phase delay angle=3.9°)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8" name="標題 3"/>
          <p:cNvSpPr txBox="1"/>
          <p:nvPr/>
        </p:nvSpPr>
        <p:spPr>
          <a:xfrm>
            <a:off x="1840139" y="234037"/>
            <a:ext cx="4897664" cy="7579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Simulation result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901D5A6-F99E-47CD-89A0-C16788567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559" y="1420245"/>
            <a:ext cx="9086881" cy="515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939609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231" y="1313018"/>
            <a:ext cx="8705537" cy="4941524"/>
          </a:xfrm>
          <a:prstGeom prst="rect">
            <a:avLst/>
          </a:prstGeom>
        </p:spPr>
      </p:pic>
      <p:sp>
        <p:nvSpPr>
          <p:cNvPr id="8" name="標題 3"/>
          <p:cNvSpPr txBox="1"/>
          <p:nvPr/>
        </p:nvSpPr>
        <p:spPr>
          <a:xfrm>
            <a:off x="1840139" y="234037"/>
            <a:ext cx="4897664" cy="7579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Simulation result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標題 3">
            <a:extLst>
              <a:ext uri="{FF2B5EF4-FFF2-40B4-BE49-F238E27FC236}">
                <a16:creationId xmlns:a16="http://schemas.microsoft.com/office/drawing/2014/main" id="{CBE9B137-C00C-489C-98D3-2E5555F4F552}"/>
              </a:ext>
            </a:extLst>
          </p:cNvPr>
          <p:cNvSpPr txBox="1">
            <a:spLocks/>
          </p:cNvSpPr>
          <p:nvPr/>
        </p:nvSpPr>
        <p:spPr>
          <a:xfrm>
            <a:off x="2658869" y="807529"/>
            <a:ext cx="6874259" cy="56696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 waveform (phase delay angle=30°)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2843927" y="785758"/>
            <a:ext cx="6504145" cy="566965"/>
          </a:xfrm>
        </p:spPr>
        <p:txBody>
          <a:bodyPr>
            <a:normAutofit/>
          </a:bodyPr>
          <a:lstStyle/>
          <a:p>
            <a:pPr algn="ctr"/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 waveform (phase delay angle=60°)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8" name="標題 3"/>
          <p:cNvSpPr txBox="1"/>
          <p:nvPr/>
        </p:nvSpPr>
        <p:spPr>
          <a:xfrm>
            <a:off x="1840139" y="234037"/>
            <a:ext cx="4897664" cy="7579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Simulation result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1951491" y="1352723"/>
            <a:ext cx="8289018" cy="4719519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3358312" y="785758"/>
            <a:ext cx="5500189" cy="566965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Result waveform (phase delay=150°)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FE178-7079-495C-AE30-29A9B692A4C4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8" name="標題 3"/>
          <p:cNvSpPr txBox="1"/>
          <p:nvPr/>
        </p:nvSpPr>
        <p:spPr>
          <a:xfrm>
            <a:off x="1840139" y="234037"/>
            <a:ext cx="4897664" cy="75791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Simulation result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1820862" y="1352723"/>
            <a:ext cx="8550275" cy="4542066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a68276fd-4f71-468b-be03-332eedf71b56}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答辩模板2</Template>
  <TotalTime>18</TotalTime>
  <Words>217</Words>
  <Application>Microsoft Office PowerPoint</Application>
  <PresentationFormat>宽屏</PresentationFormat>
  <Paragraphs>77</Paragraphs>
  <Slides>24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6" baseType="lpstr">
      <vt:lpstr>等线</vt:lpstr>
      <vt:lpstr>宋体</vt:lpstr>
      <vt:lpstr>微软雅黑</vt:lpstr>
      <vt:lpstr>Arial</vt:lpstr>
      <vt:lpstr>Bodoni MT Black</vt:lpstr>
      <vt:lpstr>Calibri</vt:lpstr>
      <vt:lpstr>Calibri Light</vt:lpstr>
      <vt:lpstr>Times New Roman</vt:lpstr>
      <vt:lpstr>Office 主题</vt:lpstr>
      <vt:lpstr>自定义设计方案</vt:lpstr>
      <vt:lpstr>1_自定义设计方案</vt:lpstr>
      <vt:lpstr>AxMath</vt:lpstr>
      <vt:lpstr>PowerPoint 演示文稿</vt:lpstr>
      <vt:lpstr>division of work</vt:lpstr>
      <vt:lpstr>Circuit </vt:lpstr>
      <vt:lpstr>Parameter Setup</vt:lpstr>
      <vt:lpstr>PowerPoint 演示文稿</vt:lpstr>
      <vt:lpstr>Result waveform (phase delay angle=3.9°)</vt:lpstr>
      <vt:lpstr>PowerPoint 演示文稿</vt:lpstr>
      <vt:lpstr>Result waveform (phase delay angle=60°)</vt:lpstr>
      <vt:lpstr>Result waveform (phase delay=150°)</vt:lpstr>
      <vt:lpstr>Result waveform (phase delay angle=150°)</vt:lpstr>
      <vt:lpstr>phase delay angle=3.8°</vt:lpstr>
      <vt:lpstr> Relationship between delay angle  and the RMS value of output voltage</vt:lpstr>
      <vt:lpstr>Circuit </vt:lpstr>
      <vt:lpstr>Parameter Setup</vt:lpstr>
      <vt:lpstr>output voltage and input current waveform(duty cycle=25%)</vt:lpstr>
      <vt:lpstr>output voltage and input current waveform(duty cycle=50%)</vt:lpstr>
      <vt:lpstr>output voltage and input current waveform(duty cycle=75%)</vt:lpstr>
      <vt:lpstr>PowerPoint 演示文稿</vt:lpstr>
      <vt:lpstr>Commutation Process</vt:lpstr>
      <vt:lpstr> Relationship between duty cycle and the RMS value of output voltage</vt:lpstr>
      <vt:lpstr> FFT analysis of output voltage</vt:lpstr>
      <vt:lpstr> Voltage harmonics for the inductive load</vt:lpstr>
      <vt:lpstr> Voltage harmonics for the inductive load</vt:lpstr>
      <vt:lpstr>Your Questions and Comments are welcome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sjhxyshadow</dc:creator>
  <cp:lastModifiedBy>聂永欣</cp:lastModifiedBy>
  <cp:revision>162</cp:revision>
  <dcterms:created xsi:type="dcterms:W3CDTF">2017-06-07T15:05:00Z</dcterms:created>
  <dcterms:modified xsi:type="dcterms:W3CDTF">2020-12-07T12:22:14Z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2052-11.3.0.9236</vt:lpwstr>
  </property>
</Properties>
</file>