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8"/>
  </p:notesMasterIdLst>
  <p:sldIdLst>
    <p:sldId id="260" r:id="rId4"/>
    <p:sldId id="281" r:id="rId5"/>
    <p:sldId id="297" r:id="rId6"/>
    <p:sldId id="274" r:id="rId7"/>
    <p:sldId id="275" r:id="rId8"/>
    <p:sldId id="282" r:id="rId9"/>
    <p:sldId id="290" r:id="rId10"/>
    <p:sldId id="298" r:id="rId11"/>
    <p:sldId id="299" r:id="rId12"/>
    <p:sldId id="300" r:id="rId13"/>
    <p:sldId id="308" r:id="rId14"/>
    <p:sldId id="258" r:id="rId15"/>
    <p:sldId id="301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4" Type="http://schemas.openxmlformats.org/officeDocument/2006/relationships/theme" Target="../theme/theme2.xml"/><Relationship Id="rId13" Type="http://schemas.openxmlformats.org/officeDocument/2006/relationships/image" Target="../media/image4.jpe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0453" y="2166257"/>
            <a:ext cx="6606747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#6</a:t>
            </a:r>
            <a:endParaRPr lang="en-US" altLang="zh-CN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</a:t>
            </a:r>
            <a:endParaRPr lang="en-US" altLang="zh-CN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TENGYU</a:t>
            </a:r>
            <a:endParaRPr lang="en-US" altLang="zh-CN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8372" y="4470950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71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Electronics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6161" y="250370"/>
            <a:ext cx="6363607" cy="567617"/>
          </a:xfrm>
        </p:spPr>
        <p:txBody>
          <a:bodyPr>
            <a:noAutofit/>
          </a:bodyPr>
          <a:lstStyle/>
          <a:p>
            <a:pPr lvl="0" algn="ctr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Result</a:t>
            </a:r>
            <a:endParaRPr lang="zh-CN" altLang="zh-CN" sz="3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1" t="4623" r="7530" b="5358"/>
          <a:stretch>
            <a:fillRect/>
          </a:stretch>
        </p:blipFill>
        <p:spPr bwMode="auto">
          <a:xfrm>
            <a:off x="3784237" y="893090"/>
            <a:ext cx="8048535" cy="4708072"/>
          </a:xfrm>
          <a:prstGeom prst="rect">
            <a:avLst/>
          </a:prstGeom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760504" y="54923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1-12 the relationship between Amplitude Modulation Ratio and Amplitude of Output Voltage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1257" y="1454619"/>
            <a:ext cx="33800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Among the above harmonics, the harmonic component with high amplitude and the greatest influence is</a:t>
            </a:r>
            <a:endParaRPr kumimoji="0" lang="en-US" altLang="zh-CN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4762" y="2778058"/>
          <a:ext cx="2849718" cy="39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AxMath" r:id="rId2" imgW="1318895" imgH="180975" progId="Equation.AxMath">
                  <p:embed/>
                </p:oleObj>
              </mc:Choice>
              <mc:Fallback>
                <p:oleObj name="AxMath" r:id="rId2" imgW="1318895" imgH="180975" progId="Equation.AxMath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62" y="2778058"/>
                        <a:ext cx="2849718" cy="392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33332" y="213376"/>
            <a:ext cx="6303739" cy="1023060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sequence according to simulation waveforms</a:t>
            </a:r>
            <a:endParaRPr lang="en-US" altLang="zh-CN" sz="3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540510"/>
            <a:ext cx="6213475" cy="3662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2465" y="1540510"/>
            <a:ext cx="365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Two levels of u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UN'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6230" y="1407795"/>
          <a:ext cx="600075" cy="6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55600" imgH="393700" progId="Equation.KSEE3">
                  <p:embed/>
                </p:oleObj>
              </mc:Choice>
              <mc:Fallback>
                <p:oleObj name="" r:id="rId2" imgW="35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6230" y="1407795"/>
                        <a:ext cx="600075" cy="66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88505" y="2288540"/>
            <a:ext cx="3653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line voltage :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9330690" y="2288540"/>
          <a:ext cx="215392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016000" imgH="228600" progId="Equation.KSEE3">
                  <p:embed/>
                </p:oleObj>
              </mc:Choice>
              <mc:Fallback>
                <p:oleObj name="" r:id="rId4" imgW="10160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0690" y="2288540"/>
                        <a:ext cx="2153920" cy="484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88505" y="2786380"/>
            <a:ext cx="365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u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9590405" y="2786380"/>
          <a:ext cx="57340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16865" imgH="228600" progId="Equation.KSEE3">
                  <p:embed/>
                </p:oleObj>
              </mc:Choice>
              <mc:Fallback>
                <p:oleObj name="" r:id="rId6" imgW="316865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90405" y="2786380"/>
                        <a:ext cx="573405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89775" y="3727450"/>
            <a:ext cx="3653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phase voltage :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-2147482615" name="对象 -2147482616"/>
          <p:cNvGraphicFramePr>
            <a:graphicFrameLocks noChangeAspect="1"/>
          </p:cNvGraphicFramePr>
          <p:nvPr/>
        </p:nvGraphicFramePr>
        <p:xfrm>
          <a:off x="7193280" y="4114800"/>
          <a:ext cx="3445510" cy="75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1790700" imgH="393700" progId="Equation.KSEE3">
                  <p:embed/>
                </p:oleObj>
              </mc:Choice>
              <mc:Fallback>
                <p:oleObj name="" r:id="rId8" imgW="1790700" imgH="393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93280" y="4114800"/>
                        <a:ext cx="3445510" cy="757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192645" y="4961255"/>
            <a:ext cx="365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Five levels of u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-2147482617"/>
          <p:cNvGraphicFramePr>
            <a:graphicFrameLocks noChangeAspect="1"/>
          </p:cNvGraphicFramePr>
          <p:nvPr/>
        </p:nvGraphicFramePr>
        <p:xfrm>
          <a:off x="9590088" y="4781868"/>
          <a:ext cx="643890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0" imgW="355600" imgH="393700" progId="Equation.KSEE3">
                  <p:embed/>
                </p:oleObj>
              </mc:Choice>
              <mc:Fallback>
                <p:oleObj name="" r:id="rId10" imgW="355600" imgH="393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90088" y="4781868"/>
                        <a:ext cx="643890" cy="71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617"/>
          <p:cNvGraphicFramePr>
            <a:graphicFrameLocks noChangeAspect="1"/>
          </p:cNvGraphicFramePr>
          <p:nvPr/>
        </p:nvGraphicFramePr>
        <p:xfrm>
          <a:off x="10370503" y="4781868"/>
          <a:ext cx="782320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2" imgW="431800" imgH="393700" progId="Equation.KSEE3">
                  <p:embed/>
                </p:oleObj>
              </mc:Choice>
              <mc:Fallback>
                <p:oleObj name="" r:id="rId12" imgW="431800" imgH="393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70503" y="4781868"/>
                        <a:ext cx="782320" cy="71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244" y="1022072"/>
            <a:ext cx="10372770" cy="5192764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33332" y="213376"/>
            <a:ext cx="6303739" cy="1023060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sequence according to simulation waveforms</a:t>
            </a:r>
            <a:endParaRPr lang="en-US" altLang="zh-CN" sz="3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48000" y="62106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1-13 Result waveform 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37199" y="1211681"/>
            <a:ext cx="11317602" cy="500315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33332" y="213376"/>
            <a:ext cx="6303739" cy="1023060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sequence according to simulation waveforms</a:t>
            </a:r>
            <a:endParaRPr lang="en-US" altLang="zh-CN" sz="3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48000" y="62127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1-14 Result waveform 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8647" y="1436914"/>
            <a:ext cx="10614705" cy="199208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83414" y="6214836"/>
            <a:ext cx="3001015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1915795" y="421005"/>
            <a:ext cx="8360410" cy="5644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  <a:endParaRPr lang="en-US" altLang="zh-CN" sz="45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Carry out the simulation.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images of part 1.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 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TENGYU:</a:t>
            </a:r>
            <a:endParaRPr lang="en-US" altLang="zh-CN" sz="45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analysis of the operating sequence.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Carry out the simulation.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HENG:</a:t>
            </a:r>
            <a:endParaRPr lang="en-US" altLang="zh-CN" sz="45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simulation circuit of the part 1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The analysis of the simulation model.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The PPT of part 1.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97455" y="1197624"/>
            <a:ext cx="6719206" cy="36684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48867" y="5203763"/>
            <a:ext cx="4816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1-1 Three phase PWM voltage source inverter</a:t>
            </a:r>
            <a:endParaRPr lang="zh-CN" altLang="zh-C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623148" y="903968"/>
            <a:ext cx="5421085" cy="50500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0970" y="5940411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1-2 Simulation model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91796" y="136072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Setup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371" y="1025461"/>
            <a:ext cx="9518595" cy="1882529"/>
          </a:xfrm>
          <a:prstGeom prst="rect">
            <a:avLst/>
          </a:prstGeom>
        </p:spPr>
      </p:pic>
      <p:pic>
        <p:nvPicPr>
          <p:cNvPr id="1026" name="图片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4" y="3756084"/>
            <a:ext cx="3230472" cy="15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6084"/>
            <a:ext cx="3230474" cy="15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75444" y="2777347"/>
            <a:ext cx="5831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order to show the imaginary neutral point, </a:t>
            </a:r>
            <a:endParaRPr kumimoji="0" lang="en-US" altLang="zh-CN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DC side power supply adopts two DC voltage sources </a:t>
            </a:r>
            <a:endParaRPr kumimoji="0" lang="en-US" altLang="zh-CN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with the amplitude of 475V:</a:t>
            </a:r>
            <a:endParaRPr kumimoji="0" lang="en-US" altLang="zh-CN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8968" y="546320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1-4 DC voltage source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079" y="4003608"/>
            <a:ext cx="5774870" cy="18499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752600" y="81643"/>
            <a:ext cx="8033658" cy="7579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Spectrum Analysis of Output Voltage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883058" y="1004483"/>
            <a:ext cx="6898912" cy="29562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81970" y="4653188"/>
            <a:ext cx="4327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harmonic spectrum is symmetrical near the frequency doubling of each switch.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3043" y="3960726"/>
            <a:ext cx="1937657" cy="627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 flipV="1">
            <a:off x="5600700" y="4163786"/>
            <a:ext cx="370114" cy="110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99727" y="3914420"/>
            <a:ext cx="2640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Part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8171" y="4588329"/>
            <a:ext cx="5521778" cy="1265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7" idx="2"/>
          </p:cNvCxnSpPr>
          <p:nvPr/>
        </p:nvCxnSpPr>
        <p:spPr>
          <a:xfrm>
            <a:off x="4459060" y="5853517"/>
            <a:ext cx="0" cy="313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38838" y="6111131"/>
            <a:ext cx="2640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Harmonics Component Part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7314" y="887186"/>
            <a:ext cx="7064829" cy="307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892143" y="1108142"/>
            <a:ext cx="95794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792607" y="938865"/>
            <a:ext cx="2071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Phase Voltage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480117"/>
            <a:ext cx="6699204" cy="38977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9807" y="5377883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1-6 modulation ratio m=0.1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8240" y="108000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result: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90" y="1541672"/>
            <a:ext cx="4924210" cy="288505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65332" y="4426726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1-7 modulation ratio m=0.1 (zoom in)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79" y="1541672"/>
            <a:ext cx="5216621" cy="30563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9807" y="5474523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1-8 modulation ratio m=0.5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8240" y="108000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result: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0126" y="4598047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1-9 modulation ratio m=0.5 (zoom in)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3" y="1541672"/>
            <a:ext cx="6712588" cy="39328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2978" y="5520803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1-10 modulation ratio m=0.9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8240" y="108000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result: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0126" y="4598047"/>
            <a:ext cx="4605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1-11 modulation ratio m=0.9 (zoom in)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" y="1495392"/>
            <a:ext cx="6870571" cy="40254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28" y="1596363"/>
            <a:ext cx="5123273" cy="300168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0</TotalTime>
  <Words>1831</Words>
  <Application>WPS 演示</Application>
  <PresentationFormat>宽屏</PresentationFormat>
  <Paragraphs>141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Bodoni MT Black</vt:lpstr>
      <vt:lpstr>Segoe Print</vt:lpstr>
      <vt:lpstr>Times New Roman</vt:lpstr>
      <vt:lpstr>微软雅黑</vt:lpstr>
      <vt:lpstr>等线</vt:lpstr>
      <vt:lpstr>Calibri</vt:lpstr>
      <vt:lpstr>Arial Unicode MS</vt:lpstr>
      <vt:lpstr>Calibri Light</vt:lpstr>
      <vt:lpstr>Office 主题</vt:lpstr>
      <vt:lpstr>自定义设计方案</vt:lpstr>
      <vt:lpstr>Equation.AxMath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Division of Work</vt:lpstr>
      <vt:lpstr>Theoretical Circuit Diagram </vt:lpstr>
      <vt:lpstr>Simulation Circuit Diagram </vt:lpstr>
      <vt:lpstr>Parameter Setup</vt:lpstr>
      <vt:lpstr>Spectrum Analysis of Output Voltage</vt:lpstr>
      <vt:lpstr>Simulation Result</vt:lpstr>
      <vt:lpstr>Simulation Result</vt:lpstr>
      <vt:lpstr>Simulation Result</vt:lpstr>
      <vt:lpstr>Analysis of Result</vt:lpstr>
      <vt:lpstr>Operating sequence according to simulation waveforms</vt:lpstr>
      <vt:lpstr>operating sequence according to simulation waveforms</vt:lpstr>
      <vt:lpstr>operating sequence according to simulation waveforms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小太阳</cp:lastModifiedBy>
  <cp:revision>129</cp:revision>
  <dcterms:created xsi:type="dcterms:W3CDTF">2017-06-07T15:05:00Z</dcterms:created>
  <dcterms:modified xsi:type="dcterms:W3CDTF">2020-12-14T06:02:47Z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