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3"/>
  </p:notesMasterIdLst>
  <p:sldIdLst>
    <p:sldId id="260" r:id="rId4"/>
    <p:sldId id="281" r:id="rId5"/>
    <p:sldId id="274" r:id="rId6"/>
    <p:sldId id="275" r:id="rId7"/>
    <p:sldId id="276" r:id="rId8"/>
    <p:sldId id="277" r:id="rId9"/>
    <p:sldId id="295" r:id="rId10"/>
    <p:sldId id="288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33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4" Type="http://schemas.openxmlformats.org/officeDocument/2006/relationships/theme" Target="../theme/theme2.xml"/><Relationship Id="rId13" Type="http://schemas.openxmlformats.org/officeDocument/2006/relationships/image" Target="../media/image4.jpe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6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 YONGXIN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HUI HENG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Tengyu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Division of work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標題 3"/>
          <p:cNvSpPr txBox="1"/>
          <p:nvPr/>
        </p:nvSpPr>
        <p:spPr>
          <a:xfrm>
            <a:off x="2688772" y="693283"/>
            <a:ext cx="8360228" cy="5693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  <a:endParaRPr lang="en-US" altLang="zh-CN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1.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 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HUI HENG:</a:t>
            </a:r>
            <a:endParaRPr lang="en-US" altLang="zh-CN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data collection.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AN TENGYU:</a:t>
            </a:r>
            <a:endParaRPr lang="en-US" altLang="zh-CN" sz="32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theoretical calculations of the part 2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result.</a:t>
            </a:r>
            <a:endParaRPr lang="en-US" altLang="zh-CN" sz="3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5" descr="]E7TF~O_63$XW9U(5H20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927735"/>
            <a:ext cx="9708515" cy="516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745865" y="1099185"/>
          <a:ext cx="498792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355"/>
                <a:gridCol w="2528570"/>
              </a:tblGrid>
              <a:tr h="6007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rms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220V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83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Inductance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6mH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00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630V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50Hz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0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zh-CN" sz="2000" b="1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20kHz</a:t>
                      </a:r>
                      <a:endParaRPr lang="en-US" altLang="zh-C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13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2000" b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rms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25A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φ(v,i)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120°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8875" y="190699"/>
            <a:ext cx="6363607" cy="845004"/>
          </a:xfrm>
        </p:spPr>
        <p:txBody>
          <a:bodyPr>
            <a:noAutofit/>
          </a:bodyPr>
          <a:lstStyle/>
          <a:p>
            <a:pPr lvl="0"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Theoretical analysis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4" descr="$41T)`STKFUAHFLON$8U$R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4525" y="1421130"/>
            <a:ext cx="3207385" cy="2270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45" y="1630680"/>
            <a:ext cx="4420870" cy="2179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2745" y="4496435"/>
            <a:ext cx="9471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amplitude and phase of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amplitude of AC side current and the phase difference between current and voltage can be the required value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09230" y="2664460"/>
            <a:ext cx="578485" cy="57848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62495" y="1582420"/>
            <a:ext cx="450215" cy="481965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327980" y="201336"/>
            <a:ext cx="7084381" cy="5428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Theoretical calculation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6" descr="~SLCA25]93LQWCG2Q[A(A~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74190"/>
            <a:ext cx="4845685" cy="2244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2875" y="3954780"/>
            <a:ext cx="233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001895" y="124904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00" b="0">
                <a:latin typeface="Times New Roman" panose="02020603050405020304" pitchFamily="18" charset="0"/>
                <a:ea typeface="仿宋" panose="02010609060101010101" charset="-122"/>
              </a:rPr>
              <a:t> 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Kirchhoff voltage law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en-US" sz="1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sz="1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-2147482599" name="对象 -2147482600"/>
          <p:cNvGraphicFramePr>
            <a:graphicFrameLocks noChangeAspect="1"/>
          </p:cNvGraphicFramePr>
          <p:nvPr/>
        </p:nvGraphicFramePr>
        <p:xfrm>
          <a:off x="7554595" y="1249045"/>
          <a:ext cx="413321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311400" imgH="228600" progId="Equation.KSEE3">
                  <p:embed/>
                </p:oleObj>
              </mc:Choice>
              <mc:Fallback>
                <p:oleObj name="" r:id="rId2" imgW="2311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4595" y="1249045"/>
                        <a:ext cx="413321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69205" y="1955800"/>
            <a:ext cx="2552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Further calculation:</a:t>
            </a:r>
            <a:endParaRPr lang="zh-CN" altLang="en-US" sz="2000"/>
          </a:p>
        </p:txBody>
      </p:sp>
      <p:graphicFrame>
        <p:nvGraphicFramePr>
          <p:cNvPr id="-2147482598" name="对象 -2147482599"/>
          <p:cNvGraphicFramePr>
            <a:graphicFrameLocks noChangeAspect="1"/>
          </p:cNvGraphicFramePr>
          <p:nvPr/>
        </p:nvGraphicFramePr>
        <p:xfrm>
          <a:off x="7254875" y="1988820"/>
          <a:ext cx="176403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1041400" imgH="215900" progId="Equation.KSEE3">
                  <p:embed/>
                </p:oleObj>
              </mc:Choice>
              <mc:Fallback>
                <p:oleObj name="" r:id="rId4" imgW="1041400" imgH="2159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4875" y="1988820"/>
                        <a:ext cx="1764030" cy="365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7" name="对象 -2147482598"/>
          <p:cNvGraphicFramePr>
            <a:graphicFrameLocks noChangeAspect="1"/>
          </p:cNvGraphicFramePr>
          <p:nvPr/>
        </p:nvGraphicFramePr>
        <p:xfrm>
          <a:off x="7204075" y="2469515"/>
          <a:ext cx="42805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2425700" imgH="228600" progId="Equation.KSEE3">
                  <p:embed/>
                </p:oleObj>
              </mc:Choice>
              <mc:Fallback>
                <p:oleObj name="" r:id="rId6" imgW="24257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4075" y="2469515"/>
                        <a:ext cx="428053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6" name="对象 -2147482597"/>
          <p:cNvGraphicFramePr>
            <a:graphicFrameLocks noChangeAspect="1"/>
          </p:cNvGraphicFramePr>
          <p:nvPr/>
        </p:nvGraphicFramePr>
        <p:xfrm>
          <a:off x="7254875" y="2987040"/>
          <a:ext cx="341058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2120900" imgH="228600" progId="Equation.KSEE3">
                  <p:embed/>
                </p:oleObj>
              </mc:Choice>
              <mc:Fallback>
                <p:oleObj name="" r:id="rId8" imgW="2120900" imgH="2286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4875" y="2987040"/>
                        <a:ext cx="3410585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69205" y="362013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effective value of u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/>
          </a:p>
        </p:txBody>
      </p:sp>
      <p:graphicFrame>
        <p:nvGraphicFramePr>
          <p:cNvPr id="-2147482595" name="对象 -2147482596"/>
          <p:cNvGraphicFramePr>
            <a:graphicFrameLocks noChangeAspect="1"/>
          </p:cNvGraphicFramePr>
          <p:nvPr/>
        </p:nvGraphicFramePr>
        <p:xfrm>
          <a:off x="8028305" y="3584575"/>
          <a:ext cx="284099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1612900" imgH="266700" progId="Equation.KSEE3">
                  <p:embed/>
                </p:oleObj>
              </mc:Choice>
              <mc:Fallback>
                <p:oleObj name="" r:id="rId10" imgW="1612900" imgH="2667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28305" y="3584575"/>
                        <a:ext cx="284099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091430" y="4182110"/>
            <a:ext cx="32480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Its phase difference with u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/>
          </a:p>
        </p:txBody>
      </p:sp>
      <p:graphicFrame>
        <p:nvGraphicFramePr>
          <p:cNvPr id="-2147482594" name="对象 -2147482595"/>
          <p:cNvGraphicFramePr>
            <a:graphicFrameLocks noChangeAspect="1"/>
          </p:cNvGraphicFramePr>
          <p:nvPr/>
        </p:nvGraphicFramePr>
        <p:xfrm>
          <a:off x="8339455" y="4065905"/>
          <a:ext cx="2218055" cy="6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1384300" imgH="393700" progId="Equation.KSEE3">
                  <p:embed/>
                </p:oleObj>
              </mc:Choice>
              <mc:Fallback>
                <p:oleObj name="" r:id="rId12" imgW="1384300" imgH="393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39455" y="4065905"/>
                        <a:ext cx="2218055" cy="63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91430" y="4995545"/>
            <a:ext cx="41687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between U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AB,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 and M:</a:t>
            </a:r>
            <a:endParaRPr lang="zh-CN" altLang="en-US" sz="2000"/>
          </a:p>
        </p:txBody>
      </p:sp>
      <p:graphicFrame>
        <p:nvGraphicFramePr>
          <p:cNvPr id="-2147482593" name="对象 -2147482594"/>
          <p:cNvGraphicFramePr>
            <a:graphicFrameLocks noChangeAspect="1"/>
          </p:cNvGraphicFramePr>
          <p:nvPr/>
        </p:nvGraphicFramePr>
        <p:xfrm>
          <a:off x="9009380" y="4846320"/>
          <a:ext cx="113982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685800" imgH="419100" progId="Equation.KSEE3">
                  <p:embed/>
                </p:oleObj>
              </mc:Choice>
              <mc:Fallback>
                <p:oleObj name="" r:id="rId14" imgW="685800" imgH="4191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09380" y="4846320"/>
                        <a:ext cx="113982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592" name="对象 -2147482593"/>
          <p:cNvGraphicFramePr>
            <a:graphicFrameLocks noChangeAspect="1"/>
          </p:cNvGraphicFramePr>
          <p:nvPr/>
        </p:nvGraphicFramePr>
        <p:xfrm>
          <a:off x="9067800" y="5674360"/>
          <a:ext cx="148971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6" imgW="850900" imgH="177165" progId="Equation.KSEE3">
                  <p:embed/>
                </p:oleObj>
              </mc:Choice>
              <mc:Fallback>
                <p:oleObj name="" r:id="rId16" imgW="850900" imgH="17716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67800" y="5674360"/>
                        <a:ext cx="1489710" cy="310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402910" y="394376"/>
            <a:ext cx="7084381" cy="5428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840" y="1061085"/>
            <a:ext cx="2650490" cy="1731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8395" y="2424430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rms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061085"/>
            <a:ext cx="2838450" cy="179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79335" y="2424430"/>
            <a:ext cx="159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φ(i,v)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848485" y="3236323"/>
          <a:ext cx="9216390" cy="233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730"/>
                <a:gridCol w="2682875"/>
                <a:gridCol w="2802890"/>
                <a:gridCol w="1826895"/>
              </a:tblGrid>
              <a:tr h="65468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2000" b="1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6464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Measured value</a:t>
                      </a:r>
                      <a:endParaRPr lang="en-US" sz="2000" b="1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6464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Theoretical value</a:t>
                      </a:r>
                      <a:endParaRPr lang="en-US" sz="2000" b="1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solidFill>
                            <a:srgbClr val="6464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2000" b="1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08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6464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Iac, rms</a:t>
                      </a:r>
                      <a:endParaRPr lang="en-US" sz="1800" b="0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25.25A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25A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1.00%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15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6464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φ(v,i)</a:t>
                      </a:r>
                      <a:endParaRPr lang="en-US" sz="1800" b="0" spc="130">
                        <a:solidFill>
                          <a:srgbClr val="646464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121.7°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120°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1.42%</a:t>
                      </a:r>
                      <a:endParaRPr lang="en-US" sz="1800" b="0" spc="13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3035935" y="478790"/>
            <a:ext cx="5808980" cy="857885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Simulation result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7" descr="%L1`T4ZFLXWP}MT}Q`SJZ8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151890"/>
            <a:ext cx="6050915" cy="45542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05955" y="1272540"/>
            <a:ext cx="17589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Four states: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005955" y="1594485"/>
            <a:ext cx="26885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ositive and positive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ositive and negative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egative and posetive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egative and negative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3275" y="3743325"/>
            <a:ext cx="10629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sz="2000" b="0" baseline="-25000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0">
                <a:latin typeface="Times New Roman" panose="02020603050405020304" pitchFamily="18" charset="0"/>
                <a:ea typeface="微软雅黑" panose="020B0503020204020204" pitchFamily="34" charset="-122"/>
              </a:rPr>
              <a:t>∙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i</a:t>
            </a:r>
            <a:r>
              <a:rPr lang="en-US" sz="2000" b="0" baseline="-25000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&lt;0</a:t>
            </a:r>
            <a:endParaRPr lang="zh-CN" altLang="en-US" sz="2000"/>
          </a:p>
        </p:txBody>
      </p:sp>
      <p:sp>
        <p:nvSpPr>
          <p:cNvPr id="10" name="右箭头 9"/>
          <p:cNvSpPr/>
          <p:nvPr/>
        </p:nvSpPr>
        <p:spPr>
          <a:xfrm>
            <a:off x="8216265" y="3853815"/>
            <a:ext cx="556895" cy="178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44915" y="3743325"/>
            <a:ext cx="1939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nverter mode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3275" y="4502150"/>
            <a:ext cx="10629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sz="2000" b="0" baseline="-25000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0">
                <a:latin typeface="Times New Roman" panose="02020603050405020304" pitchFamily="18" charset="0"/>
                <a:ea typeface="微软雅黑" panose="020B0503020204020204" pitchFamily="34" charset="-122"/>
              </a:rPr>
              <a:t>∙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i</a:t>
            </a:r>
            <a:r>
              <a:rPr lang="en-US" sz="2000" b="0" baseline="-25000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&gt;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</a:rPr>
              <a:t>0</a:t>
            </a:r>
            <a:endParaRPr lang="zh-CN" altLang="en-US" sz="2000"/>
          </a:p>
        </p:txBody>
      </p:sp>
      <p:sp>
        <p:nvSpPr>
          <p:cNvPr id="13" name="右箭头 12"/>
          <p:cNvSpPr/>
          <p:nvPr/>
        </p:nvSpPr>
        <p:spPr>
          <a:xfrm>
            <a:off x="8216265" y="4612640"/>
            <a:ext cx="556895" cy="178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44915" y="4502785"/>
            <a:ext cx="2228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ectification mode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Questions and Comments</a:t>
            </a:r>
            <a:b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UNIT_TABLE_BEAUTIFY" val="smartTable{18d6f709-57aa-4bee-ba17-4900b4bbc855}"/>
</p:tagLst>
</file>

<file path=ppt/tags/tag2.xml><?xml version="1.0" encoding="utf-8"?>
<p:tagLst xmlns:p="http://schemas.openxmlformats.org/presentationml/2006/main">
  <p:tag name="KSO_WM_UNIT_TABLE_BEAUTIFY" val="smartTable{a9e8a7d2-705f-49d7-957e-1ce4f0e42f65}"/>
  <p:tag name="TABLE_RECT" val="206.35*248.929*547.3*211.4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0</TotalTime>
  <Words>1169</Words>
  <Application>WPS 演示</Application>
  <PresentationFormat>宽屏</PresentationFormat>
  <Paragraphs>150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Bodoni MT Black</vt:lpstr>
      <vt:lpstr>Segoe Print</vt:lpstr>
      <vt:lpstr>微软雅黑</vt:lpstr>
      <vt:lpstr>Times New Roman</vt:lpstr>
      <vt:lpstr>Calibri</vt:lpstr>
      <vt:lpstr>Arial Unicode MS</vt:lpstr>
      <vt:lpstr>Calibri Light</vt:lpstr>
      <vt:lpstr>等线</vt:lpstr>
      <vt:lpstr>Microsoft YaHei UI</vt:lpstr>
      <vt:lpstr>华文中宋</vt:lpstr>
      <vt:lpstr>仿宋</vt:lpstr>
      <vt:lpstr>黑体</vt:lpstr>
      <vt:lpstr>Office 主题</vt:lpstr>
      <vt:lpstr>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division of work</vt:lpstr>
      <vt:lpstr>Circuit </vt:lpstr>
      <vt:lpstr>Parameter Setup</vt:lpstr>
      <vt:lpstr>the single inverter time sequence waveform</vt:lpstr>
      <vt:lpstr>Input/output voltage relationships</vt:lpstr>
      <vt:lpstr>Input/output voltage relationships</vt:lpstr>
      <vt:lpstr>the basic operating principle of Series Connection of Multiple Single-phase VSI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小太阳</cp:lastModifiedBy>
  <cp:revision>103</cp:revision>
  <dcterms:created xsi:type="dcterms:W3CDTF">2017-06-07T15:05:00Z</dcterms:created>
  <dcterms:modified xsi:type="dcterms:W3CDTF">2020-12-13T15:50:51Z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