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7"/>
  </p:notesMasterIdLst>
  <p:sldIdLst>
    <p:sldId id="260" r:id="rId3"/>
    <p:sldId id="281" r:id="rId4"/>
    <p:sldId id="297" r:id="rId5"/>
    <p:sldId id="274" r:id="rId6"/>
    <p:sldId id="275" r:id="rId7"/>
    <p:sldId id="282" r:id="rId8"/>
    <p:sldId id="290" r:id="rId9"/>
    <p:sldId id="298" r:id="rId10"/>
    <p:sldId id="299" r:id="rId11"/>
    <p:sldId id="300" r:id="rId12"/>
    <p:sldId id="308" r:id="rId13"/>
    <p:sldId id="258" r:id="rId14"/>
    <p:sldId id="301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5" y="-1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5.png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0453" y="2166257"/>
            <a:ext cx="6606747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#6</a:t>
            </a:r>
          </a:p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</a:t>
            </a:r>
            <a:endParaRPr lang="zh-CN" altLang="en-US" sz="20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TENGYU</a:t>
            </a:r>
          </a:p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 HENG</a:t>
            </a:r>
            <a:endParaRPr lang="zh-CN" altLang="en-US" sz="20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8372" y="4470950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Reporter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71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16161" y="250370"/>
            <a:ext cx="6363607" cy="567617"/>
          </a:xfrm>
        </p:spPr>
        <p:txBody>
          <a:bodyPr>
            <a:noAutofit/>
          </a:bodyPr>
          <a:lstStyle/>
          <a:p>
            <a:pPr lvl="0" algn="ctr"/>
            <a:r>
              <a:rPr lang="en-US" altLang="zh-CN" sz="3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Result</a:t>
            </a:r>
            <a:endParaRPr lang="zh-CN" altLang="zh-CN" sz="3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60504" y="54923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Fig 1-12 the relationship between Amplitude Modulation Ratio and Amplitude of Output Voltage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1257" y="1454619"/>
            <a:ext cx="338001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Among the above harmonics, the harmonic component with high amplitude and the greatest influence is</a:t>
            </a:r>
            <a:endParaRPr kumimoji="0" lang="en-US" altLang="zh-CN" sz="4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44762" y="2778058"/>
          <a:ext cx="2849718" cy="39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AxMath" r:id="rId3" imgW="1318895" imgH="180975" progId="Equation.AxMath">
                  <p:embed/>
                </p:oleObj>
              </mc:Choice>
              <mc:Fallback>
                <p:oleObj name="AxMath" r:id="rId3" imgW="1318895" imgH="180975" progId="Equation.AxMath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62" y="2778058"/>
                        <a:ext cx="2849718" cy="392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FB032E7-455A-47D3-A70E-6F3BEE1541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06" y="947057"/>
            <a:ext cx="7914967" cy="4637314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33332" y="213376"/>
            <a:ext cx="6303739" cy="1023060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sequence according to simulation waveforms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22465" y="1540510"/>
            <a:ext cx="365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Two levels of u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UN'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206230" y="1407795"/>
          <a:ext cx="600075" cy="66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r:id="rId3" imgW="355600" imgH="393700" progId="Equation.KSEE3">
                  <p:embed/>
                </p:oleObj>
              </mc:Choice>
              <mc:Fallback>
                <p:oleObj r:id="rId3" imgW="35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6230" y="1407795"/>
                        <a:ext cx="600075" cy="66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088505" y="2288540"/>
            <a:ext cx="3653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line voltage : 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-2147482621"/>
          <p:cNvGraphicFramePr>
            <a:graphicFrameLocks noChangeAspect="1"/>
          </p:cNvGraphicFramePr>
          <p:nvPr/>
        </p:nvGraphicFramePr>
        <p:xfrm>
          <a:off x="9330690" y="2288540"/>
          <a:ext cx="215392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r:id="rId5" imgW="1016000" imgH="228600" progId="Equation.KSEE3">
                  <p:embed/>
                </p:oleObj>
              </mc:Choice>
              <mc:Fallback>
                <p:oleObj r:id="rId5" imgW="10160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0690" y="2288540"/>
                        <a:ext cx="2153920" cy="484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088505" y="2786380"/>
            <a:ext cx="365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of u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</a:p>
        </p:txBody>
      </p:sp>
      <p:graphicFrame>
        <p:nvGraphicFramePr>
          <p:cNvPr id="10" name="对象 -2147482617"/>
          <p:cNvGraphicFramePr>
            <a:graphicFrameLocks noChangeAspect="1"/>
          </p:cNvGraphicFramePr>
          <p:nvPr/>
        </p:nvGraphicFramePr>
        <p:xfrm>
          <a:off x="9590405" y="2786380"/>
          <a:ext cx="573405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r:id="rId7" imgW="316865" imgH="228600" progId="Equation.KSEE3">
                  <p:embed/>
                </p:oleObj>
              </mc:Choice>
              <mc:Fallback>
                <p:oleObj r:id="rId7" imgW="316865" imgH="2286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90405" y="2786380"/>
                        <a:ext cx="573405" cy="414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89775" y="3727450"/>
            <a:ext cx="3653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 phase voltage : 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-2147482616"/>
          <p:cNvGraphicFramePr>
            <a:graphicFrameLocks noChangeAspect="1"/>
          </p:cNvGraphicFramePr>
          <p:nvPr/>
        </p:nvGraphicFramePr>
        <p:xfrm>
          <a:off x="7193280" y="4114800"/>
          <a:ext cx="3445510" cy="75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r:id="rId9" imgW="1790700" imgH="393700" progId="Equation.KSEE3">
                  <p:embed/>
                </p:oleObj>
              </mc:Choice>
              <mc:Fallback>
                <p:oleObj r:id="rId9" imgW="1790700" imgH="3937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93280" y="4114800"/>
                        <a:ext cx="3445510" cy="757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192645" y="4961255"/>
            <a:ext cx="3653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Five levels of u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</a:p>
        </p:txBody>
      </p:sp>
      <p:graphicFrame>
        <p:nvGraphicFramePr>
          <p:cNvPr id="16" name="对象 -2147482617"/>
          <p:cNvGraphicFramePr>
            <a:graphicFrameLocks noChangeAspect="1"/>
          </p:cNvGraphicFramePr>
          <p:nvPr/>
        </p:nvGraphicFramePr>
        <p:xfrm>
          <a:off x="9590088" y="4781868"/>
          <a:ext cx="643890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r:id="rId11" imgW="355600" imgH="393700" progId="Equation.KSEE3">
                  <p:embed/>
                </p:oleObj>
              </mc:Choice>
              <mc:Fallback>
                <p:oleObj r:id="rId11" imgW="355600" imgH="393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90088" y="4781868"/>
                        <a:ext cx="643890" cy="713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-2147482617"/>
          <p:cNvGraphicFramePr>
            <a:graphicFrameLocks noChangeAspect="1"/>
          </p:cNvGraphicFramePr>
          <p:nvPr/>
        </p:nvGraphicFramePr>
        <p:xfrm>
          <a:off x="10370503" y="4781868"/>
          <a:ext cx="782320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r:id="rId13" imgW="431800" imgH="393700" progId="Equation.KSEE3">
                  <p:embed/>
                </p:oleObj>
              </mc:Choice>
              <mc:Fallback>
                <p:oleObj r:id="rId13" imgW="431800" imgH="3937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70503" y="4781868"/>
                        <a:ext cx="782320" cy="713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AA29B8C3-3F1A-410E-A304-74A75AC0C93E}"/>
              </a:ext>
            </a:extLst>
          </p:cNvPr>
          <p:cNvPicPr/>
          <p:nvPr/>
        </p:nvPicPr>
        <p:blipFill>
          <a:blip r:embed="rId15"/>
          <a:stretch>
            <a:fillRect/>
          </a:stretch>
        </p:blipFill>
        <p:spPr>
          <a:xfrm>
            <a:off x="707390" y="1407795"/>
            <a:ext cx="5867082" cy="314787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F78A6F2-A08B-44CA-9327-84C2ECB0720A}"/>
              </a:ext>
            </a:extLst>
          </p:cNvPr>
          <p:cNvSpPr/>
          <p:nvPr/>
        </p:nvSpPr>
        <p:spPr>
          <a:xfrm>
            <a:off x="634818" y="45732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Fig 1-13 the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circuit diagram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33332" y="213376"/>
            <a:ext cx="6303739" cy="1023060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sequence according to simulation waveforms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48000" y="62106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Fig 1-14 Result waveform </a:t>
            </a:r>
            <a:endParaRPr lang="zh-CN" altLang="en-US" dirty="0"/>
          </a:p>
        </p:txBody>
      </p:sp>
      <p:pic>
        <p:nvPicPr>
          <p:cNvPr id="5" name="图片 4" descr="ORKBA207{RYP[5_`EG[`CV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70" y="1161415"/>
            <a:ext cx="8674735" cy="492569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33332" y="213376"/>
            <a:ext cx="6303739" cy="1023060"/>
          </a:xfrm>
        </p:spPr>
        <p:txBody>
          <a:bodyPr>
            <a:noAutofit/>
          </a:bodyPr>
          <a:lstStyle/>
          <a:p>
            <a:pPr lvl="0"/>
            <a:r>
              <a:rPr lang="en-US" altLang="zh-CN" sz="3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sequence according to simulation waveforms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01620" y="62101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Fig 1-15 Result waveform </a:t>
            </a:r>
            <a:endParaRPr lang="zh-CN" altLang="en-US" dirty="0"/>
          </a:p>
        </p:txBody>
      </p:sp>
      <p:pic>
        <p:nvPicPr>
          <p:cNvPr id="5" name="图片 4" descr="B1SL8RA$KP0}([CZV1[%JC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1116330"/>
            <a:ext cx="8976360" cy="509651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88647" y="1436914"/>
            <a:ext cx="10614705" cy="1992086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Your Questions and Comments</a:t>
            </a:r>
            <a:b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welcome</a:t>
            </a:r>
            <a:endParaRPr lang="zh-CN" altLang="en-US" sz="5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83414" y="6214836"/>
            <a:ext cx="3001015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Work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1915795" y="1126671"/>
            <a:ext cx="8360410" cy="53503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45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pPr fontAlgn="auto">
              <a:lnSpc>
                <a:spcPct val="120000"/>
              </a:lnSpc>
            </a:pPr>
            <a:r>
              <a:rPr lang="en-US" altLang="zh-CN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Carry out the simulation.</a:t>
            </a:r>
          </a:p>
          <a:p>
            <a:pPr fontAlgn="auto">
              <a:lnSpc>
                <a:spcPct val="12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images of part 1.</a:t>
            </a:r>
          </a:p>
          <a:p>
            <a:pPr fontAlgn="auto">
              <a:lnSpc>
                <a:spcPct val="12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 </a:t>
            </a:r>
          </a:p>
          <a:p>
            <a:pPr fontAlgn="auto">
              <a:lnSpc>
                <a:spcPct val="12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 fontAlgn="auto">
              <a:lnSpc>
                <a:spcPct val="120000"/>
              </a:lnSpc>
            </a:pPr>
            <a:r>
              <a:rPr lang="en-US" altLang="zh-CN" sz="45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TENGYU:</a:t>
            </a:r>
          </a:p>
          <a:p>
            <a:pPr fontAlgn="auto">
              <a:lnSpc>
                <a:spcPct val="120000"/>
              </a:lnSpc>
            </a:pPr>
            <a:r>
              <a:rPr lang="en-US" altLang="zh-CN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analysis of the operating sequence.</a:t>
            </a:r>
          </a:p>
          <a:p>
            <a:pPr fontAlgn="auto">
              <a:lnSpc>
                <a:spcPct val="12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Carry out the simulation.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2.</a:t>
            </a:r>
          </a:p>
          <a:p>
            <a:pPr fontAlgn="auto">
              <a:lnSpc>
                <a:spcPct val="120000"/>
              </a:lnSpc>
            </a:pPr>
            <a:r>
              <a:rPr lang="en-US" altLang="zh-CN" sz="45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 HENG:</a:t>
            </a:r>
          </a:p>
          <a:p>
            <a:pPr fontAlgn="auto">
              <a:lnSpc>
                <a:spcPct val="120000"/>
              </a:lnSpc>
            </a:pPr>
            <a:r>
              <a:rPr lang="en-US" altLang="zh-CN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simulation circuit of the part 1</a:t>
            </a:r>
          </a:p>
          <a:p>
            <a:pPr fontAlgn="auto">
              <a:lnSpc>
                <a:spcPct val="12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     The analysis of the simulation model.</a:t>
            </a:r>
            <a:endParaRPr lang="en-US" altLang="zh-CN" sz="45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45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The PPT of part 1.</a:t>
            </a: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97455" y="1197624"/>
            <a:ext cx="6719206" cy="366848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48867" y="5203763"/>
            <a:ext cx="4816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1-1 Three phase PWM voltage source inverter</a:t>
            </a:r>
            <a:endParaRPr lang="zh-CN" altLang="zh-C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6790" y="197317"/>
            <a:ext cx="7452925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23148" y="903968"/>
            <a:ext cx="5421085" cy="50500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80970" y="5940411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16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1-2 Simulation model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91796" y="136072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Setup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95657" y="620048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71" y="1025461"/>
            <a:ext cx="9518595" cy="1882529"/>
          </a:xfrm>
          <a:prstGeom prst="rect">
            <a:avLst/>
          </a:prstGeom>
        </p:spPr>
      </p:pic>
      <p:pic>
        <p:nvPicPr>
          <p:cNvPr id="1026" name="图片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44" y="3756084"/>
            <a:ext cx="3230472" cy="15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6084"/>
            <a:ext cx="3230474" cy="15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675444" y="2777347"/>
            <a:ext cx="58317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order to show the imaginary neutral point,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DC side power supply adopts two DC voltage sources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with the amplitude of 275V:</a:t>
            </a:r>
            <a:endParaRPr kumimoji="0" lang="en-US" altLang="zh-CN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8968" y="5463207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Fig 1-4 DC voltage source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79" y="4003608"/>
            <a:ext cx="5774870" cy="184990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1752600" y="81643"/>
            <a:ext cx="8033658" cy="7579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Spectrum Analysis of Output Voltage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883058" y="1004483"/>
            <a:ext cx="6898912" cy="29562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781970" y="4653188"/>
            <a:ext cx="4327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harmonic spectrum is symmetrical near the frequency doubling of each switch.</a:t>
            </a:r>
          </a:p>
        </p:txBody>
      </p:sp>
      <p:sp>
        <p:nvSpPr>
          <p:cNvPr id="12" name="矩形 11"/>
          <p:cNvSpPr/>
          <p:nvPr/>
        </p:nvSpPr>
        <p:spPr>
          <a:xfrm>
            <a:off x="3663043" y="3960726"/>
            <a:ext cx="1937657" cy="6276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 flipV="1">
            <a:off x="5600700" y="4163786"/>
            <a:ext cx="370114" cy="110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99727" y="3914420"/>
            <a:ext cx="2640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Component Part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98171" y="4588329"/>
            <a:ext cx="5521778" cy="1265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7" idx="2"/>
          </p:cNvCxnSpPr>
          <p:nvPr/>
        </p:nvCxnSpPr>
        <p:spPr>
          <a:xfrm>
            <a:off x="4459060" y="5853517"/>
            <a:ext cx="0" cy="3138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38838" y="6111131"/>
            <a:ext cx="2640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Harmonics Component Part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7314" y="887186"/>
            <a:ext cx="7064829" cy="3073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892143" y="1108142"/>
            <a:ext cx="95794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792607" y="938865"/>
            <a:ext cx="2071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Phase Voltage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480117"/>
            <a:ext cx="6699204" cy="38977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9807" y="5377883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1-6 modulation ratio m=0.1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8240" y="1080007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analysis result: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90" y="1541672"/>
            <a:ext cx="4924210" cy="288505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165332" y="4426726"/>
            <a:ext cx="4487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1-7 modulation ratio m=0.1 (zoom in)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79" y="1541672"/>
            <a:ext cx="5216621" cy="305637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9807" y="5474523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1-8 modulation ratio m=0.5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8240" y="1080007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analysis result: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0126" y="4598047"/>
            <a:ext cx="4487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1-9 modulation ratio m=0.5 (zoom in)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3" y="1541672"/>
            <a:ext cx="6712588" cy="39328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32978" y="5520803"/>
            <a:ext cx="3549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1-10 modulation ratio m=0.9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8240" y="1080007"/>
            <a:ext cx="2783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 analysis result: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40126" y="4598047"/>
            <a:ext cx="4605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1-11 modulation ratio m=0.9 (zoom in)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5" y="1495392"/>
            <a:ext cx="6870571" cy="40254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28" y="1596363"/>
            <a:ext cx="5123273" cy="300168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13</TotalTime>
  <Words>283</Words>
  <Application>Microsoft Office PowerPoint</Application>
  <PresentationFormat>宽屏</PresentationFormat>
  <Paragraphs>79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Office 主题</vt:lpstr>
      <vt:lpstr>自定义设计方案</vt:lpstr>
      <vt:lpstr>AxMath</vt:lpstr>
      <vt:lpstr>Equation.KSEE3</vt:lpstr>
      <vt:lpstr>PowerPoint 演示文稿</vt:lpstr>
      <vt:lpstr>Division of Work</vt:lpstr>
      <vt:lpstr>Theoretical Circuit Diagram </vt:lpstr>
      <vt:lpstr>Simulation Circuit Diagram </vt:lpstr>
      <vt:lpstr>Parameter Setup</vt:lpstr>
      <vt:lpstr>Spectrum Analysis of Output Voltage</vt:lpstr>
      <vt:lpstr>Simulation Result</vt:lpstr>
      <vt:lpstr>Simulation Result</vt:lpstr>
      <vt:lpstr>Simulation Result</vt:lpstr>
      <vt:lpstr>Analysis of Result</vt:lpstr>
      <vt:lpstr>Operating sequence according to simulation waveforms</vt:lpstr>
      <vt:lpstr>Operating sequence according to simulation waveforms</vt:lpstr>
      <vt:lpstr>Operating sequence according to simulation waveforms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138</cp:revision>
  <dcterms:created xsi:type="dcterms:W3CDTF">2017-06-07T15:05:00Z</dcterms:created>
  <dcterms:modified xsi:type="dcterms:W3CDTF">2020-12-14T11:00:35Z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