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13"/>
  </p:notesMasterIdLst>
  <p:sldIdLst>
    <p:sldId id="260" r:id="rId3"/>
    <p:sldId id="281" r:id="rId4"/>
    <p:sldId id="298" r:id="rId5"/>
    <p:sldId id="274" r:id="rId6"/>
    <p:sldId id="275" r:id="rId7"/>
    <p:sldId id="276" r:id="rId8"/>
    <p:sldId id="277" r:id="rId9"/>
    <p:sldId id="295" r:id="rId10"/>
    <p:sldId id="299" r:id="rId11"/>
    <p:sldId id="27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DD4"/>
    <a:srgbClr val="FFFFFF"/>
    <a:srgbClr val="006363"/>
    <a:srgbClr val="006060"/>
    <a:srgbClr val="009999"/>
    <a:srgbClr val="00CC99"/>
    <a:srgbClr val="F2F2F2"/>
    <a:srgbClr val="00D29B"/>
    <a:srgbClr val="005F5F"/>
    <a:srgbClr val="7BD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05" y="33"/>
      </p:cViewPr>
      <p:guideLst>
        <p:guide orient="horz" pos="2160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98653-3CBC-4D39-AFFC-E7C230440B64}" type="datetimeFigureOut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FCBC9-A883-42B1-964E-9DC78C9C44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AEDD-3B9C-4241-BAAC-25EAD2317CDC}" type="datetime1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F466-71C8-4B8E-936A-6D024D41BCBA}" type="datetime1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CDE7-41E4-4FBD-B1FE-54EA8B0D2F49}" type="datetime1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EEA-6C30-4EA3-AE4B-3DD40716F1FF}" type="datetime1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7436-0B12-45B3-A807-5F0B1AC823AB}" type="datetime1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F485-D775-4934-990F-4F5F933EF15D}" type="datetime1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92E5-64E0-489E-89E1-97B3DE9DD8B2}" type="datetime1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Bodoni MT Black" panose="02070A03080606020203" pitchFamily="18" charset="0"/>
              </a:defRPr>
            </a:lvl1pPr>
          </a:lstStyle>
          <a:p>
            <a:fld id="{0D1FE178-7079-495C-AE30-29A9B692A4C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7091-80D3-497B-B171-1DCB54B8B088}" type="datetime1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0F87-D701-47C2-B9AA-32C405903762}" type="datetime1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5549-E5A0-4CAF-8199-96720C05FDD3}" type="datetime1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24FD-5D5B-4444-A872-07F95CCCA0F9}" type="datetime1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1" y="-1"/>
            <a:ext cx="5021942" cy="6858003"/>
            <a:chOff x="1" y="-1"/>
            <a:chExt cx="5999422" cy="6858003"/>
          </a:xfrm>
        </p:grpSpPr>
        <p:sp>
          <p:nvSpPr>
            <p:cNvPr id="16" name="矩形 15"/>
            <p:cNvSpPr/>
            <p:nvPr/>
          </p:nvSpPr>
          <p:spPr>
            <a:xfrm>
              <a:off x="1" y="0"/>
              <a:ext cx="2017486" cy="6858000"/>
            </a:xfrm>
            <a:prstGeom prst="rect">
              <a:avLst/>
            </a:prstGeom>
            <a:solidFill>
              <a:srgbClr val="0066CC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17486" y="-1"/>
              <a:ext cx="2016000" cy="6858002"/>
            </a:xfrm>
            <a:prstGeom prst="rect">
              <a:avLst/>
            </a:prstGeom>
            <a:solidFill>
              <a:srgbClr val="25A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983423" y="0"/>
              <a:ext cx="2016000" cy="6858002"/>
            </a:xfrm>
            <a:prstGeom prst="rect">
              <a:avLst/>
            </a:prstGeom>
            <a:solidFill>
              <a:srgbClr val="7BD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菱形 6"/>
          <p:cNvSpPr/>
          <p:nvPr userDrawn="1"/>
        </p:nvSpPr>
        <p:spPr>
          <a:xfrm>
            <a:off x="6119042" y="1019215"/>
            <a:ext cx="4853222" cy="47801"/>
          </a:xfrm>
          <a:prstGeom prst="diamond">
            <a:avLst/>
          </a:prstGeom>
          <a:solidFill>
            <a:srgbClr val="277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 userDrawn="1"/>
        </p:nvSpPr>
        <p:spPr>
          <a:xfrm>
            <a:off x="6013865" y="5842270"/>
            <a:ext cx="4853222" cy="47801"/>
          </a:xfrm>
          <a:prstGeom prst="diamond">
            <a:avLst/>
          </a:prstGeom>
          <a:solidFill>
            <a:srgbClr val="277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48" b="15545"/>
          <a:stretch>
            <a:fillRect/>
          </a:stretch>
        </p:blipFill>
        <p:spPr>
          <a:xfrm>
            <a:off x="862145" y="1766656"/>
            <a:ext cx="3191975" cy="30805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2846-9CD7-42CB-ACD5-72B32F8F020C}" type="datetime1">
              <a:rPr lang="zh-CN" altLang="en-US" smtClean="0"/>
              <a:t>2020-12-14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10014" y="269583"/>
            <a:ext cx="457096" cy="477577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50354" y="269585"/>
            <a:ext cx="457096" cy="477577"/>
          </a:xfrm>
          <a:prstGeom prst="rect">
            <a:avLst/>
          </a:prstGeom>
          <a:solidFill>
            <a:srgbClr val="25A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388100" y="269584"/>
            <a:ext cx="457096" cy="477577"/>
          </a:xfrm>
          <a:prstGeom prst="rect">
            <a:avLst/>
          </a:prstGeom>
          <a:solidFill>
            <a:srgbClr val="7BD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291958" y="6185937"/>
            <a:ext cx="4643999" cy="402240"/>
            <a:chOff x="5718717" y="6455760"/>
            <a:chExt cx="3417670" cy="402240"/>
          </a:xfrm>
        </p:grpSpPr>
        <p:sp>
          <p:nvSpPr>
            <p:cNvPr id="11" name="矩形 10"/>
            <p:cNvSpPr/>
            <p:nvPr/>
          </p:nvSpPr>
          <p:spPr>
            <a:xfrm>
              <a:off x="7997164" y="6455760"/>
              <a:ext cx="1139223" cy="40224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857940" y="6455760"/>
              <a:ext cx="1139223" cy="402240"/>
            </a:xfrm>
            <a:prstGeom prst="rect">
              <a:avLst/>
            </a:prstGeom>
            <a:solidFill>
              <a:srgbClr val="25A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5718717" y="6455760"/>
              <a:ext cx="1139223" cy="402240"/>
            </a:xfrm>
            <a:prstGeom prst="rect">
              <a:avLst/>
            </a:prstGeom>
            <a:solidFill>
              <a:srgbClr val="7BD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533" y="4816136"/>
            <a:ext cx="2759773" cy="2721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67" y="206151"/>
            <a:ext cx="2003204" cy="5701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16.png"/><Relationship Id="rId7" Type="http://schemas.openxmlformats.org/officeDocument/2006/relationships/image" Target="../media/image9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80453" y="2166257"/>
            <a:ext cx="6606747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altLang="zh-CN" sz="5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Seminar 6</a:t>
            </a:r>
          </a:p>
          <a:p>
            <a:pPr algn="ctr">
              <a:lnSpc>
                <a:spcPts val="4920"/>
              </a:lnSpc>
            </a:pPr>
            <a:r>
              <a:rPr lang="en-US" altLang="zh-CN" sz="5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 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472119" y="4379983"/>
            <a:ext cx="3359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NIE YONGXIN</a:t>
            </a:r>
            <a:endParaRPr lang="zh-CN" altLang="en-US" sz="3200" b="1" i="1" dirty="0">
              <a:solidFill>
                <a:srgbClr val="26262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82816" y="4876827"/>
            <a:ext cx="28316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HUI HENG</a:t>
            </a:r>
          </a:p>
          <a:p>
            <a:r>
              <a:rPr lang="en-US" altLang="zh-CN" sz="3200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 TENGYU</a:t>
            </a:r>
          </a:p>
        </p:txBody>
      </p:sp>
      <p:sp>
        <p:nvSpPr>
          <p:cNvPr id="3" name="矩形 2"/>
          <p:cNvSpPr/>
          <p:nvPr/>
        </p:nvSpPr>
        <p:spPr>
          <a:xfrm>
            <a:off x="6568119" y="4321107"/>
            <a:ext cx="20998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Reporter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10947" y="444617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00250" y="4909064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10947" y="537194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i="1" dirty="0">
                <a:solidFill>
                  <a:srgbClr val="26262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70696" y="410671"/>
            <a:ext cx="6096000" cy="6838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altLang="zh-CN" sz="4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Power Electronics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36246" y="1404257"/>
            <a:ext cx="9106807" cy="1547132"/>
          </a:xfrm>
        </p:spPr>
        <p:txBody>
          <a:bodyPr>
            <a:noAutofit/>
          </a:bodyPr>
          <a:lstStyle/>
          <a:p>
            <a:pPr algn="ctr"/>
            <a:r>
              <a:rPr lang="en-US" altLang="zh-CN" sz="5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Your Questions and Comments</a:t>
            </a:r>
            <a:br>
              <a:rPr lang="en-US" altLang="zh-CN" sz="5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5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are welcome</a:t>
            </a:r>
            <a:endParaRPr lang="zh-CN" altLang="en-US" sz="5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069772" y="148182"/>
            <a:ext cx="5159828" cy="92528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of work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16685" y="6275932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/>
          <p:cNvSpPr txBox="1"/>
          <p:nvPr/>
        </p:nvSpPr>
        <p:spPr>
          <a:xfrm>
            <a:off x="2081168" y="898071"/>
            <a:ext cx="8360228" cy="56932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50000"/>
              </a:lnSpc>
            </a:pPr>
            <a:r>
              <a:rPr lang="en-US" altLang="zh-CN" sz="32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NIE YONGXIN:</a:t>
            </a:r>
          </a:p>
          <a:p>
            <a:pPr fontAlgn="auto">
              <a:lnSpc>
                <a:spcPct val="150000"/>
              </a:lnSpc>
            </a:pP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Theoretical analysis and calculation</a:t>
            </a:r>
            <a:endParaRPr lang="en-US" altLang="zh-CN" sz="32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The PPT of part 1.</a:t>
            </a:r>
          </a:p>
          <a:p>
            <a:pPr fontAlgn="auto">
              <a:lnSpc>
                <a:spcPct val="150000"/>
              </a:lnSpc>
            </a:pPr>
            <a:r>
              <a:rPr lang="en-US" altLang="zh-CN" sz="32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HUI HENG:</a:t>
            </a:r>
            <a:endParaRPr lang="en-US" altLang="zh-CN" sz="32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Carry out the simulation.</a:t>
            </a:r>
          </a:p>
          <a:p>
            <a:pPr fontAlgn="auto">
              <a:lnSpc>
                <a:spcPct val="150000"/>
              </a:lnSpc>
            </a:pP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The analysis of the result.</a:t>
            </a:r>
          </a:p>
          <a:p>
            <a:pPr fontAlgn="auto">
              <a:lnSpc>
                <a:spcPct val="150000"/>
              </a:lnSpc>
            </a:pP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The PPT of part 1.</a:t>
            </a:r>
          </a:p>
          <a:p>
            <a:pPr fontAlgn="auto">
              <a:lnSpc>
                <a:spcPct val="150000"/>
              </a:lnSpc>
            </a:pPr>
            <a:r>
              <a:rPr lang="en-US" altLang="zh-CN" sz="32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 TENGYU:</a:t>
            </a:r>
          </a:p>
          <a:p>
            <a:pPr fontAlgn="auto">
              <a:lnSpc>
                <a:spcPct val="150000"/>
              </a:lnSpc>
            </a:pP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The simulation model of part 2</a:t>
            </a:r>
          </a:p>
          <a:p>
            <a:pPr fontAlgn="auto">
              <a:lnSpc>
                <a:spcPct val="150000"/>
              </a:lnSpc>
            </a:pP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The analysis of the simulation model.</a:t>
            </a:r>
            <a:endParaRPr lang="en-US" altLang="zh-CN" sz="32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The PPT of part 2.</a:t>
            </a:r>
          </a:p>
          <a:p>
            <a:r>
              <a:rPr lang="en-US" altLang="zh-CN" sz="3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endParaRPr lang="en-US" altLang="zh-CN" sz="32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55172" y="-54429"/>
            <a:ext cx="5159828" cy="925286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標題 3"/>
          <p:cNvSpPr txBox="1"/>
          <p:nvPr/>
        </p:nvSpPr>
        <p:spPr>
          <a:xfrm>
            <a:off x="2184219" y="1160780"/>
            <a:ext cx="8360410" cy="45364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50000"/>
              </a:lnSpc>
            </a:pPr>
            <a:r>
              <a:rPr lang="en-US" altLang="zh-CN" sz="32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Part1:</a:t>
            </a:r>
          </a:p>
          <a:p>
            <a:pPr fontAlgn="auto">
              <a:lnSpc>
                <a:spcPct val="150000"/>
              </a:lnSpc>
            </a:pP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imulation model and operating principle</a:t>
            </a: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</a:p>
          <a:p>
            <a:pPr fontAlgn="auto">
              <a:lnSpc>
                <a:spcPct val="150000"/>
              </a:lnSpc>
            </a:pPr>
            <a:r>
              <a:rPr lang="en-US" altLang="zh-CN" sz="32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Part2:</a:t>
            </a:r>
          </a:p>
          <a:p>
            <a:pPr fontAlgn="auto">
              <a:lnSpc>
                <a:spcPct val="150000"/>
              </a:lnSpc>
            </a:pP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Theoretical analysis and calculation</a:t>
            </a:r>
            <a:endParaRPr lang="en-US" altLang="zh-CN" sz="32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Part3:</a:t>
            </a:r>
          </a:p>
          <a:p>
            <a:pPr fontAlgn="auto">
              <a:lnSpc>
                <a:spcPct val="150000"/>
              </a:lnSpc>
            </a:pPr>
            <a:r>
              <a:rPr lang="en-US" altLang="zh-CN" sz="32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 and result analysis</a:t>
            </a:r>
            <a:r>
              <a:rPr lang="en-US" altLang="zh-CN" sz="3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endParaRPr lang="en-US" altLang="zh-CN" sz="32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430020" y="164828"/>
            <a:ext cx="4907915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model 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5" descr="]E7TF~O_63$XW9U(5H20L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95" y="965835"/>
            <a:ext cx="9708515" cy="5161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647168" y="223157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Parameter Setup</a:t>
            </a:r>
            <a:endParaRPr lang="zh-CN" altLang="en-US" sz="4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91162623"/>
              </p:ext>
            </p:extLst>
          </p:nvPr>
        </p:nvGraphicFramePr>
        <p:xfrm>
          <a:off x="2335484" y="1545499"/>
          <a:ext cx="7521031" cy="440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2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6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 of AC voltage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4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Inductance</a:t>
                      </a:r>
                      <a:endParaRPr lang="en-US" altLang="zh-CN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6mH</a:t>
                      </a:r>
                      <a:endParaRPr lang="en-US" altLang="zh-CN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9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 voltage</a:t>
                      </a:r>
                      <a:endParaRPr lang="en-US" altLang="zh-CN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630V</a:t>
                      </a:r>
                      <a:endParaRPr lang="en-US" altLang="zh-CN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frequency</a:t>
                      </a:r>
                      <a:endParaRPr lang="en-US" altLang="zh-CN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50Hz</a:t>
                      </a:r>
                      <a:endParaRPr lang="en-US" altLang="zh-CN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Carrier frequency f</a:t>
                      </a:r>
                      <a:r>
                        <a:rPr lang="en-US" altLang="zh-CN" sz="2800" i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altLang="zh-CN" sz="2800" b="1" i="1" baseline="-25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20kHz</a:t>
                      </a:r>
                      <a:endParaRPr lang="en-US" altLang="zh-CN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6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 of AC current</a:t>
                      </a:r>
                      <a:endParaRPr lang="en-US" altLang="zh-CN" sz="28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25A</a:t>
                      </a:r>
                      <a:endParaRPr lang="zh-CN" altLang="en-US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6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 difference </a:t>
                      </a:r>
                      <a:r>
                        <a:rPr lang="zh-CN" altLang="en-US" sz="2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φ(v,i)</a:t>
                      </a:r>
                      <a:endParaRPr lang="zh-CN" altLang="en-US" sz="2800" b="1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120°</a:t>
                      </a:r>
                      <a:endParaRPr lang="zh-CN" altLang="en-US" sz="2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C7456E39-2E72-4276-9113-984BF1D3C4C3}"/>
              </a:ext>
            </a:extLst>
          </p:cNvPr>
          <p:cNvSpPr/>
          <p:nvPr/>
        </p:nvSpPr>
        <p:spPr>
          <a:xfrm>
            <a:off x="3964637" y="1093316"/>
            <a:ext cx="390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Table 1-1 Parameter Setup of our group </a:t>
            </a:r>
            <a:endParaRPr lang="zh-CN" altLang="zh-CN" kern="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98888" y="847"/>
            <a:ext cx="6363607" cy="845004"/>
          </a:xfrm>
        </p:spPr>
        <p:txBody>
          <a:bodyPr>
            <a:noAutofit/>
          </a:bodyPr>
          <a:lstStyle/>
          <a:p>
            <a:pPr lvl="0" algn="ctr"/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Theoretical analysis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zh-CN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6277B17-48F0-4F98-B75B-4FAAD8A1CAE2}"/>
              </a:ext>
            </a:extLst>
          </p:cNvPr>
          <p:cNvGrpSpPr/>
          <p:nvPr/>
        </p:nvGrpSpPr>
        <p:grpSpPr>
          <a:xfrm>
            <a:off x="1250860" y="1421130"/>
            <a:ext cx="10048511" cy="4057137"/>
            <a:chOff x="1250860" y="1421130"/>
            <a:chExt cx="10048511" cy="4057137"/>
          </a:xfrm>
        </p:grpSpPr>
        <p:pic>
          <p:nvPicPr>
            <p:cNvPr id="14" name="图片 14" descr="$41T)`STKFUAHFLON$8U$R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94525" y="1421130"/>
              <a:ext cx="3207385" cy="227076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2745" y="1630680"/>
              <a:ext cx="4420870" cy="2179320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250860" y="3908607"/>
              <a:ext cx="1004851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 changing the amplitude and phase of </a:t>
              </a:r>
              <a:r>
                <a:rPr lang="en-US" altLang="zh-C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zh-CN" altLang="en-US" sz="32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</a:t>
              </a:r>
              <a:r>
                <a:rPr lang="zh-CN" altLang="en-US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the amplitude of AC side current and the phase difference between current and voltage can be the required value</a:t>
              </a:r>
              <a:r>
                <a:rPr lang="en-US" altLang="zh-CN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8" name="椭圆 7"/>
            <p:cNvSpPr/>
            <p:nvPr/>
          </p:nvSpPr>
          <p:spPr>
            <a:xfrm>
              <a:off x="7809230" y="2664460"/>
              <a:ext cx="578485" cy="57848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262495" y="1582420"/>
              <a:ext cx="450215" cy="48196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18923" y="272415"/>
            <a:ext cx="7084381" cy="542840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Theoretical calculation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6" descr="~SLCA25]93LQWCG2Q[A(A~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4190"/>
            <a:ext cx="4845685" cy="2244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11873" y="3880922"/>
            <a:ext cx="254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1-6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circuit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001895" y="1249045"/>
            <a:ext cx="262001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000" b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sz="2000" b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Kirchhoff voltage law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sz="1000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endParaRPr lang="en-US" sz="1000" b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en-US" sz="10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-2147482600"/>
          <p:cNvGraphicFramePr>
            <a:graphicFrameLocks noChangeAspect="1"/>
          </p:cNvGraphicFramePr>
          <p:nvPr/>
        </p:nvGraphicFramePr>
        <p:xfrm>
          <a:off x="7554595" y="1249045"/>
          <a:ext cx="4133215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4" r:id="rId4" imgW="2311400" imgH="228600" progId="Equation.KSEE3">
                  <p:embed/>
                </p:oleObj>
              </mc:Choice>
              <mc:Fallback>
                <p:oleObj r:id="rId4" imgW="23114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4595" y="1249045"/>
                        <a:ext cx="4133215" cy="408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069205" y="1955800"/>
            <a:ext cx="25527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000" b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Further calculation: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-2147482599"/>
          <p:cNvGraphicFramePr>
            <a:graphicFrameLocks noChangeAspect="1"/>
          </p:cNvGraphicFramePr>
          <p:nvPr/>
        </p:nvGraphicFramePr>
        <p:xfrm>
          <a:off x="7254875" y="1988820"/>
          <a:ext cx="176403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" r:id="rId6" imgW="1041400" imgH="215900" progId="Equation.KSEE3">
                  <p:embed/>
                </p:oleObj>
              </mc:Choice>
              <mc:Fallback>
                <p:oleObj r:id="rId6" imgW="1041400" imgH="2159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54875" y="1988820"/>
                        <a:ext cx="1764030" cy="3657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598"/>
          <p:cNvGraphicFramePr>
            <a:graphicFrameLocks noChangeAspect="1"/>
          </p:cNvGraphicFramePr>
          <p:nvPr/>
        </p:nvGraphicFramePr>
        <p:xfrm>
          <a:off x="7204075" y="2469515"/>
          <a:ext cx="428053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" r:id="rId8" imgW="2425700" imgH="228600" progId="Equation.KSEE3">
                  <p:embed/>
                </p:oleObj>
              </mc:Choice>
              <mc:Fallback>
                <p:oleObj r:id="rId8" imgW="2425700" imgH="22860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04075" y="2469515"/>
                        <a:ext cx="4280535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597"/>
          <p:cNvGraphicFramePr>
            <a:graphicFrameLocks noChangeAspect="1"/>
          </p:cNvGraphicFramePr>
          <p:nvPr/>
        </p:nvGraphicFramePr>
        <p:xfrm>
          <a:off x="7254875" y="2987040"/>
          <a:ext cx="3410585" cy="36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" r:id="rId10" imgW="2120900" imgH="228600" progId="Equation.KSEE3">
                  <p:embed/>
                </p:oleObj>
              </mc:Choice>
              <mc:Fallback>
                <p:oleObj r:id="rId10" imgW="2120900" imgH="228600" progId="Equation.KSEE3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54875" y="2987040"/>
                        <a:ext cx="3410585" cy="367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5069205" y="3620135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effective value of </a:t>
            </a:r>
            <a:r>
              <a:rPr lang="en-US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sz="2000" b="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2000" b="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-2147482596"/>
          <p:cNvGraphicFramePr>
            <a:graphicFrameLocks noChangeAspect="1"/>
          </p:cNvGraphicFramePr>
          <p:nvPr/>
        </p:nvGraphicFramePr>
        <p:xfrm>
          <a:off x="8028305" y="3584575"/>
          <a:ext cx="284099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8" r:id="rId12" imgW="1612900" imgH="266700" progId="Equation.KSEE3">
                  <p:embed/>
                </p:oleObj>
              </mc:Choice>
              <mc:Fallback>
                <p:oleObj r:id="rId12" imgW="1612900" imgH="266700" progId="Equation.KSEE3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028305" y="3584575"/>
                        <a:ext cx="284099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5091430" y="4182110"/>
            <a:ext cx="32480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Its phase difference with </a:t>
            </a:r>
            <a:r>
              <a:rPr lang="en-US" sz="2000" b="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sz="2000" b="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000" b="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-2147482595"/>
          <p:cNvGraphicFramePr>
            <a:graphicFrameLocks noChangeAspect="1"/>
          </p:cNvGraphicFramePr>
          <p:nvPr/>
        </p:nvGraphicFramePr>
        <p:xfrm>
          <a:off x="8339138" y="4065588"/>
          <a:ext cx="221773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9" r:id="rId14" imgW="1384300" imgH="393700" progId="Equation.KSEE3">
                  <p:embed/>
                </p:oleObj>
              </mc:Choice>
              <mc:Fallback>
                <p:oleObj r:id="rId14" imgW="1384300" imgH="3937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339138" y="4065588"/>
                        <a:ext cx="2217737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091430" y="4995545"/>
            <a:ext cx="41687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Relationship between </a:t>
            </a:r>
            <a:r>
              <a:rPr lang="en-US" sz="2000" b="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sz="2000" b="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en-US" sz="2000" b="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sz="2000" b="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-2147482594"/>
          <p:cNvGraphicFramePr>
            <a:graphicFrameLocks noChangeAspect="1"/>
          </p:cNvGraphicFramePr>
          <p:nvPr/>
        </p:nvGraphicFramePr>
        <p:xfrm>
          <a:off x="9009380" y="4846320"/>
          <a:ext cx="1139825" cy="69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0" r:id="rId16" imgW="685800" imgH="419100" progId="Equation.KSEE3">
                  <p:embed/>
                </p:oleObj>
              </mc:Choice>
              <mc:Fallback>
                <p:oleObj r:id="rId16" imgW="685800" imgH="419100" progId="Equation.KSEE3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009380" y="4846320"/>
                        <a:ext cx="1139825" cy="697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-2147482593"/>
          <p:cNvGraphicFramePr>
            <a:graphicFrameLocks noChangeAspect="1"/>
          </p:cNvGraphicFramePr>
          <p:nvPr/>
        </p:nvGraphicFramePr>
        <p:xfrm>
          <a:off x="9067800" y="5674360"/>
          <a:ext cx="1489710" cy="310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1" r:id="rId18" imgW="850900" imgH="177165" progId="Equation.KSEE3">
                  <p:embed/>
                </p:oleObj>
              </mc:Choice>
              <mc:Fallback>
                <p:oleObj r:id="rId18" imgW="850900" imgH="177165" progId="Equation.KSEE3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067800" y="5674360"/>
                        <a:ext cx="1489710" cy="3105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4253" y="296449"/>
            <a:ext cx="7084381" cy="542840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zh-CN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840" y="1061085"/>
            <a:ext cx="2650490" cy="17316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68395" y="2424430"/>
            <a:ext cx="159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, rms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475" y="1061085"/>
            <a:ext cx="2838450" cy="17970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79335" y="2424430"/>
            <a:ext cx="159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φ(i,v)</a:t>
            </a:r>
          </a:p>
        </p:txBody>
      </p:sp>
      <p:graphicFrame>
        <p:nvGraphicFramePr>
          <p:cNvPr id="11" name="表格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4115872"/>
              </p:ext>
            </p:extLst>
          </p:nvPr>
        </p:nvGraphicFramePr>
        <p:xfrm>
          <a:off x="1184456" y="3335682"/>
          <a:ext cx="9216390" cy="28137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2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6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468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en-US" sz="2400" b="1" i="1" spc="13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1" spc="13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Measured value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1" spc="13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Theoretical value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1" spc="13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Error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89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1" spc="13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Iac, rms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1" spc="13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25.25A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1" spc="13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25A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1" spc="13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1.00%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52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1" spc="13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φ(v,i)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1" spc="13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121.7°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1" spc="13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120°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1" spc="13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1.42%</a:t>
                      </a:r>
                    </a:p>
                  </a:txBody>
                  <a:tcPr marL="317500" marR="317500" marT="215900" marB="21590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DC5FE36C-D01E-4E26-83D7-8E4FB5EE2BFB}"/>
              </a:ext>
            </a:extLst>
          </p:cNvPr>
          <p:cNvSpPr/>
          <p:nvPr/>
        </p:nvSpPr>
        <p:spPr>
          <a:xfrm>
            <a:off x="3768730" y="2955192"/>
            <a:ext cx="404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Table 1-2 Simulation Result of our group </a:t>
            </a:r>
            <a:endParaRPr lang="zh-CN" altLang="zh-CN" kern="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i="1" smtClean="0"/>
              <a:t>9</a:t>
            </a:fld>
            <a:endParaRPr lang="zh-CN" altLang="en-US" i="1" dirty="0"/>
          </a:p>
        </p:txBody>
      </p:sp>
      <p:sp>
        <p:nvSpPr>
          <p:cNvPr id="7" name="標題 3"/>
          <p:cNvSpPr>
            <a:spLocks noGrp="1"/>
          </p:cNvSpPr>
          <p:nvPr>
            <p:ph type="title"/>
          </p:nvPr>
        </p:nvSpPr>
        <p:spPr>
          <a:xfrm>
            <a:off x="879475" y="201386"/>
            <a:ext cx="5808980" cy="656499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Simulation result</a:t>
            </a:r>
            <a:endParaRPr lang="zh-CN" altLang="en-US" sz="4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664EEB8-8668-472A-8844-C36FFA3A4E88}"/>
              </a:ext>
            </a:extLst>
          </p:cNvPr>
          <p:cNvGrpSpPr/>
          <p:nvPr/>
        </p:nvGrpSpPr>
        <p:grpSpPr>
          <a:xfrm>
            <a:off x="7005955" y="1272540"/>
            <a:ext cx="3160395" cy="2205602"/>
            <a:chOff x="7005955" y="1272540"/>
            <a:chExt cx="3160395" cy="2205602"/>
          </a:xfrm>
        </p:grpSpPr>
        <p:sp>
          <p:nvSpPr>
            <p:cNvPr id="100" name="文本框 99"/>
            <p:cNvSpPr txBox="1"/>
            <p:nvPr/>
          </p:nvSpPr>
          <p:spPr>
            <a:xfrm>
              <a:off x="7005955" y="1272540"/>
              <a:ext cx="3160395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0"/>
              <a:r>
                <a:rPr lang="en-US" sz="2000" b="1" i="1" dirty="0">
                  <a:latin typeface="Times New Roman" panose="02020603050405020304" pitchFamily="18" charset="0"/>
                  <a:ea typeface="仿宋" panose="02010609060101010101" charset="-122"/>
                </a:rPr>
                <a:t>Four states for </a:t>
              </a:r>
              <a:r>
                <a:rPr lang="en-US" sz="2000" b="1" i="1" dirty="0" err="1">
                  <a:latin typeface="Times New Roman" panose="02020603050405020304" pitchFamily="18" charset="0"/>
                  <a:ea typeface="仿宋" panose="02010609060101010101" charset="-122"/>
                </a:rPr>
                <a:t>u</a:t>
              </a:r>
              <a:r>
                <a:rPr lang="en-US" sz="2000" b="1" i="1" baseline="-25000" dirty="0" err="1">
                  <a:latin typeface="Times New Roman" panose="02020603050405020304" pitchFamily="18" charset="0"/>
                  <a:ea typeface="仿宋" panose="02010609060101010101" charset="-122"/>
                </a:rPr>
                <a:t>ac</a:t>
              </a:r>
              <a:r>
                <a:rPr lang="en-US" sz="2000" b="1" i="1" baseline="-25000" dirty="0">
                  <a:latin typeface="Times New Roman" panose="02020603050405020304" pitchFamily="18" charset="0"/>
                  <a:ea typeface="仿宋" panose="02010609060101010101" charset="-122"/>
                </a:rPr>
                <a:t> </a:t>
              </a:r>
              <a:r>
                <a:rPr lang="en-US" sz="2000" b="1" i="1" dirty="0">
                  <a:latin typeface="Times New Roman" panose="02020603050405020304" pitchFamily="18" charset="0"/>
                  <a:ea typeface="仿宋" panose="02010609060101010101" charset="-122"/>
                </a:rPr>
                <a:t>and </a:t>
              </a:r>
              <a:r>
                <a:rPr lang="en-US" sz="2000" b="1" i="1" dirty="0" err="1">
                  <a:latin typeface="Times New Roman" panose="02020603050405020304" pitchFamily="18" charset="0"/>
                  <a:ea typeface="仿宋" panose="02010609060101010101" charset="-122"/>
                </a:rPr>
                <a:t>i</a:t>
              </a:r>
              <a:r>
                <a:rPr lang="en-US" sz="2000" b="1" i="1" baseline="-25000" dirty="0" err="1">
                  <a:latin typeface="Times New Roman" panose="02020603050405020304" pitchFamily="18" charset="0"/>
                  <a:ea typeface="仿宋" panose="02010609060101010101" charset="-122"/>
                </a:rPr>
                <a:t>ac</a:t>
              </a:r>
              <a:r>
                <a:rPr lang="en-US" sz="2000" b="1" i="1" dirty="0">
                  <a:latin typeface="Times New Roman" panose="02020603050405020304" pitchFamily="18" charset="0"/>
                  <a:ea typeface="仿宋" panose="02010609060101010101" charset="-122"/>
                </a:rPr>
                <a:t>:</a:t>
              </a:r>
              <a:endParaRPr lang="zh-CN" altLang="en-US" sz="2000" b="1" i="1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005955" y="1594485"/>
              <a:ext cx="2688590" cy="1883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ositive and positive</a:t>
              </a:r>
            </a:p>
            <a:p>
              <a:pPr fontAlgn="auto">
                <a:lnSpc>
                  <a:spcPct val="150000"/>
                </a:lnSpc>
              </a:pP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ositive and negative</a:t>
              </a:r>
            </a:p>
            <a:p>
              <a:pPr fontAlgn="auto">
                <a:lnSpc>
                  <a:spcPct val="150000"/>
                </a:lnSpc>
              </a:pP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egative and posetive</a:t>
              </a:r>
            </a:p>
            <a:p>
              <a:pPr fontAlgn="auto">
                <a:lnSpc>
                  <a:spcPct val="150000"/>
                </a:lnSpc>
              </a:pP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egative and negative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153275" y="3743325"/>
            <a:ext cx="1062990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000" b="1" i="1" dirty="0" err="1">
                <a:latin typeface="Times New Roman" panose="02020603050405020304" pitchFamily="18" charset="0"/>
                <a:ea typeface="仿宋" panose="02010609060101010101" charset="-122"/>
              </a:rPr>
              <a:t>u</a:t>
            </a:r>
            <a:r>
              <a:rPr lang="en-US" sz="2000" b="1" i="1" baseline="-25000" dirty="0" err="1">
                <a:latin typeface="Times New Roman" panose="02020603050405020304" pitchFamily="18" charset="0"/>
                <a:ea typeface="仿宋" panose="02010609060101010101" charset="-122"/>
              </a:rPr>
              <a:t>ac</a:t>
            </a:r>
            <a:r>
              <a:rPr lang="en-US" sz="2000" b="1" i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∙</a:t>
            </a:r>
            <a:r>
              <a:rPr lang="en-US" sz="2000" b="1" i="1" dirty="0" err="1">
                <a:latin typeface="Times New Roman" panose="02020603050405020304" pitchFamily="18" charset="0"/>
                <a:ea typeface="仿宋" panose="02010609060101010101" charset="-122"/>
              </a:rPr>
              <a:t>i</a:t>
            </a:r>
            <a:r>
              <a:rPr lang="en-US" sz="2000" b="1" i="1" baseline="-25000" dirty="0" err="1">
                <a:latin typeface="Times New Roman" panose="02020603050405020304" pitchFamily="18" charset="0"/>
                <a:ea typeface="仿宋" panose="02010609060101010101" charset="-122"/>
              </a:rPr>
              <a:t>ac</a:t>
            </a:r>
            <a:r>
              <a:rPr lang="en-US" sz="2000" b="1" i="1" dirty="0">
                <a:latin typeface="Times New Roman" panose="02020603050405020304" pitchFamily="18" charset="0"/>
                <a:ea typeface="仿宋" panose="02010609060101010101" charset="-122"/>
              </a:rPr>
              <a:t>&lt;0</a:t>
            </a:r>
            <a:endParaRPr lang="zh-CN" altLang="en-US" sz="2000" b="1" i="1" dirty="0"/>
          </a:p>
        </p:txBody>
      </p:sp>
      <p:sp>
        <p:nvSpPr>
          <p:cNvPr id="10" name="右箭头 9"/>
          <p:cNvSpPr/>
          <p:nvPr/>
        </p:nvSpPr>
        <p:spPr>
          <a:xfrm>
            <a:off x="8252142" y="3866955"/>
            <a:ext cx="556895" cy="178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/>
          </a:p>
        </p:txBody>
      </p:sp>
      <p:sp>
        <p:nvSpPr>
          <p:cNvPr id="11" name="文本框 10"/>
          <p:cNvSpPr txBox="1"/>
          <p:nvPr/>
        </p:nvSpPr>
        <p:spPr>
          <a:xfrm>
            <a:off x="8844915" y="3743325"/>
            <a:ext cx="1939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nver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sion</a:t>
            </a: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153275" y="4502150"/>
            <a:ext cx="1062990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000" b="1" i="1" dirty="0" err="1">
                <a:latin typeface="Times New Roman" panose="02020603050405020304" pitchFamily="18" charset="0"/>
                <a:ea typeface="仿宋" panose="02010609060101010101" charset="-122"/>
              </a:rPr>
              <a:t>u</a:t>
            </a:r>
            <a:r>
              <a:rPr lang="en-US" sz="2000" b="1" i="1" baseline="-25000" dirty="0" err="1">
                <a:latin typeface="Times New Roman" panose="02020603050405020304" pitchFamily="18" charset="0"/>
                <a:ea typeface="仿宋" panose="02010609060101010101" charset="-122"/>
              </a:rPr>
              <a:t>ac</a:t>
            </a:r>
            <a:r>
              <a:rPr lang="en-US" sz="2000" b="1" i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∙</a:t>
            </a:r>
            <a:r>
              <a:rPr lang="en-US" sz="2000" b="1" i="1" dirty="0" err="1">
                <a:latin typeface="Times New Roman" panose="02020603050405020304" pitchFamily="18" charset="0"/>
                <a:ea typeface="仿宋" panose="02010609060101010101" charset="-122"/>
              </a:rPr>
              <a:t>i</a:t>
            </a:r>
            <a:r>
              <a:rPr lang="en-US" sz="2000" b="1" i="1" baseline="-25000" dirty="0" err="1">
                <a:latin typeface="Times New Roman" panose="02020603050405020304" pitchFamily="18" charset="0"/>
                <a:ea typeface="仿宋" panose="02010609060101010101" charset="-122"/>
              </a:rPr>
              <a:t>ac</a:t>
            </a:r>
            <a:r>
              <a:rPr lang="en-US" sz="2000" b="1" i="1" dirty="0">
                <a:latin typeface="Times New Roman" panose="02020603050405020304" pitchFamily="18" charset="0"/>
                <a:ea typeface="仿宋" panose="02010609060101010101" charset="-122"/>
              </a:rPr>
              <a:t>&gt;0</a:t>
            </a:r>
            <a:endParaRPr lang="zh-CN" altLang="en-US" sz="2000" b="1" i="1" dirty="0"/>
          </a:p>
        </p:txBody>
      </p:sp>
      <p:sp>
        <p:nvSpPr>
          <p:cNvPr id="13" name="右箭头 12"/>
          <p:cNvSpPr/>
          <p:nvPr/>
        </p:nvSpPr>
        <p:spPr>
          <a:xfrm>
            <a:off x="8216265" y="4612640"/>
            <a:ext cx="556895" cy="178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/>
          </a:p>
        </p:txBody>
      </p:sp>
      <p:sp>
        <p:nvSpPr>
          <p:cNvPr id="14" name="文本框 13"/>
          <p:cNvSpPr txBox="1"/>
          <p:nvPr/>
        </p:nvSpPr>
        <p:spPr>
          <a:xfrm>
            <a:off x="8844915" y="4502785"/>
            <a:ext cx="2228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ectification mode</a:t>
            </a:r>
          </a:p>
        </p:txBody>
      </p:sp>
      <p:pic>
        <p:nvPicPr>
          <p:cNvPr id="3" name="图片 2" descr="QQ图片20201214152212"/>
          <p:cNvPicPr>
            <a:picLocks noChangeAspect="1"/>
          </p:cNvPicPr>
          <p:nvPr/>
        </p:nvPicPr>
        <p:blipFill>
          <a:blip r:embed="rId2"/>
          <a:srcRect t="8898" r="-325"/>
          <a:stretch>
            <a:fillRect/>
          </a:stretch>
        </p:blipFill>
        <p:spPr>
          <a:xfrm>
            <a:off x="419735" y="1058091"/>
            <a:ext cx="6268720" cy="446659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6A1C3D0-2370-4584-B8BB-13F270B2AAF6}"/>
              </a:ext>
            </a:extLst>
          </p:cNvPr>
          <p:cNvSpPr txBox="1"/>
          <p:nvPr/>
        </p:nvSpPr>
        <p:spPr>
          <a:xfrm>
            <a:off x="2510087" y="5615243"/>
            <a:ext cx="2547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1-7 Result Waveform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8d6f709-57aa-4bee-ba17-4900b4bbc85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9e8a7d2-705f-49d7-957e-1ce4f0e42f65}"/>
  <p:tag name="TABLE_RECT" val="206.35*248.929*547.3*211.4"/>
  <p:tag name="TABLE_EMPHASIZE_COLOR" val="6579300"/>
  <p:tag name="TABLE_ONEKEY_SKIN_IDX" val="0"/>
  <p:tag name="TABLE_SKINIDX" val="-1"/>
  <p:tag name="TABLE_COLORIDX" val="l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答辩模板2</Template>
  <TotalTime>19</TotalTime>
  <Words>243</Words>
  <Application>Microsoft Office PowerPoint</Application>
  <PresentationFormat>宽屏</PresentationFormat>
  <Paragraphs>94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等线</vt:lpstr>
      <vt:lpstr>仿宋</vt:lpstr>
      <vt:lpstr>宋体</vt:lpstr>
      <vt:lpstr>微软雅黑</vt:lpstr>
      <vt:lpstr>Arial</vt:lpstr>
      <vt:lpstr>Bodoni MT Black</vt:lpstr>
      <vt:lpstr>Calibri</vt:lpstr>
      <vt:lpstr>Calibri Light</vt:lpstr>
      <vt:lpstr>Times New Roman</vt:lpstr>
      <vt:lpstr>Office 主题</vt:lpstr>
      <vt:lpstr>自定义设计方案</vt:lpstr>
      <vt:lpstr>Equation.KSEE3</vt:lpstr>
      <vt:lpstr>PowerPoint 演示文稿</vt:lpstr>
      <vt:lpstr>Division of work</vt:lpstr>
      <vt:lpstr>Contents</vt:lpstr>
      <vt:lpstr>Simulation model </vt:lpstr>
      <vt:lpstr>Parameter Setup</vt:lpstr>
      <vt:lpstr> Theoretical analysis</vt:lpstr>
      <vt:lpstr> Theoretical calculation</vt:lpstr>
      <vt:lpstr>Simulation result</vt:lpstr>
      <vt:lpstr>Simulation result</vt:lpstr>
      <vt:lpstr>Your Questions and Comments are welcome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sjhxyshadow</dc:creator>
  <cp:lastModifiedBy>聂永欣</cp:lastModifiedBy>
  <cp:revision>130</cp:revision>
  <dcterms:created xsi:type="dcterms:W3CDTF">2017-06-07T15:05:00Z</dcterms:created>
  <dcterms:modified xsi:type="dcterms:W3CDTF">2020-12-14T11:00:13Z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