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81" r:id="rId3"/>
    <p:sldId id="282" r:id="rId4"/>
    <p:sldId id="283" r:id="rId5"/>
    <p:sldId id="285" r:id="rId6"/>
    <p:sldId id="317" r:id="rId7"/>
    <p:sldId id="304" r:id="rId8"/>
    <p:sldId id="318" r:id="rId9"/>
    <p:sldId id="319" r:id="rId10"/>
    <p:sldId id="308" r:id="rId11"/>
    <p:sldId id="310" r:id="rId12"/>
    <p:sldId id="320" r:id="rId13"/>
    <p:sldId id="321" r:id="rId14"/>
    <p:sldId id="296" r:id="rId15"/>
    <p:sldId id="322" r:id="rId16"/>
    <p:sldId id="323" r:id="rId17"/>
    <p:sldId id="324" r:id="rId18"/>
    <p:sldId id="325" r:id="rId19"/>
    <p:sldId id="326" r:id="rId20"/>
    <p:sldId id="329" r:id="rId21"/>
    <p:sldId id="327" r:id="rId22"/>
    <p:sldId id="330" r:id="rId23"/>
    <p:sldId id="328" r:id="rId24"/>
    <p:sldId id="331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  <p:cmAuthor id="2" name="刘 欣彤" initials="刘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0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0CFD-B21F-4C42-9ABA-FFD31A96748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71-40FE-4176-900D-4D4ADFF53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0CFD-B21F-4C42-9ABA-FFD31A96748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71-40FE-4176-900D-4D4ADFF53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0CFD-B21F-4C42-9ABA-FFD31A96748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71-40FE-4176-900D-4D4ADFF53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0CFD-B21F-4C42-9ABA-FFD31A96748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71-40FE-4176-900D-4D4ADFF53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0CFD-B21F-4C42-9ABA-FFD31A96748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71-40FE-4176-900D-4D4ADFF53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0CFD-B21F-4C42-9ABA-FFD31A96748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71-40FE-4176-900D-4D4ADFF53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0CFD-B21F-4C42-9ABA-FFD31A96748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71-40FE-4176-900D-4D4ADFF53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0CFD-B21F-4C42-9ABA-FFD31A96748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71-40FE-4176-900D-4D4ADFF53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0CFD-B21F-4C42-9ABA-FFD31A96748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71-40FE-4176-900D-4D4ADFF53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0CFD-B21F-4C42-9ABA-FFD31A96748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71-40FE-4176-900D-4D4ADFF53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0CFD-B21F-4C42-9ABA-FFD31A96748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71-40FE-4176-900D-4D4ADFF53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30CFD-B21F-4C42-9ABA-FFD31A96748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8371-40FE-4176-900D-4D4ADFF53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24684" y="2186142"/>
            <a:ext cx="4361957" cy="63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92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组别：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6424684" y="3912754"/>
            <a:ext cx="4361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成员：于世龙 刘欣彤 沈伟豪</a:t>
            </a:r>
            <a:endParaRPr 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370696" y="410671"/>
            <a:ext cx="6096000" cy="6857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920"/>
              </a:lnSpc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电力电子技术研讨课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第一题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损耗分析</a:t>
            </a: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77591" y="1617510"/>
            <a:ext cx="7117237" cy="465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（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1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）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通态损耗和断态损耗较小，而开通损耗和关断损耗较大。原因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当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开关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导通和截止</a:t>
            </a:r>
            <a:r>
              <a:rPr lang="zh-CN" altLang="zh-CN" sz="2000" b="1" dirty="0">
                <a:solidFill>
                  <a:srgbClr val="FF0000"/>
                </a:solidFill>
                <a:latin typeface="-apple-system"/>
              </a:rPr>
              <a:t>时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，电压和电流较大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，导致损耗比较大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；而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开关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在导通和截止</a:t>
            </a:r>
            <a:r>
              <a:rPr lang="zh-CN" altLang="zh-CN" sz="2000" b="1" dirty="0">
                <a:solidFill>
                  <a:srgbClr val="FF0000"/>
                </a:solidFill>
                <a:latin typeface="-apple-system"/>
              </a:rPr>
              <a:t>状态下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，电压和电流较小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，损耗较小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（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）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通态损耗大于断态损耗。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原因：当开关管处于断开状态时，流过开关管的电流为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0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，虽然其两端的电压不为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0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，但由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P=UI=0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可知，此时开关管并不消耗功率，所以损耗几乎为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0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。当开关管处于导通状态时，流过电流，由于开关管存在导通电阻，所以电压不为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0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，此时开关管会消耗功率，有一定的损耗。</a:t>
            </a:r>
            <a:endParaRPr lang="zh-CN" altLang="zh-CN" sz="2000" dirty="0">
              <a:solidFill>
                <a:srgbClr val="121212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062015" y="155738"/>
            <a:ext cx="2067968" cy="619746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第二题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0711" y="1410629"/>
            <a:ext cx="86305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题目：研究图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8-8</a:t>
            </a:r>
            <a:r>
              <a:rPr lang="zh-CN" altLang="en-US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所示的准谐振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Buck</a:t>
            </a:r>
            <a:r>
              <a:rPr lang="zh-CN" altLang="en-US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电路，分析时序，分别测量计算绘制通态损耗、断态损耗、开通损耗、关断损耗，及总损耗功率。</a:t>
            </a:r>
            <a:endParaRPr lang="en-US" altLang="zh-CN" sz="28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2800" kern="100" dirty="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参数设置：</a:t>
            </a:r>
            <a:endParaRPr lang="zh-CN" altLang="zh-CN" sz="2800" kern="100" dirty="0"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1235977"/>
              </p:ext>
            </p:extLst>
          </p:nvPr>
        </p:nvGraphicFramePr>
        <p:xfrm>
          <a:off x="1780711" y="3748372"/>
          <a:ext cx="7465838" cy="1348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6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3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8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1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2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Ui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600" kern="0" dirty="0">
                          <a:effectLst/>
                        </a:rPr>
                        <a:t>1.3</a:t>
                      </a:r>
                      <a:r>
                        <a:rPr lang="en-US" altLang="zh-CN" sz="1600" kern="0" dirty="0">
                          <a:effectLst/>
                        </a:rPr>
                        <a:t>u</a:t>
                      </a:r>
                      <a:r>
                        <a:rPr lang="en-US" sz="1600" kern="0" dirty="0">
                          <a:effectLst/>
                        </a:rPr>
                        <a:t>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15nF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72</a:t>
                      </a:r>
                      <a:r>
                        <a:rPr lang="en-US" altLang="zh-CN" sz="1600" b="1" kern="0" dirty="0">
                          <a:effectLst/>
                        </a:rPr>
                        <a:t>u</a:t>
                      </a:r>
                      <a:r>
                        <a:rPr lang="en-US" sz="1600" b="1" kern="0" dirty="0">
                          <a:effectLst/>
                        </a:rPr>
                        <a:t>H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1000</a:t>
                      </a:r>
                      <a:r>
                        <a:rPr lang="en-US" altLang="zh-CN" sz="1600" b="1" kern="0" dirty="0">
                          <a:effectLst/>
                        </a:rPr>
                        <a:t>u</a:t>
                      </a:r>
                      <a:r>
                        <a:rPr lang="en-US" sz="1600" b="1" kern="0" dirty="0">
                          <a:effectLst/>
                        </a:rPr>
                        <a:t>F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2Ω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BSC060N10NS3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0.5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500kHz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15V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5988" y="860634"/>
            <a:ext cx="196110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仿真电路：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5062015" y="155738"/>
            <a:ext cx="2067968" cy="619746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第二题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1969" y="860634"/>
            <a:ext cx="206796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电路原理图：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694" y="2403510"/>
            <a:ext cx="4173223" cy="2187344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91185" y="1869440"/>
            <a:ext cx="6427470" cy="3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第二题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仿真结果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693845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电路时序：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90" y="1291472"/>
            <a:ext cx="6958223" cy="2389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65961" y="3895626"/>
                <a:ext cx="8726039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以</a:t>
                </a:r>
                <a:r>
                  <a:rPr lang="zh-CN" altLang="en-US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开关</a:t>
                </a:r>
                <a:r>
                  <a:rPr lang="zh-CN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的关断时</a:t>
                </a:r>
                <a:r>
                  <a:rPr lang="zh-CN" altLang="en-US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刻</a:t>
                </a:r>
                <a:r>
                  <a:rPr lang="zh-CN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为起始点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kern="10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kern="10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kern="10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时刻</a:t>
                </a:r>
                <a:r>
                  <a:rPr lang="en-US" altLang="zh-CN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VD</a:t>
                </a:r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导通，</a:t>
                </a:r>
                <a:r>
                  <a:rPr lang="en-US" altLang="zh-CN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通过</a:t>
                </a:r>
                <a:r>
                  <a:rPr lang="en-US" altLang="zh-CN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VD</a:t>
                </a:r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续流，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rPr>
                      <m:t>𝐿𝑟</m:t>
                    </m:r>
                  </m:oMath>
                </a14:m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rPr>
                      <m:t>𝐶𝑟</m:t>
                    </m:r>
                  </m:oMath>
                </a14:m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充电，直到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kern="10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kern="10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时刻，</a:t>
                </a:r>
                <a:r>
                  <a:rPr lang="en-US" altLang="zh-CN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kern="100" dirty="0">
                        <a:latin typeface="Cambria Math" panose="020405030504060302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rPr>
                      <m:t>通过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rPr>
                      <m:t>𝐿𝑟</m:t>
                    </m:r>
                    <m:r>
                      <a:rPr lang="zh-CN" altLang="en-US" kern="100">
                        <a:latin typeface="Cambria Math" panose="020405030504060302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rPr>
                      <m:t>电流</m:t>
                    </m:r>
                  </m:oMath>
                </a14:m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降为</a:t>
                </a:r>
                <a:r>
                  <a:rPr lang="en-US" altLang="zh-CN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>
                  <a:latin typeface="Cambria Math" panose="02040503050406030204" pitchFamily="18" charset="0"/>
                  <a:ea typeface="华文仿宋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kern="100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kern="10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0" kern="100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kern="100">
                        <a:latin typeface="Cambria Math" panose="020405030504060302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rPr>
                      <m:t>~</m:t>
                    </m:r>
                    <m:sSub>
                      <m:sSubPr>
                        <m:ctrlPr>
                          <a:rPr lang="zh-CN" altLang="en-US" i="1" kern="10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kern="10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kern="100" smtClean="0">
                        <a:latin typeface="Cambria Math" panose="020405030504060302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en-US" altLang="zh-CN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Cr</a:t>
                </a:r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向</a:t>
                </a:r>
                <a:r>
                  <a:rPr lang="en-US" altLang="zh-CN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Lr</a:t>
                </a:r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放电，电容</a:t>
                </a:r>
                <a:r>
                  <a:rPr lang="en-US" altLang="zh-CN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Cr</a:t>
                </a:r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的电压不断下降到</a:t>
                </a:r>
                <a:r>
                  <a:rPr lang="en-US" altLang="zh-CN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Ui</a:t>
                </a:r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，电流达到反向谐振峰值。</a:t>
                </a:r>
                <a:endParaRPr lang="en-US" altLang="zh-CN" kern="100" dirty="0">
                  <a:latin typeface="Cambria Math" panose="02040503050406030204" pitchFamily="18" charset="0"/>
                  <a:ea typeface="华文仿宋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kern="100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kern="10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0" kern="100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kern="100">
                        <a:latin typeface="Cambria Math" panose="020405030504060302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rPr>
                      <m:t>~</m:t>
                    </m:r>
                    <m:sSub>
                      <m:sSubPr>
                        <m:ctrlPr>
                          <a:rPr lang="zh-CN" altLang="en-US" i="1" kern="10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kern="10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kern="100" smtClean="0">
                        <a:latin typeface="Cambria Math" panose="020405030504060302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rPr>
                      <m:t>：</m:t>
                    </m:r>
                    <m:r>
                      <a:rPr lang="zh-CN" altLang="en-US" i="1" kern="100" smtClean="0">
                        <a:latin typeface="Cambria Math" panose="020405030504060302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Lr</a:t>
                </a:r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向</a:t>
                </a:r>
                <a:r>
                  <a:rPr lang="en-US" altLang="zh-CN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Cr</a:t>
                </a:r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反向充电，电容器</a:t>
                </a:r>
                <a:r>
                  <a:rPr lang="en-US" altLang="zh-CN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Cr</a:t>
                </a:r>
                <a:r>
                  <a:rPr lang="zh-CN" altLang="en-US" kern="100" dirty="0">
                    <a:latin typeface="Cambria Math" panose="020405030504060302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的电压继续下降，直至降为零。</a:t>
                </a:r>
                <a:endParaRPr lang="en-US" altLang="zh-CN" kern="100" dirty="0">
                  <a:latin typeface="Cambria Math" panose="02040503050406030204" pitchFamily="18" charset="0"/>
                  <a:ea typeface="华文仿宋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:   Cr</a:t>
                </a:r>
                <a:r>
                  <a:rPr lang="zh-CN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的电压被钳制为零，</a:t>
                </a:r>
                <a:r>
                  <a:rPr lang="zh-CN" altLang="en-US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通过</a:t>
                </a:r>
                <a:r>
                  <a:rPr lang="en-US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Lr</a:t>
                </a:r>
                <a:r>
                  <a:rPr lang="zh-CN" altLang="en-US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电流线性衰减为零。在这段时间内，开关两端的电压</a:t>
                </a:r>
                <a:r>
                  <a:rPr lang="zh-CN" altLang="en-US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，因此必须在这段时间内</a:t>
                </a:r>
                <a:r>
                  <a:rPr lang="zh-CN" altLang="en-US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开通</a:t>
                </a:r>
                <a:r>
                  <a:rPr lang="en-US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，以减少损耗。</a:t>
                </a:r>
                <a:endParaRPr lang="zh-CN" altLang="zh-CN" sz="1400" kern="100" dirty="0">
                  <a:effectLst/>
                  <a:latin typeface="华文仿宋" panose="02010600040101010101" pitchFamily="2" charset="-122"/>
                  <a:ea typeface="华文仿宋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开关</a:t>
                </a:r>
                <a:r>
                  <a:rPr lang="zh-CN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导通，</a:t>
                </a:r>
                <a:r>
                  <a:rPr lang="en-US" altLang="zh-CN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VD</a:t>
                </a:r>
                <a:r>
                  <a:rPr lang="zh-CN" altLang="en-US" sz="1800" kern="100" dirty="0">
                    <a:effectLst/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为断态。</a:t>
                </a:r>
                <a:endParaRPr lang="zh-CN" altLang="en-US" kern="100" dirty="0">
                  <a:latin typeface="Cambria Math" panose="02040503050406030204" pitchFamily="18" charset="0"/>
                  <a:ea typeface="华文仿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961" y="3895626"/>
                <a:ext cx="8726039" cy="2308324"/>
              </a:xfrm>
              <a:prstGeom prst="rect">
                <a:avLst/>
              </a:prstGeom>
              <a:blipFill>
                <a:blip r:embed="rId3"/>
                <a:stretch>
                  <a:fillRect l="-629" t="-1055" r="-489" b="-3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C0458D2-76E4-476C-B925-C1B57B5EE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1" y="1831898"/>
            <a:ext cx="3465961" cy="18164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第二题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仿真结果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693845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开通过程：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272972" y="1736710"/>
            <a:ext cx="7973963" cy="41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第二题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仿真结果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693845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关断过程：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27884" y="1617510"/>
            <a:ext cx="8437905" cy="426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第一题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仿真结果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6149" y="979834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开通损耗</a:t>
            </a: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67568" y="979834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关断损耗</a:t>
            </a: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7568" y="3428997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断态损耗</a:t>
            </a: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6149" y="3428998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通态损耗</a:t>
            </a: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847654" y="1837452"/>
            <a:ext cx="2799759" cy="158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263637" y="1837451"/>
            <a:ext cx="2743198" cy="1584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/>
          <p:cNvPicPr/>
          <p:nvPr/>
        </p:nvPicPr>
        <p:blipFill>
          <a:blip r:embed="rId4"/>
          <a:stretch>
            <a:fillRect/>
          </a:stretch>
        </p:blipFill>
        <p:spPr>
          <a:xfrm>
            <a:off x="1847653" y="4073735"/>
            <a:ext cx="2799759" cy="158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/>
          <p:cNvPicPr/>
          <p:nvPr/>
        </p:nvPicPr>
        <p:blipFill>
          <a:blip r:embed="rId5"/>
          <a:stretch>
            <a:fillRect/>
          </a:stretch>
        </p:blipFill>
        <p:spPr>
          <a:xfrm>
            <a:off x="6263636" y="4073735"/>
            <a:ext cx="2743197" cy="15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062015" y="155738"/>
            <a:ext cx="2067968" cy="619746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第三题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74336" y="2666659"/>
            <a:ext cx="86305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题目：比较两种工作方式下，半导体器件开关时的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di/dt</a:t>
            </a:r>
            <a:r>
              <a:rPr lang="zh-CN" altLang="en-US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du/dt</a:t>
            </a:r>
            <a:r>
              <a:rPr lang="zh-CN" altLang="en-US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、端电压峰值，以及各项损耗。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第三题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693845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硬开关电路：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17510"/>
            <a:ext cx="6473078" cy="3268923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8037803" y="1619386"/>
            <a:ext cx="3387483" cy="219847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8044093" y="3817856"/>
            <a:ext cx="3381193" cy="21984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第三题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693845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硬开关电路（开通时）：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63356" y="1813815"/>
            <a:ext cx="858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dv/dt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70184" y="1831313"/>
            <a:ext cx="858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di/dt</a:t>
            </a:r>
            <a:endParaRPr lang="zh-CN" altLang="en-US" dirty="0"/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00" y="2364801"/>
            <a:ext cx="3156733" cy="1980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72" y="2364800"/>
            <a:ext cx="3156733" cy="198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062015" y="155738"/>
            <a:ext cx="2067968" cy="619746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第一题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0711" y="1410629"/>
            <a:ext cx="86305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题目：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研究图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8-1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所示的硬开关状态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Buck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电路，分析时序，分别测量计算绘制通态损耗、断态损耗、开通损耗、关断损耗，及总损耗功率。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2800" kern="100" dirty="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参数设置：</a:t>
            </a:r>
            <a:endParaRPr lang="zh-CN" altLang="zh-CN" sz="2800" kern="100" dirty="0"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2478302"/>
              </p:ext>
            </p:extLst>
          </p:nvPr>
        </p:nvGraphicFramePr>
        <p:xfrm>
          <a:off x="1780711" y="3748372"/>
          <a:ext cx="6874018" cy="1348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8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3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2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kern="0">
                          <a:effectLst/>
                          <a:sym typeface="+mn-ea"/>
                        </a:rPr>
                        <a:t>Lr</a:t>
                      </a:r>
                      <a:endParaRPr lang="en-US" sz="1200" ker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Ui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kern="0" dirty="0">
                          <a:effectLst/>
                          <a:sym typeface="+mn-ea"/>
                        </a:rPr>
                        <a:t>1.3</a:t>
                      </a:r>
                      <a:r>
                        <a:rPr lang="en-US" altLang="zh-CN" sz="1600" b="1" kern="0" dirty="0">
                          <a:effectLst/>
                          <a:sym typeface="+mn-ea"/>
                        </a:rPr>
                        <a:t>u</a:t>
                      </a:r>
                      <a:r>
                        <a:rPr lang="en-US" sz="1600" b="1" kern="0" dirty="0">
                          <a:effectLst/>
                          <a:sym typeface="+mn-ea"/>
                        </a:rPr>
                        <a:t>H</a:t>
                      </a:r>
                      <a:endParaRPr lang="en-US" sz="1600" b="1" kern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15nF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72</a:t>
                      </a:r>
                      <a:r>
                        <a:rPr lang="en-US" altLang="zh-CN" sz="1600" b="1" kern="0" dirty="0">
                          <a:effectLst/>
                        </a:rPr>
                        <a:t>u</a:t>
                      </a:r>
                      <a:r>
                        <a:rPr lang="en-US" sz="1600" b="1" kern="0" dirty="0">
                          <a:effectLst/>
                        </a:rPr>
                        <a:t>H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1000</a:t>
                      </a:r>
                      <a:r>
                        <a:rPr lang="en-US" altLang="zh-CN" sz="1600" b="1" kern="0" dirty="0">
                          <a:effectLst/>
                        </a:rPr>
                        <a:t>u</a:t>
                      </a:r>
                      <a:r>
                        <a:rPr lang="en-US" sz="1600" b="1" kern="0" dirty="0">
                          <a:effectLst/>
                        </a:rPr>
                        <a:t>F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2Ω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BSC060N10NS3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0.5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500kHz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15V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第三题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693845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软开关电路：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23192" y="1614406"/>
            <a:ext cx="6814935" cy="3447788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8044093" y="1614406"/>
            <a:ext cx="3381193" cy="219847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8044092" y="3812876"/>
            <a:ext cx="3381193" cy="18997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第三题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693845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软开关电路：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63356" y="1813815"/>
            <a:ext cx="858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du/dt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70184" y="1831313"/>
            <a:ext cx="858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di/dt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C071B8-74A4-44DB-B6CF-3746AC64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45" y="2284884"/>
            <a:ext cx="3384334" cy="21388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EC87C7-2DA5-4B80-98BA-955FF02B7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85" y="2243138"/>
            <a:ext cx="3450389" cy="21805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第三题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693845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数据比较：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62432" y="1617510"/>
          <a:ext cx="7070104" cy="4260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6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66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zh-CN" sz="20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通断过程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zh-CN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硬开关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zh-CN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软开关 </a:t>
                      </a:r>
                      <a:r>
                        <a:rPr lang="en-US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66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zh-CN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端电压峰值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15.871V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45.568V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66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zh-CN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开通损耗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347.63nJ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8.0962nJ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66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zh-CN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关断损耗 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228.33nJ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49.583nJ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66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zh-CN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通态损耗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34.427nJ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51.77nJ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66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zh-CN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断态损耗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7.0915pJ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174.02nJ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66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zh-CN" sz="20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合计损耗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610.394nJ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283.469nJ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23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第三题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693845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结果分析：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0011" y="1736710"/>
            <a:ext cx="9396166" cy="373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（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1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）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从上表可以看出，软开关的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总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损耗小于硬开关的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总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损耗。软开关的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开关（开通和关断）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损耗小于硬开关的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开关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损耗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。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由于在关闭开关时电压缓慢上升，因此与硬开关相比，电压和电流重叠的乘积较小，并且功耗也较小；当开关打开时，电压会提前降为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0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，并且电压和电流不会重叠，自然损失也很小。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（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）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关断状态损耗增加的原因是，开关在关断状态下包含一个电容器，并且其电流不为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0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。尽管电容器本身无损耗，但是电流转换过程中，开关中存在的小电阻仍会产生一定的损耗，但总损耗明显小于硬开关的总损耗，表明软开关具有良好的损耗降低特性。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389250"/>
            <a:ext cx="12192000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highlight>
                <a:srgbClr val="FFFFFF"/>
              </a:highlight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95473" y="2386847"/>
            <a:ext cx="8017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汇报结束  感谢聆听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5988" y="860634"/>
            <a:ext cx="196110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仿真电路：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5062015" y="155738"/>
            <a:ext cx="2067968" cy="619746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第一题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1969" y="860634"/>
            <a:ext cx="206796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电路原理图：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30" y="2296261"/>
            <a:ext cx="3902845" cy="2124910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" y="1871345"/>
            <a:ext cx="565086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第一题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仿真结果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电路时序</a:t>
            </a: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349" y="1608083"/>
            <a:ext cx="7625172" cy="3953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第一题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仿真结果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电路时序</a:t>
            </a: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349" y="1617510"/>
            <a:ext cx="8107845" cy="4104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第一题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仿真结果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开通过程</a:t>
            </a: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96358" y="1617510"/>
            <a:ext cx="8399282" cy="39622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第一题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仿真结果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关断过程</a:t>
            </a: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348" y="1617509"/>
            <a:ext cx="8248453" cy="4123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第一题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仿真结果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6149" y="979834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开通损耗</a:t>
            </a: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67568" y="979834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关断损耗</a:t>
            </a: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7568" y="3428997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断态损耗</a:t>
            </a: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6149" y="3428998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通态损耗</a:t>
            </a: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655" y="1837453"/>
            <a:ext cx="2799760" cy="159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263638" y="1837452"/>
            <a:ext cx="2743199" cy="1591543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847655" y="4072115"/>
            <a:ext cx="2799760" cy="1591543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6263637" y="4073736"/>
            <a:ext cx="2743199" cy="15899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370805" y="240889"/>
            <a:ext cx="3450389" cy="61974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第一题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931" y="979835"/>
            <a:ext cx="179141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名词解释：</a:t>
            </a:r>
            <a:endParaRPr kumimoji="0" lang="zh-CN" altLang="zh-CN" sz="2800" b="0" i="0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66128" y="1617510"/>
            <a:ext cx="7117237" cy="4194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0" dirty="0">
                <a:solidFill>
                  <a:srgbClr val="121212"/>
                </a:solidFill>
                <a:effectLst/>
                <a:latin typeface="-apple-system"/>
              </a:rPr>
              <a:t>通态耗损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：在二极管处于正向导通的情况下，通过二极管的正向压降与正向电流的积，即称为通态耗损。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zh-CN" altLang="en-US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i="0" dirty="0">
                <a:solidFill>
                  <a:srgbClr val="121212"/>
                </a:solidFill>
                <a:effectLst/>
                <a:latin typeface="-apple-system"/>
              </a:rPr>
              <a:t>断态耗损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：在二极管处于反向截止的情况下，通过二极管的反向电压与反向漏电流的积，即称为断态耗损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开通损耗：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是指功率管从截止到导通时所产生的功率损耗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关断损耗：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是指功率管从导通到截止时所产生的功率损耗。</a:t>
            </a:r>
            <a:endParaRPr lang="zh-CN" altLang="en-US" sz="2000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4b4f606-1739-4558-9c19-c1c9a04d0d0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2037cf-b76f-45ac-bbf7-71c05737eb4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962</Words>
  <Application>Microsoft Office PowerPoint</Application>
  <PresentationFormat>宽屏</PresentationFormat>
  <Paragraphs>164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-apple-system</vt:lpstr>
      <vt:lpstr>等线</vt:lpstr>
      <vt:lpstr>等线 Light</vt:lpstr>
      <vt:lpstr>华文仿宋</vt:lpstr>
      <vt:lpstr>华文琥珀</vt:lpstr>
      <vt:lpstr>楷体</vt:lpstr>
      <vt:lpstr>宋体</vt:lpstr>
      <vt:lpstr>微软雅黑</vt:lpstr>
      <vt:lpstr>Arial</vt:lpstr>
      <vt:lpstr>Bodoni MT Black</vt:lpstr>
      <vt:lpstr>Calibri</vt:lpstr>
      <vt:lpstr>Calibri Light</vt:lpstr>
      <vt:lpstr>Cambria Math</vt:lpstr>
      <vt:lpstr>Office 主题​​</vt:lpstr>
      <vt:lpstr>自定义设计方案</vt:lpstr>
      <vt:lpstr>PowerPoint 演示文稿</vt:lpstr>
      <vt:lpstr>第一题</vt:lpstr>
      <vt:lpstr>第一题</vt:lpstr>
      <vt:lpstr>第一题—仿真结果</vt:lpstr>
      <vt:lpstr>第一题—仿真结果</vt:lpstr>
      <vt:lpstr>第一题—仿真结果</vt:lpstr>
      <vt:lpstr>第一题—仿真结果</vt:lpstr>
      <vt:lpstr>第一题—仿真结果</vt:lpstr>
      <vt:lpstr>第一题—结果分析</vt:lpstr>
      <vt:lpstr>第一题—结果分析</vt:lpstr>
      <vt:lpstr>第二题</vt:lpstr>
      <vt:lpstr>第二题</vt:lpstr>
      <vt:lpstr>第二题—仿真结果</vt:lpstr>
      <vt:lpstr>第二题—仿真结果</vt:lpstr>
      <vt:lpstr>第二题—仿真结果</vt:lpstr>
      <vt:lpstr>第一题—仿真结果</vt:lpstr>
      <vt:lpstr>第三题</vt:lpstr>
      <vt:lpstr>第三题—结果分析</vt:lpstr>
      <vt:lpstr>第三题—结果分析</vt:lpstr>
      <vt:lpstr>第三题—结果分析</vt:lpstr>
      <vt:lpstr>第三题—结果分析</vt:lpstr>
      <vt:lpstr>第三题—结果分析</vt:lpstr>
      <vt:lpstr>第三题—结果分析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电力电子研讨课</dc:title>
  <dc:creator>1241160253@qq.com</dc:creator>
  <cp:lastModifiedBy>沈 伟豪</cp:lastModifiedBy>
  <cp:revision>62</cp:revision>
  <dcterms:created xsi:type="dcterms:W3CDTF">2020-10-12T15:30:00Z</dcterms:created>
  <dcterms:modified xsi:type="dcterms:W3CDTF">2020-12-15T07:12:48Z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