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1" r:id="rId1"/>
  </p:sldMasterIdLst>
  <p:notesMasterIdLst>
    <p:notesMasterId r:id="rId5"/>
  </p:notesMasterIdLst>
  <p:sldIdLst>
    <p:sldId id="297" r:id="rId2"/>
    <p:sldId id="310" r:id="rId3"/>
    <p:sldId id="27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7DD4"/>
    <a:srgbClr val="FFFFFF"/>
    <a:srgbClr val="006363"/>
    <a:srgbClr val="006060"/>
    <a:srgbClr val="009999"/>
    <a:srgbClr val="00CC99"/>
    <a:srgbClr val="F2F2F2"/>
    <a:srgbClr val="00D29B"/>
    <a:srgbClr val="005F5F"/>
    <a:srgbClr val="7BD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20" y="4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98653-3CBC-4D39-AFFC-E7C230440B64}" type="datetimeFigureOut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FCBC9-A883-42B1-964E-9DC78C9C44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7436-0B12-45B3-A807-5F0B1AC823AB}" type="datetime1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CDE7-41E4-4FBD-B1FE-54EA8B0D2F49}" type="datetime1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AEEA-6C30-4EA3-AE4B-3DD40716F1FF}" type="datetime1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F485-D775-4934-990F-4F5F933EF15D}" type="datetime1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92E5-64E0-489E-89E1-97B3DE9DD8B2}" type="datetime1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1229" y="6214836"/>
            <a:ext cx="27432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Bodoni MT Black" panose="02070A03080606020203" pitchFamily="18" charset="0"/>
              </a:defRPr>
            </a:lvl1pPr>
          </a:lstStyle>
          <a:p>
            <a:fld id="{0D1FE178-7079-495C-AE30-29A9B692A4C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7091-80D3-497B-B171-1DCB54B8B088}" type="datetime1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0F87-D701-47C2-B9AA-32C405903762}" type="datetime1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5549-E5A0-4CAF-8199-96720C05FDD3}" type="datetime1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24FD-5D5B-4444-A872-07F95CCCA0F9}" type="datetime1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AEDD-3B9C-4241-BAAC-25EAD2317CDC}" type="datetime1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F466-71C8-4B8E-936A-6D024D41BCBA}" type="datetime1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32846-9CD7-42CB-ACD5-72B32F8F020C}" type="datetime1">
              <a:rPr lang="zh-CN" altLang="en-US" smtClean="0"/>
              <a:t>2020/12/28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10014" y="269583"/>
            <a:ext cx="457096" cy="477577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50354" y="269585"/>
            <a:ext cx="457096" cy="477577"/>
          </a:xfrm>
          <a:prstGeom prst="rect">
            <a:avLst/>
          </a:prstGeom>
          <a:solidFill>
            <a:srgbClr val="25A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388100" y="269584"/>
            <a:ext cx="457096" cy="477577"/>
          </a:xfrm>
          <a:prstGeom prst="rect">
            <a:avLst/>
          </a:prstGeom>
          <a:solidFill>
            <a:srgbClr val="7BD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7291958" y="6185937"/>
            <a:ext cx="4643999" cy="402240"/>
            <a:chOff x="5718717" y="6455760"/>
            <a:chExt cx="3417670" cy="402240"/>
          </a:xfrm>
        </p:grpSpPr>
        <p:sp>
          <p:nvSpPr>
            <p:cNvPr id="11" name="矩形 10"/>
            <p:cNvSpPr/>
            <p:nvPr/>
          </p:nvSpPr>
          <p:spPr>
            <a:xfrm>
              <a:off x="7997164" y="6455760"/>
              <a:ext cx="1139223" cy="402240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857940" y="6455760"/>
              <a:ext cx="1139223" cy="402240"/>
            </a:xfrm>
            <a:prstGeom prst="rect">
              <a:avLst/>
            </a:prstGeom>
            <a:solidFill>
              <a:srgbClr val="25A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5718717" y="6455760"/>
              <a:ext cx="1139223" cy="402240"/>
            </a:xfrm>
            <a:prstGeom prst="rect">
              <a:avLst/>
            </a:prstGeom>
            <a:solidFill>
              <a:srgbClr val="7BD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9533" y="4816136"/>
            <a:ext cx="2759773" cy="2721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467" y="206151"/>
            <a:ext cx="2003204" cy="5701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545770" y="0"/>
            <a:ext cx="6645729" cy="859971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Power Loss of ZVS QRC</a:t>
            </a:r>
            <a:endParaRPr lang="zh-CN" altLang="en-US" sz="40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0344" y="1794402"/>
            <a:ext cx="100376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3" algn="ctr">
              <a:spcAft>
                <a:spcPts val="0"/>
              </a:spcAft>
              <a:buSzPts val="1000"/>
            </a:pP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Table 2-1 Average Power and Energy Loss of ZVS QRC in Different Period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E5C0491-7709-41CC-8B00-A19B7E781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648358"/>
              </p:ext>
            </p:extLst>
          </p:nvPr>
        </p:nvGraphicFramePr>
        <p:xfrm>
          <a:off x="148003" y="2714800"/>
          <a:ext cx="11895993" cy="274320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779835">
                  <a:extLst>
                    <a:ext uri="{9D8B030D-6E8A-4147-A177-3AD203B41FA5}">
                      <a16:colId xmlns:a16="http://schemas.microsoft.com/office/drawing/2014/main" val="2849373050"/>
                    </a:ext>
                  </a:extLst>
                </a:gridCol>
                <a:gridCol w="3648808">
                  <a:extLst>
                    <a:ext uri="{9D8B030D-6E8A-4147-A177-3AD203B41FA5}">
                      <a16:colId xmlns:a16="http://schemas.microsoft.com/office/drawing/2014/main" val="3653092471"/>
                    </a:ext>
                  </a:extLst>
                </a:gridCol>
                <a:gridCol w="2760785">
                  <a:extLst>
                    <a:ext uri="{9D8B030D-6E8A-4147-A177-3AD203B41FA5}">
                      <a16:colId xmlns:a16="http://schemas.microsoft.com/office/drawing/2014/main" val="3663075469"/>
                    </a:ext>
                  </a:extLst>
                </a:gridCol>
                <a:gridCol w="2706565">
                  <a:extLst>
                    <a:ext uri="{9D8B030D-6E8A-4147-A177-3AD203B41FA5}">
                      <a16:colId xmlns:a16="http://schemas.microsoft.com/office/drawing/2014/main" val="1736811961"/>
                    </a:ext>
                  </a:extLst>
                </a:gridCol>
              </a:tblGrid>
              <a:tr h="3694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Measurement period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Average power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Energy loss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45545"/>
                  </a:ext>
                </a:extLst>
              </a:tr>
              <a:tr h="3694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Turning-off loss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5.9811-5.9811419ms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290.36mW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12.166nJ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051638"/>
                  </a:ext>
                </a:extLst>
              </a:tr>
              <a:tr h="3694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Off-state loss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5.9811419-5.9820732ms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216.64mW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201.76nJ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969124"/>
                  </a:ext>
                </a:extLst>
              </a:tr>
              <a:tr h="3694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Turning-on loss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5.9820732-5.9820936ms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2.7459W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56.016nJ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522038"/>
                  </a:ext>
                </a:extLst>
              </a:tr>
              <a:tr h="3694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On-state loss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5.9820936-5.9831ms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88.57mW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89.137nJ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402713"/>
                  </a:ext>
                </a:extLst>
              </a:tr>
              <a:tr h="3694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Total loss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5.9811-5.9831ms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179.54mW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359.079nJ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74279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924677" y="325995"/>
            <a:ext cx="8495045" cy="859971"/>
          </a:xfrm>
        </p:spPr>
        <p:txBody>
          <a:bodyPr>
            <a:noAutofit/>
          </a:bodyPr>
          <a:lstStyle/>
          <a:p>
            <a:r>
              <a:rPr lang="en-US" altLang="zh-CN" sz="32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Comparison of the Power Loss of Hard-Switching Converter and ZVS QRC</a:t>
            </a:r>
            <a:endParaRPr lang="zh-CN" altLang="en-US" sz="32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63773" y="1414802"/>
            <a:ext cx="100644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algn="ctr">
              <a:spcAft>
                <a:spcPts val="0"/>
              </a:spcAft>
              <a:buSzPts val="1000"/>
            </a:pP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Table 2-2 Comparison of Average Power and Energy Loss between Hard-Switching Converter and ZVS QRC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3B7B7F2-C8BF-4AA8-A52A-874C89BDD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41166"/>
              </p:ext>
            </p:extLst>
          </p:nvPr>
        </p:nvGraphicFramePr>
        <p:xfrm>
          <a:off x="371475" y="2448719"/>
          <a:ext cx="11449050" cy="3200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3696">
                  <a:extLst>
                    <a:ext uri="{9D8B030D-6E8A-4147-A177-3AD203B41FA5}">
                      <a16:colId xmlns:a16="http://schemas.microsoft.com/office/drawing/2014/main" val="170354324"/>
                    </a:ext>
                  </a:extLst>
                </a:gridCol>
                <a:gridCol w="2510344">
                  <a:extLst>
                    <a:ext uri="{9D8B030D-6E8A-4147-A177-3AD203B41FA5}">
                      <a16:colId xmlns:a16="http://schemas.microsoft.com/office/drawing/2014/main" val="2441997330"/>
                    </a:ext>
                  </a:extLst>
                </a:gridCol>
                <a:gridCol w="2315756">
                  <a:extLst>
                    <a:ext uri="{9D8B030D-6E8A-4147-A177-3AD203B41FA5}">
                      <a16:colId xmlns:a16="http://schemas.microsoft.com/office/drawing/2014/main" val="1731222684"/>
                    </a:ext>
                  </a:extLst>
                </a:gridCol>
                <a:gridCol w="2274353">
                  <a:extLst>
                    <a:ext uri="{9D8B030D-6E8A-4147-A177-3AD203B41FA5}">
                      <a16:colId xmlns:a16="http://schemas.microsoft.com/office/drawing/2014/main" val="3525241055"/>
                    </a:ext>
                  </a:extLst>
                </a:gridCol>
                <a:gridCol w="2014901">
                  <a:extLst>
                    <a:ext uri="{9D8B030D-6E8A-4147-A177-3AD203B41FA5}">
                      <a16:colId xmlns:a16="http://schemas.microsoft.com/office/drawing/2014/main" val="3724317739"/>
                    </a:ext>
                  </a:extLst>
                </a:gridCol>
              </a:tblGrid>
              <a:tr h="38088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Hard-switching converter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Soft-switching converter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46791"/>
                  </a:ext>
                </a:extLst>
              </a:tr>
              <a:tr h="3808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Average power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Energy loss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Average power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Energy loss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295623"/>
                  </a:ext>
                </a:extLst>
              </a:tr>
              <a:tr h="380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Turning-off loss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16.502W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305.29nJ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290.36mW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12.166nJ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94532"/>
                  </a:ext>
                </a:extLst>
              </a:tr>
              <a:tr h="380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Off-state loss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13.589mW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12.244nJ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216.64mW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201.76nJ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135651"/>
                  </a:ext>
                </a:extLst>
              </a:tr>
              <a:tr h="380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Turning-on loss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14.568W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728.38nJ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2.7459W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56.016nJ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911903"/>
                  </a:ext>
                </a:extLst>
              </a:tr>
              <a:tr h="380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On-state loss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128.38mW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132.24nJ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88.57mW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89.137nJ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17896"/>
                  </a:ext>
                </a:extLst>
              </a:tr>
              <a:tr h="3808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Total loss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589.077mW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1178.154nJ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179.54mW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359.079nJ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689061"/>
                  </a:ext>
                </a:extLst>
              </a:tr>
            </a:tbl>
          </a:graphicData>
        </a:graphic>
      </p:graphicFrame>
      <p:sp>
        <p:nvSpPr>
          <p:cNvPr id="10" name="椭圆 9">
            <a:extLst>
              <a:ext uri="{FF2B5EF4-FFF2-40B4-BE49-F238E27FC236}">
                <a16:creationId xmlns:a16="http://schemas.microsoft.com/office/drawing/2014/main" id="{27C50F62-E865-4BAF-9696-9C0A71070B84}"/>
              </a:ext>
            </a:extLst>
          </p:cNvPr>
          <p:cNvSpPr/>
          <p:nvPr/>
        </p:nvSpPr>
        <p:spPr>
          <a:xfrm>
            <a:off x="10040815" y="3834547"/>
            <a:ext cx="1465384" cy="442178"/>
          </a:xfrm>
          <a:prstGeom prst="ellipse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CBEE2D1-5211-4A0C-9542-9259494267FA}"/>
              </a:ext>
            </a:extLst>
          </p:cNvPr>
          <p:cNvSpPr/>
          <p:nvPr/>
        </p:nvSpPr>
        <p:spPr>
          <a:xfrm>
            <a:off x="5573590" y="3827830"/>
            <a:ext cx="1465384" cy="442178"/>
          </a:xfrm>
          <a:prstGeom prst="ellipse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2FE8A5-462F-4A2A-9987-43CEBD724ADF}"/>
              </a:ext>
            </a:extLst>
          </p:cNvPr>
          <p:cNvSpPr/>
          <p:nvPr/>
        </p:nvSpPr>
        <p:spPr>
          <a:xfrm>
            <a:off x="2905126" y="3375968"/>
            <a:ext cx="8591548" cy="419477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E0AEBEE-55BD-4B5D-85C7-425FD4013DC3}"/>
              </a:ext>
            </a:extLst>
          </p:cNvPr>
          <p:cNvSpPr/>
          <p:nvPr/>
        </p:nvSpPr>
        <p:spPr>
          <a:xfrm>
            <a:off x="2905126" y="4299585"/>
            <a:ext cx="8591548" cy="419477"/>
          </a:xfrm>
          <a:prstGeom prst="roundRect">
            <a:avLst/>
          </a:prstGeom>
          <a:noFill/>
          <a:ln w="349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9B55A7F-5D78-41BD-967A-E1151B855F99}"/>
              </a:ext>
            </a:extLst>
          </p:cNvPr>
          <p:cNvGrpSpPr/>
          <p:nvPr/>
        </p:nvGrpSpPr>
        <p:grpSpPr>
          <a:xfrm>
            <a:off x="1354593" y="771237"/>
            <a:ext cx="8437994" cy="5628938"/>
            <a:chOff x="1354593" y="771237"/>
            <a:chExt cx="8437994" cy="5628938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ADB0D7AB-154D-4B09-A673-5E984BB15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4593" y="771237"/>
              <a:ext cx="8437994" cy="5628938"/>
            </a:xfrm>
            <a:prstGeom prst="rect">
              <a:avLst/>
            </a:prstGeom>
          </p:spPr>
        </p:pic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88C93B45-403A-40C1-864A-ABCE60CCE040}"/>
                </a:ext>
              </a:extLst>
            </p:cNvPr>
            <p:cNvCxnSpPr/>
            <p:nvPr/>
          </p:nvCxnSpPr>
          <p:spPr>
            <a:xfrm>
              <a:off x="5852160" y="3303270"/>
              <a:ext cx="1314450" cy="0"/>
            </a:xfrm>
            <a:prstGeom prst="straightConnector1">
              <a:avLst/>
            </a:prstGeom>
            <a:ln w="25400">
              <a:solidFill>
                <a:srgbClr val="277DD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800C37D-8033-4983-8BF3-EB93386BBB07}"/>
                </a:ext>
              </a:extLst>
            </p:cNvPr>
            <p:cNvSpPr txBox="1"/>
            <p:nvPr/>
          </p:nvSpPr>
          <p:spPr>
            <a:xfrm>
              <a:off x="5747477" y="2969404"/>
              <a:ext cx="1523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</a:rPr>
                <a:t>perfect period</a:t>
              </a:r>
              <a:endParaRPr lang="zh-CN" altLang="en-US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54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788647" y="1436914"/>
            <a:ext cx="10614705" cy="1992086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Your Questions and Comments</a:t>
            </a:r>
            <a:br>
              <a:rPr lang="en-US" altLang="zh-CN" sz="5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5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are welcome</a:t>
            </a:r>
            <a:endParaRPr lang="zh-CN" altLang="en-US" sz="5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83414" y="6214836"/>
            <a:ext cx="3001015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答辩模板2</Template>
  <TotalTime>80</TotalTime>
  <Words>126</Words>
  <Application>Microsoft Office PowerPoint</Application>
  <PresentationFormat>宽屏</PresentationFormat>
  <Paragraphs>66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等线</vt:lpstr>
      <vt:lpstr>宋体</vt:lpstr>
      <vt:lpstr>微软雅黑</vt:lpstr>
      <vt:lpstr>Arial</vt:lpstr>
      <vt:lpstr>Bodoni MT Black</vt:lpstr>
      <vt:lpstr>Calibri</vt:lpstr>
      <vt:lpstr>Calibri Light</vt:lpstr>
      <vt:lpstr>Times New Roman</vt:lpstr>
      <vt:lpstr>自定义设计方案</vt:lpstr>
      <vt:lpstr>Power Loss of ZVS QRC</vt:lpstr>
      <vt:lpstr>Comparison of the Power Loss of Hard-Switching Converter and ZVS QRC</vt:lpstr>
      <vt:lpstr>Your Questions and Comments are welcome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sjhxyshadow</dc:creator>
  <cp:lastModifiedBy>zhu jiayi</cp:lastModifiedBy>
  <cp:revision>144</cp:revision>
  <dcterms:created xsi:type="dcterms:W3CDTF">2017-06-07T15:05:00Z</dcterms:created>
  <dcterms:modified xsi:type="dcterms:W3CDTF">2020-12-28T07:53:01Z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