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</p:sldMasterIdLst>
  <p:notesMasterIdLst>
    <p:notesMasterId r:id="rId25"/>
  </p:notesMasterIdLst>
  <p:sldIdLst>
    <p:sldId id="260" r:id="rId3"/>
    <p:sldId id="281" r:id="rId4"/>
    <p:sldId id="297" r:id="rId5"/>
    <p:sldId id="274" r:id="rId6"/>
    <p:sldId id="275" r:id="rId7"/>
    <p:sldId id="282" r:id="rId8"/>
    <p:sldId id="290" r:id="rId9"/>
    <p:sldId id="298" r:id="rId10"/>
    <p:sldId id="312" r:id="rId11"/>
    <p:sldId id="313" r:id="rId12"/>
    <p:sldId id="314" r:id="rId13"/>
    <p:sldId id="315" r:id="rId14"/>
    <p:sldId id="316" r:id="rId15"/>
    <p:sldId id="31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7DD4"/>
    <a:srgbClr val="FFFFFF"/>
    <a:srgbClr val="006363"/>
    <a:srgbClr val="006060"/>
    <a:srgbClr val="009999"/>
    <a:srgbClr val="00CC99"/>
    <a:srgbClr val="F2F2F2"/>
    <a:srgbClr val="00D29B"/>
    <a:srgbClr val="005F5F"/>
    <a:srgbClr val="7BD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 showGuides="1">
      <p:cViewPr varScale="1">
        <p:scale>
          <a:sx n="34" d="100"/>
          <a:sy n="34" d="100"/>
        </p:scale>
        <p:origin x="90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98653-3CBC-4D39-AFFC-E7C230440B64}" type="datetimeFigureOut">
              <a:rPr lang="zh-CN" altLang="en-US" smtClean="0"/>
              <a:t>2020-12-28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FCBC9-A883-42B1-964E-9DC78C9C44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AEDD-3B9C-4241-BAAC-25EAD2317CDC}" type="datetime1">
              <a:rPr lang="zh-CN" altLang="en-US" smtClean="0"/>
              <a:t>2020-12-28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F466-71C8-4B8E-936A-6D024D41BCBA}" type="datetime1">
              <a:rPr lang="zh-CN" altLang="en-US" smtClean="0"/>
              <a:t>2020-12-28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CDE7-41E4-4FBD-B1FE-54EA8B0D2F49}" type="datetime1">
              <a:rPr lang="zh-CN" altLang="en-US" smtClean="0"/>
              <a:t>2020-12-28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AEEA-6C30-4EA3-AE4B-3DD40716F1FF}" type="datetime1">
              <a:rPr lang="zh-CN" altLang="en-US" smtClean="0"/>
              <a:t>2020-12-28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7436-0B12-45B3-A807-5F0B1AC823AB}" type="datetime1">
              <a:rPr lang="zh-CN" altLang="en-US" smtClean="0"/>
              <a:t>2020-12-28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F485-D775-4934-990F-4F5F933EF15D}" type="datetime1">
              <a:rPr lang="zh-CN" altLang="en-US" smtClean="0"/>
              <a:t>2020-12-28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92E5-64E0-489E-89E1-97B3DE9DD8B2}" type="datetime1">
              <a:rPr lang="zh-CN" altLang="en-US" smtClean="0"/>
              <a:t>2020-12-28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1229" y="6214836"/>
            <a:ext cx="27432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Bodoni MT Black" panose="02070A03080606020203" pitchFamily="18" charset="0"/>
              </a:defRPr>
            </a:lvl1pPr>
          </a:lstStyle>
          <a:p>
            <a:fld id="{0D1FE178-7079-495C-AE30-29A9B692A4C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7091-80D3-497B-B171-1DCB54B8B088}" type="datetime1">
              <a:rPr lang="zh-CN" altLang="en-US" smtClean="0"/>
              <a:t>2020-12-28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0F87-D701-47C2-B9AA-32C405903762}" type="datetime1">
              <a:rPr lang="zh-CN" altLang="en-US" smtClean="0"/>
              <a:t>2020-12-28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5549-E5A0-4CAF-8199-96720C05FDD3}" type="datetime1">
              <a:rPr lang="zh-CN" altLang="en-US" smtClean="0"/>
              <a:t>2020-12-28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24FD-5D5B-4444-A872-07F95CCCA0F9}" type="datetime1">
              <a:rPr lang="zh-CN" altLang="en-US" smtClean="0"/>
              <a:t>2020-12-28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>
            <a:off x="1" y="-1"/>
            <a:ext cx="5021942" cy="6858003"/>
            <a:chOff x="1" y="-1"/>
            <a:chExt cx="5999422" cy="6858003"/>
          </a:xfrm>
        </p:grpSpPr>
        <p:sp>
          <p:nvSpPr>
            <p:cNvPr id="16" name="矩形 15"/>
            <p:cNvSpPr/>
            <p:nvPr/>
          </p:nvSpPr>
          <p:spPr>
            <a:xfrm>
              <a:off x="1" y="0"/>
              <a:ext cx="2017486" cy="6858000"/>
            </a:xfrm>
            <a:prstGeom prst="rect">
              <a:avLst/>
            </a:prstGeom>
            <a:solidFill>
              <a:srgbClr val="0066CC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17486" y="-1"/>
              <a:ext cx="2016000" cy="6858002"/>
            </a:xfrm>
            <a:prstGeom prst="rect">
              <a:avLst/>
            </a:prstGeom>
            <a:solidFill>
              <a:srgbClr val="25A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983423" y="0"/>
              <a:ext cx="2016000" cy="6858002"/>
            </a:xfrm>
            <a:prstGeom prst="rect">
              <a:avLst/>
            </a:prstGeom>
            <a:solidFill>
              <a:srgbClr val="7BD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菱形 6"/>
          <p:cNvSpPr/>
          <p:nvPr userDrawn="1"/>
        </p:nvSpPr>
        <p:spPr>
          <a:xfrm>
            <a:off x="6119042" y="1019215"/>
            <a:ext cx="4853222" cy="47801"/>
          </a:xfrm>
          <a:prstGeom prst="diamond">
            <a:avLst/>
          </a:prstGeom>
          <a:solidFill>
            <a:srgbClr val="277D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 userDrawn="1"/>
        </p:nvSpPr>
        <p:spPr>
          <a:xfrm>
            <a:off x="6013865" y="5842270"/>
            <a:ext cx="4853222" cy="47801"/>
          </a:xfrm>
          <a:prstGeom prst="diamond">
            <a:avLst/>
          </a:prstGeom>
          <a:solidFill>
            <a:srgbClr val="277D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48" b="15545"/>
          <a:stretch>
            <a:fillRect/>
          </a:stretch>
        </p:blipFill>
        <p:spPr>
          <a:xfrm>
            <a:off x="862145" y="1766656"/>
            <a:ext cx="3191975" cy="30805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32846-9CD7-42CB-ACD5-72B32F8F020C}" type="datetime1">
              <a:rPr lang="zh-CN" altLang="en-US" smtClean="0"/>
              <a:t>2020-12-28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10014" y="269583"/>
            <a:ext cx="457096" cy="477577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50354" y="269585"/>
            <a:ext cx="457096" cy="477577"/>
          </a:xfrm>
          <a:prstGeom prst="rect">
            <a:avLst/>
          </a:prstGeom>
          <a:solidFill>
            <a:srgbClr val="25A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388100" y="269584"/>
            <a:ext cx="457096" cy="477577"/>
          </a:xfrm>
          <a:prstGeom prst="rect">
            <a:avLst/>
          </a:prstGeom>
          <a:solidFill>
            <a:srgbClr val="7BD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7291958" y="6185937"/>
            <a:ext cx="4643999" cy="402240"/>
            <a:chOff x="5718717" y="6455760"/>
            <a:chExt cx="3417670" cy="402240"/>
          </a:xfrm>
        </p:grpSpPr>
        <p:sp>
          <p:nvSpPr>
            <p:cNvPr id="11" name="矩形 10"/>
            <p:cNvSpPr/>
            <p:nvPr/>
          </p:nvSpPr>
          <p:spPr>
            <a:xfrm>
              <a:off x="7997164" y="6455760"/>
              <a:ext cx="1139223" cy="402240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857940" y="6455760"/>
              <a:ext cx="1139223" cy="402240"/>
            </a:xfrm>
            <a:prstGeom prst="rect">
              <a:avLst/>
            </a:prstGeom>
            <a:solidFill>
              <a:srgbClr val="25A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5718717" y="6455760"/>
              <a:ext cx="1139223" cy="402240"/>
            </a:xfrm>
            <a:prstGeom prst="rect">
              <a:avLst/>
            </a:prstGeom>
            <a:solidFill>
              <a:srgbClr val="7BD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9533" y="4816136"/>
            <a:ext cx="2759773" cy="2721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467" y="206151"/>
            <a:ext cx="2003204" cy="5701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7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70293" y="2271032"/>
            <a:ext cx="6606747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920"/>
              </a:lnSpc>
            </a:pPr>
            <a:r>
              <a:rPr lang="en-US" altLang="zh-CN" sz="5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Seminar #7</a:t>
            </a:r>
          </a:p>
          <a:p>
            <a:pPr algn="ctr">
              <a:lnSpc>
                <a:spcPts val="4920"/>
              </a:lnSpc>
            </a:pPr>
            <a:endParaRPr lang="en-US" altLang="zh-CN" sz="5400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75572" y="4501728"/>
            <a:ext cx="1971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rgbClr val="26262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NIE YONGXIN</a:t>
            </a:r>
            <a:endParaRPr lang="zh-CN" altLang="en-US" sz="2000" b="1" i="1" dirty="0">
              <a:solidFill>
                <a:srgbClr val="262626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75572" y="4811096"/>
            <a:ext cx="283164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rgbClr val="26262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TAN JIAXIN</a:t>
            </a:r>
          </a:p>
          <a:p>
            <a:r>
              <a:rPr lang="en-US" altLang="zh-CN" sz="2000" b="1" i="1" dirty="0">
                <a:solidFill>
                  <a:srgbClr val="26262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ZHU JIAYI</a:t>
            </a:r>
          </a:p>
        </p:txBody>
      </p:sp>
      <p:sp>
        <p:nvSpPr>
          <p:cNvPr id="3" name="矩形 2"/>
          <p:cNvSpPr/>
          <p:nvPr/>
        </p:nvSpPr>
        <p:spPr>
          <a:xfrm>
            <a:off x="7108372" y="4470950"/>
            <a:ext cx="1740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solidFill>
                  <a:srgbClr val="26262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Reporter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10947" y="451711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1" dirty="0">
                <a:solidFill>
                  <a:srgbClr val="26262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10947" y="482217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1" dirty="0">
                <a:solidFill>
                  <a:srgbClr val="26262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10947" y="512032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1" dirty="0">
                <a:solidFill>
                  <a:srgbClr val="26262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70696" y="410671"/>
            <a:ext cx="6096000" cy="6717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4920"/>
              </a:lnSpc>
            </a:pPr>
            <a:r>
              <a:rPr lang="en-US" altLang="zh-CN" sz="3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Power Electronics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146790" y="197317"/>
            <a:ext cx="7452925" cy="6762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Circuit Diagram </a:t>
            </a:r>
            <a:endParaRPr lang="zh-CN" altLang="en-US" sz="44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43280" y="5243762"/>
            <a:ext cx="23054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3" algn="ctr">
              <a:spcAft>
                <a:spcPts val="0"/>
              </a:spcAft>
              <a:buSzPts val="1000"/>
            </a:pP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Fig 2-2 Simulation model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图片 6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8"/>
          <a:stretch>
            <a:fillRect/>
          </a:stretch>
        </p:blipFill>
        <p:spPr bwMode="auto">
          <a:xfrm>
            <a:off x="1998322" y="1246280"/>
            <a:ext cx="8195356" cy="379407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491796" y="136072"/>
            <a:ext cx="4897664" cy="7579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Parameter Setup</a:t>
            </a:r>
            <a:endParaRPr lang="zh-CN" altLang="en-US" sz="44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795657" y="6200486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73" y="2346056"/>
            <a:ext cx="10847853" cy="1677304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01540" y="92529"/>
            <a:ext cx="4897664" cy="7579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Result</a:t>
            </a:r>
            <a:endParaRPr lang="zh-CN" altLang="en-US" sz="4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741229" y="6214836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74615" y="5544198"/>
            <a:ext cx="71309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2-3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 Signal, VDS, Id Waveform, and Power Loss of the MOSFET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6913" y="1247868"/>
            <a:ext cx="7346330" cy="416106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01540" y="92529"/>
            <a:ext cx="4897664" cy="7579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Result</a:t>
            </a:r>
            <a:endParaRPr lang="zh-CN" altLang="en-US" sz="4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741229" y="6214836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06939" y="5814726"/>
            <a:ext cx="85845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2-4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 Signal, VDS, Id Waveform, and Power Loss of the MOSFET (enlarged map)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459" y="860343"/>
            <a:ext cx="8501443" cy="469375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01540" y="92529"/>
            <a:ext cx="4897664" cy="7579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Result</a:t>
            </a:r>
            <a:endParaRPr lang="zh-CN" altLang="en-US" sz="4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741229" y="6214836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9744" y="3211287"/>
            <a:ext cx="493474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2-5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Voltage, Current, Power Waveform and Statistics of the Power Loss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(when MOSFET is in turning-off process)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633A1A7-AF0F-4F15-A419-CD984741672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6017" y="850447"/>
            <a:ext cx="3862205" cy="23499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73A1BB3-0F67-4B6B-BD39-454543D0496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99205" y="850447"/>
            <a:ext cx="3778296" cy="23499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781D8D-AC6D-4597-A0A0-19EA3FBDE20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6015" y="3703730"/>
            <a:ext cx="3862205" cy="25011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70A0B73-5873-4DEC-99C8-6B8082C60D1E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99204" y="3718764"/>
            <a:ext cx="3778296" cy="24710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4230142-A614-4B5F-BEDD-D4D30B5A416A}"/>
              </a:ext>
            </a:extLst>
          </p:cNvPr>
          <p:cNvSpPr/>
          <p:nvPr/>
        </p:nvSpPr>
        <p:spPr>
          <a:xfrm>
            <a:off x="6143195" y="3257099"/>
            <a:ext cx="48903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2-6 Voltage, Current, Power Waveform and Statistics of the Power Loss 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(when MOSFET is off)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B2A37BB-B538-4FA6-A285-8B79DB5DF424}"/>
              </a:ext>
            </a:extLst>
          </p:cNvPr>
          <p:cNvSpPr/>
          <p:nvPr/>
        </p:nvSpPr>
        <p:spPr>
          <a:xfrm>
            <a:off x="531960" y="6204857"/>
            <a:ext cx="48903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2-7 Voltage, Current, Power Waveform and Statistics of the Power Loss 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(when MOSFET is in turning-on process)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842182D-D481-4C21-935A-997BD83E4767}"/>
              </a:ext>
            </a:extLst>
          </p:cNvPr>
          <p:cNvSpPr/>
          <p:nvPr/>
        </p:nvSpPr>
        <p:spPr>
          <a:xfrm>
            <a:off x="6096000" y="6166565"/>
            <a:ext cx="48903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2-8 Voltage, Current, Power Waveform and Statistics of the Power Loss 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(when MOSFET is on)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95755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01539" y="92529"/>
            <a:ext cx="6573027" cy="7579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Analysis of the Results</a:t>
            </a:r>
            <a:endParaRPr lang="zh-CN" altLang="en-US" sz="4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741229" y="6214836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1725" y="5791042"/>
            <a:ext cx="33305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2-9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Waveforms of ZVS QRC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67" y="850447"/>
            <a:ext cx="8284614" cy="494059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01539" y="92529"/>
            <a:ext cx="6573027" cy="7579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Analysis of the Results</a:t>
            </a:r>
            <a:endParaRPr lang="zh-CN" altLang="en-US" sz="4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741229" y="6214836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20061" y="2253392"/>
            <a:ext cx="15518441" cy="117560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31260" y="3576624"/>
            <a:ext cx="14340838" cy="108639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28348" y="1452192"/>
            <a:ext cx="33970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4400" b="1" i="1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Period t</a:t>
            </a:r>
            <a:r>
              <a:rPr lang="en-US" altLang="zh-CN" sz="4400" b="1" i="1" kern="100" baseline="-25000" dirty="0">
                <a:latin typeface="Times New Roman" panose="02020603050405020304" pitchFamily="18" charset="0"/>
                <a:ea typeface="等线" panose="02010600030101010101" pitchFamily="2" charset="-122"/>
              </a:rPr>
              <a:t>1 </a:t>
            </a:r>
            <a:r>
              <a:rPr lang="en-US" altLang="zh-CN" sz="4400" b="1" i="1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– t</a:t>
            </a:r>
            <a:r>
              <a:rPr lang="en-US" altLang="zh-CN" sz="4400" b="1" i="1" kern="100" baseline="-25000" dirty="0">
                <a:latin typeface="Times New Roman" panose="02020603050405020304" pitchFamily="18" charset="0"/>
                <a:ea typeface="等线" panose="02010600030101010101" pitchFamily="2" charset="-122"/>
              </a:rPr>
              <a:t>2</a:t>
            </a:r>
            <a:r>
              <a:rPr lang="en-US" altLang="zh-CN" sz="4400" b="1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:</a:t>
            </a:r>
            <a:r>
              <a:rPr lang="en-US" altLang="zh-CN" sz="4400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endParaRPr lang="zh-CN" altLang="zh-CN" sz="4400" kern="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01539" y="92529"/>
            <a:ext cx="6573027" cy="7579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Analysis of the Results</a:t>
            </a:r>
            <a:endParaRPr lang="zh-CN" altLang="en-US" sz="4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741229" y="6214836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30" y="1708793"/>
            <a:ext cx="6932687" cy="208981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990" y="3985179"/>
            <a:ext cx="2778020" cy="104308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899" y="5214836"/>
            <a:ext cx="1952381" cy="1000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54668" y="996731"/>
            <a:ext cx="28937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i="1" dirty="0">
                <a:latin typeface="Times New Roman" panose="02020603050405020304" pitchFamily="18" charset="0"/>
                <a:ea typeface="等线" panose="02010600030101010101" pitchFamily="2" charset="-122"/>
              </a:rPr>
              <a:t>Period t</a:t>
            </a:r>
            <a:r>
              <a:rPr lang="en-US" altLang="zh-CN" sz="4000" b="1" i="1" baseline="-25000" dirty="0">
                <a:latin typeface="Times New Roman" panose="02020603050405020304" pitchFamily="18" charset="0"/>
                <a:ea typeface="等线" panose="02010600030101010101" pitchFamily="2" charset="-122"/>
              </a:rPr>
              <a:t>2</a:t>
            </a:r>
            <a:r>
              <a:rPr lang="en-US" altLang="zh-CN" sz="4000" b="1" i="1" dirty="0">
                <a:latin typeface="Times New Roman" panose="02020603050405020304" pitchFamily="18" charset="0"/>
                <a:ea typeface="等线" panose="02010600030101010101" pitchFamily="2" charset="-122"/>
              </a:rPr>
              <a:t>– t</a:t>
            </a:r>
            <a:r>
              <a:rPr lang="en-US" altLang="zh-CN" sz="4000" b="1" i="1" baseline="-25000" dirty="0">
                <a:latin typeface="Times New Roman" panose="02020603050405020304" pitchFamily="18" charset="0"/>
                <a:ea typeface="等线" panose="02010600030101010101" pitchFamily="2" charset="-122"/>
              </a:rPr>
              <a:t>4</a:t>
            </a:r>
            <a:r>
              <a:rPr lang="en-US" altLang="zh-CN" sz="4000" b="1" dirty="0">
                <a:latin typeface="Times New Roman" panose="02020603050405020304" pitchFamily="18" charset="0"/>
                <a:ea typeface="等线" panose="02010600030101010101" pitchFamily="2" charset="-122"/>
              </a:rPr>
              <a:t>:</a:t>
            </a:r>
            <a:endParaRPr lang="zh-CN" altLang="en-US" sz="4000" dirty="0"/>
          </a:p>
        </p:txBody>
      </p: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01539" y="92529"/>
            <a:ext cx="6573027" cy="7579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Analysis of the Results</a:t>
            </a:r>
            <a:endParaRPr lang="zh-CN" altLang="en-US" sz="4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741229" y="6214836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2992" y="1465082"/>
            <a:ext cx="32288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i="1" dirty="0">
                <a:latin typeface="Times New Roman" panose="02020603050405020304" pitchFamily="18" charset="0"/>
                <a:ea typeface="等线" panose="02010600030101010101" pitchFamily="2" charset="-122"/>
              </a:rPr>
              <a:t>Period t</a:t>
            </a:r>
            <a:r>
              <a:rPr lang="en-US" altLang="zh-CN" sz="4000" b="1" i="1" baseline="-25000" dirty="0">
                <a:latin typeface="Times New Roman" panose="02020603050405020304" pitchFamily="18" charset="0"/>
                <a:ea typeface="等线" panose="02010600030101010101" pitchFamily="2" charset="-122"/>
              </a:rPr>
              <a:t>4 </a:t>
            </a:r>
            <a:r>
              <a:rPr lang="en-US" altLang="zh-CN" sz="4000" b="1" i="1" dirty="0">
                <a:latin typeface="Times New Roman" panose="02020603050405020304" pitchFamily="18" charset="0"/>
                <a:ea typeface="等线" panose="02010600030101010101" pitchFamily="2" charset="-122"/>
              </a:rPr>
              <a:t>– t</a:t>
            </a:r>
            <a:r>
              <a:rPr lang="en-US" altLang="zh-CN" sz="4000" b="1" i="1" baseline="-25000" dirty="0">
                <a:latin typeface="Times New Roman" panose="02020603050405020304" pitchFamily="18" charset="0"/>
                <a:ea typeface="等线" panose="02010600030101010101" pitchFamily="2" charset="-122"/>
              </a:rPr>
              <a:t>5</a:t>
            </a:r>
            <a:r>
              <a:rPr lang="en-US" altLang="zh-CN" sz="4000" b="1" dirty="0">
                <a:latin typeface="Times New Roman" panose="02020603050405020304" pitchFamily="18" charset="0"/>
                <a:ea typeface="等线" panose="02010600030101010101" pitchFamily="2" charset="-122"/>
              </a:rPr>
              <a:t>:</a:t>
            </a:r>
            <a:r>
              <a:rPr lang="en-US" altLang="zh-CN" sz="4000" dirty="0"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endParaRPr lang="zh-CN" altLang="en-US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40382" y="2698990"/>
            <a:ext cx="19272763" cy="146001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01540" y="92529"/>
            <a:ext cx="4897664" cy="7579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Result</a:t>
            </a:r>
            <a:endParaRPr lang="zh-CN" altLang="en-US" sz="4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741229" y="6214836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65605" y="5250201"/>
            <a:ext cx="3618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2-9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of the Power Loss </a:t>
            </a:r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926" y="1195904"/>
            <a:ext cx="3372972" cy="1848379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852" y="1196269"/>
            <a:ext cx="3224570" cy="1848378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926" y="3237772"/>
            <a:ext cx="3372972" cy="1848379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832" y="3237408"/>
            <a:ext cx="3250590" cy="1848378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516086" y="76200"/>
            <a:ext cx="5159828" cy="92528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 of Work</a:t>
            </a:r>
            <a:endParaRPr lang="zh-CN" altLang="en-US" sz="4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3"/>
          <p:cNvSpPr txBox="1"/>
          <p:nvPr/>
        </p:nvSpPr>
        <p:spPr>
          <a:xfrm>
            <a:off x="2637155" y="1409700"/>
            <a:ext cx="6499860" cy="43853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20000"/>
              </a:lnSpc>
            </a:pPr>
            <a:r>
              <a:rPr lang="en-US" altLang="zh-CN" sz="28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TAN JIAXIN</a:t>
            </a:r>
          </a:p>
          <a:p>
            <a:pPr algn="l" fontAlgn="auto">
              <a:lnSpc>
                <a:spcPct val="12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Carry out the simulation.</a:t>
            </a:r>
          </a:p>
          <a:p>
            <a:pPr algn="l" fontAlgn="auto">
              <a:lnSpc>
                <a:spcPct val="12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The PPT of part 1.</a:t>
            </a:r>
          </a:p>
          <a:p>
            <a:pPr algn="l" fontAlgn="auto">
              <a:lnSpc>
                <a:spcPct val="120000"/>
              </a:lnSpc>
            </a:pPr>
            <a:r>
              <a:rPr lang="en-US" altLang="zh-CN" sz="28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NIE YONGXIN:</a:t>
            </a:r>
          </a:p>
          <a:p>
            <a:pPr algn="l" fontAlgn="auto">
              <a:lnSpc>
                <a:spcPct val="12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Carry out the simulation.</a:t>
            </a:r>
            <a:endParaRPr lang="en-US" altLang="zh-CN" sz="28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fontAlgn="auto">
              <a:lnSpc>
                <a:spcPct val="12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The PPT of part 2.</a:t>
            </a:r>
          </a:p>
          <a:p>
            <a:pPr algn="l" fontAlgn="auto">
              <a:lnSpc>
                <a:spcPct val="120000"/>
              </a:lnSpc>
            </a:pPr>
            <a:r>
              <a:rPr lang="en-US" altLang="zh-CN" sz="28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ZHU JIAYI:</a:t>
            </a:r>
          </a:p>
          <a:p>
            <a:pPr algn="l" fontAlgn="auto">
              <a:lnSpc>
                <a:spcPct val="12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The analysis of the simulation model.</a:t>
            </a:r>
            <a:endParaRPr lang="en-US" altLang="zh-CN" sz="28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fontAlgn="auto">
              <a:lnSpc>
                <a:spcPct val="12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The PPT of part 2.</a:t>
            </a:r>
          </a:p>
          <a:p>
            <a:pPr>
              <a:lnSpc>
                <a:spcPct val="120000"/>
              </a:lnSpc>
            </a:pPr>
            <a:r>
              <a:rPr lang="en-US" altLang="zh-CN" sz="3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endParaRPr lang="en-US" altLang="zh-CN" sz="32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545770" y="0"/>
            <a:ext cx="6645729" cy="859971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Power Loss of ZVS QRC</a:t>
            </a:r>
            <a:endParaRPr lang="zh-CN" altLang="en-US" sz="40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95030" y="2126911"/>
            <a:ext cx="9528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3" algn="ctr">
              <a:spcAft>
                <a:spcPts val="0"/>
              </a:spcAft>
              <a:buSzPts val="1000"/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Table 2-1 Average Power and Energy Loss of ZVS QRC in Different Period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302571"/>
              </p:ext>
            </p:extLst>
          </p:nvPr>
        </p:nvGraphicFramePr>
        <p:xfrm>
          <a:off x="148003" y="2714800"/>
          <a:ext cx="11895993" cy="237744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779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8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0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6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4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Measurement period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power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 loss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4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Turning-off loss</a:t>
                      </a:r>
                      <a:endParaRPr lang="zh-CN" sz="2000" b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5.9811-5.9811419ms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290.36mW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12.166nJ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4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Off-state loss</a:t>
                      </a:r>
                      <a:endParaRPr lang="zh-CN" sz="2000" b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5.9811419-5.9820732ms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216.64mW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201.76nJ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4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Turning-on loss</a:t>
                      </a:r>
                      <a:endParaRPr lang="zh-CN" sz="2000" b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5.9820732-5.9820936ms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2.7459W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56.016nJ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4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On-state loss</a:t>
                      </a:r>
                      <a:endParaRPr lang="zh-CN" sz="2000" b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5.9820936-5.9831ms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88.57mW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89.137nJ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4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loss</a:t>
                      </a:r>
                      <a:endParaRPr lang="zh-CN" sz="2000" b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5.9811-5.9831ms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179.54mW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359.079nJ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924677" y="325995"/>
            <a:ext cx="8495045" cy="859971"/>
          </a:xfrm>
        </p:spPr>
        <p:txBody>
          <a:bodyPr>
            <a:noAutofit/>
          </a:bodyPr>
          <a:lstStyle/>
          <a:p>
            <a:r>
              <a:rPr lang="en-US" altLang="zh-CN" sz="32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Comparison of the Power Loss of Hard-Switching Converter and ZVS QRC</a:t>
            </a:r>
            <a:endParaRPr lang="zh-CN" altLang="en-US" sz="32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63773" y="1414802"/>
            <a:ext cx="100644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algn="ctr">
              <a:spcAft>
                <a:spcPts val="0"/>
              </a:spcAft>
              <a:buSzPts val="1000"/>
            </a:pP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Table 2-2 Comparison of Average Power and Energy Loss between Hard-Switching Converter and ZVS QRC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71475" y="2448719"/>
          <a:ext cx="11449050" cy="3200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3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0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5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4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088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Hard-switching converter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Soft-switching converter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88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Average power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Energy loss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Average power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Energy loss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Turning-off loss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16.502W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305.29nJ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290.36mW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12.166nJ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Off-state loss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13.589mW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12.244nJ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216.64mW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201.76nJ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Turning-on loss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14.568W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728.38nJ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2.7459W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56.016nJ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On-state loss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128.38mW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132.24nJ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88.57mW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89.137nJ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Total loss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589.077mW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1178.154nJ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179.54mW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359.079nJ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椭圆 9"/>
          <p:cNvSpPr/>
          <p:nvPr/>
        </p:nvSpPr>
        <p:spPr>
          <a:xfrm>
            <a:off x="10040815" y="3834547"/>
            <a:ext cx="1465384" cy="442178"/>
          </a:xfrm>
          <a:prstGeom prst="ellipse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573590" y="3827830"/>
            <a:ext cx="1465384" cy="442178"/>
          </a:xfrm>
          <a:prstGeom prst="ellipse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2905126" y="3375968"/>
            <a:ext cx="8591548" cy="419477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/>
          <p:cNvSpPr/>
          <p:nvPr/>
        </p:nvSpPr>
        <p:spPr>
          <a:xfrm>
            <a:off x="2905126" y="4299585"/>
            <a:ext cx="8591548" cy="419477"/>
          </a:xfrm>
          <a:prstGeom prst="roundRect">
            <a:avLst/>
          </a:prstGeom>
          <a:noFill/>
          <a:ln w="349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354593" y="771237"/>
            <a:ext cx="8437994" cy="5628938"/>
            <a:chOff x="1354593" y="771237"/>
            <a:chExt cx="8437994" cy="562893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4593" y="771237"/>
              <a:ext cx="8437994" cy="5628938"/>
            </a:xfrm>
            <a:prstGeom prst="rect">
              <a:avLst/>
            </a:prstGeom>
          </p:spPr>
        </p:pic>
        <p:cxnSp>
          <p:nvCxnSpPr>
            <p:cNvPr id="7" name="直接箭头连接符 6"/>
            <p:cNvCxnSpPr/>
            <p:nvPr/>
          </p:nvCxnSpPr>
          <p:spPr>
            <a:xfrm>
              <a:off x="5852160" y="3303270"/>
              <a:ext cx="1314450" cy="0"/>
            </a:xfrm>
            <a:prstGeom prst="straightConnector1">
              <a:avLst/>
            </a:prstGeom>
            <a:ln w="25400">
              <a:solidFill>
                <a:srgbClr val="277DD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5747477" y="2969404"/>
              <a:ext cx="1523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</a:rPr>
                <a:t>perfect period</a:t>
              </a:r>
              <a:endParaRPr lang="zh-CN" altLang="en-US" dirty="0">
                <a:solidFill>
                  <a:srgbClr val="00B0F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2" grpId="0" bldLvl="0" animBg="1"/>
      <p:bldP spid="13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788647" y="1436914"/>
            <a:ext cx="10614705" cy="1992086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Your Questions and Comments</a:t>
            </a:r>
            <a:br>
              <a:rPr lang="en-US" altLang="zh-CN" sz="5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5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are welcome</a:t>
            </a:r>
            <a:endParaRPr lang="zh-CN" altLang="en-US" sz="5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83414" y="6214836"/>
            <a:ext cx="3001015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545770" y="0"/>
            <a:ext cx="6645729" cy="859971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Circuit Diagram </a:t>
            </a:r>
            <a:endParaRPr lang="zh-CN" altLang="en-US" sz="44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-2147482624"/>
          <p:cNvGraphicFramePr>
            <a:graphicFrameLocks noChangeAspect="1"/>
          </p:cNvGraphicFramePr>
          <p:nvPr/>
        </p:nvGraphicFramePr>
        <p:xfrm>
          <a:off x="231140" y="2113280"/>
          <a:ext cx="4069080" cy="2253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r:id="rId4" imgW="2695575" imgH="1504950" progId="Visio.Drawing.15">
                  <p:embed/>
                </p:oleObj>
              </mc:Choice>
              <mc:Fallback>
                <p:oleObj r:id="rId4" imgW="2695575" imgH="150495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1140" y="2113280"/>
                        <a:ext cx="4069080" cy="22536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rcRect l="5202" t="16204" r="9322" b="12030"/>
          <a:stretch>
            <a:fillRect/>
          </a:stretch>
        </p:blipFill>
        <p:spPr>
          <a:xfrm>
            <a:off x="4570095" y="1423035"/>
            <a:ext cx="7473315" cy="3347720"/>
          </a:xfrm>
          <a:prstGeom prst="rect">
            <a:avLst/>
          </a:prstGeom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rcRect t="7934"/>
          <a:stretch>
            <a:fillRect/>
          </a:stretch>
        </p:blipFill>
        <p:spPr>
          <a:xfrm>
            <a:off x="2462530" y="4879975"/>
            <a:ext cx="7266305" cy="1267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146790" y="197317"/>
            <a:ext cx="7452925" cy="6762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Result </a:t>
            </a:r>
            <a:endParaRPr lang="zh-CN" altLang="en-US" sz="44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735" y="1032510"/>
            <a:ext cx="10144760" cy="45942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990600" y="1671320"/>
            <a:ext cx="8261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3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69975" y="3137535"/>
            <a:ext cx="50355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32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990600" y="4220845"/>
            <a:ext cx="7670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en-US" sz="32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VD</a:t>
            </a:r>
            <a:endParaRPr 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795657" y="6200486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图片 29"/>
          <p:cNvPicPr>
            <a:picLocks noChangeAspect="1"/>
          </p:cNvPicPr>
          <p:nvPr/>
        </p:nvPicPr>
        <p:blipFill>
          <a:blip r:embed="rId2"/>
          <a:srcRect l="580" t="15944" r="1447" b="4411"/>
          <a:stretch>
            <a:fillRect/>
          </a:stretch>
        </p:blipFill>
        <p:spPr>
          <a:xfrm>
            <a:off x="2549525" y="1127125"/>
            <a:ext cx="8472170" cy="463169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1558290" y="1631315"/>
            <a:ext cx="8261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3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37030" y="3047365"/>
            <a:ext cx="50355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32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1684655" y="4360545"/>
            <a:ext cx="40894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endParaRPr lang="en-US" sz="3200"/>
          </a:p>
        </p:txBody>
      </p:sp>
      <p:sp>
        <p:nvSpPr>
          <p:cNvPr id="6" name="標題 3"/>
          <p:cNvSpPr>
            <a:spLocks noGrp="1"/>
          </p:cNvSpPr>
          <p:nvPr/>
        </p:nvSpPr>
        <p:spPr>
          <a:xfrm>
            <a:off x="2308905" y="195399"/>
            <a:ext cx="4897664" cy="75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Result</a:t>
            </a:r>
            <a:endParaRPr lang="zh-CN" altLang="en-US" sz="4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19" name="图片 22"/>
          <p:cNvPicPr>
            <a:picLocks noChangeAspect="1"/>
          </p:cNvPicPr>
          <p:nvPr/>
        </p:nvPicPr>
        <p:blipFill>
          <a:blip r:embed="rId3"/>
          <a:srcRect t="14826" b="6344"/>
          <a:stretch>
            <a:fillRect/>
          </a:stretch>
        </p:blipFill>
        <p:spPr>
          <a:xfrm>
            <a:off x="457835" y="1035050"/>
            <a:ext cx="5452110" cy="2957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图片 30"/>
          <p:cNvPicPr>
            <a:picLocks noChangeAspect="1"/>
          </p:cNvPicPr>
          <p:nvPr/>
        </p:nvPicPr>
        <p:blipFill>
          <a:blip r:embed="rId4"/>
          <a:srcRect t="15008" b="5791"/>
          <a:stretch>
            <a:fillRect/>
          </a:stretch>
        </p:blipFill>
        <p:spPr>
          <a:xfrm>
            <a:off x="6110605" y="1035050"/>
            <a:ext cx="5551805" cy="2957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6645" y="4186555"/>
            <a:ext cx="3079750" cy="1828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3905" y="4186555"/>
            <a:ext cx="3032760" cy="18008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標題 3"/>
          <p:cNvSpPr>
            <a:spLocks noGrp="1"/>
          </p:cNvSpPr>
          <p:nvPr/>
        </p:nvSpPr>
        <p:spPr>
          <a:xfrm>
            <a:off x="1801540" y="92529"/>
            <a:ext cx="4897664" cy="75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Result</a:t>
            </a:r>
            <a:endParaRPr lang="zh-CN" altLang="en-US" sz="4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01540" y="92529"/>
            <a:ext cx="4897664" cy="7579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Result</a:t>
            </a:r>
            <a:endParaRPr lang="zh-CN" altLang="en-US" sz="4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图片 5"/>
          <p:cNvPicPr>
            <a:picLocks noChangeAspect="1"/>
          </p:cNvPicPr>
          <p:nvPr/>
        </p:nvPicPr>
        <p:blipFill>
          <a:blip r:embed="rId2"/>
          <a:srcRect t="15600" b="2510"/>
          <a:stretch>
            <a:fillRect/>
          </a:stretch>
        </p:blipFill>
        <p:spPr>
          <a:xfrm>
            <a:off x="476885" y="1031240"/>
            <a:ext cx="5318760" cy="300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3"/>
          <p:cNvPicPr>
            <a:picLocks noChangeAspect="1"/>
          </p:cNvPicPr>
          <p:nvPr/>
        </p:nvPicPr>
        <p:blipFill>
          <a:blip r:embed="rId3"/>
          <a:srcRect t="15255" b="2680"/>
          <a:stretch>
            <a:fillRect/>
          </a:stretch>
        </p:blipFill>
        <p:spPr>
          <a:xfrm>
            <a:off x="5966460" y="1031240"/>
            <a:ext cx="5354955" cy="2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305" y="4144010"/>
            <a:ext cx="3119120" cy="1851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3580" y="4108450"/>
            <a:ext cx="3180080" cy="1887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01540" y="92529"/>
            <a:ext cx="4897664" cy="7579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Result</a:t>
            </a:r>
            <a:endParaRPr lang="zh-CN" altLang="en-US" sz="4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45" y="1860550"/>
            <a:ext cx="10680065" cy="26987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E0A0ECC-BD16-484F-8D12-BCF735845A01}"/>
              </a:ext>
            </a:extLst>
          </p:cNvPr>
          <p:cNvSpPr/>
          <p:nvPr/>
        </p:nvSpPr>
        <p:spPr>
          <a:xfrm>
            <a:off x="1093829" y="1447382"/>
            <a:ext cx="10004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3" algn="ctr">
              <a:spcAft>
                <a:spcPts val="0"/>
              </a:spcAft>
              <a:buSzPts val="1000"/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Table 1-1 Average Power and Energy Loss of hard-switching in Different Period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545770" y="0"/>
            <a:ext cx="6645729" cy="85997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Theoretical Circuit Diagram </a:t>
            </a:r>
            <a:endParaRPr lang="zh-CN" altLang="en-US" sz="44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41315" y="4920435"/>
            <a:ext cx="3409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3" algn="ctr">
              <a:spcAft>
                <a:spcPts val="0"/>
              </a:spcAft>
              <a:buSzPts val="1000"/>
            </a:pPr>
            <a:r>
              <a:rPr lang="en-US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Fig 2-1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ZVS QRC Buck Converter</a:t>
            </a:r>
            <a:endParaRPr lang="zh-CN" altLang="zh-CN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88527" y="19907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373286" y="1568233"/>
          <a:ext cx="6558082" cy="3432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Visio" r:id="rId3" imgW="3448050" imgH="1809750" progId="Visio.Drawing.15">
                  <p:embed/>
                </p:oleObj>
              </mc:Choice>
              <mc:Fallback>
                <p:oleObj name="Visio" r:id="rId3" imgW="3448050" imgH="180975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286" y="1568233"/>
                        <a:ext cx="6558082" cy="34324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604,&quot;width&quot;:19210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答辩模板2</Template>
  <TotalTime>83</TotalTime>
  <Words>386</Words>
  <Application>Microsoft Office PowerPoint</Application>
  <PresentationFormat>宽屏</PresentationFormat>
  <Paragraphs>145</Paragraphs>
  <Slides>22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等线</vt:lpstr>
      <vt:lpstr>宋体</vt:lpstr>
      <vt:lpstr>微软雅黑</vt:lpstr>
      <vt:lpstr>Arial</vt:lpstr>
      <vt:lpstr>Bodoni MT Black</vt:lpstr>
      <vt:lpstr>Calibri</vt:lpstr>
      <vt:lpstr>Calibri Light</vt:lpstr>
      <vt:lpstr>Times New Roman</vt:lpstr>
      <vt:lpstr>Office 主题</vt:lpstr>
      <vt:lpstr>自定义设计方案</vt:lpstr>
      <vt:lpstr>Microsoft Visio Drawing</vt:lpstr>
      <vt:lpstr>Visio</vt:lpstr>
      <vt:lpstr>PowerPoint 演示文稿</vt:lpstr>
      <vt:lpstr>Division of Work</vt:lpstr>
      <vt:lpstr> Circuit Diagram </vt:lpstr>
      <vt:lpstr>Simulation Result </vt:lpstr>
      <vt:lpstr>PowerPoint 演示文稿</vt:lpstr>
      <vt:lpstr>PowerPoint 演示文稿</vt:lpstr>
      <vt:lpstr>Simulation Result</vt:lpstr>
      <vt:lpstr>Simulation Result</vt:lpstr>
      <vt:lpstr>Theoretical Circuit Diagram </vt:lpstr>
      <vt:lpstr>Simulation Circuit Diagram </vt:lpstr>
      <vt:lpstr>Parameter Setup</vt:lpstr>
      <vt:lpstr>Simulation Result</vt:lpstr>
      <vt:lpstr>Simulation Result</vt:lpstr>
      <vt:lpstr>Simulation Result</vt:lpstr>
      <vt:lpstr>Analysis of the Results</vt:lpstr>
      <vt:lpstr>Analysis of the Results</vt:lpstr>
      <vt:lpstr>Analysis of the Results</vt:lpstr>
      <vt:lpstr>Analysis of the Results</vt:lpstr>
      <vt:lpstr>Simulation Result</vt:lpstr>
      <vt:lpstr>Power Loss of ZVS QRC</vt:lpstr>
      <vt:lpstr>Comparison of the Power Loss of Hard-Switching Converter and ZVS QRC</vt:lpstr>
      <vt:lpstr>Your Questions and Comments are welcome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sjhxyshadow</dc:creator>
  <cp:lastModifiedBy>聂永欣</cp:lastModifiedBy>
  <cp:revision>145</cp:revision>
  <dcterms:created xsi:type="dcterms:W3CDTF">2017-06-07T15:05:00Z</dcterms:created>
  <dcterms:modified xsi:type="dcterms:W3CDTF">2020-12-28T10:44:06Z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