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slideLayouts/slideLayout7.xml" ContentType="application/vnd.openxmlformats-officedocument.presentationml.slideLayout+xml"/>
  <Override PartName="/ppt/theme/theme2.xml" ContentType="application/vnd.openxmlformats-officedocument.theme+xml"/>
  <Override PartName="/ppt/tags/tag6.xml" ContentType="application/vnd.openxmlformats-officedocument.presentationml.tags+xml"/>
  <Override PartName="/ppt/theme/theme3.xml" ContentType="application/vnd.openxmlformats-officedocument.theme+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notesSlides/notesSlide1.xml" ContentType="application/vnd.openxmlformats-officedocument.presentationml.notesSlide+xml"/>
  <Override PartName="/ppt/tags/tag10.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 id="2147483659" r:id="rId2"/>
  </p:sldMasterIdLst>
  <p:notesMasterIdLst>
    <p:notesMasterId r:id="rId35"/>
  </p:notesMasterIdLst>
  <p:sldIdLst>
    <p:sldId id="256" r:id="rId3"/>
    <p:sldId id="332" r:id="rId4"/>
    <p:sldId id="333" r:id="rId5"/>
    <p:sldId id="334" r:id="rId6"/>
    <p:sldId id="335" r:id="rId7"/>
    <p:sldId id="336" r:id="rId8"/>
    <p:sldId id="337" r:id="rId9"/>
    <p:sldId id="338" r:id="rId10"/>
    <p:sldId id="339" r:id="rId11"/>
    <p:sldId id="340" r:id="rId12"/>
    <p:sldId id="341" r:id="rId13"/>
    <p:sldId id="342" r:id="rId14"/>
    <p:sldId id="343" r:id="rId15"/>
    <p:sldId id="344" r:id="rId16"/>
    <p:sldId id="345" r:id="rId17"/>
    <p:sldId id="346" r:id="rId18"/>
    <p:sldId id="347" r:id="rId19"/>
    <p:sldId id="348" r:id="rId20"/>
    <p:sldId id="349" r:id="rId21"/>
    <p:sldId id="350" r:id="rId22"/>
    <p:sldId id="351" r:id="rId23"/>
    <p:sldId id="329" r:id="rId24"/>
    <p:sldId id="321" r:id="rId25"/>
    <p:sldId id="322" r:id="rId26"/>
    <p:sldId id="323" r:id="rId27"/>
    <p:sldId id="324" r:id="rId28"/>
    <p:sldId id="330" r:id="rId29"/>
    <p:sldId id="325" r:id="rId30"/>
    <p:sldId id="326" r:id="rId31"/>
    <p:sldId id="327" r:id="rId32"/>
    <p:sldId id="328" r:id="rId33"/>
    <p:sldId id="320" r:id="rId3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364" autoAdjust="0"/>
  </p:normalViewPr>
  <p:slideViewPr>
    <p:cSldViewPr snapToGrid="0">
      <p:cViewPr varScale="1">
        <p:scale>
          <a:sx n="73" d="100"/>
          <a:sy n="73" d="100"/>
        </p:scale>
        <p:origin x="618" y="48"/>
      </p:cViewPr>
      <p:guideLst>
        <p:guide orient="horz" pos="2160"/>
        <p:guide pos="3840"/>
      </p:guideLst>
    </p:cSldViewPr>
  </p:slideViewPr>
  <p:outlineViewPr>
    <p:cViewPr>
      <p:scale>
        <a:sx n="33" d="100"/>
        <a:sy n="33" d="100"/>
      </p:scale>
      <p:origin x="0" y="1056"/>
    </p:cViewPr>
  </p:outlineViewPr>
  <p:notesTextViewPr>
    <p:cViewPr>
      <p:scale>
        <a:sx n="1" d="1"/>
        <a:sy n="1" d="1"/>
      </p:scale>
      <p:origin x="0" y="0"/>
    </p:cViewPr>
  </p:notesTextViewPr>
  <p:notesViewPr>
    <p:cSldViewPr snapToGrid="0">
      <p:cViewPr varScale="1">
        <p:scale>
          <a:sx n="56" d="100"/>
          <a:sy n="56" d="100"/>
        </p:scale>
        <p:origin x="2856"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25A8C7-CC1A-4A08-9B4B-31F43B054C7F}" type="datetimeFigureOut">
              <a:rPr lang="zh-CN" altLang="en-US" smtClean="0"/>
              <a:pPr/>
              <a:t>2018/12/18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E1B693-632D-4080-9CF6-EA28B66DC801}" type="slidenum">
              <a:rPr lang="zh-CN" altLang="en-US" smtClean="0"/>
              <a:pPr/>
              <a:t>‹#›</a:t>
            </a:fld>
            <a:endParaRPr lang="zh-CN" altLang="en-US"/>
          </a:p>
        </p:txBody>
      </p:sp>
    </p:spTree>
    <p:extLst>
      <p:ext uri="{BB962C8B-B14F-4D97-AF65-F5344CB8AC3E}">
        <p14:creationId xmlns:p14="http://schemas.microsoft.com/office/powerpoint/2010/main" val="2596696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微软雅黑" panose="020B0503020204020204" pitchFamily="34" charset="-122"/>
              </a:rPr>
              <a:pPr marL="0" marR="0" lvl="0" indent="0" algn="r" defTabSz="914400" eaLnBrk="0" fontAlgn="base" latinLnBrk="0" hangingPunct="0">
                <a:lnSpc>
                  <a:spcPct val="100000"/>
                </a:lnSpc>
                <a:spcBef>
                  <a:spcPct val="0"/>
                </a:spcBef>
                <a:spcAft>
                  <a:spcPct val="0"/>
                </a:spcAft>
                <a:buClrTx/>
                <a:buSzTx/>
                <a:buFontTx/>
                <a:buNone/>
                <a:defRPr/>
              </a:pPr>
              <a:t>1</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微软雅黑" panose="020B0503020204020204" pitchFamily="34"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72B22FF-7726-439E-ABE1-F8E000B4EE34}" type="datetime1">
              <a:rPr lang="zh-CN" altLang="en-US" smtClean="0"/>
              <a:pPr/>
              <a:t>2018/12/18</a:t>
            </a:fld>
            <a:endParaRPr lang="zh-CN" altLang="en-US" dirty="0"/>
          </a:p>
        </p:txBody>
      </p:sp>
      <p:sp>
        <p:nvSpPr>
          <p:cNvPr id="5" name="文本占位符 22"/>
          <p:cNvSpPr>
            <a:spLocks noGrp="1"/>
          </p:cNvSpPr>
          <p:nvPr>
            <p:ph type="body" sz="quarter" idx="12"/>
          </p:nvPr>
        </p:nvSpPr>
        <p:spPr>
          <a:xfrm>
            <a:off x="696686" y="5457371"/>
            <a:ext cx="11345063" cy="1066348"/>
          </a:xfrm>
          <a:prstGeom prst="rect">
            <a:avLst/>
          </a:prstGeom>
        </p:spPr>
        <p:txBody>
          <a:bodyPr/>
          <a:lstStyle>
            <a:lvl1pPr marL="0" indent="457200" algn="l" defTabSz="914400" rtl="0" eaLnBrk="1" latinLnBrk="0" hangingPunct="1">
              <a:buNone/>
              <a:defRPr lang="zh-CN" altLang="en-US" sz="2600" b="1" kern="1200" dirty="0" smtClean="0">
                <a:solidFill>
                  <a:schemeClr val="tx1"/>
                </a:solidFill>
                <a:latin typeface="Times New Roman" panose="02020603050405020304" pitchFamily="18" charset="0"/>
                <a:ea typeface="+mn-ea"/>
                <a:cs typeface="Times New Roman" panose="02020603050405020304" pitchFamily="18" charset="0"/>
              </a:defRPr>
            </a:lvl1pPr>
          </a:lstStyle>
          <a:p>
            <a:pPr lvl="0"/>
            <a:r>
              <a:rPr lang="zh-CN" altLang="en-US" dirty="0" smtClean="0"/>
              <a:t>编辑母版文本样式</a:t>
            </a:r>
          </a:p>
        </p:txBody>
      </p:sp>
      <p:sp>
        <p:nvSpPr>
          <p:cNvPr id="7" name="内容占位符 6"/>
          <p:cNvSpPr>
            <a:spLocks noGrp="1"/>
          </p:cNvSpPr>
          <p:nvPr>
            <p:ph sz="quarter" idx="13"/>
          </p:nvPr>
        </p:nvSpPr>
        <p:spPr>
          <a:xfrm>
            <a:off x="1590049" y="970740"/>
            <a:ext cx="9558336" cy="4267394"/>
          </a:xfrm>
          <a:prstGeom prst="rect">
            <a:avLst/>
          </a:prstGeom>
        </p:spPr>
        <p:txBody>
          <a:bodyPr/>
          <a:lstStyle>
            <a:lvl1pPr marL="0" indent="0" algn="l" defTabSz="914400" rtl="0" eaLnBrk="1" latinLnBrk="0" hangingPunct="1">
              <a:buNone/>
              <a:defRPr lang="zh-CN" altLang="en-US" sz="2600" b="1" kern="1200" dirty="0" smtClean="0">
                <a:solidFill>
                  <a:schemeClr val="tx1"/>
                </a:solidFill>
                <a:latin typeface="Times New Roman" panose="02020603050405020304" pitchFamily="18" charset="0"/>
                <a:ea typeface="+mn-ea"/>
                <a:cs typeface="Times New Roman" panose="02020603050405020304" pitchFamily="18" charset="0"/>
              </a:defRPr>
            </a:lvl1pPr>
          </a:lstStyle>
          <a:p>
            <a:pPr marL="0" lvl="0" indent="457200" algn="l" defTabSz="914400" rtl="0" eaLnBrk="1" latinLnBrk="0" hangingPunct="1">
              <a:lnSpc>
                <a:spcPct val="90000"/>
              </a:lnSpc>
              <a:spcBef>
                <a:spcPts val="1000"/>
              </a:spcBef>
              <a:buFont typeface="Arial" panose="020B0604020202020204" pitchFamily="34" charset="0"/>
              <a:buNone/>
            </a:pPr>
            <a:r>
              <a:rPr lang="zh-CN" altLang="en-US" dirty="0" smtClean="0"/>
              <a:t>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extLst>
      <p:ext uri="{BB962C8B-B14F-4D97-AF65-F5344CB8AC3E}">
        <p14:creationId xmlns:p14="http://schemas.microsoft.com/office/powerpoint/2010/main" val="219981751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72B22FF-7726-439E-ABE1-F8E000B4EE34}" type="datetime1">
              <a:rPr lang="zh-CN" altLang="en-US" smtClean="0"/>
              <a:pPr/>
              <a:t>2018/12/18</a:t>
            </a:fld>
            <a:endParaRPr lang="zh-CN" altLang="en-US" dirty="0"/>
          </a:p>
        </p:txBody>
      </p:sp>
      <p:sp>
        <p:nvSpPr>
          <p:cNvPr id="5" name="文本占位符 22"/>
          <p:cNvSpPr>
            <a:spLocks noGrp="1"/>
          </p:cNvSpPr>
          <p:nvPr>
            <p:ph type="body" sz="quarter" idx="12"/>
          </p:nvPr>
        </p:nvSpPr>
        <p:spPr>
          <a:xfrm>
            <a:off x="696686" y="5859527"/>
            <a:ext cx="11345063" cy="664191"/>
          </a:xfrm>
          <a:prstGeom prst="rect">
            <a:avLst/>
          </a:prstGeom>
        </p:spPr>
        <p:txBody>
          <a:bodyPr/>
          <a:lstStyle>
            <a:lvl1pPr marL="0" indent="457200" algn="l" defTabSz="914400" rtl="0" eaLnBrk="1" latinLnBrk="0" hangingPunct="1">
              <a:buNone/>
              <a:defRPr lang="zh-CN" altLang="en-US" sz="2600" b="1" kern="1200" dirty="0" smtClean="0">
                <a:solidFill>
                  <a:schemeClr val="tx1"/>
                </a:solidFill>
                <a:latin typeface="Times New Roman" panose="02020603050405020304" pitchFamily="18" charset="0"/>
                <a:ea typeface="+mn-ea"/>
                <a:cs typeface="Times New Roman" panose="02020603050405020304" pitchFamily="18" charset="0"/>
              </a:defRPr>
            </a:lvl1pPr>
          </a:lstStyle>
          <a:p>
            <a:pPr lvl="0"/>
            <a:r>
              <a:rPr lang="zh-CN" altLang="en-US" dirty="0" smtClean="0"/>
              <a:t>编辑母版文本样式</a:t>
            </a:r>
          </a:p>
        </p:txBody>
      </p:sp>
      <p:sp>
        <p:nvSpPr>
          <p:cNvPr id="8" name="文本占位符 22"/>
          <p:cNvSpPr>
            <a:spLocks noGrp="1"/>
          </p:cNvSpPr>
          <p:nvPr>
            <p:ph type="body" sz="quarter" idx="14"/>
          </p:nvPr>
        </p:nvSpPr>
        <p:spPr>
          <a:xfrm>
            <a:off x="740229" y="986193"/>
            <a:ext cx="4136571" cy="546847"/>
          </a:xfrm>
          <a:prstGeom prst="rect">
            <a:avLst/>
          </a:prstGeom>
        </p:spPr>
        <p:txBody>
          <a:bodyPr/>
          <a:lstStyle>
            <a:lvl1pPr marL="0" indent="0" algn="l" defTabSz="914400" rtl="0" eaLnBrk="1" latinLnBrk="0" hangingPunct="1">
              <a:buNone/>
              <a:defRPr lang="zh-CN" altLang="en-US" sz="2600" b="1" kern="1200" dirty="0" smtClean="0">
                <a:solidFill>
                  <a:schemeClr val="tx1"/>
                </a:solidFill>
                <a:latin typeface="Times New Roman" panose="02020603050405020304" pitchFamily="18" charset="0"/>
                <a:ea typeface="+mn-ea"/>
                <a:cs typeface="Times New Roman" panose="02020603050405020304" pitchFamily="18" charset="0"/>
              </a:defRPr>
            </a:lvl1pPr>
          </a:lstStyle>
          <a:p>
            <a:pPr lvl="0"/>
            <a:r>
              <a:rPr lang="zh-CN" altLang="en-US" dirty="0" smtClean="0"/>
              <a:t>编辑母版文本样式</a:t>
            </a:r>
          </a:p>
        </p:txBody>
      </p:sp>
      <p:sp>
        <p:nvSpPr>
          <p:cNvPr id="9" name="文本占位符 22"/>
          <p:cNvSpPr>
            <a:spLocks noGrp="1"/>
          </p:cNvSpPr>
          <p:nvPr>
            <p:ph type="body" sz="quarter" idx="15"/>
          </p:nvPr>
        </p:nvSpPr>
        <p:spPr>
          <a:xfrm>
            <a:off x="740230" y="3613668"/>
            <a:ext cx="4136570" cy="546847"/>
          </a:xfrm>
          <a:prstGeom prst="rect">
            <a:avLst/>
          </a:prstGeom>
        </p:spPr>
        <p:txBody>
          <a:bodyPr/>
          <a:lstStyle>
            <a:lvl1pPr marL="0" indent="0" algn="l" defTabSz="914400" rtl="0" eaLnBrk="1" latinLnBrk="0" hangingPunct="1">
              <a:buNone/>
              <a:defRPr lang="zh-CN" altLang="en-US" sz="2600" b="1" kern="1200" dirty="0" smtClean="0">
                <a:solidFill>
                  <a:schemeClr val="tx1"/>
                </a:solidFill>
                <a:latin typeface="Times New Roman" panose="02020603050405020304" pitchFamily="18" charset="0"/>
                <a:ea typeface="+mn-ea"/>
                <a:cs typeface="Times New Roman" panose="02020603050405020304" pitchFamily="18" charset="0"/>
              </a:defRPr>
            </a:lvl1pPr>
          </a:lstStyle>
          <a:p>
            <a:pPr lvl="0"/>
            <a:r>
              <a:rPr lang="zh-CN" altLang="en-US" dirty="0" smtClean="0"/>
              <a:t>编辑母版文本样式</a:t>
            </a:r>
          </a:p>
        </p:txBody>
      </p:sp>
      <p:sp>
        <p:nvSpPr>
          <p:cNvPr id="10" name="内容占位符 3"/>
          <p:cNvSpPr>
            <a:spLocks noGrp="1"/>
          </p:cNvSpPr>
          <p:nvPr>
            <p:ph sz="half" idx="2"/>
          </p:nvPr>
        </p:nvSpPr>
        <p:spPr>
          <a:xfrm>
            <a:off x="4934858" y="963550"/>
            <a:ext cx="7106892" cy="2374736"/>
          </a:xfrm>
          <a:prstGeom prst="rect">
            <a:avLst/>
          </a:prstGeom>
        </p:spPr>
        <p:txBody>
          <a:bodyPr/>
          <a:lstStyle>
            <a:lvl1pPr marL="0" indent="0" algn="l" defTabSz="914400" rtl="0" eaLnBrk="1" latinLnBrk="0" hangingPunct="1">
              <a:buNone/>
              <a:defRPr lang="zh-CN" altLang="en-US" sz="2600" b="1" kern="1200" dirty="0" smtClean="0">
                <a:solidFill>
                  <a:schemeClr val="tx1"/>
                </a:solidFill>
                <a:latin typeface="Times New Roman" panose="02020603050405020304" pitchFamily="18" charset="0"/>
                <a:ea typeface="+mn-ea"/>
                <a:cs typeface="Times New Roman" panose="02020603050405020304" pitchFamily="18" charset="0"/>
              </a:defRPr>
            </a:lvl1pPr>
          </a:lstStyle>
          <a:p>
            <a:pPr marL="0" lvl="0" indent="457200" algn="l" defTabSz="914400" rtl="0" eaLnBrk="1" latinLnBrk="0" hangingPunct="1">
              <a:lnSpc>
                <a:spcPct val="90000"/>
              </a:lnSpc>
              <a:spcBef>
                <a:spcPts val="1000"/>
              </a:spcBef>
              <a:buFont typeface="Arial" panose="020B0604020202020204" pitchFamily="34" charset="0"/>
              <a:buNone/>
            </a:pPr>
            <a:r>
              <a:rPr lang="zh-CN" altLang="en-US" dirty="0" smtClean="0"/>
              <a:t>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1" name="内容占位符 3"/>
          <p:cNvSpPr>
            <a:spLocks noGrp="1"/>
          </p:cNvSpPr>
          <p:nvPr>
            <p:ph sz="half" idx="16"/>
          </p:nvPr>
        </p:nvSpPr>
        <p:spPr>
          <a:xfrm>
            <a:off x="4934858" y="3484789"/>
            <a:ext cx="7106892" cy="2374736"/>
          </a:xfrm>
          <a:prstGeom prst="rect">
            <a:avLst/>
          </a:prstGeom>
        </p:spPr>
        <p:txBody>
          <a:bodyPr/>
          <a:lstStyle>
            <a:lvl1pPr marL="0" indent="0" algn="l" defTabSz="914400" rtl="0" eaLnBrk="1" latinLnBrk="0" hangingPunct="1">
              <a:buNone/>
              <a:defRPr lang="zh-CN" altLang="en-US" sz="2600" b="1" kern="1200" dirty="0" smtClean="0">
                <a:solidFill>
                  <a:schemeClr val="tx1"/>
                </a:solidFill>
                <a:latin typeface="Times New Roman" panose="02020603050405020304" pitchFamily="18" charset="0"/>
                <a:ea typeface="+mn-ea"/>
                <a:cs typeface="Times New Roman" panose="02020603050405020304" pitchFamily="18" charset="0"/>
              </a:defRPr>
            </a:lvl1pPr>
          </a:lstStyle>
          <a:p>
            <a:pPr marL="0" lvl="0" indent="457200" algn="l" defTabSz="914400" rtl="0" eaLnBrk="1" latinLnBrk="0" hangingPunct="1">
              <a:lnSpc>
                <a:spcPct val="90000"/>
              </a:lnSpc>
              <a:spcBef>
                <a:spcPts val="1000"/>
              </a:spcBef>
              <a:buFont typeface="Arial" panose="020B0604020202020204" pitchFamily="34" charset="0"/>
              <a:buNone/>
            </a:pPr>
            <a:r>
              <a:rPr lang="zh-CN" altLang="en-US" dirty="0" smtClean="0"/>
              <a:t>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extLst>
      <p:ext uri="{BB962C8B-B14F-4D97-AF65-F5344CB8AC3E}">
        <p14:creationId xmlns:p14="http://schemas.microsoft.com/office/powerpoint/2010/main" val="175900256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9" name="标题 1"/>
          <p:cNvSpPr txBox="1">
            <a:spLocks/>
          </p:cNvSpPr>
          <p:nvPr userDrawn="1"/>
        </p:nvSpPr>
        <p:spPr>
          <a:xfrm>
            <a:off x="936172" y="5674245"/>
            <a:ext cx="11068594" cy="510527"/>
          </a:xfrm>
          <a:prstGeom prst="rect">
            <a:avLst/>
          </a:prstGeom>
        </p:spPr>
        <p:txBody>
          <a:bodyPr vert="horz" lIns="91440" tIns="45720" rIns="91440" bIns="45720" rtlCol="0" anchor="ctr" anchorCtr="0">
            <a:normAutofit/>
          </a:bodyPr>
          <a:lstStyle>
            <a:lvl1pPr algn="l" defTabSz="914400" rtl="0" eaLnBrk="1" latinLnBrk="0" hangingPunct="1">
              <a:lnSpc>
                <a:spcPct val="90000"/>
              </a:lnSpc>
              <a:spcBef>
                <a:spcPct val="0"/>
              </a:spcBef>
              <a:buNone/>
              <a:defRPr sz="3800" b="1" kern="1200" baseline="0">
                <a:solidFill>
                  <a:schemeClr val="tx1"/>
                </a:solidFill>
                <a:latin typeface="Times New Roman" panose="02020603050405020304" pitchFamily="18" charset="0"/>
                <a:ea typeface="+mj-ea"/>
                <a:cs typeface="Times New Roman" panose="02020603050405020304" pitchFamily="18" charset="0"/>
              </a:defRPr>
            </a:lvl1pPr>
          </a:lstStyle>
          <a:p>
            <a:r>
              <a:rPr lang="zh-CN" altLang="en-US" sz="2600" smtClean="0">
                <a:latin typeface="Times New Roman" panose="02020603050405020304" pitchFamily="18" charset="0"/>
                <a:cs typeface="Times New Roman" panose="02020603050405020304" pitchFamily="18" charset="0"/>
              </a:rPr>
              <a:t>      </a:t>
            </a:r>
            <a:endParaRPr lang="zh-CN" altLang="en-US" sz="2600" dirty="0">
              <a:latin typeface="Times New Roman" panose="02020603050405020304" pitchFamily="18" charset="0"/>
              <a:cs typeface="Times New Roman" panose="02020603050405020304" pitchFamily="18" charset="0"/>
            </a:endParaRPr>
          </a:p>
        </p:txBody>
      </p:sp>
      <p:sp>
        <p:nvSpPr>
          <p:cNvPr id="7" name="日期占位符 6"/>
          <p:cNvSpPr>
            <a:spLocks noGrp="1"/>
          </p:cNvSpPr>
          <p:nvPr>
            <p:ph type="dt" sz="half" idx="10"/>
          </p:nvPr>
        </p:nvSpPr>
        <p:spPr/>
        <p:txBody>
          <a:bodyPr/>
          <a:lstStyle/>
          <a:p>
            <a:fld id="{772B22FF-7726-439E-ABE1-F8E000B4EE34}" type="datetime1">
              <a:rPr lang="zh-CN" altLang="en-US" smtClean="0"/>
              <a:pPr/>
              <a:t>2018/12/18</a:t>
            </a:fld>
            <a:endParaRPr lang="zh-CN" altLang="en-US" dirty="0"/>
          </a:p>
        </p:txBody>
      </p:sp>
      <p:sp>
        <p:nvSpPr>
          <p:cNvPr id="23" name="文本占位符 22"/>
          <p:cNvSpPr>
            <a:spLocks noGrp="1"/>
          </p:cNvSpPr>
          <p:nvPr>
            <p:ph type="body" sz="quarter" idx="12"/>
          </p:nvPr>
        </p:nvSpPr>
        <p:spPr>
          <a:xfrm>
            <a:off x="748938" y="963549"/>
            <a:ext cx="5579291" cy="4371748"/>
          </a:xfrm>
          <a:prstGeom prst="rect">
            <a:avLst/>
          </a:prstGeom>
        </p:spPr>
        <p:txBody>
          <a:bodyPr/>
          <a:lstStyle>
            <a:lvl1pPr marL="0" indent="457200" algn="l" defTabSz="914400" rtl="0" eaLnBrk="1" latinLnBrk="0" hangingPunct="1">
              <a:buNone/>
              <a:defRPr lang="zh-CN" altLang="en-US" sz="2600" b="1" kern="1200" dirty="0" smtClean="0">
                <a:solidFill>
                  <a:schemeClr val="tx1"/>
                </a:solidFill>
                <a:latin typeface="Times New Roman" panose="02020603050405020304" pitchFamily="18" charset="0"/>
                <a:ea typeface="+mn-ea"/>
                <a:cs typeface="Times New Roman" panose="02020603050405020304" pitchFamily="18" charset="0"/>
              </a:defRPr>
            </a:lvl1pPr>
          </a:lstStyle>
          <a:p>
            <a:pPr lvl="0"/>
            <a:r>
              <a:rPr lang="zh-CN" altLang="en-US" dirty="0" smtClean="0"/>
              <a:t>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25" name="文本占位符 24"/>
          <p:cNvSpPr>
            <a:spLocks noGrp="1"/>
          </p:cNvSpPr>
          <p:nvPr>
            <p:ph type="body" sz="quarter" idx="13" hasCustomPrompt="1"/>
          </p:nvPr>
        </p:nvSpPr>
        <p:spPr>
          <a:xfrm>
            <a:off x="748938" y="5590852"/>
            <a:ext cx="5579291" cy="461605"/>
          </a:xfrm>
          <a:prstGeom prst="rect">
            <a:avLst/>
          </a:prstGeom>
        </p:spPr>
        <p:txBody>
          <a:bodyPr/>
          <a:lstStyle>
            <a:lvl1pPr marL="0" indent="0">
              <a:buNone/>
              <a:defRPr lang="zh-CN" altLang="en-US" sz="2200" i="1" kern="100" dirty="0"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defRPr>
            </a:lvl1pPr>
          </a:lstStyle>
          <a:p>
            <a:pPr lvl="0"/>
            <a:r>
              <a:rPr lang="zh-CN" altLang="en-US" dirty="0" smtClean="0"/>
              <a:t>公式</a:t>
            </a:r>
          </a:p>
        </p:txBody>
      </p:sp>
      <p:sp>
        <p:nvSpPr>
          <p:cNvPr id="27" name="标题占位符 1"/>
          <p:cNvSpPr>
            <a:spLocks noGrp="1"/>
          </p:cNvSpPr>
          <p:nvPr>
            <p:ph type="title"/>
            <p:custDataLst>
              <p:tags r:id="rId1"/>
            </p:custDataLst>
          </p:nvPr>
        </p:nvSpPr>
        <p:spPr>
          <a:xfrm>
            <a:off x="1516486" y="240976"/>
            <a:ext cx="10385227" cy="51052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lang="zh-CN" altLang="en-US" sz="3800" b="1" kern="1200" baseline="0" dirty="0">
                <a:solidFill>
                  <a:schemeClr val="tx1"/>
                </a:solidFill>
                <a:latin typeface="Times New Roman" panose="02020603050405020304" pitchFamily="18" charset="0"/>
                <a:ea typeface="+mj-ea"/>
                <a:cs typeface="Times New Roman" panose="02020603050405020304" pitchFamily="18" charset="0"/>
              </a:defRPr>
            </a:lvl1pPr>
          </a:lstStyle>
          <a:p>
            <a:r>
              <a:rPr lang="zh-CN" altLang="en-US" dirty="0"/>
              <a:t>     </a:t>
            </a:r>
            <a:r>
              <a:rPr lang="zh-CN" altLang="en-US" dirty="0" smtClean="0"/>
              <a:t>单击</a:t>
            </a:r>
            <a:r>
              <a:rPr lang="zh-CN" altLang="en-US" dirty="0"/>
              <a:t>此处编辑母版标题样式</a:t>
            </a:r>
          </a:p>
        </p:txBody>
      </p:sp>
      <p:sp>
        <p:nvSpPr>
          <p:cNvPr id="28" name="内容占位符 3"/>
          <p:cNvSpPr>
            <a:spLocks noGrp="1"/>
          </p:cNvSpPr>
          <p:nvPr>
            <p:ph sz="half" idx="2"/>
          </p:nvPr>
        </p:nvSpPr>
        <p:spPr>
          <a:xfrm>
            <a:off x="6515463" y="963549"/>
            <a:ext cx="5676537" cy="4914737"/>
          </a:xfrm>
          <a:prstGeom prst="rect">
            <a:avLst/>
          </a:prstGeom>
        </p:spPr>
        <p:txBody>
          <a:bodyPr/>
          <a:lstStyle>
            <a:lvl1pPr marL="0" indent="0" algn="l" defTabSz="914400" rtl="0" eaLnBrk="1" latinLnBrk="0" hangingPunct="1">
              <a:buNone/>
              <a:defRPr lang="zh-CN" altLang="en-US" sz="2600" b="1" kern="1200" dirty="0" smtClean="0">
                <a:solidFill>
                  <a:schemeClr val="tx1"/>
                </a:solidFill>
                <a:latin typeface="Times New Roman" panose="02020603050405020304" pitchFamily="18" charset="0"/>
                <a:ea typeface="+mn-ea"/>
                <a:cs typeface="Times New Roman" panose="02020603050405020304" pitchFamily="18" charset="0"/>
              </a:defRPr>
            </a:lvl1pPr>
          </a:lstStyle>
          <a:p>
            <a:pPr marL="0" lvl="0" indent="457200" algn="l" defTabSz="914400" rtl="0" eaLnBrk="1" latinLnBrk="0" hangingPunct="1">
              <a:lnSpc>
                <a:spcPct val="90000"/>
              </a:lnSpc>
              <a:spcBef>
                <a:spcPts val="1000"/>
              </a:spcBef>
              <a:buFont typeface="Arial" panose="020B0604020202020204" pitchFamily="34" charset="0"/>
              <a:buNone/>
            </a:pPr>
            <a:endParaRPr lang="zh-CN" altLang="en-US" dirty="0"/>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
        <p:nvSpPr>
          <p:cNvPr id="14" name="内容占位符 2"/>
          <p:cNvSpPr>
            <a:spLocks noGrp="1"/>
          </p:cNvSpPr>
          <p:nvPr>
            <p:ph sz="half" idx="2"/>
          </p:nvPr>
        </p:nvSpPr>
        <p:spPr>
          <a:xfrm>
            <a:off x="667658" y="867680"/>
            <a:ext cx="5918202" cy="5324214"/>
          </a:xfrm>
          <a:prstGeom prst="rect">
            <a:avLst/>
          </a:prstGeom>
        </p:spPr>
        <p:txBody>
          <a:bodyPr/>
          <a:lstStyle/>
          <a:p>
            <a:endParaRPr lang="zh-CN" altLang="en-US" dirty="0"/>
          </a:p>
        </p:txBody>
      </p:sp>
      <p:sp>
        <p:nvSpPr>
          <p:cNvPr id="15" name="标题 4"/>
          <p:cNvSpPr>
            <a:spLocks noGrp="1"/>
          </p:cNvSpPr>
          <p:nvPr>
            <p:ph type="title"/>
          </p:nvPr>
        </p:nvSpPr>
        <p:spPr>
          <a:xfrm>
            <a:off x="1516486" y="240976"/>
            <a:ext cx="10370713" cy="510527"/>
          </a:xfrm>
        </p:spPr>
        <p:txBody>
          <a:bodyPr/>
          <a:lstStyle/>
          <a:p>
            <a:endParaRPr lang="zh-CN" altLang="en-US"/>
          </a:p>
        </p:txBody>
      </p:sp>
      <p:sp>
        <p:nvSpPr>
          <p:cNvPr id="16" name="文本占位符 22"/>
          <p:cNvSpPr>
            <a:spLocks noGrp="1"/>
          </p:cNvSpPr>
          <p:nvPr>
            <p:ph type="body" sz="quarter" idx="12"/>
          </p:nvPr>
        </p:nvSpPr>
        <p:spPr>
          <a:xfrm>
            <a:off x="6701843" y="1021606"/>
            <a:ext cx="5388558" cy="4371748"/>
          </a:xfrm>
          <a:prstGeom prst="rect">
            <a:avLst/>
          </a:prstGeom>
        </p:spPr>
        <p:txBody>
          <a:bodyPr/>
          <a:lstStyle>
            <a:lvl1pPr marL="0" indent="457200" algn="l" defTabSz="914400" rtl="0" eaLnBrk="1" latinLnBrk="0" hangingPunct="1">
              <a:buNone/>
              <a:defRPr lang="zh-CN" altLang="en-US" sz="2600" b="1" kern="1200" dirty="0" smtClean="0">
                <a:solidFill>
                  <a:schemeClr val="tx1"/>
                </a:solidFill>
                <a:latin typeface="Times New Roman" panose="02020603050405020304" pitchFamily="18" charset="0"/>
                <a:ea typeface="+mn-ea"/>
                <a:cs typeface="Times New Roman" panose="02020603050405020304" pitchFamily="18" charset="0"/>
              </a:defRPr>
            </a:lvl1pPr>
          </a:lstStyle>
          <a:p>
            <a:pPr lvl="0"/>
            <a:r>
              <a:rPr lang="zh-CN" altLang="en-US" dirty="0" smtClean="0"/>
              <a:t>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A844451A-ACAE-46A0-A172-F393AE689E23}" type="datetime1">
              <a:rPr lang="zh-CN" altLang="en-US" smtClean="0"/>
              <a:pPr/>
              <a:t>2018/12/18</a:t>
            </a:fld>
            <a:endParaRPr lang="zh-CN" altLang="en-US"/>
          </a:p>
        </p:txBody>
      </p:sp>
      <p:sp>
        <p:nvSpPr>
          <p:cNvPr id="5" name="灯片编号占位符 4"/>
          <p:cNvSpPr>
            <a:spLocks noGrp="1"/>
          </p:cNvSpPr>
          <p:nvPr>
            <p:ph type="sldNum" sz="quarter" idx="12"/>
          </p:nvPr>
        </p:nvSpPr>
        <p:spPr>
          <a:xfrm>
            <a:off x="4724400" y="6523720"/>
            <a:ext cx="2743200" cy="365125"/>
          </a:xfrm>
          <a:prstGeom prst="rect">
            <a:avLst/>
          </a:prstGeom>
        </p:spPr>
        <p:txBody>
          <a:bodyPr/>
          <a:lstStyle/>
          <a:p>
            <a:fld id="{49AE70B2-8BF9-45C0-BB95-33D1B9D3A854}" type="slidenum">
              <a:rPr lang="zh-CN" altLang="en-US" smtClean="0"/>
              <a:pPr/>
              <a:t>‹#›</a:t>
            </a:fld>
            <a:endParaRPr lang="zh-CN" altLang="en-US"/>
          </a:p>
        </p:txBody>
      </p:sp>
      <p:sp>
        <p:nvSpPr>
          <p:cNvPr id="7" name="内容占位符 6"/>
          <p:cNvSpPr>
            <a:spLocks noGrp="1"/>
          </p:cNvSpPr>
          <p:nvPr>
            <p:ph sz="quarter" idx="13"/>
          </p:nvPr>
        </p:nvSpPr>
        <p:spPr>
          <a:xfrm>
            <a:off x="964521" y="960795"/>
            <a:ext cx="10487249" cy="4772348"/>
          </a:xfrm>
          <a:prstGeom prst="rect">
            <a:avLst/>
          </a:prstGeom>
        </p:spPr>
        <p:txBody>
          <a:bodyPr/>
          <a:lstStyle>
            <a:lvl1pPr marL="0" indent="0" algn="l" defTabSz="914400" rtl="0" eaLnBrk="1" latinLnBrk="0" hangingPunct="1">
              <a:buNone/>
              <a:defRPr lang="zh-CN" altLang="en-US" sz="2600" b="1" kern="1200" dirty="0" smtClean="0">
                <a:solidFill>
                  <a:schemeClr val="tx1"/>
                </a:solidFill>
                <a:latin typeface="Times New Roman" panose="02020603050405020304" pitchFamily="18" charset="0"/>
                <a:ea typeface="+mn-ea"/>
                <a:cs typeface="Times New Roman" panose="02020603050405020304" pitchFamily="18" charset="0"/>
              </a:defRPr>
            </a:lvl1pPr>
          </a:lstStyle>
          <a:p>
            <a:pPr marL="0" lvl="0" indent="457200" algn="l" defTabSz="914400" rtl="0" eaLnBrk="1" latinLnBrk="0" hangingPunct="1">
              <a:lnSpc>
                <a:spcPct val="90000"/>
              </a:lnSpc>
              <a:spcBef>
                <a:spcPts val="1000"/>
              </a:spcBef>
              <a:buFont typeface="Arial" panose="020B0604020202020204" pitchFamily="34" charset="0"/>
              <a:buNone/>
            </a:pPr>
            <a:r>
              <a:rPr lang="zh-CN" altLang="en-US" dirty="0" smtClean="0"/>
              <a:t>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6" name="文本占位符 24"/>
          <p:cNvSpPr>
            <a:spLocks noGrp="1"/>
          </p:cNvSpPr>
          <p:nvPr>
            <p:ph type="body" sz="quarter" idx="14" hasCustomPrompt="1"/>
          </p:nvPr>
        </p:nvSpPr>
        <p:spPr>
          <a:xfrm>
            <a:off x="849086" y="5866623"/>
            <a:ext cx="4297363" cy="338657"/>
          </a:xfrm>
          <a:prstGeom prst="rect">
            <a:avLst/>
          </a:prstGeom>
        </p:spPr>
        <p:txBody>
          <a:bodyPr/>
          <a:lstStyle>
            <a:lvl1pPr marL="0" indent="0">
              <a:buNone/>
              <a:defRPr lang="zh-CN" altLang="en-US" sz="2200" i="1" kern="100" dirty="0"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defRPr>
            </a:lvl1pPr>
          </a:lstStyle>
          <a:p>
            <a:pPr lvl="0"/>
            <a:r>
              <a:rPr lang="zh-CN" altLang="en-US" dirty="0" smtClean="0"/>
              <a:t>公式</a:t>
            </a:r>
          </a:p>
        </p:txBody>
      </p:sp>
      <p:sp>
        <p:nvSpPr>
          <p:cNvPr id="8" name="标题占位符 1"/>
          <p:cNvSpPr>
            <a:spLocks noGrp="1"/>
          </p:cNvSpPr>
          <p:nvPr>
            <p:ph type="title"/>
            <p:custDataLst>
              <p:tags r:id="rId1"/>
            </p:custDataLst>
          </p:nvPr>
        </p:nvSpPr>
        <p:spPr>
          <a:xfrm>
            <a:off x="1516487" y="240976"/>
            <a:ext cx="10399742" cy="51052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lang="zh-CN" altLang="en-US" sz="3800" b="1" kern="1200" baseline="0" dirty="0">
                <a:solidFill>
                  <a:schemeClr val="tx1"/>
                </a:solidFill>
                <a:latin typeface="Times New Roman" panose="02020603050405020304" pitchFamily="18" charset="0"/>
                <a:ea typeface="+mj-ea"/>
                <a:cs typeface="Times New Roman" panose="02020603050405020304" pitchFamily="18" charset="0"/>
              </a:defRPr>
            </a:lvl1pPr>
          </a:lstStyle>
          <a:p>
            <a:r>
              <a:rPr lang="zh-CN" altLang="en-US" dirty="0"/>
              <a:t>     </a:t>
            </a:r>
            <a:r>
              <a:rPr lang="zh-CN" altLang="en-US" dirty="0" smtClean="0"/>
              <a:t>单击</a:t>
            </a:r>
            <a:r>
              <a:rPr lang="zh-CN" altLang="en-US" dirty="0"/>
              <a:t>此处编辑母版标题样式</a:t>
            </a:r>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A844451A-ACAE-46A0-A172-F393AE689E23}" type="datetime1">
              <a:rPr lang="zh-CN" altLang="en-US" smtClean="0"/>
              <a:pPr/>
              <a:t>2018/12/18</a:t>
            </a:fld>
            <a:endParaRPr lang="zh-CN" altLang="en-US"/>
          </a:p>
        </p:txBody>
      </p:sp>
      <p:sp>
        <p:nvSpPr>
          <p:cNvPr id="5" name="灯片编号占位符 4"/>
          <p:cNvSpPr>
            <a:spLocks noGrp="1"/>
          </p:cNvSpPr>
          <p:nvPr>
            <p:ph type="sldNum" sz="quarter" idx="12"/>
          </p:nvPr>
        </p:nvSpPr>
        <p:spPr>
          <a:xfrm>
            <a:off x="4724400" y="6523720"/>
            <a:ext cx="2743200" cy="365125"/>
          </a:xfrm>
          <a:prstGeom prst="rect">
            <a:avLst/>
          </a:prstGeom>
        </p:spPr>
        <p:txBody>
          <a:bodyPr/>
          <a:lstStyle/>
          <a:p>
            <a:fld id="{49AE70B2-8BF9-45C0-BB95-33D1B9D3A854}" type="slidenum">
              <a:rPr lang="zh-CN" altLang="en-US" smtClean="0"/>
              <a:pPr/>
              <a:t>‹#›</a:t>
            </a:fld>
            <a:endParaRPr lang="zh-CN" altLang="en-US"/>
          </a:p>
        </p:txBody>
      </p:sp>
      <p:sp>
        <p:nvSpPr>
          <p:cNvPr id="7" name="内容占位符 6"/>
          <p:cNvSpPr>
            <a:spLocks noGrp="1"/>
          </p:cNvSpPr>
          <p:nvPr>
            <p:ph sz="quarter" idx="13"/>
          </p:nvPr>
        </p:nvSpPr>
        <p:spPr>
          <a:xfrm>
            <a:off x="964522" y="960795"/>
            <a:ext cx="7014028" cy="3857949"/>
          </a:xfrm>
          <a:prstGeom prst="rect">
            <a:avLst/>
          </a:prstGeom>
        </p:spPr>
        <p:txBody>
          <a:bodyPr/>
          <a:lstStyle>
            <a:lvl1pPr marL="457200" indent="-457200" algn="l" defTabSz="914400" rtl="0" eaLnBrk="1" latinLnBrk="0" hangingPunct="1">
              <a:buClr>
                <a:srgbClr val="FF0000"/>
              </a:buClr>
              <a:buFont typeface="Wingdings" panose="05000000000000000000" pitchFamily="2" charset="2"/>
              <a:buChar char="Ø"/>
              <a:defRPr lang="zh-CN" altLang="en-US" sz="2600" b="1" kern="1200" dirty="0" smtClean="0">
                <a:solidFill>
                  <a:schemeClr val="tx1"/>
                </a:solidFill>
                <a:latin typeface="Times New Roman" panose="02020603050405020304" pitchFamily="18" charset="0"/>
                <a:ea typeface="+mn-ea"/>
                <a:cs typeface="Times New Roman" panose="02020603050405020304" pitchFamily="18" charset="0"/>
              </a:defRPr>
            </a:lvl1pPr>
            <a:lvl2pPr marL="685800" indent="-228600">
              <a:buFont typeface="Wingdings" panose="05000000000000000000" pitchFamily="2" charset="2"/>
              <a:buChar char="ü"/>
              <a:defRPr>
                <a:solidFill>
                  <a:srgbClr val="FF0000"/>
                </a:solidFill>
              </a:defRPr>
            </a:lvl2pPr>
          </a:lstStyle>
          <a:p>
            <a:pPr lvl="0"/>
            <a:r>
              <a:rPr lang="zh-CN" altLang="en-US" dirty="0" smtClean="0"/>
              <a:t>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6" name="文本占位符 24"/>
          <p:cNvSpPr>
            <a:spLocks noGrp="1"/>
          </p:cNvSpPr>
          <p:nvPr>
            <p:ph type="body" sz="quarter" idx="14" hasCustomPrompt="1"/>
          </p:nvPr>
        </p:nvSpPr>
        <p:spPr>
          <a:xfrm>
            <a:off x="936172" y="5590851"/>
            <a:ext cx="4297363" cy="338657"/>
          </a:xfrm>
          <a:prstGeom prst="rect">
            <a:avLst/>
          </a:prstGeom>
        </p:spPr>
        <p:txBody>
          <a:bodyPr/>
          <a:lstStyle>
            <a:lvl1pPr marL="0" indent="0">
              <a:buNone/>
              <a:defRPr lang="zh-CN" altLang="en-US" sz="2200" i="1" kern="100" dirty="0"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defRPr>
            </a:lvl1pPr>
          </a:lstStyle>
          <a:p>
            <a:pPr lvl="0"/>
            <a:r>
              <a:rPr lang="zh-CN" altLang="en-US" dirty="0" smtClean="0"/>
              <a:t>公式</a:t>
            </a:r>
          </a:p>
        </p:txBody>
      </p:sp>
      <p:sp>
        <p:nvSpPr>
          <p:cNvPr id="8" name="标题占位符 1"/>
          <p:cNvSpPr>
            <a:spLocks noGrp="1"/>
          </p:cNvSpPr>
          <p:nvPr>
            <p:ph type="title"/>
            <p:custDataLst>
              <p:tags r:id="rId1"/>
            </p:custDataLst>
          </p:nvPr>
        </p:nvSpPr>
        <p:spPr>
          <a:xfrm>
            <a:off x="1516486" y="240976"/>
            <a:ext cx="10414257" cy="51052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lang="zh-CN" altLang="en-US" sz="3800" b="1" kern="1200" baseline="0" dirty="0">
                <a:solidFill>
                  <a:schemeClr val="tx1"/>
                </a:solidFill>
                <a:latin typeface="Times New Roman" panose="02020603050405020304" pitchFamily="18" charset="0"/>
                <a:ea typeface="+mj-ea"/>
                <a:cs typeface="Times New Roman" panose="02020603050405020304" pitchFamily="18" charset="0"/>
              </a:defRPr>
            </a:lvl1pPr>
          </a:lstStyle>
          <a:p>
            <a:r>
              <a:rPr lang="zh-CN" altLang="en-US" dirty="0"/>
              <a:t>     </a:t>
            </a:r>
            <a:r>
              <a:rPr lang="zh-CN" altLang="en-US" dirty="0" smtClean="0"/>
              <a:t>单击</a:t>
            </a:r>
            <a:r>
              <a:rPr lang="zh-CN" altLang="en-US" dirty="0"/>
              <a:t>此处编辑母版标题样式</a:t>
            </a:r>
          </a:p>
        </p:txBody>
      </p:sp>
    </p:spTree>
    <p:extLst>
      <p:ext uri="{BB962C8B-B14F-4D97-AF65-F5344CB8AC3E}">
        <p14:creationId xmlns:p14="http://schemas.microsoft.com/office/powerpoint/2010/main" val="1336894397"/>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a:xfrm>
            <a:off x="0" y="6513154"/>
            <a:ext cx="2743200" cy="365125"/>
          </a:xfrm>
          <a:prstGeom prst="rect">
            <a:avLst/>
          </a:prstGeom>
        </p:spPr>
        <p:txBody>
          <a:bodyPr/>
          <a:lstStyle/>
          <a:p>
            <a:fld id="{DBABC9C9-E8E9-41C6-A688-09BB5C105169}" type="datetimeFigureOut">
              <a:rPr lang="zh-CN" altLang="en-US" smtClean="0"/>
              <a:pPr/>
              <a:t>2018/12/18</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0FC723D9-BF61-4936-A97A-E32052429FD3}" type="slidenum">
              <a:rPr lang="zh-CN" altLang="en-US" smtClean="0"/>
              <a:pPr/>
              <a:t>‹#›</a:t>
            </a:fld>
            <a:endParaRPr lang="zh-CN" altLang="en-US"/>
          </a:p>
        </p:txBody>
      </p:sp>
    </p:spTree>
    <p:extLst>
      <p:ext uri="{BB962C8B-B14F-4D97-AF65-F5344CB8AC3E}">
        <p14:creationId xmlns:p14="http://schemas.microsoft.com/office/powerpoint/2010/main" val="277221427"/>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tags" Target="../tags/tag1.xml"/><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ags" Target="../tags/tag2.xml"/></Relationships>
</file>

<file path=ppt/slideMasters/_rels/slideMaster2.xml.rels><?xml version="1.0" encoding="UTF-8" standalone="yes"?>
<Relationships xmlns="http://schemas.openxmlformats.org/package/2006/relationships"><Relationship Id="rId3" Type="http://schemas.openxmlformats.org/officeDocument/2006/relationships/tags" Target="../tags/tag6.xml"/><Relationship Id="rId2" Type="http://schemas.openxmlformats.org/officeDocument/2006/relationships/theme" Target="../theme/theme2.xml"/><Relationship Id="rId1" Type="http://schemas.openxmlformats.org/officeDocument/2006/relationships/slideLayout" Target="../slideLayouts/slideLayout7.xm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标题占位符 1"/>
          <p:cNvSpPr>
            <a:spLocks noGrp="1"/>
          </p:cNvSpPr>
          <p:nvPr>
            <p:ph type="title"/>
            <p:custDataLst>
              <p:tags r:id="rId8"/>
            </p:custDataLst>
          </p:nvPr>
        </p:nvSpPr>
        <p:spPr>
          <a:xfrm>
            <a:off x="1516487" y="240976"/>
            <a:ext cx="10525262" cy="510527"/>
          </a:xfrm>
          <a:prstGeom prst="rect">
            <a:avLst/>
          </a:prstGeom>
        </p:spPr>
        <p:txBody>
          <a:bodyPr vert="horz" lIns="91440" tIns="45720" rIns="91440" bIns="45720" rtlCol="0" anchor="ctr">
            <a:normAutofit/>
          </a:bodyPr>
          <a:lstStyle/>
          <a:p>
            <a:r>
              <a:rPr lang="zh-CN" altLang="en-US" dirty="0"/>
              <a:t>     </a:t>
            </a:r>
            <a:r>
              <a:rPr lang="zh-CN" altLang="en-US" dirty="0" smtClean="0"/>
              <a:t>单击</a:t>
            </a:r>
            <a:r>
              <a:rPr lang="zh-CN" altLang="en-US" dirty="0"/>
              <a:t>此处编辑母版标题样式</a:t>
            </a:r>
          </a:p>
        </p:txBody>
      </p:sp>
      <p:sp>
        <p:nvSpPr>
          <p:cNvPr id="9" name="日期占位符 3"/>
          <p:cNvSpPr>
            <a:spLocks noGrp="1"/>
          </p:cNvSpPr>
          <p:nvPr>
            <p:ph type="dt" sz="half" idx="2"/>
          </p:nvPr>
        </p:nvSpPr>
        <p:spPr>
          <a:xfrm>
            <a:off x="0" y="6523720"/>
            <a:ext cx="2743200" cy="365125"/>
          </a:xfrm>
          <a:prstGeom prst="rect">
            <a:avLst/>
          </a:prstGeom>
        </p:spPr>
        <p:txBody>
          <a:bodyPr vert="horz" lIns="91440" tIns="45720" rIns="91440" bIns="45720" rtlCol="0" anchor="ctr">
            <a:normAutofit/>
          </a:bodyPr>
          <a:lstStyle>
            <a:lvl1pPr algn="ctr">
              <a:defRPr sz="1600" b="1">
                <a:solidFill>
                  <a:schemeClr val="bg1">
                    <a:lumMod val="50000"/>
                  </a:schemeClr>
                </a:solidFill>
                <a:latin typeface="Times New Roman" panose="02020603050405020304" pitchFamily="18" charset="0"/>
                <a:ea typeface="宋体" panose="02010600030101010101" pitchFamily="2" charset="-122"/>
                <a:cs typeface="Times New Roman" panose="02020603050405020304" pitchFamily="18" charset="0"/>
              </a:defRPr>
            </a:lvl1pPr>
          </a:lstStyle>
          <a:p>
            <a:fld id="{772B22FF-7726-439E-ABE1-F8E000B4EE34}" type="datetime1">
              <a:rPr lang="zh-CN" altLang="en-US" smtClean="0"/>
              <a:pPr/>
              <a:t>2018/12/18</a:t>
            </a:fld>
            <a:endParaRPr lang="zh-CN" altLang="en-US" dirty="0"/>
          </a:p>
        </p:txBody>
      </p:sp>
      <p:sp>
        <p:nvSpPr>
          <p:cNvPr id="2" name="KSO_TEMPLATE" hidden="1"/>
          <p:cNvSpPr/>
          <p:nvPr userDrawn="1">
            <p:custDataLst>
              <p:tags r:id="rId9"/>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10319375" y="6232213"/>
            <a:ext cx="1722374" cy="500016"/>
          </a:xfrm>
          <a:prstGeom prst="rect">
            <a:avLst/>
          </a:prstGeom>
        </p:spPr>
      </p:pic>
      <p:cxnSp>
        <p:nvCxnSpPr>
          <p:cNvPr id="13" name="直接连接符 12"/>
          <p:cNvCxnSpPr/>
          <p:nvPr userDrawn="1"/>
        </p:nvCxnSpPr>
        <p:spPr>
          <a:xfrm flipV="1">
            <a:off x="8422783" y="6176963"/>
            <a:ext cx="3769217" cy="25758"/>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28" name="Rectangle 4">
            <a:extLst>
              <a:ext uri="{FF2B5EF4-FFF2-40B4-BE49-F238E27FC236}">
                <a16:creationId xmlns:a16="http://schemas.microsoft.com/office/drawing/2014/main" id="{ED940F7D-17E0-4E14-805F-9E3A4AD128AA}"/>
              </a:ext>
            </a:extLst>
          </p:cNvPr>
          <p:cNvSpPr>
            <a:spLocks noChangeArrowheads="1"/>
          </p:cNvSpPr>
          <p:nvPr userDrawn="1"/>
        </p:nvSpPr>
        <p:spPr bwMode="ltGray">
          <a:xfrm>
            <a:off x="111795" y="212183"/>
            <a:ext cx="1266244" cy="611318"/>
          </a:xfrm>
          <a:prstGeom prst="rect">
            <a:avLst/>
          </a:prstGeom>
          <a:solidFill>
            <a:schemeClr val="accent1"/>
          </a:solidFill>
          <a:ln w="9525">
            <a:solidFill>
              <a:schemeClr val="accent1"/>
            </a:solidFill>
            <a:miter lim="800000"/>
            <a:headEnd/>
            <a:tailEnd/>
          </a:ln>
          <a:effectLst/>
        </p:spPr>
        <p:txBody>
          <a:bodyPr wrap="none" anchor="ctr"/>
          <a:lstStyle/>
          <a:p>
            <a:pPr algn="ctr">
              <a:defRPr/>
            </a:pPr>
            <a:endParaRPr kumimoji="1" lang="zh-CN" altLang="zh-CN" sz="2400"/>
          </a:p>
        </p:txBody>
      </p:sp>
      <p:sp>
        <p:nvSpPr>
          <p:cNvPr id="30" name="Rectangle 6">
            <a:extLst>
              <a:ext uri="{FF2B5EF4-FFF2-40B4-BE49-F238E27FC236}">
                <a16:creationId xmlns:a16="http://schemas.microsoft.com/office/drawing/2014/main" id="{E5DB24D0-5426-42C8-9AC4-DFB7AE693193}"/>
              </a:ext>
            </a:extLst>
          </p:cNvPr>
          <p:cNvSpPr>
            <a:spLocks noChangeArrowheads="1"/>
          </p:cNvSpPr>
          <p:nvPr userDrawn="1"/>
        </p:nvSpPr>
        <p:spPr bwMode="ltGray">
          <a:xfrm>
            <a:off x="111793" y="825361"/>
            <a:ext cx="506393" cy="5698359"/>
          </a:xfrm>
          <a:prstGeom prst="rect">
            <a:avLst/>
          </a:prstGeom>
          <a:solidFill>
            <a:schemeClr val="accent1"/>
          </a:solidFill>
          <a:ln w="9525">
            <a:solidFill>
              <a:schemeClr val="accent1">
                <a:lumMod val="60000"/>
                <a:lumOff val="40000"/>
              </a:schemeClr>
            </a:solidFill>
            <a:miter lim="800000"/>
            <a:headEnd/>
            <a:tailEnd/>
          </a:ln>
          <a:effectLst/>
        </p:spPr>
        <p:txBody>
          <a:bodyPr wrap="none" anchor="ctr"/>
          <a:lstStyle/>
          <a:p>
            <a:pPr algn="ctr">
              <a:defRPr/>
            </a:pPr>
            <a:endParaRPr kumimoji="1" lang="zh-CN" altLang="zh-CN" sz="2400"/>
          </a:p>
        </p:txBody>
      </p:sp>
      <p:cxnSp>
        <p:nvCxnSpPr>
          <p:cNvPr id="4" name="直接连接符 3"/>
          <p:cNvCxnSpPr>
            <a:endCxn id="6" idx="3"/>
          </p:cNvCxnSpPr>
          <p:nvPr userDrawn="1"/>
        </p:nvCxnSpPr>
        <p:spPr>
          <a:xfrm>
            <a:off x="618186" y="823503"/>
            <a:ext cx="10589201" cy="3450"/>
          </a:xfrm>
          <a:prstGeom prst="line">
            <a:avLst/>
          </a:prstGeom>
          <a:ln w="38100"/>
        </p:spPr>
        <p:style>
          <a:lnRef idx="1">
            <a:schemeClr val="accent5"/>
          </a:lnRef>
          <a:fillRef idx="0">
            <a:schemeClr val="accent5"/>
          </a:fillRef>
          <a:effectRef idx="0">
            <a:schemeClr val="accent5"/>
          </a:effectRef>
          <a:fontRef idx="minor">
            <a:schemeClr val="tx1"/>
          </a:fontRef>
        </p:style>
      </p:cxnSp>
      <p:cxnSp>
        <p:nvCxnSpPr>
          <p:cNvPr id="35" name="直接连接符 34"/>
          <p:cNvCxnSpPr/>
          <p:nvPr userDrawn="1"/>
        </p:nvCxnSpPr>
        <p:spPr>
          <a:xfrm>
            <a:off x="631063" y="476518"/>
            <a:ext cx="8845" cy="604720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7" name="页脚占位符 4"/>
          <p:cNvSpPr>
            <a:spLocks noGrp="1"/>
          </p:cNvSpPr>
          <p:nvPr>
            <p:ph type="ftr" sz="quarter" idx="3"/>
          </p:nvPr>
        </p:nvSpPr>
        <p:spPr>
          <a:xfrm>
            <a:off x="4038600" y="6356350"/>
            <a:ext cx="4114800" cy="365125"/>
          </a:xfrm>
          <a:prstGeom prst="rect">
            <a:avLst/>
          </a:prstGeom>
        </p:spPr>
        <p:txBody>
          <a:bodyPr/>
          <a:lstStyle/>
          <a:p>
            <a:pPr algn="ctr"/>
            <a:endParaRPr lang="zh-CN" altLang="en-US" dirty="0"/>
          </a:p>
        </p:txBody>
      </p:sp>
      <p:sp>
        <p:nvSpPr>
          <p:cNvPr id="48" name="灯片编号占位符 3"/>
          <p:cNvSpPr txBox="1">
            <a:spLocks/>
          </p:cNvSpPr>
          <p:nvPr userDrawn="1"/>
        </p:nvSpPr>
        <p:spPr>
          <a:xfrm>
            <a:off x="5787722" y="6544110"/>
            <a:ext cx="986565" cy="376237"/>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31EC24F-421C-4B37-911F-CAAD39000BEF}" type="slidenum">
              <a:rPr lang="en-US" altLang="zh-CN" sz="1600" b="1" kern="1200" smtClean="0">
                <a:solidFill>
                  <a:schemeClr val="bg1">
                    <a:lumMod val="50000"/>
                  </a:schemeClr>
                </a:solidFill>
                <a:latin typeface="Times New Roman" panose="02020603050405020304" pitchFamily="18" charset="0"/>
                <a:ea typeface="宋体" panose="02010600030101010101" pitchFamily="2" charset="-122"/>
                <a:cs typeface="Times New Roman" panose="02020603050405020304" pitchFamily="18" charset="0"/>
              </a:rPr>
              <a:pPr/>
              <a:t>‹#›</a:t>
            </a:fld>
            <a:r>
              <a:rPr lang="en-US" altLang="zh-CN" sz="1600" b="1" kern="1200" dirty="0" smtClean="0">
                <a:solidFill>
                  <a:schemeClr val="bg1">
                    <a:lumMod val="50000"/>
                  </a:schemeClr>
                </a:solidFill>
                <a:latin typeface="Times New Roman" panose="02020603050405020304" pitchFamily="18" charset="0"/>
                <a:ea typeface="宋体" panose="02010600030101010101" pitchFamily="2" charset="-122"/>
                <a:cs typeface="Times New Roman" panose="02020603050405020304" pitchFamily="18" charset="0"/>
              </a:rPr>
              <a:t>/32</a:t>
            </a:r>
            <a:endParaRPr lang="en-US" altLang="zh-CN" sz="1600" b="1" kern="1200" dirty="0">
              <a:solidFill>
                <a:schemeClr val="bg1">
                  <a:lumMod val="50000"/>
                </a:schemeClr>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6" name="矩形 5"/>
          <p:cNvSpPr/>
          <p:nvPr userDrawn="1"/>
        </p:nvSpPr>
        <p:spPr>
          <a:xfrm>
            <a:off x="11063387" y="754953"/>
            <a:ext cx="144000" cy="144000"/>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50" r:id="rId3"/>
    <p:sldLayoutId id="2147483652" r:id="rId4"/>
    <p:sldLayoutId id="2147483658" r:id="rId5"/>
    <p:sldLayoutId id="2147483661" r:id="rId6"/>
  </p:sldLayoutIdLst>
  <p:timing>
    <p:tnLst>
      <p:par>
        <p:cTn id="1" dur="indefinite" restart="never" nodeType="tmRoot"/>
      </p:par>
    </p:tnLst>
  </p:timing>
  <p:hf sldNum="0" hdr="0" ftr="0"/>
  <p:txStyles>
    <p:titleStyle>
      <a:lvl1pPr algn="l" defTabSz="914400" rtl="0" eaLnBrk="1" latinLnBrk="0" hangingPunct="1">
        <a:lnSpc>
          <a:spcPct val="90000"/>
        </a:lnSpc>
        <a:spcBef>
          <a:spcPct val="0"/>
        </a:spcBef>
        <a:buNone/>
        <a:defRPr sz="3800" b="1" kern="1200" baseline="0">
          <a:solidFill>
            <a:schemeClr val="tx1"/>
          </a:solidFill>
          <a:latin typeface="Times New Roman" panose="02020603050405020304" pitchFamily="18" charset="0"/>
          <a:ea typeface="+mj-ea"/>
          <a:cs typeface="Times New Roman" panose="02020603050405020304" pitchFamily="18"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6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标题占位符 1"/>
          <p:cNvSpPr>
            <a:spLocks noGrp="1"/>
          </p:cNvSpPr>
          <p:nvPr>
            <p:ph type="title"/>
            <p:custDataLst>
              <p:tags r:id="rId3"/>
            </p:custDataLst>
          </p:nvPr>
        </p:nvSpPr>
        <p:spPr>
          <a:xfrm>
            <a:off x="1223571" y="212183"/>
            <a:ext cx="10515600" cy="510527"/>
          </a:xfrm>
          <a:prstGeom prst="rect">
            <a:avLst/>
          </a:prstGeom>
        </p:spPr>
        <p:txBody>
          <a:bodyPr vert="horz" lIns="91440" tIns="45720" rIns="91440" bIns="45720" rtlCol="0" anchor="ctr">
            <a:normAutofit/>
          </a:bodyPr>
          <a:lstStyle/>
          <a:p>
            <a:r>
              <a:rPr lang="zh-CN" altLang="en-US" dirty="0"/>
              <a:t>      单击此处编辑母版标题样式</a:t>
            </a:r>
          </a:p>
        </p:txBody>
      </p:sp>
      <p:sp>
        <p:nvSpPr>
          <p:cNvPr id="9" name="日期占位符 3"/>
          <p:cNvSpPr>
            <a:spLocks noGrp="1"/>
          </p:cNvSpPr>
          <p:nvPr>
            <p:ph type="dt" sz="half" idx="2"/>
          </p:nvPr>
        </p:nvSpPr>
        <p:spPr>
          <a:xfrm>
            <a:off x="0" y="6549665"/>
            <a:ext cx="2743200" cy="365125"/>
          </a:xfrm>
          <a:prstGeom prst="rect">
            <a:avLst/>
          </a:prstGeom>
        </p:spPr>
        <p:txBody>
          <a:bodyPr vert="horz" lIns="91440" tIns="45720" rIns="91440" bIns="45720" rtlCol="0" anchor="ctr">
            <a:normAutofit/>
          </a:bodyPr>
          <a:lstStyle>
            <a:lvl1pPr algn="ctr">
              <a:defRPr sz="1600" b="1">
                <a:solidFill>
                  <a:schemeClr val="bg1">
                    <a:lumMod val="50000"/>
                  </a:schemeClr>
                </a:solidFill>
                <a:latin typeface="Times New Roman" panose="02020603050405020304" pitchFamily="18" charset="0"/>
                <a:ea typeface="宋体" panose="02010600030101010101" pitchFamily="2" charset="-122"/>
                <a:cs typeface="Times New Roman" panose="02020603050405020304" pitchFamily="18" charset="0"/>
              </a:defRPr>
            </a:lvl1pPr>
          </a:lstStyle>
          <a:p>
            <a:fld id="{772B22FF-7726-439E-ABE1-F8E000B4EE34}" type="datetime1">
              <a:rPr lang="zh-CN" altLang="en-US" smtClean="0"/>
              <a:pPr/>
              <a:t>2018/12/18</a:t>
            </a:fld>
            <a:endParaRPr lang="zh-CN" altLang="en-US" dirty="0"/>
          </a:p>
        </p:txBody>
      </p:sp>
      <p:pic>
        <p:nvPicPr>
          <p:cNvPr id="10" name="图片 9"/>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0319375" y="6232213"/>
            <a:ext cx="1722374" cy="500016"/>
          </a:xfrm>
          <a:prstGeom prst="rect">
            <a:avLst/>
          </a:prstGeom>
        </p:spPr>
      </p:pic>
      <p:cxnSp>
        <p:nvCxnSpPr>
          <p:cNvPr id="11" name="直接连接符 10"/>
          <p:cNvCxnSpPr/>
          <p:nvPr userDrawn="1"/>
        </p:nvCxnSpPr>
        <p:spPr>
          <a:xfrm flipV="1">
            <a:off x="8422783" y="6176963"/>
            <a:ext cx="3769217" cy="25758"/>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16" name="页脚占位符 4"/>
          <p:cNvSpPr>
            <a:spLocks noGrp="1"/>
          </p:cNvSpPr>
          <p:nvPr>
            <p:ph type="ftr" sz="quarter" idx="3"/>
          </p:nvPr>
        </p:nvSpPr>
        <p:spPr>
          <a:xfrm>
            <a:off x="4038600" y="6356350"/>
            <a:ext cx="4114800" cy="365125"/>
          </a:xfrm>
          <a:prstGeom prst="rect">
            <a:avLst/>
          </a:prstGeom>
        </p:spPr>
        <p:txBody>
          <a:bodyPr/>
          <a:lstStyle/>
          <a:p>
            <a:pPr algn="ctr"/>
            <a:endParaRPr lang="zh-CN" altLang="en-US" dirty="0"/>
          </a:p>
        </p:txBody>
      </p:sp>
      <p:sp>
        <p:nvSpPr>
          <p:cNvPr id="17" name="灯片编号占位符 3"/>
          <p:cNvSpPr txBox="1">
            <a:spLocks/>
          </p:cNvSpPr>
          <p:nvPr userDrawn="1"/>
        </p:nvSpPr>
        <p:spPr>
          <a:xfrm>
            <a:off x="5787722" y="6544110"/>
            <a:ext cx="986565" cy="376237"/>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31EC24F-421C-4B37-911F-CAAD39000BEF}" type="slidenum">
              <a:rPr lang="en-US" altLang="zh-CN" sz="1600" b="1" kern="1200" smtClean="0">
                <a:solidFill>
                  <a:schemeClr val="bg1">
                    <a:lumMod val="50000"/>
                  </a:schemeClr>
                </a:solidFill>
                <a:latin typeface="Times New Roman" panose="02020603050405020304" pitchFamily="18" charset="0"/>
                <a:ea typeface="宋体" panose="02010600030101010101" pitchFamily="2" charset="-122"/>
                <a:cs typeface="Times New Roman" panose="02020603050405020304" pitchFamily="18" charset="0"/>
              </a:rPr>
              <a:pPr/>
              <a:t>‹#›</a:t>
            </a:fld>
            <a:r>
              <a:rPr lang="en-US" altLang="zh-CN" sz="1600" b="1" kern="1200" dirty="0" smtClean="0">
                <a:solidFill>
                  <a:schemeClr val="bg1">
                    <a:lumMod val="50000"/>
                  </a:schemeClr>
                </a:solidFill>
                <a:latin typeface="Times New Roman" panose="02020603050405020304" pitchFamily="18" charset="0"/>
                <a:ea typeface="宋体" panose="02010600030101010101" pitchFamily="2" charset="-122"/>
                <a:cs typeface="Times New Roman" panose="02020603050405020304" pitchFamily="18" charset="0"/>
              </a:rPr>
              <a:t>/32</a:t>
            </a:r>
            <a:endParaRPr lang="en-US" altLang="zh-CN" sz="1600" b="1" kern="1200" dirty="0">
              <a:solidFill>
                <a:schemeClr val="bg1">
                  <a:lumMod val="50000"/>
                </a:schemeClr>
              </a:solidFill>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627639523"/>
      </p:ext>
    </p:extLst>
  </p:cSld>
  <p:clrMap bg1="lt1" tx1="dk1" bg2="lt2" tx2="dk2" accent1="accent1" accent2="accent2" accent3="accent3" accent4="accent4" accent5="accent5" accent6="accent6" hlink="hlink" folHlink="folHlink"/>
  <p:sldLayoutIdLst>
    <p:sldLayoutId id="2147483660" r:id="rId1"/>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9.xml"/><Relationship Id="rId2" Type="http://schemas.openxmlformats.org/officeDocument/2006/relationships/tags" Target="../tags/tag8.xml"/><Relationship Id="rId1" Type="http://schemas.openxmlformats.org/officeDocument/2006/relationships/tags" Target="../tags/tag7.xml"/><Relationship Id="rId5" Type="http://schemas.openxmlformats.org/officeDocument/2006/relationships/notesSlide" Target="../notesSlides/notesSlide1.xml"/><Relationship Id="rId4"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image" Target="../media/image60.png"/><Relationship Id="rId1" Type="http://schemas.openxmlformats.org/officeDocument/2006/relationships/slideLayout" Target="../slideLayouts/slideLayout1.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2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1.xml"/><Relationship Id="rId5" Type="http://schemas.openxmlformats.org/officeDocument/2006/relationships/image" Target="../media/image41.png"/><Relationship Id="rId4" Type="http://schemas.openxmlformats.org/officeDocument/2006/relationships/image" Target="../media/image40.png"/></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2"/>
            </p:custDataLst>
          </p:nvPr>
        </p:nvSpPr>
        <p:spPr>
          <a:xfrm>
            <a:off x="1524000" y="979713"/>
            <a:ext cx="9144000" cy="1276213"/>
          </a:xfrm>
        </p:spPr>
        <p:txBody>
          <a:bodyPr>
            <a:normAutofit/>
          </a:bodyPr>
          <a:lstStyle/>
          <a:p>
            <a:r>
              <a:rPr lang="zh-CN" altLang="en-US" sz="6600" b="1" dirty="0">
                <a:solidFill>
                  <a:schemeClr val="accent1"/>
                </a:solidFill>
                <a:latin typeface="宋体" panose="02010600030101010101" pitchFamily="2" charset="-122"/>
                <a:ea typeface="宋体" panose="02010600030101010101" pitchFamily="2" charset="-122"/>
              </a:rPr>
              <a:t>电力电子研讨课汇报</a:t>
            </a:r>
          </a:p>
        </p:txBody>
      </p:sp>
      <p:sp>
        <p:nvSpPr>
          <p:cNvPr id="5" name="副标题 4"/>
          <p:cNvSpPr>
            <a:spLocks noGrp="1"/>
          </p:cNvSpPr>
          <p:nvPr>
            <p:ph type="subTitle" idx="1"/>
            <p:custDataLst>
              <p:tags r:id="rId3"/>
            </p:custDataLst>
          </p:nvPr>
        </p:nvSpPr>
        <p:spPr>
          <a:xfrm>
            <a:off x="1524000" y="2576602"/>
            <a:ext cx="9144000" cy="3210244"/>
          </a:xfrm>
        </p:spPr>
        <p:txBody>
          <a:bodyPr>
            <a:noAutofit/>
          </a:bodyPr>
          <a:lstStyle/>
          <a:p>
            <a:r>
              <a:rPr lang="zh-CN" altLang="en-US" sz="2800" b="1" dirty="0" smtClean="0">
                <a:solidFill>
                  <a:schemeClr val="accent1"/>
                </a:solidFill>
                <a:latin typeface="宋体" panose="02010600030101010101" pitchFamily="2" charset="-122"/>
                <a:ea typeface="宋体" panose="02010600030101010101" pitchFamily="2" charset="-122"/>
              </a:rPr>
              <a:t>第七组</a:t>
            </a:r>
            <a:endParaRPr lang="en-US" altLang="zh-CN" sz="2800" b="1" dirty="0">
              <a:solidFill>
                <a:schemeClr val="accent1"/>
              </a:solidFill>
              <a:latin typeface="宋体" panose="02010600030101010101" pitchFamily="2" charset="-122"/>
              <a:ea typeface="宋体" panose="02010600030101010101" pitchFamily="2" charset="-122"/>
            </a:endParaRPr>
          </a:p>
          <a:p>
            <a:endParaRPr lang="en-US" altLang="zh-CN" sz="2800" b="1" dirty="0" smtClean="0">
              <a:latin typeface="宋体" panose="02010600030101010101" pitchFamily="2" charset="-122"/>
              <a:ea typeface="宋体" panose="02010600030101010101" pitchFamily="2" charset="-122"/>
            </a:endParaRPr>
          </a:p>
          <a:p>
            <a:r>
              <a:rPr lang="zh-CN" altLang="en-US" sz="2800" b="1" dirty="0">
                <a:latin typeface="宋体" panose="02010600030101010101" pitchFamily="2" charset="-122"/>
                <a:ea typeface="宋体" panose="02010600030101010101" pitchFamily="2" charset="-122"/>
              </a:rPr>
              <a:t>电气</a:t>
            </a:r>
            <a:r>
              <a:rPr lang="en-US" altLang="zh-CN" sz="2800" b="1" dirty="0">
                <a:latin typeface="宋体" panose="02010600030101010101" pitchFamily="2" charset="-122"/>
                <a:ea typeface="宋体" panose="02010600030101010101" pitchFamily="2" charset="-122"/>
              </a:rPr>
              <a:t>64    </a:t>
            </a:r>
            <a:r>
              <a:rPr lang="zh-CN" altLang="en-US" sz="2800" b="1" dirty="0">
                <a:latin typeface="宋体" panose="02010600030101010101" pitchFamily="2" charset="-122"/>
                <a:ea typeface="宋体" panose="02010600030101010101" pitchFamily="2" charset="-122"/>
              </a:rPr>
              <a:t>虞家骏   </a:t>
            </a:r>
            <a:r>
              <a:rPr lang="en-US" altLang="zh-CN" sz="2800" b="1" dirty="0">
                <a:latin typeface="宋体" panose="02010600030101010101" pitchFamily="2" charset="-122"/>
                <a:ea typeface="宋体" panose="02010600030101010101" pitchFamily="2" charset="-122"/>
              </a:rPr>
              <a:t> 2160400117 </a:t>
            </a:r>
          </a:p>
          <a:p>
            <a:r>
              <a:rPr lang="zh-CN" altLang="en-US" sz="2800" b="1" dirty="0">
                <a:latin typeface="宋体" panose="02010600030101010101" pitchFamily="2" charset="-122"/>
                <a:ea typeface="宋体" panose="02010600030101010101" pitchFamily="2" charset="-122"/>
              </a:rPr>
              <a:t>电气</a:t>
            </a:r>
            <a:r>
              <a:rPr lang="en-US" altLang="zh-CN" sz="2800" b="1" dirty="0">
                <a:latin typeface="宋体" panose="02010600030101010101" pitchFamily="2" charset="-122"/>
                <a:ea typeface="宋体" panose="02010600030101010101" pitchFamily="2" charset="-122"/>
              </a:rPr>
              <a:t>64     </a:t>
            </a:r>
            <a:r>
              <a:rPr lang="zh-CN" altLang="en-US" sz="2800" b="1" dirty="0">
                <a:latin typeface="宋体" panose="02010600030101010101" pitchFamily="2" charset="-122"/>
                <a:ea typeface="宋体" panose="02010600030101010101" pitchFamily="2" charset="-122"/>
              </a:rPr>
              <a:t>王玮</a:t>
            </a:r>
            <a:r>
              <a:rPr lang="en-US" altLang="zh-CN" sz="2800" b="1" dirty="0">
                <a:latin typeface="宋体" panose="02010600030101010101" pitchFamily="2" charset="-122"/>
                <a:ea typeface="宋体" panose="02010600030101010101" pitchFamily="2" charset="-122"/>
              </a:rPr>
              <a:t>	     2160400093</a:t>
            </a:r>
          </a:p>
          <a:p>
            <a:r>
              <a:rPr lang="zh-CN" altLang="en-US" sz="2800" b="1" dirty="0">
                <a:latin typeface="宋体" panose="02010600030101010101" pitchFamily="2" charset="-122"/>
                <a:ea typeface="宋体" panose="02010600030101010101" pitchFamily="2" charset="-122"/>
              </a:rPr>
              <a:t>电气</a:t>
            </a:r>
            <a:r>
              <a:rPr lang="en-US" altLang="zh-CN" sz="2800" b="1" dirty="0">
                <a:latin typeface="宋体" panose="02010600030101010101" pitchFamily="2" charset="-122"/>
                <a:ea typeface="宋体" panose="02010600030101010101" pitchFamily="2" charset="-122"/>
              </a:rPr>
              <a:t>64	</a:t>
            </a:r>
            <a:r>
              <a:rPr lang="zh-CN" altLang="en-US" sz="2800" b="1" dirty="0">
                <a:latin typeface="宋体" panose="02010600030101010101" pitchFamily="2" charset="-122"/>
                <a:ea typeface="宋体" panose="02010600030101010101" pitchFamily="2" charset="-122"/>
              </a:rPr>
              <a:t>宋兆祺</a:t>
            </a:r>
            <a:r>
              <a:rPr lang="en-US" altLang="zh-CN" sz="2800" b="1" dirty="0">
                <a:latin typeface="宋体" panose="02010600030101010101" pitchFamily="2" charset="-122"/>
                <a:ea typeface="宋体" panose="02010600030101010101" pitchFamily="2" charset="-122"/>
              </a:rPr>
              <a:t>	2160400109</a:t>
            </a:r>
          </a:p>
        </p:txBody>
      </p:sp>
      <p:sp>
        <p:nvSpPr>
          <p:cNvPr id="3" name="日期占位符 2"/>
          <p:cNvSpPr>
            <a:spLocks noGrp="1"/>
          </p:cNvSpPr>
          <p:nvPr>
            <p:ph type="dt" sz="half" idx="10"/>
          </p:nvPr>
        </p:nvSpPr>
        <p:spPr/>
        <p:txBody>
          <a:bodyPr/>
          <a:lstStyle/>
          <a:p>
            <a:fld id="{1A91A008-7364-4077-A2E7-CC62AD28B0A8}" type="datetime1">
              <a:rPr lang="zh-CN" altLang="en-US" smtClean="0"/>
              <a:pPr/>
              <a:t>2018/12/18</a:t>
            </a:fld>
            <a:endParaRPr lang="zh-CN" altLang="en-US" dirty="0"/>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advTm="1456"/>
    </mc:Choice>
    <mc:Fallback xmlns="">
      <p:transition spd="slow" advTm="1456"/>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71600" y="237941"/>
            <a:ext cx="10515600" cy="510527"/>
          </a:xfrm>
        </p:spPr>
        <p:txBody>
          <a:bodyPr>
            <a:noAutofit/>
          </a:bodyPr>
          <a:lstStyle/>
          <a:p>
            <a:pPr lvl="2">
              <a:spcBef>
                <a:spcPts val="1000"/>
              </a:spcBef>
            </a:pPr>
            <a:r>
              <a:rPr lang="en-US" altLang="zh-CN" sz="3600" b="1" dirty="0">
                <a:latin typeface="Times New Roman" panose="02020603050405020304" pitchFamily="18" charset="0"/>
                <a:cs typeface="Times New Roman" panose="02020603050405020304" pitchFamily="18" charset="0"/>
              </a:rPr>
              <a:t>1.3 </a:t>
            </a:r>
            <a:r>
              <a:rPr lang="zh-CN" altLang="en-US" sz="3600" b="1" dirty="0">
                <a:latin typeface="Times New Roman" panose="02020603050405020304" pitchFamily="18" charset="0"/>
                <a:cs typeface="Times New Roman" panose="02020603050405020304" pitchFamily="18" charset="0"/>
              </a:rPr>
              <a:t>恒压频比控制实现</a:t>
            </a:r>
            <a:endParaRPr lang="en-US" altLang="zh-CN" sz="3600" b="1" dirty="0">
              <a:latin typeface="Times New Roman" panose="02020603050405020304" pitchFamily="18" charset="0"/>
              <a:cs typeface="Times New Roman" panose="02020603050405020304" pitchFamily="18" charset="0"/>
            </a:endParaRPr>
          </a:p>
        </p:txBody>
      </p:sp>
      <p:sp>
        <p:nvSpPr>
          <p:cNvPr id="4" name="日期占位符 3"/>
          <p:cNvSpPr>
            <a:spLocks noGrp="1"/>
          </p:cNvSpPr>
          <p:nvPr>
            <p:ph type="dt" sz="half" idx="10"/>
          </p:nvPr>
        </p:nvSpPr>
        <p:spPr>
          <a:xfrm>
            <a:off x="0" y="6523720"/>
            <a:ext cx="2743200"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87A581BE-6C2E-4A1F-A76E-F662AB6406AE}" type="datetime1">
              <a:rPr kumimoji="0" lang="zh-CN" altLang="en-US" sz="1600" b="1" i="0" u="none" strike="noStrike" kern="1200" cap="none" spc="0" normalizeH="0" baseline="0" noProof="0" smtClean="0">
                <a:ln>
                  <a:noFill/>
                </a:ln>
                <a:solidFill>
                  <a:prstClr val="white">
                    <a:lumMod val="50000"/>
                  </a:prstClr>
                </a:solidFill>
                <a:effectLst/>
                <a:uLnTx/>
                <a:uFillTx/>
                <a:latin typeface="Times New Roman" panose="02020603050405020304" pitchFamily="18" charset="0"/>
                <a:ea typeface="宋体" panose="02010600030101010101" pitchFamily="2" charset="-122"/>
                <a:cs typeface="Times New Roman" panose="02020603050405020304" pitchFamily="18" charset="0"/>
              </a:rPr>
              <a:pPr marL="0" marR="0" lvl="0" indent="0" algn="ctr" defTabSz="914400" rtl="0" eaLnBrk="1" fontAlgn="auto" latinLnBrk="0" hangingPunct="1">
                <a:lnSpc>
                  <a:spcPct val="100000"/>
                </a:lnSpc>
                <a:spcBef>
                  <a:spcPts val="0"/>
                </a:spcBef>
                <a:spcAft>
                  <a:spcPts val="0"/>
                </a:spcAft>
                <a:buClrTx/>
                <a:buSzTx/>
                <a:buFontTx/>
                <a:buNone/>
                <a:tabLst/>
                <a:defRPr/>
              </a:pPr>
              <a:t>2018/12/18</a:t>
            </a:fld>
            <a:endParaRPr kumimoji="0" lang="zh-CN" altLang="en-US" sz="1600" b="1" i="0" u="none" strike="noStrike" kern="1200" cap="none" spc="0" normalizeH="0" baseline="0" noProof="0" dirty="0">
              <a:ln>
                <a:noFill/>
              </a:ln>
              <a:solidFill>
                <a:prstClr val="white">
                  <a:lumMod val="50000"/>
                </a:prstClr>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6" name="矩形 5">
            <a:extLst>
              <a:ext uri="{FF2B5EF4-FFF2-40B4-BE49-F238E27FC236}">
                <a16:creationId xmlns:a16="http://schemas.microsoft.com/office/drawing/2014/main" id="{B6281627-4B6F-47C3-8259-AD75B1C1B2B3}"/>
              </a:ext>
            </a:extLst>
          </p:cNvPr>
          <p:cNvSpPr/>
          <p:nvPr/>
        </p:nvSpPr>
        <p:spPr>
          <a:xfrm>
            <a:off x="1518744" y="1070872"/>
            <a:ext cx="8161283" cy="1377749"/>
          </a:xfrm>
          <a:prstGeom prst="rect">
            <a:avLst/>
          </a:prstGeom>
        </p:spPr>
        <p:txBody>
          <a:bodyPr wrap="square">
            <a:spAutoFit/>
          </a:bodyPr>
          <a:lstStyle/>
          <a:p>
            <a:pPr marL="0" marR="0" lvl="0" indent="266700" algn="just" defTabSz="914400" rtl="0" eaLnBrk="1" fontAlgn="auto" latinLnBrk="0" hangingPunct="1">
              <a:lnSpc>
                <a:spcPct val="120000"/>
              </a:lnSpc>
              <a:spcBef>
                <a:spcPts val="0"/>
              </a:spcBef>
              <a:spcAft>
                <a:spcPts val="0"/>
              </a:spcAft>
              <a:buClrTx/>
              <a:buSzTx/>
              <a:buFontTx/>
              <a:buNone/>
              <a:tabLst/>
              <a:defRPr/>
            </a:pPr>
            <a:r>
              <a:rPr kumimoji="0" lang="zh-CN" altLang="zh-CN" sz="1800" b="0" i="0" u="none" strike="noStrike" kern="1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由此分别得到频率信号，电压（调制度）信号，时间信号并汇总形成一正弦信号进而形成三路相位互差</a:t>
            </a:r>
            <a:r>
              <a:rPr kumimoji="0" lang="en-US" altLang="zh-CN" sz="1800" b="0" i="0" u="none" strike="noStrike" kern="1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120</a:t>
            </a:r>
            <a:r>
              <a:rPr kumimoji="0" lang="zh-CN" altLang="zh-CN" sz="1800" b="0" i="0" u="none" strike="noStrike" kern="1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Times New Roman" panose="02020603050405020304" pitchFamily="18" charset="0"/>
              </a:rPr>
              <a:t>°</a:t>
            </a:r>
            <a:r>
              <a:rPr kumimoji="0" lang="zh-CN" altLang="zh-CN" sz="1800" b="0" i="0" u="none" strike="noStrike" kern="1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的正弦调制信号，并且能够保证</a:t>
            </a:r>
            <a:r>
              <a:rPr kumimoji="0" lang="en-US" altLang="zh-CN" sz="1800" b="0" i="0" u="none" strike="noStrike" kern="1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a/f</a:t>
            </a:r>
            <a:r>
              <a:rPr kumimoji="0" lang="zh-CN" altLang="zh-CN" sz="1800" b="0" i="0" u="none" strike="noStrike" kern="1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即</a:t>
            </a:r>
            <a:r>
              <a:rPr kumimoji="0" lang="en-US" altLang="zh-CN" sz="1800" b="0" i="0" u="none" strike="noStrike" kern="1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U/f</a:t>
            </a:r>
            <a:r>
              <a:rPr kumimoji="0" lang="zh-CN" altLang="zh-CN" sz="1800" b="0" i="0" u="none" strike="noStrike" kern="1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为一定值。由下图可见，生成了三路正弦调制信号，并且频率经历了从小到大的渐变过程。</a:t>
            </a:r>
            <a:endParaRPr kumimoji="0" lang="zh-CN" altLang="zh-CN" sz="1800" b="0" i="0" u="none" strike="noStrike" kern="1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Times New Roman" panose="02020603050405020304" pitchFamily="18" charset="0"/>
            </a:endParaRPr>
          </a:p>
        </p:txBody>
      </p:sp>
      <p:pic>
        <p:nvPicPr>
          <p:cNvPr id="7" name="图片 6">
            <a:extLst>
              <a:ext uri="{FF2B5EF4-FFF2-40B4-BE49-F238E27FC236}">
                <a16:creationId xmlns:a16="http://schemas.microsoft.com/office/drawing/2014/main" id="{D26EF55C-D7EE-430B-AA1C-BFFB2D0E4CBC}"/>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11973" y="2448621"/>
            <a:ext cx="6180083" cy="3199837"/>
          </a:xfrm>
          <a:prstGeom prst="rect">
            <a:avLst/>
          </a:prstGeom>
          <a:noFill/>
          <a:ln>
            <a:noFill/>
          </a:ln>
        </p:spPr>
      </p:pic>
    </p:spTree>
    <p:extLst>
      <p:ext uri="{BB962C8B-B14F-4D97-AF65-F5344CB8AC3E}">
        <p14:creationId xmlns:p14="http://schemas.microsoft.com/office/powerpoint/2010/main" val="2070701111"/>
      </p:ext>
    </p:extLst>
  </p:cSld>
  <p:clrMapOvr>
    <a:masterClrMapping/>
  </p:clrMapOvr>
  <mc:AlternateContent xmlns:mc="http://schemas.openxmlformats.org/markup-compatibility/2006" xmlns:p14="http://schemas.microsoft.com/office/powerpoint/2010/main">
    <mc:Choice Requires="p14">
      <p:transition spd="slow" p14:dur="2000" advTm="13319"/>
    </mc:Choice>
    <mc:Fallback xmlns="">
      <p:transition spd="slow" advTm="13319"/>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71600" y="237941"/>
            <a:ext cx="10515600" cy="510527"/>
          </a:xfrm>
        </p:spPr>
        <p:txBody>
          <a:bodyPr>
            <a:noAutofit/>
          </a:bodyPr>
          <a:lstStyle/>
          <a:p>
            <a:r>
              <a:rPr lang="en-US" altLang="zh-CN" sz="3600" dirty="0"/>
              <a:t>Part 2</a:t>
            </a:r>
            <a:endParaRPr lang="zh-CN" altLang="en-US" sz="3600" dirty="0"/>
          </a:p>
        </p:txBody>
      </p:sp>
      <p:sp>
        <p:nvSpPr>
          <p:cNvPr id="4" name="日期占位符 3"/>
          <p:cNvSpPr>
            <a:spLocks noGrp="1"/>
          </p:cNvSpPr>
          <p:nvPr>
            <p:ph type="dt" sz="half" idx="10"/>
          </p:nvPr>
        </p:nvSpPr>
        <p:spPr>
          <a:xfrm>
            <a:off x="0" y="6523720"/>
            <a:ext cx="2743200"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87A581BE-6C2E-4A1F-A76E-F662AB6406AE}" type="datetime1">
              <a:rPr kumimoji="0" lang="zh-CN" altLang="en-US" sz="1600" b="1" i="0" u="none" strike="noStrike" kern="1200" cap="none" spc="0" normalizeH="0" baseline="0" noProof="0" smtClean="0">
                <a:ln>
                  <a:noFill/>
                </a:ln>
                <a:solidFill>
                  <a:prstClr val="white">
                    <a:lumMod val="50000"/>
                  </a:prstClr>
                </a:solidFill>
                <a:effectLst/>
                <a:uLnTx/>
                <a:uFillTx/>
                <a:latin typeface="Times New Roman" panose="02020603050405020304" pitchFamily="18" charset="0"/>
                <a:ea typeface="宋体" panose="02010600030101010101" pitchFamily="2" charset="-122"/>
                <a:cs typeface="Times New Roman" panose="02020603050405020304" pitchFamily="18" charset="0"/>
              </a:rPr>
              <a:pPr marL="0" marR="0" lvl="0" indent="0" algn="ctr" defTabSz="914400" rtl="0" eaLnBrk="1" fontAlgn="auto" latinLnBrk="0" hangingPunct="1">
                <a:lnSpc>
                  <a:spcPct val="100000"/>
                </a:lnSpc>
                <a:spcBef>
                  <a:spcPts val="0"/>
                </a:spcBef>
                <a:spcAft>
                  <a:spcPts val="0"/>
                </a:spcAft>
                <a:buClrTx/>
                <a:buSzTx/>
                <a:buFontTx/>
                <a:buNone/>
                <a:tabLst/>
                <a:defRPr/>
              </a:pPr>
              <a:t>2018/12/18</a:t>
            </a:fld>
            <a:endParaRPr kumimoji="0" lang="zh-CN" altLang="en-US" sz="1600" b="1" i="0" u="none" strike="noStrike" kern="1200" cap="none" spc="0" normalizeH="0" baseline="0" noProof="0" dirty="0">
              <a:ln>
                <a:noFill/>
              </a:ln>
              <a:solidFill>
                <a:prstClr val="white">
                  <a:lumMod val="50000"/>
                </a:prstClr>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20" name="矩形 19"/>
          <p:cNvSpPr/>
          <p:nvPr/>
        </p:nvSpPr>
        <p:spPr>
          <a:xfrm>
            <a:off x="1371600" y="1081549"/>
            <a:ext cx="9247052" cy="1764586"/>
          </a:xfrm>
          <a:prstGeom prst="rect">
            <a:avLst/>
          </a:prstGeom>
        </p:spPr>
        <p:txBody>
          <a:bodyPr wrap="square">
            <a:spAutoFit/>
          </a:bodyPr>
          <a:lstStyle/>
          <a:p>
            <a:pPr marL="0" marR="0" lvl="0" indent="0" algn="l" defTabSz="914400" rtl="0" eaLnBrk="1" fontAlgn="auto" latinLnBrk="0" hangingPunct="1">
              <a:lnSpc>
                <a:spcPct val="100000"/>
              </a:lnSpc>
              <a:spcBef>
                <a:spcPts val="1000"/>
              </a:spcBef>
              <a:spcAft>
                <a:spcPts val="0"/>
              </a:spcAft>
              <a:buClrTx/>
              <a:buSzTx/>
              <a:buFontTx/>
              <a:buNone/>
              <a:tabLst/>
              <a:defRPr/>
            </a:pPr>
            <a:r>
              <a:rPr kumimoji="0" lang="zh-CN" altLang="en-US" sz="3200" b="1" i="0" u="none" strike="noStrike" kern="1200" cap="none" spc="0" normalizeH="0" baseline="0" noProof="0" dirty="0">
                <a:ln>
                  <a:noFill/>
                </a:ln>
                <a:solidFill>
                  <a:srgbClr val="5B9BD5"/>
                </a:solidFill>
                <a:effectLst/>
                <a:uLnTx/>
                <a:uFillTx/>
                <a:latin typeface="Times New Roman" panose="02020603050405020304" pitchFamily="18" charset="0"/>
                <a:ea typeface="宋体" panose="02010600030101010101" pitchFamily="2" charset="-122"/>
                <a:cs typeface="Times New Roman" panose="02020603050405020304" pitchFamily="18" charset="0"/>
              </a:rPr>
              <a:t>二、电机四象限运行的实现</a:t>
            </a:r>
            <a:endParaRPr kumimoji="0" lang="en-US" altLang="zh-CN" sz="3200" b="1" i="0" u="none" strike="noStrike" kern="1200" cap="none" spc="0" normalizeH="0" baseline="0" noProof="0" dirty="0">
              <a:ln>
                <a:noFill/>
              </a:ln>
              <a:solidFill>
                <a:srgbClr val="5B9BD5"/>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1000"/>
              </a:spcBef>
              <a:spcAft>
                <a:spcPts val="0"/>
              </a:spcAft>
              <a:buClrTx/>
              <a:buSzTx/>
              <a:buFontTx/>
              <a:buNone/>
              <a:tabLst/>
              <a:defRPr/>
            </a:pPr>
            <a:r>
              <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	2.1 </a:t>
            </a:r>
            <a:r>
              <a:rPr kumimoji="0" lang="zh-CN" altLang="en-US" sz="28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工作原理	</a:t>
            </a:r>
            <a:endPar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914400" marR="0" lvl="2" indent="0" algn="l" defTabSz="914400" rtl="0" eaLnBrk="1" fontAlgn="auto" latinLnBrk="0" hangingPunct="1">
              <a:lnSpc>
                <a:spcPct val="100000"/>
              </a:lnSpc>
              <a:spcBef>
                <a:spcPts val="1000"/>
              </a:spcBef>
              <a:spcAft>
                <a:spcPts val="0"/>
              </a:spcAft>
              <a:buClrTx/>
              <a:buSzTx/>
              <a:buFontTx/>
              <a:buNone/>
              <a:tabLst/>
              <a:defRPr/>
            </a:pPr>
            <a:r>
              <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2.2 </a:t>
            </a:r>
            <a:r>
              <a:rPr kumimoji="0" lang="zh-CN" altLang="en-US" sz="28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仿真结果</a:t>
            </a:r>
            <a:endPar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755186688"/>
      </p:ext>
    </p:extLst>
  </p:cSld>
  <p:clrMapOvr>
    <a:masterClrMapping/>
  </p:clrMapOvr>
  <mc:AlternateContent xmlns:mc="http://schemas.openxmlformats.org/markup-compatibility/2006" xmlns:p14="http://schemas.microsoft.com/office/powerpoint/2010/main">
    <mc:Choice Requires="p14">
      <p:transition spd="slow" p14:dur="2000" advTm="13319"/>
    </mc:Choice>
    <mc:Fallback xmlns="">
      <p:transition spd="slow" advTm="13319"/>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71600" y="237941"/>
            <a:ext cx="10515600" cy="510527"/>
          </a:xfrm>
        </p:spPr>
        <p:txBody>
          <a:bodyPr>
            <a:noAutofit/>
          </a:bodyPr>
          <a:lstStyle/>
          <a:p>
            <a:pPr lvl="2">
              <a:spcBef>
                <a:spcPts val="1000"/>
              </a:spcBef>
            </a:pPr>
            <a:r>
              <a:rPr lang="en-US" altLang="zh-CN" sz="3600" b="1" dirty="0">
                <a:latin typeface="Times New Roman" panose="02020603050405020304" pitchFamily="18" charset="0"/>
                <a:cs typeface="Times New Roman" panose="02020603050405020304" pitchFamily="18" charset="0"/>
              </a:rPr>
              <a:t>2.1 </a:t>
            </a:r>
            <a:r>
              <a:rPr lang="zh-CN" altLang="en-US" sz="3600" b="1" dirty="0">
                <a:latin typeface="Times New Roman" panose="02020603050405020304" pitchFamily="18" charset="0"/>
                <a:cs typeface="Times New Roman" panose="02020603050405020304" pitchFamily="18" charset="0"/>
              </a:rPr>
              <a:t>工作原理</a:t>
            </a:r>
            <a:endParaRPr lang="en-US" altLang="zh-CN" sz="3600" b="1" dirty="0">
              <a:latin typeface="Times New Roman" panose="02020603050405020304" pitchFamily="18" charset="0"/>
              <a:cs typeface="Times New Roman" panose="02020603050405020304" pitchFamily="18" charset="0"/>
            </a:endParaRPr>
          </a:p>
        </p:txBody>
      </p:sp>
      <p:sp>
        <p:nvSpPr>
          <p:cNvPr id="4" name="日期占位符 3"/>
          <p:cNvSpPr>
            <a:spLocks noGrp="1"/>
          </p:cNvSpPr>
          <p:nvPr>
            <p:ph type="dt" sz="half" idx="10"/>
          </p:nvPr>
        </p:nvSpPr>
        <p:spPr>
          <a:xfrm>
            <a:off x="0" y="6523720"/>
            <a:ext cx="2743200"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87A581BE-6C2E-4A1F-A76E-F662AB6406AE}" type="datetime1">
              <a:rPr kumimoji="0" lang="zh-CN" altLang="en-US" sz="1600" b="1" i="0" u="none" strike="noStrike" kern="1200" cap="none" spc="0" normalizeH="0" baseline="0" noProof="0" smtClean="0">
                <a:ln>
                  <a:noFill/>
                </a:ln>
                <a:solidFill>
                  <a:prstClr val="white">
                    <a:lumMod val="50000"/>
                  </a:prstClr>
                </a:solidFill>
                <a:effectLst/>
                <a:uLnTx/>
                <a:uFillTx/>
                <a:latin typeface="Times New Roman" panose="02020603050405020304" pitchFamily="18" charset="0"/>
                <a:ea typeface="宋体" panose="02010600030101010101" pitchFamily="2" charset="-122"/>
                <a:cs typeface="Times New Roman" panose="02020603050405020304" pitchFamily="18" charset="0"/>
              </a:rPr>
              <a:pPr marL="0" marR="0" lvl="0" indent="0" algn="ctr" defTabSz="914400" rtl="0" eaLnBrk="1" fontAlgn="auto" latinLnBrk="0" hangingPunct="1">
                <a:lnSpc>
                  <a:spcPct val="100000"/>
                </a:lnSpc>
                <a:spcBef>
                  <a:spcPts val="0"/>
                </a:spcBef>
                <a:spcAft>
                  <a:spcPts val="0"/>
                </a:spcAft>
                <a:buClrTx/>
                <a:buSzTx/>
                <a:buFontTx/>
                <a:buNone/>
                <a:tabLst/>
                <a:defRPr/>
              </a:pPr>
              <a:t>2018/12/18</a:t>
            </a:fld>
            <a:endParaRPr kumimoji="0" lang="zh-CN" altLang="en-US" sz="1600" b="1" i="0" u="none" strike="noStrike" kern="1200" cap="none" spc="0" normalizeH="0" baseline="0" noProof="0" dirty="0">
              <a:ln>
                <a:noFill/>
              </a:ln>
              <a:solidFill>
                <a:prstClr val="white">
                  <a:lumMod val="50000"/>
                </a:prstClr>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6" name="矩形 5">
            <a:extLst>
              <a:ext uri="{FF2B5EF4-FFF2-40B4-BE49-F238E27FC236}">
                <a16:creationId xmlns:a16="http://schemas.microsoft.com/office/drawing/2014/main" id="{2716BD4D-39D5-4AB7-BF3E-1403F3C23DAC}"/>
              </a:ext>
            </a:extLst>
          </p:cNvPr>
          <p:cNvSpPr/>
          <p:nvPr/>
        </p:nvSpPr>
        <p:spPr>
          <a:xfrm>
            <a:off x="1897117" y="1023846"/>
            <a:ext cx="7877503" cy="2042547"/>
          </a:xfrm>
          <a:prstGeom prst="rect">
            <a:avLst/>
          </a:prstGeom>
        </p:spPr>
        <p:txBody>
          <a:bodyPr wrap="square">
            <a:spAutoFit/>
          </a:bodyPr>
          <a:lstStyle/>
          <a:p>
            <a:pPr marL="0" marR="0" lvl="0" indent="266700" algn="just" defTabSz="914400" rtl="0" eaLnBrk="1" fontAlgn="auto" latinLnBrk="0" hangingPunct="1">
              <a:lnSpc>
                <a:spcPct val="120000"/>
              </a:lnSpc>
              <a:spcBef>
                <a:spcPts val="0"/>
              </a:spcBef>
              <a:spcAft>
                <a:spcPts val="0"/>
              </a:spcAft>
              <a:buClrTx/>
              <a:buSzTx/>
              <a:buFontTx/>
              <a:buNone/>
              <a:tabLst/>
              <a:defRPr/>
            </a:pPr>
            <a:r>
              <a:rPr kumimoji="0" lang="zh-CN" altLang="zh-CN" sz="1800" b="0" i="0" u="none" strike="noStrike" kern="1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负载转矩与电机工作状态的关系：当电机工作于电动状态时，由外界提供输入电压，吸收功率，将电能转换为机械能，仿真中电机的</a:t>
            </a:r>
            <a:r>
              <a:rPr kumimoji="0" lang="en-US" altLang="zh-CN" sz="1800" b="0" i="0" u="none" strike="noStrike" kern="1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Tm</a:t>
            </a:r>
            <a:r>
              <a:rPr kumimoji="0" lang="zh-CN" altLang="zh-CN" sz="1800" b="0" i="0" u="none" strike="noStrike" kern="1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为正；当电机工作于发电状态时，向外输出功率，将机械能转换为电能，相应</a:t>
            </a:r>
            <a:r>
              <a:rPr kumimoji="0" lang="en-US" altLang="zh-CN" sz="1800" b="0" i="0" u="none" strike="noStrike" kern="1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Tm</a:t>
            </a:r>
            <a:r>
              <a:rPr kumimoji="0" lang="zh-CN" altLang="zh-CN" sz="1800" b="0" i="0" u="none" strike="noStrike" kern="1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则应为负值。</a:t>
            </a:r>
            <a:endParaRPr kumimoji="0" lang="zh-CN" altLang="zh-CN" sz="1800" b="0" i="0" u="none" strike="noStrike" kern="1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Times New Roman" panose="02020603050405020304" pitchFamily="18" charset="0"/>
            </a:endParaRPr>
          </a:p>
          <a:p>
            <a:pPr marL="0" marR="0" lvl="0" indent="266700" algn="just" defTabSz="914400" rtl="0" eaLnBrk="1" fontAlgn="auto" latinLnBrk="0" hangingPunct="1">
              <a:lnSpc>
                <a:spcPct val="120000"/>
              </a:lnSpc>
              <a:spcBef>
                <a:spcPts val="0"/>
              </a:spcBef>
              <a:spcAft>
                <a:spcPts val="0"/>
              </a:spcAft>
              <a:buClrTx/>
              <a:buSzTx/>
              <a:buFontTx/>
              <a:buNone/>
              <a:tabLst/>
              <a:defRPr/>
            </a:pPr>
            <a:r>
              <a:rPr kumimoji="0" lang="zh-CN" altLang="zh-CN" sz="1800" b="0" i="0" u="none" strike="noStrike" kern="1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电机输入三相电压与电机转向的关系：根据电机学的相关知识可知，任意对调两相电压即可实现电机转向的改变。</a:t>
            </a:r>
            <a:endParaRPr kumimoji="0" lang="zh-CN" altLang="zh-CN" sz="1800" b="0" i="0" u="none" strike="noStrike" kern="1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Times New Roman" panose="02020603050405020304" pitchFamily="18" charset="0"/>
            </a:endParaRPr>
          </a:p>
        </p:txBody>
      </p:sp>
      <p:pic>
        <p:nvPicPr>
          <p:cNvPr id="7" name="图片 6">
            <a:extLst>
              <a:ext uri="{FF2B5EF4-FFF2-40B4-BE49-F238E27FC236}">
                <a16:creationId xmlns:a16="http://schemas.microsoft.com/office/drawing/2014/main" id="{7896E658-1B38-4C9B-9947-A03D864F722C}"/>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816511" y="3066393"/>
            <a:ext cx="4558978" cy="3027716"/>
          </a:xfrm>
          <a:prstGeom prst="rect">
            <a:avLst/>
          </a:prstGeom>
          <a:noFill/>
          <a:ln>
            <a:noFill/>
          </a:ln>
        </p:spPr>
      </p:pic>
    </p:spTree>
    <p:extLst>
      <p:ext uri="{BB962C8B-B14F-4D97-AF65-F5344CB8AC3E}">
        <p14:creationId xmlns:p14="http://schemas.microsoft.com/office/powerpoint/2010/main" val="3215406852"/>
      </p:ext>
    </p:extLst>
  </p:cSld>
  <p:clrMapOvr>
    <a:masterClrMapping/>
  </p:clrMapOvr>
  <mc:AlternateContent xmlns:mc="http://schemas.openxmlformats.org/markup-compatibility/2006" xmlns:p14="http://schemas.microsoft.com/office/powerpoint/2010/main">
    <mc:Choice Requires="p14">
      <p:transition spd="slow" p14:dur="2000" advTm="13319"/>
    </mc:Choice>
    <mc:Fallback xmlns="">
      <p:transition spd="slow" advTm="13319"/>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71600" y="237941"/>
            <a:ext cx="10515600" cy="510527"/>
          </a:xfrm>
        </p:spPr>
        <p:txBody>
          <a:bodyPr>
            <a:noAutofit/>
          </a:bodyPr>
          <a:lstStyle/>
          <a:p>
            <a:pPr lvl="2">
              <a:spcBef>
                <a:spcPts val="1000"/>
              </a:spcBef>
            </a:pPr>
            <a:r>
              <a:rPr lang="en-US" altLang="zh-CN" sz="3600" b="1" dirty="0">
                <a:latin typeface="Times New Roman" panose="02020603050405020304" pitchFamily="18" charset="0"/>
                <a:cs typeface="Times New Roman" panose="02020603050405020304" pitchFamily="18" charset="0"/>
              </a:rPr>
              <a:t>2.1 </a:t>
            </a:r>
            <a:r>
              <a:rPr lang="zh-CN" altLang="en-US" sz="3600" b="1" dirty="0">
                <a:latin typeface="Times New Roman" panose="02020603050405020304" pitchFamily="18" charset="0"/>
                <a:cs typeface="Times New Roman" panose="02020603050405020304" pitchFamily="18" charset="0"/>
              </a:rPr>
              <a:t>工作原理</a:t>
            </a:r>
            <a:endParaRPr lang="en-US" altLang="zh-CN" sz="3600" b="1" dirty="0">
              <a:latin typeface="Times New Roman" panose="02020603050405020304" pitchFamily="18" charset="0"/>
              <a:cs typeface="Times New Roman" panose="02020603050405020304" pitchFamily="18" charset="0"/>
            </a:endParaRPr>
          </a:p>
        </p:txBody>
      </p:sp>
      <p:sp>
        <p:nvSpPr>
          <p:cNvPr id="4" name="日期占位符 3"/>
          <p:cNvSpPr>
            <a:spLocks noGrp="1"/>
          </p:cNvSpPr>
          <p:nvPr>
            <p:ph type="dt" sz="half" idx="10"/>
          </p:nvPr>
        </p:nvSpPr>
        <p:spPr>
          <a:xfrm>
            <a:off x="0" y="6523720"/>
            <a:ext cx="2743200"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87A581BE-6C2E-4A1F-A76E-F662AB6406AE}" type="datetime1">
              <a:rPr kumimoji="0" lang="zh-CN" altLang="en-US" sz="1600" b="1" i="0" u="none" strike="noStrike" kern="1200" cap="none" spc="0" normalizeH="0" baseline="0" noProof="0" smtClean="0">
                <a:ln>
                  <a:noFill/>
                </a:ln>
                <a:solidFill>
                  <a:prstClr val="white">
                    <a:lumMod val="50000"/>
                  </a:prstClr>
                </a:solidFill>
                <a:effectLst/>
                <a:uLnTx/>
                <a:uFillTx/>
                <a:latin typeface="Times New Roman" panose="02020603050405020304" pitchFamily="18" charset="0"/>
                <a:ea typeface="宋体" panose="02010600030101010101" pitchFamily="2" charset="-122"/>
                <a:cs typeface="Times New Roman" panose="02020603050405020304" pitchFamily="18" charset="0"/>
              </a:rPr>
              <a:pPr marL="0" marR="0" lvl="0" indent="0" algn="ctr" defTabSz="914400" rtl="0" eaLnBrk="1" fontAlgn="auto" latinLnBrk="0" hangingPunct="1">
                <a:lnSpc>
                  <a:spcPct val="100000"/>
                </a:lnSpc>
                <a:spcBef>
                  <a:spcPts val="0"/>
                </a:spcBef>
                <a:spcAft>
                  <a:spcPts val="0"/>
                </a:spcAft>
                <a:buClrTx/>
                <a:buSzTx/>
                <a:buFontTx/>
                <a:buNone/>
                <a:tabLst/>
                <a:defRPr/>
              </a:pPr>
              <a:t>2018/12/18</a:t>
            </a:fld>
            <a:endParaRPr kumimoji="0" lang="zh-CN" altLang="en-US" sz="1600" b="1" i="0" u="none" strike="noStrike" kern="1200" cap="none" spc="0" normalizeH="0" baseline="0" noProof="0" dirty="0">
              <a:ln>
                <a:noFill/>
              </a:ln>
              <a:solidFill>
                <a:prstClr val="white">
                  <a:lumMod val="50000"/>
                </a:prstClr>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15" name="图片 14">
            <a:extLst>
              <a:ext uri="{FF2B5EF4-FFF2-40B4-BE49-F238E27FC236}">
                <a16:creationId xmlns:a16="http://schemas.microsoft.com/office/drawing/2014/main" id="{79EC8E8A-905F-4972-8D6E-C0CA6DA84294}"/>
              </a:ext>
            </a:extLst>
          </p:cNvPr>
          <p:cNvPicPr>
            <a:picLocks noChangeAspect="1"/>
          </p:cNvPicPr>
          <p:nvPr/>
        </p:nvPicPr>
        <p:blipFill>
          <a:blip r:embed="rId2"/>
          <a:stretch>
            <a:fillRect/>
          </a:stretch>
        </p:blipFill>
        <p:spPr>
          <a:xfrm>
            <a:off x="1944892" y="1464362"/>
            <a:ext cx="8038243" cy="3625381"/>
          </a:xfrm>
          <a:prstGeom prst="rect">
            <a:avLst/>
          </a:prstGeom>
        </p:spPr>
      </p:pic>
    </p:spTree>
    <p:extLst>
      <p:ext uri="{BB962C8B-B14F-4D97-AF65-F5344CB8AC3E}">
        <p14:creationId xmlns:p14="http://schemas.microsoft.com/office/powerpoint/2010/main" val="1595536203"/>
      </p:ext>
    </p:extLst>
  </p:cSld>
  <p:clrMapOvr>
    <a:masterClrMapping/>
  </p:clrMapOvr>
  <mc:AlternateContent xmlns:mc="http://schemas.openxmlformats.org/markup-compatibility/2006" xmlns:p14="http://schemas.microsoft.com/office/powerpoint/2010/main">
    <mc:Choice Requires="p14">
      <p:transition spd="slow" p14:dur="2000" advTm="13319"/>
    </mc:Choice>
    <mc:Fallback xmlns="">
      <p:transition spd="slow" advTm="13319"/>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71600" y="237941"/>
            <a:ext cx="10515600" cy="510527"/>
          </a:xfrm>
        </p:spPr>
        <p:txBody>
          <a:bodyPr>
            <a:noAutofit/>
          </a:bodyPr>
          <a:lstStyle/>
          <a:p>
            <a:pPr lvl="2">
              <a:spcBef>
                <a:spcPts val="1000"/>
              </a:spcBef>
            </a:pPr>
            <a:r>
              <a:rPr lang="en-US" altLang="zh-CN" sz="3600" b="1" dirty="0">
                <a:latin typeface="Times New Roman" panose="02020603050405020304" pitchFamily="18" charset="0"/>
                <a:cs typeface="Times New Roman" panose="02020603050405020304" pitchFamily="18" charset="0"/>
              </a:rPr>
              <a:t>2.2 </a:t>
            </a:r>
            <a:r>
              <a:rPr lang="zh-CN" altLang="en-US" sz="3600" b="1" dirty="0">
                <a:latin typeface="Times New Roman" panose="02020603050405020304" pitchFamily="18" charset="0"/>
                <a:cs typeface="Times New Roman" panose="02020603050405020304" pitchFamily="18" charset="0"/>
              </a:rPr>
              <a:t>仿真结果</a:t>
            </a:r>
          </a:p>
        </p:txBody>
      </p:sp>
      <p:sp>
        <p:nvSpPr>
          <p:cNvPr id="4" name="日期占位符 3"/>
          <p:cNvSpPr>
            <a:spLocks noGrp="1"/>
          </p:cNvSpPr>
          <p:nvPr>
            <p:ph type="dt" sz="half" idx="10"/>
          </p:nvPr>
        </p:nvSpPr>
        <p:spPr>
          <a:xfrm>
            <a:off x="0" y="6523720"/>
            <a:ext cx="2743200"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87A581BE-6C2E-4A1F-A76E-F662AB6406AE}" type="datetime1">
              <a:rPr kumimoji="0" lang="zh-CN" altLang="en-US" sz="1600" b="1" i="0" u="none" strike="noStrike" kern="1200" cap="none" spc="0" normalizeH="0" baseline="0" noProof="0" smtClean="0">
                <a:ln>
                  <a:noFill/>
                </a:ln>
                <a:solidFill>
                  <a:prstClr val="white">
                    <a:lumMod val="50000"/>
                  </a:prstClr>
                </a:solidFill>
                <a:effectLst/>
                <a:uLnTx/>
                <a:uFillTx/>
                <a:latin typeface="Times New Roman" panose="02020603050405020304" pitchFamily="18" charset="0"/>
                <a:ea typeface="宋体" panose="02010600030101010101" pitchFamily="2" charset="-122"/>
                <a:cs typeface="Times New Roman" panose="02020603050405020304" pitchFamily="18" charset="0"/>
              </a:rPr>
              <a:pPr marL="0" marR="0" lvl="0" indent="0" algn="ctr" defTabSz="914400" rtl="0" eaLnBrk="1" fontAlgn="auto" latinLnBrk="0" hangingPunct="1">
                <a:lnSpc>
                  <a:spcPct val="100000"/>
                </a:lnSpc>
                <a:spcBef>
                  <a:spcPts val="0"/>
                </a:spcBef>
                <a:spcAft>
                  <a:spcPts val="0"/>
                </a:spcAft>
                <a:buClrTx/>
                <a:buSzTx/>
                <a:buFontTx/>
                <a:buNone/>
                <a:tabLst/>
                <a:defRPr/>
              </a:pPr>
              <a:t>2018/12/18</a:t>
            </a:fld>
            <a:endParaRPr kumimoji="0" lang="zh-CN" altLang="en-US" sz="1600" b="1" i="0" u="none" strike="noStrike" kern="1200" cap="none" spc="0" normalizeH="0" baseline="0" noProof="0" dirty="0">
              <a:ln>
                <a:noFill/>
              </a:ln>
              <a:solidFill>
                <a:prstClr val="white">
                  <a:lumMod val="50000"/>
                </a:prstClr>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3" name="矩形 2">
            <a:extLst>
              <a:ext uri="{FF2B5EF4-FFF2-40B4-BE49-F238E27FC236}">
                <a16:creationId xmlns:a16="http://schemas.microsoft.com/office/drawing/2014/main" id="{5C0C0E8E-7566-4F08-A2D6-C60637A7F195}"/>
              </a:ext>
            </a:extLst>
          </p:cNvPr>
          <p:cNvSpPr/>
          <p:nvPr/>
        </p:nvSpPr>
        <p:spPr>
          <a:xfrm>
            <a:off x="1282263" y="961501"/>
            <a:ext cx="7861737" cy="392928"/>
          </a:xfrm>
          <a:prstGeom prst="rect">
            <a:avLst/>
          </a:prstGeom>
        </p:spPr>
        <p:txBody>
          <a:bodyPr wrap="square">
            <a:spAutoFit/>
          </a:bodyPr>
          <a:lstStyle/>
          <a:p>
            <a:pPr marL="342900" marR="0" lvl="0" indent="-342900" algn="just" defTabSz="914400" rtl="0" eaLnBrk="1" fontAlgn="auto" latinLnBrk="0" hangingPunct="1">
              <a:lnSpc>
                <a:spcPct val="120000"/>
              </a:lnSpc>
              <a:spcBef>
                <a:spcPts val="0"/>
              </a:spcBef>
              <a:spcAft>
                <a:spcPts val="0"/>
              </a:spcAft>
              <a:buClrTx/>
              <a:buSzTx/>
              <a:buFont typeface="+mj-lt"/>
              <a:buAutoNum type="arabicParenR"/>
              <a:tabLst/>
              <a:defRPr/>
            </a:pPr>
            <a:r>
              <a:rPr kumimoji="0" lang="zh-CN" altLang="zh-CN" sz="1800" b="0" i="0" u="none" strike="noStrike" kern="1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电动机运行，</a:t>
            </a:r>
            <a:r>
              <a:rPr kumimoji="0" lang="en-US" altLang="zh-CN" sz="1800" b="0" i="0" u="none" strike="noStrike" kern="1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n=1200r/min</a:t>
            </a:r>
            <a:r>
              <a:rPr kumimoji="0" lang="zh-CN" altLang="zh-CN" sz="1800" b="0" i="0" u="none" strike="noStrike" kern="1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，正转：</a:t>
            </a:r>
            <a:r>
              <a:rPr kumimoji="0" lang="en-US" altLang="zh-CN" sz="1800" b="0" i="0" u="none" strike="noStrike" kern="1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Tm=13N</a:t>
            </a:r>
            <a:r>
              <a:rPr kumimoji="0" lang="zh-CN" altLang="zh-CN" sz="1800" b="0" i="0" u="none" strike="noStrike" kern="1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1800" b="0" i="0" u="none" strike="noStrike" kern="1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m</a:t>
            </a:r>
            <a:r>
              <a:rPr kumimoji="0" lang="zh-CN" altLang="zh-CN" sz="1800" b="0" i="0" u="none" strike="noStrike" kern="1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，相序</a:t>
            </a:r>
            <a:r>
              <a:rPr kumimoji="0" lang="en-US" altLang="zh-CN" sz="1800" b="0" i="0" u="none" strike="noStrike" kern="1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A,B,C</a:t>
            </a:r>
            <a:endParaRPr kumimoji="0" lang="zh-CN" altLang="zh-CN" sz="1800" b="0" i="0" u="none" strike="noStrike" kern="1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Times New Roman" panose="02020603050405020304" pitchFamily="18" charset="0"/>
            </a:endParaRPr>
          </a:p>
        </p:txBody>
      </p:sp>
      <p:pic>
        <p:nvPicPr>
          <p:cNvPr id="6" name="图片 5">
            <a:extLst>
              <a:ext uri="{FF2B5EF4-FFF2-40B4-BE49-F238E27FC236}">
                <a16:creationId xmlns:a16="http://schemas.microsoft.com/office/drawing/2014/main" id="{83016203-A7AC-4302-8A35-6AA3C7C06A20}"/>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713572" y="1415420"/>
            <a:ext cx="7248015" cy="4027160"/>
          </a:xfrm>
          <a:prstGeom prst="rect">
            <a:avLst/>
          </a:prstGeom>
          <a:noFill/>
          <a:ln>
            <a:noFill/>
          </a:ln>
        </p:spPr>
      </p:pic>
      <p:sp>
        <p:nvSpPr>
          <p:cNvPr id="5" name="矩形 4">
            <a:extLst>
              <a:ext uri="{FF2B5EF4-FFF2-40B4-BE49-F238E27FC236}">
                <a16:creationId xmlns:a16="http://schemas.microsoft.com/office/drawing/2014/main" id="{64FFCED8-04C8-46A7-ABD9-CC151AD55A2C}"/>
              </a:ext>
            </a:extLst>
          </p:cNvPr>
          <p:cNvSpPr/>
          <p:nvPr/>
        </p:nvSpPr>
        <p:spPr>
          <a:xfrm>
            <a:off x="7230291" y="2754700"/>
            <a:ext cx="4850524" cy="3372142"/>
          </a:xfrm>
          <a:prstGeom prst="rect">
            <a:avLst/>
          </a:prstGeom>
          <a:solidFill>
            <a:schemeClr val="accent1">
              <a:lumMod val="20000"/>
              <a:lumOff val="80000"/>
            </a:schemeClr>
          </a:solidFill>
        </p:spPr>
        <p:txBody>
          <a:bodyPr wrap="square">
            <a:spAutoFit/>
          </a:bodyPr>
          <a:lstStyle/>
          <a:p>
            <a:pPr marL="0" marR="0" lvl="0" indent="266700" algn="just" defTabSz="914400" rtl="0" eaLnBrk="1" fontAlgn="auto" latinLnBrk="0" hangingPunct="1">
              <a:lnSpc>
                <a:spcPct val="120000"/>
              </a:lnSpc>
              <a:spcBef>
                <a:spcPts val="0"/>
              </a:spcBef>
              <a:spcAft>
                <a:spcPts val="0"/>
              </a:spcAft>
              <a:buClrTx/>
              <a:buSzTx/>
              <a:buFontTx/>
              <a:buNone/>
              <a:tabLst/>
              <a:defRPr/>
            </a:pPr>
            <a:r>
              <a:rPr kumimoji="0" lang="zh-CN" altLang="zh-CN" sz="1800" b="0" i="0" u="none" strike="noStrike" kern="1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电机的转速、转矩以及有功、无功功率分别如上图所示，转速有一段</a:t>
            </a:r>
            <a:r>
              <a:rPr kumimoji="0" lang="en-US" altLang="zh-CN" sz="1800" b="0" i="0" u="none" strike="noStrike" kern="1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0.35</a:t>
            </a:r>
            <a:r>
              <a:rPr kumimoji="0" lang="zh-CN" altLang="zh-CN" sz="1800" b="0" i="0" u="none" strike="noStrike" kern="1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缓慢上升区间，随后能够稳定在</a:t>
            </a:r>
            <a:r>
              <a:rPr kumimoji="0" lang="en-US" altLang="zh-CN" sz="1800" b="0" i="0" u="none" strike="noStrike" kern="1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1200r/mins</a:t>
            </a:r>
            <a:r>
              <a:rPr kumimoji="0" lang="zh-CN" altLang="zh-CN" sz="1800" b="0" i="0" u="none" strike="noStrike" kern="1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左右的；而转矩在转速上升过程中呈现不稳定的振荡状态，进入稳定状态后实现电动运行，平均值不变但转矩大小有波动，同前面的分析相同，可能是由于逆变电路输出电压不稳定造成；功率测量模块得到的有功无功功率可见（黑线），在稳定状态，输出有功功率为正，说明电能从电源端流向电机。</a:t>
            </a:r>
          </a:p>
        </p:txBody>
      </p:sp>
    </p:spTree>
    <p:extLst>
      <p:ext uri="{BB962C8B-B14F-4D97-AF65-F5344CB8AC3E}">
        <p14:creationId xmlns:p14="http://schemas.microsoft.com/office/powerpoint/2010/main" val="3186882173"/>
      </p:ext>
    </p:extLst>
  </p:cSld>
  <p:clrMapOvr>
    <a:masterClrMapping/>
  </p:clrMapOvr>
  <mc:AlternateContent xmlns:mc="http://schemas.openxmlformats.org/markup-compatibility/2006" xmlns:p14="http://schemas.microsoft.com/office/powerpoint/2010/main">
    <mc:Choice Requires="p14">
      <p:transition spd="slow" p14:dur="2000" advTm="13319"/>
    </mc:Choice>
    <mc:Fallback xmlns="">
      <p:transition spd="slow" advTm="1331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71600" y="237941"/>
            <a:ext cx="10515600" cy="510527"/>
          </a:xfrm>
        </p:spPr>
        <p:txBody>
          <a:bodyPr>
            <a:noAutofit/>
          </a:bodyPr>
          <a:lstStyle/>
          <a:p>
            <a:pPr lvl="2">
              <a:spcBef>
                <a:spcPts val="1000"/>
              </a:spcBef>
            </a:pPr>
            <a:r>
              <a:rPr lang="en-US" altLang="zh-CN" sz="3600" b="1" dirty="0">
                <a:latin typeface="Times New Roman" panose="02020603050405020304" pitchFamily="18" charset="0"/>
                <a:cs typeface="Times New Roman" panose="02020603050405020304" pitchFamily="18" charset="0"/>
              </a:rPr>
              <a:t>2.2 </a:t>
            </a:r>
            <a:r>
              <a:rPr lang="zh-CN" altLang="en-US" sz="3600" b="1" dirty="0">
                <a:latin typeface="Times New Roman" panose="02020603050405020304" pitchFamily="18" charset="0"/>
                <a:cs typeface="Times New Roman" panose="02020603050405020304" pitchFamily="18" charset="0"/>
              </a:rPr>
              <a:t>仿真结果</a:t>
            </a:r>
          </a:p>
        </p:txBody>
      </p:sp>
      <p:sp>
        <p:nvSpPr>
          <p:cNvPr id="4" name="日期占位符 3"/>
          <p:cNvSpPr>
            <a:spLocks noGrp="1"/>
          </p:cNvSpPr>
          <p:nvPr>
            <p:ph type="dt" sz="half" idx="10"/>
          </p:nvPr>
        </p:nvSpPr>
        <p:spPr>
          <a:xfrm>
            <a:off x="0" y="6523720"/>
            <a:ext cx="2743200"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87A581BE-6C2E-4A1F-A76E-F662AB6406AE}" type="datetime1">
              <a:rPr kumimoji="0" lang="zh-CN" altLang="en-US" sz="1600" b="1" i="0" u="none" strike="noStrike" kern="1200" cap="none" spc="0" normalizeH="0" baseline="0" noProof="0" smtClean="0">
                <a:ln>
                  <a:noFill/>
                </a:ln>
                <a:solidFill>
                  <a:prstClr val="white">
                    <a:lumMod val="50000"/>
                  </a:prstClr>
                </a:solidFill>
                <a:effectLst/>
                <a:uLnTx/>
                <a:uFillTx/>
                <a:latin typeface="Times New Roman" panose="02020603050405020304" pitchFamily="18" charset="0"/>
                <a:ea typeface="宋体" panose="02010600030101010101" pitchFamily="2" charset="-122"/>
                <a:cs typeface="Times New Roman" panose="02020603050405020304" pitchFamily="18" charset="0"/>
              </a:rPr>
              <a:pPr marL="0" marR="0" lvl="0" indent="0" algn="ctr" defTabSz="914400" rtl="0" eaLnBrk="1" fontAlgn="auto" latinLnBrk="0" hangingPunct="1">
                <a:lnSpc>
                  <a:spcPct val="100000"/>
                </a:lnSpc>
                <a:spcBef>
                  <a:spcPts val="0"/>
                </a:spcBef>
                <a:spcAft>
                  <a:spcPts val="0"/>
                </a:spcAft>
                <a:buClrTx/>
                <a:buSzTx/>
                <a:buFontTx/>
                <a:buNone/>
                <a:tabLst/>
                <a:defRPr/>
              </a:pPr>
              <a:t>2018/12/18</a:t>
            </a:fld>
            <a:endParaRPr kumimoji="0" lang="zh-CN" altLang="en-US" sz="1600" b="1" i="0" u="none" strike="noStrike" kern="1200" cap="none" spc="0" normalizeH="0" baseline="0" noProof="0" dirty="0">
              <a:ln>
                <a:noFill/>
              </a:ln>
              <a:solidFill>
                <a:prstClr val="white">
                  <a:lumMod val="50000"/>
                </a:prstClr>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5" name="图片 4">
            <a:extLst>
              <a:ext uri="{FF2B5EF4-FFF2-40B4-BE49-F238E27FC236}">
                <a16:creationId xmlns:a16="http://schemas.microsoft.com/office/drawing/2014/main" id="{3998DC0B-74D8-4301-AF88-CE9C3F3CB0E5}"/>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954923" y="1259489"/>
            <a:ext cx="7281295" cy="3396768"/>
          </a:xfrm>
          <a:prstGeom prst="rect">
            <a:avLst/>
          </a:prstGeom>
          <a:noFill/>
          <a:ln>
            <a:noFill/>
          </a:ln>
        </p:spPr>
      </p:pic>
      <p:sp>
        <p:nvSpPr>
          <p:cNvPr id="3" name="矩形 2">
            <a:extLst>
              <a:ext uri="{FF2B5EF4-FFF2-40B4-BE49-F238E27FC236}">
                <a16:creationId xmlns:a16="http://schemas.microsoft.com/office/drawing/2014/main" id="{18FCF3E7-F801-4059-AA27-AA5C09B81214}"/>
              </a:ext>
            </a:extLst>
          </p:cNvPr>
          <p:cNvSpPr/>
          <p:nvPr/>
        </p:nvSpPr>
        <p:spPr>
          <a:xfrm>
            <a:off x="2307021" y="4877036"/>
            <a:ext cx="6096000" cy="712952"/>
          </a:xfrm>
          <a:prstGeom prst="rect">
            <a:avLst/>
          </a:prstGeom>
        </p:spPr>
        <p:txBody>
          <a:bodyPr>
            <a:spAutoFit/>
          </a:bodyPr>
          <a:lstStyle/>
          <a:p>
            <a:pPr marL="0" marR="0" lvl="0" indent="266700" algn="just" defTabSz="914400" rtl="0" eaLnBrk="1" fontAlgn="auto" latinLnBrk="0" hangingPunct="1">
              <a:lnSpc>
                <a:spcPct val="120000"/>
              </a:lnSpc>
              <a:spcBef>
                <a:spcPts val="0"/>
              </a:spcBef>
              <a:spcAft>
                <a:spcPts val="0"/>
              </a:spcAft>
              <a:buClrTx/>
              <a:buSzTx/>
              <a:buFontTx/>
              <a:buNone/>
              <a:tabLst/>
              <a:defRPr/>
            </a:pPr>
            <a:r>
              <a:rPr kumimoji="0" lang="zh-CN" altLang="zh-CN" sz="1800" b="0" i="0" u="none" strike="noStrike" kern="1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测量得到的整流端输出电压、整流输入相电压、相电流波形如上，可见整流端能控制输出稳定的直流电压。</a:t>
            </a:r>
            <a:endParaRPr kumimoji="0" lang="zh-CN" altLang="zh-CN" sz="1800" b="0" i="0" u="none" strike="noStrike" kern="1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454593437"/>
      </p:ext>
    </p:extLst>
  </p:cSld>
  <p:clrMapOvr>
    <a:masterClrMapping/>
  </p:clrMapOvr>
  <mc:AlternateContent xmlns:mc="http://schemas.openxmlformats.org/markup-compatibility/2006" xmlns:p14="http://schemas.microsoft.com/office/powerpoint/2010/main">
    <mc:Choice Requires="p14">
      <p:transition spd="slow" p14:dur="2000" advTm="13319"/>
    </mc:Choice>
    <mc:Fallback xmlns="">
      <p:transition spd="slow" advTm="13319"/>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71600" y="237941"/>
            <a:ext cx="10515600" cy="510527"/>
          </a:xfrm>
        </p:spPr>
        <p:txBody>
          <a:bodyPr>
            <a:noAutofit/>
          </a:bodyPr>
          <a:lstStyle/>
          <a:p>
            <a:pPr lvl="2">
              <a:spcBef>
                <a:spcPts val="1000"/>
              </a:spcBef>
            </a:pPr>
            <a:r>
              <a:rPr lang="en-US" altLang="zh-CN" sz="3600" b="1" dirty="0">
                <a:latin typeface="Times New Roman" panose="02020603050405020304" pitchFamily="18" charset="0"/>
                <a:cs typeface="Times New Roman" panose="02020603050405020304" pitchFamily="18" charset="0"/>
              </a:rPr>
              <a:t>2.2 </a:t>
            </a:r>
            <a:r>
              <a:rPr lang="zh-CN" altLang="en-US" sz="3600" b="1" dirty="0">
                <a:latin typeface="Times New Roman" panose="02020603050405020304" pitchFamily="18" charset="0"/>
                <a:cs typeface="Times New Roman" panose="02020603050405020304" pitchFamily="18" charset="0"/>
              </a:rPr>
              <a:t>仿真结果</a:t>
            </a:r>
          </a:p>
        </p:txBody>
      </p:sp>
      <p:sp>
        <p:nvSpPr>
          <p:cNvPr id="4" name="日期占位符 3"/>
          <p:cNvSpPr>
            <a:spLocks noGrp="1"/>
          </p:cNvSpPr>
          <p:nvPr>
            <p:ph type="dt" sz="half" idx="10"/>
          </p:nvPr>
        </p:nvSpPr>
        <p:spPr>
          <a:xfrm>
            <a:off x="0" y="6523720"/>
            <a:ext cx="2743200"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87A581BE-6C2E-4A1F-A76E-F662AB6406AE}" type="datetime1">
              <a:rPr kumimoji="0" lang="zh-CN" altLang="en-US" sz="1600" b="1" i="0" u="none" strike="noStrike" kern="1200" cap="none" spc="0" normalizeH="0" baseline="0" noProof="0" smtClean="0">
                <a:ln>
                  <a:noFill/>
                </a:ln>
                <a:solidFill>
                  <a:prstClr val="white">
                    <a:lumMod val="50000"/>
                  </a:prstClr>
                </a:solidFill>
                <a:effectLst/>
                <a:uLnTx/>
                <a:uFillTx/>
                <a:latin typeface="Times New Roman" panose="02020603050405020304" pitchFamily="18" charset="0"/>
                <a:ea typeface="宋体" panose="02010600030101010101" pitchFamily="2" charset="-122"/>
                <a:cs typeface="Times New Roman" panose="02020603050405020304" pitchFamily="18" charset="0"/>
              </a:rPr>
              <a:pPr marL="0" marR="0" lvl="0" indent="0" algn="ctr" defTabSz="914400" rtl="0" eaLnBrk="1" fontAlgn="auto" latinLnBrk="0" hangingPunct="1">
                <a:lnSpc>
                  <a:spcPct val="100000"/>
                </a:lnSpc>
                <a:spcBef>
                  <a:spcPts val="0"/>
                </a:spcBef>
                <a:spcAft>
                  <a:spcPts val="0"/>
                </a:spcAft>
                <a:buClrTx/>
                <a:buSzTx/>
                <a:buFontTx/>
                <a:buNone/>
                <a:tabLst/>
                <a:defRPr/>
              </a:pPr>
              <a:t>2018/12/18</a:t>
            </a:fld>
            <a:endParaRPr kumimoji="0" lang="zh-CN" altLang="en-US" sz="1600" b="1" i="0" u="none" strike="noStrike" kern="1200" cap="none" spc="0" normalizeH="0" baseline="0" noProof="0" dirty="0">
              <a:ln>
                <a:noFill/>
              </a:ln>
              <a:solidFill>
                <a:prstClr val="white">
                  <a:lumMod val="50000"/>
                </a:prstClr>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5" name="图片 4">
            <a:extLst>
              <a:ext uri="{FF2B5EF4-FFF2-40B4-BE49-F238E27FC236}">
                <a16:creationId xmlns:a16="http://schemas.microsoft.com/office/drawing/2014/main" id="{D404A893-9537-4DF3-9AD1-24031857313B}"/>
              </a:ext>
            </a:extLst>
          </p:cNvPr>
          <p:cNvPicPr/>
          <p:nvPr/>
        </p:nvPicPr>
        <p:blipFill>
          <a:blip r:embed="rId2">
            <a:extLst>
              <a:ext uri="{28A0092B-C50C-407E-A947-70E740481C1C}">
                <a14:useLocalDpi xmlns:a14="http://schemas.microsoft.com/office/drawing/2010/main" val="0"/>
              </a:ext>
            </a:extLst>
          </a:blip>
          <a:srcRect t="8522" b="1607"/>
          <a:stretch>
            <a:fillRect/>
          </a:stretch>
        </p:blipFill>
        <p:spPr bwMode="auto">
          <a:xfrm>
            <a:off x="2195381" y="1411973"/>
            <a:ext cx="7456724" cy="2826433"/>
          </a:xfrm>
          <a:prstGeom prst="rect">
            <a:avLst/>
          </a:prstGeom>
          <a:noFill/>
          <a:ln>
            <a:noFill/>
          </a:ln>
        </p:spPr>
      </p:pic>
      <p:sp>
        <p:nvSpPr>
          <p:cNvPr id="3" name="矩形 2">
            <a:extLst>
              <a:ext uri="{FF2B5EF4-FFF2-40B4-BE49-F238E27FC236}">
                <a16:creationId xmlns:a16="http://schemas.microsoft.com/office/drawing/2014/main" id="{942DB6AB-2409-4A51-BB5E-D2E5B694C399}"/>
              </a:ext>
            </a:extLst>
          </p:cNvPr>
          <p:cNvSpPr/>
          <p:nvPr/>
        </p:nvSpPr>
        <p:spPr>
          <a:xfrm>
            <a:off x="2875743" y="4668111"/>
            <a:ext cx="6096000" cy="712952"/>
          </a:xfrm>
          <a:prstGeom prst="rect">
            <a:avLst/>
          </a:prstGeom>
        </p:spPr>
        <p:txBody>
          <a:bodyPr>
            <a:spAutoFit/>
          </a:bodyPr>
          <a:lstStyle/>
          <a:p>
            <a:pPr marL="0" marR="0" lvl="0" indent="266700" algn="just" defTabSz="914400" rtl="0" eaLnBrk="1" fontAlgn="auto" latinLnBrk="0" hangingPunct="1">
              <a:lnSpc>
                <a:spcPct val="120000"/>
              </a:lnSpc>
              <a:spcBef>
                <a:spcPts val="0"/>
              </a:spcBef>
              <a:spcAft>
                <a:spcPts val="0"/>
              </a:spcAft>
              <a:buClrTx/>
              <a:buSzTx/>
              <a:buFontTx/>
              <a:buNone/>
              <a:tabLst/>
              <a:defRPr/>
            </a:pPr>
            <a:r>
              <a:rPr kumimoji="0" lang="zh-CN" altLang="zh-CN" sz="1800" b="0" i="0" u="none" strike="noStrike" kern="1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稳定后，最终得到的定子磁场及转子磁场如图，转子磁场空间分布基本接近圆形。</a:t>
            </a:r>
            <a:endParaRPr kumimoji="0" lang="zh-CN" altLang="zh-CN" sz="1800" b="0" i="0" u="none" strike="noStrike" kern="1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616426109"/>
      </p:ext>
    </p:extLst>
  </p:cSld>
  <p:clrMapOvr>
    <a:masterClrMapping/>
  </p:clrMapOvr>
  <mc:AlternateContent xmlns:mc="http://schemas.openxmlformats.org/markup-compatibility/2006" xmlns:p14="http://schemas.microsoft.com/office/powerpoint/2010/main">
    <mc:Choice Requires="p14">
      <p:transition spd="slow" p14:dur="2000" advTm="13319"/>
    </mc:Choice>
    <mc:Fallback xmlns="">
      <p:transition spd="slow" advTm="13319"/>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71600" y="237941"/>
            <a:ext cx="10515600" cy="510527"/>
          </a:xfrm>
        </p:spPr>
        <p:txBody>
          <a:bodyPr>
            <a:noAutofit/>
          </a:bodyPr>
          <a:lstStyle/>
          <a:p>
            <a:pPr lvl="2">
              <a:spcBef>
                <a:spcPts val="1000"/>
              </a:spcBef>
            </a:pPr>
            <a:r>
              <a:rPr lang="en-US" altLang="zh-CN" sz="3600" b="1" dirty="0">
                <a:latin typeface="Times New Roman" panose="02020603050405020304" pitchFamily="18" charset="0"/>
                <a:cs typeface="Times New Roman" panose="02020603050405020304" pitchFamily="18" charset="0"/>
              </a:rPr>
              <a:t>2.2 </a:t>
            </a:r>
            <a:r>
              <a:rPr lang="zh-CN" altLang="en-US" sz="3600" b="1" dirty="0">
                <a:latin typeface="Times New Roman" panose="02020603050405020304" pitchFamily="18" charset="0"/>
                <a:cs typeface="Times New Roman" panose="02020603050405020304" pitchFamily="18" charset="0"/>
              </a:rPr>
              <a:t>仿真结果</a:t>
            </a:r>
          </a:p>
        </p:txBody>
      </p:sp>
      <p:sp>
        <p:nvSpPr>
          <p:cNvPr id="4" name="日期占位符 3"/>
          <p:cNvSpPr>
            <a:spLocks noGrp="1"/>
          </p:cNvSpPr>
          <p:nvPr>
            <p:ph type="dt" sz="half" idx="10"/>
          </p:nvPr>
        </p:nvSpPr>
        <p:spPr>
          <a:xfrm>
            <a:off x="0" y="6523720"/>
            <a:ext cx="2743200"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87A581BE-6C2E-4A1F-A76E-F662AB6406AE}" type="datetime1">
              <a:rPr kumimoji="0" lang="zh-CN" altLang="en-US" sz="1600" b="1" i="0" u="none" strike="noStrike" kern="1200" cap="none" spc="0" normalizeH="0" baseline="0" noProof="0" smtClean="0">
                <a:ln>
                  <a:noFill/>
                </a:ln>
                <a:solidFill>
                  <a:prstClr val="white">
                    <a:lumMod val="50000"/>
                  </a:prstClr>
                </a:solidFill>
                <a:effectLst/>
                <a:uLnTx/>
                <a:uFillTx/>
                <a:latin typeface="Times New Roman" panose="02020603050405020304" pitchFamily="18" charset="0"/>
                <a:ea typeface="宋体" panose="02010600030101010101" pitchFamily="2" charset="-122"/>
                <a:cs typeface="Times New Roman" panose="02020603050405020304" pitchFamily="18" charset="0"/>
              </a:rPr>
              <a:pPr marL="0" marR="0" lvl="0" indent="0" algn="ctr" defTabSz="914400" rtl="0" eaLnBrk="1" fontAlgn="auto" latinLnBrk="0" hangingPunct="1">
                <a:lnSpc>
                  <a:spcPct val="100000"/>
                </a:lnSpc>
                <a:spcBef>
                  <a:spcPts val="0"/>
                </a:spcBef>
                <a:spcAft>
                  <a:spcPts val="0"/>
                </a:spcAft>
                <a:buClrTx/>
                <a:buSzTx/>
                <a:buFontTx/>
                <a:buNone/>
                <a:tabLst/>
                <a:defRPr/>
              </a:pPr>
              <a:t>2018/12/18</a:t>
            </a:fld>
            <a:endParaRPr kumimoji="0" lang="zh-CN" altLang="en-US" sz="1600" b="1" i="0" u="none" strike="noStrike" kern="1200" cap="none" spc="0" normalizeH="0" baseline="0" noProof="0" dirty="0">
              <a:ln>
                <a:noFill/>
              </a:ln>
              <a:solidFill>
                <a:prstClr val="white">
                  <a:lumMod val="50000"/>
                </a:prstClr>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5" name="矩形 4">
            <a:extLst>
              <a:ext uri="{FF2B5EF4-FFF2-40B4-BE49-F238E27FC236}">
                <a16:creationId xmlns:a16="http://schemas.microsoft.com/office/drawing/2014/main" id="{E18DC203-C39B-4E73-AA8A-7300CB4573BF}"/>
              </a:ext>
            </a:extLst>
          </p:cNvPr>
          <p:cNvSpPr/>
          <p:nvPr/>
        </p:nvSpPr>
        <p:spPr>
          <a:xfrm>
            <a:off x="1182414" y="1032585"/>
            <a:ext cx="7646276" cy="392928"/>
          </a:xfrm>
          <a:prstGeom prst="rect">
            <a:avLst/>
          </a:prstGeom>
        </p:spPr>
        <p:txBody>
          <a:bodyPr wrap="square">
            <a:spAutoFit/>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en-US" altLang="zh-CN" sz="1800" b="0" i="0" u="none" strike="noStrike" kern="1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2) </a:t>
            </a:r>
            <a:r>
              <a:rPr kumimoji="0" lang="zh-CN" altLang="zh-CN" sz="1800" b="0" i="0" u="none" strike="noStrike" kern="1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电动机运行，</a:t>
            </a:r>
            <a:r>
              <a:rPr kumimoji="0" lang="en-US" altLang="zh-CN" sz="1800" b="0" i="0" u="none" strike="noStrike" kern="1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n=1200r/min</a:t>
            </a:r>
            <a:r>
              <a:rPr kumimoji="0" lang="zh-CN" altLang="zh-CN" sz="1800" b="0" i="0" u="none" strike="noStrike" kern="1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，反转：</a:t>
            </a:r>
            <a:r>
              <a:rPr kumimoji="0" lang="en-US" altLang="zh-CN" sz="1800" b="0" i="0" u="none" strike="noStrike" kern="1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Tm=13N</a:t>
            </a:r>
            <a:r>
              <a:rPr kumimoji="0" lang="zh-CN" altLang="zh-CN" sz="1800" b="0" i="0" u="none" strike="noStrike" kern="1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1800" b="0" i="0" u="none" strike="noStrike" kern="1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m</a:t>
            </a:r>
            <a:r>
              <a:rPr kumimoji="0" lang="zh-CN" altLang="zh-CN" sz="1800" b="0" i="0" u="none" strike="noStrike" kern="1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，相序</a:t>
            </a:r>
            <a:r>
              <a:rPr kumimoji="0" lang="en-US" altLang="zh-CN" sz="1800" b="0" i="0" u="none" strike="noStrike" kern="1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A, C, B</a:t>
            </a:r>
            <a:endParaRPr kumimoji="0" lang="zh-CN" altLang="zh-CN" sz="1800" b="0" i="0" u="none" strike="noStrike" kern="1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Times New Roman" panose="02020603050405020304" pitchFamily="18" charset="0"/>
            </a:endParaRPr>
          </a:p>
        </p:txBody>
      </p:sp>
      <p:pic>
        <p:nvPicPr>
          <p:cNvPr id="6" name="图片 5">
            <a:extLst>
              <a:ext uri="{FF2B5EF4-FFF2-40B4-BE49-F238E27FC236}">
                <a16:creationId xmlns:a16="http://schemas.microsoft.com/office/drawing/2014/main" id="{5DECA094-1753-461C-8BFB-3CFF54D20CB5}"/>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182414" y="1532563"/>
            <a:ext cx="6826350" cy="3792873"/>
          </a:xfrm>
          <a:prstGeom prst="rect">
            <a:avLst/>
          </a:prstGeom>
          <a:noFill/>
          <a:ln>
            <a:noFill/>
          </a:ln>
        </p:spPr>
      </p:pic>
      <p:sp>
        <p:nvSpPr>
          <p:cNvPr id="7" name="矩形 6">
            <a:extLst>
              <a:ext uri="{FF2B5EF4-FFF2-40B4-BE49-F238E27FC236}">
                <a16:creationId xmlns:a16="http://schemas.microsoft.com/office/drawing/2014/main" id="{1B805FA2-831C-4A66-BD98-17E843D2A9C7}"/>
              </a:ext>
            </a:extLst>
          </p:cNvPr>
          <p:cNvSpPr/>
          <p:nvPr/>
        </p:nvSpPr>
        <p:spPr>
          <a:xfrm>
            <a:off x="8135155" y="2398265"/>
            <a:ext cx="3906591" cy="2707344"/>
          </a:xfrm>
          <a:prstGeom prst="rect">
            <a:avLst/>
          </a:prstGeom>
          <a:solidFill>
            <a:schemeClr val="accent1">
              <a:lumMod val="20000"/>
              <a:lumOff val="80000"/>
            </a:schemeClr>
          </a:solidFill>
        </p:spPr>
        <p:txBody>
          <a:bodyPr wrap="square">
            <a:spAutoFit/>
          </a:bodyPr>
          <a:lstStyle/>
          <a:p>
            <a:pPr marL="0" marR="0" lvl="0" indent="266700" algn="just" defTabSz="914400" rtl="0" eaLnBrk="1" fontAlgn="auto" latinLnBrk="0" hangingPunct="1">
              <a:lnSpc>
                <a:spcPct val="120000"/>
              </a:lnSpc>
              <a:spcBef>
                <a:spcPts val="0"/>
              </a:spcBef>
              <a:spcAft>
                <a:spcPts val="0"/>
              </a:spcAft>
              <a:buClrTx/>
              <a:buSzTx/>
              <a:buFontTx/>
              <a:buNone/>
              <a:tabLst/>
              <a:defRPr/>
            </a:pPr>
            <a:r>
              <a:rPr kumimoji="0" lang="zh-CN" altLang="zh-CN" sz="1800" b="0" i="0" u="none" strike="noStrike" kern="1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电机的转速、转矩以及有功、无功功率分别如上图所示，转速有一段</a:t>
            </a:r>
            <a:r>
              <a:rPr kumimoji="0" lang="en-US" altLang="zh-CN" sz="1800" b="0" i="0" u="none" strike="noStrike" kern="1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0.3s</a:t>
            </a:r>
            <a:r>
              <a:rPr kumimoji="0" lang="zh-CN" altLang="zh-CN" sz="1800" b="0" i="0" u="none" strike="noStrike" kern="1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左右的缓慢下降区间，随后能够稳定在</a:t>
            </a:r>
            <a:r>
              <a:rPr kumimoji="0" lang="en-US" altLang="zh-CN" sz="1800" b="0" i="0" u="none" strike="noStrike" kern="1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-1200r/min</a:t>
            </a:r>
            <a:r>
              <a:rPr kumimoji="0" lang="zh-CN" altLang="zh-CN" sz="1800" b="0" i="0" u="none" strike="noStrike" kern="1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；而转矩在稳定后基本与正转时相同；由功率波形可见，电源端输出有功功率最终稳定在正值，且有一定无功功率的输出，用以电机励磁。</a:t>
            </a:r>
            <a:endParaRPr kumimoji="0" lang="zh-CN" altLang="zh-CN" sz="1800" b="0" i="0" u="none" strike="noStrike" kern="1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668365989"/>
      </p:ext>
    </p:extLst>
  </p:cSld>
  <p:clrMapOvr>
    <a:masterClrMapping/>
  </p:clrMapOvr>
  <mc:AlternateContent xmlns:mc="http://schemas.openxmlformats.org/markup-compatibility/2006" xmlns:p14="http://schemas.microsoft.com/office/powerpoint/2010/main">
    <mc:Choice Requires="p14">
      <p:transition spd="slow" p14:dur="2000" advTm="13319"/>
    </mc:Choice>
    <mc:Fallback xmlns="">
      <p:transition spd="slow" advTm="13319"/>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71600" y="237941"/>
            <a:ext cx="10515600" cy="510527"/>
          </a:xfrm>
        </p:spPr>
        <p:txBody>
          <a:bodyPr>
            <a:noAutofit/>
          </a:bodyPr>
          <a:lstStyle/>
          <a:p>
            <a:pPr lvl="2">
              <a:spcBef>
                <a:spcPts val="1000"/>
              </a:spcBef>
            </a:pPr>
            <a:r>
              <a:rPr lang="en-US" altLang="zh-CN" sz="3600" b="1" dirty="0">
                <a:latin typeface="Times New Roman" panose="02020603050405020304" pitchFamily="18" charset="0"/>
                <a:cs typeface="Times New Roman" panose="02020603050405020304" pitchFamily="18" charset="0"/>
              </a:rPr>
              <a:t>2.2 </a:t>
            </a:r>
            <a:r>
              <a:rPr lang="zh-CN" altLang="en-US" sz="3600" b="1" dirty="0">
                <a:latin typeface="Times New Roman" panose="02020603050405020304" pitchFamily="18" charset="0"/>
                <a:cs typeface="Times New Roman" panose="02020603050405020304" pitchFamily="18" charset="0"/>
              </a:rPr>
              <a:t>仿真结果</a:t>
            </a:r>
          </a:p>
        </p:txBody>
      </p:sp>
      <p:sp>
        <p:nvSpPr>
          <p:cNvPr id="4" name="日期占位符 3"/>
          <p:cNvSpPr>
            <a:spLocks noGrp="1"/>
          </p:cNvSpPr>
          <p:nvPr>
            <p:ph type="dt" sz="half" idx="10"/>
          </p:nvPr>
        </p:nvSpPr>
        <p:spPr>
          <a:xfrm>
            <a:off x="0" y="6523720"/>
            <a:ext cx="2743200"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87A581BE-6C2E-4A1F-A76E-F662AB6406AE}" type="datetime1">
              <a:rPr kumimoji="0" lang="zh-CN" altLang="en-US" sz="1600" b="1" i="0" u="none" strike="noStrike" kern="1200" cap="none" spc="0" normalizeH="0" baseline="0" noProof="0" smtClean="0">
                <a:ln>
                  <a:noFill/>
                </a:ln>
                <a:solidFill>
                  <a:prstClr val="white">
                    <a:lumMod val="50000"/>
                  </a:prstClr>
                </a:solidFill>
                <a:effectLst/>
                <a:uLnTx/>
                <a:uFillTx/>
                <a:latin typeface="Times New Roman" panose="02020603050405020304" pitchFamily="18" charset="0"/>
                <a:ea typeface="宋体" panose="02010600030101010101" pitchFamily="2" charset="-122"/>
                <a:cs typeface="Times New Roman" panose="02020603050405020304" pitchFamily="18" charset="0"/>
              </a:rPr>
              <a:pPr marL="0" marR="0" lvl="0" indent="0" algn="ctr" defTabSz="914400" rtl="0" eaLnBrk="1" fontAlgn="auto" latinLnBrk="0" hangingPunct="1">
                <a:lnSpc>
                  <a:spcPct val="100000"/>
                </a:lnSpc>
                <a:spcBef>
                  <a:spcPts val="0"/>
                </a:spcBef>
                <a:spcAft>
                  <a:spcPts val="0"/>
                </a:spcAft>
                <a:buClrTx/>
                <a:buSzTx/>
                <a:buFontTx/>
                <a:buNone/>
                <a:tabLst/>
                <a:defRPr/>
              </a:pPr>
              <a:t>2018/12/18</a:t>
            </a:fld>
            <a:endParaRPr kumimoji="0" lang="zh-CN" altLang="en-US" sz="1600" b="1" i="0" u="none" strike="noStrike" kern="1200" cap="none" spc="0" normalizeH="0" baseline="0" noProof="0" dirty="0">
              <a:ln>
                <a:noFill/>
              </a:ln>
              <a:solidFill>
                <a:prstClr val="white">
                  <a:lumMod val="50000"/>
                </a:prstClr>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3" name="矩形 2">
            <a:extLst>
              <a:ext uri="{FF2B5EF4-FFF2-40B4-BE49-F238E27FC236}">
                <a16:creationId xmlns:a16="http://schemas.microsoft.com/office/drawing/2014/main" id="{647517BA-38EC-431A-A273-B79EC0E42FF6}"/>
              </a:ext>
            </a:extLst>
          </p:cNvPr>
          <p:cNvSpPr/>
          <p:nvPr/>
        </p:nvSpPr>
        <p:spPr>
          <a:xfrm>
            <a:off x="1371600" y="978066"/>
            <a:ext cx="3315331" cy="392928"/>
          </a:xfrm>
          <a:prstGeom prst="rect">
            <a:avLst/>
          </a:prstGeom>
        </p:spPr>
        <p:txBody>
          <a:bodyPr wrap="none">
            <a:spAutoFit/>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en-US" altLang="zh-CN" sz="1800" b="0" i="0" u="none" strike="noStrike" kern="1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3</a:t>
            </a:r>
            <a:r>
              <a:rPr kumimoji="0" lang="zh-CN" altLang="en-US" sz="1800" b="0" i="0" u="none" strike="noStrike" kern="1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0" lang="zh-CN" altLang="zh-CN" sz="1800" b="0" i="0" u="none" strike="noStrike" kern="1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发电机运行，</a:t>
            </a:r>
            <a:r>
              <a:rPr kumimoji="0" lang="en-US" altLang="zh-CN" sz="1800" b="0" i="0" u="none" strike="noStrike" kern="1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n=1400</a:t>
            </a:r>
            <a:r>
              <a:rPr kumimoji="0" lang="zh-CN" altLang="zh-CN" sz="1800" b="0" i="0" u="none" strike="noStrike" kern="1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，正转</a:t>
            </a:r>
            <a:endParaRPr kumimoji="0" lang="zh-CN" altLang="zh-CN" sz="1800" b="0" i="0" u="none" strike="noStrike" kern="1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Times New Roman" panose="02020603050405020304" pitchFamily="18" charset="0"/>
            </a:endParaRPr>
          </a:p>
        </p:txBody>
      </p:sp>
      <p:pic>
        <p:nvPicPr>
          <p:cNvPr id="5" name="图片 4">
            <a:extLst>
              <a:ext uri="{FF2B5EF4-FFF2-40B4-BE49-F238E27FC236}">
                <a16:creationId xmlns:a16="http://schemas.microsoft.com/office/drawing/2014/main" id="{EA3D06FE-AFB3-474E-ABA2-20BB31137D79}"/>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70590" y="1465563"/>
            <a:ext cx="7803931" cy="3576645"/>
          </a:xfrm>
          <a:prstGeom prst="rect">
            <a:avLst/>
          </a:prstGeom>
          <a:noFill/>
          <a:ln>
            <a:noFill/>
          </a:ln>
        </p:spPr>
      </p:pic>
      <p:sp>
        <p:nvSpPr>
          <p:cNvPr id="6" name="矩形 5">
            <a:extLst>
              <a:ext uri="{FF2B5EF4-FFF2-40B4-BE49-F238E27FC236}">
                <a16:creationId xmlns:a16="http://schemas.microsoft.com/office/drawing/2014/main" id="{37EB6E44-0075-4D82-A684-9FFD93867CB1}"/>
              </a:ext>
            </a:extLst>
          </p:cNvPr>
          <p:cNvSpPr/>
          <p:nvPr/>
        </p:nvSpPr>
        <p:spPr>
          <a:xfrm>
            <a:off x="6096000" y="3279227"/>
            <a:ext cx="5757042" cy="2707344"/>
          </a:xfrm>
          <a:prstGeom prst="rect">
            <a:avLst/>
          </a:prstGeom>
          <a:solidFill>
            <a:schemeClr val="accent1">
              <a:lumMod val="20000"/>
              <a:lumOff val="80000"/>
            </a:schemeClr>
          </a:solidFill>
        </p:spPr>
        <p:txBody>
          <a:bodyPr wrap="square">
            <a:spAutoFit/>
          </a:bodyPr>
          <a:lstStyle/>
          <a:p>
            <a:pPr marL="0" marR="0" lvl="0" indent="266700" algn="just" defTabSz="914400" rtl="0" eaLnBrk="1" fontAlgn="auto" latinLnBrk="0" hangingPunct="1">
              <a:lnSpc>
                <a:spcPct val="120000"/>
              </a:lnSpc>
              <a:spcBef>
                <a:spcPts val="0"/>
              </a:spcBef>
              <a:spcAft>
                <a:spcPts val="0"/>
              </a:spcAft>
              <a:buClrTx/>
              <a:buSzTx/>
              <a:buFontTx/>
              <a:buNone/>
              <a:tabLst/>
              <a:defRPr/>
            </a:pPr>
            <a:r>
              <a:rPr kumimoji="0" lang="zh-CN" altLang="zh-CN" sz="1800" b="0" i="0" u="none" strike="noStrike" kern="1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电机的转速、转矩以及有功、无功功率分别如上图所示，转速有一段</a:t>
            </a:r>
            <a:r>
              <a:rPr kumimoji="0" lang="en-US" altLang="zh-CN" sz="1800" b="0" i="0" u="none" strike="noStrike" kern="1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0.3s</a:t>
            </a:r>
            <a:r>
              <a:rPr kumimoji="0" lang="zh-CN" altLang="zh-CN" sz="1800" b="0" i="0" u="none" strike="noStrike" kern="1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左右的缓慢上升区间，随后能够稳定在</a:t>
            </a:r>
            <a:r>
              <a:rPr kumimoji="0" lang="en-US" altLang="zh-CN" sz="1800" b="0" i="0" u="none" strike="noStrike" kern="1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1400r/min</a:t>
            </a:r>
            <a:r>
              <a:rPr kumimoji="0" lang="zh-CN" altLang="zh-CN" sz="1800" b="0" i="0" u="none" strike="noStrike" kern="1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；而转矩在稳定后基本与正转时相同；由功率波形可见，电源端输出有功功率最终稳定在负值，说明电能从电机反馈回电源，向电网测供电，这也是在整流侧进行</a:t>
            </a:r>
            <a:r>
              <a:rPr kumimoji="0" lang="en-US" altLang="zh-CN" sz="1800" b="0" i="0" u="none" strike="noStrike" kern="1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PWM</a:t>
            </a:r>
            <a:r>
              <a:rPr kumimoji="0" lang="zh-CN" altLang="zh-CN" sz="1800" b="0" i="0" u="none" strike="noStrike" kern="1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控制的优点，能实现电机的四象限运行，且电路较利用可控变流器实现再生反馈的电压型间接交交变频电路更为精简。</a:t>
            </a:r>
            <a:endParaRPr kumimoji="0" lang="zh-CN" altLang="zh-CN" sz="1800" b="0" i="0" u="none" strike="noStrike" kern="1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831465250"/>
      </p:ext>
    </p:extLst>
  </p:cSld>
  <p:clrMapOvr>
    <a:masterClrMapping/>
  </p:clrMapOvr>
  <mc:AlternateContent xmlns:mc="http://schemas.openxmlformats.org/markup-compatibility/2006" xmlns:p14="http://schemas.microsoft.com/office/powerpoint/2010/main">
    <mc:Choice Requires="p14">
      <p:transition spd="slow" p14:dur="2000" advTm="13319"/>
    </mc:Choice>
    <mc:Fallback xmlns="">
      <p:transition spd="slow" advTm="1331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71600" y="237941"/>
            <a:ext cx="10515600" cy="510527"/>
          </a:xfrm>
        </p:spPr>
        <p:txBody>
          <a:bodyPr>
            <a:noAutofit/>
          </a:bodyPr>
          <a:lstStyle/>
          <a:p>
            <a:pPr lvl="2">
              <a:spcBef>
                <a:spcPts val="1000"/>
              </a:spcBef>
            </a:pPr>
            <a:r>
              <a:rPr lang="en-US" altLang="zh-CN" sz="3600" b="1" dirty="0">
                <a:latin typeface="Times New Roman" panose="02020603050405020304" pitchFamily="18" charset="0"/>
                <a:cs typeface="Times New Roman" panose="02020603050405020304" pitchFamily="18" charset="0"/>
              </a:rPr>
              <a:t>2.2 </a:t>
            </a:r>
            <a:r>
              <a:rPr lang="zh-CN" altLang="en-US" sz="3600" b="1" dirty="0">
                <a:latin typeface="Times New Roman" panose="02020603050405020304" pitchFamily="18" charset="0"/>
                <a:cs typeface="Times New Roman" panose="02020603050405020304" pitchFamily="18" charset="0"/>
              </a:rPr>
              <a:t>仿真结果</a:t>
            </a:r>
          </a:p>
        </p:txBody>
      </p:sp>
      <p:sp>
        <p:nvSpPr>
          <p:cNvPr id="4" name="日期占位符 3"/>
          <p:cNvSpPr>
            <a:spLocks noGrp="1"/>
          </p:cNvSpPr>
          <p:nvPr>
            <p:ph type="dt" sz="half" idx="10"/>
          </p:nvPr>
        </p:nvSpPr>
        <p:spPr>
          <a:xfrm>
            <a:off x="0" y="6523720"/>
            <a:ext cx="2743200"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87A581BE-6C2E-4A1F-A76E-F662AB6406AE}" type="datetime1">
              <a:rPr kumimoji="0" lang="zh-CN" altLang="en-US" sz="1600" b="1" i="0" u="none" strike="noStrike" kern="1200" cap="none" spc="0" normalizeH="0" baseline="0" noProof="0" smtClean="0">
                <a:ln>
                  <a:noFill/>
                </a:ln>
                <a:solidFill>
                  <a:prstClr val="white">
                    <a:lumMod val="50000"/>
                  </a:prstClr>
                </a:solidFill>
                <a:effectLst/>
                <a:uLnTx/>
                <a:uFillTx/>
                <a:latin typeface="Times New Roman" panose="02020603050405020304" pitchFamily="18" charset="0"/>
                <a:ea typeface="宋体" panose="02010600030101010101" pitchFamily="2" charset="-122"/>
                <a:cs typeface="Times New Roman" panose="02020603050405020304" pitchFamily="18" charset="0"/>
              </a:rPr>
              <a:pPr marL="0" marR="0" lvl="0" indent="0" algn="ctr" defTabSz="914400" rtl="0" eaLnBrk="1" fontAlgn="auto" latinLnBrk="0" hangingPunct="1">
                <a:lnSpc>
                  <a:spcPct val="100000"/>
                </a:lnSpc>
                <a:spcBef>
                  <a:spcPts val="0"/>
                </a:spcBef>
                <a:spcAft>
                  <a:spcPts val="0"/>
                </a:spcAft>
                <a:buClrTx/>
                <a:buSzTx/>
                <a:buFontTx/>
                <a:buNone/>
                <a:tabLst/>
                <a:defRPr/>
              </a:pPr>
              <a:t>2018/12/18</a:t>
            </a:fld>
            <a:endParaRPr kumimoji="0" lang="zh-CN" altLang="en-US" sz="1600" b="1" i="0" u="none" strike="noStrike" kern="1200" cap="none" spc="0" normalizeH="0" baseline="0" noProof="0" dirty="0">
              <a:ln>
                <a:noFill/>
              </a:ln>
              <a:solidFill>
                <a:prstClr val="white">
                  <a:lumMod val="50000"/>
                </a:prstClr>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5" name="图片 4">
            <a:extLst>
              <a:ext uri="{FF2B5EF4-FFF2-40B4-BE49-F238E27FC236}">
                <a16:creationId xmlns:a16="http://schemas.microsoft.com/office/drawing/2014/main" id="{B8D0C728-5E5D-4282-BAC2-1DDF5850276E}"/>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76926" y="1217291"/>
            <a:ext cx="7734060" cy="3543896"/>
          </a:xfrm>
          <a:prstGeom prst="rect">
            <a:avLst/>
          </a:prstGeom>
          <a:noFill/>
          <a:ln>
            <a:noFill/>
          </a:ln>
        </p:spPr>
      </p:pic>
      <p:sp>
        <p:nvSpPr>
          <p:cNvPr id="3" name="矩形 2">
            <a:extLst>
              <a:ext uri="{FF2B5EF4-FFF2-40B4-BE49-F238E27FC236}">
                <a16:creationId xmlns:a16="http://schemas.microsoft.com/office/drawing/2014/main" id="{F1546C2B-D0BB-47F8-AB95-341537EF33B8}"/>
              </a:ext>
            </a:extLst>
          </p:cNvPr>
          <p:cNvSpPr/>
          <p:nvPr/>
        </p:nvSpPr>
        <p:spPr>
          <a:xfrm>
            <a:off x="2217583" y="5118033"/>
            <a:ext cx="7084072" cy="712952"/>
          </a:xfrm>
          <a:prstGeom prst="rect">
            <a:avLst/>
          </a:prstGeom>
        </p:spPr>
        <p:txBody>
          <a:bodyPr wrap="square">
            <a:spAutoFit/>
          </a:bodyPr>
          <a:lstStyle/>
          <a:p>
            <a:pPr marL="0" marR="0" lvl="0" indent="266700" algn="just" defTabSz="914400" rtl="0" eaLnBrk="1" fontAlgn="auto" latinLnBrk="0" hangingPunct="1">
              <a:lnSpc>
                <a:spcPct val="120000"/>
              </a:lnSpc>
              <a:spcBef>
                <a:spcPts val="0"/>
              </a:spcBef>
              <a:spcAft>
                <a:spcPts val="0"/>
              </a:spcAft>
              <a:buClrTx/>
              <a:buSzTx/>
              <a:buFontTx/>
              <a:buNone/>
              <a:tabLst/>
              <a:defRPr/>
            </a:pPr>
            <a:r>
              <a:rPr kumimoji="0" lang="zh-CN" altLang="zh-CN" sz="1800" b="0" i="0" u="none" strike="noStrike" kern="1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测量得到的整流端输出电压、整流输入相电压、相电流波形如上，与发电情况相同，整流端能根据设定控制稳定的直流电压输出。</a:t>
            </a:r>
            <a:endParaRPr kumimoji="0" lang="zh-CN" altLang="zh-CN" sz="1800" b="0" i="0" u="none" strike="noStrike" kern="1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4226950010"/>
      </p:ext>
    </p:extLst>
  </p:cSld>
  <p:clrMapOvr>
    <a:masterClrMapping/>
  </p:clrMapOvr>
  <mc:AlternateContent xmlns:mc="http://schemas.openxmlformats.org/markup-compatibility/2006" xmlns:p14="http://schemas.microsoft.com/office/powerpoint/2010/main">
    <mc:Choice Requires="p14">
      <p:transition spd="slow" p14:dur="2000" advTm="13319"/>
    </mc:Choice>
    <mc:Fallback xmlns="">
      <p:transition spd="slow" advTm="13319"/>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71600" y="237941"/>
            <a:ext cx="10515600" cy="510527"/>
          </a:xfrm>
        </p:spPr>
        <p:txBody>
          <a:bodyPr>
            <a:noAutofit/>
          </a:bodyPr>
          <a:lstStyle/>
          <a:p>
            <a:r>
              <a:rPr lang="en-US" altLang="zh-CN" sz="3600" dirty="0"/>
              <a:t>Part 1</a:t>
            </a:r>
            <a:endParaRPr lang="zh-CN" altLang="en-US" sz="3600" dirty="0"/>
          </a:p>
        </p:txBody>
      </p:sp>
      <p:sp>
        <p:nvSpPr>
          <p:cNvPr id="4" name="日期占位符 3"/>
          <p:cNvSpPr>
            <a:spLocks noGrp="1"/>
          </p:cNvSpPr>
          <p:nvPr>
            <p:ph type="dt" sz="half" idx="10"/>
          </p:nvPr>
        </p:nvSpPr>
        <p:spPr>
          <a:xfrm>
            <a:off x="0" y="6523720"/>
            <a:ext cx="2743200"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87A581BE-6C2E-4A1F-A76E-F662AB6406AE}" type="datetime1">
              <a:rPr kumimoji="0" lang="zh-CN" altLang="en-US" sz="1600" b="1" i="0" u="none" strike="noStrike" kern="1200" cap="none" spc="0" normalizeH="0" baseline="0" noProof="0" smtClean="0">
                <a:ln>
                  <a:noFill/>
                </a:ln>
                <a:solidFill>
                  <a:prstClr val="white">
                    <a:lumMod val="50000"/>
                  </a:prstClr>
                </a:solidFill>
                <a:effectLst/>
                <a:uLnTx/>
                <a:uFillTx/>
                <a:latin typeface="Times New Roman" panose="02020603050405020304" pitchFamily="18" charset="0"/>
                <a:ea typeface="宋体" panose="02010600030101010101" pitchFamily="2" charset="-122"/>
                <a:cs typeface="Times New Roman" panose="02020603050405020304" pitchFamily="18" charset="0"/>
              </a:rPr>
              <a:pPr marL="0" marR="0" lvl="0" indent="0" algn="ctr" defTabSz="914400" rtl="0" eaLnBrk="1" fontAlgn="auto" latinLnBrk="0" hangingPunct="1">
                <a:lnSpc>
                  <a:spcPct val="100000"/>
                </a:lnSpc>
                <a:spcBef>
                  <a:spcPts val="0"/>
                </a:spcBef>
                <a:spcAft>
                  <a:spcPts val="0"/>
                </a:spcAft>
                <a:buClrTx/>
                <a:buSzTx/>
                <a:buFontTx/>
                <a:buNone/>
                <a:tabLst/>
                <a:defRPr/>
              </a:pPr>
              <a:t>2018/12/18</a:t>
            </a:fld>
            <a:endParaRPr kumimoji="0" lang="zh-CN" altLang="en-US" sz="1600" b="1" i="0" u="none" strike="noStrike" kern="1200" cap="none" spc="0" normalizeH="0" baseline="0" noProof="0" dirty="0">
              <a:ln>
                <a:noFill/>
              </a:ln>
              <a:solidFill>
                <a:prstClr val="white">
                  <a:lumMod val="50000"/>
                </a:prstClr>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20" name="矩形 19"/>
          <p:cNvSpPr/>
          <p:nvPr/>
        </p:nvSpPr>
        <p:spPr>
          <a:xfrm>
            <a:off x="1371600" y="1081549"/>
            <a:ext cx="9247052" cy="2262158"/>
          </a:xfrm>
          <a:prstGeom prst="rect">
            <a:avLst/>
          </a:prstGeom>
        </p:spPr>
        <p:txBody>
          <a:bodyPr wrap="square">
            <a:spAutoFit/>
          </a:bodyPr>
          <a:lstStyle/>
          <a:p>
            <a:pPr marL="0" marR="0" lvl="0" indent="0" algn="l" defTabSz="914400" rtl="0" eaLnBrk="1" fontAlgn="auto" latinLnBrk="0" hangingPunct="1">
              <a:lnSpc>
                <a:spcPct val="100000"/>
              </a:lnSpc>
              <a:spcBef>
                <a:spcPts val="1000"/>
              </a:spcBef>
              <a:spcAft>
                <a:spcPts val="0"/>
              </a:spcAft>
              <a:buClrTx/>
              <a:buSzTx/>
              <a:buFontTx/>
              <a:buNone/>
              <a:tabLst/>
              <a:defRPr/>
            </a:pPr>
            <a:r>
              <a:rPr kumimoji="0" lang="zh-CN" altLang="en-US" sz="3200" b="1" i="0" u="none" strike="noStrike" kern="1200" cap="none" spc="0" normalizeH="0" baseline="0" noProof="0" dirty="0">
                <a:ln>
                  <a:noFill/>
                </a:ln>
                <a:solidFill>
                  <a:srgbClr val="5B9BD5"/>
                </a:solidFill>
                <a:effectLst/>
                <a:uLnTx/>
                <a:uFillTx/>
                <a:latin typeface="Times New Roman" panose="02020603050405020304" pitchFamily="18" charset="0"/>
                <a:ea typeface="宋体" panose="02010600030101010101" pitchFamily="2" charset="-122"/>
                <a:cs typeface="Times New Roman" panose="02020603050405020304" pitchFamily="18" charset="0"/>
              </a:rPr>
              <a:t>一、交直交变频器逆变端</a:t>
            </a:r>
            <a:r>
              <a:rPr kumimoji="0" lang="en-US" altLang="zh-CN" sz="3200" b="1" i="0" u="none" strike="noStrike" kern="1200" cap="none" spc="0" normalizeH="0" baseline="0" noProof="0" dirty="0">
                <a:ln>
                  <a:noFill/>
                </a:ln>
                <a:solidFill>
                  <a:srgbClr val="5B9BD5"/>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0" lang="zh-CN" altLang="en-US" sz="3200" b="1" i="0" u="none" strike="noStrike" kern="1200" cap="none" spc="0" normalizeH="0" baseline="0" noProof="0" dirty="0">
                <a:ln>
                  <a:noFill/>
                </a:ln>
                <a:solidFill>
                  <a:srgbClr val="5B9BD5"/>
                </a:solidFill>
                <a:effectLst/>
                <a:uLnTx/>
                <a:uFillTx/>
                <a:latin typeface="Times New Roman" panose="02020603050405020304" pitchFamily="18" charset="0"/>
                <a:ea typeface="宋体" panose="02010600030101010101" pitchFamily="2" charset="-122"/>
                <a:cs typeface="Times New Roman" panose="02020603050405020304" pitchFamily="18" charset="0"/>
              </a:rPr>
              <a:t>恒压频比开环控制分析</a:t>
            </a:r>
            <a:endParaRPr kumimoji="0" lang="en-US" altLang="zh-CN" sz="2800" b="1" i="0" u="none" strike="noStrike" kern="1200" cap="none" spc="0" normalizeH="0" baseline="0" noProof="0" dirty="0">
              <a:ln>
                <a:noFill/>
              </a:ln>
              <a:solidFill>
                <a:srgbClr val="5B9BD5"/>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914400" marR="0" lvl="2" indent="0" algn="l" defTabSz="914400" rtl="0" eaLnBrk="1" fontAlgn="auto" latinLnBrk="0" hangingPunct="1">
              <a:lnSpc>
                <a:spcPct val="100000"/>
              </a:lnSpc>
              <a:spcBef>
                <a:spcPts val="1000"/>
              </a:spcBef>
              <a:spcAft>
                <a:spcPts val="0"/>
              </a:spcAft>
              <a:buClrTx/>
              <a:buSzTx/>
              <a:buFontTx/>
              <a:buNone/>
              <a:tabLst/>
              <a:defRPr/>
            </a:pPr>
            <a:r>
              <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1.1 </a:t>
            </a:r>
            <a:r>
              <a:rPr kumimoji="0" lang="zh-CN" altLang="en-US" sz="28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逆变部分仿真电路	</a:t>
            </a:r>
            <a:endPar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914400" marR="0" lvl="2" indent="0" algn="l" defTabSz="914400" rtl="0" eaLnBrk="1" fontAlgn="auto" latinLnBrk="0" hangingPunct="1">
              <a:lnSpc>
                <a:spcPct val="100000"/>
              </a:lnSpc>
              <a:spcBef>
                <a:spcPts val="1000"/>
              </a:spcBef>
              <a:spcAft>
                <a:spcPts val="0"/>
              </a:spcAft>
              <a:buClrTx/>
              <a:buSzTx/>
              <a:buFontTx/>
              <a:buNone/>
              <a:tabLst/>
              <a:defRPr/>
            </a:pPr>
            <a:r>
              <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1.2 </a:t>
            </a:r>
            <a:r>
              <a:rPr kumimoji="0" lang="zh-CN" altLang="en-US" sz="28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恒压频比控制原理</a:t>
            </a:r>
            <a:endPar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914400" marR="0" lvl="2" indent="0" algn="l" defTabSz="914400" rtl="0" eaLnBrk="1" fontAlgn="auto" latinLnBrk="0" hangingPunct="1">
              <a:lnSpc>
                <a:spcPct val="100000"/>
              </a:lnSpc>
              <a:spcBef>
                <a:spcPts val="1000"/>
              </a:spcBef>
              <a:spcAft>
                <a:spcPts val="0"/>
              </a:spcAft>
              <a:buClrTx/>
              <a:buSzTx/>
              <a:buFontTx/>
              <a:buNone/>
              <a:tabLst/>
              <a:defRPr/>
            </a:pPr>
            <a:r>
              <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1.3 </a:t>
            </a:r>
            <a:r>
              <a:rPr kumimoji="0" lang="zh-CN" altLang="en-US" sz="28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恒压频比控制实现</a:t>
            </a:r>
            <a:endPar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894328786"/>
      </p:ext>
    </p:extLst>
  </p:cSld>
  <p:clrMapOvr>
    <a:masterClrMapping/>
  </p:clrMapOvr>
  <mc:AlternateContent xmlns:mc="http://schemas.openxmlformats.org/markup-compatibility/2006" xmlns:p14="http://schemas.microsoft.com/office/powerpoint/2010/main">
    <mc:Choice Requires="p14">
      <p:transition spd="slow" p14:dur="2000" advTm="13319"/>
    </mc:Choice>
    <mc:Fallback xmlns="">
      <p:transition spd="slow" advTm="13319"/>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71600" y="237941"/>
            <a:ext cx="10515600" cy="510527"/>
          </a:xfrm>
        </p:spPr>
        <p:txBody>
          <a:bodyPr>
            <a:noAutofit/>
          </a:bodyPr>
          <a:lstStyle/>
          <a:p>
            <a:pPr lvl="2">
              <a:spcBef>
                <a:spcPts val="1000"/>
              </a:spcBef>
            </a:pPr>
            <a:r>
              <a:rPr lang="en-US" altLang="zh-CN" sz="3600" b="1" dirty="0">
                <a:latin typeface="Times New Roman" panose="02020603050405020304" pitchFamily="18" charset="0"/>
                <a:cs typeface="Times New Roman" panose="02020603050405020304" pitchFamily="18" charset="0"/>
              </a:rPr>
              <a:t>2.2 </a:t>
            </a:r>
            <a:r>
              <a:rPr lang="zh-CN" altLang="en-US" sz="3600" b="1" dirty="0">
                <a:latin typeface="Times New Roman" panose="02020603050405020304" pitchFamily="18" charset="0"/>
                <a:cs typeface="Times New Roman" panose="02020603050405020304" pitchFamily="18" charset="0"/>
              </a:rPr>
              <a:t>仿真结果</a:t>
            </a:r>
          </a:p>
        </p:txBody>
      </p:sp>
      <p:sp>
        <p:nvSpPr>
          <p:cNvPr id="4" name="日期占位符 3"/>
          <p:cNvSpPr>
            <a:spLocks noGrp="1"/>
          </p:cNvSpPr>
          <p:nvPr>
            <p:ph type="dt" sz="half" idx="10"/>
          </p:nvPr>
        </p:nvSpPr>
        <p:spPr>
          <a:xfrm>
            <a:off x="0" y="6523720"/>
            <a:ext cx="2743200"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87A581BE-6C2E-4A1F-A76E-F662AB6406AE}" type="datetime1">
              <a:rPr kumimoji="0" lang="zh-CN" altLang="en-US" sz="1600" b="1" i="0" u="none" strike="noStrike" kern="1200" cap="none" spc="0" normalizeH="0" baseline="0" noProof="0" smtClean="0">
                <a:ln>
                  <a:noFill/>
                </a:ln>
                <a:solidFill>
                  <a:prstClr val="white">
                    <a:lumMod val="50000"/>
                  </a:prstClr>
                </a:solidFill>
                <a:effectLst/>
                <a:uLnTx/>
                <a:uFillTx/>
                <a:latin typeface="Times New Roman" panose="02020603050405020304" pitchFamily="18" charset="0"/>
                <a:ea typeface="宋体" panose="02010600030101010101" pitchFamily="2" charset="-122"/>
                <a:cs typeface="Times New Roman" panose="02020603050405020304" pitchFamily="18" charset="0"/>
              </a:rPr>
              <a:pPr marL="0" marR="0" lvl="0" indent="0" algn="ctr" defTabSz="914400" rtl="0" eaLnBrk="1" fontAlgn="auto" latinLnBrk="0" hangingPunct="1">
                <a:lnSpc>
                  <a:spcPct val="100000"/>
                </a:lnSpc>
                <a:spcBef>
                  <a:spcPts val="0"/>
                </a:spcBef>
                <a:spcAft>
                  <a:spcPts val="0"/>
                </a:spcAft>
                <a:buClrTx/>
                <a:buSzTx/>
                <a:buFontTx/>
                <a:buNone/>
                <a:tabLst/>
                <a:defRPr/>
              </a:pPr>
              <a:t>2018/12/18</a:t>
            </a:fld>
            <a:endParaRPr kumimoji="0" lang="zh-CN" altLang="en-US" sz="1600" b="1" i="0" u="none" strike="noStrike" kern="1200" cap="none" spc="0" normalizeH="0" baseline="0" noProof="0" dirty="0">
              <a:ln>
                <a:noFill/>
              </a:ln>
              <a:solidFill>
                <a:prstClr val="white">
                  <a:lumMod val="50000"/>
                </a:prstClr>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5" name="图片 4">
            <a:extLst>
              <a:ext uri="{FF2B5EF4-FFF2-40B4-BE49-F238E27FC236}">
                <a16:creationId xmlns:a16="http://schemas.microsoft.com/office/drawing/2014/main" id="{E16738D9-4111-4675-BD3D-6DCB9969BEEF}"/>
              </a:ext>
            </a:extLst>
          </p:cNvPr>
          <p:cNvPicPr/>
          <p:nvPr/>
        </p:nvPicPr>
        <p:blipFill>
          <a:blip r:embed="rId2">
            <a:extLst>
              <a:ext uri="{28A0092B-C50C-407E-A947-70E740481C1C}">
                <a14:useLocalDpi xmlns:a14="http://schemas.microsoft.com/office/drawing/2010/main" val="0"/>
              </a:ext>
            </a:extLst>
          </a:blip>
          <a:srcRect t="9129"/>
          <a:stretch>
            <a:fillRect/>
          </a:stretch>
        </p:blipFill>
        <p:spPr bwMode="auto">
          <a:xfrm>
            <a:off x="2034998" y="1346315"/>
            <a:ext cx="4108983" cy="3071413"/>
          </a:xfrm>
          <a:prstGeom prst="rect">
            <a:avLst/>
          </a:prstGeom>
          <a:noFill/>
          <a:ln>
            <a:noFill/>
          </a:ln>
        </p:spPr>
      </p:pic>
      <p:pic>
        <p:nvPicPr>
          <p:cNvPr id="6" name="图片 5">
            <a:extLst>
              <a:ext uri="{FF2B5EF4-FFF2-40B4-BE49-F238E27FC236}">
                <a16:creationId xmlns:a16="http://schemas.microsoft.com/office/drawing/2014/main" id="{7630EFED-9AB7-4A72-AB4C-3B88950604D8}"/>
              </a:ext>
            </a:extLst>
          </p:cNvPr>
          <p:cNvPicPr/>
          <p:nvPr/>
        </p:nvPicPr>
        <p:blipFill>
          <a:blip r:embed="rId3">
            <a:extLst>
              <a:ext uri="{28A0092B-C50C-407E-A947-70E740481C1C}">
                <a14:useLocalDpi xmlns:a14="http://schemas.microsoft.com/office/drawing/2010/main" val="0"/>
              </a:ext>
            </a:extLst>
          </a:blip>
          <a:srcRect t="10655"/>
          <a:stretch>
            <a:fillRect/>
          </a:stretch>
        </p:blipFill>
        <p:spPr bwMode="auto">
          <a:xfrm>
            <a:off x="6248402" y="1344921"/>
            <a:ext cx="4125308" cy="3072807"/>
          </a:xfrm>
          <a:prstGeom prst="rect">
            <a:avLst/>
          </a:prstGeom>
          <a:noFill/>
          <a:ln>
            <a:noFill/>
          </a:ln>
        </p:spPr>
      </p:pic>
      <p:sp>
        <p:nvSpPr>
          <p:cNvPr id="3" name="矩形 2">
            <a:extLst>
              <a:ext uri="{FF2B5EF4-FFF2-40B4-BE49-F238E27FC236}">
                <a16:creationId xmlns:a16="http://schemas.microsoft.com/office/drawing/2014/main" id="{AC069D7F-F0C6-481A-88F3-96E9B24D998A}"/>
              </a:ext>
            </a:extLst>
          </p:cNvPr>
          <p:cNvSpPr/>
          <p:nvPr/>
        </p:nvSpPr>
        <p:spPr>
          <a:xfrm>
            <a:off x="2034998" y="4769467"/>
            <a:ext cx="8122004" cy="1377749"/>
          </a:xfrm>
          <a:prstGeom prst="rect">
            <a:avLst/>
          </a:prstGeom>
        </p:spPr>
        <p:txBody>
          <a:bodyPr wrap="square">
            <a:spAutoFit/>
          </a:bodyPr>
          <a:lstStyle/>
          <a:p>
            <a:pPr marL="0" marR="0" lvl="0" indent="266700" algn="just" defTabSz="914400" rtl="0" eaLnBrk="1" fontAlgn="auto" latinLnBrk="0" hangingPunct="1">
              <a:lnSpc>
                <a:spcPct val="120000"/>
              </a:lnSpc>
              <a:spcBef>
                <a:spcPts val="0"/>
              </a:spcBef>
              <a:spcAft>
                <a:spcPts val="0"/>
              </a:spcAft>
              <a:buClrTx/>
              <a:buSzTx/>
              <a:buFontTx/>
              <a:buNone/>
              <a:tabLst/>
              <a:defRPr/>
            </a:pPr>
            <a:r>
              <a:rPr kumimoji="0" lang="zh-CN" altLang="zh-CN" sz="1800" b="0" i="0" u="none" strike="noStrike" kern="1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由于</a:t>
            </a:r>
            <a:r>
              <a:rPr kumimoji="0" lang="en-US" altLang="zh-CN" sz="1800" b="0" i="0" u="none" strike="noStrike" kern="100" cap="none" spc="0" normalizeH="0" baseline="0" noProof="0" dirty="0" err="1">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Matlab</a:t>
            </a:r>
            <a:r>
              <a:rPr kumimoji="0" lang="zh-CN" altLang="zh-CN" sz="1800" b="0" i="0" u="none" strike="noStrike" kern="1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中保存的数据长度有限，所以在运行到稳态一段时间后只显示稳定时的定转子磁场如</a:t>
            </a:r>
            <a:r>
              <a:rPr kumimoji="0" lang="en-US" altLang="zh-CN" sz="1800" b="0" i="0" u="none" strike="noStrike" kern="1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1),2)</a:t>
            </a:r>
            <a:r>
              <a:rPr kumimoji="0" lang="zh-CN" altLang="zh-CN" sz="1800" b="0" i="0" u="none" strike="noStrike" kern="1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中所示，而上图观察了定转子磁场从电机开始运行到稳定一段时间后的结果，可见电机启动过程中的磁场变化情况：起初不稳定，稳态时呈现规律与前面的仿真结果一致。</a:t>
            </a:r>
            <a:endParaRPr kumimoji="0" lang="zh-CN" altLang="zh-CN" sz="1800" b="0" i="0" u="none" strike="noStrike" kern="1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07991025"/>
      </p:ext>
    </p:extLst>
  </p:cSld>
  <p:clrMapOvr>
    <a:masterClrMapping/>
  </p:clrMapOvr>
  <mc:AlternateContent xmlns:mc="http://schemas.openxmlformats.org/markup-compatibility/2006" xmlns:p14="http://schemas.microsoft.com/office/powerpoint/2010/main">
    <mc:Choice Requires="p14">
      <p:transition spd="slow" p14:dur="2000" advTm="13319"/>
    </mc:Choice>
    <mc:Fallback xmlns="">
      <p:transition spd="slow" advTm="13319"/>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71600" y="237941"/>
            <a:ext cx="10515600" cy="510527"/>
          </a:xfrm>
        </p:spPr>
        <p:txBody>
          <a:bodyPr>
            <a:noAutofit/>
          </a:bodyPr>
          <a:lstStyle/>
          <a:p>
            <a:pPr lvl="2">
              <a:spcBef>
                <a:spcPts val="1000"/>
              </a:spcBef>
            </a:pPr>
            <a:r>
              <a:rPr lang="en-US" altLang="zh-CN" sz="3600" b="1" dirty="0">
                <a:latin typeface="Times New Roman" panose="02020603050405020304" pitchFamily="18" charset="0"/>
                <a:cs typeface="Times New Roman" panose="02020603050405020304" pitchFamily="18" charset="0"/>
              </a:rPr>
              <a:t>2.2 </a:t>
            </a:r>
            <a:r>
              <a:rPr lang="zh-CN" altLang="en-US" sz="3600" b="1" dirty="0">
                <a:latin typeface="Times New Roman" panose="02020603050405020304" pitchFamily="18" charset="0"/>
                <a:cs typeface="Times New Roman" panose="02020603050405020304" pitchFamily="18" charset="0"/>
              </a:rPr>
              <a:t>仿真结果</a:t>
            </a:r>
          </a:p>
        </p:txBody>
      </p:sp>
      <p:sp>
        <p:nvSpPr>
          <p:cNvPr id="4" name="日期占位符 3"/>
          <p:cNvSpPr>
            <a:spLocks noGrp="1"/>
          </p:cNvSpPr>
          <p:nvPr>
            <p:ph type="dt" sz="half" idx="10"/>
          </p:nvPr>
        </p:nvSpPr>
        <p:spPr>
          <a:xfrm>
            <a:off x="0" y="6523720"/>
            <a:ext cx="2743200"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87A581BE-6C2E-4A1F-A76E-F662AB6406AE}" type="datetime1">
              <a:rPr kumimoji="0" lang="zh-CN" altLang="en-US" sz="1600" b="1" i="0" u="none" strike="noStrike" kern="1200" cap="none" spc="0" normalizeH="0" baseline="0" noProof="0" smtClean="0">
                <a:ln>
                  <a:noFill/>
                </a:ln>
                <a:solidFill>
                  <a:prstClr val="white">
                    <a:lumMod val="50000"/>
                  </a:prstClr>
                </a:solidFill>
                <a:effectLst/>
                <a:uLnTx/>
                <a:uFillTx/>
                <a:latin typeface="Times New Roman" panose="02020603050405020304" pitchFamily="18" charset="0"/>
                <a:ea typeface="宋体" panose="02010600030101010101" pitchFamily="2" charset="-122"/>
                <a:cs typeface="Times New Roman" panose="02020603050405020304" pitchFamily="18" charset="0"/>
              </a:rPr>
              <a:pPr marL="0" marR="0" lvl="0" indent="0" algn="ctr" defTabSz="914400" rtl="0" eaLnBrk="1" fontAlgn="auto" latinLnBrk="0" hangingPunct="1">
                <a:lnSpc>
                  <a:spcPct val="100000"/>
                </a:lnSpc>
                <a:spcBef>
                  <a:spcPts val="0"/>
                </a:spcBef>
                <a:spcAft>
                  <a:spcPts val="0"/>
                </a:spcAft>
                <a:buClrTx/>
                <a:buSzTx/>
                <a:buFontTx/>
                <a:buNone/>
                <a:tabLst/>
                <a:defRPr/>
              </a:pPr>
              <a:t>2018/12/18</a:t>
            </a:fld>
            <a:endParaRPr kumimoji="0" lang="zh-CN" altLang="en-US" sz="1600" b="1" i="0" u="none" strike="noStrike" kern="1200" cap="none" spc="0" normalizeH="0" baseline="0" noProof="0" dirty="0">
              <a:ln>
                <a:noFill/>
              </a:ln>
              <a:solidFill>
                <a:prstClr val="white">
                  <a:lumMod val="50000"/>
                </a:prstClr>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3" name="矩形 2">
            <a:extLst>
              <a:ext uri="{FF2B5EF4-FFF2-40B4-BE49-F238E27FC236}">
                <a16:creationId xmlns:a16="http://schemas.microsoft.com/office/drawing/2014/main" id="{0B0A885E-2659-41B1-8560-88CF6164137B}"/>
              </a:ext>
            </a:extLst>
          </p:cNvPr>
          <p:cNvSpPr/>
          <p:nvPr/>
        </p:nvSpPr>
        <p:spPr>
          <a:xfrm>
            <a:off x="1584775" y="1151488"/>
            <a:ext cx="3315331" cy="392928"/>
          </a:xfrm>
          <a:prstGeom prst="rect">
            <a:avLst/>
          </a:prstGeom>
        </p:spPr>
        <p:txBody>
          <a:bodyPr wrap="none">
            <a:spAutoFit/>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en-US" altLang="zh-CN" sz="1800" b="0" i="0" u="none" strike="noStrike" kern="1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4</a:t>
            </a:r>
            <a:r>
              <a:rPr kumimoji="0" lang="zh-CN" altLang="en-US" sz="1800" b="0" i="0" u="none" strike="noStrike" kern="1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0" lang="zh-CN" altLang="zh-CN" sz="1800" b="0" i="0" u="none" strike="noStrike" kern="1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发电机运行，</a:t>
            </a:r>
            <a:r>
              <a:rPr kumimoji="0" lang="en-US" altLang="zh-CN" sz="1800" b="0" i="0" u="none" strike="noStrike" kern="1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n=1400</a:t>
            </a:r>
            <a:r>
              <a:rPr kumimoji="0" lang="zh-CN" altLang="zh-CN" sz="1800" b="0" i="0" u="none" strike="noStrike" kern="1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，反转</a:t>
            </a:r>
            <a:endParaRPr kumimoji="0" lang="zh-CN" altLang="zh-CN" sz="1800" b="0" i="0" u="none" strike="noStrike" kern="1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Times New Roman" panose="02020603050405020304" pitchFamily="18" charset="0"/>
            </a:endParaRPr>
          </a:p>
        </p:txBody>
      </p:sp>
      <p:pic>
        <p:nvPicPr>
          <p:cNvPr id="5" name="图片 4">
            <a:extLst>
              <a:ext uri="{FF2B5EF4-FFF2-40B4-BE49-F238E27FC236}">
                <a16:creationId xmlns:a16="http://schemas.microsoft.com/office/drawing/2014/main" id="{00552036-D35B-4246-89CC-C936FCA5C8B9}"/>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71601" y="1609594"/>
            <a:ext cx="7453304" cy="3579686"/>
          </a:xfrm>
          <a:prstGeom prst="rect">
            <a:avLst/>
          </a:prstGeom>
          <a:noFill/>
          <a:ln>
            <a:noFill/>
          </a:ln>
        </p:spPr>
      </p:pic>
      <p:sp>
        <p:nvSpPr>
          <p:cNvPr id="6" name="矩形 5">
            <a:extLst>
              <a:ext uri="{FF2B5EF4-FFF2-40B4-BE49-F238E27FC236}">
                <a16:creationId xmlns:a16="http://schemas.microsoft.com/office/drawing/2014/main" id="{698E80AD-526B-4F45-800A-02AFADF780F5}"/>
              </a:ext>
            </a:extLst>
          </p:cNvPr>
          <p:cNvSpPr/>
          <p:nvPr/>
        </p:nvSpPr>
        <p:spPr>
          <a:xfrm>
            <a:off x="7057694" y="4008928"/>
            <a:ext cx="4514195" cy="1729719"/>
          </a:xfrm>
          <a:prstGeom prst="rect">
            <a:avLst/>
          </a:prstGeom>
          <a:solidFill>
            <a:schemeClr val="accent1">
              <a:lumMod val="20000"/>
              <a:lumOff val="80000"/>
            </a:schemeClr>
          </a:solidFill>
        </p:spPr>
        <p:txBody>
          <a:bodyPr wrap="square">
            <a:spAutoFit/>
          </a:bodyPr>
          <a:lstStyle/>
          <a:p>
            <a:pPr marL="0" marR="0" lvl="0" indent="266700" algn="just" defTabSz="914400" rtl="0" eaLnBrk="1" fontAlgn="auto" latinLnBrk="0" hangingPunct="1">
              <a:lnSpc>
                <a:spcPct val="120000"/>
              </a:lnSpc>
              <a:spcBef>
                <a:spcPts val="0"/>
              </a:spcBef>
              <a:spcAft>
                <a:spcPts val="0"/>
              </a:spcAft>
              <a:buClrTx/>
              <a:buSzTx/>
              <a:buFontTx/>
              <a:buNone/>
              <a:tabLst/>
              <a:defRPr/>
            </a:pPr>
            <a:r>
              <a:rPr kumimoji="0" lang="zh-CN" altLang="zh-CN" sz="1800" b="0" i="0" u="none" strike="noStrike" kern="1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电机的转速、转矩以及有功、无功功率分别如上图所示，转速有一段</a:t>
            </a:r>
            <a:r>
              <a:rPr kumimoji="0" lang="en-US" altLang="zh-CN" sz="1800" b="0" i="0" u="none" strike="noStrike" kern="1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0.3s</a:t>
            </a:r>
            <a:r>
              <a:rPr kumimoji="0" lang="zh-CN" altLang="zh-CN" sz="1800" b="0" i="0" u="none" strike="noStrike" kern="1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左右的缓慢下降区间，随后能够稳定在</a:t>
            </a:r>
            <a:r>
              <a:rPr kumimoji="0" lang="en-US" altLang="zh-CN" sz="1800" b="0" i="0" u="none" strike="noStrike" kern="1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-1400r/min</a:t>
            </a:r>
            <a:r>
              <a:rPr kumimoji="0" lang="zh-CN" altLang="zh-CN" sz="1800" b="0" i="0" u="none" strike="noStrike" kern="1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；而转矩在稳定后基本与正转时相同；功率波形可见，电动机向电网侧输送有功功率。</a:t>
            </a:r>
            <a:endParaRPr kumimoji="0" lang="zh-CN" altLang="zh-CN" sz="1800" b="0" i="0" u="none" strike="noStrike" kern="1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598237715"/>
      </p:ext>
    </p:extLst>
  </p:cSld>
  <p:clrMapOvr>
    <a:masterClrMapping/>
  </p:clrMapOvr>
  <mc:AlternateContent xmlns:mc="http://schemas.openxmlformats.org/markup-compatibility/2006" xmlns:p14="http://schemas.microsoft.com/office/powerpoint/2010/main">
    <mc:Choice Requires="p14">
      <p:transition spd="slow" p14:dur="2000" advTm="13319"/>
    </mc:Choice>
    <mc:Fallback xmlns="">
      <p:transition spd="slow" advTm="13319"/>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71600" y="237941"/>
            <a:ext cx="10515600" cy="510527"/>
          </a:xfrm>
        </p:spPr>
        <p:txBody>
          <a:bodyPr>
            <a:noAutofit/>
          </a:bodyPr>
          <a:lstStyle/>
          <a:p>
            <a:r>
              <a:rPr lang="en-US" altLang="zh-CN" sz="3600" dirty="0" smtClean="0"/>
              <a:t>Part </a:t>
            </a:r>
            <a:r>
              <a:rPr lang="en-US" altLang="zh-CN" sz="3600" dirty="0"/>
              <a:t>3</a:t>
            </a:r>
            <a:endParaRPr lang="zh-CN" altLang="en-US" sz="3600" dirty="0"/>
          </a:p>
        </p:txBody>
      </p:sp>
      <p:sp>
        <p:nvSpPr>
          <p:cNvPr id="4" name="日期占位符 3"/>
          <p:cNvSpPr>
            <a:spLocks noGrp="1"/>
          </p:cNvSpPr>
          <p:nvPr>
            <p:ph type="dt" sz="half" idx="10"/>
          </p:nvPr>
        </p:nvSpPr>
        <p:spPr>
          <a:xfrm>
            <a:off x="0" y="6523720"/>
            <a:ext cx="2743200" cy="365125"/>
          </a:xfrm>
        </p:spPr>
        <p:txBody>
          <a:bodyPr/>
          <a:lstStyle/>
          <a:p>
            <a:fld id="{87A581BE-6C2E-4A1F-A76E-F662AB6406AE}" type="datetime1">
              <a:rPr lang="zh-CN" altLang="en-US" smtClean="0"/>
              <a:pPr/>
              <a:t>2018/12/18</a:t>
            </a:fld>
            <a:endParaRPr lang="zh-CN" altLang="en-US" dirty="0"/>
          </a:p>
        </p:txBody>
      </p:sp>
      <p:sp>
        <p:nvSpPr>
          <p:cNvPr id="20" name="矩形 19"/>
          <p:cNvSpPr/>
          <p:nvPr/>
        </p:nvSpPr>
        <p:spPr>
          <a:xfrm>
            <a:off x="1371600" y="1081549"/>
            <a:ext cx="9247052" cy="2821285"/>
          </a:xfrm>
          <a:prstGeom prst="rect">
            <a:avLst/>
          </a:prstGeom>
        </p:spPr>
        <p:txBody>
          <a:bodyPr wrap="square">
            <a:spAutoFit/>
          </a:bodyPr>
          <a:lstStyle/>
          <a:p>
            <a:pPr marL="0" lvl="2">
              <a:spcBef>
                <a:spcPts val="1000"/>
              </a:spcBef>
            </a:pPr>
            <a:r>
              <a:rPr lang="zh-CN" altLang="en-US" sz="3200" b="1" dirty="0" smtClean="0">
                <a:solidFill>
                  <a:schemeClr val="accent1"/>
                </a:solidFill>
                <a:latin typeface="Times New Roman" panose="02020603050405020304" pitchFamily="18" charset="0"/>
                <a:cs typeface="Times New Roman" panose="02020603050405020304" pitchFamily="18" charset="0"/>
              </a:rPr>
              <a:t>三</a:t>
            </a:r>
            <a:r>
              <a:rPr lang="zh-CN" altLang="en-US" sz="3200" b="1" dirty="0">
                <a:solidFill>
                  <a:schemeClr val="accent1"/>
                </a:solidFill>
                <a:latin typeface="Times New Roman" panose="02020603050405020304" pitchFamily="18" charset="0"/>
                <a:cs typeface="Times New Roman" panose="02020603050405020304" pitchFamily="18" charset="0"/>
              </a:rPr>
              <a:t>、闭环控制输出直流电压的</a:t>
            </a:r>
            <a:r>
              <a:rPr lang="en-US" altLang="zh-CN" sz="3200" b="1" dirty="0">
                <a:solidFill>
                  <a:schemeClr val="accent1"/>
                </a:solidFill>
                <a:latin typeface="Times New Roman" panose="02020603050405020304" pitchFamily="18" charset="0"/>
                <a:cs typeface="Times New Roman" panose="02020603050405020304" pitchFamily="18" charset="0"/>
              </a:rPr>
              <a:t>PWM</a:t>
            </a:r>
            <a:r>
              <a:rPr lang="zh-CN" altLang="en-US" sz="3200" b="1" dirty="0">
                <a:solidFill>
                  <a:schemeClr val="accent1"/>
                </a:solidFill>
                <a:latin typeface="Times New Roman" panose="02020603050405020304" pitchFamily="18" charset="0"/>
                <a:cs typeface="Times New Roman" panose="02020603050405020304" pitchFamily="18" charset="0"/>
              </a:rPr>
              <a:t>整流模块</a:t>
            </a:r>
            <a:endParaRPr lang="en-US" altLang="zh-CN" sz="3200" b="1" dirty="0">
              <a:solidFill>
                <a:schemeClr val="accent1"/>
              </a:solidFill>
              <a:latin typeface="Times New Roman" panose="02020603050405020304" pitchFamily="18" charset="0"/>
              <a:cs typeface="Times New Roman" panose="02020603050405020304" pitchFamily="18" charset="0"/>
            </a:endParaRPr>
          </a:p>
          <a:p>
            <a:pPr lvl="2">
              <a:spcBef>
                <a:spcPts val="1000"/>
              </a:spcBef>
            </a:pPr>
            <a:r>
              <a:rPr lang="en-US" altLang="zh-CN" sz="2800" b="1" dirty="0" smtClean="0">
                <a:latin typeface="Times New Roman" panose="02020603050405020304" pitchFamily="18" charset="0"/>
                <a:cs typeface="Times New Roman" panose="02020603050405020304" pitchFamily="18" charset="0"/>
              </a:rPr>
              <a:t>3.1 </a:t>
            </a:r>
            <a:r>
              <a:rPr lang="zh-CN" altLang="en-US" sz="2800" b="1" dirty="0">
                <a:latin typeface="Times New Roman" panose="02020603050405020304" pitchFamily="18" charset="0"/>
                <a:cs typeface="Times New Roman" panose="02020603050405020304" pitchFamily="18" charset="0"/>
              </a:rPr>
              <a:t>三相电压型</a:t>
            </a:r>
            <a:r>
              <a:rPr lang="en-US" altLang="zh-CN" sz="2800" b="1" dirty="0">
                <a:latin typeface="Times New Roman" panose="02020603050405020304" pitchFamily="18" charset="0"/>
                <a:cs typeface="Times New Roman" panose="02020603050405020304" pitchFamily="18" charset="0"/>
              </a:rPr>
              <a:t>PWM</a:t>
            </a:r>
            <a:r>
              <a:rPr lang="zh-CN" altLang="en-US" sz="2800" b="1" dirty="0">
                <a:latin typeface="Times New Roman" panose="02020603050405020304" pitchFamily="18" charset="0"/>
                <a:cs typeface="Times New Roman" panose="02020603050405020304" pitchFamily="18" charset="0"/>
              </a:rPr>
              <a:t>闭环控制整流</a:t>
            </a:r>
            <a:r>
              <a:rPr lang="en-US" altLang="zh-CN" sz="2800" b="1" dirty="0">
                <a:latin typeface="Times New Roman" panose="02020603050405020304" pitchFamily="18" charset="0"/>
                <a:cs typeface="Times New Roman" panose="02020603050405020304" pitchFamily="18" charset="0"/>
              </a:rPr>
              <a:t>(VSR)</a:t>
            </a:r>
            <a:r>
              <a:rPr lang="zh-CN" altLang="en-US" sz="2800" b="1" dirty="0">
                <a:latin typeface="Times New Roman" panose="02020603050405020304" pitchFamily="18" charset="0"/>
                <a:cs typeface="Times New Roman" panose="02020603050405020304" pitchFamily="18" charset="0"/>
              </a:rPr>
              <a:t>电路</a:t>
            </a:r>
            <a:r>
              <a:rPr lang="zh-CN" altLang="en-US" sz="2800" b="1" dirty="0" smtClean="0">
                <a:latin typeface="Times New Roman" panose="02020603050405020304" pitchFamily="18" charset="0"/>
                <a:cs typeface="Times New Roman" panose="02020603050405020304" pitchFamily="18" charset="0"/>
              </a:rPr>
              <a:t>结构</a:t>
            </a:r>
            <a:endParaRPr lang="en-US" altLang="zh-CN" sz="2800" b="1" dirty="0" smtClean="0">
              <a:latin typeface="Times New Roman" panose="02020603050405020304" pitchFamily="18" charset="0"/>
              <a:cs typeface="Times New Roman" panose="02020603050405020304" pitchFamily="18" charset="0"/>
            </a:endParaRPr>
          </a:p>
          <a:p>
            <a:pPr lvl="2">
              <a:spcBef>
                <a:spcPts val="1000"/>
              </a:spcBef>
            </a:pPr>
            <a:r>
              <a:rPr lang="en-US" altLang="zh-CN" sz="2800" b="1" dirty="0" smtClean="0">
                <a:latin typeface="Times New Roman" panose="02020603050405020304" pitchFamily="18" charset="0"/>
                <a:cs typeface="Times New Roman" panose="02020603050405020304" pitchFamily="18" charset="0"/>
              </a:rPr>
              <a:t>3.2 </a:t>
            </a:r>
            <a:r>
              <a:rPr lang="zh-CN" altLang="en-US" sz="2800" b="1" dirty="0">
                <a:latin typeface="Times New Roman" panose="02020603050405020304" pitchFamily="18" charset="0"/>
                <a:cs typeface="Times New Roman" panose="02020603050405020304" pitchFamily="18" charset="0"/>
              </a:rPr>
              <a:t>三相电压型</a:t>
            </a:r>
            <a:r>
              <a:rPr lang="en-US" altLang="zh-CN" sz="2800" b="1" dirty="0">
                <a:latin typeface="Times New Roman" panose="02020603050405020304" pitchFamily="18" charset="0"/>
                <a:cs typeface="Times New Roman" panose="02020603050405020304" pitchFamily="18" charset="0"/>
              </a:rPr>
              <a:t>PWM</a:t>
            </a:r>
            <a:r>
              <a:rPr lang="zh-CN" altLang="en-US" sz="2800" b="1" dirty="0">
                <a:latin typeface="Times New Roman" panose="02020603050405020304" pitchFamily="18" charset="0"/>
                <a:cs typeface="Times New Roman" panose="02020603050405020304" pitchFamily="18" charset="0"/>
              </a:rPr>
              <a:t>闭环控制整流电路</a:t>
            </a:r>
            <a:r>
              <a:rPr lang="zh-CN" altLang="en-US" sz="2800" b="1" dirty="0" smtClean="0">
                <a:latin typeface="Times New Roman" panose="02020603050405020304" pitchFamily="18" charset="0"/>
                <a:cs typeface="Times New Roman" panose="02020603050405020304" pitchFamily="18" charset="0"/>
              </a:rPr>
              <a:t>结构分析</a:t>
            </a:r>
            <a:endParaRPr lang="en-US" altLang="zh-CN" sz="2800" b="1" dirty="0" smtClean="0">
              <a:latin typeface="Times New Roman" panose="02020603050405020304" pitchFamily="18" charset="0"/>
              <a:cs typeface="Times New Roman" panose="02020603050405020304" pitchFamily="18" charset="0"/>
            </a:endParaRPr>
          </a:p>
          <a:p>
            <a:pPr lvl="2">
              <a:spcBef>
                <a:spcPts val="1000"/>
              </a:spcBef>
            </a:pPr>
            <a:r>
              <a:rPr lang="en-US" altLang="zh-CN" sz="2800" b="1" dirty="0" smtClean="0">
                <a:latin typeface="Times New Roman" panose="02020603050405020304" pitchFamily="18" charset="0"/>
                <a:cs typeface="Times New Roman" panose="02020603050405020304" pitchFamily="18" charset="0"/>
              </a:rPr>
              <a:t>3.3 </a:t>
            </a:r>
            <a:r>
              <a:rPr lang="zh-CN" altLang="en-US" sz="2800" b="1" dirty="0">
                <a:latin typeface="Times New Roman" panose="02020603050405020304" pitchFamily="18" charset="0"/>
                <a:cs typeface="Times New Roman" panose="02020603050405020304" pitchFamily="18" charset="0"/>
              </a:rPr>
              <a:t>电流内环设计</a:t>
            </a:r>
            <a:endParaRPr lang="en-US" altLang="zh-CN" sz="2800" b="1" dirty="0">
              <a:latin typeface="Times New Roman" panose="02020603050405020304" pitchFamily="18" charset="0"/>
              <a:cs typeface="Times New Roman" panose="02020603050405020304" pitchFamily="18" charset="0"/>
            </a:endParaRPr>
          </a:p>
          <a:p>
            <a:pPr lvl="2">
              <a:spcBef>
                <a:spcPts val="1000"/>
              </a:spcBef>
            </a:pPr>
            <a:r>
              <a:rPr lang="en-US" altLang="zh-CN" sz="2800" b="1" smtClean="0">
                <a:latin typeface="Times New Roman" panose="02020603050405020304" pitchFamily="18" charset="0"/>
                <a:cs typeface="Times New Roman" panose="02020603050405020304" pitchFamily="18" charset="0"/>
              </a:rPr>
              <a:t>3.4 </a:t>
            </a:r>
            <a:r>
              <a:rPr lang="zh-CN" altLang="en-US" sz="2800" b="1" dirty="0">
                <a:latin typeface="Times New Roman" panose="02020603050405020304" pitchFamily="18" charset="0"/>
                <a:cs typeface="Times New Roman" panose="02020603050405020304" pitchFamily="18" charset="0"/>
              </a:rPr>
              <a:t>电压外环设计</a:t>
            </a:r>
            <a:endParaRPr lang="en-US" altLang="zh-CN"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44888450"/>
      </p:ext>
    </p:extLst>
  </p:cSld>
  <p:clrMapOvr>
    <a:masterClrMapping/>
  </p:clrMapOvr>
  <mc:AlternateContent xmlns:mc="http://schemas.openxmlformats.org/markup-compatibility/2006" xmlns:p14="http://schemas.microsoft.com/office/powerpoint/2010/main">
    <mc:Choice Requires="p14">
      <p:transition spd="slow" p14:dur="2000" advTm="13319"/>
    </mc:Choice>
    <mc:Fallback xmlns="">
      <p:transition spd="slow" advTm="13319"/>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3.1 </a:t>
            </a:r>
            <a:r>
              <a:rPr lang="zh-CN" altLang="zh-CN" dirty="0"/>
              <a:t>三相电压型</a:t>
            </a:r>
            <a:r>
              <a:rPr lang="en-US" altLang="zh-CN" dirty="0"/>
              <a:t>PWM</a:t>
            </a:r>
            <a:r>
              <a:rPr lang="zh-CN" altLang="zh-CN" dirty="0"/>
              <a:t>闭环控制整流</a:t>
            </a:r>
            <a:r>
              <a:rPr lang="en-US" altLang="zh-CN" dirty="0"/>
              <a:t>(VSR)</a:t>
            </a:r>
            <a:r>
              <a:rPr lang="zh-CN" altLang="zh-CN" dirty="0"/>
              <a:t>电路结构</a:t>
            </a:r>
            <a:endParaRPr lang="zh-CN" altLang="en-US" dirty="0"/>
          </a:p>
        </p:txBody>
      </p:sp>
      <p:sp>
        <p:nvSpPr>
          <p:cNvPr id="3" name="日期占位符 2"/>
          <p:cNvSpPr>
            <a:spLocks noGrp="1"/>
          </p:cNvSpPr>
          <p:nvPr>
            <p:ph type="dt" sz="half" idx="10"/>
          </p:nvPr>
        </p:nvSpPr>
        <p:spPr/>
        <p:txBody>
          <a:bodyPr/>
          <a:lstStyle/>
          <a:p>
            <a:fld id="{772B22FF-7726-439E-ABE1-F8E000B4EE34}" type="datetime1">
              <a:rPr lang="zh-CN" altLang="en-US" smtClean="0"/>
              <a:pPr/>
              <a:t>2018/12/18</a:t>
            </a:fld>
            <a:endParaRPr lang="zh-CN" altLang="en-US" dirty="0"/>
          </a:p>
        </p:txBody>
      </p:sp>
      <p:sp>
        <p:nvSpPr>
          <p:cNvPr id="4" name="文本占位符 3"/>
          <p:cNvSpPr>
            <a:spLocks noGrp="1"/>
          </p:cNvSpPr>
          <p:nvPr>
            <p:ph type="body" sz="quarter" idx="12"/>
          </p:nvPr>
        </p:nvSpPr>
        <p:spPr>
          <a:xfrm>
            <a:off x="696686" y="6126268"/>
            <a:ext cx="11345063" cy="329475"/>
          </a:xfrm>
        </p:spPr>
        <p:txBody>
          <a:bodyPr/>
          <a:lstStyle/>
          <a:p>
            <a:pPr indent="0"/>
            <a:r>
              <a:rPr lang="en-US" altLang="zh-CN" sz="2000" b="0" dirty="0"/>
              <a:t>Created by :Amit Kumar Singh(from National University of Singapore)</a:t>
            </a:r>
            <a:endParaRPr lang="zh-CN" altLang="en-US" sz="2000" b="0" dirty="0"/>
          </a:p>
          <a:p>
            <a:pPr indent="0"/>
            <a:endParaRPr lang="zh-CN" altLang="en-US" sz="2000" dirty="0"/>
          </a:p>
        </p:txBody>
      </p:sp>
      <p:pic>
        <p:nvPicPr>
          <p:cNvPr id="6" name="内容占位符 5" descr="C:\Users\Administrator\AppData\Roaming\Tencent\Users\574709409\QQ\WinTemp\RichOle\J%%6IXK8LW@T9LCPQ2TY6]2.png"/>
          <p:cNvPicPr>
            <a:picLocks noGrp="1"/>
          </p:cNvPicPr>
          <p:nvPr>
            <p:ph sz="quarter" idx="13"/>
          </p:nvPr>
        </p:nvPicPr>
        <p:blipFill>
          <a:blip r:embed="rId2">
            <a:extLst>
              <a:ext uri="{28A0092B-C50C-407E-A947-70E740481C1C}">
                <a14:useLocalDpi xmlns:a14="http://schemas.microsoft.com/office/drawing/2010/main" val="0"/>
              </a:ext>
            </a:extLst>
          </a:blip>
          <a:srcRect/>
          <a:stretch>
            <a:fillRect/>
          </a:stretch>
        </p:blipFill>
        <p:spPr bwMode="auto">
          <a:xfrm>
            <a:off x="696686" y="865460"/>
            <a:ext cx="6721231" cy="4268787"/>
          </a:xfrm>
          <a:prstGeom prst="rect">
            <a:avLst/>
          </a:prstGeom>
          <a:noFill/>
          <a:ln>
            <a:noFill/>
          </a:ln>
        </p:spPr>
      </p:pic>
      <p:pic>
        <p:nvPicPr>
          <p:cNvPr id="7" name="图片 6" descr="C:\Users\Administrator\AppData\Roaming\Tencent\Users\574709409\QQ\WinTemp\RichOle\HO$@5DJF2(~(]LIZ4(BGPBY.png"/>
          <p:cNvPicPr/>
          <p:nvPr/>
        </p:nvPicPr>
        <p:blipFill>
          <a:blip r:embed="rId3">
            <a:extLst>
              <a:ext uri="{28A0092B-C50C-407E-A947-70E740481C1C}">
                <a14:useLocalDpi xmlns:a14="http://schemas.microsoft.com/office/drawing/2010/main" val="0"/>
              </a:ext>
            </a:extLst>
          </a:blip>
          <a:srcRect/>
          <a:stretch>
            <a:fillRect/>
          </a:stretch>
        </p:blipFill>
        <p:spPr bwMode="auto">
          <a:xfrm>
            <a:off x="8129721" y="844717"/>
            <a:ext cx="3927295" cy="5353075"/>
          </a:xfrm>
          <a:prstGeom prst="rect">
            <a:avLst/>
          </a:prstGeom>
          <a:noFill/>
          <a:ln>
            <a:noFill/>
          </a:ln>
        </p:spPr>
      </p:pic>
    </p:spTree>
    <p:extLst>
      <p:ext uri="{BB962C8B-B14F-4D97-AF65-F5344CB8AC3E}">
        <p14:creationId xmlns:p14="http://schemas.microsoft.com/office/powerpoint/2010/main" val="305685435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3.2 </a:t>
            </a:r>
            <a:r>
              <a:rPr lang="zh-CN" altLang="zh-CN" dirty="0"/>
              <a:t>三相电压型</a:t>
            </a:r>
            <a:r>
              <a:rPr lang="en-US" altLang="zh-CN" dirty="0"/>
              <a:t>PWM</a:t>
            </a:r>
            <a:r>
              <a:rPr lang="zh-CN" altLang="zh-CN" dirty="0"/>
              <a:t>闭环控制整流电路</a:t>
            </a:r>
            <a:r>
              <a:rPr lang="zh-CN" altLang="zh-CN" dirty="0" smtClean="0"/>
              <a:t>结构分析</a:t>
            </a:r>
            <a:endParaRPr lang="zh-CN" altLang="en-US" dirty="0"/>
          </a:p>
        </p:txBody>
      </p:sp>
      <p:sp>
        <p:nvSpPr>
          <p:cNvPr id="3" name="日期占位符 2"/>
          <p:cNvSpPr>
            <a:spLocks noGrp="1"/>
          </p:cNvSpPr>
          <p:nvPr>
            <p:ph type="dt" sz="half" idx="10"/>
          </p:nvPr>
        </p:nvSpPr>
        <p:spPr/>
        <p:txBody>
          <a:bodyPr/>
          <a:lstStyle/>
          <a:p>
            <a:fld id="{772B22FF-7726-439E-ABE1-F8E000B4EE34}" type="datetime1">
              <a:rPr lang="zh-CN" altLang="en-US" smtClean="0"/>
              <a:pPr/>
              <a:t>2018/12/18</a:t>
            </a:fld>
            <a:endParaRPr lang="zh-CN" altLang="en-US" dirty="0"/>
          </a:p>
        </p:txBody>
      </p:sp>
      <p:sp>
        <p:nvSpPr>
          <p:cNvPr id="5" name="内容占位符 4"/>
          <p:cNvSpPr>
            <a:spLocks noGrp="1"/>
          </p:cNvSpPr>
          <p:nvPr>
            <p:ph sz="quarter" idx="13"/>
          </p:nvPr>
        </p:nvSpPr>
        <p:spPr>
          <a:xfrm>
            <a:off x="824156" y="4068052"/>
            <a:ext cx="11078716" cy="2041744"/>
          </a:xfrm>
        </p:spPr>
        <p:txBody>
          <a:bodyPr/>
          <a:lstStyle/>
          <a:p>
            <a:pPr indent="457200"/>
            <a:r>
              <a:rPr lang="zh-CN" altLang="zh-CN" dirty="0" smtClean="0"/>
              <a:t>通过</a:t>
            </a:r>
            <a:r>
              <a:rPr lang="zh-CN" altLang="zh-CN" dirty="0"/>
              <a:t>坐标变换将三相静止坐标系</a:t>
            </a:r>
            <a:r>
              <a:rPr lang="en-US" altLang="zh-CN" dirty="0"/>
              <a:t>(a,b,c)</a:t>
            </a:r>
            <a:r>
              <a:rPr lang="zh-CN" altLang="zh-CN" dirty="0"/>
              <a:t>变为同步旋转坐标系</a:t>
            </a:r>
            <a:r>
              <a:rPr lang="en-US" altLang="zh-CN" dirty="0"/>
              <a:t>(d,q)</a:t>
            </a:r>
            <a:r>
              <a:rPr lang="zh-CN" altLang="zh-CN" dirty="0" smtClean="0"/>
              <a:t>。三相</a:t>
            </a:r>
            <a:r>
              <a:rPr lang="zh-CN" altLang="zh-CN" dirty="0"/>
              <a:t>对称静止坐标系中的</a:t>
            </a:r>
            <a:r>
              <a:rPr lang="zh-CN" altLang="zh-CN" dirty="0">
                <a:solidFill>
                  <a:srgbClr val="FF0000"/>
                </a:solidFill>
              </a:rPr>
              <a:t>基波正弦变量</a:t>
            </a:r>
            <a:r>
              <a:rPr lang="zh-CN" altLang="zh-CN" dirty="0"/>
              <a:t>将转化为同步旋转坐标系中的</a:t>
            </a:r>
            <a:r>
              <a:rPr lang="zh-CN" altLang="zh-CN" dirty="0">
                <a:solidFill>
                  <a:srgbClr val="FF0000"/>
                </a:solidFill>
              </a:rPr>
              <a:t>直流变量</a:t>
            </a:r>
            <a:r>
              <a:rPr lang="zh-CN" altLang="zh-CN" dirty="0"/>
              <a:t>，从而</a:t>
            </a:r>
            <a:r>
              <a:rPr lang="zh-CN" altLang="zh-CN" dirty="0">
                <a:solidFill>
                  <a:srgbClr val="FF0000"/>
                </a:solidFill>
              </a:rPr>
              <a:t>简化</a:t>
            </a:r>
            <a:r>
              <a:rPr lang="zh-CN" altLang="zh-CN" dirty="0"/>
              <a:t>了控制系统</a:t>
            </a:r>
            <a:r>
              <a:rPr lang="zh-CN" altLang="zh-CN" dirty="0">
                <a:solidFill>
                  <a:srgbClr val="FF0000"/>
                </a:solidFill>
              </a:rPr>
              <a:t>设计</a:t>
            </a:r>
            <a:r>
              <a:rPr lang="zh-CN" altLang="zh-CN" dirty="0" smtClean="0"/>
              <a:t>。</a:t>
            </a:r>
            <a:endParaRPr lang="en-US" altLang="zh-CN" dirty="0" smtClean="0"/>
          </a:p>
          <a:p>
            <a:pPr indent="457200"/>
            <a:r>
              <a:rPr lang="zh-CN" altLang="en-US" dirty="0" smtClean="0"/>
              <a:t>一般采用双环控制，即电压外环和电流内环控制。</a:t>
            </a:r>
            <a:endParaRPr lang="en-US" altLang="zh-CN" dirty="0" smtClean="0"/>
          </a:p>
          <a:p>
            <a:pPr indent="457200"/>
            <a:r>
              <a:rPr lang="zh-CN" altLang="en-US" dirty="0" smtClean="0"/>
              <a:t>本组所用结构为间接电流控制结构。</a:t>
            </a:r>
            <a:endParaRPr lang="zh-CN" altLang="zh-CN" dirty="0"/>
          </a:p>
          <a:p>
            <a:endParaRPr lang="zh-CN" altLang="en-US" dirty="0"/>
          </a:p>
        </p:txBody>
      </p:sp>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8841" y="890752"/>
            <a:ext cx="5800725" cy="3076575"/>
          </a:xfrm>
          <a:prstGeom prst="rect">
            <a:avLst/>
          </a:prstGeom>
        </p:spPr>
      </p:pic>
      <p:pic>
        <p:nvPicPr>
          <p:cNvPr id="8" name="图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20458" y="1047508"/>
            <a:ext cx="3043782" cy="3030830"/>
          </a:xfrm>
          <a:prstGeom prst="rect">
            <a:avLst/>
          </a:prstGeom>
        </p:spPr>
      </p:pic>
      <p:sp>
        <p:nvSpPr>
          <p:cNvPr id="9" name="矩形 8"/>
          <p:cNvSpPr/>
          <p:nvPr/>
        </p:nvSpPr>
        <p:spPr>
          <a:xfrm>
            <a:off x="758841" y="6234621"/>
            <a:ext cx="7702732" cy="400110"/>
          </a:xfrm>
          <a:prstGeom prst="rect">
            <a:avLst/>
          </a:prstGeom>
        </p:spPr>
        <p:txBody>
          <a:bodyPr wrap="square">
            <a:spAutoFit/>
          </a:bodyPr>
          <a:lstStyle/>
          <a:p>
            <a:r>
              <a:rPr lang="zh-CN" altLang="en-US" sz="2000" dirty="0">
                <a:latin typeface="Times New Roman" panose="02020603050405020304" pitchFamily="18" charset="0"/>
                <a:cs typeface="Times New Roman" panose="02020603050405020304" pitchFamily="18" charset="0"/>
              </a:rPr>
              <a:t>张崇巍</a:t>
            </a:r>
            <a:r>
              <a:rPr lang="en-US" altLang="zh-CN" sz="2000" dirty="0">
                <a:latin typeface="Times New Roman" panose="02020603050405020304" pitchFamily="18" charset="0"/>
                <a:cs typeface="Times New Roman" panose="02020603050405020304" pitchFamily="18" charset="0"/>
              </a:rPr>
              <a:t>, </a:t>
            </a:r>
            <a:r>
              <a:rPr lang="zh-CN" altLang="en-US" sz="2000" dirty="0">
                <a:latin typeface="Times New Roman" panose="02020603050405020304" pitchFamily="18" charset="0"/>
                <a:cs typeface="Times New Roman" panose="02020603050405020304" pitchFamily="18" charset="0"/>
              </a:rPr>
              <a:t>张兴</a:t>
            </a:r>
            <a:r>
              <a:rPr lang="en-US" altLang="zh-CN" sz="2000" dirty="0">
                <a:latin typeface="Times New Roman" panose="02020603050405020304" pitchFamily="18" charset="0"/>
                <a:cs typeface="Times New Roman" panose="02020603050405020304" pitchFamily="18" charset="0"/>
              </a:rPr>
              <a:t>. PWM</a:t>
            </a:r>
            <a:r>
              <a:rPr lang="zh-CN" altLang="en-US" sz="2000" dirty="0">
                <a:latin typeface="Times New Roman" panose="02020603050405020304" pitchFamily="18" charset="0"/>
                <a:cs typeface="Times New Roman" panose="02020603050405020304" pitchFamily="18" charset="0"/>
              </a:rPr>
              <a:t>整流器及其控制</a:t>
            </a:r>
            <a:r>
              <a:rPr lang="en-US" altLang="zh-CN" sz="2000" dirty="0">
                <a:latin typeface="Times New Roman" panose="02020603050405020304" pitchFamily="18" charset="0"/>
                <a:cs typeface="Times New Roman" panose="02020603050405020304" pitchFamily="18" charset="0"/>
              </a:rPr>
              <a:t>[M]. </a:t>
            </a:r>
            <a:r>
              <a:rPr lang="zh-CN" altLang="en-US" sz="2000" dirty="0">
                <a:latin typeface="Times New Roman" panose="02020603050405020304" pitchFamily="18" charset="0"/>
                <a:cs typeface="Times New Roman" panose="02020603050405020304" pitchFamily="18" charset="0"/>
              </a:rPr>
              <a:t>机械工业出版社</a:t>
            </a:r>
            <a:r>
              <a:rPr lang="en-US" altLang="zh-CN" sz="2000" dirty="0">
                <a:latin typeface="Times New Roman" panose="02020603050405020304" pitchFamily="18" charset="0"/>
                <a:cs typeface="Times New Roman" panose="02020603050405020304" pitchFamily="18" charset="0"/>
              </a:rPr>
              <a:t>, 2003.</a:t>
            </a:r>
            <a:endParaRPr lang="zh-CN" alt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8034592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3.3 </a:t>
            </a:r>
            <a:r>
              <a:rPr lang="zh-CN" altLang="zh-CN" dirty="0"/>
              <a:t>电流内环</a:t>
            </a:r>
            <a:r>
              <a:rPr lang="zh-CN" altLang="zh-CN" dirty="0" smtClean="0"/>
              <a:t>设计</a:t>
            </a:r>
            <a:endParaRPr lang="zh-CN" altLang="en-US" dirty="0"/>
          </a:p>
        </p:txBody>
      </p:sp>
      <p:sp>
        <p:nvSpPr>
          <p:cNvPr id="3" name="日期占位符 2"/>
          <p:cNvSpPr>
            <a:spLocks noGrp="1"/>
          </p:cNvSpPr>
          <p:nvPr>
            <p:ph type="dt" sz="half" idx="10"/>
          </p:nvPr>
        </p:nvSpPr>
        <p:spPr/>
        <p:txBody>
          <a:bodyPr/>
          <a:lstStyle/>
          <a:p>
            <a:fld id="{772B22FF-7726-439E-ABE1-F8E000B4EE34}" type="datetime1">
              <a:rPr lang="zh-CN" altLang="en-US" smtClean="0"/>
              <a:pPr/>
              <a:t>2018/12/18</a:t>
            </a:fld>
            <a:endParaRPr lang="zh-CN" altLang="en-US" dirty="0"/>
          </a:p>
        </p:txBody>
      </p:sp>
      <mc:AlternateContent xmlns:mc="http://schemas.openxmlformats.org/markup-compatibility/2006" xmlns:a14="http://schemas.microsoft.com/office/drawing/2010/main">
        <mc:Choice Requires="a14">
          <p:sp>
            <p:nvSpPr>
              <p:cNvPr id="4" name="文本占位符 3"/>
              <p:cNvSpPr>
                <a:spLocks noGrp="1"/>
              </p:cNvSpPr>
              <p:nvPr>
                <p:ph type="body" sz="quarter" idx="12"/>
              </p:nvPr>
            </p:nvSpPr>
            <p:spPr>
              <a:xfrm>
                <a:off x="644434" y="5060143"/>
                <a:ext cx="11295017" cy="1557384"/>
              </a:xfrm>
            </p:spPr>
            <p:txBody>
              <a:bodyPr/>
              <a:lstStyle/>
              <a:p>
                <a:r>
                  <a:rPr lang="en-US" altLang="zh-CN" dirty="0"/>
                  <a:t>VSR</a:t>
                </a:r>
                <a:r>
                  <a:rPr lang="zh-CN" altLang="zh-CN" dirty="0"/>
                  <a:t>的</a:t>
                </a:r>
                <a:r>
                  <a:rPr lang="en-US" altLang="zh-CN" dirty="0"/>
                  <a:t>d</a:t>
                </a:r>
                <a:r>
                  <a:rPr lang="zh-CN" altLang="zh-CN" dirty="0"/>
                  <a:t>、</a:t>
                </a:r>
                <a:r>
                  <a:rPr lang="en-US" altLang="zh-CN" dirty="0"/>
                  <a:t>q</a:t>
                </a:r>
                <a:r>
                  <a:rPr lang="zh-CN" altLang="zh-CN" dirty="0"/>
                  <a:t>轴变量相互耦合，因而给控制器设计造成一定的困难为此可以采用前馈解耦控制策略</a:t>
                </a:r>
                <a:r>
                  <a:rPr lang="zh-CN" altLang="zh-CN" dirty="0" smtClean="0"/>
                  <a:t>。</a:t>
                </a:r>
                <a:r>
                  <a:rPr lang="zh-CN" altLang="en-US" dirty="0" smtClean="0"/>
                  <a:t>电流调节器</a:t>
                </a:r>
                <a:r>
                  <a:rPr lang="zh-CN" altLang="zh-CN" dirty="0" smtClean="0"/>
                  <a:t>设计</a:t>
                </a:r>
                <a:r>
                  <a:rPr lang="zh-CN" altLang="zh-CN" dirty="0"/>
                  <a:t>参数与网侧电感、电阻，</a:t>
                </a:r>
                <a:r>
                  <a:rPr lang="en-US" altLang="zh-CN" dirty="0"/>
                  <a:t>PWM</a:t>
                </a:r>
                <a:r>
                  <a:rPr lang="zh-CN" altLang="zh-CN" dirty="0"/>
                  <a:t>控制信号的开关</a:t>
                </a:r>
                <a:r>
                  <a:rPr lang="zh-CN" altLang="zh-CN" dirty="0" smtClean="0"/>
                  <a:t>调制频率</a:t>
                </a:r>
                <a:r>
                  <a:rPr lang="zh-CN" altLang="en-US" dirty="0" smtClean="0"/>
                  <a:t>，</a:t>
                </a:r>
                <a:r>
                  <a:rPr lang="zh-CN" altLang="zh-CN" dirty="0" smtClean="0"/>
                  <a:t>电流</a:t>
                </a:r>
                <a:r>
                  <a:rPr lang="zh-CN" altLang="zh-CN" dirty="0"/>
                  <a:t>内环电流采样周期</a:t>
                </a:r>
                <a14:m>
                  <m:oMath xmlns:m="http://schemas.openxmlformats.org/officeDocument/2006/math">
                    <m:sSub>
                      <m:sSubPr>
                        <m:ctrlPr>
                          <a:rPr lang="zh-CN" altLang="zh-CN" i="1" dirty="0">
                            <a:latin typeface="Cambria Math" panose="02040503050406030204" pitchFamily="18" charset="0"/>
                          </a:rPr>
                        </m:ctrlPr>
                      </m:sSubPr>
                      <m:e>
                        <m:r>
                          <a:rPr lang="en-US" altLang="zh-CN" i="1" dirty="0">
                            <a:latin typeface="Cambria Math" panose="02040503050406030204" pitchFamily="18" charset="0"/>
                          </a:rPr>
                          <m:t>𝑇</m:t>
                        </m:r>
                      </m:e>
                      <m:sub>
                        <m:r>
                          <a:rPr lang="en-US" altLang="zh-CN" i="1" dirty="0">
                            <a:latin typeface="Cambria Math" panose="02040503050406030204" pitchFamily="18" charset="0"/>
                          </a:rPr>
                          <m:t>𝑠</m:t>
                        </m:r>
                      </m:sub>
                    </m:sSub>
                  </m:oMath>
                </a14:m>
                <a:r>
                  <a:rPr lang="zh-CN" altLang="zh-CN" dirty="0"/>
                  <a:t>以及桥路</a:t>
                </a:r>
                <a:r>
                  <a:rPr lang="en-US" altLang="zh-CN" dirty="0"/>
                  <a:t>PWM</a:t>
                </a:r>
                <a:r>
                  <a:rPr lang="zh-CN" altLang="zh-CN" dirty="0"/>
                  <a:t>等效增益</a:t>
                </a:r>
                <a14:m>
                  <m:oMath xmlns:m="http://schemas.openxmlformats.org/officeDocument/2006/math">
                    <m:sSub>
                      <m:sSubPr>
                        <m:ctrlPr>
                          <a:rPr lang="zh-CN" altLang="zh-CN" i="1" dirty="0">
                            <a:latin typeface="Cambria Math" panose="02040503050406030204" pitchFamily="18" charset="0"/>
                          </a:rPr>
                        </m:ctrlPr>
                      </m:sSubPr>
                      <m:e>
                        <m:r>
                          <a:rPr lang="en-US" altLang="zh-CN" i="1" dirty="0">
                            <a:latin typeface="Cambria Math" panose="02040503050406030204" pitchFamily="18" charset="0"/>
                          </a:rPr>
                          <m:t>𝐾</m:t>
                        </m:r>
                      </m:e>
                      <m:sub>
                        <m:r>
                          <a:rPr lang="en-US" altLang="zh-CN" i="1" dirty="0">
                            <a:latin typeface="Cambria Math" panose="02040503050406030204" pitchFamily="18" charset="0"/>
                          </a:rPr>
                          <m:t>𝑃𝑊𝑀</m:t>
                        </m:r>
                      </m:sub>
                    </m:sSub>
                  </m:oMath>
                </a14:m>
                <a:r>
                  <a:rPr lang="zh-CN" altLang="zh-CN" dirty="0" smtClean="0"/>
                  <a:t>有关</a:t>
                </a:r>
                <a:r>
                  <a:rPr lang="zh-CN" altLang="zh-CN" dirty="0"/>
                  <a:t>。</a:t>
                </a:r>
              </a:p>
              <a:p>
                <a:endParaRPr lang="zh-CN" altLang="en-US" dirty="0"/>
              </a:p>
            </p:txBody>
          </p:sp>
        </mc:Choice>
        <mc:Fallback xmlns="">
          <p:sp>
            <p:nvSpPr>
              <p:cNvPr id="4" name="文本占位符 3"/>
              <p:cNvSpPr>
                <a:spLocks noGrp="1" noRot="1" noChangeAspect="1" noMove="1" noResize="1" noEditPoints="1" noAdjustHandles="1" noChangeArrowheads="1" noChangeShapeType="1" noTextEdit="1"/>
              </p:cNvSpPr>
              <p:nvPr>
                <p:ph type="body" sz="quarter" idx="12"/>
              </p:nvPr>
            </p:nvSpPr>
            <p:spPr>
              <a:xfrm>
                <a:off x="644434" y="5060143"/>
                <a:ext cx="11295017" cy="1557384"/>
              </a:xfrm>
              <a:blipFill>
                <a:blip r:embed="rId2"/>
                <a:stretch>
                  <a:fillRect l="-971" t="-7031" r="-971" b="-6641"/>
                </a:stretch>
              </a:blipFill>
            </p:spPr>
            <p:txBody>
              <a:bodyPr/>
              <a:lstStyle/>
              <a:p>
                <a:r>
                  <a:rPr lang="zh-CN" altLang="en-US">
                    <a:noFill/>
                  </a:rPr>
                  <a:t> </a:t>
                </a:r>
              </a:p>
            </p:txBody>
          </p:sp>
        </mc:Fallback>
      </mc:AlternateContent>
      <p:pic>
        <p:nvPicPr>
          <p:cNvPr id="7" name="内容占位符 6" descr="C:\Users\Administrator\AppData\Roaming\Tencent\Users\574709409\QQ\WinTemp\RichOle\A9_TCD($5XGSEUY8S}JQ9YB.png"/>
          <p:cNvPicPr>
            <a:picLocks noGrp="1"/>
          </p:cNvPicPr>
          <p:nvPr>
            <p:ph sz="quarter" idx="13"/>
          </p:nvPr>
        </p:nvPicPr>
        <p:blipFill>
          <a:blip r:embed="rId3">
            <a:extLst>
              <a:ext uri="{28A0092B-C50C-407E-A947-70E740481C1C}">
                <a14:useLocalDpi xmlns:a14="http://schemas.microsoft.com/office/drawing/2010/main" val="0"/>
              </a:ext>
            </a:extLst>
          </a:blip>
          <a:srcRect/>
          <a:stretch>
            <a:fillRect/>
          </a:stretch>
        </p:blipFill>
        <p:spPr bwMode="auto">
          <a:xfrm>
            <a:off x="644434" y="829830"/>
            <a:ext cx="3927565" cy="1729760"/>
          </a:xfrm>
          <a:prstGeom prst="rect">
            <a:avLst/>
          </a:prstGeom>
          <a:noFill/>
          <a:ln>
            <a:noFill/>
          </a:ln>
        </p:spPr>
      </p:pic>
      <p:pic>
        <p:nvPicPr>
          <p:cNvPr id="8" name="图片 7" descr="C:\Users\Administrator\AppData\Roaming\Tencent\Users\574709409\QQ\WinTemp\RichOle\ZK4])0)3Q(5@NC}LN~$2S99.png"/>
          <p:cNvPicPr/>
          <p:nvPr/>
        </p:nvPicPr>
        <p:blipFill>
          <a:blip r:embed="rId4">
            <a:extLst>
              <a:ext uri="{28A0092B-C50C-407E-A947-70E740481C1C}">
                <a14:useLocalDpi xmlns:a14="http://schemas.microsoft.com/office/drawing/2010/main" val="0"/>
              </a:ext>
            </a:extLst>
          </a:blip>
          <a:srcRect/>
          <a:stretch>
            <a:fillRect/>
          </a:stretch>
        </p:blipFill>
        <p:spPr bwMode="auto">
          <a:xfrm>
            <a:off x="912411" y="2411681"/>
            <a:ext cx="3843066" cy="2657451"/>
          </a:xfrm>
          <a:prstGeom prst="rect">
            <a:avLst/>
          </a:prstGeom>
          <a:noFill/>
          <a:ln>
            <a:noFill/>
          </a:ln>
        </p:spPr>
      </p:pic>
      <p:pic>
        <p:nvPicPr>
          <p:cNvPr id="9" name="图片 8" descr="C:\Users\Administrator\AppData\Roaming\Tencent\Users\574709409\QQ\WinTemp\RichOle\3}CVS0H9X5TXY)MB}PB2U[L.png"/>
          <p:cNvPicPr/>
          <p:nvPr/>
        </p:nvPicPr>
        <p:blipFill>
          <a:blip r:embed="rId5">
            <a:extLst>
              <a:ext uri="{28A0092B-C50C-407E-A947-70E740481C1C}">
                <a14:useLocalDpi xmlns:a14="http://schemas.microsoft.com/office/drawing/2010/main" val="0"/>
              </a:ext>
            </a:extLst>
          </a:blip>
          <a:srcRect/>
          <a:stretch>
            <a:fillRect/>
          </a:stretch>
        </p:blipFill>
        <p:spPr bwMode="auto">
          <a:xfrm>
            <a:off x="6549569" y="2673010"/>
            <a:ext cx="4031345" cy="2401001"/>
          </a:xfrm>
          <a:prstGeom prst="rect">
            <a:avLst/>
          </a:prstGeom>
          <a:noFill/>
          <a:ln>
            <a:noFill/>
          </a:ln>
        </p:spPr>
      </p:pic>
      <p:pic>
        <p:nvPicPr>
          <p:cNvPr id="10" name="图片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00918" y="932737"/>
            <a:ext cx="4377447" cy="1591799"/>
          </a:xfrm>
          <a:prstGeom prst="rect">
            <a:avLst/>
          </a:prstGeom>
        </p:spPr>
      </p:pic>
      <p:pic>
        <p:nvPicPr>
          <p:cNvPr id="11" name="图片 10" descr="C:\Users\Administrator\AppData\Roaming\Tencent\Users\574709409\QQ\WinTemp\RichOle\%_A28BR38FKM9WGOBV%[X5C.png"/>
          <p:cNvPicPr/>
          <p:nvPr/>
        </p:nvPicPr>
        <p:blipFill>
          <a:blip r:embed="rId7">
            <a:extLst>
              <a:ext uri="{28A0092B-C50C-407E-A947-70E740481C1C}">
                <a14:useLocalDpi xmlns:a14="http://schemas.microsoft.com/office/drawing/2010/main" val="0"/>
              </a:ext>
            </a:extLst>
          </a:blip>
          <a:srcRect/>
          <a:stretch>
            <a:fillRect/>
          </a:stretch>
        </p:blipFill>
        <p:spPr bwMode="auto">
          <a:xfrm>
            <a:off x="4407353" y="967790"/>
            <a:ext cx="3560990" cy="1556746"/>
          </a:xfrm>
          <a:prstGeom prst="rect">
            <a:avLst/>
          </a:prstGeom>
          <a:noFill/>
          <a:ln>
            <a:noFill/>
          </a:ln>
        </p:spPr>
      </p:pic>
    </p:spTree>
    <p:extLst>
      <p:ext uri="{BB962C8B-B14F-4D97-AF65-F5344CB8AC3E}">
        <p14:creationId xmlns:p14="http://schemas.microsoft.com/office/powerpoint/2010/main" val="256207145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3.4 </a:t>
            </a:r>
            <a:r>
              <a:rPr lang="zh-CN" altLang="zh-CN" dirty="0"/>
              <a:t>电压外环</a:t>
            </a:r>
            <a:r>
              <a:rPr lang="zh-CN" altLang="zh-CN" dirty="0" smtClean="0"/>
              <a:t>设计</a:t>
            </a:r>
            <a:endParaRPr lang="zh-CN" altLang="en-US" dirty="0"/>
          </a:p>
        </p:txBody>
      </p:sp>
      <p:sp>
        <p:nvSpPr>
          <p:cNvPr id="3" name="日期占位符 2"/>
          <p:cNvSpPr>
            <a:spLocks noGrp="1"/>
          </p:cNvSpPr>
          <p:nvPr>
            <p:ph type="dt" sz="half" idx="10"/>
          </p:nvPr>
        </p:nvSpPr>
        <p:spPr/>
        <p:txBody>
          <a:bodyPr/>
          <a:lstStyle/>
          <a:p>
            <a:fld id="{772B22FF-7726-439E-ABE1-F8E000B4EE34}" type="datetime1">
              <a:rPr lang="zh-CN" altLang="en-US" smtClean="0"/>
              <a:pPr/>
              <a:t>2018/12/18</a:t>
            </a:fld>
            <a:endParaRPr lang="zh-CN" altLang="en-US" dirty="0"/>
          </a:p>
        </p:txBody>
      </p:sp>
      <p:sp>
        <p:nvSpPr>
          <p:cNvPr id="4" name="文本占位符 3"/>
          <p:cNvSpPr>
            <a:spLocks noGrp="1"/>
          </p:cNvSpPr>
          <p:nvPr>
            <p:ph type="body" sz="quarter" idx="12"/>
          </p:nvPr>
        </p:nvSpPr>
        <p:spPr>
          <a:xfrm>
            <a:off x="652041" y="2892790"/>
            <a:ext cx="5573485" cy="1066348"/>
          </a:xfrm>
        </p:spPr>
        <p:txBody>
          <a:bodyPr/>
          <a:lstStyle/>
          <a:p>
            <a:r>
              <a:rPr lang="zh-CN" altLang="zh-CN" dirty="0"/>
              <a:t>电压外环控制系统设计参数与网侧电感、电阻、直流侧电容以及线性化控制规律中的参数</a:t>
            </a:r>
            <a:r>
              <a:rPr lang="en-US" altLang="zh-CN" i="1" dirty="0"/>
              <a:t>k</a:t>
            </a:r>
            <a:r>
              <a:rPr lang="zh-CN" altLang="zh-CN" dirty="0"/>
              <a:t>的选取有关</a:t>
            </a:r>
            <a:r>
              <a:rPr lang="zh-CN" altLang="zh-CN" dirty="0" smtClean="0"/>
              <a:t>。</a:t>
            </a:r>
            <a:endParaRPr lang="zh-CN" altLang="zh-CN" dirty="0"/>
          </a:p>
        </p:txBody>
      </p:sp>
      <p:pic>
        <p:nvPicPr>
          <p:cNvPr id="6" name="内容占位符 5" descr="C:\Users\Administrator\AppData\Roaming\Tencent\Users\574709409\QQ\WinTemp\RichOle\FL6}4KC`9A02QOJ4KOKCYNC.png"/>
          <p:cNvPicPr>
            <a:picLocks noGrp="1"/>
          </p:cNvPicPr>
          <p:nvPr>
            <p:ph sz="quarter" idx="13"/>
          </p:nvPr>
        </p:nvPicPr>
        <p:blipFill>
          <a:blip r:embed="rId2">
            <a:extLst>
              <a:ext uri="{28A0092B-C50C-407E-A947-70E740481C1C}">
                <a14:useLocalDpi xmlns:a14="http://schemas.microsoft.com/office/drawing/2010/main" val="0"/>
              </a:ext>
            </a:extLst>
          </a:blip>
          <a:srcRect/>
          <a:stretch>
            <a:fillRect/>
          </a:stretch>
        </p:blipFill>
        <p:spPr bwMode="auto">
          <a:xfrm>
            <a:off x="963011" y="1135402"/>
            <a:ext cx="3560377" cy="1555547"/>
          </a:xfrm>
          <a:prstGeom prst="rect">
            <a:avLst/>
          </a:prstGeom>
          <a:noFill/>
          <a:ln>
            <a:noFill/>
          </a:ln>
        </p:spPr>
      </p:pic>
      <p:pic>
        <p:nvPicPr>
          <p:cNvPr id="7" name="图片 6" descr="C:\Users\Administrator\AppData\Roaming\Tencent\Users\574709409\QQ\WinTemp\RichOle\9)J444[L9E[WX%OH15TVQ6W.png"/>
          <p:cNvPicPr/>
          <p:nvPr/>
        </p:nvPicPr>
        <p:blipFill>
          <a:blip r:embed="rId3">
            <a:extLst>
              <a:ext uri="{28A0092B-C50C-407E-A947-70E740481C1C}">
                <a14:useLocalDpi xmlns:a14="http://schemas.microsoft.com/office/drawing/2010/main" val="0"/>
              </a:ext>
            </a:extLst>
          </a:blip>
          <a:srcRect/>
          <a:stretch>
            <a:fillRect/>
          </a:stretch>
        </p:blipFill>
        <p:spPr bwMode="auto">
          <a:xfrm>
            <a:off x="6722794" y="989740"/>
            <a:ext cx="5274310" cy="3630930"/>
          </a:xfrm>
          <a:prstGeom prst="rect">
            <a:avLst/>
          </a:prstGeom>
          <a:noFill/>
          <a:ln>
            <a:noFill/>
          </a:ln>
        </p:spPr>
      </p:pic>
      <p:sp>
        <p:nvSpPr>
          <p:cNvPr id="8" name="文本占位符 3"/>
          <p:cNvSpPr txBox="1">
            <a:spLocks/>
          </p:cNvSpPr>
          <p:nvPr/>
        </p:nvSpPr>
        <p:spPr>
          <a:xfrm>
            <a:off x="652041" y="4876779"/>
            <a:ext cx="11345063" cy="1471770"/>
          </a:xfrm>
          <a:prstGeom prst="rect">
            <a:avLst/>
          </a:prstGeom>
        </p:spPr>
        <p:txBody>
          <a:bodyPr/>
          <a:lstStyle>
            <a:lvl1pPr marL="0" indent="457200" algn="l" defTabSz="914400" rtl="0" eaLnBrk="1" latinLnBrk="0" hangingPunct="1">
              <a:lnSpc>
                <a:spcPct val="90000"/>
              </a:lnSpc>
              <a:spcBef>
                <a:spcPts val="1000"/>
              </a:spcBef>
              <a:buFont typeface="Arial" panose="020B0604020202020204" pitchFamily="34" charset="0"/>
              <a:buNone/>
              <a:defRPr lang="zh-CN" altLang="en-US" sz="2600" b="1" kern="1200" dirty="0" smtClean="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smtClean="0"/>
              <a:t>虽然</a:t>
            </a:r>
            <a:r>
              <a:rPr lang="en-US" altLang="zh-CN" dirty="0" smtClean="0"/>
              <a:t>Amit Kumar Singh</a:t>
            </a:r>
            <a:r>
              <a:rPr lang="zh-CN" altLang="en-US" dirty="0" smtClean="0"/>
              <a:t>设计的时是按照功率因数为</a:t>
            </a:r>
            <a:r>
              <a:rPr lang="en-US" altLang="zh-CN" dirty="0" smtClean="0"/>
              <a:t>1</a:t>
            </a:r>
            <a:r>
              <a:rPr lang="zh-CN" altLang="en-US" dirty="0" smtClean="0"/>
              <a:t>进行设计的，这种设计是在负载为纯电阻</a:t>
            </a:r>
            <a:r>
              <a:rPr lang="en-US" altLang="zh-CN" dirty="0" smtClean="0"/>
              <a:t>10</a:t>
            </a:r>
            <a:r>
              <a:rPr lang="zh-CN" altLang="en-US" dirty="0" smtClean="0"/>
              <a:t>欧姆的情况下选取的各项参数。本文负载为电机，内部含有电感，所以会对功率因数校正产生不好的影响，增加交流侧的电流谐波。</a:t>
            </a:r>
            <a:endParaRPr lang="zh-CN" altLang="en-US" dirty="0"/>
          </a:p>
        </p:txBody>
      </p:sp>
    </p:spTree>
    <p:extLst>
      <p:ext uri="{BB962C8B-B14F-4D97-AF65-F5344CB8AC3E}">
        <p14:creationId xmlns:p14="http://schemas.microsoft.com/office/powerpoint/2010/main" val="217754843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71600" y="237941"/>
            <a:ext cx="10515600" cy="510527"/>
          </a:xfrm>
        </p:spPr>
        <p:txBody>
          <a:bodyPr>
            <a:noAutofit/>
          </a:bodyPr>
          <a:lstStyle/>
          <a:p>
            <a:r>
              <a:rPr lang="en-US" altLang="zh-CN" sz="3600" dirty="0" smtClean="0"/>
              <a:t>Part 4</a:t>
            </a:r>
            <a:endParaRPr lang="zh-CN" altLang="en-US" sz="3600" dirty="0"/>
          </a:p>
        </p:txBody>
      </p:sp>
      <p:sp>
        <p:nvSpPr>
          <p:cNvPr id="4" name="日期占位符 3"/>
          <p:cNvSpPr>
            <a:spLocks noGrp="1"/>
          </p:cNvSpPr>
          <p:nvPr>
            <p:ph type="dt" sz="half" idx="10"/>
          </p:nvPr>
        </p:nvSpPr>
        <p:spPr>
          <a:xfrm>
            <a:off x="0" y="6523720"/>
            <a:ext cx="2743200" cy="365125"/>
          </a:xfrm>
        </p:spPr>
        <p:txBody>
          <a:bodyPr/>
          <a:lstStyle/>
          <a:p>
            <a:fld id="{87A581BE-6C2E-4A1F-A76E-F662AB6406AE}" type="datetime1">
              <a:rPr lang="zh-CN" altLang="en-US" smtClean="0"/>
              <a:pPr/>
              <a:t>2018/12/18</a:t>
            </a:fld>
            <a:endParaRPr lang="zh-CN" altLang="en-US" dirty="0"/>
          </a:p>
        </p:txBody>
      </p:sp>
      <p:sp>
        <p:nvSpPr>
          <p:cNvPr id="20" name="矩形 19"/>
          <p:cNvSpPr/>
          <p:nvPr/>
        </p:nvSpPr>
        <p:spPr>
          <a:xfrm>
            <a:off x="1371600" y="1081549"/>
            <a:ext cx="9247052" cy="2262158"/>
          </a:xfrm>
          <a:prstGeom prst="rect">
            <a:avLst/>
          </a:prstGeom>
        </p:spPr>
        <p:txBody>
          <a:bodyPr wrap="square">
            <a:spAutoFit/>
          </a:bodyPr>
          <a:lstStyle/>
          <a:p>
            <a:pPr marL="0" lvl="2">
              <a:spcBef>
                <a:spcPts val="1000"/>
              </a:spcBef>
            </a:pPr>
            <a:r>
              <a:rPr lang="zh-CN" altLang="en-US" sz="3200" b="1" dirty="0">
                <a:solidFill>
                  <a:schemeClr val="accent1"/>
                </a:solidFill>
                <a:latin typeface="Times New Roman" panose="02020603050405020304" pitchFamily="18" charset="0"/>
                <a:cs typeface="Times New Roman" panose="02020603050405020304" pitchFamily="18" charset="0"/>
              </a:rPr>
              <a:t>四</a:t>
            </a:r>
            <a:r>
              <a:rPr lang="zh-CN" altLang="en-US" sz="3200" b="1" dirty="0" smtClean="0">
                <a:solidFill>
                  <a:schemeClr val="accent1"/>
                </a:solidFill>
                <a:latin typeface="Times New Roman" panose="02020603050405020304" pitchFamily="18" charset="0"/>
                <a:cs typeface="Times New Roman" panose="02020603050405020304" pitchFamily="18" charset="0"/>
              </a:rPr>
              <a:t>、</a:t>
            </a:r>
            <a:r>
              <a:rPr lang="zh-CN" altLang="en-US" sz="3200" b="1" dirty="0">
                <a:solidFill>
                  <a:schemeClr val="accent1"/>
                </a:solidFill>
                <a:latin typeface="Times New Roman" panose="02020603050405020304" pitchFamily="18" charset="0"/>
                <a:cs typeface="Times New Roman" panose="02020603050405020304" pitchFamily="18" charset="0"/>
              </a:rPr>
              <a:t>电机转速的闭环控制实现</a:t>
            </a:r>
            <a:endParaRPr lang="en-US" altLang="zh-CN" sz="3200" b="1" dirty="0">
              <a:solidFill>
                <a:schemeClr val="accent1"/>
              </a:solidFill>
              <a:latin typeface="Times New Roman" panose="02020603050405020304" pitchFamily="18" charset="0"/>
              <a:cs typeface="Times New Roman" panose="02020603050405020304" pitchFamily="18" charset="0"/>
            </a:endParaRPr>
          </a:p>
          <a:p>
            <a:pPr lvl="2">
              <a:spcBef>
                <a:spcPts val="1000"/>
              </a:spcBef>
            </a:pPr>
            <a:r>
              <a:rPr lang="en-US" altLang="zh-CN" sz="2800" b="1" dirty="0">
                <a:latin typeface="Times New Roman" panose="02020603050405020304" pitchFamily="18" charset="0"/>
                <a:cs typeface="Times New Roman" panose="02020603050405020304" pitchFamily="18" charset="0"/>
              </a:rPr>
              <a:t>4</a:t>
            </a:r>
            <a:r>
              <a:rPr lang="en-US" altLang="zh-CN" sz="2800" b="1" dirty="0" smtClean="0">
                <a:latin typeface="Times New Roman" panose="02020603050405020304" pitchFamily="18" charset="0"/>
                <a:cs typeface="Times New Roman" panose="02020603050405020304" pitchFamily="18" charset="0"/>
              </a:rPr>
              <a:t>.1 </a:t>
            </a:r>
            <a:r>
              <a:rPr lang="zh-CN" altLang="en-US" sz="2800" b="1" dirty="0">
                <a:latin typeface="Times New Roman" panose="02020603050405020304" pitchFamily="18" charset="0"/>
                <a:cs typeface="Times New Roman" panose="02020603050405020304" pitchFamily="18" charset="0"/>
              </a:rPr>
              <a:t>开环恒压频比调速中的</a:t>
            </a:r>
            <a:r>
              <a:rPr lang="zh-CN" altLang="en-US" sz="2800" b="1" dirty="0" smtClean="0">
                <a:latin typeface="Times New Roman" panose="02020603050405020304" pitchFamily="18" charset="0"/>
                <a:cs typeface="Times New Roman" panose="02020603050405020304" pitchFamily="18" charset="0"/>
              </a:rPr>
              <a:t>问题</a:t>
            </a:r>
            <a:endParaRPr lang="en-US" altLang="zh-CN" sz="2800" b="1" dirty="0" smtClean="0">
              <a:latin typeface="Times New Roman" panose="02020603050405020304" pitchFamily="18" charset="0"/>
              <a:cs typeface="Times New Roman" panose="02020603050405020304" pitchFamily="18" charset="0"/>
            </a:endParaRPr>
          </a:p>
          <a:p>
            <a:pPr lvl="2">
              <a:spcBef>
                <a:spcPts val="1000"/>
              </a:spcBef>
            </a:pPr>
            <a:r>
              <a:rPr lang="en-US" altLang="zh-CN" sz="2800" b="1" dirty="0">
                <a:latin typeface="Times New Roman" panose="02020603050405020304" pitchFamily="18" charset="0"/>
                <a:cs typeface="Times New Roman" panose="02020603050405020304" pitchFamily="18" charset="0"/>
              </a:rPr>
              <a:t>4</a:t>
            </a:r>
            <a:r>
              <a:rPr lang="en-US" altLang="zh-CN" sz="2800" b="1" dirty="0" smtClean="0">
                <a:latin typeface="Times New Roman" panose="02020603050405020304" pitchFamily="18" charset="0"/>
                <a:cs typeface="Times New Roman" panose="02020603050405020304" pitchFamily="18" charset="0"/>
              </a:rPr>
              <a:t>.2 </a:t>
            </a:r>
            <a:r>
              <a:rPr lang="zh-CN" altLang="en-US" sz="2800" b="1" dirty="0">
                <a:latin typeface="Times New Roman" panose="02020603050405020304" pitchFamily="18" charset="0"/>
                <a:cs typeface="Times New Roman" panose="02020603050405020304" pitchFamily="18" charset="0"/>
              </a:rPr>
              <a:t>转速</a:t>
            </a:r>
            <a:r>
              <a:rPr lang="zh-CN" altLang="en-US" sz="2800" b="1" dirty="0" smtClean="0">
                <a:latin typeface="Times New Roman" panose="02020603050405020304" pitchFamily="18" charset="0"/>
                <a:cs typeface="Times New Roman" panose="02020603050405020304" pitchFamily="18" charset="0"/>
              </a:rPr>
              <a:t>闭环控制系统</a:t>
            </a:r>
            <a:endParaRPr lang="en-US" altLang="zh-CN" sz="2800" b="1" dirty="0" smtClean="0">
              <a:latin typeface="Times New Roman" panose="02020603050405020304" pitchFamily="18" charset="0"/>
              <a:cs typeface="Times New Roman" panose="02020603050405020304" pitchFamily="18" charset="0"/>
            </a:endParaRPr>
          </a:p>
          <a:p>
            <a:pPr lvl="2">
              <a:spcBef>
                <a:spcPts val="1000"/>
              </a:spcBef>
            </a:pPr>
            <a:r>
              <a:rPr lang="en-US" altLang="zh-CN" sz="2800" b="1" dirty="0">
                <a:latin typeface="Times New Roman" panose="02020603050405020304" pitchFamily="18" charset="0"/>
                <a:cs typeface="Times New Roman" panose="02020603050405020304" pitchFamily="18" charset="0"/>
              </a:rPr>
              <a:t>4</a:t>
            </a:r>
            <a:r>
              <a:rPr lang="en-US" altLang="zh-CN" sz="2800" b="1" dirty="0" smtClean="0">
                <a:latin typeface="Times New Roman" panose="02020603050405020304" pitchFamily="18" charset="0"/>
                <a:cs typeface="Times New Roman" panose="02020603050405020304" pitchFamily="18" charset="0"/>
              </a:rPr>
              <a:t>.3 </a:t>
            </a:r>
            <a:r>
              <a:rPr lang="zh-CN" altLang="en-US" sz="2800" b="1" dirty="0">
                <a:latin typeface="Times New Roman" panose="02020603050405020304" pitchFamily="18" charset="0"/>
                <a:cs typeface="Times New Roman" panose="02020603050405020304" pitchFamily="18" charset="0"/>
              </a:rPr>
              <a:t>转速闭环控制系统中的</a:t>
            </a:r>
            <a:r>
              <a:rPr lang="en-US" altLang="zh-CN" sz="2800" b="1" dirty="0">
                <a:latin typeface="Times New Roman" panose="02020603050405020304" pitchFamily="18" charset="0"/>
                <a:cs typeface="Times New Roman" panose="02020603050405020304" pitchFamily="18" charset="0"/>
              </a:rPr>
              <a:t>PID</a:t>
            </a:r>
            <a:r>
              <a:rPr lang="zh-CN" altLang="en-US" sz="2800" b="1" dirty="0">
                <a:latin typeface="Times New Roman" panose="02020603050405020304" pitchFamily="18" charset="0"/>
                <a:cs typeface="Times New Roman" panose="02020603050405020304" pitchFamily="18" charset="0"/>
              </a:rPr>
              <a:t>参数</a:t>
            </a:r>
            <a:r>
              <a:rPr lang="zh-CN" altLang="en-US" sz="2800" b="1" dirty="0" smtClean="0">
                <a:latin typeface="Times New Roman" panose="02020603050405020304" pitchFamily="18" charset="0"/>
                <a:cs typeface="Times New Roman" panose="02020603050405020304" pitchFamily="18" charset="0"/>
              </a:rPr>
              <a:t>调整</a:t>
            </a:r>
            <a:endParaRPr lang="en-US" altLang="zh-CN"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96717474"/>
      </p:ext>
    </p:extLst>
  </p:cSld>
  <p:clrMapOvr>
    <a:masterClrMapping/>
  </p:clrMapOvr>
  <mc:AlternateContent xmlns:mc="http://schemas.openxmlformats.org/markup-compatibility/2006" xmlns:p14="http://schemas.microsoft.com/office/powerpoint/2010/main">
    <mc:Choice Requires="p14">
      <p:transition spd="slow" p14:dur="2000" advTm="13319"/>
    </mc:Choice>
    <mc:Fallback xmlns="">
      <p:transition spd="slow" advTm="13319"/>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4.1 </a:t>
            </a:r>
            <a:r>
              <a:rPr lang="zh-CN" altLang="en-US" dirty="0" smtClean="0"/>
              <a:t>开环恒压频比调速中的问题</a:t>
            </a:r>
            <a:endParaRPr lang="zh-CN" altLang="en-US" dirty="0"/>
          </a:p>
        </p:txBody>
      </p:sp>
      <p:sp>
        <p:nvSpPr>
          <p:cNvPr id="3" name="日期占位符 2"/>
          <p:cNvSpPr>
            <a:spLocks noGrp="1"/>
          </p:cNvSpPr>
          <p:nvPr>
            <p:ph type="dt" sz="half" idx="10"/>
          </p:nvPr>
        </p:nvSpPr>
        <p:spPr/>
        <p:txBody>
          <a:bodyPr/>
          <a:lstStyle/>
          <a:p>
            <a:fld id="{772B22FF-7726-439E-ABE1-F8E000B4EE34}" type="datetime1">
              <a:rPr lang="zh-CN" altLang="en-US" smtClean="0"/>
              <a:pPr/>
              <a:t>2018/12/18</a:t>
            </a:fld>
            <a:endParaRPr lang="zh-CN" altLang="en-US" dirty="0"/>
          </a:p>
        </p:txBody>
      </p:sp>
      <p:sp>
        <p:nvSpPr>
          <p:cNvPr id="4" name="文本占位符 3"/>
          <p:cNvSpPr>
            <a:spLocks noGrp="1"/>
          </p:cNvSpPr>
          <p:nvPr>
            <p:ph type="body" sz="quarter" idx="12"/>
          </p:nvPr>
        </p:nvSpPr>
        <p:spPr>
          <a:xfrm>
            <a:off x="696686" y="5348061"/>
            <a:ext cx="11345063" cy="1066348"/>
          </a:xfrm>
        </p:spPr>
        <p:txBody>
          <a:bodyPr/>
          <a:lstStyle/>
          <a:p>
            <a:r>
              <a:rPr lang="zh-CN" altLang="zh-CN" dirty="0" smtClean="0"/>
              <a:t>转速</a:t>
            </a:r>
            <a:r>
              <a:rPr lang="zh-CN" altLang="zh-CN" dirty="0"/>
              <a:t>为</a:t>
            </a:r>
            <a:r>
              <a:rPr lang="en-US" altLang="zh-CN" dirty="0"/>
              <a:t>1200r/min</a:t>
            </a:r>
            <a:r>
              <a:rPr lang="zh-CN" altLang="zh-CN" dirty="0"/>
              <a:t>，负载转矩为</a:t>
            </a:r>
            <a:r>
              <a:rPr lang="en-US" altLang="zh-CN" dirty="0"/>
              <a:t>50N•m</a:t>
            </a:r>
            <a:r>
              <a:rPr lang="zh-CN" altLang="zh-CN" dirty="0"/>
              <a:t>时，电机实际转速、转矩及</a:t>
            </a:r>
            <a:r>
              <a:rPr lang="zh-CN" altLang="zh-CN" dirty="0" smtClean="0"/>
              <a:t>功率</a:t>
            </a:r>
            <a:r>
              <a:rPr lang="zh-CN" altLang="en-US" dirty="0"/>
              <a:t>。</a:t>
            </a:r>
            <a:r>
              <a:rPr lang="zh-CN" altLang="zh-CN" dirty="0" smtClean="0"/>
              <a:t>可以</a:t>
            </a:r>
            <a:r>
              <a:rPr lang="zh-CN" altLang="zh-CN" dirty="0"/>
              <a:t>发现，进入稳态后的电动机，由于转差率过低，无法达到预定的转速，最终稳定在</a:t>
            </a:r>
            <a:r>
              <a:rPr lang="en-US" altLang="zh-CN" dirty="0"/>
              <a:t>900r/min</a:t>
            </a:r>
            <a:r>
              <a:rPr lang="zh-CN" altLang="zh-CN" dirty="0"/>
              <a:t>左右。</a:t>
            </a:r>
          </a:p>
        </p:txBody>
      </p:sp>
      <p:pic>
        <p:nvPicPr>
          <p:cNvPr id="6" name="内容占位符 5"/>
          <p:cNvPicPr>
            <a:picLocks noGrp="1"/>
          </p:cNvPicPr>
          <p:nvPr>
            <p:ph sz="quarter" idx="13"/>
          </p:nvPr>
        </p:nvPicPr>
        <p:blipFill>
          <a:blip r:embed="rId2"/>
          <a:stretch>
            <a:fillRect/>
          </a:stretch>
        </p:blipFill>
        <p:spPr>
          <a:xfrm>
            <a:off x="1709030" y="891585"/>
            <a:ext cx="9295501" cy="4268787"/>
          </a:xfrm>
          <a:prstGeom prst="rect">
            <a:avLst/>
          </a:prstGeom>
        </p:spPr>
      </p:pic>
    </p:spTree>
    <p:extLst>
      <p:ext uri="{BB962C8B-B14F-4D97-AF65-F5344CB8AC3E}">
        <p14:creationId xmlns:p14="http://schemas.microsoft.com/office/powerpoint/2010/main" val="411458475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4</a:t>
            </a:r>
            <a:r>
              <a:rPr lang="en-US" altLang="zh-CN" dirty="0" smtClean="0"/>
              <a:t>.2 </a:t>
            </a:r>
            <a:r>
              <a:rPr lang="zh-CN" altLang="zh-CN" dirty="0"/>
              <a:t>转速闭环控制系统</a:t>
            </a:r>
          </a:p>
        </p:txBody>
      </p:sp>
      <p:sp>
        <p:nvSpPr>
          <p:cNvPr id="3" name="日期占位符 2"/>
          <p:cNvSpPr>
            <a:spLocks noGrp="1"/>
          </p:cNvSpPr>
          <p:nvPr>
            <p:ph type="dt" sz="half" idx="10"/>
          </p:nvPr>
        </p:nvSpPr>
        <p:spPr/>
        <p:txBody>
          <a:bodyPr/>
          <a:lstStyle/>
          <a:p>
            <a:fld id="{772B22FF-7726-439E-ABE1-F8E000B4EE34}" type="datetime1">
              <a:rPr lang="zh-CN" altLang="en-US" smtClean="0"/>
              <a:pPr/>
              <a:t>2018/12/18</a:t>
            </a:fld>
            <a:endParaRPr lang="zh-CN" altLang="en-US" dirty="0"/>
          </a:p>
        </p:txBody>
      </p:sp>
      <p:sp>
        <p:nvSpPr>
          <p:cNvPr id="4" name="文本占位符 3"/>
          <p:cNvSpPr>
            <a:spLocks noGrp="1"/>
          </p:cNvSpPr>
          <p:nvPr>
            <p:ph type="body" sz="quarter" idx="12"/>
          </p:nvPr>
        </p:nvSpPr>
        <p:spPr>
          <a:xfrm>
            <a:off x="672573" y="5776182"/>
            <a:ext cx="4763588" cy="930100"/>
          </a:xfrm>
        </p:spPr>
        <p:txBody>
          <a:bodyPr/>
          <a:lstStyle/>
          <a:p>
            <a:pPr indent="0"/>
            <a:r>
              <a:rPr lang="en-US" altLang="zh-CN" sz="2000" b="0" dirty="0" smtClean="0"/>
              <a:t>Created by : Mohamed </a:t>
            </a:r>
            <a:r>
              <a:rPr lang="en-US" altLang="zh-CN" sz="2000" b="0" dirty="0" err="1" smtClean="0"/>
              <a:t>AslamAll</a:t>
            </a:r>
            <a:endParaRPr lang="en-US" altLang="zh-CN" sz="2000" b="0" dirty="0" smtClean="0"/>
          </a:p>
          <a:p>
            <a:pPr indent="0"/>
            <a:r>
              <a:rPr lang="en-US" altLang="zh-CN" sz="2000" b="0" dirty="0"/>
              <a:t>(</a:t>
            </a:r>
            <a:r>
              <a:rPr lang="en-US" altLang="zh-CN" sz="2000" b="0" dirty="0" smtClean="0"/>
              <a:t>from </a:t>
            </a:r>
            <a:r>
              <a:rPr lang="en-US" altLang="zh-CN" sz="2000" b="0" dirty="0"/>
              <a:t>PACE LAB cochin, INDIA</a:t>
            </a:r>
            <a:r>
              <a:rPr lang="en-US" altLang="zh-CN" sz="2000" b="0" dirty="0" smtClean="0"/>
              <a:t>.)</a:t>
            </a:r>
            <a:endParaRPr lang="zh-CN" altLang="en-US" sz="2000" b="0" dirty="0"/>
          </a:p>
        </p:txBody>
      </p:sp>
      <p:pic>
        <p:nvPicPr>
          <p:cNvPr id="6" name="内容占位符 5" descr="C:\Users\Administrator\AppData\Roaming\Tencent\Users\574709409\QQ\WinTemp\RichOle\32VWJ]4G9[}H7A9)B5(QOGE.png"/>
          <p:cNvPicPr>
            <a:picLocks noGrp="1"/>
          </p:cNvPicPr>
          <p:nvPr>
            <p:ph sz="quarter" idx="13"/>
          </p:nvPr>
        </p:nvPicPr>
        <p:blipFill>
          <a:blip r:embed="rId2">
            <a:extLst>
              <a:ext uri="{28A0092B-C50C-407E-A947-70E740481C1C}">
                <a14:useLocalDpi xmlns:a14="http://schemas.microsoft.com/office/drawing/2010/main" val="0"/>
              </a:ext>
            </a:extLst>
          </a:blip>
          <a:srcRect/>
          <a:stretch>
            <a:fillRect/>
          </a:stretch>
        </p:blipFill>
        <p:spPr bwMode="auto">
          <a:xfrm>
            <a:off x="656992" y="923770"/>
            <a:ext cx="9558338" cy="4032548"/>
          </a:xfrm>
          <a:prstGeom prst="rect">
            <a:avLst/>
          </a:prstGeom>
          <a:noFill/>
          <a:ln>
            <a:noFill/>
          </a:ln>
        </p:spPr>
      </p:pic>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70955" y="4127863"/>
            <a:ext cx="5821045" cy="2395857"/>
          </a:xfrm>
          <a:prstGeom prst="rect">
            <a:avLst/>
          </a:prstGeom>
        </p:spPr>
      </p:pic>
    </p:spTree>
    <p:extLst>
      <p:ext uri="{BB962C8B-B14F-4D97-AF65-F5344CB8AC3E}">
        <p14:creationId xmlns:p14="http://schemas.microsoft.com/office/powerpoint/2010/main" val="36513503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71600" y="237941"/>
            <a:ext cx="10515600" cy="510527"/>
          </a:xfrm>
        </p:spPr>
        <p:txBody>
          <a:bodyPr>
            <a:noAutofit/>
          </a:bodyPr>
          <a:lstStyle/>
          <a:p>
            <a:r>
              <a:rPr lang="en-US" altLang="zh-CN" sz="3600" dirty="0"/>
              <a:t>1.1 </a:t>
            </a:r>
            <a:r>
              <a:rPr lang="zh-CN" altLang="en-US" sz="3600" dirty="0"/>
              <a:t>逆变部分仿真电路</a:t>
            </a:r>
          </a:p>
        </p:txBody>
      </p:sp>
      <p:sp>
        <p:nvSpPr>
          <p:cNvPr id="4" name="日期占位符 3"/>
          <p:cNvSpPr>
            <a:spLocks noGrp="1"/>
          </p:cNvSpPr>
          <p:nvPr>
            <p:ph type="dt" sz="half" idx="10"/>
          </p:nvPr>
        </p:nvSpPr>
        <p:spPr>
          <a:xfrm>
            <a:off x="0" y="6523720"/>
            <a:ext cx="2743200"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87A581BE-6C2E-4A1F-A76E-F662AB6406AE}" type="datetime1">
              <a:rPr kumimoji="0" lang="zh-CN" altLang="en-US" sz="1600" b="1" i="0" u="none" strike="noStrike" kern="1200" cap="none" spc="0" normalizeH="0" baseline="0" noProof="0" smtClean="0">
                <a:ln>
                  <a:noFill/>
                </a:ln>
                <a:solidFill>
                  <a:prstClr val="white">
                    <a:lumMod val="50000"/>
                  </a:prstClr>
                </a:solidFill>
                <a:effectLst/>
                <a:uLnTx/>
                <a:uFillTx/>
                <a:latin typeface="Times New Roman" panose="02020603050405020304" pitchFamily="18" charset="0"/>
                <a:ea typeface="宋体" panose="02010600030101010101" pitchFamily="2" charset="-122"/>
                <a:cs typeface="Times New Roman" panose="02020603050405020304" pitchFamily="18" charset="0"/>
              </a:rPr>
              <a:pPr marL="0" marR="0" lvl="0" indent="0" algn="ctr" defTabSz="914400" rtl="0" eaLnBrk="1" fontAlgn="auto" latinLnBrk="0" hangingPunct="1">
                <a:lnSpc>
                  <a:spcPct val="100000"/>
                </a:lnSpc>
                <a:spcBef>
                  <a:spcPts val="0"/>
                </a:spcBef>
                <a:spcAft>
                  <a:spcPts val="0"/>
                </a:spcAft>
                <a:buClrTx/>
                <a:buSzTx/>
                <a:buFontTx/>
                <a:buNone/>
                <a:tabLst/>
                <a:defRPr/>
              </a:pPr>
              <a:t>2018/12/18</a:t>
            </a:fld>
            <a:endParaRPr kumimoji="0" lang="zh-CN" altLang="en-US" sz="1600" b="1" i="0" u="none" strike="noStrike" kern="1200" cap="none" spc="0" normalizeH="0" baseline="0" noProof="0" dirty="0">
              <a:ln>
                <a:noFill/>
              </a:ln>
              <a:solidFill>
                <a:prstClr val="white">
                  <a:lumMod val="50000"/>
                </a:prstClr>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5" name="图片 4">
            <a:extLst>
              <a:ext uri="{FF2B5EF4-FFF2-40B4-BE49-F238E27FC236}">
                <a16:creationId xmlns:a16="http://schemas.microsoft.com/office/drawing/2014/main" id="{C22E95EB-0592-4639-85F8-E2C83E7F0929}"/>
              </a:ext>
            </a:extLst>
          </p:cNvPr>
          <p:cNvPicPr/>
          <p:nvPr/>
        </p:nvPicPr>
        <p:blipFill>
          <a:blip r:embed="rId2"/>
          <a:stretch>
            <a:fillRect/>
          </a:stretch>
        </p:blipFill>
        <p:spPr>
          <a:xfrm>
            <a:off x="1283233" y="988570"/>
            <a:ext cx="9354160" cy="3797523"/>
          </a:xfrm>
          <a:prstGeom prst="rect">
            <a:avLst/>
          </a:prstGeom>
        </p:spPr>
      </p:pic>
      <p:sp>
        <p:nvSpPr>
          <p:cNvPr id="3" name="矩形 2">
            <a:extLst>
              <a:ext uri="{FF2B5EF4-FFF2-40B4-BE49-F238E27FC236}">
                <a16:creationId xmlns:a16="http://schemas.microsoft.com/office/drawing/2014/main" id="{0FD8749C-E328-415E-B455-4C7D7616EDA6}"/>
              </a:ext>
            </a:extLst>
          </p:cNvPr>
          <p:cNvSpPr/>
          <p:nvPr/>
        </p:nvSpPr>
        <p:spPr>
          <a:xfrm>
            <a:off x="2247021" y="4811000"/>
            <a:ext cx="7426584" cy="1323439"/>
          </a:xfrm>
          <a:prstGeom prst="rect">
            <a:avLst/>
          </a:prstGeom>
        </p:spPr>
        <p:txBody>
          <a:bodyPr wrap="square">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zh-CN" altLang="zh-CN" sz="2000" b="0" i="0" u="none" strike="noStrike" kern="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电路中包含一个三相</a:t>
            </a:r>
            <a:r>
              <a:rPr kumimoji="0" lang="en-US" altLang="zh-CN" sz="2000" b="0" i="0" u="none" strike="noStrike" kern="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IGBT</a:t>
            </a:r>
            <a:r>
              <a:rPr kumimoji="0" lang="zh-CN" altLang="zh-CN" sz="2000" b="0" i="0" u="none" strike="noStrike" kern="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桥，直流侧暂时以与整流部分效果相同的直流稳压源代替，交流测接电机负载，逆变桥的触发信号由</a:t>
            </a:r>
            <a:r>
              <a:rPr kumimoji="0" lang="en-US" altLang="zh-CN" sz="2000" b="0" i="0" u="none" strike="noStrike" kern="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PWM</a:t>
            </a:r>
            <a:r>
              <a:rPr kumimoji="0" lang="zh-CN" altLang="zh-CN" sz="2000" b="0" i="0" u="none" strike="noStrike" kern="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发生器及其调制信号生成电路给出，整体采用恒压频比控制电机，即在变频调速的同时保持输入电压频率比不变。</a:t>
            </a:r>
            <a:endParaRPr kumimoji="0" lang="zh-CN" altLang="en-US" sz="20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1495045727"/>
      </p:ext>
    </p:extLst>
  </p:cSld>
  <p:clrMapOvr>
    <a:masterClrMapping/>
  </p:clrMapOvr>
  <mc:AlternateContent xmlns:mc="http://schemas.openxmlformats.org/markup-compatibility/2006" xmlns:p14="http://schemas.microsoft.com/office/powerpoint/2010/main">
    <mc:Choice Requires="p14">
      <p:transition spd="slow" p14:dur="2000" advTm="13319"/>
    </mc:Choice>
    <mc:Fallback xmlns="">
      <p:transition spd="slow" advTm="13319"/>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4.3 </a:t>
            </a:r>
            <a:r>
              <a:rPr lang="zh-CN" altLang="zh-CN" dirty="0" smtClean="0"/>
              <a:t>电机</a:t>
            </a:r>
            <a:r>
              <a:rPr lang="zh-CN" altLang="zh-CN" dirty="0"/>
              <a:t>转速的</a:t>
            </a:r>
            <a:r>
              <a:rPr lang="zh-CN" altLang="zh-CN" dirty="0" smtClean="0"/>
              <a:t>闭环控制</a:t>
            </a:r>
            <a:r>
              <a:rPr lang="zh-CN" altLang="en-US" dirty="0"/>
              <a:t>系统</a:t>
            </a:r>
          </a:p>
        </p:txBody>
      </p:sp>
      <p:sp>
        <p:nvSpPr>
          <p:cNvPr id="3" name="日期占位符 2"/>
          <p:cNvSpPr>
            <a:spLocks noGrp="1"/>
          </p:cNvSpPr>
          <p:nvPr>
            <p:ph type="dt" sz="half" idx="10"/>
          </p:nvPr>
        </p:nvSpPr>
        <p:spPr/>
        <p:txBody>
          <a:bodyPr/>
          <a:lstStyle/>
          <a:p>
            <a:fld id="{772B22FF-7726-439E-ABE1-F8E000B4EE34}" type="datetime1">
              <a:rPr lang="zh-CN" altLang="en-US" smtClean="0"/>
              <a:pPr/>
              <a:t>2018/12/18</a:t>
            </a:fld>
            <a:endParaRPr lang="zh-CN" altLang="en-US" dirty="0"/>
          </a:p>
        </p:txBody>
      </p:sp>
      <p:sp>
        <p:nvSpPr>
          <p:cNvPr id="4" name="文本占位符 3"/>
          <p:cNvSpPr>
            <a:spLocks noGrp="1"/>
          </p:cNvSpPr>
          <p:nvPr>
            <p:ph type="body" sz="quarter" idx="12"/>
          </p:nvPr>
        </p:nvSpPr>
        <p:spPr>
          <a:xfrm>
            <a:off x="696686" y="5175992"/>
            <a:ext cx="11345063" cy="664191"/>
          </a:xfrm>
        </p:spPr>
        <p:txBody>
          <a:bodyPr/>
          <a:lstStyle/>
          <a:p>
            <a:r>
              <a:rPr lang="zh-CN" altLang="zh-CN" dirty="0"/>
              <a:t>设定转速</a:t>
            </a:r>
            <a:r>
              <a:rPr lang="en-US" altLang="zh-CN" dirty="0"/>
              <a:t>1200r/min</a:t>
            </a:r>
            <a:r>
              <a:rPr lang="zh-CN" altLang="zh-CN" dirty="0"/>
              <a:t>，转矩为</a:t>
            </a:r>
            <a:r>
              <a:rPr lang="en-US" altLang="zh-CN" dirty="0"/>
              <a:t>100N•m</a:t>
            </a:r>
            <a:r>
              <a:rPr lang="zh-CN" altLang="zh-CN" dirty="0"/>
              <a:t>时电机运行状况</a:t>
            </a:r>
            <a:endParaRPr lang="zh-CN" altLang="en-US" dirty="0"/>
          </a:p>
        </p:txBody>
      </p:sp>
      <p:pic>
        <p:nvPicPr>
          <p:cNvPr id="9" name="内容占位符 8" descr="C:\Users\Administrator\AppData\Roaming\Tencent\Users\574709409\QQ\WinTemp\RichOle\NZN$PK1D[%CGP1~@Z(W}XLW.png"/>
          <p:cNvPicPr>
            <a:picLocks noGrp="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96686" y="1250994"/>
            <a:ext cx="5181600" cy="3425509"/>
          </a:xfrm>
          <a:prstGeom prst="rect">
            <a:avLst/>
          </a:prstGeom>
          <a:noFill/>
          <a:ln>
            <a:noFill/>
          </a:ln>
        </p:spPr>
      </p:pic>
      <p:pic>
        <p:nvPicPr>
          <p:cNvPr id="10" name="内容占位符 9"/>
          <p:cNvPicPr>
            <a:picLocks noGrp="1"/>
          </p:cNvPicPr>
          <p:nvPr>
            <p:ph sz="half" idx="16"/>
          </p:nvPr>
        </p:nvPicPr>
        <p:blipFill>
          <a:blip r:embed="rId3"/>
          <a:stretch>
            <a:fillRect/>
          </a:stretch>
        </p:blipFill>
        <p:spPr>
          <a:xfrm>
            <a:off x="6779118" y="1250993"/>
            <a:ext cx="5262631" cy="3425509"/>
          </a:xfrm>
          <a:prstGeom prst="rect">
            <a:avLst/>
          </a:prstGeom>
        </p:spPr>
      </p:pic>
    </p:spTree>
    <p:extLst>
      <p:ext uri="{BB962C8B-B14F-4D97-AF65-F5344CB8AC3E}">
        <p14:creationId xmlns:p14="http://schemas.microsoft.com/office/powerpoint/2010/main" val="338292458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4</a:t>
            </a:r>
            <a:r>
              <a:rPr lang="en-US" altLang="zh-CN" dirty="0" smtClean="0"/>
              <a:t>.3 </a:t>
            </a:r>
            <a:r>
              <a:rPr lang="zh-CN" altLang="zh-CN" dirty="0"/>
              <a:t>转速闭环控制系统中的</a:t>
            </a:r>
            <a:r>
              <a:rPr lang="en-US" altLang="zh-CN" dirty="0"/>
              <a:t>PID</a:t>
            </a:r>
            <a:r>
              <a:rPr lang="zh-CN" altLang="zh-CN" dirty="0"/>
              <a:t>参数</a:t>
            </a:r>
            <a:r>
              <a:rPr lang="zh-CN" altLang="zh-CN" dirty="0" smtClean="0"/>
              <a:t>调整</a:t>
            </a:r>
            <a:endParaRPr lang="zh-CN" altLang="en-US" dirty="0"/>
          </a:p>
        </p:txBody>
      </p:sp>
      <p:sp>
        <p:nvSpPr>
          <p:cNvPr id="3" name="日期占位符 2"/>
          <p:cNvSpPr>
            <a:spLocks noGrp="1"/>
          </p:cNvSpPr>
          <p:nvPr>
            <p:ph type="dt" sz="half" idx="10"/>
          </p:nvPr>
        </p:nvSpPr>
        <p:spPr/>
        <p:txBody>
          <a:bodyPr/>
          <a:lstStyle/>
          <a:p>
            <a:fld id="{772B22FF-7726-439E-ABE1-F8E000B4EE34}" type="datetime1">
              <a:rPr lang="zh-CN" altLang="en-US" smtClean="0"/>
              <a:pPr/>
              <a:t>2018/12/18</a:t>
            </a:fld>
            <a:endParaRPr lang="zh-CN" altLang="en-US" dirty="0"/>
          </a:p>
        </p:txBody>
      </p:sp>
      <p:sp>
        <p:nvSpPr>
          <p:cNvPr id="4" name="文本占位符 3"/>
          <p:cNvSpPr>
            <a:spLocks noGrp="1"/>
          </p:cNvSpPr>
          <p:nvPr>
            <p:ph type="body" sz="quarter" idx="12"/>
          </p:nvPr>
        </p:nvSpPr>
        <p:spPr>
          <a:xfrm>
            <a:off x="729315" y="5309621"/>
            <a:ext cx="6814457" cy="1066348"/>
          </a:xfrm>
        </p:spPr>
        <p:txBody>
          <a:bodyPr/>
          <a:lstStyle/>
          <a:p>
            <a:r>
              <a:rPr lang="zh-CN" altLang="zh-CN" dirty="0"/>
              <a:t>闭环转速反馈系统</a:t>
            </a:r>
            <a:r>
              <a:rPr lang="en-US" altLang="zh-CN" dirty="0"/>
              <a:t>PI</a:t>
            </a:r>
            <a:r>
              <a:rPr lang="zh-CN" altLang="zh-CN" dirty="0"/>
              <a:t>调节器</a:t>
            </a:r>
            <a:r>
              <a:rPr lang="en-US" altLang="zh-CN" dirty="0"/>
              <a:t>P</a:t>
            </a:r>
            <a:r>
              <a:rPr lang="zh-CN" altLang="zh-CN" dirty="0"/>
              <a:t>的系数改为</a:t>
            </a:r>
            <a:r>
              <a:rPr lang="en-US" altLang="zh-CN" dirty="0"/>
              <a:t>0.1</a:t>
            </a:r>
            <a:r>
              <a:rPr lang="zh-CN" altLang="zh-CN" dirty="0"/>
              <a:t>后，设定转速</a:t>
            </a:r>
            <a:r>
              <a:rPr lang="en-US" altLang="zh-CN" dirty="0"/>
              <a:t>1200r/min</a:t>
            </a:r>
            <a:r>
              <a:rPr lang="zh-CN" altLang="zh-CN" dirty="0"/>
              <a:t>，转矩为</a:t>
            </a:r>
            <a:r>
              <a:rPr lang="en-US" altLang="zh-CN" dirty="0"/>
              <a:t>100N•m</a:t>
            </a:r>
            <a:r>
              <a:rPr lang="zh-CN" altLang="zh-CN" dirty="0"/>
              <a:t>时电机运行状况</a:t>
            </a:r>
            <a:endParaRPr lang="zh-CN" altLang="en-US" dirty="0"/>
          </a:p>
        </p:txBody>
      </p:sp>
      <p:pic>
        <p:nvPicPr>
          <p:cNvPr id="6" name="内容占位符 5"/>
          <p:cNvPicPr>
            <a:picLocks noGrp="1"/>
          </p:cNvPicPr>
          <p:nvPr>
            <p:ph sz="quarter" idx="13"/>
          </p:nvPr>
        </p:nvPicPr>
        <p:blipFill rotWithShape="1">
          <a:blip r:embed="rId2"/>
          <a:srcRect r="39268"/>
          <a:stretch/>
        </p:blipFill>
        <p:spPr>
          <a:xfrm>
            <a:off x="833818" y="878523"/>
            <a:ext cx="5645359" cy="4268787"/>
          </a:xfrm>
          <a:prstGeom prst="rect">
            <a:avLst/>
          </a:prstGeom>
        </p:spPr>
      </p:pic>
      <p:pic>
        <p:nvPicPr>
          <p:cNvPr id="7" name="图片 6" descr="C:\Users\Administrator\AppData\Roaming\Tencent\Users\574709409\QQ\WinTemp\RichOle\67{IZR~O[YO8~[F)WL(17I1.png"/>
          <p:cNvPicPr/>
          <p:nvPr/>
        </p:nvPicPr>
        <p:blipFill>
          <a:blip r:embed="rId3">
            <a:extLst>
              <a:ext uri="{28A0092B-C50C-407E-A947-70E740481C1C}">
                <a14:useLocalDpi xmlns:a14="http://schemas.microsoft.com/office/drawing/2010/main" val="0"/>
              </a:ext>
            </a:extLst>
          </a:blip>
          <a:srcRect/>
          <a:stretch>
            <a:fillRect/>
          </a:stretch>
        </p:blipFill>
        <p:spPr bwMode="auto">
          <a:xfrm>
            <a:off x="6586945" y="903815"/>
            <a:ext cx="2752997" cy="2535819"/>
          </a:xfrm>
          <a:prstGeom prst="rect">
            <a:avLst/>
          </a:prstGeom>
          <a:noFill/>
          <a:ln>
            <a:noFill/>
          </a:ln>
        </p:spPr>
      </p:pic>
      <p:pic>
        <p:nvPicPr>
          <p:cNvPr id="8" name="图片 7" descr="C:\Users\Administrator\AppData\Roaming\Tencent\Users\574709409\QQ\WinTemp\RichOle\YHB31XI)0%DLWU@$K5Y[{0T.png"/>
          <p:cNvPicPr/>
          <p:nvPr/>
        </p:nvPicPr>
        <p:blipFill>
          <a:blip r:embed="rId4">
            <a:extLst>
              <a:ext uri="{28A0092B-C50C-407E-A947-70E740481C1C}">
                <a14:useLocalDpi xmlns:a14="http://schemas.microsoft.com/office/drawing/2010/main" val="0"/>
              </a:ext>
            </a:extLst>
          </a:blip>
          <a:srcRect/>
          <a:stretch>
            <a:fillRect/>
          </a:stretch>
        </p:blipFill>
        <p:spPr bwMode="auto">
          <a:xfrm>
            <a:off x="9339942" y="903815"/>
            <a:ext cx="2852058" cy="2535820"/>
          </a:xfrm>
          <a:prstGeom prst="rect">
            <a:avLst/>
          </a:prstGeom>
          <a:noFill/>
          <a:ln>
            <a:noFill/>
          </a:ln>
        </p:spPr>
      </p:pic>
      <p:pic>
        <p:nvPicPr>
          <p:cNvPr id="9" name="图片 8" descr="C:\Users\Administrator\AppData\Roaming\Tencent\Users\574709409\QQ\WinTemp\RichOle\F%$17J0C@O7`GNPVZ}T(VHR.png"/>
          <p:cNvPicPr/>
          <p:nvPr/>
        </p:nvPicPr>
        <p:blipFill rotWithShape="1">
          <a:blip r:embed="rId5">
            <a:extLst>
              <a:ext uri="{28A0092B-C50C-407E-A947-70E740481C1C}">
                <a14:useLocalDpi xmlns:a14="http://schemas.microsoft.com/office/drawing/2010/main" val="0"/>
              </a:ext>
            </a:extLst>
          </a:blip>
          <a:srcRect r="37639"/>
          <a:stretch/>
        </p:blipFill>
        <p:spPr bwMode="auto">
          <a:xfrm>
            <a:off x="8397211" y="3670617"/>
            <a:ext cx="3213463" cy="2953385"/>
          </a:xfrm>
          <a:prstGeom prst="rect">
            <a:avLst/>
          </a:prstGeom>
          <a:noFill/>
          <a:ln>
            <a:noFill/>
          </a:ln>
        </p:spPr>
      </p:pic>
    </p:spTree>
    <p:extLst>
      <p:ext uri="{BB962C8B-B14F-4D97-AF65-F5344CB8AC3E}">
        <p14:creationId xmlns:p14="http://schemas.microsoft.com/office/powerpoint/2010/main" val="290479599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custDataLst>
              <p:tags r:id="rId1"/>
            </p:custDataLst>
          </p:nvPr>
        </p:nvSpPr>
        <p:spPr>
          <a:xfrm>
            <a:off x="3534770" y="1893149"/>
            <a:ext cx="5086713" cy="1051061"/>
          </a:xfrm>
          <a:prstGeom prst="rect">
            <a:avLst/>
          </a:prstGeom>
        </p:spPr>
        <p:txBody>
          <a:bodyPr vert="horz" lIns="91440" tIns="45720" rIns="91440" bIns="45720" rtlCol="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11500" dirty="0">
                <a:latin typeface="Times New Roman" panose="02020603050405020304" pitchFamily="18" charset="0"/>
                <a:ea typeface="宋体" panose="02010600030101010101" pitchFamily="2" charset="-122"/>
                <a:cs typeface="Times New Roman" panose="02020603050405020304" pitchFamily="18" charset="0"/>
              </a:rPr>
              <a:t>Thanks</a:t>
            </a:r>
            <a:r>
              <a:rPr lang="zh-CN" altLang="en-US" sz="11500" dirty="0" smtClean="0">
                <a:latin typeface="Times New Roman" panose="02020603050405020304" pitchFamily="18" charset="0"/>
                <a:ea typeface="宋体" panose="02010600030101010101" pitchFamily="2" charset="-122"/>
                <a:cs typeface="Times New Roman" panose="02020603050405020304" pitchFamily="18" charset="0"/>
              </a:rPr>
              <a:t>！</a:t>
            </a:r>
            <a:endParaRPr lang="zh-CN" altLang="en-US" sz="115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5" name="文本框 4"/>
          <p:cNvSpPr txBox="1"/>
          <p:nvPr/>
        </p:nvSpPr>
        <p:spPr>
          <a:xfrm>
            <a:off x="1483536" y="3767854"/>
            <a:ext cx="9189180" cy="1354217"/>
          </a:xfrm>
          <a:prstGeom prst="rect">
            <a:avLst/>
          </a:prstGeom>
          <a:noFill/>
        </p:spPr>
        <p:txBody>
          <a:bodyPr wrap="square" rtlCol="0">
            <a:spAutoFit/>
          </a:bodyPr>
          <a:lstStyle/>
          <a:p>
            <a:pPr indent="457200" algn="ctr"/>
            <a:r>
              <a:rPr lang="zh-CN" altLang="en-US" sz="3000" b="1" dirty="0">
                <a:solidFill>
                  <a:schemeClr val="accent1"/>
                </a:solidFill>
                <a:latin typeface="Times New Roman" panose="02020603050405020304" pitchFamily="18" charset="0"/>
                <a:ea typeface="+mj-ea"/>
                <a:cs typeface="Times New Roman" panose="02020603050405020304" pitchFamily="18" charset="0"/>
              </a:rPr>
              <a:t>感谢</a:t>
            </a:r>
            <a:r>
              <a:rPr lang="zh-CN" altLang="en-US" sz="3000" b="1" dirty="0" smtClean="0">
                <a:solidFill>
                  <a:schemeClr val="accent1"/>
                </a:solidFill>
                <a:latin typeface="Times New Roman" panose="02020603050405020304" pitchFamily="18" charset="0"/>
                <a:ea typeface="+mj-ea"/>
                <a:cs typeface="Times New Roman" panose="02020603050405020304" pitchFamily="18" charset="0"/>
              </a:rPr>
              <a:t>：</a:t>
            </a:r>
            <a:endParaRPr lang="en-US" altLang="zh-CN" sz="2600" b="1" dirty="0">
              <a:latin typeface="Times New Roman" panose="02020603050405020304" pitchFamily="18" charset="0"/>
              <a:cs typeface="Times New Roman" panose="02020603050405020304" pitchFamily="18" charset="0"/>
            </a:endParaRPr>
          </a:p>
          <a:p>
            <a:pPr indent="457200" algn="ctr"/>
            <a:r>
              <a:rPr lang="zh-CN" altLang="zh-CN" sz="2600" b="1" dirty="0" smtClean="0">
                <a:latin typeface="Times New Roman" panose="02020603050405020304" pitchFamily="18" charset="0"/>
                <a:cs typeface="Times New Roman" panose="02020603050405020304" pitchFamily="18" charset="0"/>
              </a:rPr>
              <a:t>感谢</a:t>
            </a:r>
            <a:r>
              <a:rPr lang="zh-CN" altLang="zh-CN" sz="2600" b="1" dirty="0">
                <a:latin typeface="Times New Roman" panose="02020603050405020304" pitchFamily="18" charset="0"/>
                <a:cs typeface="Times New Roman" panose="02020603050405020304" pitchFamily="18" charset="0"/>
              </a:rPr>
              <a:t>电气</a:t>
            </a:r>
            <a:r>
              <a:rPr lang="en-US" altLang="zh-CN" sz="2600" b="1" dirty="0" smtClean="0">
                <a:latin typeface="Times New Roman" panose="02020603050405020304" pitchFamily="18" charset="0"/>
                <a:cs typeface="Times New Roman" panose="02020603050405020304" pitchFamily="18" charset="0"/>
              </a:rPr>
              <a:t>612</a:t>
            </a:r>
            <a:r>
              <a:rPr lang="zh-CN" altLang="en-US" sz="2600" b="1" dirty="0">
                <a:latin typeface="Times New Roman" panose="02020603050405020304" pitchFamily="18" charset="0"/>
                <a:cs typeface="Times New Roman" panose="02020603050405020304" pitchFamily="18" charset="0"/>
              </a:rPr>
              <a:t>李帆</a:t>
            </a:r>
            <a:r>
              <a:rPr lang="zh-CN" altLang="zh-CN" sz="2600" b="1" smtClean="0">
                <a:latin typeface="Times New Roman" panose="02020603050405020304" pitchFamily="18" charset="0"/>
                <a:cs typeface="Times New Roman" panose="02020603050405020304" pitchFamily="18" charset="0"/>
              </a:rPr>
              <a:t>同学帮助</a:t>
            </a:r>
            <a:endParaRPr lang="zh-CN" altLang="zh-CN" dirty="0" smtClean="0"/>
          </a:p>
          <a:p>
            <a:pPr indent="457200" algn="ctr"/>
            <a:endParaRPr lang="zh-CN" altLang="en-US" sz="2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51712006"/>
      </p:ext>
    </p:extLst>
  </p:cSld>
  <p:clrMapOvr>
    <a:masterClrMapping/>
  </p:clrMapOvr>
  <mc:AlternateContent xmlns:mc="http://schemas.openxmlformats.org/markup-compatibility/2006" xmlns:p14="http://schemas.microsoft.com/office/powerpoint/2010/main">
    <mc:Choice Requires="p14">
      <p:transition spd="slow" p14:dur="2000" advTm="1524"/>
    </mc:Choice>
    <mc:Fallback xmlns="">
      <p:transition spd="slow" advTm="1524"/>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71600" y="237941"/>
            <a:ext cx="10515600" cy="510527"/>
          </a:xfrm>
        </p:spPr>
        <p:txBody>
          <a:bodyPr>
            <a:noAutofit/>
          </a:bodyPr>
          <a:lstStyle/>
          <a:p>
            <a:r>
              <a:rPr lang="en-US" altLang="zh-CN" sz="3600" dirty="0"/>
              <a:t>1.2 </a:t>
            </a:r>
            <a:r>
              <a:rPr lang="zh-CN" altLang="en-US" sz="3600" dirty="0"/>
              <a:t>恒压频比控制原理</a:t>
            </a:r>
          </a:p>
        </p:txBody>
      </p:sp>
      <p:sp>
        <p:nvSpPr>
          <p:cNvPr id="4" name="日期占位符 3"/>
          <p:cNvSpPr>
            <a:spLocks noGrp="1"/>
          </p:cNvSpPr>
          <p:nvPr>
            <p:ph type="dt" sz="half" idx="10"/>
          </p:nvPr>
        </p:nvSpPr>
        <p:spPr>
          <a:xfrm>
            <a:off x="0" y="6523720"/>
            <a:ext cx="2743200"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87A581BE-6C2E-4A1F-A76E-F662AB6406AE}" type="datetime1">
              <a:rPr kumimoji="0" lang="zh-CN" altLang="en-US" sz="1600" b="1" i="0" u="none" strike="noStrike" kern="1200" cap="none" spc="0" normalizeH="0" baseline="0" noProof="0" smtClean="0">
                <a:ln>
                  <a:noFill/>
                </a:ln>
                <a:solidFill>
                  <a:prstClr val="white">
                    <a:lumMod val="50000"/>
                  </a:prstClr>
                </a:solidFill>
                <a:effectLst/>
                <a:uLnTx/>
                <a:uFillTx/>
                <a:latin typeface="Times New Roman" panose="02020603050405020304" pitchFamily="18" charset="0"/>
                <a:ea typeface="宋体" panose="02010600030101010101" pitchFamily="2" charset="-122"/>
                <a:cs typeface="Times New Roman" panose="02020603050405020304" pitchFamily="18" charset="0"/>
              </a:rPr>
              <a:pPr marL="0" marR="0" lvl="0" indent="0" algn="ctr" defTabSz="914400" rtl="0" eaLnBrk="1" fontAlgn="auto" latinLnBrk="0" hangingPunct="1">
                <a:lnSpc>
                  <a:spcPct val="100000"/>
                </a:lnSpc>
                <a:spcBef>
                  <a:spcPts val="0"/>
                </a:spcBef>
                <a:spcAft>
                  <a:spcPts val="0"/>
                </a:spcAft>
                <a:buClrTx/>
                <a:buSzTx/>
                <a:buFontTx/>
                <a:buNone/>
                <a:tabLst/>
                <a:defRPr/>
              </a:pPr>
              <a:t>2018/12/18</a:t>
            </a:fld>
            <a:endParaRPr kumimoji="0" lang="zh-CN" altLang="en-US" sz="1600" b="1" i="0" u="none" strike="noStrike" kern="1200" cap="none" spc="0" normalizeH="0" baseline="0" noProof="0" dirty="0">
              <a:ln>
                <a:noFill/>
              </a:ln>
              <a:solidFill>
                <a:prstClr val="white">
                  <a:lumMod val="50000"/>
                </a:prstClr>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3" name="矩形 2">
            <a:extLst>
              <a:ext uri="{FF2B5EF4-FFF2-40B4-BE49-F238E27FC236}">
                <a16:creationId xmlns:a16="http://schemas.microsoft.com/office/drawing/2014/main" id="{55AFE005-0146-4C57-9957-84F67720A064}"/>
              </a:ext>
            </a:extLst>
          </p:cNvPr>
          <p:cNvSpPr/>
          <p:nvPr/>
        </p:nvSpPr>
        <p:spPr>
          <a:xfrm>
            <a:off x="2055253" y="1831071"/>
            <a:ext cx="8081493" cy="2862322"/>
          </a:xfrm>
          <a:prstGeom prst="rect">
            <a:avLst/>
          </a:prstGeom>
        </p:spPr>
        <p:txBody>
          <a:bodyPr wrap="square">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zh-CN" altLang="zh-CN" sz="2000" b="0" i="0" u="none" strike="noStrike" kern="1200" cap="none" spc="0" normalizeH="0" baseline="0" noProof="0" dirty="0">
                <a:ln>
                  <a:noFill/>
                </a:ln>
                <a:solidFill>
                  <a:prstClr val="black"/>
                </a:solidFill>
                <a:effectLst/>
                <a:uLnTx/>
                <a:uFillTx/>
                <a:latin typeface="Calibri"/>
                <a:ea typeface="宋体" panose="02010600030101010101" pitchFamily="2" charset="-122"/>
                <a:cs typeface="Times New Roman" panose="02020603050405020304" pitchFamily="18" charset="0"/>
              </a:rPr>
              <a:t>交流电机每相定子感应电动势的</a:t>
            </a:r>
            <a:r>
              <a:rPr kumimoji="0" lang="en-US" altLang="zh-CN" sz="2000" b="0" i="0" u="none" strike="noStrike" kern="1200" cap="none" spc="0" normalizeH="0" baseline="0" noProof="0" dirty="0">
                <a:ln>
                  <a:noFill/>
                </a:ln>
                <a:solidFill>
                  <a:prstClr val="black"/>
                </a:solidFill>
                <a:effectLst/>
                <a:uLnTx/>
                <a:uFillTx/>
                <a:latin typeface="Calibri"/>
                <a:ea typeface="宋体" panose="02010600030101010101" pitchFamily="2" charset="-122"/>
                <a:cs typeface="Times New Roman" panose="02020603050405020304" pitchFamily="18" charset="0"/>
              </a:rPr>
              <a:t>4.44</a:t>
            </a:r>
            <a:r>
              <a:rPr kumimoji="0" lang="zh-CN" altLang="zh-CN" sz="2000" b="0" i="0" u="none" strike="noStrike" kern="1200" cap="none" spc="0" normalizeH="0" baseline="0" noProof="0" dirty="0">
                <a:ln>
                  <a:noFill/>
                </a:ln>
                <a:solidFill>
                  <a:prstClr val="black"/>
                </a:solidFill>
                <a:effectLst/>
                <a:uLnTx/>
                <a:uFillTx/>
                <a:latin typeface="Calibri"/>
                <a:ea typeface="宋体" panose="02010600030101010101" pitchFamily="2" charset="-122"/>
                <a:cs typeface="Times New Roman" panose="02020603050405020304" pitchFamily="18" charset="0"/>
              </a:rPr>
              <a:t>公式</a:t>
            </a:r>
            <a:r>
              <a:rPr kumimoji="0" lang="zh-CN" altLang="en-US" sz="2000" b="0" i="0" u="none" strike="noStrike" kern="1200" cap="none" spc="0" normalizeH="0" baseline="0" noProof="0" dirty="0">
                <a:ln>
                  <a:noFill/>
                </a:ln>
                <a:solidFill>
                  <a:prstClr val="black"/>
                </a:solidFill>
                <a:effectLst/>
                <a:uLnTx/>
                <a:uFillTx/>
                <a:latin typeface="Calibri"/>
                <a:ea typeface="宋体" panose="02010600030101010101" pitchFamily="2" charset="-122"/>
                <a:cs typeface="Times New Roman" panose="02020603050405020304" pitchFamily="18" charset="0"/>
              </a:rPr>
              <a:t>：</a:t>
            </a:r>
            <a:r>
              <a:rPr kumimoji="0" lang="zh-CN" altLang="zh-CN" sz="2000" b="0" i="0" u="none" strike="noStrike" kern="1200" cap="none" spc="0" normalizeH="0" baseline="0" noProof="0" dirty="0">
                <a:ln>
                  <a:noFill/>
                </a:ln>
                <a:solidFill>
                  <a:prstClr val="black"/>
                </a:solidFill>
                <a:effectLst/>
                <a:uLnTx/>
                <a:uFillTx/>
                <a:latin typeface="Calibri"/>
                <a:ea typeface="宋体" panose="02010600030101010101" pitchFamily="2" charset="-122"/>
                <a:cs typeface="Times New Roman" panose="02020603050405020304" pitchFamily="18" charset="0"/>
              </a:rPr>
              <a:t>为了保持</a:t>
            </a:r>
            <a:r>
              <a:rPr kumimoji="0" lang="en-US" altLang="zh-CN" sz="2000" b="0" i="0" u="none" strike="noStrike" kern="1200" cap="none" spc="0" normalizeH="0" baseline="0" noProof="0" dirty="0" err="1">
                <a:ln>
                  <a:noFill/>
                </a:ln>
                <a:solidFill>
                  <a:prstClr val="black"/>
                </a:solidFill>
                <a:effectLst/>
                <a:uLnTx/>
                <a:uFillTx/>
                <a:latin typeface="Calibri"/>
                <a:ea typeface="宋体" panose="02010600030101010101" pitchFamily="2" charset="-122"/>
                <a:cs typeface="Times New Roman" panose="02020603050405020304" pitchFamily="18" charset="0"/>
              </a:rPr>
              <a:t>Φm</a:t>
            </a:r>
            <a:r>
              <a:rPr kumimoji="0" lang="zh-CN" altLang="zh-CN" sz="2000" b="0" i="0" u="none" strike="noStrike" kern="1200" cap="none" spc="0" normalizeH="0" baseline="0" noProof="0" dirty="0">
                <a:ln>
                  <a:noFill/>
                </a:ln>
                <a:solidFill>
                  <a:prstClr val="black"/>
                </a:solidFill>
                <a:effectLst/>
                <a:uLnTx/>
                <a:uFillTx/>
                <a:latin typeface="Calibri"/>
                <a:ea typeface="宋体" panose="02010600030101010101" pitchFamily="2" charset="-122"/>
                <a:cs typeface="Times New Roman" panose="02020603050405020304" pitchFamily="18" charset="0"/>
              </a:rPr>
              <a:t>不变，需要同时改变</a:t>
            </a:r>
            <a:r>
              <a:rPr kumimoji="0" lang="en-US" altLang="zh-CN" sz="2000" b="0" i="0" u="none" strike="noStrike" kern="1200" cap="none" spc="0" normalizeH="0" baseline="0" noProof="0" dirty="0">
                <a:ln>
                  <a:noFill/>
                </a:ln>
                <a:solidFill>
                  <a:prstClr val="black"/>
                </a:solidFill>
                <a:effectLst/>
                <a:uLnTx/>
                <a:uFillTx/>
                <a:latin typeface="Calibri"/>
                <a:ea typeface="宋体" panose="02010600030101010101" pitchFamily="2" charset="-122"/>
                <a:cs typeface="Times New Roman" panose="02020603050405020304" pitchFamily="18" charset="0"/>
              </a:rPr>
              <a:t>E1</a:t>
            </a:r>
            <a:r>
              <a:rPr kumimoji="0" lang="zh-CN" altLang="zh-CN" sz="2000" b="0" i="0" u="none" strike="noStrike" kern="1200" cap="none" spc="0" normalizeH="0" baseline="0" noProof="0" dirty="0">
                <a:ln>
                  <a:noFill/>
                </a:ln>
                <a:solidFill>
                  <a:prstClr val="black"/>
                </a:solidFill>
                <a:effectLst/>
                <a:uLnTx/>
                <a:uFillTx/>
                <a:latin typeface="Calibri"/>
                <a:ea typeface="宋体" panose="02010600030101010101" pitchFamily="2" charset="-122"/>
                <a:cs typeface="Times New Roman" panose="02020603050405020304" pitchFamily="18" charset="0"/>
              </a:rPr>
              <a:t>，使得</a:t>
            </a:r>
            <a:r>
              <a:rPr kumimoji="0" lang="en-US" altLang="zh-CN" sz="2000" b="0" i="0" u="none" strike="noStrike" kern="1200" cap="none" spc="0" normalizeH="0" baseline="0" noProof="0" dirty="0">
                <a:ln>
                  <a:noFill/>
                </a:ln>
                <a:solidFill>
                  <a:prstClr val="black"/>
                </a:solidFill>
                <a:effectLst/>
                <a:uLnTx/>
                <a:uFillTx/>
                <a:latin typeface="Calibri"/>
                <a:ea typeface="宋体" panose="02010600030101010101" pitchFamily="2" charset="-122"/>
                <a:cs typeface="Times New Roman" panose="02020603050405020304" pitchFamily="18" charset="0"/>
              </a:rPr>
              <a:t>E1/f1</a:t>
            </a:r>
            <a:r>
              <a:rPr kumimoji="0" lang="zh-CN" altLang="zh-CN" sz="2000" b="0" i="0" u="none" strike="noStrike" kern="1200" cap="none" spc="0" normalizeH="0" baseline="0" noProof="0" dirty="0">
                <a:ln>
                  <a:noFill/>
                </a:ln>
                <a:solidFill>
                  <a:prstClr val="black"/>
                </a:solidFill>
                <a:effectLst/>
                <a:uLnTx/>
                <a:uFillTx/>
                <a:latin typeface="Calibri"/>
                <a:ea typeface="宋体" panose="02010600030101010101" pitchFamily="2" charset="-122"/>
                <a:cs typeface="Times New Roman" panose="02020603050405020304" pitchFamily="18" charset="0"/>
              </a:rPr>
              <a:t>为一定值，即恒压频比。而忽略定子绕组电阻时</a:t>
            </a:r>
            <a:r>
              <a:rPr kumimoji="0" lang="en-US" altLang="zh-CN" sz="2000" b="0" i="0" u="none" strike="noStrike" kern="1200" cap="none" spc="0" normalizeH="0" baseline="0" noProof="0" dirty="0">
                <a:ln>
                  <a:noFill/>
                </a:ln>
                <a:solidFill>
                  <a:prstClr val="black"/>
                </a:solidFill>
                <a:effectLst/>
                <a:uLnTx/>
                <a:uFillTx/>
                <a:latin typeface="Calibri"/>
                <a:ea typeface="宋体" panose="02010600030101010101" pitchFamily="2" charset="-122"/>
                <a:cs typeface="Times New Roman" panose="02020603050405020304" pitchFamily="18" charset="0"/>
              </a:rPr>
              <a:t>E1</a:t>
            </a:r>
            <a:r>
              <a:rPr kumimoji="0" lang="zh-CN" altLang="zh-CN" sz="2000" b="0" i="0" u="none" strike="noStrike" kern="1200" cap="none" spc="0" normalizeH="0" baseline="0" noProof="0" dirty="0">
                <a:ln>
                  <a:noFill/>
                </a:ln>
                <a:solidFill>
                  <a:prstClr val="black"/>
                </a:solidFill>
                <a:effectLst/>
                <a:uLnTx/>
                <a:uFillTx/>
                <a:latin typeface="Calibri"/>
                <a:ea typeface="宋体" panose="02010600030101010101" pitchFamily="2" charset="-122"/>
                <a:cs typeface="Times New Roman" panose="02020603050405020304" pitchFamily="18" charset="0"/>
              </a:rPr>
              <a:t>近似等于电动机端电压</a:t>
            </a:r>
            <a:r>
              <a:rPr kumimoji="0" lang="en-US" altLang="zh-CN" sz="2000" b="0" i="0" u="none" strike="noStrike" kern="1200" cap="none" spc="0" normalizeH="0" baseline="0" noProof="0" dirty="0">
                <a:ln>
                  <a:noFill/>
                </a:ln>
                <a:solidFill>
                  <a:prstClr val="black"/>
                </a:solidFill>
                <a:effectLst/>
                <a:uLnTx/>
                <a:uFillTx/>
                <a:latin typeface="Calibri"/>
                <a:ea typeface="宋体" panose="02010600030101010101" pitchFamily="2" charset="-122"/>
                <a:cs typeface="Times New Roman" panose="02020603050405020304" pitchFamily="18" charset="0"/>
              </a:rPr>
              <a:t>U1</a:t>
            </a:r>
            <a:r>
              <a:rPr kumimoji="0" lang="zh-CN" altLang="zh-CN" sz="2000" b="0" i="0" u="none" strike="noStrike" kern="1200" cap="none" spc="0" normalizeH="0" baseline="0" noProof="0" dirty="0">
                <a:ln>
                  <a:noFill/>
                </a:ln>
                <a:solidFill>
                  <a:prstClr val="black"/>
                </a:solidFill>
                <a:effectLst/>
                <a:uLnTx/>
                <a:uFillTx/>
                <a:latin typeface="Calibri"/>
                <a:ea typeface="宋体" panose="02010600030101010101" pitchFamily="2" charset="-122"/>
                <a:cs typeface="Times New Roman" panose="02020603050405020304" pitchFamily="18" charset="0"/>
              </a:rPr>
              <a:t>，通常通过控制</a:t>
            </a:r>
            <a:r>
              <a:rPr kumimoji="0" lang="en-US" altLang="zh-CN" sz="2000" b="0" i="0" u="none" strike="noStrike" kern="1200" cap="none" spc="0" normalizeH="0" baseline="0" noProof="0" dirty="0">
                <a:ln>
                  <a:noFill/>
                </a:ln>
                <a:solidFill>
                  <a:prstClr val="black"/>
                </a:solidFill>
                <a:effectLst/>
                <a:uLnTx/>
                <a:uFillTx/>
                <a:latin typeface="Calibri"/>
                <a:ea typeface="宋体" panose="02010600030101010101" pitchFamily="2" charset="-122"/>
                <a:cs typeface="Times New Roman" panose="02020603050405020304" pitchFamily="18" charset="0"/>
              </a:rPr>
              <a:t>U1/f1</a:t>
            </a:r>
            <a:r>
              <a:rPr kumimoji="0" lang="zh-CN" altLang="zh-CN" sz="2000" b="0" i="0" u="none" strike="noStrike" kern="1200" cap="none" spc="0" normalizeH="0" baseline="0" noProof="0" dirty="0">
                <a:ln>
                  <a:noFill/>
                </a:ln>
                <a:solidFill>
                  <a:prstClr val="black"/>
                </a:solidFill>
                <a:effectLst/>
                <a:uLnTx/>
                <a:uFillTx/>
                <a:latin typeface="Calibri"/>
                <a:ea typeface="宋体" panose="02010600030101010101" pitchFamily="2" charset="-122"/>
                <a:cs typeface="Times New Roman" panose="02020603050405020304" pitchFamily="18" charset="0"/>
              </a:rPr>
              <a:t>为定值来实现恒压频比控制。</a:t>
            </a:r>
            <a:endParaRPr kumimoji="0" lang="en-US" altLang="zh-CN" sz="2000" b="0" i="0" u="none" strike="noStrike" kern="1200" cap="none" spc="0" normalizeH="0" baseline="0" noProof="0" dirty="0">
              <a:ln>
                <a:noFill/>
              </a:ln>
              <a:solidFill>
                <a:prstClr val="black"/>
              </a:solidFill>
              <a:effectLst/>
              <a:uLnTx/>
              <a:uFillTx/>
              <a:latin typeface="Calibri"/>
              <a:ea typeface="宋体" panose="02010600030101010101" pitchFamily="2" charset="-122"/>
              <a:cs typeface="Times New Roman" panose="02020603050405020304" pitchFamily="18" charset="0"/>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zh-CN" altLang="zh-CN" sz="20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对于以正弦波为调制信号的</a:t>
            </a:r>
            <a:r>
              <a:rPr kumimoji="0" lang="en-US" altLang="zh-CN" sz="20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PWM</a:t>
            </a:r>
            <a:r>
              <a:rPr kumimoji="0" lang="zh-CN" altLang="zh-CN" sz="20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逆变电路，其输出端等效正弦波幅值为</a:t>
            </a:r>
            <a:r>
              <a:rPr kumimoji="0" lang="en-US" altLang="zh-CN" sz="2000" b="0" i="0" u="none" strike="noStrike" kern="1200" cap="none" spc="0" normalizeH="0" baseline="0" noProof="0" dirty="0" err="1">
                <a:ln>
                  <a:noFill/>
                </a:ln>
                <a:solidFill>
                  <a:prstClr val="black"/>
                </a:solidFill>
                <a:effectLst/>
                <a:uLnTx/>
                <a:uFillTx/>
                <a:latin typeface="Calibri"/>
                <a:ea typeface="宋体" panose="02010600030101010101" pitchFamily="2" charset="-122"/>
                <a:cs typeface="+mn-cs"/>
              </a:rPr>
              <a:t>aUd</a:t>
            </a:r>
            <a:r>
              <a:rPr kumimoji="0" lang="en-US" altLang="zh-CN" sz="20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/2</a:t>
            </a:r>
            <a:r>
              <a:rPr kumimoji="0" lang="zh-CN" altLang="zh-CN" sz="20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，其中</a:t>
            </a:r>
            <a:r>
              <a:rPr kumimoji="0" lang="en-US" altLang="zh-CN" sz="20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a</a:t>
            </a:r>
            <a:r>
              <a:rPr kumimoji="0" lang="zh-CN" altLang="zh-CN" sz="20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为调制度，</a:t>
            </a:r>
            <a:r>
              <a:rPr kumimoji="0" lang="en-US" altLang="zh-CN" sz="2000" b="0" i="0" u="none" strike="noStrike" kern="1200" cap="none" spc="0" normalizeH="0" baseline="0" noProof="0" dirty="0" err="1">
                <a:ln>
                  <a:noFill/>
                </a:ln>
                <a:solidFill>
                  <a:prstClr val="black"/>
                </a:solidFill>
                <a:effectLst/>
                <a:uLnTx/>
                <a:uFillTx/>
                <a:latin typeface="Calibri"/>
                <a:ea typeface="宋体" panose="02010600030101010101" pitchFamily="2" charset="-122"/>
                <a:cs typeface="+mn-cs"/>
              </a:rPr>
              <a:t>Ud</a:t>
            </a:r>
            <a:r>
              <a:rPr kumimoji="0" lang="zh-CN" altLang="zh-CN" sz="20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为直流侧电压，可见在直流侧电压保持不变时，输出电压正比于调制度</a:t>
            </a:r>
            <a:r>
              <a:rPr kumimoji="0" lang="en-US" altLang="zh-CN" sz="20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a</a:t>
            </a:r>
            <a:r>
              <a:rPr kumimoji="0" lang="zh-CN" altLang="zh-CN" sz="20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，因此只需控制</a:t>
            </a:r>
            <a:r>
              <a:rPr kumimoji="0" lang="en-US" altLang="zh-CN" sz="20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a/f</a:t>
            </a:r>
            <a:r>
              <a:rPr kumimoji="0" lang="zh-CN" altLang="zh-CN" sz="20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为一定值即可。</a:t>
            </a:r>
            <a:endParaRPr kumimoji="0" lang="en-US" altLang="zh-CN" sz="2000" b="0" i="0" u="none" strike="noStrike" kern="1200" cap="none" spc="0" normalizeH="0" baseline="0" noProof="0" dirty="0">
              <a:ln>
                <a:noFill/>
              </a:ln>
              <a:solidFill>
                <a:prstClr val="black"/>
              </a:solidFill>
              <a:effectLst/>
              <a:uLnTx/>
              <a:uFillTx/>
              <a:latin typeface="Calibri"/>
              <a:ea typeface="宋体" panose="02010600030101010101" pitchFamily="2" charset="-122"/>
              <a:cs typeface="Times New Roman" panose="02020603050405020304" pitchFamily="18" charset="0"/>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zh-CN" altLang="en-US" sz="20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1130325093"/>
      </p:ext>
    </p:extLst>
  </p:cSld>
  <p:clrMapOvr>
    <a:masterClrMapping/>
  </p:clrMapOvr>
  <mc:AlternateContent xmlns:mc="http://schemas.openxmlformats.org/markup-compatibility/2006" xmlns:p14="http://schemas.microsoft.com/office/powerpoint/2010/main">
    <mc:Choice Requires="p14">
      <p:transition spd="slow" p14:dur="2000" advTm="13319"/>
    </mc:Choice>
    <mc:Fallback xmlns="">
      <p:transition spd="slow" advTm="13319"/>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71600" y="237941"/>
            <a:ext cx="10515600" cy="510527"/>
          </a:xfrm>
        </p:spPr>
        <p:txBody>
          <a:bodyPr>
            <a:noAutofit/>
          </a:bodyPr>
          <a:lstStyle/>
          <a:p>
            <a:r>
              <a:rPr lang="en-US" altLang="zh-CN" sz="3600" dirty="0"/>
              <a:t>1.2 </a:t>
            </a:r>
            <a:r>
              <a:rPr lang="zh-CN" altLang="en-US" sz="3600" dirty="0"/>
              <a:t>恒压频比控制原理</a:t>
            </a:r>
          </a:p>
        </p:txBody>
      </p:sp>
      <p:sp>
        <p:nvSpPr>
          <p:cNvPr id="4" name="日期占位符 3"/>
          <p:cNvSpPr>
            <a:spLocks noGrp="1"/>
          </p:cNvSpPr>
          <p:nvPr>
            <p:ph type="dt" sz="half" idx="10"/>
          </p:nvPr>
        </p:nvSpPr>
        <p:spPr>
          <a:xfrm>
            <a:off x="0" y="6523720"/>
            <a:ext cx="2743200"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87A581BE-6C2E-4A1F-A76E-F662AB6406AE}" type="datetime1">
              <a:rPr kumimoji="0" lang="zh-CN" altLang="en-US" sz="1600" b="1" i="0" u="none" strike="noStrike" kern="1200" cap="none" spc="0" normalizeH="0" baseline="0" noProof="0" smtClean="0">
                <a:ln>
                  <a:noFill/>
                </a:ln>
                <a:solidFill>
                  <a:prstClr val="white">
                    <a:lumMod val="50000"/>
                  </a:prstClr>
                </a:solidFill>
                <a:effectLst/>
                <a:uLnTx/>
                <a:uFillTx/>
                <a:latin typeface="Times New Roman" panose="02020603050405020304" pitchFamily="18" charset="0"/>
                <a:ea typeface="宋体" panose="02010600030101010101" pitchFamily="2" charset="-122"/>
                <a:cs typeface="Times New Roman" panose="02020603050405020304" pitchFamily="18" charset="0"/>
              </a:rPr>
              <a:pPr marL="0" marR="0" lvl="0" indent="0" algn="ctr" defTabSz="914400" rtl="0" eaLnBrk="1" fontAlgn="auto" latinLnBrk="0" hangingPunct="1">
                <a:lnSpc>
                  <a:spcPct val="100000"/>
                </a:lnSpc>
                <a:spcBef>
                  <a:spcPts val="0"/>
                </a:spcBef>
                <a:spcAft>
                  <a:spcPts val="0"/>
                </a:spcAft>
                <a:buClrTx/>
                <a:buSzTx/>
                <a:buFontTx/>
                <a:buNone/>
                <a:tabLst/>
                <a:defRPr/>
              </a:pPr>
              <a:t>2018/12/18</a:t>
            </a:fld>
            <a:endParaRPr kumimoji="0" lang="zh-CN" altLang="en-US" sz="1600" b="1" i="0" u="none" strike="noStrike" kern="1200" cap="none" spc="0" normalizeH="0" baseline="0" noProof="0" dirty="0">
              <a:ln>
                <a:noFill/>
              </a:ln>
              <a:solidFill>
                <a:prstClr val="white">
                  <a:lumMod val="50000"/>
                </a:prstClr>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6" name="图片 5">
            <a:extLst>
              <a:ext uri="{FF2B5EF4-FFF2-40B4-BE49-F238E27FC236}">
                <a16:creationId xmlns:a16="http://schemas.microsoft.com/office/drawing/2014/main" id="{AD04B801-F64E-44E2-9321-A79EDDEE9823}"/>
              </a:ext>
            </a:extLst>
          </p:cNvPr>
          <p:cNvPicPr>
            <a:picLocks noChangeAspect="1"/>
          </p:cNvPicPr>
          <p:nvPr/>
        </p:nvPicPr>
        <p:blipFill>
          <a:blip r:embed="rId2"/>
          <a:stretch>
            <a:fillRect/>
          </a:stretch>
        </p:blipFill>
        <p:spPr>
          <a:xfrm>
            <a:off x="2741886" y="1151757"/>
            <a:ext cx="6708228" cy="4789279"/>
          </a:xfrm>
          <a:prstGeom prst="rect">
            <a:avLst/>
          </a:prstGeom>
        </p:spPr>
      </p:pic>
    </p:spTree>
    <p:extLst>
      <p:ext uri="{BB962C8B-B14F-4D97-AF65-F5344CB8AC3E}">
        <p14:creationId xmlns:p14="http://schemas.microsoft.com/office/powerpoint/2010/main" val="2272758562"/>
      </p:ext>
    </p:extLst>
  </p:cSld>
  <p:clrMapOvr>
    <a:masterClrMapping/>
  </p:clrMapOvr>
  <mc:AlternateContent xmlns:mc="http://schemas.openxmlformats.org/markup-compatibility/2006" xmlns:p14="http://schemas.microsoft.com/office/powerpoint/2010/main">
    <mc:Choice Requires="p14">
      <p:transition spd="slow" p14:dur="2000" advTm="13319"/>
    </mc:Choice>
    <mc:Fallback xmlns="">
      <p:transition spd="slow" advTm="13319"/>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71600" y="237941"/>
            <a:ext cx="10515600" cy="510527"/>
          </a:xfrm>
        </p:spPr>
        <p:txBody>
          <a:bodyPr>
            <a:noAutofit/>
          </a:bodyPr>
          <a:lstStyle/>
          <a:p>
            <a:r>
              <a:rPr lang="en-US" altLang="zh-CN" sz="3600" dirty="0"/>
              <a:t>1.2 </a:t>
            </a:r>
            <a:r>
              <a:rPr lang="zh-CN" altLang="en-US" sz="3600" dirty="0"/>
              <a:t>恒压频比控制原理</a:t>
            </a:r>
          </a:p>
        </p:txBody>
      </p:sp>
      <p:sp>
        <p:nvSpPr>
          <p:cNvPr id="4" name="日期占位符 3"/>
          <p:cNvSpPr>
            <a:spLocks noGrp="1"/>
          </p:cNvSpPr>
          <p:nvPr>
            <p:ph type="dt" sz="half" idx="10"/>
          </p:nvPr>
        </p:nvSpPr>
        <p:spPr>
          <a:xfrm>
            <a:off x="0" y="6523720"/>
            <a:ext cx="2743200"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87A581BE-6C2E-4A1F-A76E-F662AB6406AE}" type="datetime1">
              <a:rPr kumimoji="0" lang="zh-CN" altLang="en-US" sz="1600" b="1" i="0" u="none" strike="noStrike" kern="1200" cap="none" spc="0" normalizeH="0" baseline="0" noProof="0" smtClean="0">
                <a:ln>
                  <a:noFill/>
                </a:ln>
                <a:solidFill>
                  <a:prstClr val="white">
                    <a:lumMod val="50000"/>
                  </a:prstClr>
                </a:solidFill>
                <a:effectLst/>
                <a:uLnTx/>
                <a:uFillTx/>
                <a:latin typeface="Times New Roman" panose="02020603050405020304" pitchFamily="18" charset="0"/>
                <a:ea typeface="宋体" panose="02010600030101010101" pitchFamily="2" charset="-122"/>
                <a:cs typeface="Times New Roman" panose="02020603050405020304" pitchFamily="18" charset="0"/>
              </a:rPr>
              <a:pPr marL="0" marR="0" lvl="0" indent="0" algn="ctr" defTabSz="914400" rtl="0" eaLnBrk="1" fontAlgn="auto" latinLnBrk="0" hangingPunct="1">
                <a:lnSpc>
                  <a:spcPct val="100000"/>
                </a:lnSpc>
                <a:spcBef>
                  <a:spcPts val="0"/>
                </a:spcBef>
                <a:spcAft>
                  <a:spcPts val="0"/>
                </a:spcAft>
                <a:buClrTx/>
                <a:buSzTx/>
                <a:buFontTx/>
                <a:buNone/>
                <a:tabLst/>
                <a:defRPr/>
              </a:pPr>
              <a:t>2018/12/18</a:t>
            </a:fld>
            <a:endParaRPr kumimoji="0" lang="zh-CN" altLang="en-US" sz="1600" b="1" i="0" u="none" strike="noStrike" kern="1200" cap="none" spc="0" normalizeH="0" baseline="0" noProof="0" dirty="0">
              <a:ln>
                <a:noFill/>
              </a:ln>
              <a:solidFill>
                <a:prstClr val="white">
                  <a:lumMod val="50000"/>
                </a:prstClr>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6" name="图片 5">
            <a:extLst>
              <a:ext uri="{FF2B5EF4-FFF2-40B4-BE49-F238E27FC236}">
                <a16:creationId xmlns:a16="http://schemas.microsoft.com/office/drawing/2014/main" id="{AD04B801-F64E-44E2-9321-A79EDDEE9823}"/>
              </a:ext>
            </a:extLst>
          </p:cNvPr>
          <p:cNvPicPr>
            <a:picLocks noChangeAspect="1"/>
          </p:cNvPicPr>
          <p:nvPr/>
        </p:nvPicPr>
        <p:blipFill>
          <a:blip r:embed="rId2"/>
          <a:stretch>
            <a:fillRect/>
          </a:stretch>
        </p:blipFill>
        <p:spPr>
          <a:xfrm>
            <a:off x="2741886" y="1151757"/>
            <a:ext cx="6708228" cy="4789279"/>
          </a:xfrm>
          <a:prstGeom prst="rect">
            <a:avLst/>
          </a:prstGeom>
        </p:spPr>
      </p:pic>
    </p:spTree>
    <p:extLst>
      <p:ext uri="{BB962C8B-B14F-4D97-AF65-F5344CB8AC3E}">
        <p14:creationId xmlns:p14="http://schemas.microsoft.com/office/powerpoint/2010/main" val="1499251517"/>
      </p:ext>
    </p:extLst>
  </p:cSld>
  <p:clrMapOvr>
    <a:masterClrMapping/>
  </p:clrMapOvr>
  <mc:AlternateContent xmlns:mc="http://schemas.openxmlformats.org/markup-compatibility/2006" xmlns:p14="http://schemas.microsoft.com/office/powerpoint/2010/main">
    <mc:Choice Requires="p14">
      <p:transition spd="slow" p14:dur="2000" advTm="13319"/>
    </mc:Choice>
    <mc:Fallback xmlns="">
      <p:transition spd="slow" advTm="13319"/>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71600" y="237941"/>
            <a:ext cx="10515600" cy="510527"/>
          </a:xfrm>
        </p:spPr>
        <p:txBody>
          <a:bodyPr>
            <a:noAutofit/>
          </a:bodyPr>
          <a:lstStyle/>
          <a:p>
            <a:pPr lvl="2">
              <a:spcBef>
                <a:spcPts val="1000"/>
              </a:spcBef>
            </a:pPr>
            <a:r>
              <a:rPr lang="en-US" altLang="zh-CN" sz="3600" b="1" dirty="0">
                <a:latin typeface="Times New Roman" panose="02020603050405020304" pitchFamily="18" charset="0"/>
                <a:cs typeface="Times New Roman" panose="02020603050405020304" pitchFamily="18" charset="0"/>
              </a:rPr>
              <a:t>1.3 </a:t>
            </a:r>
            <a:r>
              <a:rPr lang="zh-CN" altLang="en-US" sz="3600" b="1" dirty="0">
                <a:latin typeface="Times New Roman" panose="02020603050405020304" pitchFamily="18" charset="0"/>
                <a:cs typeface="Times New Roman" panose="02020603050405020304" pitchFamily="18" charset="0"/>
              </a:rPr>
              <a:t>恒压频比控制实现</a:t>
            </a:r>
            <a:endParaRPr lang="en-US" altLang="zh-CN" sz="3600" b="1" dirty="0">
              <a:latin typeface="Times New Roman" panose="02020603050405020304" pitchFamily="18" charset="0"/>
              <a:cs typeface="Times New Roman" panose="02020603050405020304" pitchFamily="18" charset="0"/>
            </a:endParaRPr>
          </a:p>
        </p:txBody>
      </p:sp>
      <p:sp>
        <p:nvSpPr>
          <p:cNvPr id="4" name="日期占位符 3"/>
          <p:cNvSpPr>
            <a:spLocks noGrp="1"/>
          </p:cNvSpPr>
          <p:nvPr>
            <p:ph type="dt" sz="half" idx="10"/>
          </p:nvPr>
        </p:nvSpPr>
        <p:spPr>
          <a:xfrm>
            <a:off x="0" y="6523720"/>
            <a:ext cx="2743200"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87A581BE-6C2E-4A1F-A76E-F662AB6406AE}" type="datetime1">
              <a:rPr kumimoji="0" lang="zh-CN" altLang="en-US" sz="1600" b="1" i="0" u="none" strike="noStrike" kern="1200" cap="none" spc="0" normalizeH="0" baseline="0" noProof="0" smtClean="0">
                <a:ln>
                  <a:noFill/>
                </a:ln>
                <a:solidFill>
                  <a:prstClr val="white">
                    <a:lumMod val="50000"/>
                  </a:prstClr>
                </a:solidFill>
                <a:effectLst/>
                <a:uLnTx/>
                <a:uFillTx/>
                <a:latin typeface="Times New Roman" panose="02020603050405020304" pitchFamily="18" charset="0"/>
                <a:ea typeface="宋体" panose="02010600030101010101" pitchFamily="2" charset="-122"/>
                <a:cs typeface="Times New Roman" panose="02020603050405020304" pitchFamily="18" charset="0"/>
              </a:rPr>
              <a:pPr marL="0" marR="0" lvl="0" indent="0" algn="ctr" defTabSz="914400" rtl="0" eaLnBrk="1" fontAlgn="auto" latinLnBrk="0" hangingPunct="1">
                <a:lnSpc>
                  <a:spcPct val="100000"/>
                </a:lnSpc>
                <a:spcBef>
                  <a:spcPts val="0"/>
                </a:spcBef>
                <a:spcAft>
                  <a:spcPts val="0"/>
                </a:spcAft>
                <a:buClrTx/>
                <a:buSzTx/>
                <a:buFontTx/>
                <a:buNone/>
                <a:tabLst/>
                <a:defRPr/>
              </a:pPr>
              <a:t>2018/12/18</a:t>
            </a:fld>
            <a:endParaRPr kumimoji="0" lang="zh-CN" altLang="en-US" sz="1600" b="1" i="0" u="none" strike="noStrike" kern="1200" cap="none" spc="0" normalizeH="0" baseline="0" noProof="0" dirty="0">
              <a:ln>
                <a:noFill/>
              </a:ln>
              <a:solidFill>
                <a:prstClr val="white">
                  <a:lumMod val="50000"/>
                </a:prstClr>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5" name="图片 4">
            <a:extLst>
              <a:ext uri="{FF2B5EF4-FFF2-40B4-BE49-F238E27FC236}">
                <a16:creationId xmlns:a16="http://schemas.microsoft.com/office/drawing/2014/main" id="{57EA6DC3-4A31-4696-83BE-C942A46444C1}"/>
              </a:ext>
            </a:extLst>
          </p:cNvPr>
          <p:cNvPicPr/>
          <p:nvPr/>
        </p:nvPicPr>
        <p:blipFill>
          <a:blip r:embed="rId2"/>
          <a:stretch>
            <a:fillRect/>
          </a:stretch>
        </p:blipFill>
        <p:spPr>
          <a:xfrm>
            <a:off x="2398453" y="1191785"/>
            <a:ext cx="7395094" cy="3017607"/>
          </a:xfrm>
          <a:prstGeom prst="rect">
            <a:avLst/>
          </a:prstGeom>
        </p:spPr>
      </p:pic>
      <p:sp>
        <p:nvSpPr>
          <p:cNvPr id="7" name="矩形 6">
            <a:extLst>
              <a:ext uri="{FF2B5EF4-FFF2-40B4-BE49-F238E27FC236}">
                <a16:creationId xmlns:a16="http://schemas.microsoft.com/office/drawing/2014/main" id="{731FA292-6ADA-41FC-8F61-0D5192CE382E}"/>
              </a:ext>
            </a:extLst>
          </p:cNvPr>
          <p:cNvSpPr/>
          <p:nvPr/>
        </p:nvSpPr>
        <p:spPr>
          <a:xfrm>
            <a:off x="2280745" y="4652709"/>
            <a:ext cx="7630510" cy="1377749"/>
          </a:xfrm>
          <a:prstGeom prst="rect">
            <a:avLst/>
          </a:prstGeom>
        </p:spPr>
        <p:txBody>
          <a:bodyPr wrap="square">
            <a:spAutoFit/>
          </a:bodyPr>
          <a:lstStyle/>
          <a:p>
            <a:pPr marL="0" marR="0" lvl="0" indent="266700" algn="just" defTabSz="914400" rtl="0" eaLnBrk="1" fontAlgn="auto" latinLnBrk="0" hangingPunct="1">
              <a:lnSpc>
                <a:spcPct val="120000"/>
              </a:lnSpc>
              <a:spcBef>
                <a:spcPts val="0"/>
              </a:spcBef>
              <a:spcAft>
                <a:spcPts val="0"/>
              </a:spcAft>
              <a:buClrTx/>
              <a:buSzTx/>
              <a:buFontTx/>
              <a:buNone/>
              <a:tabLst/>
              <a:defRPr/>
            </a:pPr>
            <a:r>
              <a:rPr kumimoji="0" lang="zh-CN" altLang="zh-CN" sz="1800" b="0" i="0" u="none" strike="noStrike" kern="1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Times New Roman" panose="02020603050405020304" pitchFamily="18" charset="0"/>
              </a:rPr>
              <a:t>图中所示的调制信号生成电路功能即是生成一个</a:t>
            </a:r>
            <a:r>
              <a:rPr kumimoji="0" lang="en-US" altLang="zh-CN" sz="1800" b="0" i="0" u="none" strike="noStrike" kern="1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Times New Roman" panose="02020603050405020304" pitchFamily="18" charset="0"/>
              </a:rPr>
              <a:t>a</a:t>
            </a:r>
            <a:r>
              <a:rPr kumimoji="0" lang="zh-CN" altLang="zh-CN" sz="1800" b="0" i="0" u="none" strike="noStrike" kern="1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Times New Roman" panose="02020603050405020304" pitchFamily="18" charset="0"/>
              </a:rPr>
              <a:t>随设定的</a:t>
            </a:r>
            <a:r>
              <a:rPr kumimoji="0" lang="en-US" altLang="zh-CN" sz="1800" b="0" i="0" u="none" strike="noStrike" kern="1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Times New Roman" panose="02020603050405020304" pitchFamily="18" charset="0"/>
              </a:rPr>
              <a:t>f</a:t>
            </a:r>
            <a:r>
              <a:rPr kumimoji="0" lang="zh-CN" altLang="zh-CN" sz="1800" b="0" i="0" u="none" strike="noStrike" kern="1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Times New Roman" panose="02020603050405020304" pitchFamily="18" charset="0"/>
              </a:rPr>
              <a:t>变化的正弦调制信号。</a:t>
            </a:r>
            <a:r>
              <a:rPr kumimoji="0" lang="zh-CN" altLang="zh-CN" sz="18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将</a:t>
            </a:r>
            <a:r>
              <a:rPr kumimoji="0" lang="en-US" altLang="zh-CN" sz="18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PWM</a:t>
            </a:r>
            <a:r>
              <a:rPr kumimoji="0" lang="zh-CN" altLang="zh-CN" sz="18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发生器设为引入外部触发信号，</a:t>
            </a:r>
            <a:r>
              <a:rPr kumimoji="0" lang="en-US" altLang="zh-CN" sz="1800" b="0" i="0" u="none" strike="noStrike" kern="1200" cap="none" spc="0" normalizeH="0" baseline="0" noProof="0" dirty="0" err="1">
                <a:ln>
                  <a:noFill/>
                </a:ln>
                <a:solidFill>
                  <a:prstClr val="black"/>
                </a:solidFill>
                <a:effectLst/>
                <a:uLnTx/>
                <a:uFillTx/>
                <a:latin typeface="Calibri"/>
                <a:ea typeface="宋体" panose="02010600030101010101" pitchFamily="2" charset="-122"/>
                <a:cs typeface="+mn-cs"/>
              </a:rPr>
              <a:t>Uref</a:t>
            </a:r>
            <a:r>
              <a:rPr kumimoji="0" lang="zh-CN" altLang="zh-CN" sz="18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端接入的是人为设计的由调制度</a:t>
            </a:r>
            <a:r>
              <a:rPr kumimoji="0" lang="en-US" altLang="zh-CN" sz="18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a</a:t>
            </a:r>
            <a:r>
              <a:rPr kumimoji="0" lang="zh-CN" altLang="zh-CN" sz="18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、频率</a:t>
            </a:r>
            <a:r>
              <a:rPr kumimoji="0" lang="en-US" altLang="zh-CN" sz="18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f</a:t>
            </a:r>
            <a:r>
              <a:rPr kumimoji="0" lang="zh-CN" altLang="zh-CN" sz="18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、时间</a:t>
            </a:r>
            <a:r>
              <a:rPr kumimoji="0" lang="en-US" altLang="zh-CN" sz="18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t</a:t>
            </a:r>
            <a:r>
              <a:rPr kumimoji="0" lang="zh-CN" altLang="zh-CN" sz="18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构成的相位互差</a:t>
            </a:r>
            <a:r>
              <a:rPr kumimoji="0" lang="en-US" altLang="zh-CN" sz="18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120</a:t>
            </a:r>
            <a:r>
              <a:rPr kumimoji="0" lang="zh-CN" altLang="zh-CN" sz="18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°的三相正弦调制信号。</a:t>
            </a:r>
          </a:p>
          <a:p>
            <a:pPr marL="0" marR="0" lvl="0" indent="266700" algn="just" defTabSz="914400" rtl="0" eaLnBrk="1" fontAlgn="auto" latinLnBrk="0" hangingPunct="1">
              <a:lnSpc>
                <a:spcPct val="120000"/>
              </a:lnSpc>
              <a:spcBef>
                <a:spcPts val="0"/>
              </a:spcBef>
              <a:spcAft>
                <a:spcPts val="0"/>
              </a:spcAft>
              <a:buClrTx/>
              <a:buSzTx/>
              <a:buFontTx/>
              <a:buNone/>
              <a:tabLst/>
              <a:defRPr/>
            </a:pPr>
            <a:endParaRPr kumimoji="0" lang="zh-CN" altLang="zh-CN" sz="1800" b="0" i="0" u="none" strike="noStrike" kern="1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47017710"/>
      </p:ext>
    </p:extLst>
  </p:cSld>
  <p:clrMapOvr>
    <a:masterClrMapping/>
  </p:clrMapOvr>
  <mc:AlternateContent xmlns:mc="http://schemas.openxmlformats.org/markup-compatibility/2006" xmlns:p14="http://schemas.microsoft.com/office/powerpoint/2010/main">
    <mc:Choice Requires="p14">
      <p:transition spd="slow" p14:dur="2000" advTm="13319"/>
    </mc:Choice>
    <mc:Fallback xmlns="">
      <p:transition spd="slow" advTm="13319"/>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71600" y="237941"/>
            <a:ext cx="10515600" cy="510527"/>
          </a:xfrm>
        </p:spPr>
        <p:txBody>
          <a:bodyPr>
            <a:noAutofit/>
          </a:bodyPr>
          <a:lstStyle/>
          <a:p>
            <a:pPr lvl="2">
              <a:spcBef>
                <a:spcPts val="1000"/>
              </a:spcBef>
            </a:pPr>
            <a:r>
              <a:rPr lang="en-US" altLang="zh-CN" sz="3600" b="1" dirty="0">
                <a:latin typeface="Times New Roman" panose="02020603050405020304" pitchFamily="18" charset="0"/>
                <a:cs typeface="Times New Roman" panose="02020603050405020304" pitchFamily="18" charset="0"/>
              </a:rPr>
              <a:t>1.3 </a:t>
            </a:r>
            <a:r>
              <a:rPr lang="zh-CN" altLang="en-US" sz="3600" b="1" dirty="0">
                <a:latin typeface="Times New Roman" panose="02020603050405020304" pitchFamily="18" charset="0"/>
                <a:cs typeface="Times New Roman" panose="02020603050405020304" pitchFamily="18" charset="0"/>
              </a:rPr>
              <a:t>恒压频比控制实现</a:t>
            </a:r>
            <a:endParaRPr lang="en-US" altLang="zh-CN" sz="3600" b="1" dirty="0">
              <a:latin typeface="Times New Roman" panose="02020603050405020304" pitchFamily="18" charset="0"/>
              <a:cs typeface="Times New Roman" panose="02020603050405020304" pitchFamily="18" charset="0"/>
            </a:endParaRPr>
          </a:p>
        </p:txBody>
      </p:sp>
      <p:sp>
        <p:nvSpPr>
          <p:cNvPr id="4" name="日期占位符 3"/>
          <p:cNvSpPr>
            <a:spLocks noGrp="1"/>
          </p:cNvSpPr>
          <p:nvPr>
            <p:ph type="dt" sz="half" idx="10"/>
          </p:nvPr>
        </p:nvSpPr>
        <p:spPr>
          <a:xfrm>
            <a:off x="0" y="6523720"/>
            <a:ext cx="2743200"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87A581BE-6C2E-4A1F-A76E-F662AB6406AE}" type="datetime1">
              <a:rPr kumimoji="0" lang="zh-CN" altLang="en-US" sz="1600" b="1" i="0" u="none" strike="noStrike" kern="1200" cap="none" spc="0" normalizeH="0" baseline="0" noProof="0" smtClean="0">
                <a:ln>
                  <a:noFill/>
                </a:ln>
                <a:solidFill>
                  <a:prstClr val="white">
                    <a:lumMod val="50000"/>
                  </a:prstClr>
                </a:solidFill>
                <a:effectLst/>
                <a:uLnTx/>
                <a:uFillTx/>
                <a:latin typeface="Times New Roman" panose="02020603050405020304" pitchFamily="18" charset="0"/>
                <a:ea typeface="宋体" panose="02010600030101010101" pitchFamily="2" charset="-122"/>
                <a:cs typeface="Times New Roman" panose="02020603050405020304" pitchFamily="18" charset="0"/>
              </a:rPr>
              <a:pPr marL="0" marR="0" lvl="0" indent="0" algn="ctr" defTabSz="914400" rtl="0" eaLnBrk="1" fontAlgn="auto" latinLnBrk="0" hangingPunct="1">
                <a:lnSpc>
                  <a:spcPct val="100000"/>
                </a:lnSpc>
                <a:spcBef>
                  <a:spcPts val="0"/>
                </a:spcBef>
                <a:spcAft>
                  <a:spcPts val="0"/>
                </a:spcAft>
                <a:buClrTx/>
                <a:buSzTx/>
                <a:buFontTx/>
                <a:buNone/>
                <a:tabLst/>
                <a:defRPr/>
              </a:pPr>
              <a:t>2018/12/18</a:t>
            </a:fld>
            <a:endParaRPr kumimoji="0" lang="zh-CN" altLang="en-US" sz="1600" b="1" i="0" u="none" strike="noStrike" kern="1200" cap="none" spc="0" normalizeH="0" baseline="0" noProof="0" dirty="0">
              <a:ln>
                <a:noFill/>
              </a:ln>
              <a:solidFill>
                <a:prstClr val="white">
                  <a:lumMod val="50000"/>
                </a:prstClr>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mc:AlternateContent xmlns:mc="http://schemas.openxmlformats.org/markup-compatibility/2006" xmlns:a14="http://schemas.microsoft.com/office/drawing/2010/main">
        <mc:Choice Requires="a14">
          <p:sp>
            <p:nvSpPr>
              <p:cNvPr id="6" name="矩形 5">
                <a:extLst>
                  <a:ext uri="{FF2B5EF4-FFF2-40B4-BE49-F238E27FC236}">
                    <a16:creationId xmlns:a16="http://schemas.microsoft.com/office/drawing/2014/main" id="{A3A58396-5171-4388-ACAF-20188CBEA540}"/>
                  </a:ext>
                </a:extLst>
              </p:cNvPr>
              <p:cNvSpPr/>
              <p:nvPr/>
            </p:nvSpPr>
            <p:spPr>
              <a:xfrm>
                <a:off x="1075996" y="1641087"/>
                <a:ext cx="4410404" cy="2106089"/>
              </a:xfrm>
              <a:prstGeom prst="rect">
                <a:avLst/>
              </a:prstGeom>
            </p:spPr>
            <p:txBody>
              <a:bodyPr wrap="square">
                <a:spAutoFit/>
              </a:bodyPr>
              <a:lstStyle/>
              <a:p>
                <a:pPr marL="285750" marR="0" lvl="0" indent="-285750" algn="just" defTabSz="914400" rtl="0" eaLnBrk="1" fontAlgn="auto" latinLnBrk="0" hangingPunct="1">
                  <a:lnSpc>
                    <a:spcPct val="120000"/>
                  </a:lnSpc>
                  <a:spcBef>
                    <a:spcPts val="0"/>
                  </a:spcBef>
                  <a:spcAft>
                    <a:spcPts val="0"/>
                  </a:spcAft>
                  <a:buClrTx/>
                  <a:buSzTx/>
                  <a:buFont typeface="Arial" panose="020B0604020202020204" pitchFamily="34" charset="0"/>
                  <a:buChar char="•"/>
                  <a:tabLst/>
                  <a:defRPr/>
                </a:pPr>
                <a:r>
                  <a:rPr kumimoji="0" lang="zh-CN" altLang="zh-CN" sz="1800" b="0" i="0" u="none" strike="noStrike" kern="1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其中频率为设定值，</a:t>
                </a:r>
                <a:r>
                  <a:rPr kumimoji="0" lang="en-US" altLang="zh-CN" sz="1800" b="0" i="0" u="none" strike="noStrike" kern="1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GI</a:t>
                </a:r>
                <a:r>
                  <a:rPr kumimoji="0" lang="zh-CN" altLang="zh-CN" sz="1800" b="0" i="0" u="none" strike="noStrike" kern="1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模块由一个放大器和积分环节以及反馈环节构成，其传递函数为</a:t>
                </a:r>
                <a14:m>
                  <m:oMath xmlns:m="http://schemas.openxmlformats.org/officeDocument/2006/math">
                    <m:f>
                      <m:fPr>
                        <m:ctrlPr>
                          <a:rPr kumimoji="0" lang="zh-CN" altLang="zh-CN" sz="1400" b="0" i="1" u="none" strike="noStrike" kern="1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ctrlPr>
                      </m:fPr>
                      <m:num>
                        <m:r>
                          <a:rPr kumimoji="0" lang="en-US" altLang="zh-CN" sz="1800" b="0" i="1" u="none" strike="noStrike" kern="100" cap="none" spc="0" normalizeH="0" baseline="0" noProof="0">
                            <a:ln>
                              <a:noFill/>
                            </a:ln>
                            <a:solidFill>
                              <a:prstClr val="black"/>
                            </a:solidFill>
                            <a:effectLst/>
                            <a:uLnTx/>
                            <a:uFillTx/>
                            <a:latin typeface="Cambria Math" panose="02040503050406030204" pitchFamily="18" charset="0"/>
                            <a:cs typeface="Times New Roman" panose="02020603050405020304" pitchFamily="18" charset="0"/>
                          </a:rPr>
                          <m:t>𝐾</m:t>
                        </m:r>
                      </m:num>
                      <m:den>
                        <m:r>
                          <a:rPr kumimoji="0" lang="en-US" altLang="zh-CN" sz="1800" b="0" i="1" u="none" strike="noStrike" kern="100" cap="none" spc="0" normalizeH="0" baseline="0" noProof="0">
                            <a:ln>
                              <a:noFill/>
                            </a:ln>
                            <a:solidFill>
                              <a:prstClr val="black"/>
                            </a:solidFill>
                            <a:effectLst/>
                            <a:uLnTx/>
                            <a:uFillTx/>
                            <a:latin typeface="Cambria Math" panose="02040503050406030204" pitchFamily="18" charset="0"/>
                            <a:cs typeface="Times New Roman" panose="02020603050405020304" pitchFamily="18" charset="0"/>
                          </a:rPr>
                          <m:t>1+</m:t>
                        </m:r>
                        <m:r>
                          <a:rPr kumimoji="0" lang="en-US" altLang="zh-CN" sz="1800" b="0" i="1" u="none" strike="noStrike" kern="100" cap="none" spc="0" normalizeH="0" baseline="0" noProof="0">
                            <a:ln>
                              <a:noFill/>
                            </a:ln>
                            <a:solidFill>
                              <a:prstClr val="black"/>
                            </a:solidFill>
                            <a:effectLst/>
                            <a:uLnTx/>
                            <a:uFillTx/>
                            <a:latin typeface="Cambria Math" panose="02040503050406030204" pitchFamily="18" charset="0"/>
                            <a:cs typeface="Times New Roman" panose="02020603050405020304" pitchFamily="18" charset="0"/>
                          </a:rPr>
                          <m:t>𝑠</m:t>
                        </m:r>
                      </m:den>
                    </m:f>
                  </m:oMath>
                </a14:m>
                <a:r>
                  <a:rPr kumimoji="0" lang="zh-CN" altLang="zh-CN" sz="1800" b="0" i="0" u="none" strike="noStrike" kern="1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，用于限制升频速度，设定</a:t>
                </a:r>
                <a:r>
                  <a:rPr kumimoji="0" lang="en-US" altLang="zh-CN" sz="1800" b="0" i="0" u="none" strike="noStrike" kern="1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K</a:t>
                </a:r>
                <a:r>
                  <a:rPr kumimoji="0" lang="zh-CN" altLang="zh-CN" sz="1800" b="0" i="0" u="none" strike="noStrike" kern="1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的值即可控制频率的上升速度，目的是避免转速上升过快而造成电流和转矩的冲击。</a:t>
                </a:r>
                <a:endParaRPr kumimoji="0" lang="zh-CN" altLang="zh-CN" sz="1800" b="0" i="0" u="none" strike="noStrike" kern="1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Times New Roman" panose="02020603050405020304" pitchFamily="18" charset="0"/>
                </a:endParaRPr>
              </a:p>
            </p:txBody>
          </p:sp>
        </mc:Choice>
        <mc:Fallback xmlns="">
          <p:sp>
            <p:nvSpPr>
              <p:cNvPr id="6" name="矩形 5">
                <a:extLst>
                  <a:ext uri="{FF2B5EF4-FFF2-40B4-BE49-F238E27FC236}">
                    <a16:creationId xmlns:a16="http://schemas.microsoft.com/office/drawing/2014/main" id="{A3A58396-5171-4388-ACAF-20188CBEA540}"/>
                  </a:ext>
                </a:extLst>
              </p:cNvPr>
              <p:cNvSpPr>
                <a:spLocks noRot="1" noChangeAspect="1" noMove="1" noResize="1" noEditPoints="1" noAdjustHandles="1" noChangeArrowheads="1" noChangeShapeType="1" noTextEdit="1"/>
              </p:cNvSpPr>
              <p:nvPr/>
            </p:nvSpPr>
            <p:spPr>
              <a:xfrm>
                <a:off x="1075996" y="1641087"/>
                <a:ext cx="4410404" cy="2106089"/>
              </a:xfrm>
              <a:prstGeom prst="rect">
                <a:avLst/>
              </a:prstGeom>
              <a:blipFill>
                <a:blip r:embed="rId2"/>
                <a:stretch>
                  <a:fillRect l="-968" t="-867" r="-1107" b="-3468"/>
                </a:stretch>
              </a:blipFill>
            </p:spPr>
            <p:txBody>
              <a:bodyPr/>
              <a:lstStyle/>
              <a:p>
                <a:r>
                  <a:rPr lang="zh-CN" altLang="en-US">
                    <a:noFill/>
                  </a:rPr>
                  <a:t> </a:t>
                </a:r>
              </a:p>
            </p:txBody>
          </p:sp>
        </mc:Fallback>
      </mc:AlternateContent>
      <p:pic>
        <p:nvPicPr>
          <p:cNvPr id="7" name="图片 6">
            <a:extLst>
              <a:ext uri="{FF2B5EF4-FFF2-40B4-BE49-F238E27FC236}">
                <a16:creationId xmlns:a16="http://schemas.microsoft.com/office/drawing/2014/main" id="{AA40072A-9055-4700-9915-08CDCB5559C9}"/>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738493" y="3950622"/>
            <a:ext cx="5557061" cy="1441292"/>
          </a:xfrm>
          <a:prstGeom prst="rect">
            <a:avLst/>
          </a:prstGeom>
          <a:noFill/>
          <a:ln>
            <a:noFill/>
          </a:ln>
        </p:spPr>
      </p:pic>
      <p:pic>
        <p:nvPicPr>
          <p:cNvPr id="8" name="图片 7">
            <a:extLst>
              <a:ext uri="{FF2B5EF4-FFF2-40B4-BE49-F238E27FC236}">
                <a16:creationId xmlns:a16="http://schemas.microsoft.com/office/drawing/2014/main" id="{369FA687-6C53-46AF-AB4C-526E0C37B42F}"/>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295554" y="1014869"/>
            <a:ext cx="4662001" cy="3338052"/>
          </a:xfrm>
          <a:prstGeom prst="rect">
            <a:avLst/>
          </a:prstGeom>
          <a:noFill/>
          <a:ln>
            <a:noFill/>
          </a:ln>
        </p:spPr>
      </p:pic>
      <p:sp>
        <p:nvSpPr>
          <p:cNvPr id="9" name="矩形 8">
            <a:extLst>
              <a:ext uri="{FF2B5EF4-FFF2-40B4-BE49-F238E27FC236}">
                <a16:creationId xmlns:a16="http://schemas.microsoft.com/office/drawing/2014/main" id="{6BD5C1BC-06E1-40FB-A5FB-2393EA8BDCDC}"/>
              </a:ext>
            </a:extLst>
          </p:cNvPr>
          <p:cNvSpPr/>
          <p:nvPr/>
        </p:nvSpPr>
        <p:spPr>
          <a:xfrm>
            <a:off x="6295553" y="4567693"/>
            <a:ext cx="4456529" cy="1390124"/>
          </a:xfrm>
          <a:prstGeom prst="rect">
            <a:avLst/>
          </a:prstGeom>
        </p:spPr>
        <p:txBody>
          <a:bodyPr wrap="square">
            <a:spAutoFit/>
          </a:bodyPr>
          <a:lstStyle/>
          <a:p>
            <a:pPr marL="285750" marR="0" lvl="0" indent="-285750" algn="just" defTabSz="914400" rtl="0" eaLnBrk="1" fontAlgn="auto" latinLnBrk="0" hangingPunct="1">
              <a:lnSpc>
                <a:spcPct val="120000"/>
              </a:lnSpc>
              <a:spcBef>
                <a:spcPts val="0"/>
              </a:spcBef>
              <a:spcAft>
                <a:spcPts val="0"/>
              </a:spcAft>
              <a:buClrTx/>
              <a:buSzTx/>
              <a:buFont typeface="Arial" panose="020B0604020202020204" pitchFamily="34" charset="0"/>
              <a:buChar char="•"/>
              <a:tabLst/>
              <a:defRPr/>
            </a:pPr>
            <a:r>
              <a:rPr kumimoji="0" lang="zh-CN" altLang="zh-CN" sz="1800" b="0" i="0" u="none" strike="noStrike" kern="1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由升频曲线图可以看到，当设定频率为</a:t>
            </a:r>
            <a:r>
              <a:rPr kumimoji="0" lang="en-US" altLang="zh-CN" sz="1800" b="0" i="0" u="none" strike="noStrike" kern="1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40Hz</a:t>
            </a:r>
            <a:r>
              <a:rPr kumimoji="0" lang="zh-CN" altLang="zh-CN" sz="1800" b="0" i="0" u="none" strike="noStrike" kern="1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且在</a:t>
            </a:r>
            <a:r>
              <a:rPr kumimoji="0" lang="en-US" altLang="zh-CN" sz="1800" b="0" i="0" u="none" strike="noStrike" kern="1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2s</a:t>
            </a:r>
            <a:r>
              <a:rPr kumimoji="0" lang="zh-CN" altLang="zh-CN" sz="1800" b="0" i="0" u="none" strike="noStrike" kern="1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时将设定频率改为</a:t>
            </a:r>
            <a:r>
              <a:rPr kumimoji="0" lang="en-US" altLang="zh-CN" sz="1800" b="0" i="0" u="none" strike="noStrike" kern="1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30Hz</a:t>
            </a:r>
            <a:r>
              <a:rPr kumimoji="0" lang="zh-CN" altLang="zh-CN" sz="1800" b="0" i="0" u="none" strike="noStrike" kern="1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时，频率由</a:t>
            </a:r>
            <a:r>
              <a:rPr kumimoji="0" lang="en-US" altLang="zh-CN" sz="1800" b="0" i="0" u="none" strike="noStrike" kern="1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0</a:t>
            </a:r>
            <a:r>
              <a:rPr kumimoji="0" lang="zh-CN" altLang="zh-CN" sz="1800" b="0" i="0" u="none" strike="noStrike" kern="1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逐渐上升到</a:t>
            </a:r>
            <a:r>
              <a:rPr kumimoji="0" lang="en-US" altLang="zh-CN" sz="1800" b="0" i="0" u="none" strike="noStrike" kern="1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40Hz</a:t>
            </a:r>
            <a:r>
              <a:rPr kumimoji="0" lang="zh-CN" altLang="zh-CN" sz="1800" b="0" i="0" u="none" strike="noStrike" kern="1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，并在</a:t>
            </a:r>
            <a:r>
              <a:rPr kumimoji="0" lang="en-US" altLang="zh-CN" sz="1800" b="0" i="0" u="none" strike="noStrike" kern="1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2s</a:t>
            </a:r>
            <a:r>
              <a:rPr kumimoji="0" lang="zh-CN" altLang="zh-CN" sz="1800" b="0" i="0" u="none" strike="noStrike" kern="1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后逐渐下降到</a:t>
            </a:r>
            <a:r>
              <a:rPr kumimoji="0" lang="en-US" altLang="zh-CN" sz="1800" b="0" i="0" u="none" strike="noStrike" kern="1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30Hz</a:t>
            </a:r>
            <a:r>
              <a:rPr kumimoji="0" lang="zh-CN" altLang="zh-CN" sz="1800" b="0" i="0" u="none" strike="noStrike" kern="1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，避免了频率突变。</a:t>
            </a:r>
            <a:endParaRPr kumimoji="0" lang="zh-CN" altLang="zh-CN" sz="1800" b="0" i="0" u="none" strike="noStrike" kern="1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844714122"/>
      </p:ext>
    </p:extLst>
  </p:cSld>
  <p:clrMapOvr>
    <a:masterClrMapping/>
  </p:clrMapOvr>
  <mc:AlternateContent xmlns:mc="http://schemas.openxmlformats.org/markup-compatibility/2006" xmlns:p14="http://schemas.microsoft.com/office/powerpoint/2010/main">
    <mc:Choice Requires="p14">
      <p:transition spd="slow" p14:dur="2000" advTm="13319"/>
    </mc:Choice>
    <mc:Fallback xmlns="">
      <p:transition spd="slow" advTm="13319"/>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71600" y="237941"/>
            <a:ext cx="10515600" cy="510527"/>
          </a:xfrm>
        </p:spPr>
        <p:txBody>
          <a:bodyPr>
            <a:noAutofit/>
          </a:bodyPr>
          <a:lstStyle/>
          <a:p>
            <a:pPr lvl="2">
              <a:spcBef>
                <a:spcPts val="1000"/>
              </a:spcBef>
            </a:pPr>
            <a:r>
              <a:rPr lang="en-US" altLang="zh-CN" sz="3600" b="1" dirty="0">
                <a:latin typeface="Times New Roman" panose="02020603050405020304" pitchFamily="18" charset="0"/>
                <a:cs typeface="Times New Roman" panose="02020603050405020304" pitchFamily="18" charset="0"/>
              </a:rPr>
              <a:t>1.3 </a:t>
            </a:r>
            <a:r>
              <a:rPr lang="zh-CN" altLang="en-US" sz="3600" b="1" dirty="0">
                <a:latin typeface="Times New Roman" panose="02020603050405020304" pitchFamily="18" charset="0"/>
                <a:cs typeface="Times New Roman" panose="02020603050405020304" pitchFamily="18" charset="0"/>
              </a:rPr>
              <a:t>恒压频比控制实现</a:t>
            </a:r>
            <a:endParaRPr lang="en-US" altLang="zh-CN" sz="3600" b="1" dirty="0">
              <a:latin typeface="Times New Roman" panose="02020603050405020304" pitchFamily="18" charset="0"/>
              <a:cs typeface="Times New Roman" panose="02020603050405020304" pitchFamily="18" charset="0"/>
            </a:endParaRPr>
          </a:p>
        </p:txBody>
      </p:sp>
      <p:sp>
        <p:nvSpPr>
          <p:cNvPr id="4" name="日期占位符 3"/>
          <p:cNvSpPr>
            <a:spLocks noGrp="1"/>
          </p:cNvSpPr>
          <p:nvPr>
            <p:ph type="dt" sz="half" idx="10"/>
          </p:nvPr>
        </p:nvSpPr>
        <p:spPr>
          <a:xfrm>
            <a:off x="0" y="6523720"/>
            <a:ext cx="2743200"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87A581BE-6C2E-4A1F-A76E-F662AB6406AE}" type="datetime1">
              <a:rPr kumimoji="0" lang="zh-CN" altLang="en-US" sz="1600" b="1" i="0" u="none" strike="noStrike" kern="1200" cap="none" spc="0" normalizeH="0" baseline="0" noProof="0" smtClean="0">
                <a:ln>
                  <a:noFill/>
                </a:ln>
                <a:solidFill>
                  <a:prstClr val="white">
                    <a:lumMod val="50000"/>
                  </a:prstClr>
                </a:solidFill>
                <a:effectLst/>
                <a:uLnTx/>
                <a:uFillTx/>
                <a:latin typeface="Times New Roman" panose="02020603050405020304" pitchFamily="18" charset="0"/>
                <a:ea typeface="宋体" panose="02010600030101010101" pitchFamily="2" charset="-122"/>
                <a:cs typeface="Times New Roman" panose="02020603050405020304" pitchFamily="18" charset="0"/>
              </a:rPr>
              <a:pPr marL="0" marR="0" lvl="0" indent="0" algn="ctr" defTabSz="914400" rtl="0" eaLnBrk="1" fontAlgn="auto" latinLnBrk="0" hangingPunct="1">
                <a:lnSpc>
                  <a:spcPct val="100000"/>
                </a:lnSpc>
                <a:spcBef>
                  <a:spcPts val="0"/>
                </a:spcBef>
                <a:spcAft>
                  <a:spcPts val="0"/>
                </a:spcAft>
                <a:buClrTx/>
                <a:buSzTx/>
                <a:buFontTx/>
                <a:buNone/>
                <a:tabLst/>
                <a:defRPr/>
              </a:pPr>
              <a:t>2018/12/18</a:t>
            </a:fld>
            <a:endParaRPr kumimoji="0" lang="zh-CN" altLang="en-US" sz="1600" b="1" i="0" u="none" strike="noStrike" kern="1200" cap="none" spc="0" normalizeH="0" baseline="0" noProof="0" dirty="0">
              <a:ln>
                <a:noFill/>
              </a:ln>
              <a:solidFill>
                <a:prstClr val="white">
                  <a:lumMod val="50000"/>
                </a:prstClr>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矩形 2">
                <a:extLst>
                  <a:ext uri="{FF2B5EF4-FFF2-40B4-BE49-F238E27FC236}">
                    <a16:creationId xmlns:a16="http://schemas.microsoft.com/office/drawing/2014/main" id="{2A7EB072-183D-4FAD-91EB-BDABD08223E1}"/>
                  </a:ext>
                </a:extLst>
              </p:cNvPr>
              <p:cNvSpPr/>
              <p:nvPr/>
            </p:nvSpPr>
            <p:spPr>
              <a:xfrm>
                <a:off x="2196661" y="1617808"/>
                <a:ext cx="7373007" cy="2052613"/>
              </a:xfrm>
              <a:prstGeom prst="rect">
                <a:avLst/>
              </a:prstGeom>
            </p:spPr>
            <p:txBody>
              <a:bodyPr wrap="square">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altLang="zh-CN" sz="18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V-F</a:t>
                </a:r>
                <a:r>
                  <a:rPr kumimoji="0" lang="zh-CN" altLang="zh-CN" sz="18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模块用于生成随频率</a:t>
                </a:r>
                <a:r>
                  <a:rPr kumimoji="0" lang="en-US" altLang="zh-CN" sz="18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f</a:t>
                </a:r>
                <a:r>
                  <a:rPr kumimoji="0" lang="zh-CN" altLang="zh-CN" sz="18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变化的电压信号（即调制度），保证</a:t>
                </a:r>
                <a14:m>
                  <m:oMath xmlns:m="http://schemas.openxmlformats.org/officeDocument/2006/math">
                    <m:r>
                      <m:rPr>
                        <m:sty m:val="p"/>
                      </m:rPr>
                      <a:rPr kumimoji="0" lang="en-US" altLang="zh-CN" sz="1800" b="0" i="0" u="none" strike="noStrike" kern="1200" cap="none" spc="0" normalizeH="0" baseline="0" noProof="0">
                        <a:ln>
                          <a:noFill/>
                        </a:ln>
                        <a:solidFill>
                          <a:prstClr val="black"/>
                        </a:solidFill>
                        <a:effectLst/>
                        <a:uLnTx/>
                        <a:uFillTx/>
                        <a:latin typeface="Cambria Math" panose="02040503050406030204" pitchFamily="18" charset="0"/>
                        <a:cs typeface="Times New Roman" panose="02020603050405020304" pitchFamily="18" charset="0"/>
                      </a:rPr>
                      <m:t>u</m:t>
                    </m:r>
                    <m:r>
                      <a:rPr kumimoji="0" lang="en-US" altLang="zh-CN" sz="1800" b="0" i="0" u="none" strike="noStrike" kern="1200" cap="none" spc="0" normalizeH="0" baseline="0" noProof="0">
                        <a:ln>
                          <a:noFill/>
                        </a:ln>
                        <a:solidFill>
                          <a:prstClr val="black"/>
                        </a:solidFill>
                        <a:effectLst/>
                        <a:uLnTx/>
                        <a:uFillTx/>
                        <a:latin typeface="Cambria Math" panose="02040503050406030204" pitchFamily="18" charset="0"/>
                        <a:cs typeface="Times New Roman" panose="02020603050405020304" pitchFamily="18" charset="0"/>
                      </a:rPr>
                      <m:t>=</m:t>
                    </m:r>
                    <m:f>
                      <m:fPr>
                        <m:ctrlPr>
                          <a:rPr kumimoji="0" lang="zh-CN" altLang="zh-CN" sz="14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ctrlPr>
                      </m:fPr>
                      <m:num>
                        <m:sSub>
                          <m:sSubPr>
                            <m:ctrlPr>
                              <a:rPr kumimoji="0" lang="zh-CN" altLang="zh-CN" sz="14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ctrlPr>
                          </m:sSubPr>
                          <m:e>
                            <m:r>
                              <a:rPr kumimoji="0" lang="en-US" altLang="zh-CN" sz="1800" b="0" i="1" u="none" strike="noStrike" kern="1200" cap="none" spc="0" normalizeH="0" baseline="0" noProof="0">
                                <a:ln>
                                  <a:noFill/>
                                </a:ln>
                                <a:solidFill>
                                  <a:prstClr val="black"/>
                                </a:solidFill>
                                <a:effectLst/>
                                <a:uLnTx/>
                                <a:uFillTx/>
                                <a:latin typeface="Cambria Math" panose="02040503050406030204" pitchFamily="18" charset="0"/>
                                <a:cs typeface="Times New Roman" panose="02020603050405020304" pitchFamily="18" charset="0"/>
                              </a:rPr>
                              <m:t>𝑈</m:t>
                            </m:r>
                          </m:e>
                          <m:sub>
                            <m:r>
                              <a:rPr kumimoji="0" lang="en-US" altLang="zh-CN" sz="1800" b="0" i="1" u="none" strike="noStrike" kern="1200" cap="none" spc="0" normalizeH="0" baseline="0" noProof="0">
                                <a:ln>
                                  <a:noFill/>
                                </a:ln>
                                <a:solidFill>
                                  <a:prstClr val="black"/>
                                </a:solidFill>
                                <a:effectLst/>
                                <a:uLnTx/>
                                <a:uFillTx/>
                                <a:latin typeface="Cambria Math" panose="02040503050406030204" pitchFamily="18" charset="0"/>
                                <a:cs typeface="Times New Roman" panose="02020603050405020304" pitchFamily="18" charset="0"/>
                              </a:rPr>
                              <m:t>𝑁</m:t>
                            </m:r>
                          </m:sub>
                        </m:sSub>
                      </m:num>
                      <m:den>
                        <m:sSub>
                          <m:sSubPr>
                            <m:ctrlPr>
                              <a:rPr kumimoji="0" lang="zh-CN" altLang="zh-CN" sz="14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ctrlPr>
                          </m:sSubPr>
                          <m:e>
                            <m:r>
                              <a:rPr kumimoji="0" lang="en-US" altLang="zh-CN" sz="1800" b="0" i="1" u="none" strike="noStrike" kern="1200" cap="none" spc="0" normalizeH="0" baseline="0" noProof="0">
                                <a:ln>
                                  <a:noFill/>
                                </a:ln>
                                <a:solidFill>
                                  <a:prstClr val="black"/>
                                </a:solidFill>
                                <a:effectLst/>
                                <a:uLnTx/>
                                <a:uFillTx/>
                                <a:latin typeface="Cambria Math" panose="02040503050406030204" pitchFamily="18" charset="0"/>
                                <a:cs typeface="Times New Roman" panose="02020603050405020304" pitchFamily="18" charset="0"/>
                              </a:rPr>
                              <m:t>𝑓</m:t>
                            </m:r>
                          </m:e>
                          <m:sub>
                            <m:r>
                              <a:rPr kumimoji="0" lang="en-US" altLang="zh-CN" sz="1800" b="0" i="1" u="none" strike="noStrike" kern="1200" cap="none" spc="0" normalizeH="0" baseline="0" noProof="0">
                                <a:ln>
                                  <a:noFill/>
                                </a:ln>
                                <a:solidFill>
                                  <a:prstClr val="black"/>
                                </a:solidFill>
                                <a:effectLst/>
                                <a:uLnTx/>
                                <a:uFillTx/>
                                <a:latin typeface="Cambria Math" panose="02040503050406030204" pitchFamily="18" charset="0"/>
                                <a:cs typeface="Times New Roman" panose="02020603050405020304" pitchFamily="18" charset="0"/>
                              </a:rPr>
                              <m:t>𝑁</m:t>
                            </m:r>
                          </m:sub>
                        </m:sSub>
                      </m:den>
                    </m:f>
                    <m:r>
                      <a:rPr kumimoji="0" lang="en-US" altLang="zh-CN" sz="1800" b="0" i="1" u="none" strike="noStrike" kern="1200" cap="none" spc="0" normalizeH="0" baseline="0" noProof="0">
                        <a:ln>
                          <a:noFill/>
                        </a:ln>
                        <a:solidFill>
                          <a:prstClr val="black"/>
                        </a:solidFill>
                        <a:effectLst/>
                        <a:uLnTx/>
                        <a:uFillTx/>
                        <a:latin typeface="Cambria Math" panose="02040503050406030204" pitchFamily="18" charset="0"/>
                        <a:cs typeface="Times New Roman" panose="02020603050405020304" pitchFamily="18" charset="0"/>
                      </a:rPr>
                      <m:t>𝑓</m:t>
                    </m:r>
                  </m:oMath>
                </a14:m>
                <a:r>
                  <a:rPr kumimoji="0" lang="zh-CN" altLang="zh-CN" sz="18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18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U</a:t>
                </a:r>
                <a:r>
                  <a:rPr kumimoji="0" lang="en-US" altLang="zh-CN" sz="1800" b="0" i="0" u="none" strike="noStrike" kern="1200" cap="none" spc="0" normalizeH="0" baseline="-25000" noProof="0" dirty="0">
                    <a:ln>
                      <a:noFill/>
                    </a:ln>
                    <a:solidFill>
                      <a:prstClr val="black"/>
                    </a:solidFill>
                    <a:effectLst/>
                    <a:uLnTx/>
                    <a:uFillTx/>
                    <a:latin typeface="Times New Roman" panose="02020603050405020304" pitchFamily="18" charset="0"/>
                    <a:ea typeface="宋体" panose="02010600030101010101" pitchFamily="2" charset="-122"/>
                    <a:cs typeface="+mn-cs"/>
                  </a:rPr>
                  <a:t>N</a:t>
                </a:r>
                <a:r>
                  <a:rPr kumimoji="0" lang="zh-CN" altLang="zh-CN" sz="18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和</a:t>
                </a:r>
                <a:r>
                  <a:rPr kumimoji="0" lang="en-US" altLang="zh-CN" sz="1800" b="0" i="0" u="none" strike="noStrike" kern="1200" cap="none" spc="0" normalizeH="0" baseline="0" noProof="0" dirty="0" err="1">
                    <a:ln>
                      <a:noFill/>
                    </a:ln>
                    <a:solidFill>
                      <a:prstClr val="black"/>
                    </a:solidFill>
                    <a:effectLst/>
                    <a:uLnTx/>
                    <a:uFillTx/>
                    <a:latin typeface="Times New Roman" panose="02020603050405020304" pitchFamily="18" charset="0"/>
                    <a:ea typeface="宋体" panose="02010600030101010101" pitchFamily="2" charset="-122"/>
                    <a:cs typeface="+mn-cs"/>
                  </a:rPr>
                  <a:t>f</a:t>
                </a:r>
                <a:r>
                  <a:rPr kumimoji="0" lang="en-US" altLang="zh-CN" sz="1800" b="0" i="0" u="none" strike="noStrike" kern="1200" cap="none" spc="0" normalizeH="0" baseline="-25000" noProof="0" dirty="0" err="1">
                    <a:ln>
                      <a:noFill/>
                    </a:ln>
                    <a:solidFill>
                      <a:prstClr val="black"/>
                    </a:solidFill>
                    <a:effectLst/>
                    <a:uLnTx/>
                    <a:uFillTx/>
                    <a:latin typeface="Times New Roman" panose="02020603050405020304" pitchFamily="18" charset="0"/>
                    <a:ea typeface="宋体" panose="02010600030101010101" pitchFamily="2" charset="-122"/>
                    <a:cs typeface="+mn-cs"/>
                  </a:rPr>
                  <a:t>N</a:t>
                </a:r>
                <a:r>
                  <a:rPr kumimoji="0" lang="zh-CN" altLang="zh-CN" sz="18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分别为电机的额定电压和额定频率，同时为了在低频时补偿定子电阻的电压降，需要适当提高电压</a:t>
                </a:r>
                <a:r>
                  <a:rPr kumimoji="0" lang="en-US" altLang="zh-CN" sz="18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U</a:t>
                </a:r>
                <a:r>
                  <a:rPr kumimoji="0" lang="en-US" altLang="zh-CN" sz="1800" b="0" i="0" u="none" strike="noStrike" kern="1200" cap="none" spc="0" normalizeH="0" baseline="-25000" noProof="0" dirty="0">
                    <a:ln>
                      <a:noFill/>
                    </a:ln>
                    <a:solidFill>
                      <a:prstClr val="black"/>
                    </a:solidFill>
                    <a:effectLst/>
                    <a:uLnTx/>
                    <a:uFillTx/>
                    <a:latin typeface="Times New Roman" panose="02020603050405020304" pitchFamily="18" charset="0"/>
                    <a:ea typeface="宋体" panose="02010600030101010101" pitchFamily="2" charset="-122"/>
                    <a:cs typeface="+mn-cs"/>
                  </a:rPr>
                  <a:t>0</a:t>
                </a:r>
                <a:r>
                  <a:rPr kumimoji="0" lang="zh-CN" altLang="zh-CN" sz="18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，因此将公式修正为</a:t>
                </a:r>
                <a14:m>
                  <m:oMath xmlns:m="http://schemas.openxmlformats.org/officeDocument/2006/math">
                    <m:r>
                      <m:rPr>
                        <m:sty m:val="p"/>
                      </m:rPr>
                      <a:rPr kumimoji="0" lang="en-US" altLang="zh-CN" sz="1800" b="0" i="0" u="none" strike="noStrike" kern="1200" cap="none" spc="0" normalizeH="0" baseline="0" noProof="0">
                        <a:ln>
                          <a:noFill/>
                        </a:ln>
                        <a:solidFill>
                          <a:prstClr val="black"/>
                        </a:solidFill>
                        <a:effectLst/>
                        <a:uLnTx/>
                        <a:uFillTx/>
                        <a:latin typeface="Cambria Math" panose="02040503050406030204" pitchFamily="18" charset="0"/>
                        <a:cs typeface="Times New Roman" panose="02020603050405020304" pitchFamily="18" charset="0"/>
                      </a:rPr>
                      <m:t>u</m:t>
                    </m:r>
                    <m:r>
                      <a:rPr kumimoji="0" lang="en-US" altLang="zh-CN" sz="1800" b="0" i="0" u="none" strike="noStrike" kern="1200" cap="none" spc="0" normalizeH="0" baseline="0" noProof="0">
                        <a:ln>
                          <a:noFill/>
                        </a:ln>
                        <a:solidFill>
                          <a:prstClr val="black"/>
                        </a:solidFill>
                        <a:effectLst/>
                        <a:uLnTx/>
                        <a:uFillTx/>
                        <a:latin typeface="Cambria Math" panose="02040503050406030204" pitchFamily="18" charset="0"/>
                        <a:cs typeface="Times New Roman" panose="02020603050405020304" pitchFamily="18" charset="0"/>
                      </a:rPr>
                      <m:t>=</m:t>
                    </m:r>
                    <m:f>
                      <m:fPr>
                        <m:ctrlPr>
                          <a:rPr kumimoji="0" lang="zh-CN" altLang="zh-CN" sz="14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ctrlPr>
                      </m:fPr>
                      <m:num>
                        <m:sSub>
                          <m:sSubPr>
                            <m:ctrlPr>
                              <a:rPr kumimoji="0" lang="zh-CN" altLang="zh-CN" sz="14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ctrlPr>
                          </m:sSubPr>
                          <m:e>
                            <m:r>
                              <a:rPr kumimoji="0" lang="en-US" altLang="zh-CN" sz="1800" b="0" i="1" u="none" strike="noStrike" kern="1200" cap="none" spc="0" normalizeH="0" baseline="0" noProof="0">
                                <a:ln>
                                  <a:noFill/>
                                </a:ln>
                                <a:solidFill>
                                  <a:prstClr val="black"/>
                                </a:solidFill>
                                <a:effectLst/>
                                <a:uLnTx/>
                                <a:uFillTx/>
                                <a:latin typeface="Cambria Math" panose="02040503050406030204" pitchFamily="18" charset="0"/>
                                <a:cs typeface="Times New Roman" panose="02020603050405020304" pitchFamily="18" charset="0"/>
                              </a:rPr>
                              <m:t>𝑈</m:t>
                            </m:r>
                          </m:e>
                          <m:sub>
                            <m:r>
                              <a:rPr kumimoji="0" lang="en-US" altLang="zh-CN" sz="1800" b="0" i="1" u="none" strike="noStrike" kern="1200" cap="none" spc="0" normalizeH="0" baseline="0" noProof="0">
                                <a:ln>
                                  <a:noFill/>
                                </a:ln>
                                <a:solidFill>
                                  <a:prstClr val="black"/>
                                </a:solidFill>
                                <a:effectLst/>
                                <a:uLnTx/>
                                <a:uFillTx/>
                                <a:latin typeface="Cambria Math" panose="02040503050406030204" pitchFamily="18" charset="0"/>
                                <a:cs typeface="Times New Roman" panose="02020603050405020304" pitchFamily="18" charset="0"/>
                              </a:rPr>
                              <m:t>𝑁</m:t>
                            </m:r>
                          </m:sub>
                        </m:sSub>
                        <m:r>
                          <a:rPr kumimoji="0" lang="zh-CN" altLang="en-US" sz="1800" b="0" i="1" u="none" strike="noStrike" kern="1200" cap="none" spc="0" normalizeH="0" baseline="0" noProof="0">
                            <a:ln>
                              <a:noFill/>
                            </a:ln>
                            <a:solidFill>
                              <a:prstClr val="black"/>
                            </a:solidFill>
                            <a:effectLst/>
                            <a:uLnTx/>
                            <a:uFillTx/>
                            <a:latin typeface="Cambria Math" panose="02040503050406030204" pitchFamily="18" charset="0"/>
                            <a:ea typeface="微软雅黑" panose="020B0503020204020204" pitchFamily="34" charset="-122"/>
                            <a:cs typeface="微软雅黑" panose="020B0503020204020204" pitchFamily="34" charset="-122"/>
                          </a:rPr>
                          <m:t>−</m:t>
                        </m:r>
                        <m:sSub>
                          <m:sSubPr>
                            <m:ctrlPr>
                              <a:rPr kumimoji="0" lang="zh-CN" altLang="zh-CN" sz="14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ctrlPr>
                          </m:sSubPr>
                          <m:e>
                            <m:r>
                              <a:rPr kumimoji="0" lang="en-US" altLang="zh-CN" sz="1800" b="0" i="1" u="none" strike="noStrike" kern="1200" cap="none" spc="0" normalizeH="0" baseline="0" noProof="0">
                                <a:ln>
                                  <a:noFill/>
                                </a:ln>
                                <a:solidFill>
                                  <a:prstClr val="black"/>
                                </a:solidFill>
                                <a:effectLst/>
                                <a:uLnTx/>
                                <a:uFillTx/>
                                <a:latin typeface="Cambria Math" panose="02040503050406030204" pitchFamily="18" charset="0"/>
                                <a:cs typeface="Times New Roman" panose="02020603050405020304" pitchFamily="18" charset="0"/>
                              </a:rPr>
                              <m:t>𝑈</m:t>
                            </m:r>
                          </m:e>
                          <m:sub>
                            <m:r>
                              <a:rPr kumimoji="0" lang="en-US" altLang="zh-CN" sz="1800" b="0" i="1" u="none" strike="noStrike" kern="1200" cap="none" spc="0" normalizeH="0" baseline="0" noProof="0">
                                <a:ln>
                                  <a:noFill/>
                                </a:ln>
                                <a:solidFill>
                                  <a:prstClr val="black"/>
                                </a:solidFill>
                                <a:effectLst/>
                                <a:uLnTx/>
                                <a:uFillTx/>
                                <a:latin typeface="Cambria Math" panose="02040503050406030204" pitchFamily="18" charset="0"/>
                                <a:cs typeface="Times New Roman" panose="02020603050405020304" pitchFamily="18" charset="0"/>
                              </a:rPr>
                              <m:t>0</m:t>
                            </m:r>
                          </m:sub>
                        </m:sSub>
                      </m:num>
                      <m:den>
                        <m:sSub>
                          <m:sSubPr>
                            <m:ctrlPr>
                              <a:rPr kumimoji="0" lang="zh-CN" altLang="zh-CN" sz="14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ctrlPr>
                          </m:sSubPr>
                          <m:e>
                            <m:r>
                              <a:rPr kumimoji="0" lang="en-US" altLang="zh-CN" sz="1800" b="0" i="1" u="none" strike="noStrike" kern="1200" cap="none" spc="0" normalizeH="0" baseline="0" noProof="0">
                                <a:ln>
                                  <a:noFill/>
                                </a:ln>
                                <a:solidFill>
                                  <a:prstClr val="black"/>
                                </a:solidFill>
                                <a:effectLst/>
                                <a:uLnTx/>
                                <a:uFillTx/>
                                <a:latin typeface="Cambria Math" panose="02040503050406030204" pitchFamily="18" charset="0"/>
                                <a:cs typeface="Times New Roman" panose="02020603050405020304" pitchFamily="18" charset="0"/>
                              </a:rPr>
                              <m:t>𝑓</m:t>
                            </m:r>
                          </m:e>
                          <m:sub>
                            <m:r>
                              <a:rPr kumimoji="0" lang="en-US" altLang="zh-CN" sz="1800" b="0" i="1" u="none" strike="noStrike" kern="1200" cap="none" spc="0" normalizeH="0" baseline="0" noProof="0">
                                <a:ln>
                                  <a:noFill/>
                                </a:ln>
                                <a:solidFill>
                                  <a:prstClr val="black"/>
                                </a:solidFill>
                                <a:effectLst/>
                                <a:uLnTx/>
                                <a:uFillTx/>
                                <a:latin typeface="Cambria Math" panose="02040503050406030204" pitchFamily="18" charset="0"/>
                                <a:cs typeface="Times New Roman" panose="02020603050405020304" pitchFamily="18" charset="0"/>
                              </a:rPr>
                              <m:t>𝑁</m:t>
                            </m:r>
                          </m:sub>
                        </m:sSub>
                      </m:den>
                    </m:f>
                    <m:r>
                      <a:rPr kumimoji="0" lang="en-US" altLang="zh-CN" sz="1800" b="0" i="1" u="none" strike="noStrike" kern="1200" cap="none" spc="0" normalizeH="0" baseline="0" noProof="0">
                        <a:ln>
                          <a:noFill/>
                        </a:ln>
                        <a:solidFill>
                          <a:prstClr val="black"/>
                        </a:solidFill>
                        <a:effectLst/>
                        <a:uLnTx/>
                        <a:uFillTx/>
                        <a:latin typeface="Cambria Math" panose="02040503050406030204" pitchFamily="18" charset="0"/>
                        <a:cs typeface="Times New Roman" panose="02020603050405020304" pitchFamily="18" charset="0"/>
                      </a:rPr>
                      <m:t>𝑓</m:t>
                    </m:r>
                    <m:r>
                      <a:rPr kumimoji="0" lang="en-US" altLang="zh-CN" sz="1800" b="0" i="1" u="none" strike="noStrike" kern="1200" cap="none" spc="0" normalizeH="0" baseline="0" noProof="0">
                        <a:ln>
                          <a:noFill/>
                        </a:ln>
                        <a:solidFill>
                          <a:prstClr val="black"/>
                        </a:solidFill>
                        <a:effectLst/>
                        <a:uLnTx/>
                        <a:uFillTx/>
                        <a:latin typeface="Cambria Math" panose="02040503050406030204" pitchFamily="18" charset="0"/>
                        <a:cs typeface="Times New Roman" panose="02020603050405020304" pitchFamily="18" charset="0"/>
                      </a:rPr>
                      <m:t>+</m:t>
                    </m:r>
                    <m:sSub>
                      <m:sSubPr>
                        <m:ctrlPr>
                          <a:rPr kumimoji="0" lang="zh-CN" altLang="zh-CN" sz="14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ctrlPr>
                      </m:sSubPr>
                      <m:e>
                        <m:r>
                          <a:rPr kumimoji="0" lang="en-US" altLang="zh-CN" sz="1800" b="0" i="1" u="none" strike="noStrike" kern="1200" cap="none" spc="0" normalizeH="0" baseline="0" noProof="0">
                            <a:ln>
                              <a:noFill/>
                            </a:ln>
                            <a:solidFill>
                              <a:prstClr val="black"/>
                            </a:solidFill>
                            <a:effectLst/>
                            <a:uLnTx/>
                            <a:uFillTx/>
                            <a:latin typeface="Cambria Math" panose="02040503050406030204" pitchFamily="18" charset="0"/>
                            <a:cs typeface="Times New Roman" panose="02020603050405020304" pitchFamily="18" charset="0"/>
                          </a:rPr>
                          <m:t>𝑈</m:t>
                        </m:r>
                      </m:e>
                      <m:sub>
                        <m:r>
                          <a:rPr kumimoji="0" lang="en-US" altLang="zh-CN" sz="1800" b="0" i="1" u="none" strike="noStrike" kern="1200" cap="none" spc="0" normalizeH="0" baseline="0" noProof="0">
                            <a:ln>
                              <a:noFill/>
                            </a:ln>
                            <a:solidFill>
                              <a:prstClr val="black"/>
                            </a:solidFill>
                            <a:effectLst/>
                            <a:uLnTx/>
                            <a:uFillTx/>
                            <a:latin typeface="Cambria Math" panose="02040503050406030204" pitchFamily="18" charset="0"/>
                            <a:cs typeface="Times New Roman" panose="02020603050405020304" pitchFamily="18" charset="0"/>
                          </a:rPr>
                          <m:t>0</m:t>
                        </m:r>
                      </m:sub>
                    </m:sSub>
                  </m:oMath>
                </a14:m>
                <a:r>
                  <a:rPr kumimoji="0" lang="zh-CN" altLang="zh-CN" sz="18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。另外一方面为了保证</a:t>
                </a:r>
                <a:r>
                  <a:rPr kumimoji="0" lang="en-US" altLang="zh-CN" sz="18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f&gt;</a:t>
                </a:r>
                <a:r>
                  <a:rPr kumimoji="0" lang="en-US" altLang="zh-CN" sz="1800" b="0" i="0" u="none" strike="noStrike" kern="1200" cap="none" spc="0" normalizeH="0" baseline="0" noProof="0" dirty="0" err="1">
                    <a:ln>
                      <a:noFill/>
                    </a:ln>
                    <a:solidFill>
                      <a:prstClr val="black"/>
                    </a:solidFill>
                    <a:effectLst/>
                    <a:uLnTx/>
                    <a:uFillTx/>
                    <a:latin typeface="Times New Roman" panose="02020603050405020304" pitchFamily="18" charset="0"/>
                    <a:ea typeface="宋体" panose="02010600030101010101" pitchFamily="2" charset="-122"/>
                    <a:cs typeface="+mn-cs"/>
                  </a:rPr>
                  <a:t>f</a:t>
                </a:r>
                <a:r>
                  <a:rPr kumimoji="0" lang="en-US" altLang="zh-CN" sz="1800" b="0" i="0" u="none" strike="noStrike" kern="1200" cap="none" spc="0" normalizeH="0" baseline="-25000" noProof="0" dirty="0" err="1">
                    <a:ln>
                      <a:noFill/>
                    </a:ln>
                    <a:solidFill>
                      <a:prstClr val="black"/>
                    </a:solidFill>
                    <a:effectLst/>
                    <a:uLnTx/>
                    <a:uFillTx/>
                    <a:latin typeface="Times New Roman" panose="02020603050405020304" pitchFamily="18" charset="0"/>
                    <a:ea typeface="宋体" panose="02010600030101010101" pitchFamily="2" charset="-122"/>
                    <a:cs typeface="+mn-cs"/>
                  </a:rPr>
                  <a:t>N</a:t>
                </a:r>
                <a:r>
                  <a:rPr kumimoji="0" lang="zh-CN" altLang="zh-CN" sz="18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时电动机端电压</a:t>
                </a:r>
                <a:r>
                  <a:rPr kumimoji="0" lang="en-US" altLang="zh-CN" sz="18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U</a:t>
                </a:r>
                <a:r>
                  <a:rPr kumimoji="0" lang="zh-CN" altLang="zh-CN" sz="18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不会高于额定值，另一方面由于</a:t>
                </a:r>
                <a:r>
                  <a:rPr kumimoji="0" lang="en-US" altLang="zh-CN" sz="18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PWM</a:t>
                </a:r>
                <a:r>
                  <a:rPr kumimoji="0" lang="zh-CN" altLang="zh-CN" sz="18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生成器中的参数设置调制度不能大于</a:t>
                </a:r>
                <a:r>
                  <a:rPr kumimoji="0" lang="en-US" altLang="zh-CN" sz="18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1</a:t>
                </a:r>
                <a:r>
                  <a:rPr kumimoji="0" lang="zh-CN" altLang="zh-CN" sz="18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，在图中引入了饱和环节。</a:t>
                </a:r>
                <a:endParaRPr kumimoji="0" lang="zh-CN" altLang="en-US" sz="18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p:txBody>
          </p:sp>
        </mc:Choice>
        <mc:Fallback xmlns="">
          <p:sp>
            <p:nvSpPr>
              <p:cNvPr id="3" name="矩形 2">
                <a:extLst>
                  <a:ext uri="{FF2B5EF4-FFF2-40B4-BE49-F238E27FC236}">
                    <a16:creationId xmlns:a16="http://schemas.microsoft.com/office/drawing/2014/main" id="{2A7EB072-183D-4FAD-91EB-BDABD08223E1}"/>
                  </a:ext>
                </a:extLst>
              </p:cNvPr>
              <p:cNvSpPr>
                <a:spLocks noRot="1" noChangeAspect="1" noMove="1" noResize="1" noEditPoints="1" noAdjustHandles="1" noChangeArrowheads="1" noChangeShapeType="1" noTextEdit="1"/>
              </p:cNvSpPr>
              <p:nvPr/>
            </p:nvSpPr>
            <p:spPr>
              <a:xfrm>
                <a:off x="2196661" y="1617808"/>
                <a:ext cx="7373007" cy="2052613"/>
              </a:xfrm>
              <a:prstGeom prst="rect">
                <a:avLst/>
              </a:prstGeom>
              <a:blipFill>
                <a:blip r:embed="rId2"/>
                <a:stretch>
                  <a:fillRect l="-496" t="-2077" r="-2893" b="-2671"/>
                </a:stretch>
              </a:blipFill>
            </p:spPr>
            <p:txBody>
              <a:bodyPr/>
              <a:lstStyle/>
              <a:p>
                <a:r>
                  <a:rPr lang="zh-CN" altLang="en-US">
                    <a:noFill/>
                  </a:rPr>
                  <a:t> </a:t>
                </a:r>
              </a:p>
            </p:txBody>
          </p:sp>
        </mc:Fallback>
      </mc:AlternateContent>
      <p:pic>
        <p:nvPicPr>
          <p:cNvPr id="5" name="图片 4">
            <a:extLst>
              <a:ext uri="{FF2B5EF4-FFF2-40B4-BE49-F238E27FC236}">
                <a16:creationId xmlns:a16="http://schemas.microsoft.com/office/drawing/2014/main" id="{400E38B4-8020-455A-9108-227B0A46CF0D}"/>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30001" y="3956050"/>
            <a:ext cx="5509501" cy="1167422"/>
          </a:xfrm>
          <a:prstGeom prst="rect">
            <a:avLst/>
          </a:prstGeom>
          <a:noFill/>
          <a:ln>
            <a:noFill/>
          </a:ln>
        </p:spPr>
      </p:pic>
    </p:spTree>
    <p:extLst>
      <p:ext uri="{BB962C8B-B14F-4D97-AF65-F5344CB8AC3E}">
        <p14:creationId xmlns:p14="http://schemas.microsoft.com/office/powerpoint/2010/main" val="1936667002"/>
      </p:ext>
    </p:extLst>
  </p:cSld>
  <p:clrMapOvr>
    <a:masterClrMapping/>
  </p:clrMapOvr>
  <mc:AlternateContent xmlns:mc="http://schemas.openxmlformats.org/markup-compatibility/2006" xmlns:p14="http://schemas.microsoft.com/office/powerpoint/2010/main">
    <mc:Choice Requires="p14">
      <p:transition spd="slow" p14:dur="2000" advTm="13319"/>
    </mc:Choice>
    <mc:Fallback xmlns="">
      <p:transition spd="slow" advTm="13319"/>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20184553"/>
</p:tagLst>
</file>

<file path=ppt/tags/tag10.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20184553"/>
  <p:tag name="KSO_WM_UNIT_TYPE" val="a"/>
  <p:tag name="KSO_WM_UNIT_INDEX" val="1"/>
  <p:tag name="KSO_WM_UNIT_ID" val="custom20184553_1*a*1"/>
  <p:tag name="KSO_WM_UNIT_LAYERLEVEL" val="1"/>
  <p:tag name="KSO_WM_UNIT_VALUE" val="10"/>
  <p:tag name="KSO_WM_UNIT_ISCONTENTSTITLE" val="0"/>
  <p:tag name="KSO_WM_UNIT_HIGHLIGHT" val="0"/>
  <p:tag name="KSO_WM_UNIT_COMPATIBLE" val="0"/>
  <p:tag name="KSO_WM_UNIT_CLEAR" val="0"/>
  <p:tag name="KSO_WM_BEAUTIFY_FLAG" val="#wm#"/>
  <p:tag name="KSO_WM_UNIT_PRESET_TEXT" val="空白演示"/>
</p:tagLst>
</file>

<file path=ppt/tags/tag2.xml><?xml version="1.0" encoding="utf-8"?>
<p:tagLst xmlns:a="http://schemas.openxmlformats.org/drawingml/2006/main" xmlns:r="http://schemas.openxmlformats.org/officeDocument/2006/relationships" xmlns:p="http://schemas.openxmlformats.org/presentationml/2006/main">
  <p:tag name="KSO_WM_TEMPLATE_TOPIC_DEFAULT" val="1"/>
  <p:tag name="KSO_WM_TEMPLATE_JOB_ID" val="2"/>
  <p:tag name="KSO_WM_TEMPLATE_SCENE_ID" val="1"/>
  <p:tag name="KSO_WM_TEMPLATE_OUTLINE_ID" val="15"/>
  <p:tag name="KSO_WM_TEMPLATE_TOPIC_ID" val="2869567"/>
  <p:tag name="KSO_WM_BEAUTIFY_FLAG" val="#wm#"/>
  <p:tag name="KSO_WM_TAG_VERSION" val="1.0"/>
  <p:tag name="KSO_WM_TEMPLATE_INDEX" val="20184553"/>
  <p:tag name="KSO_WM_TEMPLATE_CATEGORY" val="custom"/>
  <p:tag name="KSO_WM_TEMPLATE_THUMBS_INDEX" val="1、6、10、14、20、26、27、28、29、31"/>
</p:tagLst>
</file>

<file path=ppt/tags/tag3.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20184553"/>
</p:tagLst>
</file>

<file path=ppt/tags/tag4.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20184553"/>
</p:tagLst>
</file>

<file path=ppt/tags/tag5.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20184553"/>
</p:tagLst>
</file>

<file path=ppt/tags/tag6.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20184553"/>
</p:tagLst>
</file>

<file path=ppt/tags/tag7.xml><?xml version="1.0" encoding="utf-8"?>
<p:tagLst xmlns:a="http://schemas.openxmlformats.org/drawingml/2006/main" xmlns:r="http://schemas.openxmlformats.org/officeDocument/2006/relationships" xmlns:p="http://schemas.openxmlformats.org/presentationml/2006/main">
  <p:tag name="KSO_WM_SLIDE_SUBTYPE" val="pureTxt"/>
  <p:tag name="KSO_WM_TEMPLATE_TOPIC_DEFAULT" val="1"/>
  <p:tag name="KSO_WM_TEMPLATE_JOB_ID" val="2"/>
  <p:tag name="KSO_WM_TEMPLATE_SCENE_ID" val="1"/>
  <p:tag name="KSO_WM_TEMPLATE_OUTLINE_ID" val="15"/>
  <p:tag name="KSO_WM_TEMPLATE_TOPIC_ID" val="2869567"/>
  <p:tag name="KSO_WM_SLIDE_SIZE" val="828*343"/>
  <p:tag name="KSO_WM_SLIDE_POSITION" val="66*144"/>
  <p:tag name="KSO_WM_BEAUTIFY_FLAG" val="#wm#"/>
  <p:tag name="KSO_WM_SLIDE_TYPE" val="title"/>
  <p:tag name="KSO_WM_SLIDE_LAYOUT_CNT" val="1_1"/>
  <p:tag name="KSO_WM_SLIDE_LAYOUT" val="a_b"/>
  <p:tag name="KSO_WM_SLIDE_ITEM_CNT" val="2"/>
  <p:tag name="KSO_WM_SLIDE_INDEX" val="1"/>
  <p:tag name="KSO_WM_SLIDE_ID" val="custom20184553_1"/>
  <p:tag name="KSO_WM_TAG_VERSION" val="1.0"/>
  <p:tag name="KSO_WM_TEMPLATE_INDEX" val="20184553"/>
  <p:tag name="KSO_WM_TEMPLATE_CATEGORY" val="custom"/>
  <p:tag name="KSO_WM_TEMPLATE_THUMBS_INDEX" val="1、6、10、14、20、26、27、28、29、31"/>
</p:tagLst>
</file>

<file path=ppt/tags/tag8.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20184553"/>
  <p:tag name="KSO_WM_UNIT_TYPE" val="a"/>
  <p:tag name="KSO_WM_UNIT_INDEX" val="1"/>
  <p:tag name="KSO_WM_UNIT_ID" val="custom20184553_1*a*1"/>
  <p:tag name="KSO_WM_UNIT_LAYERLEVEL" val="1"/>
  <p:tag name="KSO_WM_UNIT_VALUE" val="10"/>
  <p:tag name="KSO_WM_UNIT_ISCONTENTSTITLE" val="0"/>
  <p:tag name="KSO_WM_UNIT_HIGHLIGHT" val="0"/>
  <p:tag name="KSO_WM_UNIT_COMPATIBLE" val="0"/>
  <p:tag name="KSO_WM_UNIT_CLEAR" val="0"/>
  <p:tag name="KSO_WM_BEAUTIFY_FLAG" val="#wm#"/>
  <p:tag name="KSO_WM_UNIT_PRESET_TEXT" val="空白演示"/>
</p:tagLst>
</file>

<file path=ppt/tags/tag9.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4553"/>
  <p:tag name="KSO_WM_UNIT_CLEAR" val="0"/>
  <p:tag name="KSO_WM_UNIT_COMPATIBLE" val="0"/>
  <p:tag name="KSO_WM_UNIT_HIGHLIGHT" val="0"/>
  <p:tag name="KSO_WM_UNIT_ISCONTENTSTITLE" val="0"/>
  <p:tag name="KSO_WM_UNIT_VALUE" val="234"/>
  <p:tag name="KSO_WM_UNIT_LAYERLEVEL" val="1"/>
  <p:tag name="KSO_WM_UNIT_INDEX" val="1"/>
  <p:tag name="KSO_WM_UNIT_ID" val="custom20184553_1*b*1"/>
  <p:tag name="KSO_WM_UNIT_TYPE" val="b"/>
  <p:tag name="KSO_WM_BEAUTIFY_FLAG" val="#wm#"/>
  <p:tag name="KSO_WM_TAG_VERSION" val="1.0"/>
  <p:tag name="KSO_WM_UNIT_PRESET_TEXT" val="Lorem ipsum dolor sit amet, consectetur adipisicing elit."/>
</p:tagLst>
</file>

<file path=ppt/theme/theme1.xml><?xml version="1.0" encoding="utf-8"?>
<a:theme xmlns:a="http://schemas.openxmlformats.org/drawingml/2006/main" name="Office 主题">
  <a:themeElements>
    <a:clrScheme name="Office">
      <a:dk1>
        <a:sysClr val="windowText" lastClr="000000"/>
      </a:dk1>
      <a:lt1>
        <a:sysClr val="window" lastClr="CCE8C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libri">
      <a:maj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电力电子研讨课模板" id="{BAF6F8A3-0169-4BC8-8BB6-948AE6157FBB}" vid="{C26068CB-C8EB-4FF5-9F28-53906B54DBCE}"/>
    </a:ext>
  </a:extLst>
</a:theme>
</file>

<file path=ppt/theme/theme2.xml><?xml version="1.0" encoding="utf-8"?>
<a:theme xmlns:a="http://schemas.openxmlformats.org/drawingml/2006/main" name="首尾">
  <a:themeElements>
    <a:clrScheme name="Office">
      <a:dk1>
        <a:sysClr val="windowText" lastClr="000000"/>
      </a:dk1>
      <a:lt1>
        <a:sysClr val="window" lastClr="CCE8C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电力电子研讨课模板" id="{BAF6F8A3-0169-4BC8-8BB6-948AE6157FBB}" vid="{42AE288E-3DCE-4EE4-AAB8-1567DA963054}"/>
    </a:ext>
  </a:extLst>
</a:theme>
</file>

<file path=ppt/theme/theme3.xml><?xml version="1.0" encoding="utf-8"?>
<a:theme xmlns:a="http://schemas.openxmlformats.org/drawingml/2006/main" name="Office 主题">
  <a:themeElements>
    <a:clrScheme name="Office">
      <a:dk1>
        <a:sysClr val="windowText" lastClr="000000"/>
      </a:dk1>
      <a:lt1>
        <a:sysClr val="window" lastClr="CCE8C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电力电子研讨课模板</Template>
  <TotalTime>0</TotalTime>
  <Words>1645</Words>
  <Application>Microsoft Office PowerPoint</Application>
  <PresentationFormat>宽屏</PresentationFormat>
  <Paragraphs>122</Paragraphs>
  <Slides>32</Slides>
  <Notes>1</Notes>
  <HiddenSlides>0</HiddenSlides>
  <MMClips>0</MMClips>
  <ScaleCrop>false</ScaleCrop>
  <HeadingPairs>
    <vt:vector size="6" baseType="variant">
      <vt:variant>
        <vt:lpstr>已用的字体</vt:lpstr>
      </vt:variant>
      <vt:variant>
        <vt:i4>9</vt:i4>
      </vt:variant>
      <vt:variant>
        <vt:lpstr>主题</vt:lpstr>
      </vt:variant>
      <vt:variant>
        <vt:i4>2</vt:i4>
      </vt:variant>
      <vt:variant>
        <vt:lpstr>幻灯片标题</vt:lpstr>
      </vt:variant>
      <vt:variant>
        <vt:i4>32</vt:i4>
      </vt:variant>
    </vt:vector>
  </HeadingPairs>
  <TitlesOfParts>
    <vt:vector size="43" baseType="lpstr">
      <vt:lpstr>等线</vt:lpstr>
      <vt:lpstr>等线 Light</vt:lpstr>
      <vt:lpstr>宋体</vt:lpstr>
      <vt:lpstr>微软雅黑</vt:lpstr>
      <vt:lpstr>Arial</vt:lpstr>
      <vt:lpstr>Calibri</vt:lpstr>
      <vt:lpstr>Cambria Math</vt:lpstr>
      <vt:lpstr>Times New Roman</vt:lpstr>
      <vt:lpstr>Wingdings</vt:lpstr>
      <vt:lpstr>Office 主题</vt:lpstr>
      <vt:lpstr>首尾</vt:lpstr>
      <vt:lpstr>电力电子研讨课汇报</vt:lpstr>
      <vt:lpstr>Part 1</vt:lpstr>
      <vt:lpstr>1.1 逆变部分仿真电路</vt:lpstr>
      <vt:lpstr>1.2 恒压频比控制原理</vt:lpstr>
      <vt:lpstr>1.2 恒压频比控制原理</vt:lpstr>
      <vt:lpstr>1.2 恒压频比控制原理</vt:lpstr>
      <vt:lpstr>1.3 恒压频比控制实现</vt:lpstr>
      <vt:lpstr>1.3 恒压频比控制实现</vt:lpstr>
      <vt:lpstr>1.3 恒压频比控制实现</vt:lpstr>
      <vt:lpstr>1.3 恒压频比控制实现</vt:lpstr>
      <vt:lpstr>Part 2</vt:lpstr>
      <vt:lpstr>2.1 工作原理</vt:lpstr>
      <vt:lpstr>2.1 工作原理</vt:lpstr>
      <vt:lpstr>2.2 仿真结果</vt:lpstr>
      <vt:lpstr>2.2 仿真结果</vt:lpstr>
      <vt:lpstr>2.2 仿真结果</vt:lpstr>
      <vt:lpstr>2.2 仿真结果</vt:lpstr>
      <vt:lpstr>2.2 仿真结果</vt:lpstr>
      <vt:lpstr>2.2 仿真结果</vt:lpstr>
      <vt:lpstr>2.2 仿真结果</vt:lpstr>
      <vt:lpstr>2.2 仿真结果</vt:lpstr>
      <vt:lpstr>Part 3</vt:lpstr>
      <vt:lpstr>3.1 三相电压型PWM闭环控制整流(VSR)电路结构</vt:lpstr>
      <vt:lpstr>3.2 三相电压型PWM闭环控制整流电路结构分析</vt:lpstr>
      <vt:lpstr>3.3 电流内环设计</vt:lpstr>
      <vt:lpstr>3.4 电压外环设计</vt:lpstr>
      <vt:lpstr>Part 4</vt:lpstr>
      <vt:lpstr>4.1 开环恒压频比调速中的问题</vt:lpstr>
      <vt:lpstr>4.2 转速闭环控制系统</vt:lpstr>
      <vt:lpstr>4.3 电机转速的闭环控制系统</vt:lpstr>
      <vt:lpstr>4.3 转速闭环控制系统中的PID参数调整</vt:lpstr>
      <vt:lpstr>PowerPoint 演示文稿</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2018-11-28T08:21:21Z</dcterms:created>
  <dcterms:modified xsi:type="dcterms:W3CDTF">2018-12-18T07:15:58Z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2052-10.1.0.7469</vt:lpwstr>
  </property>
  <property fmtid="{D5CDD505-2E9C-101B-9397-08002B2CF9AE}" pid="3" name="KSORubyTemplateID">
    <vt:lpwstr>2</vt:lpwstr>
  </property>
</Properties>
</file>