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handoutMasterIdLst>
    <p:handoutMasterId r:id="rId18"/>
  </p:handoutMasterIdLst>
  <p:sldIdLst>
    <p:sldId id="385" r:id="rId2"/>
    <p:sldId id="605" r:id="rId3"/>
    <p:sldId id="618" r:id="rId4"/>
    <p:sldId id="615" r:id="rId5"/>
    <p:sldId id="621" r:id="rId6"/>
    <p:sldId id="617" r:id="rId7"/>
    <p:sldId id="614" r:id="rId8"/>
    <p:sldId id="622" r:id="rId9"/>
    <p:sldId id="610" r:id="rId10"/>
    <p:sldId id="606" r:id="rId11"/>
    <p:sldId id="607" r:id="rId12"/>
    <p:sldId id="612" r:id="rId13"/>
    <p:sldId id="608" r:id="rId14"/>
    <p:sldId id="609" r:id="rId15"/>
    <p:sldId id="585"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68E38"/>
    <a:srgbClr val="EAF5ED"/>
    <a:srgbClr val="FFFF66"/>
    <a:srgbClr val="EBF5ED"/>
    <a:srgbClr val="E9F7FE"/>
    <a:srgbClr val="E4F2E7"/>
    <a:srgbClr val="FEFFFF"/>
    <a:srgbClr val="008080"/>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19" autoAdjust="0"/>
    <p:restoredTop sz="79484" autoAdjust="0"/>
  </p:normalViewPr>
  <p:slideViewPr>
    <p:cSldViewPr>
      <p:cViewPr varScale="1">
        <p:scale>
          <a:sx n="66" d="100"/>
          <a:sy n="66" d="100"/>
        </p:scale>
        <p:origin x="1502" y="72"/>
      </p:cViewPr>
      <p:guideLst>
        <p:guide orient="horz" pos="2160"/>
        <p:guide pos="2880"/>
      </p:guideLst>
    </p:cSldViewPr>
  </p:slideViewPr>
  <p:outlineViewPr>
    <p:cViewPr>
      <p:scale>
        <a:sx n="50" d="100"/>
        <a:sy n="50" d="100"/>
      </p:scale>
      <p:origin x="0" y="-6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78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2BD90C-7601-4001-A1C5-F51CD5C5F560}" type="datetimeFigureOut">
              <a:rPr lang="zh-CN" altLang="en-US" smtClean="0"/>
              <a:t>2020/11/4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27015C-E2D5-4EA9-9D09-0348B4EA86AE}" type="slidenum">
              <a:rPr lang="zh-CN" altLang="en-US" smtClean="0"/>
              <a:t>‹#›</a:t>
            </a:fld>
            <a:endParaRPr lang="zh-CN" altLang="en-US"/>
          </a:p>
        </p:txBody>
      </p:sp>
    </p:spTree>
    <p:extLst>
      <p:ext uri="{BB962C8B-B14F-4D97-AF65-F5344CB8AC3E}">
        <p14:creationId xmlns:p14="http://schemas.microsoft.com/office/powerpoint/2010/main" val="2794372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7C7B4-2851-4485-97FF-FBF8C4B1E6D5}" type="datetimeFigureOut">
              <a:rPr lang="zh-CN" altLang="en-US" smtClean="0"/>
              <a:t>2020/11/4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5C92B-0931-4B5D-9C43-8034B2BA3A6B}" type="slidenum">
              <a:rPr lang="zh-CN" altLang="en-US" smtClean="0"/>
              <a:t>‹#›</a:t>
            </a:fld>
            <a:endParaRPr lang="zh-CN" altLang="en-US"/>
          </a:p>
        </p:txBody>
      </p:sp>
    </p:spTree>
    <p:extLst>
      <p:ext uri="{BB962C8B-B14F-4D97-AF65-F5344CB8AC3E}">
        <p14:creationId xmlns:p14="http://schemas.microsoft.com/office/powerpoint/2010/main" val="125852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5C92B-0931-4B5D-9C43-8034B2BA3A6B}" type="slidenum">
              <a:rPr lang="zh-CN" altLang="en-US" smtClean="0"/>
              <a:t>1</a:t>
            </a:fld>
            <a:endParaRPr lang="zh-CN" altLang="en-US"/>
          </a:p>
        </p:txBody>
      </p:sp>
    </p:spTree>
    <p:extLst>
      <p:ext uri="{BB962C8B-B14F-4D97-AF65-F5344CB8AC3E}">
        <p14:creationId xmlns:p14="http://schemas.microsoft.com/office/powerpoint/2010/main" val="2240431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在传递信号的线缆束中，经常会发现无用信号的痕迹。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过大的串扰可能引起电路的误触发，导致系统无法正常工作。</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PCB</a:t>
            </a:r>
            <a:r>
              <a:rPr lang="zh-CN" altLang="en-US" sz="1200" b="0" i="0" kern="1200" dirty="0" smtClean="0">
                <a:solidFill>
                  <a:schemeClr val="tx1"/>
                </a:solidFill>
                <a:effectLst/>
                <a:latin typeface="+mn-lt"/>
                <a:ea typeface="+mn-ea"/>
                <a:cs typeface="+mn-cs"/>
              </a:rPr>
              <a:t>板，串扰会使传输信号出现衰减、时间延迟等效应，导致性能下降</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05C92B-0931-4B5D-9C43-8034B2BA3A6B}" type="slidenum">
              <a:rPr lang="zh-CN" altLang="en-US" smtClean="0"/>
              <a:t>2</a:t>
            </a:fld>
            <a:endParaRPr lang="zh-CN" altLang="en-US"/>
          </a:p>
        </p:txBody>
      </p:sp>
    </p:spTree>
    <p:extLst>
      <p:ext uri="{BB962C8B-B14F-4D97-AF65-F5344CB8AC3E}">
        <p14:creationId xmlns:p14="http://schemas.microsoft.com/office/powerpoint/2010/main" val="199706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磁场耦合：法拉第电磁感应定律</a:t>
            </a:r>
            <a:endParaRPr lang="zh-CN" altLang="en-US" dirty="0"/>
          </a:p>
        </p:txBody>
      </p:sp>
      <p:sp>
        <p:nvSpPr>
          <p:cNvPr id="4" name="灯片编号占位符 3"/>
          <p:cNvSpPr>
            <a:spLocks noGrp="1"/>
          </p:cNvSpPr>
          <p:nvPr>
            <p:ph type="sldNum" sz="quarter" idx="10"/>
          </p:nvPr>
        </p:nvSpPr>
        <p:spPr/>
        <p:txBody>
          <a:bodyPr/>
          <a:lstStyle/>
          <a:p>
            <a:fld id="{8F05C92B-0931-4B5D-9C43-8034B2BA3A6B}" type="slidenum">
              <a:rPr lang="zh-CN" altLang="en-US" smtClean="0"/>
              <a:t>3</a:t>
            </a:fld>
            <a:endParaRPr lang="zh-CN" altLang="en-US"/>
          </a:p>
        </p:txBody>
      </p:sp>
    </p:spTree>
    <p:extLst>
      <p:ext uri="{BB962C8B-B14F-4D97-AF65-F5344CB8AC3E}">
        <p14:creationId xmlns:p14="http://schemas.microsoft.com/office/powerpoint/2010/main" val="46255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5C92B-0931-4B5D-9C43-8034B2BA3A6B}" type="slidenum">
              <a:rPr lang="zh-CN" altLang="en-US" smtClean="0"/>
              <a:t>4</a:t>
            </a:fld>
            <a:endParaRPr lang="zh-CN" altLang="en-US"/>
          </a:p>
        </p:txBody>
      </p:sp>
    </p:spTree>
    <p:extLst>
      <p:ext uri="{BB962C8B-B14F-4D97-AF65-F5344CB8AC3E}">
        <p14:creationId xmlns:p14="http://schemas.microsoft.com/office/powerpoint/2010/main" val="1991463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两根导线的电压差产生的诱导电荷，电荷量与两个电路之间的电容成正比</a:t>
            </a:r>
            <a:endParaRPr lang="en-US" altLang="zh-CN" dirty="0" smtClean="0"/>
          </a:p>
          <a:p>
            <a:r>
              <a:rPr lang="zh-CN" altLang="en-US" dirty="0" smtClean="0"/>
              <a:t>互感产生的磁场耦合相当于在受扰电路的回路中串联了电压源，耦合电容产生的电场耦合相当于在受扰电路中并入了电流源</a:t>
            </a:r>
            <a:endParaRPr lang="zh-CN" altLang="en-US" dirty="0"/>
          </a:p>
        </p:txBody>
      </p:sp>
      <p:sp>
        <p:nvSpPr>
          <p:cNvPr id="4" name="灯片编号占位符 3"/>
          <p:cNvSpPr>
            <a:spLocks noGrp="1"/>
          </p:cNvSpPr>
          <p:nvPr>
            <p:ph type="sldNum" sz="quarter" idx="10"/>
          </p:nvPr>
        </p:nvSpPr>
        <p:spPr/>
        <p:txBody>
          <a:bodyPr/>
          <a:lstStyle/>
          <a:p>
            <a:fld id="{8F05C92B-0931-4B5D-9C43-8034B2BA3A6B}" type="slidenum">
              <a:rPr lang="zh-CN" altLang="en-US" smtClean="0"/>
              <a:t>5</a:t>
            </a:fld>
            <a:endParaRPr lang="zh-CN" altLang="en-US"/>
          </a:p>
        </p:txBody>
      </p:sp>
    </p:spTree>
    <p:extLst>
      <p:ext uri="{BB962C8B-B14F-4D97-AF65-F5344CB8AC3E}">
        <p14:creationId xmlns:p14="http://schemas.microsoft.com/office/powerpoint/2010/main" val="127715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Stripline</a:t>
            </a:r>
            <a:r>
              <a:rPr lang="zh-CN" altLang="en-US" dirty="0" smtClean="0"/>
              <a:t>带状线：埋在</a:t>
            </a:r>
            <a:r>
              <a:rPr lang="en-US" altLang="zh-CN" dirty="0" smtClean="0"/>
              <a:t>PCB</a:t>
            </a:r>
            <a:r>
              <a:rPr lang="zh-CN" altLang="en-US" dirty="0" smtClean="0"/>
              <a:t>电路板内部，嵌在两层导体之间的带状导线</a:t>
            </a:r>
            <a:endParaRPr lang="en-US" altLang="zh-CN" dirty="0" smtClean="0"/>
          </a:p>
          <a:p>
            <a:r>
              <a:rPr lang="en-US" altLang="zh-CN" dirty="0" err="1" smtClean="0"/>
              <a:t>Microstrip</a:t>
            </a:r>
            <a:r>
              <a:rPr lang="zh-CN" altLang="en-US" dirty="0" smtClean="0"/>
              <a:t>微带线：走在</a:t>
            </a:r>
            <a:r>
              <a:rPr lang="en-US" altLang="zh-CN" dirty="0" smtClean="0"/>
              <a:t>PCB</a:t>
            </a:r>
            <a:r>
              <a:rPr lang="zh-CN" altLang="en-US" dirty="0" smtClean="0"/>
              <a:t>表面层的带状走线</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F05C92B-0931-4B5D-9C43-8034B2BA3A6B}" type="slidenum">
              <a:rPr lang="zh-CN" altLang="en-US" smtClean="0"/>
              <a:t>6</a:t>
            </a:fld>
            <a:endParaRPr lang="zh-CN" altLang="en-US"/>
          </a:p>
        </p:txBody>
      </p:sp>
    </p:spTree>
    <p:extLst>
      <p:ext uri="{BB962C8B-B14F-4D97-AF65-F5344CB8AC3E}">
        <p14:creationId xmlns:p14="http://schemas.microsoft.com/office/powerpoint/2010/main" val="198525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a:t>
            </a:r>
            <a:r>
              <a:rPr lang="en-US" altLang="zh-CN" dirty="0" err="1" smtClean="0"/>
              <a:t>Vshield</a:t>
            </a:r>
            <a:r>
              <a:rPr lang="en-US" altLang="zh-CN" dirty="0" smtClean="0"/>
              <a:t>=0</a:t>
            </a:r>
            <a:r>
              <a:rPr lang="zh-CN" altLang="en-US" dirty="0" smtClean="0"/>
              <a:t>，那么</a:t>
            </a:r>
            <a:r>
              <a:rPr lang="en-US" altLang="zh-CN" dirty="0" smtClean="0"/>
              <a:t>CRS</a:t>
            </a:r>
            <a:r>
              <a:rPr lang="zh-CN" altLang="en-US" dirty="0" smtClean="0"/>
              <a:t>和</a:t>
            </a:r>
            <a:r>
              <a:rPr lang="en-US" altLang="zh-CN" dirty="0" smtClean="0"/>
              <a:t>CGS</a:t>
            </a:r>
            <a:r>
              <a:rPr lang="zh-CN" altLang="en-US" dirty="0" smtClean="0"/>
              <a:t>都是对地的电容，不会在两条导线上产生耦合电压。屏蔽线必须接地</a:t>
            </a:r>
            <a:endParaRPr lang="zh-CN" altLang="en-US" dirty="0"/>
          </a:p>
        </p:txBody>
      </p:sp>
      <p:sp>
        <p:nvSpPr>
          <p:cNvPr id="4" name="灯片编号占位符 3"/>
          <p:cNvSpPr>
            <a:spLocks noGrp="1"/>
          </p:cNvSpPr>
          <p:nvPr>
            <p:ph type="sldNum" sz="quarter" idx="10"/>
          </p:nvPr>
        </p:nvSpPr>
        <p:spPr/>
        <p:txBody>
          <a:bodyPr/>
          <a:lstStyle/>
          <a:p>
            <a:fld id="{8F05C92B-0931-4B5D-9C43-8034B2BA3A6B}" type="slidenum">
              <a:rPr lang="zh-CN" altLang="en-US" smtClean="0"/>
              <a:t>7</a:t>
            </a:fld>
            <a:endParaRPr lang="zh-CN" altLang="en-US"/>
          </a:p>
        </p:txBody>
      </p:sp>
    </p:spTree>
    <p:extLst>
      <p:ext uri="{BB962C8B-B14F-4D97-AF65-F5344CB8AC3E}">
        <p14:creationId xmlns:p14="http://schemas.microsoft.com/office/powerpoint/2010/main" val="258959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双绞线：双螺旋线，两根线相互缠绕</a:t>
            </a:r>
            <a:endParaRPr lang="en-US" altLang="zh-CN" dirty="0" smtClean="0"/>
          </a:p>
          <a:p>
            <a:r>
              <a:rPr lang="zh-CN" altLang="en-US" dirty="0" smtClean="0"/>
              <a:t>由干扰线上电流引起的磁通量穿过双绞线回路，在每个线上产生大小相同的电动势，由于两根线上的电动势极性相反，感应电动势在回路中抵消。</a:t>
            </a:r>
            <a:endParaRPr lang="en-US" altLang="zh-CN" dirty="0" smtClean="0"/>
          </a:p>
        </p:txBody>
      </p:sp>
      <p:sp>
        <p:nvSpPr>
          <p:cNvPr id="4" name="灯片编号占位符 3"/>
          <p:cNvSpPr>
            <a:spLocks noGrp="1"/>
          </p:cNvSpPr>
          <p:nvPr>
            <p:ph type="sldNum" sz="quarter" idx="10"/>
          </p:nvPr>
        </p:nvSpPr>
        <p:spPr/>
        <p:txBody>
          <a:bodyPr/>
          <a:lstStyle/>
          <a:p>
            <a:fld id="{8F05C92B-0931-4B5D-9C43-8034B2BA3A6B}" type="slidenum">
              <a:rPr lang="zh-CN" altLang="en-US" smtClean="0"/>
              <a:t>8</a:t>
            </a:fld>
            <a:endParaRPr lang="zh-CN" altLang="en-US"/>
          </a:p>
        </p:txBody>
      </p:sp>
    </p:spTree>
    <p:extLst>
      <p:ext uri="{BB962C8B-B14F-4D97-AF65-F5344CB8AC3E}">
        <p14:creationId xmlns:p14="http://schemas.microsoft.com/office/powerpoint/2010/main" val="4282899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19100" y="77763"/>
            <a:ext cx="8229600" cy="542925"/>
          </a:xfrm>
          <a:prstGeom prst="rect">
            <a:avLst/>
          </a:prstGeom>
        </p:spPr>
        <p:txBody>
          <a:bodyPr/>
          <a:lstStyle>
            <a:lvl1pPr algn="l">
              <a:defRPr sz="3600">
                <a:solidFill>
                  <a:srgbClr val="00467F"/>
                </a:solidFill>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19100" y="980728"/>
            <a:ext cx="8229600" cy="4851747"/>
          </a:xfrm>
          <a:prstGeom prst="rect">
            <a:avLst/>
          </a:prstGeom>
        </p:spPr>
        <p:txBody>
          <a:bodyPr/>
          <a:lstStyle>
            <a:lvl1pPr marL="342891" indent="-342891">
              <a:buFont typeface="Wingdings" panose="05000000000000000000"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noChangeArrowheads="1"/>
          </p:cNvSpPr>
          <p:nvPr>
            <p:ph type="dt" sz="half" idx="10"/>
          </p:nvPr>
        </p:nvSpPr>
        <p:spPr>
          <a:xfrm>
            <a:off x="457200" y="6356351"/>
            <a:ext cx="2133600" cy="365125"/>
          </a:xfrm>
          <a:prstGeom prst="rect">
            <a:avLst/>
          </a:prstGeom>
        </p:spPr>
        <p:txBody>
          <a:bodyPr/>
          <a:lstStyle>
            <a:lvl1pPr algn="ctr" eaLnBrk="1" hangingPunct="1">
              <a:defRPr b="1">
                <a:latin typeface="Arial" panose="020B0604020202020204" pitchFamily="34" charset="0"/>
              </a:defRPr>
            </a:lvl1pPr>
          </a:lstStyle>
          <a:p>
            <a:pPr>
              <a:defRPr/>
            </a:pPr>
            <a:fld id="{64814169-17E3-4FCA-A0F3-FF96A5CC5BEA}" type="datetime1">
              <a:rPr lang="zh-CN" altLang="en-US"/>
              <a:pPr>
                <a:defRPr/>
              </a:pPr>
              <a:t>2020/11/4</a:t>
            </a:fld>
            <a:endParaRPr lang="zh-CN" altLang="en-US" sz="1200">
              <a:solidFill>
                <a:srgbClr val="000000"/>
              </a:solidFill>
              <a:ea typeface="宋体"/>
            </a:endParaRPr>
          </a:p>
        </p:txBody>
      </p:sp>
      <p:sp>
        <p:nvSpPr>
          <p:cNvPr id="5" name="页脚占位符 4"/>
          <p:cNvSpPr>
            <a:spLocks noGrp="1" noChangeArrowheads="1"/>
          </p:cNvSpPr>
          <p:nvPr>
            <p:ph type="ftr" sz="quarter" idx="11"/>
          </p:nvPr>
        </p:nvSpPr>
        <p:spPr>
          <a:xfrm>
            <a:off x="3124200" y="6356351"/>
            <a:ext cx="2895600" cy="365125"/>
          </a:xfrm>
          <a:prstGeom prst="rect">
            <a:avLst/>
          </a:prstGeom>
        </p:spPr>
        <p:txBody>
          <a:bodyPr/>
          <a:lstStyle>
            <a:lvl1pPr eaLnBrk="1" hangingPunct="1">
              <a:defRPr b="1">
                <a:latin typeface="Arial" panose="020B0604020202020204" pitchFamily="34" charset="0"/>
              </a:defRPr>
            </a:lvl1pPr>
          </a:lstStyle>
          <a:p>
            <a:pPr>
              <a:defRPr/>
            </a:pPr>
            <a:endParaRPr lang="zh-CN" altLang="zh-CN"/>
          </a:p>
        </p:txBody>
      </p:sp>
      <p:sp>
        <p:nvSpPr>
          <p:cNvPr id="6" name="灯片编号占位符 5"/>
          <p:cNvSpPr>
            <a:spLocks noGrp="1" noChangeArrowheads="1"/>
          </p:cNvSpPr>
          <p:nvPr>
            <p:ph type="sldNum" sz="quarter" idx="12"/>
          </p:nvPr>
        </p:nvSpPr>
        <p:spPr>
          <a:xfrm>
            <a:off x="6553200" y="6356351"/>
            <a:ext cx="2133600" cy="365125"/>
          </a:xfrm>
          <a:prstGeom prst="rect">
            <a:avLst/>
          </a:prstGeom>
        </p:spPr>
        <p:txBody>
          <a:bodyPr/>
          <a:lstStyle>
            <a:lvl1pPr defTabSz="685800" eaLnBrk="1" hangingPunct="1">
              <a:defRPr b="1">
                <a:latin typeface="Arial" panose="020B0604020202020204" pitchFamily="34" charset="0"/>
              </a:defRPr>
            </a:lvl1pPr>
          </a:lstStyle>
          <a:p>
            <a:pPr>
              <a:defRPr/>
            </a:pPr>
            <a:fld id="{DC7CF70E-715E-42E8-9A8F-6D38948C7B06}" type="slidenum">
              <a:rPr lang="zh-CN" altLang="en-US"/>
              <a:pPr>
                <a:defRPr/>
              </a:pPr>
              <a:t>‹#›</a:t>
            </a:fld>
            <a:endParaRPr lang="zh-CN" altLang="en-US" sz="1200">
              <a:solidFill>
                <a:srgbClr val="000000"/>
              </a:solidFill>
              <a:ea typeface="宋体" panose="02010600030101010101" pitchFamily="2" charset="-122"/>
            </a:endParaRPr>
          </a:p>
        </p:txBody>
      </p:sp>
    </p:spTree>
    <p:extLst>
      <p:ext uri="{BB962C8B-B14F-4D97-AF65-F5344CB8AC3E}">
        <p14:creationId xmlns:p14="http://schemas.microsoft.com/office/powerpoint/2010/main" val="32975411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19100" y="77763"/>
            <a:ext cx="8229600" cy="588227"/>
          </a:xfrm>
          <a:prstGeom prst="rect">
            <a:avLst/>
          </a:prstGeom>
        </p:spPr>
        <p:txBody>
          <a:bodyPr/>
          <a:lstStyle>
            <a:lvl1pPr algn="l">
              <a:defRPr sz="3600">
                <a:solidFill>
                  <a:srgbClr val="00467F"/>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19100" y="980728"/>
            <a:ext cx="8229600" cy="5256584"/>
          </a:xfrm>
          <a:prstGeom prst="rect">
            <a:avLst/>
          </a:prstGeom>
        </p:spPr>
        <p:txBody>
          <a:bodyPr/>
          <a:lstStyle>
            <a:lvl1pPr marL="342891" indent="-342891">
              <a:buFont typeface="Wingdings" panose="05000000000000000000" pitchFamily="2" charset="2"/>
              <a:buChar char="n"/>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79512" y="18965"/>
            <a:ext cx="7056784" cy="673731"/>
          </a:xfrm>
          <a:prstGeom prst="rect">
            <a:avLst/>
          </a:prstGeom>
        </p:spPr>
        <p:txBody>
          <a:bodyPr/>
          <a:lstStyle>
            <a:lvl1pPr algn="l">
              <a:defRPr sz="4000">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19100" y="980728"/>
            <a:ext cx="8229600" cy="5256584"/>
          </a:xfrm>
          <a:prstGeom prst="rect">
            <a:avLst/>
          </a:prstGeom>
        </p:spPr>
        <p:txBody>
          <a:bodyPr/>
          <a:lstStyle>
            <a:lvl1pPr marL="342891" indent="-342891">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cxnSp>
        <p:nvCxnSpPr>
          <p:cNvPr id="4" name="直接连接符 3"/>
          <p:cNvCxnSpPr/>
          <p:nvPr userDrawn="1"/>
        </p:nvCxnSpPr>
        <p:spPr>
          <a:xfrm>
            <a:off x="0" y="692696"/>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07504" y="29914"/>
            <a:ext cx="7886700" cy="662782"/>
          </a:xfrm>
          <a:prstGeom prst="rect">
            <a:avLst/>
          </a:prstGeom>
        </p:spPr>
        <p:txBody>
          <a:bodyPr/>
          <a:lstStyle>
            <a:lvl1pPr algn="l">
              <a:defRPr sz="4000">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smtClean="0"/>
              <a:t>单击此处编辑母版标题样式</a:t>
            </a:r>
            <a:endParaRPr lang="zh-CN" altLang="en-US" dirty="0"/>
          </a:p>
        </p:txBody>
      </p:sp>
      <p:sp>
        <p:nvSpPr>
          <p:cNvPr id="5" name="内容占位符 2"/>
          <p:cNvSpPr>
            <a:spLocks noGrp="1"/>
          </p:cNvSpPr>
          <p:nvPr>
            <p:ph idx="1"/>
          </p:nvPr>
        </p:nvSpPr>
        <p:spPr>
          <a:xfrm>
            <a:off x="419100" y="980728"/>
            <a:ext cx="8229600" cy="5256584"/>
          </a:xfrm>
          <a:prstGeom prst="rect">
            <a:avLst/>
          </a:prstGeom>
        </p:spPr>
        <p:txBody>
          <a:bodyPr/>
          <a:lstStyle>
            <a:lvl1pPr marL="342891" indent="-342891">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23528" y="25354"/>
            <a:ext cx="8229600" cy="542925"/>
          </a:xfrm>
          <a:prstGeom prst="rect">
            <a:avLst/>
          </a:prstGeom>
        </p:spPr>
        <p:txBody>
          <a:bodyPr/>
          <a:lstStyle>
            <a:lvl1pPr algn="l">
              <a:defRPr sz="3600">
                <a:solidFill>
                  <a:srgbClr val="00467F"/>
                </a:solidFill>
              </a:defRPr>
            </a:lvl1pPr>
          </a:lstStyle>
          <a:p>
            <a:r>
              <a:rPr lang="zh-CN" altLang="en-US" dirty="0" smtClean="0"/>
              <a:t>单击此处编辑母版标题样式</a:t>
            </a:r>
            <a:endParaRPr lang="zh-CN" altLang="en-US" dirty="0"/>
          </a:p>
        </p:txBody>
      </p:sp>
      <p:sp>
        <p:nvSpPr>
          <p:cNvPr id="3" name="日期占位符 3"/>
          <p:cNvSpPr>
            <a:spLocks noGrp="1" noChangeArrowheads="1"/>
          </p:cNvSpPr>
          <p:nvPr>
            <p:ph type="dt" sz="half" idx="10"/>
          </p:nvPr>
        </p:nvSpPr>
        <p:spPr>
          <a:xfrm>
            <a:off x="457200" y="6356350"/>
            <a:ext cx="2133600" cy="365125"/>
          </a:xfrm>
          <a:prstGeom prst="rect">
            <a:avLst/>
          </a:prstGeom>
          <a:ln/>
        </p:spPr>
        <p:txBody>
          <a:bodyPr/>
          <a:lstStyle>
            <a:lvl1pPr>
              <a:defRPr/>
            </a:lvl1pPr>
          </a:lstStyle>
          <a:p>
            <a:fld id="{530820CF-B880-4189-942D-D702A7CBA730}" type="datetimeFigureOut">
              <a:rPr lang="zh-CN" altLang="en-US" smtClean="0"/>
              <a:t>2020/11/4</a:t>
            </a:fld>
            <a:endParaRPr lang="zh-CN" altLang="en-US"/>
          </a:p>
        </p:txBody>
      </p:sp>
      <p:sp>
        <p:nvSpPr>
          <p:cNvPr id="4" name="页脚占位符 4"/>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endParaRPr lang="zh-CN" altLang="en-US"/>
          </a:p>
        </p:txBody>
      </p:sp>
      <p:sp>
        <p:nvSpPr>
          <p:cNvPr id="5" name="灯片编号占位符 5"/>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593767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直接连接符 7"/>
          <p:cNvCxnSpPr/>
          <p:nvPr userDrawn="1"/>
        </p:nvCxnSpPr>
        <p:spPr>
          <a:xfrm>
            <a:off x="0" y="6597352"/>
            <a:ext cx="9144000" cy="0"/>
          </a:xfrm>
          <a:prstGeom prst="line">
            <a:avLst/>
          </a:prstGeom>
          <a:ln w="4445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 name="图片 1"/>
          <p:cNvPicPr>
            <a:picLocks noChangeAspect="1"/>
          </p:cNvPicPr>
          <p:nvPr userDrawn="1"/>
        </p:nvPicPr>
        <p:blipFill>
          <a:blip r:embed="rId7" cstate="print">
            <a:extLst>
              <a:ext uri="{28A0092B-C50C-407E-A947-70E740481C1C}">
                <a14:useLocalDpi xmlns:a14="http://schemas.microsoft.com/office/drawing/2010/main" val="0"/>
              </a:ext>
            </a:extLst>
          </a:blip>
          <a:srcRect r="1440"/>
          <a:stretch>
            <a:fillRect/>
          </a:stretch>
        </p:blipFill>
        <p:spPr bwMode="auto">
          <a:xfrm>
            <a:off x="7782172" y="6465757"/>
            <a:ext cx="1182316" cy="34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2"/>
          <p:cNvCxnSpPr/>
          <p:nvPr userDrawn="1"/>
        </p:nvCxnSpPr>
        <p:spPr>
          <a:xfrm>
            <a:off x="0" y="692696"/>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1" r:id="rId1"/>
    <p:sldLayoutId id="2147483661" r:id="rId2"/>
    <p:sldLayoutId id="2147483665" r:id="rId3"/>
    <p:sldLayoutId id="2147483666" r:id="rId4"/>
    <p:sldLayoutId id="2147483670" r:id="rId5"/>
  </p:sldLayoutIdLst>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189" algn="ctr" rtl="0" fontAlgn="base">
        <a:spcBef>
          <a:spcPct val="0"/>
        </a:spcBef>
        <a:spcAft>
          <a:spcPct val="0"/>
        </a:spcAft>
        <a:defRPr sz="4400">
          <a:solidFill>
            <a:schemeClr val="tx1"/>
          </a:solidFill>
          <a:latin typeface="Calibri" pitchFamily="34" charset="0"/>
          <a:ea typeface="宋体" charset="-122"/>
        </a:defRPr>
      </a:lvl6pPr>
      <a:lvl7pPr marL="914377" algn="ctr" rtl="0" fontAlgn="base">
        <a:spcBef>
          <a:spcPct val="0"/>
        </a:spcBef>
        <a:spcAft>
          <a:spcPct val="0"/>
        </a:spcAft>
        <a:defRPr sz="4400">
          <a:solidFill>
            <a:schemeClr val="tx1"/>
          </a:solidFill>
          <a:latin typeface="Calibri" pitchFamily="34" charset="0"/>
          <a:ea typeface="宋体" charset="-122"/>
        </a:defRPr>
      </a:lvl7pPr>
      <a:lvl8pPr marL="1371566" algn="ctr" rtl="0" fontAlgn="base">
        <a:spcBef>
          <a:spcPct val="0"/>
        </a:spcBef>
        <a:spcAft>
          <a:spcPct val="0"/>
        </a:spcAft>
        <a:defRPr sz="4400">
          <a:solidFill>
            <a:schemeClr val="tx1"/>
          </a:solidFill>
          <a:latin typeface="Calibri" pitchFamily="34" charset="0"/>
          <a:ea typeface="宋体" charset="-122"/>
        </a:defRPr>
      </a:lvl8pPr>
      <a:lvl9pPr marL="1828754" algn="ctr" rtl="0" fontAlgn="base">
        <a:spcBef>
          <a:spcPct val="0"/>
        </a:spcBef>
        <a:spcAft>
          <a:spcPct val="0"/>
        </a:spcAft>
        <a:defRPr sz="4400">
          <a:solidFill>
            <a:schemeClr val="tx1"/>
          </a:solidFill>
          <a:latin typeface="Calibri" pitchFamily="34" charset="0"/>
          <a:ea typeface="宋体" charset="-122"/>
        </a:defRPr>
      </a:lvl9pPr>
    </p:titleStyle>
    <p:bodyStyle>
      <a:lvl1pPr marL="342891" indent="-342891" algn="l" rtl="0" fontAlgn="base">
        <a:spcBef>
          <a:spcPct val="20000"/>
        </a:spcBef>
        <a:spcAft>
          <a:spcPct val="0"/>
        </a:spcAft>
        <a:buFont typeface="Arial" charset="0"/>
        <a:buChar char="•"/>
        <a:defRPr sz="3200" kern="1200">
          <a:solidFill>
            <a:srgbClr val="17375E"/>
          </a:solidFill>
          <a:latin typeface="微软雅黑" pitchFamily="34" charset="-122"/>
          <a:ea typeface="微软雅黑" pitchFamily="34" charset="-122"/>
          <a:cs typeface="+mn-cs"/>
        </a:defRPr>
      </a:lvl1pPr>
      <a:lvl2pPr marL="742932" indent="-285744" algn="l" rtl="0" fontAlgn="base">
        <a:spcBef>
          <a:spcPct val="20000"/>
        </a:spcBef>
        <a:spcAft>
          <a:spcPct val="0"/>
        </a:spcAft>
        <a:buFont typeface="Arial" charset="0"/>
        <a:buChar char="–"/>
        <a:defRPr sz="2800" kern="1200">
          <a:solidFill>
            <a:srgbClr val="17375E"/>
          </a:solidFill>
          <a:latin typeface="微软雅黑" pitchFamily="34" charset="-122"/>
          <a:ea typeface="微软雅黑" pitchFamily="34" charset="-122"/>
          <a:cs typeface="+mn-cs"/>
        </a:defRPr>
      </a:lvl2pPr>
      <a:lvl3pPr marL="1142971" indent="-228594" algn="l" rtl="0" fontAlgn="base">
        <a:spcBef>
          <a:spcPct val="20000"/>
        </a:spcBef>
        <a:spcAft>
          <a:spcPct val="0"/>
        </a:spcAft>
        <a:buFont typeface="Arial" charset="0"/>
        <a:buChar char="•"/>
        <a:defRPr sz="2400" kern="1200">
          <a:solidFill>
            <a:srgbClr val="17375E"/>
          </a:solidFill>
          <a:latin typeface="微软雅黑" pitchFamily="34" charset="-122"/>
          <a:ea typeface="微软雅黑" pitchFamily="34" charset="-122"/>
          <a:cs typeface="+mn-cs"/>
        </a:defRPr>
      </a:lvl3pPr>
      <a:lvl4pPr marL="1600160" indent="-228594" algn="l" rtl="0" fontAlgn="base">
        <a:spcBef>
          <a:spcPct val="20000"/>
        </a:spcBef>
        <a:spcAft>
          <a:spcPct val="0"/>
        </a:spcAft>
        <a:buFont typeface="Arial" charset="0"/>
        <a:buChar char="–"/>
        <a:defRPr sz="2000" kern="1200">
          <a:solidFill>
            <a:srgbClr val="17375E"/>
          </a:solidFill>
          <a:latin typeface="微软雅黑" pitchFamily="34" charset="-122"/>
          <a:ea typeface="微软雅黑" pitchFamily="34" charset="-122"/>
          <a:cs typeface="+mn-cs"/>
        </a:defRPr>
      </a:lvl4pPr>
      <a:lvl5pPr marL="2057349" indent="-228594" algn="l" rtl="0" fontAlgn="base">
        <a:spcBef>
          <a:spcPct val="20000"/>
        </a:spcBef>
        <a:spcAft>
          <a:spcPct val="0"/>
        </a:spcAft>
        <a:buFont typeface="Arial" charset="0"/>
        <a:buChar char="»"/>
        <a:defRPr sz="2000" kern="1200">
          <a:solidFill>
            <a:srgbClr val="17375E"/>
          </a:solidFill>
          <a:latin typeface="微软雅黑" pitchFamily="34" charset="-122"/>
          <a:ea typeface="微软雅黑" pitchFamily="34" charset="-122"/>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bwMode="auto">
          <a:xfrm>
            <a:off x="9128" y="1196752"/>
            <a:ext cx="9134872"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31" tIns="45715" rIns="91431" bIns="45715" numCol="1" anchor="ctr" anchorCtr="0" compatLnSpc="1">
            <a:prstTxWarp prst="textNoShape">
              <a:avLst/>
            </a:prstTxWarp>
          </a:bodyPr>
          <a:lstStyle>
            <a:lvl1pPr marL="912813" indent="-912813" algn="l" rtl="0" eaLnBrk="1" fontAlgn="base" hangingPunct="1">
              <a:spcBef>
                <a:spcPct val="0"/>
              </a:spcBef>
              <a:spcAft>
                <a:spcPct val="0"/>
              </a:spcAft>
              <a:defRPr sz="2400" b="1">
                <a:solidFill>
                  <a:srgbClr val="00467F"/>
                </a:solidFill>
                <a:latin typeface="+mj-lt"/>
                <a:ea typeface="+mj-ea"/>
                <a:cs typeface="+mj-cs"/>
                <a:sym typeface="Calibri" pitchFamily="34" charset="0"/>
              </a:defRPr>
            </a:lvl1pPr>
            <a:lvl2pPr marL="912813" indent="-912813" algn="l" rtl="0" eaLnBrk="1" fontAlgn="base" hangingPunct="1">
              <a:spcBef>
                <a:spcPct val="0"/>
              </a:spcBef>
              <a:spcAft>
                <a:spcPct val="0"/>
              </a:spcAft>
              <a:defRPr sz="2400" b="1">
                <a:solidFill>
                  <a:srgbClr val="00467F"/>
                </a:solidFill>
                <a:latin typeface="微软雅黑" pitchFamily="34" charset="-122"/>
                <a:ea typeface="微软雅黑" pitchFamily="34" charset="-122"/>
                <a:sym typeface="Calibri" pitchFamily="34" charset="0"/>
              </a:defRPr>
            </a:lvl2pPr>
            <a:lvl3pPr marL="912813" indent="-912813" algn="l" rtl="0" eaLnBrk="1" fontAlgn="base" hangingPunct="1">
              <a:spcBef>
                <a:spcPct val="0"/>
              </a:spcBef>
              <a:spcAft>
                <a:spcPct val="0"/>
              </a:spcAft>
              <a:defRPr sz="2400" b="1">
                <a:solidFill>
                  <a:srgbClr val="00467F"/>
                </a:solidFill>
                <a:latin typeface="微软雅黑" pitchFamily="34" charset="-122"/>
                <a:ea typeface="微软雅黑" pitchFamily="34" charset="-122"/>
                <a:sym typeface="Calibri" pitchFamily="34" charset="0"/>
              </a:defRPr>
            </a:lvl3pPr>
            <a:lvl4pPr marL="912813" indent="-912813" algn="l" rtl="0" eaLnBrk="1" fontAlgn="base" hangingPunct="1">
              <a:spcBef>
                <a:spcPct val="0"/>
              </a:spcBef>
              <a:spcAft>
                <a:spcPct val="0"/>
              </a:spcAft>
              <a:defRPr sz="2400" b="1">
                <a:solidFill>
                  <a:srgbClr val="00467F"/>
                </a:solidFill>
                <a:latin typeface="微软雅黑" pitchFamily="34" charset="-122"/>
                <a:ea typeface="微软雅黑" pitchFamily="34" charset="-122"/>
                <a:sym typeface="Calibri" pitchFamily="34" charset="0"/>
              </a:defRPr>
            </a:lvl4pPr>
            <a:lvl5pPr marL="912813" indent="-912813" algn="l" rtl="0" eaLnBrk="1" fontAlgn="base" hangingPunct="1">
              <a:spcBef>
                <a:spcPct val="0"/>
              </a:spcBef>
              <a:spcAft>
                <a:spcPct val="0"/>
              </a:spcAft>
              <a:defRPr sz="2400" b="1">
                <a:solidFill>
                  <a:srgbClr val="00467F"/>
                </a:solidFill>
                <a:latin typeface="微软雅黑" pitchFamily="34" charset="-122"/>
                <a:ea typeface="微软雅黑" pitchFamily="34" charset="-122"/>
                <a:sym typeface="Calibri" pitchFamily="34" charset="0"/>
              </a:defRPr>
            </a:lvl5pPr>
            <a:lvl6pPr marL="1320668" indent="-914309" algn="l" rtl="0" eaLnBrk="1" fontAlgn="base" hangingPunct="1">
              <a:spcBef>
                <a:spcPct val="0"/>
              </a:spcBef>
              <a:spcAft>
                <a:spcPct val="0"/>
              </a:spcAft>
              <a:defRPr sz="2400" b="1">
                <a:solidFill>
                  <a:srgbClr val="00B0F0"/>
                </a:solidFill>
                <a:latin typeface="微软雅黑" pitchFamily="34" charset="-122"/>
                <a:ea typeface="微软雅黑" pitchFamily="34" charset="-122"/>
                <a:sym typeface="Calibri" pitchFamily="34" charset="0"/>
              </a:defRPr>
            </a:lvl6pPr>
            <a:lvl7pPr marL="1727027" indent="-914309" algn="l" rtl="0" eaLnBrk="1" fontAlgn="base" hangingPunct="1">
              <a:spcBef>
                <a:spcPct val="0"/>
              </a:spcBef>
              <a:spcAft>
                <a:spcPct val="0"/>
              </a:spcAft>
              <a:defRPr sz="2400" b="1">
                <a:solidFill>
                  <a:srgbClr val="00B0F0"/>
                </a:solidFill>
                <a:latin typeface="微软雅黑" pitchFamily="34" charset="-122"/>
                <a:ea typeface="微软雅黑" pitchFamily="34" charset="-122"/>
                <a:sym typeface="Calibri" pitchFamily="34" charset="0"/>
              </a:defRPr>
            </a:lvl7pPr>
            <a:lvl8pPr marL="2133387" indent="-914309" algn="l" rtl="0" eaLnBrk="1" fontAlgn="base" hangingPunct="1">
              <a:spcBef>
                <a:spcPct val="0"/>
              </a:spcBef>
              <a:spcAft>
                <a:spcPct val="0"/>
              </a:spcAft>
              <a:defRPr sz="2400" b="1">
                <a:solidFill>
                  <a:srgbClr val="00B0F0"/>
                </a:solidFill>
                <a:latin typeface="微软雅黑" pitchFamily="34" charset="-122"/>
                <a:ea typeface="微软雅黑" pitchFamily="34" charset="-122"/>
                <a:sym typeface="Calibri" pitchFamily="34" charset="0"/>
              </a:defRPr>
            </a:lvl8pPr>
            <a:lvl9pPr marL="2539746" indent="-914309" algn="l" rtl="0" eaLnBrk="1" fontAlgn="base" hangingPunct="1">
              <a:spcBef>
                <a:spcPct val="0"/>
              </a:spcBef>
              <a:spcAft>
                <a:spcPct val="0"/>
              </a:spcAft>
              <a:defRPr sz="2400" b="1">
                <a:solidFill>
                  <a:srgbClr val="00B0F0"/>
                </a:solidFill>
                <a:latin typeface="微软雅黑" pitchFamily="34" charset="-122"/>
                <a:ea typeface="微软雅黑" pitchFamily="34" charset="-122"/>
                <a:sym typeface="Calibri" pitchFamily="34" charset="0"/>
              </a:defRPr>
            </a:lvl9pPr>
          </a:lstStyle>
          <a:p>
            <a:pPr algn="ctr">
              <a:lnSpc>
                <a:spcPct val="150000"/>
              </a:lnSpc>
            </a:pPr>
            <a:r>
              <a:rPr lang="zh-CN" altLang="en-US" sz="32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实验二</a:t>
            </a:r>
            <a:r>
              <a:rPr lang="en-US" altLang="zh-CN" sz="32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32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串扰</a:t>
            </a:r>
            <a:endParaRPr lang="en-US" altLang="zh-CN" sz="3200"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endParaRPr>
          </a:p>
          <a:p>
            <a:pPr algn="ctr">
              <a:lnSpc>
                <a:spcPct val="150000"/>
              </a:lnSpc>
            </a:pPr>
            <a:r>
              <a:rPr lang="en-US" altLang="zh-CN" sz="3200" dirty="0" smtClean="0">
                <a:solidFill>
                  <a:srgbClr val="C00000"/>
                </a:solidFill>
                <a:latin typeface="Times New Roman" panose="02020603050405020304" pitchFamily="18" charset="0"/>
                <a:ea typeface="经典细隶书简" panose="02010609000101010101" pitchFamily="49" charset="-122"/>
                <a:cs typeface="Times New Roman" panose="02020603050405020304" pitchFamily="18" charset="0"/>
              </a:rPr>
              <a:t>Crosstalk </a:t>
            </a:r>
            <a:r>
              <a:rPr lang="en-US" altLang="zh-CN" sz="3200" dirty="0" smtClean="0">
                <a:solidFill>
                  <a:srgbClr val="C00000"/>
                </a:solidFill>
                <a:latin typeface="Times New Roman" panose="02020603050405020304" pitchFamily="18" charset="0"/>
                <a:ea typeface="经典细隶书简" panose="02010609000101010101" pitchFamily="49" charset="-122"/>
                <a:cs typeface="Times New Roman" panose="02020603050405020304" pitchFamily="18" charset="0"/>
              </a:rPr>
              <a:t>Test</a:t>
            </a:r>
            <a:endParaRPr lang="en-US" altLang="zh-CN" sz="3600" dirty="0" smtClean="0"/>
          </a:p>
          <a:p>
            <a:pPr lvl="0" algn="ctr"/>
            <a:endParaRPr lang="en-US" altLang="zh-CN" sz="3200" dirty="0" smtClean="0">
              <a:latin typeface="Arial" panose="020B0604020202020204" pitchFamily="34" charset="0"/>
              <a:cs typeface="Arial" panose="020B0604020202020204" pitchFamily="34" charset="0"/>
            </a:endParaRPr>
          </a:p>
          <a:p>
            <a:pPr lvl="0" algn="ctr"/>
            <a:endParaRPr lang="en-US" altLang="zh-CN" sz="3200" dirty="0">
              <a:latin typeface="Arial" panose="020B0604020202020204" pitchFamily="34" charset="0"/>
              <a:cs typeface="Arial" panose="020B0604020202020204" pitchFamily="34" charset="0"/>
            </a:endParaRPr>
          </a:p>
          <a:p>
            <a:pPr lvl="0" algn="ctr"/>
            <a:endParaRPr lang="en-US" altLang="zh-CN" dirty="0" smtClean="0">
              <a:latin typeface="Arial" panose="020B0604020202020204" pitchFamily="34" charset="0"/>
              <a:cs typeface="Arial" panose="020B0604020202020204" pitchFamily="34" charset="0"/>
            </a:endParaRPr>
          </a:p>
          <a:p>
            <a:pPr algn="ctr"/>
            <a:r>
              <a:rPr lang="en-US" altLang="zh-CN" dirty="0">
                <a:latin typeface="Arial" panose="020B0604020202020204" pitchFamily="34" charset="0"/>
                <a:cs typeface="Arial" panose="020B0604020202020204" pitchFamily="34" charset="0"/>
              </a:rPr>
              <a:t>Xi’an </a:t>
            </a:r>
            <a:r>
              <a:rPr lang="en-US" altLang="zh-CN" dirty="0" err="1">
                <a:latin typeface="Arial" panose="020B0604020202020204" pitchFamily="34" charset="0"/>
                <a:cs typeface="Arial" panose="020B0604020202020204" pitchFamily="34" charset="0"/>
              </a:rPr>
              <a:t>Jiaotong</a:t>
            </a: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University</a:t>
            </a:r>
            <a:r>
              <a:rPr lang="en-US" altLang="zh-CN" dirty="0" smtClean="0">
                <a:latin typeface="Arial" panose="020B0604020202020204" pitchFamily="34" charset="0"/>
                <a:cs typeface="Arial" panose="020B0604020202020204" pitchFamily="34" charset="0"/>
              </a:rPr>
              <a:t> </a:t>
            </a:r>
            <a:endParaRPr lang="en-US" altLang="zh-CN" sz="1200" dirty="0" smtClean="0">
              <a:latin typeface="Arial" panose="020B0604020202020204" pitchFamily="34" charset="0"/>
              <a:cs typeface="Arial" panose="020B0604020202020204" pitchFamily="34" charset="0"/>
            </a:endParaRPr>
          </a:p>
          <a:p>
            <a:pPr lvl="0" algn="ctr"/>
            <a:r>
              <a:rPr lang="en-US" altLang="zh-CN" dirty="0" smtClean="0">
                <a:latin typeface="Arial" panose="020B0604020202020204" pitchFamily="34" charset="0"/>
                <a:cs typeface="Arial" panose="020B0604020202020204" pitchFamily="34" charset="0"/>
              </a:rPr>
              <a:t>2020.11.05</a:t>
            </a:r>
            <a:endParaRPr lang="en-US" altLang="zh-CN" dirty="0">
              <a:latin typeface="Arial" panose="020B0604020202020204" pitchFamily="34" charset="0"/>
              <a:cs typeface="Arial" panose="020B0604020202020204" pitchFamily="34" charset="0"/>
            </a:endParaRPr>
          </a:p>
        </p:txBody>
      </p:sp>
      <p:sp>
        <p:nvSpPr>
          <p:cNvPr id="4" name="矩形 3"/>
          <p:cNvSpPr/>
          <p:nvPr/>
        </p:nvSpPr>
        <p:spPr>
          <a:xfrm>
            <a:off x="179512" y="260648"/>
            <a:ext cx="8208912" cy="415498"/>
          </a:xfrm>
          <a:prstGeom prst="rect">
            <a:avLst/>
          </a:prstGeom>
        </p:spPr>
        <p:txBody>
          <a:bodyPr wrap="square">
            <a:spAutoFit/>
          </a:bodyPr>
          <a:lstStyle/>
          <a:p>
            <a:pPr marL="0" indent="0" defTabSz="179388">
              <a:lnSpc>
                <a:spcPct val="150000"/>
              </a:lnSpc>
            </a:pPr>
            <a:r>
              <a:rPr lang="en-US" altLang="zh-CN" sz="1400" dirty="0">
                <a:latin typeface="Times New Roman" panose="02020603050405020304" pitchFamily="18" charset="0"/>
                <a:cs typeface="Times New Roman" panose="02020603050405020304" pitchFamily="18" charset="0"/>
              </a:rPr>
              <a:t>Transmission Line Theory and </a:t>
            </a:r>
            <a:r>
              <a:rPr lang="en-US" altLang="zh-CN" sz="1400" dirty="0" smtClean="0">
                <a:latin typeface="Times New Roman" panose="02020603050405020304" pitchFamily="18" charset="0"/>
                <a:cs typeface="Times New Roman" panose="02020603050405020304" pitchFamily="18" charset="0"/>
              </a:rPr>
              <a:t>Practice</a:t>
            </a:r>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518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79512" y="18965"/>
            <a:ext cx="7056784" cy="673731"/>
          </a:xfrm>
        </p:spPr>
        <p:txBody>
          <a:bodyPr/>
          <a:lstStyle/>
          <a:p>
            <a:r>
              <a:rPr lang="en-US" altLang="zh-CN" b="1" dirty="0" smtClean="0"/>
              <a:t>Test 1</a:t>
            </a:r>
            <a:endParaRPr lang="zh-CN" altLang="en-US" b="1" dirty="0"/>
          </a:p>
        </p:txBody>
      </p:sp>
      <p:sp>
        <p:nvSpPr>
          <p:cNvPr id="7" name="文本框 6"/>
          <p:cNvSpPr txBox="1"/>
          <p:nvPr/>
        </p:nvSpPr>
        <p:spPr>
          <a:xfrm>
            <a:off x="2375756" y="4509120"/>
            <a:ext cx="4320480" cy="923330"/>
          </a:xfrm>
          <a:prstGeom prst="rect">
            <a:avLst/>
          </a:prstGeom>
          <a:noFill/>
        </p:spPr>
        <p:txBody>
          <a:bodyPr wrap="square" rtlCol="0">
            <a:spAutoFit/>
          </a:bodyPr>
          <a:lstStyle/>
          <a:p>
            <a:r>
              <a:rPr lang="en-US" altLang="zh-CN" dirty="0" smtClean="0"/>
              <a:t>Measure: </a:t>
            </a:r>
            <a:r>
              <a:rPr lang="en-US" altLang="zh-CN" i="1" dirty="0" smtClean="0"/>
              <a:t>V</a:t>
            </a:r>
            <a:r>
              <a:rPr lang="en-US" altLang="zh-CN" baseline="-25000" dirty="0" smtClean="0"/>
              <a:t>12</a:t>
            </a:r>
            <a:r>
              <a:rPr lang="en-US" altLang="zh-CN" dirty="0" smtClean="0"/>
              <a:t>, </a:t>
            </a:r>
            <a:r>
              <a:rPr lang="en-US" altLang="zh-CN" i="1" dirty="0" smtClean="0"/>
              <a:t>V</a:t>
            </a:r>
            <a:r>
              <a:rPr lang="en-US" altLang="zh-CN" baseline="-25000" dirty="0" smtClean="0"/>
              <a:t>22</a:t>
            </a:r>
            <a:r>
              <a:rPr lang="en-US" altLang="zh-CN" dirty="0" smtClean="0"/>
              <a:t> </a:t>
            </a:r>
          </a:p>
          <a:p>
            <a:endParaRPr lang="en-US" altLang="zh-CN" dirty="0"/>
          </a:p>
          <a:p>
            <a:r>
              <a:rPr lang="en-US" altLang="zh-CN" dirty="0" smtClean="0"/>
              <a:t>Observe: crosstalk phenomenon on TL2</a:t>
            </a:r>
            <a:endParaRPr lang="zh-CN" altLang="en-US" dirty="0"/>
          </a:p>
        </p:txBody>
      </p:sp>
      <p:grpSp>
        <p:nvGrpSpPr>
          <p:cNvPr id="3" name="组合 2"/>
          <p:cNvGrpSpPr/>
          <p:nvPr/>
        </p:nvGrpSpPr>
        <p:grpSpPr>
          <a:xfrm>
            <a:off x="1140230" y="1484784"/>
            <a:ext cx="6791532" cy="2327800"/>
            <a:chOff x="1140230" y="1484784"/>
            <a:chExt cx="6791532" cy="2327800"/>
          </a:xfrm>
        </p:grpSpPr>
        <p:pic>
          <p:nvPicPr>
            <p:cNvPr id="8" name="图片 7"/>
            <p:cNvPicPr>
              <a:picLocks noChangeAspect="1"/>
            </p:cNvPicPr>
            <p:nvPr/>
          </p:nvPicPr>
          <p:blipFill>
            <a:blip r:embed="rId2"/>
            <a:stretch>
              <a:fillRect/>
            </a:stretch>
          </p:blipFill>
          <p:spPr>
            <a:xfrm>
              <a:off x="1140230" y="1484784"/>
              <a:ext cx="6791532" cy="2327800"/>
            </a:xfrm>
            <a:prstGeom prst="rect">
              <a:avLst/>
            </a:prstGeom>
          </p:spPr>
        </p:pic>
        <p:sp>
          <p:nvSpPr>
            <p:cNvPr id="2" name="矩形 1"/>
            <p:cNvSpPr/>
            <p:nvPr/>
          </p:nvSpPr>
          <p:spPr>
            <a:xfrm>
              <a:off x="2843808" y="2204864"/>
              <a:ext cx="36004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41172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79512" y="18965"/>
            <a:ext cx="7056784" cy="673731"/>
          </a:xfrm>
        </p:spPr>
        <p:txBody>
          <a:bodyPr/>
          <a:lstStyle/>
          <a:p>
            <a:r>
              <a:rPr lang="en-US" altLang="zh-CN" b="1" dirty="0" smtClean="0"/>
              <a:t>Test 2</a:t>
            </a:r>
            <a:endParaRPr lang="zh-CN" altLang="en-US" b="1" dirty="0"/>
          </a:p>
        </p:txBody>
      </p:sp>
      <p:sp>
        <p:nvSpPr>
          <p:cNvPr id="7" name="文本框 6"/>
          <p:cNvSpPr txBox="1"/>
          <p:nvPr/>
        </p:nvSpPr>
        <p:spPr>
          <a:xfrm>
            <a:off x="899592" y="4221088"/>
            <a:ext cx="7992888" cy="1938992"/>
          </a:xfrm>
          <a:prstGeom prst="rect">
            <a:avLst/>
          </a:prstGeom>
          <a:noFill/>
        </p:spPr>
        <p:txBody>
          <a:bodyPr wrap="square" rtlCol="0">
            <a:spAutoFit/>
          </a:bodyPr>
          <a:lstStyle/>
          <a:p>
            <a:r>
              <a:rPr lang="en-US" altLang="zh-CN" sz="2400" dirty="0" smtClean="0">
                <a:solidFill>
                  <a:schemeClr val="tx2"/>
                </a:solidFill>
              </a:rPr>
              <a:t>Change:  distance between TL1 and TL2</a:t>
            </a:r>
          </a:p>
          <a:p>
            <a:endParaRPr lang="en-US" altLang="zh-CN" sz="2400" dirty="0" smtClean="0"/>
          </a:p>
          <a:p>
            <a:r>
              <a:rPr lang="en-US" altLang="zh-CN" sz="2400" dirty="0" smtClean="0"/>
              <a:t>Measure: </a:t>
            </a:r>
            <a:r>
              <a:rPr lang="en-US" altLang="zh-CN" sz="2400" i="1" dirty="0" smtClean="0"/>
              <a:t>V</a:t>
            </a:r>
            <a:r>
              <a:rPr lang="en-US" altLang="zh-CN" sz="2400" baseline="-25000" dirty="0" smtClean="0"/>
              <a:t>12</a:t>
            </a:r>
            <a:r>
              <a:rPr lang="en-US" altLang="zh-CN" sz="2400" dirty="0" smtClean="0"/>
              <a:t>, </a:t>
            </a:r>
            <a:r>
              <a:rPr lang="en-US" altLang="zh-CN" sz="2400" i="1" dirty="0" smtClean="0"/>
              <a:t>V</a:t>
            </a:r>
            <a:r>
              <a:rPr lang="en-US" altLang="zh-CN" sz="2400" baseline="-25000" dirty="0" smtClean="0"/>
              <a:t>22</a:t>
            </a:r>
            <a:r>
              <a:rPr lang="en-US" altLang="zh-CN" sz="2400" dirty="0" smtClean="0"/>
              <a:t> </a:t>
            </a:r>
          </a:p>
          <a:p>
            <a:endParaRPr lang="en-US" altLang="zh-CN" sz="2400" dirty="0"/>
          </a:p>
          <a:p>
            <a:r>
              <a:rPr lang="en-US" altLang="zh-CN" sz="2400" dirty="0" smtClean="0"/>
              <a:t>Observe: crosstalk phenomenon on TL2</a:t>
            </a:r>
            <a:endParaRPr lang="zh-CN" altLang="en-US" sz="2400" dirty="0"/>
          </a:p>
        </p:txBody>
      </p:sp>
      <p:pic>
        <p:nvPicPr>
          <p:cNvPr id="8" name="图片 7"/>
          <p:cNvPicPr>
            <a:picLocks noChangeAspect="1"/>
          </p:cNvPicPr>
          <p:nvPr/>
        </p:nvPicPr>
        <p:blipFill>
          <a:blip r:embed="rId2"/>
          <a:stretch>
            <a:fillRect/>
          </a:stretch>
        </p:blipFill>
        <p:spPr>
          <a:xfrm>
            <a:off x="1140230" y="1484784"/>
            <a:ext cx="6791532" cy="2327800"/>
          </a:xfrm>
          <a:prstGeom prst="rect">
            <a:avLst/>
          </a:prstGeom>
        </p:spPr>
      </p:pic>
      <p:cxnSp>
        <p:nvCxnSpPr>
          <p:cNvPr id="6" name="直接箭头连接符 5"/>
          <p:cNvCxnSpPr/>
          <p:nvPr/>
        </p:nvCxnSpPr>
        <p:spPr>
          <a:xfrm flipH="1">
            <a:off x="4067944" y="1844824"/>
            <a:ext cx="288032" cy="504056"/>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843808" y="2204864"/>
            <a:ext cx="36004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9824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79512" y="18965"/>
            <a:ext cx="7056784" cy="673731"/>
          </a:xfrm>
        </p:spPr>
        <p:txBody>
          <a:bodyPr/>
          <a:lstStyle/>
          <a:p>
            <a:r>
              <a:rPr lang="en-US" altLang="zh-CN" b="1" dirty="0" smtClean="0"/>
              <a:t>Test 3</a:t>
            </a:r>
            <a:endParaRPr lang="zh-CN" altLang="en-US" b="1" dirty="0"/>
          </a:p>
        </p:txBody>
      </p:sp>
      <p:sp>
        <p:nvSpPr>
          <p:cNvPr id="7" name="文本框 6"/>
          <p:cNvSpPr txBox="1"/>
          <p:nvPr/>
        </p:nvSpPr>
        <p:spPr>
          <a:xfrm>
            <a:off x="1536447" y="4149080"/>
            <a:ext cx="6372708" cy="1938992"/>
          </a:xfrm>
          <a:prstGeom prst="rect">
            <a:avLst/>
          </a:prstGeom>
          <a:noFill/>
        </p:spPr>
        <p:txBody>
          <a:bodyPr wrap="square" rtlCol="0">
            <a:spAutoFit/>
          </a:bodyPr>
          <a:lstStyle/>
          <a:p>
            <a:r>
              <a:rPr lang="en-US" altLang="zh-CN" sz="2400" dirty="0">
                <a:solidFill>
                  <a:schemeClr val="tx2"/>
                </a:solidFill>
              </a:rPr>
              <a:t>Change:  </a:t>
            </a:r>
            <a:r>
              <a:rPr lang="en-US" altLang="zh-CN" sz="2400" dirty="0" smtClean="0">
                <a:solidFill>
                  <a:schemeClr val="tx2"/>
                </a:solidFill>
              </a:rPr>
              <a:t>frequency of signal source</a:t>
            </a:r>
            <a:endParaRPr lang="en-US" altLang="zh-CN" sz="2400" dirty="0">
              <a:solidFill>
                <a:schemeClr val="tx2"/>
              </a:solidFill>
            </a:endParaRPr>
          </a:p>
          <a:p>
            <a:endParaRPr lang="en-US" altLang="zh-CN" sz="2400" dirty="0" smtClean="0"/>
          </a:p>
          <a:p>
            <a:r>
              <a:rPr lang="en-US" altLang="zh-CN" sz="2400" dirty="0" smtClean="0"/>
              <a:t>Measure: </a:t>
            </a:r>
            <a:r>
              <a:rPr lang="en-US" altLang="zh-CN" sz="2400" i="1" dirty="0" smtClean="0"/>
              <a:t>V</a:t>
            </a:r>
            <a:r>
              <a:rPr lang="en-US" altLang="zh-CN" sz="2400" baseline="-25000" dirty="0" smtClean="0"/>
              <a:t>12</a:t>
            </a:r>
            <a:r>
              <a:rPr lang="en-US" altLang="zh-CN" sz="2400" dirty="0" smtClean="0"/>
              <a:t>, </a:t>
            </a:r>
            <a:r>
              <a:rPr lang="en-US" altLang="zh-CN" sz="2400" i="1" dirty="0" smtClean="0"/>
              <a:t>V</a:t>
            </a:r>
            <a:r>
              <a:rPr lang="en-US" altLang="zh-CN" sz="2400" baseline="-25000" dirty="0" smtClean="0"/>
              <a:t>22</a:t>
            </a:r>
            <a:r>
              <a:rPr lang="en-US" altLang="zh-CN" sz="2400" dirty="0" smtClean="0"/>
              <a:t> </a:t>
            </a:r>
          </a:p>
          <a:p>
            <a:endParaRPr lang="en-US" altLang="zh-CN" sz="2400" dirty="0"/>
          </a:p>
          <a:p>
            <a:r>
              <a:rPr lang="en-US" altLang="zh-CN" sz="2400" dirty="0" smtClean="0"/>
              <a:t>Observe: crosstalk phenomenon on TL2</a:t>
            </a:r>
            <a:endParaRPr lang="zh-CN" altLang="en-US" sz="2400" dirty="0"/>
          </a:p>
        </p:txBody>
      </p:sp>
      <p:pic>
        <p:nvPicPr>
          <p:cNvPr id="8" name="图片 7"/>
          <p:cNvPicPr>
            <a:picLocks noChangeAspect="1"/>
          </p:cNvPicPr>
          <p:nvPr/>
        </p:nvPicPr>
        <p:blipFill>
          <a:blip r:embed="rId2"/>
          <a:stretch>
            <a:fillRect/>
          </a:stretch>
        </p:blipFill>
        <p:spPr>
          <a:xfrm>
            <a:off x="1140230" y="1484784"/>
            <a:ext cx="6791532" cy="2327800"/>
          </a:xfrm>
          <a:prstGeom prst="rect">
            <a:avLst/>
          </a:prstGeom>
        </p:spPr>
      </p:pic>
      <p:sp>
        <p:nvSpPr>
          <p:cNvPr id="5" name="矩形 4"/>
          <p:cNvSpPr/>
          <p:nvPr/>
        </p:nvSpPr>
        <p:spPr>
          <a:xfrm>
            <a:off x="2843808" y="2204864"/>
            <a:ext cx="36004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475656" y="2276872"/>
            <a:ext cx="576064" cy="504056"/>
          </a:xfrm>
          <a:prstGeom prst="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836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79512" y="18965"/>
            <a:ext cx="7056784" cy="673731"/>
          </a:xfrm>
        </p:spPr>
        <p:txBody>
          <a:bodyPr/>
          <a:lstStyle/>
          <a:p>
            <a:r>
              <a:rPr lang="en-US" altLang="zh-CN" b="1" dirty="0" smtClean="0"/>
              <a:t>Test 4</a:t>
            </a:r>
            <a:endParaRPr lang="zh-CN" altLang="en-US" b="1" dirty="0"/>
          </a:p>
        </p:txBody>
      </p:sp>
      <p:sp>
        <p:nvSpPr>
          <p:cNvPr id="7" name="文本框 6"/>
          <p:cNvSpPr txBox="1"/>
          <p:nvPr/>
        </p:nvSpPr>
        <p:spPr>
          <a:xfrm>
            <a:off x="755576" y="4365104"/>
            <a:ext cx="7970108" cy="1938992"/>
          </a:xfrm>
          <a:prstGeom prst="rect">
            <a:avLst/>
          </a:prstGeom>
          <a:noFill/>
        </p:spPr>
        <p:txBody>
          <a:bodyPr wrap="square" rtlCol="0">
            <a:spAutoFit/>
          </a:bodyPr>
          <a:lstStyle/>
          <a:p>
            <a:r>
              <a:rPr lang="en-US" altLang="zh-CN" sz="2400" dirty="0" smtClean="0">
                <a:solidFill>
                  <a:schemeClr val="tx2"/>
                </a:solidFill>
              </a:rPr>
              <a:t>Change:  introduction of TL3 (Z</a:t>
            </a:r>
            <a:r>
              <a:rPr lang="en-US" altLang="zh-CN" sz="2400" baseline="-25000" dirty="0" smtClean="0">
                <a:solidFill>
                  <a:schemeClr val="tx2"/>
                </a:solidFill>
              </a:rPr>
              <a:t>31</a:t>
            </a:r>
            <a:r>
              <a:rPr lang="en-US" altLang="zh-CN" sz="2400" dirty="0" smtClean="0">
                <a:solidFill>
                  <a:schemeClr val="tx2"/>
                </a:solidFill>
              </a:rPr>
              <a:t>=Z</a:t>
            </a:r>
            <a:r>
              <a:rPr lang="en-US" altLang="zh-CN" sz="2400" baseline="-25000" dirty="0" smtClean="0">
                <a:solidFill>
                  <a:schemeClr val="tx2"/>
                </a:solidFill>
              </a:rPr>
              <a:t>32</a:t>
            </a:r>
            <a:r>
              <a:rPr lang="en-US" altLang="zh-CN" sz="2400" dirty="0" smtClean="0">
                <a:solidFill>
                  <a:schemeClr val="tx2"/>
                </a:solidFill>
              </a:rPr>
              <a:t>=0)</a:t>
            </a:r>
          </a:p>
          <a:p>
            <a:endParaRPr lang="en-US" altLang="zh-CN" sz="2400" dirty="0" smtClean="0"/>
          </a:p>
          <a:p>
            <a:r>
              <a:rPr lang="en-US" altLang="zh-CN" sz="2400" dirty="0" smtClean="0"/>
              <a:t>Measure: </a:t>
            </a:r>
            <a:r>
              <a:rPr lang="en-US" altLang="zh-CN" sz="2400" i="1" dirty="0" smtClean="0"/>
              <a:t>V</a:t>
            </a:r>
            <a:r>
              <a:rPr lang="en-US" altLang="zh-CN" sz="2400" baseline="-25000" dirty="0" smtClean="0"/>
              <a:t>12</a:t>
            </a:r>
            <a:r>
              <a:rPr lang="en-US" altLang="zh-CN" sz="2400" dirty="0" smtClean="0"/>
              <a:t>, </a:t>
            </a:r>
            <a:r>
              <a:rPr lang="en-US" altLang="zh-CN" sz="2400" i="1" dirty="0" smtClean="0"/>
              <a:t>V</a:t>
            </a:r>
            <a:r>
              <a:rPr lang="en-US" altLang="zh-CN" sz="2400" baseline="-25000" dirty="0" smtClean="0"/>
              <a:t>22</a:t>
            </a:r>
            <a:r>
              <a:rPr lang="en-US" altLang="zh-CN" sz="2400" dirty="0" smtClean="0"/>
              <a:t> </a:t>
            </a:r>
          </a:p>
          <a:p>
            <a:endParaRPr lang="en-US" altLang="zh-CN" sz="2400" dirty="0"/>
          </a:p>
          <a:p>
            <a:r>
              <a:rPr lang="en-US" altLang="zh-CN" sz="2400" dirty="0" smtClean="0"/>
              <a:t>Observe: suppression of crosstalk phenomenon on TL2 </a:t>
            </a:r>
            <a:endParaRPr lang="zh-CN" altLang="en-US" sz="2400" dirty="0"/>
          </a:p>
        </p:txBody>
      </p:sp>
      <p:pic>
        <p:nvPicPr>
          <p:cNvPr id="4" name="图片 3"/>
          <p:cNvPicPr>
            <a:picLocks noChangeAspect="1"/>
          </p:cNvPicPr>
          <p:nvPr/>
        </p:nvPicPr>
        <p:blipFill>
          <a:blip r:embed="rId2"/>
          <a:stretch>
            <a:fillRect/>
          </a:stretch>
        </p:blipFill>
        <p:spPr>
          <a:xfrm>
            <a:off x="899592" y="1556792"/>
            <a:ext cx="7416824" cy="2464307"/>
          </a:xfrm>
          <a:prstGeom prst="rect">
            <a:avLst/>
          </a:prstGeom>
        </p:spPr>
      </p:pic>
    </p:spTree>
    <p:extLst>
      <p:ext uri="{BB962C8B-B14F-4D97-AF65-F5344CB8AC3E}">
        <p14:creationId xmlns:p14="http://schemas.microsoft.com/office/powerpoint/2010/main" val="4122362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899592" y="1556792"/>
            <a:ext cx="7416824" cy="2464307"/>
          </a:xfrm>
          <a:prstGeom prst="rect">
            <a:avLst/>
          </a:prstGeom>
        </p:spPr>
      </p:pic>
      <p:sp>
        <p:nvSpPr>
          <p:cNvPr id="5" name="标题 1"/>
          <p:cNvSpPr>
            <a:spLocks noGrp="1"/>
          </p:cNvSpPr>
          <p:nvPr>
            <p:ph type="title"/>
          </p:nvPr>
        </p:nvSpPr>
        <p:spPr>
          <a:xfrm>
            <a:off x="179512" y="18965"/>
            <a:ext cx="7056784" cy="673731"/>
          </a:xfrm>
        </p:spPr>
        <p:txBody>
          <a:bodyPr/>
          <a:lstStyle/>
          <a:p>
            <a:r>
              <a:rPr lang="en-US" altLang="zh-CN" b="1" dirty="0" smtClean="0"/>
              <a:t>To think</a:t>
            </a:r>
            <a:endParaRPr lang="zh-CN" altLang="en-US" b="1" dirty="0"/>
          </a:p>
        </p:txBody>
      </p:sp>
      <p:sp>
        <p:nvSpPr>
          <p:cNvPr id="7" name="文本框 6"/>
          <p:cNvSpPr txBox="1"/>
          <p:nvPr/>
        </p:nvSpPr>
        <p:spPr>
          <a:xfrm>
            <a:off x="736656" y="4437112"/>
            <a:ext cx="8083816" cy="1685846"/>
          </a:xfrm>
          <a:prstGeom prst="rect">
            <a:avLst/>
          </a:prstGeom>
          <a:noFill/>
        </p:spPr>
        <p:txBody>
          <a:bodyPr wrap="square" rtlCol="0">
            <a:spAutoFit/>
          </a:bodyPr>
          <a:lstStyle/>
          <a:p>
            <a:pPr>
              <a:lnSpc>
                <a:spcPct val="150000"/>
              </a:lnSpc>
            </a:pPr>
            <a:r>
              <a:rPr lang="en-US" altLang="zh-CN" sz="2400" dirty="0" smtClean="0"/>
              <a:t>If </a:t>
            </a:r>
            <a:r>
              <a:rPr lang="en-US" altLang="zh-CN" sz="2400" i="1" dirty="0" smtClean="0"/>
              <a:t>Z</a:t>
            </a:r>
            <a:r>
              <a:rPr lang="en-US" altLang="zh-CN" sz="2400" baseline="-25000" dirty="0" smtClean="0"/>
              <a:t>31</a:t>
            </a:r>
            <a:r>
              <a:rPr lang="en-US" altLang="zh-CN" sz="2400" dirty="0" smtClean="0"/>
              <a:t>, </a:t>
            </a:r>
            <a:r>
              <a:rPr lang="en-US" altLang="zh-CN" sz="2400" i="1" dirty="0" smtClean="0"/>
              <a:t>Z</a:t>
            </a:r>
            <a:r>
              <a:rPr lang="en-US" altLang="zh-CN" sz="2400" baseline="-25000" dirty="0" smtClean="0"/>
              <a:t>32</a:t>
            </a:r>
            <a:r>
              <a:rPr lang="en-US" altLang="zh-CN" sz="2400" dirty="0" smtClean="0"/>
              <a:t> are not zero (low impedance/ high impedance/ open circuit), how </a:t>
            </a:r>
            <a:r>
              <a:rPr lang="en-US" altLang="zh-CN" sz="2400" dirty="0"/>
              <a:t>will </a:t>
            </a:r>
            <a:r>
              <a:rPr lang="en-US" altLang="zh-CN" sz="2400" i="1" dirty="0" smtClean="0"/>
              <a:t>V</a:t>
            </a:r>
            <a:r>
              <a:rPr lang="en-US" altLang="zh-CN" sz="2400" i="1" baseline="-25000" dirty="0" smtClean="0"/>
              <a:t>12</a:t>
            </a:r>
            <a:r>
              <a:rPr lang="en-US" altLang="zh-CN" sz="2400" dirty="0" smtClean="0"/>
              <a:t> and </a:t>
            </a:r>
            <a:r>
              <a:rPr lang="en-US" altLang="zh-CN" sz="2400" i="1" dirty="0" smtClean="0"/>
              <a:t>V</a:t>
            </a:r>
            <a:r>
              <a:rPr lang="en-US" altLang="zh-CN" sz="2400" i="1" baseline="-25000" dirty="0" smtClean="0"/>
              <a:t>22</a:t>
            </a:r>
            <a:r>
              <a:rPr lang="en-US" altLang="zh-CN" sz="2400" dirty="0" smtClean="0"/>
              <a:t> change? Why? </a:t>
            </a:r>
          </a:p>
          <a:p>
            <a:pPr>
              <a:lnSpc>
                <a:spcPct val="150000"/>
              </a:lnSpc>
            </a:pPr>
            <a:endParaRPr lang="en-US" altLang="zh-CN" sz="2400" dirty="0" smtClean="0"/>
          </a:p>
        </p:txBody>
      </p:sp>
      <p:sp>
        <p:nvSpPr>
          <p:cNvPr id="8" name="矩形 7"/>
          <p:cNvSpPr/>
          <p:nvPr/>
        </p:nvSpPr>
        <p:spPr>
          <a:xfrm>
            <a:off x="2771800" y="2315520"/>
            <a:ext cx="360040" cy="360040"/>
          </a:xfrm>
          <a:prstGeom prst="rect">
            <a:avLst/>
          </a:prstGeom>
          <a:noFill/>
          <a:ln>
            <a:solidFill>
              <a:srgbClr val="F68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96336" y="2420888"/>
            <a:ext cx="432048" cy="360040"/>
          </a:xfrm>
          <a:prstGeom prst="rect">
            <a:avLst/>
          </a:prstGeom>
          <a:noFill/>
          <a:ln>
            <a:solidFill>
              <a:srgbClr val="F68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656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73580" y="2636912"/>
            <a:ext cx="2666114" cy="1015663"/>
          </a:xfrm>
          <a:prstGeom prst="rect">
            <a:avLst/>
          </a:prstGeom>
          <a:noFill/>
        </p:spPr>
        <p:txBody>
          <a:bodyPr wrap="none" lIns="91440" tIns="45720" rIns="91440" bIns="45720">
            <a:spAutoFit/>
          </a:bodyPr>
          <a:lstStyle/>
          <a:p>
            <a:pPr algn="ctr"/>
            <a:r>
              <a:rPr lang="en-US" altLang="zh-CN" sz="6000" b="1" dirty="0">
                <a:solidFill>
                  <a:srgbClr val="00467F"/>
                </a:solidFill>
                <a:latin typeface="Chiller" panose="04020404031007020602" pitchFamily="82" charset="0"/>
                <a:ea typeface="+mj-ea"/>
                <a:cs typeface="Times New Roman" panose="02020603050405020304" pitchFamily="18" charset="0"/>
                <a:sym typeface="Calibri" pitchFamily="34" charset="0"/>
              </a:rPr>
              <a:t>Thank </a:t>
            </a:r>
            <a:r>
              <a:rPr lang="en-US" altLang="zh-CN" sz="6000" b="1" dirty="0" smtClean="0">
                <a:solidFill>
                  <a:srgbClr val="00467F"/>
                </a:solidFill>
                <a:latin typeface="Chiller" panose="04020404031007020602" pitchFamily="82" charset="0"/>
                <a:ea typeface="+mj-ea"/>
                <a:cs typeface="Times New Roman" panose="02020603050405020304" pitchFamily="18" charset="0"/>
                <a:sym typeface="Calibri" pitchFamily="34" charset="0"/>
              </a:rPr>
              <a:t>you!</a:t>
            </a:r>
            <a:endParaRPr lang="zh-CN" altLang="en-US" sz="6000" b="1" dirty="0">
              <a:solidFill>
                <a:srgbClr val="00467F"/>
              </a:solidFill>
              <a:latin typeface="Chiller" panose="04020404031007020602" pitchFamily="82" charset="0"/>
              <a:ea typeface="+mj-ea"/>
              <a:cs typeface="Times New Roman" panose="02020603050405020304" pitchFamily="18" charset="0"/>
              <a:sym typeface="Calibri" pitchFamily="34" charset="0"/>
            </a:endParaRPr>
          </a:p>
        </p:txBody>
      </p:sp>
    </p:spTree>
    <p:extLst>
      <p:ext uri="{BB962C8B-B14F-4D97-AF65-F5344CB8AC3E}">
        <p14:creationId xmlns:p14="http://schemas.microsoft.com/office/powerpoint/2010/main" val="2026885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5908"/>
            <a:ext cx="7056784" cy="673731"/>
          </a:xfrm>
        </p:spPr>
        <p:txBody>
          <a:bodyPr/>
          <a:lstStyle/>
          <a:p>
            <a:r>
              <a:rPr lang="zh-CN" altLang="en-US" sz="3600" b="1" dirty="0" smtClean="0"/>
              <a:t>关于串扰</a:t>
            </a:r>
            <a:endParaRPr lang="zh-CN" altLang="en-US" b="1" dirty="0"/>
          </a:p>
        </p:txBody>
      </p:sp>
      <p:pic>
        <p:nvPicPr>
          <p:cNvPr id="5" name="图片 4"/>
          <p:cNvPicPr>
            <a:picLocks noChangeAspect="1"/>
          </p:cNvPicPr>
          <p:nvPr/>
        </p:nvPicPr>
        <p:blipFill>
          <a:blip r:embed="rId3"/>
          <a:stretch>
            <a:fillRect/>
          </a:stretch>
        </p:blipFill>
        <p:spPr>
          <a:xfrm>
            <a:off x="5477653" y="2492896"/>
            <a:ext cx="3517286" cy="2338995"/>
          </a:xfrm>
          <a:prstGeom prst="rect">
            <a:avLst/>
          </a:prstGeom>
        </p:spPr>
      </p:pic>
      <p:sp>
        <p:nvSpPr>
          <p:cNvPr id="6" name="文本框 5"/>
          <p:cNvSpPr txBox="1"/>
          <p:nvPr/>
        </p:nvSpPr>
        <p:spPr>
          <a:xfrm>
            <a:off x="683965" y="1700808"/>
            <a:ext cx="4536504" cy="4154984"/>
          </a:xfrm>
          <a:prstGeom prst="rect">
            <a:avLst/>
          </a:prstGeom>
          <a:noFill/>
        </p:spPr>
        <p:txBody>
          <a:bodyPr wrap="square" rtlCol="0">
            <a:spAutoFit/>
          </a:bodyPr>
          <a:lstStyle/>
          <a:p>
            <a:pPr marL="342900" indent="-342900">
              <a:lnSpc>
                <a:spcPct val="120000"/>
              </a:lnSpc>
              <a:buFont typeface="Arial" panose="020B0604020202020204" pitchFamily="34" charset="0"/>
              <a:buChar char="•"/>
            </a:pPr>
            <a:endParaRPr lang="en-US" altLang="zh-CN" sz="2000" b="1" dirty="0" smtClean="0"/>
          </a:p>
          <a:p>
            <a:pPr marL="342900" indent="-342900">
              <a:lnSpc>
                <a:spcPct val="120000"/>
              </a:lnSpc>
              <a:buFont typeface="Arial" panose="020B0604020202020204" pitchFamily="34" charset="0"/>
              <a:buChar char="•"/>
            </a:pPr>
            <a:r>
              <a:rPr lang="zh-CN" altLang="en-US" sz="2000" dirty="0" smtClean="0"/>
              <a:t>一</a:t>
            </a:r>
            <a:r>
              <a:rPr lang="zh-CN" altLang="en-US" sz="2000" dirty="0"/>
              <a:t>个信号在传输通道上传输时，因电磁耦合而对相邻的传输线</a:t>
            </a:r>
            <a:r>
              <a:rPr lang="zh-CN" altLang="en-US" sz="2000" dirty="0" smtClean="0"/>
              <a:t>产生有害信号的现象。表现为在被干扰信号上注入</a:t>
            </a:r>
            <a:r>
              <a:rPr lang="zh-CN" altLang="en-US" sz="2000" dirty="0"/>
              <a:t>了一定的耦合电压和耦合电流</a:t>
            </a:r>
            <a:r>
              <a:rPr lang="zh-CN" altLang="en-US" sz="2000" dirty="0" smtClean="0"/>
              <a:t>。</a:t>
            </a:r>
            <a:endParaRPr lang="en-US" altLang="zh-CN" sz="2000" dirty="0" smtClean="0"/>
          </a:p>
          <a:p>
            <a:pPr marL="342900" indent="-342900">
              <a:lnSpc>
                <a:spcPct val="120000"/>
              </a:lnSpc>
              <a:buFont typeface="Arial" panose="020B0604020202020204" pitchFamily="34" charset="0"/>
              <a:buChar char="•"/>
            </a:pPr>
            <a:endParaRPr lang="en-US" altLang="zh-CN" sz="2000" dirty="0" smtClean="0"/>
          </a:p>
          <a:p>
            <a:pPr marL="342900" indent="-342900">
              <a:lnSpc>
                <a:spcPct val="120000"/>
              </a:lnSpc>
              <a:buFont typeface="Arial" panose="020B0604020202020204" pitchFamily="34" charset="0"/>
              <a:buChar char="•"/>
            </a:pPr>
            <a:r>
              <a:rPr lang="zh-CN" altLang="en-US" sz="2000" dirty="0"/>
              <a:t>线间</a:t>
            </a:r>
            <a:r>
              <a:rPr lang="zh-CN" altLang="en-US" sz="2000" dirty="0" smtClean="0"/>
              <a:t>串扰一般发生在当两条或多条较长的导线平行且相距很近时，其强弱与相邻两个电路分布电容、互感、电路本身阻抗有关。</a:t>
            </a:r>
            <a:endParaRPr lang="en-US" altLang="zh-CN" sz="2000" dirty="0" smtClean="0"/>
          </a:p>
        </p:txBody>
      </p:sp>
      <p:sp>
        <p:nvSpPr>
          <p:cNvPr id="3" name="矩形 2"/>
          <p:cNvSpPr/>
          <p:nvPr/>
        </p:nvSpPr>
        <p:spPr>
          <a:xfrm>
            <a:off x="675218" y="1002729"/>
            <a:ext cx="5407249" cy="461665"/>
          </a:xfrm>
          <a:prstGeom prst="rect">
            <a:avLst/>
          </a:prstGeom>
        </p:spPr>
        <p:txBody>
          <a:bodyPr wrap="none">
            <a:spAutoFit/>
          </a:bodyPr>
          <a:lstStyle/>
          <a:p>
            <a:pPr marL="342900" indent="-342900">
              <a:lnSpc>
                <a:spcPct val="120000"/>
              </a:lnSpc>
              <a:buFont typeface="Arial" panose="020B0604020202020204" pitchFamily="34" charset="0"/>
              <a:buChar char="•"/>
            </a:pPr>
            <a:r>
              <a:rPr lang="zh-CN" altLang="en-US" sz="2000" b="1" dirty="0"/>
              <a:t>串扰</a:t>
            </a:r>
            <a:r>
              <a:rPr lang="zh-CN" altLang="en-US" sz="2000" dirty="0"/>
              <a:t>是一种</a:t>
            </a:r>
            <a:r>
              <a:rPr lang="zh-CN" altLang="en-US" sz="2000" dirty="0" smtClean="0"/>
              <a:t>电路之间</a:t>
            </a:r>
            <a:r>
              <a:rPr lang="zh-CN" altLang="en-US" sz="2000" dirty="0"/>
              <a:t>的近场电磁耦合现象。</a:t>
            </a:r>
            <a:endParaRPr lang="en-US" altLang="zh-CN" sz="2000" dirty="0"/>
          </a:p>
        </p:txBody>
      </p:sp>
    </p:spTree>
    <p:extLst>
      <p:ext uri="{BB962C8B-B14F-4D97-AF65-F5344CB8AC3E}">
        <p14:creationId xmlns:p14="http://schemas.microsoft.com/office/powerpoint/2010/main" val="1638378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5908"/>
            <a:ext cx="7056784" cy="673731"/>
          </a:xfrm>
        </p:spPr>
        <p:txBody>
          <a:bodyPr/>
          <a:lstStyle/>
          <a:p>
            <a:r>
              <a:rPr lang="zh-CN" altLang="en-US" sz="3600" b="1" dirty="0" smtClean="0"/>
              <a:t>关于串扰</a:t>
            </a:r>
            <a:endParaRPr lang="zh-CN" altLang="en-US" b="1" dirty="0"/>
          </a:p>
        </p:txBody>
      </p:sp>
      <p:sp>
        <p:nvSpPr>
          <p:cNvPr id="6" name="文本框 5"/>
          <p:cNvSpPr txBox="1"/>
          <p:nvPr/>
        </p:nvSpPr>
        <p:spPr>
          <a:xfrm>
            <a:off x="539552" y="1634842"/>
            <a:ext cx="8208912" cy="3416320"/>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zh-CN" altLang="en-US" sz="2000" b="1" dirty="0"/>
              <a:t>近场</a:t>
            </a:r>
            <a:r>
              <a:rPr lang="zh-CN" altLang="en-US" sz="2000" b="1" dirty="0" smtClean="0"/>
              <a:t>耦合</a:t>
            </a:r>
            <a:r>
              <a:rPr lang="zh-CN" altLang="en-US" sz="2000" dirty="0" smtClean="0"/>
              <a:t>：</a:t>
            </a:r>
            <a:r>
              <a:rPr lang="en-US" altLang="zh-CN" sz="2000" i="1" dirty="0" smtClean="0"/>
              <a:t>r</a:t>
            </a:r>
            <a:r>
              <a:rPr lang="en-US" altLang="zh-CN" sz="2000" dirty="0" smtClean="0"/>
              <a:t>&lt;</a:t>
            </a:r>
            <a:r>
              <a:rPr lang="el-GR" altLang="zh-CN" sz="2000" i="1" dirty="0" smtClean="0"/>
              <a:t>λ</a:t>
            </a:r>
            <a:r>
              <a:rPr lang="en-US" altLang="zh-CN" sz="2000" dirty="0" smtClean="0"/>
              <a:t>/(2</a:t>
            </a:r>
            <a:r>
              <a:rPr lang="el-GR" altLang="zh-CN" sz="2000" dirty="0" smtClean="0"/>
              <a:t>π</a:t>
            </a:r>
            <a:r>
              <a:rPr lang="en-US" altLang="zh-CN" sz="2000" dirty="0" smtClean="0"/>
              <a:t>)</a:t>
            </a:r>
            <a:r>
              <a:rPr lang="zh-CN" altLang="en-US" sz="2000" dirty="0" smtClean="0"/>
              <a:t>，</a:t>
            </a:r>
            <a:r>
              <a:rPr lang="el-GR" altLang="zh-CN" sz="2000" dirty="0"/>
              <a:t> </a:t>
            </a:r>
            <a:r>
              <a:rPr lang="el-GR" altLang="zh-CN" sz="2000" dirty="0" smtClean="0"/>
              <a:t>λ</a:t>
            </a:r>
            <a:r>
              <a:rPr lang="zh-CN" altLang="en-US" sz="2000" dirty="0" smtClean="0"/>
              <a:t>为干扰波波长。</a:t>
            </a:r>
            <a:endParaRPr lang="en-US" altLang="zh-CN" sz="2000" dirty="0" smtClean="0"/>
          </a:p>
          <a:p>
            <a:pPr marL="342900" indent="-342900">
              <a:lnSpc>
                <a:spcPct val="120000"/>
              </a:lnSpc>
              <a:buFont typeface="Arial" panose="020B0604020202020204" pitchFamily="34" charset="0"/>
              <a:buChar char="•"/>
            </a:pPr>
            <a:endParaRPr lang="en-US" altLang="zh-CN" sz="2000" dirty="0"/>
          </a:p>
          <a:p>
            <a:pPr marL="342900" indent="-342900">
              <a:lnSpc>
                <a:spcPct val="120000"/>
              </a:lnSpc>
              <a:buFont typeface="Arial" panose="020B0604020202020204" pitchFamily="34" charset="0"/>
              <a:buChar char="•"/>
            </a:pPr>
            <a:r>
              <a:rPr lang="zh-CN" altLang="en-US" sz="2000" b="1" dirty="0" smtClean="0"/>
              <a:t>电场耦合：</a:t>
            </a:r>
            <a:r>
              <a:rPr lang="zh-CN" altLang="en-US" sz="2000" dirty="0" smtClean="0"/>
              <a:t>通过耦合电容形成导电通道，影响受扰线。</a:t>
            </a:r>
            <a:endParaRPr lang="en-US" altLang="zh-CN" sz="2000" dirty="0" smtClean="0"/>
          </a:p>
          <a:p>
            <a:pPr marL="342900" indent="-342900">
              <a:lnSpc>
                <a:spcPct val="120000"/>
              </a:lnSpc>
              <a:buFont typeface="Arial" panose="020B0604020202020204" pitchFamily="34" charset="0"/>
              <a:buChar char="•"/>
            </a:pPr>
            <a:endParaRPr lang="en-US" altLang="zh-CN" sz="2000" dirty="0"/>
          </a:p>
          <a:p>
            <a:pPr marL="342900" indent="-342900">
              <a:lnSpc>
                <a:spcPct val="120000"/>
              </a:lnSpc>
              <a:buFont typeface="Arial" panose="020B0604020202020204" pitchFamily="34" charset="0"/>
              <a:buChar char="•"/>
            </a:pPr>
            <a:r>
              <a:rPr lang="zh-CN" altLang="en-US" sz="2000" b="1" dirty="0" smtClean="0"/>
              <a:t>磁场耦合：</a:t>
            </a:r>
            <a:r>
              <a:rPr lang="zh-CN" altLang="en-US" sz="2000" dirty="0" smtClean="0"/>
              <a:t>产生干扰的电路中流过电流时，受扰线周围磁力线变化，在两端产生感应电动势，影响受扰线。</a:t>
            </a:r>
            <a:endParaRPr lang="en-US" altLang="zh-CN" sz="2000" dirty="0" smtClean="0"/>
          </a:p>
          <a:p>
            <a:pPr marL="342900" indent="-342900">
              <a:lnSpc>
                <a:spcPct val="120000"/>
              </a:lnSpc>
              <a:buFont typeface="Arial" panose="020B0604020202020204" pitchFamily="34" charset="0"/>
              <a:buChar char="•"/>
            </a:pPr>
            <a:endParaRPr lang="en-US" altLang="zh-CN" sz="2000" dirty="0"/>
          </a:p>
          <a:p>
            <a:pPr marL="342900" indent="-342900">
              <a:lnSpc>
                <a:spcPct val="120000"/>
              </a:lnSpc>
              <a:buFont typeface="Arial" panose="020B0604020202020204" pitchFamily="34" charset="0"/>
              <a:buChar char="•"/>
            </a:pPr>
            <a:r>
              <a:rPr lang="zh-CN" altLang="en-US" sz="2000" b="1" dirty="0" smtClean="0"/>
              <a:t>影响因素：</a:t>
            </a:r>
            <a:r>
              <a:rPr lang="zh-CN" altLang="en-US" sz="2000" dirty="0" smtClean="0"/>
              <a:t>耦合量与干扰信号的</a:t>
            </a:r>
            <a:r>
              <a:rPr lang="zh-CN" altLang="en-US" sz="2000" b="1" dirty="0" smtClean="0"/>
              <a:t>频率、线缆间距、对地距离、电缆屏蔽</a:t>
            </a:r>
            <a:r>
              <a:rPr lang="zh-CN" altLang="en-US" sz="2000" dirty="0" smtClean="0"/>
              <a:t>等因素有关。</a:t>
            </a:r>
            <a:endParaRPr lang="en-US" altLang="zh-CN" sz="2000" dirty="0" smtClean="0"/>
          </a:p>
        </p:txBody>
      </p:sp>
    </p:spTree>
    <p:extLst>
      <p:ext uri="{BB962C8B-B14F-4D97-AF65-F5344CB8AC3E}">
        <p14:creationId xmlns:p14="http://schemas.microsoft.com/office/powerpoint/2010/main" val="3431805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t="33824"/>
          <a:stretch/>
        </p:blipFill>
        <p:spPr>
          <a:xfrm>
            <a:off x="611560" y="2996952"/>
            <a:ext cx="7965900" cy="3240360"/>
          </a:xfrm>
          <a:prstGeom prst="rect">
            <a:avLst/>
          </a:prstGeom>
        </p:spPr>
      </p:pic>
      <p:sp>
        <p:nvSpPr>
          <p:cNvPr id="2" name="矩形 1"/>
          <p:cNvSpPr/>
          <p:nvPr/>
        </p:nvSpPr>
        <p:spPr>
          <a:xfrm>
            <a:off x="1210134" y="986132"/>
            <a:ext cx="6768752"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latin typeface="+mn-ea"/>
                <a:ea typeface="+mn-ea"/>
              </a:rPr>
              <a:t>串扰效应的简单</a:t>
            </a:r>
            <a:r>
              <a:rPr lang="zh-CN" altLang="en-US" b="1" dirty="0" smtClean="0">
                <a:latin typeface="+mn-ea"/>
                <a:ea typeface="+mn-ea"/>
              </a:rPr>
              <a:t>电路模型</a:t>
            </a:r>
            <a:r>
              <a:rPr lang="zh-CN" altLang="en-US" dirty="0" smtClean="0">
                <a:latin typeface="+mn-ea"/>
                <a:ea typeface="+mn-ea"/>
              </a:rPr>
              <a:t>：三</a:t>
            </a:r>
            <a:r>
              <a:rPr lang="zh-CN" altLang="en-US" dirty="0">
                <a:latin typeface="+mn-ea"/>
                <a:ea typeface="+mn-ea"/>
              </a:rPr>
              <a:t>导体</a:t>
            </a:r>
            <a:r>
              <a:rPr lang="zh-CN" altLang="en-US" dirty="0" smtClean="0">
                <a:latin typeface="+mn-ea"/>
                <a:ea typeface="+mn-ea"/>
              </a:rPr>
              <a:t>线路</a:t>
            </a:r>
            <a:endParaRPr lang="en-US" altLang="zh-CN" dirty="0" smtClean="0">
              <a:latin typeface="+mn-ea"/>
              <a:ea typeface="+mn-ea"/>
            </a:endParaRPr>
          </a:p>
          <a:p>
            <a:pPr marL="285750" indent="-285750">
              <a:lnSpc>
                <a:spcPct val="150000"/>
              </a:lnSpc>
              <a:buFont typeface="Arial" panose="020B0604020202020204" pitchFamily="34" charset="0"/>
              <a:buChar char="•"/>
            </a:pPr>
            <a:r>
              <a:rPr lang="zh-CN" altLang="en-US" b="1" dirty="0" smtClean="0">
                <a:latin typeface="+mn-ea"/>
                <a:ea typeface="+mn-ea"/>
              </a:rPr>
              <a:t>干扰电路</a:t>
            </a:r>
            <a:r>
              <a:rPr lang="zh-CN" altLang="en-US" dirty="0" smtClean="0">
                <a:latin typeface="+mn-ea"/>
                <a:ea typeface="+mn-ea"/>
              </a:rPr>
              <a:t>中施加电源电压</a:t>
            </a:r>
            <a:r>
              <a:rPr lang="en-US" altLang="zh-CN" dirty="0" smtClean="0">
                <a:latin typeface="+mn-ea"/>
                <a:ea typeface="+mn-ea"/>
              </a:rPr>
              <a:t>V</a:t>
            </a:r>
            <a:r>
              <a:rPr lang="en-US" altLang="zh-CN" baseline="-25000" dirty="0" smtClean="0">
                <a:latin typeface="+mn-ea"/>
                <a:ea typeface="+mn-ea"/>
              </a:rPr>
              <a:t>S</a:t>
            </a:r>
            <a:r>
              <a:rPr lang="zh-CN" altLang="en-US" dirty="0" smtClean="0">
                <a:latin typeface="+mn-ea"/>
                <a:ea typeface="+mn-ea"/>
              </a:rPr>
              <a:t>，产生电场和磁场，耦合到受扰电路，发生串扰，产生干扰信号</a:t>
            </a:r>
            <a:endParaRPr lang="en-US" altLang="zh-CN" dirty="0">
              <a:latin typeface="+mn-ea"/>
              <a:ea typeface="+mn-ea"/>
            </a:endParaRPr>
          </a:p>
          <a:p>
            <a:pPr marL="285750" indent="-285750">
              <a:lnSpc>
                <a:spcPct val="150000"/>
              </a:lnSpc>
              <a:buFont typeface="Arial" panose="020B0604020202020204" pitchFamily="34" charset="0"/>
              <a:buChar char="•"/>
            </a:pPr>
            <a:r>
              <a:rPr lang="zh-CN" altLang="en-US" b="1" dirty="0" smtClean="0">
                <a:latin typeface="+mn-ea"/>
                <a:ea typeface="+mn-ea"/>
              </a:rPr>
              <a:t>受扰电路</a:t>
            </a:r>
            <a:r>
              <a:rPr lang="zh-CN" altLang="en-US" dirty="0" smtClean="0">
                <a:latin typeface="+mn-ea"/>
                <a:ea typeface="+mn-ea"/>
              </a:rPr>
              <a:t>两端由于串扰引起的电压：</a:t>
            </a:r>
            <a:r>
              <a:rPr lang="en-US" altLang="zh-CN" dirty="0" smtClean="0">
                <a:latin typeface="+mn-ea"/>
                <a:ea typeface="+mn-ea"/>
              </a:rPr>
              <a:t>V</a:t>
            </a:r>
            <a:r>
              <a:rPr lang="en-US" altLang="zh-CN" baseline="-25000" dirty="0" smtClean="0">
                <a:latin typeface="+mn-ea"/>
                <a:ea typeface="+mn-ea"/>
              </a:rPr>
              <a:t>NE</a:t>
            </a:r>
            <a:r>
              <a:rPr lang="zh-CN" altLang="en-US" dirty="0" smtClean="0">
                <a:latin typeface="+mn-ea"/>
                <a:ea typeface="+mn-ea"/>
              </a:rPr>
              <a:t>：近端，</a:t>
            </a:r>
            <a:r>
              <a:rPr lang="en-US" altLang="zh-CN" dirty="0" smtClean="0">
                <a:latin typeface="+mn-ea"/>
                <a:ea typeface="+mn-ea"/>
              </a:rPr>
              <a:t>V</a:t>
            </a:r>
            <a:r>
              <a:rPr lang="en-US" altLang="zh-CN" baseline="-25000" dirty="0" smtClean="0">
                <a:latin typeface="+mn-ea"/>
                <a:ea typeface="+mn-ea"/>
              </a:rPr>
              <a:t>FE</a:t>
            </a:r>
            <a:r>
              <a:rPr lang="zh-CN" altLang="en-US" dirty="0" smtClean="0">
                <a:latin typeface="+mn-ea"/>
                <a:ea typeface="+mn-ea"/>
              </a:rPr>
              <a:t>：远端</a:t>
            </a:r>
            <a:endParaRPr lang="en-US" altLang="zh-CN" dirty="0" smtClean="0">
              <a:latin typeface="+mn-ea"/>
              <a:ea typeface="+mn-ea"/>
            </a:endParaRPr>
          </a:p>
        </p:txBody>
      </p:sp>
      <p:sp>
        <p:nvSpPr>
          <p:cNvPr id="5" name="标题 1"/>
          <p:cNvSpPr>
            <a:spLocks noGrp="1"/>
          </p:cNvSpPr>
          <p:nvPr>
            <p:ph type="title"/>
          </p:nvPr>
        </p:nvSpPr>
        <p:spPr>
          <a:xfrm>
            <a:off x="179512" y="55908"/>
            <a:ext cx="7056784" cy="673731"/>
          </a:xfrm>
        </p:spPr>
        <p:txBody>
          <a:bodyPr/>
          <a:lstStyle/>
          <a:p>
            <a:r>
              <a:rPr lang="zh-CN" altLang="en-US" sz="3600" b="1" dirty="0" smtClean="0"/>
              <a:t>串扰模型</a:t>
            </a:r>
            <a:endParaRPr lang="zh-CN" altLang="en-US" b="1" dirty="0"/>
          </a:p>
        </p:txBody>
      </p:sp>
    </p:spTree>
    <p:extLst>
      <p:ext uri="{BB962C8B-B14F-4D97-AF65-F5344CB8AC3E}">
        <p14:creationId xmlns:p14="http://schemas.microsoft.com/office/powerpoint/2010/main" val="3124442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13684" t="14430" r="4210"/>
          <a:stretch/>
        </p:blipFill>
        <p:spPr>
          <a:xfrm>
            <a:off x="1043608" y="1349482"/>
            <a:ext cx="7200800" cy="4926903"/>
          </a:xfrm>
          <a:prstGeom prst="rect">
            <a:avLst/>
          </a:prstGeom>
        </p:spPr>
      </p:pic>
      <p:sp>
        <p:nvSpPr>
          <p:cNvPr id="5" name="标题 1"/>
          <p:cNvSpPr>
            <a:spLocks noGrp="1"/>
          </p:cNvSpPr>
          <p:nvPr>
            <p:ph type="title"/>
          </p:nvPr>
        </p:nvSpPr>
        <p:spPr>
          <a:xfrm>
            <a:off x="179512" y="55908"/>
            <a:ext cx="7056784" cy="673731"/>
          </a:xfrm>
        </p:spPr>
        <p:txBody>
          <a:bodyPr/>
          <a:lstStyle/>
          <a:p>
            <a:r>
              <a:rPr lang="zh-CN" altLang="en-US" sz="3600" b="1" dirty="0" smtClean="0"/>
              <a:t>串扰模型</a:t>
            </a:r>
            <a:endParaRPr lang="zh-CN" altLang="en-US" b="1" dirty="0"/>
          </a:p>
        </p:txBody>
      </p:sp>
      <p:sp>
        <p:nvSpPr>
          <p:cNvPr id="6" name="矩形 5"/>
          <p:cNvSpPr/>
          <p:nvPr/>
        </p:nvSpPr>
        <p:spPr>
          <a:xfrm>
            <a:off x="433824" y="908720"/>
            <a:ext cx="6768752" cy="481863"/>
          </a:xfrm>
          <a:prstGeom prst="rect">
            <a:avLst/>
          </a:prstGeom>
        </p:spPr>
        <p:txBody>
          <a:bodyPr wrap="square">
            <a:spAutoFit/>
          </a:bodyPr>
          <a:lstStyle/>
          <a:p>
            <a:pPr>
              <a:lnSpc>
                <a:spcPct val="150000"/>
              </a:lnSpc>
            </a:pPr>
            <a:r>
              <a:rPr lang="zh-CN" altLang="en-US" sz="2000" b="1" dirty="0" smtClean="0">
                <a:latin typeface="+mn-ea"/>
                <a:ea typeface="+mn-ea"/>
              </a:rPr>
              <a:t>受扰电路的时域和频域分析</a:t>
            </a:r>
            <a:endParaRPr lang="en-US" altLang="zh-CN" sz="2000" dirty="0" smtClean="0">
              <a:latin typeface="+mn-ea"/>
              <a:ea typeface="+mn-ea"/>
            </a:endParaRPr>
          </a:p>
        </p:txBody>
      </p:sp>
    </p:spTree>
    <p:extLst>
      <p:ext uri="{BB962C8B-B14F-4D97-AF65-F5344CB8AC3E}">
        <p14:creationId xmlns:p14="http://schemas.microsoft.com/office/powerpoint/2010/main" val="1460469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r="34804"/>
          <a:stretch/>
        </p:blipFill>
        <p:spPr>
          <a:xfrm>
            <a:off x="539552" y="1052736"/>
            <a:ext cx="5291922" cy="5155704"/>
          </a:xfrm>
          <a:prstGeom prst="rect">
            <a:avLst/>
          </a:prstGeom>
        </p:spPr>
      </p:pic>
      <p:sp>
        <p:nvSpPr>
          <p:cNvPr id="3" name="标题 1"/>
          <p:cNvSpPr>
            <a:spLocks noGrp="1"/>
          </p:cNvSpPr>
          <p:nvPr>
            <p:ph type="title"/>
          </p:nvPr>
        </p:nvSpPr>
        <p:spPr>
          <a:xfrm>
            <a:off x="179512" y="55908"/>
            <a:ext cx="7056784" cy="673731"/>
          </a:xfrm>
        </p:spPr>
        <p:txBody>
          <a:bodyPr/>
          <a:lstStyle/>
          <a:p>
            <a:r>
              <a:rPr lang="zh-CN" altLang="en-US" sz="3600" b="1" dirty="0" smtClean="0"/>
              <a:t>典型线路结构</a:t>
            </a:r>
            <a:endParaRPr lang="zh-CN" altLang="en-US" b="1" dirty="0"/>
          </a:p>
        </p:txBody>
      </p:sp>
      <p:pic>
        <p:nvPicPr>
          <p:cNvPr id="2" name="图片 1"/>
          <p:cNvPicPr>
            <a:picLocks noChangeAspect="1"/>
          </p:cNvPicPr>
          <p:nvPr/>
        </p:nvPicPr>
        <p:blipFill rotWithShape="1">
          <a:blip r:embed="rId4"/>
          <a:srcRect t="1" b="49673"/>
          <a:stretch/>
        </p:blipFill>
        <p:spPr>
          <a:xfrm>
            <a:off x="5831474" y="1041161"/>
            <a:ext cx="2916990" cy="2675871"/>
          </a:xfrm>
          <a:prstGeom prst="rect">
            <a:avLst/>
          </a:prstGeom>
        </p:spPr>
      </p:pic>
    </p:spTree>
    <p:extLst>
      <p:ext uri="{BB962C8B-B14F-4D97-AF65-F5344CB8AC3E}">
        <p14:creationId xmlns:p14="http://schemas.microsoft.com/office/powerpoint/2010/main" val="59621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79512" y="18965"/>
            <a:ext cx="7056784" cy="673731"/>
          </a:xfrm>
        </p:spPr>
        <p:txBody>
          <a:bodyPr/>
          <a:lstStyle/>
          <a:p>
            <a:r>
              <a:rPr lang="zh-CN" altLang="en-US" b="1" dirty="0" smtClean="0"/>
              <a:t>屏蔽线</a:t>
            </a:r>
            <a:endParaRPr lang="zh-CN" altLang="en-US" b="1" dirty="0"/>
          </a:p>
        </p:txBody>
      </p:sp>
      <p:sp>
        <p:nvSpPr>
          <p:cNvPr id="6" name="文本框 5"/>
          <p:cNvSpPr txBox="1"/>
          <p:nvPr/>
        </p:nvSpPr>
        <p:spPr>
          <a:xfrm>
            <a:off x="827584" y="1049561"/>
            <a:ext cx="7560840" cy="1938992"/>
          </a:xfrm>
          <a:prstGeom prst="rect">
            <a:avLst/>
          </a:prstGeom>
          <a:noFill/>
        </p:spPr>
        <p:txBody>
          <a:bodyPr wrap="square" rtlCol="0">
            <a:spAutoFit/>
          </a:bodyPr>
          <a:lstStyle/>
          <a:p>
            <a:pPr>
              <a:lnSpc>
                <a:spcPct val="150000"/>
              </a:lnSpc>
            </a:pPr>
            <a:r>
              <a:rPr lang="zh-CN" altLang="en-US" sz="2000" dirty="0" smtClean="0"/>
              <a:t>使用屏蔽电缆可以减小串扰的影响。</a:t>
            </a:r>
            <a:endParaRPr lang="en-US" altLang="zh-CN" sz="2000" dirty="0" smtClean="0"/>
          </a:p>
          <a:p>
            <a:pPr>
              <a:lnSpc>
                <a:spcPct val="150000"/>
              </a:lnSpc>
            </a:pPr>
            <a:r>
              <a:rPr lang="zh-CN" altLang="en-US" sz="2000" dirty="0" smtClean="0"/>
              <a:t>屏蔽层通常为圆柱状的金属材料制成，</a:t>
            </a:r>
            <a:r>
              <a:rPr lang="zh-CN" altLang="en-US" sz="2000" dirty="0" smtClean="0"/>
              <a:t>与地电位相连，可以避免电容耦合。</a:t>
            </a:r>
            <a:endParaRPr lang="en-US" altLang="zh-CN" sz="2000" dirty="0" smtClean="0"/>
          </a:p>
          <a:p>
            <a:pPr>
              <a:lnSpc>
                <a:spcPct val="150000"/>
              </a:lnSpc>
            </a:pPr>
            <a:r>
              <a:rPr lang="zh-CN" altLang="en-US" sz="2000" dirty="0"/>
              <a:t>可以</a:t>
            </a:r>
            <a:r>
              <a:rPr lang="zh-CN" altLang="en-US" sz="2000" dirty="0" smtClean="0"/>
              <a:t>对受扰线进行</a:t>
            </a:r>
            <a:r>
              <a:rPr lang="zh-CN" altLang="en-US" sz="2000" dirty="0"/>
              <a:t>屏蔽，或者同时</a:t>
            </a:r>
            <a:r>
              <a:rPr lang="zh-CN" altLang="en-US" sz="2000" dirty="0" smtClean="0"/>
              <a:t>屏蔽干扰线和受扰线。</a:t>
            </a:r>
            <a:endParaRPr lang="en-US" altLang="zh-CN" sz="2000" dirty="0"/>
          </a:p>
        </p:txBody>
      </p:sp>
      <p:pic>
        <p:nvPicPr>
          <p:cNvPr id="2" name="图片 1"/>
          <p:cNvPicPr>
            <a:picLocks noChangeAspect="1"/>
          </p:cNvPicPr>
          <p:nvPr/>
        </p:nvPicPr>
        <p:blipFill>
          <a:blip r:embed="rId3"/>
          <a:stretch>
            <a:fillRect/>
          </a:stretch>
        </p:blipFill>
        <p:spPr>
          <a:xfrm>
            <a:off x="0" y="4437112"/>
            <a:ext cx="5256584" cy="2048228"/>
          </a:xfrm>
          <a:prstGeom prst="rect">
            <a:avLst/>
          </a:prstGeom>
        </p:spPr>
      </p:pic>
      <p:pic>
        <p:nvPicPr>
          <p:cNvPr id="3" name="图片 2"/>
          <p:cNvPicPr>
            <a:picLocks noChangeAspect="1"/>
          </p:cNvPicPr>
          <p:nvPr/>
        </p:nvPicPr>
        <p:blipFill>
          <a:blip r:embed="rId4"/>
          <a:stretch>
            <a:fillRect/>
          </a:stretch>
        </p:blipFill>
        <p:spPr>
          <a:xfrm>
            <a:off x="5605857" y="4406176"/>
            <a:ext cx="3260878" cy="2057726"/>
          </a:xfrm>
          <a:prstGeom prst="rect">
            <a:avLst/>
          </a:prstGeom>
        </p:spPr>
      </p:pic>
      <p:pic>
        <p:nvPicPr>
          <p:cNvPr id="7" name="图片 6"/>
          <p:cNvPicPr>
            <a:picLocks noChangeAspect="1"/>
          </p:cNvPicPr>
          <p:nvPr/>
        </p:nvPicPr>
        <p:blipFill rotWithShape="1">
          <a:blip r:embed="rId5"/>
          <a:srcRect t="10568"/>
          <a:stretch/>
        </p:blipFill>
        <p:spPr>
          <a:xfrm>
            <a:off x="1331640" y="2975977"/>
            <a:ext cx="6219825" cy="1379980"/>
          </a:xfrm>
          <a:prstGeom prst="rect">
            <a:avLst/>
          </a:prstGeom>
        </p:spPr>
      </p:pic>
    </p:spTree>
    <p:extLst>
      <p:ext uri="{BB962C8B-B14F-4D97-AF65-F5344CB8AC3E}">
        <p14:creationId xmlns:p14="http://schemas.microsoft.com/office/powerpoint/2010/main" val="2112321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79512" y="18965"/>
            <a:ext cx="7056784" cy="673731"/>
          </a:xfrm>
        </p:spPr>
        <p:txBody>
          <a:bodyPr/>
          <a:lstStyle/>
          <a:p>
            <a:r>
              <a:rPr lang="zh-CN" altLang="en-US" b="1" dirty="0" smtClean="0"/>
              <a:t>双绞线</a:t>
            </a:r>
            <a:endParaRPr lang="zh-CN" altLang="en-US" b="1" dirty="0"/>
          </a:p>
        </p:txBody>
      </p:sp>
      <p:sp>
        <p:nvSpPr>
          <p:cNvPr id="6" name="文本框 5"/>
          <p:cNvSpPr txBox="1"/>
          <p:nvPr/>
        </p:nvSpPr>
        <p:spPr>
          <a:xfrm>
            <a:off x="827584" y="1049561"/>
            <a:ext cx="7560840" cy="553998"/>
          </a:xfrm>
          <a:prstGeom prst="rect">
            <a:avLst/>
          </a:prstGeom>
          <a:noFill/>
        </p:spPr>
        <p:txBody>
          <a:bodyPr wrap="square" rtlCol="0">
            <a:spAutoFit/>
          </a:bodyPr>
          <a:lstStyle/>
          <a:p>
            <a:pPr>
              <a:lnSpc>
                <a:spcPct val="150000"/>
              </a:lnSpc>
            </a:pPr>
            <a:r>
              <a:rPr lang="zh-CN" altLang="en-US" sz="2000" dirty="0" smtClean="0"/>
              <a:t>用双绞线代替单根线传输信号，可以避免互感，减小串扰的影响。</a:t>
            </a:r>
            <a:endParaRPr lang="en-US" altLang="zh-CN" sz="2000" dirty="0" smtClean="0"/>
          </a:p>
        </p:txBody>
      </p:sp>
      <p:pic>
        <p:nvPicPr>
          <p:cNvPr id="4" name="图片 3"/>
          <p:cNvPicPr>
            <a:picLocks noChangeAspect="1"/>
          </p:cNvPicPr>
          <p:nvPr/>
        </p:nvPicPr>
        <p:blipFill>
          <a:blip r:embed="rId3"/>
          <a:stretch>
            <a:fillRect/>
          </a:stretch>
        </p:blipFill>
        <p:spPr>
          <a:xfrm>
            <a:off x="1691680" y="1770925"/>
            <a:ext cx="5162550" cy="19621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3927599"/>
            <a:ext cx="6545580" cy="1760220"/>
          </a:xfrm>
          <a:prstGeom prst="rect">
            <a:avLst/>
          </a:prstGeom>
        </p:spPr>
      </p:pic>
    </p:spTree>
    <p:extLst>
      <p:ext uri="{BB962C8B-B14F-4D97-AF65-F5344CB8AC3E}">
        <p14:creationId xmlns:p14="http://schemas.microsoft.com/office/powerpoint/2010/main" val="2826764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关于实验</a:t>
            </a:r>
            <a:endParaRPr lang="zh-CN" altLang="en-US" b="1" dirty="0"/>
          </a:p>
        </p:txBody>
      </p:sp>
      <p:sp>
        <p:nvSpPr>
          <p:cNvPr id="3" name="内容占位符 2"/>
          <p:cNvSpPr>
            <a:spLocks noGrp="1"/>
          </p:cNvSpPr>
          <p:nvPr>
            <p:ph idx="1"/>
          </p:nvPr>
        </p:nvSpPr>
        <p:spPr>
          <a:xfrm>
            <a:off x="467544" y="1124744"/>
            <a:ext cx="8064896" cy="5256584"/>
          </a:xfrm>
        </p:spPr>
        <p:txBody>
          <a:bodyPr/>
          <a:lstStyle/>
          <a:p>
            <a:endParaRPr lang="en-US" altLang="zh-CN" sz="28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zh-CN" altLang="en-US" sz="2000" dirty="0" smtClean="0">
                <a:latin typeface="+mn-ea"/>
                <a:ea typeface="+mn-ea"/>
                <a:cs typeface="Arial" panose="020B0604020202020204" pitchFamily="34" charset="0"/>
              </a:rPr>
              <a:t>实验共有</a:t>
            </a:r>
            <a:r>
              <a:rPr lang="en-US" altLang="zh-CN" sz="2000" dirty="0" smtClean="0">
                <a:latin typeface="+mn-ea"/>
                <a:ea typeface="+mn-ea"/>
                <a:cs typeface="Arial" panose="020B0604020202020204" pitchFamily="34" charset="0"/>
              </a:rPr>
              <a:t>4</a:t>
            </a:r>
            <a:r>
              <a:rPr lang="zh-CN" altLang="en-US" sz="2000" dirty="0" smtClean="0">
                <a:latin typeface="+mn-ea"/>
                <a:ea typeface="+mn-ea"/>
                <a:cs typeface="Arial" panose="020B0604020202020204" pitchFamily="34" charset="0"/>
              </a:rPr>
              <a:t>部分和</a:t>
            </a:r>
            <a:r>
              <a:rPr lang="en-US" altLang="zh-CN" sz="2000" dirty="0" smtClean="0">
                <a:latin typeface="+mn-ea"/>
                <a:ea typeface="+mn-ea"/>
                <a:cs typeface="Arial" panose="020B0604020202020204" pitchFamily="34" charset="0"/>
              </a:rPr>
              <a:t>1</a:t>
            </a:r>
            <a:r>
              <a:rPr lang="zh-CN" altLang="en-US" sz="2000" dirty="0" smtClean="0">
                <a:latin typeface="+mn-ea"/>
                <a:ea typeface="+mn-ea"/>
                <a:cs typeface="Arial" panose="020B0604020202020204" pitchFamily="34" charset="0"/>
              </a:rPr>
              <a:t>个思考题，每个组分别进行实验，以小组为单位完成实验报告。</a:t>
            </a:r>
            <a:endParaRPr lang="en-US" altLang="zh-CN" sz="2000" dirty="0" smtClean="0">
              <a:latin typeface="+mn-ea"/>
              <a:ea typeface="+mn-ea"/>
              <a:cs typeface="Arial" panose="020B0604020202020204" pitchFamily="34" charset="0"/>
            </a:endParaRPr>
          </a:p>
          <a:p>
            <a:pPr>
              <a:lnSpc>
                <a:spcPct val="150000"/>
              </a:lnSpc>
              <a:buFont typeface="Arial" panose="020B0604020202020204" pitchFamily="34" charset="0"/>
              <a:buChar char="•"/>
            </a:pPr>
            <a:endParaRPr lang="en-US" altLang="zh-CN" sz="2000" dirty="0">
              <a:latin typeface="+mn-ea"/>
              <a:ea typeface="+mn-ea"/>
              <a:cs typeface="Arial" panose="020B0604020202020204" pitchFamily="34" charset="0"/>
            </a:endParaRPr>
          </a:p>
          <a:p>
            <a:pPr>
              <a:lnSpc>
                <a:spcPct val="150000"/>
              </a:lnSpc>
              <a:buFont typeface="Arial" panose="020B0604020202020204" pitchFamily="34" charset="0"/>
              <a:buChar char="•"/>
            </a:pPr>
            <a:r>
              <a:rPr lang="zh-CN" altLang="en-US" sz="2000" dirty="0" smtClean="0">
                <a:latin typeface="+mn-ea"/>
                <a:ea typeface="+mn-ea"/>
                <a:cs typeface="Arial" panose="020B0604020202020204" pitchFamily="34" charset="0"/>
              </a:rPr>
              <a:t>实验报告中需包括实验中观察到的现象并依据传输线的相关知识对现象进行解释。</a:t>
            </a:r>
            <a:endParaRPr lang="en-US" altLang="zh-CN" sz="2000" dirty="0" smtClean="0">
              <a:latin typeface="+mn-ea"/>
              <a:ea typeface="+mn-ea"/>
              <a:cs typeface="Arial" panose="020B0604020202020204" pitchFamily="34" charset="0"/>
            </a:endParaRPr>
          </a:p>
          <a:p>
            <a:pPr marL="0" indent="0">
              <a:buNone/>
            </a:pPr>
            <a:endParaRPr lang="en-US" altLang="zh-CN"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30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A000120140627A35PPBG</Template>
  <TotalTime>16340</TotalTime>
  <Words>695</Words>
  <Application>Microsoft Office PowerPoint</Application>
  <PresentationFormat>全屏显示(4:3)</PresentationFormat>
  <Paragraphs>84</Paragraphs>
  <Slides>15</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Chiller</vt:lpstr>
      <vt:lpstr>黑体</vt:lpstr>
      <vt:lpstr>经典细隶书简</vt:lpstr>
      <vt:lpstr>宋体</vt:lpstr>
      <vt:lpstr>微软雅黑</vt:lpstr>
      <vt:lpstr>Arial</vt:lpstr>
      <vt:lpstr>Calibri</vt:lpstr>
      <vt:lpstr>Times New Roman</vt:lpstr>
      <vt:lpstr>Wingdings</vt:lpstr>
      <vt:lpstr>Office 主题</vt:lpstr>
      <vt:lpstr>PowerPoint 演示文稿</vt:lpstr>
      <vt:lpstr>关于串扰</vt:lpstr>
      <vt:lpstr>关于串扰</vt:lpstr>
      <vt:lpstr>串扰模型</vt:lpstr>
      <vt:lpstr>串扰模型</vt:lpstr>
      <vt:lpstr>典型线路结构</vt:lpstr>
      <vt:lpstr>屏蔽线</vt:lpstr>
      <vt:lpstr>双绞线</vt:lpstr>
      <vt:lpstr>关于实验</vt:lpstr>
      <vt:lpstr>Test 1</vt:lpstr>
      <vt:lpstr>Test 2</vt:lpstr>
      <vt:lpstr>Test 3</vt:lpstr>
      <vt:lpstr>Test 4</vt:lpstr>
      <vt:lpstr>To think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xpd</dc:creator>
  <cp:lastModifiedBy>AutoBVT</cp:lastModifiedBy>
  <cp:revision>914</cp:revision>
  <dcterms:modified xsi:type="dcterms:W3CDTF">2020-11-04T11:59:53Z</dcterms:modified>
</cp:coreProperties>
</file>