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png" ContentType="image/png"/>
  <Default Extension="wmf" ContentType="image/x-wmf"/>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Lst>
  <p:sldSz type="screen4x3" cy="6858000" cx="9144000"/>
  <p:notesSz cx="6858000" cy="9144000"/>
  <p:defaultTex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p:restoredTop sz="94660"/>
  </p:normalViewPr>
  <p:slideViewPr>
    <p:cSldViewPr showGuides="0" snapToGrid="1" snapToObjects="0">
      <p:cViewPr varScale="1">
        <p:scale>
          <a:sx n="65" d="100"/>
          <a:sy n="65" d="100"/>
        </p:scale>
        <p:origin x="-1536" y="-114"/>
      </p:cViewPr>
      <p:guideLst>
        <p:guide orient="horz" pos="2160"/>
        <p:guide orient="vert" pos="2856"/>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tableStyles" Target="tableStyles.xml"/><Relationship Id="rId84" Type="http://schemas.openxmlformats.org/officeDocument/2006/relationships/presProps" Target="presProps.xml"/><Relationship Id="rId8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12" name=""/>
        <p:cNvGrpSpPr/>
        <p:nvPr/>
      </p:nvGrpSpPr>
      <p:grpSpPr>
        <a:xfrm rot="0">
          <a:off x="0" y="0"/>
          <a:ext cx="0" cy="0"/>
          <a:chOff x="0" y="0"/>
          <a:chExt cx="0" cy="0"/>
        </a:xfrm>
      </p:grpSpPr>
      <p:sp>
        <p:nvSpPr>
          <p:cNvPr id="1049012" name=""/>
          <p:cNvSpPr/>
          <p:nvPr>
            <p:ph type="hdr" sz="quarter" idx="0"/>
          </p:nvPr>
        </p:nvSpPr>
        <p:spPr>
          <a:xfrm rot="0">
            <a:off x="0" y="0"/>
            <a:ext cx="2971800" cy="457200"/>
          </a:xfrm>
          <a:prstGeom prst="rect"/>
          <a:noFill/>
          <a:ln>
            <a:noFill/>
          </a:ln>
        </p:spPr>
        <p:txBody>
          <a:bodyPr anchor="t" bIns="45720" lIns="91440" rIns="91440" tIns="45720"/>
          <a:p>
            <a:pPr eaLnBrk="1" hangingPunct="1" latinLnBrk="1" lvl="0"/>
            <a:endParaRPr altLang="zh-CN" sz="1200" lang="zh-CN">
              <a:latin typeface="Times New Roman" pitchFamily="18" charset="0"/>
            </a:endParaRPr>
          </a:p>
        </p:txBody>
      </p:sp>
      <p:sp>
        <p:nvSpPr>
          <p:cNvPr id="1049013" name=""/>
          <p:cNvSpPr/>
          <p:nvPr>
            <p:ph type="dt" sz="full" idx="1"/>
          </p:nvPr>
        </p:nvSpPr>
        <p:spPr>
          <a:xfrm rot="0">
            <a:off x="3886200" y="0"/>
            <a:ext cx="2971800" cy="457200"/>
          </a:xfrm>
          <a:prstGeom prst="rect"/>
          <a:noFill/>
          <a:ln>
            <a:noFill/>
          </a:ln>
        </p:spPr>
        <p:txBody>
          <a:bodyPr anchor="t" bIns="45720" lIns="91440" rIns="91440" tIns="45720"/>
          <a:p>
            <a:pPr algn="r" eaLnBrk="1" hangingPunct="1" latinLnBrk="1" lvl="0"/>
            <a:endParaRPr altLang="zh-CN" sz="1200" lang="zh-CN">
              <a:latin typeface="Times New Roman" pitchFamily="18" charset="0"/>
            </a:endParaRPr>
          </a:p>
        </p:txBody>
      </p:sp>
      <p:sp>
        <p:nvSpPr>
          <p:cNvPr id="1049014" name=""/>
          <p:cNvSpPr/>
          <p:nvPr>
            <p:ph type="sldImg" sz="full" idx="2"/>
          </p:nvPr>
        </p:nvSpPr>
        <p:spPr>
          <a:xfrm rot="0">
            <a:off x="1143000" y="685800"/>
            <a:ext cx="4572000" cy="3429000"/>
          </a:xfrm>
          <a:prstGeom prst="rect"/>
          <a:noFill/>
          <a:ln>
            <a:noFill/>
          </a:ln>
        </p:spPr>
        <p:txBody>
          <a:bodyPr anchor="ctr" bIns="45720" lIns="91440" rIns="91440" tIns="45720"/>
          <a:p/>
        </p:txBody>
      </p:sp>
      <p:sp>
        <p:nvSpPr>
          <p:cNvPr id="1049015" name=""/>
          <p:cNvSpPr/>
          <p:nvPr>
            <p:ph type="body" sz="quarter" idx="3"/>
          </p:nvPr>
        </p:nvSpPr>
        <p:spPr>
          <a:xfrm rot="0">
            <a:off x="914400" y="4343400"/>
            <a:ext cx="5029200" cy="4114800"/>
          </a:xfrm>
          <a:prstGeom prst="rect"/>
          <a:noFill/>
          <a:ln>
            <a:noFill/>
          </a:ln>
        </p:spPr>
        <p:txBody>
          <a:bodyPr anchor="ctr" bIns="45720" lIns="91440" rIns="91440" tIns="45720"/>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016" name=""/>
          <p:cNvSpPr/>
          <p:nvPr>
            <p:ph type="ftr" sz="quarter" idx="4"/>
          </p:nvPr>
        </p:nvSpPr>
        <p:spPr>
          <a:xfrm rot="0">
            <a:off x="0" y="8686800"/>
            <a:ext cx="2971800" cy="457200"/>
          </a:xfrm>
          <a:prstGeom prst="rect"/>
          <a:noFill/>
          <a:ln>
            <a:noFill/>
          </a:ln>
        </p:spPr>
        <p:txBody>
          <a:bodyPr anchor="b" bIns="45720" lIns="91440" rIns="91440" tIns="45720"/>
          <a:p>
            <a:pPr eaLnBrk="1" hangingPunct="1" latinLnBrk="1" lvl="0"/>
            <a:endParaRPr altLang="zh-CN" sz="1200" lang="zh-CN">
              <a:latin typeface="Times New Roman" pitchFamily="18" charset="0"/>
            </a:endParaRPr>
          </a:p>
        </p:txBody>
      </p:sp>
      <p:sp>
        <p:nvSpPr>
          <p:cNvPr id="1049017" name=""/>
          <p:cNvSpPr/>
          <p:nvPr>
            <p:ph type="sldNum" sz="quarter" idx="5"/>
          </p:nvPr>
        </p:nvSpPr>
        <p:spPr>
          <a:xfrm rot="0">
            <a:off x="3886200" y="8686800"/>
            <a:ext cx="2971800" cy="457200"/>
          </a:xfrm>
          <a:prstGeom prst="rect"/>
          <a:noFill/>
          <a:ln>
            <a:noFill/>
          </a:ln>
        </p:spPr>
        <p:txBody>
          <a:bodyPr anchor="b" bIns="45720" lIns="91440" rIns="91440" tIns="45720"/>
          <a:p>
            <a:pPr algn="r" eaLnBrk="1" hangingPunct="1" latinLnBrk="1" lvl="0"/>
            <a:fld id="{566ABCEB-ACFC-4714-9973-3DA970169C29}" type="slidenum">
              <a:rPr altLang="zh-CN" sz="1200" lang="zh-CN">
                <a:latin typeface="Times New Roman" pitchFamily="18" charset="0"/>
              </a:rPr>
              <a:pPr algn="r" eaLnBrk="1" hangingPunct="1" latinLnBrk="1" lvl="0"/>
            </a:fld>
            <a:endParaRPr altLang="zh-CN" sz="1200" lang="zh-CN">
              <a:latin typeface="Times New Roman" pitchFamily="18" charset="0"/>
            </a:endParaRPr>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Arial" pitchFamily="34"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Arial" pitchFamily="34"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Arial" pitchFamily="34"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Arial" pitchFamily="34"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Times New Roman" pitchFamily="18" charset="0"/>
        <a:ea typeface="宋体" pitchFamily="2" charset="-122"/>
        <a:sym typeface="Arial" pitchFamily="34"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02" name=""/>
        <p:cNvGrpSpPr/>
        <p:nvPr/>
      </p:nvGrpSpPr>
      <p:grpSpPr>
        <a:xfrm rot="0">
          <a:off x="0" y="0"/>
          <a:ext cx="0" cy="0"/>
          <a:chOff x="0" y="0"/>
          <a:chExt cx="0" cy="0"/>
        </a:xfrm>
      </p:grpSpPr>
      <p:sp>
        <p:nvSpPr>
          <p:cNvPr id="1048591" name=""/>
          <p:cNvSpPr/>
          <p:nvPr>
            <p:ph type="sldImg" sz="full" idx="0"/>
          </p:nvPr>
        </p:nvSpPr>
        <p:spPr>
          <a:xfrm rot="0">
            <a:off x="1143000" y="685800"/>
            <a:ext cx="4572000" cy="3429000"/>
          </a:xfrm>
          <a:prstGeom prst="rect"/>
        </p:spPr>
        <p:txBody>
          <a:bodyPr anchor="ctr" bIns="45720" lIns="91440" rIns="91440" tIns="45720"/>
          <a:p/>
        </p:txBody>
      </p:sp>
      <p:sp>
        <p:nvSpPr>
          <p:cNvPr id="1048592" name=""/>
          <p:cNvSpPr/>
          <p:nvPr>
            <p:ph type="body" sz="full" idx="1"/>
          </p:nvPr>
        </p:nvSpPr>
        <p:spPr>
          <a:xfrm rot="0">
            <a:off x="914400" y="4343400"/>
            <a:ext cx="5029200" cy="4114800"/>
          </a:xfrm>
          <a:prstGeom prst="rect"/>
          <a:noFill/>
        </p:spPr>
        <p:txBody>
          <a:bodyPr anchor="ctr" bIns="45720" lIns="91440" rIns="91440" tIns="45720"/>
          <a:p>
            <a:pPr eaLnBrk="1" hangingPunct="1" latinLnBrk="1" lvl="0"/>
            <a:r>
              <a:rPr altLang="en-US" lang="zh-CN"/>
              <a:t>提问：失业就是没有工作吗？ </a:t>
            </a:r>
            <a:r>
              <a:rPr altLang="zh-CN" lang="zh-CN"/>
              <a:t>60</a:t>
            </a:r>
            <a:r>
              <a:rPr altLang="en-US" lang="zh-CN"/>
              <a:t>岁以上的人也是失业者吗？在校大学生是否也算失业人口呢？</a:t>
            </a:r>
          </a:p>
          <a:p>
            <a:pPr eaLnBrk="1" hangingPunct="1" latinLnBrk="1" lvl="0"/>
            <a:endParaRPr altLang="zh-CN"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7" name=""/>
        <p:cNvGrpSpPr/>
        <p:nvPr/>
      </p:nvGrpSpPr>
      <p:grpSpPr>
        <a:xfrm>
          <a:off x="0" y="0"/>
          <a:ext cx="0" cy="0"/>
          <a:chOff x="0" y="0"/>
          <a:chExt cx="0" cy="0"/>
        </a:xfrm>
      </p:grpSpPr>
      <p:sp>
        <p:nvSpPr>
          <p:cNvPr id="1048583" name="标题 1"/>
          <p:cNvSpPr>
            <a:spLocks noGrp="1"/>
          </p:cNvSpPr>
          <p:nvPr>
            <p:ph type="ctrTitle"/>
          </p:nvPr>
        </p:nvSpPr>
        <p:spPr>
          <a:xfrm>
            <a:off x="685800" y="2130425"/>
            <a:ext cx="7772400" cy="1470025"/>
          </a:xfrm>
        </p:spPr>
        <p:txBody>
          <a:bodyPr/>
          <a:p>
            <a:r>
              <a:rPr altLang="en-US" lang="zh-CN" smtClean="0"/>
              <a:t>单击此处编辑母版标题样式</a:t>
            </a:r>
            <a:endParaRPr altLang="en-US" lang="zh-CN"/>
          </a:p>
        </p:txBody>
      </p:sp>
      <p:sp>
        <p:nvSpPr>
          <p:cNvPr id="1048584"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209" name=""/>
        <p:cNvGrpSpPr/>
        <p:nvPr/>
      </p:nvGrpSpPr>
      <p:grpSpPr>
        <a:xfrm>
          <a:off x="0" y="0"/>
          <a:ext cx="0" cy="0"/>
          <a:chOff x="0" y="0"/>
          <a:chExt cx="0" cy="0"/>
        </a:xfrm>
      </p:grpSpPr>
      <p:sp>
        <p:nvSpPr>
          <p:cNvPr id="1049009" name="标题 1"/>
          <p:cNvSpPr>
            <a:spLocks noGrp="1"/>
          </p:cNvSpPr>
          <p:nvPr>
            <p:ph type="title"/>
          </p:nvPr>
        </p:nvSpPr>
        <p:spPr/>
        <p:txBody>
          <a:bodyPr/>
          <a:p>
            <a:r>
              <a:rPr altLang="en-US" lang="zh-CN" smtClean="0"/>
              <a:t>单击此处编辑母版标题样式</a:t>
            </a:r>
            <a:endParaRPr altLang="en-US" lang="zh-CN"/>
          </a:p>
        </p:txBody>
      </p:sp>
      <p:sp>
        <p:nvSpPr>
          <p:cNvPr id="1049010" name="竖排文字占位符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203" name=""/>
        <p:cNvGrpSpPr/>
        <p:nvPr/>
      </p:nvGrpSpPr>
      <p:grpSpPr>
        <a:xfrm>
          <a:off x="0" y="0"/>
          <a:ext cx="0" cy="0"/>
          <a:chOff x="0" y="0"/>
          <a:chExt cx="0" cy="0"/>
        </a:xfrm>
      </p:grpSpPr>
      <p:sp>
        <p:nvSpPr>
          <p:cNvPr id="1048991" name="竖排标题 1"/>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992" name="竖排文字占位符 2"/>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xAndChart">
  <p:cSld name="标题，文本与图表">
    <p:spTree>
      <p:nvGrpSpPr>
        <p:cNvPr id="208" name=""/>
        <p:cNvGrpSpPr/>
        <p:nvPr/>
      </p:nvGrpSpPr>
      <p:grpSpPr>
        <a:xfrm>
          <a:off x="0" y="0"/>
          <a:ext cx="0" cy="0"/>
          <a:chOff x="0" y="0"/>
          <a:chExt cx="0" cy="0"/>
        </a:xfrm>
      </p:grpSpPr>
      <p:sp>
        <p:nvSpPr>
          <p:cNvPr id="1049006"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
        <p:nvSpPr>
          <p:cNvPr id="1049007" name="文本占位符 2"/>
          <p:cNvSpPr>
            <a:spLocks noGrp="1"/>
          </p:cNvSpPr>
          <p:nvPr>
            <p:ph type="body" sz="half" idx="1"/>
          </p:nvPr>
        </p:nvSpPr>
        <p:spPr>
          <a:xfrm>
            <a:off x="457200" y="1600200"/>
            <a:ext cx="4038600" cy="4525963"/>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08" name="图表占位符 3"/>
          <p:cNvSpPr>
            <a:spLocks noGrp="1"/>
          </p:cNvSpPr>
          <p:nvPr>
            <p:ph type="chart" sz="half" idx="2"/>
          </p:nvPr>
        </p:nvSpPr>
        <p:spPr>
          <a:xfrm>
            <a:off x="4648200" y="1600200"/>
            <a:ext cx="4038600" cy="4525963"/>
          </a:xfrm>
        </p:spPr>
        <p:txBody>
          <a:bodyPr anchor="t" anchorCtr="0" bIns="45720" compatLnSpc="1" lIns="91440" numCol="1" rIns="91440" tIns="45720" vert="horz" wrap="square">
            <a:prstTxWarp prst="textNoShape"/>
          </a:bodyPr>
          <a:p>
            <a:pPr algn="l" defTabSz="914400" eaLnBrk="0" fontAlgn="base" hangingPunct="0" indent="-342900" latinLnBrk="0" lvl="0" marL="342900" marR="0" rtl="0">
              <a:lnSpc>
                <a:spcPct val="100000"/>
              </a:lnSpc>
              <a:spcBef>
                <a:spcPct val="20000"/>
              </a:spcBef>
              <a:spcAft>
                <a:spcPct val="0"/>
              </a:spcAft>
              <a:buClrTx/>
              <a:buSzTx/>
              <a:buFontTx/>
              <a:buChar char="•"/>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42" name=""/>
        <p:cNvGrpSpPr/>
        <p:nvPr/>
      </p:nvGrpSpPr>
      <p:grpSpPr>
        <a:xfrm rot="0">
          <a:off x="0" y="0"/>
          <a:ext cx="0" cy="0"/>
          <a:chOff x="0" y="0"/>
          <a:chExt cx="0" cy="0"/>
        </a:xfrm>
      </p:grpSpPr>
      <p:sp>
        <p:nvSpPr>
          <p:cNvPr id="1048762"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en-US"/>
          </a:p>
        </p:txBody>
      </p:sp>
      <p:sp>
        <p:nvSpPr>
          <p:cNvPr id="1048763"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en-US"/>
          </a:p>
        </p:txBody>
      </p:sp>
      <p:sp>
        <p:nvSpPr>
          <p:cNvPr id="1048764"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767" name="内容占位符 3"/>
          <p:cNvSpPr>
            <a:spLocks noGrp="1"/>
          </p:cNvSpPr>
          <p:nvPr>
            <p:ph sz="half" idx="2"/>
          </p:nvPr>
        </p:nvSpPr>
        <p:spPr>
          <a:xfrm>
            <a:off x="4648200" y="1600200"/>
            <a:ext cx="4038600" cy="4525963"/>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占位符 2"/>
          <p:cNvSpPr>
            <a:spLocks noGrp="1"/>
          </p:cNvSpPr>
          <p:nvPr>
            <p:ph type="body" sz="half" idx="1"/>
          </p:nvPr>
        </p:nvSpPr>
        <p:spPr>
          <a:xfrm>
            <a:off x="457200" y="1600200"/>
            <a:ext cx="4038600" cy="4525963"/>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标题 1"/>
          <p:cNvSpPr>
            <a:spLocks noGrp="1"/>
          </p:cNvSpPr>
          <p:nvPr>
            <p:ph type="title"/>
          </p:nvPr>
        </p:nvSpPr>
        <p:spPr>
          <a:xfrm>
            <a:off x="457200" y="274638"/>
            <a:ext cx="82296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blipFill rotWithShape="0">
          <a:blip xmlns:r="http://schemas.openxmlformats.org/officeDocument/2006/relationships" r:embed="rId1">
            <a:alphaModFix amt="100000"/>
          </a:blip>
          <a:srcRect/>
          <a:stretch>
            <a:fillRect/>
          </a:stretch>
        </a:blipFill>
      </p:bgPr>
    </p:bg>
    <p:spTree>
      <p:nvGrpSpPr>
        <p:cNvPr id="164" name=""/>
        <p:cNvGrpSpPr/>
        <p:nvPr/>
      </p:nvGrpSpPr>
      <p:grpSpPr>
        <a:xfrm rot="0">
          <a:off x="0" y="0"/>
          <a:ext cx="0" cy="0"/>
          <a:chOff x="0" y="0"/>
          <a:chExt cx="0" cy="0"/>
        </a:xfrm>
      </p:grpSpPr>
      <p:sp>
        <p:nvSpPr>
          <p:cNvPr id="1048862"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en-US"/>
          </a:p>
        </p:txBody>
      </p:sp>
      <p:sp>
        <p:nvSpPr>
          <p:cNvPr id="1048863"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en-US"/>
          </a:p>
        </p:txBody>
      </p:sp>
      <p:sp>
        <p:nvSpPr>
          <p:cNvPr id="1048864"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en-US"/>
              <a:pPr algn="r" eaLnBrk="1" hangingPunct="1" latinLnBrk="1" lvl="0"/>
            </a:fld>
            <a:endParaRPr altLang="zh-CN" sz="1400" lang="en-US"/>
          </a:p>
        </p:txBody>
      </p:sp>
      <p:sp>
        <p:nvSpPr>
          <p:cNvPr id="1048869" name="内容占位符 5"/>
          <p:cNvSpPr>
            <a:spLocks noGrp="1"/>
          </p:cNvSpPr>
          <p:nvPr>
            <p:ph sz="quarter" idx="4"/>
          </p:nvPr>
        </p:nvSpPr>
        <p:spPr>
          <a:xfrm>
            <a:off x="4648200" y="3938588"/>
            <a:ext cx="4038600" cy="218757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8" name="内容占位符 4"/>
          <p:cNvSpPr>
            <a:spLocks noGrp="1"/>
          </p:cNvSpPr>
          <p:nvPr>
            <p:ph sz="quarter" idx="3"/>
          </p:nvPr>
        </p:nvSpPr>
        <p:spPr>
          <a:xfrm>
            <a:off x="457200" y="3938588"/>
            <a:ext cx="4038600" cy="2187575"/>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7" name="内容占位符 3"/>
          <p:cNvSpPr>
            <a:spLocks noGrp="1"/>
          </p:cNvSpPr>
          <p:nvPr>
            <p:ph sz="quarter" idx="2"/>
          </p:nvPr>
        </p:nvSpPr>
        <p:spPr>
          <a:xfrm>
            <a:off x="4648200" y="1600200"/>
            <a:ext cx="4038600" cy="21859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6" name="内容占位符 2"/>
          <p:cNvSpPr>
            <a:spLocks noGrp="1"/>
          </p:cNvSpPr>
          <p:nvPr>
            <p:ph sz="quarter" idx="1"/>
          </p:nvPr>
        </p:nvSpPr>
        <p:spPr>
          <a:xfrm>
            <a:off x="457200" y="1600200"/>
            <a:ext cx="4038600" cy="21859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5" name="标题 1"/>
          <p:cNvSpPr>
            <a:spLocks noGrp="1"/>
          </p:cNvSpPr>
          <p:nvPr>
            <p:ph type="title" sz="quarter"/>
          </p:nvPr>
        </p:nvSpPr>
        <p:spPr>
          <a:xfrm>
            <a:off x="457200" y="274638"/>
            <a:ext cx="8229600" cy="1143000"/>
          </a:xfrm>
        </p:spPr>
        <p:txBody>
          <a:bodyPr/>
          <a:p>
            <a:r>
              <a:rPr altLang="en-US" lang="zh-CN" smtClean="0"/>
              <a:t>单击此处编辑母版标题样式</a:t>
            </a: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9" name=""/>
        <p:cNvGrpSpPr/>
        <p:nvPr/>
      </p:nvGrpSpPr>
      <p:grpSpPr>
        <a:xfrm>
          <a:off x="0" y="0"/>
          <a:ext cx="0" cy="0"/>
          <a:chOff x="0" y="0"/>
          <a:chExt cx="0" cy="0"/>
        </a:xfrm>
      </p:grpSpPr>
      <p:sp>
        <p:nvSpPr>
          <p:cNvPr id="1048587" name="标题 1"/>
          <p:cNvSpPr>
            <a:spLocks noGrp="1"/>
          </p:cNvSpPr>
          <p:nvPr>
            <p:ph type="title"/>
          </p:nvPr>
        </p:nvSpPr>
        <p:spPr/>
        <p:txBody>
          <a:bodyPr/>
          <a:p>
            <a:r>
              <a:rPr altLang="en-US" lang="zh-CN" smtClean="0"/>
              <a:t>单击此处编辑母版标题样式</a:t>
            </a:r>
            <a:endParaRPr altLang="en-US" lang="zh-CN"/>
          </a:p>
        </p:txBody>
      </p:sp>
      <p:sp>
        <p:nvSpPr>
          <p:cNvPr id="1048588" name="内容占位符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06" name=""/>
        <p:cNvGrpSpPr/>
        <p:nvPr/>
      </p:nvGrpSpPr>
      <p:grpSpPr>
        <a:xfrm>
          <a:off x="0" y="0"/>
          <a:ext cx="0" cy="0"/>
          <a:chOff x="0" y="0"/>
          <a:chExt cx="0" cy="0"/>
        </a:xfrm>
      </p:grpSpPr>
      <p:sp>
        <p:nvSpPr>
          <p:cNvPr id="1049001" name="标题 1"/>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002"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07" name=""/>
        <p:cNvGrpSpPr/>
        <p:nvPr/>
      </p:nvGrpSpPr>
      <p:grpSpPr>
        <a:xfrm>
          <a:off x="0" y="0"/>
          <a:ext cx="0" cy="0"/>
          <a:chOff x="0" y="0"/>
          <a:chExt cx="0" cy="0"/>
        </a:xfrm>
      </p:grpSpPr>
      <p:sp>
        <p:nvSpPr>
          <p:cNvPr id="1049003" name="标题 1"/>
          <p:cNvSpPr>
            <a:spLocks noGrp="1"/>
          </p:cNvSpPr>
          <p:nvPr>
            <p:ph type="title"/>
          </p:nvPr>
        </p:nvSpPr>
        <p:spPr/>
        <p:txBody>
          <a:bodyPr/>
          <a:p>
            <a:r>
              <a:rPr altLang="en-US" lang="zh-CN" smtClean="0"/>
              <a:t>单击此处编辑母版标题样式</a:t>
            </a:r>
            <a:endParaRPr altLang="en-US" lang="zh-CN"/>
          </a:p>
        </p:txBody>
      </p:sp>
      <p:sp>
        <p:nvSpPr>
          <p:cNvPr id="1049004"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05"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05" name=""/>
        <p:cNvGrpSpPr/>
        <p:nvPr/>
      </p:nvGrpSpPr>
      <p:grpSpPr>
        <a:xfrm>
          <a:off x="0" y="0"/>
          <a:ext cx="0" cy="0"/>
          <a:chOff x="0" y="0"/>
          <a:chExt cx="0" cy="0"/>
        </a:xfrm>
      </p:grpSpPr>
      <p:sp>
        <p:nvSpPr>
          <p:cNvPr id="1048996" name="标题 1"/>
          <p:cNvSpPr>
            <a:spLocks noGrp="1"/>
          </p:cNvSpPr>
          <p:nvPr>
            <p:ph type="title"/>
          </p:nvPr>
        </p:nvSpPr>
        <p:spPr/>
        <p:txBody>
          <a:bodyPr/>
          <a:p>
            <a:r>
              <a:rPr altLang="en-US" lang="zh-CN" smtClean="0"/>
              <a:t>单击此处编辑母版标题样式</a:t>
            </a:r>
            <a:endParaRPr altLang="en-US" lang="zh-CN"/>
          </a:p>
        </p:txBody>
      </p:sp>
      <p:sp>
        <p:nvSpPr>
          <p:cNvPr id="1048997"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998"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99"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00"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10" name=""/>
        <p:cNvGrpSpPr/>
        <p:nvPr/>
      </p:nvGrpSpPr>
      <p:grpSpPr>
        <a:xfrm>
          <a:off x="0" y="0"/>
          <a:ext cx="0" cy="0"/>
          <a:chOff x="0" y="0"/>
          <a:chExt cx="0" cy="0"/>
        </a:xfrm>
      </p:grpSpPr>
      <p:sp>
        <p:nvSpPr>
          <p:cNvPr id="1049011" name="标题 1"/>
          <p:cNvSpPr>
            <a:spLocks noGrp="1"/>
          </p:cNvSpPr>
          <p:nvPr>
            <p:ph type="title"/>
          </p:nvPr>
        </p:nvSpPr>
        <p:spPr/>
        <p:txBody>
          <a:bodyPr/>
          <a:p>
            <a:r>
              <a:rPr altLang="en-US" lang="zh-CN" smtClean="0"/>
              <a:t>单击此处编辑母版标题样式</a:t>
            </a:r>
            <a:endParaRPr altLang="en-US" lang="zh-CN"/>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09" name=""/>
        <p:cNvGrpSpPr/>
        <p:nvPr/>
      </p:nvGrpSpPr>
      <p:grpSpPr>
        <a:xfrm>
          <a:off x="0" y="0"/>
          <a:ext cx="0" cy="0"/>
          <a:chOff x="0" y="0"/>
          <a:chExt cx="0" cy="0"/>
        </a:xfrm>
      </p:grpSpPr>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02" name=""/>
        <p:cNvGrpSpPr/>
        <p:nvPr/>
      </p:nvGrpSpPr>
      <p:grpSpPr>
        <a:xfrm>
          <a:off x="0" y="0"/>
          <a:ext cx="0" cy="0"/>
          <a:chOff x="0" y="0"/>
          <a:chExt cx="0" cy="0"/>
        </a:xfrm>
      </p:grpSpPr>
      <p:sp>
        <p:nvSpPr>
          <p:cNvPr id="1048988" name="标题 1"/>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989"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90"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204" name=""/>
        <p:cNvGrpSpPr/>
        <p:nvPr/>
      </p:nvGrpSpPr>
      <p:grpSpPr>
        <a:xfrm>
          <a:off x="0" y="0"/>
          <a:ext cx="0" cy="0"/>
          <a:chOff x="0" y="0"/>
          <a:chExt cx="0" cy="0"/>
        </a:xfrm>
      </p:grpSpPr>
      <p:sp>
        <p:nvSpPr>
          <p:cNvPr id="1048993" name="标题 1"/>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994"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altLang="en-US" baseline="0" b="0" cap="none" sz="3200" i="0" kern="0" kumimoji="0" lang="zh-CN" noProof="0" normalizeH="0" spc="0" strike="noStrike" u="none" smtClean="0">
              <a:ln>
                <a:noFill/>
              </a:ln>
              <a:solidFill>
                <a:schemeClr val="tx1"/>
              </a:solidFill>
              <a:effectLst/>
              <a:uLnTx/>
              <a:uFillTx/>
              <a:latin typeface="+mn-lt"/>
              <a:ea typeface="+mn-ea"/>
              <a:cs typeface="+mn-cs"/>
            </a:endParaRPr>
          </a:p>
        </p:txBody>
      </p:sp>
      <p:sp>
        <p:nvSpPr>
          <p:cNvPr id="1048995"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image" Target="../media/image1.jpeg"/><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5">
            <a:alphaModFix amt="100000"/>
          </a:blip>
          <a:srcRect/>
          <a:stretch>
            <a:fillRect/>
          </a:stretch>
        </a:blipFill>
      </p:bgPr>
    </p:bg>
    <p:spTree>
      <p:nvGrpSpPr>
        <p:cNvPr id="25"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a:p>
            <a:pPr lvl="0"/>
            <a:r>
              <a:rPr altLang="en-US" lang="zh-CN"/>
              <a:t>单击此处编辑母版标题样式</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sz="1400" lang="zh-CN"/>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ctr" eaLnBrk="1" hangingPunct="1" latinLnBrk="1" lvl="0"/>
            <a:endParaRPr altLang="zh-CN" sz="1400" lang="zh-CN"/>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Arial" pitchFamily="34" charset="0"/>
                <a:ea typeface="宋体" pitchFamily="2" charset="-122"/>
                <a:sym typeface="Arial" pitchFamily="34" charset="0"/>
              </a:defRPr>
            </a:lvl5pPr>
          </a:lstStyle>
          <a:p>
            <a:pPr algn="r" eaLnBrk="1" hangingPunct="1" latinLnBrk="1" lvl="0"/>
            <a:fld id="{566ABCEB-ACFC-4714-9973-3DA970169C29}" type="slidenum">
              <a:rPr altLang="zh-CN" sz="1400" lang="zh-CN"/>
              <a:pPr algn="r" eaLnBrk="1" hangingPunct="1" latinLnBrk="1" lvl="0"/>
            </a:fld>
            <a:endParaRPr altLang="zh-CN" sz="1400" lang="zh-CN"/>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sldNum="0"/>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Arial" pitchFamily="34" charset="0"/>
          <a:ea typeface="宋体" pitchFamily="2" charset="-122"/>
        </a:defRPr>
      </a:lvl2pPr>
      <a:lvl3pPr algn="ctr" eaLnBrk="0" fontAlgn="base" hangingPunct="0" rtl="0">
        <a:spcBef>
          <a:spcPct val="0"/>
        </a:spcBef>
        <a:spcAft>
          <a:spcPct val="0"/>
        </a:spcAft>
        <a:defRPr sz="4400">
          <a:solidFill>
            <a:schemeClr val="tx2"/>
          </a:solidFill>
          <a:latin typeface="Arial" pitchFamily="34" charset="0"/>
          <a:ea typeface="宋体" pitchFamily="2" charset="-122"/>
        </a:defRPr>
      </a:lvl3pPr>
      <a:lvl4pPr algn="ctr" eaLnBrk="0" fontAlgn="base" hangingPunct="0" rtl="0">
        <a:spcBef>
          <a:spcPct val="0"/>
        </a:spcBef>
        <a:spcAft>
          <a:spcPct val="0"/>
        </a:spcAft>
        <a:defRPr sz="4400">
          <a:solidFill>
            <a:schemeClr val="tx2"/>
          </a:solidFill>
          <a:latin typeface="Arial" pitchFamily="34" charset="0"/>
          <a:ea typeface="宋体" pitchFamily="2" charset="-122"/>
        </a:defRPr>
      </a:lvl4pPr>
      <a:lvl5pPr algn="ctr" eaLnBrk="0" fontAlgn="base" hangingPunct="0" rtl="0">
        <a:spcBef>
          <a:spcPct val="0"/>
        </a:spcBef>
        <a:spcAft>
          <a:spcPct val="0"/>
        </a:spcAft>
        <a:defRPr sz="4400">
          <a:solidFill>
            <a:schemeClr val="tx2"/>
          </a:solidFill>
          <a:latin typeface="Arial" pitchFamily="34" charset="0"/>
          <a:ea typeface="宋体" pitchFamily="2" charset="-122"/>
        </a:defRPr>
      </a:lvl5pPr>
      <a:lvl6pPr algn="ctr" fontAlgn="base" marL="457200" rtl="0">
        <a:spcBef>
          <a:spcPct val="0"/>
        </a:spcBef>
        <a:spcAft>
          <a:spcPct val="0"/>
        </a:spcAft>
        <a:defRPr sz="4400">
          <a:solidFill>
            <a:schemeClr val="tx2"/>
          </a:solidFill>
          <a:latin typeface="Arial" pitchFamily="34" charset="0"/>
          <a:ea typeface="宋体" pitchFamily="2" charset="-122"/>
        </a:defRPr>
      </a:lvl6pPr>
      <a:lvl7pPr algn="ctr" fontAlgn="base" marL="914400" rtl="0">
        <a:spcBef>
          <a:spcPct val="0"/>
        </a:spcBef>
        <a:spcAft>
          <a:spcPct val="0"/>
        </a:spcAft>
        <a:defRPr sz="4400">
          <a:solidFill>
            <a:schemeClr val="tx2"/>
          </a:solidFill>
          <a:latin typeface="Arial" pitchFamily="34" charset="0"/>
          <a:ea typeface="宋体" pitchFamily="2" charset="-122"/>
        </a:defRPr>
      </a:lvl7pPr>
      <a:lvl8pPr algn="ctr" fontAlgn="base" marL="1371600" rtl="0">
        <a:spcBef>
          <a:spcPct val="0"/>
        </a:spcBef>
        <a:spcAft>
          <a:spcPct val="0"/>
        </a:spcAft>
        <a:defRPr sz="4400">
          <a:solidFill>
            <a:schemeClr val="tx2"/>
          </a:solidFill>
          <a:latin typeface="Arial" pitchFamily="34" charset="0"/>
          <a:ea typeface="宋体" pitchFamily="2" charset="-122"/>
        </a:defRPr>
      </a:lvl8pPr>
      <a:lvl9pPr algn="ctr" fontAlgn="base" marL="1828800" rtl="0">
        <a:spcBef>
          <a:spcPct val="0"/>
        </a:spcBef>
        <a:spcAft>
          <a:spcPct val="0"/>
        </a:spcAft>
        <a:defRPr sz="4400">
          <a:solidFill>
            <a:schemeClr val="tx2"/>
          </a:solidFill>
          <a:latin typeface="Arial" pitchFamily="34" charset="0"/>
          <a:ea typeface="宋体" pitchFamily="2" charset="-122"/>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ea typeface="+mn-ea"/>
        </a:defRPr>
      </a:lvl2pPr>
      <a:lvl3pPr algn="l" eaLnBrk="0" fontAlgn="base" hangingPunct="0" indent="-228600" marL="1143000" rtl="0">
        <a:spcBef>
          <a:spcPct val="20000"/>
        </a:spcBef>
        <a:spcAft>
          <a:spcPct val="0"/>
        </a:spcAft>
        <a:buChar char="•"/>
        <a:defRPr sz="2400">
          <a:solidFill>
            <a:schemeClr val="tx1"/>
          </a:solidFill>
          <a:latin typeface="+mn-lt"/>
          <a:ea typeface="+mn-ea"/>
        </a:defRPr>
      </a:lvl3pPr>
      <a:lvl4pPr algn="l" eaLnBrk="0" fontAlgn="base" hangingPunct="0" indent="-228600" marL="1600200" rtl="0">
        <a:spcBef>
          <a:spcPct val="20000"/>
        </a:spcBef>
        <a:spcAft>
          <a:spcPct val="0"/>
        </a:spcAft>
        <a:buChar char="–"/>
        <a:defRPr sz="2000">
          <a:solidFill>
            <a:schemeClr val="tx1"/>
          </a:solidFill>
          <a:latin typeface="+mn-lt"/>
          <a:ea typeface="+mn-ea"/>
        </a:defRPr>
      </a:lvl4pPr>
      <a:lvl5pPr algn="l" eaLnBrk="0" fontAlgn="base" hangingPunct="0" indent="-228600" marL="2057400" rtl="0">
        <a:spcBef>
          <a:spcPct val="20000"/>
        </a:spcBef>
        <a:spcAft>
          <a:spcPct val="0"/>
        </a:spcAft>
        <a:buChar char="»"/>
        <a:defRPr sz="2000">
          <a:solidFill>
            <a:schemeClr val="tx1"/>
          </a:solidFill>
          <a:latin typeface="+mn-lt"/>
          <a:ea typeface="+mn-ea"/>
        </a:defRPr>
      </a:lvl5pPr>
      <a:lvl6pPr algn="l" fontAlgn="base" indent="-228600" marL="2514600" rtl="0">
        <a:spcBef>
          <a:spcPct val="20000"/>
        </a:spcBef>
        <a:spcAft>
          <a:spcPct val="0"/>
        </a:spcAft>
        <a:buChar char="»"/>
        <a:defRPr sz="2000">
          <a:solidFill>
            <a:schemeClr val="tx1"/>
          </a:solidFill>
          <a:latin typeface="+mn-lt"/>
          <a:ea typeface="+mn-ea"/>
        </a:defRPr>
      </a:lvl6pPr>
      <a:lvl7pPr algn="l" fontAlgn="base" indent="-228600" marL="2971800" rtl="0">
        <a:spcBef>
          <a:spcPct val="20000"/>
        </a:spcBef>
        <a:spcAft>
          <a:spcPct val="0"/>
        </a:spcAft>
        <a:buChar char="»"/>
        <a:defRPr sz="2000">
          <a:solidFill>
            <a:schemeClr val="tx1"/>
          </a:solidFill>
          <a:latin typeface="+mn-lt"/>
          <a:ea typeface="+mn-ea"/>
        </a:defRPr>
      </a:lvl7pPr>
      <a:lvl8pPr algn="l" fontAlgn="base" indent="-228600" marL="3429000" rtl="0">
        <a:spcBef>
          <a:spcPct val="20000"/>
        </a:spcBef>
        <a:spcAft>
          <a:spcPct val="0"/>
        </a:spcAft>
        <a:buChar char="»"/>
        <a:defRPr sz="2000">
          <a:solidFill>
            <a:schemeClr val="tx1"/>
          </a:solidFill>
          <a:latin typeface="+mn-lt"/>
          <a:ea typeface="+mn-ea"/>
        </a:defRPr>
      </a:lvl8pPr>
      <a:lvl9pPr algn="l" fontAlgn="base" indent="-228600" marL="3886200" rtl="0">
        <a:spcBef>
          <a:spcPct val="20000"/>
        </a:spcBef>
        <a:spcAft>
          <a:spcPct val="0"/>
        </a:spcAft>
        <a:buChar char="»"/>
        <a:defRPr sz="2000">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image" Target="../media/image12.wmf"/><Relationship Id="rId2" Type="http://schemas.openxmlformats.org/officeDocument/2006/relationships/image" Target="../media/image13.wmf"/><Relationship Id="rId3" Type="http://schemas.openxmlformats.org/officeDocument/2006/relationships/image" Target="../media/image14.wmf"/><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image" Target="../media/image23.wmf"/><Relationship Id="rId3"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image" Target="../media/image26.wmf"/><Relationship Id="rId3" Type="http://schemas.openxmlformats.org/officeDocument/2006/relationships/image" Target="../media/image27.wmf"/><Relationship Id="rId4" Type="http://schemas.openxmlformats.org/officeDocument/2006/relationships/image" Target="../media/image28.wmf"/><Relationship Id="rId5" Type="http://schemas.openxmlformats.org/officeDocument/2006/relationships/image" Target="../media/image29.wmf"/><Relationship Id="rId6" Type="http://schemas.openxmlformats.org/officeDocument/2006/relationships/image" Target="../media/image30.wmf"/><Relationship Id="rId7"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image" Target="../media/image31.wmf"/><Relationship Id="rId2" Type="http://schemas.openxmlformats.org/officeDocument/2006/relationships/image" Target="../media/image32.wmf"/><Relationship Id="rId3" Type="http://schemas.openxmlformats.org/officeDocument/2006/relationships/image" Target="../media/image33.wmf"/><Relationship Id="rId4" Type="http://schemas.openxmlformats.org/officeDocument/2006/relationships/image" Target="../media/image34.wmf"/><Relationship Id="rId5" Type="http://schemas.openxmlformats.org/officeDocument/2006/relationships/image" Target="../media/image35.wmf"/><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image" Target="../media/image36.wmf"/><Relationship Id="rId2" Type="http://schemas.openxmlformats.org/officeDocument/2006/relationships/image" Target="../media/image37.wmf"/><Relationship Id="rId3" Type="http://schemas.openxmlformats.org/officeDocument/2006/relationships/image" Target="../media/image38.wmf"/><Relationship Id="rId4" Type="http://schemas.openxmlformats.org/officeDocument/2006/relationships/image" Target="../media/image39.wmf"/><Relationship Id="rId5" Type="http://schemas.openxmlformats.org/officeDocument/2006/relationships/image" Target="../media/image40.wmf"/><Relationship Id="rId6" Type="http://schemas.openxmlformats.org/officeDocument/2006/relationships/image" Target="../media/image41.wmf"/><Relationship Id="rId7" Type="http://schemas.openxmlformats.org/officeDocument/2006/relationships/image" Target="../media/image42.wmf"/><Relationship Id="rId8" Type="http://schemas.openxmlformats.org/officeDocument/2006/relationships/image" Target="../media/image43.wmf"/><Relationship Id="rId9" Type="http://schemas.openxmlformats.org/officeDocument/2006/relationships/image" Target="../media/image44.wmf"/><Relationship Id="rId10" Type="http://schemas.openxmlformats.org/officeDocument/2006/relationships/image" Target="../media/image45.wmf"/><Relationship Id="rId11" Type="http://schemas.openxmlformats.org/officeDocument/2006/relationships/image" Target="../media/image46.wmf"/><Relationship Id="rId12" Type="http://schemas.openxmlformats.org/officeDocument/2006/relationships/image" Target="../media/image47.wmf"/><Relationship Id="rId13" Type="http://schemas.openxmlformats.org/officeDocument/2006/relationships/image" Target="../media/image48.wmf"/><Relationship Id="rId14" Type="http://schemas.openxmlformats.org/officeDocument/2006/relationships/image" Target="../media/image49.wmf"/><Relationship Id="rId15" Type="http://schemas.openxmlformats.org/officeDocument/2006/relationships/image" Target="../media/image50.wmf"/><Relationship Id="rId16"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image" Target="../media/image51.wmf"/><Relationship Id="rId2" Type="http://schemas.openxmlformats.org/officeDocument/2006/relationships/image" Target="../media/image52.wmf"/><Relationship Id="rId3" Type="http://schemas.openxmlformats.org/officeDocument/2006/relationships/image" Target="../media/image53.wmf"/><Relationship Id="rId4"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image" Target="../media/image54.wmf"/><Relationship Id="rId2"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wmf"/><Relationship Id="rId3"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png"/><Relationship Id="rId3"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image" Target="../media/image60.wmf"/><Relationship Id="rId2"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image" Target="../media/image65.png"/><Relationship Id="rId2"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image" Target="../media/image66.png"/><Relationship Id="rId2"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6" name=""/>
        <p:cNvGrpSpPr/>
        <p:nvPr/>
      </p:nvGrpSpPr>
      <p:grpSpPr>
        <a:xfrm rot="0">
          <a:off x="0" y="0"/>
          <a:ext cx="0" cy="0"/>
          <a:chOff x="0" y="0"/>
          <a:chExt cx="0" cy="0"/>
        </a:xfrm>
      </p:grpSpPr>
      <p:sp>
        <p:nvSpPr>
          <p:cNvPr id="1048581" name=""/>
          <p:cNvSpPr/>
          <p:nvPr>
            <p:ph type="ctrTitle" sz="full" idx="0"/>
          </p:nvPr>
        </p:nvSpPr>
        <p:spPr>
          <a:xfrm rot="0">
            <a:off x="685800" y="1981200"/>
            <a:ext cx="7772400" cy="1143000"/>
          </a:xfrm>
          <a:prstGeom prst="rect"/>
          <a:noFill/>
          <a:ln>
            <a:noFill/>
          </a:ln>
        </p:spPr>
        <p:txBody>
          <a:bodyPr anchor="ctr" bIns="45720" lIns="91440" rIns="91440" tIns="45720"/>
          <a:lstStyle>
            <a:lvl1pPr algn="ctr">
              <a:defRPr sz="4400"/>
            </a:lvl1pPr>
          </a:lstStyle>
          <a:p>
            <a:pPr eaLnBrk="1" hangingPunct="1" latinLnBrk="1" lvl="0"/>
            <a:r>
              <a:rPr altLang="en-US" b="1" sz="6000" lang="zh-CN">
                <a:solidFill>
                  <a:srgbClr val="CC6600"/>
                </a:solidFill>
              </a:rPr>
              <a:t>第 </a:t>
            </a:r>
            <a:r>
              <a:rPr altLang="zh-CN" b="1" sz="6000" lang="en-US">
                <a:solidFill>
                  <a:srgbClr val="CC6600"/>
                </a:solidFill>
              </a:rPr>
              <a:t>6</a:t>
            </a:r>
            <a:r>
              <a:rPr altLang="zh-CN" b="1" sz="6000" lang="zh-CN">
                <a:solidFill>
                  <a:srgbClr val="CC6600"/>
                </a:solidFill>
              </a:rPr>
              <a:t> </a:t>
            </a:r>
            <a:r>
              <a:rPr altLang="en-US" b="1" sz="6000" lang="zh-CN">
                <a:solidFill>
                  <a:srgbClr val="CC6600"/>
                </a:solidFill>
              </a:rPr>
              <a:t>章</a:t>
            </a:r>
          </a:p>
        </p:txBody>
      </p:sp>
      <p:sp>
        <p:nvSpPr>
          <p:cNvPr id="1048582" name=""/>
          <p:cNvSpPr/>
          <p:nvPr>
            <p:ph type="subTitle" sz="full" idx="1"/>
          </p:nvPr>
        </p:nvSpPr>
        <p:spPr>
          <a:xfrm rot="0">
            <a:off x="1155700" y="3644900"/>
            <a:ext cx="6945312" cy="1752600"/>
          </a:xfrm>
          <a:prstGeom prst="rect"/>
          <a:noFill/>
          <a:ln>
            <a:noFill/>
          </a:ln>
        </p:spPr>
        <p:txBody>
          <a:bodyPr anchor="t" bIns="45720" lIns="91440" rIns="91440" tIns="45720"/>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eaLnBrk="1" hangingPunct="1" indent="-342900" latinLnBrk="1" lvl="0" marL="342900"/>
            <a:r>
              <a:rPr altLang="en-US" b="1" sz="4800" lang="zh-CN"/>
              <a:t>总供给与通货膨胀和失业之间的短期权衡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628" name=""/>
          <p:cNvSpPr/>
          <p:nvPr>
            <p:ph type="body" sz="full" idx="1"/>
          </p:nvPr>
        </p:nvSpPr>
        <p:spPr>
          <a:xfrm rot="0">
            <a:off x="611187" y="1414462"/>
            <a:ext cx="7467600" cy="47513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 typeface="Wingdings" pitchFamily="2" charset="2"/>
              <a:buNone/>
            </a:pPr>
            <a:r>
              <a:rPr altLang="zh-CN" b="1" lang="zh-CN">
                <a:solidFill>
                  <a:srgbClr val="3366FF"/>
                </a:solidFill>
                <a:latin typeface="宋体" pitchFamily="2" charset="-122"/>
              </a:rPr>
              <a:t>⊙</a:t>
            </a:r>
            <a:r>
              <a:rPr altLang="en-US" lang="zh-CN">
                <a:solidFill>
                  <a:schemeClr val="lt2"/>
                </a:solidFill>
              </a:rPr>
              <a:t>自然</a:t>
            </a:r>
            <a:r>
              <a:rPr altLang="en-US" lang="zh-CN">
                <a:latin typeface="宋体" pitchFamily="2" charset="-122"/>
              </a:rPr>
              <a:t>失业的原因</a:t>
            </a:r>
          </a:p>
          <a:p>
            <a:pPr eaLnBrk="1" hangingPunct="1" latinLnBrk="1" lvl="0">
              <a:buFont typeface="Wingdings" pitchFamily="2" charset="2"/>
              <a:buNone/>
            </a:pPr>
            <a:r>
              <a:rPr altLang="en-US" lang="zh-CN">
                <a:solidFill>
                  <a:schemeClr val="lt2"/>
                </a:solidFill>
              </a:rPr>
              <a:t>    </a:t>
            </a:r>
            <a:r>
              <a:rPr altLang="en-US" sz="2800" lang="en-US">
                <a:solidFill>
                  <a:srgbClr val="CC6600"/>
                </a:solidFill>
                <a:latin typeface="宋体" pitchFamily="2" charset="-122"/>
              </a:rPr>
              <a:t>★ </a:t>
            </a:r>
            <a:r>
              <a:rPr altLang="en-US" sz="2800" lang="zh-CN">
                <a:latin typeface="宋体" pitchFamily="2" charset="-122"/>
              </a:rPr>
              <a:t>摩擦性失业</a:t>
            </a:r>
          </a:p>
          <a:p>
            <a:pPr eaLnBrk="1" hangingPunct="1" latinLnBrk="1" lvl="0">
              <a:buFontTx/>
              <a:buNone/>
            </a:pPr>
            <a:r>
              <a:rPr altLang="en-US" b="1" sz="2400" lang="zh-CN">
                <a:latin typeface="宋体" pitchFamily="2" charset="-122"/>
              </a:rPr>
              <a:t>      </a:t>
            </a:r>
            <a:r>
              <a:rPr altLang="zh-CN" sz="2400" lang="en-US">
                <a:latin typeface="宋体" pitchFamily="2" charset="-122"/>
              </a:rPr>
              <a:t>许多公共政策力图通过减少摩擦性失业来降低自然失业率。</a:t>
            </a:r>
          </a:p>
          <a:p>
            <a:pPr eaLnBrk="1" hangingPunct="1" latinLnBrk="1" lvl="0">
              <a:buFontTx/>
              <a:buNone/>
            </a:pPr>
            <a:r>
              <a:rPr altLang="zh-CN" sz="2400" lang="en-US">
                <a:latin typeface="宋体" pitchFamily="2" charset="-122"/>
              </a:rPr>
              <a:t>     （1</a:t>
            </a:r>
            <a:r>
              <a:rPr altLang="en-US" sz="2400" lang="zh-CN">
                <a:latin typeface="宋体" pitchFamily="2" charset="-122"/>
              </a:rPr>
              <a:t>）政府就业机构公布工作信息。</a:t>
            </a:r>
          </a:p>
          <a:p>
            <a:pPr eaLnBrk="1" hangingPunct="1" latinLnBrk="1" lvl="0">
              <a:buFontTx/>
              <a:buNone/>
            </a:pPr>
            <a:r>
              <a:rPr altLang="en-US" sz="2400" lang="zh-CN">
                <a:latin typeface="宋体" pitchFamily="2" charset="-122"/>
              </a:rPr>
              <a:t>     （</a:t>
            </a:r>
            <a:r>
              <a:rPr altLang="zh-CN" sz="2400" lang="en-US">
                <a:latin typeface="宋体" pitchFamily="2" charset="-122"/>
              </a:rPr>
              <a:t>2</a:t>
            </a:r>
            <a:r>
              <a:rPr altLang="en-US" sz="2400" lang="zh-CN">
                <a:latin typeface="宋体" pitchFamily="2" charset="-122"/>
              </a:rPr>
              <a:t>）公共筹资的再培训计划。</a:t>
            </a:r>
          </a:p>
          <a:p>
            <a:pPr eaLnBrk="1" hangingPunct="1" latinLnBrk="1" lvl="0">
              <a:buFontTx/>
              <a:buNone/>
            </a:pPr>
            <a:r>
              <a:rPr altLang="en-US" sz="2400" lang="zh-CN"/>
              <a:t>          但失业保障</a:t>
            </a:r>
            <a:r>
              <a:rPr altLang="zh-CN" sz="2400" lang="en-US">
                <a:latin typeface="宋体" pitchFamily="2" charset="-122"/>
              </a:rPr>
              <a:t>使失业者增多, </a:t>
            </a:r>
            <a:r>
              <a:rPr altLang="en-US" sz="2400" lang="zh-CN">
                <a:latin typeface="宋体" pitchFamily="2" charset="-122"/>
              </a:rPr>
              <a:t>因为</a:t>
            </a:r>
            <a:r>
              <a:rPr altLang="zh-CN" sz="2400" lang="en-US">
                <a:latin typeface="宋体" pitchFamily="2" charset="-122"/>
              </a:rPr>
              <a:t>:</a:t>
            </a:r>
            <a:r>
              <a:rPr altLang="en-US" sz="2400" lang="zh-CN">
                <a:latin typeface="宋体" pitchFamily="2" charset="-122"/>
              </a:rPr>
              <a:t>降低了寻找新工作的压力；可能会使失业者放弃所提供的没有吸引力的工作；降低了找到工作的必要性。</a:t>
            </a:r>
          </a:p>
          <a:p>
            <a:pPr eaLnBrk="1" hangingPunct="1" latinLnBrk="1" lvl="0">
              <a:buFontTx/>
              <a:buNone/>
            </a:pPr>
            <a:r>
              <a:rPr altLang="en-US" sz="2400" lang="zh-CN">
                <a:latin typeface="宋体" pitchFamily="2" charset="-122"/>
              </a:rPr>
              <a:t>      </a:t>
            </a:r>
            <a:r>
              <a:rPr altLang="zh-CN" b="1" sz="2400" lang="en-US">
                <a:latin typeface="宋体" pitchFamily="2" charset="-122"/>
              </a:rPr>
              <a:t>由此降低了就职率f</a:t>
            </a:r>
            <a:r>
              <a:rPr altLang="en-US" b="1" sz="2400" lang="zh-CN">
                <a:latin typeface="宋体" pitchFamily="2" charset="-122"/>
              </a:rPr>
              <a:t>，提高了离职率</a:t>
            </a:r>
            <a:r>
              <a:rPr altLang="zh-CN" b="1" sz="2400" lang="en-US">
                <a:latin typeface="宋体" pitchFamily="2" charset="-122"/>
              </a:rPr>
              <a:t>s</a:t>
            </a:r>
          </a:p>
          <a:p>
            <a:pPr eaLnBrk="1" hangingPunct="1" latinLnBrk="1" lvl="0">
              <a:buFont typeface="Wingdings" pitchFamily="2" charset="2"/>
              <a:buNone/>
            </a:pPr>
            <a:endParaRPr altLang="zh-CN" sz="2400" lang="zh-CN">
              <a:latin typeface="宋体" pitchFamily="2" charset="-122"/>
            </a:endParaRPr>
          </a:p>
        </p:txBody>
      </p:sp>
      <p:sp>
        <p:nvSpPr>
          <p:cNvPr id="1048629" name=""/>
          <p:cNvSpPr/>
          <p:nvPr>
            <p:ph type="title" sz="full" idx="0"/>
          </p:nvPr>
        </p:nvSpPr>
        <p:spPr>
          <a:xfrm rot="0">
            <a:off x="539750" y="655637"/>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630" name=""/>
          <p:cNvSpPr/>
          <p:nvPr>
            <p:ph type="title" sz="full" idx="4294967295"/>
          </p:nvPr>
        </p:nvSpPr>
        <p:spPr>
          <a:xfrm rot="0">
            <a:off x="428625" y="142875"/>
            <a:ext cx="8229600" cy="5715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6.1 </a:t>
            </a:r>
            <a:r>
              <a:rPr altLang="en-US" b="1" sz="3600" lang="zh-CN">
                <a:solidFill>
                  <a:srgbClr val="CC6600"/>
                </a:solidFill>
              </a:rPr>
              <a:t>失业</a:t>
            </a:r>
          </a:p>
        </p:txBody>
      </p:sp>
      <p:sp>
        <p:nvSpPr>
          <p:cNvPr id="1048631" name=""/>
          <p:cNvSpPr/>
          <p:nvPr>
            <p:ph type="body" sz="full" idx="4294967295"/>
          </p:nvPr>
        </p:nvSpPr>
        <p:spPr>
          <a:xfrm rot="0">
            <a:off x="500062" y="620712"/>
            <a:ext cx="8429625" cy="379571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自然失业的原因</a:t>
            </a:r>
          </a:p>
          <a:p>
            <a:pPr eaLnBrk="1" hangingPunct="1" latinLnBrk="1" lvl="0">
              <a:buFontTx/>
              <a:buNone/>
            </a:pPr>
            <a:r>
              <a:rPr altLang="en-US" b="1" sz="2400" lang="zh-CN">
                <a:ea typeface="楷体_GB2312" pitchFamily="1" charset="-122"/>
              </a:rPr>
              <a:t> </a:t>
            </a:r>
            <a:r>
              <a:rPr altLang="zh-CN" sz="2800" lang="zh-CN">
                <a:solidFill>
                  <a:srgbClr val="CC6600"/>
                </a:solidFill>
                <a:latin typeface="宋体" pitchFamily="2" charset="-122"/>
              </a:rPr>
              <a:t>★</a:t>
            </a:r>
            <a:r>
              <a:rPr altLang="zh-CN" sz="2800" lang="en-US">
                <a:solidFill>
                  <a:srgbClr val="CC6600"/>
                </a:solidFill>
                <a:latin typeface="宋体" pitchFamily="2" charset="-122"/>
              </a:rPr>
              <a:t> </a:t>
            </a:r>
            <a:r>
              <a:rPr altLang="en-US" sz="2800" lang="zh-CN">
                <a:latin typeface="宋体" pitchFamily="2" charset="-122"/>
              </a:rPr>
              <a:t>结构性失业与工资刚性</a:t>
            </a:r>
          </a:p>
          <a:p>
            <a:pPr eaLnBrk="1" hangingPunct="1" latinLnBrk="1" lvl="0">
              <a:buFontTx/>
              <a:buNone/>
            </a:pPr>
            <a:r>
              <a:rPr altLang="en-US" sz="2400" lang="zh-CN"/>
              <a:t>           结构性失业：工资刚性与工作配给引起的失业，即在现行工资水平下劳动力市场中劳动力供给量超过需求量而导致。</a:t>
            </a:r>
          </a:p>
          <a:p>
            <a:pPr eaLnBrk="1" hangingPunct="1" latinLnBrk="1" lvl="0">
              <a:buFontTx/>
              <a:buNone/>
            </a:pPr>
            <a:r>
              <a:rPr altLang="en-US" sz="2400" lang="zh-CN">
                <a:latin typeface="宋体" pitchFamily="2" charset="-122"/>
              </a:rPr>
              <a:t>      工资刚性</a:t>
            </a:r>
            <a:r>
              <a:rPr altLang="en-US" sz="2800" lang="zh-CN">
                <a:latin typeface="宋体" pitchFamily="2" charset="-122"/>
              </a:rPr>
              <a:t>：</a:t>
            </a:r>
            <a:r>
              <a:rPr altLang="en-US" sz="2400" lang="zh-CN">
                <a:latin typeface="宋体" pitchFamily="2" charset="-122"/>
              </a:rPr>
              <a:t>工资不能调整到劳动力市场中供求相等的水平。</a:t>
            </a:r>
          </a:p>
          <a:p>
            <a:pPr eaLnBrk="1" hangingPunct="1" latinLnBrk="1" lvl="0"/>
            <a:endParaRPr altLang="en-US" b="1" sz="2400" lang="en-US">
              <a:latin typeface="宋体" pitchFamily="2" charset="-122"/>
            </a:endParaRPr>
          </a:p>
          <a:p>
            <a:pPr eaLnBrk="1" hangingPunct="1" latinLnBrk="1" lvl="0">
              <a:buFontTx/>
              <a:buNone/>
            </a:pPr>
            <a:endParaRPr altLang="en-US" b="1" lang="en-US"/>
          </a:p>
        </p:txBody>
      </p:sp>
      <p:grpSp>
        <p:nvGrpSpPr>
          <p:cNvPr id="113" name=""/>
          <p:cNvGrpSpPr/>
          <p:nvPr/>
        </p:nvGrpSpPr>
        <p:grpSpPr>
          <a:xfrm rot="0">
            <a:off x="1733550" y="3573462"/>
            <a:ext cx="5502275" cy="3168650"/>
            <a:chOff x="1733551" y="3645024"/>
            <a:chExt cx="5502277" cy="3094155"/>
          </a:xfrm>
        </p:grpSpPr>
        <p:grpSp>
          <p:nvGrpSpPr>
            <p:cNvPr id="114" name=""/>
            <p:cNvGrpSpPr/>
            <p:nvPr/>
          </p:nvGrpSpPr>
          <p:grpSpPr>
            <a:xfrm rot="0">
              <a:off x="1733551" y="3645024"/>
              <a:ext cx="5502277" cy="2947044"/>
              <a:chOff x="117" y="0"/>
              <a:chExt cx="3466" cy="2306"/>
            </a:xfrm>
          </p:grpSpPr>
          <p:sp>
            <p:nvSpPr>
              <p:cNvPr id="1048632" name=""/>
              <p:cNvSpPr/>
              <p:nvPr/>
            </p:nvSpPr>
            <p:spPr>
              <a:xfrm rot="0" flipV="1">
                <a:off x="661" y="136"/>
                <a:ext cx="0" cy="1951"/>
              </a:xfrm>
              <a:prstGeom prst="line"/>
              <a:noFill/>
              <a:ln w="28575" cap="flat" cmpd="sng">
                <a:solidFill>
                  <a:schemeClr val="dk1">
                    <a:alpha val="100000"/>
                  </a:schemeClr>
                </a:solidFill>
                <a:prstDash val="solid"/>
                <a:round/>
              </a:ln>
            </p:spPr>
          </p:sp>
          <p:sp>
            <p:nvSpPr>
              <p:cNvPr id="1048633" name=""/>
              <p:cNvSpPr/>
              <p:nvPr/>
            </p:nvSpPr>
            <p:spPr>
              <a:xfrm rot="0">
                <a:off x="979" y="590"/>
                <a:ext cx="1633" cy="1179"/>
              </a:xfrm>
              <a:prstGeom prst="line"/>
              <a:noFill/>
              <a:ln w="28575" cap="flat" cmpd="sng">
                <a:solidFill>
                  <a:schemeClr val="dk1">
                    <a:alpha val="100000"/>
                  </a:schemeClr>
                </a:solidFill>
                <a:prstDash val="solid"/>
                <a:round/>
              </a:ln>
            </p:spPr>
          </p:sp>
          <p:sp>
            <p:nvSpPr>
              <p:cNvPr id="1048634" name=""/>
              <p:cNvSpPr/>
              <p:nvPr/>
            </p:nvSpPr>
            <p:spPr>
              <a:xfrm rot="0">
                <a:off x="2204" y="318"/>
                <a:ext cx="0" cy="1769"/>
              </a:xfrm>
              <a:prstGeom prst="line"/>
              <a:noFill/>
              <a:ln w="28575" cap="flat" cmpd="sng">
                <a:solidFill>
                  <a:schemeClr val="dk1">
                    <a:alpha val="100000"/>
                  </a:schemeClr>
                </a:solidFill>
                <a:prstDash val="solid"/>
                <a:round/>
              </a:ln>
            </p:spPr>
          </p:sp>
          <p:sp>
            <p:nvSpPr>
              <p:cNvPr id="1048635" name=""/>
              <p:cNvSpPr/>
              <p:nvPr/>
            </p:nvSpPr>
            <p:spPr>
              <a:xfrm rot="0">
                <a:off x="661" y="998"/>
                <a:ext cx="1543" cy="0"/>
              </a:xfrm>
              <a:prstGeom prst="line"/>
              <a:noFill/>
              <a:ln w="19050" cap="flat" cmpd="sng">
                <a:solidFill>
                  <a:schemeClr val="dk1">
                    <a:alpha val="100000"/>
                  </a:schemeClr>
                </a:solidFill>
                <a:prstDash val="sysDot"/>
                <a:round/>
              </a:ln>
            </p:spPr>
          </p:sp>
          <p:sp>
            <p:nvSpPr>
              <p:cNvPr id="1048636" name=""/>
              <p:cNvSpPr/>
              <p:nvPr/>
            </p:nvSpPr>
            <p:spPr>
              <a:xfrm rot="0">
                <a:off x="1523" y="998"/>
                <a:ext cx="0" cy="1089"/>
              </a:xfrm>
              <a:prstGeom prst="line"/>
              <a:noFill/>
              <a:ln w="19050" cap="flat" cmpd="sng">
                <a:solidFill>
                  <a:schemeClr val="dk1">
                    <a:alpha val="100000"/>
                  </a:schemeClr>
                </a:solidFill>
                <a:prstDash val="sysDot"/>
                <a:round/>
              </a:ln>
            </p:spPr>
          </p:sp>
          <p:sp>
            <p:nvSpPr>
              <p:cNvPr id="1048637" name=""/>
              <p:cNvSpPr txBox="1"/>
              <p:nvPr/>
            </p:nvSpPr>
            <p:spPr>
              <a:xfrm rot="0">
                <a:off x="1406" y="524"/>
                <a:ext cx="836" cy="26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结构性失业</a:t>
                </a:r>
              </a:p>
            </p:txBody>
          </p:sp>
          <p:sp>
            <p:nvSpPr>
              <p:cNvPr id="1048638" name=""/>
              <p:cNvSpPr txBox="1"/>
              <p:nvPr/>
            </p:nvSpPr>
            <p:spPr>
              <a:xfrm rot="0">
                <a:off x="213" y="656"/>
                <a:ext cx="377" cy="65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刚性</a:t>
                </a:r>
              </a:p>
              <a:p>
                <a:pPr eaLnBrk="1" hangingPunct="1" latinLnBrk="1" lvl="0"/>
                <a:r>
                  <a:rPr altLang="en-US" b="1" sz="1600" lang="zh-CN"/>
                  <a:t>实际</a:t>
                </a:r>
              </a:p>
              <a:p>
                <a:pPr eaLnBrk="1" hangingPunct="1" latinLnBrk="1" lvl="0"/>
                <a:r>
                  <a:rPr altLang="en-US" b="1" sz="1600" lang="zh-CN"/>
                  <a:t>工资</a:t>
                </a:r>
              </a:p>
            </p:txBody>
          </p:sp>
          <p:sp>
            <p:nvSpPr>
              <p:cNvPr id="1048639" name=""/>
              <p:cNvSpPr txBox="1"/>
              <p:nvPr/>
            </p:nvSpPr>
            <p:spPr>
              <a:xfrm rot="0">
                <a:off x="117" y="0"/>
                <a:ext cx="745" cy="26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实际工资</a:t>
                </a:r>
              </a:p>
            </p:txBody>
          </p:sp>
          <p:sp>
            <p:nvSpPr>
              <p:cNvPr id="1048640" name=""/>
              <p:cNvSpPr txBox="1"/>
              <p:nvPr/>
            </p:nvSpPr>
            <p:spPr>
              <a:xfrm rot="0">
                <a:off x="3076" y="2041"/>
                <a:ext cx="507" cy="2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劳动量</a:t>
                </a:r>
              </a:p>
            </p:txBody>
          </p:sp>
          <p:sp>
            <p:nvSpPr>
              <p:cNvPr id="1048641" name=""/>
              <p:cNvSpPr/>
              <p:nvPr/>
            </p:nvSpPr>
            <p:spPr>
              <a:xfrm rot="0">
                <a:off x="661" y="2087"/>
                <a:ext cx="2677" cy="0"/>
              </a:xfrm>
              <a:prstGeom prst="line"/>
              <a:noFill/>
              <a:ln w="28575" cap="flat" cmpd="sng">
                <a:solidFill>
                  <a:schemeClr val="dk1">
                    <a:alpha val="100000"/>
                  </a:schemeClr>
                </a:solidFill>
                <a:prstDash val="solid"/>
                <a:round/>
              </a:ln>
            </p:spPr>
          </p:sp>
          <p:sp>
            <p:nvSpPr>
              <p:cNvPr id="1048642" name=""/>
              <p:cNvSpPr txBox="1"/>
              <p:nvPr/>
            </p:nvSpPr>
            <p:spPr>
              <a:xfrm rot="0">
                <a:off x="2612" y="1588"/>
                <a:ext cx="377" cy="2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需求</a:t>
                </a:r>
              </a:p>
            </p:txBody>
          </p:sp>
          <p:sp>
            <p:nvSpPr>
              <p:cNvPr id="1048643" name=""/>
              <p:cNvSpPr txBox="1"/>
              <p:nvPr/>
            </p:nvSpPr>
            <p:spPr>
              <a:xfrm rot="0">
                <a:off x="1999" y="46"/>
                <a:ext cx="377" cy="2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供给</a:t>
                </a:r>
              </a:p>
            </p:txBody>
          </p:sp>
        </p:grpSp>
        <p:sp>
          <p:nvSpPr>
            <p:cNvPr id="1048644" name=""/>
            <p:cNvSpPr/>
            <p:nvPr/>
          </p:nvSpPr>
          <p:spPr>
            <a:xfrm rot="5400000">
              <a:off x="4301970" y="4131078"/>
              <a:ext cx="396044" cy="1152128"/>
            </a:xfrm>
            <a:prstGeom prst="leftBrace">
              <a:avLst>
                <a:gd name="adj1" fmla="val 8336"/>
                <a:gd name="adj2" fmla="val 50000"/>
              </a:avLst>
            </a:prstGeom>
            <a:noFill/>
            <a:ln w="12700" cap="sq" cmpd="sng">
              <a:solidFill>
                <a:schemeClr val="dk1">
                  <a:alpha val="100000"/>
                </a:schemeClr>
              </a:solidFill>
              <a:prstDash val="solid"/>
              <a:round/>
            </a:ln>
          </p:spPr>
          <p:txBody>
            <a:bodyPr anchor="t"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45" name=""/>
            <p:cNvSpPr txBox="1"/>
            <p:nvPr/>
          </p:nvSpPr>
          <p:spPr>
            <a:xfrm rot="0">
              <a:off x="3555757" y="6400625"/>
              <a:ext cx="800219" cy="338554"/>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b="1" sz="1600" lang="zh-CN"/>
                <a:t>雇佣量</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646" name=""/>
          <p:cNvSpPr/>
          <p:nvPr>
            <p:ph type="title" sz="full" idx="4294967295"/>
          </p:nvPr>
        </p:nvSpPr>
        <p:spPr>
          <a:xfrm rot="0">
            <a:off x="684212" y="542925"/>
            <a:ext cx="8002587"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6.1 </a:t>
            </a:r>
            <a:r>
              <a:rPr altLang="en-US" b="1" sz="3600" lang="zh-CN">
                <a:solidFill>
                  <a:srgbClr val="CC6600"/>
                </a:solidFill>
              </a:rPr>
              <a:t>失业</a:t>
            </a:r>
          </a:p>
        </p:txBody>
      </p:sp>
      <p:sp>
        <p:nvSpPr>
          <p:cNvPr id="1048647" name=""/>
          <p:cNvSpPr/>
          <p:nvPr>
            <p:ph sz="full" idx="4294967295"/>
          </p:nvPr>
        </p:nvSpPr>
        <p:spPr>
          <a:xfrm rot="0">
            <a:off x="611187" y="1279525"/>
            <a:ext cx="83185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a:t>
            </a:r>
            <a:r>
              <a:rPr altLang="en-US" lang="zh-CN">
                <a:latin typeface="宋体" pitchFamily="2" charset="-122"/>
              </a:rPr>
              <a:t>自然失业的原因</a:t>
            </a:r>
          </a:p>
          <a:p>
            <a:pPr eaLnBrk="1" hangingPunct="1" latinLnBrk="1" lvl="0">
              <a:buFontTx/>
              <a:buNone/>
            </a:pPr>
            <a:r>
              <a:rPr altLang="zh-CN" sz="2800" lang="zh-CN">
                <a:solidFill>
                  <a:srgbClr val="CC6600"/>
                </a:solidFill>
                <a:latin typeface="宋体" pitchFamily="2" charset="-122"/>
              </a:rPr>
              <a:t>  ★</a:t>
            </a:r>
            <a:r>
              <a:rPr altLang="zh-CN" sz="2800" lang="en-US">
                <a:solidFill>
                  <a:srgbClr val="CC6600"/>
                </a:solidFill>
                <a:latin typeface="宋体" pitchFamily="2" charset="-122"/>
              </a:rPr>
              <a:t> </a:t>
            </a:r>
            <a:r>
              <a:rPr altLang="en-US" sz="2800" lang="zh-CN">
                <a:latin typeface="宋体" pitchFamily="2" charset="-122"/>
              </a:rPr>
              <a:t>结构性失业与工资刚性</a:t>
            </a:r>
          </a:p>
          <a:p>
            <a:pPr eaLnBrk="1" hangingPunct="1" latinLnBrk="1" lvl="0">
              <a:buFontTx/>
              <a:buNone/>
            </a:pPr>
            <a:r>
              <a:rPr altLang="en-US" sz="2400" lang="zh-CN">
                <a:latin typeface="宋体" pitchFamily="2" charset="-122"/>
              </a:rPr>
              <a:t>      工资刚性产生的原因：</a:t>
            </a:r>
          </a:p>
          <a:p>
            <a:pPr eaLnBrk="1" hangingPunct="1" latinLnBrk="1" lvl="0">
              <a:buFontTx/>
              <a:buNone/>
            </a:pPr>
            <a:r>
              <a:rPr altLang="en-US" lang="zh-CN">
                <a:latin typeface="宋体" pitchFamily="2" charset="-122"/>
              </a:rPr>
              <a:t>     </a:t>
            </a:r>
            <a:r>
              <a:rPr altLang="en-US" lang="zh-CN">
                <a:solidFill>
                  <a:srgbClr val="FF3399"/>
                </a:solidFill>
                <a:latin typeface="宋体" pitchFamily="2" charset="-122"/>
              </a:rPr>
              <a:t>∗ </a:t>
            </a:r>
            <a:r>
              <a:rPr altLang="en-US" sz="2400" lang="en-US">
                <a:latin typeface="宋体" pitchFamily="2" charset="-122"/>
              </a:rPr>
              <a:t>最低工资法</a:t>
            </a:r>
          </a:p>
          <a:p>
            <a:pPr eaLnBrk="1" hangingPunct="1" latinLnBrk="1" lvl="0">
              <a:buFontTx/>
              <a:buNone/>
            </a:pPr>
            <a:r>
              <a:rPr altLang="en-US" sz="2800" lang="zh-CN">
                <a:solidFill>
                  <a:srgbClr val="FF3399"/>
                </a:solidFill>
                <a:latin typeface="宋体" pitchFamily="2" charset="-122"/>
              </a:rPr>
              <a:t>      ∗ </a:t>
            </a:r>
            <a:r>
              <a:rPr altLang="en-US" sz="2400" lang="zh-CN">
                <a:latin typeface="宋体" pitchFamily="2" charset="-122"/>
              </a:rPr>
              <a:t>工会和集体议价：</a:t>
            </a:r>
            <a:r>
              <a:rPr altLang="en-US" sz="2000" lang="en-US">
                <a:latin typeface="宋体" pitchFamily="2" charset="-122"/>
              </a:rPr>
              <a:t>局内人与局外人</a:t>
            </a:r>
          </a:p>
          <a:p>
            <a:pPr eaLnBrk="1" hangingPunct="1" latinLnBrk="1" lvl="0">
              <a:buFontTx/>
              <a:buNone/>
            </a:pPr>
            <a:r>
              <a:rPr altLang="en-US" sz="2800" lang="zh-CN">
                <a:solidFill>
                  <a:srgbClr val="FF3399"/>
                </a:solidFill>
                <a:latin typeface="宋体" pitchFamily="2" charset="-122"/>
              </a:rPr>
              <a:t>      ∗ </a:t>
            </a:r>
            <a:r>
              <a:rPr altLang="en-US" sz="2400" lang="zh-CN">
                <a:latin typeface="宋体" pitchFamily="2" charset="-122"/>
              </a:rPr>
              <a:t>效率工资：</a:t>
            </a:r>
            <a:r>
              <a:rPr altLang="zh-CN" sz="2000" lang="en-US">
                <a:latin typeface="宋体" pitchFamily="2" charset="-122"/>
              </a:rPr>
              <a:t>高工资提高了工人劳动效率</a:t>
            </a:r>
          </a:p>
          <a:p>
            <a:pPr eaLnBrk="1" hangingPunct="1" latinLnBrk="1" lvl="0">
              <a:buFontTx/>
              <a:buNone/>
            </a:pPr>
            <a:r>
              <a:rPr altLang="zh-CN" sz="2000" lang="en-US">
                <a:latin typeface="宋体" pitchFamily="2" charset="-122"/>
              </a:rPr>
              <a:t>                —</a:t>
            </a:r>
            <a:r>
              <a:rPr altLang="en-US" sz="2000" lang="zh-CN">
                <a:latin typeface="宋体" pitchFamily="2" charset="-122"/>
              </a:rPr>
              <a:t>提高工人的健康状况      </a:t>
            </a:r>
          </a:p>
          <a:p>
            <a:pPr eaLnBrk="1" hangingPunct="1" latinLnBrk="1" lvl="0">
              <a:buFontTx/>
              <a:buNone/>
            </a:pPr>
            <a:r>
              <a:rPr altLang="en-US" sz="2000" lang="zh-CN">
                <a:latin typeface="宋体" pitchFamily="2" charset="-122"/>
              </a:rPr>
              <a:t>                </a:t>
            </a:r>
            <a:r>
              <a:rPr altLang="zh-CN" sz="2000" lang="en-US">
                <a:latin typeface="宋体" pitchFamily="2" charset="-122"/>
              </a:rPr>
              <a:t>—</a:t>
            </a:r>
            <a:r>
              <a:rPr altLang="en-US" sz="2000" lang="zh-CN">
                <a:latin typeface="宋体" pitchFamily="2" charset="-122"/>
              </a:rPr>
              <a:t>降低工人流动性      </a:t>
            </a:r>
          </a:p>
          <a:p>
            <a:pPr eaLnBrk="1" hangingPunct="1" latinLnBrk="1" lvl="0">
              <a:buFontTx/>
              <a:buNone/>
            </a:pPr>
            <a:r>
              <a:rPr altLang="en-US" sz="2000" lang="zh-CN">
                <a:latin typeface="宋体" pitchFamily="2" charset="-122"/>
              </a:rPr>
              <a:t>                </a:t>
            </a:r>
            <a:r>
              <a:rPr altLang="zh-CN" sz="2000" lang="en-US">
                <a:latin typeface="宋体" pitchFamily="2" charset="-122"/>
              </a:rPr>
              <a:t>—</a:t>
            </a:r>
            <a:r>
              <a:rPr altLang="en-US" sz="2000" lang="zh-CN">
                <a:latin typeface="宋体" pitchFamily="2" charset="-122"/>
              </a:rPr>
              <a:t>吸引高素质的工人     </a:t>
            </a:r>
          </a:p>
          <a:p>
            <a:pPr eaLnBrk="1" hangingPunct="1" latinLnBrk="1" lvl="0">
              <a:buFontTx/>
              <a:buNone/>
            </a:pPr>
            <a:r>
              <a:rPr altLang="en-US" sz="2000" lang="zh-CN">
                <a:latin typeface="宋体" pitchFamily="2" charset="-122"/>
              </a:rPr>
              <a:t>                </a:t>
            </a:r>
            <a:r>
              <a:rPr altLang="zh-CN" sz="2000" lang="en-US">
                <a:latin typeface="宋体" pitchFamily="2" charset="-122"/>
              </a:rPr>
              <a:t>—</a:t>
            </a:r>
            <a:r>
              <a:rPr altLang="en-US" sz="2000" lang="zh-CN">
                <a:latin typeface="宋体" pitchFamily="2" charset="-122"/>
              </a:rPr>
              <a:t>提高工人的积极性，降低“磨洋工”</a:t>
            </a:r>
          </a:p>
          <a:p>
            <a:pPr eaLnBrk="1" hangingPunct="1" latinLnBrk="1" lvl="0">
              <a:buFontTx/>
              <a:buNone/>
            </a:pPr>
            <a:endParaRPr altLang="zh-CN" b="1" lang="en-US">
              <a:latin typeface="宋体" pitchFamily="2" charset="-122"/>
            </a:endParaRPr>
          </a:p>
          <a:p>
            <a:pPr eaLnBrk="1" hangingPunct="1" latinLnBrk="1" lvl="0"/>
            <a:endParaRPr altLang="en-US" b="1" 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648" name=""/>
          <p:cNvSpPr/>
          <p:nvPr>
            <p:ph type="body" sz="full" idx="1"/>
          </p:nvPr>
        </p:nvSpPr>
        <p:spPr>
          <a:xfrm rot="0">
            <a:off x="914400" y="1341437"/>
            <a:ext cx="7772400" cy="19431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spcBef>
                <a:spcPct val="35000"/>
              </a:spcBef>
              <a:buFont typeface="Wingdings" pitchFamily="2" charset="2"/>
              <a:buNone/>
            </a:pPr>
            <a:r>
              <a:rPr altLang="zh-CN" b="1" lang="zh-CN">
                <a:solidFill>
                  <a:srgbClr val="3366FF"/>
                </a:solidFill>
                <a:latin typeface="宋体" pitchFamily="2" charset="-122"/>
              </a:rPr>
              <a:t>⊙</a:t>
            </a:r>
            <a:r>
              <a:rPr altLang="en-US" lang="zh-CN">
                <a:solidFill>
                  <a:schemeClr val="lt2"/>
                </a:solidFill>
              </a:rPr>
              <a:t>周期性失业</a:t>
            </a:r>
          </a:p>
          <a:p>
            <a:pPr eaLnBrk="1" hangingPunct="1" latinLnBrk="1" lvl="0">
              <a:lnSpc>
                <a:spcPct val="90000"/>
              </a:lnSpc>
              <a:spcBef>
                <a:spcPct val="35000"/>
              </a:spcBef>
              <a:buFontTx/>
              <a:buNone/>
            </a:pPr>
            <a:r>
              <a:rPr altLang="zh-CN" sz="2400" lang="zh-CN">
                <a:solidFill>
                  <a:srgbClr val="CC6600"/>
                </a:solidFill>
                <a:latin typeface="宋体" pitchFamily="2" charset="-122"/>
              </a:rPr>
              <a:t>  </a:t>
            </a:r>
            <a:r>
              <a:rPr altLang="zh-CN" sz="2800" lang="zh-CN">
                <a:solidFill>
                  <a:srgbClr val="CC6600"/>
                </a:solidFill>
                <a:latin typeface="宋体" pitchFamily="2" charset="-122"/>
              </a:rPr>
              <a:t>★</a:t>
            </a:r>
            <a:r>
              <a:rPr altLang="en-US" sz="2800" lang="zh-CN">
                <a:solidFill>
                  <a:schemeClr val="lt2"/>
                </a:solidFill>
              </a:rPr>
              <a:t>定义</a:t>
            </a:r>
          </a:p>
          <a:p>
            <a:pPr eaLnBrk="1" hangingPunct="1" latinLnBrk="1" lvl="0">
              <a:lnSpc>
                <a:spcPct val="90000"/>
              </a:lnSpc>
              <a:spcBef>
                <a:spcPct val="35000"/>
              </a:spcBef>
              <a:buFontTx/>
              <a:buNone/>
            </a:pPr>
            <a:r>
              <a:rPr altLang="en-US" sz="1800" lang="en-US">
                <a:solidFill>
                  <a:srgbClr val="FF3399"/>
                </a:solidFill>
                <a:latin typeface="宋体" pitchFamily="2" charset="-122"/>
              </a:rPr>
              <a:t>      </a:t>
            </a:r>
            <a:r>
              <a:rPr altLang="en-US" sz="2400" lang="en-US">
                <a:solidFill>
                  <a:srgbClr val="FF3399"/>
                </a:solidFill>
                <a:latin typeface="宋体" pitchFamily="2" charset="-122"/>
              </a:rPr>
              <a:t>∗ </a:t>
            </a:r>
            <a:r>
              <a:rPr altLang="en-US" sz="2400" lang="zh-CN">
                <a:solidFill>
                  <a:schemeClr val="lt2"/>
                </a:solidFill>
                <a:latin typeface="宋体" pitchFamily="2" charset="-122"/>
              </a:rPr>
              <a:t>又称凯恩斯失业，当经济周期进入衰退阶段，</a:t>
            </a:r>
            <a:r>
              <a:rPr altLang="en-US" sz="2400" lang="en-US">
                <a:solidFill>
                  <a:schemeClr val="lt2"/>
                </a:solidFill>
                <a:latin typeface="宋体" pitchFamily="2" charset="-122"/>
              </a:rPr>
              <a:t>由于社会总需求不足而引起的</a:t>
            </a:r>
            <a:r>
              <a:rPr altLang="en-US" sz="2400" lang="zh-CN">
                <a:solidFill>
                  <a:schemeClr val="lt2"/>
                </a:solidFill>
                <a:latin typeface="宋体" pitchFamily="2" charset="-122"/>
              </a:rPr>
              <a:t>失业</a:t>
            </a:r>
            <a:r>
              <a:rPr altLang="en-US" sz="2400" lang="en-US">
                <a:solidFill>
                  <a:schemeClr val="lt2"/>
                </a:solidFill>
                <a:latin typeface="宋体" pitchFamily="2" charset="-122"/>
              </a:rPr>
              <a:t>。</a:t>
            </a:r>
          </a:p>
        </p:txBody>
      </p:sp>
      <p:sp>
        <p:nvSpPr>
          <p:cNvPr id="1048649" name=""/>
          <p:cNvSpPr txBox="1"/>
          <p:nvPr/>
        </p:nvSpPr>
        <p:spPr>
          <a:xfrm rot="0">
            <a:off x="3440112" y="6134100"/>
            <a:ext cx="252412" cy="39687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endParaRPr altLang="zh-CN" sz="2000" lang="zh-CN">
              <a:latin typeface="Times New Roman" pitchFamily="18" charset="0"/>
            </a:endParaRPr>
          </a:p>
        </p:txBody>
      </p:sp>
      <p:grpSp>
        <p:nvGrpSpPr>
          <p:cNvPr id="117" name=""/>
          <p:cNvGrpSpPr/>
          <p:nvPr/>
        </p:nvGrpSpPr>
        <p:grpSpPr>
          <a:xfrm rot="0">
            <a:off x="2438400" y="3505200"/>
            <a:ext cx="4065587" cy="2781300"/>
            <a:chOff x="0" y="0"/>
            <a:chExt cx="2561" cy="1752"/>
          </a:xfrm>
        </p:grpSpPr>
        <p:sp>
          <p:nvSpPr>
            <p:cNvPr id="1048650" name=""/>
            <p:cNvSpPr/>
            <p:nvPr/>
          </p:nvSpPr>
          <p:spPr>
            <a:xfrm rot="0">
              <a:off x="429" y="1502"/>
              <a:ext cx="1842" cy="1"/>
            </a:xfrm>
            <a:prstGeom prst="line"/>
            <a:noFill/>
            <a:ln w="38100" cap="sq" cmpd="sng">
              <a:solidFill>
                <a:schemeClr val="dk1">
                  <a:alpha val="100000"/>
                </a:schemeClr>
              </a:solidFill>
              <a:prstDash val="solid"/>
              <a:round/>
              <a:tailEnd type="triangle" w="sm" len="sm"/>
            </a:ln>
          </p:spPr>
        </p:sp>
        <p:sp>
          <p:nvSpPr>
            <p:cNvPr id="1048651" name=""/>
            <p:cNvSpPr/>
            <p:nvPr/>
          </p:nvSpPr>
          <p:spPr>
            <a:xfrm rot="0" flipV="1">
              <a:off x="429" y="42"/>
              <a:ext cx="0" cy="1460"/>
            </a:xfrm>
            <a:prstGeom prst="line"/>
            <a:noFill/>
            <a:ln w="38100" cap="sq" cmpd="sng">
              <a:solidFill>
                <a:schemeClr val="dk1">
                  <a:alpha val="100000"/>
                </a:schemeClr>
              </a:solidFill>
              <a:prstDash val="solid"/>
              <a:round/>
              <a:tailEnd type="triangle" w="sm" len="sm"/>
            </a:ln>
          </p:spPr>
        </p:sp>
        <p:sp>
          <p:nvSpPr>
            <p:cNvPr id="1048652" name=""/>
            <p:cNvSpPr/>
            <p:nvPr/>
          </p:nvSpPr>
          <p:spPr>
            <a:xfrm rot="0" flipV="1">
              <a:off x="432" y="157"/>
              <a:ext cx="1628" cy="667"/>
            </a:xfrm>
            <a:prstGeom prst="line"/>
            <a:noFill/>
            <a:ln w="38100" cap="sq" cmpd="sng">
              <a:solidFill>
                <a:srgbClr val="FFFF00">
                  <a:alpha val="100000"/>
                </a:srgbClr>
              </a:solidFill>
              <a:prstDash val="solid"/>
              <a:round/>
            </a:ln>
          </p:spPr>
        </p:sp>
        <p:sp>
          <p:nvSpPr>
            <p:cNvPr id="1048653" name=""/>
            <p:cNvSpPr/>
            <p:nvPr/>
          </p:nvSpPr>
          <p:spPr>
            <a:xfrm rot="0" flipV="1">
              <a:off x="429" y="376"/>
              <a:ext cx="1757" cy="709"/>
            </a:xfrm>
            <a:prstGeom prst="line"/>
            <a:noFill/>
            <a:ln w="38100" cap="sq" cmpd="sng">
              <a:solidFill>
                <a:srgbClr val="0000FF">
                  <a:alpha val="100000"/>
                </a:srgbClr>
              </a:solidFill>
              <a:prstDash val="solid"/>
              <a:round/>
            </a:ln>
          </p:spPr>
        </p:sp>
        <p:sp>
          <p:nvSpPr>
            <p:cNvPr id="1048654" name=""/>
            <p:cNvSpPr/>
            <p:nvPr/>
          </p:nvSpPr>
          <p:spPr>
            <a:xfrm rot="0" flipV="1">
              <a:off x="429" y="109"/>
              <a:ext cx="1395" cy="1393"/>
            </a:xfrm>
            <a:prstGeom prst="line"/>
            <a:noFill/>
            <a:ln w="38100" cap="sq" cmpd="sng">
              <a:solidFill>
                <a:srgbClr val="FF0000">
                  <a:alpha val="100000"/>
                </a:srgbClr>
              </a:solidFill>
              <a:prstDash val="solid"/>
              <a:round/>
            </a:ln>
          </p:spPr>
        </p:sp>
        <p:sp>
          <p:nvSpPr>
            <p:cNvPr id="1048655" name=""/>
            <p:cNvSpPr/>
            <p:nvPr/>
          </p:nvSpPr>
          <p:spPr>
            <a:xfrm rot="0">
              <a:off x="1114" y="834"/>
              <a:ext cx="1" cy="668"/>
            </a:xfrm>
            <a:prstGeom prst="line"/>
            <a:noFill/>
            <a:ln w="28575" cap="flat" cmpd="sng">
              <a:solidFill>
                <a:schemeClr val="dk1">
                  <a:alpha val="100000"/>
                </a:schemeClr>
              </a:solidFill>
              <a:prstDash val="lgDash"/>
              <a:round/>
            </a:ln>
          </p:spPr>
        </p:sp>
        <p:sp>
          <p:nvSpPr>
            <p:cNvPr id="1048656" name=""/>
            <p:cNvSpPr/>
            <p:nvPr/>
          </p:nvSpPr>
          <p:spPr>
            <a:xfrm rot="0">
              <a:off x="1536" y="445"/>
              <a:ext cx="8" cy="1057"/>
            </a:xfrm>
            <a:prstGeom prst="line"/>
            <a:noFill/>
            <a:ln w="28575" cap="flat" cmpd="sng">
              <a:solidFill>
                <a:schemeClr val="dk1">
                  <a:alpha val="100000"/>
                </a:schemeClr>
              </a:solidFill>
              <a:prstDash val="lgDash"/>
              <a:round/>
            </a:ln>
          </p:spPr>
        </p:sp>
        <p:sp>
          <p:nvSpPr>
            <p:cNvPr id="1048657" name=""/>
            <p:cNvSpPr txBox="1"/>
            <p:nvPr/>
          </p:nvSpPr>
          <p:spPr>
            <a:xfrm rot="0">
              <a:off x="86" y="42"/>
              <a:ext cx="343" cy="36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sz="3200" lang="zh-CN">
                  <a:latin typeface="Times New Roman" pitchFamily="18" charset="0"/>
                </a:rPr>
                <a:t>  </a:t>
              </a:r>
            </a:p>
          </p:txBody>
        </p:sp>
        <p:sp>
          <p:nvSpPr>
            <p:cNvPr id="1048658" name=""/>
            <p:cNvSpPr txBox="1"/>
            <p:nvPr/>
          </p:nvSpPr>
          <p:spPr>
            <a:xfrm rot="0">
              <a:off x="48" y="685"/>
              <a:ext cx="482"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en-US"/>
                <a:t>P</a:t>
              </a:r>
              <a:r>
                <a:rPr altLang="zh-CN" b="1" sz="2000" lang="zh-CN"/>
                <a:t>E</a:t>
              </a:r>
              <a:r>
                <a:rPr altLang="zh-CN" b="1" sz="1200" lang="zh-CN"/>
                <a:t>0</a:t>
              </a:r>
            </a:p>
          </p:txBody>
        </p:sp>
        <p:sp>
          <p:nvSpPr>
            <p:cNvPr id="1048659" name=""/>
            <p:cNvSpPr txBox="1"/>
            <p:nvPr/>
          </p:nvSpPr>
          <p:spPr>
            <a:xfrm rot="0">
              <a:off x="771" y="685"/>
              <a:ext cx="429"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sz="2000" lang="zh-CN">
                  <a:latin typeface="Times New Roman" pitchFamily="18" charset="0"/>
                </a:rPr>
                <a:t>  </a:t>
              </a:r>
            </a:p>
          </p:txBody>
        </p:sp>
        <p:sp>
          <p:nvSpPr>
            <p:cNvPr id="1048660" name=""/>
            <p:cNvSpPr txBox="1"/>
            <p:nvPr/>
          </p:nvSpPr>
          <p:spPr>
            <a:xfrm rot="0">
              <a:off x="1296" y="157"/>
              <a:ext cx="300"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E</a:t>
              </a:r>
              <a:r>
                <a:rPr altLang="zh-CN" b="1" sz="1200" lang="zh-CN"/>
                <a:t>0</a:t>
              </a:r>
            </a:p>
          </p:txBody>
        </p:sp>
        <p:sp>
          <p:nvSpPr>
            <p:cNvPr id="1048661" name=""/>
            <p:cNvSpPr txBox="1"/>
            <p:nvPr/>
          </p:nvSpPr>
          <p:spPr>
            <a:xfrm rot="0">
              <a:off x="992" y="705"/>
              <a:ext cx="116"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endParaRPr altLang="zh-CN" sz="2000" lang="zh-CN">
                <a:latin typeface="Times New Roman" pitchFamily="18" charset="0"/>
              </a:endParaRPr>
            </a:p>
          </p:txBody>
        </p:sp>
        <p:sp>
          <p:nvSpPr>
            <p:cNvPr id="1048662" name=""/>
            <p:cNvSpPr txBox="1"/>
            <p:nvPr/>
          </p:nvSpPr>
          <p:spPr>
            <a:xfrm rot="0">
              <a:off x="857" y="626"/>
              <a:ext cx="343"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E</a:t>
              </a:r>
              <a:r>
                <a:rPr altLang="zh-CN" b="1" sz="1200" lang="zh-CN"/>
                <a:t>1</a:t>
              </a:r>
            </a:p>
          </p:txBody>
        </p:sp>
        <p:sp>
          <p:nvSpPr>
            <p:cNvPr id="1048663" name=""/>
            <p:cNvSpPr txBox="1"/>
            <p:nvPr/>
          </p:nvSpPr>
          <p:spPr>
            <a:xfrm rot="0">
              <a:off x="1371" y="1502"/>
              <a:ext cx="300"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Y</a:t>
              </a:r>
              <a:r>
                <a:rPr altLang="zh-CN" b="1" sz="1200" lang="zh-CN"/>
                <a:t>0</a:t>
              </a:r>
            </a:p>
          </p:txBody>
        </p:sp>
        <p:sp>
          <p:nvSpPr>
            <p:cNvPr id="1048664" name=""/>
            <p:cNvSpPr txBox="1"/>
            <p:nvPr/>
          </p:nvSpPr>
          <p:spPr>
            <a:xfrm rot="0">
              <a:off x="943" y="1502"/>
              <a:ext cx="300"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Y</a:t>
              </a:r>
              <a:r>
                <a:rPr altLang="zh-CN" b="1" sz="1200" lang="zh-CN"/>
                <a:t>1</a:t>
              </a:r>
            </a:p>
          </p:txBody>
        </p:sp>
        <p:sp>
          <p:nvSpPr>
            <p:cNvPr id="1048665" name=""/>
            <p:cNvSpPr txBox="1"/>
            <p:nvPr/>
          </p:nvSpPr>
          <p:spPr>
            <a:xfrm rot="0">
              <a:off x="2304" y="1405"/>
              <a:ext cx="257"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Y</a:t>
              </a:r>
            </a:p>
          </p:txBody>
        </p:sp>
        <p:sp>
          <p:nvSpPr>
            <p:cNvPr id="1048666" name=""/>
            <p:cNvSpPr txBox="1"/>
            <p:nvPr/>
          </p:nvSpPr>
          <p:spPr>
            <a:xfrm rot="0">
              <a:off x="257" y="1502"/>
              <a:ext cx="214"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zh-CN"/>
                <a:t>0</a:t>
              </a:r>
            </a:p>
          </p:txBody>
        </p:sp>
        <p:sp>
          <p:nvSpPr>
            <p:cNvPr id="1048667" name=""/>
            <p:cNvSpPr txBox="1"/>
            <p:nvPr/>
          </p:nvSpPr>
          <p:spPr>
            <a:xfrm rot="0">
              <a:off x="0" y="0"/>
              <a:ext cx="429"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sz="2000" lang="zh-CN">
                  <a:latin typeface="Times New Roman" pitchFamily="18" charset="0"/>
                </a:rPr>
                <a:t>  </a:t>
              </a:r>
              <a:r>
                <a:rPr altLang="zh-CN" b="1" sz="2000" lang="en-US"/>
                <a:t>P</a:t>
              </a:r>
              <a:r>
                <a:rPr altLang="zh-CN" b="1" sz="2000" lang="zh-CN"/>
                <a:t>E</a:t>
              </a:r>
            </a:p>
          </p:txBody>
        </p:sp>
        <p:sp>
          <p:nvSpPr>
            <p:cNvPr id="1048668" name=""/>
            <p:cNvSpPr txBox="1"/>
            <p:nvPr/>
          </p:nvSpPr>
          <p:spPr>
            <a:xfrm rot="0">
              <a:off x="48" y="973"/>
              <a:ext cx="477" cy="2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b="1" sz="2000" lang="en-US"/>
                <a:t>P</a:t>
              </a:r>
              <a:r>
                <a:rPr altLang="zh-CN" b="1" sz="2000" lang="zh-CN"/>
                <a:t>E</a:t>
              </a:r>
              <a:r>
                <a:rPr altLang="zh-CN" b="1" sz="1200" lang="zh-CN"/>
                <a:t>1</a:t>
              </a:r>
            </a:p>
          </p:txBody>
        </p:sp>
      </p:grpSp>
      <p:sp>
        <p:nvSpPr>
          <p:cNvPr id="1048669" name=""/>
          <p:cNvSpPr/>
          <p:nvPr>
            <p:ph type="title" sz="full" idx="0"/>
          </p:nvPr>
        </p:nvSpPr>
        <p:spPr>
          <a:xfrm rot="0">
            <a:off x="762000" y="549275"/>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Tree>
  </p:cSld>
  <p:clrMapOvr>
    <a:masterClrMapping/>
  </p:clrMapOvr>
  <p:timing>
    <p:tnLst>
      <p:par>
        <p:cTn dur="indefinite" id="1" nodeType="tmRoot">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48"/>
                                        </p:tgtEl>
                                        <p:attrNameLst>
                                          <p:attrName>style.visibility</p:attrName>
                                        </p:attrNameLst>
                                      </p:cBhvr>
                                      <p:to>
                                        <p:strVal val="visible"/>
                                      </p:to>
                                    </p:set>
                                    <p:anim calcmode="lin" valueType="num">
                                      <p:cBhvr additive="base">
                                        <p:cTn dur="500" fill="hold" id="7"/>
                                        <p:tgtEl>
                                          <p:spTgt spid="1048648"/>
                                        </p:tgtEl>
                                        <p:attrNameLst>
                                          <p:attrName>ppt_x</p:attrName>
                                        </p:attrNameLst>
                                      </p:cBhvr>
                                      <p:tavLst>
                                        <p:tav tm="0">
                                          <p:val>
                                            <p:strVal val="0-#ppt_w/2"/>
                                          </p:val>
                                        </p:tav>
                                        <p:tav tm="100000">
                                          <p:val>
                                            <p:strVal val="#ppt_x"/>
                                          </p:val>
                                        </p:tav>
                                      </p:tavLst>
                                    </p:anim>
                                    <p:anim calcmode="lin" valueType="num">
                                      <p:cBhvr additive="base">
                                        <p:cTn dur="500" fill="hold" id="8"/>
                                        <p:tgtEl>
                                          <p:spTgt spid="1048648"/>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648">
                                            <p:txEl>
                                              <p:charRg st="0" end="7"/>
                                            </p:txEl>
                                          </p:spTgt>
                                        </p:tgtEl>
                                        <p:attrNameLst>
                                          <p:attrName>style.visibility</p:attrName>
                                        </p:attrNameLst>
                                      </p:cBhvr>
                                      <p:to>
                                        <p:strVal val="visible"/>
                                      </p:to>
                                    </p:set>
                                    <p:anim calcmode="lin" valueType="num">
                                      <p:cBhvr additive="base">
                                        <p:cTn dur="500" fill="hold" id="13"/>
                                        <p:tgtEl>
                                          <p:spTgt spid="1048648">
                                            <p:txEl>
                                              <p:charRg st="0" end="7"/>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648">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8">
                                  <p:stCondLst>
                                    <p:cond delay="0"/>
                                  </p:stCondLst>
                                  <p:childTnLst>
                                    <p:set>
                                      <p:cBhvr>
                                        <p:cTn dur="1" fill="hold" id="18">
                                          <p:stCondLst>
                                            <p:cond delay="0"/>
                                          </p:stCondLst>
                                        </p:cTn>
                                        <p:tgtEl>
                                          <p:spTgt spid="1048648">
                                            <p:txEl>
                                              <p:charRg st="7" end="13"/>
                                            </p:txEl>
                                          </p:spTgt>
                                        </p:tgtEl>
                                        <p:attrNameLst>
                                          <p:attrName>style.visibility</p:attrName>
                                        </p:attrNameLst>
                                      </p:cBhvr>
                                      <p:to>
                                        <p:strVal val="visible"/>
                                      </p:to>
                                    </p:set>
                                    <p:anim calcmode="lin" valueType="num">
                                      <p:cBhvr additive="base">
                                        <p:cTn dur="500" fill="hold" id="19"/>
                                        <p:tgtEl>
                                          <p:spTgt spid="1048648">
                                            <p:txEl>
                                              <p:charRg st="7" end="13"/>
                                            </p:txEl>
                                          </p:spTgt>
                                        </p:tgtEl>
                                        <p:attrNameLst>
                                          <p:attrName>ppt_x</p:attrName>
                                        </p:attrNameLst>
                                      </p:cBhvr>
                                      <p:tavLst>
                                        <p:tav tm="0">
                                          <p:val>
                                            <p:strVal val="0-#ppt_w/2"/>
                                          </p:val>
                                        </p:tav>
                                        <p:tav tm="100000">
                                          <p:val>
                                            <p:strVal val="#ppt_x"/>
                                          </p:val>
                                        </p:tav>
                                      </p:tavLst>
                                    </p:anim>
                                    <p:anim calcmode="lin" valueType="num">
                                      <p:cBhvr additive="base">
                                        <p:cTn dur="500" fill="hold" id="20"/>
                                        <p:tgtEl>
                                          <p:spTgt spid="1048648">
                                            <p:txEl>
                                              <p:charRg st="7" end="13"/>
                                            </p:txEl>
                                          </p:spTgt>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8">
                                  <p:stCondLst>
                                    <p:cond delay="0"/>
                                  </p:stCondLst>
                                  <p:childTnLst>
                                    <p:set>
                                      <p:cBhvr>
                                        <p:cTn dur="1" fill="hold" id="24">
                                          <p:stCondLst>
                                            <p:cond delay="0"/>
                                          </p:stCondLst>
                                        </p:cTn>
                                        <p:tgtEl>
                                          <p:spTgt spid="1048648">
                                            <p:txEl>
                                              <p:charRg st="13" end="58"/>
                                            </p:txEl>
                                          </p:spTgt>
                                        </p:tgtEl>
                                        <p:attrNameLst>
                                          <p:attrName>style.visibility</p:attrName>
                                        </p:attrNameLst>
                                      </p:cBhvr>
                                      <p:to>
                                        <p:strVal val="visible"/>
                                      </p:to>
                                    </p:set>
                                    <p:anim calcmode="lin" valueType="num">
                                      <p:cBhvr additive="base">
                                        <p:cTn dur="500" fill="hold" id="25"/>
                                        <p:tgtEl>
                                          <p:spTgt spid="1048648">
                                            <p:txEl>
                                              <p:charRg st="13" end="58"/>
                                            </p:txEl>
                                          </p:spTgt>
                                        </p:tgtEl>
                                        <p:attrNameLst>
                                          <p:attrName>ppt_x</p:attrName>
                                        </p:attrNameLst>
                                      </p:cBhvr>
                                      <p:tavLst>
                                        <p:tav tm="0">
                                          <p:val>
                                            <p:strVal val="0-#ppt_w/2"/>
                                          </p:val>
                                        </p:tav>
                                        <p:tav tm="100000">
                                          <p:val>
                                            <p:strVal val="#ppt_x"/>
                                          </p:val>
                                        </p:tav>
                                      </p:tavLst>
                                    </p:anim>
                                    <p:anim calcmode="lin" valueType="num">
                                      <p:cBhvr additive="base">
                                        <p:cTn dur="500" fill="hold" id="26"/>
                                        <p:tgtEl>
                                          <p:spTgt spid="1048648">
                                            <p:txEl>
                                              <p:charRg st="13" end="5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8" grpId="0" uiExpand="0" build="p" bldLvl="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670" name=""/>
          <p:cNvSpPr/>
          <p:nvPr>
            <p:ph type="title" sz="full" idx="4294967295"/>
          </p:nvPr>
        </p:nvSpPr>
        <p:spPr>
          <a:xfrm rot="0">
            <a:off x="428625" y="188912"/>
            <a:ext cx="8229600" cy="7254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en-US" b="1" lang="zh-CN">
                <a:solidFill>
                  <a:srgbClr val="CC6600"/>
                </a:solidFill>
              </a:rPr>
              <a:t> </a:t>
            </a:r>
            <a:r>
              <a:rPr altLang="zh-CN" b="1" sz="3600" lang="en-US">
                <a:solidFill>
                  <a:srgbClr val="CC6600"/>
                </a:solidFill>
              </a:rPr>
              <a:t>6.1 </a:t>
            </a:r>
            <a:r>
              <a:rPr altLang="en-US" b="1" sz="3600" lang="zh-CN">
                <a:solidFill>
                  <a:srgbClr val="CC6600"/>
                </a:solidFill>
              </a:rPr>
              <a:t>失业</a:t>
            </a:r>
          </a:p>
        </p:txBody>
      </p:sp>
      <p:sp>
        <p:nvSpPr>
          <p:cNvPr id="1048671" name=""/>
          <p:cNvSpPr/>
          <p:nvPr>
            <p:ph sz="full" idx="4294967295"/>
          </p:nvPr>
        </p:nvSpPr>
        <p:spPr>
          <a:xfrm rot="0">
            <a:off x="500062" y="908050"/>
            <a:ext cx="8229600" cy="54292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a:t>
            </a:r>
            <a:r>
              <a:rPr altLang="en-US" lang="zh-CN">
                <a:latin typeface="宋体" pitchFamily="2" charset="-122"/>
              </a:rPr>
              <a:t>来自于劳动力市场的经验</a:t>
            </a:r>
          </a:p>
          <a:p>
            <a:pPr eaLnBrk="1" hangingPunct="1" latinLnBrk="1" lvl="0">
              <a:buFontTx/>
              <a:buNone/>
            </a:pPr>
            <a:r>
              <a:rPr altLang="en-US" b="1" sz="2800" lang="zh-CN">
                <a:solidFill>
                  <a:srgbClr val="CC6600"/>
                </a:solidFill>
                <a:latin typeface="宋体" pitchFamily="2" charset="-122"/>
              </a:rPr>
              <a:t> </a:t>
            </a:r>
            <a:r>
              <a:rPr altLang="en-US" b="1" sz="2400" lang="zh-CN">
                <a:solidFill>
                  <a:srgbClr val="CC6600"/>
                </a:solidFill>
                <a:latin typeface="宋体" pitchFamily="2" charset="-122"/>
              </a:rPr>
              <a:t>★ </a:t>
            </a:r>
            <a:r>
              <a:rPr altLang="en-US" sz="2400" lang="zh-CN">
                <a:latin typeface="宋体" pitchFamily="2" charset="-122"/>
              </a:rPr>
              <a:t>失业的持续时间</a:t>
            </a:r>
          </a:p>
          <a:p>
            <a:pPr eaLnBrk="1" hangingPunct="1" latinLnBrk="1" lvl="0">
              <a:buFontTx/>
              <a:buNone/>
            </a:pPr>
            <a:r>
              <a:rPr altLang="en-US" b="1" sz="2800" lang="zh-CN">
                <a:solidFill>
                  <a:srgbClr val="FF3399"/>
                </a:solidFill>
                <a:latin typeface="宋体" pitchFamily="2" charset="-122"/>
              </a:rPr>
              <a:t>  ∗ </a:t>
            </a:r>
            <a:r>
              <a:rPr altLang="en-US" sz="2400" lang="en-US">
                <a:latin typeface="宋体" pitchFamily="2" charset="-122"/>
              </a:rPr>
              <a:t>大多数失业是短期的，往往是摩擦性失业。</a:t>
            </a:r>
          </a:p>
          <a:p>
            <a:pPr eaLnBrk="1" hangingPunct="1" latinLnBrk="1" lvl="0">
              <a:buFontTx/>
              <a:buNone/>
            </a:pPr>
            <a:r>
              <a:rPr altLang="en-US" b="1" sz="2800" lang="zh-CN">
                <a:solidFill>
                  <a:srgbClr val="FF3399"/>
                </a:solidFill>
                <a:latin typeface="宋体" pitchFamily="2" charset="-122"/>
              </a:rPr>
              <a:t>  ∗ </a:t>
            </a:r>
            <a:r>
              <a:rPr altLang="en-US" sz="2400" lang="en-US">
                <a:latin typeface="宋体" pitchFamily="2" charset="-122"/>
              </a:rPr>
              <a:t>大多数失业周数归因于少数长期失业者，属于结构性失业。</a:t>
            </a:r>
          </a:p>
          <a:p>
            <a:pPr eaLnBrk="1" hangingPunct="1" latinLnBrk="1" lvl="0">
              <a:buFontTx/>
              <a:buNone/>
            </a:pPr>
            <a:r>
              <a:rPr altLang="en-US" b="1" sz="2400" lang="zh-CN">
                <a:solidFill>
                  <a:srgbClr val="CC6600"/>
                </a:solidFill>
                <a:latin typeface="宋体" pitchFamily="2" charset="-122"/>
              </a:rPr>
              <a:t> ★ </a:t>
            </a:r>
            <a:r>
              <a:rPr altLang="en-US" sz="2400" lang="en-US">
                <a:latin typeface="宋体" pitchFamily="2" charset="-122"/>
              </a:rPr>
              <a:t>不同人口群体的失业率的差别</a:t>
            </a:r>
          </a:p>
          <a:p>
            <a:pPr eaLnBrk="1" hangingPunct="1" latinLnBrk="1" lvl="0">
              <a:buFontTx/>
              <a:buNone/>
            </a:pPr>
            <a:r>
              <a:rPr altLang="en-US" b="1" sz="2400" lang="zh-CN">
                <a:solidFill>
                  <a:srgbClr val="FF3399"/>
                </a:solidFill>
                <a:latin typeface="宋体" pitchFamily="2" charset="-122"/>
              </a:rPr>
              <a:t>  ∗ </a:t>
            </a:r>
            <a:r>
              <a:rPr altLang="en-US" sz="2400" lang="zh-CN">
                <a:latin typeface="宋体" pitchFamily="2" charset="-122"/>
              </a:rPr>
              <a:t>年轻人的高失业率</a:t>
            </a:r>
          </a:p>
          <a:p>
            <a:pPr eaLnBrk="1" hangingPunct="1" latinLnBrk="1" lvl="0">
              <a:buFontTx/>
              <a:buNone/>
            </a:pPr>
            <a:r>
              <a:rPr altLang="en-US" b="1" sz="2400" lang="zh-CN">
                <a:solidFill>
                  <a:srgbClr val="FF3399"/>
                </a:solidFill>
                <a:latin typeface="宋体" pitchFamily="2" charset="-122"/>
              </a:rPr>
              <a:t>  ∗ </a:t>
            </a:r>
            <a:r>
              <a:rPr altLang="zh-CN" sz="2400" lang="en-US">
                <a:latin typeface="宋体" pitchFamily="2" charset="-122"/>
              </a:rPr>
              <a:t>少数族裔的高失业率</a:t>
            </a:r>
          </a:p>
          <a:p>
            <a:pPr eaLnBrk="1" hangingPunct="1" latinLnBrk="1" lvl="0">
              <a:buFontTx/>
              <a:buNone/>
            </a:pPr>
            <a:r>
              <a:rPr altLang="en-US" sz="2400" lang="zh-CN">
                <a:solidFill>
                  <a:srgbClr val="CC6600"/>
                </a:solidFill>
                <a:latin typeface="宋体" pitchFamily="2" charset="-122"/>
              </a:rPr>
              <a:t> </a:t>
            </a:r>
            <a:r>
              <a:rPr altLang="en-US" b="1" sz="2400" lang="zh-CN">
                <a:solidFill>
                  <a:srgbClr val="CC6600"/>
                </a:solidFill>
                <a:latin typeface="宋体" pitchFamily="2" charset="-122"/>
              </a:rPr>
              <a:t>★</a:t>
            </a:r>
            <a:r>
              <a:rPr altLang="en-US" sz="2400" lang="zh-CN">
                <a:solidFill>
                  <a:srgbClr val="CC6600"/>
                </a:solidFill>
                <a:latin typeface="宋体" pitchFamily="2" charset="-122"/>
              </a:rPr>
              <a:t> </a:t>
            </a:r>
            <a:r>
              <a:rPr altLang="zh-CN" sz="2400" lang="en-US">
                <a:latin typeface="宋体" pitchFamily="2" charset="-122"/>
              </a:rPr>
              <a:t>进入与退出劳动率的转换</a:t>
            </a:r>
          </a:p>
          <a:p>
            <a:pPr eaLnBrk="1" hangingPunct="1" latinLnBrk="1" lvl="0">
              <a:buFontTx/>
              <a:buNone/>
            </a:pPr>
            <a:r>
              <a:rPr altLang="en-US" sz="2400" lang="zh-CN">
                <a:solidFill>
                  <a:srgbClr val="FF3399"/>
                </a:solidFill>
                <a:latin typeface="宋体" pitchFamily="2" charset="-122"/>
              </a:rPr>
              <a:t>  ∗ </a:t>
            </a:r>
            <a:r>
              <a:rPr altLang="en-US" sz="2400" lang="zh-CN">
                <a:latin typeface="宋体" pitchFamily="2" charset="-122"/>
              </a:rPr>
              <a:t>新进入和退出劳动力的转换使失业统计更加难以统计。</a:t>
            </a:r>
          </a:p>
          <a:p>
            <a:pPr eaLnBrk="1" hangingPunct="1" latinLnBrk="1" lvl="0">
              <a:buFontTx/>
              <a:buNone/>
            </a:pPr>
            <a:r>
              <a:rPr altLang="en-US" sz="2400" lang="zh-CN">
                <a:solidFill>
                  <a:srgbClr val="FF3399"/>
                </a:solidFill>
                <a:latin typeface="宋体" pitchFamily="2" charset="-122"/>
              </a:rPr>
              <a:t>  ∗ </a:t>
            </a:r>
            <a:r>
              <a:rPr altLang="en-US" sz="2400" lang="zh-CN">
                <a:latin typeface="宋体" pitchFamily="2" charset="-122"/>
              </a:rPr>
              <a:t>并不认真找工作的人，应放在劳动力人群之外。</a:t>
            </a:r>
          </a:p>
          <a:p>
            <a:pPr eaLnBrk="1" hangingPunct="1" latinLnBrk="1" lvl="0">
              <a:buFontTx/>
              <a:buNone/>
            </a:pPr>
            <a:r>
              <a:rPr altLang="en-US" sz="2400" lang="zh-CN">
                <a:solidFill>
                  <a:srgbClr val="FF3399"/>
                </a:solidFill>
                <a:latin typeface="宋体" pitchFamily="2" charset="-122"/>
              </a:rPr>
              <a:t>  ∗ </a:t>
            </a:r>
            <a:r>
              <a:rPr altLang="en-US" sz="2400" lang="zh-CN">
                <a:latin typeface="宋体" pitchFamily="2" charset="-122"/>
              </a:rPr>
              <a:t>丧失信心的工人应算在劳动力人群之内。</a:t>
            </a:r>
          </a:p>
          <a:p>
            <a:pPr eaLnBrk="1" hangingPunct="1" latinLnBrk="1" lvl="0">
              <a:buFontTx/>
              <a:buNone/>
            </a:pPr>
            <a:endParaRPr altLang="en-US" sz="2000" lang="en-US">
              <a:latin typeface="宋体" pitchFamily="2" charset="-122"/>
            </a:endParaRPr>
          </a:p>
          <a:p>
            <a:pPr eaLnBrk="1" hangingPunct="1" latinLnBrk="1" lvl="0">
              <a:buFontTx/>
              <a:buNone/>
            </a:pPr>
            <a:r>
              <a:rPr altLang="en-US" b="1" sz="2400" lang="zh-CN">
                <a:solidFill>
                  <a:srgbClr val="CC6600"/>
                </a:solidFill>
                <a:latin typeface="宋体" pitchFamily="2" charset="-122"/>
              </a:rPr>
              <a:t> </a:t>
            </a:r>
          </a:p>
          <a:p>
            <a:pPr eaLnBrk="1" hangingPunct="1" latinLnBrk="1" lvl="0">
              <a:buFontTx/>
              <a:buNone/>
            </a:pPr>
            <a:endParaRPr altLang="en-US" b="1" sz="2800" lang="en-US">
              <a:latin typeface="宋体" pitchFamily="2" charset="-122"/>
            </a:endParaRPr>
          </a:p>
          <a:p>
            <a:pPr eaLnBrk="1" hangingPunct="1" latinLnBrk="1" lvl="0">
              <a:buFontTx/>
              <a:buNone/>
            </a:pPr>
            <a:endParaRPr altLang="en-US" sz="2800"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672" name=""/>
          <p:cNvSpPr/>
          <p:nvPr>
            <p:ph type="title" sz="full" idx="4294967295"/>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6.1 </a:t>
            </a:r>
            <a:r>
              <a:rPr altLang="en-US" b="1" sz="3600" lang="zh-CN">
                <a:solidFill>
                  <a:srgbClr val="CC6600"/>
                </a:solidFill>
              </a:rPr>
              <a:t>失业</a:t>
            </a:r>
          </a:p>
        </p:txBody>
      </p:sp>
      <p:sp>
        <p:nvSpPr>
          <p:cNvPr id="1048673" name=""/>
          <p:cNvSpPr/>
          <p:nvPr>
            <p:ph sz="full" idx="4294967295"/>
          </p:nvPr>
        </p:nvSpPr>
        <p:spPr>
          <a:xfrm rot="0">
            <a:off x="468312" y="1285875"/>
            <a:ext cx="853281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en-US" b="1" lang="zh-CN">
                <a:solidFill>
                  <a:srgbClr val="CC6600"/>
                </a:solidFill>
              </a:rPr>
              <a:t> </a:t>
            </a:r>
            <a:r>
              <a:rPr altLang="zh-CN" b="1" lang="en-US">
                <a:solidFill>
                  <a:srgbClr val="3366FF"/>
                </a:solidFill>
                <a:latin typeface="宋体" pitchFamily="2" charset="-122"/>
              </a:rPr>
              <a:t>⊙</a:t>
            </a:r>
            <a:r>
              <a:rPr altLang="en-US" lang="zh-CN">
                <a:latin typeface="宋体" pitchFamily="2" charset="-122"/>
              </a:rPr>
              <a:t>失业率的国别差异</a:t>
            </a:r>
          </a:p>
          <a:p>
            <a:pPr eaLnBrk="1" hangingPunct="1" latinLnBrk="1" lvl="0">
              <a:buFontTx/>
              <a:buNone/>
            </a:pPr>
            <a:r>
              <a:rPr altLang="en-US" b="1" sz="2800" lang="zh-CN">
                <a:solidFill>
                  <a:srgbClr val="CC6600"/>
                </a:solidFill>
                <a:latin typeface="宋体" pitchFamily="2" charset="-122"/>
              </a:rPr>
              <a:t>  ★ </a:t>
            </a:r>
            <a:r>
              <a:rPr altLang="en-US" sz="2800" lang="zh-CN">
                <a:latin typeface="宋体" pitchFamily="2" charset="-122"/>
              </a:rPr>
              <a:t>欧洲失业率高于美国的原因</a:t>
            </a:r>
          </a:p>
          <a:p>
            <a:pPr eaLnBrk="1" hangingPunct="1" latinLnBrk="1" lvl="0">
              <a:buFontTx/>
              <a:buNone/>
            </a:pPr>
            <a:r>
              <a:rPr altLang="en-US" b="1" lang="zh-CN">
                <a:solidFill>
                  <a:srgbClr val="FF3399"/>
                </a:solidFill>
                <a:latin typeface="宋体" pitchFamily="2" charset="-122"/>
              </a:rPr>
              <a:t>   ∗ </a:t>
            </a:r>
            <a:r>
              <a:rPr altLang="en-US" sz="2400" lang="zh-CN">
                <a:latin typeface="宋体" pitchFamily="2" charset="-122"/>
              </a:rPr>
              <a:t>长期实行的给与失业工人慷慨的补贴</a:t>
            </a:r>
            <a:r>
              <a:rPr altLang="en-US" sz="2800" lang="zh-CN">
                <a:latin typeface="宋体" pitchFamily="2" charset="-122"/>
              </a:rPr>
              <a:t>。</a:t>
            </a:r>
          </a:p>
          <a:p>
            <a:pPr eaLnBrk="1" hangingPunct="1" latinLnBrk="1" lvl="0">
              <a:buFontTx/>
              <a:buNone/>
            </a:pPr>
            <a:r>
              <a:rPr altLang="en-US" b="1" lang="zh-CN">
                <a:solidFill>
                  <a:srgbClr val="FF3399"/>
                </a:solidFill>
                <a:latin typeface="宋体" pitchFamily="2" charset="-122"/>
              </a:rPr>
              <a:t>   ∗ </a:t>
            </a:r>
            <a:r>
              <a:rPr altLang="en-US" sz="2400" lang="zh-CN">
                <a:latin typeface="宋体" pitchFamily="2" charset="-122"/>
              </a:rPr>
              <a:t>技术推动的不熟练工人的需求相对于熟练工人的下降</a:t>
            </a:r>
          </a:p>
          <a:p>
            <a:pPr eaLnBrk="1" hangingPunct="1" latinLnBrk="1" lvl="0">
              <a:buFontTx/>
              <a:buNone/>
            </a:pPr>
            <a:r>
              <a:rPr altLang="en-US" b="1" sz="2800" lang="zh-CN">
                <a:solidFill>
                  <a:srgbClr val="CC6600"/>
                </a:solidFill>
                <a:latin typeface="宋体" pitchFamily="2" charset="-122"/>
              </a:rPr>
              <a:t>  ★ </a:t>
            </a:r>
            <a:r>
              <a:rPr altLang="zh-CN" sz="2800" lang="en-US">
                <a:latin typeface="宋体" pitchFamily="2" charset="-122"/>
              </a:rPr>
              <a:t>工作模式的差别——</a:t>
            </a:r>
            <a:r>
              <a:rPr altLang="en-US" sz="2800" lang="zh-CN">
                <a:latin typeface="宋体" pitchFamily="2" charset="-122"/>
              </a:rPr>
              <a:t>欧洲闲暇的上升</a:t>
            </a:r>
          </a:p>
          <a:p>
            <a:pPr eaLnBrk="1" hangingPunct="1" latinLnBrk="1" lvl="0">
              <a:buFontTx/>
              <a:buNone/>
            </a:pPr>
            <a:r>
              <a:rPr altLang="en-US" b="1" sz="2400" lang="zh-CN">
                <a:latin typeface="宋体" pitchFamily="2" charset="-122"/>
              </a:rPr>
              <a:t>    </a:t>
            </a:r>
            <a:r>
              <a:rPr altLang="en-US" b="1" lang="zh-CN">
                <a:solidFill>
                  <a:srgbClr val="FF3399"/>
                </a:solidFill>
                <a:latin typeface="宋体" pitchFamily="2" charset="-122"/>
              </a:rPr>
              <a:t>∗ </a:t>
            </a:r>
            <a:r>
              <a:rPr altLang="en-US" sz="2400" lang="en-US">
                <a:latin typeface="宋体" pitchFamily="2" charset="-122"/>
              </a:rPr>
              <a:t>税收系统导致工作不努力与地下经济</a:t>
            </a:r>
          </a:p>
          <a:p>
            <a:pPr eaLnBrk="1" hangingPunct="1" latinLnBrk="1" lvl="0">
              <a:buFontTx/>
              <a:buNone/>
            </a:pPr>
            <a:r>
              <a:rPr altLang="en-US" b="1" lang="zh-CN">
                <a:solidFill>
                  <a:srgbClr val="FF3399"/>
                </a:solidFill>
                <a:latin typeface="宋体" pitchFamily="2" charset="-122"/>
              </a:rPr>
              <a:t>   ∗ </a:t>
            </a:r>
            <a:r>
              <a:rPr altLang="en-US" sz="2400" lang="en-US">
                <a:latin typeface="宋体" pitchFamily="2" charset="-122"/>
              </a:rPr>
              <a:t>工会的作用</a:t>
            </a:r>
          </a:p>
          <a:p>
            <a:pPr eaLnBrk="1" hangingPunct="1" latinLnBrk="1" lvl="0">
              <a:buFontTx/>
              <a:buNone/>
            </a:pPr>
            <a:r>
              <a:rPr altLang="en-US" b="1" lang="zh-CN">
                <a:solidFill>
                  <a:srgbClr val="FF3399"/>
                </a:solidFill>
                <a:latin typeface="宋体" pitchFamily="2" charset="-122"/>
              </a:rPr>
              <a:t>   ∗ </a:t>
            </a:r>
            <a:r>
              <a:rPr altLang="en-US" sz="2400" lang="en-US">
                <a:latin typeface="宋体" pitchFamily="2" charset="-122"/>
              </a:rPr>
              <a:t>地域不同偏好不同的可能性</a:t>
            </a:r>
          </a:p>
          <a:p>
            <a:pPr eaLnBrk="1" hangingPunct="1" latinLnBrk="1" lvl="0"/>
            <a:endParaRPr altLang="en-US" 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674" name=""/>
          <p:cNvSpPr/>
          <p:nvPr>
            <p:ph type="body" sz="full" idx="1"/>
          </p:nvPr>
        </p:nvSpPr>
        <p:spPr>
          <a:xfrm rot="0">
            <a:off x="827087" y="1196975"/>
            <a:ext cx="7620000" cy="3733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Tx/>
              <a:buNone/>
            </a:pPr>
            <a:r>
              <a:rPr altLang="zh-CN" sz="2400" lang="zh-CN"/>
              <a:t> </a:t>
            </a:r>
            <a:r>
              <a:rPr altLang="zh-CN" b="1" lang="en-US">
                <a:solidFill>
                  <a:srgbClr val="3366FF"/>
                </a:solidFill>
                <a:latin typeface="宋体" pitchFamily="2" charset="-122"/>
              </a:rPr>
              <a:t>⊙ </a:t>
            </a:r>
            <a:r>
              <a:rPr altLang="en-US" lang="en-US">
                <a:effectLst>
                  <a:outerShdw algn="tl" blurRad="38100" dir="2700000" dist="38100">
                    <a:srgbClr val="C0C0C0"/>
                  </a:outerShdw>
                </a:effectLst>
                <a:latin typeface="宋体" pitchFamily="2" charset="-122"/>
              </a:rPr>
              <a:t>通货膨胀的界定、衡量与分类</a:t>
            </a:r>
          </a:p>
          <a:p>
            <a:pPr eaLnBrk="1" hangingPunct="1" latinLnBrk="1" lvl="0">
              <a:spcBef>
                <a:spcPct val="35000"/>
              </a:spcBef>
              <a:buFontTx/>
              <a:buNone/>
            </a:pPr>
            <a:r>
              <a:rPr altLang="en-US" sz="2800" lang="en-US">
                <a:solidFill>
                  <a:srgbClr val="CC6600"/>
                </a:solidFill>
                <a:latin typeface="宋体" pitchFamily="2" charset="-122"/>
              </a:rPr>
              <a:t>  ★</a:t>
            </a:r>
            <a:r>
              <a:rPr altLang="en-US" sz="2800" lang="en-US">
                <a:effectLst>
                  <a:outerShdw algn="tl" blurRad="38100" dir="2700000" dist="38100">
                    <a:srgbClr val="C0C0C0"/>
                  </a:outerShdw>
                </a:effectLst>
                <a:latin typeface="宋体" pitchFamily="2" charset="-122"/>
              </a:rPr>
              <a:t>界定</a:t>
            </a:r>
          </a:p>
          <a:p>
            <a:pPr eaLnBrk="1" hangingPunct="1" latinLnBrk="1" lvl="0">
              <a:spcBef>
                <a:spcPct val="35000"/>
              </a:spcBef>
              <a:buFontTx/>
              <a:buNone/>
            </a:pPr>
            <a:r>
              <a:rPr altLang="en-US" sz="2800" lang="zh-CN">
                <a:solidFill>
                  <a:schemeClr val="lt2"/>
                </a:solidFill>
              </a:rPr>
              <a:t>          </a:t>
            </a:r>
            <a:r>
              <a:rPr altLang="en-US" sz="2400" lang="en-US">
                <a:solidFill>
                  <a:srgbClr val="FF3399"/>
                </a:solidFill>
                <a:latin typeface="宋体" pitchFamily="2" charset="-122"/>
              </a:rPr>
              <a:t>∗ </a:t>
            </a:r>
            <a:r>
              <a:rPr altLang="zh-CN" sz="2400" lang="en-US">
                <a:solidFill>
                  <a:schemeClr val="lt2"/>
                </a:solidFill>
                <a:latin typeface="宋体" pitchFamily="2" charset="-122"/>
              </a:rPr>
              <a:t>一般物价水平普遍、持续、大规模上升的现象。</a:t>
            </a:r>
          </a:p>
          <a:p>
            <a:pPr eaLnBrk="1" hangingPunct="1" latinLnBrk="1" lvl="0">
              <a:lnSpc>
                <a:spcPct val="90000"/>
              </a:lnSpc>
              <a:spcBef>
                <a:spcPct val="30000"/>
              </a:spcBef>
              <a:buFontTx/>
              <a:buNone/>
            </a:pPr>
            <a:r>
              <a:rPr altLang="zh-CN" sz="2400" lang="en-US">
                <a:solidFill>
                  <a:schemeClr val="lt2"/>
                </a:solidFill>
                <a:latin typeface="宋体" pitchFamily="2" charset="-122"/>
              </a:rPr>
              <a:t>   </a:t>
            </a:r>
            <a:r>
              <a:rPr altLang="zh-CN" sz="2800" lang="zh-CN">
                <a:solidFill>
                  <a:srgbClr val="CC6600"/>
                </a:solidFill>
                <a:latin typeface="宋体" pitchFamily="2" charset="-122"/>
              </a:rPr>
              <a:t>★</a:t>
            </a:r>
            <a:r>
              <a:rPr altLang="zh-CN" sz="2800" lang="zh-CN">
                <a:solidFill>
                  <a:schemeClr val="lt2"/>
                </a:solidFill>
                <a:sym typeface="Wingdings 2" pitchFamily="2" charset="2"/>
              </a:rPr>
              <a:t>衡量</a:t>
            </a:r>
          </a:p>
          <a:p>
            <a:pPr eaLnBrk="1" hangingPunct="1" latinLnBrk="1" lvl="0">
              <a:lnSpc>
                <a:spcPct val="90000"/>
              </a:lnSpc>
              <a:spcBef>
                <a:spcPct val="30000"/>
              </a:spcBef>
              <a:buFontTx/>
              <a:buNone/>
            </a:pPr>
            <a:r>
              <a:rPr altLang="zh-CN" sz="2800" lang="zh-CN">
                <a:solidFill>
                  <a:schemeClr val="lt2"/>
                </a:solidFill>
              </a:rPr>
              <a:t>        </a:t>
            </a:r>
            <a:r>
              <a:rPr altLang="zh-CN" sz="2400" lang="zh-CN">
                <a:solidFill>
                  <a:srgbClr val="FF3399"/>
                </a:solidFill>
                <a:latin typeface="宋体" pitchFamily="2" charset="-122"/>
              </a:rPr>
              <a:t>∗ </a:t>
            </a:r>
            <a:r>
              <a:rPr altLang="zh-CN" sz="2400" lang="en-US">
                <a:solidFill>
                  <a:schemeClr val="lt2"/>
                </a:solidFill>
              </a:rPr>
              <a:t>通货膨胀率:</a:t>
            </a:r>
            <a:r>
              <a:rPr altLang="zh-CN" sz="2000" lang="zh-CN">
                <a:latin typeface="宋体" pitchFamily="2" charset="-122"/>
              </a:rPr>
              <a:t>价格在每一时期上涨的百分率。</a:t>
            </a:r>
          </a:p>
          <a:p>
            <a:pPr eaLnBrk="1" hangingPunct="1" latinLnBrk="1" lvl="0">
              <a:spcBef>
                <a:spcPct val="35000"/>
              </a:spcBef>
              <a:buFontTx/>
              <a:buNone/>
            </a:pPr>
            <a:endParaRPr altLang="en-US" sz="2400" lang="en-US">
              <a:solidFill>
                <a:schemeClr val="lt2"/>
              </a:solidFill>
              <a:latin typeface="宋体" pitchFamily="2" charset="-122"/>
            </a:endParaRPr>
          </a:p>
          <a:p>
            <a:pPr eaLnBrk="1" hangingPunct="1" latinLnBrk="1" lvl="0">
              <a:lnSpc>
                <a:spcPct val="80000"/>
              </a:lnSpc>
              <a:buFontTx/>
              <a:buNone/>
            </a:pPr>
            <a:endParaRPr altLang="zh-CN" sz="2800" lang="zh-CN">
              <a:solidFill>
                <a:schemeClr val="lt2"/>
              </a:solidFill>
              <a:sym typeface="Wingdings 2" pitchFamily="2" charset="2"/>
            </a:endParaRPr>
          </a:p>
        </p:txBody>
      </p:sp>
      <p:sp>
        <p:nvSpPr>
          <p:cNvPr id="1048675" name=""/>
          <p:cNvSpPr/>
          <p:nvPr>
            <p:ph type="title" sz="full" idx="0"/>
          </p:nvPr>
        </p:nvSpPr>
        <p:spPr>
          <a:xfrm rot="0">
            <a:off x="539750" y="4048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.2 </a:t>
            </a:r>
            <a:r>
              <a:rPr altLang="en-US" b="1" sz="3600" lang="en-US">
                <a:solidFill>
                  <a:srgbClr val="CC6600"/>
                </a:solidFill>
                <a:latin typeface="宋体" pitchFamily="2" charset="-122"/>
              </a:rPr>
              <a:t>通货膨胀</a:t>
            </a:r>
          </a:p>
        </p:txBody>
      </p:sp>
      <p:grpSp>
        <p:nvGrpSpPr>
          <p:cNvPr id="121" name=""/>
          <p:cNvGrpSpPr/>
          <p:nvPr/>
        </p:nvGrpSpPr>
        <p:grpSpPr>
          <a:xfrm rot="0">
            <a:off x="2209800" y="4114800"/>
            <a:ext cx="4191000" cy="1600200"/>
            <a:chOff x="0" y="0"/>
            <a:chExt cx="3423" cy="1558"/>
          </a:xfrm>
        </p:grpSpPr>
        <p:sp>
          <p:nvSpPr>
            <p:cNvPr id="1048676" name=""/>
            <p:cNvSpPr/>
            <p:nvPr/>
          </p:nvSpPr>
          <p:spPr>
            <a:xfrm rot="0">
              <a:off x="0" y="65"/>
              <a:ext cx="3423" cy="1404"/>
            </a:xfrm>
            <a:prstGeom prst="rect"/>
            <a:solidFill>
              <a:srgbClr val="FFCC99">
                <a:alpha val="50195"/>
              </a:srgbClr>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pic>
          <p:nvPicPr>
            <p:cNvPr id="2097155" name=""/>
            <p:cNvPicPr>
              <a:picLocks/>
            </p:cNvPicPr>
            <p:nvPr/>
          </p:nvPicPr>
          <p:blipFill>
            <a:blip xmlns:r="http://schemas.openxmlformats.org/officeDocument/2006/relationships" r:embed="rId1"/>
            <a:srcRect l="0" t="0" r="0" b="0"/>
            <a:stretch>
              <a:fillRect/>
            </a:stretch>
          </p:blipFill>
          <p:spPr>
            <a:xfrm rot="0">
              <a:off x="698" y="0"/>
              <a:ext cx="1954" cy="1558"/>
            </a:xfrm>
            <a:prstGeom prst="rect"/>
            <a:noFill/>
            <a:ln>
              <a:noFill/>
            </a:ln>
          </p:spPr>
        </p:pic>
      </p:grpSp>
    </p:spTree>
  </p:cSld>
  <p:clrMapOvr>
    <a:masterClrMapping/>
  </p:clrMapOvr>
  <p:timing>
    <p:tnLst>
      <p:par>
        <p:cTn dur="indefinite" id="1" nodeType="tmRoot">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22" presetSubtype="8">
                                  <p:stCondLst>
                                    <p:cond delay="0"/>
                                  </p:stCondLst>
                                  <p:childTnLst>
                                    <p:set>
                                      <p:cBhvr>
                                        <p:cTn dur="1" fill="hold" id="6">
                                          <p:stCondLst>
                                            <p:cond delay="0"/>
                                          </p:stCondLst>
                                        </p:cTn>
                                        <p:tgtEl>
                                          <p:spTgt spid="121"/>
                                        </p:tgtEl>
                                        <p:attrNameLst>
                                          <p:attrName>style.visibility</p:attrName>
                                        </p:attrNameLst>
                                      </p:cBhvr>
                                      <p:to>
                                        <p:strVal val="visible"/>
                                      </p:to>
                                    </p:set>
                                    <p:animEffect transition="in" filter="wipe(left)">
                                      <p:cBhvr>
                                        <p:cTn dur="500" id="7"/>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677" name=""/>
          <p:cNvSpPr/>
          <p:nvPr>
            <p:ph type="body" sz="full" idx="1"/>
          </p:nvPr>
        </p:nvSpPr>
        <p:spPr>
          <a:xfrm rot="0">
            <a:off x="755650" y="1412875"/>
            <a:ext cx="7543800" cy="4419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Tx/>
              <a:buNone/>
            </a:pPr>
            <a:r>
              <a:rPr altLang="zh-CN" b="1" lang="zh-CN">
                <a:solidFill>
                  <a:srgbClr val="3366FF"/>
                </a:solidFill>
                <a:latin typeface="宋体" pitchFamily="2" charset="-122"/>
              </a:rPr>
              <a:t>⊙</a:t>
            </a:r>
            <a:r>
              <a:rPr altLang="en-US" lang="en-US">
                <a:latin typeface="宋体" pitchFamily="2" charset="-122"/>
              </a:rPr>
              <a:t>通货膨胀的界定、衡量与分类</a:t>
            </a:r>
          </a:p>
          <a:p>
            <a:pPr eaLnBrk="1" hangingPunct="1" latinLnBrk="1" lvl="0">
              <a:spcBef>
                <a:spcPct val="35000"/>
              </a:spcBef>
              <a:buFontTx/>
              <a:buNone/>
            </a:pPr>
            <a:r>
              <a:rPr altLang="en-US" sz="2800" lang="en-US">
                <a:solidFill>
                  <a:srgbClr val="CC6600"/>
                </a:solidFill>
                <a:latin typeface="宋体" pitchFamily="2" charset="-122"/>
              </a:rPr>
              <a:t>  ★</a:t>
            </a:r>
            <a:r>
              <a:rPr altLang="en-US" sz="2800" lang="zh-CN">
                <a:solidFill>
                  <a:schemeClr val="lt2"/>
                </a:solidFill>
                <a:sym typeface="Wingdings 2" pitchFamily="2" charset="2"/>
              </a:rPr>
              <a:t>衡量</a:t>
            </a:r>
          </a:p>
          <a:p>
            <a:pPr eaLnBrk="1" hangingPunct="1" latinLnBrk="1" lvl="0">
              <a:spcBef>
                <a:spcPct val="35000"/>
              </a:spcBef>
              <a:buFontTx/>
              <a:buNone/>
            </a:pPr>
            <a:r>
              <a:rPr altLang="en-US" sz="2800" lang="zh-CN">
                <a:solidFill>
                  <a:schemeClr val="lt2"/>
                </a:solidFill>
              </a:rPr>
              <a:t>        </a:t>
            </a:r>
            <a:r>
              <a:rPr altLang="en-US" sz="2400" lang="en-US">
                <a:solidFill>
                  <a:srgbClr val="FF3399"/>
                </a:solidFill>
                <a:latin typeface="宋体" pitchFamily="2" charset="-122"/>
              </a:rPr>
              <a:t>∗ </a:t>
            </a:r>
            <a:r>
              <a:rPr altLang="en-US" sz="2400" lang="zh-CN">
                <a:solidFill>
                  <a:schemeClr val="lt2"/>
                </a:solidFill>
                <a:sym typeface="Wingdings 2" pitchFamily="2" charset="2"/>
              </a:rPr>
              <a:t>一般用物价指数衡量，常用的物价指数有：</a:t>
            </a:r>
          </a:p>
          <a:p>
            <a:pPr eaLnBrk="1" hangingPunct="1" latinLnBrk="1" lvl="0">
              <a:spcBef>
                <a:spcPct val="35000"/>
              </a:spcBef>
              <a:buFontTx/>
              <a:buNone/>
            </a:pPr>
            <a:r>
              <a:rPr altLang="en-US" sz="2400" lang="zh-CN">
                <a:solidFill>
                  <a:schemeClr val="lt2"/>
                </a:solidFill>
                <a:sym typeface="Wingdings 2" pitchFamily="2" charset="2"/>
              </a:rPr>
              <a:t>            </a:t>
            </a:r>
            <a:r>
              <a:rPr altLang="en-US" sz="2000" lang="en-US">
                <a:solidFill>
                  <a:srgbClr val="0099FF"/>
                </a:solidFill>
                <a:latin typeface="宋体" pitchFamily="2" charset="-122"/>
              </a:rPr>
              <a:t>♣ </a:t>
            </a:r>
            <a:r>
              <a:rPr altLang="zh-CN" sz="2000" lang="zh-CN">
                <a:solidFill>
                  <a:schemeClr val="lt2"/>
                </a:solidFill>
                <a:latin typeface="宋体" pitchFamily="2" charset="-122"/>
                <a:sym typeface="Wingdings 2" pitchFamily="2" charset="2"/>
              </a:rPr>
              <a:t>消费物价指数（CPI</a:t>
            </a:r>
            <a:r>
              <a:rPr altLang="en-US" sz="2000" lang="en-US">
                <a:solidFill>
                  <a:schemeClr val="lt2"/>
                </a:solidFill>
                <a:latin typeface="宋体" pitchFamily="2" charset="-122"/>
                <a:sym typeface="Wingdings 2" pitchFamily="2" charset="2"/>
              </a:rPr>
              <a:t>）：衡量城市家庭和个人各时期消</a:t>
            </a:r>
          </a:p>
          <a:p>
            <a:pPr eaLnBrk="1" hangingPunct="1" latinLnBrk="1" lvl="0">
              <a:spcBef>
                <a:spcPct val="35000"/>
              </a:spcBef>
              <a:buFontTx/>
              <a:buNone/>
            </a:pPr>
            <a:r>
              <a:rPr altLang="zh-CN" sz="2000" lang="zh-CN">
                <a:solidFill>
                  <a:schemeClr val="lt2"/>
                </a:solidFill>
                <a:latin typeface="宋体" pitchFamily="2" charset="-122"/>
                <a:sym typeface="Wingdings 2" pitchFamily="2" charset="2"/>
              </a:rPr>
              <a:t>          </a:t>
            </a:r>
            <a:r>
              <a:rPr altLang="en-US" sz="2000" lang="en-US">
                <a:solidFill>
                  <a:schemeClr val="lt2"/>
                </a:solidFill>
                <a:latin typeface="宋体" pitchFamily="2" charset="-122"/>
                <a:sym typeface="Wingdings 2" pitchFamily="2" charset="2"/>
              </a:rPr>
              <a:t>费价格平均变化程度。</a:t>
            </a:r>
          </a:p>
          <a:p>
            <a:pPr eaLnBrk="1" hangingPunct="1" latinLnBrk="1" lvl="0">
              <a:spcBef>
                <a:spcPct val="35000"/>
              </a:spcBef>
              <a:buFont typeface="Wingdings 2" pitchFamily="2" charset="2"/>
              <a:buNone/>
            </a:pPr>
            <a:r>
              <a:rPr altLang="zh-CN" sz="2000" lang="zh-CN">
                <a:solidFill>
                  <a:srgbClr val="0099FF"/>
                </a:solidFill>
                <a:latin typeface="宋体" pitchFamily="2" charset="-122"/>
              </a:rPr>
              <a:t>        ♣ </a:t>
            </a:r>
            <a:r>
              <a:rPr altLang="en-US" sz="2000" lang="en-US">
                <a:solidFill>
                  <a:schemeClr val="lt2"/>
                </a:solidFill>
                <a:latin typeface="宋体" pitchFamily="2" charset="-122"/>
                <a:sym typeface="Wingdings 2" pitchFamily="2" charset="2"/>
              </a:rPr>
              <a:t>批发物价指数（</a:t>
            </a:r>
            <a:r>
              <a:rPr altLang="zh-CN" sz="2000" lang="zh-CN">
                <a:solidFill>
                  <a:schemeClr val="lt2"/>
                </a:solidFill>
                <a:latin typeface="宋体" pitchFamily="2" charset="-122"/>
                <a:sym typeface="Wingdings 2" pitchFamily="2" charset="2"/>
              </a:rPr>
              <a:t>WPI</a:t>
            </a:r>
            <a:r>
              <a:rPr altLang="en-US" sz="2000" lang="en-US">
                <a:solidFill>
                  <a:schemeClr val="lt2"/>
                </a:solidFill>
                <a:latin typeface="宋体" pitchFamily="2" charset="-122"/>
                <a:sym typeface="Wingdings 2" pitchFamily="2" charset="2"/>
              </a:rPr>
              <a:t>）：衡量各时期批发市场商品价格</a:t>
            </a:r>
          </a:p>
          <a:p>
            <a:pPr eaLnBrk="1" hangingPunct="1" latinLnBrk="1" lvl="0">
              <a:spcBef>
                <a:spcPct val="35000"/>
              </a:spcBef>
              <a:buFont typeface="Wingdings 2" pitchFamily="2" charset="2"/>
              <a:buNone/>
            </a:pPr>
            <a:r>
              <a:rPr altLang="zh-CN" sz="2000" lang="zh-CN">
                <a:solidFill>
                  <a:schemeClr val="lt2"/>
                </a:solidFill>
                <a:latin typeface="宋体" pitchFamily="2" charset="-122"/>
                <a:sym typeface="Wingdings 2" pitchFamily="2" charset="2"/>
              </a:rPr>
              <a:t>          </a:t>
            </a:r>
            <a:r>
              <a:rPr altLang="en-US" sz="2000" lang="en-US">
                <a:solidFill>
                  <a:schemeClr val="lt2"/>
                </a:solidFill>
                <a:latin typeface="宋体" pitchFamily="2" charset="-122"/>
                <a:sym typeface="Wingdings 2" pitchFamily="2" charset="2"/>
              </a:rPr>
              <a:t>平均变化程度。</a:t>
            </a:r>
          </a:p>
          <a:p>
            <a:pPr eaLnBrk="1" hangingPunct="1" latinLnBrk="1" lvl="0">
              <a:spcBef>
                <a:spcPct val="35000"/>
              </a:spcBef>
              <a:buFont typeface="Wingdings 2" pitchFamily="2" charset="2"/>
              <a:buNone/>
            </a:pPr>
            <a:r>
              <a:rPr altLang="zh-CN" sz="2000" lang="zh-CN">
                <a:solidFill>
                  <a:srgbClr val="0099FF"/>
                </a:solidFill>
                <a:latin typeface="宋体" pitchFamily="2" charset="-122"/>
              </a:rPr>
              <a:t>        ♣</a:t>
            </a:r>
            <a:r>
              <a:rPr altLang="en-US" sz="2000" lang="en-US">
                <a:solidFill>
                  <a:schemeClr val="lt2"/>
                </a:solidFill>
                <a:latin typeface="宋体" pitchFamily="2" charset="-122"/>
                <a:sym typeface="Wingdings 2" pitchFamily="2" charset="2"/>
              </a:rPr>
              <a:t> GDP折算指数（</a:t>
            </a:r>
            <a:r>
              <a:rPr altLang="zh-CN" sz="2000" lang="zh-CN">
                <a:solidFill>
                  <a:schemeClr val="lt2"/>
                </a:solidFill>
                <a:latin typeface="宋体" pitchFamily="2" charset="-122"/>
                <a:sym typeface="Wingdings 2" pitchFamily="2" charset="2"/>
              </a:rPr>
              <a:t>IPD</a:t>
            </a:r>
            <a:r>
              <a:rPr altLang="en-US" sz="2000" lang="en-US">
                <a:solidFill>
                  <a:schemeClr val="lt2"/>
                </a:solidFill>
                <a:latin typeface="宋体" pitchFamily="2" charset="-122"/>
                <a:sym typeface="Wingdings 2" pitchFamily="2" charset="2"/>
              </a:rPr>
              <a:t>）：衡量一国经济在不同时期生产</a:t>
            </a:r>
          </a:p>
          <a:p>
            <a:pPr eaLnBrk="1" hangingPunct="1" latinLnBrk="1" lvl="0">
              <a:spcBef>
                <a:spcPct val="35000"/>
              </a:spcBef>
              <a:buFont typeface="Wingdings 2" pitchFamily="2" charset="2"/>
              <a:buNone/>
            </a:pPr>
            <a:r>
              <a:rPr altLang="zh-CN" sz="2000" lang="zh-CN">
                <a:solidFill>
                  <a:schemeClr val="lt2"/>
                </a:solidFill>
                <a:latin typeface="宋体" pitchFamily="2" charset="-122"/>
                <a:sym typeface="Wingdings 2" pitchFamily="2" charset="2"/>
              </a:rPr>
              <a:t>          </a:t>
            </a:r>
            <a:r>
              <a:rPr altLang="en-US" sz="2000" lang="en-US">
                <a:solidFill>
                  <a:schemeClr val="lt2"/>
                </a:solidFill>
                <a:latin typeface="宋体" pitchFamily="2" charset="-122"/>
                <a:sym typeface="Wingdings 2" pitchFamily="2" charset="2"/>
              </a:rPr>
              <a:t>最终产品价格总水平变化程度。</a:t>
            </a:r>
          </a:p>
        </p:txBody>
      </p:sp>
      <p:sp>
        <p:nvSpPr>
          <p:cNvPr id="1048678" name=""/>
          <p:cNvSpPr/>
          <p:nvPr>
            <p:ph type="title" sz="full" idx="0"/>
          </p:nvPr>
        </p:nvSpPr>
        <p:spPr>
          <a:xfrm rot="0">
            <a:off x="611187" y="6207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.2 </a:t>
            </a:r>
            <a:r>
              <a:rPr altLang="en-US" b="1" sz="3600" lang="en-US">
                <a:solidFill>
                  <a:srgbClr val="CC6600"/>
                </a:solidFill>
                <a:latin typeface="宋体" pitchFamily="2" charset="-122"/>
              </a:rPr>
              <a:t>通货膨胀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679" name=""/>
          <p:cNvSpPr/>
          <p:nvPr>
            <p:ph type="body" sz="full" idx="1"/>
          </p:nvPr>
        </p:nvSpPr>
        <p:spPr>
          <a:xfrm rot="0">
            <a:off x="763587" y="1268412"/>
            <a:ext cx="76962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 typeface="Wingdings 2" pitchFamily="2" charset="2"/>
              <a:buNone/>
            </a:pPr>
            <a:r>
              <a:rPr altLang="zh-CN" sz="2400" lang="zh-CN">
                <a:solidFill>
                  <a:srgbClr val="CC3300"/>
                </a:solidFill>
                <a:sym typeface="Wingdings 2" pitchFamily="2" charset="2"/>
              </a:rPr>
              <a:t> </a:t>
            </a:r>
            <a:r>
              <a:rPr altLang="zh-CN" b="1" lang="zh-CN">
                <a:solidFill>
                  <a:srgbClr val="3366FF"/>
                </a:solidFill>
                <a:latin typeface="宋体" pitchFamily="2" charset="-122"/>
              </a:rPr>
              <a:t>⊙</a:t>
            </a:r>
            <a:r>
              <a:rPr altLang="en-US" lang="en-US">
                <a:latin typeface="宋体" pitchFamily="2" charset="-122"/>
              </a:rPr>
              <a:t>通货膨胀的界定、衡量与分类</a:t>
            </a:r>
          </a:p>
          <a:p>
            <a:pPr eaLnBrk="1" hangingPunct="1" latinLnBrk="1" lvl="0">
              <a:spcBef>
                <a:spcPct val="35000"/>
              </a:spcBef>
              <a:buFontTx/>
              <a:buNone/>
            </a:pPr>
            <a:r>
              <a:rPr altLang="en-US" sz="2400" lang="en-US">
                <a:solidFill>
                  <a:srgbClr val="CC6600"/>
                </a:solidFill>
                <a:latin typeface="宋体" pitchFamily="2" charset="-122"/>
              </a:rPr>
              <a:t>  ★</a:t>
            </a:r>
            <a:r>
              <a:rPr altLang="en-US" sz="2800" lang="zh-CN">
                <a:solidFill>
                  <a:schemeClr val="lt2"/>
                </a:solidFill>
                <a:sym typeface="Wingdings 2" pitchFamily="2" charset="2"/>
              </a:rPr>
              <a:t>分类</a:t>
            </a:r>
          </a:p>
          <a:p>
            <a:pPr eaLnBrk="1" hangingPunct="1" latinLnBrk="1" lvl="0">
              <a:buFontTx/>
              <a:buNone/>
            </a:pPr>
            <a:r>
              <a:rPr altLang="en-US" sz="2400" lang="zh-CN">
                <a:solidFill>
                  <a:schemeClr val="lt2"/>
                </a:solidFill>
              </a:rPr>
              <a:t>        </a:t>
            </a:r>
            <a:r>
              <a:rPr altLang="en-US" sz="2000" lang="en-US">
                <a:solidFill>
                  <a:srgbClr val="FF3399"/>
                </a:solidFill>
                <a:latin typeface="宋体" pitchFamily="2" charset="-122"/>
              </a:rPr>
              <a:t>∗ </a:t>
            </a:r>
            <a:r>
              <a:rPr altLang="zh-CN" sz="2000" lang="zh-CN">
                <a:solidFill>
                  <a:schemeClr val="lt2"/>
                </a:solidFill>
                <a:latin typeface="宋体" pitchFamily="2" charset="-122"/>
                <a:sym typeface="Wingdings 2" pitchFamily="2" charset="2"/>
              </a:rPr>
              <a:t>爬行式通货膨胀：年通胀率1</a:t>
            </a:r>
            <a:r>
              <a:rPr altLang="en-US" sz="2000" lang="en-US">
                <a:solidFill>
                  <a:schemeClr val="lt2"/>
                </a:solidFill>
                <a:latin typeface="宋体" pitchFamily="2" charset="-122"/>
                <a:sym typeface="Wingdings 2" pitchFamily="2" charset="2"/>
              </a:rPr>
              <a:t>～</a:t>
            </a:r>
            <a:r>
              <a:rPr altLang="zh-CN" sz="2000" lang="zh-CN">
                <a:solidFill>
                  <a:schemeClr val="lt2"/>
                </a:solidFill>
                <a:latin typeface="宋体" pitchFamily="2" charset="-122"/>
                <a:sym typeface="Wingdings 2" pitchFamily="2" charset="2"/>
              </a:rPr>
              <a:t>3</a:t>
            </a:r>
            <a:r>
              <a:rPr altLang="en-US" sz="2000" lang="en-US">
                <a:solidFill>
                  <a:schemeClr val="lt2"/>
                </a:solidFill>
                <a:latin typeface="宋体" pitchFamily="2" charset="-122"/>
                <a:sym typeface="Wingdings 2" pitchFamily="2" charset="2"/>
              </a:rPr>
              <a:t>％。</a:t>
            </a:r>
          </a:p>
          <a:p>
            <a:pPr eaLnBrk="1" hangingPunct="1" latinLnBrk="1" lvl="0">
              <a:buFont typeface="Wingdings 2" pitchFamily="2" charset="2"/>
              <a:buNone/>
            </a:pPr>
            <a:r>
              <a:rPr altLang="zh-CN" sz="2000" lang="zh-CN">
                <a:solidFill>
                  <a:srgbClr val="FF3399"/>
                </a:solidFill>
                <a:latin typeface="宋体" pitchFamily="2" charset="-122"/>
              </a:rPr>
              <a:t>     ∗ </a:t>
            </a:r>
            <a:r>
              <a:rPr altLang="en-US" sz="2000" lang="en-US">
                <a:solidFill>
                  <a:schemeClr val="lt2"/>
                </a:solidFill>
                <a:latin typeface="宋体" pitchFamily="2" charset="-122"/>
                <a:sym typeface="Wingdings 2" pitchFamily="2" charset="2"/>
              </a:rPr>
              <a:t>温和通货膨胀：通胀率</a:t>
            </a:r>
            <a:r>
              <a:rPr altLang="zh-CN" sz="2000" lang="zh-CN">
                <a:solidFill>
                  <a:schemeClr val="lt2"/>
                </a:solidFill>
                <a:latin typeface="宋体" pitchFamily="2" charset="-122"/>
                <a:sym typeface="Wingdings 2" pitchFamily="2" charset="2"/>
              </a:rPr>
              <a:t>3</a:t>
            </a:r>
            <a:r>
              <a:rPr altLang="en-US" sz="2000" lang="en-US">
                <a:solidFill>
                  <a:schemeClr val="lt2"/>
                </a:solidFill>
                <a:latin typeface="宋体" pitchFamily="2" charset="-122"/>
                <a:sym typeface="Wingdings 2" pitchFamily="2" charset="2"/>
              </a:rPr>
              <a:t>～</a:t>
            </a:r>
            <a:r>
              <a:rPr altLang="zh-CN" sz="2000" lang="zh-CN">
                <a:solidFill>
                  <a:schemeClr val="lt2"/>
                </a:solidFill>
                <a:latin typeface="宋体" pitchFamily="2" charset="-122"/>
                <a:sym typeface="Wingdings 2" pitchFamily="2" charset="2"/>
              </a:rPr>
              <a:t>6</a:t>
            </a:r>
            <a:r>
              <a:rPr altLang="en-US" sz="2000" lang="en-US">
                <a:solidFill>
                  <a:schemeClr val="lt2"/>
                </a:solidFill>
                <a:latin typeface="宋体" pitchFamily="2" charset="-122"/>
                <a:sym typeface="Wingdings 2" pitchFamily="2" charset="2"/>
              </a:rPr>
              <a:t>％。</a:t>
            </a:r>
          </a:p>
          <a:p>
            <a:pPr eaLnBrk="1" hangingPunct="1" latinLnBrk="1" lvl="0">
              <a:buFont typeface="Wingdings 2" pitchFamily="2" charset="2"/>
              <a:buNone/>
            </a:pPr>
            <a:r>
              <a:rPr altLang="zh-CN" sz="2000" lang="zh-CN">
                <a:solidFill>
                  <a:srgbClr val="FF3399"/>
                </a:solidFill>
                <a:latin typeface="宋体" pitchFamily="2" charset="-122"/>
              </a:rPr>
              <a:t>     ∗ </a:t>
            </a:r>
            <a:r>
              <a:rPr altLang="en-US" sz="2000" lang="en-US">
                <a:solidFill>
                  <a:schemeClr val="lt2"/>
                </a:solidFill>
                <a:latin typeface="宋体" pitchFamily="2" charset="-122"/>
                <a:sym typeface="Wingdings 2" pitchFamily="2" charset="2"/>
              </a:rPr>
              <a:t>严重通货膨胀：通胀率</a:t>
            </a:r>
            <a:r>
              <a:rPr altLang="zh-CN" sz="2000" lang="zh-CN">
                <a:solidFill>
                  <a:schemeClr val="lt2"/>
                </a:solidFill>
                <a:latin typeface="宋体" pitchFamily="2" charset="-122"/>
                <a:sym typeface="Wingdings 2" pitchFamily="2" charset="2"/>
              </a:rPr>
              <a:t>6</a:t>
            </a:r>
            <a:r>
              <a:rPr altLang="en-US" sz="2000" lang="en-US">
                <a:solidFill>
                  <a:schemeClr val="lt2"/>
                </a:solidFill>
                <a:latin typeface="宋体" pitchFamily="2" charset="-122"/>
                <a:sym typeface="Wingdings 2" pitchFamily="2" charset="2"/>
              </a:rPr>
              <a:t>～</a:t>
            </a:r>
            <a:r>
              <a:rPr altLang="zh-CN" sz="2000" lang="zh-CN">
                <a:solidFill>
                  <a:schemeClr val="lt2"/>
                </a:solidFill>
                <a:latin typeface="宋体" pitchFamily="2" charset="-122"/>
                <a:sym typeface="Wingdings 2" pitchFamily="2" charset="2"/>
              </a:rPr>
              <a:t>9</a:t>
            </a:r>
            <a:r>
              <a:rPr altLang="en-US" sz="2000" lang="en-US">
                <a:solidFill>
                  <a:schemeClr val="lt2"/>
                </a:solidFill>
                <a:latin typeface="宋体" pitchFamily="2" charset="-122"/>
                <a:sym typeface="Wingdings 2" pitchFamily="2" charset="2"/>
              </a:rPr>
              <a:t>％。</a:t>
            </a:r>
          </a:p>
          <a:p>
            <a:pPr eaLnBrk="1" hangingPunct="1" latinLnBrk="1" lvl="0">
              <a:buFont typeface="Wingdings 2" pitchFamily="2" charset="2"/>
              <a:buNone/>
            </a:pPr>
            <a:r>
              <a:rPr altLang="zh-CN" sz="2000" lang="zh-CN">
                <a:solidFill>
                  <a:srgbClr val="FF3399"/>
                </a:solidFill>
                <a:latin typeface="宋体" pitchFamily="2" charset="-122"/>
              </a:rPr>
              <a:t>     ∗ </a:t>
            </a:r>
            <a:r>
              <a:rPr altLang="en-US" sz="2000" lang="en-US">
                <a:solidFill>
                  <a:schemeClr val="lt2"/>
                </a:solidFill>
                <a:latin typeface="宋体" pitchFamily="2" charset="-122"/>
                <a:sym typeface="Wingdings 2" pitchFamily="2" charset="2"/>
              </a:rPr>
              <a:t>奔腾的通货膨胀：通胀率在两位数以上。</a:t>
            </a:r>
          </a:p>
          <a:p>
            <a:pPr eaLnBrk="1" hangingPunct="1" latinLnBrk="1" lvl="0">
              <a:buFont typeface="Wingdings 2" pitchFamily="2" charset="2"/>
              <a:buNone/>
            </a:pPr>
            <a:r>
              <a:rPr altLang="zh-CN" sz="2000" lang="zh-CN">
                <a:solidFill>
                  <a:schemeClr val="lt2"/>
                </a:solidFill>
                <a:latin typeface="宋体" pitchFamily="2" charset="-122"/>
                <a:sym typeface="Wingdings 2" pitchFamily="2" charset="2"/>
              </a:rPr>
              <a:t>     </a:t>
            </a:r>
            <a:r>
              <a:rPr altLang="zh-CN" sz="2000" lang="zh-CN">
                <a:solidFill>
                  <a:srgbClr val="FF3399"/>
                </a:solidFill>
                <a:latin typeface="宋体" pitchFamily="2" charset="-122"/>
              </a:rPr>
              <a:t>∗ </a:t>
            </a:r>
            <a:r>
              <a:rPr altLang="en-US" sz="2000" lang="en-US">
                <a:solidFill>
                  <a:schemeClr val="lt2"/>
                </a:solidFill>
                <a:latin typeface="宋体" pitchFamily="2" charset="-122"/>
                <a:sym typeface="Wingdings 2" pitchFamily="2" charset="2"/>
              </a:rPr>
              <a:t>恶性通货膨胀：物价上涨呈加速趋势，平均通胀率超过三位</a:t>
            </a:r>
          </a:p>
          <a:p>
            <a:pPr eaLnBrk="1" hangingPunct="1" latinLnBrk="1" lvl="0">
              <a:buFont typeface="Wingdings 2" pitchFamily="2" charset="2"/>
              <a:buNone/>
            </a:pPr>
            <a:r>
              <a:rPr altLang="zh-CN" sz="2000" lang="zh-CN">
                <a:solidFill>
                  <a:schemeClr val="lt2"/>
                </a:solidFill>
                <a:latin typeface="宋体" pitchFamily="2" charset="-122"/>
                <a:sym typeface="Wingdings 2" pitchFamily="2" charset="2"/>
              </a:rPr>
              <a:t>       </a:t>
            </a:r>
            <a:r>
              <a:rPr altLang="en-US" sz="2000" lang="en-US">
                <a:solidFill>
                  <a:schemeClr val="lt2"/>
                </a:solidFill>
                <a:latin typeface="宋体" pitchFamily="2" charset="-122"/>
                <a:sym typeface="Wingdings 2" pitchFamily="2" charset="2"/>
              </a:rPr>
              <a:t>数，严重时会导致货币体系和国民经济崩溃。</a:t>
            </a:r>
          </a:p>
          <a:p>
            <a:pPr eaLnBrk="1" hangingPunct="1" latinLnBrk="1" lvl="0">
              <a:buFont typeface="Wingdings 2" pitchFamily="2" charset="2"/>
              <a:buNone/>
            </a:pPr>
            <a:r>
              <a:rPr altLang="zh-CN" sz="2000" lang="zh-CN">
                <a:solidFill>
                  <a:schemeClr val="lt2"/>
                </a:solidFill>
                <a:latin typeface="宋体" pitchFamily="2" charset="-122"/>
                <a:sym typeface="Wingdings 2" pitchFamily="2" charset="2"/>
              </a:rPr>
              <a:t>     </a:t>
            </a:r>
            <a:r>
              <a:rPr altLang="zh-CN" sz="2000" lang="zh-CN">
                <a:solidFill>
                  <a:srgbClr val="FF3399"/>
                </a:solidFill>
                <a:latin typeface="宋体" pitchFamily="2" charset="-122"/>
              </a:rPr>
              <a:t>∗ </a:t>
            </a:r>
            <a:r>
              <a:rPr altLang="en-US" sz="2000" lang="en-US">
                <a:solidFill>
                  <a:schemeClr val="lt2"/>
                </a:solidFill>
                <a:latin typeface="宋体" pitchFamily="2" charset="-122"/>
                <a:sym typeface="Wingdings 2" pitchFamily="2" charset="2"/>
              </a:rPr>
              <a:t>隐性通货膨胀：物价上涨未被官方统计所反映。</a:t>
            </a:r>
          </a:p>
          <a:p>
            <a:pPr eaLnBrk="1" hangingPunct="1" latinLnBrk="1" lvl="0">
              <a:buFont typeface="Wingdings 2" pitchFamily="2" charset="2"/>
              <a:buNone/>
            </a:pPr>
            <a:r>
              <a:rPr altLang="zh-CN" sz="2000" lang="zh-CN">
                <a:solidFill>
                  <a:srgbClr val="FF3399"/>
                </a:solidFill>
                <a:latin typeface="宋体" pitchFamily="2" charset="-122"/>
              </a:rPr>
              <a:t>     ∗ </a:t>
            </a:r>
            <a:r>
              <a:rPr altLang="en-US" sz="2000" lang="en-US">
                <a:solidFill>
                  <a:schemeClr val="lt2"/>
                </a:solidFill>
                <a:latin typeface="宋体" pitchFamily="2" charset="-122"/>
                <a:sym typeface="Wingdings 2" pitchFamily="2" charset="2"/>
              </a:rPr>
              <a:t>抑制性通货膨胀：政府价格管制，物价上涨被抑制，商品短</a:t>
            </a:r>
          </a:p>
          <a:p>
            <a:pPr eaLnBrk="1" hangingPunct="1" latinLnBrk="1" lvl="0">
              <a:buFont typeface="Wingdings 2" pitchFamily="2" charset="2"/>
              <a:buNone/>
            </a:pPr>
            <a:r>
              <a:rPr altLang="zh-CN" sz="2000" lang="zh-CN">
                <a:solidFill>
                  <a:schemeClr val="lt2"/>
                </a:solidFill>
                <a:latin typeface="宋体" pitchFamily="2" charset="-122"/>
                <a:sym typeface="Wingdings 2" pitchFamily="2" charset="2"/>
              </a:rPr>
              <a:t>       </a:t>
            </a:r>
            <a:r>
              <a:rPr altLang="en-US" sz="2000" lang="en-US">
                <a:solidFill>
                  <a:schemeClr val="lt2"/>
                </a:solidFill>
                <a:latin typeface="宋体" pitchFamily="2" charset="-122"/>
                <a:sym typeface="Wingdings 2" pitchFamily="2" charset="2"/>
              </a:rPr>
              <a:t>缺，出现强迫储蓄。</a:t>
            </a:r>
          </a:p>
        </p:txBody>
      </p:sp>
      <p:sp>
        <p:nvSpPr>
          <p:cNvPr id="1048680" name=""/>
          <p:cNvSpPr/>
          <p:nvPr>
            <p:ph type="title" sz="full" idx="0"/>
          </p:nvPr>
        </p:nvSpPr>
        <p:spPr>
          <a:xfrm rot="0">
            <a:off x="611187" y="4048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.2 </a:t>
            </a:r>
            <a:r>
              <a:rPr altLang="en-US" b="1" sz="3600" lang="en-US">
                <a:solidFill>
                  <a:srgbClr val="CC6600"/>
                </a:solidFill>
                <a:latin typeface="宋体" pitchFamily="2" charset="-122"/>
              </a:rPr>
              <a:t>通货膨胀</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681" name=""/>
          <p:cNvSpPr/>
          <p:nvPr>
            <p:ph type="body" sz="full" idx="1"/>
          </p:nvPr>
        </p:nvSpPr>
        <p:spPr>
          <a:xfrm rot="0">
            <a:off x="900112" y="1557337"/>
            <a:ext cx="7391400" cy="10795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 typeface="Wingdings 2" pitchFamily="2" charset="2"/>
              <a:buNone/>
            </a:pPr>
            <a:r>
              <a:rPr altLang="zh-CN" sz="2400" lang="zh-CN">
                <a:solidFill>
                  <a:schemeClr val="lt2"/>
                </a:solidFill>
                <a:sym typeface="Wingdings 2" pitchFamily="2" charset="2"/>
              </a:rPr>
              <a:t> </a:t>
            </a:r>
            <a:r>
              <a:rPr altLang="zh-CN" b="1" lang="zh-CN">
                <a:solidFill>
                  <a:srgbClr val="3366FF"/>
                </a:solidFill>
                <a:latin typeface="宋体" pitchFamily="2" charset="-122"/>
              </a:rPr>
              <a:t>⊙</a:t>
            </a:r>
            <a:r>
              <a:rPr altLang="zh-CN" sz="2800" lang="en-US">
                <a:latin typeface="宋体" pitchFamily="2" charset="-122"/>
              </a:rPr>
              <a:t> </a:t>
            </a:r>
            <a:r>
              <a:rPr altLang="en-US" lang="zh-CN">
                <a:solidFill>
                  <a:schemeClr val="lt2"/>
                </a:solidFill>
                <a:sym typeface="Wingdings 2" pitchFamily="2" charset="2"/>
              </a:rPr>
              <a:t>作为货币现象的通货膨胀</a:t>
            </a:r>
          </a:p>
          <a:p>
            <a:pPr eaLnBrk="1" hangingPunct="1" latinLnBrk="1" lvl="0">
              <a:lnSpc>
                <a:spcPct val="90000"/>
              </a:lnSpc>
              <a:buFont typeface="Wingdings 2" pitchFamily="2" charset="2"/>
              <a:buNone/>
            </a:pPr>
            <a:r>
              <a:rPr altLang="en-US" sz="2800" lang="zh-CN">
                <a:solidFill>
                  <a:schemeClr val="lt2"/>
                </a:solidFill>
                <a:sym typeface="Wingdings 2" pitchFamily="2" charset="2"/>
              </a:rPr>
              <a:t>        </a:t>
            </a:r>
            <a:r>
              <a:rPr altLang="en-US" sz="2400" lang="zh-CN">
                <a:solidFill>
                  <a:schemeClr val="lt2"/>
                </a:solidFill>
                <a:sym typeface="Wingdings 2" pitchFamily="2" charset="2"/>
              </a:rPr>
              <a:t>从货币数量论出发，其依据是费雪交易方程。</a:t>
            </a:r>
          </a:p>
        </p:txBody>
      </p:sp>
      <p:sp>
        <p:nvSpPr>
          <p:cNvPr id="1048682" name=""/>
          <p:cNvSpPr/>
          <p:nvPr>
            <p:ph type="title" sz="full" idx="0"/>
          </p:nvPr>
        </p:nvSpPr>
        <p:spPr>
          <a:xfrm rot="0">
            <a:off x="611187" y="511175"/>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.2 </a:t>
            </a:r>
            <a:r>
              <a:rPr altLang="en-US" b="1" sz="3600" lang="en-US">
                <a:solidFill>
                  <a:srgbClr val="CC6600"/>
                </a:solidFill>
                <a:latin typeface="宋体" pitchFamily="2" charset="-122"/>
              </a:rPr>
              <a:t>通货膨胀</a:t>
            </a:r>
          </a:p>
        </p:txBody>
      </p:sp>
      <p:grpSp>
        <p:nvGrpSpPr>
          <p:cNvPr id="125" name=""/>
          <p:cNvGrpSpPr/>
          <p:nvPr/>
        </p:nvGrpSpPr>
        <p:grpSpPr>
          <a:xfrm rot="0">
            <a:off x="1219200" y="2924175"/>
            <a:ext cx="7086600" cy="3240087"/>
            <a:chOff x="0" y="0"/>
            <a:chExt cx="4464" cy="2041"/>
          </a:xfrm>
        </p:grpSpPr>
        <p:pic>
          <p:nvPicPr>
            <p:cNvPr id="2097156" name=""/>
            <p:cNvPicPr>
              <a:picLocks/>
            </p:cNvPicPr>
            <p:nvPr/>
          </p:nvPicPr>
          <p:blipFill>
            <a:blip xmlns:r="http://schemas.openxmlformats.org/officeDocument/2006/relationships" r:embed="rId1"/>
            <a:srcRect l="0" t="0" r="0" b="0"/>
            <a:stretch>
              <a:fillRect/>
            </a:stretch>
          </p:blipFill>
          <p:spPr>
            <a:xfrm rot="0">
              <a:off x="480" y="0"/>
              <a:ext cx="1248" cy="1181"/>
            </a:xfrm>
            <a:prstGeom prst="rect"/>
            <a:solidFill>
              <a:srgbClr val="CC99FF">
                <a:alpha val="50000"/>
              </a:srgbClr>
            </a:solidFill>
            <a:ln w="12700" cap="sq" cmpd="sng">
              <a:solidFill>
                <a:schemeClr val="dk1">
                  <a:alpha val="100000"/>
                </a:schemeClr>
              </a:solidFill>
              <a:prstDash val="solid"/>
              <a:round/>
            </a:ln>
          </p:spPr>
        </p:pic>
        <p:pic>
          <p:nvPicPr>
            <p:cNvPr id="2097157" name=""/>
            <p:cNvPicPr>
              <a:picLocks/>
            </p:cNvPicPr>
            <p:nvPr/>
          </p:nvPicPr>
          <p:blipFill>
            <a:blip xmlns:r="http://schemas.openxmlformats.org/officeDocument/2006/relationships" r:embed="rId2"/>
            <a:srcRect l="0" t="0" r="0" b="0"/>
            <a:stretch>
              <a:fillRect/>
            </a:stretch>
          </p:blipFill>
          <p:spPr>
            <a:xfrm rot="0">
              <a:off x="2400" y="0"/>
              <a:ext cx="1440" cy="1176"/>
            </a:xfrm>
            <a:prstGeom prst="rect"/>
            <a:solidFill>
              <a:srgbClr val="FF99CC">
                <a:alpha val="50000"/>
              </a:srgbClr>
            </a:solidFill>
            <a:ln w="12700" cap="sq" cmpd="sng">
              <a:solidFill>
                <a:schemeClr val="dk1">
                  <a:alpha val="100000"/>
                </a:schemeClr>
              </a:solidFill>
              <a:prstDash val="solid"/>
              <a:round/>
            </a:ln>
          </p:spPr>
        </p:pic>
        <p:sp>
          <p:nvSpPr>
            <p:cNvPr id="1048683" name=""/>
            <p:cNvSpPr/>
            <p:nvPr/>
          </p:nvSpPr>
          <p:spPr>
            <a:xfrm rot="0">
              <a:off x="1872" y="480"/>
              <a:ext cx="384" cy="240"/>
            </a:xfrm>
            <a:prstGeom prst="notchedRightArrow">
              <a:avLst>
                <a:gd name="adj1" fmla="val 50000"/>
                <a:gd name="adj2" fmla="val 40000"/>
              </a:avLst>
            </a:prstGeom>
            <a:solidFill>
              <a:srgbClr val="FFFF00"/>
            </a:solidFill>
            <a:ln w="12700" cap="sq" cmpd="sng">
              <a:solidFill>
                <a:srgbClr val="FFFFFF">
                  <a:alpha val="100000"/>
                </a:srgb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84" name=""/>
            <p:cNvSpPr txBox="1"/>
            <p:nvPr/>
          </p:nvSpPr>
          <p:spPr>
            <a:xfrm rot="0">
              <a:off x="0" y="1401"/>
              <a:ext cx="4464" cy="640"/>
            </a:xfrm>
            <a:prstGeom prst="rect"/>
            <a:solidFill>
              <a:srgbClr val="FFFFFF"/>
            </a:solidFill>
            <a:ln w="12700" cap="sq" cmpd="sng">
              <a:solidFill>
                <a:srgbClr val="FF00FF">
                  <a:alpha val="100000"/>
                </a:srgbClr>
              </a:solidFill>
              <a:prstDash val="solid"/>
              <a:round/>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spcBef>
                  <a:spcPct val="50000"/>
                </a:spcBef>
              </a:pPr>
              <a:r>
                <a:rPr altLang="zh-CN" sz="2000" lang="en-US">
                  <a:solidFill>
                    <a:schemeClr val="lt2"/>
                  </a:solidFill>
                  <a:sym typeface="Wingdings 2" pitchFamily="2" charset="2"/>
                </a:rPr>
                <a:t>       </a:t>
              </a:r>
              <a:r>
                <a:rPr altLang="en-US" sz="2000" lang="zh-CN">
                  <a:solidFill>
                    <a:schemeClr val="lt2"/>
                  </a:solidFill>
                  <a:sym typeface="Wingdings 2" pitchFamily="2" charset="2"/>
                </a:rPr>
                <a:t>结论：如果货币流通速度不变</a:t>
              </a:r>
              <a:r>
                <a:rPr altLang="en-US" sz="2000" lang="zh-CN">
                  <a:solidFill>
                    <a:schemeClr val="lt2"/>
                  </a:solidFill>
                  <a:sym typeface="Wingdings 2" pitchFamily="2" charset="2"/>
                </a:rPr>
                <a:t>，</a:t>
              </a:r>
              <a:r>
                <a:rPr altLang="en-US" sz="2000" lang="zh-CN">
                  <a:solidFill>
                    <a:schemeClr val="lt2"/>
                  </a:solidFill>
                  <a:sym typeface="Wingdings 2" pitchFamily="2" charset="2"/>
                </a:rPr>
                <a:t>则货币供给的增加</a:t>
              </a:r>
              <a:r>
                <a:rPr altLang="en-US" sz="2000" lang="zh-CN">
                  <a:solidFill>
                    <a:schemeClr val="lt2"/>
                  </a:solidFill>
                  <a:sym typeface="Wingdings 2" pitchFamily="2" charset="2"/>
                </a:rPr>
                <a:t>超出经济增长要求的数量，就会导致</a:t>
              </a:r>
              <a:r>
                <a:rPr altLang="en-US" sz="2000" lang="zh-CN">
                  <a:solidFill>
                    <a:schemeClr val="lt2"/>
                  </a:solidFill>
                  <a:sym typeface="Wingdings 2" pitchFamily="2" charset="2"/>
                </a:rPr>
                <a:t>通货膨胀。</a:t>
              </a:r>
              <a:r>
                <a:rPr altLang="en-US" sz="2000" lang="zh-CN">
                  <a:solidFill>
                    <a:schemeClr val="lt2"/>
                  </a:solidFill>
                  <a:sym typeface="Wingdings 2" pitchFamily="2" charset="2"/>
                </a:rPr>
                <a:t>央行控制货币供给就能最终控制通货膨胀。</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585" name=""/>
          <p:cNvSpPr/>
          <p:nvPr>
            <p:ph type="title" sz="full" idx="0"/>
          </p:nvPr>
        </p:nvSpPr>
        <p:spPr>
          <a:xfrm rot="0">
            <a:off x="457200" y="1066800"/>
            <a:ext cx="8229600" cy="6096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eaLnBrk="1" hangingPunct="1" latinLnBrk="1" lvl="0"/>
            <a:r>
              <a:rPr altLang="en-US" b="1" lang="zh-CN">
                <a:solidFill>
                  <a:srgbClr val="CC6600"/>
                </a:solidFill>
              </a:rPr>
              <a:t>主要内容</a:t>
            </a:r>
          </a:p>
        </p:txBody>
      </p:sp>
      <p:sp>
        <p:nvSpPr>
          <p:cNvPr id="1048586" name=""/>
          <p:cNvSpPr/>
          <p:nvPr>
            <p:ph type="body" sz="full" idx="1"/>
          </p:nvPr>
        </p:nvSpPr>
        <p:spPr>
          <a:xfrm rot="0">
            <a:off x="838200" y="2205037"/>
            <a:ext cx="7848600" cy="2895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fontAlgn="ctr" hangingPunct="1" latinLnBrk="1" lvl="0">
              <a:spcBef>
                <a:spcPct val="35000"/>
              </a:spcBef>
              <a:buFont typeface="Wingdings" pitchFamily="2" charset="2"/>
              <a:buNone/>
            </a:pPr>
            <a:r>
              <a:rPr altLang="zh-CN" b="1" lang="en-US">
                <a:solidFill>
                  <a:srgbClr val="3366FF"/>
                </a:solidFill>
                <a:latin typeface="宋体" pitchFamily="2" charset="-122"/>
              </a:rPr>
              <a:t>⊙ </a:t>
            </a:r>
            <a:r>
              <a:rPr altLang="en-US" b="1" lang="zh-CN">
                <a:solidFill>
                  <a:schemeClr val="lt2"/>
                </a:solidFill>
                <a:effectLst>
                  <a:outerShdw algn="tl" blurRad="38100" dir="2700000" dist="38100">
                    <a:srgbClr val="C0C0C0"/>
                  </a:outerShdw>
                </a:effectLst>
                <a:latin typeface="宋体" pitchFamily="2" charset="-122"/>
              </a:rPr>
              <a:t>6.1 失业</a:t>
            </a:r>
          </a:p>
          <a:p>
            <a:pPr eaLnBrk="1" hangingPunct="1" latinLnBrk="1" lvl="0">
              <a:spcBef>
                <a:spcPct val="35000"/>
              </a:spcBef>
              <a:buFont typeface="Wingdings" pitchFamily="2" charset="2"/>
              <a:buNone/>
            </a:pPr>
            <a:r>
              <a:rPr altLang="en-US" b="1" lang="zh-CN">
                <a:solidFill>
                  <a:srgbClr val="3366FF"/>
                </a:solidFill>
                <a:latin typeface="宋体" pitchFamily="2" charset="-122"/>
              </a:rPr>
              <a:t>⊙ </a:t>
            </a:r>
            <a:r>
              <a:rPr altLang="zh-CN" b="1" lang="en-US">
                <a:solidFill>
                  <a:schemeClr val="lt2"/>
                </a:solidFill>
                <a:effectLst>
                  <a:outerShdw algn="tl" blurRad="38100" dir="2700000" dist="38100">
                    <a:srgbClr val="C0C0C0"/>
                  </a:outerShdw>
                </a:effectLst>
                <a:latin typeface="宋体" pitchFamily="2" charset="-122"/>
              </a:rPr>
              <a:t>6.2 </a:t>
            </a:r>
            <a:r>
              <a:rPr altLang="en-US" b="1" lang="zh-CN">
                <a:solidFill>
                  <a:schemeClr val="lt2"/>
                </a:solidFill>
                <a:effectLst>
                  <a:outerShdw algn="tl" blurRad="38100" dir="2700000" dist="38100">
                    <a:srgbClr val="C0C0C0"/>
                  </a:outerShdw>
                </a:effectLst>
                <a:latin typeface="宋体" pitchFamily="2" charset="-122"/>
              </a:rPr>
              <a:t>通货膨胀</a:t>
            </a:r>
          </a:p>
          <a:p>
            <a:pPr eaLnBrk="1" hangingPunct="1" latinLnBrk="1" lvl="0">
              <a:spcBef>
                <a:spcPct val="35000"/>
              </a:spcBef>
              <a:buFont typeface="Wingdings" pitchFamily="2" charset="2"/>
              <a:buNone/>
            </a:pPr>
            <a:r>
              <a:rPr altLang="en-US" b="1" lang="zh-CN">
                <a:solidFill>
                  <a:srgbClr val="3366FF"/>
                </a:solidFill>
                <a:latin typeface="宋体" pitchFamily="2" charset="-122"/>
              </a:rPr>
              <a:t>⊙ </a:t>
            </a:r>
            <a:r>
              <a:rPr altLang="zh-CN" b="1" lang="en-US">
                <a:solidFill>
                  <a:schemeClr val="lt2"/>
                </a:solidFill>
                <a:effectLst>
                  <a:outerShdw algn="tl" blurRad="38100" dir="2700000" dist="38100">
                    <a:srgbClr val="C0C0C0"/>
                  </a:outerShdw>
                </a:effectLst>
                <a:latin typeface="宋体" pitchFamily="2" charset="-122"/>
              </a:rPr>
              <a:t>6.3 </a:t>
            </a:r>
            <a:r>
              <a:rPr altLang="en-US" b="1" lang="zh-CN">
                <a:solidFill>
                  <a:schemeClr val="lt2"/>
                </a:solidFill>
                <a:effectLst>
                  <a:outerShdw algn="tl" blurRad="38100" dir="2700000" dist="38100">
                    <a:srgbClr val="C0C0C0"/>
                  </a:outerShdw>
                </a:effectLst>
                <a:latin typeface="宋体" pitchFamily="2" charset="-122"/>
              </a:rPr>
              <a:t>总供给的基本理论</a:t>
            </a:r>
          </a:p>
          <a:p>
            <a:pPr eaLnBrk="1" hangingPunct="1" latinLnBrk="1" lvl="0">
              <a:spcBef>
                <a:spcPct val="35000"/>
              </a:spcBef>
              <a:buFont typeface="Wingdings" pitchFamily="2" charset="2"/>
              <a:buNone/>
            </a:pPr>
            <a:r>
              <a:rPr altLang="en-US" b="1" lang="zh-CN">
                <a:solidFill>
                  <a:srgbClr val="3366FF"/>
                </a:solidFill>
                <a:latin typeface="宋体" pitchFamily="2" charset="-122"/>
              </a:rPr>
              <a:t>⊙ </a:t>
            </a:r>
            <a:r>
              <a:rPr altLang="zh-CN" b="1" lang="en-US">
                <a:solidFill>
                  <a:schemeClr val="lt2"/>
                </a:solidFill>
                <a:effectLst>
                  <a:outerShdw algn="tl" blurRad="38100" dir="2700000" dist="38100">
                    <a:srgbClr val="C0C0C0"/>
                  </a:outerShdw>
                </a:effectLst>
                <a:latin typeface="宋体" pitchFamily="2" charset="-122"/>
              </a:rPr>
              <a:t>6.4 </a:t>
            </a:r>
            <a:r>
              <a:rPr altLang="en-US" b="1" lang="zh-CN">
                <a:solidFill>
                  <a:schemeClr val="lt2"/>
                </a:solidFill>
                <a:effectLst>
                  <a:outerShdw algn="tl" blurRad="38100" dir="2700000" dist="38100">
                    <a:srgbClr val="C0C0C0"/>
                  </a:outerShdw>
                </a:effectLst>
                <a:latin typeface="宋体" pitchFamily="2" charset="-122"/>
              </a:rPr>
              <a:t>通货膨胀、总供给和菲利普斯曲线</a:t>
            </a:r>
          </a:p>
          <a:p>
            <a:pPr eaLnBrk="1" hangingPunct="1" latinLnBrk="1" lvl="0">
              <a:spcBef>
                <a:spcPct val="35000"/>
              </a:spcBef>
              <a:buFont typeface="Wingdings" pitchFamily="2" charset="2"/>
              <a:buNone/>
            </a:pPr>
            <a:r>
              <a:rPr altLang="en-US" b="1" lang="zh-CN">
                <a:solidFill>
                  <a:srgbClr val="3366FF"/>
                </a:solidFill>
                <a:latin typeface="宋体" pitchFamily="2" charset="-122"/>
              </a:rPr>
              <a:t>⊙ </a:t>
            </a:r>
            <a:r>
              <a:rPr altLang="zh-CN" b="1" lang="en-US">
                <a:solidFill>
                  <a:schemeClr val="lt2"/>
                </a:solidFill>
                <a:effectLst>
                  <a:outerShdw algn="tl" blurRad="38100" dir="2700000" dist="38100">
                    <a:srgbClr val="C0C0C0"/>
                  </a:outerShdw>
                </a:effectLst>
                <a:latin typeface="宋体" pitchFamily="2" charset="-122"/>
              </a:rPr>
              <a:t>6.5 </a:t>
            </a:r>
            <a:r>
              <a:rPr altLang="en-US" b="1" lang="zh-CN">
                <a:solidFill>
                  <a:schemeClr val="lt2"/>
                </a:solidFill>
                <a:effectLst>
                  <a:outerShdw algn="tl" blurRad="38100" dir="2700000" dist="38100">
                    <a:srgbClr val="C0C0C0"/>
                  </a:outerShdw>
                </a:effectLst>
                <a:latin typeface="宋体" pitchFamily="2" charset="-122"/>
              </a:rPr>
              <a:t>总供给和总需求的动态模型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26" name=""/>
        <p:cNvGrpSpPr/>
        <p:nvPr/>
      </p:nvGrpSpPr>
      <p:grpSpPr>
        <a:xfrm rot="0">
          <a:off x="0" y="0"/>
          <a:ext cx="0" cy="0"/>
          <a:chOff x="0" y="0"/>
          <a:chExt cx="0" cy="0"/>
        </a:xfrm>
      </p:grpSpPr>
      <p:sp>
        <p:nvSpPr>
          <p:cNvPr id="1048685" name=""/>
          <p:cNvSpPr/>
          <p:nvPr>
            <p:ph type="title" sz="full" idx="4294967295"/>
          </p:nvPr>
        </p:nvSpPr>
        <p:spPr>
          <a:xfrm rot="0">
            <a:off x="590550" y="398462"/>
            <a:ext cx="8229600"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6.2 </a:t>
            </a:r>
            <a:r>
              <a:rPr altLang="en-US" b="1" sz="3600" lang="zh-CN">
                <a:solidFill>
                  <a:srgbClr val="CC6600"/>
                </a:solidFill>
              </a:rPr>
              <a:t>通货膨胀</a:t>
            </a:r>
          </a:p>
        </p:txBody>
      </p:sp>
      <p:sp>
        <p:nvSpPr>
          <p:cNvPr id="1048686" name=""/>
          <p:cNvSpPr/>
          <p:nvPr>
            <p:ph sz="full" idx="4294967295"/>
          </p:nvPr>
        </p:nvSpPr>
        <p:spPr>
          <a:xfrm rot="0">
            <a:off x="539750" y="1196975"/>
            <a:ext cx="8208962" cy="46799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3366FF"/>
                </a:solidFill>
                <a:latin typeface="宋体" pitchFamily="2" charset="-122"/>
              </a:rPr>
              <a:t> </a:t>
            </a:r>
            <a:r>
              <a:rPr altLang="zh-CN" b="1" lang="en-US">
                <a:solidFill>
                  <a:srgbClr val="3366FF"/>
                </a:solidFill>
                <a:latin typeface="宋体" pitchFamily="2" charset="-122"/>
              </a:rPr>
              <a:t>⊙ </a:t>
            </a:r>
            <a:r>
              <a:rPr altLang="en-US" lang="zh-CN">
                <a:effectLst>
                  <a:outerShdw algn="tl" blurRad="38100" dir="2700000" dist="38100">
                    <a:srgbClr val="C0C0C0"/>
                  </a:outerShdw>
                </a:effectLst>
                <a:latin typeface="宋体" pitchFamily="2" charset="-122"/>
              </a:rPr>
              <a:t>通</a:t>
            </a:r>
            <a:r>
              <a:rPr altLang="en-US" lang="zh-CN">
                <a:effectLst>
                  <a:outerShdw algn="tl" blurRad="38100" dir="2700000" dist="38100">
                    <a:srgbClr val="C0C0C0"/>
                  </a:outerShdw>
                </a:effectLst>
                <a:latin typeface="宋体" pitchFamily="2" charset="-122"/>
              </a:rPr>
              <a:t>货膨胀与利率</a:t>
            </a:r>
          </a:p>
          <a:p>
            <a:pPr lvl="0">
              <a:buFontTx/>
              <a:buNone/>
            </a:pPr>
            <a:r>
              <a:rPr altLang="en-US" lang="zh-CN">
                <a:solidFill>
                  <a:srgbClr val="CC6600"/>
                </a:solidFill>
                <a:latin typeface="宋体" pitchFamily="2" charset="-122"/>
              </a:rPr>
              <a:t>  </a:t>
            </a:r>
            <a:r>
              <a:rPr altLang="en-US" sz="2800" lang="zh-CN">
                <a:solidFill>
                  <a:srgbClr val="CC6600"/>
                </a:solidFill>
                <a:latin typeface="宋体" pitchFamily="2" charset="-122"/>
              </a:rPr>
              <a:t>★</a:t>
            </a:r>
            <a:r>
              <a:rPr altLang="en-US" sz="2800" lang="zh-CN">
                <a:latin typeface="宋体" pitchFamily="2" charset="-122"/>
              </a:rPr>
              <a:t>名义利率与实际利率</a:t>
            </a:r>
          </a:p>
          <a:p>
            <a:pPr lvl="0">
              <a:buFontTx/>
              <a:buNone/>
            </a:pPr>
            <a:r>
              <a:rPr altLang="en-US" lang="zh-CN">
                <a:latin typeface="宋体" pitchFamily="2" charset="-122"/>
              </a:rPr>
              <a:t> </a:t>
            </a:r>
            <a:r>
              <a:rPr altLang="en-US" lang="zh-CN">
                <a:latin typeface="宋体" pitchFamily="2" charset="-122"/>
              </a:rPr>
              <a:t>  </a:t>
            </a:r>
            <a:r>
              <a:rPr altLang="en-US" lang="zh-CN">
                <a:solidFill>
                  <a:srgbClr val="FF3399"/>
                </a:solidFill>
                <a:latin typeface="宋体" pitchFamily="2" charset="-122"/>
              </a:rPr>
              <a:t>∗</a:t>
            </a:r>
            <a:r>
              <a:rPr altLang="en-US" sz="2400" lang="zh-CN">
                <a:latin typeface="宋体" pitchFamily="2" charset="-122"/>
              </a:rPr>
              <a:t>名义利率：银行支付的利率</a:t>
            </a:r>
          </a:p>
          <a:p>
            <a:pPr lvl="0">
              <a:buFontTx/>
              <a:buNone/>
            </a:pPr>
            <a:r>
              <a:rPr altLang="en-US" lang="zh-CN">
                <a:latin typeface="宋体" pitchFamily="2" charset="-122"/>
              </a:rPr>
              <a:t> </a:t>
            </a:r>
            <a:r>
              <a:rPr altLang="en-US" lang="zh-CN">
                <a:latin typeface="宋体" pitchFamily="2" charset="-122"/>
              </a:rPr>
              <a:t>  </a:t>
            </a:r>
            <a:r>
              <a:rPr altLang="en-US" lang="zh-CN">
                <a:solidFill>
                  <a:srgbClr val="FF3399"/>
                </a:solidFill>
                <a:latin typeface="宋体" pitchFamily="2" charset="-122"/>
              </a:rPr>
              <a:t>∗</a:t>
            </a:r>
            <a:r>
              <a:rPr altLang="en-US" sz="2400" lang="zh-CN">
                <a:latin typeface="宋体" pitchFamily="2" charset="-122"/>
              </a:rPr>
              <a:t>实际利率：剔除了通货膨胀因素的利率，对购买力产生实质影响</a:t>
            </a:r>
            <a:r>
              <a:rPr altLang="en-US" sz="2400" lang="zh-CN">
                <a:latin typeface="宋体" pitchFamily="2" charset="-122"/>
              </a:rPr>
              <a:t>。</a:t>
            </a:r>
          </a:p>
          <a:p>
            <a:pPr lvl="0">
              <a:buFontTx/>
              <a:buNone/>
            </a:pPr>
            <a:endParaRPr altLang="zh-CN" sz="2400" lang="en-US">
              <a:latin typeface="宋体" pitchFamily="2" charset="-122"/>
            </a:endParaRPr>
          </a:p>
          <a:p>
            <a:pPr lvl="0">
              <a:buFontTx/>
              <a:buNone/>
            </a:pPr>
            <a:r>
              <a:rPr altLang="zh-CN" sz="2400" lang="en-US">
                <a:latin typeface="宋体" pitchFamily="2" charset="-122"/>
              </a:rPr>
              <a:t>    </a:t>
            </a:r>
            <a:r>
              <a:rPr altLang="en-US" sz="2800" lang="zh-CN">
                <a:solidFill>
                  <a:srgbClr val="CC6600"/>
                </a:solidFill>
                <a:latin typeface="宋体" pitchFamily="2" charset="-122"/>
              </a:rPr>
              <a:t>★</a:t>
            </a:r>
            <a:r>
              <a:rPr altLang="en-US" lang="zh-CN">
                <a:solidFill>
                  <a:srgbClr val="CC6600"/>
                </a:solidFill>
                <a:latin typeface="宋体" pitchFamily="2" charset="-122"/>
              </a:rPr>
              <a:t> </a:t>
            </a:r>
            <a:r>
              <a:rPr altLang="zh-CN" sz="2800" lang="en-US">
                <a:latin typeface="宋体" pitchFamily="2" charset="-122"/>
              </a:rPr>
              <a:t>费雪方程    i = r + </a:t>
            </a:r>
            <a:r>
              <a:rPr altLang="zh-CN" sz="2800" lang="en-US">
                <a:latin typeface="宋体" pitchFamily="2" charset="-122"/>
              </a:rPr>
              <a:t>π</a:t>
            </a:r>
          </a:p>
          <a:p>
            <a:pPr lvl="0">
              <a:buFontTx/>
              <a:buNone/>
            </a:pPr>
            <a:r>
              <a:rPr altLang="zh-CN" sz="2800" lang="en-US">
                <a:solidFill>
                  <a:srgbClr val="CC6600"/>
                </a:solidFill>
                <a:latin typeface="宋体" pitchFamily="2" charset="-122"/>
              </a:rPr>
              <a:t>   </a:t>
            </a:r>
            <a:r>
              <a:rPr altLang="en-US" b="1" sz="2800" lang="zh-CN">
                <a:solidFill>
                  <a:srgbClr val="CC6600"/>
                </a:solidFill>
              </a:rPr>
              <a:t>★ </a:t>
            </a:r>
            <a:r>
              <a:rPr altLang="en-US" sz="2800" lang="zh-CN"/>
              <a:t>费雪效应：通货膨胀率和名义利率之间的一对一的关系。</a:t>
            </a:r>
          </a:p>
          <a:p>
            <a:pPr lvl="0">
              <a:buFontTx/>
              <a:buNone/>
            </a:pPr>
            <a:r>
              <a:rPr altLang="en-US" sz="2800" lang="zh-CN">
                <a:solidFill>
                  <a:srgbClr val="CC6600"/>
                </a:solidFill>
                <a:latin typeface="宋体" pitchFamily="2" charset="-122"/>
              </a:rPr>
              <a:t> </a:t>
            </a:r>
            <a:r>
              <a:rPr altLang="en-US" sz="2400" lang="zh-CN">
                <a:latin typeface="宋体" pitchFamily="2" charset="-122"/>
              </a:rPr>
              <a:t> </a:t>
            </a:r>
          </a:p>
          <a:p>
            <a:pPr lvl="0">
              <a:buFontTx/>
              <a:buNone/>
            </a:pPr>
            <a:endParaRPr altLang="zh-CN" b="1" lang="en-US">
              <a:latin typeface="宋体" pitchFamily="2" charset="-122"/>
            </a:endParaRPr>
          </a:p>
          <a:p>
            <a:pPr lvl="0">
              <a:buFontTx/>
              <a:buNone/>
            </a:pPr>
            <a:r>
              <a:rPr altLang="en-US" lang="zh-CN">
                <a:latin typeface="宋体" pitchFamily="2" charset="-122"/>
              </a:rPr>
              <a:t>    </a:t>
            </a:r>
          </a:p>
        </p:txBody>
      </p:sp>
      <p:pic>
        <p:nvPicPr>
          <p:cNvPr id="2097158" name=""/>
          <p:cNvPicPr>
            <a:picLocks/>
          </p:cNvPicPr>
          <p:nvPr/>
        </p:nvPicPr>
        <p:blipFill>
          <a:blip xmlns:r="http://schemas.openxmlformats.org/officeDocument/2006/relationships" r:embed="rId1"/>
          <a:srcRect l="0" t="0" r="0" b="0"/>
          <a:stretch>
            <a:fillRect/>
          </a:stretch>
        </p:blipFill>
        <p:spPr>
          <a:xfrm rot="0">
            <a:off x="2998787" y="3644900"/>
            <a:ext cx="1428750" cy="500062"/>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687" name=""/>
          <p:cNvSpPr/>
          <p:nvPr>
            <p:ph type="title" sz="full" idx="4294967295"/>
          </p:nvPr>
        </p:nvSpPr>
        <p:spPr>
          <a:xfrm rot="0">
            <a:off x="590550" y="398462"/>
            <a:ext cx="8229600"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6.2 </a:t>
            </a:r>
            <a:r>
              <a:rPr altLang="en-US" b="1" sz="3600" lang="zh-CN">
                <a:solidFill>
                  <a:srgbClr val="CC6600"/>
                </a:solidFill>
              </a:rPr>
              <a:t>通货膨胀</a:t>
            </a:r>
          </a:p>
        </p:txBody>
      </p:sp>
      <p:sp>
        <p:nvSpPr>
          <p:cNvPr id="1048688" name=""/>
          <p:cNvSpPr/>
          <p:nvPr>
            <p:ph sz="full" idx="4294967295"/>
          </p:nvPr>
        </p:nvSpPr>
        <p:spPr>
          <a:xfrm rot="0">
            <a:off x="539750" y="1196975"/>
            <a:ext cx="8208962" cy="46799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3366FF"/>
                </a:solidFill>
                <a:latin typeface="宋体" pitchFamily="2" charset="-122"/>
              </a:rPr>
              <a:t> </a:t>
            </a:r>
            <a:r>
              <a:rPr altLang="zh-CN" b="1" lang="en-US">
                <a:solidFill>
                  <a:srgbClr val="3366FF"/>
                </a:solidFill>
                <a:latin typeface="宋体" pitchFamily="2" charset="-122"/>
              </a:rPr>
              <a:t>⊙ </a:t>
            </a:r>
            <a:r>
              <a:rPr altLang="en-US" lang="zh-CN">
                <a:effectLst>
                  <a:outerShdw algn="tl" blurRad="38100" dir="2700000" dist="38100">
                    <a:srgbClr val="C0C0C0"/>
                  </a:outerShdw>
                </a:effectLst>
                <a:latin typeface="宋体" pitchFamily="2" charset="-122"/>
              </a:rPr>
              <a:t>通</a:t>
            </a:r>
            <a:r>
              <a:rPr altLang="en-US" lang="zh-CN">
                <a:effectLst>
                  <a:outerShdw algn="tl" blurRad="38100" dir="2700000" dist="38100">
                    <a:srgbClr val="C0C0C0"/>
                  </a:outerShdw>
                </a:effectLst>
                <a:latin typeface="宋体" pitchFamily="2" charset="-122"/>
              </a:rPr>
              <a:t>货膨胀与利率</a:t>
            </a:r>
          </a:p>
          <a:p>
            <a:pPr lvl="0">
              <a:buFontTx/>
              <a:buNone/>
            </a:pPr>
            <a:r>
              <a:rPr altLang="en-US" lang="zh-CN">
                <a:solidFill>
                  <a:srgbClr val="CC6600"/>
                </a:solidFill>
                <a:latin typeface="宋体" pitchFamily="2" charset="-122"/>
              </a:rPr>
              <a:t>  </a:t>
            </a:r>
            <a:r>
              <a:rPr altLang="en-US" lang="zh-CN">
                <a:solidFill>
                  <a:srgbClr val="CC6600"/>
                </a:solidFill>
                <a:latin typeface="宋体" pitchFamily="2" charset="-122"/>
              </a:rPr>
              <a:t>★</a:t>
            </a:r>
            <a:r>
              <a:rPr altLang="en-US" sz="2800" lang="zh-CN">
                <a:latin typeface="宋体" pitchFamily="2" charset="-122"/>
              </a:rPr>
              <a:t>事前的实</a:t>
            </a:r>
            <a:r>
              <a:rPr altLang="en-US" sz="2800" lang="zh-CN">
                <a:latin typeface="宋体" pitchFamily="2" charset="-122"/>
              </a:rPr>
              <a:t>际利</a:t>
            </a:r>
            <a:r>
              <a:rPr altLang="en-US" sz="2800" lang="zh-CN">
                <a:latin typeface="宋体" pitchFamily="2" charset="-122"/>
              </a:rPr>
              <a:t>率与事后的实际利率</a:t>
            </a:r>
          </a:p>
          <a:p>
            <a:pPr lvl="0">
              <a:buFontTx/>
              <a:buNone/>
            </a:pPr>
            <a:r>
              <a:rPr altLang="en-US" lang="zh-CN">
                <a:latin typeface="宋体" pitchFamily="2" charset="-122"/>
              </a:rPr>
              <a:t> </a:t>
            </a:r>
            <a:r>
              <a:rPr altLang="en-US" lang="zh-CN">
                <a:latin typeface="宋体" pitchFamily="2" charset="-122"/>
              </a:rPr>
              <a:t>  </a:t>
            </a:r>
            <a:r>
              <a:rPr altLang="en-US" lang="zh-CN">
                <a:solidFill>
                  <a:srgbClr val="FF3399"/>
                </a:solidFill>
                <a:latin typeface="宋体" pitchFamily="2" charset="-122"/>
              </a:rPr>
              <a:t>∗ </a:t>
            </a:r>
            <a:r>
              <a:rPr altLang="en-US" sz="2400" lang="zh-CN">
                <a:latin typeface="宋体" pitchFamily="2" charset="-122"/>
              </a:rPr>
              <a:t>事前实际利</a:t>
            </a:r>
            <a:r>
              <a:rPr altLang="en-US" sz="2400" lang="zh-CN">
                <a:latin typeface="宋体" pitchFamily="2" charset="-122"/>
              </a:rPr>
              <a:t>率</a:t>
            </a:r>
            <a:r>
              <a:rPr altLang="en-US" sz="2400" lang="zh-CN">
                <a:latin typeface="宋体" pitchFamily="2" charset="-122"/>
              </a:rPr>
              <a:t>：债权人与债务人预期的实际利率</a:t>
            </a:r>
          </a:p>
          <a:p>
            <a:pPr lvl="0">
              <a:buFontTx/>
              <a:buNone/>
            </a:pPr>
            <a:r>
              <a:rPr altLang="zh-CN" sz="2400" lang="en-US">
                <a:latin typeface="宋体" pitchFamily="2" charset="-122"/>
              </a:rPr>
              <a:t>          i-E</a:t>
            </a:r>
            <a:r>
              <a:rPr altLang="zh-CN" sz="2400" lang="en-US">
                <a:latin typeface="宋体" pitchFamily="2" charset="-122"/>
              </a:rPr>
              <a:t>π</a:t>
            </a:r>
          </a:p>
          <a:p>
            <a:pPr lvl="0">
              <a:buFontTx/>
              <a:buNone/>
            </a:pPr>
            <a:r>
              <a:rPr altLang="en-US" lang="zh-CN">
                <a:latin typeface="宋体" pitchFamily="2" charset="-122"/>
              </a:rPr>
              <a:t> </a:t>
            </a:r>
            <a:r>
              <a:rPr altLang="en-US" lang="zh-CN">
                <a:latin typeface="宋体" pitchFamily="2" charset="-122"/>
              </a:rPr>
              <a:t>  </a:t>
            </a:r>
            <a:r>
              <a:rPr altLang="en-US" lang="zh-CN">
                <a:solidFill>
                  <a:srgbClr val="FF3399"/>
                </a:solidFill>
                <a:latin typeface="宋体" pitchFamily="2" charset="-122"/>
              </a:rPr>
              <a:t>∗ </a:t>
            </a:r>
            <a:r>
              <a:rPr altLang="en-US" sz="2400" lang="zh-CN">
                <a:latin typeface="宋体" pitchFamily="2" charset="-122"/>
              </a:rPr>
              <a:t>事后的实</a:t>
            </a:r>
            <a:r>
              <a:rPr altLang="en-US" sz="2400" lang="zh-CN">
                <a:latin typeface="宋体" pitchFamily="2" charset="-122"/>
              </a:rPr>
              <a:t>际利率</a:t>
            </a:r>
            <a:r>
              <a:rPr altLang="en-US" sz="2400" lang="zh-CN">
                <a:latin typeface="宋体" pitchFamily="2" charset="-122"/>
              </a:rPr>
              <a:t>：事实上实现的实际利率</a:t>
            </a:r>
          </a:p>
          <a:p>
            <a:pPr lvl="0">
              <a:buFontTx/>
              <a:buNone/>
            </a:pPr>
            <a:r>
              <a:rPr altLang="zh-CN" sz="2400" lang="en-US">
                <a:latin typeface="宋体" pitchFamily="2" charset="-122"/>
              </a:rPr>
              <a:t>          i-</a:t>
            </a:r>
            <a:r>
              <a:rPr altLang="zh-CN" sz="2400" lang="en-US">
                <a:latin typeface="宋体" pitchFamily="2" charset="-122"/>
              </a:rPr>
              <a:t>π</a:t>
            </a:r>
          </a:p>
          <a:p>
            <a:pPr lvl="0">
              <a:buFontTx/>
              <a:buNone/>
            </a:pPr>
            <a:r>
              <a:rPr altLang="zh-CN" sz="2400" lang="en-US">
                <a:latin typeface="宋体" pitchFamily="2" charset="-122"/>
              </a:rPr>
              <a:t>    </a:t>
            </a:r>
            <a:r>
              <a:rPr altLang="en-US" lang="zh-CN">
                <a:solidFill>
                  <a:srgbClr val="FF3399"/>
                </a:solidFill>
                <a:latin typeface="宋体" pitchFamily="2" charset="-122"/>
              </a:rPr>
              <a:t>∗ </a:t>
            </a:r>
            <a:r>
              <a:rPr altLang="zh-CN" sz="2400" lang="en-US">
                <a:latin typeface="宋体" pitchFamily="2" charset="-122"/>
              </a:rPr>
              <a:t>对费雪效应的修正</a:t>
            </a:r>
          </a:p>
          <a:p>
            <a:pPr lvl="0">
              <a:buFontTx/>
              <a:buNone/>
            </a:pPr>
            <a:r>
              <a:rPr altLang="zh-CN" sz="2400" lang="en-US">
                <a:latin typeface="宋体" pitchFamily="2" charset="-122"/>
              </a:rPr>
              <a:t>          i = r + E</a:t>
            </a:r>
            <a:r>
              <a:rPr altLang="zh-CN" sz="2400" lang="en-US">
                <a:latin typeface="宋体" pitchFamily="2" charset="-122"/>
              </a:rPr>
              <a:t>π</a:t>
            </a:r>
          </a:p>
          <a:p>
            <a:pPr lvl="0">
              <a:buFontTx/>
              <a:buNone/>
            </a:pPr>
            <a:r>
              <a:rPr altLang="zh-CN" sz="2400" lang="en-US">
                <a:latin typeface="宋体" pitchFamily="2" charset="-122"/>
              </a:rPr>
              <a:t>   </a:t>
            </a:r>
            <a:r>
              <a:rPr altLang="en-US" sz="2800" lang="zh-CN">
                <a:solidFill>
                  <a:srgbClr val="CC6600"/>
                </a:solidFill>
                <a:latin typeface="宋体" pitchFamily="2" charset="-122"/>
              </a:rPr>
              <a:t> </a:t>
            </a:r>
            <a:r>
              <a:rPr altLang="en-US" sz="2400" lang="zh-CN">
                <a:latin typeface="宋体" pitchFamily="2" charset="-122"/>
              </a:rPr>
              <a:t> </a:t>
            </a:r>
          </a:p>
          <a:p>
            <a:pPr lvl="0">
              <a:buFontTx/>
              <a:buNone/>
            </a:pPr>
            <a:endParaRPr altLang="zh-CN" b="1" lang="en-US">
              <a:latin typeface="宋体" pitchFamily="2" charset="-122"/>
            </a:endParaRPr>
          </a:p>
          <a:p>
            <a:pPr lvl="0">
              <a:buFontTx/>
              <a:buNone/>
            </a:pPr>
            <a:r>
              <a:rPr altLang="en-US" lang="zh-CN">
                <a:latin typeface="宋体" pitchFamily="2" charset="-122"/>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689" name=""/>
          <p:cNvSpPr/>
          <p:nvPr>
            <p:ph type="title" sz="full" idx="0"/>
          </p:nvPr>
        </p:nvSpPr>
        <p:spPr>
          <a:xfrm rot="0">
            <a:off x="457200" y="419100"/>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6.2 </a:t>
            </a:r>
            <a:r>
              <a:rPr altLang="en-US" b="1" sz="3600" lang="zh-CN">
                <a:solidFill>
                  <a:srgbClr val="CC6600"/>
                </a:solidFill>
              </a:rPr>
              <a:t>通货膨胀</a:t>
            </a:r>
          </a:p>
        </p:txBody>
      </p:sp>
      <p:sp>
        <p:nvSpPr>
          <p:cNvPr id="1048690" name=""/>
          <p:cNvSpPr/>
          <p:nvPr>
            <p:ph type="body" sz="full" idx="1"/>
          </p:nvPr>
        </p:nvSpPr>
        <p:spPr>
          <a:xfrm rot="0">
            <a:off x="457200" y="1484312"/>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3366FF"/>
                </a:solidFill>
              </a:rPr>
              <a:t>⊙</a:t>
            </a:r>
            <a:r>
              <a:rPr altLang="en-US" lang="zh-CN">
                <a:latin typeface="宋体" pitchFamily="2" charset="-122"/>
              </a:rPr>
              <a:t>未来货币与现期价格</a:t>
            </a:r>
          </a:p>
        </p:txBody>
      </p:sp>
      <p:grpSp>
        <p:nvGrpSpPr>
          <p:cNvPr id="129" name=""/>
          <p:cNvGrpSpPr/>
          <p:nvPr/>
        </p:nvGrpSpPr>
        <p:grpSpPr>
          <a:xfrm rot="0">
            <a:off x="755650" y="2420937"/>
            <a:ext cx="7704137" cy="2808287"/>
            <a:chOff x="0" y="0"/>
            <a:chExt cx="6211943" cy="1718580"/>
          </a:xfrm>
        </p:grpSpPr>
        <p:grpSp>
          <p:nvGrpSpPr>
            <p:cNvPr id="130" name=""/>
            <p:cNvGrpSpPr/>
            <p:nvPr/>
          </p:nvGrpSpPr>
          <p:grpSpPr>
            <a:xfrm rot="0">
              <a:off x="0" y="0"/>
              <a:ext cx="6025195" cy="1437515"/>
              <a:chOff x="0" y="0"/>
              <a:chExt cx="6025195" cy="1437515"/>
            </a:xfrm>
          </p:grpSpPr>
          <p:sp>
            <p:nvSpPr>
              <p:cNvPr id="1048691" name=""/>
              <p:cNvSpPr txBox="1"/>
              <p:nvPr/>
            </p:nvSpPr>
            <p:spPr>
              <a:xfrm rot="0">
                <a:off x="0" y="0"/>
                <a:ext cx="1024040" cy="508543"/>
              </a:xfrm>
              <a:prstGeom prst="rect"/>
              <a:solidFill>
                <a:srgbClr val="99CC00"/>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eaLnBrk="1" hangingPunct="1" latinLnBrk="1" lvl="0">
                  <a:spcBef>
                    <a:spcPct val="50000"/>
                  </a:spcBef>
                </a:pPr>
                <a:r>
                  <a:rPr altLang="en-US" sz="2400" lang="zh-CN">
                    <a:latin typeface="Times New Roman" pitchFamily="18" charset="0"/>
                  </a:rPr>
                  <a:t>货币</a:t>
                </a:r>
                <a:r>
                  <a:rPr altLang="en-US" sz="2400" lang="zh-CN"/>
                  <a:t>供给</a:t>
                </a:r>
              </a:p>
            </p:txBody>
          </p:sp>
          <p:sp>
            <p:nvSpPr>
              <p:cNvPr id="1048692" name=""/>
              <p:cNvSpPr txBox="1"/>
              <p:nvPr/>
            </p:nvSpPr>
            <p:spPr>
              <a:xfrm rot="0">
                <a:off x="71683" y="928972"/>
                <a:ext cx="1024040" cy="508543"/>
              </a:xfrm>
              <a:prstGeom prst="rect"/>
              <a:solidFill>
                <a:srgbClr val="99CC00"/>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eaLnBrk="1" hangingPunct="1" latinLnBrk="1" lvl="0">
                  <a:spcBef>
                    <a:spcPct val="50000"/>
                  </a:spcBef>
                </a:pPr>
                <a:r>
                  <a:rPr altLang="en-US" sz="2400" lang="zh-CN">
                    <a:latin typeface="Times New Roman" pitchFamily="18" charset="0"/>
                  </a:rPr>
                  <a:t>货币</a:t>
                </a:r>
                <a:r>
                  <a:rPr altLang="en-US" sz="2400" lang="zh-CN"/>
                  <a:t>需求</a:t>
                </a:r>
              </a:p>
            </p:txBody>
          </p:sp>
          <p:sp>
            <p:nvSpPr>
              <p:cNvPr id="1048693" name=""/>
              <p:cNvSpPr txBox="1"/>
              <p:nvPr/>
            </p:nvSpPr>
            <p:spPr>
              <a:xfrm rot="0">
                <a:off x="1428536" y="213780"/>
                <a:ext cx="1000999" cy="653001"/>
              </a:xfrm>
              <a:prstGeom prst="rect"/>
              <a:solidFill>
                <a:srgbClr val="99CC00"/>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eaLnBrk="1" hangingPunct="1" latinLnBrk="1" lvl="0">
                  <a:spcBef>
                    <a:spcPct val="50000"/>
                  </a:spcBef>
                </a:pPr>
                <a:r>
                  <a:rPr altLang="en-US" sz="3200" lang="zh-CN">
                    <a:latin typeface="Times New Roman" pitchFamily="18" charset="0"/>
                  </a:rPr>
                  <a:t>价格水平</a:t>
                </a:r>
              </a:p>
            </p:txBody>
          </p:sp>
          <p:sp>
            <p:nvSpPr>
              <p:cNvPr id="1048694" name=""/>
              <p:cNvSpPr txBox="1"/>
              <p:nvPr/>
            </p:nvSpPr>
            <p:spPr>
              <a:xfrm rot="0">
                <a:off x="2858351" y="143816"/>
                <a:ext cx="1713987" cy="653001"/>
              </a:xfrm>
              <a:prstGeom prst="rect"/>
              <a:solidFill>
                <a:srgbClr val="99CC00"/>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eaLnBrk="1" hangingPunct="1" latinLnBrk="1" lvl="0">
                  <a:spcBef>
                    <a:spcPct val="50000"/>
                  </a:spcBef>
                </a:pPr>
                <a:r>
                  <a:rPr altLang="en-US" sz="3200" lang="zh-CN">
                    <a:latin typeface="Times New Roman" pitchFamily="18" charset="0"/>
                  </a:rPr>
                  <a:t>通货膨胀率</a:t>
                </a:r>
              </a:p>
            </p:txBody>
          </p:sp>
          <p:sp>
            <p:nvSpPr>
              <p:cNvPr id="1048695" name=""/>
              <p:cNvSpPr txBox="1"/>
              <p:nvPr/>
            </p:nvSpPr>
            <p:spPr>
              <a:xfrm rot="0">
                <a:off x="5001155" y="143816"/>
                <a:ext cx="1024040" cy="653001"/>
              </a:xfrm>
              <a:prstGeom prst="rect"/>
              <a:solidFill>
                <a:srgbClr val="99CC00"/>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eaLnBrk="1" hangingPunct="1" latinLnBrk="1" lvl="0">
                  <a:spcBef>
                    <a:spcPct val="50000"/>
                  </a:spcBef>
                </a:pPr>
                <a:r>
                  <a:rPr altLang="en-US" sz="3200" lang="zh-CN">
                    <a:latin typeface="Times New Roman" pitchFamily="18" charset="0"/>
                  </a:rPr>
                  <a:t>名义利率</a:t>
                </a:r>
              </a:p>
            </p:txBody>
          </p:sp>
          <p:sp>
            <p:nvSpPr>
              <p:cNvPr id="1048696" name=""/>
              <p:cNvSpPr/>
              <p:nvPr/>
            </p:nvSpPr>
            <p:spPr>
              <a:xfrm rot="0">
                <a:off x="1214417" y="928701"/>
                <a:ext cx="273217" cy="154822"/>
              </a:xfrm>
              <a:prstGeom prst="rightArrow">
                <a:avLst>
                  <a:gd name="adj1" fmla="val 50000"/>
                  <a:gd name="adj2" fmla="val 33333"/>
                </a:avLst>
              </a:prstGeom>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697" name=""/>
              <p:cNvSpPr/>
              <p:nvPr/>
            </p:nvSpPr>
            <p:spPr>
              <a:xfrm rot="0">
                <a:off x="1142979" y="428635"/>
                <a:ext cx="273217" cy="154822"/>
              </a:xfrm>
              <a:prstGeom prst="rightArrow">
                <a:avLst>
                  <a:gd name="adj1" fmla="val 50000"/>
                  <a:gd name="adj2" fmla="val 33333"/>
                </a:avLst>
              </a:prstGeom>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698" name=""/>
              <p:cNvSpPr/>
              <p:nvPr/>
            </p:nvSpPr>
            <p:spPr>
              <a:xfrm rot="0">
                <a:off x="1071541" y="1357329"/>
                <a:ext cx="204913" cy="51607"/>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699" name=""/>
              <p:cNvSpPr/>
              <p:nvPr/>
            </p:nvSpPr>
            <p:spPr>
              <a:xfrm rot="0">
                <a:off x="1214417" y="1000139"/>
                <a:ext cx="68304" cy="361251"/>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0" name=""/>
              <p:cNvSpPr/>
              <p:nvPr/>
            </p:nvSpPr>
            <p:spPr>
              <a:xfrm rot="0">
                <a:off x="1142979" y="142883"/>
                <a:ext cx="68304" cy="361251"/>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1" name=""/>
              <p:cNvSpPr/>
              <p:nvPr/>
            </p:nvSpPr>
            <p:spPr>
              <a:xfrm rot="0" flipV="1">
                <a:off x="1000103" y="142883"/>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2" name=""/>
              <p:cNvSpPr/>
              <p:nvPr/>
            </p:nvSpPr>
            <p:spPr>
              <a:xfrm rot="0">
                <a:off x="4572003" y="571511"/>
                <a:ext cx="409826" cy="154822"/>
              </a:xfrm>
              <a:prstGeom prst="rightArrow">
                <a:avLst>
                  <a:gd name="adj1" fmla="val 50000"/>
                  <a:gd name="adj2" fmla="val 50000"/>
                </a:avLst>
              </a:prstGeom>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3" name=""/>
              <p:cNvSpPr/>
              <p:nvPr/>
            </p:nvSpPr>
            <p:spPr>
              <a:xfrm rot="0">
                <a:off x="2428863" y="642949"/>
                <a:ext cx="409826" cy="154822"/>
              </a:xfrm>
              <a:prstGeom prst="rightArrow">
                <a:avLst>
                  <a:gd name="adj1" fmla="val 50000"/>
                  <a:gd name="adj2" fmla="val 50000"/>
                </a:avLst>
              </a:prstGeom>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grpSp>
        <p:sp>
          <p:nvSpPr>
            <p:cNvPr id="1048704" name=""/>
            <p:cNvSpPr/>
            <p:nvPr/>
          </p:nvSpPr>
          <p:spPr>
            <a:xfrm rot="0" flipV="1">
              <a:off x="6000763" y="642949"/>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5" name=""/>
            <p:cNvSpPr/>
            <p:nvPr/>
          </p:nvSpPr>
          <p:spPr>
            <a:xfrm rot="0">
              <a:off x="6143639" y="642949"/>
              <a:ext cx="68304" cy="361251"/>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6" name=""/>
            <p:cNvSpPr/>
            <p:nvPr/>
          </p:nvSpPr>
          <p:spPr>
            <a:xfrm rot="0">
              <a:off x="6143639" y="1000139"/>
              <a:ext cx="68304" cy="361251"/>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7" name=""/>
            <p:cNvSpPr/>
            <p:nvPr/>
          </p:nvSpPr>
          <p:spPr>
            <a:xfrm rot="0">
              <a:off x="6143639" y="1357329"/>
              <a:ext cx="68304" cy="361251"/>
            </a:xfrm>
            <a:prstGeom prst="rect"/>
            <a:solidFill>
              <a:srgbClr val="80008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8" name=""/>
            <p:cNvSpPr/>
            <p:nvPr/>
          </p:nvSpPr>
          <p:spPr>
            <a:xfrm rot="0" flipV="1">
              <a:off x="4857755"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09" name=""/>
            <p:cNvSpPr/>
            <p:nvPr/>
          </p:nvSpPr>
          <p:spPr>
            <a:xfrm rot="0" flipV="1">
              <a:off x="5000631"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0" name=""/>
            <p:cNvSpPr/>
            <p:nvPr/>
          </p:nvSpPr>
          <p:spPr>
            <a:xfrm rot="0" flipV="1">
              <a:off x="5143507"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1" name=""/>
            <p:cNvSpPr/>
            <p:nvPr/>
          </p:nvSpPr>
          <p:spPr>
            <a:xfrm rot="0" flipV="1">
              <a:off x="5286383"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2" name=""/>
            <p:cNvSpPr/>
            <p:nvPr/>
          </p:nvSpPr>
          <p:spPr>
            <a:xfrm rot="0" flipV="1">
              <a:off x="5429259"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3" name=""/>
            <p:cNvSpPr/>
            <p:nvPr/>
          </p:nvSpPr>
          <p:spPr>
            <a:xfrm rot="0" flipV="1">
              <a:off x="5572135"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4" name=""/>
            <p:cNvSpPr/>
            <p:nvPr/>
          </p:nvSpPr>
          <p:spPr>
            <a:xfrm rot="0" flipV="1">
              <a:off x="5715011"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5" name=""/>
            <p:cNvSpPr/>
            <p:nvPr/>
          </p:nvSpPr>
          <p:spPr>
            <a:xfrm rot="0" flipV="1">
              <a:off x="5857887"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6" name=""/>
            <p:cNvSpPr/>
            <p:nvPr/>
          </p:nvSpPr>
          <p:spPr>
            <a:xfrm rot="0" flipV="1">
              <a:off x="6000763"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7" name=""/>
            <p:cNvSpPr/>
            <p:nvPr/>
          </p:nvSpPr>
          <p:spPr>
            <a:xfrm rot="0" flipV="1">
              <a:off x="3714747"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8" name=""/>
            <p:cNvSpPr/>
            <p:nvPr/>
          </p:nvSpPr>
          <p:spPr>
            <a:xfrm rot="0" flipV="1">
              <a:off x="3857623"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19" name=""/>
            <p:cNvSpPr/>
            <p:nvPr/>
          </p:nvSpPr>
          <p:spPr>
            <a:xfrm rot="0" flipV="1">
              <a:off x="4000499"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0" name=""/>
            <p:cNvSpPr/>
            <p:nvPr/>
          </p:nvSpPr>
          <p:spPr>
            <a:xfrm rot="0" flipV="1">
              <a:off x="4143375"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1" name=""/>
            <p:cNvSpPr/>
            <p:nvPr/>
          </p:nvSpPr>
          <p:spPr>
            <a:xfrm rot="0" flipV="1">
              <a:off x="4286251"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2" name=""/>
            <p:cNvSpPr/>
            <p:nvPr/>
          </p:nvSpPr>
          <p:spPr>
            <a:xfrm rot="0" flipV="1">
              <a:off x="4429127"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3" name=""/>
            <p:cNvSpPr/>
            <p:nvPr/>
          </p:nvSpPr>
          <p:spPr>
            <a:xfrm rot="0" flipV="1">
              <a:off x="4572003"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4" name=""/>
            <p:cNvSpPr/>
            <p:nvPr/>
          </p:nvSpPr>
          <p:spPr>
            <a:xfrm rot="0" flipV="1">
              <a:off x="4714879"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5" name=""/>
            <p:cNvSpPr/>
            <p:nvPr/>
          </p:nvSpPr>
          <p:spPr>
            <a:xfrm rot="0" flipV="1">
              <a:off x="2571739"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6" name=""/>
            <p:cNvSpPr/>
            <p:nvPr/>
          </p:nvSpPr>
          <p:spPr>
            <a:xfrm rot="0" flipV="1">
              <a:off x="2714615"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7" name=""/>
            <p:cNvSpPr/>
            <p:nvPr/>
          </p:nvSpPr>
          <p:spPr>
            <a:xfrm rot="0" flipV="1">
              <a:off x="2857491"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8" name=""/>
            <p:cNvSpPr/>
            <p:nvPr/>
          </p:nvSpPr>
          <p:spPr>
            <a:xfrm rot="0" flipV="1">
              <a:off x="3000367"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29" name=""/>
            <p:cNvSpPr/>
            <p:nvPr/>
          </p:nvSpPr>
          <p:spPr>
            <a:xfrm rot="0" flipV="1">
              <a:off x="3143243"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30" name=""/>
            <p:cNvSpPr/>
            <p:nvPr/>
          </p:nvSpPr>
          <p:spPr>
            <a:xfrm rot="0" flipV="1">
              <a:off x="3286119"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31" name=""/>
            <p:cNvSpPr/>
            <p:nvPr/>
          </p:nvSpPr>
          <p:spPr>
            <a:xfrm rot="0" flipV="1">
              <a:off x="3428995"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sp>
          <p:nvSpPr>
            <p:cNvPr id="1048732" name=""/>
            <p:cNvSpPr/>
            <p:nvPr/>
          </p:nvSpPr>
          <p:spPr>
            <a:xfrm rot="0" flipV="1">
              <a:off x="3571871" y="1643081"/>
              <a:ext cx="136609" cy="51607"/>
            </a:xfrm>
            <a:prstGeom prst="rect"/>
            <a:solidFill>
              <a:srgbClr val="800080"/>
            </a:solidFill>
            <a:ln w="12700" cap="flat" cmpd="sng">
              <a:solidFill>
                <a:schemeClr val="dk1">
                  <a:alpha val="100000"/>
                </a:schemeClr>
              </a:solidFill>
              <a:prstDash val="solid"/>
              <a:round/>
            </a:ln>
          </p:spPr>
          <p:txBody>
            <a:bodyPr anchor="ctr" bIns="45720" lIns="91440" rIns="91440" rot="1080000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sz="2400" lang="zh-CN">
                <a:latin typeface="Times New Roman" pitchFamily="18" charset="0"/>
              </a:endParaRPr>
            </a:p>
          </p:txBody>
        </p:sp>
        <p:cxnSp>
          <p:nvCxnSpPr>
            <p:cNvPr id="3145728" name=""/>
            <p:cNvCxnSpPr>
              <a:cxnSpLocks/>
            </p:cNvCxnSpPr>
            <p:nvPr/>
          </p:nvCxnSpPr>
          <p:spPr>
            <a:xfrm rot="10800000">
              <a:off x="1071541" y="1643082"/>
              <a:ext cx="1500198" cy="25803"/>
            </a:xfrm>
            <a:prstGeom prst="straightConnector1"/>
            <a:noFill/>
            <a:ln w="57150" cap="flat" cmpd="sng">
              <a:solidFill>
                <a:srgbClr val="993366">
                  <a:alpha val="100000"/>
                </a:srgbClr>
              </a:solidFill>
              <a:prstDash val="sysDot"/>
              <a:round/>
              <a:tailEnd type="arrow"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733" name=""/>
          <p:cNvSpPr/>
          <p:nvPr>
            <p:ph type="title" sz="full" idx="0"/>
          </p:nvPr>
        </p:nvSpPr>
        <p:spPr>
          <a:xfrm rot="0">
            <a:off x="457200" y="274637"/>
            <a:ext cx="8229600" cy="7778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 6.2 </a:t>
            </a:r>
            <a:r>
              <a:rPr altLang="en-US" b="1" sz="3600" lang="zh-CN">
                <a:solidFill>
                  <a:srgbClr val="CC6600"/>
                </a:solidFill>
              </a:rPr>
              <a:t>通货膨胀</a:t>
            </a:r>
          </a:p>
        </p:txBody>
      </p:sp>
      <p:sp>
        <p:nvSpPr>
          <p:cNvPr id="1048734" name=""/>
          <p:cNvSpPr/>
          <p:nvPr>
            <p:ph type="body" sz="full" idx="1"/>
          </p:nvPr>
        </p:nvSpPr>
        <p:spPr>
          <a:xfrm rot="0">
            <a:off x="539750" y="981075"/>
            <a:ext cx="8075612" cy="58769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0"/>
              </a:spcBef>
              <a:buFontTx/>
              <a:buNone/>
            </a:pPr>
            <a:r>
              <a:rPr altLang="zh-CN" b="1" lang="en-US">
                <a:solidFill>
                  <a:srgbClr val="3366FF"/>
                </a:solidFill>
              </a:rPr>
              <a:t> ⊙</a:t>
            </a:r>
            <a:r>
              <a:rPr altLang="en-US" lang="zh-CN">
                <a:latin typeface="宋体" pitchFamily="2" charset="-122"/>
              </a:rPr>
              <a:t>未来货币与现期价格</a:t>
            </a:r>
          </a:p>
          <a:p>
            <a:pPr lvl="0">
              <a:buFontTx/>
              <a:buNone/>
            </a:pPr>
            <a:r>
              <a:rPr altLang="en-US" b="1" lang="zh-CN">
                <a:solidFill>
                  <a:srgbClr val="FF3399"/>
                </a:solidFill>
                <a:latin typeface="宋体" pitchFamily="2" charset="-122"/>
              </a:rPr>
              <a:t>  </a:t>
            </a:r>
            <a:r>
              <a:rPr altLang="en-US" sz="2800" lang="zh-CN">
                <a:solidFill>
                  <a:srgbClr val="CC6600"/>
                </a:solidFill>
                <a:latin typeface="宋体" pitchFamily="2" charset="-122"/>
              </a:rPr>
              <a:t>★</a:t>
            </a:r>
            <a:r>
              <a:rPr altLang="zh-CN" sz="2800" lang="en-US"/>
              <a:t>货币市场均衡：</a:t>
            </a:r>
          </a:p>
          <a:p>
            <a:pPr lvl="0">
              <a:buFontTx/>
              <a:buNone/>
            </a:pPr>
            <a:r>
              <a:rPr altLang="zh-CN" sz="2800" lang="en-US"/>
              <a:t>           </a:t>
            </a:r>
            <a:r>
              <a:rPr altLang="en-US" sz="2400" lang="zh-CN"/>
              <a:t>补充货币需求函数：</a:t>
            </a:r>
          </a:p>
          <a:p>
            <a:pPr lvl="0">
              <a:buFontTx/>
              <a:buNone/>
            </a:pPr>
            <a:r>
              <a:rPr altLang="zh-CN" sz="2800" lang="en-US"/>
              <a:t>           (M/P)</a:t>
            </a:r>
            <a:r>
              <a:rPr altLang="zh-CN" baseline="30000" sz="2800" lang="en-US"/>
              <a:t>d </a:t>
            </a:r>
            <a:r>
              <a:rPr altLang="en-US" sz="2800" lang="zh-CN"/>
              <a:t>= L（</a:t>
            </a:r>
            <a:r>
              <a:rPr altLang="zh-CN" sz="2800" lang="en-US"/>
              <a:t>i,Y</a:t>
            </a:r>
            <a:r>
              <a:rPr altLang="en-US" sz="2800" lang="zh-CN"/>
              <a:t>）</a:t>
            </a:r>
            <a:r>
              <a:rPr altLang="zh-CN" sz="2800" lang="en-US"/>
              <a:t>=L</a:t>
            </a:r>
            <a:r>
              <a:rPr altLang="en-US" sz="2800" lang="zh-CN"/>
              <a:t>（</a:t>
            </a:r>
            <a:r>
              <a:rPr altLang="zh-CN" sz="2800" lang="en-US"/>
              <a:t>r+E</a:t>
            </a:r>
            <a:r>
              <a:rPr altLang="zh-CN" sz="2800" lang="en-US">
                <a:sym typeface="Symbol" pitchFamily="18" charset="2"/>
              </a:rPr>
              <a:t>,Y</a:t>
            </a:r>
            <a:r>
              <a:rPr altLang="en-US" sz="2800" lang="zh-CN"/>
              <a:t>）</a:t>
            </a:r>
          </a:p>
          <a:p>
            <a:pPr lvl="0">
              <a:buFontTx/>
              <a:buNone/>
            </a:pPr>
            <a:r>
              <a:rPr altLang="zh-CN" sz="2800" lang="en-US">
                <a:sym typeface="Symbol" pitchFamily="18" charset="2"/>
              </a:rPr>
              <a:t>     </a:t>
            </a:r>
            <a:r>
              <a:rPr altLang="zh-CN" sz="2800" lang="en-US">
                <a:latin typeface="宋体" pitchFamily="2" charset="-122"/>
                <a:sym typeface="Symbol" pitchFamily="18" charset="2"/>
              </a:rPr>
              <a:t>   </a:t>
            </a:r>
            <a:r>
              <a:rPr altLang="zh-CN" b="1" sz="2800" lang="en-US">
                <a:latin typeface="宋体" pitchFamily="2" charset="-122"/>
                <a:sym typeface="Symbol" pitchFamily="18" charset="2"/>
              </a:rPr>
              <a:t> M/P </a:t>
            </a:r>
            <a:r>
              <a:rPr altLang="en-US" sz="2800" lang="zh-CN"/>
              <a:t>= L（</a:t>
            </a:r>
            <a:r>
              <a:rPr altLang="zh-CN" sz="2800" lang="en-US"/>
              <a:t>i,Y</a:t>
            </a:r>
            <a:r>
              <a:rPr altLang="en-US" sz="2800" lang="zh-CN"/>
              <a:t>）</a:t>
            </a:r>
            <a:r>
              <a:rPr altLang="zh-CN" sz="2800" lang="en-US"/>
              <a:t>=L</a:t>
            </a:r>
            <a:r>
              <a:rPr altLang="en-US" sz="2800" lang="zh-CN"/>
              <a:t>（</a:t>
            </a:r>
            <a:r>
              <a:rPr altLang="zh-CN" sz="2800" lang="en-US"/>
              <a:t>r+E</a:t>
            </a:r>
            <a:r>
              <a:rPr altLang="zh-CN" sz="2800" lang="en-US">
                <a:sym typeface="Symbol" pitchFamily="18" charset="2"/>
              </a:rPr>
              <a:t>,Y</a:t>
            </a:r>
            <a:r>
              <a:rPr altLang="en-US" sz="2800" lang="zh-CN"/>
              <a:t>）</a:t>
            </a:r>
          </a:p>
          <a:p>
            <a:pPr lvl="0">
              <a:buFontTx/>
              <a:buNone/>
            </a:pPr>
            <a:r>
              <a:rPr altLang="zh-CN" sz="2800" lang="en-US">
                <a:sym typeface="Symbol" pitchFamily="18" charset="2"/>
              </a:rPr>
              <a:t>    </a:t>
            </a:r>
            <a:r>
              <a:rPr altLang="en-US" sz="2800" lang="zh-CN">
                <a:solidFill>
                  <a:srgbClr val="CC6600"/>
                </a:solidFill>
                <a:latin typeface="宋体" pitchFamily="2" charset="-122"/>
              </a:rPr>
              <a:t>★</a:t>
            </a:r>
            <a:r>
              <a:rPr altLang="en-US" sz="2800" lang="zh-CN">
                <a:latin typeface="宋体" pitchFamily="2" charset="-122"/>
              </a:rPr>
              <a:t>货币数量论部分成立</a:t>
            </a:r>
            <a:r>
              <a:rPr altLang="en-US" sz="2800" lang="zh-CN">
                <a:solidFill>
                  <a:srgbClr val="CC6600"/>
                </a:solidFill>
                <a:latin typeface="宋体" pitchFamily="2" charset="-122"/>
              </a:rPr>
              <a:t>  </a:t>
            </a:r>
          </a:p>
          <a:p>
            <a:pPr lvl="0">
              <a:buFontTx/>
              <a:buNone/>
            </a:pPr>
            <a:r>
              <a:rPr altLang="zh-CN" b="1" lang="en-US"/>
              <a:t>         </a:t>
            </a:r>
            <a:r>
              <a:rPr altLang="en-US" sz="2400" lang="zh-CN"/>
              <a:t>在假定</a:t>
            </a:r>
            <a:r>
              <a:rPr altLang="zh-CN" sz="2400" lang="en-US"/>
              <a:t>i</a:t>
            </a:r>
            <a:r>
              <a:rPr altLang="en-US" sz="2400" lang="zh-CN"/>
              <a:t>与</a:t>
            </a:r>
            <a:r>
              <a:rPr altLang="zh-CN" sz="2400" lang="en-US"/>
              <a:t>Y</a:t>
            </a:r>
            <a:r>
              <a:rPr altLang="en-US" sz="2400" lang="zh-CN"/>
              <a:t>既定不变的前提下，货币供给</a:t>
            </a:r>
            <a:r>
              <a:rPr altLang="zh-CN" sz="2400" lang="en-US"/>
              <a:t>M</a:t>
            </a:r>
            <a:r>
              <a:rPr altLang="en-US" sz="2400" lang="zh-CN"/>
              <a:t>与</a:t>
            </a:r>
            <a:r>
              <a:rPr altLang="zh-CN" sz="2400" lang="en-US"/>
              <a:t>P</a:t>
            </a:r>
            <a:r>
              <a:rPr altLang="en-US" sz="2400" lang="zh-CN"/>
              <a:t>呈正比例变动。</a:t>
            </a:r>
          </a:p>
          <a:p>
            <a:pPr lvl="0">
              <a:buFontTx/>
              <a:buNone/>
            </a:pPr>
            <a:r>
              <a:rPr altLang="zh-CN" sz="2400" lang="en-US"/>
              <a:t>     </a:t>
            </a:r>
            <a:r>
              <a:rPr altLang="en-US" sz="2800" lang="zh-CN">
                <a:solidFill>
                  <a:srgbClr val="CC6600"/>
                </a:solidFill>
                <a:latin typeface="宋体" pitchFamily="2" charset="-122"/>
              </a:rPr>
              <a:t>★</a:t>
            </a:r>
            <a:r>
              <a:rPr altLang="zh-CN" sz="2800" lang="en-US">
                <a:latin typeface="宋体" pitchFamily="2" charset="-122"/>
              </a:rPr>
              <a:t>未来货币与现期价格</a:t>
            </a:r>
          </a:p>
          <a:p>
            <a:pPr lvl="0">
              <a:buFontTx/>
              <a:buNone/>
            </a:pPr>
            <a:r>
              <a:rPr altLang="zh-CN" sz="2800" lang="en-US">
                <a:latin typeface="宋体" pitchFamily="2" charset="-122"/>
              </a:rPr>
              <a:t>      </a:t>
            </a:r>
          </a:p>
          <a:p>
            <a:pPr lvl="0">
              <a:buFontTx/>
              <a:buNone/>
            </a:pPr>
            <a:endParaRPr altLang="en-US" b="1" lang="zh-CN">
              <a:solidFill>
                <a:srgbClr val="FF3399"/>
              </a:solidFill>
            </a:endParaRPr>
          </a:p>
          <a:p>
            <a:pPr lvl="0">
              <a:buFontTx/>
              <a:buNone/>
            </a:pPr>
            <a:endParaRPr altLang="en-US" b="1" lang="zh-CN">
              <a:sym typeface="Symbol"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735" name=""/>
          <p:cNvSpPr/>
          <p:nvPr>
            <p:ph type="title" sz="full" idx="4294967295"/>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36" name=""/>
          <p:cNvSpPr/>
          <p:nvPr>
            <p:ph type="body" sz="full" idx="4294967295"/>
          </p:nvPr>
        </p:nvSpPr>
        <p:spPr>
          <a:xfrm rot="0">
            <a:off x="395287" y="1196975"/>
            <a:ext cx="8229600" cy="48529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sz="4000" lang="en-US">
                <a:solidFill>
                  <a:srgbClr val="3366FF"/>
                </a:solidFill>
                <a:latin typeface="宋体" pitchFamily="2" charset="-122"/>
              </a:rPr>
              <a:t> </a:t>
            </a:r>
            <a:r>
              <a:rPr altLang="zh-CN" b="1" lang="en-US">
                <a:solidFill>
                  <a:srgbClr val="3366FF"/>
                </a:solidFill>
                <a:latin typeface="宋体" pitchFamily="2" charset="-122"/>
              </a:rPr>
              <a:t>⊙</a:t>
            </a:r>
            <a:r>
              <a:rPr altLang="en-US" lang="zh-CN">
                <a:latin typeface="宋体" pitchFamily="2" charset="-122"/>
              </a:rPr>
              <a:t>未来货币与现期价格</a:t>
            </a:r>
            <a:r>
              <a:rPr altLang="en-US" b="1" sz="2400" lang="en-US">
                <a:sym typeface="Symbol" pitchFamily="18" charset="2"/>
              </a:rPr>
              <a:t></a:t>
            </a:r>
          </a:p>
          <a:p>
            <a:pPr eaLnBrk="1" hangingPunct="1" latinLnBrk="1" lvl="0">
              <a:buFontTx/>
              <a:buNone/>
            </a:pPr>
            <a:r>
              <a:rPr altLang="en-US" sz="2800" lang="zh-CN">
                <a:solidFill>
                  <a:srgbClr val="CC6600"/>
                </a:solidFill>
                <a:latin typeface="宋体" pitchFamily="2" charset="-122"/>
              </a:rPr>
              <a:t>  ★</a:t>
            </a:r>
            <a:r>
              <a:rPr altLang="en-US" sz="2800" lang="zh-CN">
                <a:latin typeface="宋体" pitchFamily="2" charset="-122"/>
              </a:rPr>
              <a:t>未来货币供给的变化与现期价格</a:t>
            </a:r>
          </a:p>
          <a:p>
            <a:pPr eaLnBrk="1" hangingPunct="1" latinLnBrk="1" lvl="0">
              <a:buFontTx/>
              <a:buNone/>
            </a:pPr>
            <a:r>
              <a:rPr altLang="en-US" sz="2400" lang="zh-CN"/>
              <a:t>           在</a:t>
            </a:r>
            <a:r>
              <a:rPr altLang="en-US" sz="2400" lang="zh-CN"/>
              <a:t>短期中，当人们获取新的信息时， </a:t>
            </a:r>
            <a:r>
              <a:rPr altLang="zh-CN" sz="2400" lang="en-US"/>
              <a:t>E</a:t>
            </a:r>
            <a:r>
              <a:rPr altLang="zh-CN" sz="2400" lang="en-US">
                <a:sym typeface="Symbol" pitchFamily="18" charset="2"/>
              </a:rPr>
              <a:t></a:t>
            </a:r>
            <a:r>
              <a:rPr altLang="en-US" sz="2400" lang="zh-CN"/>
              <a:t>可能会发生</a:t>
            </a:r>
            <a:r>
              <a:rPr altLang="en-US" sz="2400" lang="zh-CN"/>
              <a:t>变化</a:t>
            </a:r>
            <a:r>
              <a:rPr altLang="en-US" sz="2400" lang="zh-CN"/>
              <a:t>。</a:t>
            </a:r>
          </a:p>
        </p:txBody>
      </p:sp>
      <p:sp>
        <p:nvSpPr>
          <p:cNvPr id="1048737" name=""/>
          <p:cNvSpPr/>
          <p:nvPr/>
        </p:nvSpPr>
        <p:spPr>
          <a:xfrm rot="0">
            <a:off x="1835150" y="2997200"/>
            <a:ext cx="3744912" cy="935037"/>
          </a:xfrm>
          <a:prstGeom prst="rect"/>
          <a:noFill/>
          <a:ln>
            <a:noFill/>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b="1" lang="en-US"/>
          </a:p>
          <a:p>
            <a:pPr eaLnBrk="1" hangingPunct="1" latinLnBrk="1" lvl="0"/>
            <a:endParaRPr altLang="zh-CN" b="1" lang="en-US"/>
          </a:p>
          <a:p>
            <a:pPr eaLnBrk="1" hangingPunct="1" latinLnBrk="1" lvl="0"/>
            <a:r>
              <a:rPr altLang="en-US" sz="3200" lang="zh-CN"/>
              <a:t>M/P=L（</a:t>
            </a:r>
            <a:r>
              <a:rPr altLang="zh-CN" sz="3200" lang="en-US"/>
              <a:t>r+E</a:t>
            </a:r>
            <a:r>
              <a:rPr altLang="en-US" sz="3200" lang="zh-CN">
                <a:sym typeface="Symbol" pitchFamily="18" charset="2"/>
              </a:rPr>
              <a:t>,Y）</a:t>
            </a:r>
          </a:p>
          <a:p>
            <a:pPr eaLnBrk="1" hangingPunct="1" latinLnBrk="1" lvl="0"/>
            <a:endParaRPr altLang="zh-CN" b="1" lang="en-US"/>
          </a:p>
          <a:p>
            <a:pPr eaLnBrk="1" hangingPunct="1" latinLnBrk="1" lvl="0"/>
            <a:r>
              <a:rPr altLang="zh-CN" b="1" lang="en-US"/>
              <a:t>                 </a:t>
            </a:r>
          </a:p>
        </p:txBody>
      </p:sp>
      <p:sp>
        <p:nvSpPr>
          <p:cNvPr id="1048738" name=""/>
          <p:cNvSpPr txBox="1"/>
          <p:nvPr/>
        </p:nvSpPr>
        <p:spPr>
          <a:xfrm rot="0">
            <a:off x="827087" y="3860800"/>
            <a:ext cx="7200900" cy="317754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    对于给定的</a:t>
            </a:r>
            <a:r>
              <a:rPr altLang="zh-CN" sz="2400" lang="en-US"/>
              <a:t>r</a:t>
            </a:r>
            <a:r>
              <a:rPr altLang="en-US" sz="2400" lang="zh-CN"/>
              <a:t>，</a:t>
            </a:r>
            <a:r>
              <a:rPr altLang="zh-CN" sz="2400" lang="en-US"/>
              <a:t>Y</a:t>
            </a:r>
            <a:r>
              <a:rPr altLang="en-US" sz="2400" lang="zh-CN"/>
              <a:t>和</a:t>
            </a:r>
            <a:r>
              <a:rPr altLang="zh-CN" sz="2400" lang="en-US"/>
              <a:t>M</a:t>
            </a:r>
            <a:r>
              <a:rPr altLang="en-US" sz="2400" lang="zh-CN"/>
              <a:t>，未来货币供给增加的预期会导致：</a:t>
            </a:r>
          </a:p>
          <a:p>
            <a:pPr eaLnBrk="1" hangingPunct="1" latinLnBrk="1" lvl="0"/>
            <a:r>
              <a:rPr altLang="zh-CN" sz="2800" lang="en-US"/>
              <a:t>      E</a:t>
            </a:r>
            <a:r>
              <a:rPr altLang="zh-CN" sz="2800" lang="en-US">
                <a:sym typeface="Symbol" pitchFamily="18" charset="2"/>
              </a:rPr>
              <a:t> </a:t>
            </a:r>
            <a:r>
              <a:rPr altLang="en-US" sz="2800" lang="zh-CN"/>
              <a:t>↑      </a:t>
            </a:r>
            <a:r>
              <a:rPr altLang="zh-CN" sz="2800" lang="en-US"/>
              <a:t>i </a:t>
            </a:r>
            <a:r>
              <a:rPr altLang="en-US" sz="2800" lang="zh-CN"/>
              <a:t>↑  </a:t>
            </a:r>
            <a:r>
              <a:rPr altLang="zh-CN" sz="2800" lang="en-US"/>
              <a:t>     (M/P)</a:t>
            </a:r>
            <a:r>
              <a:rPr altLang="zh-CN" baseline="30000" sz="2800" lang="en-US"/>
              <a:t>d </a:t>
            </a:r>
            <a:r>
              <a:rPr altLang="en-US" sz="2800" lang="zh-CN"/>
              <a:t>↓  </a:t>
            </a:r>
            <a:r>
              <a:rPr altLang="zh-CN" sz="2800" lang="en-US"/>
              <a:t>( M</a:t>
            </a:r>
            <a:r>
              <a:rPr altLang="en-US" sz="2800" lang="zh-CN"/>
              <a:t>不变</a:t>
            </a:r>
            <a:r>
              <a:rPr altLang="zh-CN" sz="2800" lang="en-US"/>
              <a:t>)        P</a:t>
            </a:r>
            <a:r>
              <a:rPr altLang="en-US" sz="2800" lang="zh-CN"/>
              <a:t>↑</a:t>
            </a:r>
          </a:p>
          <a:p>
            <a:pPr eaLnBrk="1" hangingPunct="1" latinLnBrk="1" lvl="0"/>
            <a:r>
              <a:rPr altLang="zh-CN" b="1" sz="2400" lang="en-US"/>
              <a:t>       </a:t>
            </a:r>
          </a:p>
          <a:p>
            <a:pPr eaLnBrk="1" hangingPunct="1" latinLnBrk="1" lvl="0"/>
            <a:r>
              <a:rPr altLang="zh-CN" b="1" sz="2400" lang="en-US"/>
              <a:t>        </a:t>
            </a:r>
            <a:r>
              <a:rPr altLang="en-US" b="1" sz="2400" lang="zh-CN"/>
              <a:t>因此，较高的未来货币增长的预期，引起 了现在较高的价格水平。</a:t>
            </a:r>
          </a:p>
          <a:p>
            <a:pPr eaLnBrk="1" hangingPunct="1" latinLnBrk="1" lvl="0"/>
            <a:endParaRPr altLang="en-US" b="1" sz="2800" lang="en-US"/>
          </a:p>
        </p:txBody>
      </p:sp>
      <p:sp>
        <p:nvSpPr>
          <p:cNvPr id="1048739" name=""/>
          <p:cNvSpPr/>
          <p:nvPr/>
        </p:nvSpPr>
        <p:spPr>
          <a:xfrm rot="0">
            <a:off x="2266950" y="4868862"/>
            <a:ext cx="288925" cy="0"/>
          </a:xfrm>
          <a:prstGeom prst="line"/>
          <a:noFill/>
          <a:ln w="38100" cap="flat" cmpd="sng">
            <a:solidFill>
              <a:schemeClr val="dk1">
                <a:alpha val="100000"/>
              </a:schemeClr>
            </a:solidFill>
            <a:prstDash val="solid"/>
            <a:round/>
            <a:tailEnd type="triangle" w="med" len="med"/>
          </a:ln>
        </p:spPr>
      </p:sp>
      <p:sp>
        <p:nvSpPr>
          <p:cNvPr id="1048740" name=""/>
          <p:cNvSpPr/>
          <p:nvPr/>
        </p:nvSpPr>
        <p:spPr>
          <a:xfrm rot="0">
            <a:off x="3275012" y="4868862"/>
            <a:ext cx="288925" cy="0"/>
          </a:xfrm>
          <a:prstGeom prst="line"/>
          <a:noFill/>
          <a:ln w="38100" cap="flat" cmpd="sng">
            <a:solidFill>
              <a:schemeClr val="dk1">
                <a:alpha val="100000"/>
              </a:schemeClr>
            </a:solidFill>
            <a:prstDash val="solid"/>
            <a:round/>
            <a:tailEnd type="triangle" w="med" len="med"/>
          </a:ln>
        </p:spPr>
      </p:sp>
      <p:sp>
        <p:nvSpPr>
          <p:cNvPr id="1048741" name=""/>
          <p:cNvSpPr/>
          <p:nvPr/>
        </p:nvSpPr>
        <p:spPr>
          <a:xfrm rot="0">
            <a:off x="6804025" y="4868862"/>
            <a:ext cx="288925" cy="0"/>
          </a:xfrm>
          <a:prstGeom prst="line"/>
          <a:noFill/>
          <a:ln w="38100" cap="flat" cmpd="sng">
            <a:solidFill>
              <a:schemeClr val="dk1">
                <a:alpha val="100000"/>
              </a:schemeClr>
            </a:solidFill>
            <a:prstDash val="solid"/>
            <a:round/>
            <a:tailEnd type="triangle" w="med" len="med"/>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742" name=""/>
          <p:cNvSpPr/>
          <p:nvPr>
            <p:ph type="title" sz="full" idx="4294967295"/>
          </p:nvPr>
        </p:nvSpPr>
        <p:spPr>
          <a:xfrm rot="0">
            <a:off x="457200" y="44450"/>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6.2 </a:t>
            </a:r>
            <a:r>
              <a:rPr altLang="en-US" b="1" sz="3600" lang="zh-CN">
                <a:solidFill>
                  <a:srgbClr val="CC6600"/>
                </a:solidFill>
              </a:rPr>
              <a:t>通货膨胀</a:t>
            </a:r>
          </a:p>
        </p:txBody>
      </p:sp>
      <p:sp>
        <p:nvSpPr>
          <p:cNvPr id="1048743" name=""/>
          <p:cNvSpPr/>
          <p:nvPr>
            <p:ph sz="full" idx="4294967295"/>
          </p:nvPr>
        </p:nvSpPr>
        <p:spPr>
          <a:xfrm rot="0">
            <a:off x="214312" y="981075"/>
            <a:ext cx="8543925" cy="50958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3366FF"/>
                </a:solidFill>
                <a:latin typeface="宋体" pitchFamily="2" charset="-122"/>
              </a:rPr>
              <a:t>  ⊙</a:t>
            </a:r>
            <a:r>
              <a:rPr altLang="en-US" lang="zh-CN">
                <a:effectLst>
                  <a:outerShdw algn="tl" blurRad="38100" dir="2700000" dist="38100">
                    <a:srgbClr val="C0C0C0"/>
                  </a:outerShdw>
                </a:effectLst>
                <a:latin typeface="宋体" pitchFamily="2" charset="-122"/>
              </a:rPr>
              <a:t>货币铸造税：从发行货币得到的收益</a:t>
            </a:r>
          </a:p>
          <a:p>
            <a:pPr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a:t>
            </a:r>
            <a:r>
              <a:rPr altLang="en-US" sz="2800" lang="zh-CN">
                <a:latin typeface="宋体" pitchFamily="2" charset="-122"/>
              </a:rPr>
              <a:t>政府融资的三种方法</a:t>
            </a:r>
          </a:p>
          <a:p>
            <a:pPr lvl="0">
              <a:buFontTx/>
              <a:buNone/>
            </a:pPr>
            <a:r>
              <a:rPr altLang="en-US" b="1" sz="2800" lang="zh-CN">
                <a:solidFill>
                  <a:srgbClr val="FF3399"/>
                </a:solidFill>
                <a:latin typeface="宋体" pitchFamily="2" charset="-122"/>
              </a:rPr>
              <a:t> </a:t>
            </a:r>
            <a:r>
              <a:rPr altLang="en-US" b="1" sz="2800" lang="zh-CN">
                <a:solidFill>
                  <a:srgbClr val="FF3399"/>
                </a:solidFill>
                <a:latin typeface="宋体" pitchFamily="2" charset="-122"/>
              </a:rPr>
              <a:t>    ∗ </a:t>
            </a:r>
            <a:r>
              <a:rPr altLang="en-US" sz="2400" lang="zh-CN">
                <a:latin typeface="宋体" pitchFamily="2" charset="-122"/>
              </a:rPr>
              <a:t>税收</a:t>
            </a:r>
          </a:p>
          <a:p>
            <a:pPr lvl="0">
              <a:buFontTx/>
              <a:buNone/>
            </a:pPr>
            <a:r>
              <a:rPr altLang="en-US" sz="2400" lang="zh-CN">
                <a:solidFill>
                  <a:srgbClr val="FF3399"/>
                </a:solidFill>
                <a:latin typeface="宋体" pitchFamily="2" charset="-122"/>
              </a:rPr>
              <a:t> </a:t>
            </a:r>
            <a:r>
              <a:rPr altLang="en-US" sz="2400" lang="zh-CN">
                <a:solidFill>
                  <a:srgbClr val="FF3399"/>
                </a:solidFill>
                <a:latin typeface="宋体" pitchFamily="2" charset="-122"/>
              </a:rPr>
              <a:t>     </a:t>
            </a:r>
            <a:r>
              <a:rPr altLang="en-US" b="1" sz="2800" lang="zh-CN">
                <a:solidFill>
                  <a:srgbClr val="FF3399"/>
                </a:solidFill>
                <a:latin typeface="宋体" pitchFamily="2" charset="-122"/>
              </a:rPr>
              <a:t>∗</a:t>
            </a:r>
            <a:r>
              <a:rPr altLang="en-US" sz="2400" lang="zh-CN">
                <a:solidFill>
                  <a:srgbClr val="FF3399"/>
                </a:solidFill>
                <a:latin typeface="宋体" pitchFamily="2" charset="-122"/>
              </a:rPr>
              <a:t> </a:t>
            </a:r>
            <a:r>
              <a:rPr altLang="en-US" sz="2400" lang="zh-CN">
                <a:latin typeface="宋体" pitchFamily="2" charset="-122"/>
              </a:rPr>
              <a:t>政府债券</a:t>
            </a:r>
          </a:p>
          <a:p>
            <a:pPr lvl="0">
              <a:buFontTx/>
              <a:buNone/>
            </a:pPr>
            <a:r>
              <a:rPr altLang="en-US" sz="2400" lang="zh-CN">
                <a:solidFill>
                  <a:srgbClr val="FF3399"/>
                </a:solidFill>
                <a:latin typeface="宋体" pitchFamily="2" charset="-122"/>
              </a:rPr>
              <a:t> </a:t>
            </a:r>
            <a:r>
              <a:rPr altLang="en-US" sz="2400" lang="zh-CN">
                <a:solidFill>
                  <a:srgbClr val="FF3399"/>
                </a:solidFill>
                <a:latin typeface="宋体" pitchFamily="2" charset="-122"/>
              </a:rPr>
              <a:t>     </a:t>
            </a:r>
            <a:r>
              <a:rPr altLang="en-US" b="1" sz="2800" lang="zh-CN">
                <a:solidFill>
                  <a:srgbClr val="FF3399"/>
                </a:solidFill>
                <a:latin typeface="宋体" pitchFamily="2" charset="-122"/>
              </a:rPr>
              <a:t>∗</a:t>
            </a:r>
            <a:r>
              <a:rPr altLang="en-US" sz="2400" lang="zh-CN">
                <a:solidFill>
                  <a:srgbClr val="FF3399"/>
                </a:solidFill>
                <a:latin typeface="宋体" pitchFamily="2" charset="-122"/>
              </a:rPr>
              <a:t> </a:t>
            </a:r>
            <a:r>
              <a:rPr altLang="en-US" sz="2400" lang="zh-CN">
                <a:latin typeface="宋体" pitchFamily="2" charset="-122"/>
              </a:rPr>
              <a:t>发行货币</a:t>
            </a:r>
          </a:p>
          <a:p>
            <a:pPr lvl="0">
              <a:buFontTx/>
              <a:buNone/>
            </a:pPr>
            <a:r>
              <a:rPr altLang="en-US" lang="zh-CN">
                <a:solidFill>
                  <a:srgbClr val="CC6600"/>
                </a:solidFill>
                <a:latin typeface="宋体" pitchFamily="2" charset="-122"/>
              </a:rPr>
              <a:t>   </a:t>
            </a:r>
            <a:r>
              <a:rPr altLang="en-US" sz="2800" lang="zh-CN">
                <a:solidFill>
                  <a:srgbClr val="CC6600"/>
                </a:solidFill>
                <a:latin typeface="宋体" pitchFamily="2" charset="-122"/>
              </a:rPr>
              <a:t>★</a:t>
            </a:r>
            <a:r>
              <a:rPr altLang="en-US" sz="2800" lang="zh-CN"/>
              <a:t>货币铸造税：政</a:t>
            </a:r>
            <a:r>
              <a:rPr altLang="en-US" sz="2800" lang="zh-CN"/>
              <a:t>府利用印刷货币的垄断权</a:t>
            </a:r>
            <a:r>
              <a:rPr altLang="en-US" sz="2800" lang="zh-CN">
                <a:latin typeface="宋体" pitchFamily="2" charset="-122"/>
              </a:rPr>
              <a:t>通</a:t>
            </a:r>
            <a:r>
              <a:rPr altLang="en-US" sz="2800" lang="zh-CN">
                <a:latin typeface="宋体" pitchFamily="2" charset="-122"/>
              </a:rPr>
              <a:t>过发行货币筹集的收入</a:t>
            </a:r>
            <a:r>
              <a:rPr altLang="en-US" sz="2800" lang="zh-CN">
                <a:latin typeface="宋体" pitchFamily="2" charset="-122"/>
              </a:rPr>
              <a:t>。</a:t>
            </a:r>
          </a:p>
          <a:p>
            <a:pPr lvl="0">
              <a:buFontTx/>
              <a:buNone/>
            </a:pPr>
            <a:r>
              <a:rPr altLang="zh-CN" sz="2800" lang="en-US">
                <a:latin typeface="宋体" pitchFamily="2" charset="-122"/>
              </a:rPr>
              <a:t>    </a:t>
            </a:r>
            <a:r>
              <a:rPr altLang="en-US" sz="2800" lang="zh-CN">
                <a:solidFill>
                  <a:srgbClr val="CC6600"/>
                </a:solidFill>
                <a:latin typeface="宋体" pitchFamily="2" charset="-122"/>
              </a:rPr>
              <a:t>★</a:t>
            </a:r>
            <a:r>
              <a:rPr altLang="en-US" sz="2800" lang="zh-CN"/>
              <a:t>通货膨胀税：政府</a:t>
            </a:r>
            <a:r>
              <a:rPr altLang="en-US" sz="2800" lang="zh-CN">
                <a:latin typeface="宋体" pitchFamily="2" charset="-122"/>
              </a:rPr>
              <a:t>通过发行货币筹集的收入</a:t>
            </a:r>
            <a:r>
              <a:rPr altLang="en-US" sz="2800" lang="zh-CN"/>
              <a:t>导致通货膨胀，通货膨胀就像是对持有的货币征税一样。</a:t>
            </a:r>
          </a:p>
          <a:p>
            <a:pPr lvl="0">
              <a:buFontTx/>
              <a:buNone/>
            </a:pPr>
            <a:r>
              <a:rPr altLang="en-US" b="1" lang="zh-CN">
                <a:latin typeface="宋体" pitchFamily="2" charset="-122"/>
              </a:rPr>
              <a:t>    </a:t>
            </a:r>
          </a:p>
          <a:p>
            <a:pPr lvl="0">
              <a:buFontTx/>
              <a:buNone/>
            </a:pPr>
            <a:endParaRPr altLang="en-US" b="1" lang="zh-CN"/>
          </a:p>
          <a:p>
            <a:pPr lvl="0">
              <a:buFontTx/>
              <a:buNone/>
            </a:pPr>
            <a:endParaRPr altLang="en-US" b="1"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744" name=""/>
          <p:cNvSpPr/>
          <p:nvPr>
            <p:ph type="title" sz="full" idx="4294967295"/>
          </p:nvPr>
        </p:nvSpPr>
        <p:spPr>
          <a:xfrm rot="0">
            <a:off x="457200" y="4905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45" name=""/>
          <p:cNvSpPr/>
          <p:nvPr>
            <p:ph type="body" sz="full" idx="4294967295"/>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sz="3600" lang="en-US">
                <a:solidFill>
                  <a:srgbClr val="3366FF"/>
                </a:solidFill>
                <a:latin typeface="宋体" pitchFamily="2" charset="-122"/>
              </a:rPr>
              <a:t>⊙</a:t>
            </a:r>
            <a:r>
              <a:rPr altLang="en-US" b="1" sz="3600" lang="zh-CN">
                <a:solidFill>
                  <a:srgbClr val="CC6600"/>
                </a:solidFill>
              </a:rPr>
              <a:t> </a:t>
            </a:r>
            <a:r>
              <a:rPr altLang="en-US" lang="zh-CN"/>
              <a:t>通货膨胀的社会成本</a:t>
            </a:r>
          </a:p>
          <a:p>
            <a:pPr eaLnBrk="1" hangingPunct="1" latinLnBrk="1"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a:t>
            </a:r>
            <a:r>
              <a:rPr altLang="en-US" b="1" lang="zh-CN">
                <a:solidFill>
                  <a:srgbClr val="CC6600"/>
                </a:solidFill>
                <a:latin typeface="宋体" pitchFamily="2" charset="-122"/>
              </a:rPr>
              <a:t> </a:t>
            </a:r>
            <a:r>
              <a:rPr altLang="en-US" sz="2800" lang="zh-CN">
                <a:latin typeface="宋体" pitchFamily="2" charset="-122"/>
              </a:rPr>
              <a:t>预期的通货膨胀的成本</a:t>
            </a:r>
          </a:p>
          <a:p>
            <a:pPr eaLnBrk="1" hangingPunct="1" latinLnBrk="1" lvl="0">
              <a:buFontTx/>
              <a:buNone/>
            </a:pPr>
            <a:r>
              <a:rPr altLang="en-US" b="1" sz="2800" lang="zh-CN">
                <a:latin typeface="宋体" pitchFamily="2" charset="-122"/>
              </a:rPr>
              <a:t>    </a:t>
            </a:r>
            <a:r>
              <a:rPr altLang="en-US" b="1" sz="2800" lang="zh-CN">
                <a:solidFill>
                  <a:srgbClr val="FF3399"/>
                </a:solidFill>
                <a:latin typeface="宋体" pitchFamily="2" charset="-122"/>
              </a:rPr>
              <a:t>∗ </a:t>
            </a:r>
            <a:r>
              <a:rPr altLang="en-US" sz="2800" lang="en-US"/>
              <a:t>鞋底成本</a:t>
            </a:r>
          </a:p>
          <a:p>
            <a:pPr eaLnBrk="1" hangingPunct="1" latinLnBrk="1" lvl="0">
              <a:buFontTx/>
              <a:buNone/>
            </a:pPr>
            <a:r>
              <a:rPr altLang="en-US" b="1" sz="2800" lang="zh-CN"/>
              <a:t>       </a:t>
            </a:r>
            <a:r>
              <a:rPr altLang="en-US" b="1" sz="2800" lang="en-US">
                <a:solidFill>
                  <a:srgbClr val="FF3399"/>
                </a:solidFill>
                <a:latin typeface="宋体" pitchFamily="2" charset="-122"/>
              </a:rPr>
              <a:t>∗ </a:t>
            </a:r>
            <a:r>
              <a:rPr altLang="en-US" sz="2800" lang="zh-CN"/>
              <a:t>菜单成本</a:t>
            </a:r>
          </a:p>
          <a:p>
            <a:pPr eaLnBrk="1" hangingPunct="1" latinLnBrk="1" lvl="0">
              <a:buFontTx/>
              <a:buNone/>
            </a:pPr>
            <a:r>
              <a:rPr altLang="en-US" b="1" sz="2800" lang="zh-CN">
                <a:solidFill>
                  <a:srgbClr val="FF3399"/>
                </a:solidFill>
                <a:latin typeface="宋体" pitchFamily="2" charset="-122"/>
              </a:rPr>
              <a:t>    ∗ </a:t>
            </a:r>
            <a:r>
              <a:rPr altLang="en-US" sz="2800" lang="en-US"/>
              <a:t>相对价格扭曲</a:t>
            </a:r>
          </a:p>
          <a:p>
            <a:pPr eaLnBrk="1" hangingPunct="1" latinLnBrk="1" lvl="0">
              <a:buFontTx/>
              <a:buNone/>
            </a:pPr>
            <a:r>
              <a:rPr altLang="en-US" b="1" sz="2800" lang="zh-CN">
                <a:solidFill>
                  <a:srgbClr val="FF3399"/>
                </a:solidFill>
                <a:latin typeface="宋体" pitchFamily="2" charset="-122"/>
              </a:rPr>
              <a:t>    ∗ </a:t>
            </a:r>
            <a:r>
              <a:rPr altLang="en-US" sz="2800" lang="en-US"/>
              <a:t>不公平的税收待遇</a:t>
            </a:r>
          </a:p>
          <a:p>
            <a:pPr eaLnBrk="1" hangingPunct="1" latinLnBrk="1" lvl="0">
              <a:buFontTx/>
              <a:buNone/>
            </a:pPr>
            <a:r>
              <a:rPr altLang="en-US" b="1" sz="2800" lang="zh-CN">
                <a:solidFill>
                  <a:srgbClr val="FF3399"/>
                </a:solidFill>
                <a:latin typeface="宋体" pitchFamily="2" charset="-122"/>
              </a:rPr>
              <a:t>    ∗ </a:t>
            </a:r>
            <a:r>
              <a:rPr altLang="en-US" sz="2800" lang="zh-CN"/>
              <a:t>带来人们生活的不方便</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746" name=""/>
          <p:cNvSpPr/>
          <p:nvPr>
            <p:ph type="title" sz="full" idx="4294967295"/>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47" name=""/>
          <p:cNvSpPr/>
          <p:nvPr>
            <p:ph type="body" sz="full" idx="4294967295"/>
          </p:nvPr>
        </p:nvSpPr>
        <p:spPr>
          <a:xfrm rot="0">
            <a:off x="536575" y="1350962"/>
            <a:ext cx="8428038"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sz="3600" lang="en-US">
                <a:solidFill>
                  <a:srgbClr val="3366FF"/>
                </a:solidFill>
                <a:latin typeface="宋体" pitchFamily="2" charset="-122"/>
              </a:rPr>
              <a:t>⊙</a:t>
            </a:r>
            <a:r>
              <a:rPr altLang="en-US" sz="3600" lang="zh-CN">
                <a:solidFill>
                  <a:srgbClr val="CC6600"/>
                </a:solidFill>
              </a:rPr>
              <a:t> </a:t>
            </a:r>
            <a:r>
              <a:rPr altLang="en-US" lang="zh-CN">
                <a:latin typeface="宋体" pitchFamily="2" charset="-122"/>
              </a:rPr>
              <a:t>通货膨胀的社会成本</a:t>
            </a:r>
          </a:p>
          <a:p>
            <a:pPr eaLnBrk="1" hangingPunct="1" latinLnBrk="1" lvl="0">
              <a:lnSpc>
                <a:spcPct val="80000"/>
              </a:lnSpc>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a:t>
            </a:r>
            <a:r>
              <a:rPr altLang="en-US" sz="2800" lang="zh-CN">
                <a:latin typeface="宋体" pitchFamily="2" charset="-122"/>
              </a:rPr>
              <a:t>未预期的通货膨胀的成本</a:t>
            </a:r>
          </a:p>
          <a:p>
            <a:pPr eaLnBrk="1" hangingPunct="1" latinLnBrk="1" lvl="0">
              <a:lnSpc>
                <a:spcPct val="80000"/>
              </a:lnSpc>
              <a:buFontTx/>
              <a:buNone/>
            </a:pPr>
            <a:r>
              <a:rPr altLang="en-US" b="1" sz="3600" lang="zh-CN"/>
              <a:t> </a:t>
            </a:r>
            <a:r>
              <a:rPr altLang="en-US" b="1" sz="3600" lang="zh-CN"/>
              <a:t>   </a:t>
            </a:r>
            <a:r>
              <a:rPr altLang="en-US" b="1" sz="2800" lang="zh-CN">
                <a:solidFill>
                  <a:srgbClr val="FF3399"/>
                </a:solidFill>
                <a:latin typeface="宋体" pitchFamily="2" charset="-122"/>
              </a:rPr>
              <a:t>∗ </a:t>
            </a:r>
            <a:r>
              <a:rPr altLang="en-US" sz="2800" lang="zh-CN"/>
              <a:t>社</a:t>
            </a:r>
            <a:r>
              <a:rPr altLang="en-US" sz="2800" lang="zh-CN"/>
              <a:t>会财</a:t>
            </a:r>
            <a:r>
              <a:rPr altLang="en-US" sz="2800" lang="zh-CN"/>
              <a:t>富的再分配效应</a:t>
            </a:r>
          </a:p>
          <a:p>
            <a:pPr lvl="0">
              <a:lnSpc>
                <a:spcPct val="80000"/>
              </a:lnSpc>
              <a:buFontTx/>
              <a:buNone/>
            </a:pPr>
            <a:r>
              <a:rPr altLang="en-US" b="1" lang="zh-CN"/>
              <a:t>   </a:t>
            </a:r>
            <a:r>
              <a:rPr altLang="en-US" b="1" lang="zh-CN"/>
              <a:t>      </a:t>
            </a:r>
            <a:r>
              <a:rPr altLang="en-US" sz="2800" lang="zh-CN"/>
              <a:t>如</a:t>
            </a:r>
            <a:r>
              <a:rPr altLang="en-US" sz="2800" lang="zh-CN"/>
              <a:t>果实际通货膨</a:t>
            </a:r>
            <a:r>
              <a:rPr altLang="en-US" sz="2800" lang="zh-CN"/>
              <a:t>胀</a:t>
            </a:r>
            <a:r>
              <a:rPr altLang="zh-CN" sz="2800" lang="zh-CN"/>
              <a:t>π</a:t>
            </a:r>
            <a:r>
              <a:rPr altLang="en-US" sz="2800" lang="zh-CN"/>
              <a:t>不同于预</a:t>
            </a:r>
            <a:r>
              <a:rPr altLang="en-US" sz="2800" lang="zh-CN"/>
              <a:t>期通货膨</a:t>
            </a:r>
            <a:r>
              <a:rPr altLang="zh-CN" sz="2800" lang="en-US"/>
              <a:t>E</a:t>
            </a:r>
            <a:r>
              <a:rPr altLang="zh-CN" sz="2800" lang="en-US">
                <a:sym typeface="Symbol" pitchFamily="18" charset="2"/>
              </a:rPr>
              <a:t></a:t>
            </a:r>
            <a:r>
              <a:rPr altLang="en-US" sz="2800" lang="zh-CN"/>
              <a:t> </a:t>
            </a:r>
            <a:r>
              <a:rPr altLang="zh-CN" sz="2800" lang="en-US"/>
              <a:t>, </a:t>
            </a:r>
            <a:r>
              <a:rPr altLang="en-US" sz="2800" lang="zh-CN"/>
              <a:t>则一方受益而另一方受损。</a:t>
            </a:r>
          </a:p>
          <a:p>
            <a:pPr lvl="0">
              <a:lnSpc>
                <a:spcPct val="80000"/>
              </a:lnSpc>
              <a:buFontTx/>
              <a:buNone/>
            </a:pPr>
            <a:r>
              <a:rPr altLang="en-US" b="1" lang="en-US"/>
              <a:t>        </a:t>
            </a:r>
            <a:r>
              <a:rPr altLang="en-US" sz="2800" lang="zh-CN"/>
              <a:t>债权人与债务人</a:t>
            </a:r>
          </a:p>
          <a:p>
            <a:pPr eaLnBrk="1" hangingPunct="1" latinLnBrk="1" lvl="0">
              <a:lnSpc>
                <a:spcPct val="80000"/>
              </a:lnSpc>
              <a:buFontTx/>
              <a:buNone/>
            </a:pPr>
            <a:r>
              <a:rPr altLang="en-US" sz="2800" lang="en-US"/>
              <a:t>         </a:t>
            </a:r>
            <a:r>
              <a:rPr altLang="en-US" sz="2800" lang="zh-CN"/>
              <a:t>靠固定养老金生活的人</a:t>
            </a:r>
          </a:p>
          <a:p>
            <a:pPr eaLnBrk="1" hangingPunct="1" latinLnBrk="1" lvl="0">
              <a:lnSpc>
                <a:spcPct val="80000"/>
              </a:lnSpc>
              <a:buFontTx/>
              <a:buNone/>
            </a:pPr>
            <a:r>
              <a:rPr altLang="en-US" b="1" sz="3600" lang="zh-CN">
                <a:solidFill>
                  <a:srgbClr val="FF3399"/>
                </a:solidFill>
                <a:latin typeface="宋体" pitchFamily="2" charset="-122"/>
              </a:rPr>
              <a:t> </a:t>
            </a:r>
            <a:r>
              <a:rPr altLang="en-US" b="1" sz="3600" lang="zh-CN">
                <a:solidFill>
                  <a:srgbClr val="FF3399"/>
                </a:solidFill>
                <a:latin typeface="宋体" pitchFamily="2" charset="-122"/>
              </a:rPr>
              <a:t> </a:t>
            </a:r>
            <a:r>
              <a:rPr altLang="en-US" b="1" sz="2800" lang="zh-CN">
                <a:solidFill>
                  <a:srgbClr val="FF3399"/>
                </a:solidFill>
                <a:latin typeface="宋体" pitchFamily="2" charset="-122"/>
              </a:rPr>
              <a:t>∗ </a:t>
            </a:r>
            <a:r>
              <a:rPr altLang="en-US" sz="2800" lang="zh-CN"/>
              <a:t>增加不确定性</a:t>
            </a:r>
          </a:p>
          <a:p>
            <a:pPr lvl="0">
              <a:lnSpc>
                <a:spcPct val="80000"/>
              </a:lnSpc>
              <a:buFontTx/>
              <a:buNone/>
            </a:pPr>
            <a:r>
              <a:rPr altLang="en-US" b="1" sz="3600" lang="zh-CN"/>
              <a:t>      </a:t>
            </a:r>
            <a:r>
              <a:rPr altLang="en-US" b="1" sz="3600" lang="zh-CN"/>
              <a:t> </a:t>
            </a:r>
            <a:r>
              <a:rPr altLang="en-US" sz="2800" lang="zh-CN"/>
              <a:t>使</a:t>
            </a:r>
            <a:r>
              <a:rPr altLang="en-US" sz="2800" lang="zh-CN"/>
              <a:t>厌恶风险的人们的境况变坏。</a:t>
            </a:r>
          </a:p>
          <a:p>
            <a:pPr eaLnBrk="1" hangingPunct="1" latinLnBrk="1" lvl="0">
              <a:lnSpc>
                <a:spcPct val="80000"/>
              </a:lnSpc>
              <a:buFontTx/>
              <a:buNone/>
            </a:pPr>
            <a:endParaRPr altLang="en-US" b="1" sz="3600" lang="en-US">
              <a:solidFill>
                <a:srgbClr val="FF3399"/>
              </a:solidFill>
              <a:latin typeface="宋体" pitchFamily="2" charset="-122"/>
            </a:endParaRPr>
          </a:p>
          <a:p>
            <a:pPr eaLnBrk="1" hangingPunct="1" latinLnBrk="1" lvl="0">
              <a:lnSpc>
                <a:spcPct val="80000"/>
              </a:lnSpc>
              <a:buFontTx/>
              <a:buNone/>
            </a:pPr>
            <a:r>
              <a:rPr altLang="en-US" b="1" sz="4400" lang="zh-CN">
                <a:solidFill>
                  <a:srgbClr val="FF3399"/>
                </a:solidFill>
                <a:latin typeface="宋体" pitchFamily="2" charset="-122"/>
              </a:rPr>
              <a:t> </a:t>
            </a:r>
          </a:p>
          <a:p>
            <a:pPr eaLnBrk="1" hangingPunct="1" latinLnBrk="1" lvl="0">
              <a:lnSpc>
                <a:spcPct val="80000"/>
              </a:lnSpc>
              <a:buFontTx/>
              <a:buNone/>
            </a:pPr>
            <a:r>
              <a:rPr altLang="en-US" sz="900" lang="zh-CN">
                <a:solidFill>
                  <a:srgbClr val="FF3399"/>
                </a:solidFill>
                <a:latin typeface="宋体" pitchFamily="2" charset="-122"/>
              </a:rPr>
              <a:t> </a:t>
            </a:r>
          </a:p>
          <a:p>
            <a:pPr eaLnBrk="1" hangingPunct="1" latinLnBrk="1" lvl="0">
              <a:lnSpc>
                <a:spcPct val="80000"/>
              </a:lnSpc>
              <a:buFontTx/>
              <a:buNone/>
            </a:pPr>
            <a:r>
              <a:rPr altLang="en-US" sz="900" 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748" name=""/>
          <p:cNvSpPr/>
          <p:nvPr>
            <p:ph type="title" sz="full" idx="4294967295"/>
          </p:nvPr>
        </p:nvSpPr>
        <p:spPr>
          <a:xfrm rot="0">
            <a:off x="457200" y="274637"/>
            <a:ext cx="8229600"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49" name=""/>
          <p:cNvSpPr/>
          <p:nvPr>
            <p:ph type="body" sz="full" idx="4294967295"/>
          </p:nvPr>
        </p:nvSpPr>
        <p:spPr>
          <a:xfrm rot="0">
            <a:off x="214312" y="928687"/>
            <a:ext cx="8786812" cy="535781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  ⊙</a:t>
            </a:r>
            <a:r>
              <a:rPr altLang="en-US" lang="zh-CN">
                <a:latin typeface="宋体" pitchFamily="2" charset="-122"/>
              </a:rPr>
              <a:t>通货膨胀的好处</a:t>
            </a:r>
          </a:p>
          <a:p>
            <a:pPr eaLnBrk="1" hangingPunct="1" latinLnBrk="1" lvl="0">
              <a:lnSpc>
                <a:spcPct val="90000"/>
              </a:lnSpc>
              <a:buFontTx/>
              <a:buNone/>
            </a:pPr>
            <a:r>
              <a:rPr altLang="en-US" b="1" sz="2800" lang="zh-CN">
                <a:solidFill>
                  <a:srgbClr val="FF3399"/>
                </a:solidFill>
                <a:latin typeface="宋体" pitchFamily="2" charset="-122"/>
              </a:rPr>
              <a:t>     ∗</a:t>
            </a:r>
            <a:r>
              <a:rPr altLang="en-US" sz="2400" lang="zh-CN"/>
              <a:t>名义工资通常不能随便降低，即便实际工资已经下降，但通常不能随便下调名义工资。通货膨胀使实际工资得以下降而不必降低名义工资。因此，</a:t>
            </a:r>
            <a:r>
              <a:rPr altLang="en-US" b="1" sz="2400" lang="zh-CN"/>
              <a:t>温和的通货膨胀可以改善劳动力市场。</a:t>
            </a:r>
          </a:p>
          <a:p>
            <a:pPr eaLnBrk="1" hangingPunct="1" latinLnBrk="1" lvl="0">
              <a:lnSpc>
                <a:spcPct val="90000"/>
              </a:lnSpc>
              <a:buFontTx/>
              <a:buNone/>
            </a:pPr>
            <a:r>
              <a:rPr altLang="en-US" b="1" sz="2800" lang="zh-CN">
                <a:solidFill>
                  <a:srgbClr val="FF3399"/>
                </a:solidFill>
                <a:latin typeface="宋体" pitchFamily="2" charset="-122"/>
              </a:rPr>
              <a:t>     ∗</a:t>
            </a:r>
            <a:r>
              <a:rPr altLang="zh-CN" sz="2400" lang="en-US"/>
              <a:t>在一个零通货膨胀的世界里削减2</a:t>
            </a:r>
            <a:r>
              <a:rPr altLang="en-US" sz="2400" lang="zh-CN"/>
              <a:t>％的工资，实际上与在通货膨胀率为</a:t>
            </a:r>
            <a:r>
              <a:rPr altLang="zh-CN" sz="2400" lang="en-US"/>
              <a:t>5</a:t>
            </a:r>
            <a:r>
              <a:rPr altLang="en-US" sz="2400" lang="zh-CN"/>
              <a:t>％的情况下工资上浮</a:t>
            </a:r>
            <a:r>
              <a:rPr altLang="zh-CN" sz="2400" lang="en-US"/>
              <a:t>3</a:t>
            </a:r>
            <a:r>
              <a:rPr altLang="en-US" sz="2400" lang="zh-CN"/>
              <a:t>％是一样的，但是工人们并不总是这样看。</a:t>
            </a:r>
          </a:p>
          <a:p>
            <a:pPr eaLnBrk="1" hangingPunct="1" latinLnBrk="1" lvl="0">
              <a:lnSpc>
                <a:spcPct val="90000"/>
              </a:lnSpc>
              <a:buFontTx/>
              <a:buNone/>
            </a:pPr>
            <a:r>
              <a:rPr altLang="en-US" b="1" sz="2400" lang="zh-CN">
                <a:solidFill>
                  <a:srgbClr val="FF3399"/>
                </a:solidFill>
                <a:latin typeface="宋体" pitchFamily="2" charset="-122"/>
              </a:rPr>
              <a:t>     </a:t>
            </a:r>
            <a:r>
              <a:rPr altLang="en-US" b="1" sz="2800" lang="zh-CN">
                <a:solidFill>
                  <a:srgbClr val="FF3399"/>
                </a:solidFill>
                <a:latin typeface="宋体" pitchFamily="2" charset="-122"/>
              </a:rPr>
              <a:t>∗</a:t>
            </a:r>
            <a:r>
              <a:rPr altLang="en-US" sz="2400" lang="zh-CN">
                <a:latin typeface="宋体" pitchFamily="2" charset="-122"/>
              </a:rPr>
              <a:t>有时</a:t>
            </a:r>
            <a:r>
              <a:rPr altLang="en-US" sz="2400" lang="en-US"/>
              <a:t>供给的增加或需求的减少会使某个群体工人均衡的实际工资下降。如果名义工资不能降低，那么唯一的降低实际工资的办法就是通过通货膨胀。没有通货膨胀，实际工资将会停留在均衡水平之上，从而导致更多的失业。</a:t>
            </a:r>
          </a:p>
          <a:p>
            <a:pPr lvl="0">
              <a:buFontTx/>
              <a:buNone/>
            </a:pPr>
            <a:r>
              <a:rPr altLang="en-US" b="1" sz="2800" lang="zh-CN">
                <a:solidFill>
                  <a:srgbClr val="FF0000"/>
                </a:solidFill>
              </a:rPr>
              <a:t>   结论：温和的通货膨胀改善了劳动力市场的调节功能</a:t>
            </a:r>
            <a:br/>
            <a:endParaRPr altLang="en-US" b="1" sz="2800" lang="zh-CN">
              <a:solidFill>
                <a:srgbClr val="FF0000"/>
              </a:solidFill>
            </a:endParaRPr>
          </a:p>
          <a:p>
            <a:pPr eaLnBrk="1" hangingPunct="1" latinLnBrk="1" lvl="0">
              <a:lnSpc>
                <a:spcPct val="90000"/>
              </a:lnSpc>
              <a:buFontTx/>
              <a:buNone/>
            </a:pPr>
            <a:endParaRPr altLang="en-US" b="1" sz="2400" lang="en-US"/>
          </a:p>
          <a:p>
            <a:pPr eaLnBrk="1" hangingPunct="1" latinLnBrk="1" lvl="0">
              <a:lnSpc>
                <a:spcPct val="90000"/>
              </a:lnSpc>
              <a:buFontTx/>
              <a:buNone/>
            </a:pPr>
            <a:endParaRPr altLang="en-US" sz="2400" lang="zh-CN"/>
          </a:p>
          <a:p>
            <a:pPr eaLnBrk="1" hangingPunct="1" latinLnBrk="1" lvl="0">
              <a:lnSpc>
                <a:spcPct val="90000"/>
              </a:lnSpc>
              <a:buFontTx/>
              <a:buNone/>
            </a:pPr>
            <a:endParaRPr altLang="en-US" sz="2400"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750" name=""/>
          <p:cNvSpPr/>
          <p:nvPr>
            <p:ph type="title" sz="full" idx="4294967295"/>
          </p:nvPr>
        </p:nvSpPr>
        <p:spPr>
          <a:xfrm rot="0">
            <a:off x="457200" y="274637"/>
            <a:ext cx="8229600" cy="8509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51" name=""/>
          <p:cNvSpPr/>
          <p:nvPr>
            <p:ph type="body" sz="full" idx="4294967295"/>
          </p:nvPr>
        </p:nvSpPr>
        <p:spPr>
          <a:xfrm rot="0">
            <a:off x="554037" y="1196975"/>
            <a:ext cx="8339137" cy="51117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lang="en-US">
                <a:solidFill>
                  <a:srgbClr val="3366FF"/>
                </a:solidFill>
                <a:latin typeface="宋体" pitchFamily="2" charset="-122"/>
              </a:rPr>
              <a:t>⊙</a:t>
            </a:r>
            <a:r>
              <a:rPr altLang="en-US" lang="zh-CN"/>
              <a:t>恶性通货膨胀</a:t>
            </a:r>
          </a:p>
          <a:p>
            <a:pPr eaLnBrk="1" hangingPunct="1" latinLnBrk="1" lvl="0">
              <a:lnSpc>
                <a:spcPct val="80000"/>
              </a:lnSpc>
              <a:buFontTx/>
              <a:buNone/>
            </a:pPr>
            <a:r>
              <a:rPr altLang="en-US" b="1" sz="2800" lang="zh-CN">
                <a:solidFill>
                  <a:srgbClr val="CC6600"/>
                </a:solidFill>
                <a:latin typeface="宋体" pitchFamily="2" charset="-122"/>
              </a:rPr>
              <a:t>  ★ </a:t>
            </a:r>
            <a:r>
              <a:rPr altLang="zh-CN" sz="2800" lang="en-US"/>
              <a:t>定义:</a:t>
            </a:r>
            <a:r>
              <a:rPr altLang="en-US" sz="2400" lang="zh-CN"/>
              <a:t>每月超过</a:t>
            </a:r>
            <a:r>
              <a:rPr altLang="zh-CN" sz="2400" lang="en-US"/>
              <a:t>50</a:t>
            </a:r>
            <a:r>
              <a:rPr altLang="en-US" sz="2400" lang="zh-CN"/>
              <a:t>％或每天超过</a:t>
            </a:r>
            <a:r>
              <a:rPr altLang="zh-CN" sz="2400" lang="en-US"/>
              <a:t>1</a:t>
            </a:r>
            <a:r>
              <a:rPr altLang="en-US" sz="2400" lang="zh-CN"/>
              <a:t>％的通货膨胀。</a:t>
            </a:r>
          </a:p>
          <a:p>
            <a:pPr eaLnBrk="1" hangingPunct="1" latinLnBrk="1" lvl="0">
              <a:lnSpc>
                <a:spcPct val="80000"/>
              </a:lnSpc>
              <a:buFontTx/>
              <a:buNone/>
            </a:pPr>
            <a:r>
              <a:rPr altLang="en-US" b="1" sz="2800" lang="zh-CN">
                <a:solidFill>
                  <a:srgbClr val="CC6600"/>
                </a:solidFill>
                <a:latin typeface="宋体" pitchFamily="2" charset="-122"/>
              </a:rPr>
              <a:t>  ★ </a:t>
            </a:r>
            <a:r>
              <a:rPr altLang="zh-CN" sz="2800" lang="en-US"/>
              <a:t>恶性通货膨胀的成本(</a:t>
            </a:r>
            <a:r>
              <a:rPr altLang="en-US" sz="2800" lang="zh-CN"/>
              <a:t>公认：危害社会）</a:t>
            </a:r>
          </a:p>
          <a:p>
            <a:pPr eaLnBrk="1" hangingPunct="1" latinLnBrk="1" lvl="0">
              <a:lnSpc>
                <a:spcPct val="80000"/>
              </a:lnSpc>
              <a:buFontTx/>
              <a:buNone/>
            </a:pPr>
            <a:r>
              <a:rPr altLang="en-US" b="1" sz="2400" lang="zh-CN"/>
              <a:t>         </a:t>
            </a:r>
            <a:r>
              <a:rPr altLang="en-US" b="1" sz="2400" lang="zh-CN">
                <a:solidFill>
                  <a:srgbClr val="FF3399"/>
                </a:solidFill>
                <a:latin typeface="宋体" pitchFamily="2" charset="-122"/>
              </a:rPr>
              <a:t>∗</a:t>
            </a:r>
            <a:r>
              <a:rPr altLang="en-US" sz="2400" lang="zh-CN"/>
              <a:t>与减少货币持有量相关的鞋底成本在恶性通货膨胀之下达到非常严重的程度，恶性通货膨胀使经济陷入低效率。</a:t>
            </a:r>
          </a:p>
          <a:p>
            <a:pPr eaLnBrk="1" hangingPunct="1" latinLnBrk="1" lvl="0">
              <a:lnSpc>
                <a:spcPct val="80000"/>
              </a:lnSpc>
              <a:buFontTx/>
              <a:buNone/>
            </a:pPr>
            <a:r>
              <a:rPr altLang="en-US" b="1" sz="2400" lang="zh-CN"/>
              <a:t>         </a:t>
            </a:r>
            <a:r>
              <a:rPr altLang="en-US" b="1" sz="2400" lang="zh-CN">
                <a:solidFill>
                  <a:srgbClr val="FF3399"/>
                </a:solidFill>
                <a:latin typeface="宋体" pitchFamily="2" charset="-122"/>
              </a:rPr>
              <a:t>∗</a:t>
            </a:r>
            <a:r>
              <a:rPr altLang="en-US" sz="2400" lang="zh-CN"/>
              <a:t>在恶性通货膨胀之下，菜单成本也变得更大了。</a:t>
            </a:r>
          </a:p>
          <a:p>
            <a:pPr eaLnBrk="1" hangingPunct="1" latinLnBrk="1" lvl="0">
              <a:lnSpc>
                <a:spcPct val="80000"/>
              </a:lnSpc>
              <a:buFontTx/>
              <a:buNone/>
            </a:pPr>
            <a:r>
              <a:rPr altLang="en-US" b="1" sz="2400" lang="zh-CN"/>
              <a:t>         </a:t>
            </a:r>
            <a:r>
              <a:rPr altLang="en-US" b="1" sz="2400" lang="zh-CN">
                <a:solidFill>
                  <a:srgbClr val="FF3399"/>
                </a:solidFill>
                <a:latin typeface="宋体" pitchFamily="2" charset="-122"/>
              </a:rPr>
              <a:t>∗</a:t>
            </a:r>
            <a:r>
              <a:rPr altLang="en-US" sz="2400" lang="zh-CN"/>
              <a:t>在恶性通货膨胀期间，相对物价也不能正常地反映真实的稀缺程度。</a:t>
            </a:r>
          </a:p>
          <a:p>
            <a:pPr eaLnBrk="1" hangingPunct="1" latinLnBrk="1" lvl="0">
              <a:lnSpc>
                <a:spcPct val="80000"/>
              </a:lnSpc>
              <a:buFontTx/>
              <a:buNone/>
            </a:pPr>
            <a:r>
              <a:rPr altLang="en-US" b="1" sz="2400" lang="zh-CN"/>
              <a:t>         </a:t>
            </a:r>
            <a:r>
              <a:rPr altLang="en-US" b="1" sz="2400" lang="zh-CN">
                <a:solidFill>
                  <a:srgbClr val="FF3399"/>
                </a:solidFill>
                <a:latin typeface="宋体" pitchFamily="2" charset="-122"/>
              </a:rPr>
              <a:t>∗</a:t>
            </a:r>
            <a:r>
              <a:rPr altLang="en-US" sz="2400" lang="zh-CN"/>
              <a:t>恶性通货膨胀也扭曲到了税制</a:t>
            </a:r>
            <a:r>
              <a:rPr altLang="en-US" sz="2400" lang="zh-CN">
                <a:sym typeface="Symbol" pitchFamily="18" charset="2"/>
              </a:rPr>
              <a:t>。一旦恶性通货膨胀开始，政府的实际税收收入往往会大幅度减少。</a:t>
            </a:r>
          </a:p>
          <a:p>
            <a:pPr eaLnBrk="1" hangingPunct="1" latinLnBrk="1" lvl="0">
              <a:lnSpc>
                <a:spcPct val="80000"/>
              </a:lnSpc>
              <a:buFontTx/>
              <a:buNone/>
            </a:pPr>
            <a:r>
              <a:rPr altLang="en-US" b="1" sz="2400" lang="zh-CN"/>
              <a:t>         </a:t>
            </a:r>
            <a:r>
              <a:rPr altLang="en-US" b="1" sz="2400" lang="zh-CN">
                <a:solidFill>
                  <a:srgbClr val="FF3399"/>
                </a:solidFill>
                <a:latin typeface="宋体" pitchFamily="2" charset="-122"/>
              </a:rPr>
              <a:t>∗</a:t>
            </a:r>
            <a:r>
              <a:rPr altLang="en-US" b="1" sz="2400" lang="zh-CN"/>
              <a:t> </a:t>
            </a:r>
            <a:r>
              <a:rPr altLang="zh-CN" sz="2400" lang="en-US"/>
              <a:t>恶性通货膨胀下，货币的价值储存功能丧失，其他功能也会减弱(</a:t>
            </a:r>
            <a:r>
              <a:rPr altLang="en-US" sz="2400" lang="zh-CN"/>
              <a:t>计价单位</a:t>
            </a:r>
            <a:r>
              <a:rPr altLang="zh-CN" sz="2400" lang="en-US"/>
              <a:t>, </a:t>
            </a:r>
            <a:r>
              <a:rPr altLang="en-US" sz="2400" lang="zh-CN"/>
              <a:t>交易媒介</a:t>
            </a:r>
            <a:r>
              <a:rPr altLang="zh-CN" sz="2400" lang="en-US"/>
              <a:t>)</a:t>
            </a:r>
            <a:r>
              <a:rPr altLang="en-US" sz="2400" lang="zh-CN"/>
              <a:t>，人们可能会采取易货或选择更稳定的国外货币。</a:t>
            </a:r>
          </a:p>
          <a:p>
            <a:pPr eaLnBrk="1" hangingPunct="1" latinLnBrk="1" lvl="0">
              <a:lnSpc>
                <a:spcPct val="80000"/>
              </a:lnSpc>
              <a:buFontTx/>
              <a:buNone/>
            </a:pPr>
            <a:endParaRPr altLang="zh-CN" b="1" sz="2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589" name=""/>
          <p:cNvSpPr/>
          <p:nvPr>
            <p:ph type="title" sz="full" idx="0"/>
          </p:nvPr>
        </p:nvSpPr>
        <p:spPr>
          <a:xfrm rot="0">
            <a:off x="611187" y="4048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
        <p:nvSpPr>
          <p:cNvPr id="1048590" name=""/>
          <p:cNvSpPr/>
          <p:nvPr>
            <p:ph type="body" sz="full" idx="1"/>
          </p:nvPr>
        </p:nvSpPr>
        <p:spPr>
          <a:xfrm rot="0">
            <a:off x="755650" y="1196975"/>
            <a:ext cx="7467600" cy="36576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Tx/>
              <a:buNone/>
            </a:pPr>
            <a:r>
              <a:rPr altLang="zh-CN" b="1" lang="zh-CN">
                <a:solidFill>
                  <a:srgbClr val="3366FF"/>
                </a:solidFill>
                <a:latin typeface="宋体" pitchFamily="2" charset="-122"/>
              </a:rPr>
              <a:t>⊙</a:t>
            </a:r>
            <a:r>
              <a:rPr altLang="en-US" lang="en-US">
                <a:latin typeface="宋体" pitchFamily="2" charset="-122"/>
              </a:rPr>
              <a:t>失业的界定</a:t>
            </a:r>
            <a:r>
              <a:rPr altLang="en-US" lang="zh-CN">
                <a:latin typeface="宋体" pitchFamily="2" charset="-122"/>
              </a:rPr>
              <a:t>与度量</a:t>
            </a:r>
          </a:p>
          <a:p>
            <a:pPr eaLnBrk="1" hangingPunct="1" latinLnBrk="1" lvl="0">
              <a:spcBef>
                <a:spcPts val="600"/>
              </a:spcBef>
              <a:buFontTx/>
              <a:buNone/>
            </a:pPr>
            <a:r>
              <a:rPr altLang="en-US" lang="en-US">
                <a:solidFill>
                  <a:srgbClr val="CC6600"/>
                </a:solidFill>
                <a:latin typeface="宋体" pitchFamily="2" charset="-122"/>
              </a:rPr>
              <a:t>  </a:t>
            </a:r>
            <a:r>
              <a:rPr altLang="en-US" sz="2800" lang="en-US">
                <a:solidFill>
                  <a:srgbClr val="CC6600"/>
                </a:solidFill>
                <a:latin typeface="宋体" pitchFamily="2" charset="-122"/>
              </a:rPr>
              <a:t>★</a:t>
            </a:r>
            <a:r>
              <a:rPr altLang="zh-CN" sz="2800" lang="en-US">
                <a:latin typeface="宋体" pitchFamily="2" charset="-122"/>
              </a:rPr>
              <a:t>界定</a:t>
            </a:r>
          </a:p>
          <a:p>
            <a:pPr eaLnBrk="1" hangingPunct="1" latinLnBrk="1" lvl="0">
              <a:spcBef>
                <a:spcPts val="600"/>
              </a:spcBef>
              <a:buFontTx/>
              <a:buNone/>
            </a:pPr>
            <a:r>
              <a:rPr altLang="en-US" lang="zh-CN"/>
              <a:t>  </a:t>
            </a:r>
            <a:r>
              <a:rPr altLang="zh-CN" lang="en-US"/>
              <a:t>    </a:t>
            </a:r>
            <a:r>
              <a:rPr altLang="en-US" sz="2400" lang="en-US">
                <a:solidFill>
                  <a:srgbClr val="FF3399"/>
                </a:solidFill>
                <a:latin typeface="宋体" pitchFamily="2" charset="-122"/>
              </a:rPr>
              <a:t>∗ </a:t>
            </a:r>
            <a:r>
              <a:rPr altLang="zh-CN" sz="2400" lang="zh-CN">
                <a:latin typeface="宋体" pitchFamily="2" charset="-122"/>
              </a:rPr>
              <a:t>在一定年龄服务内愿意工作而没有工作，并</a:t>
            </a:r>
          </a:p>
          <a:p>
            <a:pPr eaLnBrk="1" hangingPunct="1" latinLnBrk="1" lvl="0">
              <a:spcBef>
                <a:spcPts val="600"/>
              </a:spcBef>
              <a:buFontTx/>
              <a:buNone/>
            </a:pPr>
            <a:r>
              <a:rPr altLang="zh-CN" sz="2400" lang="zh-CN">
                <a:latin typeface="宋体" pitchFamily="2" charset="-122"/>
              </a:rPr>
              <a:t>  且正在寻找工作的状态。(</a:t>
            </a:r>
            <a:r>
              <a:rPr altLang="en-US" sz="2400" lang="en-US">
                <a:latin typeface="宋体" pitchFamily="2" charset="-122"/>
              </a:rPr>
              <a:t>一般性界定）</a:t>
            </a:r>
          </a:p>
          <a:p>
            <a:pPr eaLnBrk="1" hangingPunct="1" latinLnBrk="1" lvl="0">
              <a:spcBef>
                <a:spcPts val="600"/>
              </a:spcBef>
              <a:buFontTx/>
              <a:buNone/>
            </a:pPr>
            <a:r>
              <a:rPr altLang="zh-CN" sz="2400" lang="zh-CN">
                <a:latin typeface="宋体" pitchFamily="2" charset="-122"/>
              </a:rPr>
              <a:t>    </a:t>
            </a:r>
            <a:r>
              <a:rPr altLang="zh-CN" sz="2400" lang="zh-CN">
                <a:solidFill>
                  <a:srgbClr val="FF3399"/>
                </a:solidFill>
                <a:latin typeface="宋体" pitchFamily="2" charset="-122"/>
              </a:rPr>
              <a:t>∗ </a:t>
            </a:r>
            <a:r>
              <a:rPr altLang="en-US" sz="2400" lang="en-US">
                <a:latin typeface="宋体" pitchFamily="2" charset="-122"/>
              </a:rPr>
              <a:t>有劳动能力并愿意就业的劳动者找不到工作</a:t>
            </a:r>
          </a:p>
          <a:p>
            <a:pPr eaLnBrk="1" hangingPunct="1" latinLnBrk="1" lvl="0">
              <a:spcBef>
                <a:spcPts val="600"/>
              </a:spcBef>
              <a:buFontTx/>
              <a:buNone/>
            </a:pPr>
            <a:r>
              <a:rPr altLang="zh-CN" sz="2400" lang="zh-CN">
                <a:latin typeface="宋体" pitchFamily="2" charset="-122"/>
              </a:rPr>
              <a:t>  </a:t>
            </a:r>
            <a:r>
              <a:rPr altLang="en-US" sz="2400" lang="en-US">
                <a:latin typeface="宋体" pitchFamily="2" charset="-122"/>
              </a:rPr>
              <a:t>的社会现象</a:t>
            </a:r>
            <a:r>
              <a:rPr altLang="en-US" sz="2400" lang="zh-CN"/>
              <a:t>。（</a:t>
            </a:r>
            <a:r>
              <a:rPr altLang="zh-CN" sz="2400" lang="en-US">
                <a:latin typeface="宋体" pitchFamily="2" charset="-122"/>
              </a:rPr>
              <a:t>国际劳工组织的界定）</a:t>
            </a:r>
          </a:p>
          <a:p>
            <a:pPr eaLnBrk="1" hangingPunct="1" latinLnBrk="1" lvl="0">
              <a:spcBef>
                <a:spcPct val="35000"/>
              </a:spcBef>
              <a:buFontTx/>
              <a:buNone/>
            </a:pPr>
            <a:r>
              <a:rPr altLang="zh-CN" sz="2800" lang="zh-CN">
                <a:solidFill>
                  <a:srgbClr val="CC6600"/>
                </a:solidFill>
                <a:latin typeface="宋体" pitchFamily="2" charset="-122"/>
              </a:rPr>
              <a:t>  ★</a:t>
            </a:r>
            <a:r>
              <a:rPr altLang="zh-CN" sz="2800" lang="zh-CN">
                <a:solidFill>
                  <a:schemeClr val="lt2"/>
                </a:solidFill>
                <a:latin typeface="宋体" pitchFamily="2" charset="-122"/>
              </a:rPr>
              <a:t>失业主体必须具备的条件</a:t>
            </a:r>
          </a:p>
          <a:p>
            <a:pPr eaLnBrk="1" hangingPunct="1" latinLnBrk="1" lvl="0">
              <a:spcBef>
                <a:spcPct val="35000"/>
              </a:spcBef>
              <a:buFontTx/>
              <a:buNone/>
            </a:pPr>
            <a:r>
              <a:rPr altLang="zh-CN" sz="2400" lang="zh-CN">
                <a:solidFill>
                  <a:srgbClr val="FF3399"/>
                </a:solidFill>
                <a:latin typeface="宋体" pitchFamily="2" charset="-122"/>
              </a:rPr>
              <a:t>      ∗ </a:t>
            </a:r>
            <a:r>
              <a:rPr altLang="zh-CN" sz="2400" lang="zh-CN">
                <a:solidFill>
                  <a:schemeClr val="lt2"/>
                </a:solidFill>
                <a:latin typeface="宋体" pitchFamily="2" charset="-122"/>
                <a:sym typeface="Wingdings" pitchFamily="2" charset="2"/>
              </a:rPr>
              <a:t>有劳动能力；</a:t>
            </a:r>
          </a:p>
          <a:p>
            <a:pPr eaLnBrk="1" hangingPunct="1" latinLnBrk="1" lvl="0">
              <a:spcBef>
                <a:spcPct val="35000"/>
              </a:spcBef>
              <a:buFontTx/>
              <a:buNone/>
            </a:pPr>
            <a:r>
              <a:rPr altLang="zh-CN" sz="2400" lang="zh-CN">
                <a:solidFill>
                  <a:schemeClr val="lt2"/>
                </a:solidFill>
                <a:latin typeface="宋体" pitchFamily="2" charset="-122"/>
                <a:sym typeface="Wingdings" pitchFamily="2" charset="2"/>
              </a:rPr>
              <a:t>      </a:t>
            </a:r>
            <a:r>
              <a:rPr altLang="zh-CN" sz="2400" lang="zh-CN">
                <a:solidFill>
                  <a:srgbClr val="FF3399"/>
                </a:solidFill>
                <a:latin typeface="宋体" pitchFamily="2" charset="-122"/>
              </a:rPr>
              <a:t>∗ </a:t>
            </a:r>
            <a:r>
              <a:rPr altLang="zh-CN" sz="2400" lang="zh-CN">
                <a:solidFill>
                  <a:schemeClr val="lt2"/>
                </a:solidFill>
                <a:latin typeface="宋体" pitchFamily="2" charset="-122"/>
                <a:sym typeface="Wingdings" pitchFamily="2" charset="2"/>
              </a:rPr>
              <a:t>愿意就业； </a:t>
            </a:r>
          </a:p>
          <a:p>
            <a:pPr eaLnBrk="1" hangingPunct="1" latinLnBrk="1" lvl="0">
              <a:spcBef>
                <a:spcPct val="35000"/>
              </a:spcBef>
              <a:buFontTx/>
              <a:buNone/>
            </a:pPr>
            <a:r>
              <a:rPr altLang="zh-CN" sz="2400" lang="zh-CN">
                <a:solidFill>
                  <a:schemeClr val="lt2"/>
                </a:solidFill>
                <a:latin typeface="宋体" pitchFamily="2" charset="-122"/>
                <a:sym typeface="Wingdings" pitchFamily="2" charset="2"/>
              </a:rPr>
              <a:t>      </a:t>
            </a:r>
            <a:r>
              <a:rPr altLang="zh-CN" sz="2400" lang="zh-CN">
                <a:solidFill>
                  <a:srgbClr val="FF3399"/>
                </a:solidFill>
                <a:latin typeface="宋体" pitchFamily="2" charset="-122"/>
              </a:rPr>
              <a:t>∗ </a:t>
            </a:r>
            <a:r>
              <a:rPr altLang="zh-CN" sz="2400" lang="zh-CN">
                <a:solidFill>
                  <a:schemeClr val="lt2"/>
                </a:solidFill>
                <a:latin typeface="宋体" pitchFamily="2" charset="-122"/>
                <a:sym typeface="Wingdings" pitchFamily="2" charset="2"/>
              </a:rPr>
              <a:t>没有工作。</a:t>
            </a:r>
          </a:p>
          <a:p>
            <a:pPr eaLnBrk="1" hangingPunct="1" latinLnBrk="1" lvl="0">
              <a:spcBef>
                <a:spcPts val="600"/>
              </a:spcBef>
              <a:buFontTx/>
              <a:buNone/>
            </a:pPr>
            <a:endParaRPr altLang="en-US" sz="2400" 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752" name=""/>
          <p:cNvSpPr/>
          <p:nvPr>
            <p:ph type="title" sz="full" idx="4294967295"/>
          </p:nvPr>
        </p:nvSpPr>
        <p:spPr>
          <a:xfrm rot="0">
            <a:off x="457200" y="274637"/>
            <a:ext cx="8229600"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6.2 </a:t>
            </a:r>
            <a:r>
              <a:rPr altLang="en-US" b="1" sz="3600" lang="zh-CN">
                <a:solidFill>
                  <a:srgbClr val="CC6600"/>
                </a:solidFill>
              </a:rPr>
              <a:t>通货膨胀</a:t>
            </a:r>
          </a:p>
        </p:txBody>
      </p:sp>
      <p:sp>
        <p:nvSpPr>
          <p:cNvPr id="1048753" name=""/>
          <p:cNvSpPr/>
          <p:nvPr>
            <p:ph type="body" sz="full" idx="4294967295"/>
          </p:nvPr>
        </p:nvSpPr>
        <p:spPr>
          <a:xfrm rot="0">
            <a:off x="179387" y="1000125"/>
            <a:ext cx="8713788" cy="55975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sz="4000" lang="en-US">
                <a:solidFill>
                  <a:srgbClr val="3366FF"/>
                </a:solidFill>
                <a:latin typeface="宋体" pitchFamily="2" charset="-122"/>
              </a:rPr>
              <a:t> </a:t>
            </a:r>
            <a:r>
              <a:rPr altLang="zh-CN" b="1" lang="en-US">
                <a:solidFill>
                  <a:srgbClr val="3366FF"/>
                </a:solidFill>
                <a:latin typeface="宋体" pitchFamily="2" charset="-122"/>
              </a:rPr>
              <a:t>⊙ </a:t>
            </a:r>
            <a:r>
              <a:rPr altLang="en-US" lang="zh-CN"/>
              <a:t>恶性通货膨胀</a:t>
            </a:r>
          </a:p>
          <a:p>
            <a:pPr eaLnBrk="1" hangingPunct="1" latinLnBrk="1" lvl="0">
              <a:buFontTx/>
              <a:buNone/>
            </a:pPr>
            <a:r>
              <a:rPr altLang="en-US" b="1" sz="2800" lang="zh-CN"/>
              <a:t>       </a:t>
            </a:r>
            <a:r>
              <a:rPr altLang="en-US" b="1" sz="2800" lang="zh-CN">
                <a:solidFill>
                  <a:srgbClr val="CC6600"/>
                </a:solidFill>
                <a:latin typeface="宋体" pitchFamily="2" charset="-122"/>
              </a:rPr>
              <a:t>★</a:t>
            </a:r>
            <a:r>
              <a:rPr altLang="en-US" sz="2800" lang="zh-CN">
                <a:latin typeface="宋体" pitchFamily="2" charset="-122"/>
              </a:rPr>
              <a:t>恶</a:t>
            </a:r>
            <a:r>
              <a:rPr altLang="zh-CN" sz="2800" lang="en-US"/>
              <a:t>性通货膨胀的成因</a:t>
            </a:r>
          </a:p>
          <a:p>
            <a:pPr eaLnBrk="1" hangingPunct="1" latinLnBrk="1" lvl="0">
              <a:buFontTx/>
              <a:buNone/>
            </a:pPr>
            <a:r>
              <a:rPr altLang="en-US" b="1" sz="2800" lang="zh-CN"/>
              <a:t>          </a:t>
            </a:r>
            <a:r>
              <a:rPr altLang="zh-CN" sz="2400" lang="en-US"/>
              <a:t>恶性通货膨胀是由于货币供给过度增长。当央行印刷了更多的货币，价格水平就会上涨。</a:t>
            </a:r>
          </a:p>
          <a:p>
            <a:pPr eaLnBrk="1" hangingPunct="1" latinLnBrk="1" lvl="0">
              <a:buFontTx/>
              <a:buNone/>
            </a:pPr>
            <a:r>
              <a:rPr altLang="zh-CN" sz="2400" lang="en-US"/>
              <a:t>           当政府无法提高税收或发行债券时, </a:t>
            </a:r>
            <a:r>
              <a:rPr altLang="en-US" sz="2400" lang="zh-CN"/>
              <a:t>政府依赖货币铸造税的必要性就</a:t>
            </a:r>
            <a:r>
              <a:rPr altLang="en-US" sz="2400" lang="zh-CN">
                <a:solidFill>
                  <a:srgbClr val="FF0000"/>
                </a:solidFill>
              </a:rPr>
              <a:t>自我强化</a:t>
            </a:r>
            <a:r>
              <a:rPr altLang="en-US" sz="2400" lang="en-US"/>
              <a:t>了，因为通过创造货币就可以继续扩大支出。</a:t>
            </a:r>
          </a:p>
          <a:p>
            <a:pPr eaLnBrk="1" hangingPunct="1" latinLnBrk="1" lvl="0">
              <a:buFontTx/>
              <a:buNone/>
            </a:pPr>
            <a:r>
              <a:rPr altLang="en-US" b="1" lang="en-US">
                <a:solidFill>
                  <a:srgbClr val="3366FF"/>
                </a:solidFill>
                <a:latin typeface="宋体" pitchFamily="2" charset="-122"/>
              </a:rPr>
              <a:t>    </a:t>
            </a:r>
            <a:r>
              <a:rPr altLang="en-US" b="1" sz="2800" lang="zh-CN">
                <a:solidFill>
                  <a:srgbClr val="CC6600"/>
                </a:solidFill>
                <a:latin typeface="宋体" pitchFamily="2" charset="-122"/>
              </a:rPr>
              <a:t>★</a:t>
            </a:r>
            <a:r>
              <a:rPr altLang="en-US" sz="2800" lang="zh-CN"/>
              <a:t>恶性通货膨胀的结束</a:t>
            </a:r>
          </a:p>
          <a:p>
            <a:pPr eaLnBrk="1" hangingPunct="1" latinLnBrk="1" lvl="0">
              <a:buFontTx/>
              <a:buNone/>
            </a:pPr>
            <a:r>
              <a:rPr altLang="en-US" b="1" sz="2400" lang="en-US"/>
              <a:t>           </a:t>
            </a:r>
            <a:r>
              <a:rPr altLang="en-US" sz="2400" lang="zh-CN"/>
              <a:t>理论上，解决恶性通货膨胀的方法很简单：停止印刷货币。 经济实践上，这需要严格的、痛苦的财政紧缩，即：</a:t>
            </a:r>
          </a:p>
          <a:p>
            <a:pPr eaLnBrk="1" hangingPunct="1" latinLnBrk="1" lvl="0">
              <a:buFontTx/>
              <a:buNone/>
            </a:pPr>
            <a:r>
              <a:rPr altLang="en-US" sz="2800" lang="zh-CN"/>
              <a:t>         </a:t>
            </a:r>
            <a:r>
              <a:rPr altLang="en-US" sz="2800" lang="zh-CN">
                <a:solidFill>
                  <a:srgbClr val="FF0000"/>
                </a:solidFill>
              </a:rPr>
              <a:t>恶性通货膨胀的结束往往是与财政改革并行的。</a:t>
            </a:r>
          </a:p>
          <a:p>
            <a:pPr eaLnBrk="1" hangingPunct="1" latinLnBrk="1" lvl="0">
              <a:buFontTx/>
              <a:buNone/>
            </a:pPr>
            <a:endParaRPr altLang="en-US" b="1" sz="280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39" name=""/>
        <p:cNvGrpSpPr/>
        <p:nvPr/>
      </p:nvGrpSpPr>
      <p:grpSpPr>
        <a:xfrm rot="0">
          <a:off x="0" y="0"/>
          <a:ext cx="0" cy="0"/>
          <a:chOff x="0" y="0"/>
          <a:chExt cx="0" cy="0"/>
        </a:xfrm>
      </p:grpSpPr>
      <p:sp>
        <p:nvSpPr>
          <p:cNvPr id="1048754" name=""/>
          <p:cNvSpPr/>
          <p:nvPr>
            <p:ph type="title" sz="full" idx="4294967295"/>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6.3</a:t>
            </a:r>
            <a:r>
              <a:rPr altLang="en-US" b="1" sz="3600" lang="zh-CN">
                <a:solidFill>
                  <a:srgbClr val="CC6600"/>
                </a:solidFill>
              </a:rPr>
              <a:t>总供给的基本理论</a:t>
            </a:r>
          </a:p>
        </p:txBody>
      </p:sp>
      <p:sp>
        <p:nvSpPr>
          <p:cNvPr id="1048755" name=""/>
          <p:cNvSpPr/>
          <p:nvPr>
            <p:ph type="body" sz="full" idx="4294967295"/>
          </p:nvPr>
        </p:nvSpPr>
        <p:spPr>
          <a:xfrm rot="0">
            <a:off x="457200" y="1484312"/>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现实世界的短期总供给方程</a:t>
            </a:r>
          </a:p>
          <a:p>
            <a:pPr eaLnBrk="1" hangingPunct="1" latinLnBrk="1" lvl="0">
              <a:buFontTx/>
              <a:buNone/>
            </a:pPr>
            <a:endParaRPr altLang="zh-CN" b="1" sz="4000" lang="en-US">
              <a:latin typeface="宋体" pitchFamily="2" charset="-122"/>
            </a:endParaRPr>
          </a:p>
          <a:p>
            <a:pPr eaLnBrk="1" hangingPunct="1" latinLnBrk="1" lvl="0">
              <a:buFontTx/>
              <a:buNone/>
            </a:pPr>
            <a:endParaRPr altLang="zh-CN" b="1" sz="4000" lang="en-US">
              <a:latin typeface="宋体" pitchFamily="2" charset="-122"/>
            </a:endParaRPr>
          </a:p>
          <a:p>
            <a:pPr eaLnBrk="1" hangingPunct="1" latinLnBrk="1" lvl="0">
              <a:buFontTx/>
              <a:buNone/>
            </a:pPr>
            <a:r>
              <a:rPr altLang="en-US" lang="zh-CN">
                <a:solidFill>
                  <a:srgbClr val="CC6600"/>
                </a:solidFill>
                <a:latin typeface="宋体" pitchFamily="2" charset="-122"/>
              </a:rPr>
              <a:t>   ★ </a:t>
            </a:r>
            <a:r>
              <a:rPr altLang="en-US" lang="zh-CN">
                <a:latin typeface="宋体" pitchFamily="2" charset="-122"/>
              </a:rPr>
              <a:t>现实世界的短期，价格只具有部分黏性，实际价格水平偏离预期的价格水平时，产出会偏离自然水平</a:t>
            </a:r>
            <a:r>
              <a:rPr altLang="en-US" b="1" sz="4000" lang="zh-CN">
                <a:latin typeface="宋体" pitchFamily="2" charset="-122"/>
              </a:rPr>
              <a:t>。</a:t>
            </a:r>
          </a:p>
        </p:txBody>
      </p:sp>
      <p:pic>
        <p:nvPicPr>
          <p:cNvPr id="2097159" name=""/>
          <p:cNvPicPr>
            <a:picLocks/>
          </p:cNvPicPr>
          <p:nvPr/>
        </p:nvPicPr>
        <p:blipFill>
          <a:blip xmlns:r="http://schemas.openxmlformats.org/officeDocument/2006/relationships" r:embed="rId1"/>
          <a:srcRect l="0" t="0" r="0" b="0"/>
          <a:stretch>
            <a:fillRect/>
          </a:stretch>
        </p:blipFill>
        <p:spPr>
          <a:xfrm rot="0">
            <a:off x="1331912" y="2420937"/>
            <a:ext cx="6092825" cy="879475"/>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sp>
        <p:nvSpPr>
          <p:cNvPr id="1048756" name=""/>
          <p:cNvSpPr/>
          <p:nvPr>
            <p:ph type="title" sz="full" idx="0"/>
          </p:nvPr>
        </p:nvSpPr>
        <p:spPr>
          <a:xfrm rot="0">
            <a:off x="457200" y="419100"/>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6.3 </a:t>
            </a:r>
            <a:r>
              <a:rPr altLang="en-US" b="1" sz="3600" lang="zh-CN">
                <a:solidFill>
                  <a:srgbClr val="CC6600"/>
                </a:solidFill>
              </a:rPr>
              <a:t>总供给的基本理论</a:t>
            </a:r>
          </a:p>
        </p:txBody>
      </p:sp>
      <p:sp>
        <p:nvSpPr>
          <p:cNvPr id="1048757" name=""/>
          <p:cNvSpPr/>
          <p:nvPr>
            <p:ph type="body" sz="full" idx="1"/>
          </p:nvPr>
        </p:nvSpPr>
        <p:spPr>
          <a:xfrm rot="0">
            <a:off x="457200" y="1423987"/>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sz="3600" lang="en-US">
                <a:solidFill>
                  <a:srgbClr val="3366FF"/>
                </a:solidFill>
                <a:latin typeface="宋体" pitchFamily="2" charset="-122"/>
              </a:rPr>
              <a:t>⊙ </a:t>
            </a:r>
            <a:r>
              <a:rPr altLang="en-US" lang="zh-CN">
                <a:latin typeface="宋体" pitchFamily="2" charset="-122"/>
              </a:rPr>
              <a:t>黏性价格模型</a:t>
            </a:r>
          </a:p>
          <a:p>
            <a:pPr eaLnBrk="1" hangingPunct="1" latinLnBrk="1" lvl="0">
              <a:lnSpc>
                <a:spcPct val="80000"/>
              </a:lnSpc>
              <a:buFontTx/>
              <a:buNone/>
            </a:pPr>
            <a:r>
              <a:rPr altLang="en-US" b="1" sz="2800" lang="zh-CN">
                <a:solidFill>
                  <a:srgbClr val="CC6600"/>
                </a:solidFill>
                <a:latin typeface="宋体" pitchFamily="2" charset="-122"/>
              </a:rPr>
              <a:t>  ★ </a:t>
            </a:r>
            <a:r>
              <a:rPr altLang="en-US" sz="2800" lang="zh-CN">
                <a:latin typeface="宋体" pitchFamily="2" charset="-122"/>
              </a:rPr>
              <a:t>价格黏性的含义与原因</a:t>
            </a:r>
          </a:p>
          <a:p>
            <a:pPr eaLnBrk="1" hangingPunct="1" latinLnBrk="1" lvl="0">
              <a:lnSpc>
                <a:spcPct val="80000"/>
              </a:lnSpc>
              <a:buFontTx/>
              <a:buNone/>
            </a:pPr>
            <a:r>
              <a:rPr altLang="en-US" sz="2400" lang="zh-CN">
                <a:latin typeface="宋体" pitchFamily="2" charset="-122"/>
              </a:rPr>
              <a:t>      对向右上方倾斜的短期总供给曲线的最为广泛的解释是粘性价格模型。该模型强调了企业不能迅速地根据需求变动调整它们索取的价格。</a:t>
            </a:r>
          </a:p>
          <a:p>
            <a:pPr eaLnBrk="1" hangingPunct="1" latinLnBrk="1" lvl="0">
              <a:lnSpc>
                <a:spcPct val="80000"/>
              </a:lnSpc>
              <a:buFontTx/>
              <a:buNone/>
            </a:pPr>
            <a:r>
              <a:rPr altLang="en-US" sz="2400" lang="zh-CN">
                <a:latin typeface="宋体" pitchFamily="2" charset="-122"/>
              </a:rPr>
              <a:t>      粘性价格假定：厂商可以自行定价，市场结构不再是完全竞争的了。</a:t>
            </a:r>
          </a:p>
          <a:p>
            <a:pPr eaLnBrk="1" hangingPunct="1" latinLnBrk="1" lvl="0">
              <a:lnSpc>
                <a:spcPct val="80000"/>
              </a:lnSpc>
              <a:buFontTx/>
              <a:buNone/>
            </a:pPr>
            <a:r>
              <a:rPr altLang="zh-CN" b="1" sz="2400" lang="en-US">
                <a:latin typeface="宋体" pitchFamily="2" charset="-122"/>
              </a:rPr>
              <a:t>      </a:t>
            </a:r>
            <a:r>
              <a:rPr altLang="en-US" sz="2800" lang="zh-CN">
                <a:latin typeface="宋体" pitchFamily="2" charset="-122"/>
              </a:rPr>
              <a:t>粘性价格的原因</a:t>
            </a:r>
            <a:r>
              <a:rPr altLang="zh-CN" sz="2800" lang="en-US">
                <a:latin typeface="宋体" pitchFamily="2" charset="-122"/>
              </a:rPr>
              <a:t>:</a:t>
            </a:r>
          </a:p>
          <a:p>
            <a:pPr eaLnBrk="1" hangingPunct="1" latinLnBrk="1" lvl="0">
              <a:lnSpc>
                <a:spcPct val="80000"/>
              </a:lnSpc>
              <a:buFontTx/>
              <a:buNone/>
            </a:pPr>
            <a:r>
              <a:rPr altLang="en-US" b="1" sz="2400" lang="zh-CN">
                <a:solidFill>
                  <a:srgbClr val="FF3399"/>
                </a:solidFill>
                <a:latin typeface="宋体" pitchFamily="2" charset="-122"/>
              </a:rPr>
              <a:t>      ∗ </a:t>
            </a:r>
            <a:r>
              <a:rPr altLang="en-US" sz="2400" lang="zh-CN">
                <a:latin typeface="宋体" pitchFamily="2" charset="-122"/>
              </a:rPr>
              <a:t>厂商和消费者之间的长期合约</a:t>
            </a:r>
          </a:p>
          <a:p>
            <a:pPr eaLnBrk="1" hangingPunct="1" latinLnBrk="1" lvl="0">
              <a:lnSpc>
                <a:spcPct val="80000"/>
              </a:lnSpc>
              <a:buFontTx/>
              <a:buNone/>
            </a:pPr>
            <a:r>
              <a:rPr altLang="en-US" b="1" sz="2400" lang="zh-CN">
                <a:solidFill>
                  <a:srgbClr val="FF3399"/>
                </a:solidFill>
                <a:latin typeface="宋体" pitchFamily="2" charset="-122"/>
              </a:rPr>
              <a:t>      ∗ </a:t>
            </a:r>
            <a:r>
              <a:rPr altLang="en-US" sz="2400" lang="zh-CN">
                <a:latin typeface="宋体" pitchFamily="2" charset="-122"/>
              </a:rPr>
              <a:t>菜单成本</a:t>
            </a:r>
          </a:p>
          <a:p>
            <a:pPr eaLnBrk="1" hangingPunct="1" latinLnBrk="1" lvl="0">
              <a:lnSpc>
                <a:spcPct val="80000"/>
              </a:lnSpc>
              <a:buFontTx/>
              <a:buNone/>
            </a:pPr>
            <a:r>
              <a:rPr altLang="en-US" b="1" sz="2400" lang="zh-CN">
                <a:solidFill>
                  <a:srgbClr val="FF3399"/>
                </a:solidFill>
                <a:latin typeface="宋体" pitchFamily="2" charset="-122"/>
              </a:rPr>
              <a:t>      ∗ </a:t>
            </a:r>
            <a:r>
              <a:rPr altLang="en-US" sz="2400" lang="en-US">
                <a:latin typeface="宋体" pitchFamily="2" charset="-122"/>
              </a:rPr>
              <a:t>厂商不想频繁的改变价格，以免触怒消费者</a:t>
            </a:r>
          </a:p>
          <a:p>
            <a:pPr eaLnBrk="1" hangingPunct="1" latinLnBrk="1" lvl="0">
              <a:lnSpc>
                <a:spcPct val="80000"/>
              </a:lnSpc>
              <a:buFontTx/>
              <a:buNone/>
            </a:pPr>
            <a:r>
              <a:rPr altLang="en-US" b="1" sz="2400" lang="zh-CN">
                <a:solidFill>
                  <a:srgbClr val="FF3399"/>
                </a:solidFill>
                <a:latin typeface="宋体" pitchFamily="2" charset="-122"/>
              </a:rPr>
              <a:t>      ∗ </a:t>
            </a:r>
            <a:r>
              <a:rPr altLang="en-US" sz="2400" lang="zh-CN">
                <a:latin typeface="宋体" pitchFamily="2" charset="-122"/>
              </a:rPr>
              <a:t>粘性价格可能是粘性工资的反映</a:t>
            </a:r>
          </a:p>
          <a:p>
            <a:pPr eaLnBrk="1" hangingPunct="1" latinLnBrk="1" lvl="0">
              <a:lnSpc>
                <a:spcPct val="80000"/>
              </a:lnSpc>
              <a:buFontTx/>
              <a:buNone/>
            </a:pPr>
            <a:r>
              <a:rPr altLang="en-US" b="1" sz="2400" lang="zh-CN">
                <a:latin typeface="宋体" pitchFamily="2" charset="-122"/>
              </a:rPr>
              <a:t> </a:t>
            </a:r>
            <a:r>
              <a:rPr altLang="en-US" b="1" sz="2400" lang="en-US">
                <a:solidFill>
                  <a:srgbClr val="CC6600"/>
                </a:solidFill>
                <a:latin typeface="宋体" pitchFamily="2" charset="-122"/>
              </a:rPr>
              <a:t>  </a:t>
            </a:r>
          </a:p>
          <a:p>
            <a:pPr lvl="0">
              <a:lnSpc>
                <a:spcPct val="80000"/>
              </a:lnSpc>
            </a:pPr>
            <a:endParaRPr altLang="en-US" sz="2000" 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41" name=""/>
        <p:cNvGrpSpPr/>
        <p:nvPr/>
      </p:nvGrpSpPr>
      <p:grpSpPr>
        <a:xfrm rot="0">
          <a:off x="0" y="0"/>
          <a:ext cx="0" cy="0"/>
          <a:chOff x="0" y="0"/>
          <a:chExt cx="0" cy="0"/>
        </a:xfrm>
      </p:grpSpPr>
      <p:sp>
        <p:nvSpPr>
          <p:cNvPr id="1048758" name=""/>
          <p:cNvSpPr/>
          <p:nvPr>
            <p:ph type="title" sz="full" idx="4294967295"/>
          </p:nvPr>
        </p:nvSpPr>
        <p:spPr>
          <a:xfrm rot="0">
            <a:off x="428625" y="396875"/>
            <a:ext cx="8229600" cy="5111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6.3 </a:t>
            </a:r>
            <a:r>
              <a:rPr altLang="en-US" b="1" sz="3600" lang="zh-CN">
                <a:solidFill>
                  <a:srgbClr val="CC6600"/>
                </a:solidFill>
              </a:rPr>
              <a:t>总供给的基本理论</a:t>
            </a:r>
          </a:p>
        </p:txBody>
      </p:sp>
      <p:sp>
        <p:nvSpPr>
          <p:cNvPr id="1048759" name=""/>
          <p:cNvSpPr/>
          <p:nvPr>
            <p:ph type="body" sz="full" idx="4294967295"/>
          </p:nvPr>
        </p:nvSpPr>
        <p:spPr>
          <a:xfrm rot="0">
            <a:off x="395287" y="928687"/>
            <a:ext cx="8497888" cy="57864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0"/>
              </a:spcBef>
              <a:buFontTx/>
              <a:buNone/>
            </a:pPr>
            <a:r>
              <a:rPr altLang="zh-CN" b="1" sz="3600" lang="en-US">
                <a:latin typeface="楷体_GB2312" pitchFamily="1" charset="-122"/>
                <a:ea typeface="楷体_GB2312" pitchFamily="1" charset="-122"/>
              </a:rPr>
              <a:t>  </a:t>
            </a:r>
            <a:r>
              <a:rPr altLang="zh-CN" b="1" lang="en-US">
                <a:solidFill>
                  <a:srgbClr val="3366FF"/>
                </a:solidFill>
                <a:latin typeface="宋体" pitchFamily="2" charset="-122"/>
              </a:rPr>
              <a:t>⊙ </a:t>
            </a:r>
            <a:r>
              <a:rPr altLang="en-US" lang="zh-CN">
                <a:latin typeface="宋体" pitchFamily="2" charset="-122"/>
              </a:rPr>
              <a:t>粘性价格模型</a:t>
            </a:r>
          </a:p>
          <a:p>
            <a:pPr eaLnBrk="1" hangingPunct="1" latinLnBrk="1" lvl="0">
              <a:spcBef>
                <a:spcPct val="0"/>
              </a:spcBef>
              <a:buFontTx/>
              <a:buNone/>
            </a:pPr>
            <a:r>
              <a:rPr altLang="en-US" b="1" lang="zh-CN">
                <a:solidFill>
                  <a:srgbClr val="CC6600"/>
                </a:solidFill>
                <a:latin typeface="宋体" pitchFamily="2" charset="-122"/>
              </a:rPr>
              <a:t>   ★ </a:t>
            </a:r>
            <a:r>
              <a:rPr altLang="en-US" sz="2800" lang="zh-CN">
                <a:latin typeface="宋体" pitchFamily="2" charset="-122"/>
              </a:rPr>
              <a:t>黏性价格模型的推理</a:t>
            </a:r>
          </a:p>
          <a:p>
            <a:pPr eaLnBrk="1" hangingPunct="1" latinLnBrk="1" lvl="0">
              <a:spcBef>
                <a:spcPct val="0"/>
              </a:spcBef>
              <a:buFontTx/>
              <a:buNone/>
            </a:pPr>
            <a:r>
              <a:rPr altLang="en-US" b="1" lang="zh-CN">
                <a:latin typeface="宋体" pitchFamily="2" charset="-122"/>
                <a:ea typeface="楷体_GB2312" pitchFamily="1" charset="-122"/>
              </a:rPr>
              <a:t>     </a:t>
            </a:r>
            <a:r>
              <a:rPr altLang="en-US" sz="2400" lang="zh-CN">
                <a:latin typeface="宋体" pitchFamily="2" charset="-122"/>
              </a:rPr>
              <a:t>企业的合意价格写为：</a:t>
            </a:r>
          </a:p>
          <a:p>
            <a:pPr eaLnBrk="1" hangingPunct="1" latinLnBrk="1" lvl="0">
              <a:buFontTx/>
              <a:buNone/>
            </a:pPr>
            <a:r>
              <a:rPr altLang="en-US" sz="2800" lang="zh-CN">
                <a:latin typeface="宋体" pitchFamily="2" charset="-122"/>
              </a:rPr>
              <a:t> </a:t>
            </a:r>
          </a:p>
          <a:p>
            <a:pPr eaLnBrk="1" hangingPunct="1" latinLnBrk="1" lvl="0">
              <a:buFontTx/>
              <a:buNone/>
            </a:pPr>
            <a:r>
              <a:rPr altLang="en-US" sz="2800" lang="zh-CN">
                <a:latin typeface="宋体" pitchFamily="2" charset="-122"/>
              </a:rPr>
              <a:t>      </a:t>
            </a:r>
            <a:r>
              <a:rPr altLang="zh-CN" sz="2400" lang="en-US">
                <a:latin typeface="宋体" pitchFamily="2" charset="-122"/>
              </a:rPr>
              <a:t>假定两种典型企业:</a:t>
            </a:r>
            <a:r>
              <a:rPr altLang="en-US" sz="2400" lang="zh-CN">
                <a:latin typeface="宋体" pitchFamily="2" charset="-122"/>
              </a:rPr>
              <a:t>一些企业价格有伸缩性，并按上述公式定价，（</a:t>
            </a:r>
            <a:r>
              <a:rPr altLang="zh-CN" sz="2400" lang="en-US">
                <a:latin typeface="宋体" pitchFamily="2" charset="-122"/>
              </a:rPr>
              <a:t>1-s</a:t>
            </a:r>
            <a:r>
              <a:rPr altLang="en-US" sz="2400" lang="zh-CN">
                <a:latin typeface="宋体" pitchFamily="2" charset="-122"/>
              </a:rPr>
              <a:t>）代表这类企业所占比例；另一些企业的价格是黏性的：他们根据自己的预期的经济状况事先宣布自己的价格</a:t>
            </a:r>
            <a:r>
              <a:rPr altLang="zh-CN" sz="2400" lang="en-US">
                <a:latin typeface="宋体" pitchFamily="2" charset="-122"/>
              </a:rPr>
              <a:t>,</a:t>
            </a:r>
            <a:r>
              <a:rPr altLang="en-US" sz="2400" lang="zh-CN">
                <a:latin typeface="宋体" pitchFamily="2" charset="-122"/>
              </a:rPr>
              <a:t>同时，企业的期望产出等于自然产出水平，其所占比例为</a:t>
            </a:r>
            <a:r>
              <a:rPr altLang="zh-CN" sz="2400" lang="en-US">
                <a:latin typeface="宋体" pitchFamily="2" charset="-122"/>
              </a:rPr>
              <a:t>S</a:t>
            </a:r>
            <a:r>
              <a:rPr altLang="en-US" sz="2400" lang="zh-CN">
                <a:latin typeface="宋体" pitchFamily="2" charset="-122"/>
              </a:rPr>
              <a:t>。</a:t>
            </a:r>
          </a:p>
          <a:p>
            <a:pPr eaLnBrk="1" hangingPunct="1" latinLnBrk="1" lvl="0">
              <a:buFontTx/>
              <a:buNone/>
            </a:pPr>
            <a:r>
              <a:rPr altLang="en-US" sz="2800" lang="zh-CN">
                <a:latin typeface="宋体" pitchFamily="2" charset="-122"/>
              </a:rPr>
              <a:t>  </a:t>
            </a:r>
          </a:p>
        </p:txBody>
      </p:sp>
      <p:pic>
        <p:nvPicPr>
          <p:cNvPr id="2097160" name=""/>
          <p:cNvPicPr>
            <a:picLocks/>
          </p:cNvPicPr>
          <p:nvPr/>
        </p:nvPicPr>
        <p:blipFill>
          <a:blip xmlns:r="http://schemas.openxmlformats.org/officeDocument/2006/relationships" r:embed="rId1"/>
          <a:srcRect l="0" t="0" r="0" b="0"/>
          <a:stretch>
            <a:fillRect/>
          </a:stretch>
        </p:blipFill>
        <p:spPr>
          <a:xfrm rot="0">
            <a:off x="1403350" y="2368550"/>
            <a:ext cx="5543550" cy="700087"/>
          </a:xfrm>
          <a:prstGeom prst="rect"/>
          <a:noFill/>
          <a:ln>
            <a:noFill/>
          </a:ln>
        </p:spPr>
      </p:pic>
      <p:pic>
        <p:nvPicPr>
          <p:cNvPr id="2097161" name=""/>
          <p:cNvPicPr>
            <a:picLocks/>
          </p:cNvPicPr>
          <p:nvPr/>
        </p:nvPicPr>
        <p:blipFill>
          <a:blip xmlns:r="http://schemas.openxmlformats.org/officeDocument/2006/relationships" r:embed="rId2"/>
          <a:srcRect l="0" t="0" r="0" b="0"/>
          <a:stretch>
            <a:fillRect/>
          </a:stretch>
        </p:blipFill>
        <p:spPr>
          <a:xfrm rot="0">
            <a:off x="2124075" y="4995862"/>
            <a:ext cx="2735262" cy="1457325"/>
          </a:xfrm>
          <a:prstGeom prst="rect"/>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45" name=""/>
        <p:cNvGrpSpPr/>
        <p:nvPr/>
      </p:nvGrpSpPr>
      <p:grpSpPr>
        <a:xfrm rot="0">
          <a:off x="0" y="0"/>
          <a:ext cx="0" cy="0"/>
          <a:chOff x="0" y="0"/>
          <a:chExt cx="0" cy="0"/>
        </a:xfrm>
      </p:grpSpPr>
      <p:sp>
        <p:nvSpPr>
          <p:cNvPr id="1048768" name=""/>
          <p:cNvSpPr/>
          <p:nvPr>
            <p:ph type="title" sz="full" idx="0"/>
          </p:nvPr>
        </p:nvSpPr>
        <p:spPr>
          <a:xfrm rot="0">
            <a:off x="457200" y="274637"/>
            <a:ext cx="8229600" cy="1066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6.3</a:t>
            </a:r>
            <a:r>
              <a:rPr altLang="en-US" b="1" sz="3600" lang="zh-CN">
                <a:solidFill>
                  <a:srgbClr val="CC6600"/>
                </a:solidFill>
              </a:rPr>
              <a:t>总供给的基本理论</a:t>
            </a:r>
          </a:p>
        </p:txBody>
      </p:sp>
      <p:sp>
        <p:nvSpPr>
          <p:cNvPr id="1048769" name=""/>
          <p:cNvSpPr/>
          <p:nvPr>
            <p:ph type="body" sz="half" idx="1"/>
          </p:nvPr>
        </p:nvSpPr>
        <p:spPr>
          <a:xfrm rot="0">
            <a:off x="395287" y="1341437"/>
            <a:ext cx="7931150" cy="4525962"/>
          </a:xfrm>
          <a:prstGeom prst="rect"/>
          <a:noFill/>
          <a:ln>
            <a:noFill/>
          </a:ln>
        </p:spPr>
        <p:txBody>
          <a:bodyPr anchor="t" bIns="45720" lIns="91440" rIns="91440" tIns="45720"/>
          <a:lstStyle>
            <a:lvl1pPr indent="-342900" marL="342900">
              <a:lnSpc>
                <a:spcPct val="100000"/>
              </a:lnSpc>
              <a:spcBef>
                <a:spcPct val="20000"/>
              </a:spcBef>
              <a:spcAft>
                <a:spcPct val="0"/>
              </a:spcAft>
              <a:buChar char="•"/>
              <a:defRPr sz="2800">
                <a:solidFill>
                  <a:schemeClr val="dk1"/>
                </a:solidFill>
              </a:defRPr>
            </a:lvl1pPr>
            <a:lvl2pPr indent="-285750" marL="742950">
              <a:lnSpc>
                <a:spcPct val="100000"/>
              </a:lnSpc>
              <a:spcBef>
                <a:spcPct val="20000"/>
              </a:spcBef>
              <a:spcAft>
                <a:spcPct val="0"/>
              </a:spcAft>
              <a:buChar char="–"/>
              <a:defRPr sz="2400">
                <a:solidFill>
                  <a:schemeClr val="dk1"/>
                </a:solidFill>
              </a:defRPr>
            </a:lvl2pPr>
            <a:lvl3pPr indent="-228600" marL="1143000">
              <a:lnSpc>
                <a:spcPct val="100000"/>
              </a:lnSpc>
              <a:spcBef>
                <a:spcPct val="20000"/>
              </a:spcBef>
              <a:spcAft>
                <a:spcPct val="0"/>
              </a:spcAft>
              <a:buChar char="•"/>
              <a:defRPr sz="2000">
                <a:solidFill>
                  <a:schemeClr val="dk1"/>
                </a:solidFill>
              </a:defRPr>
            </a:lvl3pPr>
            <a:lvl4pPr indent="-228600" marL="1600200">
              <a:lnSpc>
                <a:spcPct val="100000"/>
              </a:lnSpc>
              <a:spcBef>
                <a:spcPct val="20000"/>
              </a:spcBef>
              <a:spcAft>
                <a:spcPct val="0"/>
              </a:spcAft>
              <a:buChar char="–"/>
              <a:defRPr sz="1800">
                <a:solidFill>
                  <a:schemeClr val="dk1"/>
                </a:solidFill>
              </a:defRPr>
            </a:lvl4pPr>
            <a:lvl5pPr indent="-228600" marL="2057400">
              <a:lnSpc>
                <a:spcPct val="100000"/>
              </a:lnSpc>
              <a:spcBef>
                <a:spcPct val="20000"/>
              </a:spcBef>
              <a:spcAft>
                <a:spcPct val="0"/>
              </a:spcAft>
              <a:buChar char="»"/>
              <a:defRPr sz="1800">
                <a:solidFill>
                  <a:schemeClr val="dk1"/>
                </a:solidFill>
              </a:defRPr>
            </a:lvl5pPr>
          </a:lstStyle>
          <a:p>
            <a:pPr eaLnBrk="1" hangingPunct="1" latinLnBrk="1" lvl="0">
              <a:spcBef>
                <a:spcPct val="0"/>
              </a:spcBef>
              <a:buFontTx/>
              <a:buNone/>
            </a:pPr>
            <a:r>
              <a:rPr altLang="zh-CN" b="1" lang="en-US">
                <a:solidFill>
                  <a:srgbClr val="3366FF"/>
                </a:solidFill>
                <a:latin typeface="宋体" pitchFamily="2" charset="-122"/>
              </a:rPr>
              <a:t> </a:t>
            </a:r>
            <a:r>
              <a:rPr altLang="zh-CN" b="1" sz="3200" lang="en-US">
                <a:solidFill>
                  <a:srgbClr val="3366FF"/>
                </a:solidFill>
                <a:latin typeface="宋体" pitchFamily="2" charset="-122"/>
              </a:rPr>
              <a:t>⊙ </a:t>
            </a:r>
            <a:r>
              <a:rPr altLang="en-US" sz="3200" lang="zh-CN">
                <a:latin typeface="宋体" pitchFamily="2" charset="-122"/>
              </a:rPr>
              <a:t>粘性价格模型</a:t>
            </a:r>
          </a:p>
          <a:p>
            <a:pPr eaLnBrk="1" hangingPunct="1" latinLnBrk="1" lvl="0">
              <a:spcBef>
                <a:spcPct val="0"/>
              </a:spcBef>
              <a:buFontTx/>
              <a:buNone/>
            </a:pPr>
            <a:r>
              <a:rPr altLang="en-US" b="1" sz="3200" lang="zh-CN">
                <a:solidFill>
                  <a:srgbClr val="CC6600"/>
                </a:solidFill>
                <a:latin typeface="宋体" pitchFamily="2" charset="-122"/>
              </a:rPr>
              <a:t>   ★ </a:t>
            </a:r>
            <a:r>
              <a:rPr altLang="en-US" lang="zh-CN">
                <a:latin typeface="宋体" pitchFamily="2" charset="-122"/>
              </a:rPr>
              <a:t>黏性价格模型的推理</a:t>
            </a:r>
          </a:p>
          <a:p>
            <a:pPr eaLnBrk="1" hangingPunct="1" latinLnBrk="1" lvl="0">
              <a:lnSpc>
                <a:spcPct val="90000"/>
              </a:lnSpc>
              <a:buFontTx/>
              <a:buNone/>
            </a:pPr>
            <a:r>
              <a:rPr altLang="en-US" lang="zh-CN">
                <a:latin typeface="宋体" pitchFamily="2" charset="-122"/>
                <a:sym typeface="Symbol" pitchFamily="18" charset="2"/>
              </a:rPr>
              <a:t>      物价总水平是这两组企业所确定的价格加权平均。</a:t>
            </a:r>
          </a:p>
          <a:p>
            <a:pPr lvl="0">
              <a:lnSpc>
                <a:spcPct val="90000"/>
              </a:lnSpc>
            </a:pPr>
            <a:endParaRPr altLang="en-US" lang="zh-CN"/>
          </a:p>
        </p:txBody>
      </p:sp>
      <p:pic>
        <p:nvPicPr>
          <p:cNvPr id="2097162" name=""/>
          <p:cNvPicPr>
            <a:picLocks/>
          </p:cNvPicPr>
          <p:nvPr/>
        </p:nvPicPr>
        <p:blipFill>
          <a:blip xmlns:r="http://schemas.openxmlformats.org/officeDocument/2006/relationships" r:embed="rId1"/>
          <a:srcRect l="0" t="0" r="0" b="0"/>
          <a:stretch>
            <a:fillRect/>
          </a:stretch>
        </p:blipFill>
        <p:spPr>
          <a:xfrm rot="0">
            <a:off x="1835150" y="3213100"/>
            <a:ext cx="5184775" cy="814387"/>
          </a:xfrm>
          <a:prstGeom prst="rect"/>
          <a:noFill/>
          <a:ln>
            <a:noFill/>
          </a:ln>
        </p:spPr>
      </p:pic>
      <p:pic>
        <p:nvPicPr>
          <p:cNvPr id="2097163" name=""/>
          <p:cNvPicPr>
            <a:picLocks/>
          </p:cNvPicPr>
          <p:nvPr/>
        </p:nvPicPr>
        <p:blipFill>
          <a:blip xmlns:r="http://schemas.openxmlformats.org/officeDocument/2006/relationships" r:embed="rId2"/>
          <a:srcRect l="0" t="0" r="0" b="0"/>
          <a:stretch>
            <a:fillRect/>
          </a:stretch>
        </p:blipFill>
        <p:spPr>
          <a:xfrm rot="0">
            <a:off x="1763712" y="4076700"/>
            <a:ext cx="4751387" cy="869950"/>
          </a:xfrm>
          <a:prstGeom prst="rect"/>
          <a:noFill/>
          <a:ln>
            <a:noFill/>
          </a:ln>
        </p:spPr>
      </p:pic>
      <p:pic>
        <p:nvPicPr>
          <p:cNvPr id="2097164" name=""/>
          <p:cNvPicPr>
            <a:picLocks/>
          </p:cNvPicPr>
          <p:nvPr/>
        </p:nvPicPr>
        <p:blipFill>
          <a:blip xmlns:r="http://schemas.openxmlformats.org/officeDocument/2006/relationships" r:embed="rId3"/>
          <a:srcRect l="0" t="0" r="0" b="0"/>
          <a:stretch>
            <a:fillRect/>
          </a:stretch>
        </p:blipFill>
        <p:spPr>
          <a:xfrm rot="0">
            <a:off x="1763712" y="5013325"/>
            <a:ext cx="3671887" cy="938212"/>
          </a:xfrm>
          <a:prstGeom prst="rect"/>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46" name=""/>
        <p:cNvGrpSpPr/>
        <p:nvPr/>
      </p:nvGrpSpPr>
      <p:grpSpPr>
        <a:xfrm rot="0">
          <a:off x="0" y="0"/>
          <a:ext cx="0" cy="0"/>
          <a:chOff x="0" y="0"/>
          <a:chExt cx="0" cy="0"/>
        </a:xfrm>
      </p:grpSpPr>
      <p:sp>
        <p:nvSpPr>
          <p:cNvPr id="1048770" name=""/>
          <p:cNvSpPr txBox="1"/>
          <p:nvPr/>
        </p:nvSpPr>
        <p:spPr>
          <a:xfrm rot="0">
            <a:off x="468312" y="1268412"/>
            <a:ext cx="8280400" cy="440213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3200" lang="en-US">
                <a:solidFill>
                  <a:srgbClr val="3366FF"/>
                </a:solidFill>
                <a:latin typeface="宋体" pitchFamily="2" charset="-122"/>
              </a:rPr>
              <a:t> ⊙ </a:t>
            </a:r>
            <a:r>
              <a:rPr altLang="en-US" sz="3200" lang="zh-CN">
                <a:latin typeface="宋体" pitchFamily="2" charset="-122"/>
              </a:rPr>
              <a:t>粘性价格模型</a:t>
            </a:r>
          </a:p>
          <a:p>
            <a:pPr eaLnBrk="1" hangingPunct="1" latinLnBrk="1" lvl="0">
              <a:buFontTx/>
              <a:buNone/>
            </a:pPr>
            <a:r>
              <a:rPr altLang="en-US" b="1" sz="3200" lang="zh-CN">
                <a:solidFill>
                  <a:srgbClr val="CC6600"/>
                </a:solidFill>
                <a:latin typeface="宋体" pitchFamily="2" charset="-122"/>
              </a:rPr>
              <a:t>   ★ </a:t>
            </a:r>
            <a:r>
              <a:rPr altLang="en-US" sz="2800" lang="zh-CN">
                <a:latin typeface="宋体" pitchFamily="2" charset="-122"/>
              </a:rPr>
              <a:t>黏性价格模型的含义</a:t>
            </a:r>
          </a:p>
          <a:p>
            <a:pPr eaLnBrk="1" hangingPunct="1" latinLnBrk="1" lvl="0"/>
            <a:r>
              <a:rPr altLang="en-US" lang="zh-CN">
                <a:solidFill>
                  <a:srgbClr val="FF3399"/>
                </a:solidFill>
                <a:latin typeface="宋体" pitchFamily="2" charset="-122"/>
              </a:rPr>
              <a:t>    </a:t>
            </a:r>
            <a:r>
              <a:rPr altLang="en-US" sz="2800" lang="zh-CN">
                <a:solidFill>
                  <a:srgbClr val="FF3399"/>
                </a:solidFill>
                <a:latin typeface="宋体" pitchFamily="2" charset="-122"/>
              </a:rPr>
              <a:t>∗</a:t>
            </a:r>
            <a:r>
              <a:rPr altLang="en-US" sz="2400" lang="en-US">
                <a:latin typeface="宋体" pitchFamily="2" charset="-122"/>
              </a:rPr>
              <a:t>当企业预期高价格水平时，它们也预期高成本。事前将价格固定的企业设定高价格。这些高价格引起其他企业也设定高价格。</a:t>
            </a:r>
          </a:p>
          <a:p>
            <a:pPr eaLnBrk="1" hangingPunct="1" latinLnBrk="1" lvl="0"/>
            <a:r>
              <a:rPr altLang="en-US" lang="zh-CN">
                <a:solidFill>
                  <a:srgbClr val="FF3399"/>
                </a:solidFill>
                <a:latin typeface="宋体" pitchFamily="2" charset="-122"/>
              </a:rPr>
              <a:t>    </a:t>
            </a:r>
            <a:r>
              <a:rPr altLang="en-US" sz="2800" lang="zh-CN">
                <a:solidFill>
                  <a:srgbClr val="FF3399"/>
                </a:solidFill>
                <a:latin typeface="宋体" pitchFamily="2" charset="-122"/>
              </a:rPr>
              <a:t>∗</a:t>
            </a:r>
            <a:r>
              <a:rPr altLang="zh-CN" sz="2400" lang="en-US">
                <a:latin typeface="宋体" pitchFamily="2" charset="-122"/>
              </a:rPr>
              <a:t>当产出高时，对产品的需求也高。那些价格有弹性的企业设定高价格，这就导致高价格水平。产出对价格水平的效应取决于价格有弹性地企业所占的比例。这个比例（1-s</a:t>
            </a:r>
            <a:r>
              <a:rPr altLang="en-US" sz="2400" lang="zh-CN">
                <a:latin typeface="宋体" pitchFamily="2" charset="-122"/>
              </a:rPr>
              <a:t>）越高，价格水平对产出做出的反应越大。</a:t>
            </a:r>
          </a:p>
          <a:p>
            <a:pPr eaLnBrk="1" hangingPunct="1" latinLnBrk="1" lvl="0"/>
            <a:r>
              <a:rPr altLang="en-US" sz="2400" lang="zh-CN">
                <a:latin typeface="宋体" pitchFamily="2" charset="-122"/>
              </a:rPr>
              <a:t>     即：价格总水平取决于预期价格水平和产出水平。</a:t>
            </a:r>
          </a:p>
        </p:txBody>
      </p:sp>
      <p:pic>
        <p:nvPicPr>
          <p:cNvPr id="2097165" name=""/>
          <p:cNvPicPr>
            <a:picLocks/>
          </p:cNvPicPr>
          <p:nvPr/>
        </p:nvPicPr>
        <p:blipFill>
          <a:blip xmlns:r="http://schemas.openxmlformats.org/officeDocument/2006/relationships" r:embed="rId1"/>
          <a:srcRect l="0" t="0" r="0" b="0"/>
          <a:stretch>
            <a:fillRect/>
          </a:stretch>
        </p:blipFill>
        <p:spPr>
          <a:xfrm rot="0">
            <a:off x="2771775" y="3213100"/>
            <a:ext cx="2459037" cy="439737"/>
          </a:xfrm>
          <a:prstGeom prst="rect"/>
          <a:noFill/>
          <a:ln>
            <a:noFill/>
          </a:ln>
        </p:spPr>
      </p:pic>
      <p:sp>
        <p:nvSpPr>
          <p:cNvPr id="1048771" name=""/>
          <p:cNvSpPr txBox="1"/>
          <p:nvPr/>
        </p:nvSpPr>
        <p:spPr>
          <a:xfrm rot="0">
            <a:off x="468312" y="490537"/>
            <a:ext cx="8229600" cy="85090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CC6600"/>
                </a:solidFill>
              </a:rPr>
              <a:t>6.3</a:t>
            </a:r>
            <a:r>
              <a:rPr altLang="en-US" b="1" lang="zh-CN">
                <a:solidFill>
                  <a:srgbClr val="CC6600"/>
                </a:solidFill>
              </a:rPr>
              <a:t>总供给的基本理论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47" name=""/>
        <p:cNvGrpSpPr/>
        <p:nvPr/>
      </p:nvGrpSpPr>
      <p:grpSpPr>
        <a:xfrm rot="0">
          <a:off x="0" y="0"/>
          <a:ext cx="0" cy="0"/>
          <a:chOff x="0" y="0"/>
          <a:chExt cx="0" cy="0"/>
        </a:xfrm>
      </p:grpSpPr>
      <p:sp>
        <p:nvSpPr>
          <p:cNvPr id="1048772" name=""/>
          <p:cNvSpPr txBox="1"/>
          <p:nvPr/>
        </p:nvSpPr>
        <p:spPr>
          <a:xfrm rot="0">
            <a:off x="468312" y="1268412"/>
            <a:ext cx="8280400" cy="427831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3200" lang="en-US">
                <a:solidFill>
                  <a:srgbClr val="3366FF"/>
                </a:solidFill>
                <a:latin typeface="宋体" pitchFamily="2" charset="-122"/>
              </a:rPr>
              <a:t> ⊙ </a:t>
            </a:r>
            <a:r>
              <a:rPr altLang="en-US" sz="3200" lang="zh-CN">
                <a:latin typeface="宋体" pitchFamily="2" charset="-122"/>
              </a:rPr>
              <a:t>粘性价格模型</a:t>
            </a:r>
          </a:p>
          <a:p>
            <a:pPr eaLnBrk="1" hangingPunct="1" latinLnBrk="1" lvl="0">
              <a:buFontTx/>
              <a:buNone/>
            </a:pPr>
            <a:r>
              <a:rPr altLang="en-US" b="1" sz="3200" lang="zh-CN">
                <a:solidFill>
                  <a:srgbClr val="CC6600"/>
                </a:solidFill>
                <a:latin typeface="宋体" pitchFamily="2" charset="-122"/>
              </a:rPr>
              <a:t>   ★ </a:t>
            </a:r>
            <a:r>
              <a:rPr altLang="zh-CN" sz="2800" lang="en-US">
                <a:latin typeface="宋体" pitchFamily="2" charset="-122"/>
              </a:rPr>
              <a:t>黏性价格模型的含义</a:t>
            </a:r>
          </a:p>
          <a:p>
            <a:pPr eaLnBrk="1" hangingPunct="1" latinLnBrk="1" lvl="0">
              <a:buFontTx/>
              <a:buNone/>
            </a:pPr>
            <a:endParaRPr altLang="zh-CN" sz="2800" lang="en-US">
              <a:latin typeface="宋体" pitchFamily="2" charset="-122"/>
            </a:endParaRPr>
          </a:p>
          <a:p>
            <a:pPr eaLnBrk="1" hangingPunct="1" latinLnBrk="1" lvl="0">
              <a:buFontTx/>
              <a:buNone/>
            </a:pPr>
            <a:endParaRPr altLang="zh-CN" sz="2800" lang="en-US">
              <a:latin typeface="宋体" pitchFamily="2" charset="-122"/>
            </a:endParaRPr>
          </a:p>
          <a:p>
            <a:pPr eaLnBrk="1" hangingPunct="1" latinLnBrk="1" lvl="0">
              <a:buFontTx/>
              <a:buNone/>
            </a:pPr>
            <a:endParaRPr altLang="zh-CN" sz="2800" lang="en-US">
              <a:latin typeface="宋体" pitchFamily="2" charset="-122"/>
            </a:endParaRPr>
          </a:p>
          <a:p>
            <a:pPr eaLnBrk="1" hangingPunct="1" latinLnBrk="1" lvl="0">
              <a:buFontTx/>
              <a:buNone/>
            </a:pPr>
            <a:r>
              <a:rPr altLang="zh-CN" sz="2800" lang="zh-CN">
                <a:latin typeface="宋体" pitchFamily="2" charset="-122"/>
                <a:sym typeface="Symbol" pitchFamily="18" charset="2"/>
              </a:rPr>
              <a:t>    总结：粘性价格模型说明了产出与自然率的背</a:t>
            </a:r>
            <a:r>
              <a:rPr altLang="zh-CN" sz="2800" lang="en-US">
                <a:latin typeface="宋体" pitchFamily="2" charset="-122"/>
                <a:sym typeface="Symbol" pitchFamily="18" charset="2"/>
              </a:rPr>
              <a:t> </a:t>
            </a:r>
            <a:r>
              <a:rPr altLang="zh-CN" sz="2800" lang="zh-CN">
                <a:latin typeface="宋体" pitchFamily="2" charset="-122"/>
                <a:sym typeface="Symbol" pitchFamily="18" charset="2"/>
              </a:rPr>
              <a:t>离和物价水平与预期物价水平的背离是正相关的。</a:t>
            </a:r>
          </a:p>
          <a:p>
            <a:pPr eaLnBrk="1" hangingPunct="1" latinLnBrk="1" lvl="0">
              <a:buFontTx/>
              <a:buNone/>
            </a:pPr>
            <a:endParaRPr altLang="zh-CN" sz="3200" lang="en-US">
              <a:latin typeface="宋体" pitchFamily="2" charset="-122"/>
            </a:endParaRPr>
          </a:p>
          <a:p>
            <a:pPr eaLnBrk="1" hangingPunct="1" latinLnBrk="1" lvl="0"/>
            <a:r>
              <a:rPr altLang="en-US" lang="zh-CN">
                <a:solidFill>
                  <a:srgbClr val="FF3399"/>
                </a:solidFill>
                <a:latin typeface="宋体" pitchFamily="2" charset="-122"/>
              </a:rPr>
              <a:t>    </a:t>
            </a:r>
          </a:p>
        </p:txBody>
      </p:sp>
      <p:sp>
        <p:nvSpPr>
          <p:cNvPr id="1048773" name=""/>
          <p:cNvSpPr txBox="1"/>
          <p:nvPr/>
        </p:nvSpPr>
        <p:spPr>
          <a:xfrm rot="0">
            <a:off x="468312" y="490537"/>
            <a:ext cx="8229600" cy="85090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CC6600"/>
                </a:solidFill>
              </a:rPr>
              <a:t>6.3</a:t>
            </a:r>
            <a:r>
              <a:rPr altLang="en-US" b="1" lang="zh-CN">
                <a:solidFill>
                  <a:srgbClr val="CC6600"/>
                </a:solidFill>
              </a:rPr>
              <a:t>总供给的基本理论</a:t>
            </a:r>
          </a:p>
        </p:txBody>
      </p:sp>
      <p:pic>
        <p:nvPicPr>
          <p:cNvPr id="2097166" name=""/>
          <p:cNvPicPr>
            <a:picLocks/>
          </p:cNvPicPr>
          <p:nvPr/>
        </p:nvPicPr>
        <p:blipFill>
          <a:blip xmlns:r="http://schemas.openxmlformats.org/officeDocument/2006/relationships" r:embed="rId1"/>
          <a:srcRect l="0" t="0" r="0" b="0"/>
          <a:stretch>
            <a:fillRect/>
          </a:stretch>
        </p:blipFill>
        <p:spPr>
          <a:xfrm rot="0">
            <a:off x="1500187" y="2428875"/>
            <a:ext cx="5929312" cy="928687"/>
          </a:xfrm>
          <a:prstGeom prst="rect"/>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48" name=""/>
        <p:cNvGrpSpPr/>
        <p:nvPr/>
      </p:nvGrpSpPr>
      <p:grpSpPr>
        <a:xfrm rot="0">
          <a:off x="0" y="0"/>
          <a:ext cx="0" cy="0"/>
          <a:chOff x="0" y="0"/>
          <a:chExt cx="0" cy="0"/>
        </a:xfrm>
      </p:grpSpPr>
      <p:sp>
        <p:nvSpPr>
          <p:cNvPr id="1048774" name=""/>
          <p:cNvSpPr txBox="1"/>
          <p:nvPr/>
        </p:nvSpPr>
        <p:spPr>
          <a:xfrm rot="0">
            <a:off x="468312" y="1052512"/>
            <a:ext cx="8280400" cy="56515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3200" lang="en-US">
                <a:solidFill>
                  <a:srgbClr val="3366FF"/>
                </a:solidFill>
                <a:latin typeface="宋体" pitchFamily="2" charset="-122"/>
              </a:rPr>
              <a:t> ⊙ </a:t>
            </a:r>
            <a:r>
              <a:rPr altLang="en-US" sz="3200" lang="zh-CN">
                <a:latin typeface="宋体" pitchFamily="2" charset="-122"/>
              </a:rPr>
              <a:t>不完备信息模型</a:t>
            </a:r>
          </a:p>
          <a:p>
            <a:pPr eaLnBrk="1" hangingPunct="1" latinLnBrk="1" lvl="0"/>
            <a:r>
              <a:rPr altLang="en-US" sz="2800" lang="zh-CN">
                <a:latin typeface="宋体" pitchFamily="2" charset="-122"/>
              </a:rPr>
              <a:t>    短期与长期总供给曲线的不同是因为对价格暂时的错误认知。</a:t>
            </a:r>
          </a:p>
          <a:p>
            <a:pPr eaLnBrk="1" hangingPunct="1" latinLnBrk="1" lvl="0">
              <a:buFontTx/>
              <a:buNone/>
            </a:pPr>
            <a:r>
              <a:rPr altLang="en-US" b="1" sz="3200" lang="zh-CN">
                <a:solidFill>
                  <a:srgbClr val="CC6600"/>
                </a:solidFill>
                <a:latin typeface="宋体" pitchFamily="2" charset="-122"/>
              </a:rPr>
              <a:t>   </a:t>
            </a:r>
            <a:r>
              <a:rPr altLang="en-US" b="1" sz="2800" lang="zh-CN">
                <a:solidFill>
                  <a:srgbClr val="CC6600"/>
                </a:solidFill>
                <a:latin typeface="宋体" pitchFamily="2" charset="-122"/>
              </a:rPr>
              <a:t>★</a:t>
            </a:r>
            <a:r>
              <a:rPr altLang="en-US" b="1" sz="3200" lang="zh-CN">
                <a:solidFill>
                  <a:srgbClr val="CC6600"/>
                </a:solidFill>
                <a:latin typeface="宋体" pitchFamily="2" charset="-122"/>
              </a:rPr>
              <a:t> </a:t>
            </a:r>
            <a:r>
              <a:rPr altLang="en-US" sz="2800" lang="zh-CN">
                <a:latin typeface="宋体" pitchFamily="2" charset="-122"/>
              </a:rPr>
              <a:t>不完备信息模型的假定</a:t>
            </a:r>
          </a:p>
          <a:p>
            <a:pPr eaLnBrk="1" hangingPunct="1" latinLnBrk="1" lvl="0">
              <a:lnSpc>
                <a:spcPct val="90000"/>
              </a:lnSpc>
              <a:buFontTx/>
              <a:buNone/>
            </a:pPr>
            <a:r>
              <a:rPr altLang="en-US" lang="zh-CN">
                <a:solidFill>
                  <a:srgbClr val="FF3399"/>
                </a:solidFill>
                <a:latin typeface="宋体" pitchFamily="2" charset="-122"/>
              </a:rPr>
              <a:t>    </a:t>
            </a:r>
            <a:r>
              <a:rPr altLang="en-US" sz="2400" lang="zh-CN">
                <a:solidFill>
                  <a:srgbClr val="FF3399"/>
                </a:solidFill>
                <a:latin typeface="宋体" pitchFamily="2" charset="-122"/>
              </a:rPr>
              <a:t>∗ </a:t>
            </a:r>
            <a:r>
              <a:rPr altLang="en-US" sz="2400" lang="zh-CN">
                <a:latin typeface="宋体" pitchFamily="2" charset="-122"/>
              </a:rPr>
              <a:t>市场出清</a:t>
            </a:r>
          </a:p>
          <a:p>
            <a:pPr eaLnBrk="1" hangingPunct="1" latinLnBrk="1" lvl="0">
              <a:lnSpc>
                <a:spcPct val="90000"/>
              </a:lnSpc>
              <a:buFontTx/>
              <a:buNone/>
            </a:pPr>
            <a:r>
              <a:rPr altLang="en-US" sz="2400" lang="zh-CN">
                <a:latin typeface="宋体" pitchFamily="2" charset="-122"/>
              </a:rPr>
              <a:t>      </a:t>
            </a:r>
            <a:r>
              <a:rPr altLang="en-US" sz="2400" lang="zh-CN">
                <a:solidFill>
                  <a:srgbClr val="FF3399"/>
                </a:solidFill>
                <a:latin typeface="宋体" pitchFamily="2" charset="-122"/>
              </a:rPr>
              <a:t>∗ </a:t>
            </a:r>
            <a:r>
              <a:rPr altLang="en-US" sz="2400" lang="zh-CN">
                <a:latin typeface="宋体" pitchFamily="2" charset="-122"/>
              </a:rPr>
              <a:t>每个供给方生产一种产品，消费多种商品</a:t>
            </a:r>
          </a:p>
          <a:p>
            <a:pPr eaLnBrk="1" hangingPunct="1" latinLnBrk="1" lvl="0">
              <a:lnSpc>
                <a:spcPct val="90000"/>
              </a:lnSpc>
              <a:buFontTx/>
              <a:buNone/>
            </a:pPr>
            <a:r>
              <a:rPr altLang="en-US" sz="2000" lang="zh-CN">
                <a:latin typeface="宋体" pitchFamily="2" charset="-122"/>
              </a:rPr>
              <a:t>       </a:t>
            </a:r>
            <a:r>
              <a:rPr altLang="en-US" sz="2400" lang="zh-CN">
                <a:solidFill>
                  <a:srgbClr val="FF3399"/>
                </a:solidFill>
                <a:latin typeface="宋体" pitchFamily="2" charset="-122"/>
              </a:rPr>
              <a:t>∗</a:t>
            </a:r>
            <a:r>
              <a:rPr altLang="en-US" sz="2000" lang="zh-CN">
                <a:solidFill>
                  <a:srgbClr val="FF3399"/>
                </a:solidFill>
                <a:latin typeface="宋体" pitchFamily="2" charset="-122"/>
              </a:rPr>
              <a:t> </a:t>
            </a:r>
            <a:r>
              <a:rPr altLang="zh-CN" sz="2400" lang="en-US">
                <a:latin typeface="宋体" pitchFamily="2" charset="-122"/>
              </a:rPr>
              <a:t>每种商品的供给取决于其相对价格--</a:t>
            </a:r>
            <a:r>
              <a:rPr altLang="en-US" sz="2400" lang="zh-CN">
                <a:latin typeface="宋体" pitchFamily="2" charset="-122"/>
              </a:rPr>
              <a:t>商品的名义价格与物价总水平的比值</a:t>
            </a:r>
          </a:p>
          <a:p>
            <a:pPr eaLnBrk="1" hangingPunct="1" latinLnBrk="1" lvl="0">
              <a:lnSpc>
                <a:spcPct val="90000"/>
              </a:lnSpc>
              <a:buFontTx/>
              <a:buNone/>
            </a:pPr>
            <a:r>
              <a:rPr altLang="en-US" sz="2000" lang="zh-CN">
                <a:solidFill>
                  <a:srgbClr val="FF3399"/>
                </a:solidFill>
                <a:latin typeface="宋体" pitchFamily="2" charset="-122"/>
              </a:rPr>
              <a:t>       </a:t>
            </a:r>
            <a:r>
              <a:rPr altLang="en-US" sz="2400" lang="zh-CN">
                <a:solidFill>
                  <a:srgbClr val="FF3399"/>
                </a:solidFill>
                <a:latin typeface="宋体" pitchFamily="2" charset="-122"/>
              </a:rPr>
              <a:t>∗ </a:t>
            </a:r>
            <a:r>
              <a:rPr altLang="zh-CN" sz="2400" lang="en-US">
                <a:latin typeface="宋体" pitchFamily="2" charset="-122"/>
              </a:rPr>
              <a:t>供给方在制定生产决策时，并不了解物价总水平，因此，他采用预期价格水平EP</a:t>
            </a:r>
            <a:r>
              <a:rPr altLang="en-US" sz="2400" lang="zh-CN">
                <a:latin typeface="宋体" pitchFamily="2" charset="-122"/>
              </a:rPr>
              <a:t>。</a:t>
            </a:r>
          </a:p>
          <a:p>
            <a:pPr eaLnBrk="1" hangingPunct="1" latinLnBrk="1" lvl="0">
              <a:lnSpc>
                <a:spcPct val="90000"/>
              </a:lnSpc>
              <a:buFontTx/>
              <a:buNone/>
            </a:pPr>
            <a:r>
              <a:rPr altLang="en-US" sz="2400" lang="zh-CN">
                <a:solidFill>
                  <a:srgbClr val="FF3399"/>
                </a:solidFill>
                <a:latin typeface="宋体" pitchFamily="2" charset="-122"/>
              </a:rPr>
              <a:t>      ∗</a:t>
            </a:r>
            <a:r>
              <a:rPr altLang="zh-CN" sz="2400" lang="en-US">
                <a:latin typeface="宋体" pitchFamily="2" charset="-122"/>
              </a:rPr>
              <a:t>每个供给方了解自己产品的名义价格，但不了解物价总水平。由于信息的不完全，他们有时混淆物价总水平的变动与相对价格的变动</a:t>
            </a:r>
          </a:p>
          <a:p>
            <a:pPr eaLnBrk="1" hangingPunct="1" latinLnBrk="1" lvl="0"/>
            <a:endParaRPr altLang="en-US" lang="zh-CN"/>
          </a:p>
        </p:txBody>
      </p:sp>
      <p:sp>
        <p:nvSpPr>
          <p:cNvPr id="1048775" name=""/>
          <p:cNvSpPr txBox="1"/>
          <p:nvPr/>
        </p:nvSpPr>
        <p:spPr>
          <a:xfrm rot="0">
            <a:off x="468312" y="260350"/>
            <a:ext cx="8229600" cy="85090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CC6600"/>
                </a:solidFill>
              </a:rPr>
              <a:t>6.3</a:t>
            </a:r>
            <a:r>
              <a:rPr altLang="en-US" b="1" lang="zh-CN">
                <a:solidFill>
                  <a:srgbClr val="CC6600"/>
                </a:solidFill>
              </a:rPr>
              <a:t>总供给的基本理论</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49" name=""/>
        <p:cNvGrpSpPr/>
        <p:nvPr/>
      </p:nvGrpSpPr>
      <p:grpSpPr>
        <a:xfrm rot="0">
          <a:off x="0" y="0"/>
          <a:ext cx="0" cy="0"/>
          <a:chOff x="0" y="0"/>
          <a:chExt cx="0" cy="0"/>
        </a:xfrm>
      </p:grpSpPr>
      <p:sp>
        <p:nvSpPr>
          <p:cNvPr id="1048776" name=""/>
          <p:cNvSpPr txBox="1"/>
          <p:nvPr/>
        </p:nvSpPr>
        <p:spPr>
          <a:xfrm rot="0">
            <a:off x="468312" y="908050"/>
            <a:ext cx="8280400" cy="52705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3200" lang="en-US">
                <a:solidFill>
                  <a:srgbClr val="3366FF"/>
                </a:solidFill>
                <a:latin typeface="宋体" pitchFamily="2" charset="-122"/>
              </a:rPr>
              <a:t> ⊙ </a:t>
            </a:r>
            <a:r>
              <a:rPr altLang="en-US" sz="3200" lang="zh-CN">
                <a:latin typeface="宋体" pitchFamily="2" charset="-122"/>
              </a:rPr>
              <a:t>不完备信息模型</a:t>
            </a:r>
          </a:p>
          <a:p>
            <a:pPr eaLnBrk="1" hangingPunct="1" latinLnBrk="1" lvl="0">
              <a:buFontTx/>
              <a:buNone/>
            </a:pPr>
            <a:r>
              <a:rPr altLang="en-US" b="1" sz="3200" lang="zh-CN">
                <a:solidFill>
                  <a:srgbClr val="CC6600"/>
                </a:solidFill>
                <a:latin typeface="宋体" pitchFamily="2" charset="-122"/>
              </a:rPr>
              <a:t>   </a:t>
            </a:r>
            <a:r>
              <a:rPr altLang="en-US" b="1" sz="2800" lang="zh-CN">
                <a:solidFill>
                  <a:srgbClr val="CC6600"/>
                </a:solidFill>
                <a:latin typeface="宋体" pitchFamily="2" charset="-122"/>
              </a:rPr>
              <a:t>★</a:t>
            </a:r>
            <a:r>
              <a:rPr altLang="en-US" sz="2800" lang="zh-CN">
                <a:latin typeface="宋体" pitchFamily="2" charset="-122"/>
              </a:rPr>
              <a:t>不完备信息模型的推理</a:t>
            </a:r>
          </a:p>
          <a:p>
            <a:pPr eaLnBrk="1" hangingPunct="1" latinLnBrk="1" lvl="0">
              <a:buFontTx/>
              <a:buNone/>
            </a:pPr>
            <a:r>
              <a:rPr altLang="en-US" sz="2400" lang="zh-CN">
                <a:latin typeface="宋体" pitchFamily="2" charset="-122"/>
              </a:rPr>
              <a:t>     经济中包括该企业生产的某种商品在内的所有商品的价格都上升了，如果该企业预期到了这种价格的变化，当他观察到该商品价格上升时，就会认为相对价格不变，不会努力工作和生产的更多。</a:t>
            </a:r>
          </a:p>
          <a:p>
            <a:pPr eaLnBrk="1" hangingPunct="1" latinLnBrk="1" lvl="0">
              <a:buFontTx/>
              <a:buNone/>
            </a:pPr>
            <a:r>
              <a:rPr altLang="en-US" sz="2400" lang="zh-CN">
                <a:latin typeface="宋体" pitchFamily="2" charset="-122"/>
              </a:rPr>
              <a:t>    如果企业未预期到价格水平的上升，当他观察到该商品价格上升时，理性的推理是从商品的名义价格上升，其相对价格有某种程度的上升，于是企业努力工作，和生产的更多。</a:t>
            </a:r>
          </a:p>
          <a:p>
            <a:pPr eaLnBrk="1" hangingPunct="1" latinLnBrk="1" lvl="0">
              <a:buFontTx/>
              <a:buNone/>
            </a:pPr>
            <a:r>
              <a:rPr altLang="en-US" sz="2400" lang="zh-CN">
                <a:latin typeface="楷体_GB2312" pitchFamily="1" charset="-122"/>
              </a:rPr>
              <a:t>       总结：不完全信息模型说明，当实际物价超过预期物价时，供给者增加其产出。该模型同样意味着现在众所周知的总供给曲线。</a:t>
            </a:r>
          </a:p>
          <a:p>
            <a:pPr eaLnBrk="1" hangingPunct="1" latinLnBrk="1" lvl="0">
              <a:lnSpc>
                <a:spcPct val="90000"/>
              </a:lnSpc>
              <a:buFontTx/>
              <a:buNone/>
            </a:pPr>
            <a:endParaRPr altLang="en-US" lang="zh-CN"/>
          </a:p>
        </p:txBody>
      </p:sp>
      <p:sp>
        <p:nvSpPr>
          <p:cNvPr id="1048777" name=""/>
          <p:cNvSpPr txBox="1"/>
          <p:nvPr/>
        </p:nvSpPr>
        <p:spPr>
          <a:xfrm rot="0">
            <a:off x="468312" y="260350"/>
            <a:ext cx="8229600" cy="850900"/>
          </a:xfrm>
          <a:prstGeom prst="rect"/>
          <a:noFill/>
          <a:ln>
            <a:noFill/>
          </a:ln>
        </p:spPr>
        <p:txBody>
          <a:bodyPr anchor="t" bIns="45720" lIns="91440" rIns="91440" tIns="45720"/>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CC6600"/>
                </a:solidFill>
              </a:rPr>
              <a:t>6.3</a:t>
            </a:r>
            <a:r>
              <a:rPr altLang="en-US" b="1" lang="zh-CN">
                <a:solidFill>
                  <a:srgbClr val="CC6600"/>
                </a:solidFill>
              </a:rPr>
              <a:t>总供给的基本理论</a:t>
            </a:r>
          </a:p>
        </p:txBody>
      </p:sp>
      <p:pic>
        <p:nvPicPr>
          <p:cNvPr id="2097167" name=""/>
          <p:cNvPicPr>
            <a:picLocks/>
          </p:cNvPicPr>
          <p:nvPr/>
        </p:nvPicPr>
        <p:blipFill>
          <a:blip xmlns:r="http://schemas.openxmlformats.org/officeDocument/2006/relationships" r:embed="rId1"/>
          <a:srcRect l="0" t="0" r="0" b="0"/>
          <a:stretch>
            <a:fillRect/>
          </a:stretch>
        </p:blipFill>
        <p:spPr>
          <a:xfrm rot="0">
            <a:off x="1835150" y="5589587"/>
            <a:ext cx="3571875" cy="714375"/>
          </a:xfrm>
          <a:prstGeom prst="rect"/>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50" name=""/>
        <p:cNvGrpSpPr/>
        <p:nvPr/>
      </p:nvGrpSpPr>
      <p:grpSpPr>
        <a:xfrm rot="0">
          <a:off x="0" y="0"/>
          <a:ext cx="0" cy="0"/>
          <a:chOff x="0" y="0"/>
          <a:chExt cx="0" cy="0"/>
        </a:xfrm>
      </p:grpSpPr>
      <p:grpSp>
        <p:nvGrpSpPr>
          <p:cNvPr id="151" name=""/>
          <p:cNvGrpSpPr/>
          <p:nvPr/>
        </p:nvGrpSpPr>
        <p:grpSpPr>
          <a:xfrm rot="0">
            <a:off x="755650" y="763587"/>
            <a:ext cx="7993062" cy="5834062"/>
            <a:chOff x="0" y="-613"/>
            <a:chExt cx="5351" cy="4307"/>
          </a:xfrm>
        </p:grpSpPr>
        <p:sp>
          <p:nvSpPr>
            <p:cNvPr id="1048778" name=""/>
            <p:cNvSpPr/>
            <p:nvPr/>
          </p:nvSpPr>
          <p:spPr>
            <a:xfrm rot="0" flipV="1">
              <a:off x="1004" y="635"/>
              <a:ext cx="0" cy="2721"/>
            </a:xfrm>
            <a:prstGeom prst="line"/>
            <a:noFill/>
            <a:ln w="12700" cap="flat" cmpd="sng">
              <a:solidFill>
                <a:schemeClr val="dk1">
                  <a:alpha val="100000"/>
                </a:schemeClr>
              </a:solidFill>
              <a:prstDash val="solid"/>
              <a:round/>
              <a:tailEnd type="triangle" w="med" len="med"/>
            </a:ln>
          </p:spPr>
        </p:sp>
        <p:sp>
          <p:nvSpPr>
            <p:cNvPr id="1048779" name=""/>
            <p:cNvSpPr/>
            <p:nvPr/>
          </p:nvSpPr>
          <p:spPr>
            <a:xfrm rot="0">
              <a:off x="1004" y="3356"/>
              <a:ext cx="3584" cy="0"/>
            </a:xfrm>
            <a:prstGeom prst="line"/>
            <a:noFill/>
            <a:ln w="12700" cap="flat" cmpd="sng">
              <a:solidFill>
                <a:schemeClr val="dk1">
                  <a:alpha val="100000"/>
                </a:schemeClr>
              </a:solidFill>
              <a:prstDash val="solid"/>
              <a:round/>
              <a:tailEnd type="triangle" w="med" len="med"/>
            </a:ln>
          </p:spPr>
        </p:sp>
        <p:sp>
          <p:nvSpPr>
            <p:cNvPr id="1048780" name=""/>
            <p:cNvSpPr txBox="1"/>
            <p:nvPr/>
          </p:nvSpPr>
          <p:spPr>
            <a:xfrm rot="0">
              <a:off x="432" y="408"/>
              <a:ext cx="1248" cy="29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800" lang="zh-CN">
                  <a:latin typeface="Times New Roman" pitchFamily="18" charset="0"/>
                </a:rPr>
                <a:t>物价水平，</a:t>
              </a:r>
              <a:r>
                <a:rPr altLang="zh-CN" b="1" sz="1800" lang="en-US">
                  <a:latin typeface="Times New Roman" pitchFamily="18" charset="0"/>
                </a:rPr>
                <a:t>P</a:t>
              </a:r>
            </a:p>
          </p:txBody>
        </p:sp>
        <p:sp>
          <p:nvSpPr>
            <p:cNvPr id="1048781" name=""/>
            <p:cNvSpPr txBox="1"/>
            <p:nvPr/>
          </p:nvSpPr>
          <p:spPr>
            <a:xfrm rot="0">
              <a:off x="4633" y="3175"/>
              <a:ext cx="273" cy="314"/>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endParaRPr altLang="en-US" sz="2400" lang="zh-CN">
                <a:latin typeface="Times New Roman" pitchFamily="18" charset="0"/>
              </a:endParaRPr>
            </a:p>
          </p:txBody>
        </p:sp>
        <p:sp>
          <p:nvSpPr>
            <p:cNvPr id="1048782" name=""/>
            <p:cNvSpPr txBox="1"/>
            <p:nvPr/>
          </p:nvSpPr>
          <p:spPr>
            <a:xfrm rot="0">
              <a:off x="3627" y="3402"/>
              <a:ext cx="1724" cy="29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800" lang="zh-CN">
                  <a:latin typeface="Times New Roman" pitchFamily="18" charset="0"/>
                </a:rPr>
                <a:t>收入，产出，</a:t>
              </a:r>
              <a:r>
                <a:rPr altLang="zh-CN" b="1" sz="1800" lang="en-US">
                  <a:latin typeface="Times New Roman" pitchFamily="18" charset="0"/>
                </a:rPr>
                <a:t>Y</a:t>
              </a:r>
            </a:p>
          </p:txBody>
        </p:sp>
        <p:sp>
          <p:nvSpPr>
            <p:cNvPr id="1048783" name=""/>
            <p:cNvSpPr/>
            <p:nvPr/>
          </p:nvSpPr>
          <p:spPr>
            <a:xfrm rot="0" flipV="1">
              <a:off x="1008" y="2041"/>
              <a:ext cx="1588" cy="0"/>
            </a:xfrm>
            <a:prstGeom prst="line"/>
            <a:noFill/>
            <a:ln w="38100" cap="flat" cmpd="sng">
              <a:solidFill>
                <a:schemeClr val="dk1">
                  <a:alpha val="100000"/>
                </a:schemeClr>
              </a:solidFill>
              <a:prstDash val="sysDot"/>
              <a:round/>
            </a:ln>
          </p:spPr>
        </p:sp>
        <p:sp>
          <p:nvSpPr>
            <p:cNvPr id="1048784" name=""/>
            <p:cNvSpPr/>
            <p:nvPr/>
          </p:nvSpPr>
          <p:spPr>
            <a:xfrm rot="0" flipV="1">
              <a:off x="2592" y="680"/>
              <a:ext cx="0" cy="2676"/>
            </a:xfrm>
            <a:prstGeom prst="line"/>
            <a:noFill/>
            <a:ln w="38100" cap="flat" cmpd="sng">
              <a:solidFill>
                <a:schemeClr val="dk1">
                  <a:alpha val="100000"/>
                </a:schemeClr>
              </a:solidFill>
              <a:prstDash val="solid"/>
              <a:round/>
            </a:ln>
          </p:spPr>
        </p:sp>
        <p:sp>
          <p:nvSpPr>
            <p:cNvPr id="1048785" name=""/>
            <p:cNvSpPr txBox="1"/>
            <p:nvPr/>
          </p:nvSpPr>
          <p:spPr>
            <a:xfrm rot="0">
              <a:off x="1200" y="794"/>
              <a:ext cx="1296" cy="316"/>
            </a:xfrm>
            <a:prstGeom prst="rect"/>
            <a:solidFill>
              <a:srgbClr val="339966"/>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2000" lang="zh-CN">
                  <a:latin typeface="Times New Roman" pitchFamily="18" charset="0"/>
                </a:rPr>
                <a:t>长期总供给</a:t>
              </a:r>
            </a:p>
          </p:txBody>
        </p:sp>
        <p:sp>
          <p:nvSpPr>
            <p:cNvPr id="1048786" name=""/>
            <p:cNvSpPr/>
            <p:nvPr/>
          </p:nvSpPr>
          <p:spPr>
            <a:xfrm rot="0" flipH="1" flipV="1">
              <a:off x="2112" y="1118"/>
              <a:ext cx="432" cy="203"/>
            </a:xfrm>
            <a:prstGeom prst="line"/>
            <a:noFill/>
            <a:ln w="12700" cap="flat" cmpd="sng">
              <a:solidFill>
                <a:schemeClr val="dk1">
                  <a:alpha val="100000"/>
                </a:schemeClr>
              </a:solidFill>
              <a:prstDash val="solid"/>
              <a:round/>
            </a:ln>
          </p:spPr>
        </p:sp>
        <p:sp>
          <p:nvSpPr>
            <p:cNvPr id="1048787" name=""/>
            <p:cNvSpPr/>
            <p:nvPr/>
          </p:nvSpPr>
          <p:spPr>
            <a:xfrm rot="0">
              <a:off x="3264" y="1513"/>
              <a:ext cx="1728" cy="380"/>
            </a:xfrm>
            <a:prstGeom prst="ellipse"/>
            <a:solidFill>
              <a:srgbClr val="99CC0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2000" lang="zh-CN">
                  <a:latin typeface="Times New Roman" pitchFamily="18" charset="0"/>
                </a:rPr>
                <a:t>短期总供给</a:t>
              </a:r>
            </a:p>
          </p:txBody>
        </p:sp>
        <p:sp>
          <p:nvSpPr>
            <p:cNvPr id="1048788" name=""/>
            <p:cNvSpPr/>
            <p:nvPr/>
          </p:nvSpPr>
          <p:spPr bwMode="auto">
            <a:xfrm rot="0">
              <a:off x="1200" y="841"/>
              <a:ext cx="2352" cy="2256"/>
            </a:xfrm>
            <a:custGeom>
              <a:avLst/>
              <a:gdLst>
                <a:gd name="l" fmla="*/ 0 w 2352"/>
                <a:gd name="t" fmla="*/ 0 h 2256"/>
                <a:gd name="r" fmla="*/ 2352 w 2352"/>
                <a:gd name="b" fmla="*/ 2256 h 2256"/>
              </a:gdLst>
              <a:ahLst/>
              <a:rect l="l" t="t" r="r" b="b"/>
              <a:pathLst>
                <a:path w="2352" h="2256">
                  <a:moveTo>
                    <a:pt x="0" y="2256"/>
                  </a:moveTo>
                  <a:cubicBezTo>
                    <a:pt x="176" y="2124"/>
                    <a:pt x="352" y="1992"/>
                    <a:pt x="576" y="1824"/>
                  </a:cubicBezTo>
                  <a:cubicBezTo>
                    <a:pt x="800" y="1656"/>
                    <a:pt x="1120" y="1440"/>
                    <a:pt x="1344" y="1248"/>
                  </a:cubicBezTo>
                  <a:cubicBezTo>
                    <a:pt x="1568" y="1056"/>
                    <a:pt x="1752" y="880"/>
                    <a:pt x="1920" y="672"/>
                  </a:cubicBezTo>
                  <a:cubicBezTo>
                    <a:pt x="2088" y="464"/>
                    <a:pt x="2280" y="112"/>
                    <a:pt x="2352" y="0"/>
                  </a:cubicBezTo>
                </a:path>
              </a:pathLst>
            </a:custGeom>
            <a:noFill/>
            <a:ln w="38100" cap="flat" cmpd="sng">
              <a:solidFill>
                <a:schemeClr val="dk1">
                  <a:alpha val="100000"/>
                </a:schemeClr>
              </a:solidFill>
              <a:prstDash val="solid"/>
              <a:miter/>
            </a:ln>
          </p:spPr>
        </p:sp>
        <p:sp>
          <p:nvSpPr>
            <p:cNvPr id="1048789" name=""/>
            <p:cNvSpPr/>
            <p:nvPr/>
          </p:nvSpPr>
          <p:spPr>
            <a:xfrm rot="0">
              <a:off x="3360" y="1273"/>
              <a:ext cx="384" cy="288"/>
            </a:xfrm>
            <a:prstGeom prst="line"/>
            <a:noFill/>
            <a:ln w="12700" cap="flat" cmpd="sng">
              <a:solidFill>
                <a:schemeClr val="dk1">
                  <a:alpha val="100000"/>
                </a:schemeClr>
              </a:solidFill>
              <a:prstDash val="solid"/>
              <a:round/>
            </a:ln>
          </p:spPr>
        </p:sp>
        <p:sp>
          <p:nvSpPr>
            <p:cNvPr id="1048790" name=""/>
            <p:cNvSpPr/>
            <p:nvPr/>
          </p:nvSpPr>
          <p:spPr>
            <a:xfrm rot="0">
              <a:off x="672" y="697"/>
              <a:ext cx="240" cy="1296"/>
            </a:xfrm>
            <a:prstGeom prst="leftBrace"/>
            <a:no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b="1" sz="2800" lang="zh-CN">
                <a:ea typeface="楷体_GB2312" pitchFamily="1" charset="-122"/>
              </a:endParaRPr>
            </a:p>
          </p:txBody>
        </p:sp>
        <p:sp>
          <p:nvSpPr>
            <p:cNvPr id="1048791" name=""/>
            <p:cNvSpPr/>
            <p:nvPr/>
          </p:nvSpPr>
          <p:spPr>
            <a:xfrm rot="0">
              <a:off x="624" y="2089"/>
              <a:ext cx="240" cy="1248"/>
            </a:xfrm>
            <a:prstGeom prst="leftBrace"/>
            <a:no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b="1" sz="2800" lang="zh-CN">
                <a:ea typeface="楷体_GB2312" pitchFamily="1" charset="-122"/>
              </a:endParaRPr>
            </a:p>
          </p:txBody>
        </p:sp>
        <p:sp>
          <p:nvSpPr>
            <p:cNvPr id="1048792" name=""/>
            <p:cNvSpPr txBox="1"/>
            <p:nvPr/>
          </p:nvSpPr>
          <p:spPr>
            <a:xfrm rot="0">
              <a:off x="48" y="1177"/>
              <a:ext cx="672" cy="313"/>
            </a:xfrm>
            <a:prstGeom prst="rect"/>
            <a:solidFill>
              <a:srgbClr val="FFFF99"/>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P &gt; P</a:t>
              </a:r>
              <a:r>
                <a:rPr altLang="zh-CN" baseline="30000" b="1" sz="2400" lang="en-US">
                  <a:latin typeface="Times New Roman" pitchFamily="18" charset="0"/>
                </a:rPr>
                <a:t>e</a:t>
              </a:r>
            </a:p>
          </p:txBody>
        </p:sp>
        <p:sp>
          <p:nvSpPr>
            <p:cNvPr id="1048793" name=""/>
            <p:cNvSpPr txBox="1"/>
            <p:nvPr/>
          </p:nvSpPr>
          <p:spPr>
            <a:xfrm rot="0">
              <a:off x="0" y="1897"/>
              <a:ext cx="671" cy="314"/>
            </a:xfrm>
            <a:prstGeom prst="rect"/>
            <a:solidFill>
              <a:srgbClr val="FFCC99"/>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P = P</a:t>
              </a:r>
              <a:r>
                <a:rPr altLang="zh-CN" baseline="30000" b="1" sz="2400" lang="en-US">
                  <a:latin typeface="Times New Roman" pitchFamily="18" charset="0"/>
                </a:rPr>
                <a:t>e</a:t>
              </a:r>
            </a:p>
          </p:txBody>
        </p:sp>
        <p:sp>
          <p:nvSpPr>
            <p:cNvPr id="1048794" name=""/>
            <p:cNvSpPr txBox="1"/>
            <p:nvPr/>
          </p:nvSpPr>
          <p:spPr>
            <a:xfrm rot="0">
              <a:off x="0" y="2569"/>
              <a:ext cx="671" cy="313"/>
            </a:xfrm>
            <a:prstGeom prst="rect"/>
            <a:solidFill>
              <a:srgbClr val="99CCFF"/>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P &lt; P</a:t>
              </a:r>
              <a:r>
                <a:rPr altLang="zh-CN" baseline="30000" b="1" sz="2400" lang="en-US">
                  <a:latin typeface="Times New Roman" pitchFamily="18" charset="0"/>
                </a:rPr>
                <a:t>e</a:t>
              </a:r>
            </a:p>
          </p:txBody>
        </p:sp>
        <p:pic>
          <p:nvPicPr>
            <p:cNvPr id="2097168" name=""/>
            <p:cNvPicPr>
              <a:picLocks/>
            </p:cNvPicPr>
            <p:nvPr/>
          </p:nvPicPr>
          <p:blipFill>
            <a:blip xmlns:r="http://schemas.openxmlformats.org/officeDocument/2006/relationships" r:embed="rId1"/>
            <a:srcRect l="0" t="0" r="0" b="0"/>
            <a:stretch>
              <a:fillRect/>
            </a:stretch>
          </p:blipFill>
          <p:spPr>
            <a:xfrm rot="0">
              <a:off x="3046" y="499"/>
              <a:ext cx="2064" cy="446"/>
            </a:xfrm>
            <a:prstGeom prst="rect"/>
            <a:noFill/>
            <a:ln>
              <a:noFill/>
            </a:ln>
          </p:spPr>
        </p:pic>
        <p:pic>
          <p:nvPicPr>
            <p:cNvPr id="2097169" name=""/>
            <p:cNvPicPr>
              <a:picLocks/>
            </p:cNvPicPr>
            <p:nvPr/>
          </p:nvPicPr>
          <p:blipFill>
            <a:blip xmlns:r="http://schemas.openxmlformats.org/officeDocument/2006/relationships" r:embed="rId2"/>
            <a:srcRect l="0" t="0" r="0" b="0"/>
            <a:stretch>
              <a:fillRect/>
            </a:stretch>
          </p:blipFill>
          <p:spPr>
            <a:xfrm rot="0">
              <a:off x="2496" y="3385"/>
              <a:ext cx="194" cy="275"/>
            </a:xfrm>
            <a:prstGeom prst="rect"/>
            <a:noFill/>
            <a:ln>
              <a:noFill/>
            </a:ln>
          </p:spPr>
        </p:pic>
        <p:sp>
          <p:nvSpPr>
            <p:cNvPr id="1048795" name=""/>
            <p:cNvSpPr txBox="1"/>
            <p:nvPr/>
          </p:nvSpPr>
          <p:spPr>
            <a:xfrm rot="0">
              <a:off x="42" y="-613"/>
              <a:ext cx="4200" cy="761"/>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3200" lang="en-US">
                  <a:solidFill>
                    <a:srgbClr val="3366FF"/>
                  </a:solidFill>
                  <a:latin typeface="宋体" pitchFamily="2" charset="-122"/>
                </a:rPr>
                <a:t>⊙</a:t>
              </a:r>
              <a:r>
                <a:rPr altLang="en-US" sz="3200" lang="zh-CN"/>
                <a:t>短期总供给曲线</a:t>
              </a:r>
            </a:p>
            <a:p>
              <a:pPr eaLnBrk="1" hangingPunct="1" latinLnBrk="1" lvl="0"/>
              <a:r>
                <a:rPr altLang="zh-CN" sz="3200" lang="en-US"/>
                <a:t>    </a:t>
              </a:r>
              <a:r>
                <a:rPr altLang="en-US" sz="2400" lang="zh-CN"/>
                <a:t>总供给曲线的位置取决于</a:t>
              </a:r>
              <a:r>
                <a:rPr altLang="zh-CN" sz="2400" lang="en-US"/>
                <a:t>P</a:t>
              </a:r>
              <a:r>
                <a:rPr altLang="zh-CN" baseline="30000" sz="2400" lang="en-US"/>
                <a:t>e</a:t>
              </a:r>
            </a:p>
          </p:txBody>
        </p:sp>
      </p:grpSp>
      <p:sp>
        <p:nvSpPr>
          <p:cNvPr id="1048796" name=""/>
          <p:cNvSpPr/>
          <p:nvPr/>
        </p:nvSpPr>
        <p:spPr>
          <a:xfrm rot="0">
            <a:off x="539750" y="188912"/>
            <a:ext cx="4659312" cy="64611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lang="en-US">
                <a:solidFill>
                  <a:srgbClr val="CC6600"/>
                </a:solidFill>
              </a:rPr>
              <a:t>6.3 </a:t>
            </a:r>
            <a:r>
              <a:rPr altLang="en-US" b="1" lang="zh-CN">
                <a:solidFill>
                  <a:srgbClr val="CC6600"/>
                </a:solidFill>
              </a:rPr>
              <a:t>总供给的基本理论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593" name=""/>
          <p:cNvSpPr/>
          <p:nvPr>
            <p:ph type="body" sz="full" idx="1"/>
          </p:nvPr>
        </p:nvSpPr>
        <p:spPr>
          <a:xfrm rot="0">
            <a:off x="755650" y="1052512"/>
            <a:ext cx="7397750" cy="30480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ts val="600"/>
              </a:spcBef>
              <a:buFontTx/>
              <a:buNone/>
            </a:pPr>
            <a:r>
              <a:rPr altLang="zh-CN" b="1" lang="zh-CN">
                <a:solidFill>
                  <a:srgbClr val="3366FF"/>
                </a:solidFill>
                <a:latin typeface="宋体" pitchFamily="2" charset="-122"/>
              </a:rPr>
              <a:t>⊙</a:t>
            </a:r>
            <a:r>
              <a:rPr altLang="en-US" lang="en-US">
                <a:latin typeface="宋体" pitchFamily="2" charset="-122"/>
              </a:rPr>
              <a:t>失业的界定</a:t>
            </a:r>
            <a:r>
              <a:rPr altLang="en-US" lang="zh-CN">
                <a:latin typeface="宋体" pitchFamily="2" charset="-122"/>
              </a:rPr>
              <a:t>与度量</a:t>
            </a:r>
          </a:p>
          <a:p>
            <a:pPr eaLnBrk="1" hangingPunct="1" latinLnBrk="1" lvl="0">
              <a:spcBef>
                <a:spcPts val="600"/>
              </a:spcBef>
              <a:buFontTx/>
              <a:buNone/>
            </a:pPr>
            <a:r>
              <a:rPr altLang="en-US" lang="en-US">
                <a:solidFill>
                  <a:srgbClr val="CC6600"/>
                </a:solidFill>
                <a:latin typeface="宋体" pitchFamily="2" charset="-122"/>
              </a:rPr>
              <a:t>  </a:t>
            </a:r>
            <a:r>
              <a:rPr altLang="en-US" sz="2800" lang="en-US">
                <a:solidFill>
                  <a:srgbClr val="CC6600"/>
                </a:solidFill>
                <a:latin typeface="宋体" pitchFamily="2" charset="-122"/>
              </a:rPr>
              <a:t>★</a:t>
            </a:r>
            <a:r>
              <a:rPr altLang="en-US" sz="2800" lang="zh-CN">
                <a:latin typeface="宋体" pitchFamily="2" charset="-122"/>
              </a:rPr>
              <a:t>失业的度量</a:t>
            </a:r>
          </a:p>
        </p:txBody>
      </p:sp>
      <p:sp>
        <p:nvSpPr>
          <p:cNvPr id="1048594" name=""/>
          <p:cNvSpPr/>
          <p:nvPr>
            <p:ph type="title" sz="full" idx="0"/>
          </p:nvPr>
        </p:nvSpPr>
        <p:spPr>
          <a:xfrm rot="0">
            <a:off x="468312" y="4048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
        <p:nvSpPr>
          <p:cNvPr id="1048595" name=""/>
          <p:cNvSpPr txBox="1"/>
          <p:nvPr/>
        </p:nvSpPr>
        <p:spPr>
          <a:xfrm rot="0">
            <a:off x="539750" y="3789362"/>
            <a:ext cx="1724025"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社会总人口</a:t>
            </a:r>
          </a:p>
        </p:txBody>
      </p:sp>
      <p:sp>
        <p:nvSpPr>
          <p:cNvPr id="1048596" name=""/>
          <p:cNvSpPr/>
          <p:nvPr/>
        </p:nvSpPr>
        <p:spPr>
          <a:xfrm rot="0">
            <a:off x="2268537" y="3141662"/>
            <a:ext cx="142875" cy="1800225"/>
          </a:xfrm>
          <a:prstGeom prst="leftBrace">
            <a:avLst>
              <a:gd name="adj1" fmla="val 8400"/>
              <a:gd name="adj2" fmla="val 50000"/>
            </a:avLst>
          </a:prstGeom>
          <a:solidFill>
            <a:schemeClr val="accent1"/>
          </a:solidFill>
          <a:ln w="12700" cap="sq" cmpd="sng">
            <a:solidFill>
              <a:schemeClr val="dk1">
                <a:alpha val="100000"/>
              </a:schemeClr>
            </a:solidFill>
            <a:prstDash val="solid"/>
            <a:round/>
          </a:ln>
        </p:spPr>
        <p:txBody>
          <a:bodyPr anchor="t"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597" name=""/>
          <p:cNvSpPr txBox="1"/>
          <p:nvPr/>
        </p:nvSpPr>
        <p:spPr>
          <a:xfrm rot="0">
            <a:off x="2397125" y="2924175"/>
            <a:ext cx="2030412"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劳动年龄人口</a:t>
            </a:r>
          </a:p>
        </p:txBody>
      </p:sp>
      <p:sp>
        <p:nvSpPr>
          <p:cNvPr id="1048598" name=""/>
          <p:cNvSpPr txBox="1"/>
          <p:nvPr/>
        </p:nvSpPr>
        <p:spPr>
          <a:xfrm rot="0">
            <a:off x="2411412" y="4724400"/>
            <a:ext cx="2339975"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非劳动年龄人口</a:t>
            </a:r>
          </a:p>
        </p:txBody>
      </p:sp>
      <p:sp>
        <p:nvSpPr>
          <p:cNvPr id="1048599" name=""/>
          <p:cNvSpPr/>
          <p:nvPr/>
        </p:nvSpPr>
        <p:spPr>
          <a:xfrm rot="0">
            <a:off x="4500562" y="2492375"/>
            <a:ext cx="71437" cy="1368425"/>
          </a:xfrm>
          <a:prstGeom prst="leftBrace">
            <a:avLst>
              <a:gd name="adj1" fmla="val 8424"/>
              <a:gd name="adj2" fmla="val 50000"/>
            </a:avLst>
          </a:prstGeom>
          <a:solidFill>
            <a:schemeClr val="accent1"/>
          </a:solidFill>
          <a:ln w="12700" cap="sq" cmpd="sng">
            <a:solidFill>
              <a:schemeClr val="dk1">
                <a:alpha val="100000"/>
              </a:schemeClr>
            </a:solidFill>
            <a:prstDash val="solid"/>
            <a:round/>
          </a:ln>
        </p:spPr>
        <p:txBody>
          <a:bodyPr anchor="t"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00" name=""/>
          <p:cNvSpPr txBox="1"/>
          <p:nvPr/>
        </p:nvSpPr>
        <p:spPr>
          <a:xfrm rot="0">
            <a:off x="4500562" y="2276475"/>
            <a:ext cx="2030412"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不在劳动人口</a:t>
            </a:r>
          </a:p>
        </p:txBody>
      </p:sp>
      <p:sp>
        <p:nvSpPr>
          <p:cNvPr id="1048601" name=""/>
          <p:cNvSpPr txBox="1"/>
          <p:nvPr/>
        </p:nvSpPr>
        <p:spPr>
          <a:xfrm rot="0">
            <a:off x="4572000" y="3573462"/>
            <a:ext cx="1724025"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劳动力人口</a:t>
            </a:r>
          </a:p>
        </p:txBody>
      </p:sp>
      <p:sp>
        <p:nvSpPr>
          <p:cNvPr id="1048602" name=""/>
          <p:cNvSpPr/>
          <p:nvPr/>
        </p:nvSpPr>
        <p:spPr>
          <a:xfrm rot="0">
            <a:off x="6300787" y="3068637"/>
            <a:ext cx="44450" cy="1296987"/>
          </a:xfrm>
          <a:prstGeom prst="leftBrace">
            <a:avLst>
              <a:gd name="adj1" fmla="val 8510"/>
              <a:gd name="adj2" fmla="val 50000"/>
            </a:avLst>
          </a:prstGeom>
          <a:solidFill>
            <a:schemeClr val="accent1"/>
          </a:solidFill>
          <a:ln w="12700" cap="sq" cmpd="sng">
            <a:solidFill>
              <a:schemeClr val="dk1">
                <a:alpha val="100000"/>
              </a:schemeClr>
            </a:solidFill>
            <a:prstDash val="solid"/>
            <a:round/>
          </a:ln>
        </p:spPr>
        <p:txBody>
          <a:bodyPr anchor="t"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603" name=""/>
          <p:cNvSpPr txBox="1"/>
          <p:nvPr/>
        </p:nvSpPr>
        <p:spPr>
          <a:xfrm rot="0">
            <a:off x="6300787" y="2781300"/>
            <a:ext cx="1414462"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就业人口</a:t>
            </a:r>
          </a:p>
        </p:txBody>
      </p:sp>
      <p:sp>
        <p:nvSpPr>
          <p:cNvPr id="1048604" name=""/>
          <p:cNvSpPr txBox="1"/>
          <p:nvPr/>
        </p:nvSpPr>
        <p:spPr>
          <a:xfrm rot="0">
            <a:off x="6300787" y="4076700"/>
            <a:ext cx="1414462" cy="461962"/>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400" lang="zh-CN"/>
              <a:t>失业人口</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52" name=""/>
        <p:cNvGrpSpPr/>
        <p:nvPr/>
      </p:nvGrpSpPr>
      <p:grpSpPr>
        <a:xfrm rot="0">
          <a:off x="0" y="0"/>
          <a:ext cx="0" cy="0"/>
          <a:chOff x="0" y="0"/>
          <a:chExt cx="0" cy="0"/>
        </a:xfrm>
      </p:grpSpPr>
      <p:grpSp>
        <p:nvGrpSpPr>
          <p:cNvPr id="153" name=""/>
          <p:cNvGrpSpPr/>
          <p:nvPr/>
        </p:nvGrpSpPr>
        <p:grpSpPr>
          <a:xfrm rot="0">
            <a:off x="250825" y="2244725"/>
            <a:ext cx="8497888" cy="4425950"/>
            <a:chOff x="0" y="408"/>
            <a:chExt cx="5312" cy="3649"/>
          </a:xfrm>
        </p:grpSpPr>
        <p:sp>
          <p:nvSpPr>
            <p:cNvPr id="1048797" name=""/>
            <p:cNvSpPr/>
            <p:nvPr/>
          </p:nvSpPr>
          <p:spPr>
            <a:xfrm rot="0" flipV="1">
              <a:off x="1292" y="635"/>
              <a:ext cx="0" cy="2721"/>
            </a:xfrm>
            <a:prstGeom prst="line"/>
            <a:noFill/>
            <a:ln w="12700" cap="flat" cmpd="sng">
              <a:solidFill>
                <a:schemeClr val="dk1">
                  <a:alpha val="100000"/>
                </a:schemeClr>
              </a:solidFill>
              <a:prstDash val="solid"/>
              <a:round/>
              <a:tailEnd type="triangle" w="med" len="med"/>
            </a:ln>
          </p:spPr>
        </p:sp>
        <p:sp>
          <p:nvSpPr>
            <p:cNvPr id="1048798" name=""/>
            <p:cNvSpPr/>
            <p:nvPr/>
          </p:nvSpPr>
          <p:spPr>
            <a:xfrm rot="0">
              <a:off x="1292" y="3356"/>
              <a:ext cx="3584" cy="0"/>
            </a:xfrm>
            <a:prstGeom prst="line"/>
            <a:noFill/>
            <a:ln w="12700" cap="flat" cmpd="sng">
              <a:solidFill>
                <a:schemeClr val="dk1">
                  <a:alpha val="100000"/>
                </a:schemeClr>
              </a:solidFill>
              <a:prstDash val="solid"/>
              <a:round/>
              <a:tailEnd type="triangle" w="med" len="med"/>
            </a:ln>
          </p:spPr>
        </p:sp>
        <p:sp>
          <p:nvSpPr>
            <p:cNvPr id="1048799" name=""/>
            <p:cNvSpPr txBox="1"/>
            <p:nvPr/>
          </p:nvSpPr>
          <p:spPr>
            <a:xfrm rot="0">
              <a:off x="736" y="408"/>
              <a:ext cx="1248" cy="27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600" lang="zh-CN">
                  <a:latin typeface="Times New Roman" pitchFamily="18" charset="0"/>
                </a:rPr>
                <a:t>物价水平，</a:t>
              </a:r>
              <a:r>
                <a:rPr altLang="zh-CN" b="1" sz="1600" lang="en-US">
                  <a:latin typeface="Times New Roman" pitchFamily="18" charset="0"/>
                </a:rPr>
                <a:t>P</a:t>
              </a:r>
            </a:p>
          </p:txBody>
        </p:sp>
        <p:sp>
          <p:nvSpPr>
            <p:cNvPr id="1048800" name=""/>
            <p:cNvSpPr txBox="1"/>
            <p:nvPr/>
          </p:nvSpPr>
          <p:spPr>
            <a:xfrm rot="0">
              <a:off x="4921" y="3175"/>
              <a:ext cx="273" cy="36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endParaRPr altLang="en-US" sz="2400" lang="zh-CN">
                <a:latin typeface="Times New Roman" pitchFamily="18" charset="0"/>
              </a:endParaRPr>
            </a:p>
          </p:txBody>
        </p:sp>
        <p:sp>
          <p:nvSpPr>
            <p:cNvPr id="1048801" name=""/>
            <p:cNvSpPr txBox="1"/>
            <p:nvPr/>
          </p:nvSpPr>
          <p:spPr>
            <a:xfrm rot="0">
              <a:off x="4056" y="3385"/>
              <a:ext cx="1256" cy="304"/>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800" lang="zh-CN">
                  <a:latin typeface="Times New Roman" pitchFamily="18" charset="0"/>
                </a:rPr>
                <a:t>收入，产出，</a:t>
              </a:r>
              <a:r>
                <a:rPr altLang="zh-CN" b="1" sz="1800" lang="en-US">
                  <a:latin typeface="Times New Roman" pitchFamily="18" charset="0"/>
                </a:rPr>
                <a:t>Y</a:t>
              </a:r>
            </a:p>
          </p:txBody>
        </p:sp>
        <p:sp>
          <p:nvSpPr>
            <p:cNvPr id="1048802" name=""/>
            <p:cNvSpPr txBox="1"/>
            <p:nvPr/>
          </p:nvSpPr>
          <p:spPr>
            <a:xfrm rot="0">
              <a:off x="2448" y="3577"/>
              <a:ext cx="1248" cy="44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Y</a:t>
              </a:r>
              <a:r>
                <a:rPr altLang="zh-CN" baseline="-25000" b="1" sz="2400" lang="en-US">
                  <a:latin typeface="Times New Roman" pitchFamily="18" charset="0"/>
                </a:rPr>
                <a:t>1</a:t>
              </a:r>
              <a:r>
                <a:rPr altLang="zh-CN" b="1" sz="2400" lang="en-US">
                  <a:latin typeface="Times New Roman" pitchFamily="18" charset="0"/>
                </a:rPr>
                <a:t>=Y</a:t>
              </a:r>
              <a:r>
                <a:rPr altLang="zh-CN" baseline="-25000" b="1" sz="2400" lang="en-US">
                  <a:latin typeface="Times New Roman" pitchFamily="18" charset="0"/>
                </a:rPr>
                <a:t>3</a:t>
              </a:r>
              <a:r>
                <a:rPr altLang="zh-CN" b="1" sz="2400" lang="en-US">
                  <a:latin typeface="Times New Roman" pitchFamily="18" charset="0"/>
                </a:rPr>
                <a:t>=</a:t>
              </a:r>
            </a:p>
          </p:txBody>
        </p:sp>
        <p:sp>
          <p:nvSpPr>
            <p:cNvPr id="1048803" name=""/>
            <p:cNvSpPr/>
            <p:nvPr/>
          </p:nvSpPr>
          <p:spPr>
            <a:xfrm rot="0" flipV="1">
              <a:off x="1296" y="2041"/>
              <a:ext cx="2160" cy="0"/>
            </a:xfrm>
            <a:prstGeom prst="line"/>
            <a:noFill/>
            <a:ln w="38100" cap="flat" cmpd="sng">
              <a:solidFill>
                <a:schemeClr val="dk1">
                  <a:alpha val="100000"/>
                </a:schemeClr>
              </a:solidFill>
              <a:prstDash val="sysDot"/>
              <a:round/>
            </a:ln>
          </p:spPr>
        </p:sp>
        <p:sp>
          <p:nvSpPr>
            <p:cNvPr id="1048804" name=""/>
            <p:cNvSpPr/>
            <p:nvPr/>
          </p:nvSpPr>
          <p:spPr>
            <a:xfrm rot="0" flipV="1">
              <a:off x="2880" y="680"/>
              <a:ext cx="0" cy="2676"/>
            </a:xfrm>
            <a:prstGeom prst="line"/>
            <a:noFill/>
            <a:ln w="38100" cap="flat" cmpd="sng">
              <a:solidFill>
                <a:schemeClr val="dk1">
                  <a:alpha val="100000"/>
                </a:schemeClr>
              </a:solidFill>
              <a:prstDash val="solid"/>
              <a:round/>
            </a:ln>
          </p:spPr>
        </p:sp>
        <p:sp>
          <p:nvSpPr>
            <p:cNvPr id="1048805" name=""/>
            <p:cNvSpPr/>
            <p:nvPr/>
          </p:nvSpPr>
          <p:spPr bwMode="auto">
            <a:xfrm rot="0">
              <a:off x="1536" y="745"/>
              <a:ext cx="2064" cy="1872"/>
            </a:xfrm>
            <a:custGeom>
              <a:avLst/>
              <a:gdLst>
                <a:gd name="l" fmla="*/ 0 w 2352"/>
                <a:gd name="t" fmla="*/ 0 h 2256"/>
                <a:gd name="r" fmla="*/ 2352 w 2352"/>
                <a:gd name="b" fmla="*/ 2256 h 2256"/>
              </a:gdLst>
              <a:ahLst/>
              <a:rect l="l" t="t" r="r" b="b"/>
              <a:pathLst>
                <a:path w="2352" h="2256">
                  <a:moveTo>
                    <a:pt x="0" y="2256"/>
                  </a:moveTo>
                  <a:cubicBezTo>
                    <a:pt x="176" y="2124"/>
                    <a:pt x="352" y="1992"/>
                    <a:pt x="576" y="1824"/>
                  </a:cubicBezTo>
                  <a:cubicBezTo>
                    <a:pt x="800" y="1656"/>
                    <a:pt x="1120" y="1440"/>
                    <a:pt x="1344" y="1248"/>
                  </a:cubicBezTo>
                  <a:cubicBezTo>
                    <a:pt x="1568" y="1056"/>
                    <a:pt x="1752" y="880"/>
                    <a:pt x="1920" y="672"/>
                  </a:cubicBezTo>
                  <a:cubicBezTo>
                    <a:pt x="2088" y="464"/>
                    <a:pt x="2280" y="112"/>
                    <a:pt x="2352" y="0"/>
                  </a:cubicBezTo>
                </a:path>
              </a:pathLst>
            </a:custGeom>
            <a:noFill/>
            <a:ln w="38100" cap="flat" cmpd="sng">
              <a:solidFill>
                <a:schemeClr val="dk1">
                  <a:alpha val="100000"/>
                </a:schemeClr>
              </a:solidFill>
              <a:prstDash val="solid"/>
              <a:miter/>
            </a:ln>
          </p:spPr>
        </p:sp>
        <p:sp>
          <p:nvSpPr>
            <p:cNvPr id="1048806" name=""/>
            <p:cNvSpPr txBox="1"/>
            <p:nvPr/>
          </p:nvSpPr>
          <p:spPr>
            <a:xfrm rot="0">
              <a:off x="528" y="1417"/>
              <a:ext cx="864" cy="421"/>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P</a:t>
              </a:r>
              <a:r>
                <a:rPr altLang="zh-CN" baseline="-25000" b="1" sz="2000" lang="en-US">
                  <a:latin typeface="Times New Roman" pitchFamily="18" charset="0"/>
                </a:rPr>
                <a:t>3</a:t>
              </a:r>
              <a:r>
                <a:rPr altLang="zh-CN" b="1" sz="2000" lang="en-US">
                  <a:latin typeface="Times New Roman" pitchFamily="18" charset="0"/>
                </a:rPr>
                <a:t>= P</a:t>
              </a:r>
              <a:r>
                <a:rPr altLang="zh-CN" baseline="-25000" b="1" sz="2000" lang="en-US">
                  <a:latin typeface="Times New Roman" pitchFamily="18" charset="0"/>
                </a:rPr>
                <a:t>3</a:t>
              </a:r>
              <a:r>
                <a:rPr altLang="zh-CN" baseline="30000" b="1" sz="2000" lang="en-US">
                  <a:latin typeface="Times New Roman" pitchFamily="18" charset="0"/>
                </a:rPr>
                <a:t>e</a:t>
              </a:r>
            </a:p>
          </p:txBody>
        </p:sp>
        <p:sp>
          <p:nvSpPr>
            <p:cNvPr id="1048807" name=""/>
            <p:cNvSpPr txBox="1"/>
            <p:nvPr/>
          </p:nvSpPr>
          <p:spPr>
            <a:xfrm rot="0">
              <a:off x="720" y="1849"/>
              <a:ext cx="432" cy="421"/>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 </a:t>
              </a:r>
              <a:r>
                <a:rPr altLang="zh-CN" b="1" sz="2000" lang="en-US">
                  <a:latin typeface="Times New Roman" pitchFamily="18" charset="0"/>
                </a:rPr>
                <a:t>P</a:t>
              </a:r>
              <a:r>
                <a:rPr altLang="zh-CN" baseline="-25000" b="1" sz="2000" lang="en-US">
                  <a:latin typeface="Times New Roman" pitchFamily="18" charset="0"/>
                </a:rPr>
                <a:t>2</a:t>
              </a:r>
            </a:p>
          </p:txBody>
        </p:sp>
        <p:sp>
          <p:nvSpPr>
            <p:cNvPr id="1048808" name=""/>
            <p:cNvSpPr/>
            <p:nvPr/>
          </p:nvSpPr>
          <p:spPr bwMode="auto">
            <a:xfrm rot="0">
              <a:off x="1872" y="1177"/>
              <a:ext cx="2304" cy="1872"/>
            </a:xfrm>
            <a:custGeom>
              <a:avLst/>
              <a:gdLst>
                <a:gd name="l" fmla="*/ 0 w 2352"/>
                <a:gd name="t" fmla="*/ 0 h 2256"/>
                <a:gd name="r" fmla="*/ 2352 w 2352"/>
                <a:gd name="b" fmla="*/ 2256 h 2256"/>
              </a:gdLst>
              <a:ahLst/>
              <a:rect l="l" t="t" r="r" b="b"/>
              <a:pathLst>
                <a:path w="2352" h="2256">
                  <a:moveTo>
                    <a:pt x="0" y="2256"/>
                  </a:moveTo>
                  <a:cubicBezTo>
                    <a:pt x="176" y="2124"/>
                    <a:pt x="352" y="1992"/>
                    <a:pt x="576" y="1824"/>
                  </a:cubicBezTo>
                  <a:cubicBezTo>
                    <a:pt x="800" y="1656"/>
                    <a:pt x="1120" y="1440"/>
                    <a:pt x="1344" y="1248"/>
                  </a:cubicBezTo>
                  <a:cubicBezTo>
                    <a:pt x="1568" y="1056"/>
                    <a:pt x="1752" y="880"/>
                    <a:pt x="1920" y="672"/>
                  </a:cubicBezTo>
                  <a:cubicBezTo>
                    <a:pt x="2088" y="464"/>
                    <a:pt x="2280" y="112"/>
                    <a:pt x="2352" y="0"/>
                  </a:cubicBezTo>
                </a:path>
              </a:pathLst>
            </a:custGeom>
            <a:noFill/>
            <a:ln w="38100" cap="flat" cmpd="sng">
              <a:solidFill>
                <a:schemeClr val="dk1">
                  <a:alpha val="100000"/>
                </a:schemeClr>
              </a:solidFill>
              <a:prstDash val="solid"/>
              <a:miter/>
            </a:ln>
          </p:spPr>
        </p:sp>
        <p:sp>
          <p:nvSpPr>
            <p:cNvPr id="1048809" name=""/>
            <p:cNvSpPr/>
            <p:nvPr/>
          </p:nvSpPr>
          <p:spPr bwMode="auto">
            <a:xfrm rot="0">
              <a:off x="1632" y="1081"/>
              <a:ext cx="2160" cy="1872"/>
            </a:xfrm>
            <a:custGeom>
              <a:avLst/>
              <a:gdLst>
                <a:gd name="l" fmla="*/ 0 w 2160"/>
                <a:gd name="t" fmla="*/ 0 h 1680"/>
                <a:gd name="r" fmla="*/ 2160 w 2160"/>
                <a:gd name="b" fmla="*/ 1680 h 1680"/>
              </a:gdLst>
              <a:ahLst/>
              <a:rect l="l" t="t" r="r" b="b"/>
              <a:pathLst>
                <a:path w="2160" h="1680">
                  <a:moveTo>
                    <a:pt x="0" y="0"/>
                  </a:moveTo>
                  <a:cubicBezTo>
                    <a:pt x="92" y="132"/>
                    <a:pt x="184" y="264"/>
                    <a:pt x="288" y="384"/>
                  </a:cubicBezTo>
                  <a:cubicBezTo>
                    <a:pt x="392" y="504"/>
                    <a:pt x="488" y="600"/>
                    <a:pt x="624" y="720"/>
                  </a:cubicBezTo>
                  <a:cubicBezTo>
                    <a:pt x="760" y="840"/>
                    <a:pt x="904" y="968"/>
                    <a:pt x="1104" y="1104"/>
                  </a:cubicBezTo>
                  <a:cubicBezTo>
                    <a:pt x="1304" y="1240"/>
                    <a:pt x="1648" y="1440"/>
                    <a:pt x="1824" y="1536"/>
                  </a:cubicBezTo>
                  <a:cubicBezTo>
                    <a:pt x="2000" y="1632"/>
                    <a:pt x="2104" y="1656"/>
                    <a:pt x="2160" y="1680"/>
                  </a:cubicBezTo>
                </a:path>
              </a:pathLst>
            </a:custGeom>
            <a:noFill/>
            <a:ln w="38100" cap="flat" cmpd="sng">
              <a:solidFill>
                <a:schemeClr val="dk1">
                  <a:alpha val="100000"/>
                </a:schemeClr>
              </a:solidFill>
              <a:prstDash val="solid"/>
              <a:miter/>
            </a:ln>
          </p:spPr>
        </p:sp>
        <p:sp>
          <p:nvSpPr>
            <p:cNvPr id="1048810" name=""/>
            <p:cNvSpPr/>
            <p:nvPr/>
          </p:nvSpPr>
          <p:spPr bwMode="auto">
            <a:xfrm rot="0">
              <a:off x="2160" y="697"/>
              <a:ext cx="2064" cy="1824"/>
            </a:xfrm>
            <a:custGeom>
              <a:avLst/>
              <a:gdLst>
                <a:gd name="l" fmla="*/ 0 w 2160"/>
                <a:gd name="t" fmla="*/ 0 h 1680"/>
                <a:gd name="r" fmla="*/ 2160 w 2160"/>
                <a:gd name="b" fmla="*/ 1680 h 1680"/>
              </a:gdLst>
              <a:ahLst/>
              <a:rect l="l" t="t" r="r" b="b"/>
              <a:pathLst>
                <a:path w="2160" h="1680">
                  <a:moveTo>
                    <a:pt x="0" y="0"/>
                  </a:moveTo>
                  <a:cubicBezTo>
                    <a:pt x="92" y="132"/>
                    <a:pt x="184" y="264"/>
                    <a:pt x="288" y="384"/>
                  </a:cubicBezTo>
                  <a:cubicBezTo>
                    <a:pt x="392" y="504"/>
                    <a:pt x="488" y="600"/>
                    <a:pt x="624" y="720"/>
                  </a:cubicBezTo>
                  <a:cubicBezTo>
                    <a:pt x="760" y="840"/>
                    <a:pt x="904" y="968"/>
                    <a:pt x="1104" y="1104"/>
                  </a:cubicBezTo>
                  <a:cubicBezTo>
                    <a:pt x="1304" y="1240"/>
                    <a:pt x="1648" y="1440"/>
                    <a:pt x="1824" y="1536"/>
                  </a:cubicBezTo>
                  <a:cubicBezTo>
                    <a:pt x="2000" y="1632"/>
                    <a:pt x="2104" y="1656"/>
                    <a:pt x="2160" y="1680"/>
                  </a:cubicBezTo>
                </a:path>
              </a:pathLst>
            </a:custGeom>
            <a:noFill/>
            <a:ln w="38100" cap="flat" cmpd="sng">
              <a:solidFill>
                <a:schemeClr val="dk1">
                  <a:alpha val="100000"/>
                </a:schemeClr>
              </a:solidFill>
              <a:prstDash val="solid"/>
              <a:miter/>
            </a:ln>
          </p:spPr>
        </p:sp>
        <p:sp>
          <p:nvSpPr>
            <p:cNvPr id="1048811" name=""/>
            <p:cNvSpPr/>
            <p:nvPr/>
          </p:nvSpPr>
          <p:spPr>
            <a:xfrm rot="0" flipV="1">
              <a:off x="1296" y="1609"/>
              <a:ext cx="1588" cy="0"/>
            </a:xfrm>
            <a:prstGeom prst="line"/>
            <a:noFill/>
            <a:ln w="38100" cap="flat" cmpd="sng">
              <a:solidFill>
                <a:schemeClr val="dk1">
                  <a:alpha val="100000"/>
                </a:schemeClr>
              </a:solidFill>
              <a:prstDash val="sysDot"/>
              <a:round/>
            </a:ln>
          </p:spPr>
        </p:sp>
        <p:sp>
          <p:nvSpPr>
            <p:cNvPr id="1048812" name=""/>
            <p:cNvSpPr/>
            <p:nvPr/>
          </p:nvSpPr>
          <p:spPr>
            <a:xfrm rot="0" flipV="1">
              <a:off x="1296" y="2425"/>
              <a:ext cx="1588" cy="0"/>
            </a:xfrm>
            <a:prstGeom prst="line"/>
            <a:noFill/>
            <a:ln w="38100" cap="flat" cmpd="sng">
              <a:solidFill>
                <a:schemeClr val="dk1">
                  <a:alpha val="100000"/>
                </a:schemeClr>
              </a:solidFill>
              <a:prstDash val="sysDot"/>
              <a:round/>
            </a:ln>
          </p:spPr>
        </p:sp>
        <p:sp>
          <p:nvSpPr>
            <p:cNvPr id="1048813" name=""/>
            <p:cNvSpPr/>
            <p:nvPr/>
          </p:nvSpPr>
          <p:spPr>
            <a:xfrm rot="0" flipV="1">
              <a:off x="1200" y="1657"/>
              <a:ext cx="0" cy="768"/>
            </a:xfrm>
            <a:prstGeom prst="line"/>
            <a:noFill/>
            <a:ln w="63500" cap="flat" cmpd="sng">
              <a:solidFill>
                <a:schemeClr val="dk1">
                  <a:alpha val="100000"/>
                </a:schemeClr>
              </a:solidFill>
              <a:prstDash val="solid"/>
              <a:round/>
              <a:tailEnd type="triangle" w="med" len="med"/>
            </a:ln>
          </p:spPr>
        </p:sp>
        <p:sp>
          <p:nvSpPr>
            <p:cNvPr id="1048814" name=""/>
            <p:cNvSpPr/>
            <p:nvPr/>
          </p:nvSpPr>
          <p:spPr>
            <a:xfrm rot="0" flipV="1">
              <a:off x="1104" y="2089"/>
              <a:ext cx="0" cy="336"/>
            </a:xfrm>
            <a:prstGeom prst="line"/>
            <a:noFill/>
            <a:ln w="63500" cap="flat" cmpd="sng">
              <a:solidFill>
                <a:schemeClr val="dk1">
                  <a:alpha val="100000"/>
                </a:schemeClr>
              </a:solidFill>
              <a:prstDash val="solid"/>
              <a:round/>
              <a:tailEnd type="triangle" w="med" len="med"/>
            </a:ln>
          </p:spPr>
        </p:sp>
        <p:sp>
          <p:nvSpPr>
            <p:cNvPr id="1048815" name=""/>
            <p:cNvSpPr/>
            <p:nvPr/>
          </p:nvSpPr>
          <p:spPr>
            <a:xfrm rot="0" flipH="1" flipV="1">
              <a:off x="3120" y="1513"/>
              <a:ext cx="720" cy="0"/>
            </a:xfrm>
            <a:prstGeom prst="line"/>
            <a:noFill/>
            <a:ln w="63500" cap="flat" cmpd="sng">
              <a:solidFill>
                <a:schemeClr val="dk1">
                  <a:alpha val="100000"/>
                </a:schemeClr>
              </a:solidFill>
              <a:prstDash val="solid"/>
              <a:round/>
              <a:tailEnd type="triangle" w="med" len="med"/>
            </a:ln>
          </p:spPr>
        </p:sp>
        <p:sp>
          <p:nvSpPr>
            <p:cNvPr id="1048816" name=""/>
            <p:cNvSpPr/>
            <p:nvPr/>
          </p:nvSpPr>
          <p:spPr>
            <a:xfrm rot="0" flipV="1">
              <a:off x="3168" y="2521"/>
              <a:ext cx="528" cy="0"/>
            </a:xfrm>
            <a:prstGeom prst="line"/>
            <a:noFill/>
            <a:ln w="63500" cap="flat" cmpd="sng">
              <a:solidFill>
                <a:schemeClr val="dk1">
                  <a:alpha val="100000"/>
                </a:schemeClr>
              </a:solidFill>
              <a:prstDash val="solid"/>
              <a:round/>
              <a:tailEnd type="triangle" w="med" len="med"/>
            </a:ln>
          </p:spPr>
        </p:sp>
        <p:sp>
          <p:nvSpPr>
            <p:cNvPr id="1048817" name=""/>
            <p:cNvSpPr/>
            <p:nvPr/>
          </p:nvSpPr>
          <p:spPr>
            <a:xfrm rot="0" flipV="1">
              <a:off x="3408" y="2041"/>
              <a:ext cx="4" cy="1296"/>
            </a:xfrm>
            <a:prstGeom prst="line"/>
            <a:noFill/>
            <a:ln w="38100" cap="flat" cmpd="sng">
              <a:solidFill>
                <a:schemeClr val="dk1">
                  <a:alpha val="100000"/>
                </a:schemeClr>
              </a:solidFill>
              <a:prstDash val="sysDot"/>
              <a:round/>
            </a:ln>
          </p:spPr>
        </p:sp>
        <p:sp>
          <p:nvSpPr>
            <p:cNvPr id="1048818" name=""/>
            <p:cNvSpPr/>
            <p:nvPr/>
          </p:nvSpPr>
          <p:spPr>
            <a:xfrm rot="0" flipV="1">
              <a:off x="2928" y="3481"/>
              <a:ext cx="384" cy="0"/>
            </a:xfrm>
            <a:prstGeom prst="line"/>
            <a:noFill/>
            <a:ln w="63500" cap="flat" cmpd="sng">
              <a:solidFill>
                <a:schemeClr val="dk1">
                  <a:alpha val="100000"/>
                </a:schemeClr>
              </a:solidFill>
              <a:prstDash val="solid"/>
              <a:round/>
              <a:tailEnd type="triangle" w="med" len="med"/>
            </a:ln>
          </p:spPr>
        </p:sp>
        <p:sp>
          <p:nvSpPr>
            <p:cNvPr id="1048819" name=""/>
            <p:cNvSpPr txBox="1"/>
            <p:nvPr/>
          </p:nvSpPr>
          <p:spPr>
            <a:xfrm rot="0">
              <a:off x="144" y="2378"/>
              <a:ext cx="1061" cy="421"/>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algn="ctr" lvl="0">
                <a:spcBef>
                  <a:spcPct val="50000"/>
                </a:spcBef>
              </a:pPr>
              <a:r>
                <a:rPr altLang="zh-CN" b="1" sz="2000" lang="en-US">
                  <a:latin typeface="Times New Roman" pitchFamily="18" charset="0"/>
                </a:rPr>
                <a:t>P</a:t>
              </a:r>
              <a:r>
                <a:rPr altLang="zh-CN" baseline="-25000" b="1" sz="2000" lang="en-US">
                  <a:latin typeface="Times New Roman" pitchFamily="18" charset="0"/>
                </a:rPr>
                <a:t>1</a:t>
              </a:r>
              <a:r>
                <a:rPr altLang="zh-CN" b="1" sz="2000" lang="en-US">
                  <a:latin typeface="Times New Roman" pitchFamily="18" charset="0"/>
                </a:rPr>
                <a:t>= P</a:t>
              </a:r>
              <a:r>
                <a:rPr altLang="zh-CN" baseline="-25000" b="1" sz="2000" lang="en-US">
                  <a:latin typeface="Times New Roman" pitchFamily="18" charset="0"/>
                </a:rPr>
                <a:t>1</a:t>
              </a:r>
              <a:r>
                <a:rPr altLang="zh-CN" baseline="30000" b="1" sz="2000" lang="en-US">
                  <a:latin typeface="Times New Roman" pitchFamily="18" charset="0"/>
                </a:rPr>
                <a:t>e</a:t>
              </a:r>
              <a:r>
                <a:rPr altLang="zh-CN" b="1" sz="2000" lang="en-US">
                  <a:latin typeface="Times New Roman" pitchFamily="18" charset="0"/>
                </a:rPr>
                <a:t>=P</a:t>
              </a:r>
              <a:r>
                <a:rPr altLang="zh-CN" baseline="-25000" b="1" sz="2000" lang="en-US">
                  <a:latin typeface="Times New Roman" pitchFamily="18" charset="0"/>
                </a:rPr>
                <a:t>2</a:t>
              </a:r>
              <a:r>
                <a:rPr altLang="zh-CN" baseline="30000" b="1" sz="2000" lang="en-US">
                  <a:latin typeface="Times New Roman" pitchFamily="18" charset="0"/>
                </a:rPr>
                <a:t>e</a:t>
              </a:r>
            </a:p>
          </p:txBody>
        </p:sp>
        <p:sp>
          <p:nvSpPr>
            <p:cNvPr id="1048820" name=""/>
            <p:cNvSpPr txBox="1"/>
            <p:nvPr/>
          </p:nvSpPr>
          <p:spPr>
            <a:xfrm rot="0">
              <a:off x="3360" y="456"/>
              <a:ext cx="528" cy="39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AS</a:t>
              </a:r>
              <a:r>
                <a:rPr altLang="zh-CN" baseline="-25000" b="1" sz="2000" lang="en-US">
                  <a:latin typeface="Times New Roman" pitchFamily="18" charset="0"/>
                </a:rPr>
                <a:t>2</a:t>
              </a:r>
            </a:p>
          </p:txBody>
        </p:sp>
        <p:sp>
          <p:nvSpPr>
            <p:cNvPr id="1048821" name=""/>
            <p:cNvSpPr txBox="1"/>
            <p:nvPr/>
          </p:nvSpPr>
          <p:spPr>
            <a:xfrm rot="0">
              <a:off x="3984" y="889"/>
              <a:ext cx="528" cy="39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AS</a:t>
              </a:r>
              <a:r>
                <a:rPr altLang="zh-CN" baseline="-25000" b="1" sz="2000" lang="en-US">
                  <a:latin typeface="Times New Roman" pitchFamily="18" charset="0"/>
                </a:rPr>
                <a:t>1</a:t>
              </a:r>
            </a:p>
          </p:txBody>
        </p:sp>
        <p:sp>
          <p:nvSpPr>
            <p:cNvPr id="1048822" name=""/>
            <p:cNvSpPr txBox="1"/>
            <p:nvPr/>
          </p:nvSpPr>
          <p:spPr>
            <a:xfrm rot="0">
              <a:off x="4224" y="2425"/>
              <a:ext cx="528" cy="39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AD</a:t>
              </a:r>
              <a:r>
                <a:rPr altLang="zh-CN" baseline="-25000" b="1" sz="2000" lang="en-US">
                  <a:latin typeface="Times New Roman" pitchFamily="18" charset="0"/>
                </a:rPr>
                <a:t>2</a:t>
              </a:r>
            </a:p>
          </p:txBody>
        </p:sp>
        <p:sp>
          <p:nvSpPr>
            <p:cNvPr id="1048823" name=""/>
            <p:cNvSpPr txBox="1"/>
            <p:nvPr/>
          </p:nvSpPr>
          <p:spPr>
            <a:xfrm rot="0">
              <a:off x="3840" y="2857"/>
              <a:ext cx="528" cy="39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AD</a:t>
              </a:r>
              <a:r>
                <a:rPr altLang="zh-CN" baseline="-25000" b="1" sz="2000" lang="en-US">
                  <a:latin typeface="Times New Roman" pitchFamily="18" charset="0"/>
                </a:rPr>
                <a:t>1</a:t>
              </a:r>
            </a:p>
          </p:txBody>
        </p:sp>
        <p:sp>
          <p:nvSpPr>
            <p:cNvPr id="1048824" name=""/>
            <p:cNvSpPr txBox="1"/>
            <p:nvPr/>
          </p:nvSpPr>
          <p:spPr>
            <a:xfrm rot="0">
              <a:off x="2832" y="1225"/>
              <a:ext cx="384" cy="36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C</a:t>
              </a:r>
            </a:p>
          </p:txBody>
        </p:sp>
        <p:sp>
          <p:nvSpPr>
            <p:cNvPr id="1048825" name=""/>
            <p:cNvSpPr txBox="1"/>
            <p:nvPr/>
          </p:nvSpPr>
          <p:spPr>
            <a:xfrm rot="0">
              <a:off x="2976" y="2281"/>
              <a:ext cx="432" cy="36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A</a:t>
              </a:r>
            </a:p>
          </p:txBody>
        </p:sp>
        <p:sp>
          <p:nvSpPr>
            <p:cNvPr id="1048826" name=""/>
            <p:cNvSpPr txBox="1"/>
            <p:nvPr/>
          </p:nvSpPr>
          <p:spPr>
            <a:xfrm rot="0">
              <a:off x="3264" y="3337"/>
              <a:ext cx="528" cy="44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Y</a:t>
              </a:r>
              <a:r>
                <a:rPr altLang="zh-CN" baseline="-25000" b="1" sz="2400" lang="en-US">
                  <a:latin typeface="Times New Roman" pitchFamily="18" charset="0"/>
                </a:rPr>
                <a:t>2</a:t>
              </a:r>
            </a:p>
          </p:txBody>
        </p:sp>
        <p:sp>
          <p:nvSpPr>
            <p:cNvPr id="1048827" name=""/>
            <p:cNvSpPr txBox="1"/>
            <p:nvPr/>
          </p:nvSpPr>
          <p:spPr>
            <a:xfrm rot="0">
              <a:off x="3504" y="1897"/>
              <a:ext cx="384" cy="36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B</a:t>
              </a:r>
            </a:p>
          </p:txBody>
        </p:sp>
        <p:sp>
          <p:nvSpPr>
            <p:cNvPr id="1048828" name=""/>
            <p:cNvSpPr/>
            <p:nvPr/>
          </p:nvSpPr>
          <p:spPr>
            <a:xfrm rot="0">
              <a:off x="1056" y="3529"/>
              <a:ext cx="685" cy="528"/>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短期产出</a:t>
              </a:r>
            </a:p>
            <a:p>
              <a:pPr lvl="0"/>
              <a:r>
                <a:rPr altLang="en-US" b="1" sz="1800" lang="zh-CN">
                  <a:latin typeface="Times New Roman" pitchFamily="18" charset="0"/>
                </a:rPr>
                <a:t>波动</a:t>
              </a:r>
            </a:p>
          </p:txBody>
        </p:sp>
        <p:sp>
          <p:nvSpPr>
            <p:cNvPr id="1048829" name=""/>
            <p:cNvSpPr/>
            <p:nvPr/>
          </p:nvSpPr>
          <p:spPr>
            <a:xfrm rot="0">
              <a:off x="0" y="2809"/>
              <a:ext cx="669" cy="528"/>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短期物价</a:t>
              </a:r>
            </a:p>
            <a:p>
              <a:pPr lvl="0"/>
              <a:r>
                <a:rPr altLang="en-US" b="1" sz="1800" lang="zh-CN">
                  <a:latin typeface="Times New Roman" pitchFamily="18" charset="0"/>
                </a:rPr>
                <a:t>水平上升</a:t>
              </a:r>
            </a:p>
          </p:txBody>
        </p:sp>
        <p:sp>
          <p:nvSpPr>
            <p:cNvPr id="1048830" name=""/>
            <p:cNvSpPr/>
            <p:nvPr/>
          </p:nvSpPr>
          <p:spPr>
            <a:xfrm rot="0">
              <a:off x="144" y="745"/>
              <a:ext cx="704" cy="528"/>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长期物价</a:t>
              </a:r>
            </a:p>
            <a:p>
              <a:pPr lvl="0"/>
              <a:r>
                <a:rPr altLang="en-US" b="1" sz="1800" lang="zh-CN">
                  <a:latin typeface="Times New Roman" pitchFamily="18" charset="0"/>
                </a:rPr>
                <a:t>水平上升</a:t>
              </a:r>
            </a:p>
          </p:txBody>
        </p:sp>
        <p:sp>
          <p:nvSpPr>
            <p:cNvPr id="1048831" name=""/>
            <p:cNvSpPr/>
            <p:nvPr/>
          </p:nvSpPr>
          <p:spPr>
            <a:xfrm rot="0">
              <a:off x="336" y="1273"/>
              <a:ext cx="0" cy="576"/>
            </a:xfrm>
            <a:prstGeom prst="line"/>
            <a:noFill/>
            <a:ln w="12700" cap="flat" cmpd="sng">
              <a:solidFill>
                <a:schemeClr val="dk1">
                  <a:alpha val="100000"/>
                </a:schemeClr>
              </a:solidFill>
              <a:prstDash val="solid"/>
              <a:round/>
            </a:ln>
          </p:spPr>
        </p:sp>
        <p:sp>
          <p:nvSpPr>
            <p:cNvPr id="1048832" name=""/>
            <p:cNvSpPr/>
            <p:nvPr/>
          </p:nvSpPr>
          <p:spPr>
            <a:xfrm rot="0">
              <a:off x="336" y="1849"/>
              <a:ext cx="864" cy="0"/>
            </a:xfrm>
            <a:prstGeom prst="line"/>
            <a:noFill/>
            <a:ln w="12700" cap="flat" cmpd="sng">
              <a:solidFill>
                <a:schemeClr val="dk1">
                  <a:alpha val="100000"/>
                </a:schemeClr>
              </a:solidFill>
              <a:prstDash val="solid"/>
              <a:round/>
            </a:ln>
          </p:spPr>
        </p:sp>
        <p:sp>
          <p:nvSpPr>
            <p:cNvPr id="1048833" name=""/>
            <p:cNvSpPr/>
            <p:nvPr/>
          </p:nvSpPr>
          <p:spPr>
            <a:xfrm rot="0">
              <a:off x="144" y="2281"/>
              <a:ext cx="960" cy="0"/>
            </a:xfrm>
            <a:prstGeom prst="line"/>
            <a:noFill/>
            <a:ln w="12700" cap="flat" cmpd="sng">
              <a:solidFill>
                <a:schemeClr val="dk1">
                  <a:alpha val="100000"/>
                </a:schemeClr>
              </a:solidFill>
              <a:prstDash val="solid"/>
              <a:round/>
            </a:ln>
          </p:spPr>
        </p:sp>
        <p:sp>
          <p:nvSpPr>
            <p:cNvPr id="1048834" name=""/>
            <p:cNvSpPr/>
            <p:nvPr/>
          </p:nvSpPr>
          <p:spPr>
            <a:xfrm rot="0">
              <a:off x="144" y="2281"/>
              <a:ext cx="0" cy="528"/>
            </a:xfrm>
            <a:prstGeom prst="line"/>
            <a:noFill/>
            <a:ln w="12700" cap="flat" cmpd="sng">
              <a:solidFill>
                <a:schemeClr val="dk1">
                  <a:alpha val="100000"/>
                </a:schemeClr>
              </a:solidFill>
              <a:prstDash val="solid"/>
              <a:round/>
            </a:ln>
          </p:spPr>
        </p:sp>
        <p:sp>
          <p:nvSpPr>
            <p:cNvPr id="1048835" name=""/>
            <p:cNvSpPr/>
            <p:nvPr/>
          </p:nvSpPr>
          <p:spPr>
            <a:xfrm rot="0" flipV="1">
              <a:off x="3024" y="3193"/>
              <a:ext cx="0" cy="288"/>
            </a:xfrm>
            <a:prstGeom prst="line"/>
            <a:noFill/>
            <a:ln w="12700" cap="flat" cmpd="sng">
              <a:solidFill>
                <a:schemeClr val="dk1">
                  <a:alpha val="100000"/>
                </a:schemeClr>
              </a:solidFill>
              <a:prstDash val="solid"/>
              <a:round/>
            </a:ln>
          </p:spPr>
        </p:sp>
        <p:sp>
          <p:nvSpPr>
            <p:cNvPr id="1048836" name=""/>
            <p:cNvSpPr/>
            <p:nvPr/>
          </p:nvSpPr>
          <p:spPr>
            <a:xfrm rot="0" flipH="1">
              <a:off x="1536" y="3193"/>
              <a:ext cx="1488" cy="0"/>
            </a:xfrm>
            <a:prstGeom prst="line"/>
            <a:noFill/>
            <a:ln w="12700" cap="flat" cmpd="sng">
              <a:solidFill>
                <a:schemeClr val="dk1">
                  <a:alpha val="100000"/>
                </a:schemeClr>
              </a:solidFill>
              <a:prstDash val="solid"/>
              <a:round/>
            </a:ln>
          </p:spPr>
        </p:sp>
        <p:sp>
          <p:nvSpPr>
            <p:cNvPr id="1048837" name=""/>
            <p:cNvSpPr/>
            <p:nvPr/>
          </p:nvSpPr>
          <p:spPr>
            <a:xfrm rot="0">
              <a:off x="1536" y="3193"/>
              <a:ext cx="0" cy="336"/>
            </a:xfrm>
            <a:prstGeom prst="line"/>
            <a:noFill/>
            <a:ln w="12700" cap="flat" cmpd="sng">
              <a:solidFill>
                <a:schemeClr val="dk1">
                  <a:alpha val="100000"/>
                </a:schemeClr>
              </a:solidFill>
              <a:prstDash val="solid"/>
              <a:round/>
            </a:ln>
          </p:spPr>
        </p:sp>
        <p:sp>
          <p:nvSpPr>
            <p:cNvPr id="1048838" name=""/>
            <p:cNvSpPr/>
            <p:nvPr/>
          </p:nvSpPr>
          <p:spPr>
            <a:xfrm rot="0" flipV="1">
              <a:off x="2928" y="2089"/>
              <a:ext cx="288" cy="192"/>
            </a:xfrm>
            <a:prstGeom prst="line"/>
            <a:noFill/>
            <a:ln w="63500" cap="flat" cmpd="sng">
              <a:solidFill>
                <a:srgbClr val="339966">
                  <a:alpha val="100000"/>
                </a:srgbClr>
              </a:solidFill>
              <a:prstDash val="solid"/>
              <a:round/>
              <a:tailEnd type="triangle" w="med" len="med"/>
            </a:ln>
          </p:spPr>
        </p:sp>
        <p:pic>
          <p:nvPicPr>
            <p:cNvPr id="2097170" name=""/>
            <p:cNvPicPr>
              <a:picLocks/>
            </p:cNvPicPr>
            <p:nvPr/>
          </p:nvPicPr>
          <p:blipFill>
            <a:blip xmlns:r="http://schemas.openxmlformats.org/officeDocument/2006/relationships" r:embed="rId1"/>
            <a:srcRect l="0" t="0" r="0" b="0"/>
            <a:stretch>
              <a:fillRect/>
            </a:stretch>
          </p:blipFill>
          <p:spPr>
            <a:xfrm rot="0">
              <a:off x="3120" y="3625"/>
              <a:ext cx="196" cy="275"/>
            </a:xfrm>
            <a:prstGeom prst="rect"/>
            <a:noFill/>
            <a:ln>
              <a:noFill/>
            </a:ln>
          </p:spPr>
        </p:pic>
      </p:grpSp>
      <p:sp>
        <p:nvSpPr>
          <p:cNvPr id="1048839" name=""/>
          <p:cNvSpPr/>
          <p:nvPr/>
        </p:nvSpPr>
        <p:spPr>
          <a:xfrm rot="0">
            <a:off x="468312" y="306387"/>
            <a:ext cx="4462781" cy="62484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lang="en-US">
                <a:solidFill>
                  <a:srgbClr val="CC6600"/>
                </a:solidFill>
              </a:rPr>
              <a:t>6.3</a:t>
            </a:r>
            <a:r>
              <a:rPr altLang="en-US" b="1" lang="zh-CN">
                <a:solidFill>
                  <a:srgbClr val="CC6600"/>
                </a:solidFill>
              </a:rPr>
              <a:t>总供给的基本理论</a:t>
            </a:r>
          </a:p>
        </p:txBody>
      </p:sp>
      <p:sp>
        <p:nvSpPr>
          <p:cNvPr id="1048840" name=""/>
          <p:cNvSpPr txBox="1"/>
          <p:nvPr/>
        </p:nvSpPr>
        <p:spPr>
          <a:xfrm rot="0">
            <a:off x="755650" y="981075"/>
            <a:ext cx="5969000" cy="95408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sz="2800" lang="en-US">
                <a:solidFill>
                  <a:srgbClr val="3366FF"/>
                </a:solidFill>
                <a:latin typeface="宋体" pitchFamily="2" charset="-122"/>
              </a:rPr>
              <a:t>⊙</a:t>
            </a:r>
            <a:r>
              <a:rPr altLang="en-US" sz="2800" lang="zh-CN"/>
              <a:t>短期总供给曲线</a:t>
            </a:r>
          </a:p>
          <a:p>
            <a:pPr eaLnBrk="1" hangingPunct="1" latinLnBrk="1" lvl="0"/>
            <a:r>
              <a:rPr altLang="zh-CN" sz="2800" lang="en-US"/>
              <a:t>   </a:t>
            </a:r>
            <a:r>
              <a:rPr altLang="en-US" sz="2800" lang="zh-CN"/>
              <a:t>总需求的移动如何导致短期波动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54" name=""/>
        <p:cNvGrpSpPr/>
        <p:nvPr/>
      </p:nvGrpSpPr>
      <p:grpSpPr>
        <a:xfrm rot="0">
          <a:off x="0" y="0"/>
          <a:ext cx="0" cy="0"/>
          <a:chOff x="0" y="0"/>
          <a:chExt cx="0" cy="0"/>
        </a:xfrm>
      </p:grpSpPr>
      <p:sp>
        <p:nvSpPr>
          <p:cNvPr id="1048841" name=""/>
          <p:cNvSpPr/>
          <p:nvPr>
            <p:ph type="title" sz="full" idx="4294967295"/>
          </p:nvPr>
        </p:nvSpPr>
        <p:spPr>
          <a:xfrm rot="0">
            <a:off x="457200" y="274637"/>
            <a:ext cx="8229600" cy="8509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842" name=""/>
          <p:cNvSpPr/>
          <p:nvPr>
            <p:ph type="body" sz="full" idx="4294967295"/>
          </p:nvPr>
        </p:nvSpPr>
        <p:spPr>
          <a:xfrm rot="0">
            <a:off x="285750" y="1125537"/>
            <a:ext cx="8643938" cy="55721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 </a:t>
            </a:r>
            <a:r>
              <a:rPr altLang="en-US" lang="zh-CN"/>
              <a:t>宏观经济政策目标及其相互之间的关系</a:t>
            </a:r>
          </a:p>
          <a:p>
            <a:pPr eaLnBrk="1" hangingPunct="1" latinLnBrk="1" lvl="0">
              <a:lnSpc>
                <a:spcPct val="90000"/>
              </a:lnSpc>
              <a:buFontTx/>
              <a:buNone/>
            </a:pPr>
            <a:r>
              <a:rPr altLang="en-US" b="1" sz="2800" lang="zh-CN">
                <a:solidFill>
                  <a:srgbClr val="CC6600"/>
                </a:solidFill>
                <a:latin typeface="宋体" pitchFamily="2" charset="-122"/>
              </a:rPr>
              <a:t>  ★</a:t>
            </a:r>
            <a:r>
              <a:rPr altLang="en-US" sz="2800" lang="zh-CN"/>
              <a:t>宏观经济政策目标：</a:t>
            </a:r>
            <a:r>
              <a:rPr altLang="en-US" sz="2400" lang="zh-CN"/>
              <a:t>充分就业</a:t>
            </a:r>
          </a:p>
          <a:p>
            <a:pPr eaLnBrk="1" hangingPunct="1" latinLnBrk="1" lvl="0">
              <a:lnSpc>
                <a:spcPct val="90000"/>
              </a:lnSpc>
              <a:buFontTx/>
              <a:buNone/>
            </a:pPr>
            <a:r>
              <a:rPr altLang="en-US" sz="2400" lang="zh-CN"/>
              <a:t>                                              经济增长</a:t>
            </a:r>
          </a:p>
          <a:p>
            <a:pPr eaLnBrk="1" hangingPunct="1" latinLnBrk="1" lvl="0">
              <a:lnSpc>
                <a:spcPct val="90000"/>
              </a:lnSpc>
              <a:buFontTx/>
              <a:buNone/>
            </a:pPr>
            <a:r>
              <a:rPr altLang="en-US" sz="2400" lang="zh-CN"/>
              <a:t>                                              物价稳定</a:t>
            </a:r>
          </a:p>
          <a:p>
            <a:pPr eaLnBrk="1" hangingPunct="1" latinLnBrk="1" lvl="0">
              <a:lnSpc>
                <a:spcPct val="90000"/>
              </a:lnSpc>
              <a:buFontTx/>
              <a:buNone/>
            </a:pPr>
            <a:r>
              <a:rPr altLang="en-US" sz="2400" lang="zh-CN"/>
              <a:t>                                              国际收支平衡</a:t>
            </a:r>
          </a:p>
          <a:p>
            <a:pPr eaLnBrk="1" hangingPunct="1" latinLnBrk="1" lvl="0">
              <a:lnSpc>
                <a:spcPct val="90000"/>
              </a:lnSpc>
              <a:buFontTx/>
              <a:buNone/>
            </a:pPr>
            <a:r>
              <a:rPr altLang="en-US" b="1" sz="2800" lang="zh-CN"/>
              <a:t>    </a:t>
            </a:r>
            <a:r>
              <a:rPr altLang="en-US" b="1" sz="2800" lang="zh-CN">
                <a:solidFill>
                  <a:srgbClr val="CC6600"/>
                </a:solidFill>
                <a:latin typeface="宋体" pitchFamily="2" charset="-122"/>
              </a:rPr>
              <a:t>★</a:t>
            </a:r>
            <a:r>
              <a:rPr altLang="en-US" sz="2800" lang="zh-CN">
                <a:latin typeface="宋体" pitchFamily="2" charset="-122"/>
              </a:rPr>
              <a:t>关系：</a:t>
            </a:r>
            <a:r>
              <a:rPr altLang="en-US" sz="2800" lang="en-US"/>
              <a:t>既有一致性又有矛盾性</a:t>
            </a:r>
          </a:p>
          <a:p>
            <a:pPr eaLnBrk="1" hangingPunct="1" latinLnBrk="1" lvl="0">
              <a:lnSpc>
                <a:spcPct val="90000"/>
              </a:lnSpc>
              <a:buFontTx/>
              <a:buNone/>
            </a:pPr>
            <a:r>
              <a:rPr altLang="en-US" b="1" sz="2800" lang="zh-CN">
                <a:solidFill>
                  <a:srgbClr val="FF3399"/>
                </a:solidFill>
                <a:latin typeface="宋体" pitchFamily="2" charset="-122"/>
              </a:rPr>
              <a:t>    ∗ </a:t>
            </a:r>
            <a:r>
              <a:rPr altLang="en-US" sz="2800" lang="zh-CN"/>
              <a:t>物价稳定和充分就业之间的矛盾：</a:t>
            </a:r>
            <a:br/>
            <a:r>
              <a:rPr altLang="en-US" sz="2800" lang="zh-CN"/>
              <a:t>    </a:t>
            </a:r>
            <a:r>
              <a:rPr altLang="en-US" sz="2400" lang="zh-CN"/>
              <a:t>要实现充分就业目标，就要牺牲一定的物价稳定；而要维持物价稳定，又必须以提高若干程度的失业率为代价。 </a:t>
            </a:r>
            <a:br/>
            <a:r>
              <a:rPr altLang="en-US" b="1" sz="2800" lang="zh-CN">
                <a:solidFill>
                  <a:srgbClr val="FF3399"/>
                </a:solidFill>
                <a:latin typeface="宋体" pitchFamily="2" charset="-122"/>
              </a:rPr>
              <a:t>  ∗ </a:t>
            </a:r>
            <a:r>
              <a:rPr altLang="en-US" sz="2800" lang="zh-CN"/>
              <a:t>物价稳定与经济增长之间的矛盾</a:t>
            </a:r>
            <a:br/>
            <a:r>
              <a:rPr altLang="en-US" sz="2800" lang="zh-CN"/>
              <a:t>       </a:t>
            </a:r>
            <a:r>
              <a:rPr altLang="en-US" sz="2400" lang="zh-CN"/>
              <a:t>两者根本上是统一的，但如果促进经济增长的政策不正确，比如以通货膨胀政策刺激经济，暂时可能会导致经济增长，但最终会使经济增长受到严重影响。</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55" name=""/>
        <p:cNvGrpSpPr/>
        <p:nvPr/>
      </p:nvGrpSpPr>
      <p:grpSpPr>
        <a:xfrm rot="0">
          <a:off x="0" y="0"/>
          <a:ext cx="0" cy="0"/>
          <a:chOff x="0" y="0"/>
          <a:chExt cx="0" cy="0"/>
        </a:xfrm>
      </p:grpSpPr>
      <p:sp>
        <p:nvSpPr>
          <p:cNvPr id="1048843" name=""/>
          <p:cNvSpPr/>
          <p:nvPr>
            <p:ph type="title" sz="full" idx="4294967295"/>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844" name=""/>
          <p:cNvSpPr/>
          <p:nvPr>
            <p:ph type="body" sz="full" idx="4294967295"/>
          </p:nvPr>
        </p:nvSpPr>
        <p:spPr>
          <a:xfrm rot="0">
            <a:off x="500062" y="1214437"/>
            <a:ext cx="8229600" cy="50228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lang="en-US">
                <a:solidFill>
                  <a:srgbClr val="3366FF"/>
                </a:solidFill>
                <a:latin typeface="宋体" pitchFamily="2" charset="-122"/>
              </a:rPr>
              <a:t>⊙ </a:t>
            </a:r>
            <a:r>
              <a:rPr altLang="en-US" lang="zh-CN"/>
              <a:t>宏观经济政策目标及其相互之间的关系</a:t>
            </a:r>
          </a:p>
          <a:p>
            <a:pPr eaLnBrk="1" hangingPunct="1" latinLnBrk="1" lvl="0">
              <a:lnSpc>
                <a:spcPct val="80000"/>
              </a:lnSpc>
              <a:buFontTx/>
              <a:buNone/>
            </a:pPr>
            <a:r>
              <a:rPr altLang="en-US" b="1" sz="2800" lang="zh-CN">
                <a:solidFill>
                  <a:srgbClr val="CC6600"/>
                </a:solidFill>
                <a:latin typeface="宋体" pitchFamily="2" charset="-122"/>
              </a:rPr>
              <a:t>  ★</a:t>
            </a:r>
            <a:r>
              <a:rPr altLang="en-US" sz="2800" lang="zh-CN">
                <a:latin typeface="宋体" pitchFamily="2" charset="-122"/>
              </a:rPr>
              <a:t>关系：</a:t>
            </a:r>
            <a:r>
              <a:rPr altLang="en-US" sz="2800" lang="zh-CN"/>
              <a:t>既有一致性又有矛盾性</a:t>
            </a:r>
          </a:p>
          <a:p>
            <a:pPr eaLnBrk="1" hangingPunct="1" latinLnBrk="1" lvl="0">
              <a:lnSpc>
                <a:spcPct val="80000"/>
              </a:lnSpc>
              <a:buFontTx/>
              <a:buNone/>
            </a:pPr>
            <a:r>
              <a:rPr altLang="en-US" b="1" sz="2800" lang="zh-CN">
                <a:solidFill>
                  <a:srgbClr val="FF3399"/>
                </a:solidFill>
                <a:latin typeface="宋体" pitchFamily="2" charset="-122"/>
              </a:rPr>
              <a:t>   ∗ </a:t>
            </a:r>
            <a:r>
              <a:rPr altLang="en-US" sz="2800" lang="zh-CN"/>
              <a:t>经济增长与国际收支平衡之间的矛盾</a:t>
            </a:r>
            <a:br/>
            <a:r>
              <a:rPr altLang="en-US" sz="2400" lang="en-US"/>
              <a:t>       如果经济迅速增长，就业增加，收入水平提高，加快进口贸易增长，导致国际收支状况恶化，而要消除逆差必须压缩国内需求，而紧缩货币政策又同时会引起经济增长缓慢乃至衰退。</a:t>
            </a:r>
          </a:p>
          <a:p>
            <a:pPr eaLnBrk="1" hangingPunct="1" latinLnBrk="1" lvl="0">
              <a:lnSpc>
                <a:spcPct val="80000"/>
              </a:lnSpc>
              <a:buFontTx/>
              <a:buNone/>
            </a:pPr>
            <a:r>
              <a:rPr altLang="en-US" sz="2800" lang="zh-CN">
                <a:solidFill>
                  <a:srgbClr val="FF3399"/>
                </a:solidFill>
                <a:latin typeface="宋体" pitchFamily="2" charset="-122"/>
              </a:rPr>
              <a:t>   ∗ </a:t>
            </a:r>
            <a:r>
              <a:rPr altLang="en-US" sz="2800" lang="zh-CN"/>
              <a:t>物价稳定与国际收支平衡之间的矛盾</a:t>
            </a:r>
            <a:br/>
            <a:r>
              <a:rPr altLang="en-US" b="1" sz="2400" lang="zh-CN"/>
              <a:t>       </a:t>
            </a:r>
            <a:r>
              <a:rPr altLang="en-US" sz="2400" lang="en-US"/>
              <a:t>为了平抑国内物价，增加国内供给，就必须增加进口，减少出口，导致国际收支逆差。</a:t>
            </a:r>
          </a:p>
          <a:p>
            <a:pPr eaLnBrk="1" hangingPunct="1" latinLnBrk="1" lvl="0">
              <a:lnSpc>
                <a:spcPct val="80000"/>
              </a:lnSpc>
              <a:buFontTx/>
              <a:buNone/>
            </a:pPr>
            <a:r>
              <a:rPr altLang="en-US" b="1" sz="2400" lang="zh-CN">
                <a:solidFill>
                  <a:srgbClr val="FF3300"/>
                </a:solidFill>
              </a:rPr>
              <a:t>           </a:t>
            </a:r>
          </a:p>
          <a:p>
            <a:pPr eaLnBrk="1" hangingPunct="1" latinLnBrk="1" lvl="0">
              <a:lnSpc>
                <a:spcPct val="80000"/>
              </a:lnSpc>
              <a:buFontTx/>
              <a:buNone/>
            </a:pPr>
            <a:r>
              <a:rPr altLang="zh-CN" b="1" sz="2400" lang="en-US">
                <a:solidFill>
                  <a:srgbClr val="FF3300"/>
                </a:solidFill>
              </a:rPr>
              <a:t>           </a:t>
            </a:r>
            <a:r>
              <a:rPr altLang="en-US" b="1" sz="2400" lang="zh-CN">
                <a:solidFill>
                  <a:srgbClr val="FF3300"/>
                </a:solidFill>
              </a:rPr>
              <a:t> </a:t>
            </a:r>
            <a:r>
              <a:rPr altLang="en-US" b="1" sz="2800" lang="zh-CN">
                <a:solidFill>
                  <a:srgbClr val="FF0000"/>
                </a:solidFill>
              </a:rPr>
              <a:t>因此，制定宏观经济政策目标是，要根据国情，在一定时间内选择一个或两个目标为宏观经济政策的主要目标。 </a:t>
            </a:r>
            <a:br/>
            <a:endParaRPr altLang="en-US" b="1" sz="2800" lang="zh-CN">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56" name=""/>
        <p:cNvGrpSpPr/>
        <p:nvPr/>
      </p:nvGrpSpPr>
      <p:grpSpPr>
        <a:xfrm rot="0">
          <a:off x="0" y="0"/>
          <a:ext cx="0" cy="0"/>
          <a:chOff x="0" y="0"/>
          <a:chExt cx="0" cy="0"/>
        </a:xfrm>
      </p:grpSpPr>
      <p:sp>
        <p:nvSpPr>
          <p:cNvPr id="1048845" name=""/>
          <p:cNvSpPr/>
          <p:nvPr>
            <p:ph type="title" sz="full" idx="4294967295"/>
          </p:nvPr>
        </p:nvSpPr>
        <p:spPr>
          <a:xfrm rot="0">
            <a:off x="500062" y="1916112"/>
            <a:ext cx="8229600" cy="17859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r/>
            <a:br/>
            <a:r>
              <a:rPr altLang="zh-CN" b="1" sz="3600" lang="en-US">
                <a:solidFill>
                  <a:srgbClr val="CC6600"/>
                </a:solidFill>
              </a:rPr>
              <a:t>6.4 </a:t>
            </a:r>
            <a:r>
              <a:rPr altLang="en-US" b="1" sz="3600" lang="zh-CN">
                <a:solidFill>
                  <a:srgbClr val="CC6600"/>
                </a:solidFill>
              </a:rPr>
              <a:t>通货膨胀、失业和菲利普斯曲线</a:t>
            </a:r>
            <a:br/>
            <a:br/>
            <a:r>
              <a:rPr altLang="en-US" b="1" sz="3200" lang="en-US">
                <a:solidFill>
                  <a:srgbClr val="3366FF"/>
                </a:solidFill>
                <a:latin typeface="宋体" pitchFamily="2" charset="-122"/>
              </a:rPr>
              <a:t>⊙</a:t>
            </a:r>
            <a:r>
              <a:rPr altLang="en-US" sz="3200" lang="zh-CN">
                <a:latin typeface="宋体" pitchFamily="2" charset="-122"/>
              </a:rPr>
              <a:t>从总供给曲线推导出菲利普斯曲线</a:t>
            </a:r>
            <a:br/>
            <a:r>
              <a:rPr altLang="en-US" b="1" sz="3200" lang="zh-CN">
                <a:solidFill>
                  <a:srgbClr val="CC6600"/>
                </a:solidFill>
                <a:latin typeface="宋体" pitchFamily="2" charset="-122"/>
              </a:rPr>
              <a:t> </a:t>
            </a:r>
            <a:r>
              <a:rPr altLang="en-US" b="1" sz="2800" lang="zh-CN">
                <a:solidFill>
                  <a:srgbClr val="CC6600"/>
                </a:solidFill>
                <a:latin typeface="宋体" pitchFamily="2" charset="-122"/>
              </a:rPr>
              <a:t>★</a:t>
            </a:r>
            <a:r>
              <a:rPr altLang="en-US" sz="2800" lang="zh-CN">
                <a:solidFill>
                  <a:schemeClr val="dk1"/>
                </a:solidFill>
              </a:rPr>
              <a:t>菲利普斯曲线</a:t>
            </a:r>
            <a:r>
              <a:rPr altLang="zh-CN" sz="2800" lang="en-US">
                <a:latin typeface="宋体" pitchFamily="2" charset="-122"/>
              </a:rPr>
              <a:t>定义</a:t>
            </a:r>
            <a:br/>
            <a:r>
              <a:rPr altLang="zh-CN" sz="2800" lang="en-US">
                <a:latin typeface="宋体" pitchFamily="2" charset="-122"/>
              </a:rPr>
              <a:t>    </a:t>
            </a:r>
            <a:r>
              <a:rPr altLang="en-US" sz="2800" lang="zh-CN"/>
              <a:t>通货膨胀和失业之间的取舍关系叫菲利普斯曲线。</a:t>
            </a:r>
            <a:br/>
            <a:r>
              <a:rPr altLang="en-US" b="1" sz="3200" lang="zh-CN">
                <a:solidFill>
                  <a:srgbClr val="CC6600"/>
                </a:solidFill>
                <a:latin typeface="宋体" pitchFamily="2" charset="-122"/>
              </a:rPr>
              <a:t> </a:t>
            </a:r>
            <a:r>
              <a:rPr altLang="en-US" b="1" sz="2800" lang="zh-CN">
                <a:solidFill>
                  <a:srgbClr val="CC6600"/>
                </a:solidFill>
                <a:latin typeface="宋体" pitchFamily="2" charset="-122"/>
              </a:rPr>
              <a:t>★</a:t>
            </a:r>
            <a:r>
              <a:rPr altLang="en-US" b="1" sz="3200" lang="zh-CN">
                <a:solidFill>
                  <a:srgbClr val="CC6600"/>
                </a:solidFill>
                <a:latin typeface="宋体" pitchFamily="2" charset="-122"/>
              </a:rPr>
              <a:t> </a:t>
            </a:r>
            <a:r>
              <a:rPr altLang="en-US" sz="2800" lang="zh-CN">
                <a:solidFill>
                  <a:schemeClr val="dk1"/>
                </a:solidFill>
                <a:latin typeface="宋体" pitchFamily="2" charset="-122"/>
              </a:rPr>
              <a:t>推导</a:t>
            </a:r>
            <a:br/>
            <a:br/>
            <a:r>
              <a:rPr altLang="en-US" b="1" sz="4000" lang="en-US">
                <a:solidFill>
                  <a:srgbClr val="3366FF"/>
                </a:solidFill>
                <a:latin typeface="宋体" pitchFamily="2" charset="-122"/>
              </a:rPr>
              <a:t> </a:t>
            </a:r>
            <a:br/>
            <a:endParaRPr altLang="en-US" b="1" sz="4000" lang="zh-CN">
              <a:solidFill>
                <a:srgbClr val="CC66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57" name=""/>
        <p:cNvGrpSpPr/>
        <p:nvPr/>
      </p:nvGrpSpPr>
      <p:grpSpPr>
        <a:xfrm rot="0">
          <a:off x="0" y="0"/>
          <a:ext cx="0" cy="0"/>
          <a:chOff x="0" y="0"/>
          <a:chExt cx="0" cy="0"/>
        </a:xfrm>
      </p:grpSpPr>
      <p:pic>
        <p:nvPicPr>
          <p:cNvPr id="2097171" name=""/>
          <p:cNvPicPr>
            <a:picLocks/>
          </p:cNvPicPr>
          <p:nvPr>
            <p:ph sz="full" idx="4294967295"/>
          </p:nvPr>
        </p:nvPicPr>
        <p:blipFill>
          <a:blip xmlns:r="http://schemas.openxmlformats.org/officeDocument/2006/relationships" r:embed="rId1"/>
          <a:srcRect l="0" t="0" r="0" b="0"/>
          <a:stretch>
            <a:fillRect/>
          </a:stretch>
        </p:blipFill>
        <p:spPr>
          <a:xfrm rot="0">
            <a:off x="468312" y="1052512"/>
            <a:ext cx="8280400" cy="5256212"/>
          </a:xfrm>
          <a:prstGeom prst="rect"/>
          <a:noFill/>
          <a:ln>
            <a:noFill/>
          </a:ln>
        </p:spPr>
      </p:pic>
      <p:sp>
        <p:nvSpPr>
          <p:cNvPr id="1048846" name=""/>
          <p:cNvSpPr/>
          <p:nvPr/>
        </p:nvSpPr>
        <p:spPr>
          <a:xfrm rot="0">
            <a:off x="468312" y="333375"/>
            <a:ext cx="7559675" cy="64611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b="1" lang="en-US">
                <a:solidFill>
                  <a:srgbClr val="CC6600"/>
                </a:solidFill>
              </a:rPr>
              <a:t>6.4 </a:t>
            </a:r>
            <a:r>
              <a:rPr altLang="en-US" b="1" lang="zh-CN">
                <a:solidFill>
                  <a:srgbClr val="CC6600"/>
                </a:solidFill>
              </a:rPr>
              <a:t>通货膨胀、失业和菲利普斯曲线</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58" name=""/>
        <p:cNvGrpSpPr/>
        <p:nvPr/>
      </p:nvGrpSpPr>
      <p:grpSpPr>
        <a:xfrm rot="0">
          <a:off x="0" y="0"/>
          <a:ext cx="0" cy="0"/>
          <a:chOff x="0" y="0"/>
          <a:chExt cx="0" cy="0"/>
        </a:xfrm>
      </p:grpSpPr>
      <p:sp>
        <p:nvSpPr>
          <p:cNvPr id="1048847" name=""/>
          <p:cNvSpPr/>
          <p:nvPr>
            <p:ph type="title" sz="full" idx="4294967295"/>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pic>
        <p:nvPicPr>
          <p:cNvPr id="2097172" name=""/>
          <p:cNvPicPr>
            <a:picLocks/>
          </p:cNvPicPr>
          <p:nvPr/>
        </p:nvPicPr>
        <p:blipFill>
          <a:blip xmlns:r="http://schemas.openxmlformats.org/officeDocument/2006/relationships" r:embed="rId1"/>
          <a:srcRect l="0" t="0" r="0" b="0"/>
          <a:stretch>
            <a:fillRect/>
          </a:stretch>
        </p:blipFill>
        <p:spPr>
          <a:xfrm rot="0">
            <a:off x="611187" y="1773237"/>
            <a:ext cx="8064500" cy="4824412"/>
          </a:xfrm>
          <a:prstGeom prst="rect"/>
          <a:noFill/>
          <a:ln>
            <a:noFill/>
          </a:ln>
        </p:spPr>
      </p:pic>
      <p:sp>
        <p:nvSpPr>
          <p:cNvPr id="1048848" name=""/>
          <p:cNvSpPr txBox="1"/>
          <p:nvPr/>
        </p:nvSpPr>
        <p:spPr>
          <a:xfrm rot="0">
            <a:off x="5003800" y="1412875"/>
            <a:ext cx="3529012" cy="292417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zh-CN" lang="en-US"/>
          </a:p>
          <a:p>
            <a:pPr eaLnBrk="1" hangingPunct="1" latinLnBrk="1" lvl="0"/>
            <a:endParaRPr altLang="zh-CN" lang="en-US"/>
          </a:p>
          <a:p>
            <a:pPr eaLnBrk="1" hangingPunct="1" latinLnBrk="1" lvl="0"/>
            <a:r>
              <a:rPr altLang="en-US" b="1" sz="2400" lang="zh-CN">
                <a:solidFill>
                  <a:srgbClr val="FF3300"/>
                </a:solidFill>
              </a:rPr>
              <a:t>在给定的预期通货膨胀率和自然失业率下</a:t>
            </a:r>
            <a:r>
              <a:rPr altLang="zh-CN" b="1" sz="2400" lang="en-US">
                <a:solidFill>
                  <a:srgbClr val="FF3300"/>
                </a:solidFill>
              </a:rPr>
              <a:t>, </a:t>
            </a:r>
            <a:r>
              <a:rPr altLang="en-US" b="1" sz="2400" lang="zh-CN">
                <a:solidFill>
                  <a:srgbClr val="FF3300"/>
                </a:solidFill>
              </a:rPr>
              <a:t>通货膨胀率与失业率之间存在反向关系。</a:t>
            </a:r>
          </a:p>
          <a:p>
            <a:pPr eaLnBrk="1" hangingPunct="1" latinLnBrk="1" lvl="0"/>
            <a:endParaRPr altLang="en-US" b="1" sz="2400" lang="en-US"/>
          </a:p>
        </p:txBody>
      </p:sp>
      <p:sp>
        <p:nvSpPr>
          <p:cNvPr id="1048849" name=""/>
          <p:cNvSpPr txBox="1"/>
          <p:nvPr/>
        </p:nvSpPr>
        <p:spPr>
          <a:xfrm rot="0">
            <a:off x="1042987" y="1116012"/>
            <a:ext cx="2647950" cy="58420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3200" lang="zh-CN"/>
              <a:t>菲利普斯曲线</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59" name=""/>
        <p:cNvGrpSpPr/>
        <p:nvPr/>
      </p:nvGrpSpPr>
      <p:grpSpPr>
        <a:xfrm rot="0">
          <a:off x="0" y="0"/>
          <a:ext cx="0" cy="0"/>
          <a:chOff x="0" y="0"/>
          <a:chExt cx="0" cy="0"/>
        </a:xfrm>
      </p:grpSpPr>
      <p:sp>
        <p:nvSpPr>
          <p:cNvPr id="1048850" name=""/>
          <p:cNvSpPr/>
          <p:nvPr>
            <p:ph type="title" sz="full" idx="4294967295"/>
          </p:nvPr>
        </p:nvSpPr>
        <p:spPr>
          <a:xfrm rot="0">
            <a:off x="468312" y="419100"/>
            <a:ext cx="8245475"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6.4 </a:t>
            </a:r>
            <a:r>
              <a:rPr altLang="en-US" b="1" sz="3600" lang="zh-CN">
                <a:solidFill>
                  <a:srgbClr val="CC6600"/>
                </a:solidFill>
              </a:rPr>
              <a:t>通货膨胀、失业和菲利普斯曲线</a:t>
            </a:r>
          </a:p>
        </p:txBody>
      </p:sp>
      <p:sp>
        <p:nvSpPr>
          <p:cNvPr id="1048851" name=""/>
          <p:cNvSpPr/>
          <p:nvPr>
            <p:ph sz="full" idx="4294967295"/>
          </p:nvPr>
        </p:nvSpPr>
        <p:spPr>
          <a:xfrm rot="0">
            <a:off x="611187" y="1412875"/>
            <a:ext cx="820896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b="1" lang="en-US">
                <a:solidFill>
                  <a:srgbClr val="3366FF"/>
                </a:solidFill>
                <a:latin typeface="宋体" pitchFamily="2" charset="-122"/>
              </a:rPr>
              <a:t>⊙</a:t>
            </a:r>
            <a:r>
              <a:rPr altLang="en-US" lang="zh-CN">
                <a:latin typeface="宋体" pitchFamily="2" charset="-122"/>
              </a:rPr>
              <a:t>从总供给曲线推导出菲利普斯曲线</a:t>
            </a:r>
            <a:br/>
            <a:r>
              <a:rPr altLang="en-US" b="1" lang="zh-CN">
                <a:solidFill>
                  <a:srgbClr val="CC6600"/>
                </a:solidFill>
                <a:latin typeface="宋体" pitchFamily="2" charset="-122"/>
              </a:rPr>
              <a:t> </a:t>
            </a:r>
            <a:r>
              <a:rPr altLang="en-US" b="1" sz="2800" lang="zh-CN">
                <a:solidFill>
                  <a:srgbClr val="CC6600"/>
                </a:solidFill>
                <a:latin typeface="宋体" pitchFamily="2" charset="-122"/>
              </a:rPr>
              <a:t>★</a:t>
            </a:r>
            <a:r>
              <a:rPr altLang="en-US" sz="2800" lang="zh-CN"/>
              <a:t>菲利普斯曲线的说明</a:t>
            </a:r>
          </a:p>
          <a:p>
            <a:pPr lvl="0">
              <a:buFontTx/>
              <a:buNone/>
            </a:pPr>
            <a:r>
              <a:rPr altLang="en-US" b="1" lang="zh-CN">
                <a:solidFill>
                  <a:srgbClr val="FF3399"/>
                </a:solidFill>
                <a:latin typeface="宋体" pitchFamily="2" charset="-122"/>
              </a:rPr>
              <a:t>    </a:t>
            </a:r>
            <a:r>
              <a:rPr altLang="en-US" b="1" sz="2800" lang="zh-CN">
                <a:solidFill>
                  <a:srgbClr val="FF3399"/>
                </a:solidFill>
                <a:latin typeface="宋体" pitchFamily="2" charset="-122"/>
              </a:rPr>
              <a:t>∗</a:t>
            </a:r>
            <a:r>
              <a:rPr altLang="en-US" b="1" lang="zh-CN">
                <a:solidFill>
                  <a:srgbClr val="FF3399"/>
                </a:solidFill>
                <a:latin typeface="宋体" pitchFamily="2" charset="-122"/>
              </a:rPr>
              <a:t> </a:t>
            </a:r>
            <a:r>
              <a:rPr altLang="en-US" sz="2400" lang="en-US">
                <a:latin typeface="宋体" pitchFamily="2" charset="-122"/>
              </a:rPr>
              <a:t>通货膨胀取决于预期的通货膨胀、失业对其自然率的偏离、供给冲击。</a:t>
            </a:r>
          </a:p>
          <a:p>
            <a:pPr lvl="0">
              <a:buFontTx/>
              <a:buNone/>
            </a:pPr>
            <a:r>
              <a:rPr altLang="en-US" b="1" lang="zh-CN">
                <a:solidFill>
                  <a:srgbClr val="FF3399"/>
                </a:solidFill>
                <a:latin typeface="宋体" pitchFamily="2" charset="-122"/>
              </a:rPr>
              <a:t>    </a:t>
            </a:r>
            <a:r>
              <a:rPr altLang="en-US" b="1" sz="2800" lang="zh-CN">
                <a:solidFill>
                  <a:srgbClr val="FF3399"/>
                </a:solidFill>
                <a:latin typeface="宋体" pitchFamily="2" charset="-122"/>
              </a:rPr>
              <a:t>∗</a:t>
            </a:r>
            <a:r>
              <a:rPr altLang="en-US" b="1" lang="zh-CN">
                <a:solidFill>
                  <a:srgbClr val="FF3399"/>
                </a:solidFill>
                <a:latin typeface="宋体" pitchFamily="2" charset="-122"/>
              </a:rPr>
              <a:t> </a:t>
            </a:r>
            <a:r>
              <a:rPr altLang="zh-CN" sz="2400" lang="en-US">
                <a:latin typeface="宋体" pitchFamily="2" charset="-122"/>
              </a:rPr>
              <a:t>根据短期总供给方程式                     ，产出与未预期到的物价水平变动相关；根据菲利普斯曲线方程式                        </a:t>
            </a:r>
            <a:r>
              <a:rPr altLang="en-US" sz="2400" lang="zh-CN">
                <a:latin typeface="宋体" pitchFamily="2" charset="-122"/>
              </a:rPr>
              <a:t>，失业与未预期到的通货膨胀率的变动相关，说明古典二分法在短期中失效。</a:t>
            </a:r>
          </a:p>
          <a:p>
            <a:pPr lvl="0">
              <a:buFontTx/>
              <a:buNone/>
            </a:pPr>
            <a:r>
              <a:rPr altLang="en-US" b="1" sz="2400" lang="zh-CN">
                <a:solidFill>
                  <a:srgbClr val="FF3399"/>
                </a:solidFill>
                <a:latin typeface="宋体" pitchFamily="2" charset="-122"/>
              </a:rPr>
              <a:t>     </a:t>
            </a:r>
            <a:r>
              <a:rPr altLang="en-US" b="1" sz="2800" lang="zh-CN">
                <a:solidFill>
                  <a:srgbClr val="FF3399"/>
                </a:solidFill>
                <a:latin typeface="宋体" pitchFamily="2" charset="-122"/>
              </a:rPr>
              <a:t>∗</a:t>
            </a:r>
            <a:r>
              <a:rPr altLang="en-US" b="1" sz="2400" lang="zh-CN">
                <a:solidFill>
                  <a:srgbClr val="FF3399"/>
                </a:solidFill>
                <a:latin typeface="宋体" pitchFamily="2" charset="-122"/>
              </a:rPr>
              <a:t> </a:t>
            </a:r>
            <a:r>
              <a:rPr altLang="en-US" sz="2400" lang="zh-CN">
                <a:latin typeface="宋体" pitchFamily="2" charset="-122"/>
              </a:rPr>
              <a:t>菲利普斯曲线与总供给曲线是同一枚硬币的正反两面。</a:t>
            </a:r>
          </a:p>
        </p:txBody>
      </p:sp>
      <p:pic>
        <p:nvPicPr>
          <p:cNvPr id="2097173" name=""/>
          <p:cNvPicPr>
            <a:picLocks/>
          </p:cNvPicPr>
          <p:nvPr/>
        </p:nvPicPr>
        <p:blipFill>
          <a:blip xmlns:r="http://schemas.openxmlformats.org/officeDocument/2006/relationships" r:embed="rId1"/>
          <a:srcRect l="0" t="0" r="0" b="0"/>
          <a:stretch>
            <a:fillRect/>
          </a:stretch>
        </p:blipFill>
        <p:spPr>
          <a:xfrm rot="0">
            <a:off x="5100637" y="3648075"/>
            <a:ext cx="3071812" cy="357187"/>
          </a:xfrm>
          <a:prstGeom prst="rect"/>
          <a:noFill/>
          <a:ln>
            <a:noFill/>
          </a:ln>
        </p:spPr>
      </p:pic>
      <p:pic>
        <p:nvPicPr>
          <p:cNvPr id="2097174" name=""/>
          <p:cNvPicPr>
            <a:picLocks/>
          </p:cNvPicPr>
          <p:nvPr/>
        </p:nvPicPr>
        <p:blipFill>
          <a:blip xmlns:r="http://schemas.openxmlformats.org/officeDocument/2006/relationships" r:embed="rId2"/>
          <a:srcRect l="0" t="0" r="0" b="0"/>
          <a:stretch>
            <a:fillRect/>
          </a:stretch>
        </p:blipFill>
        <p:spPr>
          <a:xfrm rot="0">
            <a:off x="2081212" y="4297362"/>
            <a:ext cx="3643312" cy="500062"/>
          </a:xfrm>
          <a:prstGeom prst="rect"/>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60" name=""/>
        <p:cNvGrpSpPr/>
        <p:nvPr/>
      </p:nvGrpSpPr>
      <p:grpSpPr>
        <a:xfrm rot="0">
          <a:off x="0" y="0"/>
          <a:ext cx="0" cy="0"/>
          <a:chOff x="0" y="0"/>
          <a:chExt cx="0" cy="0"/>
        </a:xfrm>
      </p:grpSpPr>
      <p:sp>
        <p:nvSpPr>
          <p:cNvPr id="1048852" name=""/>
          <p:cNvSpPr/>
          <p:nvPr>
            <p:ph type="title" sz="full" idx="4294967295"/>
          </p:nvPr>
        </p:nvSpPr>
        <p:spPr>
          <a:xfrm rot="0">
            <a:off x="395287" y="615950"/>
            <a:ext cx="8229600" cy="7254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r>
              <a:rPr altLang="en-US" b="1" sz="4000" lang="zh-CN">
                <a:solidFill>
                  <a:srgbClr val="CC6600"/>
                </a:solidFill>
              </a:rPr>
              <a:t>        </a:t>
            </a:r>
          </a:p>
        </p:txBody>
      </p:sp>
      <p:sp>
        <p:nvSpPr>
          <p:cNvPr id="1048853" name=""/>
          <p:cNvSpPr/>
          <p:nvPr>
            <p:ph type="body" sz="full" idx="4294967295"/>
          </p:nvPr>
        </p:nvSpPr>
        <p:spPr>
          <a:xfrm rot="0">
            <a:off x="468312" y="1495425"/>
            <a:ext cx="836136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适应性预期和通货膨胀惯性</a:t>
            </a:r>
          </a:p>
          <a:p>
            <a:pPr eaLnBrk="1" hangingPunct="1" latinLnBrk="1" lvl="0">
              <a:buFontTx/>
              <a:buNone/>
            </a:pPr>
            <a:r>
              <a:rPr altLang="en-US" b="1" sz="2800" lang="zh-CN">
                <a:solidFill>
                  <a:srgbClr val="FF3399"/>
                </a:solidFill>
                <a:latin typeface="宋体" pitchFamily="2" charset="-122"/>
              </a:rPr>
              <a:t>  </a:t>
            </a:r>
            <a:r>
              <a:rPr altLang="en-US" b="1" sz="2800" lang="zh-CN">
                <a:solidFill>
                  <a:srgbClr val="CC6600"/>
                </a:solidFill>
                <a:latin typeface="宋体" pitchFamily="2" charset="-122"/>
              </a:rPr>
              <a:t>★</a:t>
            </a:r>
            <a:r>
              <a:rPr altLang="en-US" b="1" sz="2800" lang="zh-CN">
                <a:solidFill>
                  <a:srgbClr val="FF3399"/>
                </a:solidFill>
                <a:latin typeface="宋体" pitchFamily="2" charset="-122"/>
              </a:rPr>
              <a:t> </a:t>
            </a:r>
            <a:r>
              <a:rPr altLang="en-US" sz="2800" lang="zh-CN">
                <a:latin typeface="宋体" pitchFamily="2" charset="-122"/>
              </a:rPr>
              <a:t>适应性预期：</a:t>
            </a:r>
            <a:r>
              <a:rPr altLang="en-US" sz="2800" lang="en-US"/>
              <a:t>人们根据最近观测到的通货膨胀来形成他们的通货膨胀预期。 </a:t>
            </a:r>
          </a:p>
          <a:p>
            <a:pPr eaLnBrk="1" hangingPunct="1" latinLnBrk="1" lvl="0">
              <a:buFontTx/>
              <a:buNone/>
            </a:pPr>
            <a:r>
              <a:rPr altLang="en-US" sz="2800" lang="en-US"/>
              <a:t>        </a:t>
            </a:r>
            <a:r>
              <a:rPr altLang="en-US" sz="2400" lang="zh-CN"/>
              <a:t>若预期通货膨胀</a:t>
            </a:r>
            <a:r>
              <a:rPr altLang="zh-CN" sz="2400" lang="en-US"/>
              <a:t>=</a:t>
            </a:r>
            <a:r>
              <a:rPr altLang="en-US" sz="2400" lang="zh-CN"/>
              <a:t>上一年的通货膨胀，即</a:t>
            </a:r>
          </a:p>
          <a:p>
            <a:pPr eaLnBrk="1" hangingPunct="1" latinLnBrk="1" lvl="0">
              <a:buFontTx/>
              <a:buNone/>
            </a:pPr>
            <a:r>
              <a:rPr altLang="en-US" sz="2400" lang="zh-CN"/>
              <a:t>   因此，菲利普斯曲线变成：</a:t>
            </a:r>
            <a:r>
              <a:rPr altLang="zh-CN" sz="2800" lang="en-US"/>
              <a:t> </a:t>
            </a:r>
          </a:p>
          <a:p>
            <a:pPr eaLnBrk="1" hangingPunct="1" latinLnBrk="1" lvl="0">
              <a:buFontTx/>
              <a:buNone/>
            </a:pPr>
            <a:r>
              <a:rPr altLang="zh-CN" sz="2800" lang="en-US"/>
              <a:t>                   </a:t>
            </a:r>
            <a:r>
              <a:rPr altLang="zh-CN" sz="2800" lang="en-US">
                <a:sym typeface="Symbol" pitchFamily="18" charset="2"/>
              </a:rPr>
              <a:t> = </a:t>
            </a:r>
            <a:r>
              <a:rPr altLang="zh-CN" baseline="-25000" sz="2800" lang="en-US">
                <a:sym typeface="Symbol" pitchFamily="18" charset="2"/>
              </a:rPr>
              <a:t>-1 </a:t>
            </a:r>
            <a:r>
              <a:rPr altLang="zh-CN" sz="2800" lang="en-US">
                <a:sym typeface="Symbol" pitchFamily="18" charset="2"/>
              </a:rPr>
              <a:t> - </a:t>
            </a:r>
            <a:r>
              <a:rPr altLang="zh-CN" baseline="-25000" sz="2800" lang="en-US"/>
              <a:t> </a:t>
            </a:r>
            <a:r>
              <a:rPr altLang="zh-CN" sz="2800" lang="zh-CN"/>
              <a:t>β</a:t>
            </a:r>
            <a:r>
              <a:rPr altLang="en-US" sz="2800" lang="zh-CN"/>
              <a:t>（</a:t>
            </a:r>
            <a:r>
              <a:rPr altLang="zh-CN" sz="2800" lang="en-US"/>
              <a:t>u - u</a:t>
            </a:r>
            <a:r>
              <a:rPr altLang="zh-CN" baseline="30000" sz="2800" lang="en-US"/>
              <a:t>n</a:t>
            </a:r>
            <a:r>
              <a:rPr altLang="en-US" sz="2800" lang="zh-CN"/>
              <a:t>）</a:t>
            </a:r>
            <a:r>
              <a:rPr altLang="zh-CN" sz="2800" lang="en-US"/>
              <a:t>+ v</a:t>
            </a:r>
          </a:p>
          <a:p>
            <a:pPr eaLnBrk="1" hangingPunct="1" latinLnBrk="1" lvl="0">
              <a:buFontTx/>
              <a:buNone/>
            </a:pPr>
            <a:r>
              <a:rPr altLang="zh-CN" sz="2800" lang="en-US"/>
              <a:t>          </a:t>
            </a:r>
            <a:r>
              <a:rPr altLang="en-US" sz="2800" lang="zh-CN"/>
              <a:t>                                 </a:t>
            </a:r>
            <a:r>
              <a:rPr altLang="en-US" b="1" sz="2800" lang="en-US"/>
              <a:t>          </a:t>
            </a:r>
          </a:p>
          <a:p>
            <a:pPr eaLnBrk="1" hangingPunct="1" latinLnBrk="1" lvl="0">
              <a:buFontTx/>
              <a:buNone/>
            </a:pPr>
            <a:r>
              <a:rPr altLang="zh-CN" b="1" sz="2800" lang="en-US"/>
              <a:t>    </a:t>
            </a:r>
          </a:p>
        </p:txBody>
      </p:sp>
      <p:pic>
        <p:nvPicPr>
          <p:cNvPr id="2097175" name=""/>
          <p:cNvPicPr>
            <a:picLocks/>
          </p:cNvPicPr>
          <p:nvPr/>
        </p:nvPicPr>
        <p:blipFill>
          <a:blip xmlns:r="http://schemas.openxmlformats.org/officeDocument/2006/relationships" r:embed="rId1"/>
          <a:srcRect l="0" t="0" r="0" b="0"/>
          <a:stretch>
            <a:fillRect/>
          </a:stretch>
        </p:blipFill>
        <p:spPr>
          <a:xfrm rot="0">
            <a:off x="6804025" y="3143250"/>
            <a:ext cx="1143000" cy="357187"/>
          </a:xfrm>
          <a:prstGeom prst="rect"/>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61" name=""/>
        <p:cNvGrpSpPr/>
        <p:nvPr/>
      </p:nvGrpSpPr>
      <p:grpSpPr>
        <a:xfrm rot="0">
          <a:off x="0" y="0"/>
          <a:ext cx="0" cy="0"/>
          <a:chOff x="0" y="0"/>
          <a:chExt cx="0" cy="0"/>
        </a:xfrm>
      </p:grpSpPr>
      <p:sp>
        <p:nvSpPr>
          <p:cNvPr id="1048854" name=""/>
          <p:cNvSpPr/>
          <p:nvPr>
            <p:ph type="title" sz="full" idx="4294967295"/>
          </p:nvPr>
        </p:nvSpPr>
        <p:spPr>
          <a:xfrm rot="0">
            <a:off x="395287" y="428625"/>
            <a:ext cx="8229600" cy="7254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r>
              <a:rPr altLang="en-US" b="1" sz="4000" lang="zh-CN">
                <a:solidFill>
                  <a:srgbClr val="CC6600"/>
                </a:solidFill>
              </a:rPr>
              <a:t>        </a:t>
            </a:r>
          </a:p>
        </p:txBody>
      </p:sp>
      <p:sp>
        <p:nvSpPr>
          <p:cNvPr id="1048855" name=""/>
          <p:cNvSpPr/>
          <p:nvPr>
            <p:ph type="body" sz="full" idx="4294967295"/>
          </p:nvPr>
        </p:nvSpPr>
        <p:spPr>
          <a:xfrm rot="0">
            <a:off x="468312" y="1279525"/>
            <a:ext cx="836136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适应性预期和通货膨胀惯性</a:t>
            </a:r>
          </a:p>
          <a:p>
            <a:pPr eaLnBrk="1" hangingPunct="1" latinLnBrk="1" lvl="0">
              <a:buFontTx/>
              <a:buNone/>
            </a:pPr>
            <a:r>
              <a:rPr altLang="en-US" b="1" sz="2800" lang="zh-CN">
                <a:solidFill>
                  <a:srgbClr val="CC6600"/>
                </a:solidFill>
                <a:latin typeface="宋体" pitchFamily="2" charset="-122"/>
              </a:rPr>
              <a:t>  ★ </a:t>
            </a:r>
            <a:r>
              <a:rPr altLang="en-US" sz="2800" lang="zh-CN">
                <a:latin typeface="宋体" pitchFamily="2" charset="-122"/>
              </a:rPr>
              <a:t>通货膨胀惯性</a:t>
            </a:r>
            <a:r>
              <a:rPr altLang="zh-CN" sz="2800" lang="en-US"/>
              <a:t>     </a:t>
            </a:r>
          </a:p>
          <a:p>
            <a:pPr eaLnBrk="1" hangingPunct="1" latinLnBrk="1" lvl="0">
              <a:buFontTx/>
              <a:buNone/>
            </a:pPr>
            <a:r>
              <a:rPr altLang="zh-CN" sz="2800" lang="en-US"/>
              <a:t>        </a:t>
            </a:r>
            <a:r>
              <a:rPr altLang="en-US" b="1" sz="2800" lang="zh-CN">
                <a:solidFill>
                  <a:srgbClr val="FF3399"/>
                </a:solidFill>
                <a:latin typeface="宋体" pitchFamily="2" charset="-122"/>
              </a:rPr>
              <a:t>∗ </a:t>
            </a:r>
            <a:r>
              <a:rPr altLang="zh-CN" sz="2400" lang="en-US"/>
              <a:t>在这样的方程形式下,</a:t>
            </a:r>
            <a:r>
              <a:rPr altLang="en-US" sz="2400" lang="zh-CN">
                <a:latin typeface="宋体" pitchFamily="2" charset="-122"/>
              </a:rPr>
              <a:t>菲利普斯</a:t>
            </a:r>
            <a:r>
              <a:rPr altLang="zh-CN" sz="2400" lang="en-US"/>
              <a:t>曲线暗示通货膨胀具有惯性: </a:t>
            </a:r>
            <a:r>
              <a:rPr altLang="en-US" sz="2400" lang="zh-CN"/>
              <a:t>在没有供给冲击和周期性失业的情况下</a:t>
            </a:r>
            <a:r>
              <a:rPr altLang="zh-CN" sz="2400" lang="en-US"/>
              <a:t>, </a:t>
            </a:r>
            <a:r>
              <a:rPr altLang="en-US" sz="2400" lang="zh-CN"/>
              <a:t>通胀将以现有速度无限期持续下去。</a:t>
            </a:r>
          </a:p>
          <a:p>
            <a:pPr eaLnBrk="1" hangingPunct="1" latinLnBrk="1" lvl="0">
              <a:buFontTx/>
              <a:buNone/>
            </a:pPr>
            <a:r>
              <a:rPr altLang="en-US" sz="2400" lang="zh-CN"/>
              <a:t>         </a:t>
            </a:r>
            <a:r>
              <a:rPr altLang="en-US" b="1" sz="2400" lang="zh-CN">
                <a:solidFill>
                  <a:srgbClr val="FF3399"/>
                </a:solidFill>
                <a:latin typeface="宋体" pitchFamily="2" charset="-122"/>
              </a:rPr>
              <a:t>∗</a:t>
            </a:r>
            <a:r>
              <a:rPr altLang="zh-CN" sz="2400" lang="en-US"/>
              <a:t> 自然失业率u</a:t>
            </a:r>
            <a:r>
              <a:rPr altLang="zh-CN" baseline="30000" sz="2400" lang="en-US"/>
              <a:t>n</a:t>
            </a:r>
            <a:r>
              <a:rPr altLang="en-US" sz="2400" lang="zh-CN"/>
              <a:t>   ：非加速通货膨胀的失业率 。          </a:t>
            </a:r>
          </a:p>
          <a:p>
            <a:pPr eaLnBrk="1" hangingPunct="1" latinLnBrk="1" lvl="0">
              <a:buFontTx/>
              <a:buNone/>
            </a:pPr>
            <a:r>
              <a:rPr altLang="en-US" sz="2400" lang="zh-CN"/>
              <a:t>         </a:t>
            </a:r>
            <a:r>
              <a:rPr altLang="en-US" b="1" sz="2400" lang="zh-CN">
                <a:solidFill>
                  <a:srgbClr val="FF3399"/>
                </a:solidFill>
                <a:latin typeface="宋体" pitchFamily="2" charset="-122"/>
              </a:rPr>
              <a:t>∗</a:t>
            </a:r>
            <a:r>
              <a:rPr altLang="zh-CN" sz="2400" lang="en-US"/>
              <a:t> 惯性产生的原因：过去的通货膨胀影响当期的预期, </a:t>
            </a:r>
            <a:r>
              <a:rPr altLang="en-US" sz="2400" lang="zh-CN"/>
              <a:t>进而影响人们确定的工资和价格。</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62" name=""/>
        <p:cNvGrpSpPr/>
        <p:nvPr/>
      </p:nvGrpSpPr>
      <p:grpSpPr>
        <a:xfrm rot="0">
          <a:off x="0" y="0"/>
          <a:ext cx="0" cy="0"/>
          <a:chOff x="0" y="0"/>
          <a:chExt cx="0" cy="0"/>
        </a:xfrm>
      </p:grpSpPr>
      <p:sp>
        <p:nvSpPr>
          <p:cNvPr id="1048856" name=""/>
          <p:cNvSpPr/>
          <p:nvPr>
            <p:ph type="title" sz="full" idx="4294967295"/>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857" name=""/>
          <p:cNvSpPr/>
          <p:nvPr>
            <p:ph type="body" sz="full" idx="4294967295"/>
          </p:nvPr>
        </p:nvSpPr>
        <p:spPr>
          <a:xfrm rot="0">
            <a:off x="539750" y="1268412"/>
            <a:ext cx="8208962" cy="5257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 </a:t>
            </a:r>
            <a:r>
              <a:rPr altLang="en-US" lang="zh-CN">
                <a:latin typeface="宋体" pitchFamily="2" charset="-122"/>
              </a:rPr>
              <a:t>通货膨胀变动的两个原因 </a:t>
            </a:r>
          </a:p>
          <a:p>
            <a:pPr eaLnBrk="1" hangingPunct="1" latinLnBrk="1" lvl="0">
              <a:lnSpc>
                <a:spcPct val="90000"/>
              </a:lnSpc>
              <a:buFontTx/>
              <a:buNone/>
            </a:pPr>
            <a:r>
              <a:rPr altLang="en-US" b="1" sz="2800" lang="zh-CN">
                <a:solidFill>
                  <a:srgbClr val="CC6600"/>
                </a:solidFill>
                <a:latin typeface="宋体" pitchFamily="2" charset="-122"/>
              </a:rPr>
              <a:t>   ★</a:t>
            </a:r>
            <a:r>
              <a:rPr altLang="en-US" b="1" sz="2800" lang="zh-CN">
                <a:solidFill>
                  <a:srgbClr val="FF3399"/>
                </a:solidFill>
                <a:latin typeface="宋体" pitchFamily="2" charset="-122"/>
              </a:rPr>
              <a:t> </a:t>
            </a:r>
            <a:r>
              <a:rPr altLang="zh-CN" sz="2800" lang="en-US"/>
              <a:t>需求拉动的通货膨胀：</a:t>
            </a:r>
          </a:p>
          <a:p>
            <a:pPr eaLnBrk="1" hangingPunct="1" latinLnBrk="1" lvl="0">
              <a:lnSpc>
                <a:spcPct val="90000"/>
              </a:lnSpc>
              <a:buFontTx/>
              <a:buNone/>
            </a:pPr>
            <a:r>
              <a:rPr altLang="zh-CN" sz="2800" lang="en-US"/>
              <a:t>          </a:t>
            </a:r>
            <a:r>
              <a:rPr altLang="en-US" sz="2800" lang="zh-CN"/>
              <a:t>需求冲击导致通膨胀，对总需求正的冲击将导致失业率低于自然水平</a:t>
            </a:r>
            <a:r>
              <a:rPr altLang="zh-CN" sz="2800" lang="en-US"/>
              <a:t>, </a:t>
            </a:r>
            <a:r>
              <a:rPr altLang="en-US" sz="2800" lang="zh-CN"/>
              <a:t>并  “拉动”通货膨胀上升。</a:t>
            </a:r>
          </a:p>
          <a:p>
            <a:pPr eaLnBrk="1" hangingPunct="1" latinLnBrk="1" lvl="0">
              <a:lnSpc>
                <a:spcPct val="90000"/>
              </a:lnSpc>
              <a:buFontTx/>
              <a:buNone/>
            </a:pPr>
            <a:r>
              <a:rPr altLang="en-US" b="1" sz="2800" lang="zh-CN">
                <a:solidFill>
                  <a:srgbClr val="CC6600"/>
                </a:solidFill>
                <a:latin typeface="宋体" pitchFamily="2" charset="-122"/>
              </a:rPr>
              <a:t>   ★</a:t>
            </a:r>
            <a:r>
              <a:rPr altLang="en-US" b="1" sz="4000" lang="zh-CN">
                <a:solidFill>
                  <a:srgbClr val="FF3399"/>
                </a:solidFill>
                <a:latin typeface="宋体" pitchFamily="2" charset="-122"/>
              </a:rPr>
              <a:t> </a:t>
            </a:r>
            <a:r>
              <a:rPr altLang="zh-CN" sz="2800" lang="en-US"/>
              <a:t>成本推进通货膨胀:</a:t>
            </a:r>
          </a:p>
          <a:p>
            <a:pPr eaLnBrk="1" hangingPunct="1" latinLnBrk="1" lvl="0">
              <a:lnSpc>
                <a:spcPct val="90000"/>
              </a:lnSpc>
              <a:buFontTx/>
              <a:buNone/>
            </a:pPr>
            <a:r>
              <a:rPr altLang="en-US" sz="2800" lang="en-US"/>
              <a:t>           </a:t>
            </a:r>
            <a:r>
              <a:rPr altLang="en-US" sz="2800" lang="zh-CN"/>
              <a:t>供给冲击造成通货膨胀，不利的供给冲击将增加企业生产成本，促使企业提价格</a:t>
            </a:r>
            <a:r>
              <a:rPr altLang="zh-CN" sz="2800" lang="en-US"/>
              <a:t>, “</a:t>
            </a:r>
            <a:r>
              <a:rPr altLang="en-US" sz="2800" lang="zh-CN"/>
              <a:t>推动”通货膨胀上升。</a:t>
            </a:r>
          </a:p>
          <a:p>
            <a:pPr eaLnBrk="1" hangingPunct="1" latinLnBrk="1" lvl="0">
              <a:lnSpc>
                <a:spcPct val="90000"/>
              </a:lnSpc>
              <a:buFontTx/>
              <a:buNone/>
            </a:pPr>
            <a:endParaRPr altLang="en-US" b="1" sz="40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605" name=""/>
          <p:cNvSpPr/>
          <p:nvPr>
            <p:ph type="body" sz="full" idx="1"/>
          </p:nvPr>
        </p:nvSpPr>
        <p:spPr>
          <a:xfrm rot="0">
            <a:off x="611187" y="1052512"/>
            <a:ext cx="7543800" cy="54006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Tx/>
              <a:buNone/>
            </a:pPr>
            <a:r>
              <a:rPr altLang="zh-CN" lang="zh-CN"/>
              <a:t> </a:t>
            </a:r>
            <a:r>
              <a:rPr altLang="zh-CN" b="1" lang="zh-CN">
                <a:solidFill>
                  <a:srgbClr val="3366FF"/>
                </a:solidFill>
                <a:latin typeface="宋体" pitchFamily="2" charset="-122"/>
              </a:rPr>
              <a:t>⊙</a:t>
            </a:r>
            <a:r>
              <a:rPr altLang="en-US" lang="en-US">
                <a:latin typeface="宋体" pitchFamily="2" charset="-122"/>
              </a:rPr>
              <a:t>失业的</a:t>
            </a:r>
            <a:r>
              <a:rPr altLang="en-US" lang="zh-CN">
                <a:latin typeface="宋体" pitchFamily="2" charset="-122"/>
              </a:rPr>
              <a:t>界定与度量</a:t>
            </a:r>
          </a:p>
          <a:p>
            <a:pPr eaLnBrk="1" hangingPunct="1" latinLnBrk="1" lvl="0">
              <a:spcBef>
                <a:spcPct val="35000"/>
              </a:spcBef>
              <a:buFontTx/>
              <a:buNone/>
            </a:pPr>
            <a:r>
              <a:rPr altLang="en-US" lang="en-US">
                <a:solidFill>
                  <a:srgbClr val="CC6600"/>
                </a:solidFill>
                <a:latin typeface="宋体" pitchFamily="2" charset="-122"/>
              </a:rPr>
              <a:t>  </a:t>
            </a:r>
            <a:r>
              <a:rPr altLang="en-US" sz="2800" lang="en-US">
                <a:solidFill>
                  <a:srgbClr val="CC6600"/>
                </a:solidFill>
                <a:latin typeface="宋体" pitchFamily="2" charset="-122"/>
              </a:rPr>
              <a:t>★</a:t>
            </a:r>
            <a:r>
              <a:rPr altLang="en-US" sz="2800" lang="zh-CN">
                <a:solidFill>
                  <a:schemeClr val="lt2"/>
                </a:solidFill>
                <a:latin typeface="宋体" pitchFamily="2" charset="-122"/>
              </a:rPr>
              <a:t>失业的度量</a:t>
            </a:r>
          </a:p>
          <a:p>
            <a:pPr eaLnBrk="1" hangingPunct="1" latinLnBrk="1" lvl="0">
              <a:buFontTx/>
              <a:buNone/>
            </a:pPr>
            <a:r>
              <a:rPr altLang="en-US" sz="2800" lang="en-US">
                <a:solidFill>
                  <a:srgbClr val="FF3399"/>
                </a:solidFill>
                <a:latin typeface="宋体" pitchFamily="2" charset="-122"/>
              </a:rPr>
              <a:t>    </a:t>
            </a:r>
            <a:r>
              <a:rPr altLang="en-US" b="1" sz="2400" lang="en-US">
                <a:solidFill>
                  <a:srgbClr val="FF3399"/>
                </a:solidFill>
                <a:latin typeface="宋体" pitchFamily="2" charset="-122"/>
              </a:rPr>
              <a:t>∗</a:t>
            </a:r>
            <a:r>
              <a:rPr altLang="en-US" sz="2400" lang="zh-CN">
                <a:latin typeface="宋体" pitchFamily="2" charset="-122"/>
              </a:rPr>
              <a:t>劳动力参与率：</a:t>
            </a:r>
            <a:r>
              <a:rPr altLang="zh-CN" sz="2400" lang="en-US">
                <a:solidFill>
                  <a:schemeClr val="lt2"/>
                </a:solidFill>
                <a:latin typeface="宋体" pitchFamily="2" charset="-122"/>
              </a:rPr>
              <a:t>成年人口中属于劳动力人数的百分比。</a:t>
            </a:r>
          </a:p>
          <a:p>
            <a:pPr eaLnBrk="1" hangingPunct="1" latinLnBrk="1" lvl="0">
              <a:spcBef>
                <a:spcPct val="35000"/>
              </a:spcBef>
              <a:buFontTx/>
              <a:buNone/>
            </a:pPr>
            <a:endParaRPr altLang="en-US" b="1" sz="2400" lang="zh-CN">
              <a:solidFill>
                <a:srgbClr val="FF3399"/>
              </a:solidFill>
              <a:latin typeface="宋体" pitchFamily="2" charset="-122"/>
            </a:endParaRPr>
          </a:p>
          <a:p>
            <a:pPr eaLnBrk="1" hangingPunct="1" latinLnBrk="1" lvl="0">
              <a:spcBef>
                <a:spcPct val="35000"/>
              </a:spcBef>
              <a:buFontTx/>
              <a:buNone/>
            </a:pPr>
            <a:endParaRPr altLang="en-US" b="1" sz="2400" lang="zh-CN">
              <a:solidFill>
                <a:srgbClr val="FF3399"/>
              </a:solidFill>
              <a:latin typeface="宋体" pitchFamily="2" charset="-122"/>
            </a:endParaRPr>
          </a:p>
          <a:p>
            <a:pPr eaLnBrk="1" hangingPunct="1" latinLnBrk="1" lvl="0">
              <a:spcBef>
                <a:spcPct val="35000"/>
              </a:spcBef>
              <a:buFontTx/>
              <a:buNone/>
            </a:pPr>
            <a:r>
              <a:rPr altLang="en-US" b="1" sz="2400" lang="zh-CN">
                <a:solidFill>
                  <a:srgbClr val="FF3399"/>
                </a:solidFill>
                <a:latin typeface="宋体" pitchFamily="2" charset="-122"/>
              </a:rPr>
              <a:t>     ∗</a:t>
            </a:r>
            <a:r>
              <a:rPr altLang="en-US" sz="2400" lang="en-US">
                <a:solidFill>
                  <a:schemeClr val="lt2"/>
                </a:solidFill>
                <a:latin typeface="宋体" pitchFamily="2" charset="-122"/>
              </a:rPr>
              <a:t>失业率：失业人口占劳动力人口的比重。</a:t>
            </a:r>
          </a:p>
        </p:txBody>
      </p:sp>
      <p:sp>
        <p:nvSpPr>
          <p:cNvPr id="1048606" name=""/>
          <p:cNvSpPr/>
          <p:nvPr>
            <p:ph type="title" sz="full" idx="0"/>
          </p:nvPr>
        </p:nvSpPr>
        <p:spPr>
          <a:xfrm rot="0">
            <a:off x="611187" y="333375"/>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pic>
        <p:nvPicPr>
          <p:cNvPr id="2097152" name=""/>
          <p:cNvPicPr>
            <a:picLocks/>
          </p:cNvPicPr>
          <p:nvPr/>
        </p:nvPicPr>
        <p:blipFill>
          <a:blip xmlns:r="http://schemas.openxmlformats.org/officeDocument/2006/relationships" r:embed="rId1"/>
          <a:srcRect l="0" t="0" r="0" b="0"/>
          <a:stretch>
            <a:fillRect/>
          </a:stretch>
        </p:blipFill>
        <p:spPr>
          <a:xfrm rot="0">
            <a:off x="2514600" y="4895850"/>
            <a:ext cx="3733800" cy="836612"/>
          </a:xfrm>
          <a:prstGeom prst="rect"/>
          <a:solidFill>
            <a:srgbClr val="FFCC99">
              <a:alpha val="50000"/>
            </a:srgbClr>
          </a:solidFill>
          <a:ln w="12700" cap="sq" cmpd="sng">
            <a:solidFill>
              <a:schemeClr val="dk1">
                <a:alpha val="100000"/>
              </a:schemeClr>
            </a:solidFill>
            <a:prstDash val="solid"/>
            <a:round/>
          </a:ln>
        </p:spPr>
      </p:pic>
      <p:pic>
        <p:nvPicPr>
          <p:cNvPr id="2097153" name=""/>
          <p:cNvPicPr>
            <a:picLocks/>
          </p:cNvPicPr>
          <p:nvPr/>
        </p:nvPicPr>
        <p:blipFill>
          <a:blip xmlns:r="http://schemas.openxmlformats.org/officeDocument/2006/relationships" r:embed="rId2"/>
          <a:srcRect l="0" t="0" r="0" b="0"/>
          <a:stretch>
            <a:fillRect/>
          </a:stretch>
        </p:blipFill>
        <p:spPr>
          <a:xfrm rot="0">
            <a:off x="1785937" y="3362325"/>
            <a:ext cx="5635625" cy="642937"/>
          </a:xfrm>
          <a:prstGeom prst="rect"/>
          <a:solidFill>
            <a:srgbClr val="FFCC99">
              <a:alpha val="50000"/>
            </a:srgbClr>
          </a:solidFill>
          <a:ln w="12700" cap="sq" cmpd="sng">
            <a:solidFill>
              <a:schemeClr val="dk1">
                <a:alpha val="100000"/>
              </a:schemeClr>
            </a:solidFill>
            <a:prstDash val="solid"/>
            <a:rou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63" name=""/>
        <p:cNvGrpSpPr/>
        <p:nvPr/>
      </p:nvGrpSpPr>
      <p:grpSpPr>
        <a:xfrm rot="0">
          <a:off x="0" y="0"/>
          <a:ext cx="0" cy="0"/>
          <a:chOff x="0" y="0"/>
          <a:chExt cx="0" cy="0"/>
        </a:xfrm>
      </p:grpSpPr>
      <p:sp>
        <p:nvSpPr>
          <p:cNvPr id="1048858" name=""/>
          <p:cNvSpPr/>
          <p:nvPr>
            <p:ph type="title" sz="full" idx="4294967295"/>
          </p:nvPr>
        </p:nvSpPr>
        <p:spPr>
          <a:xfrm rot="0">
            <a:off x="500062" y="642937"/>
            <a:ext cx="8229600" cy="79692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859" name=""/>
          <p:cNvSpPr/>
          <p:nvPr>
            <p:ph type="body" sz="full" idx="4294967295"/>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 </a:t>
            </a:r>
            <a:r>
              <a:rPr altLang="en-US" lang="zh-CN">
                <a:latin typeface="宋体" pitchFamily="2" charset="-122"/>
              </a:rPr>
              <a:t>通货膨胀与失业的短期取舍关系</a:t>
            </a:r>
          </a:p>
          <a:p>
            <a:pPr eaLnBrk="1" hangingPunct="1" latinLnBrk="1"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a:t>
            </a:r>
            <a:r>
              <a:rPr altLang="zh-CN" sz="2800" lang="en-US">
                <a:latin typeface="宋体" pitchFamily="2" charset="-122"/>
              </a:rPr>
              <a:t>菲利普斯曲线的政策含义 </a:t>
            </a:r>
          </a:p>
          <a:p>
            <a:pPr eaLnBrk="1" hangingPunct="1" latinLnBrk="1" lvl="0">
              <a:buFontTx/>
              <a:buNone/>
            </a:pPr>
            <a:r>
              <a:rPr altLang="en-US" sz="2800" lang="zh-CN">
                <a:latin typeface="宋体" pitchFamily="2" charset="-122"/>
              </a:rPr>
              <a:t>      在任何时候，预期的通货膨胀和供给冲击都是决策者无法直接控制的。然而决策者可以通过改变总需求来改变产出、失业和通货膨胀。</a:t>
            </a:r>
          </a:p>
          <a:p>
            <a:pPr eaLnBrk="1" hangingPunct="1" latinLnBrk="1" lvl="0">
              <a:buFontTx/>
              <a:buNone/>
            </a:pPr>
            <a:r>
              <a:rPr altLang="en-US" sz="2800" lang="zh-CN">
                <a:latin typeface="宋体" pitchFamily="2" charset="-122"/>
              </a:rPr>
              <a:t>      决策者可以扩大总需求来降低失业并提高通货膨胀；或者决策者也可以压低总需求来提高失业并降低通货膨胀。</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67" name=""/>
        <p:cNvGrpSpPr/>
        <p:nvPr/>
      </p:nvGrpSpPr>
      <p:grpSpPr>
        <a:xfrm rot="0">
          <a:off x="0" y="0"/>
          <a:ext cx="0" cy="0"/>
          <a:chOff x="0" y="0"/>
          <a:chExt cx="0" cy="0"/>
        </a:xfrm>
      </p:grpSpPr>
      <p:sp>
        <p:nvSpPr>
          <p:cNvPr id="1048870" name=""/>
          <p:cNvSpPr/>
          <p:nvPr>
            <p:ph type="title" sz="quarter" idx="0"/>
          </p:nvPr>
        </p:nvSpPr>
        <p:spPr>
          <a:xfrm rot="0">
            <a:off x="395287" y="274637"/>
            <a:ext cx="8291512"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6.4 </a:t>
            </a:r>
            <a:r>
              <a:rPr altLang="en-US" b="1" sz="3600" lang="zh-CN">
                <a:solidFill>
                  <a:srgbClr val="CC6600"/>
                </a:solidFill>
              </a:rPr>
              <a:t>通货膨胀、失业和菲利普斯曲线</a:t>
            </a:r>
          </a:p>
        </p:txBody>
      </p:sp>
      <p:grpSp>
        <p:nvGrpSpPr>
          <p:cNvPr id="168" name=""/>
          <p:cNvGrpSpPr/>
          <p:nvPr/>
        </p:nvGrpSpPr>
        <p:grpSpPr>
          <a:xfrm rot="0">
            <a:off x="900112" y="2589212"/>
            <a:ext cx="7704137" cy="3792537"/>
            <a:chOff x="302" y="0"/>
            <a:chExt cx="4853" cy="2389"/>
          </a:xfrm>
        </p:grpSpPr>
        <p:pic>
          <p:nvPicPr>
            <p:cNvPr id="2097176" name=""/>
            <p:cNvPicPr>
              <a:picLocks/>
            </p:cNvPicPr>
            <p:nvPr/>
          </p:nvPicPr>
          <p:blipFill>
            <a:blip xmlns:r="http://schemas.openxmlformats.org/officeDocument/2006/relationships" r:embed="rId1"/>
            <a:srcRect l="0" t="0" r="0" b="0"/>
            <a:stretch>
              <a:fillRect/>
            </a:stretch>
          </p:blipFill>
          <p:spPr>
            <a:xfrm rot="0">
              <a:off x="1458" y="454"/>
              <a:ext cx="204" cy="272"/>
            </a:xfrm>
            <a:prstGeom prst="rect"/>
            <a:noFill/>
            <a:ln>
              <a:noFill/>
            </a:ln>
          </p:spPr>
        </p:pic>
        <p:pic>
          <p:nvPicPr>
            <p:cNvPr id="2097177" name=""/>
            <p:cNvPicPr>
              <a:picLocks/>
            </p:cNvPicPr>
            <p:nvPr/>
          </p:nvPicPr>
          <p:blipFill>
            <a:blip xmlns:r="http://schemas.openxmlformats.org/officeDocument/2006/relationships" r:embed="rId2"/>
            <a:srcRect l="0" t="0" r="0" b="0"/>
            <a:stretch>
              <a:fillRect/>
            </a:stretch>
          </p:blipFill>
          <p:spPr>
            <a:xfrm rot="0">
              <a:off x="2343" y="2042"/>
              <a:ext cx="304" cy="347"/>
            </a:xfrm>
            <a:prstGeom prst="rect"/>
            <a:noFill/>
            <a:ln>
              <a:noFill/>
            </a:ln>
          </p:spPr>
        </p:pic>
        <p:pic>
          <p:nvPicPr>
            <p:cNvPr id="2097178" name=""/>
            <p:cNvPicPr>
              <a:picLocks/>
            </p:cNvPicPr>
            <p:nvPr/>
          </p:nvPicPr>
          <p:blipFill>
            <a:blip xmlns:r="http://schemas.openxmlformats.org/officeDocument/2006/relationships" r:embed="rId3"/>
            <a:srcRect l="0" t="0" r="0" b="0"/>
            <a:stretch>
              <a:fillRect/>
            </a:stretch>
          </p:blipFill>
          <p:spPr>
            <a:xfrm rot="0">
              <a:off x="755" y="0"/>
              <a:ext cx="266" cy="266"/>
            </a:xfrm>
            <a:prstGeom prst="rect"/>
            <a:noFill/>
            <a:ln>
              <a:noFill/>
            </a:ln>
          </p:spPr>
        </p:pic>
        <p:sp>
          <p:nvSpPr>
            <p:cNvPr id="1048871" name=""/>
            <p:cNvSpPr/>
            <p:nvPr/>
          </p:nvSpPr>
          <p:spPr>
            <a:xfrm rot="0">
              <a:off x="1027" y="2087"/>
              <a:ext cx="3039" cy="0"/>
            </a:xfrm>
            <a:prstGeom prst="line"/>
            <a:noFill/>
            <a:ln w="28575" cap="flat" cmpd="sng">
              <a:solidFill>
                <a:schemeClr val="dk1">
                  <a:alpha val="100000"/>
                </a:schemeClr>
              </a:solidFill>
              <a:prstDash val="solid"/>
              <a:round/>
            </a:ln>
          </p:spPr>
        </p:sp>
        <p:sp>
          <p:nvSpPr>
            <p:cNvPr id="1048872" name=""/>
            <p:cNvSpPr/>
            <p:nvPr/>
          </p:nvSpPr>
          <p:spPr>
            <a:xfrm rot="0" flipV="1">
              <a:off x="1027" y="91"/>
              <a:ext cx="0" cy="1996"/>
            </a:xfrm>
            <a:prstGeom prst="line"/>
            <a:noFill/>
            <a:ln w="28575" cap="flat" cmpd="sng">
              <a:solidFill>
                <a:schemeClr val="dk1">
                  <a:alpha val="100000"/>
                </a:schemeClr>
              </a:solidFill>
              <a:prstDash val="solid"/>
              <a:round/>
            </a:ln>
          </p:spPr>
        </p:sp>
        <p:sp>
          <p:nvSpPr>
            <p:cNvPr id="1048873" name=""/>
            <p:cNvSpPr/>
            <p:nvPr/>
          </p:nvSpPr>
          <p:spPr>
            <a:xfrm rot="0">
              <a:off x="1345" y="227"/>
              <a:ext cx="2086" cy="1542"/>
            </a:xfrm>
            <a:prstGeom prst="line"/>
            <a:noFill/>
            <a:ln w="38100" cap="flat" cmpd="sng">
              <a:solidFill>
                <a:schemeClr val="dk1">
                  <a:alpha val="100000"/>
                </a:schemeClr>
              </a:solidFill>
              <a:prstDash val="solid"/>
              <a:round/>
            </a:ln>
          </p:spPr>
        </p:sp>
        <p:sp>
          <p:nvSpPr>
            <p:cNvPr id="1048874" name=""/>
            <p:cNvSpPr/>
            <p:nvPr/>
          </p:nvSpPr>
          <p:spPr>
            <a:xfrm rot="0">
              <a:off x="1027" y="1044"/>
              <a:ext cx="1406" cy="0"/>
            </a:xfrm>
            <a:prstGeom prst="line"/>
            <a:noFill/>
            <a:ln w="19050" cap="flat" cmpd="sng">
              <a:solidFill>
                <a:schemeClr val="dk1">
                  <a:alpha val="100000"/>
                </a:schemeClr>
              </a:solidFill>
              <a:prstDash val="sysDot"/>
              <a:round/>
            </a:ln>
          </p:spPr>
        </p:sp>
        <p:sp>
          <p:nvSpPr>
            <p:cNvPr id="1048875" name=""/>
            <p:cNvSpPr/>
            <p:nvPr/>
          </p:nvSpPr>
          <p:spPr>
            <a:xfrm rot="0">
              <a:off x="2433" y="1044"/>
              <a:ext cx="0" cy="1043"/>
            </a:xfrm>
            <a:prstGeom prst="line"/>
            <a:noFill/>
            <a:ln w="19050" cap="flat" cmpd="sng">
              <a:solidFill>
                <a:schemeClr val="dk1">
                  <a:alpha val="100000"/>
                </a:schemeClr>
              </a:solidFill>
              <a:prstDash val="sysDot"/>
              <a:round/>
            </a:ln>
          </p:spPr>
        </p:sp>
        <p:sp>
          <p:nvSpPr>
            <p:cNvPr id="1048876" name=""/>
            <p:cNvSpPr/>
            <p:nvPr/>
          </p:nvSpPr>
          <p:spPr>
            <a:xfrm rot="0">
              <a:off x="1662" y="726"/>
              <a:ext cx="318" cy="0"/>
            </a:xfrm>
            <a:prstGeom prst="line"/>
            <a:noFill/>
            <a:ln w="19050" cap="flat" cmpd="sng">
              <a:solidFill>
                <a:schemeClr val="dk1">
                  <a:alpha val="100000"/>
                </a:schemeClr>
              </a:solidFill>
              <a:prstDash val="solid"/>
              <a:round/>
            </a:ln>
          </p:spPr>
        </p:sp>
        <p:sp>
          <p:nvSpPr>
            <p:cNvPr id="1048877" name=""/>
            <p:cNvSpPr/>
            <p:nvPr/>
          </p:nvSpPr>
          <p:spPr>
            <a:xfrm rot="0" flipV="1">
              <a:off x="1662" y="499"/>
              <a:ext cx="0" cy="227"/>
            </a:xfrm>
            <a:prstGeom prst="line"/>
            <a:noFill/>
            <a:ln w="19050" cap="flat" cmpd="sng">
              <a:solidFill>
                <a:schemeClr val="dk1">
                  <a:alpha val="100000"/>
                </a:schemeClr>
              </a:solidFill>
              <a:prstDash val="solid"/>
              <a:round/>
            </a:ln>
          </p:spPr>
        </p:sp>
        <p:sp>
          <p:nvSpPr>
            <p:cNvPr id="1048878" name=""/>
            <p:cNvSpPr txBox="1"/>
            <p:nvPr/>
          </p:nvSpPr>
          <p:spPr>
            <a:xfrm rot="0">
              <a:off x="1786" y="569"/>
              <a:ext cx="116" cy="3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879" name=""/>
            <p:cNvSpPr txBox="1"/>
            <p:nvPr/>
          </p:nvSpPr>
          <p:spPr>
            <a:xfrm rot="0">
              <a:off x="1740" y="569"/>
              <a:ext cx="116" cy="365"/>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endParaRPr altLang="en-US" lang="zh-CN"/>
            </a:p>
          </p:txBody>
        </p:sp>
        <p:sp>
          <p:nvSpPr>
            <p:cNvPr id="1048880" name=""/>
            <p:cNvSpPr txBox="1"/>
            <p:nvPr/>
          </p:nvSpPr>
          <p:spPr>
            <a:xfrm rot="0">
              <a:off x="1708" y="681"/>
              <a:ext cx="223" cy="288"/>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sz="2400" lang="en-US"/>
                <a:t>1</a:t>
              </a:r>
            </a:p>
          </p:txBody>
        </p:sp>
        <p:pic>
          <p:nvPicPr>
            <p:cNvPr id="2097179" name=""/>
            <p:cNvPicPr>
              <a:picLocks/>
            </p:cNvPicPr>
            <p:nvPr/>
          </p:nvPicPr>
          <p:blipFill>
            <a:blip xmlns:r="http://schemas.openxmlformats.org/officeDocument/2006/relationships" r:embed="rId4"/>
            <a:srcRect l="0" t="0" r="0" b="0"/>
            <a:stretch>
              <a:fillRect/>
            </a:stretch>
          </p:blipFill>
          <p:spPr>
            <a:xfrm rot="0">
              <a:off x="3885" y="2132"/>
              <a:ext cx="194" cy="213"/>
            </a:xfrm>
            <a:prstGeom prst="rect"/>
            <a:noFill/>
            <a:ln>
              <a:noFill/>
            </a:ln>
          </p:spPr>
        </p:pic>
        <p:pic>
          <p:nvPicPr>
            <p:cNvPr id="2097180" name=""/>
            <p:cNvPicPr>
              <a:picLocks/>
            </p:cNvPicPr>
            <p:nvPr/>
          </p:nvPicPr>
          <p:blipFill>
            <a:blip xmlns:r="http://schemas.openxmlformats.org/officeDocument/2006/relationships" r:embed="rId5"/>
            <a:srcRect l="0" t="0" r="0" b="0"/>
            <a:stretch>
              <a:fillRect/>
            </a:stretch>
          </p:blipFill>
          <p:spPr>
            <a:xfrm rot="0">
              <a:off x="302" y="908"/>
              <a:ext cx="659" cy="249"/>
            </a:xfrm>
            <a:prstGeom prst="rect"/>
            <a:noFill/>
            <a:ln>
              <a:noFill/>
            </a:ln>
          </p:spPr>
        </p:pic>
        <p:pic>
          <p:nvPicPr>
            <p:cNvPr id="2097181" name=""/>
            <p:cNvPicPr>
              <a:picLocks/>
            </p:cNvPicPr>
            <p:nvPr/>
          </p:nvPicPr>
          <p:blipFill>
            <a:blip xmlns:r="http://schemas.openxmlformats.org/officeDocument/2006/relationships" r:embed="rId6"/>
            <a:srcRect l="0" t="0" r="0" b="0"/>
            <a:stretch>
              <a:fillRect/>
            </a:stretch>
          </p:blipFill>
          <p:spPr>
            <a:xfrm rot="0">
              <a:off x="2116" y="182"/>
              <a:ext cx="3039" cy="417"/>
            </a:xfrm>
            <a:prstGeom prst="rect"/>
            <a:solidFill>
              <a:srgbClr val="A9273D"/>
            </a:solidFill>
            <a:ln>
              <a:noFill/>
            </a:ln>
          </p:spPr>
        </p:pic>
        <p:sp>
          <p:nvSpPr>
            <p:cNvPr id="1048881" name=""/>
            <p:cNvSpPr/>
            <p:nvPr/>
          </p:nvSpPr>
          <p:spPr>
            <a:xfrm rot="0" flipH="1">
              <a:off x="2751" y="772"/>
              <a:ext cx="363" cy="453"/>
            </a:xfrm>
            <a:prstGeom prst="line"/>
            <a:noFill/>
            <a:ln w="28575" cap="flat" cmpd="sng">
              <a:solidFill>
                <a:schemeClr val="dk1">
                  <a:alpha val="100000"/>
                </a:schemeClr>
              </a:solidFill>
              <a:prstDash val="solid"/>
              <a:round/>
              <a:tailEnd type="triangle" w="med" len="med"/>
            </a:ln>
          </p:spPr>
        </p:sp>
      </p:grpSp>
      <p:sp>
        <p:nvSpPr>
          <p:cNvPr id="1048882" name=""/>
          <p:cNvSpPr/>
          <p:nvPr/>
        </p:nvSpPr>
        <p:spPr>
          <a:xfrm rot="0">
            <a:off x="468312" y="1220787"/>
            <a:ext cx="7848600" cy="12001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 </a:t>
            </a:r>
            <a:r>
              <a:rPr altLang="en-US" sz="3200" lang="zh-CN">
                <a:latin typeface="宋体" pitchFamily="2" charset="-122"/>
              </a:rPr>
              <a:t>通货膨胀与失业的短期取舍关系</a:t>
            </a:r>
          </a:p>
          <a:p>
            <a:pPr eaLnBrk="1" hangingPunct="1" latinLnBrk="1"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 </a:t>
            </a:r>
            <a:r>
              <a:rPr altLang="en-US" sz="2800" lang="zh-CN">
                <a:latin typeface="宋体" pitchFamily="2" charset="-122"/>
              </a:rPr>
              <a:t>菲利普斯曲线的政策含义</a:t>
            </a:r>
            <a:r>
              <a:rPr altLang="zh-CN" sz="3200" lang="en-US">
                <a:latin typeface="宋体" pitchFamily="2" charset="-12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69" name=""/>
        <p:cNvGrpSpPr/>
        <p:nvPr/>
      </p:nvGrpSpPr>
      <p:grpSpPr>
        <a:xfrm rot="0">
          <a:off x="0" y="0"/>
          <a:ext cx="0" cy="0"/>
          <a:chOff x="0" y="0"/>
          <a:chExt cx="0" cy="0"/>
        </a:xfrm>
      </p:grpSpPr>
      <p:sp>
        <p:nvSpPr>
          <p:cNvPr id="1048883" name=""/>
          <p:cNvSpPr/>
          <p:nvPr>
            <p:ph type="title" sz="quarter" idx="0"/>
          </p:nvPr>
        </p:nvSpPr>
        <p:spPr>
          <a:xfrm rot="0">
            <a:off x="395287" y="115887"/>
            <a:ext cx="8291512" cy="7794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6.4 </a:t>
            </a:r>
            <a:r>
              <a:rPr altLang="en-US" b="1" sz="3600" lang="zh-CN">
                <a:solidFill>
                  <a:srgbClr val="CC6600"/>
                </a:solidFill>
              </a:rPr>
              <a:t>通货膨胀、失业和菲利普斯曲线</a:t>
            </a:r>
          </a:p>
        </p:txBody>
      </p:sp>
      <p:sp>
        <p:nvSpPr>
          <p:cNvPr id="1048884" name=""/>
          <p:cNvSpPr/>
          <p:nvPr/>
        </p:nvSpPr>
        <p:spPr>
          <a:xfrm rot="0">
            <a:off x="468312" y="692150"/>
            <a:ext cx="7848600" cy="120015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 </a:t>
            </a:r>
            <a:r>
              <a:rPr altLang="en-US" sz="3200" lang="zh-CN">
                <a:latin typeface="宋体" pitchFamily="2" charset="-122"/>
              </a:rPr>
              <a:t>通货膨胀与失业的短期取舍关系</a:t>
            </a:r>
          </a:p>
          <a:p>
            <a:pPr eaLnBrk="1" hangingPunct="1" latinLnBrk="1"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 </a:t>
            </a:r>
            <a:r>
              <a:rPr altLang="en-US" sz="2800" lang="zh-CN">
                <a:latin typeface="宋体" pitchFamily="2" charset="-122"/>
              </a:rPr>
              <a:t>短期与长期的菲利普斯曲线</a:t>
            </a:r>
            <a:r>
              <a:rPr altLang="zh-CN" sz="3200" lang="en-US">
                <a:latin typeface="宋体" pitchFamily="2" charset="-122"/>
              </a:rPr>
              <a:t> </a:t>
            </a:r>
          </a:p>
        </p:txBody>
      </p:sp>
      <p:grpSp>
        <p:nvGrpSpPr>
          <p:cNvPr id="170" name=""/>
          <p:cNvGrpSpPr/>
          <p:nvPr/>
        </p:nvGrpSpPr>
        <p:grpSpPr>
          <a:xfrm rot="0">
            <a:off x="287337" y="2133600"/>
            <a:ext cx="8605838" cy="4127500"/>
            <a:chOff x="0" y="381000"/>
            <a:chExt cx="8604448" cy="5737592"/>
          </a:xfrm>
        </p:grpSpPr>
        <p:sp>
          <p:nvSpPr>
            <p:cNvPr id="1048885" name=""/>
            <p:cNvSpPr/>
            <p:nvPr/>
          </p:nvSpPr>
          <p:spPr>
            <a:xfrm rot="0" flipV="1">
              <a:off x="2051050" y="1196975"/>
              <a:ext cx="0" cy="4319588"/>
            </a:xfrm>
            <a:prstGeom prst="line"/>
            <a:noFill/>
            <a:ln w="12700" cap="flat" cmpd="sng">
              <a:solidFill>
                <a:schemeClr val="dk1">
                  <a:alpha val="100000"/>
                </a:schemeClr>
              </a:solidFill>
              <a:prstDash val="solid"/>
              <a:round/>
              <a:tailEnd type="triangle" w="med" len="med"/>
            </a:ln>
          </p:spPr>
        </p:sp>
        <p:sp>
          <p:nvSpPr>
            <p:cNvPr id="1048886" name=""/>
            <p:cNvSpPr/>
            <p:nvPr/>
          </p:nvSpPr>
          <p:spPr>
            <a:xfrm rot="0">
              <a:off x="2057400" y="5486400"/>
              <a:ext cx="5689600" cy="0"/>
            </a:xfrm>
            <a:prstGeom prst="line"/>
            <a:noFill/>
            <a:ln w="12700" cap="flat" cmpd="sng">
              <a:solidFill>
                <a:schemeClr val="dk1">
                  <a:alpha val="100000"/>
                </a:schemeClr>
              </a:solidFill>
              <a:prstDash val="solid"/>
              <a:round/>
              <a:tailEnd type="triangle" w="med" len="med"/>
            </a:ln>
          </p:spPr>
        </p:sp>
        <p:sp>
          <p:nvSpPr>
            <p:cNvPr id="1048887" name=""/>
            <p:cNvSpPr txBox="1"/>
            <p:nvPr/>
          </p:nvSpPr>
          <p:spPr>
            <a:xfrm rot="0">
              <a:off x="1143000" y="609600"/>
              <a:ext cx="1981200" cy="555993"/>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2000" lang="zh-CN">
                  <a:latin typeface="Times New Roman" pitchFamily="18" charset="0"/>
                </a:rPr>
                <a:t>通货膨胀，</a:t>
              </a:r>
              <a:r>
                <a:rPr altLang="en-US" b="1" sz="2000" lang="zh-CN">
                  <a:latin typeface="Times New Roman" pitchFamily="18" charset="0"/>
                  <a:sym typeface="Symbol" pitchFamily="18" charset="2"/>
                </a:rPr>
                <a:t></a:t>
              </a:r>
            </a:p>
          </p:txBody>
        </p:sp>
        <p:sp>
          <p:nvSpPr>
            <p:cNvPr id="1048888" name=""/>
            <p:cNvSpPr txBox="1"/>
            <p:nvPr/>
          </p:nvSpPr>
          <p:spPr>
            <a:xfrm rot="0">
              <a:off x="7812088" y="5229225"/>
              <a:ext cx="433387" cy="4572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endParaRPr altLang="en-US" sz="2400" lang="zh-CN">
                <a:latin typeface="Times New Roman" pitchFamily="18" charset="0"/>
              </a:endParaRPr>
            </a:p>
          </p:txBody>
        </p:sp>
        <p:sp>
          <p:nvSpPr>
            <p:cNvPr id="1048889" name=""/>
            <p:cNvSpPr txBox="1"/>
            <p:nvPr/>
          </p:nvSpPr>
          <p:spPr>
            <a:xfrm rot="0">
              <a:off x="6858000" y="5562599"/>
              <a:ext cx="1514475" cy="555993"/>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2000" lang="zh-CN">
                  <a:latin typeface="Times New Roman" pitchFamily="18" charset="0"/>
                </a:rPr>
                <a:t>失业，</a:t>
              </a:r>
              <a:r>
                <a:rPr altLang="zh-CN" b="1" sz="2000" lang="en-US">
                  <a:latin typeface="Times New Roman" pitchFamily="18" charset="0"/>
                </a:rPr>
                <a:t>u</a:t>
              </a:r>
            </a:p>
          </p:txBody>
        </p:sp>
        <p:sp>
          <p:nvSpPr>
            <p:cNvPr id="1048890" name=""/>
            <p:cNvSpPr txBox="1"/>
            <p:nvPr/>
          </p:nvSpPr>
          <p:spPr>
            <a:xfrm rot="0">
              <a:off x="4419600" y="5410200"/>
              <a:ext cx="798513" cy="457200"/>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400" lang="en-US">
                  <a:latin typeface="Times New Roman" pitchFamily="18" charset="0"/>
                </a:rPr>
                <a:t>u</a:t>
              </a:r>
              <a:r>
                <a:rPr altLang="zh-CN" baseline="30000" b="1" sz="2400" lang="en-US">
                  <a:latin typeface="Times New Roman" pitchFamily="18" charset="0"/>
                </a:rPr>
                <a:t>n</a:t>
              </a:r>
            </a:p>
          </p:txBody>
        </p:sp>
        <p:sp>
          <p:nvSpPr>
            <p:cNvPr id="1048891" name=""/>
            <p:cNvSpPr/>
            <p:nvPr/>
          </p:nvSpPr>
          <p:spPr>
            <a:xfrm rot="0" flipH="1" flipV="1">
              <a:off x="3124200" y="2743200"/>
              <a:ext cx="2667000" cy="2438400"/>
            </a:xfrm>
            <a:prstGeom prst="line"/>
            <a:noFill/>
            <a:ln w="38100" cap="flat" cmpd="sng">
              <a:solidFill>
                <a:schemeClr val="dk1">
                  <a:alpha val="100000"/>
                </a:schemeClr>
              </a:solidFill>
              <a:prstDash val="solid"/>
              <a:round/>
            </a:ln>
          </p:spPr>
        </p:sp>
        <p:sp>
          <p:nvSpPr>
            <p:cNvPr id="1048892" name=""/>
            <p:cNvSpPr/>
            <p:nvPr/>
          </p:nvSpPr>
          <p:spPr>
            <a:xfrm rot="0" flipH="1" flipV="1">
              <a:off x="3347864" y="1781873"/>
              <a:ext cx="2808312" cy="2601621"/>
            </a:xfrm>
            <a:prstGeom prst="line"/>
            <a:noFill/>
            <a:ln w="38100" cap="flat" cmpd="sng">
              <a:solidFill>
                <a:schemeClr val="dk1">
                  <a:alpha val="100000"/>
                </a:schemeClr>
              </a:solidFill>
              <a:prstDash val="solid"/>
              <a:round/>
            </a:ln>
          </p:spPr>
        </p:sp>
        <p:sp>
          <p:nvSpPr>
            <p:cNvPr id="1048893" name=""/>
            <p:cNvSpPr/>
            <p:nvPr/>
          </p:nvSpPr>
          <p:spPr>
            <a:xfrm rot="0" flipV="1">
              <a:off x="4648200" y="5257800"/>
              <a:ext cx="0" cy="228600"/>
            </a:xfrm>
            <a:prstGeom prst="line"/>
            <a:noFill/>
            <a:ln w="12700" cap="flat" cmpd="sng">
              <a:solidFill>
                <a:schemeClr val="dk1">
                  <a:alpha val="100000"/>
                </a:schemeClr>
              </a:solidFill>
              <a:prstDash val="solid"/>
              <a:round/>
            </a:ln>
          </p:spPr>
        </p:sp>
        <p:sp>
          <p:nvSpPr>
            <p:cNvPr id="1048894" name=""/>
            <p:cNvSpPr/>
            <p:nvPr/>
          </p:nvSpPr>
          <p:spPr>
            <a:xfrm rot="0">
              <a:off x="2650232" y="4305698"/>
              <a:ext cx="1129680" cy="978357"/>
            </a:xfrm>
            <a:prstGeom prst="rect"/>
            <a:solidFill>
              <a:srgbClr val="FFFF00"/>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低通货</a:t>
              </a:r>
            </a:p>
            <a:p>
              <a:pPr lvl="0"/>
              <a:r>
                <a:rPr altLang="en-US" b="1" sz="1800" lang="zh-CN">
                  <a:latin typeface="Times New Roman" pitchFamily="18" charset="0"/>
                </a:rPr>
                <a:t>膨胀预期</a:t>
              </a:r>
            </a:p>
          </p:txBody>
        </p:sp>
        <p:sp>
          <p:nvSpPr>
            <p:cNvPr id="1048895" name=""/>
            <p:cNvSpPr/>
            <p:nvPr/>
          </p:nvSpPr>
          <p:spPr>
            <a:xfrm rot="0">
              <a:off x="6019800" y="2286001"/>
              <a:ext cx="1072480" cy="1143001"/>
            </a:xfrm>
            <a:prstGeom prst="rect"/>
            <a:solidFill>
              <a:srgbClr val="FF00FF"/>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高通货</a:t>
              </a:r>
            </a:p>
            <a:p>
              <a:pPr lvl="0"/>
              <a:r>
                <a:rPr altLang="en-US" b="1" sz="1800" lang="zh-CN">
                  <a:latin typeface="Times New Roman" pitchFamily="18" charset="0"/>
                </a:rPr>
                <a:t>膨胀预期</a:t>
              </a:r>
            </a:p>
          </p:txBody>
        </p:sp>
        <p:sp>
          <p:nvSpPr>
            <p:cNvPr id="1048896" name=""/>
            <p:cNvSpPr/>
            <p:nvPr/>
          </p:nvSpPr>
          <p:spPr>
            <a:xfrm rot="0" flipV="1">
              <a:off x="3851920" y="4114797"/>
              <a:ext cx="643880" cy="468821"/>
            </a:xfrm>
            <a:prstGeom prst="line"/>
            <a:noFill/>
            <a:ln w="12700" cap="flat" cmpd="sng">
              <a:solidFill>
                <a:schemeClr val="dk1">
                  <a:alpha val="100000"/>
                </a:schemeClr>
              </a:solidFill>
              <a:prstDash val="solid"/>
              <a:round/>
            </a:ln>
          </p:spPr>
        </p:sp>
        <p:sp>
          <p:nvSpPr>
            <p:cNvPr id="1048897" name=""/>
            <p:cNvSpPr/>
            <p:nvPr/>
          </p:nvSpPr>
          <p:spPr>
            <a:xfrm rot="0" flipH="1">
              <a:off x="5257800" y="2743200"/>
              <a:ext cx="685800" cy="152400"/>
            </a:xfrm>
            <a:prstGeom prst="line"/>
            <a:noFill/>
            <a:ln w="12700" cap="flat" cmpd="sng">
              <a:solidFill>
                <a:schemeClr val="dk1">
                  <a:alpha val="100000"/>
                </a:schemeClr>
              </a:solidFill>
              <a:prstDash val="solid"/>
              <a:round/>
            </a:ln>
          </p:spPr>
        </p:sp>
        <p:sp>
          <p:nvSpPr>
            <p:cNvPr id="1048898" name=""/>
            <p:cNvSpPr/>
            <p:nvPr/>
          </p:nvSpPr>
          <p:spPr>
            <a:xfrm rot="0">
              <a:off x="4877544" y="381000"/>
              <a:ext cx="3726904" cy="1031876"/>
            </a:xfrm>
            <a:prstGeom prst="rect"/>
            <a:solidFill>
              <a:srgbClr val="99CCFF"/>
            </a:solidFill>
            <a:ln>
              <a:noFill/>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1800" lang="zh-CN">
                  <a:latin typeface="Times New Roman" pitchFamily="18" charset="0"/>
                </a:rPr>
                <a:t>短期菲利普斯曲线的位置取决于预</a:t>
              </a:r>
            </a:p>
            <a:p>
              <a:pPr lvl="0"/>
              <a:r>
                <a:rPr altLang="en-US" b="1" sz="1800" lang="zh-CN">
                  <a:latin typeface="Times New Roman" pitchFamily="18" charset="0"/>
                </a:rPr>
                <a:t>期的通货膨胀率，预期通货膨胀越</a:t>
              </a:r>
            </a:p>
            <a:p>
              <a:pPr lvl="0"/>
              <a:r>
                <a:rPr altLang="en-US" b="1" sz="1800" lang="zh-CN">
                  <a:latin typeface="Times New Roman" pitchFamily="18" charset="0"/>
                </a:rPr>
                <a:t>高，该曲线也越高。</a:t>
              </a:r>
            </a:p>
          </p:txBody>
        </p:sp>
        <p:sp>
          <p:nvSpPr>
            <p:cNvPr id="1048899" name=""/>
            <p:cNvSpPr txBox="1"/>
            <p:nvPr/>
          </p:nvSpPr>
          <p:spPr>
            <a:xfrm rot="0">
              <a:off x="0" y="1412876"/>
              <a:ext cx="1828800" cy="3977484"/>
            </a:xfrm>
            <a:prstGeom prst="rect"/>
            <a:solidFill>
              <a:srgbClr val="FFFF99"/>
            </a:solid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800" lang="zh-CN">
                  <a:latin typeface="Times New Roman" pitchFamily="18" charset="0"/>
                </a:rPr>
                <a:t>在长期，人们随时间调整他们的通货膨胀预期，预期会适应于政策制定者选择的任何通货膨正率，失业回到其自然率水平，通货膨胀与失业之间不存在取舍关系</a:t>
              </a:r>
            </a:p>
          </p:txBody>
        </p:sp>
      </p:grpSp>
      <p:grpSp>
        <p:nvGrpSpPr>
          <p:cNvPr id="171" name=""/>
          <p:cNvGrpSpPr/>
          <p:nvPr/>
        </p:nvGrpSpPr>
        <p:grpSpPr>
          <a:xfrm rot="0">
            <a:off x="2339975" y="2852737"/>
            <a:ext cx="2595562" cy="3394075"/>
            <a:chOff x="2339752" y="2852936"/>
            <a:chExt cx="2596480" cy="3393668"/>
          </a:xfrm>
        </p:grpSpPr>
        <p:cxnSp>
          <p:nvCxnSpPr>
            <p:cNvPr id="3145729" name=""/>
            <p:cNvCxnSpPr>
              <a:cxnSpLocks/>
            </p:cNvCxnSpPr>
            <p:nvPr/>
          </p:nvCxnSpPr>
          <p:spPr>
            <a:xfrm rot="0" flipH="1" flipV="1">
              <a:off x="4931467" y="2852936"/>
              <a:ext cx="4765" cy="2953983"/>
            </a:xfrm>
            <a:prstGeom prst="line"/>
            <a:noFill/>
            <a:ln w="25400" cap="flat" cmpd="sng">
              <a:solidFill>
                <a:schemeClr val="dk1">
                  <a:alpha val="100000"/>
                </a:schemeClr>
              </a:solidFill>
              <a:prstDash val="solid"/>
              <a:round/>
            </a:ln>
            <a:effectLst>
              <a:outerShdw algn="b" dir="5400000" dist="20000" kx="0" sx="100000" sy="100000">
                <a:srgbClr val="000000">
                  <a:alpha val="37999"/>
                </a:srgbClr>
              </a:outerShdw>
            </a:effectLst>
          </p:spPr>
        </p:cxnSp>
        <p:cxnSp>
          <p:nvCxnSpPr>
            <p:cNvPr id="3145730" name=""/>
            <p:cNvCxnSpPr>
              <a:cxnSpLocks/>
            </p:cNvCxnSpPr>
            <p:nvPr/>
          </p:nvCxnSpPr>
          <p:spPr>
            <a:xfrm rot="0" flipH="1">
              <a:off x="2339752" y="4869160"/>
              <a:ext cx="2592288" cy="0"/>
            </a:xfrm>
            <a:prstGeom prst="line"/>
            <a:noFill/>
            <a:ln w="12700" cap="sq" cmpd="sng">
              <a:solidFill>
                <a:schemeClr val="dk1">
                  <a:alpha val="100000"/>
                </a:schemeClr>
              </a:solidFill>
              <a:prstDash val="solid"/>
              <a:round/>
            </a:ln>
          </p:spPr>
        </p:cxnSp>
        <p:cxnSp>
          <p:nvCxnSpPr>
            <p:cNvPr id="3145731" name=""/>
            <p:cNvCxnSpPr>
              <a:cxnSpLocks/>
            </p:cNvCxnSpPr>
            <p:nvPr/>
          </p:nvCxnSpPr>
          <p:spPr>
            <a:xfrm rot="0" flipH="1">
              <a:off x="2339752" y="4005064"/>
              <a:ext cx="2592288" cy="0"/>
            </a:xfrm>
            <a:prstGeom prst="line"/>
            <a:noFill/>
            <a:ln w="12700" cap="sq" cmpd="sng">
              <a:solidFill>
                <a:schemeClr val="dk1">
                  <a:alpha val="100000"/>
                </a:schemeClr>
              </a:solidFill>
              <a:prstDash val="solid"/>
              <a:round/>
            </a:ln>
          </p:spPr>
        </p:cxnSp>
        <p:cxnSp>
          <p:nvCxnSpPr>
            <p:cNvPr id="3145732" name=""/>
            <p:cNvCxnSpPr>
              <a:cxnSpLocks/>
            </p:cNvCxnSpPr>
            <p:nvPr/>
          </p:nvCxnSpPr>
          <p:spPr>
            <a:xfrm rot="0">
              <a:off x="3635896" y="4005064"/>
              <a:ext cx="0" cy="1800200"/>
            </a:xfrm>
            <a:prstGeom prst="line"/>
            <a:noFill/>
            <a:ln w="12700" cap="sq" cmpd="sng">
              <a:solidFill>
                <a:schemeClr val="dk1">
                  <a:alpha val="100000"/>
                </a:schemeClr>
              </a:solidFill>
              <a:prstDash val="solid"/>
              <a:round/>
            </a:ln>
          </p:spPr>
        </p:cxnSp>
        <p:sp>
          <p:nvSpPr>
            <p:cNvPr id="1048900" name=""/>
            <p:cNvSpPr txBox="1"/>
            <p:nvPr/>
          </p:nvSpPr>
          <p:spPr>
            <a:xfrm rot="0">
              <a:off x="3491880" y="5877272"/>
              <a:ext cx="504056" cy="369332"/>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zh-CN" sz="1800" lang="en-US"/>
                <a:t>U’</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72" name=""/>
        <p:cNvGrpSpPr/>
        <p:nvPr/>
      </p:nvGrpSpPr>
      <p:grpSpPr>
        <a:xfrm rot="0">
          <a:off x="0" y="0"/>
          <a:ext cx="0" cy="0"/>
          <a:chOff x="0" y="0"/>
          <a:chExt cx="0" cy="0"/>
        </a:xfrm>
      </p:grpSpPr>
      <p:sp>
        <p:nvSpPr>
          <p:cNvPr id="1048901" name=""/>
          <p:cNvSpPr/>
          <p:nvPr>
            <p:ph type="title" sz="full" idx="4294967295"/>
          </p:nvPr>
        </p:nvSpPr>
        <p:spPr>
          <a:xfrm rot="0">
            <a:off x="457200" y="685800"/>
            <a:ext cx="8229600" cy="58261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902" name=""/>
          <p:cNvSpPr/>
          <p:nvPr>
            <p:ph type="body" sz="full" idx="4294967295"/>
          </p:nvPr>
        </p:nvSpPr>
        <p:spPr>
          <a:xfrm rot="0">
            <a:off x="357187" y="1577975"/>
            <a:ext cx="8501062" cy="45878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 ⊙ </a:t>
            </a:r>
            <a:r>
              <a:rPr altLang="en-US" lang="zh-CN"/>
              <a:t>反通货膨胀与牺牲率</a:t>
            </a:r>
          </a:p>
          <a:p>
            <a:pPr eaLnBrk="1" hangingPunct="1" latinLnBrk="1" lvl="0">
              <a:lnSpc>
                <a:spcPct val="90000"/>
              </a:lnSpc>
              <a:buFontTx/>
              <a:buNone/>
            </a:pPr>
            <a:r>
              <a:rPr altLang="en-US" b="1" sz="2800" lang="zh-CN"/>
              <a:t>      </a:t>
            </a:r>
            <a:r>
              <a:rPr altLang="en-US" b="1" sz="2800" lang="zh-CN">
                <a:solidFill>
                  <a:srgbClr val="CC6600"/>
                </a:solidFill>
                <a:latin typeface="宋体" pitchFamily="2" charset="-122"/>
              </a:rPr>
              <a:t>★ </a:t>
            </a:r>
            <a:r>
              <a:rPr altLang="zh-CN" sz="2800" lang="en-US"/>
              <a:t>为了降低通货膨胀, </a:t>
            </a:r>
            <a:r>
              <a:rPr altLang="en-US" sz="2800" lang="zh-CN"/>
              <a:t>政策制定者可以紧缩总需求</a:t>
            </a:r>
            <a:r>
              <a:rPr altLang="zh-CN" sz="2800" lang="en-US"/>
              <a:t>, </a:t>
            </a:r>
            <a:r>
              <a:rPr altLang="en-US" sz="2800" lang="zh-CN"/>
              <a:t>使失业率高于自然率水平。</a:t>
            </a:r>
          </a:p>
          <a:p>
            <a:pPr eaLnBrk="1" hangingPunct="1" latinLnBrk="1" lvl="0">
              <a:lnSpc>
                <a:spcPct val="90000"/>
              </a:lnSpc>
              <a:buFontTx/>
              <a:buNone/>
            </a:pPr>
            <a:r>
              <a:rPr altLang="en-US" b="1" sz="2800" lang="en-US"/>
              <a:t>      </a:t>
            </a:r>
            <a:r>
              <a:rPr altLang="en-US" b="1" sz="2800" lang="zh-CN">
                <a:solidFill>
                  <a:srgbClr val="CC6600"/>
                </a:solidFill>
                <a:latin typeface="宋体" pitchFamily="2" charset="-122"/>
              </a:rPr>
              <a:t>★</a:t>
            </a:r>
            <a:r>
              <a:rPr altLang="en-US" b="1" sz="3600" lang="zh-CN">
                <a:solidFill>
                  <a:srgbClr val="CC6600"/>
                </a:solidFill>
                <a:latin typeface="宋体" pitchFamily="2" charset="-122"/>
              </a:rPr>
              <a:t> </a:t>
            </a:r>
            <a:r>
              <a:rPr altLang="zh-CN" sz="2800" lang="en-US"/>
              <a:t>牺牲率是每减少一个百分点的通货膨胀必须放弃的一年实际GDP </a:t>
            </a:r>
            <a:r>
              <a:rPr altLang="en-US" sz="2800" lang="zh-CN"/>
              <a:t>增长百分点。</a:t>
            </a:r>
            <a:r>
              <a:rPr altLang="zh-CN" sz="2800" lang="en-US">
                <a:latin typeface="宋体" pitchFamily="2" charset="-122"/>
              </a:rPr>
              <a:t>一般典型的估算基本在5</a:t>
            </a:r>
            <a:r>
              <a:rPr altLang="en-US" sz="2800" lang="zh-CN">
                <a:latin typeface="宋体" pitchFamily="2" charset="-122"/>
              </a:rPr>
              <a:t>％左右。</a:t>
            </a:r>
          </a:p>
          <a:p>
            <a:pPr eaLnBrk="1" hangingPunct="1" latinLnBrk="1" lvl="0">
              <a:lnSpc>
                <a:spcPct val="90000"/>
              </a:lnSpc>
              <a:buFontTx/>
              <a:buNone/>
            </a:pPr>
            <a:r>
              <a:rPr altLang="en-US" sz="2800" lang="zh-CN">
                <a:latin typeface="宋体" pitchFamily="2" charset="-122"/>
              </a:rPr>
              <a:t>      奥肯定律告诉我们失业率变动</a:t>
            </a:r>
            <a:r>
              <a:rPr altLang="zh-CN" sz="2800" lang="en-US">
                <a:latin typeface="宋体" pitchFamily="2" charset="-122"/>
              </a:rPr>
              <a:t>1</a:t>
            </a:r>
            <a:r>
              <a:rPr altLang="en-US" sz="2800" lang="zh-CN">
                <a:latin typeface="宋体" pitchFamily="2" charset="-122"/>
              </a:rPr>
              <a:t>个百分点时</a:t>
            </a:r>
            <a:r>
              <a:rPr altLang="zh-CN" sz="2800" lang="en-US">
                <a:latin typeface="宋体" pitchFamily="2" charset="-122"/>
              </a:rPr>
              <a:t>GDP</a:t>
            </a:r>
            <a:r>
              <a:rPr altLang="en-US" sz="2800" lang="zh-CN">
                <a:latin typeface="宋体" pitchFamily="2" charset="-122"/>
              </a:rPr>
              <a:t>将会有</a:t>
            </a:r>
            <a:r>
              <a:rPr altLang="zh-CN" sz="2800" lang="en-US">
                <a:latin typeface="宋体" pitchFamily="2" charset="-122"/>
              </a:rPr>
              <a:t>2</a:t>
            </a:r>
            <a:r>
              <a:rPr altLang="en-US" sz="2800" lang="zh-CN">
                <a:latin typeface="宋体" pitchFamily="2" charset="-122"/>
              </a:rPr>
              <a:t>个百分点的变动。所以，通货膨胀降低</a:t>
            </a:r>
            <a:r>
              <a:rPr altLang="zh-CN" sz="2800" lang="en-US">
                <a:latin typeface="宋体" pitchFamily="2" charset="-122"/>
              </a:rPr>
              <a:t>1</a:t>
            </a:r>
            <a:r>
              <a:rPr altLang="en-US" sz="2800" lang="zh-CN">
                <a:latin typeface="宋体" pitchFamily="2" charset="-122"/>
              </a:rPr>
              <a:t>个百分点要求周期性失业提高约</a:t>
            </a:r>
            <a:r>
              <a:rPr altLang="zh-CN" sz="2800" lang="en-US">
                <a:latin typeface="宋体" pitchFamily="2" charset="-122"/>
              </a:rPr>
              <a:t>2.5</a:t>
            </a:r>
            <a:r>
              <a:rPr altLang="en-US" sz="2800" lang="zh-CN">
                <a:latin typeface="宋体" pitchFamily="2" charset="-122"/>
              </a:rPr>
              <a:t>个百分点。</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173" name=""/>
        <p:cNvGrpSpPr/>
        <p:nvPr/>
      </p:nvGrpSpPr>
      <p:grpSpPr>
        <a:xfrm rot="0">
          <a:off x="0" y="0"/>
          <a:ext cx="0" cy="0"/>
          <a:chOff x="0" y="0"/>
          <a:chExt cx="0" cy="0"/>
        </a:xfrm>
      </p:grpSpPr>
      <p:sp>
        <p:nvSpPr>
          <p:cNvPr id="1048903" name=""/>
          <p:cNvSpPr/>
          <p:nvPr>
            <p:ph type="title" sz="full" idx="4294967295"/>
          </p:nvPr>
        </p:nvSpPr>
        <p:spPr>
          <a:xfrm rot="0">
            <a:off x="457200" y="346075"/>
            <a:ext cx="8229600" cy="9953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904" name=""/>
          <p:cNvSpPr/>
          <p:nvPr>
            <p:ph type="body" sz="full" idx="4294967295"/>
          </p:nvPr>
        </p:nvSpPr>
        <p:spPr>
          <a:xfrm rot="0">
            <a:off x="611187" y="1412875"/>
            <a:ext cx="807561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lang="en-US">
                <a:solidFill>
                  <a:srgbClr val="3366FF"/>
                </a:solidFill>
                <a:latin typeface="宋体" pitchFamily="2" charset="-122"/>
              </a:rPr>
              <a:t>⊙</a:t>
            </a:r>
            <a:r>
              <a:rPr altLang="en-US" lang="zh-CN">
                <a:latin typeface="宋体" pitchFamily="2" charset="-122"/>
              </a:rPr>
              <a:t>理性预期与无痛苦的反通货膨胀</a:t>
            </a:r>
          </a:p>
          <a:p>
            <a:pPr eaLnBrk="1" hangingPunct="1" latinLnBrk="1" lvl="0">
              <a:lnSpc>
                <a:spcPct val="80000"/>
              </a:lnSpc>
              <a:buFontTx/>
              <a:buNone/>
            </a:pPr>
            <a:r>
              <a:rPr altLang="en-US" b="1" sz="2800" lang="zh-CN"/>
              <a:t>  </a:t>
            </a:r>
            <a:r>
              <a:rPr altLang="en-US" b="1" sz="2800" lang="zh-CN">
                <a:solidFill>
                  <a:srgbClr val="CC6600"/>
                </a:solidFill>
                <a:latin typeface="宋体" pitchFamily="2" charset="-122"/>
              </a:rPr>
              <a:t>★</a:t>
            </a:r>
            <a:r>
              <a:rPr altLang="zh-CN" sz="2800" lang="en-US">
                <a:latin typeface="宋体" pitchFamily="2" charset="-122"/>
              </a:rPr>
              <a:t>理性预期：</a:t>
            </a:r>
          </a:p>
          <a:p>
            <a:pPr eaLnBrk="1" hangingPunct="1" latinLnBrk="1" lvl="0">
              <a:lnSpc>
                <a:spcPct val="80000"/>
              </a:lnSpc>
              <a:buFontTx/>
              <a:buNone/>
            </a:pPr>
            <a:r>
              <a:rPr altLang="zh-CN" b="1" sz="2800" lang="en-US">
                <a:latin typeface="宋体" pitchFamily="2" charset="-122"/>
              </a:rPr>
              <a:t>     </a:t>
            </a:r>
            <a:r>
              <a:rPr altLang="en-US" sz="2400" lang="zh-CN">
                <a:latin typeface="宋体" pitchFamily="2" charset="-122"/>
              </a:rPr>
              <a:t>人们可以最优地利用所有可获得的信息，包括关于当前政策的信息，和对未来政策预测的有关信息来预测未来。</a:t>
            </a:r>
          </a:p>
          <a:p>
            <a:pPr eaLnBrk="1" hangingPunct="1" latinLnBrk="1" lvl="0">
              <a:buFontTx/>
              <a:buNone/>
            </a:pPr>
            <a:r>
              <a:rPr altLang="zh-CN" sz="2400" lang="en-US">
                <a:latin typeface="宋体" pitchFamily="2" charset="-122"/>
              </a:rPr>
              <a:t>             P</a:t>
            </a:r>
            <a:r>
              <a:rPr altLang="zh-CN" baseline="-25000" sz="2400" lang="en-US">
                <a:latin typeface="宋体" pitchFamily="2" charset="-122"/>
              </a:rPr>
              <a:t>t</a:t>
            </a:r>
            <a:r>
              <a:rPr altLang="zh-CN" baseline="30000" sz="2400" lang="en-US">
                <a:latin typeface="宋体" pitchFamily="2" charset="-122"/>
              </a:rPr>
              <a:t>e</a:t>
            </a:r>
            <a:r>
              <a:rPr altLang="zh-CN" sz="2400" lang="en-US">
                <a:latin typeface="宋体" pitchFamily="2" charset="-122"/>
              </a:rPr>
              <a:t> = E</a:t>
            </a:r>
            <a:r>
              <a:rPr altLang="zh-CN" baseline="-25000" sz="2400" lang="en-US">
                <a:latin typeface="宋体" pitchFamily="2" charset="-122"/>
              </a:rPr>
              <a:t>t-1</a:t>
            </a:r>
            <a:r>
              <a:rPr altLang="en-US" sz="2400" lang="zh-CN">
                <a:latin typeface="宋体" pitchFamily="2" charset="-122"/>
              </a:rPr>
              <a:t>（</a:t>
            </a:r>
            <a:r>
              <a:rPr altLang="zh-CN" sz="2400" lang="en-US">
                <a:latin typeface="宋体" pitchFamily="2" charset="-122"/>
              </a:rPr>
              <a:t>P</a:t>
            </a:r>
            <a:r>
              <a:rPr altLang="zh-CN" baseline="-25000" sz="2400" lang="en-US">
                <a:latin typeface="宋体" pitchFamily="2" charset="-122"/>
              </a:rPr>
              <a:t>t</a:t>
            </a:r>
            <a:r>
              <a:rPr altLang="en-US" sz="2400" lang="zh-CN">
                <a:latin typeface="宋体" pitchFamily="2" charset="-122"/>
              </a:rPr>
              <a:t>）</a:t>
            </a:r>
          </a:p>
          <a:p>
            <a:pPr eaLnBrk="1" hangingPunct="1" latinLnBrk="1" lvl="0">
              <a:buFontTx/>
              <a:buNone/>
            </a:pPr>
            <a:r>
              <a:rPr altLang="en-US" sz="2400" lang="zh-CN">
                <a:latin typeface="宋体" pitchFamily="2" charset="-122"/>
              </a:rPr>
              <a:t>      它是人们预先充分掌握了一切可以利用的信息做出的预期。这种预期之所以称为“理性的”，因为它是人们参照过去历史提供的所有知识，对这种知识加以最有效利用，并经过周密的思考之后，才做出的一种预期。正因为如此，这种预期能与有关的经济理论的预期相一致。</a:t>
            </a:r>
          </a:p>
          <a:p>
            <a:pPr eaLnBrk="1" hangingPunct="1" latinLnBrk="1" lvl="0">
              <a:lnSpc>
                <a:spcPct val="80000"/>
              </a:lnSpc>
            </a:pPr>
            <a:endParaRPr altLang="zh-CN" b="1" sz="2400" lang="en-US">
              <a:latin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174" name=""/>
        <p:cNvGrpSpPr/>
        <p:nvPr/>
      </p:nvGrpSpPr>
      <p:grpSpPr>
        <a:xfrm rot="0">
          <a:off x="0" y="0"/>
          <a:ext cx="0" cy="0"/>
          <a:chOff x="0" y="0"/>
          <a:chExt cx="0" cy="0"/>
        </a:xfrm>
      </p:grpSpPr>
      <p:sp>
        <p:nvSpPr>
          <p:cNvPr id="1048905" name=""/>
          <p:cNvSpPr/>
          <p:nvPr>
            <p:ph type="title" sz="full" idx="4294967295"/>
          </p:nvPr>
        </p:nvSpPr>
        <p:spPr>
          <a:xfrm rot="0">
            <a:off x="457200" y="274637"/>
            <a:ext cx="8229600" cy="8509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   </a:t>
            </a:r>
          </a:p>
        </p:txBody>
      </p:sp>
      <p:sp>
        <p:nvSpPr>
          <p:cNvPr id="1048906" name=""/>
          <p:cNvSpPr/>
          <p:nvPr>
            <p:ph type="body" sz="full" idx="4294967295"/>
          </p:nvPr>
        </p:nvSpPr>
        <p:spPr>
          <a:xfrm rot="0">
            <a:off x="374650" y="1285875"/>
            <a:ext cx="8229600" cy="50720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ts val="600"/>
              </a:spcBef>
              <a:buFontTx/>
              <a:buNone/>
            </a:pPr>
            <a:r>
              <a:rPr altLang="zh-CN" b="1" lang="en-US">
                <a:solidFill>
                  <a:srgbClr val="3366FF"/>
                </a:solidFill>
                <a:latin typeface="宋体" pitchFamily="2" charset="-122"/>
              </a:rPr>
              <a:t>⊙</a:t>
            </a:r>
            <a:r>
              <a:rPr altLang="en-US" lang="zh-CN">
                <a:latin typeface="宋体" pitchFamily="2" charset="-122"/>
              </a:rPr>
              <a:t>理性预期与无痛苦的反通货膨胀</a:t>
            </a:r>
          </a:p>
          <a:p>
            <a:pPr eaLnBrk="1" hangingPunct="1" latinLnBrk="1" lvl="0">
              <a:spcBef>
                <a:spcPts val="600"/>
              </a:spcBef>
              <a:buFontTx/>
              <a:buNone/>
            </a:pPr>
            <a:r>
              <a:rPr altLang="en-US" b="1" sz="2800" lang="zh-CN">
                <a:solidFill>
                  <a:srgbClr val="CC6600"/>
                </a:solidFill>
                <a:latin typeface="宋体" pitchFamily="2" charset="-122"/>
              </a:rPr>
              <a:t>  ★ </a:t>
            </a:r>
            <a:r>
              <a:rPr altLang="zh-CN" sz="2800" lang="en-US">
                <a:latin typeface="宋体" pitchFamily="2" charset="-122"/>
              </a:rPr>
              <a:t>理性预期与需求管理政策的无效性</a:t>
            </a:r>
          </a:p>
          <a:p>
            <a:pPr eaLnBrk="1" hangingPunct="1" latinLnBrk="1" lvl="0">
              <a:spcBef>
                <a:spcPts val="600"/>
              </a:spcBef>
              <a:buFontTx/>
              <a:buNone/>
            </a:pPr>
            <a:endParaRPr altLang="zh-CN" sz="2800" lang="en-US">
              <a:latin typeface="宋体" pitchFamily="2" charset="-122"/>
            </a:endParaRPr>
          </a:p>
          <a:p>
            <a:pPr eaLnBrk="1" hangingPunct="1" latinLnBrk="1" lvl="0">
              <a:buFontTx/>
              <a:buNone/>
            </a:pPr>
            <a:r>
              <a:rPr altLang="en-US" b="1" sz="2800" lang="zh-CN">
                <a:solidFill>
                  <a:srgbClr val="CC6600"/>
                </a:solidFill>
                <a:latin typeface="宋体" pitchFamily="2" charset="-122"/>
              </a:rPr>
              <a:t>  ★ </a:t>
            </a:r>
            <a:r>
              <a:rPr altLang="zh-CN" sz="2800" lang="en-US">
                <a:latin typeface="宋体" pitchFamily="2" charset="-122"/>
              </a:rPr>
              <a:t>无痛苦的反通货膨胀的条件：</a:t>
            </a:r>
          </a:p>
          <a:p>
            <a:pPr eaLnBrk="1" hangingPunct="1" latinLnBrk="1" lvl="0">
              <a:buFontTx/>
              <a:buNone/>
            </a:pPr>
            <a:r>
              <a:rPr altLang="en-US" b="1" sz="2800" lang="zh-CN">
                <a:latin typeface="宋体" pitchFamily="2" charset="-122"/>
              </a:rPr>
              <a:t>    </a:t>
            </a:r>
            <a:r>
              <a:rPr altLang="zh-CN" sz="2400" lang="en-US">
                <a:latin typeface="宋体" pitchFamily="2" charset="-122"/>
              </a:rPr>
              <a:t>第一，降低通胀的政策在预期</a:t>
            </a:r>
          </a:p>
          <a:p>
            <a:pPr eaLnBrk="1" hangingPunct="1" latinLnBrk="1" lvl="0">
              <a:buFontTx/>
              <a:buNone/>
            </a:pPr>
            <a:r>
              <a:rPr altLang="zh-CN" sz="2400" lang="en-US">
                <a:latin typeface="宋体" pitchFamily="2" charset="-122"/>
              </a:rPr>
              <a:t>           </a:t>
            </a:r>
            <a:r>
              <a:rPr altLang="en-US" sz="2400" lang="zh-CN">
                <a:latin typeface="宋体" pitchFamily="2" charset="-122"/>
              </a:rPr>
              <a:t>形成之前宣布；</a:t>
            </a:r>
          </a:p>
          <a:p>
            <a:pPr eaLnBrk="1" hangingPunct="1" latinLnBrk="1" lvl="0">
              <a:buFontTx/>
              <a:buNone/>
            </a:pPr>
            <a:r>
              <a:rPr altLang="en-US" sz="2400" lang="zh-CN">
                <a:latin typeface="宋体" pitchFamily="2" charset="-122"/>
              </a:rPr>
              <a:t>     第二，这些政策是可置信的。</a:t>
            </a:r>
          </a:p>
          <a:p>
            <a:pPr eaLnBrk="1" hangingPunct="1" latinLnBrk="1" lvl="0">
              <a:spcBef>
                <a:spcPts val="600"/>
              </a:spcBef>
              <a:buFontTx/>
              <a:buNone/>
            </a:pPr>
            <a:r>
              <a:rPr altLang="en-US" sz="2800" lang="zh-CN">
                <a:latin typeface="宋体" pitchFamily="2" charset="-122"/>
              </a:rPr>
              <a:t> </a:t>
            </a:r>
          </a:p>
          <a:p>
            <a:pPr eaLnBrk="1" hangingPunct="1" latinLnBrk="1" lvl="0">
              <a:buFontTx/>
              <a:buNone/>
            </a:pPr>
            <a:endParaRPr altLang="en-US" b="1" sz="2400" lang="zh-CN">
              <a:latin typeface="宋体" pitchFamily="2" charset="-122"/>
            </a:endParaRPr>
          </a:p>
          <a:p>
            <a:pPr eaLnBrk="1" hangingPunct="1" latinLnBrk="1" lvl="0"/>
            <a:endParaRPr altLang="en-US" b="1" sz="2800" lang="en-US">
              <a:latin typeface="宋体" pitchFamily="2" charset="-122"/>
            </a:endParaRPr>
          </a:p>
        </p:txBody>
      </p:sp>
      <p:grpSp>
        <p:nvGrpSpPr>
          <p:cNvPr id="175" name=""/>
          <p:cNvGrpSpPr/>
          <p:nvPr/>
        </p:nvGrpSpPr>
        <p:grpSpPr>
          <a:xfrm rot="0">
            <a:off x="5975350" y="2420937"/>
            <a:ext cx="3168650" cy="3571053"/>
            <a:chOff x="1143000" y="609600"/>
            <a:chExt cx="7631112" cy="6026544"/>
          </a:xfrm>
        </p:grpSpPr>
        <p:sp>
          <p:nvSpPr>
            <p:cNvPr id="1048907" name=""/>
            <p:cNvSpPr/>
            <p:nvPr/>
          </p:nvSpPr>
          <p:spPr>
            <a:xfrm rot="0" flipV="1">
              <a:off x="2051050" y="1196975"/>
              <a:ext cx="0" cy="4319588"/>
            </a:xfrm>
            <a:prstGeom prst="line"/>
            <a:noFill/>
            <a:ln w="12700" cap="flat" cmpd="sng">
              <a:solidFill>
                <a:schemeClr val="dk1">
                  <a:alpha val="100000"/>
                </a:schemeClr>
              </a:solidFill>
              <a:prstDash val="solid"/>
              <a:round/>
              <a:tailEnd type="triangle" w="med" len="med"/>
            </a:ln>
          </p:spPr>
        </p:sp>
        <p:sp>
          <p:nvSpPr>
            <p:cNvPr id="1048908" name=""/>
            <p:cNvSpPr/>
            <p:nvPr/>
          </p:nvSpPr>
          <p:spPr>
            <a:xfrm rot="0">
              <a:off x="2057400" y="5486400"/>
              <a:ext cx="5689600" cy="0"/>
            </a:xfrm>
            <a:prstGeom prst="line"/>
            <a:noFill/>
            <a:ln w="12700" cap="flat" cmpd="sng">
              <a:solidFill>
                <a:schemeClr val="dk1">
                  <a:alpha val="100000"/>
                </a:schemeClr>
              </a:solidFill>
              <a:prstDash val="solid"/>
              <a:round/>
              <a:tailEnd type="triangle" w="med" len="med"/>
            </a:ln>
          </p:spPr>
        </p:sp>
        <p:sp>
          <p:nvSpPr>
            <p:cNvPr id="1048909" name=""/>
            <p:cNvSpPr txBox="1"/>
            <p:nvPr/>
          </p:nvSpPr>
          <p:spPr>
            <a:xfrm rot="0">
              <a:off x="1143000" y="609600"/>
              <a:ext cx="2945342" cy="99018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600" lang="zh-CN">
                  <a:latin typeface="Times New Roman" pitchFamily="18" charset="0"/>
                </a:rPr>
                <a:t>通货膨胀，</a:t>
              </a:r>
              <a:r>
                <a:rPr altLang="en-US" b="1" sz="1600" lang="zh-CN">
                  <a:latin typeface="Times New Roman" pitchFamily="18" charset="0"/>
                  <a:sym typeface="Symbol" pitchFamily="18" charset="2"/>
                </a:rPr>
                <a:t></a:t>
              </a:r>
            </a:p>
          </p:txBody>
        </p:sp>
        <p:sp>
          <p:nvSpPr>
            <p:cNvPr id="1048910" name=""/>
            <p:cNvSpPr txBox="1"/>
            <p:nvPr/>
          </p:nvSpPr>
          <p:spPr>
            <a:xfrm rot="0">
              <a:off x="7812088" y="5229225"/>
              <a:ext cx="433387" cy="754429"/>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endParaRPr altLang="en-US" sz="2400" lang="zh-CN">
                <a:latin typeface="Times New Roman" pitchFamily="18" charset="0"/>
              </a:endParaRPr>
            </a:p>
          </p:txBody>
        </p:sp>
        <p:sp>
          <p:nvSpPr>
            <p:cNvPr id="1048911" name=""/>
            <p:cNvSpPr txBox="1"/>
            <p:nvPr/>
          </p:nvSpPr>
          <p:spPr>
            <a:xfrm rot="0">
              <a:off x="6857999" y="5562599"/>
              <a:ext cx="1916113" cy="968755"/>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en-US" b="1" sz="1600" lang="zh-CN">
                  <a:latin typeface="Times New Roman" pitchFamily="18" charset="0"/>
                </a:rPr>
                <a:t>失业，</a:t>
              </a:r>
              <a:r>
                <a:rPr altLang="zh-CN" b="1" sz="1600" lang="en-US">
                  <a:latin typeface="Times New Roman" pitchFamily="18" charset="0"/>
                </a:rPr>
                <a:t>u</a:t>
              </a:r>
            </a:p>
          </p:txBody>
        </p:sp>
        <p:sp>
          <p:nvSpPr>
            <p:cNvPr id="1048912" name=""/>
            <p:cNvSpPr txBox="1"/>
            <p:nvPr/>
          </p:nvSpPr>
          <p:spPr>
            <a:xfrm rot="0">
              <a:off x="4419600" y="5410198"/>
              <a:ext cx="798513" cy="1225946"/>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spcBef>
                  <a:spcPct val="50000"/>
                </a:spcBef>
              </a:pPr>
              <a:r>
                <a:rPr altLang="zh-CN" b="1" sz="2000" lang="en-US">
                  <a:latin typeface="Times New Roman" pitchFamily="18" charset="0"/>
                </a:rPr>
                <a:t>u</a:t>
              </a:r>
              <a:r>
                <a:rPr altLang="zh-CN" baseline="30000" b="1" sz="2000" lang="en-US">
                  <a:latin typeface="Times New Roman" pitchFamily="18" charset="0"/>
                </a:rPr>
                <a:t>n</a:t>
              </a:r>
            </a:p>
          </p:txBody>
        </p:sp>
        <p:sp>
          <p:nvSpPr>
            <p:cNvPr id="1048913" name=""/>
            <p:cNvSpPr/>
            <p:nvPr/>
          </p:nvSpPr>
          <p:spPr>
            <a:xfrm rot="0" flipV="1">
              <a:off x="4648200" y="5257800"/>
              <a:ext cx="0" cy="228600"/>
            </a:xfrm>
            <a:prstGeom prst="line"/>
            <a:noFill/>
            <a:ln w="12700" cap="flat" cmpd="sng">
              <a:solidFill>
                <a:schemeClr val="dk1">
                  <a:alpha val="100000"/>
                </a:schemeClr>
              </a:solidFill>
              <a:prstDash val="solid"/>
              <a:round/>
            </a:ln>
          </p:spPr>
        </p:sp>
      </p:grpSp>
      <p:cxnSp>
        <p:nvCxnSpPr>
          <p:cNvPr id="3145733" name=""/>
          <p:cNvCxnSpPr>
            <a:cxnSpLocks/>
          </p:cNvCxnSpPr>
          <p:nvPr/>
        </p:nvCxnSpPr>
        <p:spPr>
          <a:xfrm rot="0" flipH="1" flipV="1">
            <a:off x="7415212" y="2852737"/>
            <a:ext cx="15875" cy="2459037"/>
          </a:xfrm>
          <a:prstGeom prst="line"/>
          <a:noFill/>
          <a:ln w="25400" cap="flat" cmpd="sng">
            <a:solidFill>
              <a:schemeClr val="dk1">
                <a:alpha val="100000"/>
              </a:schemeClr>
            </a:solidFill>
            <a:prstDash val="solid"/>
            <a:round/>
          </a:ln>
          <a:effectLst>
            <a:outerShdw algn="b" dir="5400000" dist="20000" kx="0" sx="100000" sy="100000">
              <a:srgbClr val="000000">
                <a:alpha val="37999"/>
              </a:srgbClr>
            </a:outerShdw>
          </a:effec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176" name=""/>
        <p:cNvGrpSpPr/>
        <p:nvPr/>
      </p:nvGrpSpPr>
      <p:grpSpPr>
        <a:xfrm rot="0">
          <a:off x="0" y="0"/>
          <a:ext cx="0" cy="0"/>
          <a:chOff x="0" y="0"/>
          <a:chExt cx="0" cy="0"/>
        </a:xfrm>
      </p:grpSpPr>
      <p:sp>
        <p:nvSpPr>
          <p:cNvPr id="1048914" name=""/>
          <p:cNvSpPr/>
          <p:nvPr>
            <p:ph type="title" sz="full" idx="4294967295"/>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r>
              <a:rPr altLang="en-US" b="1" sz="4000" lang="zh-CN">
                <a:solidFill>
                  <a:srgbClr val="CC6600"/>
                </a:solidFill>
              </a:rPr>
              <a:t>            </a:t>
            </a:r>
          </a:p>
        </p:txBody>
      </p:sp>
      <p:sp>
        <p:nvSpPr>
          <p:cNvPr id="1048915" name=""/>
          <p:cNvSpPr/>
          <p:nvPr>
            <p:ph type="body" sz="full" idx="4294967295"/>
          </p:nvPr>
        </p:nvSpPr>
        <p:spPr>
          <a:xfrm rot="0">
            <a:off x="428625" y="142875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滞后作用对自然率假说的挑战</a:t>
            </a:r>
            <a:r>
              <a:rPr altLang="en-US" lang="zh-CN">
                <a:latin typeface="楷体_GB2312" pitchFamily="1" charset="-122"/>
                <a:ea typeface="楷体_GB2312" pitchFamily="1" charset="-122"/>
              </a:rPr>
              <a:t>     </a:t>
            </a:r>
          </a:p>
          <a:p>
            <a:pPr eaLnBrk="1" hangingPunct="1" latinLnBrk="1" lvl="0">
              <a:buFontTx/>
              <a:buNone/>
            </a:pPr>
            <a:r>
              <a:rPr altLang="en-US" b="1" sz="2800" lang="zh-CN">
                <a:latin typeface="宋体" pitchFamily="2" charset="-122"/>
              </a:rPr>
              <a:t>  </a:t>
            </a:r>
            <a:r>
              <a:rPr altLang="en-US" b="1" sz="2800" lang="zh-CN">
                <a:solidFill>
                  <a:srgbClr val="CC6600"/>
                </a:solidFill>
                <a:latin typeface="宋体" pitchFamily="2" charset="-122"/>
              </a:rPr>
              <a:t>★</a:t>
            </a:r>
            <a:r>
              <a:rPr altLang="zh-CN" sz="2800" lang="en-US">
                <a:latin typeface="宋体" pitchFamily="2" charset="-122"/>
              </a:rPr>
              <a:t>自然率假说：</a:t>
            </a:r>
          </a:p>
          <a:p>
            <a:pPr eaLnBrk="1" hangingPunct="1" latinLnBrk="1" lvl="0">
              <a:buFontTx/>
              <a:buNone/>
            </a:pPr>
            <a:r>
              <a:rPr altLang="zh-CN" sz="2800" lang="en-US">
                <a:latin typeface="宋体" pitchFamily="2" charset="-122"/>
              </a:rPr>
              <a:t>      </a:t>
            </a:r>
            <a:r>
              <a:rPr altLang="en-US" sz="2800" lang="zh-CN">
                <a:latin typeface="宋体" pitchFamily="2" charset="-122"/>
              </a:rPr>
              <a:t>总需求的变化仅仅在短期之中影响产出和就业水平。在长期，经济回到古典模型所描述的产出、就业和失业水平。政府若想通过降低自然率来提高产量和就业水平，就得实施供给管理政策，改善劳动市场和产业的结构及运行情况，而不是实施需求管理政策。</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177" name=""/>
        <p:cNvGrpSpPr/>
        <p:nvPr/>
      </p:nvGrpSpPr>
      <p:grpSpPr>
        <a:xfrm rot="0">
          <a:off x="0" y="0"/>
          <a:ext cx="0" cy="0"/>
          <a:chOff x="0" y="0"/>
          <a:chExt cx="0" cy="0"/>
        </a:xfrm>
      </p:grpSpPr>
      <p:sp>
        <p:nvSpPr>
          <p:cNvPr id="1048916" name=""/>
          <p:cNvSpPr/>
          <p:nvPr>
            <p:ph type="title" sz="full" idx="4294967295"/>
          </p:nvPr>
        </p:nvSpPr>
        <p:spPr>
          <a:xfrm rot="0">
            <a:off x="457200" y="274637"/>
            <a:ext cx="8229600" cy="654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6.4 </a:t>
            </a:r>
            <a:r>
              <a:rPr altLang="en-US" b="1" sz="3600" lang="zh-CN">
                <a:solidFill>
                  <a:srgbClr val="CC6600"/>
                </a:solidFill>
              </a:rPr>
              <a:t>通货膨胀、失业和菲利普斯曲线</a:t>
            </a:r>
          </a:p>
        </p:txBody>
      </p:sp>
      <p:sp>
        <p:nvSpPr>
          <p:cNvPr id="1048917" name=""/>
          <p:cNvSpPr/>
          <p:nvPr>
            <p:ph type="body" sz="full" idx="4294967295"/>
          </p:nvPr>
        </p:nvSpPr>
        <p:spPr>
          <a:xfrm rot="0">
            <a:off x="323850" y="1071562"/>
            <a:ext cx="8640762"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a:t>
            </a:r>
            <a:r>
              <a:rPr altLang="en-US" lang="zh-CN">
                <a:latin typeface="宋体" pitchFamily="2" charset="-122"/>
              </a:rPr>
              <a:t>滞后作用对自然率假说的挑战</a:t>
            </a:r>
            <a:r>
              <a:rPr altLang="en-US" lang="zh-CN">
                <a:latin typeface="楷体_GB2312" pitchFamily="1" charset="-122"/>
                <a:ea typeface="楷体_GB2312" pitchFamily="1" charset="-122"/>
              </a:rPr>
              <a:t>     </a:t>
            </a:r>
          </a:p>
          <a:p>
            <a:pPr eaLnBrk="1" hangingPunct="1" latinLnBrk="1" lvl="0">
              <a:lnSpc>
                <a:spcPct val="90000"/>
              </a:lnSpc>
              <a:buFontTx/>
              <a:buNone/>
            </a:pPr>
            <a:r>
              <a:rPr altLang="en-US" b="1" sz="2800" lang="zh-CN">
                <a:solidFill>
                  <a:srgbClr val="CC6600"/>
                </a:solidFill>
                <a:latin typeface="宋体" pitchFamily="2" charset="-122"/>
              </a:rPr>
              <a:t> ★</a:t>
            </a:r>
            <a:r>
              <a:rPr altLang="en-US" b="1" lang="zh-CN">
                <a:solidFill>
                  <a:srgbClr val="CC6600"/>
                </a:solidFill>
                <a:latin typeface="宋体" pitchFamily="2" charset="-122"/>
              </a:rPr>
              <a:t> </a:t>
            </a:r>
            <a:r>
              <a:rPr altLang="zh-CN" sz="2800" lang="en-US">
                <a:latin typeface="宋体" pitchFamily="2" charset="-122"/>
              </a:rPr>
              <a:t>滞后作用：</a:t>
            </a:r>
          </a:p>
          <a:p>
            <a:pPr eaLnBrk="1" hangingPunct="1" latinLnBrk="1" lvl="0">
              <a:lnSpc>
                <a:spcPct val="90000"/>
              </a:lnSpc>
              <a:buFontTx/>
              <a:buNone/>
            </a:pPr>
            <a:r>
              <a:rPr altLang="zh-CN" b="1" sz="2800" lang="en-US">
                <a:latin typeface="宋体" pitchFamily="2" charset="-122"/>
              </a:rPr>
              <a:t>     </a:t>
            </a:r>
            <a:r>
              <a:rPr altLang="en-US" sz="2400" lang="zh-CN"/>
              <a:t>描述历史对自然失业率有长期持续影响的术语。（一些经济学家通过提出总需求甚至在长期也可以影响产出与就业，从而挑战自然率假说）</a:t>
            </a:r>
          </a:p>
          <a:p>
            <a:pPr eaLnBrk="1" hangingPunct="1" latinLnBrk="1" lvl="0">
              <a:lnSpc>
                <a:spcPct val="90000"/>
              </a:lnSpc>
              <a:buFontTx/>
              <a:buNone/>
            </a:pPr>
            <a:r>
              <a:rPr altLang="en-US" sz="2400" lang="zh-CN"/>
              <a:t>           负冲击可能提高自然失业率</a:t>
            </a:r>
            <a:r>
              <a:rPr altLang="zh-CN" sz="2400" lang="en-US"/>
              <a:t>, </a:t>
            </a:r>
            <a:r>
              <a:rPr altLang="en-US" sz="2400" lang="zh-CN"/>
              <a:t>经济可能不能完全复原，留下永久危害。一句话，</a:t>
            </a:r>
            <a:r>
              <a:rPr altLang="en-US" sz="2400" lang="zh-CN">
                <a:latin typeface="宋体" pitchFamily="2" charset="-122"/>
              </a:rPr>
              <a:t>滞后作用提高了牺牲率</a:t>
            </a:r>
            <a:r>
              <a:rPr altLang="en-US" sz="2400" lang="en-US"/>
              <a:t>。</a:t>
            </a:r>
          </a:p>
          <a:p>
            <a:pPr eaLnBrk="1" hangingPunct="1" latinLnBrk="1" lvl="0">
              <a:lnSpc>
                <a:spcPct val="90000"/>
              </a:lnSpc>
              <a:buFontTx/>
              <a:buNone/>
            </a:pPr>
            <a:r>
              <a:rPr altLang="en-US" b="1" sz="2800" lang="en-US"/>
              <a:t>      </a:t>
            </a:r>
            <a:r>
              <a:rPr altLang="en-US" b="1" sz="2800" lang="zh-CN">
                <a:solidFill>
                  <a:srgbClr val="FF3399"/>
                </a:solidFill>
                <a:latin typeface="宋体" pitchFamily="2" charset="-122"/>
              </a:rPr>
              <a:t>∗</a:t>
            </a:r>
            <a:r>
              <a:rPr altLang="en-US" b="1" sz="2400" lang="zh-CN">
                <a:latin typeface="宋体" pitchFamily="2" charset="-122"/>
              </a:rPr>
              <a:t> </a:t>
            </a:r>
            <a:r>
              <a:rPr altLang="en-US" sz="2400" lang="zh-CN">
                <a:latin typeface="宋体" pitchFamily="2" charset="-122"/>
              </a:rPr>
              <a:t>衰退由此改变了由此失业的人，形成长期效应。增加了摩擦性失业的数量。</a:t>
            </a:r>
          </a:p>
          <a:p>
            <a:pPr eaLnBrk="1" hangingPunct="1" latinLnBrk="1" lvl="0">
              <a:lnSpc>
                <a:spcPct val="90000"/>
              </a:lnSpc>
              <a:buFontTx/>
              <a:buNone/>
            </a:pPr>
            <a:r>
              <a:rPr altLang="en-US" b="1" sz="2800" lang="en-US"/>
              <a:t>      </a:t>
            </a:r>
            <a:r>
              <a:rPr altLang="en-US" b="1" sz="2800" lang="zh-CN">
                <a:solidFill>
                  <a:srgbClr val="FF3399"/>
                </a:solidFill>
                <a:latin typeface="宋体" pitchFamily="2" charset="-122"/>
              </a:rPr>
              <a:t>∗ </a:t>
            </a:r>
            <a:r>
              <a:rPr altLang="zh-CN" sz="2400" lang="en-US"/>
              <a:t>周期性失业的工人沦为“局外人”，可能丧失对工资设定的影响力。局内人(</a:t>
            </a:r>
            <a:r>
              <a:rPr altLang="en-US" sz="2400" lang="zh-CN"/>
              <a:t>受雇工人</a:t>
            </a:r>
            <a:r>
              <a:rPr altLang="zh-CN" sz="2400" lang="en-US"/>
              <a:t>) </a:t>
            </a:r>
            <a:r>
              <a:rPr altLang="en-US" sz="2400" lang="zh-CN"/>
              <a:t>可能进一步要求高工资，衰退就可能永久使实际工资进一步高于均衡水平，增加结构性失业的数量。</a:t>
            </a:r>
          </a:p>
          <a:p>
            <a:pPr eaLnBrk="1" hangingPunct="1" latinLnBrk="1" lvl="0">
              <a:lnSpc>
                <a:spcPct val="90000"/>
              </a:lnSpc>
              <a:buFontTx/>
              <a:buNone/>
            </a:pPr>
            <a:endParaRPr altLang="en-US" b="1" sz="2800" lang="en-US">
              <a:latin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178" name=""/>
        <p:cNvGrpSpPr/>
        <p:nvPr/>
      </p:nvGrpSpPr>
      <p:grpSpPr>
        <a:xfrm rot="0">
          <a:off x="0" y="0"/>
          <a:ext cx="0" cy="0"/>
          <a:chOff x="0" y="0"/>
          <a:chExt cx="0" cy="0"/>
        </a:xfrm>
      </p:grpSpPr>
      <p:sp>
        <p:nvSpPr>
          <p:cNvPr id="1048918" name=""/>
          <p:cNvSpPr/>
          <p:nvPr>
            <p:ph type="title" sz="full" idx="0"/>
          </p:nvPr>
        </p:nvSpPr>
        <p:spPr>
          <a:xfrm rot="0">
            <a:off x="457200" y="274637"/>
            <a:ext cx="8229600" cy="11430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6.5</a:t>
            </a:r>
            <a:r>
              <a:rPr altLang="en-US" b="1" sz="3600" lang="zh-CN">
                <a:solidFill>
                  <a:srgbClr val="CC6600"/>
                </a:solidFill>
              </a:rPr>
              <a:t>总供给和总需求的动态模型</a:t>
            </a:r>
          </a:p>
        </p:txBody>
      </p:sp>
      <p:sp>
        <p:nvSpPr>
          <p:cNvPr id="1048919" name=""/>
          <p:cNvSpPr/>
          <p:nvPr>
            <p:ph type="body" sz="full" idx="1"/>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en-US" b="1" sz="3600" lang="zh-CN"/>
              <a:t>          </a:t>
            </a:r>
            <a:r>
              <a:rPr altLang="zh-CN" b="1" lang="en-US"/>
              <a:t>动态总需求—</a:t>
            </a:r>
            <a:r>
              <a:rPr altLang="en-US" b="1" lang="zh-CN"/>
              <a:t>总供给模</a:t>
            </a:r>
            <a:r>
              <a:rPr altLang="en-US" b="1" lang="zh-CN"/>
              <a:t>型强调经济波动的动态属性，着</a:t>
            </a:r>
            <a:r>
              <a:rPr altLang="en-US" b="1" lang="zh-CN"/>
              <a:t>眼于产出和通货膨胀随着时间的推移如何对经济环境的外生变化作出反应</a:t>
            </a:r>
            <a:r>
              <a:rPr altLang="en-US" b="1" lang="zh-CN"/>
              <a:t>。</a:t>
            </a:r>
          </a:p>
          <a:p>
            <a:pPr lvl="0">
              <a:buFontTx/>
              <a:buNone/>
            </a:pPr>
            <a:r>
              <a:rPr altLang="zh-CN" b="1" lang="en-US"/>
              <a:t>           </a:t>
            </a:r>
            <a:r>
              <a:rPr altLang="en-US" b="1" lang="zh-CN"/>
              <a:t>动态总需求</a:t>
            </a:r>
            <a:r>
              <a:rPr altLang="zh-CN" b="1" lang="en-US"/>
              <a:t>—</a:t>
            </a:r>
            <a:r>
              <a:rPr altLang="en-US" b="1" lang="zh-CN"/>
              <a:t>总供给模型纳入货币政策对经济条件的反应。</a:t>
            </a:r>
          </a:p>
          <a:p>
            <a:pPr lvl="0">
              <a:buFontTx/>
              <a:buNone/>
            </a:pPr>
            <a:r>
              <a:rPr altLang="zh-CN" b="1" sz="3600" lang="en-US"/>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179" name=""/>
        <p:cNvGrpSpPr/>
        <p:nvPr/>
      </p:nvGrpSpPr>
      <p:grpSpPr>
        <a:xfrm rot="0">
          <a:off x="0" y="0"/>
          <a:ext cx="0" cy="0"/>
          <a:chOff x="0" y="0"/>
          <a:chExt cx="0" cy="0"/>
        </a:xfrm>
      </p:grpSpPr>
      <p:sp>
        <p:nvSpPr>
          <p:cNvPr id="1048920" name=""/>
          <p:cNvSpPr/>
          <p:nvPr>
            <p:ph type="title" sz="full" idx="4294967295"/>
          </p:nvPr>
        </p:nvSpPr>
        <p:spPr>
          <a:xfrm rot="0">
            <a:off x="428625" y="214312"/>
            <a:ext cx="8229600" cy="8683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21" name=""/>
          <p:cNvSpPr/>
          <p:nvPr>
            <p:ph type="body" sz="full" idx="4294967295"/>
          </p:nvPr>
        </p:nvSpPr>
        <p:spPr>
          <a:xfrm rot="0">
            <a:off x="179387" y="1000125"/>
            <a:ext cx="8501062" cy="50927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sz="2800" lang="zh-CN">
                <a:latin typeface="宋体" pitchFamily="2" charset="-122"/>
              </a:rPr>
              <a:t>模型的要素：</a:t>
            </a:r>
            <a:r>
              <a:rPr altLang="en-US" sz="2400" lang="zh-CN">
                <a:latin typeface="宋体" pitchFamily="2" charset="-122"/>
              </a:rPr>
              <a:t>构成动态总供给和总需求模型的五个方程</a:t>
            </a:r>
          </a:p>
          <a:p>
            <a:pPr eaLnBrk="1" hangingPunct="1" latinLnBrk="1" lvl="0">
              <a:spcBef>
                <a:spcPct val="0"/>
              </a:spcBef>
              <a:buFontTx/>
              <a:buNone/>
            </a:pPr>
            <a:r>
              <a:rPr altLang="en-US" b="1" sz="2800" lang="zh-CN">
                <a:solidFill>
                  <a:srgbClr val="CC6600"/>
                </a:solidFill>
                <a:latin typeface="宋体" pitchFamily="2" charset="-122"/>
              </a:rPr>
              <a:t> ★</a:t>
            </a:r>
            <a:r>
              <a:rPr altLang="en-US" b="1" sz="2400" lang="en-US">
                <a:latin typeface="宋体" pitchFamily="2" charset="-122"/>
              </a:rPr>
              <a:t>产出：对产品和服务的需求</a:t>
            </a:r>
          </a:p>
          <a:p>
            <a:pPr eaLnBrk="1" hangingPunct="1" latinLnBrk="1" lvl="0">
              <a:spcBef>
                <a:spcPct val="0"/>
              </a:spcBef>
              <a:buFontTx/>
              <a:buNone/>
            </a:pPr>
            <a:endParaRPr altLang="en-US" b="1" sz="2800" lang="zh-CN">
              <a:latin typeface="宋体" pitchFamily="2" charset="-122"/>
            </a:endParaRPr>
          </a:p>
          <a:p>
            <a:pPr eaLnBrk="1" hangingPunct="1" latinLnBrk="1" lvl="0">
              <a:spcBef>
                <a:spcPct val="0"/>
              </a:spcBef>
              <a:buFontTx/>
              <a:buNone/>
            </a:pPr>
            <a:r>
              <a:rPr altLang="en-US" b="1" sz="2800" lang="zh-CN">
                <a:solidFill>
                  <a:srgbClr val="CC6600"/>
                </a:solidFill>
                <a:latin typeface="宋体" pitchFamily="2" charset="-122"/>
              </a:rPr>
              <a:t> ★</a:t>
            </a:r>
            <a:r>
              <a:rPr altLang="en-US" b="1" sz="2400" lang="zh-CN">
                <a:latin typeface="宋体" pitchFamily="2" charset="-122"/>
              </a:rPr>
              <a:t>实际利率：费</a:t>
            </a:r>
            <a:r>
              <a:rPr altLang="en-US" b="1" sz="2400" lang="zh-CN">
                <a:latin typeface="宋体" pitchFamily="2" charset="-122"/>
              </a:rPr>
              <a:t>雪效应方</a:t>
            </a:r>
            <a:r>
              <a:rPr altLang="en-US" b="1" sz="2400" lang="zh-CN">
                <a:latin typeface="宋体" pitchFamily="2" charset="-122"/>
              </a:rPr>
              <a:t>程</a:t>
            </a:r>
          </a:p>
          <a:p>
            <a:pPr eaLnBrk="1" hangingPunct="1" latinLnBrk="1" lvl="0">
              <a:spcBef>
                <a:spcPct val="0"/>
              </a:spcBef>
              <a:buFontTx/>
              <a:buNone/>
            </a:pPr>
            <a:endParaRPr altLang="en-US" b="1" sz="2800" lang="zh-CN">
              <a:latin typeface="宋体" pitchFamily="2" charset="-122"/>
            </a:endParaRPr>
          </a:p>
          <a:p>
            <a:pPr eaLnBrk="1" hangingPunct="1" latinLnBrk="1" lvl="0">
              <a:spcBef>
                <a:spcPct val="0"/>
              </a:spcBef>
              <a:buFontTx/>
              <a:buNone/>
            </a:pPr>
            <a:r>
              <a:rPr altLang="en-US" b="1" sz="2800" lang="zh-CN">
                <a:latin typeface="宋体" pitchFamily="2" charset="-122"/>
              </a:rPr>
              <a:t> </a:t>
            </a:r>
            <a:r>
              <a:rPr altLang="en-US" b="1" sz="2800" lang="zh-CN">
                <a:solidFill>
                  <a:srgbClr val="CC6600"/>
                </a:solidFill>
                <a:latin typeface="宋体" pitchFamily="2" charset="-122"/>
              </a:rPr>
              <a:t>★</a:t>
            </a:r>
            <a:r>
              <a:rPr altLang="en-US" b="1" sz="2400" lang="en-US">
                <a:latin typeface="宋体" pitchFamily="2" charset="-122"/>
              </a:rPr>
              <a:t>通货膨胀：菲利普斯曲线</a:t>
            </a:r>
          </a:p>
          <a:p>
            <a:pPr eaLnBrk="1" hangingPunct="1" latinLnBrk="1" lvl="0">
              <a:spcBef>
                <a:spcPct val="0"/>
              </a:spcBef>
              <a:buFontTx/>
              <a:buNone/>
            </a:pPr>
            <a:endParaRPr altLang="en-US" b="1" sz="2800" lang="zh-CN">
              <a:solidFill>
                <a:srgbClr val="CC6600"/>
              </a:solidFill>
              <a:latin typeface="宋体" pitchFamily="2" charset="-122"/>
            </a:endParaRPr>
          </a:p>
          <a:p>
            <a:pPr eaLnBrk="1" hangingPunct="1" latinLnBrk="1" lvl="0">
              <a:spcBef>
                <a:spcPct val="0"/>
              </a:spcBef>
              <a:buFontTx/>
              <a:buNone/>
            </a:pPr>
            <a:r>
              <a:rPr altLang="en-US" b="1" sz="2800" lang="zh-CN">
                <a:solidFill>
                  <a:srgbClr val="CC6600"/>
                </a:solidFill>
                <a:latin typeface="宋体" pitchFamily="2" charset="-122"/>
              </a:rPr>
              <a:t> ★</a:t>
            </a:r>
            <a:r>
              <a:rPr altLang="en-US" b="1" sz="2400" lang="zh-CN">
                <a:latin typeface="宋体" pitchFamily="2" charset="-122"/>
              </a:rPr>
              <a:t>预期的通货膨胀：适应性预期</a:t>
            </a:r>
          </a:p>
          <a:p>
            <a:pPr eaLnBrk="1" hangingPunct="1" latinLnBrk="1" lvl="0">
              <a:spcBef>
                <a:spcPct val="0"/>
              </a:spcBef>
              <a:buFontTx/>
              <a:buNone/>
            </a:pPr>
            <a:endParaRPr altLang="en-US" b="1" sz="2800" lang="zh-CN">
              <a:solidFill>
                <a:srgbClr val="CC6600"/>
              </a:solidFill>
              <a:latin typeface="宋体" pitchFamily="2" charset="-122"/>
            </a:endParaRPr>
          </a:p>
          <a:p>
            <a:pPr eaLnBrk="1" hangingPunct="1" latinLnBrk="1" lvl="0">
              <a:spcBef>
                <a:spcPct val="0"/>
              </a:spcBef>
              <a:buFontTx/>
              <a:buNone/>
            </a:pPr>
            <a:r>
              <a:rPr altLang="en-US" b="1" sz="2800" lang="zh-CN">
                <a:solidFill>
                  <a:srgbClr val="CC6600"/>
                </a:solidFill>
                <a:latin typeface="宋体" pitchFamily="2" charset="-122"/>
              </a:rPr>
              <a:t> ★</a:t>
            </a:r>
            <a:r>
              <a:rPr altLang="en-US" b="1" sz="2400" lang="zh-CN">
                <a:latin typeface="宋体" pitchFamily="2" charset="-122"/>
              </a:rPr>
              <a:t>名义利率：货币政策规则</a:t>
            </a:r>
          </a:p>
        </p:txBody>
      </p:sp>
      <p:pic>
        <p:nvPicPr>
          <p:cNvPr id="2097182" name=""/>
          <p:cNvPicPr>
            <a:picLocks/>
          </p:cNvPicPr>
          <p:nvPr/>
        </p:nvPicPr>
        <p:blipFill>
          <a:blip xmlns:r="http://schemas.openxmlformats.org/officeDocument/2006/relationships" r:embed="rId1"/>
          <a:srcRect l="0" t="0" r="0" b="0"/>
          <a:stretch>
            <a:fillRect/>
          </a:stretch>
        </p:blipFill>
        <p:spPr>
          <a:xfrm rot="0">
            <a:off x="4787900" y="1490662"/>
            <a:ext cx="3857625" cy="642937"/>
          </a:xfrm>
          <a:prstGeom prst="rect"/>
          <a:noFill/>
          <a:ln>
            <a:noFill/>
          </a:ln>
        </p:spPr>
      </p:pic>
      <p:pic>
        <p:nvPicPr>
          <p:cNvPr id="2097183" name=""/>
          <p:cNvPicPr>
            <a:picLocks/>
          </p:cNvPicPr>
          <p:nvPr/>
        </p:nvPicPr>
        <p:blipFill>
          <a:blip xmlns:r="http://schemas.openxmlformats.org/officeDocument/2006/relationships" r:embed="rId2"/>
          <a:srcRect l="0" t="0" r="0" b="0"/>
          <a:stretch>
            <a:fillRect/>
          </a:stretch>
        </p:blipFill>
        <p:spPr>
          <a:xfrm rot="0">
            <a:off x="4959350" y="2281237"/>
            <a:ext cx="3357562" cy="571500"/>
          </a:xfrm>
          <a:prstGeom prst="rect"/>
          <a:noFill/>
          <a:ln>
            <a:noFill/>
          </a:ln>
        </p:spPr>
      </p:pic>
      <p:pic>
        <p:nvPicPr>
          <p:cNvPr id="2097184" name=""/>
          <p:cNvPicPr>
            <a:picLocks/>
          </p:cNvPicPr>
          <p:nvPr/>
        </p:nvPicPr>
        <p:blipFill>
          <a:blip xmlns:r="http://schemas.openxmlformats.org/officeDocument/2006/relationships" r:embed="rId3"/>
          <a:srcRect l="0" t="0" r="0" b="0"/>
          <a:stretch>
            <a:fillRect/>
          </a:stretch>
        </p:blipFill>
        <p:spPr>
          <a:xfrm rot="0">
            <a:off x="4572000" y="3068637"/>
            <a:ext cx="4286250" cy="785812"/>
          </a:xfrm>
          <a:prstGeom prst="rect"/>
          <a:noFill/>
          <a:ln>
            <a:noFill/>
          </a:ln>
        </p:spPr>
      </p:pic>
      <p:pic>
        <p:nvPicPr>
          <p:cNvPr id="2097185" name=""/>
          <p:cNvPicPr>
            <a:picLocks/>
          </p:cNvPicPr>
          <p:nvPr/>
        </p:nvPicPr>
        <p:blipFill>
          <a:blip xmlns:r="http://schemas.openxmlformats.org/officeDocument/2006/relationships" r:embed="rId4"/>
          <a:srcRect l="0" t="0" r="0" b="0"/>
          <a:stretch>
            <a:fillRect/>
          </a:stretch>
        </p:blipFill>
        <p:spPr>
          <a:xfrm rot="0">
            <a:off x="5292725" y="4076700"/>
            <a:ext cx="2208212" cy="534987"/>
          </a:xfrm>
          <a:prstGeom prst="rect"/>
          <a:noFill/>
          <a:ln>
            <a:noFill/>
          </a:ln>
        </p:spPr>
      </p:pic>
      <p:pic>
        <p:nvPicPr>
          <p:cNvPr id="2097186" name=""/>
          <p:cNvPicPr>
            <a:picLocks/>
          </p:cNvPicPr>
          <p:nvPr/>
        </p:nvPicPr>
        <p:blipFill>
          <a:blip xmlns:r="http://schemas.openxmlformats.org/officeDocument/2006/relationships" r:embed="rId5"/>
          <a:srcRect l="0" t="0" r="0" b="0"/>
          <a:stretch>
            <a:fillRect/>
          </a:stretch>
        </p:blipFill>
        <p:spPr>
          <a:xfrm rot="0">
            <a:off x="1258887" y="5373687"/>
            <a:ext cx="5834062" cy="785812"/>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607" name=""/>
          <p:cNvSpPr/>
          <p:nvPr>
            <p:ph type="body" sz="full" idx="1"/>
          </p:nvPr>
        </p:nvSpPr>
        <p:spPr>
          <a:xfrm rot="0">
            <a:off x="611187" y="1052512"/>
            <a:ext cx="7543800" cy="54006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Tx/>
              <a:buNone/>
            </a:pPr>
            <a:r>
              <a:rPr altLang="zh-CN" lang="zh-CN"/>
              <a:t> </a:t>
            </a:r>
            <a:r>
              <a:rPr altLang="zh-CN" b="1" lang="zh-CN">
                <a:solidFill>
                  <a:srgbClr val="3366FF"/>
                </a:solidFill>
                <a:latin typeface="宋体" pitchFamily="2" charset="-122"/>
              </a:rPr>
              <a:t>⊙</a:t>
            </a:r>
            <a:r>
              <a:rPr altLang="en-US" lang="en-US">
                <a:latin typeface="宋体" pitchFamily="2" charset="-122"/>
              </a:rPr>
              <a:t>失业的</a:t>
            </a:r>
            <a:r>
              <a:rPr altLang="en-US" lang="zh-CN">
                <a:latin typeface="宋体" pitchFamily="2" charset="-122"/>
              </a:rPr>
              <a:t>界定与度量</a:t>
            </a:r>
          </a:p>
          <a:p>
            <a:pPr eaLnBrk="1" hangingPunct="1" latinLnBrk="1" lvl="0">
              <a:spcBef>
                <a:spcPct val="35000"/>
              </a:spcBef>
              <a:buFontTx/>
              <a:buNone/>
            </a:pPr>
            <a:r>
              <a:rPr altLang="en-US" lang="en-US">
                <a:solidFill>
                  <a:srgbClr val="CC6600"/>
                </a:solidFill>
                <a:latin typeface="宋体" pitchFamily="2" charset="-122"/>
              </a:rPr>
              <a:t>  </a:t>
            </a:r>
            <a:r>
              <a:rPr altLang="en-US" sz="2800" lang="en-US">
                <a:solidFill>
                  <a:srgbClr val="CC6600"/>
                </a:solidFill>
                <a:latin typeface="宋体" pitchFamily="2" charset="-122"/>
              </a:rPr>
              <a:t>★</a:t>
            </a:r>
            <a:r>
              <a:rPr altLang="en-US" sz="2800" lang="zh-CN">
                <a:solidFill>
                  <a:schemeClr val="lt2"/>
                </a:solidFill>
                <a:latin typeface="宋体" pitchFamily="2" charset="-122"/>
              </a:rPr>
              <a:t>失业的度量</a:t>
            </a:r>
          </a:p>
          <a:p>
            <a:pPr eaLnBrk="1" hangingPunct="1" latinLnBrk="1" lvl="0">
              <a:buFontTx/>
              <a:buNone/>
            </a:pPr>
            <a:r>
              <a:rPr altLang="en-US" sz="2800" lang="en-US">
                <a:solidFill>
                  <a:srgbClr val="FF3399"/>
                </a:solidFill>
                <a:latin typeface="宋体" pitchFamily="2" charset="-122"/>
              </a:rPr>
              <a:t>    </a:t>
            </a:r>
            <a:r>
              <a:rPr altLang="en-US" b="1" sz="2400" lang="en-US">
                <a:solidFill>
                  <a:srgbClr val="FF3399"/>
                </a:solidFill>
                <a:latin typeface="宋体" pitchFamily="2" charset="-122"/>
              </a:rPr>
              <a:t>∗</a:t>
            </a:r>
            <a:r>
              <a:rPr altLang="en-US" sz="2400" lang="zh-CN">
                <a:latin typeface="宋体" pitchFamily="2" charset="-122"/>
              </a:rPr>
              <a:t>离职率（</a:t>
            </a:r>
            <a:r>
              <a:rPr altLang="zh-CN" sz="2400" lang="en-US">
                <a:latin typeface="宋体" pitchFamily="2" charset="-122"/>
              </a:rPr>
              <a:t>s</a:t>
            </a:r>
            <a:r>
              <a:rPr altLang="en-US" sz="2400" lang="zh-CN">
                <a:latin typeface="宋体" pitchFamily="2" charset="-122"/>
              </a:rPr>
              <a:t>）：每个月失去工作的人数占就业人数的</a:t>
            </a:r>
            <a:r>
              <a:rPr altLang="zh-CN" sz="2400" lang="en-US">
                <a:solidFill>
                  <a:schemeClr val="lt2"/>
                </a:solidFill>
                <a:latin typeface="宋体" pitchFamily="2" charset="-122"/>
              </a:rPr>
              <a:t>百分比。</a:t>
            </a:r>
          </a:p>
          <a:p>
            <a:pPr eaLnBrk="1" hangingPunct="1" latinLnBrk="1" lvl="0">
              <a:spcBef>
                <a:spcPct val="35000"/>
              </a:spcBef>
              <a:buFontTx/>
              <a:buNone/>
            </a:pPr>
            <a:r>
              <a:rPr altLang="en-US" b="1" sz="2400" lang="zh-CN">
                <a:solidFill>
                  <a:srgbClr val="FF3399"/>
                </a:solidFill>
                <a:latin typeface="宋体" pitchFamily="2" charset="-122"/>
              </a:rPr>
              <a:t>    ∗</a:t>
            </a:r>
            <a:r>
              <a:rPr altLang="zh-CN" sz="2400" lang="en-US">
                <a:solidFill>
                  <a:schemeClr val="lt2"/>
                </a:solidFill>
                <a:latin typeface="宋体" pitchFamily="2" charset="-122"/>
              </a:rPr>
              <a:t>入职率(f)</a:t>
            </a:r>
            <a:r>
              <a:rPr altLang="en-US" sz="2400" lang="zh-CN">
                <a:solidFill>
                  <a:schemeClr val="lt2"/>
                </a:solidFill>
                <a:latin typeface="宋体" pitchFamily="2" charset="-122"/>
              </a:rPr>
              <a:t>：每个月新就</a:t>
            </a:r>
            <a:r>
              <a:rPr altLang="en-US" sz="2400" lang="en-US">
                <a:solidFill>
                  <a:schemeClr val="lt2"/>
                </a:solidFill>
                <a:latin typeface="宋体" pitchFamily="2" charset="-122"/>
              </a:rPr>
              <a:t>业人</a:t>
            </a:r>
            <a:r>
              <a:rPr altLang="en-US" sz="2400" lang="zh-CN">
                <a:solidFill>
                  <a:schemeClr val="lt2"/>
                </a:solidFill>
                <a:latin typeface="宋体" pitchFamily="2" charset="-122"/>
              </a:rPr>
              <a:t>数</a:t>
            </a:r>
            <a:r>
              <a:rPr altLang="en-US" sz="2400" lang="en-US">
                <a:solidFill>
                  <a:schemeClr val="lt2"/>
                </a:solidFill>
                <a:latin typeface="宋体" pitchFamily="2" charset="-122"/>
              </a:rPr>
              <a:t>占</a:t>
            </a:r>
            <a:r>
              <a:rPr altLang="en-US" sz="2400" lang="zh-CN">
                <a:solidFill>
                  <a:schemeClr val="lt2"/>
                </a:solidFill>
                <a:latin typeface="宋体" pitchFamily="2" charset="-122"/>
              </a:rPr>
              <a:t>失业人数</a:t>
            </a:r>
            <a:r>
              <a:rPr altLang="en-US" sz="2400" lang="en-US">
                <a:solidFill>
                  <a:schemeClr val="lt2"/>
                </a:solidFill>
                <a:latin typeface="宋体" pitchFamily="2" charset="-122"/>
              </a:rPr>
              <a:t>的</a:t>
            </a:r>
            <a:r>
              <a:rPr altLang="en-US" sz="2400" lang="zh-CN">
                <a:solidFill>
                  <a:schemeClr val="lt2"/>
                </a:solidFill>
                <a:latin typeface="宋体" pitchFamily="2" charset="-122"/>
              </a:rPr>
              <a:t>百分比</a:t>
            </a:r>
            <a:r>
              <a:rPr altLang="en-US" sz="2400" lang="en-US">
                <a:solidFill>
                  <a:schemeClr val="lt2"/>
                </a:solidFill>
                <a:latin typeface="宋体" pitchFamily="2" charset="-122"/>
              </a:rPr>
              <a:t>。</a:t>
            </a:r>
          </a:p>
        </p:txBody>
      </p:sp>
      <p:sp>
        <p:nvSpPr>
          <p:cNvPr id="1048608" name=""/>
          <p:cNvSpPr/>
          <p:nvPr>
            <p:ph type="title" sz="full" idx="0"/>
          </p:nvPr>
        </p:nvSpPr>
        <p:spPr>
          <a:xfrm rot="0">
            <a:off x="611187" y="333375"/>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grpSp>
        <p:nvGrpSpPr>
          <p:cNvPr id="106" name=""/>
          <p:cNvGrpSpPr/>
          <p:nvPr/>
        </p:nvGrpSpPr>
        <p:grpSpPr>
          <a:xfrm rot="0">
            <a:off x="1763712" y="3933825"/>
            <a:ext cx="5529262" cy="2663825"/>
            <a:chOff x="0" y="0"/>
            <a:chExt cx="4608" cy="2784"/>
          </a:xfrm>
        </p:grpSpPr>
        <p:sp>
          <p:nvSpPr>
            <p:cNvPr id="1048609" name=""/>
            <p:cNvSpPr/>
            <p:nvPr/>
          </p:nvSpPr>
          <p:spPr>
            <a:xfrm rot="0">
              <a:off x="0" y="1104"/>
              <a:ext cx="1152" cy="480"/>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2800" lang="zh-CN">
                  <a:latin typeface="Times New Roman" pitchFamily="18" charset="0"/>
                </a:rPr>
                <a:t>就业者</a:t>
              </a:r>
            </a:p>
          </p:txBody>
        </p:sp>
        <p:sp>
          <p:nvSpPr>
            <p:cNvPr id="1048610" name=""/>
            <p:cNvSpPr/>
            <p:nvPr/>
          </p:nvSpPr>
          <p:spPr>
            <a:xfrm rot="0">
              <a:off x="3504" y="1152"/>
              <a:ext cx="1104" cy="480"/>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2800" lang="zh-CN">
                  <a:latin typeface="Times New Roman" pitchFamily="18" charset="0"/>
                </a:rPr>
                <a:t>失业者</a:t>
              </a:r>
            </a:p>
          </p:txBody>
        </p:sp>
        <p:sp>
          <p:nvSpPr>
            <p:cNvPr id="1048611" name=""/>
            <p:cNvSpPr/>
            <p:nvPr/>
          </p:nvSpPr>
          <p:spPr>
            <a:xfrm rot="0">
              <a:off x="1584" y="0"/>
              <a:ext cx="1536" cy="480"/>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2800" lang="zh-CN">
                  <a:latin typeface="Times New Roman" pitchFamily="18" charset="0"/>
                </a:rPr>
                <a:t>离职率</a:t>
              </a:r>
              <a:r>
                <a:rPr altLang="zh-CN" b="1" sz="2800" lang="en-US">
                  <a:latin typeface="Times New Roman" pitchFamily="18" charset="0"/>
                </a:rPr>
                <a:t>s</a:t>
              </a:r>
            </a:p>
          </p:txBody>
        </p:sp>
        <p:sp>
          <p:nvSpPr>
            <p:cNvPr id="1048612" name=""/>
            <p:cNvSpPr/>
            <p:nvPr/>
          </p:nvSpPr>
          <p:spPr>
            <a:xfrm rot="0">
              <a:off x="1632" y="2304"/>
              <a:ext cx="1536" cy="480"/>
            </a:xfrm>
            <a:prstGeom prst="rect"/>
            <a:solidFill>
              <a:schemeClr val="accent1"/>
            </a:solidFill>
            <a:ln w="12700" cap="flat" cmpd="sng">
              <a:solidFill>
                <a:schemeClr val="dk1">
                  <a:alpha val="100000"/>
                </a:schemeClr>
              </a:solidFill>
              <a:prstDash val="solid"/>
              <a:round/>
            </a:ln>
          </p:spPr>
          <p:txBody>
            <a:bodyPr anchor="ctr" bIns="45720" lIns="91440" rIns="91440" tIns="45720" wrap="none"/>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lvl="0"/>
              <a:r>
                <a:rPr altLang="en-US" b="1" sz="2800" lang="zh-CN">
                  <a:latin typeface="Times New Roman" pitchFamily="18" charset="0"/>
                </a:rPr>
                <a:t>入职率</a:t>
              </a:r>
              <a:r>
                <a:rPr altLang="zh-CN" b="1" sz="2800" lang="en-US">
                  <a:latin typeface="Times New Roman" pitchFamily="18" charset="0"/>
                </a:rPr>
                <a:t>f</a:t>
              </a:r>
            </a:p>
          </p:txBody>
        </p:sp>
        <p:sp>
          <p:nvSpPr>
            <p:cNvPr id="1048613" name=""/>
            <p:cNvSpPr/>
            <p:nvPr/>
          </p:nvSpPr>
          <p:spPr>
            <a:xfrm rot="0" flipH="1">
              <a:off x="528" y="2544"/>
              <a:ext cx="1104" cy="0"/>
            </a:xfrm>
            <a:prstGeom prst="line"/>
            <a:noFill/>
            <a:ln w="127000" cap="flat" cmpd="sng">
              <a:solidFill>
                <a:schemeClr val="dk1">
                  <a:alpha val="100000"/>
                </a:schemeClr>
              </a:solidFill>
              <a:prstDash val="solid"/>
              <a:round/>
            </a:ln>
          </p:spPr>
        </p:sp>
        <p:sp>
          <p:nvSpPr>
            <p:cNvPr id="1048614" name=""/>
            <p:cNvSpPr/>
            <p:nvPr/>
          </p:nvSpPr>
          <p:spPr>
            <a:xfrm rot="0" flipH="1">
              <a:off x="3168" y="2592"/>
              <a:ext cx="1008" cy="0"/>
            </a:xfrm>
            <a:prstGeom prst="line"/>
            <a:noFill/>
            <a:ln w="127000" cap="flat" cmpd="sng">
              <a:solidFill>
                <a:schemeClr val="dk1">
                  <a:alpha val="100000"/>
                </a:schemeClr>
              </a:solidFill>
              <a:prstDash val="solid"/>
              <a:round/>
            </a:ln>
          </p:spPr>
        </p:sp>
        <p:sp>
          <p:nvSpPr>
            <p:cNvPr id="1048615" name=""/>
            <p:cNvSpPr/>
            <p:nvPr/>
          </p:nvSpPr>
          <p:spPr>
            <a:xfrm rot="0" flipH="1">
              <a:off x="576" y="240"/>
              <a:ext cx="1008" cy="0"/>
            </a:xfrm>
            <a:prstGeom prst="line"/>
            <a:noFill/>
            <a:ln w="127000" cap="flat" cmpd="sng">
              <a:solidFill>
                <a:schemeClr val="dk1">
                  <a:alpha val="100000"/>
                </a:schemeClr>
              </a:solidFill>
              <a:prstDash val="solid"/>
              <a:round/>
            </a:ln>
          </p:spPr>
        </p:sp>
        <p:sp>
          <p:nvSpPr>
            <p:cNvPr id="1048616" name=""/>
            <p:cNvSpPr/>
            <p:nvPr/>
          </p:nvSpPr>
          <p:spPr>
            <a:xfrm rot="0" flipH="1">
              <a:off x="3120" y="240"/>
              <a:ext cx="1008" cy="0"/>
            </a:xfrm>
            <a:prstGeom prst="line"/>
            <a:noFill/>
            <a:ln w="127000" cap="flat" cmpd="sng">
              <a:solidFill>
                <a:schemeClr val="dk1">
                  <a:alpha val="100000"/>
                </a:schemeClr>
              </a:solidFill>
              <a:prstDash val="solid"/>
              <a:round/>
            </a:ln>
          </p:spPr>
        </p:sp>
        <p:sp>
          <p:nvSpPr>
            <p:cNvPr id="1048617" name=""/>
            <p:cNvSpPr/>
            <p:nvPr/>
          </p:nvSpPr>
          <p:spPr>
            <a:xfrm rot="0" flipH="1">
              <a:off x="528" y="192"/>
              <a:ext cx="0" cy="912"/>
            </a:xfrm>
            <a:prstGeom prst="line"/>
            <a:noFill/>
            <a:ln w="127000" cap="flat" cmpd="sng">
              <a:solidFill>
                <a:schemeClr val="dk1">
                  <a:alpha val="100000"/>
                </a:schemeClr>
              </a:solidFill>
              <a:prstDash val="solid"/>
              <a:round/>
            </a:ln>
          </p:spPr>
        </p:sp>
        <p:sp>
          <p:nvSpPr>
            <p:cNvPr id="1048618" name=""/>
            <p:cNvSpPr/>
            <p:nvPr/>
          </p:nvSpPr>
          <p:spPr>
            <a:xfrm rot="0" flipH="1">
              <a:off x="4128" y="1632"/>
              <a:ext cx="0" cy="960"/>
            </a:xfrm>
            <a:prstGeom prst="line"/>
            <a:noFill/>
            <a:ln w="127000" cap="flat" cmpd="sng">
              <a:solidFill>
                <a:schemeClr val="dk1">
                  <a:alpha val="100000"/>
                </a:schemeClr>
              </a:solidFill>
              <a:prstDash val="solid"/>
              <a:round/>
            </a:ln>
          </p:spPr>
        </p:sp>
        <p:sp>
          <p:nvSpPr>
            <p:cNvPr id="1048619" name=""/>
            <p:cNvSpPr/>
            <p:nvPr/>
          </p:nvSpPr>
          <p:spPr>
            <a:xfrm rot="0">
              <a:off x="4128" y="192"/>
              <a:ext cx="0" cy="960"/>
            </a:xfrm>
            <a:prstGeom prst="line"/>
            <a:noFill/>
            <a:ln w="127000" cap="flat" cmpd="sng">
              <a:solidFill>
                <a:schemeClr val="dk1">
                  <a:alpha val="100000"/>
                </a:schemeClr>
              </a:solidFill>
              <a:prstDash val="solid"/>
              <a:round/>
              <a:tailEnd type="triangle" w="med" len="med"/>
            </a:ln>
          </p:spPr>
        </p:sp>
        <p:sp>
          <p:nvSpPr>
            <p:cNvPr id="1048620" name=""/>
            <p:cNvSpPr/>
            <p:nvPr/>
          </p:nvSpPr>
          <p:spPr>
            <a:xfrm rot="0" flipV="1">
              <a:off x="528" y="1584"/>
              <a:ext cx="0" cy="1008"/>
            </a:xfrm>
            <a:prstGeom prst="line"/>
            <a:noFill/>
            <a:ln w="127000" cap="flat" cmpd="sng">
              <a:solidFill>
                <a:schemeClr val="dk1">
                  <a:alpha val="100000"/>
                </a:schemeClr>
              </a:solidFill>
              <a:prstDash val="solid"/>
              <a:round/>
              <a:tailEnd type="triangle" w="med" len="med"/>
            </a:ln>
          </p:spPr>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180" name=""/>
        <p:cNvGrpSpPr/>
        <p:nvPr/>
      </p:nvGrpSpPr>
      <p:grpSpPr>
        <a:xfrm rot="0">
          <a:off x="0" y="0"/>
          <a:ext cx="0" cy="0"/>
          <a:chOff x="0" y="0"/>
          <a:chExt cx="0" cy="0"/>
        </a:xfrm>
      </p:grpSpPr>
      <p:sp>
        <p:nvSpPr>
          <p:cNvPr id="1048922" name=""/>
          <p:cNvSpPr/>
          <p:nvPr>
            <p:ph type="title" sz="full" idx="4294967295"/>
          </p:nvPr>
        </p:nvSpPr>
        <p:spPr>
          <a:xfrm rot="0">
            <a:off x="500062" y="142875"/>
            <a:ext cx="8229600" cy="5111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6.5</a:t>
            </a:r>
            <a:r>
              <a:rPr altLang="en-US" b="1" sz="3600" lang="zh-CN">
                <a:solidFill>
                  <a:srgbClr val="CC6600"/>
                </a:solidFill>
              </a:rPr>
              <a:t>总供给和总需求的动态模型</a:t>
            </a:r>
          </a:p>
        </p:txBody>
      </p:sp>
      <p:graphicFrame>
        <p:nvGraphicFramePr>
          <p:cNvPr id="4194304" name=""/>
          <p:cNvGraphicFramePr>
            <a:graphicFrameLocks/>
          </p:cNvGraphicFramePr>
          <p:nvPr/>
        </p:nvGraphicFramePr>
        <p:xfrm rot="0">
          <a:off x="539750" y="765175"/>
          <a:ext cx="8280400" cy="5976937"/>
        </p:xfrm>
        <a:graphic>
          <a:graphicData uri="http://schemas.openxmlformats.org/drawingml/2006/table">
            <a:tbl>
              <a:tblPr/>
              <a:tblGrid>
                <a:gridCol w="8280400"/>
              </a:tblGrid>
              <a:tr h="385762">
                <a:tc>
                  <a:txBody>
                    <a:bodyPr/>
                    <a:p>
                      <a:pPr algn="l" eaLnBrk="1" hangingPunct="1" latinLnBrk="1" lvl="0">
                        <a:buFontTx/>
                        <a:buNone/>
                      </a:pPr>
                      <a:r>
                        <a:rPr altLang="en-US" b="1" sz="1800" lang="zh-CN">
                          <a:solidFill>
                            <a:schemeClr val="dk1"/>
                          </a:solidFill>
                        </a:rPr>
                        <a:t>内生变量</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352424">
                <a:tc>
                  <a:txBody>
                    <a:bodyPr/>
                    <a:p>
                      <a:pPr algn="l" eaLnBrk="1" hangingPunct="1" latinLnBrk="1" lvl="0">
                        <a:buFontTx/>
                        <a:buNone/>
                      </a:pPr>
                      <a:r>
                        <a:rPr altLang="zh-CN" b="1" sz="1600" lang="en-US">
                          <a:solidFill>
                            <a:srgbClr val="000000"/>
                          </a:solidFill>
                        </a:rPr>
                        <a:t>                             </a:t>
                      </a:r>
                      <a:r>
                        <a:rPr altLang="en-US" b="1" sz="1600" lang="zh-CN">
                          <a:solidFill>
                            <a:srgbClr val="000000"/>
                          </a:solidFill>
                        </a:rPr>
                        <a:t>产出</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E7F3F4"/>
                    </a:solidFill>
                  </a:tcPr>
                </a:tc>
              </a:tr>
              <a:tr h="354012">
                <a:tc>
                  <a:txBody>
                    <a:bodyPr/>
                    <a:p>
                      <a:pPr algn="l" eaLnBrk="1" hangingPunct="1" latinLnBrk="1" lvl="0">
                        <a:buFontTx/>
                        <a:buNone/>
                      </a:pPr>
                      <a:r>
                        <a:rPr altLang="zh-CN" b="1" sz="1600" lang="en-US">
                          <a:solidFill>
                            <a:srgbClr val="000000"/>
                          </a:solidFill>
                        </a:rPr>
                        <a:t>                            </a:t>
                      </a:r>
                      <a:r>
                        <a:rPr altLang="en-US" b="1" sz="1600" lang="zh-CN">
                          <a:solidFill>
                            <a:srgbClr val="000000"/>
                          </a:solidFill>
                        </a:rPr>
                        <a:t>通货膨胀</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3F9FA"/>
                    </a:solidFill>
                  </a:tcPr>
                </a:tc>
              </a:tr>
              <a:tr h="354012">
                <a:tc>
                  <a:txBody>
                    <a:bodyPr/>
                    <a:p>
                      <a:pPr algn="l" eaLnBrk="1" hangingPunct="1" latinLnBrk="1" lvl="0">
                        <a:buFontTx/>
                        <a:buNone/>
                      </a:pPr>
                      <a:r>
                        <a:rPr altLang="zh-CN" b="1" sz="1600" lang="en-US">
                          <a:solidFill>
                            <a:srgbClr val="000000"/>
                          </a:solidFill>
                        </a:rPr>
                        <a:t>                            </a:t>
                      </a:r>
                      <a:r>
                        <a:rPr altLang="en-US" b="1" sz="1600" lang="zh-CN">
                          <a:solidFill>
                            <a:srgbClr val="000000"/>
                          </a:solidFill>
                        </a:rPr>
                        <a:t>实际利率</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7F3F4"/>
                    </a:solidFill>
                  </a:tcPr>
                </a:tc>
              </a:tr>
              <a:tr h="352424">
                <a:tc>
                  <a:txBody>
                    <a:bodyPr/>
                    <a:p>
                      <a:pPr algn="l" eaLnBrk="1" hangingPunct="1" latinLnBrk="1" lvl="0">
                        <a:buFontTx/>
                        <a:buNone/>
                      </a:pPr>
                      <a:r>
                        <a:rPr altLang="zh-CN" b="1" sz="1600" lang="zh-CN">
                          <a:solidFill>
                            <a:srgbClr val="000000"/>
                          </a:solidFill>
                        </a:rPr>
                        <a:t>                            </a:t>
                      </a:r>
                      <a:r>
                        <a:rPr altLang="en-US" b="1" sz="1600" lang="zh-CN">
                          <a:solidFill>
                            <a:srgbClr val="000000"/>
                          </a:solidFill>
                        </a:rPr>
                        <a:t>名义利率</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3F9FA"/>
                    </a:solidFill>
                  </a:tcPr>
                </a:tc>
              </a:tr>
              <a:tr h="354012">
                <a:tc>
                  <a:txBody>
                    <a:bodyPr/>
                    <a:p>
                      <a:pPr algn="l" eaLnBrk="1" hangingPunct="1" latinLnBrk="1" lvl="0">
                        <a:buFontTx/>
                        <a:buNone/>
                      </a:pPr>
                      <a:r>
                        <a:rPr altLang="zh-CN" b="1" sz="1600" lang="zh-CN">
                          <a:solidFill>
                            <a:srgbClr val="000000"/>
                          </a:solidFill>
                        </a:rPr>
                        <a:t>                             </a:t>
                      </a:r>
                      <a:r>
                        <a:rPr altLang="en-US" b="1" sz="1600" lang="zh-CN">
                          <a:solidFill>
                            <a:srgbClr val="000000"/>
                          </a:solidFill>
                        </a:rPr>
                        <a:t>预期的通货膨胀率</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7F3F4"/>
                    </a:solidFill>
                  </a:tcPr>
                </a:tc>
              </a:tr>
              <a:tr h="354012">
                <a:tc>
                  <a:txBody>
                    <a:bodyPr/>
                    <a:p>
                      <a:pPr algn="l" eaLnBrk="1" hangingPunct="1" latinLnBrk="1" lvl="0">
                        <a:buFontTx/>
                        <a:buNone/>
                      </a:pPr>
                      <a:r>
                        <a:rPr altLang="en-US" b="1" sz="1600" lang="zh-CN">
                          <a:solidFill>
                            <a:srgbClr val="000000"/>
                          </a:solidFill>
                        </a:rPr>
                        <a:t>外生变量</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3F9FA"/>
                    </a:solidFill>
                  </a:tcPr>
                </a:tc>
              </a:tr>
              <a:tr h="352424">
                <a:tc>
                  <a:txBody>
                    <a:bodyPr/>
                    <a:p>
                      <a:pPr algn="l" eaLnBrk="1" hangingPunct="1" latinLnBrk="1" lvl="0">
                        <a:buFontTx/>
                        <a:buNone/>
                      </a:pPr>
                      <a:r>
                        <a:rPr altLang="zh-CN" b="1" sz="1600" lang="en-US">
                          <a:solidFill>
                            <a:srgbClr val="000000"/>
                          </a:solidFill>
                        </a:rPr>
                        <a:t>                              </a:t>
                      </a:r>
                      <a:r>
                        <a:rPr altLang="en-US" b="1" sz="1600" lang="zh-CN">
                          <a:solidFill>
                            <a:srgbClr val="000000"/>
                          </a:solidFill>
                        </a:rPr>
                        <a:t>自然产出率</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7F3F4"/>
                    </a:solidFill>
                  </a:tcPr>
                </a:tc>
              </a:tr>
              <a:tr h="2152649">
                <a:tc>
                  <a:txBody>
                    <a:bodyPr/>
                    <a:p>
                      <a:pPr algn="l" eaLnBrk="1" hangingPunct="1" latinLnBrk="1" lvl="0">
                        <a:buFontTx/>
                        <a:buNone/>
                      </a:pPr>
                      <a:r>
                        <a:rPr altLang="zh-CN" b="1" sz="1600" lang="en-US">
                          <a:solidFill>
                            <a:srgbClr val="000000"/>
                          </a:solidFill>
                        </a:rPr>
                        <a:t>                              </a:t>
                      </a:r>
                      <a:r>
                        <a:rPr altLang="en-US" b="1" sz="1600" lang="zh-CN">
                          <a:solidFill>
                            <a:srgbClr val="000000"/>
                          </a:solidFill>
                        </a:rPr>
                        <a:t>中央银行的通货膨胀目标</a:t>
                      </a:r>
                    </a:p>
                    <a:p>
                      <a:pPr algn="l" eaLnBrk="1" hangingPunct="1" latinLnBrk="1" lvl="0">
                        <a:buFontTx/>
                        <a:buNone/>
                      </a:pPr>
                      <a:r>
                        <a:rPr altLang="en-US" b="1" sz="1600" lang="zh-CN">
                          <a:solidFill>
                            <a:srgbClr val="000000"/>
                          </a:solidFill>
                        </a:rPr>
                        <a:t>                              对产品与服务的需求冲击</a:t>
                      </a:r>
                    </a:p>
                    <a:p>
                      <a:pPr algn="l" eaLnBrk="1" hangingPunct="1" latinLnBrk="1" lvl="0">
                        <a:buFontTx/>
                        <a:buNone/>
                      </a:pPr>
                      <a:r>
                        <a:rPr altLang="en-US" b="1" sz="1600" lang="zh-CN">
                          <a:solidFill>
                            <a:srgbClr val="000000"/>
                          </a:solidFill>
                        </a:rPr>
                        <a:t>                              对菲利普斯曲线的冲击（供给冲击）</a:t>
                      </a:r>
                    </a:p>
                    <a:p>
                      <a:pPr algn="l" eaLnBrk="1" hangingPunct="1" latinLnBrk="1" lvl="0">
                        <a:buFontTx/>
                        <a:buNone/>
                      </a:pPr>
                      <a:r>
                        <a:rPr altLang="en-US" b="1" sz="1600" lang="zh-CN">
                          <a:solidFill>
                            <a:srgbClr val="000000"/>
                          </a:solidFill>
                        </a:rPr>
                        <a:t> 前定变量</a:t>
                      </a:r>
                    </a:p>
                    <a:p>
                      <a:pPr algn="l" eaLnBrk="1" hangingPunct="1" latinLnBrk="1" lvl="0">
                        <a:buFontTx/>
                        <a:buNone/>
                      </a:pPr>
                      <a:r>
                        <a:rPr altLang="en-US" b="1" sz="1600" lang="zh-CN">
                          <a:solidFill>
                            <a:srgbClr val="000000"/>
                          </a:solidFill>
                        </a:rPr>
                        <a:t>                               前一个时期的通货膨胀率</a:t>
                      </a:r>
                    </a:p>
                    <a:p>
                      <a:pPr algn="l" eaLnBrk="1" hangingPunct="1" latinLnBrk="1" lvl="0">
                        <a:buFontTx/>
                        <a:buNone/>
                      </a:pPr>
                      <a:r>
                        <a:rPr altLang="en-US" b="1" sz="1600" lang="zh-CN">
                          <a:solidFill>
                            <a:srgbClr val="000000"/>
                          </a:solidFill>
                        </a:rPr>
                        <a:t>  参数</a:t>
                      </a:r>
                    </a:p>
                    <a:p>
                      <a:pPr algn="l" eaLnBrk="1" hangingPunct="1" latinLnBrk="1" lvl="0">
                        <a:buFontTx/>
                        <a:buNone/>
                      </a:pPr>
                      <a:r>
                        <a:rPr altLang="en-US" b="1" sz="1600" lang="zh-CN">
                          <a:solidFill>
                            <a:srgbClr val="000000"/>
                          </a:solidFill>
                        </a:rPr>
                        <a:t>                             对产品与服务的需求对实际利率的敏感程度</a:t>
                      </a:r>
                    </a:p>
                    <a:p>
                      <a:pPr algn="l" eaLnBrk="1" hangingPunct="1" latinLnBrk="1" lvl="0">
                        <a:buFontTx/>
                        <a:buNone/>
                      </a:pPr>
                      <a:r>
                        <a:rPr altLang="en-US" b="1" sz="1600" lang="zh-CN">
                          <a:solidFill>
                            <a:srgbClr val="000000"/>
                          </a:solidFill>
                        </a:rPr>
                        <a:t>                             自然利率</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3F9FA"/>
                    </a:solidFill>
                  </a:tcPr>
                </a:tc>
              </a:tr>
              <a:tr h="354012">
                <a:tc>
                  <a:txBody>
                    <a:bodyPr/>
                    <a:p>
                      <a:pPr algn="l" eaLnBrk="1" hangingPunct="1" latinLnBrk="1" lvl="0">
                        <a:buFontTx/>
                        <a:buNone/>
                      </a:pPr>
                      <a:r>
                        <a:rPr altLang="en-US" b="1" sz="1600" lang="zh-CN">
                          <a:solidFill>
                            <a:srgbClr val="000000"/>
                          </a:solidFill>
                        </a:rPr>
                        <a:t>                             对产品与服务的需求对实际利率的敏感程度</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7F3F4"/>
                    </a:solidFill>
                  </a:tcPr>
                </a:tc>
              </a:tr>
              <a:tr h="611187">
                <a:tc>
                  <a:txBody>
                    <a:bodyPr/>
                    <a:p>
                      <a:pPr algn="l" eaLnBrk="1" hangingPunct="1" latinLnBrk="1" lvl="0">
                        <a:buFontTx/>
                        <a:buNone/>
                      </a:pPr>
                      <a:r>
                        <a:rPr altLang="en-US" b="1" sz="1600" lang="zh-CN">
                          <a:solidFill>
                            <a:srgbClr val="000000"/>
                          </a:solidFill>
                        </a:rPr>
                        <a:t>                             货币政策规则中名义利率对通货膨胀的敏感程度</a:t>
                      </a:r>
                    </a:p>
                    <a:p>
                      <a:pPr algn="l" eaLnBrk="1" hangingPunct="1" latinLnBrk="1" lvl="0">
                        <a:buFontTx/>
                        <a:buNone/>
                      </a:pPr>
                      <a:r>
                        <a:rPr altLang="en-US" b="1" sz="1600" lang="zh-CN">
                          <a:solidFill>
                            <a:srgbClr val="000000"/>
                          </a:solidFill>
                        </a:rPr>
                        <a:t>                             货币政策规则中名义利率对产出的敏感程度</a:t>
                      </a:r>
                    </a:p>
                  </a:txBody>
                  <a:tcPr marL="91440" marR="91440" marT="45720" marB="45720" anchor="t">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F3F9FA"/>
                    </a:solidFill>
                  </a:tcPr>
                </a:tc>
              </a:tr>
            </a:tbl>
          </a:graphicData>
        </a:graphic>
      </p:graphicFrame>
      <p:pic>
        <p:nvPicPr>
          <p:cNvPr id="2097187" name=""/>
          <p:cNvPicPr>
            <a:picLocks/>
          </p:cNvPicPr>
          <p:nvPr/>
        </p:nvPicPr>
        <p:blipFill>
          <a:blip xmlns:r="http://schemas.openxmlformats.org/officeDocument/2006/relationships" r:embed="rId1"/>
          <a:srcRect l="0" t="0" r="0" b="0"/>
          <a:stretch>
            <a:fillRect/>
          </a:stretch>
        </p:blipFill>
        <p:spPr>
          <a:xfrm rot="0">
            <a:off x="1042987" y="1196975"/>
            <a:ext cx="450850" cy="360362"/>
          </a:xfrm>
          <a:prstGeom prst="rect"/>
          <a:noFill/>
          <a:ln>
            <a:noFill/>
          </a:ln>
        </p:spPr>
      </p:pic>
      <p:pic>
        <p:nvPicPr>
          <p:cNvPr id="2097188" name=""/>
          <p:cNvPicPr>
            <a:picLocks/>
          </p:cNvPicPr>
          <p:nvPr/>
        </p:nvPicPr>
        <p:blipFill>
          <a:blip xmlns:r="http://schemas.openxmlformats.org/officeDocument/2006/relationships" r:embed="rId2"/>
          <a:srcRect l="0" t="0" r="0" b="0"/>
          <a:stretch>
            <a:fillRect/>
          </a:stretch>
        </p:blipFill>
        <p:spPr>
          <a:xfrm rot="0">
            <a:off x="1042987" y="1484312"/>
            <a:ext cx="360362" cy="360362"/>
          </a:xfrm>
          <a:prstGeom prst="rect"/>
          <a:noFill/>
          <a:ln>
            <a:noFill/>
          </a:ln>
        </p:spPr>
      </p:pic>
      <p:pic>
        <p:nvPicPr>
          <p:cNvPr id="2097189" name=""/>
          <p:cNvPicPr>
            <a:picLocks/>
          </p:cNvPicPr>
          <p:nvPr/>
        </p:nvPicPr>
        <p:blipFill>
          <a:blip xmlns:r="http://schemas.openxmlformats.org/officeDocument/2006/relationships" r:embed="rId3"/>
          <a:srcRect l="0" t="0" r="0" b="0"/>
          <a:stretch>
            <a:fillRect/>
          </a:stretch>
        </p:blipFill>
        <p:spPr>
          <a:xfrm rot="0">
            <a:off x="1066800" y="1844675"/>
            <a:ext cx="481012" cy="360362"/>
          </a:xfrm>
          <a:prstGeom prst="rect"/>
          <a:noFill/>
          <a:ln>
            <a:noFill/>
          </a:ln>
        </p:spPr>
      </p:pic>
      <p:pic>
        <p:nvPicPr>
          <p:cNvPr id="2097190" name=""/>
          <p:cNvPicPr>
            <a:picLocks/>
          </p:cNvPicPr>
          <p:nvPr/>
        </p:nvPicPr>
        <p:blipFill>
          <a:blip xmlns:r="http://schemas.openxmlformats.org/officeDocument/2006/relationships" r:embed="rId4"/>
          <a:srcRect l="0" t="0" r="0" b="0"/>
          <a:stretch>
            <a:fillRect/>
          </a:stretch>
        </p:blipFill>
        <p:spPr>
          <a:xfrm rot="0">
            <a:off x="1116012" y="2205037"/>
            <a:ext cx="269875" cy="360362"/>
          </a:xfrm>
          <a:prstGeom prst="rect"/>
          <a:noFill/>
          <a:ln>
            <a:noFill/>
          </a:ln>
        </p:spPr>
      </p:pic>
      <p:pic>
        <p:nvPicPr>
          <p:cNvPr id="2097191" name=""/>
          <p:cNvPicPr>
            <a:picLocks/>
          </p:cNvPicPr>
          <p:nvPr/>
        </p:nvPicPr>
        <p:blipFill>
          <a:blip xmlns:r="http://schemas.openxmlformats.org/officeDocument/2006/relationships" r:embed="rId5"/>
          <a:srcRect l="0" t="0" r="0" b="0"/>
          <a:stretch>
            <a:fillRect/>
          </a:stretch>
        </p:blipFill>
        <p:spPr>
          <a:xfrm rot="0">
            <a:off x="1042987" y="2492375"/>
            <a:ext cx="584200" cy="360362"/>
          </a:xfrm>
          <a:prstGeom prst="rect"/>
          <a:noFill/>
          <a:ln>
            <a:noFill/>
          </a:ln>
        </p:spPr>
      </p:pic>
      <p:pic>
        <p:nvPicPr>
          <p:cNvPr id="2097192" name=""/>
          <p:cNvPicPr>
            <a:picLocks/>
          </p:cNvPicPr>
          <p:nvPr/>
        </p:nvPicPr>
        <p:blipFill>
          <a:blip xmlns:r="http://schemas.openxmlformats.org/officeDocument/2006/relationships" r:embed="rId6"/>
          <a:srcRect l="0" t="0" r="0" b="0"/>
          <a:stretch>
            <a:fillRect/>
          </a:stretch>
        </p:blipFill>
        <p:spPr>
          <a:xfrm rot="0">
            <a:off x="1187450" y="3252787"/>
            <a:ext cx="285750" cy="320675"/>
          </a:xfrm>
          <a:prstGeom prst="rect"/>
          <a:noFill/>
          <a:ln>
            <a:noFill/>
          </a:ln>
        </p:spPr>
      </p:pic>
      <p:pic>
        <p:nvPicPr>
          <p:cNvPr id="2097193" name=""/>
          <p:cNvPicPr>
            <a:picLocks/>
          </p:cNvPicPr>
          <p:nvPr/>
        </p:nvPicPr>
        <p:blipFill>
          <a:blip xmlns:r="http://schemas.openxmlformats.org/officeDocument/2006/relationships" r:embed="rId7"/>
          <a:srcRect l="0" t="0" r="0" b="0"/>
          <a:stretch>
            <a:fillRect/>
          </a:stretch>
        </p:blipFill>
        <p:spPr>
          <a:xfrm rot="0">
            <a:off x="1187450" y="3527425"/>
            <a:ext cx="355600" cy="333375"/>
          </a:xfrm>
          <a:prstGeom prst="rect"/>
          <a:noFill/>
          <a:ln>
            <a:noFill/>
          </a:ln>
        </p:spPr>
      </p:pic>
      <p:pic>
        <p:nvPicPr>
          <p:cNvPr id="2097194" name=""/>
          <p:cNvPicPr>
            <a:picLocks/>
          </p:cNvPicPr>
          <p:nvPr/>
        </p:nvPicPr>
        <p:blipFill>
          <a:blip xmlns:r="http://schemas.openxmlformats.org/officeDocument/2006/relationships" r:embed="rId8"/>
          <a:srcRect l="0" t="0" r="0" b="0"/>
          <a:stretch>
            <a:fillRect/>
          </a:stretch>
        </p:blipFill>
        <p:spPr>
          <a:xfrm rot="0">
            <a:off x="1187450" y="3860800"/>
            <a:ext cx="300037" cy="285750"/>
          </a:xfrm>
          <a:prstGeom prst="rect"/>
          <a:noFill/>
          <a:ln>
            <a:noFill/>
          </a:ln>
        </p:spPr>
      </p:pic>
      <p:pic>
        <p:nvPicPr>
          <p:cNvPr id="2097195" name=""/>
          <p:cNvPicPr>
            <a:picLocks/>
          </p:cNvPicPr>
          <p:nvPr/>
        </p:nvPicPr>
        <p:blipFill>
          <a:blip xmlns:r="http://schemas.openxmlformats.org/officeDocument/2006/relationships" r:embed="rId9"/>
          <a:srcRect l="0" t="0" r="0" b="0"/>
          <a:stretch>
            <a:fillRect/>
          </a:stretch>
        </p:blipFill>
        <p:spPr>
          <a:xfrm rot="0">
            <a:off x="1176337" y="4086225"/>
            <a:ext cx="442912" cy="279400"/>
          </a:xfrm>
          <a:prstGeom prst="rect"/>
          <a:noFill/>
          <a:ln>
            <a:noFill/>
          </a:ln>
        </p:spPr>
      </p:pic>
      <p:pic>
        <p:nvPicPr>
          <p:cNvPr id="2097196" name=""/>
          <p:cNvPicPr>
            <a:picLocks/>
          </p:cNvPicPr>
          <p:nvPr/>
        </p:nvPicPr>
        <p:blipFill>
          <a:blip xmlns:r="http://schemas.openxmlformats.org/officeDocument/2006/relationships" r:embed="rId10"/>
          <a:srcRect l="0" t="0" r="0" b="0"/>
          <a:stretch>
            <a:fillRect/>
          </a:stretch>
        </p:blipFill>
        <p:spPr>
          <a:xfrm rot="0">
            <a:off x="1042987" y="4656137"/>
            <a:ext cx="428625" cy="285750"/>
          </a:xfrm>
          <a:prstGeom prst="rect"/>
          <a:noFill/>
          <a:ln>
            <a:noFill/>
          </a:ln>
        </p:spPr>
      </p:pic>
      <p:pic>
        <p:nvPicPr>
          <p:cNvPr id="2097197" name=""/>
          <p:cNvPicPr>
            <a:picLocks/>
          </p:cNvPicPr>
          <p:nvPr/>
        </p:nvPicPr>
        <p:blipFill>
          <a:blip xmlns:r="http://schemas.openxmlformats.org/officeDocument/2006/relationships" r:embed="rId11"/>
          <a:srcRect l="0" t="0" r="0" b="0"/>
          <a:stretch>
            <a:fillRect/>
          </a:stretch>
        </p:blipFill>
        <p:spPr>
          <a:xfrm rot="0">
            <a:off x="1116012" y="5146675"/>
            <a:ext cx="215900" cy="298450"/>
          </a:xfrm>
          <a:prstGeom prst="rect"/>
          <a:noFill/>
          <a:ln>
            <a:noFill/>
          </a:ln>
        </p:spPr>
      </p:pic>
      <p:pic>
        <p:nvPicPr>
          <p:cNvPr id="2097198" name=""/>
          <p:cNvPicPr>
            <a:picLocks/>
          </p:cNvPicPr>
          <p:nvPr/>
        </p:nvPicPr>
        <p:blipFill>
          <a:blip xmlns:r="http://schemas.openxmlformats.org/officeDocument/2006/relationships" r:embed="rId12"/>
          <a:srcRect l="0" t="0" r="0" b="0"/>
          <a:stretch>
            <a:fillRect/>
          </a:stretch>
        </p:blipFill>
        <p:spPr>
          <a:xfrm rot="0">
            <a:off x="1122362" y="5446712"/>
            <a:ext cx="280987" cy="358775"/>
          </a:xfrm>
          <a:prstGeom prst="rect"/>
          <a:noFill/>
          <a:ln>
            <a:noFill/>
          </a:ln>
        </p:spPr>
      </p:pic>
      <p:pic>
        <p:nvPicPr>
          <p:cNvPr id="2097199" name=""/>
          <p:cNvPicPr>
            <a:picLocks/>
          </p:cNvPicPr>
          <p:nvPr/>
        </p:nvPicPr>
        <p:blipFill>
          <a:blip xmlns:r="http://schemas.openxmlformats.org/officeDocument/2006/relationships" r:embed="rId13"/>
          <a:srcRect l="0" t="0" r="0" b="0"/>
          <a:stretch>
            <a:fillRect/>
          </a:stretch>
        </p:blipFill>
        <p:spPr>
          <a:xfrm rot="0">
            <a:off x="1042987" y="5661025"/>
            <a:ext cx="503237" cy="504825"/>
          </a:xfrm>
          <a:prstGeom prst="rect"/>
          <a:noFill/>
          <a:ln>
            <a:noFill/>
          </a:ln>
        </p:spPr>
      </p:pic>
      <p:pic>
        <p:nvPicPr>
          <p:cNvPr id="2097200" name=""/>
          <p:cNvPicPr>
            <a:picLocks/>
          </p:cNvPicPr>
          <p:nvPr/>
        </p:nvPicPr>
        <p:blipFill>
          <a:blip xmlns:r="http://schemas.openxmlformats.org/officeDocument/2006/relationships" r:embed="rId14"/>
          <a:srcRect l="0" t="0" r="0" b="0"/>
          <a:stretch>
            <a:fillRect/>
          </a:stretch>
        </p:blipFill>
        <p:spPr>
          <a:xfrm rot="0">
            <a:off x="1042987" y="6381750"/>
            <a:ext cx="358775" cy="360362"/>
          </a:xfrm>
          <a:prstGeom prst="rect"/>
          <a:noFill/>
          <a:ln>
            <a:noFill/>
          </a:ln>
        </p:spPr>
      </p:pic>
      <p:pic>
        <p:nvPicPr>
          <p:cNvPr id="2097201" name=""/>
          <p:cNvPicPr>
            <a:picLocks/>
          </p:cNvPicPr>
          <p:nvPr/>
        </p:nvPicPr>
        <p:blipFill>
          <a:blip xmlns:r="http://schemas.openxmlformats.org/officeDocument/2006/relationships" r:embed="rId15"/>
          <a:srcRect l="0" t="0" r="0" b="0"/>
          <a:stretch>
            <a:fillRect/>
          </a:stretch>
        </p:blipFill>
        <p:spPr>
          <a:xfrm rot="0">
            <a:off x="1042987" y="5846762"/>
            <a:ext cx="385762" cy="606425"/>
          </a:xfrm>
          <a:prstGeom prst="rect"/>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182" name=""/>
        <p:cNvGrpSpPr/>
        <p:nvPr/>
      </p:nvGrpSpPr>
      <p:grpSpPr>
        <a:xfrm rot="0">
          <a:off x="0" y="0"/>
          <a:ext cx="0" cy="0"/>
          <a:chOff x="0" y="0"/>
          <a:chExt cx="0" cy="0"/>
        </a:xfrm>
      </p:grpSpPr>
      <p:sp>
        <p:nvSpPr>
          <p:cNvPr id="1048948" name=""/>
          <p:cNvSpPr/>
          <p:nvPr>
            <p:ph type="title" sz="full" idx="4294967295"/>
          </p:nvPr>
        </p:nvSpPr>
        <p:spPr>
          <a:xfrm rot="0">
            <a:off x="428625" y="287337"/>
            <a:ext cx="8229600" cy="9810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49" name=""/>
          <p:cNvSpPr/>
          <p:nvPr>
            <p:ph type="body" sz="full" idx="4294967295"/>
          </p:nvPr>
        </p:nvSpPr>
        <p:spPr>
          <a:xfrm rot="0">
            <a:off x="539750" y="1033462"/>
            <a:ext cx="8461375" cy="24669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buFontTx/>
              <a:buNone/>
            </a:pPr>
            <a:r>
              <a:rPr altLang="en-US" b="1" sz="2800" lang="zh-CN">
                <a:solidFill>
                  <a:srgbClr val="CC6600"/>
                </a:solidFill>
                <a:latin typeface="宋体" pitchFamily="2" charset="-122"/>
              </a:rPr>
              <a:t>  ★</a:t>
            </a:r>
            <a:r>
              <a:rPr altLang="en-US" sz="2800" lang="zh-CN">
                <a:latin typeface="宋体" pitchFamily="2" charset="-122"/>
              </a:rPr>
              <a:t>长期均衡</a:t>
            </a:r>
          </a:p>
          <a:p>
            <a:pPr eaLnBrk="1" hangingPunct="1" latinLnBrk="1" lvl="0">
              <a:buFontTx/>
              <a:buNone/>
            </a:pPr>
            <a:r>
              <a:rPr altLang="en-US" sz="2400" lang="en-US">
                <a:latin typeface="宋体" pitchFamily="2" charset="-122"/>
              </a:rPr>
              <a:t>      长期均衡代表经济波动所围绕的正常状态，也就是没有冲击            ，并且通货膨胀稳定时           </a:t>
            </a:r>
            <a:r>
              <a:rPr altLang="en-US" sz="2400" lang="zh-CN">
                <a:latin typeface="宋体" pitchFamily="2" charset="-122"/>
              </a:rPr>
              <a:t>的状态。</a:t>
            </a:r>
          </a:p>
        </p:txBody>
      </p:sp>
      <p:pic>
        <p:nvPicPr>
          <p:cNvPr id="2097202" name=""/>
          <p:cNvPicPr>
            <a:picLocks/>
          </p:cNvPicPr>
          <p:nvPr/>
        </p:nvPicPr>
        <p:blipFill>
          <a:blip xmlns:r="http://schemas.openxmlformats.org/officeDocument/2006/relationships" r:embed="rId1"/>
          <a:srcRect l="0" t="0" r="0" b="0"/>
          <a:stretch>
            <a:fillRect/>
          </a:stretch>
        </p:blipFill>
        <p:spPr>
          <a:xfrm rot="0">
            <a:off x="1733550" y="2455862"/>
            <a:ext cx="1685925" cy="612775"/>
          </a:xfrm>
          <a:prstGeom prst="rect"/>
          <a:noFill/>
          <a:ln>
            <a:noFill/>
          </a:ln>
        </p:spPr>
      </p:pic>
      <p:pic>
        <p:nvPicPr>
          <p:cNvPr id="2097203" name=""/>
          <p:cNvPicPr>
            <a:picLocks/>
          </p:cNvPicPr>
          <p:nvPr/>
        </p:nvPicPr>
        <p:blipFill>
          <a:blip xmlns:r="http://schemas.openxmlformats.org/officeDocument/2006/relationships" r:embed="rId2"/>
          <a:srcRect l="0" t="0" r="0" b="0"/>
          <a:stretch>
            <a:fillRect/>
          </a:stretch>
        </p:blipFill>
        <p:spPr>
          <a:xfrm rot="0">
            <a:off x="6451600" y="2425700"/>
            <a:ext cx="1720850" cy="571500"/>
          </a:xfrm>
          <a:prstGeom prst="rect"/>
          <a:noFill/>
          <a:ln>
            <a:noFill/>
          </a:ln>
        </p:spPr>
      </p:pic>
      <p:pic>
        <p:nvPicPr>
          <p:cNvPr id="2097204" name=""/>
          <p:cNvPicPr>
            <a:picLocks/>
          </p:cNvPicPr>
          <p:nvPr/>
        </p:nvPicPr>
        <p:blipFill>
          <a:blip xmlns:r="http://schemas.openxmlformats.org/officeDocument/2006/relationships" r:embed="rId3"/>
          <a:srcRect l="0" t="0" r="0" b="0"/>
          <a:stretch>
            <a:fillRect/>
          </a:stretch>
        </p:blipFill>
        <p:spPr>
          <a:xfrm rot="0">
            <a:off x="1908175" y="3357562"/>
            <a:ext cx="2951162" cy="3095625"/>
          </a:xfrm>
          <a:prstGeom prst="rect"/>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183" name=""/>
        <p:cNvGrpSpPr/>
        <p:nvPr/>
      </p:nvGrpSpPr>
      <p:grpSpPr>
        <a:xfrm rot="0">
          <a:off x="0" y="0"/>
          <a:ext cx="0" cy="0"/>
          <a:chOff x="0" y="0"/>
          <a:chExt cx="0" cy="0"/>
        </a:xfrm>
      </p:grpSpPr>
      <p:sp>
        <p:nvSpPr>
          <p:cNvPr id="1048950" name=""/>
          <p:cNvSpPr/>
          <p:nvPr>
            <p:ph type="title" sz="full" idx="4294967295"/>
          </p:nvPr>
        </p:nvSpPr>
        <p:spPr>
          <a:xfrm rot="0">
            <a:off x="457200" y="274637"/>
            <a:ext cx="8229600" cy="79692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51" name=""/>
          <p:cNvSpPr/>
          <p:nvPr>
            <p:ph type="body" sz="full" idx="4294967295"/>
          </p:nvPr>
        </p:nvSpPr>
        <p:spPr>
          <a:xfrm rot="0">
            <a:off x="395287" y="1143000"/>
            <a:ext cx="8424862" cy="489585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a:t>
            </a:r>
            <a:r>
              <a:rPr altLang="en-US" lang="zh-CN">
                <a:latin typeface="宋体" pitchFamily="2" charset="-122"/>
              </a:rPr>
              <a:t>模型求解</a:t>
            </a:r>
          </a:p>
          <a:p>
            <a:pPr eaLnBrk="1" hangingPunct="1" latinLnBrk="1" lvl="0">
              <a:buFontTx/>
              <a:buNone/>
            </a:pPr>
            <a:r>
              <a:rPr altLang="en-US" b="1" lang="zh-CN">
                <a:solidFill>
                  <a:srgbClr val="CC6600"/>
                </a:solidFill>
                <a:latin typeface="宋体" pitchFamily="2" charset="-122"/>
              </a:rPr>
              <a:t>  </a:t>
            </a:r>
            <a:r>
              <a:rPr altLang="en-US" b="1" sz="2800" lang="zh-CN">
                <a:solidFill>
                  <a:srgbClr val="CC6600"/>
                </a:solidFill>
                <a:latin typeface="宋体" pitchFamily="2" charset="-122"/>
              </a:rPr>
              <a:t>★ </a:t>
            </a:r>
            <a:r>
              <a:rPr altLang="en-US" sz="2800" lang="zh-CN">
                <a:latin typeface="宋体" pitchFamily="2" charset="-122"/>
              </a:rPr>
              <a:t>长期均衡 </a:t>
            </a:r>
          </a:p>
          <a:p>
            <a:pPr eaLnBrk="1" hangingPunct="1" latinLnBrk="1" lvl="0">
              <a:buFontTx/>
              <a:buNone/>
            </a:pPr>
            <a:r>
              <a:rPr altLang="en-US" b="1" sz="2800" lang="zh-CN">
                <a:solidFill>
                  <a:srgbClr val="FF3399"/>
                </a:solidFill>
                <a:latin typeface="宋体" pitchFamily="2" charset="-122"/>
              </a:rPr>
              <a:t>    ∗ </a:t>
            </a:r>
            <a:r>
              <a:rPr altLang="en-US" sz="2800" lang="zh-CN"/>
              <a:t>长期均衡可以描述如下：产出和实际利率等于它们的自然水平，通货膨胀和预期的通货膨胀等于通货膨胀的目标值，名义利率等于自然利率加上目标 通货膨胀。</a:t>
            </a:r>
          </a:p>
          <a:p>
            <a:pPr eaLnBrk="1" hangingPunct="1" latinLnBrk="1" lvl="0">
              <a:buFontTx/>
              <a:buNone/>
            </a:pPr>
            <a:r>
              <a:rPr altLang="en-US" b="1" sz="2800" lang="zh-CN">
                <a:solidFill>
                  <a:srgbClr val="FF3399"/>
                </a:solidFill>
                <a:latin typeface="宋体" pitchFamily="2" charset="-122"/>
              </a:rPr>
              <a:t>    ∗ </a:t>
            </a:r>
            <a:r>
              <a:rPr altLang="en-US" sz="2800" lang="zh-CN"/>
              <a:t>长期均衡反应了古典二分法和货币中性。它表明中央银行的目标通货膨胀率只影响通货膨胀率、预期的通货膨胀率和名义利率，实际变量</a:t>
            </a:r>
            <a:r>
              <a:rPr altLang="zh-CN" sz="2800" lang="en-US"/>
              <a:t>—</a:t>
            </a:r>
            <a:r>
              <a:rPr altLang="en-US" sz="2800" lang="zh-CN"/>
              <a:t>产出和实际利率</a:t>
            </a:r>
            <a:r>
              <a:rPr altLang="zh-CN" sz="2800" lang="en-US"/>
              <a:t>—</a:t>
            </a:r>
            <a:r>
              <a:rPr altLang="en-US" sz="2800" lang="zh-CN"/>
              <a:t>不依赖于货币政策。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184" name=""/>
        <p:cNvGrpSpPr/>
        <p:nvPr/>
      </p:nvGrpSpPr>
      <p:grpSpPr>
        <a:xfrm rot="0">
          <a:off x="0" y="0"/>
          <a:ext cx="0" cy="0"/>
          <a:chOff x="0" y="0"/>
          <a:chExt cx="0" cy="0"/>
        </a:xfrm>
      </p:grpSpPr>
      <p:sp>
        <p:nvSpPr>
          <p:cNvPr id="1048952" name=""/>
          <p:cNvSpPr/>
          <p:nvPr>
            <p:ph type="title" sz="full" idx="4294967295"/>
          </p:nvPr>
        </p:nvSpPr>
        <p:spPr>
          <a:xfrm rot="0">
            <a:off x="457200" y="542925"/>
            <a:ext cx="8229600" cy="58261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53" name=""/>
          <p:cNvSpPr/>
          <p:nvPr>
            <p:ph type="body" sz="full" idx="4294967295"/>
          </p:nvPr>
        </p:nvSpPr>
        <p:spPr>
          <a:xfrm rot="0">
            <a:off x="395287" y="1279525"/>
            <a:ext cx="85344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lnSpc>
                <a:spcPct val="90000"/>
              </a:lnSpc>
              <a:buFontTx/>
              <a:buNone/>
            </a:pPr>
            <a:r>
              <a:rPr altLang="en-US" b="1" lang="en-US">
                <a:solidFill>
                  <a:srgbClr val="CC6600"/>
                </a:solidFill>
                <a:latin typeface="宋体" pitchFamily="2" charset="-122"/>
              </a:rPr>
              <a:t> </a:t>
            </a:r>
            <a:r>
              <a:rPr altLang="en-US" b="1" sz="2800" lang="en-US">
                <a:solidFill>
                  <a:srgbClr val="CC6600"/>
                </a:solidFill>
                <a:latin typeface="宋体" pitchFamily="2" charset="-122"/>
              </a:rPr>
              <a:t>★ </a:t>
            </a:r>
            <a:r>
              <a:rPr altLang="en-US" sz="2800" lang="zh-CN">
                <a:latin typeface="宋体" pitchFamily="2" charset="-122"/>
              </a:rPr>
              <a:t>动</a:t>
            </a:r>
            <a:r>
              <a:rPr altLang="en-US" sz="2800" lang="zh-CN">
                <a:latin typeface="宋体" pitchFamily="2" charset="-122"/>
              </a:rPr>
              <a:t>态总供给曲线：描述通货膨胀率和产出之间的关系。</a:t>
            </a:r>
          </a:p>
          <a:p>
            <a:pPr eaLnBrk="1" hangingPunct="1" latinLnBrk="1" lvl="0">
              <a:lnSpc>
                <a:spcPct val="90000"/>
              </a:lnSpc>
              <a:buFontTx/>
              <a:buNone/>
            </a:pPr>
            <a:r>
              <a:rPr altLang="en-US" b="1" sz="2800" lang="zh-CN">
                <a:latin typeface="宋体" pitchFamily="2" charset="-122"/>
              </a:rPr>
              <a:t> </a:t>
            </a:r>
            <a:r>
              <a:rPr altLang="en-US" b="1" sz="2800" lang="zh-CN">
                <a:latin typeface="宋体" pitchFamily="2" charset="-122"/>
              </a:rPr>
              <a:t>  </a:t>
            </a:r>
            <a:r>
              <a:rPr altLang="en-US" b="1" sz="2800" lang="zh-CN">
                <a:solidFill>
                  <a:srgbClr val="FF3399"/>
                </a:solidFill>
                <a:latin typeface="宋体" pitchFamily="2" charset="-122"/>
              </a:rPr>
              <a:t>∗ </a:t>
            </a:r>
            <a:r>
              <a:rPr altLang="zh-CN" sz="2800" lang="en-US">
                <a:latin typeface="宋体" pitchFamily="2" charset="-122"/>
              </a:rPr>
              <a:t>DAS</a:t>
            </a:r>
            <a:r>
              <a:rPr altLang="en-US" sz="2800" lang="zh-CN">
                <a:latin typeface="宋体" pitchFamily="2" charset="-122"/>
              </a:rPr>
              <a:t>曲线方程</a:t>
            </a:r>
          </a:p>
          <a:p>
            <a:pPr eaLnBrk="1" hangingPunct="1" latinLnBrk="1" lvl="0">
              <a:lnSpc>
                <a:spcPct val="90000"/>
              </a:lnSpc>
              <a:buFontTx/>
              <a:buNone/>
            </a:pPr>
            <a:r>
              <a:rPr altLang="en-US" sz="2800" lang="zh-CN">
                <a:latin typeface="宋体" pitchFamily="2" charset="-122"/>
              </a:rPr>
              <a:t>     利用菲利普斯曲线方程推</a:t>
            </a:r>
            <a:r>
              <a:rPr altLang="en-US" sz="2800" lang="zh-CN">
                <a:latin typeface="宋体" pitchFamily="2" charset="-122"/>
              </a:rPr>
              <a:t>导出动态总供给曲</a:t>
            </a:r>
            <a:r>
              <a:rPr altLang="en-US" sz="2800" lang="zh-CN">
                <a:latin typeface="宋体" pitchFamily="2" charset="-122"/>
              </a:rPr>
              <a:t>线</a:t>
            </a:r>
          </a:p>
          <a:p>
            <a:pPr eaLnBrk="1" hangingPunct="1" latinLnBrk="1" lvl="0">
              <a:lnSpc>
                <a:spcPct val="90000"/>
              </a:lnSpc>
              <a:buFontTx/>
              <a:buNone/>
            </a:pPr>
            <a:endParaRPr altLang="en-US" b="1" sz="2800" lang="en-US">
              <a:latin typeface="宋体" pitchFamily="2" charset="-122"/>
            </a:endParaRPr>
          </a:p>
          <a:p>
            <a:pPr eaLnBrk="1" hangingPunct="1" latinLnBrk="1" lvl="0">
              <a:lnSpc>
                <a:spcPct val="90000"/>
              </a:lnSpc>
              <a:buFontTx/>
              <a:buNone/>
            </a:pPr>
            <a:endParaRPr altLang="en-US" b="1" sz="2800" lang="en-US">
              <a:latin typeface="宋体" pitchFamily="2" charset="-122"/>
            </a:endParaRPr>
          </a:p>
          <a:p>
            <a:pPr eaLnBrk="1" hangingPunct="1" latinLnBrk="1" lvl="0">
              <a:lnSpc>
                <a:spcPct val="90000"/>
              </a:lnSpc>
              <a:buFontTx/>
              <a:buNone/>
            </a:pPr>
            <a:r>
              <a:rPr altLang="en-US" b="1" sz="2800" lang="en-US">
                <a:latin typeface="宋体" pitchFamily="2" charset="-122"/>
              </a:rPr>
              <a:t>      </a:t>
            </a:r>
            <a:r>
              <a:rPr altLang="zh-CN" sz="2800" lang="en-US">
                <a:latin typeface="宋体" pitchFamily="2" charset="-122"/>
              </a:rPr>
              <a:t>DAS</a:t>
            </a:r>
            <a:r>
              <a:rPr altLang="en-US" sz="2800" lang="zh-CN">
                <a:latin typeface="宋体" pitchFamily="2" charset="-122"/>
              </a:rPr>
              <a:t>曲线表明通货膨胀和产出在短期内是如何相关的。它向上的斜率反应了菲利普斯曲线：其他条件相同时，经济活动的高水平和高通货膨胀有关。</a:t>
            </a:r>
          </a:p>
        </p:txBody>
      </p:sp>
      <p:pic>
        <p:nvPicPr>
          <p:cNvPr id="2097205" name=""/>
          <p:cNvPicPr>
            <a:picLocks/>
          </p:cNvPicPr>
          <p:nvPr/>
        </p:nvPicPr>
        <p:blipFill>
          <a:blip xmlns:r="http://schemas.openxmlformats.org/officeDocument/2006/relationships" r:embed="rId1"/>
          <a:srcRect l="0" t="0" r="0" b="0"/>
          <a:stretch>
            <a:fillRect/>
          </a:stretch>
        </p:blipFill>
        <p:spPr>
          <a:xfrm rot="0">
            <a:off x="2051050" y="3784600"/>
            <a:ext cx="4714875" cy="723900"/>
          </a:xfrm>
          <a:prstGeom prst="rect"/>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185" name=""/>
        <p:cNvGrpSpPr/>
        <p:nvPr/>
      </p:nvGrpSpPr>
      <p:grpSpPr>
        <a:xfrm rot="0">
          <a:off x="0" y="0"/>
          <a:ext cx="0" cy="0"/>
          <a:chOff x="0" y="0"/>
          <a:chExt cx="0" cy="0"/>
        </a:xfrm>
      </p:grpSpPr>
      <p:sp>
        <p:nvSpPr>
          <p:cNvPr id="1048954" name=""/>
          <p:cNvSpPr/>
          <p:nvPr>
            <p:ph type="title" sz="full" idx="4294967295"/>
          </p:nvPr>
        </p:nvSpPr>
        <p:spPr>
          <a:xfrm rot="0">
            <a:off x="457200" y="274637"/>
            <a:ext cx="8229600" cy="4397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55" name=""/>
          <p:cNvSpPr/>
          <p:nvPr>
            <p:ph type="body" sz="full" idx="4294967295"/>
          </p:nvPr>
        </p:nvSpPr>
        <p:spPr>
          <a:xfrm rot="0">
            <a:off x="457200" y="836612"/>
            <a:ext cx="8229600" cy="58070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lnSpc>
                <a:spcPct val="90000"/>
              </a:lnSpc>
              <a:buFontTx/>
              <a:buNone/>
            </a:pPr>
            <a:r>
              <a:rPr altLang="zh-CN" b="1" sz="3600" lang="en-US">
                <a:solidFill>
                  <a:srgbClr val="CC6600"/>
                </a:solidFill>
                <a:latin typeface="宋体" pitchFamily="2" charset="-122"/>
              </a:rPr>
              <a:t> </a:t>
            </a:r>
            <a:r>
              <a:rPr altLang="zh-CN" b="1" sz="2800" lang="en-US">
                <a:solidFill>
                  <a:srgbClr val="CC6600"/>
                </a:solidFill>
                <a:latin typeface="宋体" pitchFamily="2" charset="-122"/>
              </a:rPr>
              <a:t>★</a:t>
            </a:r>
            <a:r>
              <a:rPr altLang="zh-CN" b="1" sz="3600" lang="en-US">
                <a:solidFill>
                  <a:srgbClr val="CC6600"/>
                </a:solidFill>
                <a:latin typeface="宋体" pitchFamily="2" charset="-122"/>
              </a:rPr>
              <a:t> </a:t>
            </a:r>
            <a:r>
              <a:rPr altLang="en-US" sz="2800" lang="zh-CN">
                <a:latin typeface="宋体" pitchFamily="2" charset="-122"/>
              </a:rPr>
              <a:t>动态总供给曲线：</a:t>
            </a:r>
          </a:p>
          <a:p>
            <a:pPr eaLnBrk="1" hangingPunct="1" latinLnBrk="1" lvl="0">
              <a:lnSpc>
                <a:spcPct val="90000"/>
              </a:lnSpc>
              <a:buFontTx/>
              <a:buNone/>
            </a:pPr>
            <a:r>
              <a:rPr altLang="en-US" b="1" sz="2800" lang="zh-CN">
                <a:latin typeface="宋体" pitchFamily="2" charset="-122"/>
              </a:rPr>
              <a:t>   </a:t>
            </a:r>
            <a:r>
              <a:rPr altLang="en-US" b="1" sz="2800" lang="zh-CN">
                <a:solidFill>
                  <a:srgbClr val="FF3399"/>
                </a:solidFill>
                <a:latin typeface="宋体" pitchFamily="2" charset="-122"/>
              </a:rPr>
              <a:t>∗ </a:t>
            </a:r>
            <a:r>
              <a:rPr altLang="zh-CN" sz="2800" lang="en-US">
                <a:latin typeface="宋体" pitchFamily="2" charset="-122"/>
              </a:rPr>
              <a:t>DAS</a:t>
            </a:r>
            <a:r>
              <a:rPr altLang="en-US" sz="2800" lang="zh-CN">
                <a:latin typeface="宋体" pitchFamily="2" charset="-122"/>
              </a:rPr>
              <a:t>的位置</a:t>
            </a:r>
          </a:p>
          <a:p>
            <a:pPr eaLnBrk="1" hangingPunct="1" latinLnBrk="1" lvl="0">
              <a:lnSpc>
                <a:spcPct val="90000"/>
              </a:lnSpc>
              <a:buFontTx/>
              <a:buNone/>
            </a:pPr>
            <a:r>
              <a:rPr altLang="en-US" sz="2400" lang="zh-CN"/>
              <a:t>            DAS曲线是在过去的通货膨胀率、自然产出水平和供给冲击的取值给定的情况下作出来的。如果这三个变量中的任何一个改变了，</a:t>
            </a:r>
            <a:r>
              <a:rPr altLang="zh-CN" sz="2400" lang="en-US"/>
              <a:t>DAS</a:t>
            </a:r>
            <a:r>
              <a:rPr altLang="en-US" sz="2400" lang="zh-CN"/>
              <a:t>曲线就会移动。</a:t>
            </a:r>
          </a:p>
        </p:txBody>
      </p:sp>
      <p:pic>
        <p:nvPicPr>
          <p:cNvPr id="2097206" name=""/>
          <p:cNvPicPr>
            <a:picLocks/>
          </p:cNvPicPr>
          <p:nvPr/>
        </p:nvPicPr>
        <p:blipFill>
          <a:blip xmlns:r="http://schemas.openxmlformats.org/officeDocument/2006/relationships" r:embed="rId1"/>
          <a:srcRect l="0" t="0" r="0" b="0"/>
          <a:stretch>
            <a:fillRect/>
          </a:stretch>
        </p:blipFill>
        <p:spPr>
          <a:xfrm rot="0">
            <a:off x="1476375" y="3644900"/>
            <a:ext cx="4972050" cy="2811462"/>
          </a:xfrm>
          <a:prstGeom prst="rect"/>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186" name=""/>
        <p:cNvGrpSpPr/>
        <p:nvPr/>
      </p:nvGrpSpPr>
      <p:grpSpPr>
        <a:xfrm rot="0">
          <a:off x="0" y="0"/>
          <a:ext cx="0" cy="0"/>
          <a:chOff x="0" y="0"/>
          <a:chExt cx="0" cy="0"/>
        </a:xfrm>
      </p:grpSpPr>
      <p:sp>
        <p:nvSpPr>
          <p:cNvPr id="1048956" name=""/>
          <p:cNvSpPr/>
          <p:nvPr>
            <p:ph type="title" sz="full" idx="4294967295"/>
          </p:nvPr>
        </p:nvSpPr>
        <p:spPr>
          <a:xfrm rot="0">
            <a:off x="323850" y="115887"/>
            <a:ext cx="8229600" cy="81121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57" name=""/>
          <p:cNvSpPr/>
          <p:nvPr>
            <p:ph type="body" sz="full" idx="4294967295"/>
          </p:nvPr>
        </p:nvSpPr>
        <p:spPr>
          <a:xfrm rot="0">
            <a:off x="395287" y="908050"/>
            <a:ext cx="8424862" cy="12858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spcBef>
                <a:spcPts val="600"/>
              </a:spcBef>
              <a:buFontTx/>
              <a:buNone/>
            </a:pP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lnSpc>
                <a:spcPct val="90000"/>
              </a:lnSpc>
              <a:spcBef>
                <a:spcPts val="600"/>
              </a:spcBef>
              <a:buFontTx/>
              <a:buNone/>
            </a:pPr>
            <a:r>
              <a:rPr altLang="zh-CN" b="1" sz="4000" lang="en-US">
                <a:solidFill>
                  <a:srgbClr val="CC6600"/>
                </a:solidFill>
                <a:latin typeface="宋体" pitchFamily="2" charset="-122"/>
              </a:rPr>
              <a:t> </a:t>
            </a:r>
            <a:r>
              <a:rPr altLang="zh-CN" b="1" sz="2800" lang="en-US">
                <a:solidFill>
                  <a:srgbClr val="CC6600"/>
                </a:solidFill>
                <a:latin typeface="宋体" pitchFamily="2" charset="-122"/>
              </a:rPr>
              <a:t>★ </a:t>
            </a:r>
            <a:r>
              <a:rPr altLang="en-US" sz="2800" lang="zh-CN">
                <a:latin typeface="宋体" pitchFamily="2" charset="-122"/>
              </a:rPr>
              <a:t>动态总需求曲线：描</a:t>
            </a:r>
            <a:r>
              <a:rPr altLang="en-US" sz="2800" lang="zh-CN">
                <a:latin typeface="宋体" pitchFamily="2" charset="-122"/>
              </a:rPr>
              <a:t>述通货膨胀率和产出之间的关</a:t>
            </a:r>
            <a:r>
              <a:rPr altLang="en-US" sz="2800" lang="zh-CN">
                <a:latin typeface="宋体" pitchFamily="2" charset="-122"/>
              </a:rPr>
              <a:t>系（</a:t>
            </a:r>
            <a:r>
              <a:rPr altLang="zh-CN" sz="2800" lang="en-US">
                <a:latin typeface="宋体" pitchFamily="2" charset="-122"/>
              </a:rPr>
              <a:t>DAD</a:t>
            </a:r>
            <a:r>
              <a:rPr altLang="en-US" sz="2800" lang="zh-CN">
                <a:latin typeface="宋体" pitchFamily="2" charset="-122"/>
              </a:rPr>
              <a:t>）</a:t>
            </a:r>
          </a:p>
          <a:p>
            <a:pPr eaLnBrk="1" hangingPunct="1" latinLnBrk="1" lvl="0">
              <a:buFontTx/>
              <a:buNone/>
            </a:pPr>
            <a:endParaRPr altLang="en-US" b="1" sz="2800" lang="en-US">
              <a:latin typeface="宋体" pitchFamily="2" charset="-122"/>
            </a:endParaRPr>
          </a:p>
          <a:p>
            <a:pPr eaLnBrk="1" hangingPunct="1" latinLnBrk="1" lvl="0">
              <a:buFontTx/>
              <a:buNone/>
            </a:pPr>
            <a:endParaRPr altLang="en-US" b="1" sz="2800" lang="en-US">
              <a:latin typeface="宋体" pitchFamily="2" charset="-122"/>
            </a:endParaRPr>
          </a:p>
          <a:p>
            <a:pPr eaLnBrk="1" hangingPunct="1" latinLnBrk="1" lvl="0">
              <a:buFontTx/>
              <a:buNone/>
            </a:pPr>
            <a:endParaRPr altLang="en-US" sz="2800" lang="zh-CN">
              <a:latin typeface="宋体" pitchFamily="2" charset="-122"/>
            </a:endParaRPr>
          </a:p>
          <a:p>
            <a:pPr eaLnBrk="1" hangingPunct="1" latinLnBrk="1" lvl="0">
              <a:buFontTx/>
              <a:buNone/>
            </a:pPr>
            <a:endParaRPr altLang="en-US" sz="2800" lang="zh-CN">
              <a:latin typeface="宋体" pitchFamily="2" charset="-122"/>
            </a:endParaRPr>
          </a:p>
          <a:p>
            <a:pPr eaLnBrk="1" hangingPunct="1" latinLnBrk="1" lvl="0">
              <a:buFontTx/>
              <a:buNone/>
            </a:pPr>
            <a:endParaRPr altLang="en-US" sz="2800" lang="zh-CN">
              <a:latin typeface="宋体" pitchFamily="2" charset="-122"/>
            </a:endParaRPr>
          </a:p>
          <a:p>
            <a:pPr eaLnBrk="1" hangingPunct="1" latinLnBrk="1" lvl="0">
              <a:buFontTx/>
              <a:buNone/>
            </a:pPr>
            <a:endParaRPr altLang="en-US" sz="2800" lang="en-US">
              <a:latin typeface="宋体" pitchFamily="2" charset="-122"/>
            </a:endParaRPr>
          </a:p>
        </p:txBody>
      </p:sp>
      <p:pic>
        <p:nvPicPr>
          <p:cNvPr id="2097207" name=""/>
          <p:cNvPicPr>
            <a:picLocks/>
          </p:cNvPicPr>
          <p:nvPr/>
        </p:nvPicPr>
        <p:blipFill>
          <a:blip xmlns:r="http://schemas.openxmlformats.org/officeDocument/2006/relationships" r:embed="rId1"/>
          <a:srcRect l="0" t="0" r="0" b="0"/>
          <a:stretch>
            <a:fillRect/>
          </a:stretch>
        </p:blipFill>
        <p:spPr>
          <a:xfrm rot="0">
            <a:off x="539750" y="2492375"/>
            <a:ext cx="7920037" cy="3889375"/>
          </a:xfrm>
          <a:prstGeom prst="rect"/>
          <a:noFill/>
          <a:ln>
            <a:noFill/>
          </a:ln>
        </p:spPr>
      </p:pic>
      <p:pic>
        <p:nvPicPr>
          <p:cNvPr id="2097208" name=""/>
          <p:cNvPicPr>
            <a:picLocks/>
          </p:cNvPicPr>
          <p:nvPr/>
        </p:nvPicPr>
        <p:blipFill>
          <a:blip xmlns:r="http://schemas.openxmlformats.org/officeDocument/2006/relationships" r:embed="rId2"/>
          <a:srcRect l="0" t="0" r="0" b="0"/>
          <a:stretch>
            <a:fillRect/>
          </a:stretch>
        </p:blipFill>
        <p:spPr>
          <a:xfrm rot="0">
            <a:off x="4114800" y="3321050"/>
            <a:ext cx="114300" cy="215900"/>
          </a:xfrm>
          <a:prstGeom prst="rect"/>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187" name=""/>
        <p:cNvGrpSpPr/>
        <p:nvPr/>
      </p:nvGrpSpPr>
      <p:grpSpPr>
        <a:xfrm rot="0">
          <a:off x="0" y="0"/>
          <a:ext cx="0" cy="0"/>
          <a:chOff x="0" y="0"/>
          <a:chExt cx="0" cy="0"/>
        </a:xfrm>
      </p:grpSpPr>
      <p:sp>
        <p:nvSpPr>
          <p:cNvPr id="1048958" name=""/>
          <p:cNvSpPr/>
          <p:nvPr>
            <p:ph type="title" sz="full" idx="4294967295"/>
          </p:nvPr>
        </p:nvSpPr>
        <p:spPr>
          <a:xfrm rot="0">
            <a:off x="457200" y="274637"/>
            <a:ext cx="8229600" cy="9937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6.5</a:t>
            </a:r>
            <a:r>
              <a:rPr altLang="en-US" b="1" sz="3600" lang="zh-CN">
                <a:solidFill>
                  <a:srgbClr val="CC6600"/>
                </a:solidFill>
              </a:rPr>
              <a:t>总供给和总需求的动态模型</a:t>
            </a:r>
          </a:p>
        </p:txBody>
      </p:sp>
      <p:sp>
        <p:nvSpPr>
          <p:cNvPr id="1048959" name=""/>
          <p:cNvSpPr/>
          <p:nvPr>
            <p:ph sz="full" idx="4294967295"/>
          </p:nvPr>
        </p:nvSpPr>
        <p:spPr>
          <a:xfrm rot="0">
            <a:off x="457200" y="1125537"/>
            <a:ext cx="8401050" cy="48402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0"/>
              </a:spcBef>
              <a:buFontTx/>
              <a:buNone/>
            </a:pP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spcBef>
                <a:spcPct val="0"/>
              </a:spcBef>
              <a:buFontTx/>
              <a:buNone/>
            </a:pPr>
            <a:r>
              <a:rPr altLang="zh-CN" b="1" lang="en-US">
                <a:solidFill>
                  <a:srgbClr val="CC6600"/>
                </a:solidFill>
                <a:latin typeface="宋体" pitchFamily="2" charset="-122"/>
              </a:rPr>
              <a:t>  </a:t>
            </a:r>
            <a:r>
              <a:rPr altLang="zh-CN" b="1" sz="2800" lang="en-US">
                <a:solidFill>
                  <a:srgbClr val="CC6600"/>
                </a:solidFill>
                <a:latin typeface="宋体" pitchFamily="2" charset="-122"/>
              </a:rPr>
              <a:t>★ </a:t>
            </a:r>
            <a:r>
              <a:rPr altLang="en-US" sz="2800" lang="zh-CN">
                <a:latin typeface="宋体" pitchFamily="2" charset="-122"/>
              </a:rPr>
              <a:t>动态总需求曲线</a:t>
            </a:r>
          </a:p>
          <a:p>
            <a:pPr eaLnBrk="1" hangingPunct="1" latinLnBrk="1" lvl="0">
              <a:spcBef>
                <a:spcPct val="0"/>
              </a:spcBef>
              <a:buFontTx/>
              <a:buNone/>
            </a:pPr>
            <a:r>
              <a:rPr altLang="zh-CN" sz="2800" lang="en-US">
                <a:solidFill>
                  <a:srgbClr val="FF3399"/>
                </a:solidFill>
                <a:latin typeface="宋体" pitchFamily="2" charset="-122"/>
              </a:rPr>
              <a:t>    </a:t>
            </a:r>
            <a:r>
              <a:rPr altLang="en-US" lang="zh-CN">
                <a:solidFill>
                  <a:srgbClr val="FF3399"/>
                </a:solidFill>
                <a:latin typeface="宋体" pitchFamily="2" charset="-122"/>
              </a:rPr>
              <a:t>∗ </a:t>
            </a:r>
            <a:r>
              <a:rPr altLang="zh-CN" sz="2800" lang="en-US">
                <a:latin typeface="宋体" pitchFamily="2" charset="-122"/>
              </a:rPr>
              <a:t>DAD</a:t>
            </a:r>
            <a:r>
              <a:rPr altLang="en-US" sz="2800" lang="zh-CN">
                <a:latin typeface="宋体" pitchFamily="2" charset="-122"/>
              </a:rPr>
              <a:t>方程</a:t>
            </a:r>
            <a:r>
              <a:rPr altLang="en-US" lang="zh-CN">
                <a:latin typeface="宋体" pitchFamily="2" charset="-122"/>
              </a:rPr>
              <a:t>：</a:t>
            </a:r>
          </a:p>
          <a:p>
            <a:pPr lvl="0">
              <a:buFontTx/>
              <a:buNone/>
            </a:pPr>
            <a:endParaRPr altLang="en-US" sz="4000" lang="en-US">
              <a:latin typeface="宋体" pitchFamily="2" charset="-122"/>
            </a:endParaRPr>
          </a:p>
          <a:p>
            <a:pPr eaLnBrk="1" hangingPunct="1" latinLnBrk="1" lvl="0">
              <a:buFontTx/>
              <a:buNone/>
            </a:pPr>
            <a:endParaRPr altLang="en-US" b="1" sz="4000" lang="zh-CN">
              <a:solidFill>
                <a:srgbClr val="FF3399"/>
              </a:solidFill>
              <a:latin typeface="宋体" pitchFamily="2" charset="-122"/>
            </a:endParaRPr>
          </a:p>
          <a:p>
            <a:pPr eaLnBrk="1" hangingPunct="1" latinLnBrk="1" lvl="0">
              <a:buFontTx/>
              <a:buNone/>
            </a:pPr>
            <a:r>
              <a:rPr altLang="en-US" b="1" sz="2800" lang="zh-CN">
                <a:solidFill>
                  <a:srgbClr val="FF3399"/>
                </a:solidFill>
                <a:latin typeface="宋体" pitchFamily="2" charset="-122"/>
              </a:rPr>
              <a:t>    ∗ </a:t>
            </a:r>
            <a:r>
              <a:rPr altLang="en-US" sz="2400" lang="zh-CN">
                <a:latin typeface="宋体" pitchFamily="2" charset="-122"/>
              </a:rPr>
              <a:t>该</a:t>
            </a:r>
            <a:r>
              <a:rPr altLang="en-US" sz="2400" lang="zh-CN">
                <a:latin typeface="宋体" pitchFamily="2" charset="-122"/>
              </a:rPr>
              <a:t>曲线向下倾斜</a:t>
            </a:r>
            <a:r>
              <a:rPr altLang="en-US" sz="2400" lang="zh-CN">
                <a:latin typeface="宋体" pitchFamily="2" charset="-122"/>
              </a:rPr>
              <a:t>表</a:t>
            </a:r>
          </a:p>
          <a:p>
            <a:pPr eaLnBrk="1" hangingPunct="1" latinLnBrk="1" lvl="0">
              <a:buFontTx/>
              <a:buNone/>
            </a:pPr>
            <a:r>
              <a:rPr altLang="en-US" sz="2400" lang="zh-CN">
                <a:latin typeface="宋体" pitchFamily="2" charset="-122"/>
              </a:rPr>
              <a:t> 明</a:t>
            </a:r>
            <a:r>
              <a:rPr altLang="en-US" sz="2400" lang="zh-CN">
                <a:latin typeface="宋体" pitchFamily="2" charset="-122"/>
              </a:rPr>
              <a:t>高通货膨胀促使中央</a:t>
            </a:r>
            <a:r>
              <a:rPr altLang="en-US" sz="2400" lang="zh-CN">
                <a:latin typeface="宋体" pitchFamily="2" charset="-122"/>
              </a:rPr>
              <a:t>银</a:t>
            </a:r>
          </a:p>
          <a:p>
            <a:pPr eaLnBrk="1" hangingPunct="1" latinLnBrk="1" lvl="0">
              <a:buFontTx/>
              <a:buNone/>
            </a:pPr>
            <a:r>
              <a:rPr altLang="en-US" sz="2400" lang="zh-CN">
                <a:latin typeface="宋体" pitchFamily="2" charset="-122"/>
              </a:rPr>
              <a:t> 行</a:t>
            </a:r>
            <a:r>
              <a:rPr altLang="en-US" sz="2400" lang="zh-CN">
                <a:latin typeface="宋体" pitchFamily="2" charset="-122"/>
              </a:rPr>
              <a:t>提高利率，使对产品</a:t>
            </a:r>
            <a:r>
              <a:rPr altLang="en-US" sz="2400" lang="zh-CN">
                <a:latin typeface="宋体" pitchFamily="2" charset="-122"/>
              </a:rPr>
              <a:t>与</a:t>
            </a:r>
          </a:p>
          <a:p>
            <a:pPr eaLnBrk="1" hangingPunct="1" latinLnBrk="1" lvl="0">
              <a:buFontTx/>
              <a:buNone/>
            </a:pPr>
            <a:r>
              <a:rPr altLang="en-US" sz="2400" lang="zh-CN">
                <a:latin typeface="宋体" pitchFamily="2" charset="-122"/>
              </a:rPr>
              <a:t> 服</a:t>
            </a:r>
            <a:r>
              <a:rPr altLang="en-US" sz="2400" lang="zh-CN">
                <a:latin typeface="宋体" pitchFamily="2" charset="-122"/>
              </a:rPr>
              <a:t>务的需求数量减少。</a:t>
            </a:r>
          </a:p>
        </p:txBody>
      </p:sp>
      <p:pic>
        <p:nvPicPr>
          <p:cNvPr id="2097209" name=""/>
          <p:cNvPicPr>
            <a:picLocks/>
          </p:cNvPicPr>
          <p:nvPr/>
        </p:nvPicPr>
        <p:blipFill>
          <a:blip xmlns:r="http://schemas.openxmlformats.org/officeDocument/2006/relationships" r:embed="rId1"/>
          <a:srcRect l="0" t="0" r="0" b="0"/>
          <a:stretch>
            <a:fillRect/>
          </a:stretch>
        </p:blipFill>
        <p:spPr>
          <a:xfrm rot="0">
            <a:off x="971550" y="2708275"/>
            <a:ext cx="7367587" cy="936625"/>
          </a:xfrm>
          <a:prstGeom prst="rect"/>
          <a:noFill/>
          <a:ln>
            <a:noFill/>
          </a:ln>
        </p:spPr>
      </p:pic>
      <p:pic>
        <p:nvPicPr>
          <p:cNvPr id="2097210" name=""/>
          <p:cNvPicPr>
            <a:picLocks/>
          </p:cNvPicPr>
          <p:nvPr/>
        </p:nvPicPr>
        <p:blipFill>
          <a:blip xmlns:r="http://schemas.openxmlformats.org/officeDocument/2006/relationships" r:embed="rId2"/>
          <a:srcRect l="0" t="0" r="0" b="0"/>
          <a:stretch>
            <a:fillRect/>
          </a:stretch>
        </p:blipFill>
        <p:spPr>
          <a:xfrm rot="0">
            <a:off x="4500562" y="3860800"/>
            <a:ext cx="4410075" cy="2736850"/>
          </a:xfrm>
          <a:prstGeom prst="rect"/>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188" name=""/>
        <p:cNvGrpSpPr/>
        <p:nvPr/>
      </p:nvGrpSpPr>
      <p:grpSpPr>
        <a:xfrm rot="0">
          <a:off x="0" y="0"/>
          <a:ext cx="0" cy="0"/>
          <a:chOff x="0" y="0"/>
          <a:chExt cx="0" cy="0"/>
        </a:xfrm>
      </p:grpSpPr>
      <p:sp>
        <p:nvSpPr>
          <p:cNvPr id="1048960" name=""/>
          <p:cNvSpPr/>
          <p:nvPr>
            <p:ph type="title" sz="full" idx="0"/>
          </p:nvPr>
        </p:nvSpPr>
        <p:spPr>
          <a:xfrm rot="0">
            <a:off x="457200" y="274637"/>
            <a:ext cx="8229600" cy="7778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lvl="0"/>
            <a:r>
              <a:rPr altLang="zh-CN" b="1" sz="3600" lang="en-US">
                <a:solidFill>
                  <a:srgbClr val="CC6600"/>
                </a:solidFill>
              </a:rPr>
              <a:t>6.5</a:t>
            </a:r>
            <a:r>
              <a:rPr altLang="en-US" b="1" sz="3600" lang="zh-CN">
                <a:solidFill>
                  <a:srgbClr val="CC6600"/>
                </a:solidFill>
              </a:rPr>
              <a:t>总供给和总需求的动态模型</a:t>
            </a:r>
          </a:p>
        </p:txBody>
      </p:sp>
      <p:sp>
        <p:nvSpPr>
          <p:cNvPr id="1048961" name=""/>
          <p:cNvSpPr/>
          <p:nvPr>
            <p:ph sz="full" idx="1"/>
          </p:nvPr>
        </p:nvSpPr>
        <p:spPr>
          <a:xfrm rot="0">
            <a:off x="323850" y="981075"/>
            <a:ext cx="8229600" cy="51847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lvl="0">
              <a:buFontTx/>
              <a:buNone/>
            </a:pPr>
            <a:r>
              <a:rPr altLang="zh-CN" lang="en-US"/>
              <a:t>   </a:t>
            </a:r>
            <a:r>
              <a:rPr altLang="zh-CN" b="1" lang="en-US">
                <a:solidFill>
                  <a:srgbClr val="3366FF"/>
                </a:solidFill>
                <a:latin typeface="宋体" pitchFamily="2" charset="-122"/>
              </a:rPr>
              <a:t>⊙</a:t>
            </a:r>
            <a:r>
              <a:rPr altLang="en-US" lang="zh-CN">
                <a:latin typeface="宋体" pitchFamily="2" charset="-122"/>
              </a:rPr>
              <a:t>模型求解</a:t>
            </a:r>
          </a:p>
          <a:p>
            <a:pPr eaLnBrk="1" hangingPunct="1" latinLnBrk="1" lvl="0">
              <a:spcBef>
                <a:spcPct val="0"/>
              </a:spcBef>
              <a:buFontTx/>
              <a:buNone/>
            </a:pPr>
            <a:r>
              <a:rPr altLang="zh-CN" b="1" lang="en-US">
                <a:solidFill>
                  <a:srgbClr val="CC6600"/>
                </a:solidFill>
                <a:latin typeface="宋体" pitchFamily="2" charset="-122"/>
              </a:rPr>
              <a:t>  </a:t>
            </a:r>
            <a:r>
              <a:rPr altLang="zh-CN" b="1" sz="2800" lang="en-US">
                <a:solidFill>
                  <a:srgbClr val="CC6600"/>
                </a:solidFill>
                <a:latin typeface="宋体" pitchFamily="2" charset="-122"/>
              </a:rPr>
              <a:t>★ </a:t>
            </a:r>
            <a:r>
              <a:rPr altLang="en-US" sz="2800" lang="zh-CN">
                <a:latin typeface="宋体" pitchFamily="2" charset="-122"/>
              </a:rPr>
              <a:t>动态总需求曲线</a:t>
            </a:r>
          </a:p>
          <a:p>
            <a:pPr eaLnBrk="1" hangingPunct="1" latinLnBrk="1" lvl="0">
              <a:spcBef>
                <a:spcPct val="0"/>
              </a:spcBef>
              <a:buFontTx/>
              <a:buNone/>
            </a:pPr>
            <a:r>
              <a:rPr altLang="zh-CN" lang="en-US">
                <a:solidFill>
                  <a:srgbClr val="FF3399"/>
                </a:solidFill>
                <a:latin typeface="宋体" pitchFamily="2" charset="-122"/>
              </a:rPr>
              <a:t>   </a:t>
            </a:r>
            <a:r>
              <a:rPr altLang="en-US" sz="2800" lang="zh-CN">
                <a:solidFill>
                  <a:srgbClr val="FF3399"/>
                </a:solidFill>
                <a:latin typeface="宋体" pitchFamily="2" charset="-122"/>
              </a:rPr>
              <a:t>∗ </a:t>
            </a:r>
            <a:r>
              <a:rPr altLang="zh-CN" sz="2800" lang="en-US">
                <a:latin typeface="宋体" pitchFamily="2" charset="-122"/>
              </a:rPr>
              <a:t>DAD</a:t>
            </a:r>
            <a:r>
              <a:rPr altLang="en-US" sz="2800" lang="zh-CN">
                <a:latin typeface="宋体" pitchFamily="2" charset="-122"/>
              </a:rPr>
              <a:t>曲线的位置</a:t>
            </a:r>
          </a:p>
          <a:p>
            <a:pPr lvl="0">
              <a:buFontTx/>
              <a:buNone/>
            </a:pPr>
            <a:r>
              <a:rPr altLang="zh-CN" sz="2800" lang="en-US"/>
              <a:t>           </a:t>
            </a:r>
            <a:r>
              <a:rPr altLang="en-US" sz="2400" lang="zh-CN"/>
              <a:t>DAD曲线是在自然产出水平、通货膨胀目标和需求冲击为常数的情况下做出的。如果这三个变量中的任何一个改变了，</a:t>
            </a:r>
            <a:r>
              <a:rPr altLang="zh-CN" sz="2400" lang="en-US"/>
              <a:t>DAD</a:t>
            </a:r>
            <a:r>
              <a:rPr altLang="en-US" sz="2400" lang="zh-CN"/>
              <a:t>曲线就会移动。</a:t>
            </a:r>
          </a:p>
          <a:p>
            <a:pPr lvl="0">
              <a:buFontTx/>
              <a:buNone/>
            </a:pPr>
            <a:r>
              <a:rPr altLang="zh-CN" sz="2400" lang="en-US"/>
              <a:t>            </a:t>
            </a:r>
            <a:r>
              <a:rPr altLang="en-US" sz="2400" lang="zh-CN"/>
              <a:t>冲击变量</a:t>
            </a:r>
            <a:r>
              <a:rPr altLang="zh-CN" sz="2400" lang="zh-CN"/>
              <a:t>ε</a:t>
            </a:r>
            <a:r>
              <a:rPr altLang="zh-CN" baseline="-25000" sz="2400" lang="en-US"/>
              <a:t>t</a:t>
            </a:r>
            <a:r>
              <a:rPr altLang="en-US" sz="2400" lang="zh-CN"/>
              <a:t>反应财政政策的变化：扩张性财政政策导致需求增加，</a:t>
            </a:r>
            <a:r>
              <a:rPr altLang="zh-CN" sz="2400" lang="zh-CN"/>
              <a:t>ε</a:t>
            </a:r>
            <a:r>
              <a:rPr altLang="zh-CN" baseline="-25000" sz="2400" lang="en-US"/>
              <a:t>t</a:t>
            </a:r>
            <a:r>
              <a:rPr altLang="en-US" sz="2400" lang="zh-CN"/>
              <a:t>值为正，</a:t>
            </a:r>
            <a:r>
              <a:rPr altLang="zh-CN" sz="2400" lang="en-US"/>
              <a:t>DAD</a:t>
            </a:r>
            <a:r>
              <a:rPr altLang="en-US" sz="2400" lang="zh-CN"/>
              <a:t>曲线右移；反之，左移。</a:t>
            </a:r>
          </a:p>
          <a:p>
            <a:pPr lvl="0">
              <a:buFontTx/>
              <a:buNone/>
            </a:pPr>
            <a:r>
              <a:rPr altLang="zh-CN" sz="2400" lang="en-US"/>
              <a:t>            </a:t>
            </a:r>
            <a:r>
              <a:rPr altLang="en-US" sz="2400" lang="zh-CN"/>
              <a:t>目标通货膨胀率</a:t>
            </a:r>
            <a:r>
              <a:rPr altLang="zh-CN" sz="2400" lang="zh-CN"/>
              <a:t>π</a:t>
            </a:r>
            <a:r>
              <a:rPr altLang="en-US" sz="2400" lang="zh-CN"/>
              <a:t>*反应货币政策的变化：</a:t>
            </a:r>
            <a:r>
              <a:rPr altLang="zh-CN" lang="zh-CN"/>
              <a:t> </a:t>
            </a:r>
            <a:r>
              <a:rPr altLang="en-US" sz="2400" lang="zh-CN"/>
              <a:t>提高</a:t>
            </a:r>
            <a:r>
              <a:rPr altLang="zh-CN" sz="2400" lang="zh-CN"/>
              <a:t>π</a:t>
            </a:r>
            <a:r>
              <a:rPr altLang="en-US" sz="2400" lang="zh-CN"/>
              <a:t>*，意味着实施扩张性货币政策，导致需求增加，</a:t>
            </a:r>
            <a:r>
              <a:rPr altLang="zh-CN" sz="2400" lang="en-US"/>
              <a:t>DAD</a:t>
            </a:r>
            <a:r>
              <a:rPr altLang="en-US" sz="2400" lang="zh-CN"/>
              <a:t>曲线右移；反之，左移。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189" name=""/>
        <p:cNvGrpSpPr/>
        <p:nvPr/>
      </p:nvGrpSpPr>
      <p:grpSpPr>
        <a:xfrm rot="0">
          <a:off x="0" y="0"/>
          <a:ext cx="0" cy="0"/>
          <a:chOff x="0" y="0"/>
          <a:chExt cx="0" cy="0"/>
        </a:xfrm>
      </p:grpSpPr>
      <p:sp>
        <p:nvSpPr>
          <p:cNvPr id="1048962" name=""/>
          <p:cNvSpPr/>
          <p:nvPr>
            <p:ph type="title" sz="full" idx="4294967295"/>
          </p:nvPr>
        </p:nvSpPr>
        <p:spPr>
          <a:xfrm rot="0">
            <a:off x="457200" y="4905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63" name=""/>
          <p:cNvSpPr/>
          <p:nvPr>
            <p:ph type="body" sz="full" idx="4294967295"/>
          </p:nvPr>
        </p:nvSpPr>
        <p:spPr>
          <a:xfrm rot="0">
            <a:off x="500062" y="1358900"/>
            <a:ext cx="8229600" cy="53101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模型的短期均衡</a:t>
            </a:r>
          </a:p>
          <a:p>
            <a:pPr eaLnBrk="1" hangingPunct="1" latinLnBrk="1" lvl="0">
              <a:buFontTx/>
              <a:buNone/>
            </a:pPr>
            <a:r>
              <a:rPr altLang="en-US" sz="2800" lang="zh-CN">
                <a:latin typeface="宋体" pitchFamily="2" charset="-122"/>
              </a:rPr>
              <a:t>     经</a:t>
            </a:r>
            <a:r>
              <a:rPr altLang="en-US" sz="2800" lang="zh-CN">
                <a:latin typeface="宋体" pitchFamily="2" charset="-122"/>
              </a:rPr>
              <a:t>济的短期均衡由动态总需求曲线和动态总供给</a:t>
            </a:r>
            <a:r>
              <a:rPr altLang="en-US" sz="2800" lang="zh-CN">
                <a:latin typeface="宋体" pitchFamily="2" charset="-122"/>
              </a:rPr>
              <a:t>曲线</a:t>
            </a:r>
            <a:r>
              <a:rPr altLang="en-US" sz="2800" lang="zh-CN">
                <a:latin typeface="宋体" pitchFamily="2" charset="-122"/>
              </a:rPr>
              <a:t>的交点决定。这一均衡决定决定了时期</a:t>
            </a:r>
            <a:r>
              <a:rPr altLang="zh-CN" sz="2800" lang="en-US">
                <a:latin typeface="宋体" pitchFamily="2" charset="-122"/>
              </a:rPr>
              <a:t>t</a:t>
            </a:r>
            <a:r>
              <a:rPr altLang="en-US" sz="2800" lang="zh-CN">
                <a:latin typeface="宋体" pitchFamily="2" charset="-122"/>
              </a:rPr>
              <a:t>的通货</a:t>
            </a:r>
            <a:r>
              <a:rPr altLang="en-US" sz="2800" lang="zh-CN">
                <a:latin typeface="宋体" pitchFamily="2" charset="-122"/>
              </a:rPr>
              <a:t>膨胀</a:t>
            </a:r>
            <a:r>
              <a:rPr altLang="en-US" sz="2800" lang="zh-CN">
                <a:latin typeface="宋体" pitchFamily="2" charset="-122"/>
              </a:rPr>
              <a:t>和产出水平</a:t>
            </a:r>
            <a:r>
              <a:rPr altLang="en-US" sz="2800" lang="zh-CN">
                <a:latin typeface="宋体" pitchFamily="2" charset="-122"/>
              </a:rPr>
              <a:t>。</a:t>
            </a:r>
          </a:p>
          <a:p>
            <a:pPr eaLnBrk="1" hangingPunct="1" latinLnBrk="1" lvl="0">
              <a:buFontTx/>
              <a:buNone/>
            </a:pPr>
            <a:endParaRPr altLang="zh-CN" sz="2800" lang="en-US">
              <a:latin typeface="宋体" pitchFamily="2" charset="-122"/>
            </a:endParaRPr>
          </a:p>
          <a:p>
            <a:pPr eaLnBrk="1" hangingPunct="1" latinLnBrk="1" lvl="0">
              <a:buFontTx/>
              <a:buNone/>
            </a:pPr>
            <a:r>
              <a:rPr altLang="zh-CN" sz="2800" lang="en-US">
                <a:latin typeface="宋体" pitchFamily="2" charset="-122"/>
              </a:rPr>
              <a:t>   DAD</a:t>
            </a:r>
            <a:r>
              <a:rPr altLang="en-US" sz="2800" lang="zh-CN">
                <a:latin typeface="宋体" pitchFamily="2" charset="-122"/>
              </a:rPr>
              <a:t>方程：</a:t>
            </a:r>
          </a:p>
          <a:p>
            <a:pPr eaLnBrk="1" hangingPunct="1" latinLnBrk="1" lvl="0">
              <a:buFontTx/>
              <a:buNone/>
            </a:pPr>
            <a:r>
              <a:rPr altLang="zh-CN" sz="2800" lang="en-US">
                <a:latin typeface="宋体" pitchFamily="2" charset="-122"/>
              </a:rPr>
              <a:t>   </a:t>
            </a:r>
          </a:p>
          <a:p>
            <a:pPr eaLnBrk="1" hangingPunct="1" latinLnBrk="1" lvl="0">
              <a:buFontTx/>
              <a:buNone/>
            </a:pPr>
            <a:r>
              <a:rPr altLang="zh-CN" sz="2800" lang="en-US">
                <a:latin typeface="宋体" pitchFamily="2" charset="-122"/>
              </a:rPr>
              <a:t>   DAS</a:t>
            </a:r>
            <a:r>
              <a:rPr altLang="en-US" sz="2800" lang="zh-CN">
                <a:latin typeface="宋体" pitchFamily="2" charset="-122"/>
              </a:rPr>
              <a:t>方程：</a:t>
            </a:r>
          </a:p>
          <a:p>
            <a:pPr eaLnBrk="1" hangingPunct="1" latinLnBrk="1" lvl="0">
              <a:buFontTx/>
              <a:buNone/>
            </a:pPr>
            <a:endParaRPr altLang="zh-CN" sz="2800" lang="en-US">
              <a:latin typeface="宋体" pitchFamily="2" charset="-122"/>
            </a:endParaRPr>
          </a:p>
          <a:p>
            <a:pPr eaLnBrk="1" hangingPunct="1" latinLnBrk="1" lvl="0">
              <a:buFontTx/>
              <a:buNone/>
            </a:pPr>
            <a:endParaRPr altLang="en-US" sz="2800" lang="zh-CN">
              <a:latin typeface="宋体" pitchFamily="2" charset="-122"/>
            </a:endParaRPr>
          </a:p>
          <a:p>
            <a:pPr eaLnBrk="1" hangingPunct="1" latinLnBrk="1" lvl="0">
              <a:buFontTx/>
              <a:buNone/>
            </a:pPr>
            <a:endParaRPr altLang="en-US" b="1" sz="2800" lang="en-US">
              <a:latin typeface="宋体" pitchFamily="2" charset="-122"/>
            </a:endParaRPr>
          </a:p>
        </p:txBody>
      </p:sp>
      <p:pic>
        <p:nvPicPr>
          <p:cNvPr id="2097211" name=""/>
          <p:cNvPicPr>
            <a:picLocks/>
          </p:cNvPicPr>
          <p:nvPr/>
        </p:nvPicPr>
        <p:blipFill>
          <a:blip xmlns:r="http://schemas.openxmlformats.org/officeDocument/2006/relationships" r:embed="rId1"/>
          <a:srcRect l="0" t="0" r="0" b="0"/>
          <a:stretch>
            <a:fillRect/>
          </a:stretch>
        </p:blipFill>
        <p:spPr>
          <a:xfrm rot="0">
            <a:off x="2770187" y="3573462"/>
            <a:ext cx="5834062" cy="1943100"/>
          </a:xfrm>
          <a:prstGeom prst="rect"/>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190" name=""/>
        <p:cNvGrpSpPr/>
        <p:nvPr/>
      </p:nvGrpSpPr>
      <p:grpSpPr>
        <a:xfrm rot="0">
          <a:off x="0" y="0"/>
          <a:ext cx="0" cy="0"/>
          <a:chOff x="0" y="0"/>
          <a:chExt cx="0" cy="0"/>
        </a:xfrm>
      </p:grpSpPr>
      <p:sp>
        <p:nvSpPr>
          <p:cNvPr id="1048964" name=""/>
          <p:cNvSpPr/>
          <p:nvPr>
            <p:ph type="title" sz="full" idx="4294967295"/>
          </p:nvPr>
        </p:nvSpPr>
        <p:spPr>
          <a:xfrm rot="0">
            <a:off x="457200" y="2746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 </a:t>
            </a:r>
            <a:r>
              <a:rPr altLang="en-US" b="1" sz="3600" lang="zh-CN">
                <a:solidFill>
                  <a:srgbClr val="CC6600"/>
                </a:solidFill>
              </a:rPr>
              <a:t>总</a:t>
            </a:r>
            <a:r>
              <a:rPr altLang="en-US" b="1" sz="3600" lang="zh-CN">
                <a:solidFill>
                  <a:srgbClr val="CC6600"/>
                </a:solidFill>
              </a:rPr>
              <a:t>供给和总需求的动态模型</a:t>
            </a:r>
          </a:p>
        </p:txBody>
      </p:sp>
      <p:pic>
        <p:nvPicPr>
          <p:cNvPr id="2097212" name=""/>
          <p:cNvPicPr>
            <a:picLocks/>
          </p:cNvPicPr>
          <p:nvPr/>
        </p:nvPicPr>
        <p:blipFill>
          <a:blip xmlns:r="http://schemas.openxmlformats.org/officeDocument/2006/relationships" r:embed="rId1"/>
          <a:srcRect l="0" t="0" r="0" b="0"/>
          <a:stretch>
            <a:fillRect/>
          </a:stretch>
        </p:blipFill>
        <p:spPr>
          <a:xfrm rot="0">
            <a:off x="1042987" y="1989137"/>
            <a:ext cx="6769100" cy="4103687"/>
          </a:xfrm>
          <a:prstGeom prst="rect"/>
          <a:noFill/>
          <a:ln>
            <a:noFill/>
          </a:ln>
        </p:spPr>
      </p:pic>
      <p:sp>
        <p:nvSpPr>
          <p:cNvPr id="1048965" name=""/>
          <p:cNvSpPr/>
          <p:nvPr/>
        </p:nvSpPr>
        <p:spPr>
          <a:xfrm rot="0">
            <a:off x="827087" y="1125537"/>
            <a:ext cx="3470275" cy="584200"/>
          </a:xfrm>
          <a:prstGeom prst="rect"/>
          <a:noFill/>
          <a:ln>
            <a:noFill/>
          </a:ln>
        </p:spPr>
        <p:txBody>
          <a:bodyPr anchor="t" bIns="45720" lIns="91440" rIns="91440" tIns="45720" wrap="none">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sz="3200" lang="en-US">
                <a:solidFill>
                  <a:srgbClr val="3366FF"/>
                </a:solidFill>
                <a:latin typeface="宋体" pitchFamily="2" charset="-122"/>
              </a:rPr>
              <a:t>⊙</a:t>
            </a:r>
            <a:r>
              <a:rPr altLang="en-US" sz="3200" lang="zh-CN">
                <a:latin typeface="宋体" pitchFamily="2" charset="-122"/>
              </a:rPr>
              <a:t>模型的短期均衡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621" name=""/>
          <p:cNvSpPr/>
          <p:nvPr>
            <p:ph type="body" sz="full" idx="1"/>
          </p:nvPr>
        </p:nvSpPr>
        <p:spPr>
          <a:xfrm rot="0">
            <a:off x="827087" y="1700212"/>
            <a:ext cx="7162800" cy="5257800"/>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spcBef>
                <a:spcPct val="35000"/>
              </a:spcBef>
              <a:buFont typeface="Wingdings" pitchFamily="2" charset="2"/>
              <a:buNone/>
            </a:pPr>
            <a:r>
              <a:rPr altLang="zh-CN" b="1" lang="zh-CN">
                <a:solidFill>
                  <a:srgbClr val="3366FF"/>
                </a:solidFill>
                <a:latin typeface="宋体" pitchFamily="2" charset="-122"/>
              </a:rPr>
              <a:t>⊙</a:t>
            </a:r>
            <a:r>
              <a:rPr altLang="en-US" lang="zh-CN">
                <a:latin typeface="宋体" pitchFamily="2" charset="-122"/>
              </a:rPr>
              <a:t>自然失业</a:t>
            </a:r>
            <a:r>
              <a:rPr altLang="en-US" lang="zh-CN">
                <a:effectLst>
                  <a:outerShdw algn="tl" blurRad="38100" dir="2700000" dist="38100">
                    <a:srgbClr val="C0C0C0"/>
                  </a:outerShdw>
                </a:effectLst>
              </a:rPr>
              <a:t>的含义</a:t>
            </a:r>
          </a:p>
          <a:p>
            <a:pPr eaLnBrk="1" hangingPunct="1" latinLnBrk="1" lvl="0">
              <a:spcBef>
                <a:spcPct val="35000"/>
              </a:spcBef>
              <a:buFontTx/>
              <a:buNone/>
            </a:pPr>
            <a:r>
              <a:rPr altLang="en-US" sz="2800" lang="zh-CN">
                <a:solidFill>
                  <a:schemeClr val="lt2"/>
                </a:solidFill>
              </a:rPr>
              <a:t>           失业率既没有上升也没有下降，劳动力市场处于稳定状态时的失业率，称为自然失业率。</a:t>
            </a:r>
          </a:p>
          <a:p>
            <a:pPr eaLnBrk="1" hangingPunct="1" latinLnBrk="1" lvl="0">
              <a:spcBef>
                <a:spcPct val="35000"/>
              </a:spcBef>
              <a:buFontTx/>
              <a:buNone/>
            </a:pPr>
            <a:r>
              <a:rPr altLang="en-US" sz="2800" lang="zh-CN">
                <a:solidFill>
                  <a:schemeClr val="lt2"/>
                </a:solidFill>
              </a:rPr>
              <a:t>          自然失业率是长期中经济趋近的失业率，是经济实现充分就业状态时的失业率。</a:t>
            </a:r>
          </a:p>
          <a:p>
            <a:pPr eaLnBrk="1" hangingPunct="1" latinLnBrk="1" lvl="0">
              <a:buFontTx/>
              <a:buNone/>
            </a:pPr>
            <a:r>
              <a:rPr altLang="en-US" sz="2800" lang="en-US">
                <a:solidFill>
                  <a:srgbClr val="CC6600"/>
                </a:solidFill>
                <a:latin typeface="宋体" pitchFamily="2" charset="-122"/>
              </a:rPr>
              <a:t>   </a:t>
            </a:r>
          </a:p>
        </p:txBody>
      </p:sp>
      <p:sp>
        <p:nvSpPr>
          <p:cNvPr id="1048622" name=""/>
          <p:cNvSpPr/>
          <p:nvPr>
            <p:ph type="title" sz="full" idx="0"/>
          </p:nvPr>
        </p:nvSpPr>
        <p:spPr>
          <a:xfrm rot="0">
            <a:off x="539750" y="476250"/>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191" name=""/>
        <p:cNvGrpSpPr/>
        <p:nvPr/>
      </p:nvGrpSpPr>
      <p:grpSpPr>
        <a:xfrm rot="0">
          <a:off x="0" y="0"/>
          <a:ext cx="0" cy="0"/>
          <a:chOff x="0" y="0"/>
          <a:chExt cx="0" cy="0"/>
        </a:xfrm>
      </p:grpSpPr>
      <p:sp>
        <p:nvSpPr>
          <p:cNvPr id="1048966" name=""/>
          <p:cNvSpPr/>
          <p:nvPr>
            <p:ph type="title" sz="full" idx="4294967295"/>
          </p:nvPr>
        </p:nvSpPr>
        <p:spPr>
          <a:xfrm rot="0">
            <a:off x="457200" y="490537"/>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67" name=""/>
          <p:cNvSpPr/>
          <p:nvPr>
            <p:ph type="body" sz="full" idx="4294967295"/>
          </p:nvPr>
        </p:nvSpPr>
        <p:spPr>
          <a:xfrm rot="0">
            <a:off x="457200" y="1557337"/>
            <a:ext cx="8229600" cy="49117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运用模型</a:t>
            </a:r>
            <a:r>
              <a:rPr altLang="zh-CN" sz="2800" lang="en-US">
                <a:latin typeface="宋体" pitchFamily="2" charset="-122"/>
              </a:rPr>
              <a:t>---</a:t>
            </a:r>
            <a:r>
              <a:rPr altLang="en-US" sz="2800" lang="zh-CN">
                <a:latin typeface="宋体" pitchFamily="2" charset="-122"/>
              </a:rPr>
              <a:t>用</a:t>
            </a:r>
            <a:r>
              <a:rPr altLang="zh-CN" sz="2800" lang="en-US">
                <a:latin typeface="宋体" pitchFamily="2" charset="-122"/>
              </a:rPr>
              <a:t>AD-AS</a:t>
            </a:r>
            <a:r>
              <a:rPr altLang="en-US" sz="2800" lang="zh-CN">
                <a:latin typeface="宋体" pitchFamily="2" charset="-122"/>
              </a:rPr>
              <a:t>模型来分析经济如何对外  </a:t>
            </a:r>
          </a:p>
          <a:p>
            <a:pPr eaLnBrk="1" hangingPunct="1" latinLnBrk="1" lvl="0">
              <a:buFontTx/>
              <a:buNone/>
            </a:pPr>
            <a:r>
              <a:rPr altLang="en-US" sz="2800" lang="zh-CN">
                <a:latin typeface="宋体" pitchFamily="2" charset="-122"/>
              </a:rPr>
              <a:t>               生变量的变化作出反应。</a:t>
            </a:r>
          </a:p>
          <a:p>
            <a:pPr eaLnBrk="1" hangingPunct="1" latinLnBrk="1" lvl="0">
              <a:buFontTx/>
              <a:buNone/>
            </a:pPr>
            <a:r>
              <a:rPr altLang="en-US" sz="2800" lang="zh-CN">
                <a:latin typeface="宋体" pitchFamily="2" charset="-122"/>
              </a:rPr>
              <a:t>   </a:t>
            </a:r>
          </a:p>
          <a:p>
            <a:pPr eaLnBrk="1" hangingPunct="1" latinLnBrk="1" lvl="0">
              <a:buFontTx/>
              <a:buNone/>
            </a:pPr>
            <a:r>
              <a:rPr altLang="en-US" sz="2800" lang="zh-CN">
                <a:latin typeface="宋体" pitchFamily="2" charset="-122"/>
              </a:rPr>
              <a:t>   四个外生变量：自然产出水平</a:t>
            </a:r>
          </a:p>
          <a:p>
            <a:pPr eaLnBrk="1" hangingPunct="1" latinLnBrk="1" lvl="0">
              <a:buFontTx/>
              <a:buNone/>
            </a:pPr>
            <a:r>
              <a:rPr altLang="en-US" sz="2800" lang="zh-CN">
                <a:latin typeface="宋体" pitchFamily="2" charset="-122"/>
              </a:rPr>
              <a:t>                 供给冲击</a:t>
            </a:r>
          </a:p>
          <a:p>
            <a:pPr eaLnBrk="1" hangingPunct="1" latinLnBrk="1" lvl="0">
              <a:buFontTx/>
              <a:buNone/>
            </a:pPr>
            <a:r>
              <a:rPr altLang="en-US" sz="2800" lang="zh-CN">
                <a:latin typeface="宋体" pitchFamily="2" charset="-122"/>
              </a:rPr>
              <a:t>                 需求冲击</a:t>
            </a:r>
          </a:p>
          <a:p>
            <a:pPr eaLnBrk="1" hangingPunct="1" latinLnBrk="1" lvl="0">
              <a:buFontTx/>
              <a:buNone/>
            </a:pPr>
            <a:r>
              <a:rPr altLang="en-US" sz="2800" lang="zh-CN">
                <a:latin typeface="宋体" pitchFamily="2" charset="-122"/>
              </a:rPr>
              <a:t>                 中央银行的目标通货膨胀率</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192" name=""/>
        <p:cNvGrpSpPr/>
        <p:nvPr/>
      </p:nvGrpSpPr>
      <p:grpSpPr>
        <a:xfrm rot="0">
          <a:off x="0" y="0"/>
          <a:ext cx="0" cy="0"/>
          <a:chOff x="0" y="0"/>
          <a:chExt cx="0" cy="0"/>
        </a:xfrm>
      </p:grpSpPr>
      <p:sp>
        <p:nvSpPr>
          <p:cNvPr id="1048968" name=""/>
          <p:cNvSpPr/>
          <p:nvPr>
            <p:ph type="title" sz="full" idx="4294967295"/>
          </p:nvPr>
        </p:nvSpPr>
        <p:spPr>
          <a:xfrm rot="0">
            <a:off x="428625" y="214312"/>
            <a:ext cx="8229600" cy="8572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 </a:t>
            </a:r>
            <a:r>
              <a:rPr altLang="en-US" b="1" sz="3600" lang="zh-CN">
                <a:solidFill>
                  <a:srgbClr val="CC6600"/>
                </a:solidFill>
              </a:rPr>
              <a:t>总</a:t>
            </a:r>
            <a:r>
              <a:rPr altLang="en-US" b="1" sz="3600" lang="zh-CN">
                <a:solidFill>
                  <a:srgbClr val="CC6600"/>
                </a:solidFill>
              </a:rPr>
              <a:t>供给和总需求的动态模型</a:t>
            </a:r>
          </a:p>
        </p:txBody>
      </p:sp>
      <p:sp>
        <p:nvSpPr>
          <p:cNvPr id="1048969" name=""/>
          <p:cNvSpPr/>
          <p:nvPr>
            <p:ph type="body" sz="full" idx="4294967295"/>
          </p:nvPr>
        </p:nvSpPr>
        <p:spPr>
          <a:xfrm rot="0">
            <a:off x="500062" y="857250"/>
            <a:ext cx="8229600" cy="55721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 </a:t>
            </a:r>
            <a:r>
              <a:rPr altLang="en-US" lang="zh-CN">
                <a:latin typeface="宋体" pitchFamily="2" charset="-122"/>
              </a:rPr>
              <a:t>运用模型</a:t>
            </a:r>
          </a:p>
          <a:p>
            <a:pPr eaLnBrk="1" hangingPunct="1" latinLnBrk="1" lvl="0">
              <a:buFontTx/>
              <a:buNone/>
            </a:pPr>
            <a:r>
              <a:rPr altLang="en-US" b="1" sz="2800" lang="en-US">
                <a:solidFill>
                  <a:srgbClr val="CC6600"/>
                </a:solidFill>
                <a:latin typeface="宋体" pitchFamily="2" charset="-122"/>
              </a:rPr>
              <a:t>   ★ </a:t>
            </a:r>
            <a:r>
              <a:rPr altLang="en-US" sz="2800" lang="zh-CN">
                <a:latin typeface="宋体" pitchFamily="2" charset="-122"/>
              </a:rPr>
              <a:t>长</a:t>
            </a:r>
            <a:r>
              <a:rPr altLang="en-US" sz="2800" lang="zh-CN">
                <a:latin typeface="宋体" pitchFamily="2" charset="-122"/>
              </a:rPr>
              <a:t>期增长</a:t>
            </a:r>
          </a:p>
        </p:txBody>
      </p:sp>
      <p:pic>
        <p:nvPicPr>
          <p:cNvPr id="2097213" name=""/>
          <p:cNvPicPr>
            <a:picLocks/>
          </p:cNvPicPr>
          <p:nvPr/>
        </p:nvPicPr>
        <p:blipFill>
          <a:blip xmlns:r="http://schemas.openxmlformats.org/officeDocument/2006/relationships" r:embed="rId1"/>
          <a:srcRect l="0" t="0" r="0" b="0"/>
          <a:stretch>
            <a:fillRect/>
          </a:stretch>
        </p:blipFill>
        <p:spPr>
          <a:xfrm rot="0">
            <a:off x="755650" y="2060575"/>
            <a:ext cx="7848600" cy="4437062"/>
          </a:xfrm>
          <a:prstGeom prst="rect"/>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193" name=""/>
        <p:cNvGrpSpPr/>
        <p:nvPr/>
      </p:nvGrpSpPr>
      <p:grpSpPr>
        <a:xfrm rot="0">
          <a:off x="0" y="0"/>
          <a:ext cx="0" cy="0"/>
          <a:chOff x="0" y="0"/>
          <a:chExt cx="0" cy="0"/>
        </a:xfrm>
      </p:grpSpPr>
      <p:sp>
        <p:nvSpPr>
          <p:cNvPr id="1048970" name=""/>
          <p:cNvSpPr/>
          <p:nvPr>
            <p:ph type="title" sz="full" idx="4294967295"/>
          </p:nvPr>
        </p:nvSpPr>
        <p:spPr>
          <a:xfrm rot="0">
            <a:off x="428625" y="0"/>
            <a:ext cx="8229600" cy="9080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71" name=""/>
          <p:cNvSpPr/>
          <p:nvPr>
            <p:ph type="body" sz="full" idx="4294967295"/>
          </p:nvPr>
        </p:nvSpPr>
        <p:spPr>
          <a:xfrm rot="0">
            <a:off x="428625" y="785812"/>
            <a:ext cx="8229600" cy="516413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 ⊙ </a:t>
            </a:r>
            <a:r>
              <a:rPr altLang="en-US" lang="zh-CN">
                <a:latin typeface="宋体" pitchFamily="2" charset="-122"/>
              </a:rPr>
              <a:t>运用模型</a:t>
            </a:r>
          </a:p>
          <a:p>
            <a:pPr eaLnBrk="1" hangingPunct="1" latinLnBrk="1" lvl="0">
              <a:buFontTx/>
              <a:buNone/>
            </a:pPr>
            <a:r>
              <a:rPr altLang="en-US" b="1" sz="2800" lang="en-US">
                <a:solidFill>
                  <a:srgbClr val="CC6600"/>
                </a:solidFill>
                <a:latin typeface="宋体" pitchFamily="2" charset="-122"/>
              </a:rPr>
              <a:t>  ★ </a:t>
            </a:r>
            <a:r>
              <a:rPr altLang="en-US" sz="2800" lang="zh-CN">
                <a:latin typeface="宋体" pitchFamily="2" charset="-122"/>
              </a:rPr>
              <a:t>总</a:t>
            </a:r>
            <a:r>
              <a:rPr altLang="en-US" sz="2800" lang="zh-CN">
                <a:latin typeface="宋体" pitchFamily="2" charset="-122"/>
              </a:rPr>
              <a:t>供给冲击</a:t>
            </a:r>
          </a:p>
        </p:txBody>
      </p:sp>
      <p:pic>
        <p:nvPicPr>
          <p:cNvPr id="2097214" name=""/>
          <p:cNvPicPr>
            <a:picLocks/>
          </p:cNvPicPr>
          <p:nvPr/>
        </p:nvPicPr>
        <p:blipFill>
          <a:blip xmlns:r="http://schemas.openxmlformats.org/officeDocument/2006/relationships" r:embed="rId1"/>
          <a:srcRect l="0" t="0" r="0" b="0"/>
          <a:stretch>
            <a:fillRect/>
          </a:stretch>
        </p:blipFill>
        <p:spPr>
          <a:xfrm rot="0">
            <a:off x="468312" y="1989137"/>
            <a:ext cx="8496300" cy="4608512"/>
          </a:xfrm>
          <a:prstGeom prst="rect"/>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194" name=""/>
        <p:cNvGrpSpPr/>
        <p:nvPr/>
      </p:nvGrpSpPr>
      <p:grpSpPr>
        <a:xfrm rot="0">
          <a:off x="0" y="0"/>
          <a:ext cx="0" cy="0"/>
          <a:chOff x="0" y="0"/>
          <a:chExt cx="0" cy="0"/>
        </a:xfrm>
      </p:grpSpPr>
      <p:sp>
        <p:nvSpPr>
          <p:cNvPr id="1048972" name=""/>
          <p:cNvSpPr/>
          <p:nvPr>
            <p:ph type="title" sz="full" idx="4294967295"/>
          </p:nvPr>
        </p:nvSpPr>
        <p:spPr>
          <a:xfrm rot="0">
            <a:off x="457200" y="274637"/>
            <a:ext cx="8229600" cy="72548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73" name=""/>
          <p:cNvSpPr/>
          <p:nvPr>
            <p:ph type="body" sz="full" idx="4294967295"/>
          </p:nvPr>
        </p:nvSpPr>
        <p:spPr>
          <a:xfrm rot="0">
            <a:off x="500062" y="857250"/>
            <a:ext cx="8229600" cy="57324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运用模型</a:t>
            </a:r>
          </a:p>
          <a:p>
            <a:pPr eaLnBrk="1" hangingPunct="1" latinLnBrk="1" lvl="0">
              <a:buFontTx/>
              <a:buNone/>
            </a:pPr>
            <a:r>
              <a:rPr altLang="en-US" b="1" sz="2800" lang="en-US">
                <a:solidFill>
                  <a:srgbClr val="CC6600"/>
                </a:solidFill>
                <a:latin typeface="宋体" pitchFamily="2" charset="-122"/>
              </a:rPr>
              <a:t> ★</a:t>
            </a:r>
            <a:r>
              <a:rPr altLang="en-US" sz="2800" lang="zh-CN">
                <a:latin typeface="宋体" pitchFamily="2" charset="-122"/>
              </a:rPr>
              <a:t>总需求冲击</a:t>
            </a:r>
          </a:p>
        </p:txBody>
      </p:sp>
      <p:pic>
        <p:nvPicPr>
          <p:cNvPr id="2097215" name=""/>
          <p:cNvPicPr>
            <a:picLocks/>
          </p:cNvPicPr>
          <p:nvPr/>
        </p:nvPicPr>
        <p:blipFill>
          <a:blip xmlns:r="http://schemas.openxmlformats.org/officeDocument/2006/relationships" r:embed="rId1"/>
          <a:srcRect l="0" t="0" r="0" b="0"/>
          <a:stretch>
            <a:fillRect/>
          </a:stretch>
        </p:blipFill>
        <p:spPr>
          <a:xfrm rot="0">
            <a:off x="468312" y="1989137"/>
            <a:ext cx="8280400" cy="4608512"/>
          </a:xfrm>
          <a:prstGeom prst="rect"/>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195" name=""/>
        <p:cNvGrpSpPr/>
        <p:nvPr/>
      </p:nvGrpSpPr>
      <p:grpSpPr>
        <a:xfrm rot="0">
          <a:off x="0" y="0"/>
          <a:ext cx="0" cy="0"/>
          <a:chOff x="0" y="0"/>
          <a:chExt cx="0" cy="0"/>
        </a:xfrm>
      </p:grpSpPr>
      <p:sp>
        <p:nvSpPr>
          <p:cNvPr id="1048974" name=""/>
          <p:cNvSpPr/>
          <p:nvPr>
            <p:ph type="title" sz="full" idx="4294967295"/>
          </p:nvPr>
        </p:nvSpPr>
        <p:spPr>
          <a:xfrm rot="0">
            <a:off x="457200" y="188912"/>
            <a:ext cx="8229600" cy="777875"/>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75" name=""/>
          <p:cNvSpPr/>
          <p:nvPr>
            <p:ph type="body" sz="full" idx="4294967295"/>
          </p:nvPr>
        </p:nvSpPr>
        <p:spPr>
          <a:xfrm rot="0">
            <a:off x="500062" y="908050"/>
            <a:ext cx="8229600" cy="540067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运用模型</a:t>
            </a:r>
          </a:p>
          <a:p>
            <a:pPr eaLnBrk="1" hangingPunct="1" latinLnBrk="1" lvl="0">
              <a:buFontTx/>
              <a:buNone/>
            </a:pPr>
            <a:r>
              <a:rPr altLang="en-US" b="1" sz="2800" lang="en-US">
                <a:solidFill>
                  <a:srgbClr val="CC6600"/>
                </a:solidFill>
                <a:latin typeface="宋体" pitchFamily="2" charset="-122"/>
              </a:rPr>
              <a:t> ★</a:t>
            </a:r>
            <a:r>
              <a:rPr altLang="en-US" sz="2800" lang="zh-CN">
                <a:latin typeface="宋体" pitchFamily="2" charset="-122"/>
              </a:rPr>
              <a:t>货币政策的变动</a:t>
            </a:r>
          </a:p>
        </p:txBody>
      </p:sp>
      <p:pic>
        <p:nvPicPr>
          <p:cNvPr id="2097216" name=""/>
          <p:cNvPicPr>
            <a:picLocks/>
          </p:cNvPicPr>
          <p:nvPr/>
        </p:nvPicPr>
        <p:blipFill>
          <a:blip xmlns:r="http://schemas.openxmlformats.org/officeDocument/2006/relationships" r:embed="rId1"/>
          <a:srcRect l="0" t="0" r="0" b="0"/>
          <a:stretch>
            <a:fillRect/>
          </a:stretch>
        </p:blipFill>
        <p:spPr>
          <a:xfrm rot="0">
            <a:off x="395287" y="2060575"/>
            <a:ext cx="8353425" cy="4537075"/>
          </a:xfrm>
          <a:prstGeom prst="rect"/>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196" name=""/>
        <p:cNvGrpSpPr/>
        <p:nvPr/>
      </p:nvGrpSpPr>
      <p:grpSpPr>
        <a:xfrm rot="0">
          <a:off x="0" y="0"/>
          <a:ext cx="0" cy="0"/>
          <a:chOff x="0" y="0"/>
          <a:chExt cx="0" cy="0"/>
        </a:xfrm>
      </p:grpSpPr>
      <p:sp>
        <p:nvSpPr>
          <p:cNvPr id="1048976" name=""/>
          <p:cNvSpPr/>
          <p:nvPr>
            <p:ph type="title" sz="full" idx="4294967295"/>
          </p:nvPr>
        </p:nvSpPr>
        <p:spPr>
          <a:xfrm rot="0">
            <a:off x="457200" y="419100"/>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77" name=""/>
          <p:cNvSpPr/>
          <p:nvPr>
            <p:ph type="body" sz="full" idx="4294967295"/>
          </p:nvPr>
        </p:nvSpPr>
        <p:spPr>
          <a:xfrm rot="0">
            <a:off x="457200" y="160020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两个运用：对货币政策的启示</a:t>
            </a:r>
          </a:p>
          <a:p>
            <a:pPr eaLnBrk="1" hangingPunct="1" latinLnBrk="1" lvl="0">
              <a:buFontTx/>
              <a:buNone/>
            </a:pPr>
            <a:r>
              <a:rPr altLang="en-US" b="1" sz="2800" lang="zh-CN">
                <a:solidFill>
                  <a:srgbClr val="CC6600"/>
                </a:solidFill>
                <a:latin typeface="宋体" pitchFamily="2" charset="-122"/>
              </a:rPr>
              <a:t> </a:t>
            </a:r>
            <a:r>
              <a:rPr altLang="en-US" b="1" sz="2800" lang="zh-CN">
                <a:solidFill>
                  <a:srgbClr val="FF3399"/>
                </a:solidFill>
                <a:latin typeface="宋体" pitchFamily="2" charset="-122"/>
              </a:rPr>
              <a:t>∗ </a:t>
            </a:r>
            <a:r>
              <a:rPr altLang="en-US" sz="2800" lang="zh-CN">
                <a:latin typeface="宋体" pitchFamily="2" charset="-122"/>
              </a:rPr>
              <a:t>货币政策的两个关键变量</a:t>
            </a:r>
          </a:p>
          <a:p>
            <a:pPr eaLnBrk="1" hangingPunct="1" latinLnBrk="1" lvl="0">
              <a:buFontTx/>
              <a:buNone/>
            </a:pPr>
            <a:r>
              <a:rPr altLang="en-US" sz="2800" lang="zh-CN">
                <a:latin typeface="宋体" pitchFamily="2" charset="-122"/>
              </a:rPr>
              <a:t>     目标利率对通货膨胀的敏感</a:t>
            </a:r>
            <a:r>
              <a:rPr altLang="en-US" sz="2800" lang="zh-CN">
                <a:latin typeface="宋体" pitchFamily="2" charset="-122"/>
              </a:rPr>
              <a:t>度</a:t>
            </a:r>
            <a:r>
              <a:rPr altLang="zh-CN" sz="2800" lang="en-US">
                <a:latin typeface="宋体" pitchFamily="2" charset="-122"/>
              </a:rPr>
              <a:t>— </a:t>
            </a:r>
            <a:r>
              <a:rPr altLang="zh-CN" sz="2800" lang="en-US">
                <a:latin typeface="宋体" pitchFamily="2" charset="-122"/>
              </a:rPr>
              <a:t>θ</a:t>
            </a:r>
            <a:r>
              <a:rPr altLang="zh-CN" baseline="-25000" sz="2800" lang="en-US">
                <a:latin typeface="宋体" pitchFamily="2" charset="-122"/>
              </a:rPr>
              <a:t>π</a:t>
            </a:r>
          </a:p>
          <a:p>
            <a:pPr eaLnBrk="1" hangingPunct="1" latinLnBrk="1" lvl="0">
              <a:buFontTx/>
              <a:buNone/>
            </a:pPr>
            <a:r>
              <a:rPr altLang="en-US" sz="2800" lang="zh-CN">
                <a:latin typeface="宋体" pitchFamily="2" charset="-122"/>
              </a:rPr>
              <a:t>     目标利率对产出的敏感</a:t>
            </a:r>
            <a:r>
              <a:rPr altLang="en-US" sz="2800" lang="zh-CN">
                <a:latin typeface="宋体" pitchFamily="2" charset="-122"/>
              </a:rPr>
              <a:t>度</a:t>
            </a:r>
            <a:r>
              <a:rPr altLang="zh-CN" sz="2800" lang="en-US">
                <a:latin typeface="宋体" pitchFamily="2" charset="-122"/>
              </a:rPr>
              <a:t>—</a:t>
            </a:r>
            <a:r>
              <a:rPr altLang="zh-CN" sz="2800" lang="en-US">
                <a:latin typeface="宋体" pitchFamily="2" charset="-122"/>
              </a:rPr>
              <a:t>θ</a:t>
            </a:r>
            <a:r>
              <a:rPr altLang="zh-CN" baseline="-25000" sz="2800" lang="en-US">
                <a:latin typeface="宋体" pitchFamily="2" charset="-122"/>
              </a:rPr>
              <a:t>Y</a:t>
            </a:r>
          </a:p>
          <a:p>
            <a:pPr eaLnBrk="1" hangingPunct="1" latinLnBrk="1" lvl="0">
              <a:buFontTx/>
              <a:buNone/>
            </a:pPr>
            <a:r>
              <a:rPr altLang="en-US" b="1" sz="2800" lang="zh-CN">
                <a:latin typeface="宋体" pitchFamily="2" charset="-122"/>
              </a:rPr>
              <a:t> </a:t>
            </a:r>
            <a:r>
              <a:rPr altLang="en-US" b="1" sz="2800" lang="zh-CN">
                <a:solidFill>
                  <a:srgbClr val="FF3399"/>
                </a:solidFill>
                <a:latin typeface="宋体" pitchFamily="2" charset="-122"/>
              </a:rPr>
              <a:t>∗ </a:t>
            </a:r>
            <a:r>
              <a:rPr altLang="en-US" sz="2800" lang="zh-CN">
                <a:latin typeface="宋体" pitchFamily="2" charset="-122"/>
              </a:rPr>
              <a:t>运用模型研究：货币政策规则的参数应该是多少</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197" name=""/>
        <p:cNvGrpSpPr/>
        <p:nvPr/>
      </p:nvGrpSpPr>
      <p:grpSpPr>
        <a:xfrm rot="0">
          <a:off x="0" y="0"/>
          <a:ext cx="0" cy="0"/>
          <a:chOff x="0" y="0"/>
          <a:chExt cx="0" cy="0"/>
        </a:xfrm>
      </p:grpSpPr>
      <p:sp>
        <p:nvSpPr>
          <p:cNvPr id="1048978" name=""/>
          <p:cNvSpPr/>
          <p:nvPr>
            <p:ph type="title" sz="full" idx="4294967295"/>
          </p:nvPr>
        </p:nvSpPr>
        <p:spPr>
          <a:xfrm rot="0">
            <a:off x="457200" y="346075"/>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79" name=""/>
          <p:cNvSpPr/>
          <p:nvPr>
            <p:ph type="body" sz="full" idx="4294967295"/>
          </p:nvPr>
        </p:nvSpPr>
        <p:spPr>
          <a:xfrm rot="0">
            <a:off x="323850" y="1338262"/>
            <a:ext cx="8424862" cy="50434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80000"/>
              </a:lnSpc>
              <a:buFontTx/>
              <a:buNone/>
            </a:pPr>
            <a:r>
              <a:rPr altLang="zh-CN" b="1" lang="en-US">
                <a:solidFill>
                  <a:srgbClr val="3366FF"/>
                </a:solidFill>
                <a:latin typeface="宋体" pitchFamily="2" charset="-122"/>
              </a:rPr>
              <a:t> ⊙</a:t>
            </a:r>
            <a:r>
              <a:rPr altLang="en-US" lang="zh-CN">
                <a:latin typeface="宋体" pitchFamily="2" charset="-122"/>
              </a:rPr>
              <a:t>两个运用：对货币政策的启示</a:t>
            </a:r>
          </a:p>
          <a:p>
            <a:pPr eaLnBrk="1" hangingPunct="1" latinLnBrk="1" lvl="0">
              <a:lnSpc>
                <a:spcPct val="80000"/>
              </a:lnSpc>
              <a:buFontTx/>
              <a:buNone/>
            </a:pPr>
            <a:r>
              <a:rPr altLang="en-US" b="1" sz="2800" lang="en-US">
                <a:solidFill>
                  <a:srgbClr val="CC6600"/>
                </a:solidFill>
                <a:latin typeface="宋体" pitchFamily="2" charset="-122"/>
              </a:rPr>
              <a:t>   ★ </a:t>
            </a:r>
            <a:r>
              <a:rPr altLang="en-US" sz="2800" lang="zh-CN">
                <a:latin typeface="宋体" pitchFamily="2" charset="-122"/>
              </a:rPr>
              <a:t>产</a:t>
            </a:r>
            <a:r>
              <a:rPr altLang="en-US" sz="2800" lang="zh-CN">
                <a:latin typeface="宋体" pitchFamily="2" charset="-122"/>
              </a:rPr>
              <a:t>出可变性和通货膨胀可变性之间的权衡</a:t>
            </a:r>
          </a:p>
          <a:p>
            <a:pPr eaLnBrk="1" hangingPunct="1" latinLnBrk="1" lvl="0">
              <a:lnSpc>
                <a:spcPct val="80000"/>
              </a:lnSpc>
              <a:spcBef>
                <a:spcPts val="600"/>
              </a:spcBef>
              <a:buFontTx/>
              <a:buNone/>
            </a:pPr>
            <a:r>
              <a:rPr altLang="en-US" b="1" sz="2400" lang="zh-CN">
                <a:solidFill>
                  <a:srgbClr val="FF3399"/>
                </a:solidFill>
                <a:latin typeface="宋体" pitchFamily="2" charset="-122"/>
              </a:rPr>
              <a:t>     ∗</a:t>
            </a:r>
            <a:r>
              <a:rPr altLang="en-US" sz="2400" lang="zh-CN">
                <a:solidFill>
                  <a:srgbClr val="FF3399"/>
                </a:solidFill>
                <a:latin typeface="宋体" pitchFamily="2" charset="-122"/>
              </a:rPr>
              <a:t> </a:t>
            </a:r>
            <a:r>
              <a:rPr altLang="en-US" sz="2400" lang="zh-CN">
                <a:latin typeface="宋体" pitchFamily="2" charset="-122"/>
              </a:rPr>
              <a:t>根据动态</a:t>
            </a:r>
            <a:r>
              <a:rPr altLang="zh-CN" sz="2400" lang="en-US">
                <a:latin typeface="宋体" pitchFamily="2" charset="-122"/>
              </a:rPr>
              <a:t>AD-AS</a:t>
            </a:r>
            <a:r>
              <a:rPr altLang="en-US" sz="2400" lang="zh-CN">
                <a:latin typeface="宋体" pitchFamily="2" charset="-122"/>
              </a:rPr>
              <a:t>曲线，供给冲击对产出和通货膨胀的影响至关重要地依赖于动态总需求曲线的斜率。动态总需求曲线的斜率决定了供给冲击对产出和通货膨胀的影响大小。</a:t>
            </a:r>
          </a:p>
          <a:p>
            <a:pPr eaLnBrk="1" hangingPunct="1" latinLnBrk="1" lvl="0">
              <a:lnSpc>
                <a:spcPct val="80000"/>
              </a:lnSpc>
              <a:spcBef>
                <a:spcPts val="600"/>
              </a:spcBef>
              <a:buFontTx/>
              <a:buNone/>
            </a:pPr>
            <a:r>
              <a:rPr altLang="en-US" b="1" sz="2400" lang="zh-CN">
                <a:solidFill>
                  <a:srgbClr val="FF3399"/>
                </a:solidFill>
                <a:latin typeface="宋体" pitchFamily="2" charset="-122"/>
              </a:rPr>
              <a:t>     ∗</a:t>
            </a:r>
            <a:r>
              <a:rPr altLang="en-US" sz="2400" lang="zh-CN">
                <a:solidFill>
                  <a:srgbClr val="FF3399"/>
                </a:solidFill>
                <a:latin typeface="宋体" pitchFamily="2" charset="-122"/>
              </a:rPr>
              <a:t> </a:t>
            </a:r>
            <a:r>
              <a:rPr altLang="en-US" sz="2400" lang="zh-CN">
                <a:latin typeface="宋体" pitchFamily="2" charset="-122"/>
              </a:rPr>
              <a:t>目标利率对通货膨胀的敏感度、目标利率对产出的敏感度控制着中央银行的利率目标对产出和通货膨胀的变化作出的反应有多大。当中央银行选择这些政策参数时，通过对这些参数不同的假定，决定了动态总需求曲线的斜率，从而决定了经济对供给冲击的短期反应。</a:t>
            </a:r>
          </a:p>
          <a:p>
            <a:pPr eaLnBrk="1" hangingPunct="1" latinLnBrk="1" lvl="0">
              <a:lnSpc>
                <a:spcPct val="80000"/>
              </a:lnSpc>
              <a:spcBef>
                <a:spcPts val="600"/>
              </a:spcBef>
              <a:buFontTx/>
              <a:buNone/>
            </a:pPr>
            <a:r>
              <a:rPr altLang="en-US" b="1" sz="2400" lang="zh-CN">
                <a:solidFill>
                  <a:srgbClr val="FF3399"/>
                </a:solidFill>
                <a:latin typeface="宋体" pitchFamily="2" charset="-122"/>
              </a:rPr>
              <a:t>     ∗</a:t>
            </a:r>
            <a:r>
              <a:rPr altLang="en-US" sz="2400" lang="zh-CN">
                <a:solidFill>
                  <a:srgbClr val="FF3399"/>
                </a:solidFill>
                <a:latin typeface="宋体" pitchFamily="2" charset="-122"/>
              </a:rPr>
              <a:t> </a:t>
            </a:r>
            <a:r>
              <a:rPr altLang="en-US" sz="2400" lang="zh-CN">
                <a:latin typeface="宋体" pitchFamily="2" charset="-122"/>
              </a:rPr>
              <a:t>是选择大的产出变动、小的通货膨胀变动还是选择小的产出变动、大的通货膨胀变动呢？中央银行在选择政策参数时面临着产出可变性和通货膨胀可变性之间的权衡。</a:t>
            </a:r>
          </a:p>
          <a:p>
            <a:pPr eaLnBrk="1" hangingPunct="1" latinLnBrk="1" lvl="0">
              <a:lnSpc>
                <a:spcPct val="80000"/>
              </a:lnSpc>
            </a:pPr>
            <a:endParaRPr altLang="zh-CN" sz="2400"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198" name=""/>
        <p:cNvGrpSpPr/>
        <p:nvPr/>
      </p:nvGrpSpPr>
      <p:grpSpPr>
        <a:xfrm rot="0">
          <a:off x="0" y="0"/>
          <a:ext cx="0" cy="0"/>
          <a:chOff x="0" y="0"/>
          <a:chExt cx="0" cy="0"/>
        </a:xfrm>
      </p:grpSpPr>
      <p:sp>
        <p:nvSpPr>
          <p:cNvPr id="1048980" name=""/>
          <p:cNvSpPr/>
          <p:nvPr>
            <p:ph type="title" sz="full" idx="4294967295"/>
          </p:nvPr>
        </p:nvSpPr>
        <p:spPr>
          <a:xfrm rot="0">
            <a:off x="457200" y="115887"/>
            <a:ext cx="8229600" cy="779462"/>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81" name=""/>
          <p:cNvSpPr/>
          <p:nvPr>
            <p:ph type="body" sz="full" idx="4294967295"/>
          </p:nvPr>
        </p:nvSpPr>
        <p:spPr>
          <a:xfrm rot="0">
            <a:off x="457200" y="908050"/>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两个运用：对货币政策的启示</a:t>
            </a:r>
          </a:p>
          <a:p>
            <a:pPr eaLnBrk="1" hangingPunct="1" latinLnBrk="1" lvl="0">
              <a:buFontTx/>
              <a:buNone/>
            </a:pPr>
            <a:r>
              <a:rPr altLang="en-US" sz="2400" lang="zh-CN"/>
              <a:t>          央行设定利率时对通货膨胀反应强（</a:t>
            </a:r>
            <a:r>
              <a:rPr altLang="zh-CN" sz="2400" lang="en-US">
                <a:latin typeface="宋体" pitchFamily="2" charset="-122"/>
              </a:rPr>
              <a:t> θ</a:t>
            </a:r>
            <a:r>
              <a:rPr altLang="zh-CN" baseline="-25000" sz="2400" lang="en-US">
                <a:latin typeface="宋体" pitchFamily="2" charset="-122"/>
              </a:rPr>
              <a:t>π</a:t>
            </a:r>
            <a:r>
              <a:rPr altLang="en-US" sz="2400" lang="zh-CN"/>
              <a:t>大），对产出反应弱（</a:t>
            </a:r>
            <a:r>
              <a:rPr altLang="zh-CN" sz="2400" lang="en-US">
                <a:latin typeface="宋体" pitchFamily="2" charset="-122"/>
              </a:rPr>
              <a:t> θ</a:t>
            </a:r>
            <a:r>
              <a:rPr altLang="zh-CN" baseline="-25000" sz="2400" lang="en-US">
                <a:latin typeface="宋体" pitchFamily="2" charset="-122"/>
              </a:rPr>
              <a:t>Y</a:t>
            </a:r>
            <a:r>
              <a:rPr altLang="en-US" sz="2400" lang="zh-CN"/>
              <a:t>小）</a:t>
            </a:r>
          </a:p>
          <a:p>
            <a:pPr eaLnBrk="1" hangingPunct="1" latinLnBrk="1" lvl="0"/>
            <a:endParaRPr altLang="zh-CN" lang="zh-CN"/>
          </a:p>
        </p:txBody>
      </p:sp>
      <p:pic>
        <p:nvPicPr>
          <p:cNvPr id="2097217" name=""/>
          <p:cNvPicPr>
            <a:picLocks/>
          </p:cNvPicPr>
          <p:nvPr/>
        </p:nvPicPr>
        <p:blipFill>
          <a:blip xmlns:r="http://schemas.openxmlformats.org/officeDocument/2006/relationships" r:embed="rId1"/>
          <a:srcRect l="0" t="0" r="0" b="0"/>
          <a:stretch>
            <a:fillRect/>
          </a:stretch>
        </p:blipFill>
        <p:spPr>
          <a:xfrm rot="0">
            <a:off x="611187" y="2276475"/>
            <a:ext cx="7848600" cy="4321175"/>
          </a:xfrm>
          <a:prstGeom prst="rect"/>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199" name=""/>
        <p:cNvGrpSpPr/>
        <p:nvPr/>
      </p:nvGrpSpPr>
      <p:grpSpPr>
        <a:xfrm rot="0">
          <a:off x="0" y="0"/>
          <a:ext cx="0" cy="0"/>
          <a:chOff x="0" y="0"/>
          <a:chExt cx="0" cy="0"/>
        </a:xfrm>
      </p:grpSpPr>
      <p:sp>
        <p:nvSpPr>
          <p:cNvPr id="1048982" name=""/>
          <p:cNvSpPr/>
          <p:nvPr>
            <p:ph type="title" sz="full" idx="4294967295"/>
          </p:nvPr>
        </p:nvSpPr>
        <p:spPr>
          <a:xfrm rot="0">
            <a:off x="457200" y="274637"/>
            <a:ext cx="8229600" cy="8509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83" name=""/>
          <p:cNvSpPr/>
          <p:nvPr>
            <p:ph type="body" sz="full" idx="4294967295"/>
          </p:nvPr>
        </p:nvSpPr>
        <p:spPr>
          <a:xfrm rot="0">
            <a:off x="457200" y="981075"/>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两个运用：对货币政策的启示</a:t>
            </a:r>
          </a:p>
          <a:p>
            <a:pPr eaLnBrk="1" hangingPunct="1" latinLnBrk="1" lvl="0">
              <a:buFontTx/>
              <a:buNone/>
            </a:pPr>
            <a:r>
              <a:rPr altLang="en-US" sz="2400" lang="zh-CN"/>
              <a:t>          央行设定利率时对通货膨胀反应弱（</a:t>
            </a:r>
            <a:r>
              <a:rPr altLang="zh-CN" sz="2400" lang="en-US">
                <a:latin typeface="宋体" pitchFamily="2" charset="-122"/>
              </a:rPr>
              <a:t> θ</a:t>
            </a:r>
            <a:r>
              <a:rPr altLang="zh-CN" baseline="-25000" sz="2400" lang="en-US">
                <a:latin typeface="宋体" pitchFamily="2" charset="-122"/>
              </a:rPr>
              <a:t>π</a:t>
            </a:r>
            <a:r>
              <a:rPr altLang="en-US" sz="2400" lang="zh-CN">
                <a:latin typeface="宋体" pitchFamily="2" charset="-122"/>
              </a:rPr>
              <a:t>小</a:t>
            </a:r>
            <a:r>
              <a:rPr altLang="en-US" sz="2400" lang="zh-CN"/>
              <a:t>），对产出反应弱（</a:t>
            </a:r>
            <a:r>
              <a:rPr altLang="zh-CN" sz="2400" lang="en-US">
                <a:latin typeface="宋体" pitchFamily="2" charset="-122"/>
              </a:rPr>
              <a:t> θ</a:t>
            </a:r>
            <a:r>
              <a:rPr altLang="zh-CN" baseline="-25000" sz="2400" lang="en-US">
                <a:latin typeface="宋体" pitchFamily="2" charset="-122"/>
              </a:rPr>
              <a:t>Y</a:t>
            </a:r>
            <a:r>
              <a:rPr altLang="en-US" sz="2400" lang="zh-CN">
                <a:latin typeface="宋体" pitchFamily="2" charset="-122"/>
              </a:rPr>
              <a:t>大</a:t>
            </a:r>
            <a:r>
              <a:rPr altLang="en-US" sz="2400" lang="zh-CN"/>
              <a:t>）</a:t>
            </a:r>
          </a:p>
          <a:p>
            <a:pPr eaLnBrk="1" hangingPunct="1" latinLnBrk="1" lvl="0">
              <a:buFontTx/>
              <a:buNone/>
            </a:pPr>
            <a:endParaRPr altLang="zh-CN" sz="2400" lang="zh-CN"/>
          </a:p>
        </p:txBody>
      </p:sp>
      <p:pic>
        <p:nvPicPr>
          <p:cNvPr id="2097218" name=""/>
          <p:cNvPicPr>
            <a:picLocks/>
          </p:cNvPicPr>
          <p:nvPr/>
        </p:nvPicPr>
        <p:blipFill>
          <a:blip xmlns:r="http://schemas.openxmlformats.org/officeDocument/2006/relationships" r:embed="rId1"/>
          <a:srcRect l="0" t="0" r="0" b="0"/>
          <a:stretch>
            <a:fillRect/>
          </a:stretch>
        </p:blipFill>
        <p:spPr>
          <a:xfrm rot="0">
            <a:off x="684212" y="2349500"/>
            <a:ext cx="7775575" cy="4248150"/>
          </a:xfrm>
          <a:prstGeom prst="rect"/>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200" name=""/>
        <p:cNvGrpSpPr/>
        <p:nvPr/>
      </p:nvGrpSpPr>
      <p:grpSpPr>
        <a:xfrm rot="0">
          <a:off x="0" y="0"/>
          <a:ext cx="0" cy="0"/>
          <a:chOff x="0" y="0"/>
          <a:chExt cx="0" cy="0"/>
        </a:xfrm>
      </p:grpSpPr>
      <p:sp>
        <p:nvSpPr>
          <p:cNvPr id="1048984" name=""/>
          <p:cNvSpPr/>
          <p:nvPr>
            <p:ph type="title" sz="full" idx="4294967295"/>
          </p:nvPr>
        </p:nvSpPr>
        <p:spPr>
          <a:xfrm rot="0">
            <a:off x="457200" y="419100"/>
            <a:ext cx="8229600" cy="922337"/>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85" name=""/>
          <p:cNvSpPr/>
          <p:nvPr>
            <p:ph type="body" sz="full" idx="4294967295"/>
          </p:nvPr>
        </p:nvSpPr>
        <p:spPr>
          <a:xfrm rot="0">
            <a:off x="468312" y="1484312"/>
            <a:ext cx="8351837"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两个运用：对货币政策的启示</a:t>
            </a:r>
          </a:p>
          <a:p>
            <a:pPr eaLnBrk="1" hangingPunct="1" latinLnBrk="1" lvl="0">
              <a:buFontTx/>
              <a:buNone/>
            </a:pPr>
            <a:r>
              <a:rPr altLang="en-US" b="1" sz="2800" lang="en-US">
                <a:solidFill>
                  <a:srgbClr val="CC6600"/>
                </a:solidFill>
                <a:latin typeface="宋体" pitchFamily="2" charset="-122"/>
              </a:rPr>
              <a:t>  ★</a:t>
            </a:r>
            <a:r>
              <a:rPr altLang="en-US" sz="2800" lang="zh-CN">
                <a:latin typeface="宋体" pitchFamily="2" charset="-122"/>
              </a:rPr>
              <a:t>泰勒原理</a:t>
            </a:r>
          </a:p>
          <a:p>
            <a:pPr eaLnBrk="1" hangingPunct="1" latinLnBrk="1" lvl="0">
              <a:buFontTx/>
              <a:buNone/>
            </a:pPr>
            <a:r>
              <a:rPr altLang="en-US" b="1" sz="2800" lang="zh-CN">
                <a:solidFill>
                  <a:srgbClr val="FF3399"/>
                </a:solidFill>
                <a:latin typeface="宋体" pitchFamily="2" charset="-122"/>
              </a:rPr>
              <a:t>    ∗ </a:t>
            </a:r>
            <a:r>
              <a:rPr altLang="en-US" sz="2800" lang="zh-CN">
                <a:latin typeface="宋体" pitchFamily="2" charset="-122"/>
              </a:rPr>
              <a:t>泰勒原理：为了稳定通货膨胀，对于通货膨胀的上升，中央银行必须通过将名义利率上升得更快来应对</a:t>
            </a:r>
            <a:r>
              <a:rPr altLang="en-US" sz="2800" lang="zh-CN">
                <a:latin typeface="宋体" pitchFamily="2" charset="-122"/>
              </a:rPr>
              <a:t>。即</a:t>
            </a:r>
            <a:r>
              <a:rPr altLang="en-US" sz="2800" lang="zh-CN">
                <a:latin typeface="宋体" pitchFamily="2" charset="-122"/>
              </a:rPr>
              <a:t>：中央银行需要对通货膨胀作出有力的反应以防止通货膨胀失控</a:t>
            </a:r>
            <a:r>
              <a:rPr altLang="en-US" sz="2800" lang="zh-CN">
                <a:latin typeface="宋体" pitchFamily="2" charset="-122"/>
              </a:rPr>
              <a:t>。</a:t>
            </a:r>
          </a:p>
          <a:p>
            <a:pPr eaLnBrk="1" hangingPunct="1" latinLnBrk="1" lvl="0">
              <a:buFontTx/>
              <a:buNone/>
            </a:pPr>
            <a:r>
              <a:rPr altLang="zh-CN" sz="2800" lang="en-US">
                <a:latin typeface="宋体" pitchFamily="2" charset="-122"/>
              </a:rPr>
              <a:t>      </a:t>
            </a:r>
            <a:r>
              <a:rPr altLang="en-US" sz="2800" lang="zh-CN">
                <a:latin typeface="宋体" pitchFamily="2" charset="-122"/>
              </a:rPr>
              <a:t>央行必须坚持</a:t>
            </a:r>
            <a:r>
              <a:rPr altLang="zh-CN" b="1" sz="2800" lang="en-US">
                <a:latin typeface="宋体" pitchFamily="2" charset="-122"/>
              </a:rPr>
              <a:t>θ</a:t>
            </a:r>
            <a:r>
              <a:rPr altLang="zh-CN" baseline="-25000" b="1" sz="2800" lang="en-US">
                <a:latin typeface="宋体" pitchFamily="2" charset="-122"/>
              </a:rPr>
              <a:t>π</a:t>
            </a:r>
            <a:r>
              <a:rPr altLang="zh-CN" b="1" sz="2800" lang="en-US">
                <a:latin typeface="宋体" pitchFamily="2" charset="-122"/>
              </a:rPr>
              <a:t> ﹥ 0</a:t>
            </a:r>
            <a:r>
              <a:rPr altLang="en-US" sz="2800" lang="zh-CN">
                <a:latin typeface="宋体" pitchFamily="2" charset="-122"/>
              </a:rPr>
              <a:t>的假设。如果</a:t>
            </a:r>
            <a:r>
              <a:rPr altLang="zh-CN" b="1" sz="2800" lang="en-US">
                <a:latin typeface="宋体" pitchFamily="2" charset="-122"/>
              </a:rPr>
              <a:t>θ</a:t>
            </a:r>
            <a:r>
              <a:rPr altLang="zh-CN" baseline="-25000" b="1" sz="2800" lang="en-US">
                <a:latin typeface="宋体" pitchFamily="2" charset="-122"/>
              </a:rPr>
              <a:t>π</a:t>
            </a:r>
            <a:r>
              <a:rPr altLang="zh-CN" b="1" sz="2800" lang="en-US">
                <a:latin typeface="宋体" pitchFamily="2" charset="-122"/>
              </a:rPr>
              <a:t> ﹤0</a:t>
            </a:r>
            <a:r>
              <a:rPr altLang="en-US" sz="2800" lang="zh-CN">
                <a:latin typeface="宋体" pitchFamily="2" charset="-122"/>
              </a:rPr>
              <a:t>，</a:t>
            </a:r>
            <a:r>
              <a:rPr altLang="zh-CN" sz="2800" lang="en-US">
                <a:latin typeface="宋体" pitchFamily="2" charset="-122"/>
              </a:rPr>
              <a:t>DAD</a:t>
            </a:r>
            <a:r>
              <a:rPr altLang="en-US" sz="2800" lang="zh-CN">
                <a:latin typeface="宋体" pitchFamily="2" charset="-122"/>
              </a:rPr>
              <a:t>曲线斜率为正，通货膨胀将呈现螺旋式上升状态，失去控制。</a:t>
            </a:r>
          </a:p>
          <a:p>
            <a:pPr eaLnBrk="1" hangingPunct="1" latinLnBrk="1" lvl="0">
              <a:buFontTx/>
              <a:buNone/>
            </a:pPr>
            <a:r>
              <a:rPr altLang="zh-CN" sz="2800" lang="en-US">
                <a:latin typeface="宋体" pitchFamily="2" charset="-122"/>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623" name=""/>
          <p:cNvSpPr/>
          <p:nvPr>
            <p:ph type="title" sz="full" idx="4294967295"/>
          </p:nvPr>
        </p:nvSpPr>
        <p:spPr>
          <a:xfrm rot="0">
            <a:off x="755650" y="115887"/>
            <a:ext cx="7902575" cy="76835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6.1 </a:t>
            </a:r>
            <a:r>
              <a:rPr altLang="en-US" b="1" sz="3600" lang="zh-CN">
                <a:solidFill>
                  <a:srgbClr val="CC6600"/>
                </a:solidFill>
              </a:rPr>
              <a:t>失业</a:t>
            </a:r>
          </a:p>
        </p:txBody>
      </p:sp>
      <p:sp>
        <p:nvSpPr>
          <p:cNvPr id="1048624" name=""/>
          <p:cNvSpPr/>
          <p:nvPr>
            <p:ph type="body" sz="full" idx="4294967295"/>
          </p:nvPr>
        </p:nvSpPr>
        <p:spPr>
          <a:xfrm rot="0">
            <a:off x="468312" y="981075"/>
            <a:ext cx="8229600" cy="1584325"/>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lnSpc>
                <a:spcPct val="90000"/>
              </a:lnSpc>
              <a:buFontTx/>
              <a:buNone/>
            </a:pPr>
            <a:r>
              <a:rPr altLang="zh-CN" b="1" sz="3600" lang="en-US">
                <a:solidFill>
                  <a:srgbClr val="3366FF"/>
                </a:solidFill>
                <a:latin typeface="宋体" pitchFamily="2" charset="-122"/>
              </a:rPr>
              <a:t>⊙</a:t>
            </a:r>
            <a:r>
              <a:rPr altLang="en-US" lang="zh-CN"/>
              <a:t>自然失业的含义</a:t>
            </a:r>
          </a:p>
          <a:p>
            <a:pPr eaLnBrk="1" hangingPunct="1" latinLnBrk="1" lvl="0">
              <a:buFontTx/>
              <a:buNone/>
            </a:pPr>
            <a:r>
              <a:rPr altLang="en-US" sz="2800" lang="zh-CN"/>
              <a:t>     劳动力市场稳定状态的条件是：</a:t>
            </a:r>
          </a:p>
          <a:p>
            <a:pPr eaLnBrk="1" hangingPunct="1" latinLnBrk="1" lvl="0">
              <a:buFontTx/>
              <a:buNone/>
            </a:pPr>
            <a:r>
              <a:rPr altLang="zh-CN" lang="en-US"/>
              <a:t>　　　　　　　sE  =  fU</a:t>
            </a:r>
          </a:p>
        </p:txBody>
      </p:sp>
      <p:sp>
        <p:nvSpPr>
          <p:cNvPr id="1048625" name=""/>
          <p:cNvSpPr txBox="1"/>
          <p:nvPr/>
        </p:nvSpPr>
        <p:spPr>
          <a:xfrm rot="0">
            <a:off x="827087" y="5286375"/>
            <a:ext cx="7921625" cy="954087"/>
          </a:xfrm>
          <a:prstGeom prst="rect"/>
          <a:noFill/>
          <a:ln>
            <a:noFill/>
          </a:ln>
        </p:spPr>
        <p:txBody>
          <a:bodyPr anchor="t" bIns="45720" lIns="91440" rIns="91440" tIns="45720">
            <a:spAutoFit/>
          </a:bodyPr>
          <a:lstStyle>
            <a:lvl1pPr algn="l" fontAlgn="base" indent="0" latinLnBrk="1" marL="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1pPr>
            <a:lvl2pPr algn="l" fontAlgn="base" indent="0" latinLnBrk="1" marL="4572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2pPr>
            <a:lvl3pPr algn="l" fontAlgn="base" indent="0" latinLnBrk="1" marL="9144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3pPr>
            <a:lvl4pPr algn="l" fontAlgn="base" indent="0" latinLnBrk="1" marL="13716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4pPr>
            <a:lvl5pPr algn="l" fontAlgn="base" indent="0" latinLnBrk="1" marL="1828800" rtl="0">
              <a:lnSpc>
                <a:spcPct val="100000"/>
              </a:lnSpc>
              <a:spcBef>
                <a:spcPct val="0"/>
              </a:spcBef>
              <a:spcAft>
                <a:spcPct val="0"/>
              </a:spcAft>
              <a:buFont typeface="Arial" pitchFamily="34" charset="0"/>
              <a:buNone/>
              <a:defRPr baseline="0" b="0" sz="3600" i="0" u="none">
                <a:solidFill>
                  <a:schemeClr val="dk1"/>
                </a:solidFill>
                <a:latin typeface="Arial" pitchFamily="34" charset="0"/>
                <a:ea typeface="宋体" pitchFamily="2" charset="-122"/>
                <a:sym typeface="Arial" pitchFamily="34" charset="0"/>
              </a:defRPr>
            </a:lvl5pPr>
          </a:lstStyle>
          <a:p>
            <a:pPr eaLnBrk="1" hangingPunct="1" latinLnBrk="1" lvl="0"/>
            <a:r>
              <a:rPr altLang="en-US" sz="2800" lang="zh-CN"/>
              <a:t>      政策含义：如果要想降低自然失业率，要么降低</a:t>
            </a:r>
            <a:r>
              <a:rPr altLang="zh-CN" sz="2800" lang="en-US"/>
              <a:t>s</a:t>
            </a:r>
            <a:r>
              <a:rPr altLang="en-US" sz="2800" lang="zh-CN"/>
              <a:t>，要么提高</a:t>
            </a:r>
            <a:r>
              <a:rPr altLang="zh-CN" sz="2800" lang="en-US"/>
              <a:t>f</a:t>
            </a:r>
            <a:r>
              <a:rPr altLang="en-US" sz="2800" lang="zh-CN"/>
              <a:t>。</a:t>
            </a:r>
          </a:p>
        </p:txBody>
      </p:sp>
      <p:pic>
        <p:nvPicPr>
          <p:cNvPr id="2097154" name=""/>
          <p:cNvPicPr>
            <a:picLocks/>
          </p:cNvPicPr>
          <p:nvPr/>
        </p:nvPicPr>
        <p:blipFill>
          <a:blip xmlns:r="http://schemas.openxmlformats.org/officeDocument/2006/relationships" r:embed="rId1"/>
          <a:srcRect l="0" t="0" r="0" b="0"/>
          <a:stretch>
            <a:fillRect/>
          </a:stretch>
        </p:blipFill>
        <p:spPr>
          <a:xfrm rot="0">
            <a:off x="1042987" y="2708275"/>
            <a:ext cx="7129462" cy="2449512"/>
          </a:xfrm>
          <a:prstGeom prst="rect"/>
          <a:solidFill>
            <a:srgbClr val="FFCC99">
              <a:alpha val="50000"/>
            </a:srgbClr>
          </a:solidFill>
          <a:ln w="12700" cap="sq" cmpd="sng">
            <a:solidFill>
              <a:schemeClr val="dk1">
                <a:alpha val="100000"/>
              </a:schemeClr>
            </a:solidFill>
            <a:prstDash val="solid"/>
            <a:rou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201" name=""/>
        <p:cNvGrpSpPr/>
        <p:nvPr/>
      </p:nvGrpSpPr>
      <p:grpSpPr>
        <a:xfrm rot="0">
          <a:off x="0" y="0"/>
          <a:ext cx="0" cy="0"/>
          <a:chOff x="0" y="0"/>
          <a:chExt cx="0" cy="0"/>
        </a:xfrm>
      </p:grpSpPr>
      <p:sp>
        <p:nvSpPr>
          <p:cNvPr id="1048986" name=""/>
          <p:cNvSpPr/>
          <p:nvPr>
            <p:ph type="title" sz="full" idx="4294967295"/>
          </p:nvPr>
        </p:nvSpPr>
        <p:spPr>
          <a:xfrm rot="0">
            <a:off x="457200" y="274637"/>
            <a:ext cx="8229600" cy="8509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r>
              <a:rPr altLang="zh-CN" b="1" sz="3600" lang="en-US">
                <a:solidFill>
                  <a:srgbClr val="CC6600"/>
                </a:solidFill>
              </a:rPr>
              <a:t>6.5</a:t>
            </a:r>
            <a:r>
              <a:rPr altLang="en-US" b="1" sz="3600" lang="zh-CN">
                <a:solidFill>
                  <a:srgbClr val="CC6600"/>
                </a:solidFill>
              </a:rPr>
              <a:t>总供给和总需求的动态模型</a:t>
            </a:r>
          </a:p>
        </p:txBody>
      </p:sp>
      <p:sp>
        <p:nvSpPr>
          <p:cNvPr id="1048987" name=""/>
          <p:cNvSpPr/>
          <p:nvPr>
            <p:ph type="body" sz="full" idx="4294967295"/>
          </p:nvPr>
        </p:nvSpPr>
        <p:spPr>
          <a:xfrm rot="0">
            <a:off x="457200" y="1125537"/>
            <a:ext cx="8229600" cy="4525962"/>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Tx/>
              <a:buNone/>
            </a:pPr>
            <a:r>
              <a:rPr altLang="zh-CN" b="1" lang="en-US">
                <a:solidFill>
                  <a:srgbClr val="3366FF"/>
                </a:solidFill>
                <a:latin typeface="宋体" pitchFamily="2" charset="-122"/>
              </a:rPr>
              <a:t>⊙</a:t>
            </a:r>
            <a:r>
              <a:rPr altLang="en-US" lang="zh-CN">
                <a:latin typeface="宋体" pitchFamily="2" charset="-122"/>
              </a:rPr>
              <a:t>两个运用：对货币政策的启示</a:t>
            </a:r>
          </a:p>
          <a:p>
            <a:pPr eaLnBrk="1" hangingPunct="1" latinLnBrk="1" lvl="0">
              <a:buFontTx/>
              <a:buNone/>
            </a:pPr>
            <a:r>
              <a:rPr altLang="zh-CN" b="1" sz="2800" lang="en-US">
                <a:solidFill>
                  <a:srgbClr val="CC6600"/>
                </a:solidFill>
                <a:latin typeface="宋体" pitchFamily="2" charset="-122"/>
              </a:rPr>
              <a:t>  ★</a:t>
            </a:r>
            <a:r>
              <a:rPr altLang="en-US" sz="2800" lang="zh-CN">
                <a:latin typeface="宋体" pitchFamily="2" charset="-122"/>
              </a:rPr>
              <a:t>泰勒原理</a:t>
            </a:r>
          </a:p>
          <a:p>
            <a:pPr eaLnBrk="1" hangingPunct="1" latinLnBrk="1" lvl="0"/>
            <a:endParaRPr altLang="zh-CN" lang="zh-CN"/>
          </a:p>
        </p:txBody>
      </p:sp>
      <p:pic>
        <p:nvPicPr>
          <p:cNvPr id="2097219" name=""/>
          <p:cNvPicPr>
            <a:picLocks/>
          </p:cNvPicPr>
          <p:nvPr/>
        </p:nvPicPr>
        <p:blipFill>
          <a:blip xmlns:r="http://schemas.openxmlformats.org/officeDocument/2006/relationships" r:embed="rId1"/>
          <a:srcRect l="0" t="0" r="0" b="0"/>
          <a:stretch>
            <a:fillRect/>
          </a:stretch>
        </p:blipFill>
        <p:spPr>
          <a:xfrm rot="0">
            <a:off x="539750" y="2276475"/>
            <a:ext cx="8135937" cy="432911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626" name=""/>
          <p:cNvSpPr/>
          <p:nvPr>
            <p:ph type="body" sz="full" idx="1"/>
          </p:nvPr>
        </p:nvSpPr>
        <p:spPr>
          <a:xfrm rot="0">
            <a:off x="611187" y="1268412"/>
            <a:ext cx="7467600" cy="4751387"/>
          </a:xfrm>
          <a:prstGeom prst="rect"/>
          <a:noFill/>
          <a:ln>
            <a:noFill/>
          </a:ln>
        </p:spPr>
        <p:txBody>
          <a:bodyPr anchor="t" bIns="45720" lIns="91440" rIns="91440" tIns="45720"/>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Arial" pitchFamily="34" charset="0"/>
                <a:ea typeface="宋体" pitchFamily="2" charset="-122"/>
                <a:sym typeface="Arial"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Arial" pitchFamily="34" charset="0"/>
                <a:ea typeface="宋体" pitchFamily="2" charset="-122"/>
                <a:sym typeface="Arial"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Arial" pitchFamily="34" charset="0"/>
                <a:ea typeface="宋体" pitchFamily="2" charset="-122"/>
                <a:sym typeface="Arial"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Arial" pitchFamily="34" charset="0"/>
                <a:ea typeface="宋体" pitchFamily="2" charset="-122"/>
                <a:sym typeface="Arial" pitchFamily="34" charset="0"/>
              </a:defRPr>
            </a:lvl5pPr>
          </a:lstStyle>
          <a:p>
            <a:pPr eaLnBrk="1" hangingPunct="1" latinLnBrk="1" lvl="0">
              <a:buFont typeface="Wingdings" pitchFamily="2" charset="2"/>
              <a:buNone/>
            </a:pPr>
            <a:r>
              <a:rPr altLang="zh-CN" b="1" lang="zh-CN">
                <a:solidFill>
                  <a:srgbClr val="3366FF"/>
                </a:solidFill>
                <a:latin typeface="宋体" pitchFamily="2" charset="-122"/>
              </a:rPr>
              <a:t>⊙</a:t>
            </a:r>
            <a:r>
              <a:rPr altLang="en-US" lang="zh-CN">
                <a:solidFill>
                  <a:schemeClr val="lt2"/>
                </a:solidFill>
              </a:rPr>
              <a:t>自然</a:t>
            </a:r>
            <a:r>
              <a:rPr altLang="en-US" lang="zh-CN">
                <a:latin typeface="宋体" pitchFamily="2" charset="-122"/>
              </a:rPr>
              <a:t>失业的原因</a:t>
            </a:r>
          </a:p>
          <a:p>
            <a:pPr eaLnBrk="1" hangingPunct="1" latinLnBrk="1" lvl="0">
              <a:buFont typeface="Wingdings" pitchFamily="2" charset="2"/>
              <a:buNone/>
            </a:pPr>
            <a:r>
              <a:rPr altLang="en-US" lang="zh-CN">
                <a:solidFill>
                  <a:schemeClr val="lt2"/>
                </a:solidFill>
              </a:rPr>
              <a:t>    </a:t>
            </a:r>
            <a:r>
              <a:rPr altLang="en-US" sz="2800" lang="en-US">
                <a:solidFill>
                  <a:srgbClr val="CC6600"/>
                </a:solidFill>
                <a:latin typeface="宋体" pitchFamily="2" charset="-122"/>
              </a:rPr>
              <a:t>★ </a:t>
            </a:r>
            <a:r>
              <a:rPr altLang="en-US" sz="2800" lang="zh-CN">
                <a:latin typeface="宋体" pitchFamily="2" charset="-122"/>
              </a:rPr>
              <a:t>摩擦性失业</a:t>
            </a:r>
          </a:p>
          <a:p>
            <a:pPr eaLnBrk="1" hangingPunct="1" latinLnBrk="1" lvl="0">
              <a:buFont typeface="Wingdings" pitchFamily="2" charset="2"/>
              <a:buNone/>
            </a:pPr>
            <a:r>
              <a:rPr altLang="en-US" sz="2400" lang="en-US">
                <a:solidFill>
                  <a:schemeClr val="lt2"/>
                </a:solidFill>
                <a:latin typeface="宋体" pitchFamily="2" charset="-122"/>
              </a:rPr>
              <a:t>      由于人们在不同的地区、职业和生命周期的不</a:t>
            </a:r>
          </a:p>
          <a:p>
            <a:pPr eaLnBrk="1" hangingPunct="1" latinLnBrk="1" lvl="0">
              <a:buFont typeface="Wingdings" pitchFamily="2" charset="2"/>
              <a:buNone/>
            </a:pPr>
            <a:r>
              <a:rPr altLang="en-US" sz="2400" lang="en-US">
                <a:solidFill>
                  <a:schemeClr val="lt2"/>
                </a:solidFill>
                <a:latin typeface="宋体" pitchFamily="2" charset="-122"/>
              </a:rPr>
              <a:t>  同阶段不停地变换工作而引起的失业。包括</a:t>
            </a:r>
            <a:r>
              <a:rPr altLang="en-US" sz="2800" lang="en-US">
                <a:solidFill>
                  <a:schemeClr val="lt2"/>
                </a:solidFill>
                <a:latin typeface="宋体" pitchFamily="2" charset="-122"/>
              </a:rPr>
              <a:t>：</a:t>
            </a:r>
          </a:p>
          <a:p>
            <a:pPr eaLnBrk="1" hangingPunct="1" latinLnBrk="1" lvl="0">
              <a:buClr>
                <a:srgbClr val="FFCC66"/>
              </a:buClr>
              <a:buFont typeface="Wingdings 2" pitchFamily="2" charset="2"/>
              <a:buNone/>
            </a:pPr>
            <a:r>
              <a:rPr altLang="en-US" sz="2400" lang="en-US">
                <a:solidFill>
                  <a:srgbClr val="FF3399"/>
                </a:solidFill>
                <a:latin typeface="宋体" pitchFamily="2" charset="-122"/>
              </a:rPr>
              <a:t>      </a:t>
            </a:r>
            <a:r>
              <a:rPr altLang="en-US" sz="2000" lang="en-US">
                <a:solidFill>
                  <a:srgbClr val="FF3399"/>
                </a:solidFill>
                <a:latin typeface="宋体" pitchFamily="2" charset="-122"/>
              </a:rPr>
              <a:t>∗ </a:t>
            </a:r>
            <a:r>
              <a:rPr altLang="en-US" sz="2000" lang="en-US">
                <a:solidFill>
                  <a:schemeClr val="lt2"/>
                </a:solidFill>
                <a:latin typeface="宋体" pitchFamily="2" charset="-122"/>
              </a:rPr>
              <a:t>不满意现有工作，离职寻找更理想工作造成的失业。</a:t>
            </a:r>
          </a:p>
          <a:p>
            <a:pPr eaLnBrk="1" hangingPunct="1" latinLnBrk="1" lvl="0">
              <a:buClr>
                <a:srgbClr val="FFCC66"/>
              </a:buClr>
              <a:buFont typeface="Wingdings 2" pitchFamily="2" charset="2"/>
              <a:buNone/>
            </a:pPr>
            <a:r>
              <a:rPr altLang="en-US" sz="2000" lang="en-US">
                <a:solidFill>
                  <a:srgbClr val="FF3399"/>
                </a:solidFill>
                <a:latin typeface="宋体" pitchFamily="2" charset="-122"/>
              </a:rPr>
              <a:t>       ∗ </a:t>
            </a:r>
            <a:r>
              <a:rPr altLang="zh-CN" sz="2000" lang="en-US">
                <a:solidFill>
                  <a:schemeClr val="lt2"/>
                </a:solidFill>
                <a:latin typeface="宋体" pitchFamily="2" charset="-122"/>
              </a:rPr>
              <a:t>新进入劳动力队伍，暂时没有找到工作造成的失业。</a:t>
            </a:r>
          </a:p>
          <a:p>
            <a:pPr eaLnBrk="1" hangingPunct="1" latinLnBrk="1" lvl="0">
              <a:buClr>
                <a:srgbClr val="FFCC66"/>
              </a:buClr>
              <a:buFont typeface="Wingdings 2" pitchFamily="2" charset="2"/>
              <a:buNone/>
            </a:pPr>
            <a:r>
              <a:rPr altLang="zh-CN" sz="2000" lang="en-US">
                <a:solidFill>
                  <a:schemeClr val="lt2"/>
                </a:solidFill>
                <a:latin typeface="宋体" pitchFamily="2" charset="-122"/>
              </a:rPr>
              <a:t>       </a:t>
            </a:r>
            <a:r>
              <a:rPr altLang="zh-CN" sz="2000" lang="zh-CN">
                <a:solidFill>
                  <a:srgbClr val="FF3399"/>
                </a:solidFill>
                <a:latin typeface="宋体" pitchFamily="2" charset="-122"/>
              </a:rPr>
              <a:t>∗</a:t>
            </a:r>
            <a:r>
              <a:rPr altLang="zh-CN" sz="2000" lang="en-US">
                <a:solidFill>
                  <a:srgbClr val="FF3399"/>
                </a:solidFill>
                <a:latin typeface="宋体" pitchFamily="2" charset="-122"/>
              </a:rPr>
              <a:t> </a:t>
            </a:r>
            <a:r>
              <a:rPr altLang="en-US" sz="2000" lang="zh-CN">
                <a:latin typeface="宋体" pitchFamily="2" charset="-122"/>
              </a:rPr>
              <a:t>由于产业结构的变化引起劳动力需求在不同行业或地区之间的部门转移。</a:t>
            </a:r>
          </a:p>
          <a:p>
            <a:pPr eaLnBrk="1" hangingPunct="1" latinLnBrk="1" lvl="0">
              <a:buClr>
                <a:srgbClr val="FFCC66"/>
              </a:buClr>
              <a:buFont typeface="Wingdings 2" pitchFamily="2" charset="2"/>
              <a:buNone/>
            </a:pPr>
            <a:r>
              <a:rPr altLang="en-US" sz="2400" lang="zh-CN">
                <a:latin typeface="宋体" pitchFamily="2" charset="-122"/>
              </a:rPr>
              <a:t>      即使在工资弹性和有足够的工作岗位的情况下，依然有摩擦失业存在。</a:t>
            </a:r>
          </a:p>
        </p:txBody>
      </p:sp>
      <p:sp>
        <p:nvSpPr>
          <p:cNvPr id="1048627" name=""/>
          <p:cNvSpPr/>
          <p:nvPr>
            <p:ph type="title" sz="full" idx="0"/>
          </p:nvPr>
        </p:nvSpPr>
        <p:spPr>
          <a:xfrm rot="0">
            <a:off x="539750" y="404812"/>
            <a:ext cx="7315200" cy="685800"/>
          </a:xfrm>
          <a:prstGeom prst="rect"/>
          <a:noFill/>
          <a:ln>
            <a:noFill/>
          </a:ln>
        </p:spPr>
        <p:txBody>
          <a:bodyPr anchor="ctr" bIns="45720" lIns="91440" rIns="91440" tIns="45720"/>
          <a:lstStyle>
            <a:lvl1pPr algn="ctr" fontAlgn="base" indent="0" latinLnBrk="1" marL="0" rtl="0">
              <a:lnSpc>
                <a:spcPct val="100000"/>
              </a:lnSpc>
              <a:spcBef>
                <a:spcPct val="0"/>
              </a:spcBef>
              <a:spcAft>
                <a:spcPct val="0"/>
              </a:spcAft>
              <a:buFontTx/>
              <a:buNone/>
              <a:defRPr baseline="0" b="0" sz="4400" i="0" u="none">
                <a:solidFill>
                  <a:schemeClr val="lt2"/>
                </a:solidFill>
                <a:latin typeface="Arial" pitchFamily="34" charset="0"/>
                <a:ea typeface="宋体" pitchFamily="2" charset="-122"/>
                <a:sym typeface="Arial" pitchFamily="34" charset="0"/>
              </a:defRPr>
            </a:lvl1pPr>
          </a:lstStyle>
          <a:p>
            <a:pPr algn="l" eaLnBrk="1" hangingPunct="1" latinLnBrk="1" lvl="0">
              <a:buFont typeface="Wingdings" pitchFamily="2" charset="2"/>
              <a:buNone/>
            </a:pPr>
            <a:r>
              <a:rPr altLang="zh-CN" b="1" sz="3600" lang="en-US">
                <a:solidFill>
                  <a:srgbClr val="CC6600"/>
                </a:solidFill>
                <a:latin typeface="宋体" pitchFamily="2" charset="-122"/>
              </a:rPr>
              <a:t>6</a:t>
            </a:r>
            <a:r>
              <a:rPr altLang="zh-CN" b="1" sz="3600" lang="zh-CN">
                <a:solidFill>
                  <a:srgbClr val="CC6600"/>
                </a:solidFill>
                <a:latin typeface="宋体" pitchFamily="2" charset="-122"/>
              </a:rPr>
              <a:t>.1 </a:t>
            </a:r>
            <a:r>
              <a:rPr altLang="en-US" b="1" sz="3600" lang="en-US">
                <a:solidFill>
                  <a:srgbClr val="CC6600"/>
                </a:solidFill>
                <a:latin typeface="宋体" pitchFamily="2" charset="-122"/>
              </a:rPr>
              <a:t>失业理论</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000000"/>
        </a:accent5>
        <a:accent6>
          <a:srgbClr val="000000"/>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000000"/>
        </a:accent5>
        <a:accent6>
          <a:srgbClr val="000000"/>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DEF6F1"/>
        </a:accent3>
        <a:accent4>
          <a:srgbClr val="000000"/>
        </a:accent4>
        <a:accent5>
          <a:srgbClr val="000000"/>
        </a:accent5>
        <a:accent6>
          <a:srgbClr val="000000"/>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D9"/>
        </a:accent3>
        <a:accent4>
          <a:srgbClr val="000000"/>
        </a:accent4>
        <a:accent5>
          <a:srgbClr val="000000"/>
        </a:accent5>
        <a:accent6>
          <a:srgbClr val="000000"/>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008080"/>
        </a:accent3>
        <a:accent4>
          <a:srgbClr val="FFFFFF"/>
        </a:accent4>
        <a:accent5>
          <a:srgbClr val="000000"/>
        </a:accent5>
        <a:accent6>
          <a:srgbClr val="000000"/>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800000"/>
        </a:accent3>
        <a:accent4>
          <a:srgbClr val="FFFFFF"/>
        </a:accent4>
        <a:accent5>
          <a:srgbClr val="000000"/>
        </a:accent5>
        <a:accent6>
          <a:srgbClr val="000000"/>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000099"/>
        </a:accent3>
        <a:accent4>
          <a:srgbClr val="FFFFFF"/>
        </a:accent4>
        <a:accent5>
          <a:srgbClr val="000000"/>
        </a:accent5>
        <a:accent6>
          <a:srgbClr val="0000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000000"/>
        </a:accent3>
        <a:accent4>
          <a:srgbClr val="FFFFFF"/>
        </a:accent4>
        <a:accent5>
          <a:srgbClr val="000000"/>
        </a:accent5>
        <a:accent6>
          <a:srgbClr val="000000"/>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686B5D"/>
        </a:accent3>
        <a:accent4>
          <a:srgbClr val="FFFFFF"/>
        </a:accent4>
        <a:accent5>
          <a:srgbClr val="000000"/>
        </a:accent5>
        <a:accent6>
          <a:srgbClr val="000000"/>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666699"/>
        </a:accent3>
        <a:accent4>
          <a:srgbClr val="FFFFFF"/>
        </a:accent4>
        <a:accent5>
          <a:srgbClr val="000000"/>
        </a:accent5>
        <a:accent6>
          <a:srgbClr val="000000"/>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523E26"/>
        </a:accent3>
        <a:accent4>
          <a:srgbClr val="FFFFFF"/>
        </a:accent4>
        <a:accent5>
          <a:srgbClr val="000000"/>
        </a:accent5>
        <a:accent6>
          <a:srgbClr val="000000"/>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第八章     失业与通货膨胀 </dc:title>
  <dc:creator>liujing</dc:creator>
  <cp:lastModifiedBy>Administrator</cp:lastModifiedBy>
  <dcterms:created xsi:type="dcterms:W3CDTF">2005-11-07T22:26:21Z</dcterms:created>
  <dcterms:modified xsi:type="dcterms:W3CDTF">2017-04-06T07:53:52Z</dcterms:modified>
</cp:coreProperties>
</file>