
<file path=[Content_Types].xml><?xml version="1.0" encoding="utf-8"?>
<Types xmlns="http://schemas.openxmlformats.org/package/2006/content-types">
  <Default Extension="rels" ContentType="application/vnd.openxmlformats-package.relationships+xml"/>
  <Default Extension="xml" ContentType="application/xml"/>
  <Default Extension="wmf" ContentType="image/x-wmf"/>
  <Default Extension="wav" ContentType="audio/x-wav"/>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Lst>
  <p:sldSz type="screen4x3" cy="6858000" cx="9144000"/>
  <p:notesSz cx="6858000" cy="9144000"/>
  <p:defaultTex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View">
  <p:normalViewPr showOutlineIcons="1" snapVertSplitter="0" vertBarState="restored" horzBarState="restored" preferSingleView="0">
    <p:restoredLeft sz="15620"/>
    <p:restoredTop sz="94660"/>
  </p:normalViewPr>
  <p:slideViewPr>
    <p:cSldViewPr showGuides="0" snapToGrid="1" snapToObjects="0">
      <p:cViewPr varScale="0">
        <p:scale>
          <a:sx n="69" d="100"/>
          <a:sy n="69" d="100"/>
        </p:scale>
        <p:origin x="-1416" y="36"/>
      </p:cViewPr>
      <p:guideLst>
        <p:guide orient="horz" pos="2160"/>
        <p:guide orient="vert"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tableStyles" Target="tableStyles.xml"/><Relationship Id="rId40" Type="http://schemas.openxmlformats.org/officeDocument/2006/relationships/presProps" Target="presProps.xml"/><Relationship Id="rId4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18" name=""/>
        <p:cNvGrpSpPr/>
        <p:nvPr/>
      </p:nvGrpSpPr>
      <p:grpSpPr>
        <a:xfrm rot="0">
          <a:off x="0" y="0"/>
          <a:ext cx="0" cy="0"/>
          <a:chOff x="0" y="0"/>
          <a:chExt cx="0" cy="0"/>
        </a:xfrm>
      </p:grpSpPr>
      <p:sp>
        <p:nvSpPr>
          <p:cNvPr id="1048915" name=""/>
          <p:cNvSpPr/>
          <p:nvPr>
            <p:ph type="hdr" sz="quarter" idx="0"/>
          </p:nvPr>
        </p:nvSpPr>
        <p:spPr>
          <a:xfrm rot="0">
            <a:off x="0" y="0"/>
            <a:ext cx="2971800" cy="457200"/>
          </a:xfrm>
          <a:prstGeom prst="rect"/>
          <a:noFill/>
          <a:ln>
            <a:noFill/>
          </a:ln>
        </p:spPr>
        <p:txBody>
          <a:bodyPr anchor="t" bIns="45720" lIns="91440" rIns="91440" tIns="45720"/>
          <a:p>
            <a:pPr eaLnBrk="1" hangingPunct="1" latinLnBrk="1" lvl="0"/>
            <a:endParaRPr altLang="zh-CN" sz="1200" lang="en-US"/>
          </a:p>
        </p:txBody>
      </p:sp>
      <p:sp>
        <p:nvSpPr>
          <p:cNvPr id="1048916" name=""/>
          <p:cNvSpPr/>
          <p:nvPr>
            <p:ph type="dt" sz="full" idx="1"/>
          </p:nvPr>
        </p:nvSpPr>
        <p:spPr>
          <a:xfrm rot="0">
            <a:off x="3884612" y="0"/>
            <a:ext cx="2971800" cy="457200"/>
          </a:xfrm>
          <a:prstGeom prst="rect"/>
          <a:noFill/>
          <a:ln>
            <a:noFill/>
          </a:ln>
        </p:spPr>
        <p:txBody>
          <a:bodyPr anchor="t" bIns="45720" lIns="91440" rIns="91440" tIns="45720"/>
          <a:p>
            <a:pPr algn="r" eaLnBrk="1" hangingPunct="1" latinLnBrk="1" lvl="0"/>
            <a:endParaRPr altLang="zh-CN" sz="1200" lang="en-US"/>
          </a:p>
        </p:txBody>
      </p:sp>
      <p:sp>
        <p:nvSpPr>
          <p:cNvPr id="1048917" name=""/>
          <p:cNvSpPr/>
          <p:nvPr>
            <p:ph type="sldImg" sz="full" idx="2"/>
          </p:nvPr>
        </p:nvSpPr>
        <p:spPr>
          <a:xfrm rot="0">
            <a:off x="1143000" y="685800"/>
            <a:ext cx="4572000" cy="3429000"/>
          </a:xfrm>
          <a:prstGeom prst="rect"/>
          <a:noFill/>
          <a:ln w="9525" cap="flat" cmpd="sng">
            <a:solidFill>
              <a:srgbClr val="000000">
                <a:alpha val="100000"/>
              </a:srgbClr>
            </a:solidFill>
            <a:prstDash val="solid"/>
            <a:round/>
          </a:ln>
        </p:spPr>
        <p:txBody>
          <a:bodyPr anchor="ctr" bIns="45720" lIns="91440" rIns="91440" tIns="45720"/>
          <a:p/>
        </p:txBody>
      </p:sp>
      <p:sp>
        <p:nvSpPr>
          <p:cNvPr id="1048918" name=""/>
          <p:cNvSpPr/>
          <p:nvPr>
            <p:ph type="body" sz="quarter" idx="3"/>
          </p:nvPr>
        </p:nvSpPr>
        <p:spPr>
          <a:xfrm rot="0">
            <a:off x="685800" y="4343400"/>
            <a:ext cx="5486400" cy="4114800"/>
          </a:xfrm>
          <a:prstGeom prst="rect"/>
          <a:noFill/>
          <a:ln>
            <a:noFill/>
          </a:ln>
        </p:spPr>
        <p:txBody>
          <a:bodyPr anchor="t" bIns="45720" lIns="91440" rIns="91440" tIns="45720"/>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919" name=""/>
          <p:cNvSpPr/>
          <p:nvPr>
            <p:ph type="ftr" sz="quarter" idx="4"/>
          </p:nvPr>
        </p:nvSpPr>
        <p:spPr>
          <a:xfrm rot="0">
            <a:off x="0" y="8685212"/>
            <a:ext cx="2971800" cy="457200"/>
          </a:xfrm>
          <a:prstGeom prst="rect"/>
          <a:noFill/>
          <a:ln>
            <a:noFill/>
          </a:ln>
        </p:spPr>
        <p:txBody>
          <a:bodyPr anchor="b" bIns="45720" lIns="91440" rIns="91440" tIns="45720"/>
          <a:p>
            <a:pPr eaLnBrk="1" hangingPunct="1" latinLnBrk="1" lvl="0"/>
            <a:endParaRPr altLang="zh-CN" sz="1200" lang="en-US"/>
          </a:p>
        </p:txBody>
      </p:sp>
      <p:sp>
        <p:nvSpPr>
          <p:cNvPr id="1048920" name=""/>
          <p:cNvSpPr/>
          <p:nvPr>
            <p:ph type="sldNum" sz="quarter" idx="5"/>
          </p:nvPr>
        </p:nvSpPr>
        <p:spPr>
          <a:xfrm rot="0">
            <a:off x="3884612" y="8685212"/>
            <a:ext cx="2971800" cy="457200"/>
          </a:xfrm>
          <a:prstGeom prst="rect"/>
          <a:noFill/>
          <a:ln>
            <a:noFill/>
          </a:ln>
        </p:spPr>
        <p:txBody>
          <a:bodyPr anchor="b" bIns="45720" lIns="91440" rIns="91440" tIns="45720"/>
          <a:p>
            <a:pPr algn="r" eaLnBrk="1" hangingPunct="1" latinLnBrk="1" lvl="0"/>
            <a:fld id="{566ABCEB-ACFC-4714-9973-3DA970169C29}" type="slidenum">
              <a:rPr altLang="zh-CN" sz="1200" lang="en-US"/>
              <a:pPr algn="r" eaLnBrk="1" hangingPunct="1" latinLnBrk="1" lvl="0"/>
            </a:fld>
            <a:endParaRPr altLang="zh-CN" sz="1200" lang="en-US"/>
          </a:p>
        </p:txBody>
      </p:sp>
    </p:spTree>
  </p:cSld>
  <p:clrMap accent1="dk1" accent2="dk1" accent3="dk1" accent4="dk1" accent5="dk1" accent6="dk1" bg1="dk1" bg2="dk1" tx1="dk1" tx2="dk1" hlink="dk1" folHlink="dk1"/>
  <p:notesStyle>
    <a:lvl1pPr algn="l" fontAlgn="base" indent="0" latinLnBrk="1" marL="0" rtl="0">
      <a:lnSpc>
        <a:spcPct val="100000"/>
      </a:lnSpc>
      <a:spcBef>
        <a:spcPct val="30000"/>
      </a:spcBef>
      <a:spcAft>
        <a:spcPct val="0"/>
      </a:spcAft>
      <a:buFontTx/>
      <a:buNone/>
      <a:defRPr baseline="0" b="0" sz="12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30000"/>
      </a:spcBef>
      <a:spcAft>
        <a:spcPct val="0"/>
      </a:spcAft>
      <a:buFontTx/>
      <a:buNone/>
      <a:defRPr baseline="0" b="0" sz="12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30000"/>
      </a:spcBef>
      <a:spcAft>
        <a:spcPct val="0"/>
      </a:spcAft>
      <a:buFontTx/>
      <a:buNone/>
      <a:defRPr baseline="0" b="0" sz="12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30000"/>
      </a:spcBef>
      <a:spcAft>
        <a:spcPct val="0"/>
      </a:spcAft>
      <a:buFontTx/>
      <a:buNone/>
      <a:defRPr baseline="0" b="0" sz="12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30000"/>
      </a:spcBef>
      <a:spcAft>
        <a:spcPct val="0"/>
      </a:spcAft>
      <a:buFontTx/>
      <a:buNone/>
      <a:defRPr baseline="0" b="0" sz="1200" i="0" u="none">
        <a:solidFill>
          <a:schemeClr val="dk1"/>
        </a:solidFill>
        <a:latin typeface="Arial" pitchFamily="0" charset="0"/>
        <a:ea typeface="宋体" pitchFamily="2" charset="-122"/>
        <a:sym typeface="Arial" pitchFamily="0" charset="0"/>
      </a:defRPr>
    </a:lvl5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113" name=""/>
        <p:cNvGrpSpPr/>
        <p:nvPr/>
      </p:nvGrpSpPr>
      <p:grpSpPr>
        <a:xfrm>
          <a:off x="0" y="0"/>
          <a:ext cx="0" cy="0"/>
          <a:chOff x="0" y="0"/>
          <a:chExt cx="0" cy="0"/>
        </a:xfrm>
      </p:grpSpPr>
      <p:sp>
        <p:nvSpPr>
          <p:cNvPr id="1048910" name="标题 1"/>
          <p:cNvSpPr>
            <a:spLocks noGrp="1"/>
          </p:cNvSpPr>
          <p:nvPr>
            <p:ph type="ctrTitle"/>
          </p:nvPr>
        </p:nvSpPr>
        <p:spPr>
          <a:xfrm>
            <a:off x="685800" y="2130425"/>
            <a:ext cx="7772400" cy="1470025"/>
          </a:xfrm>
        </p:spPr>
        <p:txBody>
          <a:bodyPr/>
          <a:p>
            <a:r>
              <a:rPr altLang="en-US" lang="zh-CN" smtClean="0"/>
              <a:t>单击此处编辑母版标题样式</a:t>
            </a:r>
            <a:endParaRPr altLang="en-US" lang="zh-CN"/>
          </a:p>
        </p:txBody>
      </p:sp>
      <p:sp>
        <p:nvSpPr>
          <p:cNvPr id="1048911" name="副标题 2"/>
          <p:cNvSpPr>
            <a:spLocks noGrp="1"/>
          </p:cNvSpPr>
          <p:nvPr>
            <p:ph type="subTitle" idx="1"/>
          </p:nvPr>
        </p:nvSpPr>
        <p:spPr>
          <a:xfrm>
            <a:off x="1371600" y="3886200"/>
            <a:ext cx="64008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578" name=""/>
          <p:cNvSpPr/>
          <p:nvPr>
            <p:ph type="dt" sz="half" idx="2"/>
          </p:nvPr>
        </p:nvSpPr>
        <p:spPr>
          <a:xfrm rot="0">
            <a:off x="457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endParaRPr altLang="zh-CN" sz="1400" lang="en-US"/>
          </a:p>
        </p:txBody>
      </p:sp>
      <p:sp>
        <p:nvSpPr>
          <p:cNvPr id="1048580" name=""/>
          <p:cNvSpPr/>
          <p:nvPr>
            <p:ph type="sldNum" sz="quarter" idx="4"/>
          </p:nvPr>
        </p:nvSpPr>
        <p:spPr>
          <a:xfrm rot="0">
            <a:off x="6553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r" eaLnBrk="1" hangingPunct="1" latinLnBrk="1" lvl="0"/>
            <a:fld id="{566ABCEB-ACFC-4714-9973-3DA970169C29}" type="slidenum">
              <a:rPr altLang="zh-CN" sz="1400" lang="en-US"/>
              <a:pPr algn="r" eaLnBrk="1" hangingPunct="1" latinLnBrk="1" lvl="0"/>
            </a:fld>
            <a:endParaRPr altLang="zh-CN" sz="1400" lang="en-US"/>
          </a:p>
        </p:txBody>
      </p:sp>
      <p:sp>
        <p:nvSpPr>
          <p:cNvPr id="1048579" name=""/>
          <p:cNvSpPr/>
          <p:nvPr>
            <p:ph type="ftr" sz="quarter" idx="3"/>
          </p:nvPr>
        </p:nvSpPr>
        <p:spPr>
          <a:xfrm rot="0">
            <a:off x="3124200" y="6245225"/>
            <a:ext cx="2895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ctr" eaLnBrk="1" hangingPunct="1" latinLnBrk="1" lvl="0"/>
            <a:endParaRPr altLang="zh-CN" sz="140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114" name=""/>
        <p:cNvGrpSpPr/>
        <p:nvPr/>
      </p:nvGrpSpPr>
      <p:grpSpPr>
        <a:xfrm>
          <a:off x="0" y="0"/>
          <a:ext cx="0" cy="0"/>
          <a:chOff x="0" y="0"/>
          <a:chExt cx="0" cy="0"/>
        </a:xfrm>
      </p:grpSpPr>
      <p:sp>
        <p:nvSpPr>
          <p:cNvPr id="1048912" name="标题 1"/>
          <p:cNvSpPr>
            <a:spLocks noGrp="1"/>
          </p:cNvSpPr>
          <p:nvPr>
            <p:ph type="title"/>
          </p:nvPr>
        </p:nvSpPr>
        <p:spPr/>
        <p:txBody>
          <a:bodyPr/>
          <a:p>
            <a:r>
              <a:rPr altLang="en-US" lang="zh-CN" smtClean="0"/>
              <a:t>单击此处编辑母版标题样式</a:t>
            </a:r>
            <a:endParaRPr altLang="en-US" lang="zh-CN"/>
          </a:p>
        </p:txBody>
      </p:sp>
      <p:sp>
        <p:nvSpPr>
          <p:cNvPr id="1048913" name="竖排文字占位符 2"/>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78" name=""/>
          <p:cNvSpPr/>
          <p:nvPr>
            <p:ph type="dt" sz="half" idx="2"/>
          </p:nvPr>
        </p:nvSpPr>
        <p:spPr>
          <a:xfrm rot="0">
            <a:off x="457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endParaRPr altLang="zh-CN" sz="1400" lang="en-US"/>
          </a:p>
        </p:txBody>
      </p:sp>
      <p:sp>
        <p:nvSpPr>
          <p:cNvPr id="1048580" name=""/>
          <p:cNvSpPr/>
          <p:nvPr>
            <p:ph type="sldNum" sz="quarter" idx="4"/>
          </p:nvPr>
        </p:nvSpPr>
        <p:spPr>
          <a:xfrm rot="0">
            <a:off x="6553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r" eaLnBrk="1" hangingPunct="1" latinLnBrk="1" lvl="0"/>
            <a:fld id="{566ABCEB-ACFC-4714-9973-3DA970169C29}" type="slidenum">
              <a:rPr altLang="zh-CN" sz="1400" lang="en-US"/>
              <a:pPr algn="r" eaLnBrk="1" hangingPunct="1" latinLnBrk="1" lvl="0"/>
            </a:fld>
            <a:endParaRPr altLang="zh-CN" sz="1400" lang="en-US"/>
          </a:p>
        </p:txBody>
      </p:sp>
      <p:sp>
        <p:nvSpPr>
          <p:cNvPr id="1048579" name=""/>
          <p:cNvSpPr/>
          <p:nvPr>
            <p:ph type="ftr" sz="quarter" idx="3"/>
          </p:nvPr>
        </p:nvSpPr>
        <p:spPr>
          <a:xfrm rot="0">
            <a:off x="3124200" y="6245225"/>
            <a:ext cx="2895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ctr" eaLnBrk="1" hangingPunct="1" latinLnBrk="1" lvl="0"/>
            <a:endParaRPr altLang="zh-CN" sz="140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109" name=""/>
        <p:cNvGrpSpPr/>
        <p:nvPr/>
      </p:nvGrpSpPr>
      <p:grpSpPr>
        <a:xfrm>
          <a:off x="0" y="0"/>
          <a:ext cx="0" cy="0"/>
          <a:chOff x="0" y="0"/>
          <a:chExt cx="0" cy="0"/>
        </a:xfrm>
      </p:grpSpPr>
      <p:sp>
        <p:nvSpPr>
          <p:cNvPr id="1048898" name="竖排标题 1"/>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899" name="竖排文字占位符 2"/>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78" name=""/>
          <p:cNvSpPr/>
          <p:nvPr>
            <p:ph type="dt" sz="half" idx="2"/>
          </p:nvPr>
        </p:nvSpPr>
        <p:spPr>
          <a:xfrm rot="0">
            <a:off x="457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endParaRPr altLang="zh-CN" sz="1400" lang="en-US"/>
          </a:p>
        </p:txBody>
      </p:sp>
      <p:sp>
        <p:nvSpPr>
          <p:cNvPr id="1048580" name=""/>
          <p:cNvSpPr/>
          <p:nvPr>
            <p:ph type="sldNum" sz="quarter" idx="4"/>
          </p:nvPr>
        </p:nvSpPr>
        <p:spPr>
          <a:xfrm rot="0">
            <a:off x="6553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r" eaLnBrk="1" hangingPunct="1" latinLnBrk="1" lvl="0"/>
            <a:fld id="{566ABCEB-ACFC-4714-9973-3DA970169C29}" type="slidenum">
              <a:rPr altLang="zh-CN" sz="1400" lang="en-US"/>
              <a:pPr algn="r" eaLnBrk="1" hangingPunct="1" latinLnBrk="1" lvl="0"/>
            </a:fld>
            <a:endParaRPr altLang="zh-CN" sz="1400" lang="en-US"/>
          </a:p>
        </p:txBody>
      </p:sp>
      <p:sp>
        <p:nvSpPr>
          <p:cNvPr id="1048579" name=""/>
          <p:cNvSpPr/>
          <p:nvPr>
            <p:ph type="ftr" sz="quarter" idx="3"/>
          </p:nvPr>
        </p:nvSpPr>
        <p:spPr>
          <a:xfrm rot="0">
            <a:off x="3124200" y="6245225"/>
            <a:ext cx="2895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ctr" eaLnBrk="1" hangingPunct="1" latinLnBrk="1" lvl="0"/>
            <a:endParaRPr altLang="zh-CN" sz="140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p:bg bwMode="white">
      <p:bgPr>
        <a:blipFill rotWithShape="0">
          <a:blip xmlns:r="http://schemas.openxmlformats.org/officeDocument/2006/relationships" r:embed="rId1">
            <a:alphaModFix amt="100000"/>
          </a:blip>
          <a:srcRect/>
          <a:stretch>
            <a:fillRect/>
          </a:stretch>
        </a:blipFill>
      </p:bgPr>
    </p:bg>
    <p:spTree>
      <p:nvGrpSpPr>
        <p:cNvPr id="54" name=""/>
        <p:cNvGrpSpPr/>
        <p:nvPr/>
      </p:nvGrpSpPr>
      <p:grpSpPr>
        <a:xfrm rot="0">
          <a:off x="0" y="0"/>
          <a:ext cx="0" cy="0"/>
          <a:chOff x="0" y="0"/>
          <a:chExt cx="0" cy="0"/>
        </a:xfrm>
      </p:grpSpPr>
      <p:sp>
        <p:nvSpPr>
          <p:cNvPr id="1048589" name=""/>
          <p:cNvSpPr/>
          <p:nvPr>
            <p:ph type="dt" sz="half" idx="2"/>
          </p:nvPr>
        </p:nvSpPr>
        <p:spPr>
          <a:xfrm rot="0">
            <a:off x="457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endParaRPr altLang="zh-CN" sz="1400" lang="en-US"/>
          </a:p>
        </p:txBody>
      </p:sp>
      <p:sp>
        <p:nvSpPr>
          <p:cNvPr id="1048590" name=""/>
          <p:cNvSpPr/>
          <p:nvPr>
            <p:ph type="ftr" sz="quarter" idx="3"/>
          </p:nvPr>
        </p:nvSpPr>
        <p:spPr>
          <a:xfrm rot="0">
            <a:off x="3124200" y="6245225"/>
            <a:ext cx="2895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ctr" eaLnBrk="1" hangingPunct="1" latinLnBrk="1" lvl="0"/>
            <a:endParaRPr altLang="zh-CN" sz="1400" lang="en-US"/>
          </a:p>
        </p:txBody>
      </p:sp>
      <p:sp>
        <p:nvSpPr>
          <p:cNvPr id="1048591" name=""/>
          <p:cNvSpPr/>
          <p:nvPr>
            <p:ph type="sldNum" sz="quarter" idx="4"/>
          </p:nvPr>
        </p:nvSpPr>
        <p:spPr>
          <a:xfrm rot="0">
            <a:off x="6553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r" eaLnBrk="1" hangingPunct="1" latinLnBrk="1" lvl="0"/>
            <a:fld id="{566ABCEB-ACFC-4714-9973-3DA970169C29}" type="slidenum">
              <a:rPr altLang="en-US" sz="1400" lang="zh-CN"/>
              <a:pPr algn="r" eaLnBrk="1" hangingPunct="1" latinLnBrk="1" lvl="0"/>
            </a:fld>
            <a:endParaRPr altLang="en-US" sz="1400" lang="zh-CN"/>
          </a:p>
        </p:txBody>
      </p:sp>
      <p:sp>
        <p:nvSpPr>
          <p:cNvPr id="1048595" name="内容占位符 4"/>
          <p:cNvSpPr>
            <a:spLocks noGrp="1"/>
          </p:cNvSpPr>
          <p:nvPr>
            <p:ph sz="quarter" idx="3"/>
          </p:nvPr>
        </p:nvSpPr>
        <p:spPr>
          <a:xfrm>
            <a:off x="4648200" y="3938588"/>
            <a:ext cx="4038600" cy="2187575"/>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94" name="内容占位符 3"/>
          <p:cNvSpPr>
            <a:spLocks noGrp="1"/>
          </p:cNvSpPr>
          <p:nvPr>
            <p:ph sz="quarter" idx="2"/>
          </p:nvPr>
        </p:nvSpPr>
        <p:spPr>
          <a:xfrm>
            <a:off x="4648200" y="1600200"/>
            <a:ext cx="4038600" cy="2185988"/>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93" name="文本占位符 2"/>
          <p:cNvSpPr>
            <a:spLocks noGrp="1"/>
          </p:cNvSpPr>
          <p:nvPr>
            <p:ph type="body" sz="half" idx="1"/>
          </p:nvPr>
        </p:nvSpPr>
        <p:spPr>
          <a:xfrm>
            <a:off x="457200" y="1600200"/>
            <a:ext cx="4038600" cy="4525963"/>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92" name="标题 1"/>
          <p:cNvSpPr>
            <a:spLocks noGrp="1"/>
          </p:cNvSpPr>
          <p:nvPr>
            <p:ph type="title"/>
          </p:nvPr>
        </p:nvSpPr>
        <p:spPr>
          <a:xfrm>
            <a:off x="457200" y="274638"/>
            <a:ext cx="8229600" cy="1143000"/>
          </a:xfrm>
        </p:spPr>
        <p:txBody>
          <a:bodyPr/>
          <a:p>
            <a:r>
              <a:rPr altLang="en-US" lang="zh-CN" smtClean="0"/>
              <a:t>单击此处编辑母版标题样式</a:t>
            </a:r>
            <a:endParaRPr altLang="en-US"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p:bg bwMode="white">
      <p:bgPr>
        <a:blipFill rotWithShape="0">
          <a:blip xmlns:r="http://schemas.openxmlformats.org/officeDocument/2006/relationships" r:embed="rId1">
            <a:alphaModFix amt="100000"/>
          </a:blip>
          <a:srcRect/>
          <a:stretch>
            <a:fillRect/>
          </a:stretch>
        </a:blipFill>
      </p:bgPr>
    </p:bg>
    <p:spTree>
      <p:nvGrpSpPr>
        <p:cNvPr id="98" name=""/>
        <p:cNvGrpSpPr/>
        <p:nvPr/>
      </p:nvGrpSpPr>
      <p:grpSpPr>
        <a:xfrm rot="0">
          <a:off x="0" y="0"/>
          <a:ext cx="0" cy="0"/>
          <a:chOff x="0" y="0"/>
          <a:chExt cx="0" cy="0"/>
        </a:xfrm>
      </p:grpSpPr>
      <p:sp>
        <p:nvSpPr>
          <p:cNvPr id="1048872" name=""/>
          <p:cNvSpPr/>
          <p:nvPr>
            <p:ph type="dt" sz="half" idx="2"/>
          </p:nvPr>
        </p:nvSpPr>
        <p:spPr>
          <a:xfrm rot="0">
            <a:off x="457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endParaRPr altLang="zh-CN" sz="1400" lang="en-US"/>
          </a:p>
        </p:txBody>
      </p:sp>
      <p:sp>
        <p:nvSpPr>
          <p:cNvPr id="1048873" name=""/>
          <p:cNvSpPr/>
          <p:nvPr>
            <p:ph type="ftr" sz="quarter" idx="3"/>
          </p:nvPr>
        </p:nvSpPr>
        <p:spPr>
          <a:xfrm rot="0">
            <a:off x="3124200" y="6245225"/>
            <a:ext cx="2895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ctr" eaLnBrk="1" hangingPunct="1" latinLnBrk="1" lvl="0"/>
            <a:endParaRPr altLang="zh-CN" sz="1400" lang="en-US"/>
          </a:p>
        </p:txBody>
      </p:sp>
      <p:sp>
        <p:nvSpPr>
          <p:cNvPr id="1048874" name=""/>
          <p:cNvSpPr/>
          <p:nvPr>
            <p:ph type="sldNum" sz="quarter" idx="4"/>
          </p:nvPr>
        </p:nvSpPr>
        <p:spPr>
          <a:xfrm rot="0">
            <a:off x="6553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r" eaLnBrk="1" hangingPunct="1" latinLnBrk="1" lvl="0"/>
            <a:fld id="{566ABCEB-ACFC-4714-9973-3DA970169C29}" type="slidenum">
              <a:rPr altLang="en-US" sz="1400" lang="zh-CN"/>
              <a:pPr algn="r" eaLnBrk="1" hangingPunct="1" latinLnBrk="1" lvl="0"/>
            </a:fld>
            <a:endParaRPr altLang="en-US" sz="1400" lang="zh-CN"/>
          </a:p>
        </p:txBody>
      </p:sp>
      <p:sp>
        <p:nvSpPr>
          <p:cNvPr id="1048878" name="内容占位符 4"/>
          <p:cNvSpPr>
            <a:spLocks noGrp="1"/>
          </p:cNvSpPr>
          <p:nvPr>
            <p:ph sz="quarter" idx="3"/>
          </p:nvPr>
        </p:nvSpPr>
        <p:spPr>
          <a:xfrm>
            <a:off x="4648200" y="3938588"/>
            <a:ext cx="4038600" cy="2187575"/>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77" name="内容占位符 3"/>
          <p:cNvSpPr>
            <a:spLocks noGrp="1"/>
          </p:cNvSpPr>
          <p:nvPr>
            <p:ph sz="quarter" idx="2"/>
          </p:nvPr>
        </p:nvSpPr>
        <p:spPr>
          <a:xfrm>
            <a:off x="4648200" y="1600200"/>
            <a:ext cx="4038600" cy="2185988"/>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76" name="内容占位符 2"/>
          <p:cNvSpPr>
            <a:spLocks noGrp="1"/>
          </p:cNvSpPr>
          <p:nvPr>
            <p:ph sz="half" idx="1"/>
          </p:nvPr>
        </p:nvSpPr>
        <p:spPr>
          <a:xfrm>
            <a:off x="457200" y="1600200"/>
            <a:ext cx="4038600" cy="4525963"/>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75" name="标题 1"/>
          <p:cNvSpPr>
            <a:spLocks noGrp="1"/>
          </p:cNvSpPr>
          <p:nvPr>
            <p:ph type="title"/>
          </p:nvPr>
        </p:nvSpPr>
        <p:spPr>
          <a:xfrm>
            <a:off x="457200" y="274638"/>
            <a:ext cx="8229600" cy="1143000"/>
          </a:xfrm>
        </p:spPr>
        <p:txBody>
          <a:bodyPr/>
          <a:p>
            <a:r>
              <a:rPr altLang="en-US" lang="zh-CN" smtClean="0"/>
              <a:t>单击此处编辑母版标题样式</a:t>
            </a:r>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26" name=""/>
        <p:cNvGrpSpPr/>
        <p:nvPr/>
      </p:nvGrpSpPr>
      <p:grpSpPr>
        <a:xfrm>
          <a:off x="0" y="0"/>
          <a:ext cx="0" cy="0"/>
          <a:chOff x="0" y="0"/>
          <a:chExt cx="0" cy="0"/>
        </a:xfrm>
      </p:grpSpPr>
      <p:sp>
        <p:nvSpPr>
          <p:cNvPr id="1048583" name="标题 1"/>
          <p:cNvSpPr>
            <a:spLocks noGrp="1"/>
          </p:cNvSpPr>
          <p:nvPr>
            <p:ph type="title"/>
          </p:nvPr>
        </p:nvSpPr>
        <p:spPr/>
        <p:txBody>
          <a:bodyPr/>
          <a:p>
            <a:r>
              <a:rPr altLang="en-US" lang="zh-CN" smtClean="0"/>
              <a:t>单击此处编辑母版标题样式</a:t>
            </a:r>
            <a:endParaRPr altLang="en-US" lang="zh-CN"/>
          </a:p>
        </p:txBody>
      </p:sp>
      <p:sp>
        <p:nvSpPr>
          <p:cNvPr id="1048584" name="内容占位符 2"/>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78" name=""/>
          <p:cNvSpPr/>
          <p:nvPr>
            <p:ph type="dt" sz="half" idx="2"/>
          </p:nvPr>
        </p:nvSpPr>
        <p:spPr>
          <a:xfrm rot="0">
            <a:off x="457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endParaRPr altLang="zh-CN" sz="1400" lang="en-US"/>
          </a:p>
        </p:txBody>
      </p:sp>
      <p:sp>
        <p:nvSpPr>
          <p:cNvPr id="1048580" name=""/>
          <p:cNvSpPr/>
          <p:nvPr>
            <p:ph type="sldNum" sz="quarter" idx="4"/>
          </p:nvPr>
        </p:nvSpPr>
        <p:spPr>
          <a:xfrm rot="0">
            <a:off x="6553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r" eaLnBrk="1" hangingPunct="1" latinLnBrk="1" lvl="0"/>
            <a:fld id="{566ABCEB-ACFC-4714-9973-3DA970169C29}" type="slidenum">
              <a:rPr altLang="zh-CN" sz="1400" lang="en-US"/>
              <a:pPr algn="r" eaLnBrk="1" hangingPunct="1" latinLnBrk="1" lvl="0"/>
            </a:fld>
            <a:endParaRPr altLang="zh-CN" sz="1400" lang="en-US"/>
          </a:p>
        </p:txBody>
      </p:sp>
      <p:sp>
        <p:nvSpPr>
          <p:cNvPr id="1048579" name=""/>
          <p:cNvSpPr/>
          <p:nvPr>
            <p:ph type="ftr" sz="quarter" idx="3"/>
          </p:nvPr>
        </p:nvSpPr>
        <p:spPr>
          <a:xfrm rot="0">
            <a:off x="3124200" y="6245225"/>
            <a:ext cx="2895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ctr" eaLnBrk="1" hangingPunct="1" latinLnBrk="1" lvl="0"/>
            <a:endParaRPr altLang="zh-CN" sz="140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112" name=""/>
        <p:cNvGrpSpPr/>
        <p:nvPr/>
      </p:nvGrpSpPr>
      <p:grpSpPr>
        <a:xfrm>
          <a:off x="0" y="0"/>
          <a:ext cx="0" cy="0"/>
          <a:chOff x="0" y="0"/>
          <a:chExt cx="0" cy="0"/>
        </a:xfrm>
      </p:grpSpPr>
      <p:sp>
        <p:nvSpPr>
          <p:cNvPr id="1048908" name="标题 1"/>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909" name="文本占位符 2"/>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578" name=""/>
          <p:cNvSpPr/>
          <p:nvPr>
            <p:ph type="dt" sz="half" idx="2"/>
          </p:nvPr>
        </p:nvSpPr>
        <p:spPr>
          <a:xfrm rot="0">
            <a:off x="457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endParaRPr altLang="zh-CN" sz="1400" lang="en-US"/>
          </a:p>
        </p:txBody>
      </p:sp>
      <p:sp>
        <p:nvSpPr>
          <p:cNvPr id="1048580" name=""/>
          <p:cNvSpPr/>
          <p:nvPr>
            <p:ph type="sldNum" sz="quarter" idx="4"/>
          </p:nvPr>
        </p:nvSpPr>
        <p:spPr>
          <a:xfrm rot="0">
            <a:off x="6553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r" eaLnBrk="1" hangingPunct="1" latinLnBrk="1" lvl="0"/>
            <a:fld id="{566ABCEB-ACFC-4714-9973-3DA970169C29}" type="slidenum">
              <a:rPr altLang="zh-CN" sz="1400" lang="en-US"/>
              <a:pPr algn="r" eaLnBrk="1" hangingPunct="1" latinLnBrk="1" lvl="0"/>
            </a:fld>
            <a:endParaRPr altLang="zh-CN" sz="1400" lang="en-US"/>
          </a:p>
        </p:txBody>
      </p:sp>
      <p:sp>
        <p:nvSpPr>
          <p:cNvPr id="1048579" name=""/>
          <p:cNvSpPr/>
          <p:nvPr>
            <p:ph type="ftr" sz="quarter" idx="3"/>
          </p:nvPr>
        </p:nvSpPr>
        <p:spPr>
          <a:xfrm rot="0">
            <a:off x="3124200" y="6245225"/>
            <a:ext cx="2895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ctr" eaLnBrk="1" hangingPunct="1" latinLnBrk="1" lvl="0"/>
            <a:endParaRPr altLang="zh-CN" sz="140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61" name=""/>
        <p:cNvGrpSpPr/>
        <p:nvPr/>
      </p:nvGrpSpPr>
      <p:grpSpPr>
        <a:xfrm>
          <a:off x="0" y="0"/>
          <a:ext cx="0" cy="0"/>
          <a:chOff x="0" y="0"/>
          <a:chExt cx="0" cy="0"/>
        </a:xfrm>
      </p:grpSpPr>
      <p:sp>
        <p:nvSpPr>
          <p:cNvPr id="1048624" name="标题 1"/>
          <p:cNvSpPr>
            <a:spLocks noGrp="1"/>
          </p:cNvSpPr>
          <p:nvPr>
            <p:ph type="title"/>
          </p:nvPr>
        </p:nvSpPr>
        <p:spPr/>
        <p:txBody>
          <a:bodyPr/>
          <a:p>
            <a:r>
              <a:rPr altLang="en-US" lang="zh-CN" smtClean="0"/>
              <a:t>单击此处编辑母版标题样式</a:t>
            </a:r>
            <a:endParaRPr altLang="en-US" lang="zh-CN"/>
          </a:p>
        </p:txBody>
      </p:sp>
      <p:sp>
        <p:nvSpPr>
          <p:cNvPr id="1048625"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26"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78" name=""/>
          <p:cNvSpPr/>
          <p:nvPr>
            <p:ph type="dt" sz="half" idx="2"/>
          </p:nvPr>
        </p:nvSpPr>
        <p:spPr>
          <a:xfrm rot="0">
            <a:off x="457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endParaRPr altLang="zh-CN" sz="1400" lang="en-US"/>
          </a:p>
        </p:txBody>
      </p:sp>
      <p:sp>
        <p:nvSpPr>
          <p:cNvPr id="1048580" name=""/>
          <p:cNvSpPr/>
          <p:nvPr>
            <p:ph type="sldNum" sz="quarter" idx="4"/>
          </p:nvPr>
        </p:nvSpPr>
        <p:spPr>
          <a:xfrm rot="0">
            <a:off x="6553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r" eaLnBrk="1" hangingPunct="1" latinLnBrk="1" lvl="0"/>
            <a:fld id="{566ABCEB-ACFC-4714-9973-3DA970169C29}" type="slidenum">
              <a:rPr altLang="zh-CN" sz="1400" lang="en-US"/>
              <a:pPr algn="r" eaLnBrk="1" hangingPunct="1" latinLnBrk="1" lvl="0"/>
            </a:fld>
            <a:endParaRPr altLang="zh-CN" sz="1400" lang="en-US"/>
          </a:p>
        </p:txBody>
      </p:sp>
      <p:sp>
        <p:nvSpPr>
          <p:cNvPr id="1048579" name=""/>
          <p:cNvSpPr/>
          <p:nvPr>
            <p:ph type="ftr" sz="quarter" idx="3"/>
          </p:nvPr>
        </p:nvSpPr>
        <p:spPr>
          <a:xfrm rot="0">
            <a:off x="3124200" y="6245225"/>
            <a:ext cx="2895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ctr" eaLnBrk="1" hangingPunct="1" latinLnBrk="1" lvl="0"/>
            <a:endParaRPr altLang="zh-CN" sz="140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111" name=""/>
        <p:cNvGrpSpPr/>
        <p:nvPr/>
      </p:nvGrpSpPr>
      <p:grpSpPr>
        <a:xfrm>
          <a:off x="0" y="0"/>
          <a:ext cx="0" cy="0"/>
          <a:chOff x="0" y="0"/>
          <a:chExt cx="0" cy="0"/>
        </a:xfrm>
      </p:grpSpPr>
      <p:sp>
        <p:nvSpPr>
          <p:cNvPr id="1048903" name="标题 1"/>
          <p:cNvSpPr>
            <a:spLocks noGrp="1"/>
          </p:cNvSpPr>
          <p:nvPr>
            <p:ph type="title"/>
          </p:nvPr>
        </p:nvSpPr>
        <p:spPr/>
        <p:txBody>
          <a:bodyPr/>
          <a:p>
            <a:r>
              <a:rPr altLang="en-US" lang="zh-CN" smtClean="0"/>
              <a:t>单击此处编辑母版标题样式</a:t>
            </a:r>
            <a:endParaRPr altLang="en-US" lang="zh-CN"/>
          </a:p>
        </p:txBody>
      </p:sp>
      <p:sp>
        <p:nvSpPr>
          <p:cNvPr id="1048904" name="文本占位符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905"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906" name="文本占位符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907"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78" name=""/>
          <p:cNvSpPr/>
          <p:nvPr>
            <p:ph type="dt" sz="half" idx="2"/>
          </p:nvPr>
        </p:nvSpPr>
        <p:spPr>
          <a:xfrm rot="0">
            <a:off x="457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endParaRPr altLang="zh-CN" sz="1400" lang="en-US"/>
          </a:p>
        </p:txBody>
      </p:sp>
      <p:sp>
        <p:nvSpPr>
          <p:cNvPr id="1048580" name=""/>
          <p:cNvSpPr/>
          <p:nvPr>
            <p:ph type="sldNum" sz="quarter" idx="4"/>
          </p:nvPr>
        </p:nvSpPr>
        <p:spPr>
          <a:xfrm rot="0">
            <a:off x="6553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r" eaLnBrk="1" hangingPunct="1" latinLnBrk="1" lvl="0"/>
            <a:fld id="{566ABCEB-ACFC-4714-9973-3DA970169C29}" type="slidenum">
              <a:rPr altLang="zh-CN" sz="1400" lang="en-US"/>
              <a:pPr algn="r" eaLnBrk="1" hangingPunct="1" latinLnBrk="1" lvl="0"/>
            </a:fld>
            <a:endParaRPr altLang="zh-CN" sz="1400" lang="en-US"/>
          </a:p>
        </p:txBody>
      </p:sp>
      <p:sp>
        <p:nvSpPr>
          <p:cNvPr id="1048579" name=""/>
          <p:cNvSpPr/>
          <p:nvPr>
            <p:ph type="ftr" sz="quarter" idx="3"/>
          </p:nvPr>
        </p:nvSpPr>
        <p:spPr>
          <a:xfrm rot="0">
            <a:off x="3124200" y="6245225"/>
            <a:ext cx="2895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ctr" eaLnBrk="1" hangingPunct="1" latinLnBrk="1" lvl="0"/>
            <a:endParaRPr altLang="zh-CN" sz="140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116" name=""/>
        <p:cNvGrpSpPr/>
        <p:nvPr/>
      </p:nvGrpSpPr>
      <p:grpSpPr>
        <a:xfrm>
          <a:off x="0" y="0"/>
          <a:ext cx="0" cy="0"/>
          <a:chOff x="0" y="0"/>
          <a:chExt cx="0" cy="0"/>
        </a:xfrm>
      </p:grpSpPr>
      <p:sp>
        <p:nvSpPr>
          <p:cNvPr id="1048914" name="标题 1"/>
          <p:cNvSpPr>
            <a:spLocks noGrp="1"/>
          </p:cNvSpPr>
          <p:nvPr>
            <p:ph type="title"/>
          </p:nvPr>
        </p:nvSpPr>
        <p:spPr/>
        <p:txBody>
          <a:bodyPr/>
          <a:p>
            <a:r>
              <a:rPr altLang="en-US" lang="zh-CN" smtClean="0"/>
              <a:t>单击此处编辑母版标题样式</a:t>
            </a:r>
            <a:endParaRPr altLang="en-US" lang="zh-CN"/>
          </a:p>
        </p:txBody>
      </p:sp>
      <p:sp>
        <p:nvSpPr>
          <p:cNvPr id="1048578" name=""/>
          <p:cNvSpPr/>
          <p:nvPr>
            <p:ph type="dt" sz="half" idx="2"/>
          </p:nvPr>
        </p:nvSpPr>
        <p:spPr>
          <a:xfrm rot="0">
            <a:off x="457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endParaRPr altLang="zh-CN" sz="1400" lang="en-US"/>
          </a:p>
        </p:txBody>
      </p:sp>
      <p:sp>
        <p:nvSpPr>
          <p:cNvPr id="1048580" name=""/>
          <p:cNvSpPr/>
          <p:nvPr>
            <p:ph type="sldNum" sz="quarter" idx="4"/>
          </p:nvPr>
        </p:nvSpPr>
        <p:spPr>
          <a:xfrm rot="0">
            <a:off x="6553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r" eaLnBrk="1" hangingPunct="1" latinLnBrk="1" lvl="0"/>
            <a:fld id="{566ABCEB-ACFC-4714-9973-3DA970169C29}" type="slidenum">
              <a:rPr altLang="zh-CN" sz="1400" lang="en-US"/>
              <a:pPr algn="r" eaLnBrk="1" hangingPunct="1" latinLnBrk="1" lvl="0"/>
            </a:fld>
            <a:endParaRPr altLang="zh-CN" sz="1400" lang="en-US"/>
          </a:p>
        </p:txBody>
      </p:sp>
      <p:sp>
        <p:nvSpPr>
          <p:cNvPr id="1048579" name=""/>
          <p:cNvSpPr/>
          <p:nvPr>
            <p:ph type="ftr" sz="quarter" idx="3"/>
          </p:nvPr>
        </p:nvSpPr>
        <p:spPr>
          <a:xfrm rot="0">
            <a:off x="3124200" y="6245225"/>
            <a:ext cx="2895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ctr" eaLnBrk="1" hangingPunct="1" latinLnBrk="1" lvl="0"/>
            <a:endParaRPr altLang="zh-CN" sz="140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115" name=""/>
        <p:cNvGrpSpPr/>
        <p:nvPr/>
      </p:nvGrpSpPr>
      <p:grpSpPr>
        <a:xfrm>
          <a:off x="0" y="0"/>
          <a:ext cx="0" cy="0"/>
          <a:chOff x="0" y="0"/>
          <a:chExt cx="0" cy="0"/>
        </a:xfrm>
      </p:grpSpPr>
      <p:sp>
        <p:nvSpPr>
          <p:cNvPr id="1048578" name=""/>
          <p:cNvSpPr/>
          <p:nvPr>
            <p:ph type="dt" sz="half" idx="2"/>
          </p:nvPr>
        </p:nvSpPr>
        <p:spPr>
          <a:xfrm rot="0">
            <a:off x="457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endParaRPr altLang="zh-CN" sz="1400" lang="en-US"/>
          </a:p>
        </p:txBody>
      </p:sp>
      <p:sp>
        <p:nvSpPr>
          <p:cNvPr id="1048580" name=""/>
          <p:cNvSpPr/>
          <p:nvPr>
            <p:ph type="sldNum" sz="quarter" idx="4"/>
          </p:nvPr>
        </p:nvSpPr>
        <p:spPr>
          <a:xfrm rot="0">
            <a:off x="6553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r" eaLnBrk="1" hangingPunct="1" latinLnBrk="1" lvl="0"/>
            <a:fld id="{566ABCEB-ACFC-4714-9973-3DA970169C29}" type="slidenum">
              <a:rPr altLang="zh-CN" sz="1400" lang="en-US"/>
              <a:pPr algn="r" eaLnBrk="1" hangingPunct="1" latinLnBrk="1" lvl="0"/>
            </a:fld>
            <a:endParaRPr altLang="zh-CN" sz="1400" lang="en-US"/>
          </a:p>
        </p:txBody>
      </p:sp>
      <p:sp>
        <p:nvSpPr>
          <p:cNvPr id="1048579" name=""/>
          <p:cNvSpPr/>
          <p:nvPr>
            <p:ph type="ftr" sz="quarter" idx="3"/>
          </p:nvPr>
        </p:nvSpPr>
        <p:spPr>
          <a:xfrm rot="0">
            <a:off x="3124200" y="6245225"/>
            <a:ext cx="2895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ctr" eaLnBrk="1" hangingPunct="1" latinLnBrk="1" lvl="0"/>
            <a:endParaRPr altLang="zh-CN" sz="140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108" name=""/>
        <p:cNvGrpSpPr/>
        <p:nvPr/>
      </p:nvGrpSpPr>
      <p:grpSpPr>
        <a:xfrm>
          <a:off x="0" y="0"/>
          <a:ext cx="0" cy="0"/>
          <a:chOff x="0" y="0"/>
          <a:chExt cx="0" cy="0"/>
        </a:xfrm>
      </p:grpSpPr>
      <p:sp>
        <p:nvSpPr>
          <p:cNvPr id="1048895" name="标题 1"/>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896"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97" name="文本占位符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578" name=""/>
          <p:cNvSpPr/>
          <p:nvPr>
            <p:ph type="dt" sz="half" idx="2"/>
          </p:nvPr>
        </p:nvSpPr>
        <p:spPr>
          <a:xfrm rot="0">
            <a:off x="457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endParaRPr altLang="zh-CN" sz="1400" lang="en-US"/>
          </a:p>
        </p:txBody>
      </p:sp>
      <p:sp>
        <p:nvSpPr>
          <p:cNvPr id="1048580" name=""/>
          <p:cNvSpPr/>
          <p:nvPr>
            <p:ph type="sldNum" sz="quarter" idx="4"/>
          </p:nvPr>
        </p:nvSpPr>
        <p:spPr>
          <a:xfrm rot="0">
            <a:off x="6553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r" eaLnBrk="1" hangingPunct="1" latinLnBrk="1" lvl="0"/>
            <a:fld id="{566ABCEB-ACFC-4714-9973-3DA970169C29}" type="slidenum">
              <a:rPr altLang="zh-CN" sz="1400" lang="en-US"/>
              <a:pPr algn="r" eaLnBrk="1" hangingPunct="1" latinLnBrk="1" lvl="0"/>
            </a:fld>
            <a:endParaRPr altLang="zh-CN" sz="1400" lang="en-US"/>
          </a:p>
        </p:txBody>
      </p:sp>
      <p:sp>
        <p:nvSpPr>
          <p:cNvPr id="1048579" name=""/>
          <p:cNvSpPr/>
          <p:nvPr>
            <p:ph type="ftr" sz="quarter" idx="3"/>
          </p:nvPr>
        </p:nvSpPr>
        <p:spPr>
          <a:xfrm rot="0">
            <a:off x="3124200" y="6245225"/>
            <a:ext cx="2895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ctr" eaLnBrk="1" hangingPunct="1" latinLnBrk="1" lvl="0"/>
            <a:endParaRPr altLang="zh-CN" sz="140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110" name=""/>
        <p:cNvGrpSpPr/>
        <p:nvPr/>
      </p:nvGrpSpPr>
      <p:grpSpPr>
        <a:xfrm>
          <a:off x="0" y="0"/>
          <a:ext cx="0" cy="0"/>
          <a:chOff x="0" y="0"/>
          <a:chExt cx="0" cy="0"/>
        </a:xfrm>
      </p:grpSpPr>
      <p:sp>
        <p:nvSpPr>
          <p:cNvPr id="1048900" name="标题 1"/>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901" name="图片占位符 2"/>
          <p:cNvSpPr>
            <a:spLocks noGrp="1"/>
          </p:cNvSpPr>
          <p:nvPr>
            <p:ph type="pic" idx="1"/>
          </p:nvPr>
        </p:nvSpPr>
        <p:spPr>
          <a:xfrm>
            <a:off x="1792288" y="612775"/>
            <a:ext cx="5486400" cy="4114800"/>
          </a:xfrm>
        </p:spPr>
        <p:txBody>
          <a:bodyPr anchor="t" anchorCtr="0" bIns="45720" compatLnSpc="1" lIns="91440" numCol="1" rIns="91440" tIns="45720" vert="horz" wrap="square">
            <a:prstTxWarp prst="textNoShape"/>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0" fontAlgn="base" hangingPunct="0" indent="0" latinLnBrk="0" lvl="0" marL="0" marR="0" rtl="0">
              <a:lnSpc>
                <a:spcPct val="100000"/>
              </a:lnSpc>
              <a:spcBef>
                <a:spcPct val="20000"/>
              </a:spcBef>
              <a:spcAft>
                <a:spcPct val="0"/>
              </a:spcAft>
              <a:buClrTx/>
              <a:buSzTx/>
              <a:buFontTx/>
              <a:buNone/>
            </a:pPr>
            <a:endParaRPr altLang="en-US" baseline="0" b="0" cap="none" sz="3200" i="0" kern="0" kumimoji="0" lang="zh-CN" noProof="0" normalizeH="0" spc="0" strike="noStrike" u="none" smtClean="0">
              <a:ln>
                <a:noFill/>
              </a:ln>
              <a:solidFill>
                <a:schemeClr val="tx1"/>
              </a:solidFill>
              <a:effectLst/>
              <a:uLnTx/>
              <a:uFillTx/>
              <a:latin typeface="+mn-lt"/>
              <a:ea typeface="+mn-ea"/>
              <a:cs typeface="+mn-cs"/>
            </a:endParaRPr>
          </a:p>
        </p:txBody>
      </p:sp>
      <p:sp>
        <p:nvSpPr>
          <p:cNvPr id="1048902" name="文本占位符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578" name=""/>
          <p:cNvSpPr/>
          <p:nvPr>
            <p:ph type="dt" sz="half" idx="2"/>
          </p:nvPr>
        </p:nvSpPr>
        <p:spPr>
          <a:xfrm rot="0">
            <a:off x="457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endParaRPr altLang="zh-CN" sz="1400" lang="en-US"/>
          </a:p>
        </p:txBody>
      </p:sp>
      <p:sp>
        <p:nvSpPr>
          <p:cNvPr id="1048580" name=""/>
          <p:cNvSpPr/>
          <p:nvPr>
            <p:ph type="sldNum" sz="quarter" idx="4"/>
          </p:nvPr>
        </p:nvSpPr>
        <p:spPr>
          <a:xfrm rot="0">
            <a:off x="6553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r" eaLnBrk="1" hangingPunct="1" latinLnBrk="1" lvl="0"/>
            <a:fld id="{566ABCEB-ACFC-4714-9973-3DA970169C29}" type="slidenum">
              <a:rPr altLang="zh-CN" sz="1400" lang="en-US"/>
              <a:pPr algn="r" eaLnBrk="1" hangingPunct="1" latinLnBrk="1" lvl="0"/>
            </a:fld>
            <a:endParaRPr altLang="zh-CN" sz="1400" lang="en-US"/>
          </a:p>
        </p:txBody>
      </p:sp>
      <p:sp>
        <p:nvSpPr>
          <p:cNvPr id="1048579" name=""/>
          <p:cNvSpPr/>
          <p:nvPr>
            <p:ph type="ftr" sz="quarter" idx="3"/>
          </p:nvPr>
        </p:nvSpPr>
        <p:spPr>
          <a:xfrm rot="0">
            <a:off x="3124200" y="6245225"/>
            <a:ext cx="2895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ctr" eaLnBrk="1" hangingPunct="1" latinLnBrk="1" lvl="0"/>
            <a:endParaRPr altLang="zh-CN" sz="140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image" Target="../media/image1.jpeg"/><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blipFill rotWithShape="0">
          <a:blip xmlns:r="http://schemas.openxmlformats.org/officeDocument/2006/relationships" r:embed="rId14">
            <a:alphaModFix amt="100000"/>
          </a:blip>
          <a:srcRect/>
          <a:stretch>
            <a:fillRect/>
          </a:stretch>
        </a:blipFill>
      </p:bgPr>
    </p:bg>
    <p:spTree>
      <p:nvGrpSpPr>
        <p:cNvPr id="24" name=""/>
        <p:cNvGrpSpPr/>
        <p:nvPr/>
      </p:nvGrpSpPr>
      <p:grpSpPr>
        <a:xfrm rot="0">
          <a:off x="0" y="0"/>
          <a:ext cx="0" cy="0"/>
          <a:chOff x="0" y="0"/>
          <a:chExt cx="0" cy="0"/>
        </a:xfrm>
      </p:grpSpPr>
      <p:sp>
        <p:nvSpPr>
          <p:cNvPr id="1048576" name=""/>
          <p:cNvSpPr/>
          <p:nvPr>
            <p:ph type="title" sz="full" idx="0"/>
          </p:nvPr>
        </p:nvSpPr>
        <p:spPr>
          <a:xfrm rot="0">
            <a:off x="457200" y="274637"/>
            <a:ext cx="8229600" cy="1143000"/>
          </a:xfrm>
          <a:prstGeom prst="rect"/>
          <a:noFill/>
          <a:ln>
            <a:noFill/>
          </a:ln>
        </p:spPr>
        <p:txBody>
          <a:bodyPr anchor="ctr" bIns="45720" lIns="91440" rIns="91440" tIns="45720"/>
          <a:p>
            <a:pPr lvl="0"/>
            <a:r>
              <a:rPr altLang="en-US" lang="zh-CN"/>
              <a:t>单击此处编辑母版标题样式</a:t>
            </a:r>
          </a:p>
        </p:txBody>
      </p:sp>
      <p:sp>
        <p:nvSpPr>
          <p:cNvPr id="1048577" name=""/>
          <p:cNvSpPr/>
          <p:nvPr>
            <p:ph type="body" sz="full" idx="1"/>
          </p:nvPr>
        </p:nvSpPr>
        <p:spPr>
          <a:xfrm rot="0">
            <a:off x="457200" y="1600200"/>
            <a:ext cx="8229600" cy="4525962"/>
          </a:xfrm>
          <a:prstGeom prst="rect"/>
          <a:noFill/>
          <a:ln>
            <a:noFill/>
          </a:ln>
        </p:spPr>
        <p:txBody>
          <a:bodyPr anchor="t" bIns="45720" lIns="91440" rIns="91440" tIns="45720"/>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578" name=""/>
          <p:cNvSpPr/>
          <p:nvPr>
            <p:ph type="dt" sz="half" idx="2"/>
          </p:nvPr>
        </p:nvSpPr>
        <p:spPr>
          <a:xfrm rot="0">
            <a:off x="457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endParaRPr altLang="zh-CN" sz="1400" lang="en-US"/>
          </a:p>
        </p:txBody>
      </p:sp>
      <p:sp>
        <p:nvSpPr>
          <p:cNvPr id="1048579" name=""/>
          <p:cNvSpPr/>
          <p:nvPr>
            <p:ph type="ftr" sz="quarter" idx="3"/>
          </p:nvPr>
        </p:nvSpPr>
        <p:spPr>
          <a:xfrm rot="0">
            <a:off x="3124200" y="6245225"/>
            <a:ext cx="2895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ctr" eaLnBrk="1" hangingPunct="1" latinLnBrk="1" lvl="0"/>
            <a:endParaRPr altLang="zh-CN" sz="1400" lang="en-US"/>
          </a:p>
        </p:txBody>
      </p:sp>
      <p:sp>
        <p:nvSpPr>
          <p:cNvPr id="1048580" name=""/>
          <p:cNvSpPr/>
          <p:nvPr>
            <p:ph type="sldNum" sz="quarter" idx="4"/>
          </p:nvPr>
        </p:nvSpPr>
        <p:spPr>
          <a:xfrm rot="0">
            <a:off x="6553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r" eaLnBrk="1" hangingPunct="1" latinLnBrk="1" lvl="0"/>
            <a:fld id="{566ABCEB-ACFC-4714-9973-3DA970169C29}" type="slidenum">
              <a:rPr altLang="zh-CN" sz="1400" lang="en-US"/>
              <a:pPr algn="r" eaLnBrk="1" hangingPunct="1" latinLnBrk="1" lvl="0"/>
            </a:fld>
            <a:endParaRPr altLang="zh-CN" sz="1400" lang="en-US"/>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sldNum="0"/>
  <p:txStyles>
    <p:titleStyle>
      <a:lvl1pPr algn="ctr" eaLnBrk="0" fontAlgn="base" hangingPunct="0" rtl="0">
        <a:spcBef>
          <a:spcPct val="0"/>
        </a:spcBef>
        <a:spcAft>
          <a:spcPct val="0"/>
        </a:spcAft>
        <a:defRPr sz="4400">
          <a:solidFill>
            <a:schemeClr val="tx2"/>
          </a:solidFill>
          <a:latin typeface="+mj-lt"/>
          <a:ea typeface="+mj-ea"/>
          <a:cs typeface="+mj-cs"/>
        </a:defRPr>
      </a:lvl1pPr>
      <a:lvl2pPr algn="ctr" eaLnBrk="0" fontAlgn="base" hangingPunct="0" rtl="0">
        <a:spcBef>
          <a:spcPct val="0"/>
        </a:spcBef>
        <a:spcAft>
          <a:spcPct val="0"/>
        </a:spcAft>
        <a:defRPr sz="4400">
          <a:solidFill>
            <a:schemeClr val="tx2"/>
          </a:solidFill>
          <a:latin typeface="Arial" charset="0"/>
          <a:ea typeface="宋体" pitchFamily="2" charset="-122"/>
        </a:defRPr>
      </a:lvl2pPr>
      <a:lvl3pPr algn="ctr" eaLnBrk="0" fontAlgn="base" hangingPunct="0" rtl="0">
        <a:spcBef>
          <a:spcPct val="0"/>
        </a:spcBef>
        <a:spcAft>
          <a:spcPct val="0"/>
        </a:spcAft>
        <a:defRPr sz="4400">
          <a:solidFill>
            <a:schemeClr val="tx2"/>
          </a:solidFill>
          <a:latin typeface="Arial" charset="0"/>
          <a:ea typeface="宋体" pitchFamily="2" charset="-122"/>
        </a:defRPr>
      </a:lvl3pPr>
      <a:lvl4pPr algn="ctr" eaLnBrk="0" fontAlgn="base" hangingPunct="0" rtl="0">
        <a:spcBef>
          <a:spcPct val="0"/>
        </a:spcBef>
        <a:spcAft>
          <a:spcPct val="0"/>
        </a:spcAft>
        <a:defRPr sz="4400">
          <a:solidFill>
            <a:schemeClr val="tx2"/>
          </a:solidFill>
          <a:latin typeface="Arial" charset="0"/>
          <a:ea typeface="宋体" pitchFamily="2" charset="-122"/>
        </a:defRPr>
      </a:lvl4pPr>
      <a:lvl5pPr algn="ctr" eaLnBrk="0" fontAlgn="base" hangingPunct="0" rtl="0">
        <a:spcBef>
          <a:spcPct val="0"/>
        </a:spcBef>
        <a:spcAft>
          <a:spcPct val="0"/>
        </a:spcAft>
        <a:defRPr sz="4400">
          <a:solidFill>
            <a:schemeClr val="tx2"/>
          </a:solidFill>
          <a:latin typeface="Arial" charset="0"/>
          <a:ea typeface="宋体" pitchFamily="2" charset="-122"/>
        </a:defRPr>
      </a:lvl5pPr>
      <a:lvl6pPr algn="ctr" fontAlgn="base" marL="457200" rtl="0">
        <a:spcBef>
          <a:spcPct val="0"/>
        </a:spcBef>
        <a:spcAft>
          <a:spcPct val="0"/>
        </a:spcAft>
        <a:defRPr sz="4400">
          <a:solidFill>
            <a:schemeClr val="tx2"/>
          </a:solidFill>
          <a:latin typeface="Arial" charset="0"/>
          <a:ea typeface="宋体" pitchFamily="2" charset="-122"/>
        </a:defRPr>
      </a:lvl6pPr>
      <a:lvl7pPr algn="ctr" fontAlgn="base" marL="914400" rtl="0">
        <a:spcBef>
          <a:spcPct val="0"/>
        </a:spcBef>
        <a:spcAft>
          <a:spcPct val="0"/>
        </a:spcAft>
        <a:defRPr sz="4400">
          <a:solidFill>
            <a:schemeClr val="tx2"/>
          </a:solidFill>
          <a:latin typeface="Arial" charset="0"/>
          <a:ea typeface="宋体" pitchFamily="2" charset="-122"/>
        </a:defRPr>
      </a:lvl7pPr>
      <a:lvl8pPr algn="ctr" fontAlgn="base" marL="1371600" rtl="0">
        <a:spcBef>
          <a:spcPct val="0"/>
        </a:spcBef>
        <a:spcAft>
          <a:spcPct val="0"/>
        </a:spcAft>
        <a:defRPr sz="4400">
          <a:solidFill>
            <a:schemeClr val="tx2"/>
          </a:solidFill>
          <a:latin typeface="Arial" charset="0"/>
          <a:ea typeface="宋体" pitchFamily="2" charset="-122"/>
        </a:defRPr>
      </a:lvl8pPr>
      <a:lvl9pPr algn="ctr" fontAlgn="base" marL="1828800" rtl="0">
        <a:spcBef>
          <a:spcPct val="0"/>
        </a:spcBef>
        <a:spcAft>
          <a:spcPct val="0"/>
        </a:spcAft>
        <a:defRPr sz="4400">
          <a:solidFill>
            <a:schemeClr val="tx2"/>
          </a:solidFill>
          <a:latin typeface="Arial" charset="0"/>
          <a:ea typeface="宋体" pitchFamily="2" charset="-122"/>
        </a:defRPr>
      </a:lvl9pPr>
    </p:titleStyle>
    <p:bodyStyle>
      <a:lvl1pPr algn="l" eaLnBrk="0" fontAlgn="base" hangingPunct="0" indent="-342900" marL="342900" rtl="0">
        <a:spcBef>
          <a:spcPct val="20000"/>
        </a:spcBef>
        <a:spcAft>
          <a:spcPct val="0"/>
        </a:spcAft>
        <a:buChar char="•"/>
        <a:defRPr sz="3200">
          <a:solidFill>
            <a:schemeClr val="tx1"/>
          </a:solidFill>
          <a:latin typeface="+mn-lt"/>
          <a:ea typeface="+mn-ea"/>
          <a:cs typeface="+mn-cs"/>
        </a:defRPr>
      </a:lvl1pPr>
      <a:lvl2pPr algn="l" eaLnBrk="0" fontAlgn="base" hangingPunct="0" indent="-285750" marL="742950" rtl="0">
        <a:spcBef>
          <a:spcPct val="20000"/>
        </a:spcBef>
        <a:spcAft>
          <a:spcPct val="0"/>
        </a:spcAft>
        <a:buChar char="–"/>
        <a:defRPr sz="2800">
          <a:solidFill>
            <a:schemeClr val="tx1"/>
          </a:solidFill>
          <a:latin typeface="+mn-lt"/>
          <a:ea typeface="+mn-ea"/>
        </a:defRPr>
      </a:lvl2pPr>
      <a:lvl3pPr algn="l" eaLnBrk="0" fontAlgn="base" hangingPunct="0" indent="-228600" marL="1143000" rtl="0">
        <a:spcBef>
          <a:spcPct val="20000"/>
        </a:spcBef>
        <a:spcAft>
          <a:spcPct val="0"/>
        </a:spcAft>
        <a:buChar char="•"/>
        <a:defRPr sz="2400">
          <a:solidFill>
            <a:schemeClr val="tx1"/>
          </a:solidFill>
          <a:latin typeface="+mn-lt"/>
          <a:ea typeface="+mn-ea"/>
        </a:defRPr>
      </a:lvl3pPr>
      <a:lvl4pPr algn="l" eaLnBrk="0" fontAlgn="base" hangingPunct="0" indent="-228600" marL="1600200" rtl="0">
        <a:spcBef>
          <a:spcPct val="20000"/>
        </a:spcBef>
        <a:spcAft>
          <a:spcPct val="0"/>
        </a:spcAft>
        <a:buChar char="–"/>
        <a:defRPr sz="2000">
          <a:solidFill>
            <a:schemeClr val="tx1"/>
          </a:solidFill>
          <a:latin typeface="+mn-lt"/>
          <a:ea typeface="+mn-ea"/>
        </a:defRPr>
      </a:lvl4pPr>
      <a:lvl5pPr algn="l" eaLnBrk="0" fontAlgn="base" hangingPunct="0" indent="-228600" marL="2057400" rtl="0">
        <a:spcBef>
          <a:spcPct val="20000"/>
        </a:spcBef>
        <a:spcAft>
          <a:spcPct val="0"/>
        </a:spcAft>
        <a:buChar char="»"/>
        <a:defRPr sz="2000">
          <a:solidFill>
            <a:schemeClr val="tx1"/>
          </a:solidFill>
          <a:latin typeface="+mn-lt"/>
          <a:ea typeface="+mn-ea"/>
        </a:defRPr>
      </a:lvl5pPr>
      <a:lvl6pPr algn="l" fontAlgn="base" indent="-228600" marL="2514600" rtl="0">
        <a:spcBef>
          <a:spcPct val="20000"/>
        </a:spcBef>
        <a:spcAft>
          <a:spcPct val="0"/>
        </a:spcAft>
        <a:buChar char="»"/>
        <a:defRPr sz="2000">
          <a:solidFill>
            <a:schemeClr val="tx1"/>
          </a:solidFill>
          <a:latin typeface="+mn-lt"/>
          <a:ea typeface="+mn-ea"/>
        </a:defRPr>
      </a:lvl6pPr>
      <a:lvl7pPr algn="l" fontAlgn="base" indent="-228600" marL="2971800" rtl="0">
        <a:spcBef>
          <a:spcPct val="20000"/>
        </a:spcBef>
        <a:spcAft>
          <a:spcPct val="0"/>
        </a:spcAft>
        <a:buChar char="»"/>
        <a:defRPr sz="2000">
          <a:solidFill>
            <a:schemeClr val="tx1"/>
          </a:solidFill>
          <a:latin typeface="+mn-lt"/>
          <a:ea typeface="+mn-ea"/>
        </a:defRPr>
      </a:lvl7pPr>
      <a:lvl8pPr algn="l" fontAlgn="base" indent="-228600" marL="3429000" rtl="0">
        <a:spcBef>
          <a:spcPct val="20000"/>
        </a:spcBef>
        <a:spcAft>
          <a:spcPct val="0"/>
        </a:spcAft>
        <a:buChar char="»"/>
        <a:defRPr sz="2000">
          <a:solidFill>
            <a:schemeClr val="tx1"/>
          </a:solidFill>
          <a:latin typeface="+mn-lt"/>
          <a:ea typeface="+mn-ea"/>
        </a:defRPr>
      </a:lvl8pPr>
      <a:lvl9pPr algn="l" fontAlgn="base" indent="-228600" marL="3886200" rtl="0">
        <a:spcBef>
          <a:spcPct val="20000"/>
        </a:spcBef>
        <a:spcAft>
          <a:spcPct val="0"/>
        </a:spcAft>
        <a:buChar char="»"/>
        <a:defRPr sz="2000">
          <a:solidFill>
            <a:schemeClr val="tx1"/>
          </a:solidFill>
          <a:latin typeface="+mn-lt"/>
          <a:ea typeface="+mn-ea"/>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audio" Target="../media/media1.wav"/><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image" Target="../media/image5.wmf"/><Relationship Id="rId2"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7.wmf"/><Relationship Id="rId3"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image" Target="../media/image8.wmf"/><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image" Target="../media/image9.wmf"/><Relationship Id="rId2" Type="http://schemas.openxmlformats.org/officeDocument/2006/relationships/image" Target="../media/image10.wmf"/><Relationship Id="rId3"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2.wmf"/><Relationship Id="rId2" Type="http://schemas.openxmlformats.org/officeDocument/2006/relationships/image" Target="../media/image3.wmf"/><Relationship Id="rId3"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image" Target="../media/image11.wmf"/><Relationship Id="rId2" Type="http://schemas.openxmlformats.org/officeDocument/2006/relationships/image" Target="../media/image12.wmf"/><Relationship Id="rId3"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3.wmf"/><Relationship Id="rId2" Type="http://schemas.openxmlformats.org/officeDocument/2006/relationships/image" Target="../media/image4.wmf"/><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25" name=""/>
        <p:cNvGrpSpPr/>
        <p:nvPr/>
      </p:nvGrpSpPr>
      <p:grpSpPr>
        <a:xfrm rot="0">
          <a:off x="0" y="0"/>
          <a:ext cx="0" cy="0"/>
          <a:chOff x="0" y="0"/>
          <a:chExt cx="0" cy="0"/>
        </a:xfrm>
      </p:grpSpPr>
      <p:sp>
        <p:nvSpPr>
          <p:cNvPr id="1048581" name=""/>
          <p:cNvSpPr/>
          <p:nvPr>
            <p:ph type="title" sz="full" idx="0"/>
          </p:nvPr>
        </p:nvSpPr>
        <p:spPr>
          <a:xfrm rot="0">
            <a:off x="827087" y="3357562"/>
            <a:ext cx="73914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宋体" pitchFamily="2" charset="-122"/>
                <a:sym typeface="Arial" pitchFamily="0" charset="0"/>
              </a:defRPr>
            </a:lvl1pPr>
          </a:lstStyle>
          <a:p>
            <a:pPr eaLnBrk="1" hangingPunct="1" latinLnBrk="1" lvl="0"/>
            <a:r>
              <a:rPr altLang="en-US" b="1" sz="5400" lang="zh-CN"/>
              <a:t>消费理论</a:t>
            </a:r>
          </a:p>
        </p:txBody>
      </p:sp>
      <p:sp>
        <p:nvSpPr>
          <p:cNvPr id="1048582" name=""/>
          <p:cNvSpPr/>
          <p:nvPr/>
        </p:nvSpPr>
        <p:spPr>
          <a:xfrm rot="0">
            <a:off x="533400" y="1676400"/>
            <a:ext cx="7772400" cy="1173162"/>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ctr" eaLnBrk="1" hangingPunct="1" latinLnBrk="1" lvl="0"/>
            <a:r>
              <a:rPr altLang="en-US" b="1" sz="6000" lang="zh-CN">
                <a:solidFill>
                  <a:srgbClr val="CC6600"/>
                </a:solidFill>
              </a:rPr>
              <a:t>第 </a:t>
            </a:r>
            <a:r>
              <a:rPr altLang="zh-CN" b="1" sz="6000" lang="en-US">
                <a:solidFill>
                  <a:srgbClr val="CC6600"/>
                </a:solidFill>
              </a:rPr>
              <a:t>7 </a:t>
            </a:r>
            <a:r>
              <a:rPr altLang="en-US" b="1" sz="6000" lang="zh-CN">
                <a:solidFill>
                  <a:srgbClr val="CC6600"/>
                </a:solidFill>
              </a:rPr>
              <a:t>章</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accel="0" autoRev="0" decel="100000" fill="hold" grpId="0" id="5" nodeType="clickEffect" presetClass="entr" presetID="49" presetSubtype="0">
                                  <p:stCondLst>
                                    <p:cond delay="0"/>
                                  </p:stCondLst>
                                  <p:childTnLst>
                                    <p:set>
                                      <p:cBhvr>
                                        <p:cTn dur="1" fill="hold" id="6">
                                          <p:stCondLst>
                                            <p:cond delay="0"/>
                                          </p:stCondLst>
                                        </p:cTn>
                                        <p:tgtEl>
                                          <p:spTgt spid="1048582"/>
                                        </p:tgtEl>
                                        <p:attrNameLst>
                                          <p:attrName>style.visibility</p:attrName>
                                        </p:attrNameLst>
                                      </p:cBhvr>
                                      <p:to>
                                        <p:strVal val="visible"/>
                                      </p:to>
                                    </p:set>
                                    <p:anim calcmode="lin" valueType="num">
                                      <p:cBhvr>
                                        <p:cTn dur="500" fill="hold" id="7"/>
                                        <p:tgtEl>
                                          <p:spTgt spid="1048582"/>
                                        </p:tgtEl>
                                        <p:attrNameLst>
                                          <p:attrName>ppt_w</p:attrName>
                                        </p:attrNameLst>
                                      </p:cBhvr>
                                      <p:tavLst>
                                        <p:tav tm="0">
                                          <p:val>
                                            <p:fltVal val="0.0"/>
                                          </p:val>
                                        </p:tav>
                                        <p:tav tm="100000">
                                          <p:val>
                                            <p:strVal val="#ppt_w"/>
                                          </p:val>
                                        </p:tav>
                                      </p:tavLst>
                                    </p:anim>
                                    <p:anim calcmode="lin" valueType="num">
                                      <p:cBhvr>
                                        <p:cTn dur="500" fill="hold" id="8"/>
                                        <p:tgtEl>
                                          <p:spTgt spid="1048582"/>
                                        </p:tgtEl>
                                        <p:attrNameLst>
                                          <p:attrName>ppt_h</p:attrName>
                                        </p:attrNameLst>
                                      </p:cBhvr>
                                      <p:tavLst>
                                        <p:tav tm="0">
                                          <p:val>
                                            <p:fltVal val="0.0"/>
                                          </p:val>
                                        </p:tav>
                                        <p:tav tm="100000">
                                          <p:val>
                                            <p:strVal val="#ppt_h"/>
                                          </p:val>
                                        </p:tav>
                                      </p:tavLst>
                                    </p:anim>
                                    <p:anim calcmode="lin" valueType="num">
                                      <p:cBhvr>
                                        <p:cTn dur="500" fill="hold" id="9"/>
                                        <p:tgtEl>
                                          <p:spTgt spid="1048582"/>
                                        </p:tgtEl>
                                        <p:attrNameLst>
                                          <p:attrName>style.rotation</p:attrName>
                                        </p:attrNameLst>
                                      </p:cBhvr>
                                      <p:tavLst>
                                        <p:tav tm="0">
                                          <p:val>
                                            <p:fltVal val="360.0"/>
                                          </p:val>
                                        </p:tav>
                                        <p:tav tm="100000">
                                          <p:val>
                                            <p:fltVal val="0.0"/>
                                          </p:val>
                                        </p:tav>
                                      </p:tavLst>
                                    </p:anim>
                                    <p:animEffect transition="in" filter="fade">
                                      <p:cBhvr>
                                        <p:cTn dur="500" id="10"/>
                                        <p:tgtEl>
                                          <p:spTgt spid="1048582"/>
                                        </p:tgtEl>
                                      </p:cBhvr>
                                    </p:animEffect>
                                  </p:childTnLst>
                                </p:cTn>
                              </p:par>
                            </p:childTnLst>
                          </p:cTn>
                        </p:par>
                        <p:par>
                          <p:cTn fill="hold" id="11">
                            <p:stCondLst>
                              <p:cond delay="500"/>
                            </p:stCondLst>
                            <p:childTnLst>
                              <p:par>
                                <p:cTn fill="hold" grpId="0" id="12" nodeType="afterEffect" presetClass="entr" presetID="2" presetSubtype="3">
                                  <p:stCondLst>
                                    <p:cond delay="0"/>
                                  </p:stCondLst>
                                  <p:childTnLst>
                                    <p:set>
                                      <p:cBhvr>
                                        <p:cTn dur="1" fill="hold" id="13">
                                          <p:stCondLst>
                                            <p:cond delay="0"/>
                                          </p:stCondLst>
                                        </p:cTn>
                                        <p:tgtEl>
                                          <p:spTgt spid="1048581"/>
                                        </p:tgtEl>
                                        <p:attrNameLst>
                                          <p:attrName>style.visibility</p:attrName>
                                        </p:attrNameLst>
                                      </p:cBhvr>
                                      <p:to>
                                        <p:strVal val="visible"/>
                                      </p:to>
                                    </p:set>
                                    <p:anim calcmode="lin" valueType="num">
                                      <p:cBhvr additive="base">
                                        <p:cTn dur="2000" fill="hold" id="14"/>
                                        <p:tgtEl>
                                          <p:spTgt spid="1048581"/>
                                        </p:tgtEl>
                                        <p:attrNameLst>
                                          <p:attrName>ppt_x</p:attrName>
                                        </p:attrNameLst>
                                      </p:cBhvr>
                                      <p:tavLst>
                                        <p:tav tm="0">
                                          <p:val>
                                            <p:strVal val="1+#ppt_w/2"/>
                                          </p:val>
                                        </p:tav>
                                        <p:tav tm="100000">
                                          <p:val>
                                            <p:strVal val="#ppt_x"/>
                                          </p:val>
                                        </p:tav>
                                      </p:tavLst>
                                    </p:anim>
                                    <p:anim calcmode="lin" valueType="num">
                                      <p:cBhvr additive="base">
                                        <p:cTn dur="2000" fill="hold" id="15"/>
                                        <p:tgtEl>
                                          <p:spTgt spid="104858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1" grpId="0" uiExpand="0" build="whole"/>
      <p:bldP spid="1048582" grpId="0" uiExpand="0" build="whole"/>
    </p:bldLst>
  </p:timing>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67" name=""/>
        <p:cNvGrpSpPr/>
        <p:nvPr/>
      </p:nvGrpSpPr>
      <p:grpSpPr>
        <a:xfrm rot="0">
          <a:off x="0" y="0"/>
          <a:ext cx="0" cy="0"/>
          <a:chOff x="0" y="0"/>
          <a:chExt cx="0" cy="0"/>
        </a:xfrm>
      </p:grpSpPr>
      <p:sp>
        <p:nvSpPr>
          <p:cNvPr id="1048643" name=""/>
          <p:cNvSpPr/>
          <p:nvPr>
            <p:ph type="title" sz="full" idx="0"/>
          </p:nvPr>
        </p:nvSpPr>
        <p:spPr>
          <a:xfrm rot="0">
            <a:off x="457200" y="274637"/>
            <a:ext cx="8229600" cy="777875"/>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宋体" pitchFamily="2" charset="-122"/>
                <a:sym typeface="Arial" pitchFamily="0" charset="0"/>
              </a:defRPr>
            </a:lvl1pPr>
          </a:lstStyle>
          <a:p>
            <a:pPr algn="l" eaLnBrk="1" hangingPunct="1" latinLnBrk="1" lvl="0"/>
            <a:br/>
            <a:r>
              <a:rPr altLang="en-US" b="1" sz="4000" lang="zh-CN">
                <a:solidFill>
                  <a:srgbClr val="FF6600"/>
                </a:solidFill>
              </a:rPr>
              <a:t> </a:t>
            </a:r>
            <a:r>
              <a:rPr altLang="zh-CN" b="1" sz="3600" lang="en-US">
                <a:solidFill>
                  <a:srgbClr val="CC3300"/>
                </a:solidFill>
              </a:rPr>
              <a:t>7.2 </a:t>
            </a:r>
            <a:r>
              <a:rPr altLang="en-US" b="1" sz="3600" lang="zh-CN">
                <a:solidFill>
                  <a:srgbClr val="CC3300"/>
                </a:solidFill>
              </a:rPr>
              <a:t>欧文</a:t>
            </a:r>
            <a:r>
              <a:rPr altLang="zh-CN" b="1" sz="3600" lang="en-US">
                <a:solidFill>
                  <a:srgbClr val="CC3300"/>
                </a:solidFill>
              </a:rPr>
              <a:t>·</a:t>
            </a:r>
            <a:r>
              <a:rPr altLang="en-US" b="1" sz="3600" lang="zh-CN">
                <a:solidFill>
                  <a:srgbClr val="CC3300"/>
                </a:solidFill>
              </a:rPr>
              <a:t>费雪与跨期选择</a:t>
            </a:r>
            <a:r>
              <a:rPr altLang="en-US" b="1" sz="4000" lang="zh-CN"/>
              <a:t> </a:t>
            </a:r>
            <a:br/>
            <a:endParaRPr altLang="en-US" b="1" sz="4000" lang="zh-CN"/>
          </a:p>
        </p:txBody>
      </p:sp>
      <p:sp>
        <p:nvSpPr>
          <p:cNvPr id="1048644" name=""/>
          <p:cNvSpPr/>
          <p:nvPr>
            <p:ph type="body" sz="full" idx="1"/>
          </p:nvPr>
        </p:nvSpPr>
        <p:spPr>
          <a:xfrm rot="0">
            <a:off x="684212" y="1052512"/>
            <a:ext cx="8002587" cy="532765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0" charset="0"/>
                <a:ea typeface="宋体" pitchFamily="2" charset="-122"/>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0" charset="0"/>
                <a:ea typeface="宋体" pitchFamily="2" charset="-122"/>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0" charset="0"/>
                <a:ea typeface="宋体" pitchFamily="2" charset="-122"/>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0" charset="0"/>
                <a:ea typeface="宋体" pitchFamily="2" charset="-122"/>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0" charset="0"/>
                <a:ea typeface="宋体" pitchFamily="2" charset="-122"/>
                <a:sym typeface="Arial" pitchFamily="0" charset="0"/>
              </a:defRPr>
            </a:lvl5pPr>
          </a:lstStyle>
          <a:p>
            <a:pPr eaLnBrk="1" hangingPunct="1" latinLnBrk="1" lvl="0">
              <a:lnSpc>
                <a:spcPct val="90000"/>
              </a:lnSpc>
              <a:buFontTx/>
              <a:buNone/>
            </a:pPr>
            <a:r>
              <a:rPr altLang="en-US" b="1" lang="zh-CN">
                <a:solidFill>
                  <a:srgbClr val="3366FF"/>
                </a:solidFill>
              </a:rPr>
              <a:t>⊙ </a:t>
            </a:r>
            <a:r>
              <a:rPr altLang="en-US" lang="zh-CN"/>
              <a:t>跨期预算约束</a:t>
            </a:r>
          </a:p>
          <a:p>
            <a:pPr eaLnBrk="1" hangingPunct="1" latinLnBrk="1" lvl="0">
              <a:spcBef>
                <a:spcPts val="600"/>
              </a:spcBef>
              <a:buFontTx/>
              <a:buNone/>
            </a:pPr>
            <a:r>
              <a:rPr altLang="en-US" sz="2800" lang="zh-CN"/>
              <a:t>            跨期预算约：</a:t>
            </a:r>
            <a:r>
              <a:rPr altLang="zh-CN" sz="2400" lang="en-US"/>
              <a:t>,</a:t>
            </a:r>
            <a:r>
              <a:rPr altLang="en-US" sz="2800" lang="zh-CN"/>
              <a:t>它衡量了可获得的可用于现在与未来消费的总资源。</a:t>
            </a:r>
          </a:p>
          <a:p>
            <a:pPr eaLnBrk="1" hangingPunct="1" latinLnBrk="1" lvl="0">
              <a:spcBef>
                <a:spcPts val="600"/>
              </a:spcBef>
              <a:buFontTx/>
              <a:buNone/>
            </a:pPr>
            <a:r>
              <a:rPr altLang="en-US" sz="2400" lang="zh-CN"/>
              <a:t>            在第一时期，储蓄等于收入减消费，</a:t>
            </a:r>
          </a:p>
          <a:p>
            <a:pPr eaLnBrk="1" hangingPunct="1" latinLnBrk="1" lvl="0">
              <a:spcBef>
                <a:spcPts val="600"/>
              </a:spcBef>
              <a:buFontTx/>
              <a:buNone/>
            </a:pPr>
            <a:r>
              <a:rPr altLang="en-US" sz="2400" lang="zh-CN"/>
              <a:t>                    即：</a:t>
            </a:r>
            <a:r>
              <a:rPr altLang="zh-CN" sz="2400" lang="en-US">
                <a:latin typeface="宋体" pitchFamily="2" charset="-122"/>
              </a:rPr>
              <a:t>S=Y</a:t>
            </a:r>
            <a:r>
              <a:rPr altLang="zh-CN" baseline="-25000" sz="2400" lang="en-US">
                <a:latin typeface="宋体" pitchFamily="2" charset="-122"/>
              </a:rPr>
              <a:t>1</a:t>
            </a:r>
            <a:r>
              <a:rPr altLang="zh-CN" sz="2400" lang="en-US">
                <a:latin typeface="宋体" pitchFamily="2" charset="-122"/>
              </a:rPr>
              <a:t>-C</a:t>
            </a:r>
            <a:r>
              <a:rPr altLang="zh-CN" baseline="-25000" sz="2400" lang="en-US">
                <a:latin typeface="宋体" pitchFamily="2" charset="-122"/>
              </a:rPr>
              <a:t>1</a:t>
            </a:r>
            <a:r>
              <a:rPr altLang="zh-CN" sz="2400" lang="en-US">
                <a:latin typeface="宋体" pitchFamily="2" charset="-122"/>
              </a:rPr>
              <a:t>         (1)</a:t>
            </a:r>
          </a:p>
          <a:p>
            <a:pPr eaLnBrk="1" hangingPunct="1" latinLnBrk="1" lvl="0">
              <a:spcBef>
                <a:spcPts val="600"/>
              </a:spcBef>
              <a:buFontTx/>
              <a:buNone/>
            </a:pPr>
            <a:r>
              <a:rPr altLang="en-US" sz="2400" lang="zh-CN"/>
              <a:t>            在第二时期，消费等于第二个时期的收入加上积累的储蓄，包括储蓄所转到的利息加，</a:t>
            </a:r>
          </a:p>
          <a:p>
            <a:pPr eaLnBrk="1" hangingPunct="1" latinLnBrk="1" lvl="0">
              <a:spcBef>
                <a:spcPts val="600"/>
              </a:spcBef>
              <a:buFontTx/>
              <a:buNone/>
            </a:pPr>
            <a:r>
              <a:rPr altLang="en-US" sz="2400" lang="zh-CN"/>
              <a:t>                   即：</a:t>
            </a:r>
            <a:r>
              <a:rPr altLang="zh-CN" sz="2400" lang="en-US">
                <a:latin typeface="宋体" pitchFamily="2" charset="-122"/>
              </a:rPr>
              <a:t>C</a:t>
            </a:r>
            <a:r>
              <a:rPr altLang="zh-CN" baseline="-25000" sz="2400" lang="en-US">
                <a:latin typeface="宋体" pitchFamily="2" charset="-122"/>
              </a:rPr>
              <a:t>2</a:t>
            </a:r>
            <a:r>
              <a:rPr altLang="zh-CN" sz="2400" lang="en-US">
                <a:latin typeface="宋体" pitchFamily="2" charset="-122"/>
              </a:rPr>
              <a:t>=(1+r)S+Y</a:t>
            </a:r>
            <a:r>
              <a:rPr altLang="zh-CN" baseline="-25000" sz="2400" lang="en-US">
                <a:latin typeface="宋体" pitchFamily="2" charset="-122"/>
              </a:rPr>
              <a:t>2</a:t>
            </a:r>
            <a:r>
              <a:rPr altLang="zh-CN" sz="2400" lang="en-US">
                <a:latin typeface="宋体" pitchFamily="2" charset="-122"/>
              </a:rPr>
              <a:t>    (2)</a:t>
            </a:r>
          </a:p>
          <a:p>
            <a:pPr eaLnBrk="1" hangingPunct="1" latinLnBrk="1" lvl="0">
              <a:spcBef>
                <a:spcPts val="600"/>
              </a:spcBef>
              <a:buFontTx/>
              <a:buNone/>
            </a:pPr>
            <a:r>
              <a:rPr altLang="en-US" sz="2400" lang="zh-CN"/>
              <a:t>            结合（</a:t>
            </a:r>
            <a:r>
              <a:rPr altLang="zh-CN" sz="2400" lang="en-US"/>
              <a:t>1</a:t>
            </a:r>
            <a:r>
              <a:rPr altLang="en-US" sz="2400" lang="zh-CN"/>
              <a:t>）、（</a:t>
            </a:r>
            <a:r>
              <a:rPr altLang="zh-CN" sz="2400" lang="en-US"/>
              <a:t>2</a:t>
            </a:r>
            <a:r>
              <a:rPr altLang="en-US" sz="2400" lang="zh-CN"/>
              <a:t>）得：</a:t>
            </a:r>
          </a:p>
          <a:p>
            <a:pPr eaLnBrk="1" hangingPunct="1" latinLnBrk="1" lvl="0">
              <a:lnSpc>
                <a:spcPct val="150000"/>
              </a:lnSpc>
              <a:spcBef>
                <a:spcPts val="600"/>
              </a:spcBef>
              <a:buFontTx/>
              <a:buNone/>
            </a:pPr>
            <a:r>
              <a:rPr altLang="zh-CN" sz="2400" lang="en-US">
                <a:latin typeface="宋体" pitchFamily="2" charset="-122"/>
              </a:rPr>
              <a:t>      C</a:t>
            </a:r>
            <a:r>
              <a:rPr altLang="zh-CN" baseline="-25000" sz="2400" lang="en-US">
                <a:latin typeface="宋体" pitchFamily="2" charset="-122"/>
              </a:rPr>
              <a:t>2</a:t>
            </a:r>
            <a:r>
              <a:rPr altLang="zh-CN" sz="2400" lang="en-US">
                <a:latin typeface="宋体" pitchFamily="2" charset="-122"/>
              </a:rPr>
              <a:t>=(1+r)(Y</a:t>
            </a:r>
            <a:r>
              <a:rPr altLang="zh-CN" baseline="-25000" sz="2400" lang="en-US">
                <a:latin typeface="宋体" pitchFamily="2" charset="-122"/>
              </a:rPr>
              <a:t>1</a:t>
            </a:r>
            <a:r>
              <a:rPr altLang="zh-CN" sz="2400" lang="en-US">
                <a:latin typeface="宋体" pitchFamily="2" charset="-122"/>
              </a:rPr>
              <a:t>-C</a:t>
            </a:r>
            <a:r>
              <a:rPr altLang="zh-CN" baseline="-25000" sz="2400" lang="en-US">
                <a:latin typeface="宋体" pitchFamily="2" charset="-122"/>
              </a:rPr>
              <a:t>1</a:t>
            </a:r>
            <a:r>
              <a:rPr altLang="zh-CN" sz="2400" lang="en-US">
                <a:latin typeface="宋体" pitchFamily="2" charset="-122"/>
              </a:rPr>
              <a:t>)+Y</a:t>
            </a:r>
            <a:r>
              <a:rPr altLang="zh-CN" baseline="-25000" sz="2400" lang="en-US">
                <a:latin typeface="宋体" pitchFamily="2" charset="-122"/>
              </a:rPr>
              <a:t>2</a:t>
            </a:r>
            <a:r>
              <a:rPr altLang="zh-CN" sz="2400" lang="en-US">
                <a:latin typeface="宋体" pitchFamily="2" charset="-122"/>
              </a:rPr>
              <a:t>   →   (1+r)C</a:t>
            </a:r>
            <a:r>
              <a:rPr altLang="zh-CN" baseline="-25000" sz="2400" lang="en-US">
                <a:latin typeface="宋体" pitchFamily="2" charset="-122"/>
              </a:rPr>
              <a:t>1</a:t>
            </a:r>
            <a:r>
              <a:rPr altLang="zh-CN" sz="2400" lang="en-US">
                <a:latin typeface="宋体" pitchFamily="2" charset="-122"/>
              </a:rPr>
              <a:t>+C</a:t>
            </a:r>
            <a:r>
              <a:rPr altLang="zh-CN" baseline="-25000" sz="2400" lang="en-US">
                <a:latin typeface="宋体" pitchFamily="2" charset="-122"/>
              </a:rPr>
              <a:t>2</a:t>
            </a:r>
            <a:r>
              <a:rPr altLang="zh-CN" sz="2400" lang="en-US">
                <a:latin typeface="宋体" pitchFamily="2" charset="-122"/>
              </a:rPr>
              <a:t>=(1+r)Y</a:t>
            </a:r>
            <a:r>
              <a:rPr altLang="zh-CN" baseline="-25000" sz="2400" lang="en-US">
                <a:latin typeface="宋体" pitchFamily="2" charset="-122"/>
              </a:rPr>
              <a:t>1</a:t>
            </a:r>
            <a:r>
              <a:rPr altLang="zh-CN" sz="2400" lang="en-US">
                <a:latin typeface="宋体" pitchFamily="2" charset="-122"/>
              </a:rPr>
              <a:t>+Y</a:t>
            </a:r>
            <a:r>
              <a:rPr altLang="zh-CN" baseline="-25000" sz="2400" lang="en-US">
                <a:latin typeface="宋体" pitchFamily="2" charset="-122"/>
              </a:rPr>
              <a:t>2</a:t>
            </a:r>
            <a:r>
              <a:rPr altLang="zh-CN" sz="2400" lang="en-US">
                <a:latin typeface="宋体" pitchFamily="2" charset="-122"/>
              </a:rPr>
              <a:t>        </a:t>
            </a:r>
          </a:p>
          <a:p>
            <a:pPr eaLnBrk="1" hangingPunct="1" latinLnBrk="1" lvl="0">
              <a:lnSpc>
                <a:spcPct val="150000"/>
              </a:lnSpc>
              <a:spcBef>
                <a:spcPts val="600"/>
              </a:spcBef>
              <a:buFontTx/>
              <a:buNone/>
            </a:pPr>
            <a:r>
              <a:rPr altLang="zh-CN" sz="2400" lang="en-US">
                <a:latin typeface="宋体" pitchFamily="2" charset="-122"/>
              </a:rPr>
              <a:t>    →</a:t>
            </a:r>
          </a:p>
        </p:txBody>
      </p:sp>
      <p:sp>
        <p:nvSpPr>
          <p:cNvPr id="1048645" name=""/>
          <p:cNvSpPr/>
          <p:nvPr/>
        </p:nvSpPr>
        <p:spPr>
          <a:xfrm rot="0">
            <a:off x="1835150" y="5805487"/>
            <a:ext cx="4968875" cy="692150"/>
          </a:xfrm>
          <a:prstGeom prst="rect"/>
          <a:solidFill>
            <a:srgbClr val="FFFF00"/>
          </a:solidFill>
          <a:ln w="25400" cap="flat" cmpd="sng">
            <a:solidFill>
              <a:srgbClr val="89A4A7">
                <a:alpha val="100000"/>
              </a:srgbClr>
            </a:solidFill>
            <a:prstDash val="solid"/>
            <a:round/>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ctr" eaLnBrk="1" hangingPunct="1" latinLnBrk="1" lvl="0"/>
            <a:r>
              <a:rPr altLang="zh-CN" b="1" sz="2400" lang="en-US">
                <a:latin typeface="宋体" pitchFamily="2" charset="-122"/>
              </a:rPr>
              <a:t>C</a:t>
            </a:r>
            <a:r>
              <a:rPr altLang="zh-CN" baseline="-25000" b="1" sz="2400" lang="en-US">
                <a:latin typeface="宋体" pitchFamily="2" charset="-122"/>
              </a:rPr>
              <a:t>1 </a:t>
            </a:r>
            <a:r>
              <a:rPr altLang="zh-CN" b="1" sz="2400" lang="en-US">
                <a:latin typeface="宋体" pitchFamily="2" charset="-122"/>
              </a:rPr>
              <a:t>+ C</a:t>
            </a:r>
            <a:r>
              <a:rPr altLang="zh-CN" baseline="-25000" b="1" sz="2400" lang="en-US">
                <a:latin typeface="宋体" pitchFamily="2" charset="-122"/>
              </a:rPr>
              <a:t>2</a:t>
            </a:r>
            <a:r>
              <a:rPr altLang="en-US" b="1" sz="2400" lang="zh-CN">
                <a:latin typeface="宋体" pitchFamily="2" charset="-122"/>
              </a:rPr>
              <a:t>∕（</a:t>
            </a:r>
            <a:r>
              <a:rPr altLang="zh-CN" b="1" sz="2400" lang="en-US">
                <a:latin typeface="宋体" pitchFamily="2" charset="-122"/>
              </a:rPr>
              <a:t>1+r</a:t>
            </a:r>
            <a:r>
              <a:rPr altLang="en-US" b="1" sz="2400" lang="zh-CN">
                <a:latin typeface="宋体" pitchFamily="2" charset="-122"/>
              </a:rPr>
              <a:t>）</a:t>
            </a:r>
            <a:r>
              <a:rPr altLang="zh-CN" b="1" sz="2400" lang="en-US">
                <a:latin typeface="宋体" pitchFamily="2" charset="-122"/>
              </a:rPr>
              <a:t>= Y</a:t>
            </a:r>
            <a:r>
              <a:rPr altLang="zh-CN" baseline="-25000" b="1" sz="2400" lang="en-US">
                <a:latin typeface="宋体" pitchFamily="2" charset="-122"/>
              </a:rPr>
              <a:t>1 </a:t>
            </a:r>
            <a:r>
              <a:rPr altLang="zh-CN" b="1" sz="2400" lang="en-US">
                <a:latin typeface="宋体" pitchFamily="2" charset="-122"/>
              </a:rPr>
              <a:t>+ Y</a:t>
            </a:r>
            <a:r>
              <a:rPr altLang="zh-CN" baseline="-25000" b="1" sz="2400" lang="en-US">
                <a:latin typeface="宋体" pitchFamily="2" charset="-122"/>
              </a:rPr>
              <a:t>2</a:t>
            </a:r>
            <a:r>
              <a:rPr altLang="en-US" b="1" sz="2400" lang="zh-CN">
                <a:latin typeface="宋体" pitchFamily="2" charset="-122"/>
              </a:rPr>
              <a:t>∕（</a:t>
            </a:r>
            <a:r>
              <a:rPr altLang="zh-CN" b="1" sz="2400" lang="en-US">
                <a:latin typeface="宋体" pitchFamily="2" charset="-122"/>
              </a:rPr>
              <a:t>1+r</a:t>
            </a:r>
            <a:r>
              <a:rPr altLang="en-US" b="1" sz="2400" lang="zh-CN">
                <a:latin typeface="宋体" pitchFamily="2" charset="-122"/>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68" name=""/>
        <p:cNvGrpSpPr/>
        <p:nvPr/>
      </p:nvGrpSpPr>
      <p:grpSpPr>
        <a:xfrm rot="0">
          <a:off x="0" y="0"/>
          <a:ext cx="0" cy="0"/>
          <a:chOff x="0" y="0"/>
          <a:chExt cx="0" cy="0"/>
        </a:xfrm>
      </p:grpSpPr>
      <p:sp>
        <p:nvSpPr>
          <p:cNvPr id="1048646" name=""/>
          <p:cNvSpPr/>
          <p:nvPr>
            <p:ph type="title" sz="full" idx="0"/>
          </p:nvPr>
        </p:nvSpPr>
        <p:spPr>
          <a:xfrm rot="0">
            <a:off x="457200" y="274637"/>
            <a:ext cx="8229600" cy="922337"/>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宋体" pitchFamily="2" charset="-122"/>
                <a:sym typeface="Arial" pitchFamily="0" charset="0"/>
              </a:defRPr>
            </a:lvl1pPr>
          </a:lstStyle>
          <a:p>
            <a:pPr algn="l" eaLnBrk="1" hangingPunct="1" latinLnBrk="1" lvl="0"/>
            <a:r>
              <a:rPr altLang="zh-CN" b="1" sz="3600" lang="en-US">
                <a:solidFill>
                  <a:srgbClr val="CC3300"/>
                </a:solidFill>
              </a:rPr>
              <a:t>7.2 </a:t>
            </a:r>
            <a:r>
              <a:rPr altLang="en-US" b="1" sz="3600" lang="zh-CN">
                <a:solidFill>
                  <a:srgbClr val="CC3300"/>
                </a:solidFill>
              </a:rPr>
              <a:t>欧文</a:t>
            </a:r>
            <a:r>
              <a:rPr altLang="zh-CN" b="1" sz="4000" lang="en-US">
                <a:solidFill>
                  <a:srgbClr val="CC3300"/>
                </a:solidFill>
              </a:rPr>
              <a:t>·</a:t>
            </a:r>
            <a:r>
              <a:rPr altLang="en-US" b="1" sz="3600" lang="zh-CN">
                <a:solidFill>
                  <a:srgbClr val="CC3300"/>
                </a:solidFill>
              </a:rPr>
              <a:t>费雪与跨期选择</a:t>
            </a:r>
          </a:p>
        </p:txBody>
      </p:sp>
      <p:sp>
        <p:nvSpPr>
          <p:cNvPr id="1048647" name=""/>
          <p:cNvSpPr/>
          <p:nvPr>
            <p:ph type="body" sz="full" idx="1"/>
          </p:nvPr>
        </p:nvSpPr>
        <p:spPr>
          <a:xfrm rot="0">
            <a:off x="395287" y="1196975"/>
            <a:ext cx="8229600" cy="4968875"/>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0" charset="0"/>
                <a:ea typeface="宋体" pitchFamily="2" charset="-122"/>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0" charset="0"/>
                <a:ea typeface="宋体" pitchFamily="2" charset="-122"/>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0" charset="0"/>
                <a:ea typeface="宋体" pitchFamily="2" charset="-122"/>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0" charset="0"/>
                <a:ea typeface="宋体" pitchFamily="2" charset="-122"/>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0" charset="0"/>
                <a:ea typeface="宋体" pitchFamily="2" charset="-122"/>
                <a:sym typeface="Arial" pitchFamily="0" charset="0"/>
              </a:defRPr>
            </a:lvl5pPr>
          </a:lstStyle>
          <a:p>
            <a:pPr eaLnBrk="1" hangingPunct="1" latinLnBrk="1" lvl="0">
              <a:buFontTx/>
              <a:buNone/>
            </a:pPr>
            <a:r>
              <a:rPr altLang="zh-CN" lang="en-US"/>
              <a:t>·</a:t>
            </a:r>
          </a:p>
        </p:txBody>
      </p:sp>
      <p:sp>
        <p:nvSpPr>
          <p:cNvPr id="1048648" name=""/>
          <p:cNvSpPr/>
          <p:nvPr/>
        </p:nvSpPr>
        <p:spPr>
          <a:xfrm rot="0">
            <a:off x="4095750" y="4964112"/>
            <a:ext cx="620712" cy="552450"/>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just" eaLnBrk="1" hangingPunct="1" latinLnBrk="1" lvl="0"/>
            <a:r>
              <a:rPr altLang="zh-CN" b="1" sz="1600" lang="en-US">
                <a:latin typeface="Times New Roman" pitchFamily="18" charset="0"/>
              </a:rPr>
              <a:t>Y</a:t>
            </a:r>
            <a:r>
              <a:rPr altLang="zh-CN" baseline="-25000" b="1" sz="1600" lang="en-US">
                <a:latin typeface="Times New Roman" pitchFamily="18" charset="0"/>
              </a:rPr>
              <a:t>1</a:t>
            </a:r>
          </a:p>
        </p:txBody>
      </p:sp>
      <p:grpSp>
        <p:nvGrpSpPr>
          <p:cNvPr id="69" name=""/>
          <p:cNvGrpSpPr/>
          <p:nvPr/>
        </p:nvGrpSpPr>
        <p:grpSpPr>
          <a:xfrm rot="0">
            <a:off x="684212" y="1844675"/>
            <a:ext cx="7772400" cy="3529012"/>
            <a:chOff x="250825" y="1489077"/>
            <a:chExt cx="8317130" cy="3755888"/>
          </a:xfrm>
        </p:grpSpPr>
        <p:sp>
          <p:nvSpPr>
            <p:cNvPr id="1048649" name=""/>
            <p:cNvSpPr txBox="1"/>
            <p:nvPr/>
          </p:nvSpPr>
          <p:spPr>
            <a:xfrm rot="0">
              <a:off x="7359650" y="1851025"/>
              <a:ext cx="184150" cy="366713"/>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endParaRPr altLang="en-US" lang="zh-CN"/>
            </a:p>
          </p:txBody>
        </p:sp>
        <p:sp>
          <p:nvSpPr>
            <p:cNvPr id="1048650" name=""/>
            <p:cNvSpPr/>
            <p:nvPr/>
          </p:nvSpPr>
          <p:spPr>
            <a:xfrm rot="0">
              <a:off x="7186002" y="4804225"/>
              <a:ext cx="615493" cy="440740"/>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just" eaLnBrk="1" hangingPunct="1" latinLnBrk="1" lvl="0"/>
              <a:r>
                <a:rPr altLang="zh-CN" b="1" sz="1600" lang="en-US">
                  <a:latin typeface="Times New Roman" pitchFamily="18" charset="0"/>
                </a:rPr>
                <a:t>C</a:t>
              </a:r>
              <a:r>
                <a:rPr altLang="zh-CN" baseline="-25000" b="1" sz="1600" lang="en-US">
                  <a:latin typeface="Times New Roman" pitchFamily="18" charset="0"/>
                </a:rPr>
                <a:t>1</a:t>
              </a:r>
            </a:p>
          </p:txBody>
        </p:sp>
        <p:sp>
          <p:nvSpPr>
            <p:cNvPr id="1048651" name=""/>
            <p:cNvSpPr/>
            <p:nvPr/>
          </p:nvSpPr>
          <p:spPr>
            <a:xfrm rot="0">
              <a:off x="1600200" y="4727575"/>
              <a:ext cx="5807075" cy="0"/>
            </a:xfrm>
            <a:prstGeom prst="line"/>
            <a:noFill/>
            <a:ln w="38100" cap="flat" cmpd="sng">
              <a:solidFill>
                <a:srgbClr val="000000">
                  <a:alpha val="100000"/>
                </a:srgbClr>
              </a:solidFill>
              <a:prstDash val="solid"/>
              <a:round/>
              <a:tailEnd type="triangle" w="med" len="med"/>
            </a:ln>
          </p:spPr>
        </p:sp>
        <p:sp>
          <p:nvSpPr>
            <p:cNvPr id="1048652" name=""/>
            <p:cNvSpPr/>
            <p:nvPr/>
          </p:nvSpPr>
          <p:spPr>
            <a:xfrm rot="0" flipV="1">
              <a:off x="1604963" y="1642379"/>
              <a:ext cx="32156" cy="3097897"/>
            </a:xfrm>
            <a:prstGeom prst="line"/>
            <a:noFill/>
            <a:ln w="38100" cap="flat" cmpd="sng">
              <a:solidFill>
                <a:srgbClr val="000000">
                  <a:alpha val="100000"/>
                </a:srgbClr>
              </a:solidFill>
              <a:prstDash val="solid"/>
              <a:round/>
              <a:tailEnd type="triangle" w="med" len="med"/>
            </a:ln>
          </p:spPr>
        </p:sp>
        <p:sp>
          <p:nvSpPr>
            <p:cNvPr id="1048653" name=""/>
            <p:cNvSpPr/>
            <p:nvPr/>
          </p:nvSpPr>
          <p:spPr>
            <a:xfrm rot="0">
              <a:off x="1600200" y="3230563"/>
              <a:ext cx="4700588" cy="1497012"/>
            </a:xfrm>
            <a:prstGeom prst="line"/>
            <a:noFill/>
            <a:ln w="38100" cap="flat" cmpd="sng">
              <a:solidFill>
                <a:srgbClr val="000000">
                  <a:alpha val="100000"/>
                </a:srgbClr>
              </a:solidFill>
              <a:prstDash val="solid"/>
              <a:round/>
            </a:ln>
          </p:spPr>
        </p:sp>
        <p:sp>
          <p:nvSpPr>
            <p:cNvPr id="1048654" name=""/>
            <p:cNvSpPr/>
            <p:nvPr/>
          </p:nvSpPr>
          <p:spPr>
            <a:xfrm rot="0">
              <a:off x="4067175" y="4005263"/>
              <a:ext cx="0" cy="738187"/>
            </a:xfrm>
            <a:prstGeom prst="line"/>
            <a:noFill/>
            <a:ln w="28575" cap="flat" cmpd="sng">
              <a:solidFill>
                <a:srgbClr val="000000">
                  <a:alpha val="100000"/>
                </a:srgbClr>
              </a:solidFill>
              <a:prstDash val="dash"/>
              <a:round/>
            </a:ln>
          </p:spPr>
        </p:sp>
        <p:sp>
          <p:nvSpPr>
            <p:cNvPr id="1048655" name=""/>
            <p:cNvSpPr/>
            <p:nvPr/>
          </p:nvSpPr>
          <p:spPr>
            <a:xfrm rot="0">
              <a:off x="1619250" y="4005263"/>
              <a:ext cx="2447925" cy="0"/>
            </a:xfrm>
            <a:prstGeom prst="line"/>
            <a:noFill/>
            <a:ln w="28575" cap="flat" cmpd="sng">
              <a:solidFill>
                <a:srgbClr val="000000">
                  <a:alpha val="100000"/>
                </a:srgbClr>
              </a:solidFill>
              <a:prstDash val="dash"/>
              <a:round/>
            </a:ln>
          </p:spPr>
        </p:sp>
        <p:sp>
          <p:nvSpPr>
            <p:cNvPr id="1048656" name=""/>
            <p:cNvSpPr/>
            <p:nvPr/>
          </p:nvSpPr>
          <p:spPr>
            <a:xfrm rot="0">
              <a:off x="3922713" y="3644900"/>
              <a:ext cx="360362" cy="349250"/>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just" eaLnBrk="1" hangingPunct="1" latinLnBrk="1" lvl="0"/>
              <a:r>
                <a:rPr altLang="zh-CN" b="1" sz="1600" lang="en-US">
                  <a:latin typeface="Times New Roman" pitchFamily="18" charset="0"/>
                </a:rPr>
                <a:t>A</a:t>
              </a:r>
            </a:p>
          </p:txBody>
        </p:sp>
        <p:sp>
          <p:nvSpPr>
            <p:cNvPr id="1048657" name=""/>
            <p:cNvSpPr/>
            <p:nvPr/>
          </p:nvSpPr>
          <p:spPr>
            <a:xfrm rot="0">
              <a:off x="1619250" y="2781300"/>
              <a:ext cx="360363" cy="360363"/>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just" eaLnBrk="1" hangingPunct="1" latinLnBrk="1" lvl="0"/>
              <a:r>
                <a:rPr altLang="zh-CN" b="1" sz="1600" lang="en-US">
                  <a:latin typeface="Times New Roman" pitchFamily="18" charset="0"/>
                </a:rPr>
                <a:t>B</a:t>
              </a:r>
            </a:p>
          </p:txBody>
        </p:sp>
        <p:sp>
          <p:nvSpPr>
            <p:cNvPr id="1048658" name=""/>
            <p:cNvSpPr/>
            <p:nvPr/>
          </p:nvSpPr>
          <p:spPr>
            <a:xfrm rot="0">
              <a:off x="1116013" y="3789363"/>
              <a:ext cx="452437" cy="938212"/>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just" eaLnBrk="1" hangingPunct="1" latinLnBrk="1" lvl="0"/>
              <a:r>
                <a:rPr altLang="zh-CN" b="1" sz="1600" lang="en-US">
                  <a:latin typeface="Times New Roman" pitchFamily="18" charset="0"/>
                </a:rPr>
                <a:t>Y</a:t>
              </a:r>
              <a:r>
                <a:rPr altLang="zh-CN" baseline="-25000" b="1" sz="1600" lang="en-US">
                  <a:latin typeface="Times New Roman" pitchFamily="18" charset="0"/>
                </a:rPr>
                <a:t>2</a:t>
              </a:r>
            </a:p>
          </p:txBody>
        </p:sp>
        <p:sp>
          <p:nvSpPr>
            <p:cNvPr id="1048659" name=""/>
            <p:cNvSpPr/>
            <p:nvPr/>
          </p:nvSpPr>
          <p:spPr>
            <a:xfrm rot="0">
              <a:off x="1150571" y="1489077"/>
              <a:ext cx="563603" cy="536106"/>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just" eaLnBrk="1" hangingPunct="1" latinLnBrk="1" lvl="0"/>
              <a:r>
                <a:rPr altLang="zh-CN" b="1" sz="1600" lang="en-US">
                  <a:latin typeface="Times New Roman" pitchFamily="18" charset="0"/>
                </a:rPr>
                <a:t>C</a:t>
              </a:r>
              <a:r>
                <a:rPr altLang="zh-CN" baseline="-25000" b="1" sz="1600" lang="en-US">
                  <a:latin typeface="Times New Roman" pitchFamily="18" charset="0"/>
                </a:rPr>
                <a:t>2</a:t>
              </a:r>
            </a:p>
          </p:txBody>
        </p:sp>
        <p:sp>
          <p:nvSpPr>
            <p:cNvPr id="1048660" name=""/>
            <p:cNvSpPr/>
            <p:nvPr/>
          </p:nvSpPr>
          <p:spPr>
            <a:xfrm rot="0">
              <a:off x="2627313" y="2924175"/>
              <a:ext cx="792162" cy="503238"/>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just" eaLnBrk="1" hangingPunct="1" latinLnBrk="1" lvl="0"/>
              <a:r>
                <a:rPr altLang="en-US" b="1" sz="1600" lang="zh-CN">
                  <a:latin typeface="Times New Roman" pitchFamily="18" charset="0"/>
                </a:rPr>
                <a:t>储蓄</a:t>
              </a:r>
            </a:p>
          </p:txBody>
        </p:sp>
        <p:sp>
          <p:nvSpPr>
            <p:cNvPr id="1048661" name=""/>
            <p:cNvSpPr/>
            <p:nvPr/>
          </p:nvSpPr>
          <p:spPr>
            <a:xfrm rot="0">
              <a:off x="5075238" y="3716338"/>
              <a:ext cx="792162" cy="501650"/>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just" eaLnBrk="1" hangingPunct="1" latinLnBrk="1" lvl="0"/>
              <a:r>
                <a:rPr altLang="en-US" b="1" sz="1600" lang="zh-CN">
                  <a:latin typeface="Times New Roman" pitchFamily="18" charset="0"/>
                </a:rPr>
                <a:t>借贷</a:t>
              </a:r>
            </a:p>
          </p:txBody>
        </p:sp>
        <p:sp>
          <p:nvSpPr>
            <p:cNvPr id="1048662" name=""/>
            <p:cNvSpPr/>
            <p:nvPr/>
          </p:nvSpPr>
          <p:spPr>
            <a:xfrm rot="0">
              <a:off x="6227763" y="4365625"/>
              <a:ext cx="487362" cy="496888"/>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just" eaLnBrk="1" hangingPunct="1" latinLnBrk="1" lvl="0"/>
              <a:r>
                <a:rPr altLang="zh-CN" b="1" sz="1600" lang="en-US">
                  <a:latin typeface="Times New Roman" pitchFamily="18" charset="0"/>
                </a:rPr>
                <a:t>C</a:t>
              </a:r>
            </a:p>
          </p:txBody>
        </p:sp>
        <p:sp>
          <p:nvSpPr>
            <p:cNvPr id="1048663" name=""/>
            <p:cNvSpPr/>
            <p:nvPr/>
          </p:nvSpPr>
          <p:spPr>
            <a:xfrm rot="0">
              <a:off x="1474788" y="3068638"/>
              <a:ext cx="311150" cy="244475"/>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sz="1000" lang="zh-CN"/>
                <a:t>●</a:t>
              </a:r>
            </a:p>
          </p:txBody>
        </p:sp>
        <p:sp>
          <p:nvSpPr>
            <p:cNvPr id="1048664" name=""/>
            <p:cNvSpPr/>
            <p:nvPr/>
          </p:nvSpPr>
          <p:spPr>
            <a:xfrm rot="0">
              <a:off x="3922713" y="3860800"/>
              <a:ext cx="288925" cy="244475"/>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sz="1000" lang="zh-CN"/>
                <a:t>●</a:t>
              </a:r>
            </a:p>
          </p:txBody>
        </p:sp>
        <p:sp>
          <p:nvSpPr>
            <p:cNvPr id="1048665" name=""/>
            <p:cNvSpPr/>
            <p:nvPr/>
          </p:nvSpPr>
          <p:spPr>
            <a:xfrm rot="0">
              <a:off x="6083300" y="4581525"/>
              <a:ext cx="288925" cy="244475"/>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sz="1000" lang="zh-CN"/>
                <a:t>●</a:t>
              </a:r>
            </a:p>
          </p:txBody>
        </p:sp>
        <p:sp>
          <p:nvSpPr>
            <p:cNvPr id="1048666" name=""/>
            <p:cNvSpPr/>
            <p:nvPr/>
          </p:nvSpPr>
          <p:spPr>
            <a:xfrm rot="0">
              <a:off x="250825" y="2997200"/>
              <a:ext cx="1292225" cy="366713"/>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zh-CN" b="1" lang="en-US"/>
                <a:t>(1+r)Y</a:t>
              </a:r>
              <a:r>
                <a:rPr altLang="zh-CN" baseline="-25000" b="1" lang="en-US"/>
                <a:t>1</a:t>
              </a:r>
              <a:r>
                <a:rPr altLang="zh-CN" b="1" lang="en-US"/>
                <a:t>+Y</a:t>
              </a:r>
              <a:r>
                <a:rPr altLang="en-US" baseline="-25000" b="1" lang="zh-CN"/>
                <a:t>2</a:t>
              </a:r>
            </a:p>
          </p:txBody>
        </p:sp>
        <p:sp>
          <p:nvSpPr>
            <p:cNvPr id="1048667" name=""/>
            <p:cNvSpPr/>
            <p:nvPr/>
          </p:nvSpPr>
          <p:spPr>
            <a:xfrm rot="0">
              <a:off x="6588125" y="4292600"/>
              <a:ext cx="1979830" cy="393137"/>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zh-CN" b="1" lang="en-US"/>
                <a:t>Y</a:t>
              </a:r>
              <a:r>
                <a:rPr altLang="zh-CN" baseline="-25000" b="1" lang="en-US"/>
                <a:t>1</a:t>
              </a:r>
              <a:r>
                <a:rPr altLang="en-US" b="1" lang="zh-CN"/>
                <a:t>+（</a:t>
              </a:r>
              <a:r>
                <a:rPr altLang="zh-CN" b="1" lang="en-US"/>
                <a:t>Y</a:t>
              </a:r>
              <a:r>
                <a:rPr altLang="zh-CN" baseline="-25000" b="1" lang="en-US"/>
                <a:t>2 </a:t>
              </a:r>
              <a:r>
                <a:rPr altLang="en-US" b="1" lang="zh-CN"/>
                <a:t>/ 1+r）</a:t>
              </a:r>
            </a:p>
          </p:txBody>
        </p:sp>
        <p:sp>
          <p:nvSpPr>
            <p:cNvPr id="1048668" name=""/>
            <p:cNvSpPr/>
            <p:nvPr/>
          </p:nvSpPr>
          <p:spPr bwMode="auto">
            <a:xfrm rot="1163357">
              <a:off x="1679575" y="3313113"/>
              <a:ext cx="2371725" cy="260350"/>
            </a:xfrm>
            <a:custGeom>
              <a:avLst/>
              <a:gdLst>
                <a:gd name="l" fmla="*/ 0 w 772"/>
                <a:gd name="t" fmla="*/ 0 h 136"/>
                <a:gd name="r" fmla="*/ 772 w 772"/>
                <a:gd name="b" fmla="*/ 136 h 136"/>
              </a:gdLst>
              <a:ahLst/>
              <a:rect l="l" t="t" r="r" b="b"/>
              <a:pathLst>
                <a:path w="772" h="136">
                  <a:moveTo>
                    <a:pt x="0" y="136"/>
                  </a:moveTo>
                  <a:cubicBezTo>
                    <a:pt x="8" y="98"/>
                    <a:pt x="16" y="60"/>
                    <a:pt x="46" y="45"/>
                  </a:cubicBezTo>
                  <a:cubicBezTo>
                    <a:pt x="76" y="30"/>
                    <a:pt x="137" y="45"/>
                    <a:pt x="182" y="45"/>
                  </a:cubicBezTo>
                  <a:cubicBezTo>
                    <a:pt x="227" y="45"/>
                    <a:pt x="288" y="52"/>
                    <a:pt x="318" y="45"/>
                  </a:cubicBezTo>
                  <a:cubicBezTo>
                    <a:pt x="348" y="38"/>
                    <a:pt x="348" y="0"/>
                    <a:pt x="363" y="0"/>
                  </a:cubicBezTo>
                  <a:cubicBezTo>
                    <a:pt x="378" y="0"/>
                    <a:pt x="371" y="38"/>
                    <a:pt x="409" y="45"/>
                  </a:cubicBezTo>
                  <a:cubicBezTo>
                    <a:pt x="447" y="52"/>
                    <a:pt x="545" y="45"/>
                    <a:pt x="590" y="45"/>
                  </a:cubicBezTo>
                  <a:cubicBezTo>
                    <a:pt x="635" y="45"/>
                    <a:pt x="651" y="38"/>
                    <a:pt x="681" y="45"/>
                  </a:cubicBezTo>
                  <a:cubicBezTo>
                    <a:pt x="711" y="52"/>
                    <a:pt x="757" y="83"/>
                    <a:pt x="772" y="90"/>
                  </a:cubicBezTo>
                </a:path>
              </a:pathLst>
            </a:custGeom>
            <a:noFill/>
            <a:ln w="12700" cap="flat" cmpd="sng">
              <a:solidFill>
                <a:schemeClr val="dk1">
                  <a:alpha val="100000"/>
                </a:schemeClr>
              </a:solidFill>
              <a:prstDash val="solid"/>
              <a:round/>
            </a:ln>
          </p:spPr>
        </p:sp>
        <p:sp>
          <p:nvSpPr>
            <p:cNvPr id="1048669" name=""/>
            <p:cNvSpPr/>
            <p:nvPr/>
          </p:nvSpPr>
          <p:spPr bwMode="auto">
            <a:xfrm rot="1163357">
              <a:off x="4151313" y="4046538"/>
              <a:ext cx="2074862" cy="233362"/>
            </a:xfrm>
            <a:custGeom>
              <a:avLst/>
              <a:gdLst>
                <a:gd name="l" fmla="*/ 0 w 772"/>
                <a:gd name="t" fmla="*/ 0 h 136"/>
                <a:gd name="r" fmla="*/ 772 w 772"/>
                <a:gd name="b" fmla="*/ 136 h 136"/>
              </a:gdLst>
              <a:ahLst/>
              <a:rect l="l" t="t" r="r" b="b"/>
              <a:pathLst>
                <a:path w="772" h="136">
                  <a:moveTo>
                    <a:pt x="0" y="136"/>
                  </a:moveTo>
                  <a:cubicBezTo>
                    <a:pt x="8" y="98"/>
                    <a:pt x="16" y="60"/>
                    <a:pt x="46" y="45"/>
                  </a:cubicBezTo>
                  <a:cubicBezTo>
                    <a:pt x="76" y="30"/>
                    <a:pt x="137" y="45"/>
                    <a:pt x="182" y="45"/>
                  </a:cubicBezTo>
                  <a:cubicBezTo>
                    <a:pt x="227" y="45"/>
                    <a:pt x="288" y="52"/>
                    <a:pt x="318" y="45"/>
                  </a:cubicBezTo>
                  <a:cubicBezTo>
                    <a:pt x="348" y="38"/>
                    <a:pt x="348" y="0"/>
                    <a:pt x="363" y="0"/>
                  </a:cubicBezTo>
                  <a:cubicBezTo>
                    <a:pt x="378" y="0"/>
                    <a:pt x="371" y="38"/>
                    <a:pt x="409" y="45"/>
                  </a:cubicBezTo>
                  <a:cubicBezTo>
                    <a:pt x="447" y="52"/>
                    <a:pt x="545" y="45"/>
                    <a:pt x="590" y="45"/>
                  </a:cubicBezTo>
                  <a:cubicBezTo>
                    <a:pt x="635" y="45"/>
                    <a:pt x="651" y="38"/>
                    <a:pt x="681" y="45"/>
                  </a:cubicBezTo>
                  <a:cubicBezTo>
                    <a:pt x="711" y="52"/>
                    <a:pt x="757" y="83"/>
                    <a:pt x="772" y="90"/>
                  </a:cubicBezTo>
                </a:path>
              </a:pathLst>
            </a:custGeom>
            <a:noFill/>
            <a:ln w="12700" cap="flat" cmpd="sng">
              <a:solidFill>
                <a:schemeClr val="dk1">
                  <a:alpha val="100000"/>
                </a:schemeClr>
              </a:solidFill>
              <a:prstDash val="solid"/>
              <a:round/>
            </a:ln>
          </p:spPr>
        </p:sp>
      </p:grpSp>
      <p:sp>
        <p:nvSpPr>
          <p:cNvPr id="1048670" name=""/>
          <p:cNvSpPr txBox="1"/>
          <p:nvPr/>
        </p:nvSpPr>
        <p:spPr>
          <a:xfrm rot="0">
            <a:off x="1331912" y="5478462"/>
            <a:ext cx="5532437" cy="1200150"/>
          </a:xfrm>
          <a:prstGeom prst="rect"/>
          <a:solidFill>
            <a:srgbClr val="FFFF00"/>
          </a:solid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b="1" lang="zh-CN">
                <a:latin typeface="宋体" pitchFamily="2" charset="-122"/>
              </a:rPr>
              <a:t>如果选择</a:t>
            </a:r>
            <a:r>
              <a:rPr altLang="zh-CN" b="1" lang="en-US">
                <a:latin typeface="宋体" pitchFamily="2" charset="-122"/>
              </a:rPr>
              <a:t>A</a:t>
            </a:r>
            <a:r>
              <a:rPr altLang="en-US" b="1" lang="zh-CN">
                <a:latin typeface="宋体" pitchFamily="2" charset="-122"/>
              </a:rPr>
              <a:t>与</a:t>
            </a:r>
            <a:r>
              <a:rPr altLang="zh-CN" b="1" lang="en-US">
                <a:latin typeface="宋体" pitchFamily="2" charset="-122"/>
              </a:rPr>
              <a:t>B</a:t>
            </a:r>
            <a:r>
              <a:rPr altLang="en-US" b="1" lang="zh-CN">
                <a:latin typeface="宋体" pitchFamily="2" charset="-122"/>
              </a:rPr>
              <a:t>之间的点，则第一期的消费小于收入，</a:t>
            </a:r>
          </a:p>
          <a:p>
            <a:pPr eaLnBrk="1" hangingPunct="1" latinLnBrk="1" lvl="0"/>
            <a:r>
              <a:rPr altLang="en-US" b="1" lang="zh-CN">
                <a:latin typeface="宋体" pitchFamily="2" charset="-122"/>
              </a:rPr>
              <a:t>可把剩下的收入储蓄起来供第二期使用。如果选择</a:t>
            </a:r>
            <a:r>
              <a:rPr altLang="zh-CN" b="1" lang="en-US">
                <a:latin typeface="宋体" pitchFamily="2" charset="-122"/>
              </a:rPr>
              <a:t>A</a:t>
            </a:r>
          </a:p>
          <a:p>
            <a:pPr eaLnBrk="1" hangingPunct="1" latinLnBrk="1" lvl="0"/>
            <a:r>
              <a:rPr altLang="en-US" b="1" lang="zh-CN">
                <a:latin typeface="宋体" pitchFamily="2" charset="-122"/>
              </a:rPr>
              <a:t>与</a:t>
            </a:r>
            <a:r>
              <a:rPr altLang="zh-CN" b="1" lang="en-US">
                <a:latin typeface="宋体" pitchFamily="2" charset="-122"/>
              </a:rPr>
              <a:t>C</a:t>
            </a:r>
            <a:r>
              <a:rPr altLang="en-US" b="1" lang="zh-CN">
                <a:latin typeface="宋体" pitchFamily="2" charset="-122"/>
              </a:rPr>
              <a:t>之间的点，则第一期的消费大于其收入，用借款</a:t>
            </a:r>
          </a:p>
          <a:p>
            <a:pPr eaLnBrk="1" hangingPunct="1" latinLnBrk="1" lvl="0"/>
            <a:r>
              <a:rPr altLang="en-US" b="1" lang="zh-CN">
                <a:latin typeface="宋体" pitchFamily="2" charset="-122"/>
              </a:rPr>
              <a:t>来弥补这一差额。</a:t>
            </a:r>
          </a:p>
        </p:txBody>
      </p:sp>
      <p:sp>
        <p:nvSpPr>
          <p:cNvPr id="1048671" name=""/>
          <p:cNvSpPr/>
          <p:nvPr/>
        </p:nvSpPr>
        <p:spPr>
          <a:xfrm rot="0">
            <a:off x="827087" y="1093787"/>
            <a:ext cx="3173412" cy="534987"/>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lnSpc>
                <a:spcPct val="90000"/>
              </a:lnSpc>
            </a:pPr>
            <a:r>
              <a:rPr altLang="en-US" b="1" sz="3200" lang="zh-CN">
                <a:solidFill>
                  <a:srgbClr val="3366FF"/>
                </a:solidFill>
              </a:rPr>
              <a:t>⊙ </a:t>
            </a:r>
            <a:r>
              <a:rPr altLang="en-US" sz="3200" lang="zh-CN"/>
              <a:t>跨期预算约束</a:t>
            </a:r>
          </a:p>
        </p:txBody>
      </p:sp>
      <p:sp>
        <p:nvSpPr>
          <p:cNvPr id="1048672" name=""/>
          <p:cNvSpPr/>
          <p:nvPr/>
        </p:nvSpPr>
        <p:spPr>
          <a:xfrm rot="0">
            <a:off x="4859337" y="1916112"/>
            <a:ext cx="3744912" cy="720725"/>
          </a:xfrm>
          <a:prstGeom prst="rect"/>
          <a:solidFill>
            <a:srgbClr val="FFFF00"/>
          </a:solidFill>
          <a:ln w="25400" cap="flat" cmpd="sng">
            <a:solidFill>
              <a:srgbClr val="89A4A7">
                <a:alpha val="100000"/>
              </a:srgbClr>
            </a:solidFill>
            <a:prstDash val="solid"/>
            <a:round/>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lang="zh-CN"/>
              <a:t>预算约束线的斜率：</a:t>
            </a:r>
            <a:r>
              <a:rPr altLang="zh-CN" lang="en-US"/>
              <a:t>1+r</a:t>
            </a:r>
          </a:p>
          <a:p>
            <a:pPr eaLnBrk="1" hangingPunct="1" latinLnBrk="1" lvl="0"/>
            <a:r>
              <a:rPr altLang="en-US" lang="zh-CN"/>
              <a:t>预算约束线的位置取决于：</a:t>
            </a:r>
            <a:r>
              <a:rPr altLang="zh-CN" lang="en-US"/>
              <a:t>Y</a:t>
            </a:r>
            <a:r>
              <a:rPr altLang="zh-CN" baseline="-25000" lang="en-US"/>
              <a:t>1</a:t>
            </a:r>
            <a:r>
              <a:rPr altLang="en-US" lang="zh-CN"/>
              <a:t>与</a:t>
            </a:r>
            <a:r>
              <a:rPr altLang="zh-CN" lang="en-US"/>
              <a:t>Y</a:t>
            </a:r>
            <a:r>
              <a:rPr altLang="en-US" baseline="-25000" lang="zh-CN"/>
              <a:t>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70" name=""/>
        <p:cNvGrpSpPr/>
        <p:nvPr/>
      </p:nvGrpSpPr>
      <p:grpSpPr>
        <a:xfrm rot="0">
          <a:off x="0" y="0"/>
          <a:ext cx="0" cy="0"/>
          <a:chOff x="0" y="0"/>
          <a:chExt cx="0" cy="0"/>
        </a:xfrm>
      </p:grpSpPr>
      <p:sp>
        <p:nvSpPr>
          <p:cNvPr id="1048673"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宋体" pitchFamily="2" charset="-122"/>
                <a:sym typeface="Arial" pitchFamily="0" charset="0"/>
              </a:defRPr>
            </a:lvl1pPr>
          </a:lstStyle>
          <a:p>
            <a:pPr algn="l" eaLnBrk="1" hangingPunct="1" latinLnBrk="1" lvl="0"/>
            <a:r>
              <a:rPr altLang="zh-CN" b="1" sz="3600" lang="en-US">
                <a:solidFill>
                  <a:srgbClr val="CC3300"/>
                </a:solidFill>
              </a:rPr>
              <a:t>7.2 </a:t>
            </a:r>
            <a:r>
              <a:rPr altLang="en-US" b="1" sz="3600" lang="zh-CN">
                <a:solidFill>
                  <a:srgbClr val="CC3300"/>
                </a:solidFill>
              </a:rPr>
              <a:t>欧文</a:t>
            </a:r>
            <a:r>
              <a:rPr altLang="zh-CN" b="1" sz="4000" lang="en-US">
                <a:solidFill>
                  <a:srgbClr val="CC3300"/>
                </a:solidFill>
              </a:rPr>
              <a:t>·</a:t>
            </a:r>
            <a:r>
              <a:rPr altLang="en-US" b="1" sz="3600" lang="zh-CN">
                <a:solidFill>
                  <a:srgbClr val="CC3300"/>
                </a:solidFill>
              </a:rPr>
              <a:t>费雪与跨期选择</a:t>
            </a:r>
          </a:p>
        </p:txBody>
      </p:sp>
      <p:sp>
        <p:nvSpPr>
          <p:cNvPr id="1048674" name=""/>
          <p:cNvSpPr/>
          <p:nvPr>
            <p:ph type="body" sz="full" idx="1"/>
          </p:nvPr>
        </p:nvSpPr>
        <p:spPr>
          <a:xfrm rot="0">
            <a:off x="468312" y="1206500"/>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0" charset="0"/>
                <a:ea typeface="宋体" pitchFamily="2" charset="-122"/>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0" charset="0"/>
                <a:ea typeface="宋体" pitchFamily="2" charset="-122"/>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0" charset="0"/>
                <a:ea typeface="宋体" pitchFamily="2" charset="-122"/>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0" charset="0"/>
                <a:ea typeface="宋体" pitchFamily="2" charset="-122"/>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0" charset="0"/>
                <a:ea typeface="宋体" pitchFamily="2" charset="-122"/>
                <a:sym typeface="Arial" pitchFamily="0" charset="0"/>
              </a:defRPr>
            </a:lvl5pPr>
          </a:lstStyle>
          <a:p>
            <a:pPr eaLnBrk="1" hangingPunct="1" latinLnBrk="1" lvl="0">
              <a:buFontTx/>
              <a:buNone/>
            </a:pPr>
            <a:r>
              <a:rPr altLang="en-US" b="1" lang="zh-CN">
                <a:solidFill>
                  <a:srgbClr val="3366FF"/>
                </a:solidFill>
              </a:rPr>
              <a:t>⊙ </a:t>
            </a:r>
            <a:r>
              <a:rPr altLang="en-US" lang="zh-CN"/>
              <a:t>消费者偏好</a:t>
            </a:r>
          </a:p>
          <a:p>
            <a:pPr eaLnBrk="1" hangingPunct="1" latinLnBrk="1" lvl="0">
              <a:buFontTx/>
              <a:buNone/>
            </a:pPr>
            <a:r>
              <a:rPr altLang="en-US" b="1" lang="zh-CN">
                <a:solidFill>
                  <a:srgbClr val="CC6600"/>
                </a:solidFill>
              </a:rPr>
              <a:t>     ★</a:t>
            </a:r>
            <a:r>
              <a:rPr altLang="zh-CN" sz="2800" lang="en-US"/>
              <a:t>无差异曲线：</a:t>
            </a:r>
          </a:p>
          <a:p>
            <a:pPr eaLnBrk="1" hangingPunct="1" latinLnBrk="1" lvl="0">
              <a:buFontTx/>
              <a:buNone/>
            </a:pPr>
            <a:r>
              <a:rPr altLang="zh-CN" sz="2800" lang="en-US"/>
              <a:t>           </a:t>
            </a:r>
            <a:r>
              <a:rPr altLang="en-US" sz="2800" lang="zh-CN"/>
              <a:t>表示使消费者获得同样满足的第一期与第二期消费的组合。</a:t>
            </a:r>
          </a:p>
        </p:txBody>
      </p:sp>
      <p:grpSp>
        <p:nvGrpSpPr>
          <p:cNvPr id="71" name=""/>
          <p:cNvGrpSpPr/>
          <p:nvPr/>
        </p:nvGrpSpPr>
        <p:grpSpPr>
          <a:xfrm rot="0">
            <a:off x="3419475" y="3068637"/>
            <a:ext cx="5329237" cy="3673475"/>
            <a:chOff x="1833311" y="2345183"/>
            <a:chExt cx="4545264" cy="3504115"/>
          </a:xfrm>
        </p:grpSpPr>
        <p:sp>
          <p:nvSpPr>
            <p:cNvPr id="1048675" name=""/>
            <p:cNvSpPr/>
            <p:nvPr/>
          </p:nvSpPr>
          <p:spPr>
            <a:xfrm rot="0">
              <a:off x="2195513" y="5373688"/>
              <a:ext cx="4183062" cy="1587"/>
            </a:xfrm>
            <a:prstGeom prst="line"/>
            <a:noFill/>
            <a:ln w="38100" cap="flat" cmpd="sng">
              <a:solidFill>
                <a:srgbClr val="000000">
                  <a:alpha val="100000"/>
                </a:srgbClr>
              </a:solidFill>
              <a:prstDash val="solid"/>
              <a:round/>
              <a:tailEnd type="triangle" w="med" len="med"/>
            </a:ln>
          </p:spPr>
        </p:sp>
        <p:sp>
          <p:nvSpPr>
            <p:cNvPr id="1048676" name=""/>
            <p:cNvSpPr/>
            <p:nvPr/>
          </p:nvSpPr>
          <p:spPr>
            <a:xfrm rot="0" flipV="1">
              <a:off x="2201843" y="2493963"/>
              <a:ext cx="0" cy="2882900"/>
            </a:xfrm>
            <a:prstGeom prst="line"/>
            <a:noFill/>
            <a:ln w="38100" cap="flat" cmpd="sng">
              <a:solidFill>
                <a:srgbClr val="000000">
                  <a:alpha val="100000"/>
                </a:srgbClr>
              </a:solidFill>
              <a:prstDash val="solid"/>
              <a:round/>
              <a:tailEnd type="triangle" w="med" len="med"/>
            </a:ln>
          </p:spPr>
        </p:sp>
        <p:sp>
          <p:nvSpPr>
            <p:cNvPr id="1048677" name=""/>
            <p:cNvSpPr/>
            <p:nvPr/>
          </p:nvSpPr>
          <p:spPr bwMode="auto">
            <a:xfrm rot="0">
              <a:off x="2551113" y="3359150"/>
              <a:ext cx="2511425" cy="1585913"/>
            </a:xfrm>
            <a:custGeom>
              <a:avLst/>
              <a:gdLst>
                <a:gd name="l" fmla="*/ 0 w 2700"/>
                <a:gd name="t" fmla="*/ 0 h 1716"/>
                <a:gd name="r" fmla="*/ 2700 w 2700"/>
                <a:gd name="b" fmla="*/ 1716 h 1716"/>
              </a:gdLst>
              <a:ahLst/>
              <a:rect l="l" t="t" r="r" b="b"/>
              <a:pathLst>
                <a:path w="2700" h="1716">
                  <a:moveTo>
                    <a:pt x="0" y="0"/>
                  </a:moveTo>
                  <a:cubicBezTo>
                    <a:pt x="135" y="403"/>
                    <a:pt x="270" y="806"/>
                    <a:pt x="720" y="1092"/>
                  </a:cubicBezTo>
                  <a:cubicBezTo>
                    <a:pt x="1170" y="1378"/>
                    <a:pt x="2370" y="1612"/>
                    <a:pt x="2700" y="1716"/>
                  </a:cubicBezTo>
                </a:path>
              </a:pathLst>
            </a:custGeom>
            <a:noFill/>
            <a:ln w="38100" cap="flat" cmpd="sng">
              <a:solidFill>
                <a:srgbClr val="000000">
                  <a:alpha val="100000"/>
                </a:srgbClr>
              </a:solidFill>
              <a:prstDash val="solid"/>
              <a:round/>
            </a:ln>
          </p:spPr>
        </p:sp>
        <p:sp>
          <p:nvSpPr>
            <p:cNvPr id="1048678" name=""/>
            <p:cNvSpPr/>
            <p:nvPr/>
          </p:nvSpPr>
          <p:spPr bwMode="auto">
            <a:xfrm rot="0">
              <a:off x="3132138" y="2997200"/>
              <a:ext cx="2511425" cy="1585913"/>
            </a:xfrm>
            <a:custGeom>
              <a:avLst/>
              <a:gdLst>
                <a:gd name="l" fmla="*/ 0 w 2700"/>
                <a:gd name="t" fmla="*/ 0 h 1716"/>
                <a:gd name="r" fmla="*/ 2700 w 2700"/>
                <a:gd name="b" fmla="*/ 1716 h 1716"/>
              </a:gdLst>
              <a:ahLst/>
              <a:rect l="l" t="t" r="r" b="b"/>
              <a:pathLst>
                <a:path w="2700" h="1716">
                  <a:moveTo>
                    <a:pt x="0" y="0"/>
                  </a:moveTo>
                  <a:cubicBezTo>
                    <a:pt x="135" y="403"/>
                    <a:pt x="270" y="806"/>
                    <a:pt x="720" y="1092"/>
                  </a:cubicBezTo>
                  <a:cubicBezTo>
                    <a:pt x="1170" y="1378"/>
                    <a:pt x="2370" y="1612"/>
                    <a:pt x="2700" y="1716"/>
                  </a:cubicBezTo>
                </a:path>
              </a:pathLst>
            </a:custGeom>
            <a:noFill/>
            <a:ln w="38100" cap="flat" cmpd="sng">
              <a:solidFill>
                <a:srgbClr val="000000">
                  <a:alpha val="100000"/>
                </a:srgbClr>
              </a:solidFill>
              <a:prstDash val="solid"/>
              <a:round/>
            </a:ln>
          </p:spPr>
        </p:sp>
        <p:sp>
          <p:nvSpPr>
            <p:cNvPr id="1048679" name=""/>
            <p:cNvSpPr/>
            <p:nvPr/>
          </p:nvSpPr>
          <p:spPr>
            <a:xfrm rot="0">
              <a:off x="1833311" y="2345183"/>
              <a:ext cx="491380" cy="480957"/>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just" eaLnBrk="1" hangingPunct="1" latinLnBrk="1" lvl="0"/>
              <a:r>
                <a:rPr altLang="zh-CN" b="1" sz="1600" lang="en-US">
                  <a:latin typeface="Times New Roman" pitchFamily="18" charset="0"/>
                </a:rPr>
                <a:t>C</a:t>
              </a:r>
              <a:r>
                <a:rPr altLang="zh-CN" baseline="-25000" b="1" sz="1600" lang="en-US">
                  <a:latin typeface="Times New Roman" pitchFamily="18" charset="0"/>
                </a:rPr>
                <a:t>2</a:t>
              </a:r>
            </a:p>
          </p:txBody>
        </p:sp>
        <p:sp>
          <p:nvSpPr>
            <p:cNvPr id="1048680" name=""/>
            <p:cNvSpPr/>
            <p:nvPr/>
          </p:nvSpPr>
          <p:spPr>
            <a:xfrm rot="0">
              <a:off x="5948622" y="5445125"/>
              <a:ext cx="415671" cy="404173"/>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just" eaLnBrk="1" hangingPunct="1" latinLnBrk="1" lvl="0"/>
              <a:r>
                <a:rPr altLang="zh-CN" b="1" sz="1600" lang="en-US">
                  <a:latin typeface="Times New Roman" pitchFamily="18" charset="0"/>
                </a:rPr>
                <a:t>C</a:t>
              </a:r>
              <a:r>
                <a:rPr altLang="zh-CN" baseline="-25000" b="1" sz="1600" lang="en-US">
                  <a:latin typeface="Times New Roman" pitchFamily="18" charset="0"/>
                </a:rPr>
                <a:t>1</a:t>
              </a:r>
            </a:p>
          </p:txBody>
        </p:sp>
        <p:sp>
          <p:nvSpPr>
            <p:cNvPr id="1048681" name=""/>
            <p:cNvSpPr txBox="1"/>
            <p:nvPr/>
          </p:nvSpPr>
          <p:spPr>
            <a:xfrm rot="0">
              <a:off x="5056188" y="4730750"/>
              <a:ext cx="492125" cy="366713"/>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zh-CN" b="1" lang="en-US">
                  <a:latin typeface="宋体" pitchFamily="2" charset="-122"/>
                </a:rPr>
                <a:t>IC</a:t>
              </a:r>
              <a:r>
                <a:rPr altLang="zh-CN" baseline="-25000" b="1" lang="en-US">
                  <a:latin typeface="宋体" pitchFamily="2" charset="-122"/>
                </a:rPr>
                <a:t>1</a:t>
              </a:r>
            </a:p>
          </p:txBody>
        </p:sp>
        <p:sp>
          <p:nvSpPr>
            <p:cNvPr id="1048682" name=""/>
            <p:cNvSpPr txBox="1"/>
            <p:nvPr/>
          </p:nvSpPr>
          <p:spPr>
            <a:xfrm rot="0">
              <a:off x="5651500" y="4508500"/>
              <a:ext cx="492125" cy="366713"/>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zh-CN" b="1" lang="en-US">
                  <a:latin typeface="宋体" pitchFamily="2" charset="-122"/>
                </a:rPr>
                <a:t>IC</a:t>
              </a:r>
              <a:r>
                <a:rPr altLang="zh-CN" baseline="-25000" b="1" lang="en-US">
                  <a:latin typeface="宋体" pitchFamily="2" charset="-122"/>
                </a:rPr>
                <a:t>2</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72" name=""/>
        <p:cNvGrpSpPr/>
        <p:nvPr/>
      </p:nvGrpSpPr>
      <p:grpSpPr>
        <a:xfrm rot="0">
          <a:off x="0" y="0"/>
          <a:ext cx="0" cy="0"/>
          <a:chOff x="0" y="0"/>
          <a:chExt cx="0" cy="0"/>
        </a:xfrm>
      </p:grpSpPr>
      <p:sp>
        <p:nvSpPr>
          <p:cNvPr id="1048683" name=""/>
          <p:cNvSpPr/>
          <p:nvPr>
            <p:ph type="title" sz="full" idx="0"/>
          </p:nvPr>
        </p:nvSpPr>
        <p:spPr>
          <a:xfrm rot="0">
            <a:off x="457200" y="44450"/>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宋体" pitchFamily="2" charset="-122"/>
                <a:sym typeface="Arial" pitchFamily="0" charset="0"/>
              </a:defRPr>
            </a:lvl1pPr>
          </a:lstStyle>
          <a:p>
            <a:pPr algn="l" eaLnBrk="1" hangingPunct="1" latinLnBrk="1" lvl="0"/>
            <a:r>
              <a:rPr altLang="zh-CN" b="1" sz="3600" lang="en-US">
                <a:solidFill>
                  <a:srgbClr val="CC3300"/>
                </a:solidFill>
              </a:rPr>
              <a:t>7.2 </a:t>
            </a:r>
            <a:r>
              <a:rPr altLang="en-US" b="1" sz="3600" lang="zh-CN">
                <a:solidFill>
                  <a:srgbClr val="CC3300"/>
                </a:solidFill>
              </a:rPr>
              <a:t>欧文</a:t>
            </a:r>
            <a:r>
              <a:rPr altLang="zh-CN" b="1" sz="4000" lang="en-US">
                <a:solidFill>
                  <a:srgbClr val="CC3300"/>
                </a:solidFill>
              </a:rPr>
              <a:t>·</a:t>
            </a:r>
            <a:r>
              <a:rPr altLang="en-US" b="1" sz="3600" lang="zh-CN">
                <a:solidFill>
                  <a:srgbClr val="CC3300"/>
                </a:solidFill>
              </a:rPr>
              <a:t>费雪与跨期选择</a:t>
            </a:r>
          </a:p>
        </p:txBody>
      </p:sp>
      <p:sp>
        <p:nvSpPr>
          <p:cNvPr id="1048684" name=""/>
          <p:cNvSpPr/>
          <p:nvPr>
            <p:ph type="body" sz="full" idx="1"/>
          </p:nvPr>
        </p:nvSpPr>
        <p:spPr>
          <a:xfrm rot="0">
            <a:off x="663575" y="981075"/>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0" charset="0"/>
                <a:ea typeface="宋体" pitchFamily="2" charset="-122"/>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0" charset="0"/>
                <a:ea typeface="宋体" pitchFamily="2" charset="-122"/>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0" charset="0"/>
                <a:ea typeface="宋体" pitchFamily="2" charset="-122"/>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0" charset="0"/>
                <a:ea typeface="宋体" pitchFamily="2" charset="-122"/>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0" charset="0"/>
                <a:ea typeface="宋体" pitchFamily="2" charset="-122"/>
                <a:sym typeface="Arial" pitchFamily="0" charset="0"/>
              </a:defRPr>
            </a:lvl5pPr>
          </a:lstStyle>
          <a:p>
            <a:pPr eaLnBrk="1" hangingPunct="1" latinLnBrk="1" lvl="0">
              <a:buFontTx/>
              <a:buNone/>
            </a:pPr>
            <a:r>
              <a:rPr altLang="en-US" b="1" lang="zh-CN">
                <a:solidFill>
                  <a:srgbClr val="3366FF"/>
                </a:solidFill>
              </a:rPr>
              <a:t>⊙ </a:t>
            </a:r>
            <a:r>
              <a:rPr altLang="zh-CN" lang="en-US"/>
              <a:t>最优化</a:t>
            </a:r>
          </a:p>
          <a:p>
            <a:pPr eaLnBrk="1" hangingPunct="1" latinLnBrk="1" lvl="0">
              <a:buFontTx/>
              <a:buNone/>
            </a:pPr>
            <a:r>
              <a:rPr altLang="en-US" sz="2800" lang="zh-CN"/>
              <a:t>         消费者两个时期消费的最佳组合。</a:t>
            </a:r>
          </a:p>
          <a:p>
            <a:pPr eaLnBrk="1" hangingPunct="1" latinLnBrk="1" lvl="0">
              <a:buFontTx/>
              <a:buNone/>
            </a:pPr>
            <a:r>
              <a:rPr altLang="en-US" sz="2800" lang="zh-CN"/>
              <a:t>         消费者在无差异曲线与预算线的切点处实现</a:t>
            </a:r>
          </a:p>
          <a:p>
            <a:pPr eaLnBrk="1" hangingPunct="1" latinLnBrk="1" lvl="0">
              <a:buFontTx/>
              <a:buNone/>
            </a:pPr>
            <a:r>
              <a:rPr altLang="zh-CN" sz="2800" lang="en-US"/>
              <a:t>  </a:t>
            </a:r>
            <a:r>
              <a:rPr altLang="en-US" sz="2800" lang="zh-CN"/>
              <a:t>最优化。此时，预算线的斜率等于无差异曲线的</a:t>
            </a:r>
          </a:p>
          <a:p>
            <a:pPr eaLnBrk="1" hangingPunct="1" latinLnBrk="1" lvl="0">
              <a:buFontTx/>
              <a:buNone/>
            </a:pPr>
            <a:r>
              <a:rPr altLang="zh-CN" sz="2800" lang="en-US"/>
              <a:t>  </a:t>
            </a:r>
            <a:r>
              <a:rPr altLang="en-US" sz="2800" lang="zh-CN"/>
              <a:t>斜率（边际替代率）。   </a:t>
            </a:r>
          </a:p>
          <a:p>
            <a:pPr eaLnBrk="1" hangingPunct="1" latinLnBrk="1" lvl="0">
              <a:buFontTx/>
              <a:buNone/>
            </a:pPr>
            <a:r>
              <a:rPr altLang="zh-CN" lang="en-US"/>
              <a:t>                                          MRS=1+r</a:t>
            </a:r>
          </a:p>
          <a:p>
            <a:pPr eaLnBrk="1" hangingPunct="1" latinLnBrk="1" lvl="0"/>
            <a:endParaRPr altLang="en-US" lang="zh-CN"/>
          </a:p>
        </p:txBody>
      </p:sp>
      <p:grpSp>
        <p:nvGrpSpPr>
          <p:cNvPr id="73" name=""/>
          <p:cNvGrpSpPr/>
          <p:nvPr/>
        </p:nvGrpSpPr>
        <p:grpSpPr>
          <a:xfrm rot="0">
            <a:off x="908050" y="3644900"/>
            <a:ext cx="4959350" cy="3024187"/>
            <a:chOff x="1110" y="1525"/>
            <a:chExt cx="3124" cy="2070"/>
          </a:xfrm>
        </p:grpSpPr>
        <p:sp>
          <p:nvSpPr>
            <p:cNvPr id="1048685" name=""/>
            <p:cNvSpPr/>
            <p:nvPr/>
          </p:nvSpPr>
          <p:spPr>
            <a:xfrm rot="0">
              <a:off x="1397" y="3387"/>
              <a:ext cx="2635" cy="1"/>
            </a:xfrm>
            <a:prstGeom prst="line"/>
            <a:noFill/>
            <a:ln w="38100" cap="flat" cmpd="sng">
              <a:solidFill>
                <a:srgbClr val="000000">
                  <a:alpha val="100000"/>
                </a:srgbClr>
              </a:solidFill>
              <a:prstDash val="solid"/>
              <a:round/>
              <a:tailEnd type="triangle" w="med" len="med"/>
            </a:ln>
          </p:spPr>
        </p:sp>
        <p:sp>
          <p:nvSpPr>
            <p:cNvPr id="1048686" name=""/>
            <p:cNvSpPr/>
            <p:nvPr/>
          </p:nvSpPr>
          <p:spPr>
            <a:xfrm rot="0" flipV="1">
              <a:off x="1397" y="1571"/>
              <a:ext cx="0" cy="1816"/>
            </a:xfrm>
            <a:prstGeom prst="line"/>
            <a:noFill/>
            <a:ln w="38100" cap="flat" cmpd="sng">
              <a:solidFill>
                <a:srgbClr val="000000">
                  <a:alpha val="100000"/>
                </a:srgbClr>
              </a:solidFill>
              <a:prstDash val="solid"/>
              <a:round/>
              <a:tailEnd type="triangle" w="med" len="med"/>
            </a:ln>
          </p:spPr>
        </p:sp>
        <p:sp>
          <p:nvSpPr>
            <p:cNvPr id="1048687" name=""/>
            <p:cNvSpPr/>
            <p:nvPr/>
          </p:nvSpPr>
          <p:spPr bwMode="auto">
            <a:xfrm rot="0">
              <a:off x="1607" y="2116"/>
              <a:ext cx="1582" cy="999"/>
            </a:xfrm>
            <a:custGeom>
              <a:avLst/>
              <a:gdLst>
                <a:gd name="l" fmla="*/ 0 w 2700"/>
                <a:gd name="t" fmla="*/ 0 h 1716"/>
                <a:gd name="r" fmla="*/ 2700 w 2700"/>
                <a:gd name="b" fmla="*/ 1716 h 1716"/>
              </a:gdLst>
              <a:ahLst/>
              <a:rect l="l" t="t" r="r" b="b"/>
              <a:pathLst>
                <a:path w="2700" h="1716">
                  <a:moveTo>
                    <a:pt x="0" y="0"/>
                  </a:moveTo>
                  <a:cubicBezTo>
                    <a:pt x="135" y="403"/>
                    <a:pt x="270" y="806"/>
                    <a:pt x="720" y="1092"/>
                  </a:cubicBezTo>
                  <a:cubicBezTo>
                    <a:pt x="1170" y="1378"/>
                    <a:pt x="2370" y="1612"/>
                    <a:pt x="2700" y="1716"/>
                  </a:cubicBezTo>
                </a:path>
              </a:pathLst>
            </a:custGeom>
            <a:noFill/>
            <a:ln w="38100" cap="flat" cmpd="sng">
              <a:solidFill>
                <a:srgbClr val="000000">
                  <a:alpha val="100000"/>
                </a:srgbClr>
              </a:solidFill>
              <a:prstDash val="solid"/>
              <a:round/>
            </a:ln>
          </p:spPr>
        </p:sp>
        <p:sp>
          <p:nvSpPr>
            <p:cNvPr id="1048688" name=""/>
            <p:cNvSpPr/>
            <p:nvPr/>
          </p:nvSpPr>
          <p:spPr bwMode="auto">
            <a:xfrm rot="0">
              <a:off x="2198" y="1752"/>
              <a:ext cx="1582" cy="998"/>
            </a:xfrm>
            <a:custGeom>
              <a:avLst/>
              <a:gdLst>
                <a:gd name="l" fmla="*/ 0 w 2700"/>
                <a:gd name="t" fmla="*/ 0 h 1716"/>
                <a:gd name="r" fmla="*/ 2700 w 2700"/>
                <a:gd name="b" fmla="*/ 1716 h 1716"/>
              </a:gdLst>
              <a:ahLst/>
              <a:rect l="l" t="t" r="r" b="b"/>
              <a:pathLst>
                <a:path w="2700" h="1716">
                  <a:moveTo>
                    <a:pt x="0" y="0"/>
                  </a:moveTo>
                  <a:cubicBezTo>
                    <a:pt x="135" y="403"/>
                    <a:pt x="270" y="806"/>
                    <a:pt x="720" y="1092"/>
                  </a:cubicBezTo>
                  <a:cubicBezTo>
                    <a:pt x="1170" y="1378"/>
                    <a:pt x="2370" y="1612"/>
                    <a:pt x="2700" y="1716"/>
                  </a:cubicBezTo>
                </a:path>
              </a:pathLst>
            </a:custGeom>
            <a:noFill/>
            <a:ln w="38100" cap="flat" cmpd="sng">
              <a:solidFill>
                <a:srgbClr val="000000">
                  <a:alpha val="100000"/>
                </a:srgbClr>
              </a:solidFill>
              <a:prstDash val="solid"/>
              <a:round/>
            </a:ln>
          </p:spPr>
        </p:sp>
        <p:sp>
          <p:nvSpPr>
            <p:cNvPr id="1048689" name=""/>
            <p:cNvSpPr/>
            <p:nvPr/>
          </p:nvSpPr>
          <p:spPr bwMode="auto">
            <a:xfrm rot="0">
              <a:off x="1927" y="1933"/>
              <a:ext cx="1582" cy="999"/>
            </a:xfrm>
            <a:custGeom>
              <a:avLst/>
              <a:gdLst>
                <a:gd name="l" fmla="*/ 0 w 2700"/>
                <a:gd name="t" fmla="*/ 0 h 1716"/>
                <a:gd name="r" fmla="*/ 2700 w 2700"/>
                <a:gd name="b" fmla="*/ 1716 h 1716"/>
              </a:gdLst>
              <a:ahLst/>
              <a:rect l="l" t="t" r="r" b="b"/>
              <a:pathLst>
                <a:path w="2700" h="1716">
                  <a:moveTo>
                    <a:pt x="0" y="0"/>
                  </a:moveTo>
                  <a:cubicBezTo>
                    <a:pt x="135" y="403"/>
                    <a:pt x="270" y="806"/>
                    <a:pt x="720" y="1092"/>
                  </a:cubicBezTo>
                  <a:cubicBezTo>
                    <a:pt x="1170" y="1378"/>
                    <a:pt x="2370" y="1612"/>
                    <a:pt x="2700" y="1716"/>
                  </a:cubicBezTo>
                </a:path>
              </a:pathLst>
            </a:custGeom>
            <a:noFill/>
            <a:ln w="38100" cap="flat" cmpd="sng">
              <a:solidFill>
                <a:srgbClr val="FF0000">
                  <a:alpha val="100000"/>
                </a:srgbClr>
              </a:solidFill>
              <a:prstDash val="solid"/>
              <a:round/>
            </a:ln>
          </p:spPr>
        </p:sp>
        <p:sp>
          <p:nvSpPr>
            <p:cNvPr id="1048690" name=""/>
            <p:cNvSpPr/>
            <p:nvPr/>
          </p:nvSpPr>
          <p:spPr>
            <a:xfrm rot="0">
              <a:off x="1397" y="1843"/>
              <a:ext cx="2003" cy="1544"/>
            </a:xfrm>
            <a:prstGeom prst="line"/>
            <a:noFill/>
            <a:ln w="38100" cap="flat" cmpd="sng">
              <a:solidFill>
                <a:srgbClr val="000000">
                  <a:alpha val="100000"/>
                </a:srgbClr>
              </a:solidFill>
              <a:prstDash val="solid"/>
              <a:round/>
            </a:ln>
          </p:spPr>
        </p:sp>
        <p:sp>
          <p:nvSpPr>
            <p:cNvPr id="1048691" name=""/>
            <p:cNvSpPr/>
            <p:nvPr/>
          </p:nvSpPr>
          <p:spPr>
            <a:xfrm rot="0">
              <a:off x="2200" y="2205"/>
              <a:ext cx="263" cy="273"/>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just" eaLnBrk="1" hangingPunct="1" latinLnBrk="1" lvl="0"/>
              <a:r>
                <a:rPr altLang="zh-CN" b="1" sz="2800" lang="en-US">
                  <a:latin typeface="宋体" pitchFamily="2" charset="-122"/>
                </a:rPr>
                <a:t>o</a:t>
              </a:r>
            </a:p>
          </p:txBody>
        </p:sp>
        <p:sp>
          <p:nvSpPr>
            <p:cNvPr id="1048692" name=""/>
            <p:cNvSpPr/>
            <p:nvPr/>
          </p:nvSpPr>
          <p:spPr>
            <a:xfrm rot="0">
              <a:off x="1110" y="1525"/>
              <a:ext cx="318" cy="363"/>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just" eaLnBrk="1" hangingPunct="1" latinLnBrk="1" lvl="0"/>
              <a:r>
                <a:rPr altLang="zh-CN" b="1" sz="1600" lang="en-US">
                  <a:latin typeface="Times New Roman" pitchFamily="18" charset="0"/>
                </a:rPr>
                <a:t>C</a:t>
              </a:r>
              <a:r>
                <a:rPr altLang="zh-CN" baseline="-25000" b="1" sz="1600" lang="en-US">
                  <a:latin typeface="Times New Roman" pitchFamily="18" charset="0"/>
                </a:rPr>
                <a:t>2</a:t>
              </a:r>
            </a:p>
          </p:txBody>
        </p:sp>
        <p:sp>
          <p:nvSpPr>
            <p:cNvPr id="1048693" name=""/>
            <p:cNvSpPr/>
            <p:nvPr/>
          </p:nvSpPr>
          <p:spPr>
            <a:xfrm rot="0">
              <a:off x="3871" y="3385"/>
              <a:ext cx="363" cy="210"/>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just" eaLnBrk="1" hangingPunct="1" latinLnBrk="1" lvl="0"/>
              <a:r>
                <a:rPr altLang="zh-CN" lang="en-US"/>
                <a:t> </a:t>
              </a:r>
              <a:r>
                <a:rPr altLang="zh-CN" b="1" sz="1600" lang="en-US">
                  <a:latin typeface="Times New Roman" pitchFamily="18" charset="0"/>
                </a:rPr>
                <a:t>C</a:t>
              </a:r>
              <a:r>
                <a:rPr altLang="zh-CN" baseline="-25000" b="1" sz="1600" lang="en-US">
                  <a:latin typeface="Times New Roman" pitchFamily="18" charset="0"/>
                </a:rPr>
                <a:t>1</a:t>
              </a:r>
            </a:p>
          </p:txBody>
        </p:sp>
        <p:sp>
          <p:nvSpPr>
            <p:cNvPr id="1048694" name=""/>
            <p:cNvSpPr/>
            <p:nvPr/>
          </p:nvSpPr>
          <p:spPr>
            <a:xfrm rot="0">
              <a:off x="2240" y="2479"/>
              <a:ext cx="0" cy="908"/>
            </a:xfrm>
            <a:prstGeom prst="line"/>
            <a:noFill/>
            <a:ln w="28575" cap="flat" cmpd="sng">
              <a:solidFill>
                <a:srgbClr val="000000">
                  <a:alpha val="100000"/>
                </a:srgbClr>
              </a:solidFill>
              <a:prstDash val="dash"/>
              <a:round/>
            </a:ln>
          </p:spPr>
        </p:sp>
        <p:sp>
          <p:nvSpPr>
            <p:cNvPr id="1048695" name=""/>
            <p:cNvSpPr/>
            <p:nvPr/>
          </p:nvSpPr>
          <p:spPr>
            <a:xfrm rot="0">
              <a:off x="1397" y="2479"/>
              <a:ext cx="843" cy="0"/>
            </a:xfrm>
            <a:prstGeom prst="line"/>
            <a:noFill/>
            <a:ln w="28575" cap="flat" cmpd="sng">
              <a:solidFill>
                <a:srgbClr val="000000">
                  <a:alpha val="100000"/>
                </a:srgbClr>
              </a:solidFill>
              <a:prstDash val="dash"/>
              <a:round/>
            </a:ln>
          </p:spPr>
        </p:sp>
        <p:sp>
          <p:nvSpPr>
            <p:cNvPr id="1048696" name=""/>
            <p:cNvSpPr txBox="1"/>
            <p:nvPr/>
          </p:nvSpPr>
          <p:spPr>
            <a:xfrm rot="0">
              <a:off x="3198" y="2976"/>
              <a:ext cx="310" cy="231"/>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zh-CN" b="1" lang="en-US">
                  <a:latin typeface="宋体" pitchFamily="2" charset="-122"/>
                </a:rPr>
                <a:t>IC</a:t>
              </a:r>
              <a:r>
                <a:rPr altLang="en-US" baseline="-25000" b="1" lang="zh-CN">
                  <a:latin typeface="宋体" pitchFamily="2" charset="-122"/>
                </a:rPr>
                <a:t>1</a:t>
              </a:r>
            </a:p>
          </p:txBody>
        </p:sp>
        <p:sp>
          <p:nvSpPr>
            <p:cNvPr id="1048697" name=""/>
            <p:cNvSpPr txBox="1"/>
            <p:nvPr/>
          </p:nvSpPr>
          <p:spPr>
            <a:xfrm rot="0">
              <a:off x="3515" y="2840"/>
              <a:ext cx="310" cy="231"/>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zh-CN" b="1" lang="en-US">
                  <a:latin typeface="宋体" pitchFamily="2" charset="-122"/>
                </a:rPr>
                <a:t>IC</a:t>
              </a:r>
              <a:r>
                <a:rPr altLang="en-US" baseline="-25000" b="1" lang="zh-CN">
                  <a:latin typeface="宋体" pitchFamily="2" charset="-122"/>
                </a:rPr>
                <a:t>2</a:t>
              </a:r>
            </a:p>
          </p:txBody>
        </p:sp>
        <p:sp>
          <p:nvSpPr>
            <p:cNvPr id="1048698" name=""/>
            <p:cNvSpPr txBox="1"/>
            <p:nvPr/>
          </p:nvSpPr>
          <p:spPr>
            <a:xfrm rot="0">
              <a:off x="3689" y="2564"/>
              <a:ext cx="310" cy="231"/>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zh-CN" b="1" lang="en-US">
                  <a:latin typeface="宋体" pitchFamily="2" charset="-122"/>
                </a:rPr>
                <a:t>IC</a:t>
              </a:r>
              <a:r>
                <a:rPr altLang="en-US" baseline="-25000" b="1" lang="zh-CN">
                  <a:latin typeface="宋体" pitchFamily="2" charset="-122"/>
                </a:rPr>
                <a:t>3</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1">
  <p:cSld>
    <p:spTree>
      <p:nvGrpSpPr>
        <p:cNvPr id="74" name=""/>
        <p:cNvGrpSpPr/>
        <p:nvPr/>
      </p:nvGrpSpPr>
      <p:grpSpPr>
        <a:xfrm rot="0">
          <a:off x="0" y="0"/>
          <a:ext cx="0" cy="0"/>
          <a:chOff x="0" y="0"/>
          <a:chExt cx="0" cy="0"/>
        </a:xfrm>
      </p:grpSpPr>
      <p:sp>
        <p:nvSpPr>
          <p:cNvPr id="1048699" name=""/>
          <p:cNvSpPr/>
          <p:nvPr>
            <p:ph type="title" sz="full" idx="0"/>
          </p:nvPr>
        </p:nvSpPr>
        <p:spPr>
          <a:xfrm rot="0">
            <a:off x="457200" y="274637"/>
            <a:ext cx="8229600" cy="993775"/>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宋体" pitchFamily="2" charset="-122"/>
                <a:sym typeface="Arial" pitchFamily="0" charset="0"/>
              </a:defRPr>
            </a:lvl1pPr>
          </a:lstStyle>
          <a:p>
            <a:pPr algn="l" eaLnBrk="1" hangingPunct="1" latinLnBrk="1" lvl="0"/>
            <a:r>
              <a:rPr altLang="zh-CN" b="1" sz="3600" lang="en-US">
                <a:solidFill>
                  <a:srgbClr val="CC3300"/>
                </a:solidFill>
              </a:rPr>
              <a:t>7.2 </a:t>
            </a:r>
            <a:r>
              <a:rPr altLang="en-US" b="1" sz="3600" lang="zh-CN">
                <a:solidFill>
                  <a:srgbClr val="CC3300"/>
                </a:solidFill>
              </a:rPr>
              <a:t>欧文</a:t>
            </a:r>
            <a:r>
              <a:rPr altLang="zh-CN" b="1" sz="3600" lang="en-US">
                <a:solidFill>
                  <a:srgbClr val="CC3300"/>
                </a:solidFill>
              </a:rPr>
              <a:t>·</a:t>
            </a:r>
            <a:r>
              <a:rPr altLang="en-US" b="1" sz="3600" lang="zh-CN">
                <a:solidFill>
                  <a:srgbClr val="CC3300"/>
                </a:solidFill>
              </a:rPr>
              <a:t>费雪与跨期选择</a:t>
            </a:r>
          </a:p>
        </p:txBody>
      </p:sp>
      <p:sp>
        <p:nvSpPr>
          <p:cNvPr id="1048700" name=""/>
          <p:cNvSpPr/>
          <p:nvPr>
            <p:ph type="body" sz="full" idx="1"/>
          </p:nvPr>
        </p:nvSpPr>
        <p:spPr>
          <a:xfrm rot="0">
            <a:off x="611187" y="1268412"/>
            <a:ext cx="8075612" cy="485775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0" charset="0"/>
                <a:ea typeface="宋体" pitchFamily="2" charset="-122"/>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0" charset="0"/>
                <a:ea typeface="宋体" pitchFamily="2" charset="-122"/>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0" charset="0"/>
                <a:ea typeface="宋体" pitchFamily="2" charset="-122"/>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0" charset="0"/>
                <a:ea typeface="宋体" pitchFamily="2" charset="-122"/>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0" charset="0"/>
                <a:ea typeface="宋体" pitchFamily="2" charset="-122"/>
                <a:sym typeface="Arial" pitchFamily="0" charset="0"/>
              </a:defRPr>
            </a:lvl5pPr>
          </a:lstStyle>
          <a:p>
            <a:pPr eaLnBrk="1" hangingPunct="1" latinLnBrk="1" lvl="0">
              <a:buFontTx/>
              <a:buNone/>
            </a:pPr>
            <a:r>
              <a:rPr altLang="en-US" b="1" lang="zh-CN">
                <a:solidFill>
                  <a:srgbClr val="3366FF"/>
                </a:solidFill>
              </a:rPr>
              <a:t>⊙ </a:t>
            </a:r>
            <a:r>
              <a:rPr altLang="en-US" lang="zh-CN"/>
              <a:t>收入变化对消费均衡的影响</a:t>
            </a:r>
          </a:p>
          <a:p>
            <a:pPr eaLnBrk="1" hangingPunct="1" latinLnBrk="1" lvl="0">
              <a:buFontTx/>
              <a:buNone/>
            </a:pPr>
            <a:r>
              <a:rPr altLang="zh-CN" sz="2800" lang="en-US"/>
              <a:t>        无论是Y</a:t>
            </a:r>
            <a:r>
              <a:rPr altLang="zh-CN" baseline="-25000" sz="2800" lang="en-US"/>
              <a:t>1</a:t>
            </a:r>
            <a:r>
              <a:rPr altLang="en-US" sz="2800" lang="zh-CN"/>
              <a:t>还是</a:t>
            </a:r>
            <a:r>
              <a:rPr altLang="zh-CN" sz="2800" lang="en-US"/>
              <a:t>Y</a:t>
            </a:r>
            <a:r>
              <a:rPr altLang="zh-CN" baseline="-25000" sz="2800" lang="en-US"/>
              <a:t>2</a:t>
            </a:r>
            <a:r>
              <a:rPr altLang="en-US" sz="2800" lang="zh-CN"/>
              <a:t>的增加都是预算线向外移动</a:t>
            </a:r>
          </a:p>
          <a:p>
            <a:pPr eaLnBrk="1" hangingPunct="1" latinLnBrk="1" lvl="0">
              <a:buFontTx/>
              <a:buNone/>
            </a:pPr>
            <a:endParaRPr altLang="en-US" b="1" lang="zh-CN"/>
          </a:p>
        </p:txBody>
      </p:sp>
      <p:sp>
        <p:nvSpPr>
          <p:cNvPr id="1048701" name=""/>
          <p:cNvSpPr/>
          <p:nvPr/>
        </p:nvSpPr>
        <p:spPr>
          <a:xfrm rot="0">
            <a:off x="7308850" y="6165850"/>
            <a:ext cx="503237" cy="360362"/>
          </a:xfrm>
          <a:prstGeom prst="rect"/>
          <a:solidFill>
            <a:srgbClr val="FFFFFF"/>
          </a:solid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just" eaLnBrk="1" hangingPunct="1" latinLnBrk="1" lvl="0"/>
            <a:r>
              <a:rPr altLang="zh-CN" b="1" sz="1600" lang="en-US">
                <a:latin typeface="Times New Roman" pitchFamily="18" charset="0"/>
              </a:rPr>
              <a:t>C</a:t>
            </a:r>
            <a:r>
              <a:rPr altLang="zh-CN" baseline="-25000" b="1" sz="1600" lang="en-US">
                <a:latin typeface="Times New Roman" pitchFamily="18" charset="0"/>
              </a:rPr>
              <a:t>1 </a:t>
            </a:r>
          </a:p>
        </p:txBody>
      </p:sp>
      <p:grpSp>
        <p:nvGrpSpPr>
          <p:cNvPr id="75" name=""/>
          <p:cNvGrpSpPr/>
          <p:nvPr/>
        </p:nvGrpSpPr>
        <p:grpSpPr>
          <a:xfrm rot="0">
            <a:off x="1619250" y="2565400"/>
            <a:ext cx="5832475" cy="3743325"/>
            <a:chOff x="1619945" y="1963568"/>
            <a:chExt cx="5832375" cy="3744416"/>
          </a:xfrm>
        </p:grpSpPr>
        <p:sp>
          <p:nvSpPr>
            <p:cNvPr id="1048702" name=""/>
            <p:cNvSpPr/>
            <p:nvPr/>
          </p:nvSpPr>
          <p:spPr>
            <a:xfrm rot="0" flipV="1">
              <a:off x="2124075" y="5589240"/>
              <a:ext cx="5328245" cy="348"/>
            </a:xfrm>
            <a:prstGeom prst="line"/>
            <a:noFill/>
            <a:ln w="38100" cap="flat" cmpd="sng">
              <a:solidFill>
                <a:srgbClr val="000000">
                  <a:alpha val="100000"/>
                </a:srgbClr>
              </a:solidFill>
              <a:prstDash val="solid"/>
              <a:round/>
              <a:tailEnd type="triangle" w="med" len="med"/>
            </a:ln>
          </p:spPr>
        </p:sp>
        <p:sp>
          <p:nvSpPr>
            <p:cNvPr id="1048703" name=""/>
            <p:cNvSpPr/>
            <p:nvPr/>
          </p:nvSpPr>
          <p:spPr>
            <a:xfrm rot="0" flipH="1" flipV="1">
              <a:off x="2123727" y="2132856"/>
              <a:ext cx="347" cy="3474194"/>
            </a:xfrm>
            <a:prstGeom prst="line"/>
            <a:noFill/>
            <a:ln w="38100" cap="flat" cmpd="sng">
              <a:solidFill>
                <a:srgbClr val="000000">
                  <a:alpha val="100000"/>
                </a:srgbClr>
              </a:solidFill>
              <a:prstDash val="solid"/>
              <a:round/>
              <a:tailEnd type="triangle" w="med" len="med"/>
            </a:ln>
          </p:spPr>
        </p:sp>
        <p:sp>
          <p:nvSpPr>
            <p:cNvPr id="1048704" name=""/>
            <p:cNvSpPr/>
            <p:nvPr/>
          </p:nvSpPr>
          <p:spPr bwMode="auto">
            <a:xfrm rot="0">
              <a:off x="3492500" y="2997200"/>
              <a:ext cx="2163763" cy="1296988"/>
            </a:xfrm>
            <a:custGeom>
              <a:avLst/>
              <a:gdLst>
                <a:gd name="l" fmla="*/ 0 w 2700"/>
                <a:gd name="t" fmla="*/ 0 h 1716"/>
                <a:gd name="r" fmla="*/ 2700 w 2700"/>
                <a:gd name="b" fmla="*/ 1716 h 1716"/>
              </a:gdLst>
              <a:ahLst/>
              <a:rect l="l" t="t" r="r" b="b"/>
              <a:pathLst>
                <a:path w="2700" h="1716">
                  <a:moveTo>
                    <a:pt x="0" y="0"/>
                  </a:moveTo>
                  <a:cubicBezTo>
                    <a:pt x="135" y="403"/>
                    <a:pt x="270" y="806"/>
                    <a:pt x="720" y="1092"/>
                  </a:cubicBezTo>
                  <a:cubicBezTo>
                    <a:pt x="1170" y="1378"/>
                    <a:pt x="2370" y="1612"/>
                    <a:pt x="2700" y="1716"/>
                  </a:cubicBezTo>
                </a:path>
              </a:pathLst>
            </a:custGeom>
            <a:noFill/>
            <a:ln w="38100" cap="flat" cmpd="sng">
              <a:solidFill>
                <a:srgbClr val="000000">
                  <a:alpha val="100000"/>
                </a:srgbClr>
              </a:solidFill>
              <a:prstDash val="solid"/>
              <a:round/>
            </a:ln>
          </p:spPr>
        </p:sp>
        <p:sp>
          <p:nvSpPr>
            <p:cNvPr id="1048705" name=""/>
            <p:cNvSpPr/>
            <p:nvPr/>
          </p:nvSpPr>
          <p:spPr bwMode="auto">
            <a:xfrm rot="0">
              <a:off x="2987675" y="3429000"/>
              <a:ext cx="2395538" cy="1338263"/>
            </a:xfrm>
            <a:custGeom>
              <a:avLst/>
              <a:gdLst>
                <a:gd name="l" fmla="*/ 0 w 2700"/>
                <a:gd name="t" fmla="*/ 0 h 1716"/>
                <a:gd name="r" fmla="*/ 2700 w 2700"/>
                <a:gd name="b" fmla="*/ 1716 h 1716"/>
              </a:gdLst>
              <a:ahLst/>
              <a:rect l="l" t="t" r="r" b="b"/>
              <a:pathLst>
                <a:path w="2700" h="1716">
                  <a:moveTo>
                    <a:pt x="0" y="0"/>
                  </a:moveTo>
                  <a:cubicBezTo>
                    <a:pt x="135" y="403"/>
                    <a:pt x="270" y="806"/>
                    <a:pt x="720" y="1092"/>
                  </a:cubicBezTo>
                  <a:cubicBezTo>
                    <a:pt x="1170" y="1378"/>
                    <a:pt x="2370" y="1612"/>
                    <a:pt x="2700" y="1716"/>
                  </a:cubicBezTo>
                </a:path>
              </a:pathLst>
            </a:custGeom>
            <a:noFill/>
            <a:ln w="38100" cap="flat" cmpd="sng">
              <a:solidFill>
                <a:srgbClr val="000000">
                  <a:alpha val="100000"/>
                </a:srgbClr>
              </a:solidFill>
              <a:prstDash val="solid"/>
              <a:round/>
            </a:ln>
          </p:spPr>
        </p:sp>
        <p:sp>
          <p:nvSpPr>
            <p:cNvPr id="1048706" name=""/>
            <p:cNvSpPr/>
            <p:nvPr/>
          </p:nvSpPr>
          <p:spPr>
            <a:xfrm rot="0">
              <a:off x="2171700" y="3328988"/>
              <a:ext cx="3300413" cy="2219325"/>
            </a:xfrm>
            <a:prstGeom prst="line"/>
            <a:noFill/>
            <a:ln w="38100" cap="flat" cmpd="sng">
              <a:solidFill>
                <a:srgbClr val="000000">
                  <a:alpha val="100000"/>
                </a:srgbClr>
              </a:solidFill>
              <a:prstDash val="solid"/>
              <a:round/>
            </a:ln>
          </p:spPr>
        </p:sp>
        <p:sp>
          <p:nvSpPr>
            <p:cNvPr id="1048707" name=""/>
            <p:cNvSpPr/>
            <p:nvPr/>
          </p:nvSpPr>
          <p:spPr>
            <a:xfrm rot="21416690">
              <a:off x="2207547" y="2446162"/>
              <a:ext cx="4368866" cy="3261822"/>
            </a:xfrm>
            <a:prstGeom prst="line"/>
            <a:noFill/>
            <a:ln w="38100" cap="flat" cmpd="sng">
              <a:solidFill>
                <a:srgbClr val="000000">
                  <a:alpha val="100000"/>
                </a:srgbClr>
              </a:solidFill>
              <a:prstDash val="solid"/>
              <a:round/>
            </a:ln>
          </p:spPr>
        </p:sp>
        <p:sp>
          <p:nvSpPr>
            <p:cNvPr id="1048708" name=""/>
            <p:cNvSpPr/>
            <p:nvPr/>
          </p:nvSpPr>
          <p:spPr>
            <a:xfrm rot="0" flipV="1">
              <a:off x="3635375" y="3933825"/>
              <a:ext cx="360363" cy="287338"/>
            </a:xfrm>
            <a:prstGeom prst="line"/>
            <a:noFill/>
            <a:ln w="38100" cap="flat" cmpd="sng">
              <a:solidFill>
                <a:srgbClr val="000000">
                  <a:alpha val="100000"/>
                </a:srgbClr>
              </a:solidFill>
              <a:prstDash val="solid"/>
              <a:round/>
              <a:tailEnd type="triangle" w="med" len="med"/>
            </a:ln>
          </p:spPr>
        </p:sp>
        <p:sp>
          <p:nvSpPr>
            <p:cNvPr id="1048709" name=""/>
            <p:cNvSpPr/>
            <p:nvPr/>
          </p:nvSpPr>
          <p:spPr>
            <a:xfrm rot="0">
              <a:off x="1619945" y="1963568"/>
              <a:ext cx="431775" cy="550544"/>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just" eaLnBrk="1" hangingPunct="1" latinLnBrk="1" lvl="0"/>
              <a:r>
                <a:rPr altLang="zh-CN" b="1" sz="1600" lang="en-US">
                  <a:latin typeface="Times New Roman" pitchFamily="18" charset="0"/>
                </a:rPr>
                <a:t>C</a:t>
              </a:r>
              <a:r>
                <a:rPr altLang="zh-CN" baseline="-25000" b="1" sz="1600" lang="en-US">
                  <a:latin typeface="Times New Roman" pitchFamily="18" charset="0"/>
                </a:rPr>
                <a:t>2</a:t>
              </a:r>
            </a:p>
          </p:txBody>
        </p:sp>
        <p:sp>
          <p:nvSpPr>
            <p:cNvPr id="1048710" name=""/>
            <p:cNvSpPr/>
            <p:nvPr/>
          </p:nvSpPr>
          <p:spPr>
            <a:xfrm rot="0">
              <a:off x="3419475" y="4149725"/>
              <a:ext cx="311150" cy="244475"/>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sz="1000" lang="zh-CN"/>
                <a:t>●</a:t>
              </a:r>
            </a:p>
          </p:txBody>
        </p:sp>
        <p:sp>
          <p:nvSpPr>
            <p:cNvPr id="1048711" name=""/>
            <p:cNvSpPr/>
            <p:nvPr/>
          </p:nvSpPr>
          <p:spPr>
            <a:xfrm rot="0">
              <a:off x="3924300" y="3716338"/>
              <a:ext cx="311150" cy="244475"/>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sz="1000" lang="zh-CN"/>
                <a:t>●</a:t>
              </a:r>
            </a:p>
          </p:txBody>
        </p:sp>
        <p:sp>
          <p:nvSpPr>
            <p:cNvPr id="1048712" name=""/>
            <p:cNvSpPr txBox="1"/>
            <p:nvPr/>
          </p:nvSpPr>
          <p:spPr>
            <a:xfrm rot="0">
              <a:off x="2268538" y="4797425"/>
              <a:ext cx="1795462" cy="366713"/>
            </a:xfrm>
            <a:prstGeom prst="rect"/>
            <a:solidFill>
              <a:schemeClr val="hlink"/>
            </a:solid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b="1" lang="zh-CN"/>
                <a:t>初始预算约束线</a:t>
              </a:r>
            </a:p>
          </p:txBody>
        </p:sp>
        <p:sp>
          <p:nvSpPr>
            <p:cNvPr id="1048713" name=""/>
            <p:cNvSpPr/>
            <p:nvPr/>
          </p:nvSpPr>
          <p:spPr>
            <a:xfrm rot="0" flipV="1">
              <a:off x="4140200" y="5013325"/>
              <a:ext cx="431800" cy="71438"/>
            </a:xfrm>
            <a:prstGeom prst="line"/>
            <a:noFill/>
            <a:ln w="28575" cap="flat" cmpd="sng">
              <a:solidFill>
                <a:schemeClr val="dk1">
                  <a:alpha val="100000"/>
                </a:schemeClr>
              </a:solidFill>
              <a:prstDash val="solid"/>
              <a:round/>
              <a:tailEnd type="triangle" w="med" len="med"/>
            </a:ln>
          </p:spPr>
        </p:sp>
        <p:sp>
          <p:nvSpPr>
            <p:cNvPr id="1048714" name=""/>
            <p:cNvSpPr txBox="1"/>
            <p:nvPr/>
          </p:nvSpPr>
          <p:spPr>
            <a:xfrm rot="0">
              <a:off x="5651500" y="4292600"/>
              <a:ext cx="1795463" cy="366713"/>
            </a:xfrm>
            <a:prstGeom prst="rect"/>
            <a:solidFill>
              <a:schemeClr val="hlink"/>
            </a:solid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b="1" lang="zh-CN"/>
                <a:t>新的预算约束线</a:t>
              </a:r>
            </a:p>
          </p:txBody>
        </p:sp>
        <p:sp>
          <p:nvSpPr>
            <p:cNvPr id="1048715" name=""/>
            <p:cNvSpPr/>
            <p:nvPr/>
          </p:nvSpPr>
          <p:spPr>
            <a:xfrm rot="0" flipH="1">
              <a:off x="5148263" y="4508500"/>
              <a:ext cx="431800" cy="73025"/>
            </a:xfrm>
            <a:prstGeom prst="line"/>
            <a:noFill/>
            <a:ln w="28575" cap="flat" cmpd="sng">
              <a:solidFill>
                <a:schemeClr val="dk1">
                  <a:alpha val="100000"/>
                </a:schemeClr>
              </a:solidFill>
              <a:prstDash val="solid"/>
              <a:round/>
              <a:tailEnd type="triangle" w="med" len="med"/>
            </a:ln>
          </p:spPr>
        </p:sp>
        <p:sp>
          <p:nvSpPr>
            <p:cNvPr id="1048716" name=""/>
            <p:cNvSpPr/>
            <p:nvPr/>
          </p:nvSpPr>
          <p:spPr>
            <a:xfrm rot="0">
              <a:off x="2555875" y="3141663"/>
              <a:ext cx="492125" cy="366712"/>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zh-CN" b="1" lang="en-US">
                  <a:latin typeface="宋体" pitchFamily="2" charset="-122"/>
                </a:rPr>
                <a:t>IC</a:t>
              </a:r>
              <a:r>
                <a:rPr altLang="en-US" baseline="-25000" b="1" lang="zh-CN">
                  <a:latin typeface="宋体" pitchFamily="2" charset="-122"/>
                </a:rPr>
                <a:t>1</a:t>
              </a:r>
            </a:p>
          </p:txBody>
        </p:sp>
        <p:sp>
          <p:nvSpPr>
            <p:cNvPr id="1048717" name=""/>
            <p:cNvSpPr/>
            <p:nvPr/>
          </p:nvSpPr>
          <p:spPr>
            <a:xfrm rot="0">
              <a:off x="3059113" y="2636838"/>
              <a:ext cx="492125" cy="366712"/>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zh-CN" b="1" lang="en-US">
                  <a:latin typeface="宋体" pitchFamily="2" charset="-122"/>
                </a:rPr>
                <a:t>IC</a:t>
              </a:r>
              <a:r>
                <a:rPr altLang="en-US" baseline="-25000" b="1" lang="zh-CN">
                  <a:latin typeface="宋体" pitchFamily="2" charset="-122"/>
                </a:rPr>
                <a:t>2</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1">
  <p:cSld>
    <p:spTree>
      <p:nvGrpSpPr>
        <p:cNvPr id="76" name=""/>
        <p:cNvGrpSpPr/>
        <p:nvPr/>
      </p:nvGrpSpPr>
      <p:grpSpPr>
        <a:xfrm rot="0">
          <a:off x="0" y="0"/>
          <a:ext cx="0" cy="0"/>
          <a:chOff x="0" y="0"/>
          <a:chExt cx="0" cy="0"/>
        </a:xfrm>
      </p:grpSpPr>
      <p:sp>
        <p:nvSpPr>
          <p:cNvPr id="1048718" name=""/>
          <p:cNvSpPr/>
          <p:nvPr>
            <p:ph type="title" sz="full" idx="0"/>
          </p:nvPr>
        </p:nvSpPr>
        <p:spPr>
          <a:xfrm rot="0">
            <a:off x="457200" y="274637"/>
            <a:ext cx="8229600" cy="993775"/>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宋体" pitchFamily="2" charset="-122"/>
                <a:sym typeface="Arial" pitchFamily="0" charset="0"/>
              </a:defRPr>
            </a:lvl1pPr>
          </a:lstStyle>
          <a:p>
            <a:pPr algn="l" eaLnBrk="1" hangingPunct="1" latinLnBrk="1" lvl="0"/>
            <a:r>
              <a:rPr altLang="zh-CN" b="1" sz="3600" lang="en-US">
                <a:solidFill>
                  <a:srgbClr val="CC3300"/>
                </a:solidFill>
              </a:rPr>
              <a:t>7.2 </a:t>
            </a:r>
            <a:r>
              <a:rPr altLang="en-US" b="1" sz="3600" lang="zh-CN">
                <a:solidFill>
                  <a:srgbClr val="CC3300"/>
                </a:solidFill>
              </a:rPr>
              <a:t>欧文</a:t>
            </a:r>
            <a:r>
              <a:rPr altLang="zh-CN" b="1" sz="3600" lang="en-US">
                <a:solidFill>
                  <a:srgbClr val="CC3300"/>
                </a:solidFill>
              </a:rPr>
              <a:t>·</a:t>
            </a:r>
            <a:r>
              <a:rPr altLang="en-US" b="1" sz="3600" lang="zh-CN">
                <a:solidFill>
                  <a:srgbClr val="CC3300"/>
                </a:solidFill>
              </a:rPr>
              <a:t>费雪与跨期选择</a:t>
            </a:r>
          </a:p>
        </p:txBody>
      </p:sp>
      <p:sp>
        <p:nvSpPr>
          <p:cNvPr id="1048719" name=""/>
          <p:cNvSpPr/>
          <p:nvPr>
            <p:ph type="body" sz="full" idx="1"/>
          </p:nvPr>
        </p:nvSpPr>
        <p:spPr>
          <a:xfrm rot="0">
            <a:off x="457200" y="1268412"/>
            <a:ext cx="8229600" cy="485775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0" charset="0"/>
                <a:ea typeface="宋体" pitchFamily="2" charset="-122"/>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0" charset="0"/>
                <a:ea typeface="宋体" pitchFamily="2" charset="-122"/>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0" charset="0"/>
                <a:ea typeface="宋体" pitchFamily="2" charset="-122"/>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0" charset="0"/>
                <a:ea typeface="宋体" pitchFamily="2" charset="-122"/>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0" charset="0"/>
                <a:ea typeface="宋体" pitchFamily="2" charset="-122"/>
                <a:sym typeface="Arial" pitchFamily="0" charset="0"/>
              </a:defRPr>
            </a:lvl5pPr>
          </a:lstStyle>
          <a:p>
            <a:pPr eaLnBrk="1" hangingPunct="1" latinLnBrk="1" lvl="0">
              <a:lnSpc>
                <a:spcPct val="90000"/>
              </a:lnSpc>
              <a:buFontTx/>
              <a:buNone/>
            </a:pPr>
            <a:r>
              <a:rPr altLang="en-US" b="1" lang="zh-CN">
                <a:solidFill>
                  <a:srgbClr val="3366FF"/>
                </a:solidFill>
              </a:rPr>
              <a:t>⊙ </a:t>
            </a:r>
            <a:r>
              <a:rPr altLang="en-US" lang="zh-CN"/>
              <a:t>收入变化对消费均衡的影响</a:t>
            </a:r>
          </a:p>
          <a:p>
            <a:pPr eaLnBrk="1" hangingPunct="1" latinLnBrk="1" lvl="0">
              <a:lnSpc>
                <a:spcPct val="90000"/>
              </a:lnSpc>
              <a:buFontTx/>
              <a:buNone/>
            </a:pPr>
            <a:r>
              <a:rPr altLang="en-US" b="1" sz="2800" lang="zh-CN">
                <a:solidFill>
                  <a:srgbClr val="CC6600"/>
                </a:solidFill>
              </a:rPr>
              <a:t>   ★ </a:t>
            </a:r>
            <a:r>
              <a:rPr altLang="zh-CN" sz="2800" lang="en-US"/>
              <a:t>消费平滑化:</a:t>
            </a:r>
          </a:p>
          <a:p>
            <a:pPr eaLnBrk="1" hangingPunct="1" latinLnBrk="1" lvl="0">
              <a:lnSpc>
                <a:spcPct val="90000"/>
              </a:lnSpc>
              <a:buFontTx/>
              <a:buNone/>
            </a:pPr>
            <a:r>
              <a:rPr altLang="zh-CN" sz="2800" lang="en-US"/>
              <a:t>           </a:t>
            </a:r>
            <a:r>
              <a:rPr altLang="en-US" sz="2800" lang="zh-CN"/>
              <a:t>无论收入的增加发生在第一期还是第二期，消费者都把它分摊到两个时期的消费上。</a:t>
            </a:r>
          </a:p>
          <a:p>
            <a:pPr eaLnBrk="1" hangingPunct="1" latinLnBrk="1" lvl="0">
              <a:lnSpc>
                <a:spcPct val="90000"/>
              </a:lnSpc>
              <a:buFontTx/>
              <a:buNone/>
            </a:pPr>
            <a:r>
              <a:rPr altLang="en-US" sz="2800" lang="zh-CN"/>
              <a:t>          由于消费者在不同时期之间借贷，所以收入的时间顺序与现在消费多少无关（当然，除了未来收入要利用利率贴现）。这种分析的启示是，消费取决于现期与未来收入的现值。</a:t>
            </a:r>
          </a:p>
          <a:p>
            <a:pPr eaLnBrk="1" hangingPunct="1" latinLnBrk="1" lvl="0">
              <a:lnSpc>
                <a:spcPct val="90000"/>
              </a:lnSpc>
              <a:buFontTx/>
              <a:buNone/>
            </a:pPr>
            <a:r>
              <a:rPr altLang="en-US" sz="2800" lang="zh-CN"/>
              <a:t>              收入的现值 </a:t>
            </a:r>
            <a:r>
              <a:rPr altLang="zh-CN" sz="2800" lang="en-US"/>
              <a:t>= Y</a:t>
            </a:r>
            <a:r>
              <a:rPr altLang="zh-CN" baseline="-25000" sz="2800" lang="en-US"/>
              <a:t>1</a:t>
            </a:r>
            <a:r>
              <a:rPr altLang="zh-CN" sz="2800" lang="en-US"/>
              <a:t> + Y</a:t>
            </a:r>
            <a:r>
              <a:rPr altLang="zh-CN" baseline="-25000" sz="2800" lang="en-US"/>
              <a:t>2 </a:t>
            </a:r>
            <a:r>
              <a:rPr altLang="zh-CN" sz="2800" lang="en-US"/>
              <a:t> / ( 1 + r  )</a:t>
            </a:r>
          </a:p>
          <a:p>
            <a:pPr eaLnBrk="1" hangingPunct="1" latinLnBrk="1" lvl="0">
              <a:lnSpc>
                <a:spcPct val="90000"/>
              </a:lnSpc>
              <a:buFontTx/>
              <a:buNone/>
            </a:pPr>
            <a:r>
              <a:rPr altLang="en-US" b="1" sz="2800" lang="zh-CN">
                <a:solidFill>
                  <a:srgbClr val="CC6600"/>
                </a:solidFill>
              </a:rPr>
              <a:t>    ★ </a:t>
            </a:r>
            <a:r>
              <a:rPr altLang="en-US" sz="2800" lang="zh-CN"/>
              <a:t>费雪的模型说明了，消费是以消费者预期在一生中所得到的收入为基础。</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1">
  <p:cSld>
    <p:spTree>
      <p:nvGrpSpPr>
        <p:cNvPr id="77" name=""/>
        <p:cNvGrpSpPr/>
        <p:nvPr/>
      </p:nvGrpSpPr>
      <p:grpSpPr>
        <a:xfrm rot="0">
          <a:off x="0" y="0"/>
          <a:ext cx="0" cy="0"/>
          <a:chOff x="0" y="0"/>
          <a:chExt cx="0" cy="0"/>
        </a:xfrm>
      </p:grpSpPr>
      <p:sp>
        <p:nvSpPr>
          <p:cNvPr id="1048720"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宋体" pitchFamily="2" charset="-122"/>
                <a:sym typeface="Arial" pitchFamily="0" charset="0"/>
              </a:defRPr>
            </a:lvl1pPr>
          </a:lstStyle>
          <a:p>
            <a:pPr algn="l" eaLnBrk="1" hangingPunct="1" latinLnBrk="1" lvl="0"/>
            <a:r>
              <a:rPr altLang="zh-CN" b="1" sz="3600" lang="en-US">
                <a:solidFill>
                  <a:srgbClr val="CC3300"/>
                </a:solidFill>
              </a:rPr>
              <a:t>7.2 </a:t>
            </a:r>
            <a:r>
              <a:rPr altLang="en-US" b="1" sz="3600" lang="zh-CN">
                <a:solidFill>
                  <a:srgbClr val="CC3300"/>
                </a:solidFill>
              </a:rPr>
              <a:t>欧文</a:t>
            </a:r>
            <a:r>
              <a:rPr altLang="zh-CN" b="1" sz="3600" lang="en-US">
                <a:solidFill>
                  <a:srgbClr val="CC3300"/>
                </a:solidFill>
              </a:rPr>
              <a:t>·</a:t>
            </a:r>
            <a:r>
              <a:rPr altLang="en-US" b="1" sz="3600" lang="zh-CN">
                <a:solidFill>
                  <a:srgbClr val="CC3300"/>
                </a:solidFill>
              </a:rPr>
              <a:t>费雪与跨期选择</a:t>
            </a:r>
          </a:p>
        </p:txBody>
      </p:sp>
      <p:sp>
        <p:nvSpPr>
          <p:cNvPr id="1048721" name=""/>
          <p:cNvSpPr/>
          <p:nvPr>
            <p:ph type="body" sz="full" idx="1"/>
          </p:nvPr>
        </p:nvSpPr>
        <p:spPr>
          <a:xfrm rot="0">
            <a:off x="468312" y="1196975"/>
            <a:ext cx="8229600" cy="5400675"/>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0" charset="0"/>
                <a:ea typeface="宋体" pitchFamily="2" charset="-122"/>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0" charset="0"/>
                <a:ea typeface="宋体" pitchFamily="2" charset="-122"/>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0" charset="0"/>
                <a:ea typeface="宋体" pitchFamily="2" charset="-122"/>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0" charset="0"/>
                <a:ea typeface="宋体" pitchFamily="2" charset="-122"/>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0" charset="0"/>
                <a:ea typeface="宋体" pitchFamily="2" charset="-122"/>
                <a:sym typeface="Arial" pitchFamily="0" charset="0"/>
              </a:defRPr>
            </a:lvl5pPr>
          </a:lstStyle>
          <a:p>
            <a:pPr eaLnBrk="1" hangingPunct="1" latinLnBrk="1" lvl="0">
              <a:buFontTx/>
              <a:buNone/>
            </a:pPr>
            <a:r>
              <a:rPr altLang="en-US" b="1" lang="zh-CN">
                <a:solidFill>
                  <a:srgbClr val="3366FF"/>
                </a:solidFill>
              </a:rPr>
              <a:t>⊙</a:t>
            </a:r>
            <a:r>
              <a:rPr altLang="en-US" lang="zh-CN"/>
              <a:t>实际利率的变动对消费的影响</a:t>
            </a:r>
          </a:p>
          <a:p>
            <a:pPr eaLnBrk="1" hangingPunct="1" latinLnBrk="1" lvl="0">
              <a:buFontTx/>
              <a:buNone/>
            </a:pPr>
            <a:endParaRPr altLang="en-US" b="1" lang="zh-CN"/>
          </a:p>
          <a:p>
            <a:pPr eaLnBrk="1" hangingPunct="1" latinLnBrk="1" lvl="0">
              <a:buFontTx/>
              <a:buNone/>
            </a:pPr>
            <a:endParaRPr altLang="en-US" lang="zh-CN"/>
          </a:p>
        </p:txBody>
      </p:sp>
      <p:sp>
        <p:nvSpPr>
          <p:cNvPr id="1048722" name=""/>
          <p:cNvSpPr/>
          <p:nvPr/>
        </p:nvSpPr>
        <p:spPr bwMode="auto">
          <a:xfrm rot="0">
            <a:off x="3843337" y="3424237"/>
            <a:ext cx="3463925" cy="2433637"/>
          </a:xfrm>
          <a:custGeom>
            <a:avLst/>
            <a:gdLst>
              <a:gd name="l" fmla="*/ 0 w 2160"/>
              <a:gd name="t" fmla="*/ 0 h 1872"/>
              <a:gd name="r" fmla="*/ 2160 w 2160"/>
              <a:gd name="b" fmla="*/ 1872 h 1872"/>
            </a:gdLst>
            <a:ahLst/>
            <a:rect l="l" t="t" r="r" b="b"/>
            <a:pathLst>
              <a:path w="2160" h="1872">
                <a:moveTo>
                  <a:pt x="0" y="0"/>
                </a:moveTo>
                <a:cubicBezTo>
                  <a:pt x="0" y="390"/>
                  <a:pt x="0" y="780"/>
                  <a:pt x="360" y="1092"/>
                </a:cubicBezTo>
                <a:cubicBezTo>
                  <a:pt x="720" y="1404"/>
                  <a:pt x="1860" y="1742"/>
                  <a:pt x="2160" y="1872"/>
                </a:cubicBezTo>
              </a:path>
            </a:pathLst>
          </a:custGeom>
          <a:noFill/>
          <a:ln>
            <a:noFill/>
          </a:ln>
        </p:spPr>
      </p:sp>
      <p:grpSp>
        <p:nvGrpSpPr>
          <p:cNvPr id="78" name=""/>
          <p:cNvGrpSpPr/>
          <p:nvPr/>
        </p:nvGrpSpPr>
        <p:grpSpPr>
          <a:xfrm rot="0">
            <a:off x="684212" y="1989137"/>
            <a:ext cx="8135937" cy="3743325"/>
            <a:chOff x="567" y="1599"/>
            <a:chExt cx="3854" cy="2602"/>
          </a:xfrm>
        </p:grpSpPr>
        <p:sp>
          <p:nvSpPr>
            <p:cNvPr id="1048723" name=""/>
            <p:cNvSpPr/>
            <p:nvPr/>
          </p:nvSpPr>
          <p:spPr bwMode="auto">
            <a:xfrm rot="0">
              <a:off x="1694" y="2924"/>
              <a:ext cx="2727" cy="1277"/>
            </a:xfrm>
            <a:custGeom>
              <a:avLst/>
              <a:gdLst>
                <a:gd name="l" fmla="*/ 0 w 2700"/>
                <a:gd name="t" fmla="*/ 0 h 1560"/>
                <a:gd name="r" fmla="*/ 2700 w 2700"/>
                <a:gd name="b" fmla="*/ 1560 h 1560"/>
              </a:gdLst>
              <a:ahLst/>
              <a:rect l="l" t="t" r="r" b="b"/>
              <a:pathLst>
                <a:path w="2700" h="1560">
                  <a:moveTo>
                    <a:pt x="0" y="0"/>
                  </a:moveTo>
                  <a:cubicBezTo>
                    <a:pt x="225" y="416"/>
                    <a:pt x="450" y="832"/>
                    <a:pt x="900" y="1092"/>
                  </a:cubicBezTo>
                  <a:cubicBezTo>
                    <a:pt x="1350" y="1352"/>
                    <a:pt x="2400" y="1482"/>
                    <a:pt x="2700" y="1560"/>
                  </a:cubicBezTo>
                </a:path>
              </a:pathLst>
            </a:custGeom>
            <a:noFill/>
            <a:ln>
              <a:noFill/>
            </a:ln>
          </p:spPr>
        </p:sp>
        <p:sp>
          <p:nvSpPr>
            <p:cNvPr id="1048724" name=""/>
            <p:cNvSpPr/>
            <p:nvPr/>
          </p:nvSpPr>
          <p:spPr>
            <a:xfrm rot="0">
              <a:off x="1511" y="4074"/>
              <a:ext cx="1819" cy="0"/>
            </a:xfrm>
            <a:prstGeom prst="line"/>
            <a:noFill/>
            <a:ln>
              <a:noFill/>
            </a:ln>
          </p:spPr>
        </p:sp>
        <p:sp>
          <p:nvSpPr>
            <p:cNvPr id="1048725" name=""/>
            <p:cNvSpPr/>
            <p:nvPr/>
          </p:nvSpPr>
          <p:spPr>
            <a:xfrm rot="0" flipH="1">
              <a:off x="1511" y="3945"/>
              <a:ext cx="1274" cy="0"/>
            </a:xfrm>
            <a:prstGeom prst="line"/>
            <a:noFill/>
            <a:ln>
              <a:noFill/>
            </a:ln>
          </p:spPr>
        </p:sp>
        <p:sp>
          <p:nvSpPr>
            <p:cNvPr id="1048726" name=""/>
            <p:cNvSpPr/>
            <p:nvPr/>
          </p:nvSpPr>
          <p:spPr>
            <a:xfrm rot="0" flipH="1">
              <a:off x="2785" y="3818"/>
              <a:ext cx="727" cy="0"/>
            </a:xfrm>
            <a:prstGeom prst="line"/>
            <a:noFill/>
            <a:ln>
              <a:noFill/>
            </a:ln>
          </p:spPr>
        </p:sp>
        <p:sp>
          <p:nvSpPr>
            <p:cNvPr id="1048727" name=""/>
            <p:cNvSpPr/>
            <p:nvPr/>
          </p:nvSpPr>
          <p:spPr>
            <a:xfrm rot="0">
              <a:off x="1584" y="2797"/>
              <a:ext cx="909" cy="0"/>
            </a:xfrm>
            <a:prstGeom prst="line"/>
            <a:noFill/>
            <a:ln>
              <a:noFill/>
            </a:ln>
          </p:spPr>
        </p:sp>
        <p:sp>
          <p:nvSpPr>
            <p:cNvPr id="1048728" name=""/>
            <p:cNvSpPr/>
            <p:nvPr/>
          </p:nvSpPr>
          <p:spPr>
            <a:xfrm rot="0">
              <a:off x="3556" y="3742"/>
              <a:ext cx="310" cy="244"/>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just" eaLnBrk="1" hangingPunct="1" latinLnBrk="1" lvl="0"/>
              <a:r>
                <a:rPr altLang="zh-CN" b="1" sz="1600" lang="en-US">
                  <a:latin typeface="宋体" pitchFamily="2" charset="-122"/>
                </a:rPr>
                <a:t>C</a:t>
              </a:r>
              <a:r>
                <a:rPr altLang="zh-CN" baseline="-25000" b="1" sz="1600" lang="en-US">
                  <a:latin typeface="宋体" pitchFamily="2" charset="-122"/>
                </a:rPr>
                <a:t>1</a:t>
              </a:r>
            </a:p>
          </p:txBody>
        </p:sp>
        <p:sp>
          <p:nvSpPr>
            <p:cNvPr id="1048729" name=""/>
            <p:cNvSpPr/>
            <p:nvPr/>
          </p:nvSpPr>
          <p:spPr>
            <a:xfrm rot="0">
              <a:off x="1178" y="3690"/>
              <a:ext cx="2502" cy="0"/>
            </a:xfrm>
            <a:prstGeom prst="line"/>
            <a:noFill/>
            <a:ln w="38100" cap="flat" cmpd="sng">
              <a:solidFill>
                <a:srgbClr val="000000">
                  <a:alpha val="100000"/>
                </a:srgbClr>
              </a:solidFill>
              <a:prstDash val="solid"/>
              <a:round/>
              <a:tailEnd type="triangle" w="med" len="med"/>
            </a:ln>
          </p:spPr>
        </p:sp>
        <p:sp>
          <p:nvSpPr>
            <p:cNvPr id="1048730" name=""/>
            <p:cNvSpPr/>
            <p:nvPr/>
          </p:nvSpPr>
          <p:spPr>
            <a:xfrm rot="0" flipH="1" flipV="1">
              <a:off x="1163" y="1599"/>
              <a:ext cx="15" cy="2091"/>
            </a:xfrm>
            <a:prstGeom prst="line"/>
            <a:noFill/>
            <a:ln w="38100" cap="flat" cmpd="sng">
              <a:solidFill>
                <a:srgbClr val="000000">
                  <a:alpha val="100000"/>
                </a:srgbClr>
              </a:solidFill>
              <a:prstDash val="solid"/>
              <a:round/>
              <a:tailEnd type="triangle" w="med" len="med"/>
            </a:ln>
          </p:spPr>
        </p:sp>
        <p:sp>
          <p:nvSpPr>
            <p:cNvPr id="1048731" name=""/>
            <p:cNvSpPr/>
            <p:nvPr/>
          </p:nvSpPr>
          <p:spPr bwMode="auto">
            <a:xfrm rot="0">
              <a:off x="1274" y="2491"/>
              <a:ext cx="1444" cy="922"/>
            </a:xfrm>
            <a:custGeom>
              <a:avLst/>
              <a:gdLst>
                <a:gd name="l" fmla="*/ 0 w 2700"/>
                <a:gd name="t" fmla="*/ 0 h 1560"/>
                <a:gd name="r" fmla="*/ 2700 w 2700"/>
                <a:gd name="b" fmla="*/ 1560 h 1560"/>
              </a:gdLst>
              <a:ahLst/>
              <a:rect l="l" t="t" r="r" b="b"/>
              <a:pathLst>
                <a:path w="2700" h="1560">
                  <a:moveTo>
                    <a:pt x="0" y="0"/>
                  </a:moveTo>
                  <a:cubicBezTo>
                    <a:pt x="225" y="416"/>
                    <a:pt x="450" y="832"/>
                    <a:pt x="900" y="1092"/>
                  </a:cubicBezTo>
                  <a:cubicBezTo>
                    <a:pt x="1350" y="1352"/>
                    <a:pt x="2400" y="1482"/>
                    <a:pt x="2700" y="1560"/>
                  </a:cubicBezTo>
                </a:path>
              </a:pathLst>
            </a:custGeom>
            <a:noFill/>
            <a:ln w="38100" cap="flat" cmpd="sng">
              <a:solidFill>
                <a:srgbClr val="000099">
                  <a:alpha val="100000"/>
                </a:srgbClr>
              </a:solidFill>
              <a:prstDash val="solid"/>
              <a:round/>
            </a:ln>
          </p:spPr>
        </p:sp>
        <p:sp>
          <p:nvSpPr>
            <p:cNvPr id="1048732" name=""/>
            <p:cNvSpPr/>
            <p:nvPr/>
          </p:nvSpPr>
          <p:spPr>
            <a:xfrm rot="0">
              <a:off x="1178" y="2859"/>
              <a:ext cx="1637" cy="831"/>
            </a:xfrm>
            <a:prstGeom prst="line"/>
            <a:noFill/>
            <a:ln w="38100" cap="flat" cmpd="sng">
              <a:solidFill>
                <a:srgbClr val="000000">
                  <a:alpha val="100000"/>
                </a:srgbClr>
              </a:solidFill>
              <a:prstDash val="solid"/>
              <a:round/>
            </a:ln>
          </p:spPr>
        </p:sp>
        <p:sp>
          <p:nvSpPr>
            <p:cNvPr id="1048733" name=""/>
            <p:cNvSpPr/>
            <p:nvPr/>
          </p:nvSpPr>
          <p:spPr>
            <a:xfrm rot="0">
              <a:off x="1441" y="1752"/>
              <a:ext cx="835" cy="1939"/>
            </a:xfrm>
            <a:prstGeom prst="line"/>
            <a:noFill/>
            <a:ln w="38100" cap="flat" cmpd="sng">
              <a:solidFill>
                <a:srgbClr val="000000">
                  <a:alpha val="100000"/>
                </a:srgbClr>
              </a:solidFill>
              <a:prstDash val="solid"/>
              <a:round/>
            </a:ln>
          </p:spPr>
        </p:sp>
        <p:sp>
          <p:nvSpPr>
            <p:cNvPr id="1048734" name=""/>
            <p:cNvSpPr/>
            <p:nvPr/>
          </p:nvSpPr>
          <p:spPr bwMode="auto">
            <a:xfrm rot="0">
              <a:off x="1660" y="1936"/>
              <a:ext cx="1155" cy="1108"/>
            </a:xfrm>
            <a:custGeom>
              <a:avLst/>
              <a:gdLst>
                <a:gd name="l" fmla="*/ 0 w 2160"/>
                <a:gd name="t" fmla="*/ 0 h 1872"/>
                <a:gd name="r" fmla="*/ 2160 w 2160"/>
                <a:gd name="b" fmla="*/ 1872 h 1872"/>
              </a:gdLst>
              <a:ahLst/>
              <a:rect l="l" t="t" r="r" b="b"/>
              <a:pathLst>
                <a:path w="2160" h="1872">
                  <a:moveTo>
                    <a:pt x="0" y="0"/>
                  </a:moveTo>
                  <a:cubicBezTo>
                    <a:pt x="0" y="390"/>
                    <a:pt x="0" y="780"/>
                    <a:pt x="360" y="1092"/>
                  </a:cubicBezTo>
                  <a:cubicBezTo>
                    <a:pt x="720" y="1404"/>
                    <a:pt x="1860" y="1742"/>
                    <a:pt x="2160" y="1872"/>
                  </a:cubicBezTo>
                </a:path>
              </a:pathLst>
            </a:custGeom>
            <a:noFill/>
            <a:ln w="38100" cap="flat" cmpd="sng">
              <a:solidFill>
                <a:srgbClr val="FF0000">
                  <a:alpha val="100000"/>
                </a:srgbClr>
              </a:solidFill>
              <a:prstDash val="solid"/>
              <a:round/>
            </a:ln>
          </p:spPr>
        </p:sp>
        <p:sp>
          <p:nvSpPr>
            <p:cNvPr id="1048735" name=""/>
            <p:cNvSpPr/>
            <p:nvPr/>
          </p:nvSpPr>
          <p:spPr>
            <a:xfrm rot="0">
              <a:off x="1178" y="3320"/>
              <a:ext cx="963" cy="2"/>
            </a:xfrm>
            <a:prstGeom prst="line"/>
            <a:noFill/>
            <a:ln w="9525" cap="flat" cmpd="sng">
              <a:solidFill>
                <a:srgbClr val="000000">
                  <a:alpha val="100000"/>
                </a:srgbClr>
              </a:solidFill>
              <a:prstDash val="dash"/>
              <a:round/>
            </a:ln>
          </p:spPr>
        </p:sp>
        <p:sp>
          <p:nvSpPr>
            <p:cNvPr id="1048736" name=""/>
            <p:cNvSpPr/>
            <p:nvPr/>
          </p:nvSpPr>
          <p:spPr>
            <a:xfrm rot="0">
              <a:off x="2141" y="3320"/>
              <a:ext cx="0" cy="370"/>
            </a:xfrm>
            <a:prstGeom prst="line"/>
            <a:noFill/>
            <a:ln w="6350" cap="flat" cmpd="sng">
              <a:solidFill>
                <a:srgbClr val="000000">
                  <a:alpha val="100000"/>
                </a:srgbClr>
              </a:solidFill>
              <a:prstDash val="dash"/>
              <a:round/>
            </a:ln>
          </p:spPr>
        </p:sp>
        <p:sp>
          <p:nvSpPr>
            <p:cNvPr id="1048737" name=""/>
            <p:cNvSpPr/>
            <p:nvPr/>
          </p:nvSpPr>
          <p:spPr>
            <a:xfrm rot="0" flipH="1">
              <a:off x="1178" y="3228"/>
              <a:ext cx="674" cy="0"/>
            </a:xfrm>
            <a:prstGeom prst="line"/>
            <a:noFill/>
            <a:ln w="9525" cap="flat" cmpd="sng">
              <a:solidFill>
                <a:srgbClr val="000000">
                  <a:alpha val="100000"/>
                </a:srgbClr>
              </a:solidFill>
              <a:prstDash val="dash"/>
              <a:round/>
            </a:ln>
          </p:spPr>
        </p:sp>
        <p:sp>
          <p:nvSpPr>
            <p:cNvPr id="1048738" name=""/>
            <p:cNvSpPr/>
            <p:nvPr/>
          </p:nvSpPr>
          <p:spPr>
            <a:xfrm rot="0">
              <a:off x="1852" y="3228"/>
              <a:ext cx="0" cy="462"/>
            </a:xfrm>
            <a:prstGeom prst="line"/>
            <a:noFill/>
            <a:ln w="9525" cap="flat" cmpd="sng">
              <a:solidFill>
                <a:srgbClr val="000000">
                  <a:alpha val="100000"/>
                </a:srgbClr>
              </a:solidFill>
              <a:prstDash val="dash"/>
              <a:round/>
            </a:ln>
          </p:spPr>
        </p:sp>
        <p:sp>
          <p:nvSpPr>
            <p:cNvPr id="1048739" name=""/>
            <p:cNvSpPr/>
            <p:nvPr/>
          </p:nvSpPr>
          <p:spPr>
            <a:xfrm rot="0">
              <a:off x="1698" y="2398"/>
              <a:ext cx="0" cy="1292"/>
            </a:xfrm>
            <a:prstGeom prst="line"/>
            <a:noFill/>
            <a:ln w="9525" cap="flat" cmpd="sng">
              <a:solidFill>
                <a:srgbClr val="000000">
                  <a:alpha val="100000"/>
                </a:srgbClr>
              </a:solidFill>
              <a:prstDash val="dash"/>
              <a:round/>
            </a:ln>
          </p:spPr>
        </p:sp>
        <p:sp>
          <p:nvSpPr>
            <p:cNvPr id="1048740" name=""/>
            <p:cNvSpPr/>
            <p:nvPr/>
          </p:nvSpPr>
          <p:spPr>
            <a:xfrm rot="0">
              <a:off x="1735" y="2256"/>
              <a:ext cx="769" cy="276"/>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just" eaLnBrk="1" hangingPunct="1" latinLnBrk="1" lvl="0"/>
              <a:r>
                <a:rPr altLang="zh-CN" b="1" sz="1600" lang="en-US">
                  <a:latin typeface="Times New Roman" pitchFamily="18" charset="0"/>
                </a:rPr>
                <a:t>B</a:t>
              </a:r>
            </a:p>
          </p:txBody>
        </p:sp>
        <p:sp>
          <p:nvSpPr>
            <p:cNvPr id="1048741" name=""/>
            <p:cNvSpPr/>
            <p:nvPr/>
          </p:nvSpPr>
          <p:spPr>
            <a:xfrm rot="0">
              <a:off x="1791" y="2976"/>
              <a:ext cx="192" cy="276"/>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just" eaLnBrk="1" hangingPunct="1" latinLnBrk="1" lvl="0"/>
              <a:r>
                <a:rPr altLang="zh-CN" b="1" sz="1600" lang="en-US">
                  <a:latin typeface="Times New Roman" pitchFamily="18" charset="0"/>
                </a:rPr>
                <a:t>A</a:t>
              </a:r>
            </a:p>
          </p:txBody>
        </p:sp>
        <p:sp>
          <p:nvSpPr>
            <p:cNvPr id="1048742" name=""/>
            <p:cNvSpPr/>
            <p:nvPr/>
          </p:nvSpPr>
          <p:spPr>
            <a:xfrm rot="0" flipV="1">
              <a:off x="1292" y="2387"/>
              <a:ext cx="363" cy="499"/>
            </a:xfrm>
            <a:prstGeom prst="line"/>
            <a:noFill/>
            <a:ln w="19050" cap="flat" cmpd="sng">
              <a:solidFill>
                <a:srgbClr val="000000">
                  <a:alpha val="100000"/>
                </a:srgbClr>
              </a:solidFill>
              <a:prstDash val="solid"/>
              <a:round/>
              <a:tailEnd type="triangle" w="med" len="med"/>
            </a:ln>
          </p:spPr>
        </p:sp>
        <p:sp>
          <p:nvSpPr>
            <p:cNvPr id="1048743" name=""/>
            <p:cNvSpPr/>
            <p:nvPr/>
          </p:nvSpPr>
          <p:spPr>
            <a:xfrm rot="0">
              <a:off x="2044" y="3783"/>
              <a:ext cx="761" cy="276"/>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just" eaLnBrk="1" hangingPunct="1" latinLnBrk="1" lvl="0"/>
              <a:r>
                <a:rPr altLang="zh-CN" b="1" sz="1600" lang="en-US">
                  <a:latin typeface="Times New Roman" pitchFamily="18" charset="0"/>
                </a:rPr>
                <a:t>Y</a:t>
              </a:r>
              <a:r>
                <a:rPr altLang="zh-CN" baseline="-25000" b="1" sz="1600" lang="en-US">
                  <a:latin typeface="Times New Roman" pitchFamily="18" charset="0"/>
                </a:rPr>
                <a:t>1</a:t>
              </a:r>
            </a:p>
          </p:txBody>
        </p:sp>
        <p:sp>
          <p:nvSpPr>
            <p:cNvPr id="1048744" name=""/>
            <p:cNvSpPr/>
            <p:nvPr/>
          </p:nvSpPr>
          <p:spPr>
            <a:xfrm rot="0">
              <a:off x="793" y="3228"/>
              <a:ext cx="289" cy="462"/>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just" eaLnBrk="1" hangingPunct="1" latinLnBrk="1" lvl="0"/>
              <a:r>
                <a:rPr altLang="zh-CN" b="1" sz="1600" lang="en-US">
                  <a:latin typeface="Times New Roman" pitchFamily="18" charset="0"/>
                </a:rPr>
                <a:t>Y</a:t>
              </a:r>
              <a:r>
                <a:rPr altLang="zh-CN" baseline="-25000" b="1" sz="1600" lang="en-US">
                  <a:latin typeface="Times New Roman" pitchFamily="18" charset="0"/>
                </a:rPr>
                <a:t>2</a:t>
              </a:r>
            </a:p>
          </p:txBody>
        </p:sp>
        <p:sp>
          <p:nvSpPr>
            <p:cNvPr id="1048745" name=""/>
            <p:cNvSpPr/>
            <p:nvPr/>
          </p:nvSpPr>
          <p:spPr>
            <a:xfrm rot="0">
              <a:off x="902" y="1752"/>
              <a:ext cx="261" cy="357"/>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just" eaLnBrk="1" hangingPunct="1" latinLnBrk="1" lvl="0"/>
              <a:r>
                <a:rPr altLang="zh-CN" b="1" sz="1600" lang="en-US">
                  <a:latin typeface="宋体" pitchFamily="2" charset="-122"/>
                </a:rPr>
                <a:t>C</a:t>
              </a:r>
              <a:r>
                <a:rPr altLang="zh-CN" baseline="-25000" b="1" sz="1600" lang="en-US">
                  <a:latin typeface="宋体" pitchFamily="2" charset="-122"/>
                </a:rPr>
                <a:t>2</a:t>
              </a:r>
            </a:p>
          </p:txBody>
        </p:sp>
        <p:sp>
          <p:nvSpPr>
            <p:cNvPr id="1048746" name=""/>
            <p:cNvSpPr/>
            <p:nvPr/>
          </p:nvSpPr>
          <p:spPr>
            <a:xfrm rot="0">
              <a:off x="1217" y="2398"/>
              <a:ext cx="481" cy="0"/>
            </a:xfrm>
            <a:prstGeom prst="line"/>
            <a:noFill/>
            <a:ln w="9525" cap="flat" cmpd="sng">
              <a:solidFill>
                <a:srgbClr val="000000">
                  <a:alpha val="100000"/>
                </a:srgbClr>
              </a:solidFill>
              <a:prstDash val="dash"/>
              <a:round/>
            </a:ln>
          </p:spPr>
        </p:sp>
        <p:sp>
          <p:nvSpPr>
            <p:cNvPr id="1048747" name=""/>
            <p:cNvSpPr/>
            <p:nvPr/>
          </p:nvSpPr>
          <p:spPr>
            <a:xfrm rot="0">
              <a:off x="1746" y="3113"/>
              <a:ext cx="196" cy="173"/>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sz="1000" lang="zh-CN"/>
                <a:t>●</a:t>
              </a:r>
            </a:p>
          </p:txBody>
        </p:sp>
        <p:sp>
          <p:nvSpPr>
            <p:cNvPr id="1048748" name=""/>
            <p:cNvSpPr/>
            <p:nvPr/>
          </p:nvSpPr>
          <p:spPr>
            <a:xfrm rot="0">
              <a:off x="1610" y="2296"/>
              <a:ext cx="196" cy="174"/>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sz="1000" lang="zh-CN"/>
                <a:t>●</a:t>
              </a:r>
            </a:p>
          </p:txBody>
        </p:sp>
        <p:sp>
          <p:nvSpPr>
            <p:cNvPr id="1048749" name=""/>
            <p:cNvSpPr/>
            <p:nvPr/>
          </p:nvSpPr>
          <p:spPr>
            <a:xfrm rot="0">
              <a:off x="567" y="2704"/>
              <a:ext cx="382" cy="260"/>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b="1" lang="zh-CN">
                  <a:latin typeface="宋体" pitchFamily="2" charset="-122"/>
                </a:rPr>
                <a:t>△</a:t>
              </a:r>
              <a:r>
                <a:rPr altLang="zh-CN" b="1" lang="en-US">
                  <a:latin typeface="宋体" pitchFamily="2" charset="-122"/>
                </a:rPr>
                <a:t>C</a:t>
              </a:r>
              <a:r>
                <a:rPr altLang="zh-CN" baseline="-25000" b="1" lang="en-US">
                  <a:latin typeface="宋体" pitchFamily="2" charset="-122"/>
                </a:rPr>
                <a:t>2</a:t>
              </a:r>
            </a:p>
          </p:txBody>
        </p:sp>
        <p:sp>
          <p:nvSpPr>
            <p:cNvPr id="1048750" name=""/>
            <p:cNvSpPr/>
            <p:nvPr/>
          </p:nvSpPr>
          <p:spPr>
            <a:xfrm rot="0" flipV="1">
              <a:off x="1066" y="2478"/>
              <a:ext cx="0" cy="680"/>
            </a:xfrm>
            <a:prstGeom prst="line"/>
            <a:noFill/>
            <a:ln w="38100" cap="flat" cmpd="sng">
              <a:solidFill>
                <a:schemeClr val="dk1">
                  <a:alpha val="100000"/>
                </a:schemeClr>
              </a:solidFill>
              <a:prstDash val="solid"/>
              <a:round/>
              <a:tailEnd type="triangle" w="med" len="med"/>
            </a:ln>
          </p:spPr>
        </p:sp>
        <p:sp>
          <p:nvSpPr>
            <p:cNvPr id="1048751" name=""/>
            <p:cNvSpPr/>
            <p:nvPr/>
          </p:nvSpPr>
          <p:spPr>
            <a:xfrm rot="0">
              <a:off x="1610" y="3793"/>
              <a:ext cx="382" cy="260"/>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b="1" lang="zh-CN">
                  <a:latin typeface="宋体" pitchFamily="2" charset="-122"/>
                </a:rPr>
                <a:t>△</a:t>
              </a:r>
              <a:r>
                <a:rPr altLang="zh-CN" b="1" lang="en-US">
                  <a:latin typeface="宋体" pitchFamily="2" charset="-122"/>
                </a:rPr>
                <a:t>C</a:t>
              </a:r>
              <a:r>
                <a:rPr altLang="zh-CN" baseline="-25000" b="1" lang="en-US">
                  <a:latin typeface="宋体" pitchFamily="2" charset="-122"/>
                </a:rPr>
                <a:t>1</a:t>
              </a:r>
            </a:p>
          </p:txBody>
        </p:sp>
        <p:sp>
          <p:nvSpPr>
            <p:cNvPr id="1048752" name=""/>
            <p:cNvSpPr/>
            <p:nvPr/>
          </p:nvSpPr>
          <p:spPr>
            <a:xfrm rot="0" flipH="1">
              <a:off x="1701" y="3748"/>
              <a:ext cx="136" cy="0"/>
            </a:xfrm>
            <a:prstGeom prst="line"/>
            <a:noFill/>
            <a:ln w="28575" cap="flat" cmpd="sng">
              <a:solidFill>
                <a:schemeClr val="dk1">
                  <a:alpha val="100000"/>
                </a:schemeClr>
              </a:solidFill>
              <a:prstDash val="solid"/>
              <a:round/>
              <a:tailEnd type="triangle" w="med" len="med"/>
            </a:ln>
          </p:spPr>
        </p:sp>
      </p:grpSp>
      <p:sp>
        <p:nvSpPr>
          <p:cNvPr id="1048753" name=""/>
          <p:cNvSpPr/>
          <p:nvPr/>
        </p:nvSpPr>
        <p:spPr>
          <a:xfrm rot="0">
            <a:off x="1403350" y="5589587"/>
            <a:ext cx="5761037" cy="981075"/>
          </a:xfrm>
          <a:prstGeom prst="rect"/>
          <a:solidFill>
            <a:srgbClr val="FFFF00"/>
          </a:solidFill>
          <a:ln w="9525" cap="flat" cmpd="sng">
            <a:solidFill>
              <a:schemeClr val="dk1">
                <a:alpha val="100000"/>
              </a:schemeClr>
            </a:solidFill>
            <a:prstDash val="solid"/>
            <a:round/>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b="1" lang="zh-CN"/>
              <a:t>利率上升使预算约束线围绕点（</a:t>
            </a:r>
            <a:r>
              <a:rPr altLang="zh-CN" b="1" lang="en-US"/>
              <a:t>Y</a:t>
            </a:r>
            <a:r>
              <a:rPr altLang="zh-CN" baseline="-25000" b="1" lang="en-US"/>
              <a:t>1</a:t>
            </a:r>
            <a:r>
              <a:rPr altLang="zh-CN" b="1" lang="en-US"/>
              <a:t>,Y</a:t>
            </a:r>
            <a:r>
              <a:rPr altLang="zh-CN" baseline="-25000" b="1" lang="en-US"/>
              <a:t>2</a:t>
            </a:r>
            <a:r>
              <a:rPr altLang="en-US" b="1" lang="zh-CN"/>
              <a:t>)旋转，在该图中，</a:t>
            </a:r>
          </a:p>
          <a:p>
            <a:pPr eaLnBrk="1" hangingPunct="1" latinLnBrk="1" lvl="0"/>
            <a:r>
              <a:rPr altLang="en-US" b="1" lang="zh-CN"/>
              <a:t>更高的利率使第一期消费减少△</a:t>
            </a:r>
            <a:r>
              <a:rPr altLang="zh-CN" b="1" lang="en-US"/>
              <a:t>C</a:t>
            </a:r>
            <a:r>
              <a:rPr altLang="zh-CN" baseline="-25000" b="1" lang="en-US"/>
              <a:t>1</a:t>
            </a:r>
            <a:r>
              <a:rPr altLang="en-US" b="1" lang="zh-CN"/>
              <a:t> ，使第二期消费增</a:t>
            </a:r>
          </a:p>
          <a:p>
            <a:pPr eaLnBrk="1" hangingPunct="1" latinLnBrk="1" lvl="0"/>
            <a:r>
              <a:rPr altLang="en-US" b="1" lang="zh-CN"/>
              <a:t>加△</a:t>
            </a:r>
            <a:r>
              <a:rPr altLang="zh-CN" b="1" lang="en-US"/>
              <a:t>C</a:t>
            </a:r>
            <a:r>
              <a:rPr altLang="en-US" baseline="-25000" b="1" lang="zh-CN"/>
              <a:t>2</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1">
  <p:cSld>
    <p:spTree>
      <p:nvGrpSpPr>
        <p:cNvPr id="79" name=""/>
        <p:cNvGrpSpPr/>
        <p:nvPr/>
      </p:nvGrpSpPr>
      <p:grpSpPr>
        <a:xfrm rot="0">
          <a:off x="0" y="0"/>
          <a:ext cx="0" cy="0"/>
          <a:chOff x="0" y="0"/>
          <a:chExt cx="0" cy="0"/>
        </a:xfrm>
      </p:grpSpPr>
      <p:sp>
        <p:nvSpPr>
          <p:cNvPr id="1048754" name=""/>
          <p:cNvSpPr/>
          <p:nvPr>
            <p:ph type="title" sz="full" idx="0"/>
          </p:nvPr>
        </p:nvSpPr>
        <p:spPr>
          <a:xfrm rot="0">
            <a:off x="457200" y="419100"/>
            <a:ext cx="8229600" cy="1065212"/>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宋体" pitchFamily="2" charset="-122"/>
                <a:sym typeface="Arial" pitchFamily="0" charset="0"/>
              </a:defRPr>
            </a:lvl1pPr>
          </a:lstStyle>
          <a:p>
            <a:pPr algn="l" eaLnBrk="1" hangingPunct="1" latinLnBrk="1" lvl="0"/>
            <a:r>
              <a:rPr altLang="zh-CN" b="1" sz="3600" lang="en-US">
                <a:solidFill>
                  <a:srgbClr val="CC3300"/>
                </a:solidFill>
              </a:rPr>
              <a:t>7.2 </a:t>
            </a:r>
            <a:r>
              <a:rPr altLang="en-US" b="1" sz="3600" lang="zh-CN">
                <a:solidFill>
                  <a:srgbClr val="CC3300"/>
                </a:solidFill>
              </a:rPr>
              <a:t>欧文</a:t>
            </a:r>
            <a:r>
              <a:rPr altLang="zh-CN" b="1" sz="3600" lang="en-US">
                <a:solidFill>
                  <a:srgbClr val="CC3300"/>
                </a:solidFill>
              </a:rPr>
              <a:t>·</a:t>
            </a:r>
            <a:r>
              <a:rPr altLang="en-US" b="1" sz="3600" lang="zh-CN">
                <a:solidFill>
                  <a:srgbClr val="CC3300"/>
                </a:solidFill>
              </a:rPr>
              <a:t>费雪与跨期选择</a:t>
            </a:r>
          </a:p>
        </p:txBody>
      </p:sp>
      <p:sp>
        <p:nvSpPr>
          <p:cNvPr id="1048755" name=""/>
          <p:cNvSpPr/>
          <p:nvPr>
            <p:ph type="body" sz="full" idx="1"/>
          </p:nvPr>
        </p:nvSpPr>
        <p:spPr>
          <a:xfrm rot="0">
            <a:off x="457200" y="1524000"/>
            <a:ext cx="8229600" cy="4784725"/>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0" charset="0"/>
                <a:ea typeface="宋体" pitchFamily="2" charset="-122"/>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0" charset="0"/>
                <a:ea typeface="宋体" pitchFamily="2" charset="-122"/>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0" charset="0"/>
                <a:ea typeface="宋体" pitchFamily="2" charset="-122"/>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0" charset="0"/>
                <a:ea typeface="宋体" pitchFamily="2" charset="-122"/>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0" charset="0"/>
                <a:ea typeface="宋体" pitchFamily="2" charset="-122"/>
                <a:sym typeface="Arial" pitchFamily="0" charset="0"/>
              </a:defRPr>
            </a:lvl5pPr>
          </a:lstStyle>
          <a:p>
            <a:pPr eaLnBrk="1" hangingPunct="1" latinLnBrk="1" lvl="0">
              <a:buFontTx/>
              <a:buNone/>
            </a:pPr>
            <a:r>
              <a:rPr altLang="en-US" b="1" lang="zh-CN">
                <a:solidFill>
                  <a:srgbClr val="3366FF"/>
                </a:solidFill>
              </a:rPr>
              <a:t> ⊙ </a:t>
            </a:r>
            <a:r>
              <a:rPr altLang="en-US" lang="zh-CN"/>
              <a:t>实际利率的变动对消费的影响</a:t>
            </a:r>
          </a:p>
          <a:p>
            <a:pPr eaLnBrk="1" hangingPunct="1" latinLnBrk="1" lvl="0">
              <a:buFontTx/>
              <a:buNone/>
            </a:pPr>
            <a:r>
              <a:rPr altLang="en-US" b="1" lang="zh-CN">
                <a:solidFill>
                  <a:srgbClr val="CC6600"/>
                </a:solidFill>
              </a:rPr>
              <a:t>    ★ </a:t>
            </a:r>
            <a:r>
              <a:rPr altLang="en-US" sz="2800" lang="zh-CN"/>
              <a:t>实际利率上升对消费的影响分解为两种效应：收入效应和替代效应。两种效应作用都增加了第二期消费。</a:t>
            </a:r>
          </a:p>
          <a:p>
            <a:pPr eaLnBrk="1" hangingPunct="1" latinLnBrk="1" lvl="0">
              <a:buFontTx/>
              <a:buNone/>
            </a:pPr>
            <a:r>
              <a:rPr altLang="en-US" b="1" lang="zh-CN">
                <a:solidFill>
                  <a:srgbClr val="CC6600"/>
                </a:solidFill>
              </a:rPr>
              <a:t>    ★ </a:t>
            </a:r>
            <a:r>
              <a:rPr altLang="en-US" sz="2800" lang="zh-CN"/>
              <a:t>由于这两种效应对第一期消费有相反的作用。因此利率上升即可能增加也可能减少第一期消费。因此，取决于收入和替代效应的相对规模，利率上升即可能刺激也可能抑制储蓄。</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1">
  <p:cSld>
    <p:spTree>
      <p:nvGrpSpPr>
        <p:cNvPr id="80" name=""/>
        <p:cNvGrpSpPr/>
        <p:nvPr/>
      </p:nvGrpSpPr>
      <p:grpSpPr>
        <a:xfrm rot="0">
          <a:off x="0" y="0"/>
          <a:ext cx="0" cy="0"/>
          <a:chOff x="0" y="0"/>
          <a:chExt cx="0" cy="0"/>
        </a:xfrm>
      </p:grpSpPr>
      <p:sp>
        <p:nvSpPr>
          <p:cNvPr id="1048756"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宋体" pitchFamily="2" charset="-122"/>
                <a:sym typeface="Arial" pitchFamily="0" charset="0"/>
              </a:defRPr>
            </a:lvl1pPr>
          </a:lstStyle>
          <a:p>
            <a:pPr algn="l" eaLnBrk="1" hangingPunct="1" latinLnBrk="1" lvl="0"/>
            <a:r>
              <a:rPr altLang="zh-CN" b="1" sz="3600" lang="en-US">
                <a:solidFill>
                  <a:srgbClr val="CC3300"/>
                </a:solidFill>
              </a:rPr>
              <a:t>7.2 </a:t>
            </a:r>
            <a:r>
              <a:rPr altLang="en-US" b="1" sz="3600" lang="zh-CN">
                <a:solidFill>
                  <a:srgbClr val="CC3300"/>
                </a:solidFill>
              </a:rPr>
              <a:t>欧文</a:t>
            </a:r>
            <a:r>
              <a:rPr altLang="zh-CN" b="1" sz="3600" lang="en-US">
                <a:solidFill>
                  <a:srgbClr val="CC3300"/>
                </a:solidFill>
              </a:rPr>
              <a:t>·</a:t>
            </a:r>
            <a:r>
              <a:rPr altLang="en-US" b="1" sz="3600" lang="zh-CN">
                <a:solidFill>
                  <a:srgbClr val="CC3300"/>
                </a:solidFill>
              </a:rPr>
              <a:t>费雪与跨期选择</a:t>
            </a:r>
          </a:p>
        </p:txBody>
      </p:sp>
      <p:sp>
        <p:nvSpPr>
          <p:cNvPr id="1048757" name=""/>
          <p:cNvSpPr/>
          <p:nvPr>
            <p:ph type="body" sz="full" idx="1"/>
          </p:nvPr>
        </p:nvSpPr>
        <p:spPr>
          <a:xfrm rot="0">
            <a:off x="457200" y="1600200"/>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0" charset="0"/>
                <a:ea typeface="宋体" pitchFamily="2" charset="-122"/>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0" charset="0"/>
                <a:ea typeface="宋体" pitchFamily="2" charset="-122"/>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0" charset="0"/>
                <a:ea typeface="宋体" pitchFamily="2" charset="-122"/>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0" charset="0"/>
                <a:ea typeface="宋体" pitchFamily="2" charset="-122"/>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0" charset="0"/>
                <a:ea typeface="宋体" pitchFamily="2" charset="-122"/>
                <a:sym typeface="Arial" pitchFamily="0" charset="0"/>
              </a:defRPr>
            </a:lvl5pPr>
          </a:lstStyle>
          <a:p>
            <a:pPr eaLnBrk="1" hangingPunct="1" latinLnBrk="1" lvl="0">
              <a:buFontTx/>
              <a:buNone/>
            </a:pPr>
            <a:r>
              <a:rPr altLang="en-US" b="1" lang="zh-CN">
                <a:solidFill>
                  <a:srgbClr val="3366FF"/>
                </a:solidFill>
              </a:rPr>
              <a:t> ⊙ </a:t>
            </a:r>
            <a:r>
              <a:rPr altLang="zh-CN" lang="en-US">
                <a:latin typeface="宋体" pitchFamily="2" charset="-122"/>
              </a:rPr>
              <a:t>借款约束(</a:t>
            </a:r>
            <a:r>
              <a:rPr altLang="en-US" lang="zh-CN">
                <a:latin typeface="宋体" pitchFamily="2" charset="-122"/>
              </a:rPr>
              <a:t>流动性约束</a:t>
            </a:r>
            <a:r>
              <a:rPr altLang="zh-CN" lang="en-US">
                <a:latin typeface="宋体" pitchFamily="2" charset="-122"/>
              </a:rPr>
              <a:t>)</a:t>
            </a:r>
          </a:p>
          <a:p>
            <a:pPr eaLnBrk="1" hangingPunct="1" latinLnBrk="1" lvl="0">
              <a:buFontTx/>
              <a:buNone/>
            </a:pPr>
            <a:r>
              <a:rPr altLang="en-US" sz="2800" lang="zh-CN"/>
              <a:t>           费雪模型假设消费者既可以储蓄，也可以借款。借款能力是消费者的现期消费可以大于现期收入。         </a:t>
            </a:r>
          </a:p>
          <a:p>
            <a:pPr eaLnBrk="1" hangingPunct="1" latinLnBrk="1" lvl="0">
              <a:buFontTx/>
              <a:buNone/>
            </a:pPr>
            <a:r>
              <a:rPr altLang="en-US" sz="2800" lang="zh-CN"/>
              <a:t>          若消费者面临借款约束，不能借贷，则现期消费不能大于现期收入。因此，对借贷的制约可以表示为：</a:t>
            </a:r>
            <a:r>
              <a:rPr altLang="zh-CN" b="1" sz="2800" lang="en-US"/>
              <a:t>C</a:t>
            </a:r>
            <a:r>
              <a:rPr altLang="zh-CN" baseline="-25000" b="1" sz="2800" lang="en-US"/>
              <a:t>1</a:t>
            </a:r>
            <a:r>
              <a:rPr altLang="zh-CN" b="1" sz="2800" lang="en-US"/>
              <a:t>≤Y</a:t>
            </a:r>
            <a:r>
              <a:rPr altLang="zh-CN" baseline="-25000" b="1" sz="2800" lang="en-US"/>
              <a:t>1</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1">
  <p:cSld>
    <p:spTree>
      <p:nvGrpSpPr>
        <p:cNvPr id="81" name=""/>
        <p:cNvGrpSpPr/>
        <p:nvPr/>
      </p:nvGrpSpPr>
      <p:grpSpPr>
        <a:xfrm rot="0">
          <a:off x="0" y="0"/>
          <a:ext cx="0" cy="0"/>
          <a:chOff x="0" y="0"/>
          <a:chExt cx="0" cy="0"/>
        </a:xfrm>
      </p:grpSpPr>
      <p:sp>
        <p:nvSpPr>
          <p:cNvPr id="1048758"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宋体" pitchFamily="2" charset="-122"/>
                <a:sym typeface="Arial" pitchFamily="0" charset="0"/>
              </a:defRPr>
            </a:lvl1pPr>
          </a:lstStyle>
          <a:p>
            <a:pPr algn="l" eaLnBrk="1" hangingPunct="1" latinLnBrk="1" lvl="0"/>
            <a:r>
              <a:rPr altLang="zh-CN" b="1" sz="3600" lang="en-US">
                <a:solidFill>
                  <a:srgbClr val="CC3300"/>
                </a:solidFill>
              </a:rPr>
              <a:t>7.2 </a:t>
            </a:r>
            <a:r>
              <a:rPr altLang="en-US" b="1" sz="3600" lang="zh-CN">
                <a:solidFill>
                  <a:srgbClr val="CC3300"/>
                </a:solidFill>
              </a:rPr>
              <a:t>欧文</a:t>
            </a:r>
            <a:r>
              <a:rPr altLang="zh-CN" b="1" sz="3600" lang="en-US">
                <a:solidFill>
                  <a:srgbClr val="CC3300"/>
                </a:solidFill>
              </a:rPr>
              <a:t>·</a:t>
            </a:r>
            <a:r>
              <a:rPr altLang="en-US" b="1" sz="3600" lang="zh-CN">
                <a:solidFill>
                  <a:srgbClr val="CC3300"/>
                </a:solidFill>
              </a:rPr>
              <a:t>费雪与跨期选择</a:t>
            </a:r>
          </a:p>
        </p:txBody>
      </p:sp>
      <p:sp>
        <p:nvSpPr>
          <p:cNvPr id="1048759" name=""/>
          <p:cNvSpPr/>
          <p:nvPr>
            <p:ph type="body" sz="full" idx="1"/>
          </p:nvPr>
        </p:nvSpPr>
        <p:spPr>
          <a:xfrm rot="0">
            <a:off x="611187" y="1196975"/>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0" charset="0"/>
                <a:ea typeface="宋体" pitchFamily="2" charset="-122"/>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0" charset="0"/>
                <a:ea typeface="宋体" pitchFamily="2" charset="-122"/>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0" charset="0"/>
                <a:ea typeface="宋体" pitchFamily="2" charset="-122"/>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0" charset="0"/>
                <a:ea typeface="宋体" pitchFamily="2" charset="-122"/>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0" charset="0"/>
                <a:ea typeface="宋体" pitchFamily="2" charset="-122"/>
                <a:sym typeface="Arial" pitchFamily="0" charset="0"/>
              </a:defRPr>
            </a:lvl5pPr>
          </a:lstStyle>
          <a:p>
            <a:pPr eaLnBrk="1" hangingPunct="1" latinLnBrk="1" lvl="0">
              <a:buFontTx/>
              <a:buNone/>
            </a:pPr>
            <a:r>
              <a:rPr altLang="en-US" b="1" lang="zh-CN">
                <a:solidFill>
                  <a:srgbClr val="3366FF"/>
                </a:solidFill>
              </a:rPr>
              <a:t>⊙ </a:t>
            </a:r>
            <a:r>
              <a:rPr altLang="zh-CN" lang="en-US">
                <a:latin typeface="宋体" pitchFamily="2" charset="-122"/>
              </a:rPr>
              <a:t>借款约束(</a:t>
            </a:r>
            <a:r>
              <a:rPr altLang="en-US" lang="zh-CN">
                <a:latin typeface="宋体" pitchFamily="2" charset="-122"/>
              </a:rPr>
              <a:t>流动性约束</a:t>
            </a:r>
            <a:r>
              <a:rPr altLang="zh-CN" lang="en-US">
                <a:latin typeface="宋体" pitchFamily="2" charset="-122"/>
              </a:rPr>
              <a:t>)</a:t>
            </a:r>
          </a:p>
        </p:txBody>
      </p:sp>
      <p:grpSp>
        <p:nvGrpSpPr>
          <p:cNvPr id="82" name=""/>
          <p:cNvGrpSpPr/>
          <p:nvPr/>
        </p:nvGrpSpPr>
        <p:grpSpPr>
          <a:xfrm rot="0">
            <a:off x="1835150" y="1989137"/>
            <a:ext cx="5761037" cy="3494087"/>
            <a:chOff x="1835696" y="1505571"/>
            <a:chExt cx="5760640" cy="3495054"/>
          </a:xfrm>
        </p:grpSpPr>
        <p:sp>
          <p:nvSpPr>
            <p:cNvPr id="1048760" name=""/>
            <p:cNvSpPr/>
            <p:nvPr/>
          </p:nvSpPr>
          <p:spPr>
            <a:xfrm rot="0">
              <a:off x="2298700" y="4500563"/>
              <a:ext cx="4721225" cy="7937"/>
            </a:xfrm>
            <a:prstGeom prst="line"/>
            <a:noFill/>
            <a:ln w="38100" cap="flat" cmpd="sng">
              <a:solidFill>
                <a:srgbClr val="000000">
                  <a:alpha val="100000"/>
                </a:srgbClr>
              </a:solidFill>
              <a:prstDash val="solid"/>
              <a:round/>
              <a:tailEnd type="triangle" w="med" len="med"/>
            </a:ln>
          </p:spPr>
        </p:sp>
        <p:sp>
          <p:nvSpPr>
            <p:cNvPr id="1048761" name=""/>
            <p:cNvSpPr/>
            <p:nvPr/>
          </p:nvSpPr>
          <p:spPr>
            <a:xfrm rot="0" flipH="1" flipV="1">
              <a:off x="2266950" y="1556792"/>
              <a:ext cx="31750" cy="2943225"/>
            </a:xfrm>
            <a:prstGeom prst="line"/>
            <a:noFill/>
            <a:ln w="38100" cap="flat" cmpd="sng">
              <a:solidFill>
                <a:srgbClr val="000000">
                  <a:alpha val="100000"/>
                </a:srgbClr>
              </a:solidFill>
              <a:prstDash val="solid"/>
              <a:round/>
              <a:tailEnd type="triangle" w="med" len="med"/>
            </a:ln>
          </p:spPr>
        </p:sp>
        <p:sp>
          <p:nvSpPr>
            <p:cNvPr id="1048762" name=""/>
            <p:cNvSpPr/>
            <p:nvPr/>
          </p:nvSpPr>
          <p:spPr>
            <a:xfrm rot="0">
              <a:off x="2298700" y="2755900"/>
              <a:ext cx="1589088" cy="874713"/>
            </a:xfrm>
            <a:prstGeom prst="line"/>
            <a:noFill/>
            <a:ln w="38100" cap="flat" cmpd="sng">
              <a:solidFill>
                <a:srgbClr val="CC0000">
                  <a:alpha val="100000"/>
                </a:srgbClr>
              </a:solidFill>
              <a:prstDash val="solid"/>
              <a:round/>
            </a:ln>
          </p:spPr>
        </p:sp>
        <p:sp>
          <p:nvSpPr>
            <p:cNvPr id="1048763" name=""/>
            <p:cNvSpPr/>
            <p:nvPr/>
          </p:nvSpPr>
          <p:spPr>
            <a:xfrm rot="0">
              <a:off x="3887788" y="3627438"/>
              <a:ext cx="1589087" cy="873125"/>
            </a:xfrm>
            <a:prstGeom prst="line"/>
            <a:noFill/>
            <a:ln w="38100" cap="flat" cmpd="sng">
              <a:solidFill>
                <a:srgbClr val="000000">
                  <a:alpha val="100000"/>
                </a:srgbClr>
              </a:solidFill>
              <a:prstDash val="dash"/>
              <a:round/>
            </a:ln>
          </p:spPr>
        </p:sp>
        <p:sp>
          <p:nvSpPr>
            <p:cNvPr id="1048764" name=""/>
            <p:cNvSpPr/>
            <p:nvPr/>
          </p:nvSpPr>
          <p:spPr>
            <a:xfrm rot="0">
              <a:off x="3887788" y="3627438"/>
              <a:ext cx="0" cy="873125"/>
            </a:xfrm>
            <a:prstGeom prst="line"/>
            <a:noFill/>
            <a:ln w="38100" cap="flat" cmpd="sng">
              <a:solidFill>
                <a:srgbClr val="CC0000">
                  <a:alpha val="100000"/>
                </a:srgbClr>
              </a:solidFill>
              <a:prstDash val="solid"/>
              <a:round/>
            </a:ln>
          </p:spPr>
        </p:sp>
        <p:sp>
          <p:nvSpPr>
            <p:cNvPr id="1048765" name=""/>
            <p:cNvSpPr/>
            <p:nvPr/>
          </p:nvSpPr>
          <p:spPr>
            <a:xfrm rot="0">
              <a:off x="4946650" y="3754438"/>
              <a:ext cx="1281113" cy="498475"/>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just" eaLnBrk="1" hangingPunct="1" latinLnBrk="1" lvl="0"/>
              <a:r>
                <a:rPr altLang="en-US" b="1" sz="1600" lang="zh-CN">
                  <a:latin typeface="Times New Roman" pitchFamily="18" charset="0"/>
                </a:rPr>
                <a:t>借贷约束线</a:t>
              </a:r>
            </a:p>
          </p:txBody>
        </p:sp>
        <p:sp>
          <p:nvSpPr>
            <p:cNvPr id="1048766" name=""/>
            <p:cNvSpPr/>
            <p:nvPr/>
          </p:nvSpPr>
          <p:spPr>
            <a:xfrm rot="0" flipH="1">
              <a:off x="3994150" y="4003675"/>
              <a:ext cx="954088" cy="288925"/>
            </a:xfrm>
            <a:prstGeom prst="line"/>
            <a:noFill/>
            <a:ln w="28575" cap="flat" cmpd="sng">
              <a:solidFill>
                <a:srgbClr val="000000">
                  <a:alpha val="100000"/>
                </a:srgbClr>
              </a:solidFill>
              <a:prstDash val="solid"/>
              <a:round/>
              <a:tailEnd type="triangle" w="med" len="med"/>
            </a:ln>
          </p:spPr>
        </p:sp>
        <p:sp>
          <p:nvSpPr>
            <p:cNvPr id="1048767" name=""/>
            <p:cNvSpPr/>
            <p:nvPr/>
          </p:nvSpPr>
          <p:spPr>
            <a:xfrm rot="0">
              <a:off x="2827338" y="2381250"/>
              <a:ext cx="1239837" cy="374650"/>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just" eaLnBrk="1" hangingPunct="1" latinLnBrk="1" lvl="0"/>
              <a:r>
                <a:rPr altLang="en-US" b="1" sz="1600" lang="zh-CN">
                  <a:latin typeface="Times New Roman" pitchFamily="18" charset="0"/>
                </a:rPr>
                <a:t>预算制约线</a:t>
              </a:r>
            </a:p>
          </p:txBody>
        </p:sp>
        <p:sp>
          <p:nvSpPr>
            <p:cNvPr id="1048768" name=""/>
            <p:cNvSpPr/>
            <p:nvPr/>
          </p:nvSpPr>
          <p:spPr>
            <a:xfrm rot="0" flipH="1">
              <a:off x="2474913" y="2632075"/>
              <a:ext cx="352425" cy="249238"/>
            </a:xfrm>
            <a:prstGeom prst="line"/>
            <a:noFill/>
            <a:ln w="28575" cap="flat" cmpd="sng">
              <a:solidFill>
                <a:srgbClr val="000000">
                  <a:alpha val="100000"/>
                </a:srgbClr>
              </a:solidFill>
              <a:prstDash val="solid"/>
              <a:round/>
              <a:tailEnd type="triangle" w="med" len="med"/>
            </a:ln>
          </p:spPr>
        </p:sp>
        <p:sp>
          <p:nvSpPr>
            <p:cNvPr id="1048769" name=""/>
            <p:cNvSpPr/>
            <p:nvPr/>
          </p:nvSpPr>
          <p:spPr>
            <a:xfrm rot="0">
              <a:off x="3711575" y="4625975"/>
              <a:ext cx="1411288" cy="374650"/>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just" eaLnBrk="1" hangingPunct="1" latinLnBrk="1" lvl="0"/>
              <a:r>
                <a:rPr altLang="zh-CN" b="1" sz="1600" lang="en-US">
                  <a:latin typeface="宋体" pitchFamily="2" charset="-122"/>
                </a:rPr>
                <a:t>Y</a:t>
              </a:r>
              <a:r>
                <a:rPr altLang="zh-CN" baseline="-25000" b="1" sz="1600" lang="en-US">
                  <a:latin typeface="宋体" pitchFamily="2" charset="-122"/>
                </a:rPr>
                <a:t>1</a:t>
              </a:r>
            </a:p>
          </p:txBody>
        </p:sp>
        <p:sp>
          <p:nvSpPr>
            <p:cNvPr id="1048770" name=""/>
            <p:cNvSpPr/>
            <p:nvPr/>
          </p:nvSpPr>
          <p:spPr>
            <a:xfrm rot="0">
              <a:off x="6829797" y="4500563"/>
              <a:ext cx="766539" cy="461392"/>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just" eaLnBrk="1" hangingPunct="1" latinLnBrk="1" lvl="0"/>
              <a:r>
                <a:rPr altLang="zh-CN" lang="en-US"/>
                <a:t> </a:t>
              </a:r>
              <a:r>
                <a:rPr altLang="zh-CN" b="1" sz="1600" lang="en-US">
                  <a:latin typeface="宋体" pitchFamily="2" charset="-122"/>
                </a:rPr>
                <a:t>C</a:t>
              </a:r>
              <a:r>
                <a:rPr altLang="zh-CN" baseline="-25000" b="1" sz="1600" lang="en-US">
                  <a:latin typeface="宋体" pitchFamily="2" charset="-122"/>
                </a:rPr>
                <a:t>1   </a:t>
              </a:r>
            </a:p>
          </p:txBody>
        </p:sp>
        <p:sp>
          <p:nvSpPr>
            <p:cNvPr id="1048771" name=""/>
            <p:cNvSpPr/>
            <p:nvPr/>
          </p:nvSpPr>
          <p:spPr>
            <a:xfrm rot="0">
              <a:off x="1835696" y="1505571"/>
              <a:ext cx="576064" cy="596876"/>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just" eaLnBrk="1" hangingPunct="1" latinLnBrk="1" lvl="0"/>
              <a:r>
                <a:rPr altLang="zh-CN" b="1" sz="1600" lang="en-US">
                  <a:latin typeface="宋体" pitchFamily="2" charset="-122"/>
                </a:rPr>
                <a:t>C</a:t>
              </a:r>
              <a:r>
                <a:rPr altLang="zh-CN" baseline="-25000" b="1" sz="1600" lang="en-US">
                  <a:latin typeface="宋体" pitchFamily="2" charset="-122"/>
                </a:rPr>
                <a:t>2</a:t>
              </a:r>
            </a:p>
          </p:txBody>
        </p:sp>
      </p:grpSp>
      <p:sp>
        <p:nvSpPr>
          <p:cNvPr id="1048772" name=""/>
          <p:cNvSpPr/>
          <p:nvPr/>
        </p:nvSpPr>
        <p:spPr>
          <a:xfrm rot="0">
            <a:off x="1403350" y="5516562"/>
            <a:ext cx="5472112" cy="914400"/>
          </a:xfrm>
          <a:prstGeom prst="rect"/>
          <a:solidFill>
            <a:srgbClr val="FFFF00"/>
          </a:solidFill>
          <a:ln w="9525" cap="flat" cmpd="sng">
            <a:solidFill>
              <a:schemeClr val="dk1">
                <a:alpha val="100000"/>
              </a:schemeClr>
            </a:solidFill>
            <a:prstDash val="solid"/>
            <a:round/>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b="1" lang="zh-CN"/>
              <a:t>如果消费者不能借款，他面临第一期消费不能超过</a:t>
            </a:r>
          </a:p>
          <a:p>
            <a:pPr eaLnBrk="1" hangingPunct="1" latinLnBrk="1" lvl="0"/>
            <a:r>
              <a:rPr altLang="en-US" b="1" lang="zh-CN"/>
              <a:t>第一期收入的额外约束。红线和坐标轴所包围的面积</a:t>
            </a:r>
          </a:p>
          <a:p>
            <a:pPr eaLnBrk="1" hangingPunct="1" latinLnBrk="1" lvl="0"/>
            <a:r>
              <a:rPr altLang="en-US" b="1" lang="zh-CN"/>
              <a:t>代表消费者能选择的第一期和第二期消费的组合。</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53" name=""/>
        <p:cNvGrpSpPr/>
        <p:nvPr/>
      </p:nvGrpSpPr>
      <p:grpSpPr>
        <a:xfrm rot="0">
          <a:off x="0" y="0"/>
          <a:ext cx="0" cy="0"/>
          <a:chOff x="0" y="0"/>
          <a:chExt cx="0" cy="0"/>
        </a:xfrm>
      </p:grpSpPr>
      <p:sp>
        <p:nvSpPr>
          <p:cNvPr id="1048585" name=""/>
          <p:cNvSpPr/>
          <p:nvPr>
            <p:ph type="title" sz="full" idx="0"/>
          </p:nvPr>
        </p:nvSpPr>
        <p:spPr>
          <a:xfrm rot="0">
            <a:off x="1042987" y="692150"/>
            <a:ext cx="67818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宋体" pitchFamily="2" charset="-122"/>
                <a:sym typeface="Arial" pitchFamily="0" charset="0"/>
              </a:defRPr>
            </a:lvl1pPr>
          </a:lstStyle>
          <a:p>
            <a:pPr eaLnBrk="1" hangingPunct="1" latinLnBrk="1" lvl="0"/>
            <a:r>
              <a:rPr altLang="en-US" b="1" lang="zh-CN">
                <a:solidFill>
                  <a:srgbClr val="CC3300"/>
                </a:solidFill>
              </a:rPr>
              <a:t>主要内容</a:t>
            </a:r>
          </a:p>
        </p:txBody>
      </p:sp>
      <p:sp>
        <p:nvSpPr>
          <p:cNvPr id="1048586" name=""/>
          <p:cNvSpPr/>
          <p:nvPr/>
        </p:nvSpPr>
        <p:spPr>
          <a:xfrm rot="0">
            <a:off x="1116012" y="1844675"/>
            <a:ext cx="7105650" cy="4175125"/>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indent="-342900" latinLnBrk="1" lvl="0" marL="342900">
              <a:spcBef>
                <a:spcPct val="35000"/>
              </a:spcBef>
              <a:buClr>
                <a:srgbClr val="8585FF"/>
              </a:buClr>
              <a:buSzPct val="70000"/>
              <a:buFont typeface="Wingdings" pitchFamily="2" charset="2"/>
              <a:buNone/>
            </a:pPr>
            <a:r>
              <a:rPr altLang="en-US" b="1" sz="2800" lang="zh-CN">
                <a:solidFill>
                  <a:srgbClr val="3366FF"/>
                </a:solidFill>
                <a:latin typeface="宋体" pitchFamily="2" charset="-122"/>
              </a:rPr>
              <a:t>⊙ </a:t>
            </a:r>
            <a:r>
              <a:rPr altLang="zh-CN" b="1" sz="2800" lang="en-US"/>
              <a:t>7.1 </a:t>
            </a:r>
            <a:r>
              <a:rPr altLang="en-US" b="1" sz="2800" lang="zh-CN"/>
              <a:t>凯恩斯与消费函数</a:t>
            </a:r>
          </a:p>
          <a:p>
            <a:pPr eaLnBrk="1" hangingPunct="1" indent="-342900" latinLnBrk="1" lvl="0" marL="342900">
              <a:spcBef>
                <a:spcPct val="35000"/>
              </a:spcBef>
              <a:buClr>
                <a:srgbClr val="8585FF"/>
              </a:buClr>
              <a:buSzPct val="70000"/>
              <a:buFont typeface="Wingdings" pitchFamily="2" charset="2"/>
              <a:buNone/>
            </a:pPr>
            <a:r>
              <a:rPr altLang="en-US" b="1" sz="2800" lang="zh-CN">
                <a:solidFill>
                  <a:srgbClr val="3366FF"/>
                </a:solidFill>
                <a:latin typeface="宋体" pitchFamily="2" charset="-122"/>
              </a:rPr>
              <a:t>⊙</a:t>
            </a:r>
            <a:r>
              <a:rPr altLang="en-US" b="1" sz="2800" lang="zh-CN">
                <a:latin typeface="宋体" pitchFamily="2" charset="-122"/>
              </a:rPr>
              <a:t> </a:t>
            </a:r>
            <a:r>
              <a:rPr altLang="zh-CN" b="1" sz="2800" lang="en-US"/>
              <a:t>7.2 </a:t>
            </a:r>
            <a:r>
              <a:rPr altLang="en-US" b="1" sz="2800" lang="zh-CN"/>
              <a:t>欧文</a:t>
            </a:r>
            <a:r>
              <a:rPr altLang="zh-CN" b="1" sz="2800" lang="en-US"/>
              <a:t>·</a:t>
            </a:r>
            <a:r>
              <a:rPr altLang="en-US" b="1" sz="2800" lang="zh-CN"/>
              <a:t>费雪与跨期选择</a:t>
            </a:r>
            <a:r>
              <a:rPr altLang="en-US" sz="2800" lang="zh-CN"/>
              <a:t> </a:t>
            </a:r>
          </a:p>
          <a:p>
            <a:pPr eaLnBrk="1" hangingPunct="1" indent="-342900" latinLnBrk="1" lvl="0" marL="342900">
              <a:spcBef>
                <a:spcPct val="35000"/>
              </a:spcBef>
              <a:buClr>
                <a:srgbClr val="8585FF"/>
              </a:buClr>
              <a:buSzPct val="70000"/>
              <a:buFont typeface="Wingdings" pitchFamily="2" charset="2"/>
              <a:buNone/>
            </a:pPr>
            <a:r>
              <a:rPr altLang="en-US" b="1" sz="2800" lang="zh-CN">
                <a:solidFill>
                  <a:srgbClr val="3366FF"/>
                </a:solidFill>
                <a:latin typeface="宋体" pitchFamily="2" charset="-122"/>
              </a:rPr>
              <a:t>⊙</a:t>
            </a:r>
            <a:r>
              <a:rPr altLang="en-US" b="1" sz="2800" lang="zh-CN">
                <a:latin typeface="宋体" pitchFamily="2" charset="-122"/>
              </a:rPr>
              <a:t> </a:t>
            </a:r>
            <a:r>
              <a:rPr altLang="zh-CN" b="1" sz="2800" lang="en-US"/>
              <a:t>7.3 </a:t>
            </a:r>
            <a:r>
              <a:rPr altLang="en-US" b="1" sz="2800" lang="zh-CN"/>
              <a:t>莫迪利亚尼与生命周期假说</a:t>
            </a:r>
          </a:p>
          <a:p>
            <a:pPr eaLnBrk="1" hangingPunct="1" indent="-342900" latinLnBrk="1" lvl="0" marL="342900">
              <a:spcBef>
                <a:spcPct val="35000"/>
              </a:spcBef>
              <a:buClr>
                <a:srgbClr val="8585FF"/>
              </a:buClr>
              <a:buSzPct val="70000"/>
              <a:buFont typeface="Wingdings" pitchFamily="2" charset="2"/>
              <a:buNone/>
            </a:pPr>
            <a:r>
              <a:rPr altLang="en-US" b="1" sz="2800" lang="zh-CN">
                <a:solidFill>
                  <a:srgbClr val="3366FF"/>
                </a:solidFill>
              </a:rPr>
              <a:t>⊙</a:t>
            </a:r>
            <a:r>
              <a:rPr altLang="zh-CN" sz="2800" lang="en-US"/>
              <a:t>  </a:t>
            </a:r>
            <a:r>
              <a:rPr altLang="en-US" b="1" sz="2800" lang="zh-CN"/>
              <a:t>7.4 米尔顿</a:t>
            </a:r>
            <a:r>
              <a:rPr altLang="zh-CN" b="1" sz="2800" lang="en-US"/>
              <a:t>·</a:t>
            </a:r>
            <a:r>
              <a:rPr altLang="en-US" b="1" sz="2800" lang="zh-CN"/>
              <a:t>弗里德曼与永久收入假说</a:t>
            </a:r>
          </a:p>
          <a:p>
            <a:pPr eaLnBrk="1" hangingPunct="1" indent="-342900" latinLnBrk="1" lvl="0" marL="342900">
              <a:spcBef>
                <a:spcPct val="35000"/>
              </a:spcBef>
              <a:buClr>
                <a:srgbClr val="8585FF"/>
              </a:buClr>
              <a:buSzPct val="70000"/>
              <a:buFont typeface="Wingdings" pitchFamily="2" charset="2"/>
              <a:buNone/>
            </a:pPr>
            <a:r>
              <a:rPr altLang="en-US" b="1" sz="2800" lang="zh-CN">
                <a:solidFill>
                  <a:srgbClr val="3366FF"/>
                </a:solidFill>
              </a:rPr>
              <a:t>⊙</a:t>
            </a:r>
            <a:r>
              <a:rPr altLang="zh-CN" sz="2800" lang="en-US"/>
              <a:t>  </a:t>
            </a:r>
            <a:r>
              <a:rPr altLang="en-US" b="1" sz="2800" lang="zh-CN"/>
              <a:t>7.5  罗伯特</a:t>
            </a:r>
            <a:r>
              <a:rPr altLang="zh-CN" b="1" sz="2800" lang="en-US"/>
              <a:t>·</a:t>
            </a:r>
            <a:r>
              <a:rPr altLang="en-US" b="1" sz="2800" lang="zh-CN"/>
              <a:t>霍尔与随机游走假说</a:t>
            </a:r>
          </a:p>
          <a:p>
            <a:pPr eaLnBrk="1" hangingPunct="1" indent="-342900" latinLnBrk="1" lvl="0" marL="342900">
              <a:spcBef>
                <a:spcPct val="35000"/>
              </a:spcBef>
              <a:buClr>
                <a:srgbClr val="8585FF"/>
              </a:buClr>
              <a:buSzPct val="70000"/>
              <a:buFont typeface="Wingdings" pitchFamily="2" charset="2"/>
              <a:buNone/>
            </a:pPr>
            <a:r>
              <a:rPr altLang="en-US" b="1" sz="2800" lang="zh-CN">
                <a:solidFill>
                  <a:srgbClr val="3366FF"/>
                </a:solidFill>
              </a:rPr>
              <a:t>⊙</a:t>
            </a:r>
            <a:r>
              <a:rPr altLang="zh-CN" sz="2800" lang="en-US"/>
              <a:t>  </a:t>
            </a:r>
            <a:r>
              <a:rPr altLang="en-US" b="1" sz="2800" lang="zh-CN"/>
              <a:t>7.6  戴维</a:t>
            </a:r>
            <a:r>
              <a:rPr altLang="zh-CN" b="1" sz="2800" lang="zh-CN"/>
              <a:t>·</a:t>
            </a:r>
            <a:r>
              <a:rPr altLang="en-US" b="1" sz="2800" lang="zh-CN"/>
              <a:t>莱布森与及时满足的吸引力</a:t>
            </a:r>
          </a:p>
          <a:p>
            <a:pPr eaLnBrk="1" hangingPunct="1" indent="-342900" latinLnBrk="1" lvl="0" marL="342900">
              <a:spcBef>
                <a:spcPct val="35000"/>
              </a:spcBef>
              <a:buClr>
                <a:srgbClr val="8585FF"/>
              </a:buClr>
              <a:buSzPct val="70000"/>
              <a:buFont typeface="Wingdings" pitchFamily="2" charset="2"/>
              <a:buNone/>
            </a:pPr>
            <a:r>
              <a:rPr altLang="en-US" b="1" sz="2800" lang="zh-CN">
                <a:solidFill>
                  <a:srgbClr val="3366FF"/>
                </a:solidFill>
              </a:rPr>
              <a:t>⊙</a:t>
            </a:r>
            <a:r>
              <a:rPr altLang="zh-CN" sz="2800" lang="en-US"/>
              <a:t>  </a:t>
            </a:r>
            <a:r>
              <a:rPr altLang="en-US" b="1" sz="2800" lang="zh-CN"/>
              <a:t>7.7 结论</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8">
                                  <p:stCondLst>
                                    <p:cond delay="0"/>
                                  </p:stCondLst>
                                  <p:childTnLst>
                                    <p:set>
                                      <p:cBhvr>
                                        <p:cTn dur="1" fill="hold" id="7">
                                          <p:stCondLst>
                                            <p:cond delay="0"/>
                                          </p:stCondLst>
                                        </p:cTn>
                                        <p:tgtEl>
                                          <p:spTgt spid="1048586">
                                            <p:txEl>
                                              <p:charRg st="0" end="15"/>
                                            </p:txEl>
                                          </p:spTgt>
                                        </p:tgtEl>
                                        <p:attrNameLst>
                                          <p:attrName>style.visibility</p:attrName>
                                        </p:attrNameLst>
                                      </p:cBhvr>
                                      <p:to>
                                        <p:strVal val="visible"/>
                                      </p:to>
                                    </p:set>
                                    <p:anim calcmode="lin" valueType="num">
                                      <p:cBhvr additive="base">
                                        <p:cTn dur="500" fill="hold" id="8"/>
                                        <p:tgtEl>
                                          <p:spTgt spid="1048586">
                                            <p:txEl>
                                              <p:charRg st="0" end="15"/>
                                            </p:txEl>
                                          </p:spTgt>
                                        </p:tgtEl>
                                        <p:attrNameLst>
                                          <p:attrName>ppt_x</p:attrName>
                                        </p:attrNameLst>
                                      </p:cBhvr>
                                      <p:tavLst>
                                        <p:tav tm="0">
                                          <p:val>
                                            <p:strVal val="0-#ppt_w/2"/>
                                          </p:val>
                                        </p:tav>
                                        <p:tav tm="100000">
                                          <p:val>
                                            <p:strVal val="#ppt_x"/>
                                          </p:val>
                                        </p:tav>
                                      </p:tavLst>
                                    </p:anim>
                                    <p:anim calcmode="lin" valueType="num">
                                      <p:cBhvr additive="base">
                                        <p:cTn dur="500" fill="hold" id="9"/>
                                        <p:tgtEl>
                                          <p:spTgt spid="1048586">
                                            <p:txEl>
                                              <p:charRg st="0" end="15"/>
                                            </p:txEl>
                                          </p:spTgt>
                                        </p:tgtEl>
                                        <p:attrNameLst>
                                          <p:attrName>ppt_y</p:attrName>
                                        </p:attrNameLst>
                                      </p:cBhvr>
                                      <p:tavLst>
                                        <p:tav tm="0">
                                          <p:val>
                                            <p:strVal val="#ppt_y"/>
                                          </p:val>
                                        </p:tav>
                                        <p:tav tm="100000">
                                          <p:val>
                                            <p:strVal val="#ppt_y"/>
                                          </p:val>
                                        </p:tav>
                                      </p:tavLst>
                                    </p:anim>
                                  </p:childTnLst>
                                  <p:subTnLst>
                                    <p:audio>
                                      <p:cMediaNode mute="0" vol="50000">
                                        <p:cTn display="0" id="6" masterRel="sameClick" presetSubtype="1">
                                          <p:stCondLst>
                                            <p:cond evt="begin" delay="0">
                                              <p:tn val="5"/>
                                            </p:cond>
                                          </p:stCondLst>
                                          <p:endCondLst>
                                            <p:cond evt="onStopAudio" delay="0">
                                              <p:tgtEl>
                                                <p:sldTgt/>
                                              </p:tgtEl>
                                            </p:cond>
                                          </p:endCondLst>
                                        </p:cTn>
                                        <p:tgtEl>
                                          <p:sndTgt r:embed="rId1"/>
                                        </p:tgtEl>
                                      </p:cMediaNode>
                                    </p:audio>
                                  </p:subTnLst>
                                </p:cTn>
                              </p:par>
                            </p:childTnLst>
                          </p:cTn>
                        </p:par>
                      </p:childTnLst>
                    </p:cTn>
                  </p:par>
                  <p:par>
                    <p:cTn fill="hold" id="10">
                      <p:stCondLst>
                        <p:cond delay="indefinite"/>
                      </p:stCondLst>
                      <p:childTnLst>
                        <p:par>
                          <p:cTn fill="hold" id="11">
                            <p:stCondLst>
                              <p:cond delay="0"/>
                            </p:stCondLst>
                            <p:childTnLst>
                              <p:par>
                                <p:cTn fill="hold" grpId="0" id="12" nodeType="clickEffect" presetClass="entr" presetID="2" presetSubtype="8">
                                  <p:stCondLst>
                                    <p:cond delay="0"/>
                                  </p:stCondLst>
                                  <p:childTnLst>
                                    <p:set>
                                      <p:cBhvr>
                                        <p:cTn dur="1" fill="hold" id="14">
                                          <p:stCondLst>
                                            <p:cond delay="0"/>
                                          </p:stCondLst>
                                        </p:cTn>
                                        <p:tgtEl>
                                          <p:spTgt spid="1048586">
                                            <p:txEl>
                                              <p:charRg st="15" end="33"/>
                                            </p:txEl>
                                          </p:spTgt>
                                        </p:tgtEl>
                                        <p:attrNameLst>
                                          <p:attrName>style.visibility</p:attrName>
                                        </p:attrNameLst>
                                      </p:cBhvr>
                                      <p:to>
                                        <p:strVal val="visible"/>
                                      </p:to>
                                    </p:set>
                                    <p:anim calcmode="lin" valueType="num">
                                      <p:cBhvr additive="base">
                                        <p:cTn dur="500" fill="hold" id="15"/>
                                        <p:tgtEl>
                                          <p:spTgt spid="1048586">
                                            <p:txEl>
                                              <p:charRg st="15" end="33"/>
                                            </p:txEl>
                                          </p:spTgt>
                                        </p:tgtEl>
                                        <p:attrNameLst>
                                          <p:attrName>ppt_x</p:attrName>
                                        </p:attrNameLst>
                                      </p:cBhvr>
                                      <p:tavLst>
                                        <p:tav tm="0">
                                          <p:val>
                                            <p:strVal val="0-#ppt_w/2"/>
                                          </p:val>
                                        </p:tav>
                                        <p:tav tm="100000">
                                          <p:val>
                                            <p:strVal val="#ppt_x"/>
                                          </p:val>
                                        </p:tav>
                                      </p:tavLst>
                                    </p:anim>
                                    <p:anim calcmode="lin" valueType="num">
                                      <p:cBhvr additive="base">
                                        <p:cTn dur="500" fill="hold" id="16"/>
                                        <p:tgtEl>
                                          <p:spTgt spid="1048586">
                                            <p:txEl>
                                              <p:charRg st="15" end="33"/>
                                            </p:txEl>
                                          </p:spTgt>
                                        </p:tgtEl>
                                        <p:attrNameLst>
                                          <p:attrName>ppt_y</p:attrName>
                                        </p:attrNameLst>
                                      </p:cBhvr>
                                      <p:tavLst>
                                        <p:tav tm="0">
                                          <p:val>
                                            <p:strVal val="#ppt_y"/>
                                          </p:val>
                                        </p:tav>
                                        <p:tav tm="100000">
                                          <p:val>
                                            <p:strVal val="#ppt_y"/>
                                          </p:val>
                                        </p:tav>
                                      </p:tavLst>
                                    </p:anim>
                                  </p:childTnLst>
                                  <p:subTnLst>
                                    <p:audio>
                                      <p:cMediaNode mute="0" vol="50000">
                                        <p:cTn display="0" id="13" masterRel="sameClick" presetSubtype="1">
                                          <p:stCondLst>
                                            <p:cond evt="begin" delay="0">
                                              <p:tn val="11"/>
                                            </p:cond>
                                          </p:stCondLst>
                                          <p:endCondLst>
                                            <p:cond evt="onStopAudio" delay="0">
                                              <p:tgtEl>
                                                <p:sldTgt/>
                                              </p:tgtEl>
                                            </p:cond>
                                          </p:endCondLst>
                                        </p:cTn>
                                        <p:tgtEl>
                                          <p:sndTgt r:embed="rId1"/>
                                        </p:tgtEl>
                                      </p:cMediaNode>
                                    </p:audio>
                                  </p:sub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2" presetSubtype="8">
                                  <p:stCondLst>
                                    <p:cond delay="0"/>
                                  </p:stCondLst>
                                  <p:childTnLst>
                                    <p:set>
                                      <p:cBhvr>
                                        <p:cTn dur="1" fill="hold" id="21">
                                          <p:stCondLst>
                                            <p:cond delay="0"/>
                                          </p:stCondLst>
                                        </p:cTn>
                                        <p:tgtEl>
                                          <p:spTgt spid="1048586">
                                            <p:txEl>
                                              <p:charRg st="33" end="52"/>
                                            </p:txEl>
                                          </p:spTgt>
                                        </p:tgtEl>
                                        <p:attrNameLst>
                                          <p:attrName>style.visibility</p:attrName>
                                        </p:attrNameLst>
                                      </p:cBhvr>
                                      <p:to>
                                        <p:strVal val="visible"/>
                                      </p:to>
                                    </p:set>
                                    <p:anim calcmode="lin" valueType="num">
                                      <p:cBhvr additive="base">
                                        <p:cTn dur="500" fill="hold" id="22"/>
                                        <p:tgtEl>
                                          <p:spTgt spid="1048586">
                                            <p:txEl>
                                              <p:charRg st="33" end="52"/>
                                            </p:txEl>
                                          </p:spTgt>
                                        </p:tgtEl>
                                        <p:attrNameLst>
                                          <p:attrName>ppt_x</p:attrName>
                                        </p:attrNameLst>
                                      </p:cBhvr>
                                      <p:tavLst>
                                        <p:tav tm="0">
                                          <p:val>
                                            <p:strVal val="0-#ppt_w/2"/>
                                          </p:val>
                                        </p:tav>
                                        <p:tav tm="100000">
                                          <p:val>
                                            <p:strVal val="#ppt_x"/>
                                          </p:val>
                                        </p:tav>
                                      </p:tavLst>
                                    </p:anim>
                                    <p:anim calcmode="lin" valueType="num">
                                      <p:cBhvr additive="base">
                                        <p:cTn dur="500" fill="hold" id="23"/>
                                        <p:tgtEl>
                                          <p:spTgt spid="1048586">
                                            <p:txEl>
                                              <p:charRg st="33" end="52"/>
                                            </p:txEl>
                                          </p:spTgt>
                                        </p:tgtEl>
                                        <p:attrNameLst>
                                          <p:attrName>ppt_y</p:attrName>
                                        </p:attrNameLst>
                                      </p:cBhvr>
                                      <p:tavLst>
                                        <p:tav tm="0">
                                          <p:val>
                                            <p:strVal val="#ppt_y"/>
                                          </p:val>
                                        </p:tav>
                                        <p:tav tm="100000">
                                          <p:val>
                                            <p:strVal val="#ppt_y"/>
                                          </p:val>
                                        </p:tav>
                                      </p:tavLst>
                                    </p:anim>
                                  </p:childTnLst>
                                  <p:subTnLst>
                                    <p:audio>
                                      <p:cMediaNode mute="0" vol="50000">
                                        <p:cTn display="0" id="20" masterRel="sameClick" presetSubtype="1">
                                          <p:stCondLst>
                                            <p:cond evt="begin" delay="0">
                                              <p:tn val="17"/>
                                            </p:cond>
                                          </p:stCondLst>
                                          <p:endCondLst>
                                            <p:cond evt="onStopAudio" delay="0">
                                              <p:tgtEl>
                                                <p:sldTgt/>
                                              </p:tgtEl>
                                            </p:cond>
                                          </p:endCondLst>
                                        </p:cTn>
                                        <p:tgtEl>
                                          <p:sndTgt r:embed="rId1"/>
                                        </p:tgtEl>
                                      </p:cMediaNode>
                                    </p:audio>
                                  </p:sub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2" presetSubtype="8">
                                  <p:stCondLst>
                                    <p:cond delay="0"/>
                                  </p:stCondLst>
                                  <p:childTnLst>
                                    <p:set>
                                      <p:cBhvr>
                                        <p:cTn dur="1" fill="hold" id="28">
                                          <p:stCondLst>
                                            <p:cond delay="0"/>
                                          </p:stCondLst>
                                        </p:cTn>
                                        <p:tgtEl>
                                          <p:spTgt spid="1048586">
                                            <p:txEl>
                                              <p:charRg st="52" end="75"/>
                                            </p:txEl>
                                          </p:spTgt>
                                        </p:tgtEl>
                                        <p:attrNameLst>
                                          <p:attrName>style.visibility</p:attrName>
                                        </p:attrNameLst>
                                      </p:cBhvr>
                                      <p:to>
                                        <p:strVal val="visible"/>
                                      </p:to>
                                    </p:set>
                                    <p:anim calcmode="lin" valueType="num">
                                      <p:cBhvr additive="base">
                                        <p:cTn dur="500" fill="hold" id="29"/>
                                        <p:tgtEl>
                                          <p:spTgt spid="1048586">
                                            <p:txEl>
                                              <p:charRg st="52" end="75"/>
                                            </p:txEl>
                                          </p:spTgt>
                                        </p:tgtEl>
                                        <p:attrNameLst>
                                          <p:attrName>ppt_x</p:attrName>
                                        </p:attrNameLst>
                                      </p:cBhvr>
                                      <p:tavLst>
                                        <p:tav tm="0">
                                          <p:val>
                                            <p:strVal val="0-#ppt_w/2"/>
                                          </p:val>
                                        </p:tav>
                                        <p:tav tm="100000">
                                          <p:val>
                                            <p:strVal val="#ppt_x"/>
                                          </p:val>
                                        </p:tav>
                                      </p:tavLst>
                                    </p:anim>
                                    <p:anim calcmode="lin" valueType="num">
                                      <p:cBhvr additive="base">
                                        <p:cTn dur="500" fill="hold" id="30"/>
                                        <p:tgtEl>
                                          <p:spTgt spid="1048586">
                                            <p:txEl>
                                              <p:charRg st="52" end="75"/>
                                            </p:txEl>
                                          </p:spTgt>
                                        </p:tgtEl>
                                        <p:attrNameLst>
                                          <p:attrName>ppt_y</p:attrName>
                                        </p:attrNameLst>
                                      </p:cBhvr>
                                      <p:tavLst>
                                        <p:tav tm="0">
                                          <p:val>
                                            <p:strVal val="#ppt_y"/>
                                          </p:val>
                                        </p:tav>
                                        <p:tav tm="100000">
                                          <p:val>
                                            <p:strVal val="#ppt_y"/>
                                          </p:val>
                                        </p:tav>
                                      </p:tavLst>
                                    </p:anim>
                                  </p:childTnLst>
                                  <p:subTnLst>
                                    <p:audio>
                                      <p:cMediaNode mute="0" vol="50000">
                                        <p:cTn display="0" id="27" masterRel="sameClick" presetSubtype="1">
                                          <p:stCondLst>
                                            <p:cond evt="begin" delay="0">
                                              <p:tn val="23"/>
                                            </p:cond>
                                          </p:stCondLst>
                                          <p:endCondLst>
                                            <p:cond evt="onStopAudio" delay="0">
                                              <p:tgtEl>
                                                <p:sldTgt/>
                                              </p:tgtEl>
                                            </p:cond>
                                          </p:endCondLst>
                                        </p:cTn>
                                        <p:tgtEl>
                                          <p:sndTgt r:embed="rId1"/>
                                        </p:tgtEl>
                                      </p:cMediaNode>
                                    </p:audio>
                                  </p:sub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2" presetSubtype="8">
                                  <p:stCondLst>
                                    <p:cond delay="0"/>
                                  </p:stCondLst>
                                  <p:childTnLst>
                                    <p:set>
                                      <p:cBhvr>
                                        <p:cTn dur="1" fill="hold" id="35">
                                          <p:stCondLst>
                                            <p:cond delay="0"/>
                                          </p:stCondLst>
                                        </p:cTn>
                                        <p:tgtEl>
                                          <p:spTgt spid="1048586">
                                            <p:txEl>
                                              <p:charRg st="75" end="97"/>
                                            </p:txEl>
                                          </p:spTgt>
                                        </p:tgtEl>
                                        <p:attrNameLst>
                                          <p:attrName>style.visibility</p:attrName>
                                        </p:attrNameLst>
                                      </p:cBhvr>
                                      <p:to>
                                        <p:strVal val="visible"/>
                                      </p:to>
                                    </p:set>
                                    <p:anim calcmode="lin" valueType="num">
                                      <p:cBhvr additive="base">
                                        <p:cTn dur="500" fill="hold" id="36"/>
                                        <p:tgtEl>
                                          <p:spTgt spid="1048586">
                                            <p:txEl>
                                              <p:charRg st="75" end="97"/>
                                            </p:txEl>
                                          </p:spTgt>
                                        </p:tgtEl>
                                        <p:attrNameLst>
                                          <p:attrName>ppt_x</p:attrName>
                                        </p:attrNameLst>
                                      </p:cBhvr>
                                      <p:tavLst>
                                        <p:tav tm="0">
                                          <p:val>
                                            <p:strVal val="0-#ppt_w/2"/>
                                          </p:val>
                                        </p:tav>
                                        <p:tav tm="100000">
                                          <p:val>
                                            <p:strVal val="#ppt_x"/>
                                          </p:val>
                                        </p:tav>
                                      </p:tavLst>
                                    </p:anim>
                                    <p:anim calcmode="lin" valueType="num">
                                      <p:cBhvr additive="base">
                                        <p:cTn dur="500" fill="hold" id="37"/>
                                        <p:tgtEl>
                                          <p:spTgt spid="1048586">
                                            <p:txEl>
                                              <p:charRg st="75" end="97"/>
                                            </p:txEl>
                                          </p:spTgt>
                                        </p:tgtEl>
                                        <p:attrNameLst>
                                          <p:attrName>ppt_y</p:attrName>
                                        </p:attrNameLst>
                                      </p:cBhvr>
                                      <p:tavLst>
                                        <p:tav tm="0">
                                          <p:val>
                                            <p:strVal val="#ppt_y"/>
                                          </p:val>
                                        </p:tav>
                                        <p:tav tm="100000">
                                          <p:val>
                                            <p:strVal val="#ppt_y"/>
                                          </p:val>
                                        </p:tav>
                                      </p:tavLst>
                                    </p:anim>
                                  </p:childTnLst>
                                  <p:subTnLst>
                                    <p:audio>
                                      <p:cMediaNode mute="0" vol="50000">
                                        <p:cTn display="0" id="34" masterRel="sameClick" presetSubtype="1">
                                          <p:stCondLst>
                                            <p:cond evt="begin" delay="0">
                                              <p:tn val="29"/>
                                            </p:cond>
                                          </p:stCondLst>
                                          <p:endCondLst>
                                            <p:cond evt="onStopAudio" delay="0">
                                              <p:tgtEl>
                                                <p:sldTgt/>
                                              </p:tgtEl>
                                            </p:cond>
                                          </p:endCondLst>
                                        </p:cTn>
                                        <p:tgtEl>
                                          <p:sndTgt r:embed="rId1"/>
                                        </p:tgtEl>
                                      </p:cMediaNode>
                                    </p:audio>
                                  </p:sub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2" presetSubtype="8">
                                  <p:stCondLst>
                                    <p:cond delay="0"/>
                                  </p:stCondLst>
                                  <p:childTnLst>
                                    <p:set>
                                      <p:cBhvr>
                                        <p:cTn dur="1" fill="hold" id="42">
                                          <p:stCondLst>
                                            <p:cond delay="0"/>
                                          </p:stCondLst>
                                        </p:cTn>
                                        <p:tgtEl>
                                          <p:spTgt spid="1048586">
                                            <p:txEl>
                                              <p:charRg st="97" end="121"/>
                                            </p:txEl>
                                          </p:spTgt>
                                        </p:tgtEl>
                                        <p:attrNameLst>
                                          <p:attrName>style.visibility</p:attrName>
                                        </p:attrNameLst>
                                      </p:cBhvr>
                                      <p:to>
                                        <p:strVal val="visible"/>
                                      </p:to>
                                    </p:set>
                                    <p:anim calcmode="lin" valueType="num">
                                      <p:cBhvr additive="base">
                                        <p:cTn dur="500" fill="hold" id="43"/>
                                        <p:tgtEl>
                                          <p:spTgt spid="1048586">
                                            <p:txEl>
                                              <p:charRg st="97" end="121"/>
                                            </p:txEl>
                                          </p:spTgt>
                                        </p:tgtEl>
                                        <p:attrNameLst>
                                          <p:attrName>ppt_x</p:attrName>
                                        </p:attrNameLst>
                                      </p:cBhvr>
                                      <p:tavLst>
                                        <p:tav tm="0">
                                          <p:val>
                                            <p:strVal val="0-#ppt_w/2"/>
                                          </p:val>
                                        </p:tav>
                                        <p:tav tm="100000">
                                          <p:val>
                                            <p:strVal val="#ppt_x"/>
                                          </p:val>
                                        </p:tav>
                                      </p:tavLst>
                                    </p:anim>
                                    <p:anim calcmode="lin" valueType="num">
                                      <p:cBhvr additive="base">
                                        <p:cTn dur="500" fill="hold" id="44"/>
                                        <p:tgtEl>
                                          <p:spTgt spid="1048586">
                                            <p:txEl>
                                              <p:charRg st="97" end="121"/>
                                            </p:txEl>
                                          </p:spTgt>
                                        </p:tgtEl>
                                        <p:attrNameLst>
                                          <p:attrName>ppt_y</p:attrName>
                                        </p:attrNameLst>
                                      </p:cBhvr>
                                      <p:tavLst>
                                        <p:tav tm="0">
                                          <p:val>
                                            <p:strVal val="#ppt_y"/>
                                          </p:val>
                                        </p:tav>
                                        <p:tav tm="100000">
                                          <p:val>
                                            <p:strVal val="#ppt_y"/>
                                          </p:val>
                                        </p:tav>
                                      </p:tavLst>
                                    </p:anim>
                                  </p:childTnLst>
                                  <p:subTnLst>
                                    <p:audio>
                                      <p:cMediaNode mute="0" vol="50000">
                                        <p:cTn display="0" id="41" masterRel="sameClick" presetSubtype="1">
                                          <p:stCondLst>
                                            <p:cond evt="begin" delay="0">
                                              <p:tn val="35"/>
                                            </p:cond>
                                          </p:stCondLst>
                                          <p:endCondLst>
                                            <p:cond evt="onStopAudio" delay="0">
                                              <p:tgtEl>
                                                <p:sldTgt/>
                                              </p:tgtEl>
                                            </p:cond>
                                          </p:endCondLst>
                                        </p:cTn>
                                        <p:tgtEl>
                                          <p:sndTgt r:embed="rId1"/>
                                        </p:tgtEl>
                                      </p:cMediaNode>
                                    </p:audio>
                                  </p:subTnLst>
                                </p:cTn>
                              </p:par>
                            </p:childTnLst>
                          </p:cTn>
                        </p:par>
                      </p:childTnLst>
                    </p:cTn>
                  </p:par>
                  <p:par>
                    <p:cTn fill="hold" id="45">
                      <p:stCondLst>
                        <p:cond delay="indefinite"/>
                      </p:stCondLst>
                      <p:childTnLst>
                        <p:par>
                          <p:cTn fill="hold" id="46">
                            <p:stCondLst>
                              <p:cond delay="0"/>
                            </p:stCondLst>
                            <p:childTnLst>
                              <p:par>
                                <p:cTn fill="hold" grpId="0" id="47" nodeType="clickEffect" presetClass="entr" presetID="2" presetSubtype="8">
                                  <p:stCondLst>
                                    <p:cond delay="0"/>
                                  </p:stCondLst>
                                  <p:childTnLst>
                                    <p:set>
                                      <p:cBhvr>
                                        <p:cTn dur="1" fill="hold" id="49">
                                          <p:stCondLst>
                                            <p:cond delay="0"/>
                                          </p:stCondLst>
                                        </p:cTn>
                                        <p:tgtEl>
                                          <p:spTgt spid="1048586">
                                            <p:txEl>
                                              <p:charRg st="121" end="131"/>
                                            </p:txEl>
                                          </p:spTgt>
                                        </p:tgtEl>
                                        <p:attrNameLst>
                                          <p:attrName>style.visibility</p:attrName>
                                        </p:attrNameLst>
                                      </p:cBhvr>
                                      <p:to>
                                        <p:strVal val="visible"/>
                                      </p:to>
                                    </p:set>
                                    <p:anim calcmode="lin" valueType="num">
                                      <p:cBhvr additive="base">
                                        <p:cTn dur="500" fill="hold" id="50"/>
                                        <p:tgtEl>
                                          <p:spTgt spid="1048586">
                                            <p:txEl>
                                              <p:charRg st="121" end="131"/>
                                            </p:txEl>
                                          </p:spTgt>
                                        </p:tgtEl>
                                        <p:attrNameLst>
                                          <p:attrName>ppt_x</p:attrName>
                                        </p:attrNameLst>
                                      </p:cBhvr>
                                      <p:tavLst>
                                        <p:tav tm="0">
                                          <p:val>
                                            <p:strVal val="0-#ppt_w/2"/>
                                          </p:val>
                                        </p:tav>
                                        <p:tav tm="100000">
                                          <p:val>
                                            <p:strVal val="#ppt_x"/>
                                          </p:val>
                                        </p:tav>
                                      </p:tavLst>
                                    </p:anim>
                                    <p:anim calcmode="lin" valueType="num">
                                      <p:cBhvr additive="base">
                                        <p:cTn dur="500" fill="hold" id="51"/>
                                        <p:tgtEl>
                                          <p:spTgt spid="1048586">
                                            <p:txEl>
                                              <p:charRg st="121" end="131"/>
                                            </p:txEl>
                                          </p:spTgt>
                                        </p:tgtEl>
                                        <p:attrNameLst>
                                          <p:attrName>ppt_y</p:attrName>
                                        </p:attrNameLst>
                                      </p:cBhvr>
                                      <p:tavLst>
                                        <p:tav tm="0">
                                          <p:val>
                                            <p:strVal val="#ppt_y"/>
                                          </p:val>
                                        </p:tav>
                                        <p:tav tm="100000">
                                          <p:val>
                                            <p:strVal val="#ppt_y"/>
                                          </p:val>
                                        </p:tav>
                                      </p:tavLst>
                                    </p:anim>
                                  </p:childTnLst>
                                  <p:subTnLst>
                                    <p:audio>
                                      <p:cMediaNode mute="0" vol="50000">
                                        <p:cTn display="0" id="48" masterRel="sameClick" presetSubtype="1">
                                          <p:stCondLst>
                                            <p:cond evt="begin" delay="0">
                                              <p:tn val="41"/>
                                            </p:cond>
                                          </p:stCondLst>
                                          <p:endCondLst>
                                            <p:cond evt="onStopAudio" delay="0">
                                              <p:tgtEl>
                                                <p:sldTgt/>
                                              </p:tgtEl>
                                            </p:cond>
                                          </p:endCondLst>
                                        </p:cTn>
                                        <p:tgtEl>
                                          <p:sndTgt r:embed="rId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6" grpId="0" uiExpand="0" build="p" bldLvl="1"/>
    </p:bldLst>
  </p:timing>
</p:sld>
</file>

<file path=ppt/slides/slide20.xml><?xml version="1.0" encoding="utf-8"?>
<p:sld xmlns:a="http://schemas.openxmlformats.org/drawingml/2006/main" xmlns:r="http://schemas.openxmlformats.org/officeDocument/2006/relationships" xmlns:p="http://schemas.openxmlformats.org/presentationml/2006/main" showMasterSp="1">
  <p:cSld>
    <p:spTree>
      <p:nvGrpSpPr>
        <p:cNvPr id="83" name=""/>
        <p:cNvGrpSpPr/>
        <p:nvPr/>
      </p:nvGrpSpPr>
      <p:grpSpPr>
        <a:xfrm rot="0">
          <a:off x="0" y="0"/>
          <a:ext cx="0" cy="0"/>
          <a:chOff x="0" y="0"/>
          <a:chExt cx="0" cy="0"/>
        </a:xfrm>
      </p:grpSpPr>
      <p:sp>
        <p:nvSpPr>
          <p:cNvPr id="1048773" name=""/>
          <p:cNvSpPr/>
          <p:nvPr>
            <p:ph type="title" sz="full" idx="0"/>
          </p:nvPr>
        </p:nvSpPr>
        <p:spPr>
          <a:xfrm rot="0">
            <a:off x="457200" y="274637"/>
            <a:ext cx="8229600" cy="993775"/>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宋体" pitchFamily="2" charset="-122"/>
                <a:sym typeface="Arial" pitchFamily="0" charset="0"/>
              </a:defRPr>
            </a:lvl1pPr>
          </a:lstStyle>
          <a:p>
            <a:pPr algn="l" eaLnBrk="1" hangingPunct="1" latinLnBrk="1" lvl="0"/>
            <a:r>
              <a:rPr altLang="zh-CN" b="1" sz="3600" lang="en-US">
                <a:solidFill>
                  <a:srgbClr val="CC3300"/>
                </a:solidFill>
              </a:rPr>
              <a:t>7.2 </a:t>
            </a:r>
            <a:r>
              <a:rPr altLang="en-US" b="1" sz="3600" lang="zh-CN">
                <a:solidFill>
                  <a:srgbClr val="CC3300"/>
                </a:solidFill>
              </a:rPr>
              <a:t>欧文</a:t>
            </a:r>
            <a:r>
              <a:rPr altLang="zh-CN" b="1" sz="4000" lang="en-US">
                <a:solidFill>
                  <a:srgbClr val="CC3300"/>
                </a:solidFill>
              </a:rPr>
              <a:t>·</a:t>
            </a:r>
            <a:r>
              <a:rPr altLang="en-US" b="1" sz="3600" lang="zh-CN">
                <a:solidFill>
                  <a:srgbClr val="CC3300"/>
                </a:solidFill>
              </a:rPr>
              <a:t>费雪与跨期选择</a:t>
            </a:r>
          </a:p>
        </p:txBody>
      </p:sp>
      <p:sp>
        <p:nvSpPr>
          <p:cNvPr id="1048774" name=""/>
          <p:cNvSpPr/>
          <p:nvPr>
            <p:ph type="body" sz="full" idx="1"/>
          </p:nvPr>
        </p:nvSpPr>
        <p:spPr>
          <a:xfrm rot="0">
            <a:off x="468312" y="1412875"/>
            <a:ext cx="8229600" cy="464185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0" charset="0"/>
                <a:ea typeface="宋体" pitchFamily="2" charset="-122"/>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0" charset="0"/>
                <a:ea typeface="宋体" pitchFamily="2" charset="-122"/>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0" charset="0"/>
                <a:ea typeface="宋体" pitchFamily="2" charset="-122"/>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0" charset="0"/>
                <a:ea typeface="宋体" pitchFamily="2" charset="-122"/>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0" charset="0"/>
                <a:ea typeface="宋体" pitchFamily="2" charset="-122"/>
                <a:sym typeface="Arial" pitchFamily="0" charset="0"/>
              </a:defRPr>
            </a:lvl5pPr>
          </a:lstStyle>
          <a:p>
            <a:pPr eaLnBrk="1" hangingPunct="1" latinLnBrk="1" lvl="0">
              <a:spcBef>
                <a:spcPct val="0"/>
              </a:spcBef>
              <a:buFontTx/>
              <a:buNone/>
            </a:pPr>
            <a:r>
              <a:rPr altLang="en-US" b="1" lang="zh-CN">
                <a:solidFill>
                  <a:srgbClr val="3366FF"/>
                </a:solidFill>
              </a:rPr>
              <a:t>⊙ </a:t>
            </a:r>
            <a:r>
              <a:rPr altLang="zh-CN" lang="en-US">
                <a:latin typeface="宋体" pitchFamily="2" charset="-122"/>
              </a:rPr>
              <a:t>借款约束(</a:t>
            </a:r>
            <a:r>
              <a:rPr altLang="en-US" lang="zh-CN">
                <a:latin typeface="宋体" pitchFamily="2" charset="-122"/>
              </a:rPr>
              <a:t>流动性约束）</a:t>
            </a:r>
          </a:p>
        </p:txBody>
      </p:sp>
      <p:grpSp>
        <p:nvGrpSpPr>
          <p:cNvPr id="84" name=""/>
          <p:cNvGrpSpPr/>
          <p:nvPr/>
        </p:nvGrpSpPr>
        <p:grpSpPr>
          <a:xfrm rot="0">
            <a:off x="612775" y="2159000"/>
            <a:ext cx="7704137" cy="3933825"/>
            <a:chOff x="612503" y="1773238"/>
            <a:chExt cx="7703913" cy="3933825"/>
          </a:xfrm>
        </p:grpSpPr>
        <p:sp>
          <p:nvSpPr>
            <p:cNvPr id="1048775" name=""/>
            <p:cNvSpPr/>
            <p:nvPr/>
          </p:nvSpPr>
          <p:spPr>
            <a:xfrm rot="0">
              <a:off x="1127125" y="4822825"/>
              <a:ext cx="3071813" cy="6350"/>
            </a:xfrm>
            <a:prstGeom prst="line"/>
            <a:noFill/>
            <a:ln w="38100" cap="flat" cmpd="sng">
              <a:solidFill>
                <a:srgbClr val="000000">
                  <a:alpha val="100000"/>
                </a:srgbClr>
              </a:solidFill>
              <a:prstDash val="solid"/>
              <a:round/>
              <a:tailEnd type="triangle" w="med" len="med"/>
            </a:ln>
          </p:spPr>
        </p:sp>
        <p:sp>
          <p:nvSpPr>
            <p:cNvPr id="1048776" name=""/>
            <p:cNvSpPr/>
            <p:nvPr/>
          </p:nvSpPr>
          <p:spPr>
            <a:xfrm rot="0" flipH="1" flipV="1">
              <a:off x="1106488" y="2060575"/>
              <a:ext cx="20637" cy="2762250"/>
            </a:xfrm>
            <a:prstGeom prst="line"/>
            <a:noFill/>
            <a:ln w="38100" cap="flat" cmpd="sng">
              <a:solidFill>
                <a:srgbClr val="000000">
                  <a:alpha val="100000"/>
                </a:srgbClr>
              </a:solidFill>
              <a:prstDash val="solid"/>
              <a:round/>
              <a:tailEnd type="triangle" w="med" len="med"/>
            </a:ln>
          </p:spPr>
        </p:sp>
        <p:sp>
          <p:nvSpPr>
            <p:cNvPr id="1048777" name=""/>
            <p:cNvSpPr/>
            <p:nvPr/>
          </p:nvSpPr>
          <p:spPr>
            <a:xfrm rot="0">
              <a:off x="1127125" y="3184525"/>
              <a:ext cx="1033463" cy="820738"/>
            </a:xfrm>
            <a:prstGeom prst="line"/>
            <a:noFill/>
            <a:ln w="38100" cap="flat" cmpd="sng">
              <a:solidFill>
                <a:srgbClr val="CC0000">
                  <a:alpha val="100000"/>
                </a:srgbClr>
              </a:solidFill>
              <a:prstDash val="solid"/>
              <a:round/>
            </a:ln>
          </p:spPr>
        </p:sp>
        <p:sp>
          <p:nvSpPr>
            <p:cNvPr id="1048778" name=""/>
            <p:cNvSpPr/>
            <p:nvPr/>
          </p:nvSpPr>
          <p:spPr>
            <a:xfrm rot="0">
              <a:off x="2160588" y="4003675"/>
              <a:ext cx="1035050" cy="819150"/>
            </a:xfrm>
            <a:prstGeom prst="line"/>
            <a:noFill/>
            <a:ln w="38100" cap="flat" cmpd="sng">
              <a:solidFill>
                <a:srgbClr val="000000">
                  <a:alpha val="100000"/>
                </a:srgbClr>
              </a:solidFill>
              <a:prstDash val="dash"/>
              <a:round/>
            </a:ln>
          </p:spPr>
        </p:sp>
        <p:sp>
          <p:nvSpPr>
            <p:cNvPr id="1048779" name=""/>
            <p:cNvSpPr/>
            <p:nvPr/>
          </p:nvSpPr>
          <p:spPr>
            <a:xfrm rot="0">
              <a:off x="2160588" y="4003675"/>
              <a:ext cx="0" cy="819150"/>
            </a:xfrm>
            <a:prstGeom prst="line"/>
            <a:noFill/>
            <a:ln w="38100" cap="flat" cmpd="sng">
              <a:solidFill>
                <a:srgbClr val="CC0000">
                  <a:alpha val="100000"/>
                </a:srgbClr>
              </a:solidFill>
              <a:prstDash val="solid"/>
              <a:round/>
            </a:ln>
          </p:spPr>
        </p:sp>
        <p:sp>
          <p:nvSpPr>
            <p:cNvPr id="1048780" name=""/>
            <p:cNvSpPr/>
            <p:nvPr/>
          </p:nvSpPr>
          <p:spPr>
            <a:xfrm rot="0">
              <a:off x="1996654" y="4852169"/>
              <a:ext cx="919162" cy="350838"/>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just" eaLnBrk="1" hangingPunct="1" latinLnBrk="1" lvl="0"/>
              <a:r>
                <a:rPr altLang="zh-CN" b="1" sz="2000" lang="en-US">
                  <a:latin typeface="宋体" pitchFamily="2" charset="-122"/>
                </a:rPr>
                <a:t>Y</a:t>
              </a:r>
              <a:r>
                <a:rPr altLang="zh-CN" baseline="-25000" b="1" sz="2000" lang="en-US">
                  <a:latin typeface="宋体" pitchFamily="2" charset="-122"/>
                </a:rPr>
                <a:t>1</a:t>
              </a:r>
            </a:p>
          </p:txBody>
        </p:sp>
        <p:sp>
          <p:nvSpPr>
            <p:cNvPr id="1048781" name=""/>
            <p:cNvSpPr/>
            <p:nvPr/>
          </p:nvSpPr>
          <p:spPr>
            <a:xfrm rot="0">
              <a:off x="3942457" y="4822825"/>
              <a:ext cx="557535" cy="524198"/>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just" eaLnBrk="1" hangingPunct="1" latinLnBrk="1" lvl="0"/>
              <a:r>
                <a:rPr altLang="zh-CN" b="1" sz="2000" lang="en-US">
                  <a:latin typeface="宋体" pitchFamily="2" charset="-122"/>
                </a:rPr>
                <a:t>C</a:t>
              </a:r>
              <a:r>
                <a:rPr altLang="zh-CN" baseline="-25000" b="1" sz="2000" lang="en-US">
                  <a:latin typeface="宋体" pitchFamily="2" charset="-122"/>
                </a:rPr>
                <a:t>1</a:t>
              </a:r>
            </a:p>
          </p:txBody>
        </p:sp>
        <p:sp>
          <p:nvSpPr>
            <p:cNvPr id="1048782" name=""/>
            <p:cNvSpPr/>
            <p:nvPr/>
          </p:nvSpPr>
          <p:spPr>
            <a:xfrm rot="0">
              <a:off x="612503" y="1916832"/>
              <a:ext cx="719137" cy="503312"/>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just" eaLnBrk="1" hangingPunct="1" latinLnBrk="1" lvl="0"/>
              <a:r>
                <a:rPr altLang="zh-CN" b="1" sz="2000" lang="en-US">
                  <a:latin typeface="宋体" pitchFamily="2" charset="-122"/>
                </a:rPr>
                <a:t>C</a:t>
              </a:r>
              <a:r>
                <a:rPr altLang="zh-CN" baseline="-25000" b="1" sz="2000" lang="en-US">
                  <a:latin typeface="宋体" pitchFamily="2" charset="-122"/>
                </a:rPr>
                <a:t>2</a:t>
              </a:r>
            </a:p>
          </p:txBody>
        </p:sp>
        <p:sp>
          <p:nvSpPr>
            <p:cNvPr id="1048783" name=""/>
            <p:cNvSpPr/>
            <p:nvPr/>
          </p:nvSpPr>
          <p:spPr bwMode="auto">
            <a:xfrm rot="0">
              <a:off x="1355724" y="3068638"/>
              <a:ext cx="1344067" cy="766217"/>
            </a:xfrm>
            <a:custGeom>
              <a:avLst/>
              <a:gdLst>
                <a:gd name="l" fmla="*/ 0 w 1620"/>
                <a:gd name="t" fmla="*/ 0 h 936"/>
                <a:gd name="r" fmla="*/ 1620 w 1620"/>
                <a:gd name="b" fmla="*/ 936 h 936"/>
              </a:gdLst>
              <a:ahLst/>
              <a:rect l="l" t="t" r="r" b="b"/>
              <a:pathLst>
                <a:path w="1620" h="936">
                  <a:moveTo>
                    <a:pt x="0" y="0"/>
                  </a:moveTo>
                  <a:cubicBezTo>
                    <a:pt x="135" y="312"/>
                    <a:pt x="270" y="624"/>
                    <a:pt x="540" y="780"/>
                  </a:cubicBezTo>
                  <a:cubicBezTo>
                    <a:pt x="810" y="936"/>
                    <a:pt x="1440" y="910"/>
                    <a:pt x="1620" y="936"/>
                  </a:cubicBezTo>
                </a:path>
              </a:pathLst>
            </a:custGeom>
            <a:noFill/>
            <a:ln w="38100" cap="flat" cmpd="sng">
              <a:solidFill>
                <a:srgbClr val="009900">
                  <a:alpha val="100000"/>
                </a:srgbClr>
              </a:solidFill>
              <a:prstDash val="solid"/>
              <a:round/>
            </a:ln>
          </p:spPr>
        </p:sp>
        <p:sp>
          <p:nvSpPr>
            <p:cNvPr id="1048784" name=""/>
            <p:cNvSpPr/>
            <p:nvPr/>
          </p:nvSpPr>
          <p:spPr>
            <a:xfrm rot="0">
              <a:off x="1331913" y="5340350"/>
              <a:ext cx="2613025" cy="366713"/>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b="1" lang="zh-CN"/>
                <a:t>（</a:t>
              </a:r>
              <a:r>
                <a:rPr altLang="zh-CN" b="1" lang="en-US"/>
                <a:t>a</a:t>
              </a:r>
              <a:r>
                <a:rPr altLang="en-US" b="1" lang="zh-CN"/>
                <a:t>）借款约束不是紧的</a:t>
              </a:r>
            </a:p>
          </p:txBody>
        </p:sp>
        <p:sp>
          <p:nvSpPr>
            <p:cNvPr id="1048785" name=""/>
            <p:cNvSpPr/>
            <p:nvPr/>
          </p:nvSpPr>
          <p:spPr>
            <a:xfrm rot="0">
              <a:off x="5316538" y="4716463"/>
              <a:ext cx="2674937" cy="7937"/>
            </a:xfrm>
            <a:prstGeom prst="line"/>
            <a:noFill/>
            <a:ln w="38100" cap="flat" cmpd="sng">
              <a:solidFill>
                <a:srgbClr val="000000">
                  <a:alpha val="100000"/>
                </a:srgbClr>
              </a:solidFill>
              <a:prstDash val="solid"/>
              <a:round/>
              <a:tailEnd type="triangle" w="med" len="med"/>
            </a:ln>
          </p:spPr>
        </p:sp>
        <p:sp>
          <p:nvSpPr>
            <p:cNvPr id="1048786" name=""/>
            <p:cNvSpPr/>
            <p:nvPr/>
          </p:nvSpPr>
          <p:spPr>
            <a:xfrm rot="0" flipH="1" flipV="1">
              <a:off x="5299075" y="1773238"/>
              <a:ext cx="17463" cy="2943225"/>
            </a:xfrm>
            <a:prstGeom prst="line"/>
            <a:noFill/>
            <a:ln w="38100" cap="flat" cmpd="sng">
              <a:solidFill>
                <a:srgbClr val="000000">
                  <a:alpha val="100000"/>
                </a:srgbClr>
              </a:solidFill>
              <a:prstDash val="solid"/>
              <a:round/>
              <a:tailEnd type="triangle" w="med" len="med"/>
            </a:ln>
          </p:spPr>
        </p:sp>
        <p:sp>
          <p:nvSpPr>
            <p:cNvPr id="1048787" name=""/>
            <p:cNvSpPr/>
            <p:nvPr/>
          </p:nvSpPr>
          <p:spPr>
            <a:xfrm rot="0">
              <a:off x="5316538" y="2971800"/>
              <a:ext cx="900112" cy="874713"/>
            </a:xfrm>
            <a:prstGeom prst="line"/>
            <a:noFill/>
            <a:ln w="38100" cap="flat" cmpd="sng">
              <a:solidFill>
                <a:srgbClr val="CC0000">
                  <a:alpha val="100000"/>
                </a:srgbClr>
              </a:solidFill>
              <a:prstDash val="solid"/>
              <a:round/>
            </a:ln>
          </p:spPr>
        </p:sp>
        <p:sp>
          <p:nvSpPr>
            <p:cNvPr id="1048788" name=""/>
            <p:cNvSpPr/>
            <p:nvPr/>
          </p:nvSpPr>
          <p:spPr>
            <a:xfrm rot="0">
              <a:off x="6216650" y="3843338"/>
              <a:ext cx="900113" cy="873125"/>
            </a:xfrm>
            <a:prstGeom prst="line"/>
            <a:noFill/>
            <a:ln w="38100" cap="flat" cmpd="sng">
              <a:solidFill>
                <a:srgbClr val="000000">
                  <a:alpha val="100000"/>
                </a:srgbClr>
              </a:solidFill>
              <a:prstDash val="dash"/>
              <a:round/>
            </a:ln>
          </p:spPr>
        </p:sp>
        <p:sp>
          <p:nvSpPr>
            <p:cNvPr id="1048789" name=""/>
            <p:cNvSpPr/>
            <p:nvPr/>
          </p:nvSpPr>
          <p:spPr>
            <a:xfrm rot="0">
              <a:off x="6216650" y="3843338"/>
              <a:ext cx="0" cy="873125"/>
            </a:xfrm>
            <a:prstGeom prst="line"/>
            <a:noFill/>
            <a:ln w="38100" cap="flat" cmpd="sng">
              <a:solidFill>
                <a:srgbClr val="CC0000">
                  <a:alpha val="100000"/>
                </a:srgbClr>
              </a:solidFill>
              <a:prstDash val="solid"/>
              <a:round/>
            </a:ln>
          </p:spPr>
        </p:sp>
        <p:sp>
          <p:nvSpPr>
            <p:cNvPr id="1048790" name=""/>
            <p:cNvSpPr/>
            <p:nvPr/>
          </p:nvSpPr>
          <p:spPr>
            <a:xfrm rot="0">
              <a:off x="6012160" y="4756349"/>
              <a:ext cx="798513" cy="374650"/>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just" eaLnBrk="1" hangingPunct="1" latinLnBrk="1" lvl="0"/>
              <a:r>
                <a:rPr altLang="zh-CN" b="1" sz="2000" lang="en-US">
                  <a:latin typeface="宋体" pitchFamily="2" charset="-122"/>
                </a:rPr>
                <a:t>Y</a:t>
              </a:r>
              <a:r>
                <a:rPr altLang="zh-CN" baseline="-25000" b="1" sz="2000" lang="en-US">
                  <a:latin typeface="宋体" pitchFamily="2" charset="-122"/>
                </a:rPr>
                <a:t>1</a:t>
              </a:r>
            </a:p>
          </p:txBody>
        </p:sp>
        <p:sp>
          <p:nvSpPr>
            <p:cNvPr id="1048791" name=""/>
            <p:cNvSpPr/>
            <p:nvPr/>
          </p:nvSpPr>
          <p:spPr>
            <a:xfrm rot="0">
              <a:off x="7811889" y="4698951"/>
              <a:ext cx="504527" cy="478607"/>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just" eaLnBrk="1" hangingPunct="1" latinLnBrk="1" lvl="0"/>
              <a:r>
                <a:rPr altLang="zh-CN" b="1" sz="2000" lang="en-US">
                  <a:latin typeface="宋体" pitchFamily="2" charset="-122"/>
                </a:rPr>
                <a:t>C</a:t>
              </a:r>
              <a:r>
                <a:rPr altLang="zh-CN" baseline="-25000" b="1" sz="2000" lang="en-US">
                  <a:latin typeface="宋体" pitchFamily="2" charset="-122"/>
                </a:rPr>
                <a:t>1</a:t>
              </a:r>
            </a:p>
          </p:txBody>
        </p:sp>
        <p:sp>
          <p:nvSpPr>
            <p:cNvPr id="1048792" name=""/>
            <p:cNvSpPr/>
            <p:nvPr/>
          </p:nvSpPr>
          <p:spPr>
            <a:xfrm rot="0">
              <a:off x="4788595" y="1773238"/>
              <a:ext cx="575493" cy="477441"/>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just" eaLnBrk="1" hangingPunct="1" latinLnBrk="1" lvl="0"/>
              <a:r>
                <a:rPr altLang="zh-CN" b="1" sz="2000" lang="en-US">
                  <a:latin typeface="宋体" pitchFamily="2" charset="-122"/>
                </a:rPr>
                <a:t>C</a:t>
              </a:r>
              <a:r>
                <a:rPr altLang="zh-CN" baseline="-25000" b="1" sz="2000" lang="en-US">
                  <a:latin typeface="宋体" pitchFamily="2" charset="-122"/>
                </a:rPr>
                <a:t>2</a:t>
              </a:r>
            </a:p>
          </p:txBody>
        </p:sp>
        <p:sp>
          <p:nvSpPr>
            <p:cNvPr id="1048793" name=""/>
            <p:cNvSpPr/>
            <p:nvPr/>
          </p:nvSpPr>
          <p:spPr bwMode="auto">
            <a:xfrm rot="0">
              <a:off x="6011862" y="3114775"/>
              <a:ext cx="1584474" cy="1558430"/>
            </a:xfrm>
            <a:custGeom>
              <a:avLst/>
              <a:gdLst>
                <a:gd name="l" fmla="*/ 0 w 1620"/>
                <a:gd name="t" fmla="*/ 0 h 936"/>
                <a:gd name="r" fmla="*/ 1620 w 1620"/>
                <a:gd name="b" fmla="*/ 936 h 936"/>
              </a:gdLst>
              <a:ahLst/>
              <a:rect l="l" t="t" r="r" b="b"/>
              <a:pathLst>
                <a:path w="1620" h="936">
                  <a:moveTo>
                    <a:pt x="0" y="0"/>
                  </a:moveTo>
                  <a:cubicBezTo>
                    <a:pt x="135" y="312"/>
                    <a:pt x="270" y="624"/>
                    <a:pt x="540" y="780"/>
                  </a:cubicBezTo>
                  <a:cubicBezTo>
                    <a:pt x="810" y="936"/>
                    <a:pt x="1440" y="910"/>
                    <a:pt x="1620" y="936"/>
                  </a:cubicBezTo>
                </a:path>
              </a:pathLst>
            </a:custGeom>
            <a:noFill/>
            <a:ln w="38100" cap="flat" cmpd="sng">
              <a:solidFill>
                <a:srgbClr val="009900">
                  <a:alpha val="100000"/>
                </a:srgbClr>
              </a:solidFill>
              <a:prstDash val="solid"/>
              <a:round/>
            </a:ln>
          </p:spPr>
        </p:sp>
        <p:sp>
          <p:nvSpPr>
            <p:cNvPr id="1048794" name=""/>
            <p:cNvSpPr/>
            <p:nvPr/>
          </p:nvSpPr>
          <p:spPr bwMode="auto">
            <a:xfrm rot="0">
              <a:off x="6372200" y="3618831"/>
              <a:ext cx="1152128" cy="847253"/>
            </a:xfrm>
            <a:custGeom>
              <a:avLst/>
              <a:gdLst>
                <a:gd name="l" fmla="*/ 0 w 1620"/>
                <a:gd name="t" fmla="*/ 0 h 936"/>
                <a:gd name="r" fmla="*/ 1620 w 1620"/>
                <a:gd name="b" fmla="*/ 936 h 936"/>
              </a:gdLst>
              <a:ahLst/>
              <a:rect l="l" t="t" r="r" b="b"/>
              <a:pathLst>
                <a:path w="1620" h="936">
                  <a:moveTo>
                    <a:pt x="0" y="0"/>
                  </a:moveTo>
                  <a:cubicBezTo>
                    <a:pt x="135" y="312"/>
                    <a:pt x="270" y="624"/>
                    <a:pt x="540" y="780"/>
                  </a:cubicBezTo>
                  <a:cubicBezTo>
                    <a:pt x="810" y="936"/>
                    <a:pt x="1440" y="910"/>
                    <a:pt x="1620" y="936"/>
                  </a:cubicBezTo>
                </a:path>
              </a:pathLst>
            </a:custGeom>
            <a:noFill/>
            <a:ln w="38100" cap="flat" cmpd="sng">
              <a:solidFill>
                <a:srgbClr val="0070C0">
                  <a:alpha val="100000"/>
                </a:srgbClr>
              </a:solidFill>
              <a:prstDash val="solid"/>
              <a:round/>
            </a:ln>
          </p:spPr>
        </p:sp>
        <p:sp>
          <p:nvSpPr>
            <p:cNvPr id="1048795" name=""/>
            <p:cNvSpPr/>
            <p:nvPr/>
          </p:nvSpPr>
          <p:spPr>
            <a:xfrm rot="0">
              <a:off x="5508625" y="5326063"/>
              <a:ext cx="2257425" cy="366712"/>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b="1" lang="zh-CN">
                  <a:latin typeface="宋体" pitchFamily="2" charset="-122"/>
                </a:rPr>
                <a:t>（</a:t>
              </a:r>
              <a:r>
                <a:rPr altLang="zh-CN" b="1" lang="en-US">
                  <a:latin typeface="宋体" pitchFamily="2" charset="-122"/>
                </a:rPr>
                <a:t>b)</a:t>
              </a:r>
              <a:r>
                <a:rPr altLang="en-US" b="1" lang="zh-CN">
                  <a:latin typeface="宋体" pitchFamily="2" charset="-122"/>
                </a:rPr>
                <a:t>借款</a:t>
              </a:r>
              <a:r>
                <a:rPr altLang="en-US" b="1" lang="zh-CN"/>
                <a:t>约束是紧的</a:t>
              </a:r>
            </a:p>
          </p:txBody>
        </p:sp>
        <p:sp>
          <p:nvSpPr>
            <p:cNvPr id="1048796" name=""/>
            <p:cNvSpPr txBox="1"/>
            <p:nvPr/>
          </p:nvSpPr>
          <p:spPr>
            <a:xfrm rot="0">
              <a:off x="6721822" y="3978871"/>
              <a:ext cx="340158" cy="461665"/>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zh-CN" b="1" sz="2400" lang="en-US">
                  <a:latin typeface="宋体" pitchFamily="2" charset="-122"/>
                </a:rPr>
                <a:t>D</a:t>
              </a:r>
            </a:p>
          </p:txBody>
        </p:sp>
        <p:sp>
          <p:nvSpPr>
            <p:cNvPr id="1048797" name=""/>
            <p:cNvSpPr txBox="1"/>
            <p:nvPr/>
          </p:nvSpPr>
          <p:spPr>
            <a:xfrm rot="0">
              <a:off x="6156176" y="3468143"/>
              <a:ext cx="340158" cy="461665"/>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zh-CN" b="1" sz="2400" lang="en-US">
                  <a:latin typeface="宋体" pitchFamily="2" charset="-122"/>
                </a:rPr>
                <a:t>E</a:t>
              </a:r>
            </a:p>
          </p:txBody>
        </p:sp>
        <p:sp>
          <p:nvSpPr>
            <p:cNvPr id="1048798" name=""/>
            <p:cNvSpPr/>
            <p:nvPr/>
          </p:nvSpPr>
          <p:spPr>
            <a:xfrm rot="0">
              <a:off x="6084888" y="3716338"/>
              <a:ext cx="311150" cy="244475"/>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sz="1000" lang="zh-CN"/>
                <a:t>●</a:t>
              </a:r>
            </a:p>
          </p:txBody>
        </p:sp>
        <p:sp>
          <p:nvSpPr>
            <p:cNvPr id="1048799" name=""/>
            <p:cNvSpPr/>
            <p:nvPr/>
          </p:nvSpPr>
          <p:spPr>
            <a:xfrm rot="0">
              <a:off x="6565106" y="4194895"/>
              <a:ext cx="311150" cy="244475"/>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sz="1000" lang="zh-CN"/>
                <a:t>●</a:t>
              </a:r>
            </a:p>
          </p:txBody>
        </p:sp>
        <p:sp>
          <p:nvSpPr>
            <p:cNvPr id="1048800" name=""/>
            <p:cNvSpPr/>
            <p:nvPr/>
          </p:nvSpPr>
          <p:spPr>
            <a:xfrm rot="0">
              <a:off x="1547813" y="3500438"/>
              <a:ext cx="311150" cy="244475"/>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sz="1000" lang="zh-CN"/>
                <a:t>●</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1">
  <p:cSld>
    <p:spTree>
      <p:nvGrpSpPr>
        <p:cNvPr id="85" name=""/>
        <p:cNvGrpSpPr/>
        <p:nvPr/>
      </p:nvGrpSpPr>
      <p:grpSpPr>
        <a:xfrm rot="0">
          <a:off x="0" y="0"/>
          <a:ext cx="0" cy="0"/>
          <a:chOff x="0" y="0"/>
          <a:chExt cx="0" cy="0"/>
        </a:xfrm>
      </p:grpSpPr>
      <p:sp>
        <p:nvSpPr>
          <p:cNvPr id="1048801" name=""/>
          <p:cNvSpPr/>
          <p:nvPr>
            <p:ph type="title" sz="full" idx="0"/>
          </p:nvPr>
        </p:nvSpPr>
        <p:spPr>
          <a:xfrm rot="0">
            <a:off x="457200" y="274637"/>
            <a:ext cx="8229600" cy="993775"/>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宋体" pitchFamily="2" charset="-122"/>
                <a:sym typeface="Arial" pitchFamily="0" charset="0"/>
              </a:defRPr>
            </a:lvl1pPr>
          </a:lstStyle>
          <a:p>
            <a:pPr algn="l" eaLnBrk="1" hangingPunct="1" latinLnBrk="1" lvl="0"/>
            <a:r>
              <a:rPr altLang="zh-CN" b="1" sz="3600" lang="en-US">
                <a:solidFill>
                  <a:srgbClr val="CC3300"/>
                </a:solidFill>
              </a:rPr>
              <a:t>7.2 </a:t>
            </a:r>
            <a:r>
              <a:rPr altLang="en-US" b="1" sz="3600" lang="zh-CN">
                <a:solidFill>
                  <a:srgbClr val="CC3300"/>
                </a:solidFill>
              </a:rPr>
              <a:t>欧文</a:t>
            </a:r>
            <a:r>
              <a:rPr altLang="zh-CN" b="1" sz="3600" lang="en-US">
                <a:solidFill>
                  <a:srgbClr val="CC3300"/>
                </a:solidFill>
              </a:rPr>
              <a:t>·</a:t>
            </a:r>
            <a:r>
              <a:rPr altLang="en-US" b="1" sz="3600" lang="zh-CN">
                <a:solidFill>
                  <a:srgbClr val="CC3300"/>
                </a:solidFill>
              </a:rPr>
              <a:t>费雪与跨期选择</a:t>
            </a:r>
          </a:p>
        </p:txBody>
      </p:sp>
      <p:sp>
        <p:nvSpPr>
          <p:cNvPr id="1048802" name=""/>
          <p:cNvSpPr/>
          <p:nvPr>
            <p:ph type="body" sz="full" idx="1"/>
          </p:nvPr>
        </p:nvSpPr>
        <p:spPr>
          <a:xfrm rot="0">
            <a:off x="519112" y="1279525"/>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0" charset="0"/>
                <a:ea typeface="宋体" pitchFamily="2" charset="-122"/>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0" charset="0"/>
                <a:ea typeface="宋体" pitchFamily="2" charset="-122"/>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0" charset="0"/>
                <a:ea typeface="宋体" pitchFamily="2" charset="-122"/>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0" charset="0"/>
                <a:ea typeface="宋体" pitchFamily="2" charset="-122"/>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0" charset="0"/>
                <a:ea typeface="宋体" pitchFamily="2" charset="-122"/>
                <a:sym typeface="Arial" pitchFamily="0" charset="0"/>
              </a:defRPr>
            </a:lvl5pPr>
          </a:lstStyle>
          <a:p>
            <a:pPr eaLnBrk="1" hangingPunct="1" latinLnBrk="1" lvl="0">
              <a:lnSpc>
                <a:spcPct val="90000"/>
              </a:lnSpc>
              <a:buFontTx/>
              <a:buNone/>
            </a:pPr>
            <a:r>
              <a:rPr altLang="en-US" lang="zh-CN"/>
              <a:t> </a:t>
            </a:r>
            <a:r>
              <a:rPr altLang="en-US" b="1" lang="zh-CN">
                <a:solidFill>
                  <a:srgbClr val="3366FF"/>
                </a:solidFill>
              </a:rPr>
              <a:t>⊙ </a:t>
            </a:r>
            <a:r>
              <a:rPr altLang="zh-CN" lang="en-US">
                <a:latin typeface="宋体" pitchFamily="2" charset="-122"/>
              </a:rPr>
              <a:t>借款约束(</a:t>
            </a:r>
            <a:r>
              <a:rPr altLang="en-US" lang="zh-CN">
                <a:latin typeface="宋体" pitchFamily="2" charset="-122"/>
              </a:rPr>
              <a:t>流动性约束）</a:t>
            </a:r>
          </a:p>
          <a:p>
            <a:pPr eaLnBrk="1" hangingPunct="1" latinLnBrk="1" lvl="0">
              <a:lnSpc>
                <a:spcPct val="90000"/>
              </a:lnSpc>
              <a:buFontTx/>
              <a:buNone/>
            </a:pPr>
            <a:r>
              <a:rPr altLang="en-US" sz="2800" lang="zh-CN"/>
              <a:t>         借贷制约的分析使我们得出了有两种消费函数的结论：</a:t>
            </a:r>
          </a:p>
          <a:p>
            <a:pPr eaLnBrk="1" hangingPunct="1" latinLnBrk="1" lvl="0">
              <a:lnSpc>
                <a:spcPct val="90000"/>
              </a:lnSpc>
              <a:buFontTx/>
              <a:buNone/>
            </a:pPr>
            <a:r>
              <a:rPr altLang="en-US" b="1" lang="zh-CN"/>
              <a:t>       </a:t>
            </a:r>
            <a:r>
              <a:rPr altLang="en-US" b="1" lang="zh-CN">
                <a:solidFill>
                  <a:srgbClr val="CC6600"/>
                </a:solidFill>
              </a:rPr>
              <a:t>★ </a:t>
            </a:r>
            <a:r>
              <a:rPr altLang="zh-CN" sz="2800" lang="en-US"/>
              <a:t>对一些消费者来说，借贷制约没有约束性，而且两个时期的消费取决于其一生收入的现值，  Y</a:t>
            </a:r>
            <a:r>
              <a:rPr altLang="zh-CN" baseline="-25000" sz="2800" lang="en-US"/>
              <a:t>1 </a:t>
            </a:r>
            <a:r>
              <a:rPr altLang="zh-CN" sz="2800" lang="en-US"/>
              <a:t>+ Y</a:t>
            </a:r>
            <a:r>
              <a:rPr altLang="zh-CN" baseline="-25000" sz="2800" lang="en-US"/>
              <a:t>2</a:t>
            </a:r>
            <a:r>
              <a:rPr altLang="en-US" sz="2800" lang="zh-CN"/>
              <a:t>  </a:t>
            </a:r>
            <a:r>
              <a:rPr altLang="zh-CN" sz="2800" lang="en-US"/>
              <a:t>/ 1 + r</a:t>
            </a:r>
            <a:r>
              <a:rPr altLang="en-US" sz="2800" lang="zh-CN"/>
              <a:t>。</a:t>
            </a:r>
          </a:p>
          <a:p>
            <a:pPr eaLnBrk="1" hangingPunct="1" latinLnBrk="1" lvl="0">
              <a:lnSpc>
                <a:spcPct val="90000"/>
              </a:lnSpc>
              <a:buFontTx/>
              <a:buNone/>
            </a:pPr>
            <a:r>
              <a:rPr altLang="en-US" b="1" lang="zh-CN"/>
              <a:t>       </a:t>
            </a:r>
            <a:r>
              <a:rPr altLang="en-US" b="1" lang="zh-CN">
                <a:solidFill>
                  <a:srgbClr val="CC6600"/>
                </a:solidFill>
              </a:rPr>
              <a:t>★ </a:t>
            </a:r>
            <a:r>
              <a:rPr altLang="zh-CN" sz="2800" lang="en-US"/>
              <a:t>对另一些消费者来说，借贷制约有约束性，而且消费函数是C</a:t>
            </a:r>
            <a:r>
              <a:rPr altLang="zh-CN" baseline="-25000" sz="2800" lang="en-US"/>
              <a:t>1</a:t>
            </a:r>
            <a:r>
              <a:rPr altLang="zh-CN" sz="2800" lang="en-US"/>
              <a:t>=Y</a:t>
            </a:r>
            <a:r>
              <a:rPr altLang="zh-CN" baseline="-25000" sz="2800" lang="en-US"/>
              <a:t>1</a:t>
            </a:r>
            <a:r>
              <a:rPr altLang="zh-CN" sz="2800" lang="en-US"/>
              <a:t> ,    C</a:t>
            </a:r>
            <a:r>
              <a:rPr altLang="zh-CN" baseline="-25000" sz="2800" lang="en-US"/>
              <a:t>2</a:t>
            </a:r>
            <a:r>
              <a:rPr altLang="zh-CN" sz="2800" lang="en-US"/>
              <a:t>=Y</a:t>
            </a:r>
            <a:r>
              <a:rPr altLang="zh-CN" baseline="-25000" sz="2800" lang="en-US"/>
              <a:t>2</a:t>
            </a:r>
            <a:r>
              <a:rPr altLang="en-US" sz="2800" lang="zh-CN"/>
              <a:t>。因此，对于想借贷但又借不到的消费者来说，消费只取决于现期收入。</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1">
  <p:cSld>
    <p:spTree>
      <p:nvGrpSpPr>
        <p:cNvPr id="86" name=""/>
        <p:cNvGrpSpPr/>
        <p:nvPr/>
      </p:nvGrpSpPr>
      <p:grpSpPr>
        <a:xfrm rot="0">
          <a:off x="0" y="0"/>
          <a:ext cx="0" cy="0"/>
          <a:chOff x="0" y="0"/>
          <a:chExt cx="0" cy="0"/>
        </a:xfrm>
      </p:grpSpPr>
      <p:sp>
        <p:nvSpPr>
          <p:cNvPr id="1048803" name=""/>
          <p:cNvSpPr/>
          <p:nvPr>
            <p:ph type="title" sz="full" idx="0"/>
          </p:nvPr>
        </p:nvSpPr>
        <p:spPr>
          <a:xfrm rot="0">
            <a:off x="457200" y="561975"/>
            <a:ext cx="8229600" cy="922337"/>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宋体" pitchFamily="2" charset="-122"/>
                <a:sym typeface="Arial" pitchFamily="0" charset="0"/>
              </a:defRPr>
            </a:lvl1pPr>
          </a:lstStyle>
          <a:p>
            <a:pPr algn="l" eaLnBrk="1" hangingPunct="1" latinLnBrk="1" lvl="0"/>
            <a:r>
              <a:rPr altLang="zh-CN" b="1" sz="3600" lang="en-US">
                <a:solidFill>
                  <a:srgbClr val="CC3300"/>
                </a:solidFill>
              </a:rPr>
              <a:t>7.3 </a:t>
            </a:r>
            <a:r>
              <a:rPr altLang="en-US" b="1" sz="3600" lang="zh-CN">
                <a:solidFill>
                  <a:srgbClr val="CC3300"/>
                </a:solidFill>
              </a:rPr>
              <a:t>莫迪利亚尼与生命周期假说</a:t>
            </a:r>
          </a:p>
        </p:txBody>
      </p:sp>
      <p:sp>
        <p:nvSpPr>
          <p:cNvPr id="1048804" name=""/>
          <p:cNvSpPr/>
          <p:nvPr>
            <p:ph type="body" sz="full" idx="1"/>
          </p:nvPr>
        </p:nvSpPr>
        <p:spPr>
          <a:xfrm rot="0">
            <a:off x="457200" y="1844675"/>
            <a:ext cx="8229600" cy="4281487"/>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0" charset="0"/>
                <a:ea typeface="宋体" pitchFamily="2" charset="-122"/>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0" charset="0"/>
                <a:ea typeface="宋体" pitchFamily="2" charset="-122"/>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0" charset="0"/>
                <a:ea typeface="宋体" pitchFamily="2" charset="-122"/>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0" charset="0"/>
                <a:ea typeface="宋体" pitchFamily="2" charset="-122"/>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0" charset="0"/>
                <a:ea typeface="宋体" pitchFamily="2" charset="-122"/>
                <a:sym typeface="Arial" pitchFamily="0" charset="0"/>
              </a:defRPr>
            </a:lvl5pPr>
          </a:lstStyle>
          <a:p>
            <a:pPr eaLnBrk="1" hangingPunct="1" latinLnBrk="1" lvl="0">
              <a:buFontTx/>
              <a:buNone/>
            </a:pPr>
            <a:r>
              <a:rPr altLang="en-US" b="1" lang="zh-CN"/>
              <a:t>          莫迪利亚尼强调收入在人们一生中系统的变动，储蓄可以使消费者把一生中收入高的时期转移到收入低的时期。这种对消费者行为的解释形成了他生命周期的假说。</a:t>
            </a:r>
          </a:p>
          <a:p>
            <a:pPr eaLnBrk="1" hangingPunct="1" latinLnBrk="1" lvl="0">
              <a:buFontTx/>
              <a:buNone/>
            </a:pPr>
            <a:r>
              <a:rPr altLang="en-US" sz="2800" lang="zh-CN"/>
              <a:t>           </a:t>
            </a:r>
          </a:p>
        </p:txBody>
      </p:sp>
      <p:sp>
        <p:nvSpPr>
          <p:cNvPr id="1048805" name=""/>
          <p:cNvSpPr/>
          <p:nvPr/>
        </p:nvSpPr>
        <p:spPr>
          <a:xfrm rot="0">
            <a:off x="250825" y="490537"/>
            <a:ext cx="8651875" cy="706437"/>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endParaRPr altLang="en-US" b="1" sz="4400" lang="zh-CN">
              <a:solidFill>
                <a:srgbClr val="CC66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1">
  <p:cSld>
    <p:spTree>
      <p:nvGrpSpPr>
        <p:cNvPr id="87" name=""/>
        <p:cNvGrpSpPr/>
        <p:nvPr/>
      </p:nvGrpSpPr>
      <p:grpSpPr>
        <a:xfrm rot="0">
          <a:off x="0" y="0"/>
          <a:ext cx="0" cy="0"/>
          <a:chOff x="0" y="0"/>
          <a:chExt cx="0" cy="0"/>
        </a:xfrm>
      </p:grpSpPr>
      <p:sp>
        <p:nvSpPr>
          <p:cNvPr id="1048806"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宋体" pitchFamily="2" charset="-122"/>
                <a:sym typeface="Arial" pitchFamily="0" charset="0"/>
              </a:defRPr>
            </a:lvl1pPr>
          </a:lstStyle>
          <a:p>
            <a:pPr algn="l" eaLnBrk="1" hangingPunct="1" latinLnBrk="1" lvl="0"/>
            <a:r>
              <a:rPr altLang="zh-CN" b="1" sz="3600" lang="en-US">
                <a:solidFill>
                  <a:srgbClr val="CC3300"/>
                </a:solidFill>
              </a:rPr>
              <a:t>7.3 </a:t>
            </a:r>
            <a:r>
              <a:rPr altLang="en-US" b="1" sz="3600" lang="zh-CN">
                <a:solidFill>
                  <a:srgbClr val="CC3300"/>
                </a:solidFill>
              </a:rPr>
              <a:t>莫迪利亚尼与生命周期假说</a:t>
            </a:r>
          </a:p>
        </p:txBody>
      </p:sp>
      <p:sp>
        <p:nvSpPr>
          <p:cNvPr id="1048807" name=""/>
          <p:cNvSpPr/>
          <p:nvPr>
            <p:ph type="body" sz="half" idx="1"/>
          </p:nvPr>
        </p:nvSpPr>
        <p:spPr>
          <a:xfrm rot="0">
            <a:off x="457200" y="1268412"/>
            <a:ext cx="8291512" cy="4857750"/>
          </a:xfrm>
          <a:prstGeom prst="rect"/>
          <a:noFill/>
          <a:ln>
            <a:noFill/>
          </a:ln>
        </p:spPr>
        <p:txBody>
          <a:bodyPr anchor="t" bIns="45720" lIns="91440" rIns="91440" tIns="45720"/>
          <a:lstStyle>
            <a:lvl1pPr indent="-342900" marL="342900">
              <a:lnSpc>
                <a:spcPct val="100000"/>
              </a:lnSpc>
              <a:spcBef>
                <a:spcPct val="20000"/>
              </a:spcBef>
              <a:spcAft>
                <a:spcPct val="0"/>
              </a:spcAft>
              <a:buChar char="•"/>
              <a:defRPr sz="2800">
                <a:solidFill>
                  <a:schemeClr val="dk1"/>
                </a:solidFill>
              </a:defRPr>
            </a:lvl1pPr>
            <a:lvl2pPr indent="-285750" marL="742950">
              <a:lnSpc>
                <a:spcPct val="100000"/>
              </a:lnSpc>
              <a:spcBef>
                <a:spcPct val="20000"/>
              </a:spcBef>
              <a:spcAft>
                <a:spcPct val="0"/>
              </a:spcAft>
              <a:buChar char="–"/>
              <a:defRPr sz="2400">
                <a:solidFill>
                  <a:schemeClr val="dk1"/>
                </a:solidFill>
              </a:defRPr>
            </a:lvl2pPr>
            <a:lvl3pPr indent="-228600" marL="1143000">
              <a:lnSpc>
                <a:spcPct val="100000"/>
              </a:lnSpc>
              <a:spcBef>
                <a:spcPct val="20000"/>
              </a:spcBef>
              <a:spcAft>
                <a:spcPct val="0"/>
              </a:spcAft>
              <a:buChar char="•"/>
              <a:defRPr sz="2000">
                <a:solidFill>
                  <a:schemeClr val="dk1"/>
                </a:solidFill>
              </a:defRPr>
            </a:lvl3pPr>
            <a:lvl4pPr indent="-228600" marL="1600200">
              <a:lnSpc>
                <a:spcPct val="100000"/>
              </a:lnSpc>
              <a:spcBef>
                <a:spcPct val="20000"/>
              </a:spcBef>
              <a:spcAft>
                <a:spcPct val="0"/>
              </a:spcAft>
              <a:buChar char="–"/>
              <a:defRPr sz="1800">
                <a:solidFill>
                  <a:schemeClr val="dk1"/>
                </a:solidFill>
              </a:defRPr>
            </a:lvl4pPr>
            <a:lvl5pPr indent="-228600" marL="2057400">
              <a:lnSpc>
                <a:spcPct val="100000"/>
              </a:lnSpc>
              <a:spcBef>
                <a:spcPct val="20000"/>
              </a:spcBef>
              <a:spcAft>
                <a:spcPct val="0"/>
              </a:spcAft>
              <a:buChar char="»"/>
              <a:defRPr sz="1800">
                <a:solidFill>
                  <a:schemeClr val="dk1"/>
                </a:solidFill>
              </a:defRPr>
            </a:lvl5pPr>
          </a:lstStyle>
          <a:p>
            <a:pPr eaLnBrk="1" hangingPunct="1" latinLnBrk="1" lvl="0">
              <a:buFontTx/>
              <a:buNone/>
            </a:pPr>
            <a:r>
              <a:rPr altLang="en-US" b="1" sz="3200" lang="zh-CN">
                <a:solidFill>
                  <a:srgbClr val="3366FF"/>
                </a:solidFill>
              </a:rPr>
              <a:t>⊙</a:t>
            </a:r>
            <a:r>
              <a:rPr altLang="en-US" sz="3200" lang="zh-CN"/>
              <a:t>生命周期假说模型</a:t>
            </a:r>
          </a:p>
          <a:p>
            <a:pPr eaLnBrk="1" hangingPunct="1" latinLnBrk="1" lvl="0">
              <a:buFontTx/>
              <a:buNone/>
            </a:pPr>
            <a:r>
              <a:rPr altLang="zh-CN" lang="en-US"/>
              <a:t>          考虑还要生活T</a:t>
            </a:r>
            <a:r>
              <a:rPr altLang="en-US" lang="zh-CN"/>
              <a:t>年，财富为</a:t>
            </a:r>
            <a:r>
              <a:rPr altLang="zh-CN" lang="en-US"/>
              <a:t>W</a:t>
            </a:r>
            <a:r>
              <a:rPr altLang="en-US" lang="zh-CN"/>
              <a:t>，预期在从现在到退休之间的</a:t>
            </a:r>
            <a:r>
              <a:rPr altLang="zh-CN" lang="en-US"/>
              <a:t>R</a:t>
            </a:r>
            <a:r>
              <a:rPr altLang="en-US" lang="zh-CN"/>
              <a:t>年中，每年赚到收入</a:t>
            </a:r>
            <a:r>
              <a:rPr altLang="zh-CN" lang="en-US"/>
              <a:t>Y</a:t>
            </a:r>
            <a:r>
              <a:rPr altLang="en-US" lang="zh-CN"/>
              <a:t>的消费者，消费者希望保持平滑的消费水平。</a:t>
            </a:r>
          </a:p>
          <a:p>
            <a:pPr eaLnBrk="1" hangingPunct="1" latinLnBrk="1" lvl="0">
              <a:buFontTx/>
              <a:buNone/>
            </a:pPr>
            <a:endParaRPr altLang="zh-CN" lang="en-US"/>
          </a:p>
          <a:p>
            <a:pPr eaLnBrk="1" hangingPunct="1" latinLnBrk="1" lvl="0">
              <a:buFontTx/>
              <a:buNone/>
            </a:pPr>
            <a:r>
              <a:rPr altLang="zh-CN" lang="en-US"/>
              <a:t>            C = ( 1 / T ) W + ( R / T ) Y</a:t>
            </a:r>
          </a:p>
          <a:p>
            <a:pPr eaLnBrk="1" hangingPunct="1" latinLnBrk="1" lvl="0">
              <a:buFontTx/>
              <a:buNone/>
            </a:pPr>
            <a:r>
              <a:rPr altLang="zh-CN" lang="en-US"/>
              <a:t>            C = </a:t>
            </a:r>
            <a:r>
              <a:rPr altLang="zh-CN" lang="zh-CN"/>
              <a:t>α</a:t>
            </a:r>
            <a:r>
              <a:rPr altLang="zh-CN" lang="en-US"/>
              <a:t> W + </a:t>
            </a:r>
            <a:r>
              <a:rPr altLang="zh-CN" lang="zh-CN"/>
              <a:t>β</a:t>
            </a:r>
            <a:r>
              <a:rPr altLang="zh-CN" lang="en-US"/>
              <a:t> Y</a:t>
            </a:r>
          </a:p>
          <a:p>
            <a:pPr eaLnBrk="1" hangingPunct="1" latinLnBrk="1" lvl="0">
              <a:buFontTx/>
              <a:buNone/>
            </a:pPr>
            <a:r>
              <a:rPr altLang="zh-CN" lang="en-US"/>
              <a:t>           </a:t>
            </a:r>
            <a:r>
              <a:rPr altLang="en-US" lang="zh-CN"/>
              <a:t>总消费既取决于收入，又取决于财富；</a:t>
            </a:r>
            <a:r>
              <a:rPr altLang="zh-CN" lang="zh-CN"/>
              <a:t> α</a:t>
            </a:r>
            <a:r>
              <a:rPr altLang="zh-CN" lang="en-US"/>
              <a:t> </a:t>
            </a:r>
            <a:r>
              <a:rPr altLang="en-US" lang="zh-CN"/>
              <a:t>是财富的边际消费倾向，</a:t>
            </a:r>
            <a:r>
              <a:rPr altLang="zh-CN" lang="zh-CN"/>
              <a:t>β</a:t>
            </a:r>
            <a:r>
              <a:rPr altLang="en-US" lang="zh-CN"/>
              <a:t>是收入的边际消费倾向。</a:t>
            </a:r>
          </a:p>
          <a:p>
            <a:pPr eaLnBrk="1" hangingPunct="1" latinLnBrk="1" lvl="0">
              <a:buFontTx/>
              <a:buNone/>
            </a:pPr>
            <a:endParaRPr altLang="en-US" lang="zh-CN"/>
          </a:p>
          <a:p>
            <a:pPr eaLnBrk="1" hangingPunct="1" latinLnBrk="1" lvl="0"/>
            <a:endParaRPr altLang="en-US" lang="zh-CN"/>
          </a:p>
        </p:txBody>
      </p:sp>
      <p:pic>
        <p:nvPicPr>
          <p:cNvPr id="2097157" name=""/>
          <p:cNvPicPr>
            <a:picLocks/>
          </p:cNvPicPr>
          <p:nvPr/>
        </p:nvPicPr>
        <p:blipFill>
          <a:blip xmlns:r="http://schemas.openxmlformats.org/officeDocument/2006/relationships" r:embed="rId1"/>
          <a:srcRect l="0" t="0" r="0" b="0"/>
          <a:stretch>
            <a:fillRect/>
          </a:stretch>
        </p:blipFill>
        <p:spPr>
          <a:xfrm rot="0">
            <a:off x="1692275" y="3213100"/>
            <a:ext cx="2663825" cy="546100"/>
          </a:xfrm>
          <a:prstGeom prst="rect"/>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1">
  <p:cSld>
    <p:spTree>
      <p:nvGrpSpPr>
        <p:cNvPr id="88" name=""/>
        <p:cNvGrpSpPr/>
        <p:nvPr/>
      </p:nvGrpSpPr>
      <p:grpSpPr>
        <a:xfrm rot="0">
          <a:off x="0" y="0"/>
          <a:ext cx="0" cy="0"/>
          <a:chOff x="0" y="0"/>
          <a:chExt cx="0" cy="0"/>
        </a:xfrm>
      </p:grpSpPr>
      <p:sp>
        <p:nvSpPr>
          <p:cNvPr id="1048808"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宋体" pitchFamily="2" charset="-122"/>
                <a:sym typeface="Arial" pitchFamily="0" charset="0"/>
              </a:defRPr>
            </a:lvl1pPr>
          </a:lstStyle>
          <a:p>
            <a:pPr algn="l" eaLnBrk="1" hangingPunct="1" latinLnBrk="1" lvl="0"/>
            <a:r>
              <a:rPr altLang="zh-CN" b="1" sz="3600" lang="en-US">
                <a:solidFill>
                  <a:srgbClr val="CC3300"/>
                </a:solidFill>
              </a:rPr>
              <a:t>7.3 </a:t>
            </a:r>
            <a:r>
              <a:rPr altLang="en-US" b="1" sz="3600" lang="zh-CN">
                <a:solidFill>
                  <a:srgbClr val="CC3300"/>
                </a:solidFill>
              </a:rPr>
              <a:t>莫迪利亚尼与生命周期假说</a:t>
            </a:r>
          </a:p>
        </p:txBody>
      </p:sp>
      <p:grpSp>
        <p:nvGrpSpPr>
          <p:cNvPr id="89" name=""/>
          <p:cNvGrpSpPr/>
          <p:nvPr/>
        </p:nvGrpSpPr>
        <p:grpSpPr>
          <a:xfrm rot="0">
            <a:off x="1403350" y="1989137"/>
            <a:ext cx="5257800" cy="3167062"/>
            <a:chOff x="703" y="1525"/>
            <a:chExt cx="3312" cy="1995"/>
          </a:xfrm>
        </p:grpSpPr>
        <p:pic>
          <p:nvPicPr>
            <p:cNvPr id="2097158" name=""/>
            <p:cNvPicPr>
              <a:picLocks/>
            </p:cNvPicPr>
            <p:nvPr/>
          </p:nvPicPr>
          <p:blipFill>
            <a:blip xmlns:r="http://schemas.openxmlformats.org/officeDocument/2006/relationships" r:embed="rId1"/>
            <a:srcRect l="0" t="0" r="0" b="0"/>
            <a:stretch>
              <a:fillRect/>
            </a:stretch>
          </p:blipFill>
          <p:spPr>
            <a:xfrm rot="0">
              <a:off x="884" y="2750"/>
              <a:ext cx="358" cy="228"/>
            </a:xfrm>
            <a:prstGeom prst="rect"/>
            <a:noFill/>
            <a:ln>
              <a:noFill/>
            </a:ln>
          </p:spPr>
        </p:pic>
        <p:sp>
          <p:nvSpPr>
            <p:cNvPr id="1048809" name=""/>
            <p:cNvSpPr/>
            <p:nvPr/>
          </p:nvSpPr>
          <p:spPr>
            <a:xfrm rot="0" flipV="1">
              <a:off x="1293" y="3203"/>
              <a:ext cx="2540" cy="1"/>
            </a:xfrm>
            <a:prstGeom prst="line"/>
            <a:noFill/>
            <a:ln w="38100" cap="flat" cmpd="sng">
              <a:solidFill>
                <a:schemeClr val="dk1">
                  <a:alpha val="100000"/>
                </a:schemeClr>
              </a:solidFill>
              <a:prstDash val="solid"/>
              <a:round/>
              <a:tailEnd type="triangle" w="med" len="med"/>
            </a:ln>
          </p:spPr>
        </p:sp>
        <p:sp>
          <p:nvSpPr>
            <p:cNvPr id="1048810" name=""/>
            <p:cNvSpPr/>
            <p:nvPr/>
          </p:nvSpPr>
          <p:spPr>
            <a:xfrm rot="0" flipV="1">
              <a:off x="1293" y="1707"/>
              <a:ext cx="0" cy="1497"/>
            </a:xfrm>
            <a:prstGeom prst="line"/>
            <a:noFill/>
            <a:ln w="38100" cap="flat" cmpd="sng">
              <a:solidFill>
                <a:schemeClr val="dk1">
                  <a:alpha val="100000"/>
                </a:schemeClr>
              </a:solidFill>
              <a:prstDash val="solid"/>
              <a:round/>
              <a:tailEnd type="triangle" w="med" len="med"/>
            </a:ln>
          </p:spPr>
        </p:sp>
        <p:sp>
          <p:nvSpPr>
            <p:cNvPr id="1048811" name=""/>
            <p:cNvSpPr/>
            <p:nvPr/>
          </p:nvSpPr>
          <p:spPr>
            <a:xfrm rot="0" flipV="1">
              <a:off x="1293" y="2251"/>
              <a:ext cx="2177" cy="590"/>
            </a:xfrm>
            <a:prstGeom prst="line"/>
            <a:noFill/>
            <a:ln w="38100" cap="flat" cmpd="sng">
              <a:solidFill>
                <a:srgbClr val="CC0000">
                  <a:alpha val="100000"/>
                </a:srgbClr>
              </a:solidFill>
              <a:prstDash val="solid"/>
              <a:round/>
            </a:ln>
          </p:spPr>
        </p:sp>
        <p:sp>
          <p:nvSpPr>
            <p:cNvPr id="1048812" name=""/>
            <p:cNvSpPr/>
            <p:nvPr/>
          </p:nvSpPr>
          <p:spPr>
            <a:xfrm rot="0">
              <a:off x="703" y="1525"/>
              <a:ext cx="544" cy="362"/>
            </a:xfrm>
            <a:prstGeom prst="rect"/>
            <a:noFill/>
            <a:ln>
              <a:noFill/>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ctr" eaLnBrk="1" hangingPunct="1" latinLnBrk="1" lvl="0"/>
              <a:r>
                <a:rPr altLang="en-US" b="1" lang="zh-CN">
                  <a:latin typeface="宋体" pitchFamily="2" charset="-122"/>
                </a:rPr>
                <a:t>消费，</a:t>
              </a:r>
              <a:r>
                <a:rPr altLang="zh-CN" b="1" lang="en-US">
                  <a:latin typeface="宋体" pitchFamily="2" charset="-122"/>
                </a:rPr>
                <a:t>C</a:t>
              </a:r>
            </a:p>
          </p:txBody>
        </p:sp>
        <p:sp>
          <p:nvSpPr>
            <p:cNvPr id="1048813" name=""/>
            <p:cNvSpPr/>
            <p:nvPr/>
          </p:nvSpPr>
          <p:spPr>
            <a:xfrm rot="0">
              <a:off x="3470" y="3158"/>
              <a:ext cx="545" cy="362"/>
            </a:xfrm>
            <a:prstGeom prst="rect"/>
            <a:noFill/>
            <a:ln>
              <a:noFill/>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ctr" eaLnBrk="1" hangingPunct="1" latinLnBrk="1" lvl="0"/>
              <a:r>
                <a:rPr altLang="en-US" b="1" lang="zh-CN">
                  <a:latin typeface="宋体" pitchFamily="2" charset="-122"/>
                </a:rPr>
                <a:t>收入，</a:t>
              </a:r>
              <a:r>
                <a:rPr altLang="zh-CN" b="1" lang="en-US">
                  <a:latin typeface="宋体" pitchFamily="2" charset="-122"/>
                </a:rPr>
                <a:t>Y</a:t>
              </a:r>
            </a:p>
          </p:txBody>
        </p:sp>
        <p:sp>
          <p:nvSpPr>
            <p:cNvPr id="1048814" name=""/>
            <p:cNvSpPr txBox="1"/>
            <p:nvPr/>
          </p:nvSpPr>
          <p:spPr>
            <a:xfrm rot="0">
              <a:off x="1053" y="2662"/>
              <a:ext cx="116" cy="231"/>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endParaRPr altLang="en-US" lang="zh-CN"/>
            </a:p>
          </p:txBody>
        </p:sp>
        <p:sp>
          <p:nvSpPr>
            <p:cNvPr id="1048815" name=""/>
            <p:cNvSpPr/>
            <p:nvPr/>
          </p:nvSpPr>
          <p:spPr>
            <a:xfrm rot="0">
              <a:off x="1837" y="2704"/>
              <a:ext cx="453" cy="0"/>
            </a:xfrm>
            <a:prstGeom prst="line"/>
            <a:noFill/>
            <a:ln w="9525" cap="flat" cmpd="sng">
              <a:solidFill>
                <a:schemeClr val="dk1">
                  <a:alpha val="100000"/>
                </a:schemeClr>
              </a:solidFill>
              <a:prstDash val="solid"/>
              <a:round/>
            </a:ln>
          </p:spPr>
        </p:sp>
        <p:sp>
          <p:nvSpPr>
            <p:cNvPr id="1048816" name=""/>
            <p:cNvSpPr/>
            <p:nvPr/>
          </p:nvSpPr>
          <p:spPr>
            <a:xfrm rot="0">
              <a:off x="2290" y="2568"/>
              <a:ext cx="0" cy="136"/>
            </a:xfrm>
            <a:prstGeom prst="line"/>
            <a:noFill/>
            <a:ln w="9525" cap="flat" cmpd="sng">
              <a:solidFill>
                <a:schemeClr val="dk1">
                  <a:alpha val="100000"/>
                </a:schemeClr>
              </a:solidFill>
              <a:prstDash val="solid"/>
              <a:round/>
            </a:ln>
          </p:spPr>
        </p:sp>
        <p:sp>
          <p:nvSpPr>
            <p:cNvPr id="1048817" name=""/>
            <p:cNvSpPr txBox="1"/>
            <p:nvPr/>
          </p:nvSpPr>
          <p:spPr>
            <a:xfrm rot="0">
              <a:off x="2006" y="2708"/>
              <a:ext cx="188" cy="231"/>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zh-CN" b="1" lang="en-US">
                  <a:latin typeface="宋体" pitchFamily="2" charset="-122"/>
                </a:rPr>
                <a:t>1</a:t>
              </a:r>
            </a:p>
          </p:txBody>
        </p:sp>
        <p:sp>
          <p:nvSpPr>
            <p:cNvPr id="1048818" name=""/>
            <p:cNvSpPr txBox="1"/>
            <p:nvPr/>
          </p:nvSpPr>
          <p:spPr>
            <a:xfrm rot="0">
              <a:off x="2323" y="2481"/>
              <a:ext cx="116" cy="231"/>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endParaRPr altLang="en-US" lang="zh-CN"/>
            </a:p>
          </p:txBody>
        </p:sp>
        <p:pic>
          <p:nvPicPr>
            <p:cNvPr id="2097159" name=""/>
            <p:cNvPicPr>
              <a:picLocks/>
            </p:cNvPicPr>
            <p:nvPr/>
          </p:nvPicPr>
          <p:blipFill>
            <a:blip xmlns:r="http://schemas.openxmlformats.org/officeDocument/2006/relationships" r:embed="rId2"/>
            <a:srcRect l="0" t="0" r="0" b="0"/>
            <a:stretch>
              <a:fillRect/>
            </a:stretch>
          </p:blipFill>
          <p:spPr>
            <a:xfrm rot="0">
              <a:off x="2336" y="2568"/>
              <a:ext cx="137" cy="182"/>
            </a:xfrm>
            <a:prstGeom prst="rect"/>
            <a:noFill/>
            <a:ln>
              <a:noFill/>
            </a:ln>
          </p:spPr>
        </p:pic>
      </p:grpSp>
      <p:sp>
        <p:nvSpPr>
          <p:cNvPr id="1048819" name=""/>
          <p:cNvSpPr txBox="1"/>
          <p:nvPr/>
        </p:nvSpPr>
        <p:spPr>
          <a:xfrm rot="0">
            <a:off x="2916237" y="4941887"/>
            <a:ext cx="2025650" cy="366712"/>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b="1" lang="zh-CN"/>
              <a:t>生命周期消费函数</a:t>
            </a:r>
          </a:p>
        </p:txBody>
      </p:sp>
      <p:sp>
        <p:nvSpPr>
          <p:cNvPr id="1048820" name=""/>
          <p:cNvSpPr/>
          <p:nvPr/>
        </p:nvSpPr>
        <p:spPr>
          <a:xfrm rot="0">
            <a:off x="1619250" y="5445125"/>
            <a:ext cx="5688012" cy="1079500"/>
          </a:xfrm>
          <a:prstGeom prst="rect"/>
          <a:solidFill>
            <a:srgbClr val="FFFF00"/>
          </a:solidFill>
          <a:ln w="9525" cap="flat" cmpd="sng">
            <a:solidFill>
              <a:schemeClr val="dk1">
                <a:alpha val="100000"/>
              </a:schemeClr>
            </a:solidFill>
            <a:prstDash val="solid"/>
            <a:round/>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b="1" sz="2000" lang="zh-CN"/>
              <a:t>生命周期模型说明，消费既取决于收入又取决于</a:t>
            </a:r>
          </a:p>
          <a:p>
            <a:pPr eaLnBrk="1" hangingPunct="1" latinLnBrk="1" lvl="0"/>
            <a:r>
              <a:rPr altLang="en-US" b="1" sz="2000" lang="zh-CN"/>
              <a:t>财富。因此，消费函数的截距，</a:t>
            </a:r>
            <a:r>
              <a:rPr altLang="zh-CN" b="1" sz="3000" lang="en-US">
                <a:solidFill>
                  <a:srgbClr val="000000"/>
                </a:solidFill>
                <a:latin typeface="Symbol" pitchFamily="18" charset="2"/>
              </a:rPr>
              <a:t>a</a:t>
            </a:r>
            <a:r>
              <a:rPr altLang="zh-CN" b="1" lang="en-US">
                <a:solidFill>
                  <a:srgbClr val="000000"/>
                </a:solidFill>
              </a:rPr>
              <a:t>W</a:t>
            </a:r>
            <a:r>
              <a:rPr altLang="en-US" b="1" sz="2000" lang="zh-CN">
                <a:solidFill>
                  <a:srgbClr val="000000"/>
                </a:solidFill>
              </a:rPr>
              <a:t>取决于财富</a:t>
            </a:r>
            <a:r>
              <a:rPr altLang="en-US" b="1" lang="zh-CN">
                <a:solidFill>
                  <a:srgbClr val="000000"/>
                </a:solidFill>
              </a:rPr>
              <a:t>。</a:t>
            </a:r>
          </a:p>
        </p:txBody>
      </p:sp>
      <p:sp>
        <p:nvSpPr>
          <p:cNvPr id="1048821" name=""/>
          <p:cNvSpPr/>
          <p:nvPr/>
        </p:nvSpPr>
        <p:spPr>
          <a:xfrm rot="0">
            <a:off x="827087" y="1196975"/>
            <a:ext cx="5473700" cy="646112"/>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b="1" sz="3200" lang="zh-CN">
                <a:solidFill>
                  <a:srgbClr val="3366FF"/>
                </a:solidFill>
              </a:rPr>
              <a:t>⊙</a:t>
            </a:r>
            <a:r>
              <a:rPr altLang="en-US" b="1" sz="3600" lang="zh-CN">
                <a:solidFill>
                  <a:srgbClr val="3366FF"/>
                </a:solidFill>
              </a:rPr>
              <a:t> </a:t>
            </a:r>
            <a:r>
              <a:rPr altLang="en-US" sz="3200" lang="zh-CN"/>
              <a:t>生命周期假说的启示</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1">
  <p:cSld>
    <p:spTree>
      <p:nvGrpSpPr>
        <p:cNvPr id="90" name=""/>
        <p:cNvGrpSpPr/>
        <p:nvPr/>
      </p:nvGrpSpPr>
      <p:grpSpPr>
        <a:xfrm rot="0">
          <a:off x="0" y="0"/>
          <a:ext cx="0" cy="0"/>
          <a:chOff x="0" y="0"/>
          <a:chExt cx="0" cy="0"/>
        </a:xfrm>
      </p:grpSpPr>
      <p:sp>
        <p:nvSpPr>
          <p:cNvPr id="1048822" name=""/>
          <p:cNvSpPr/>
          <p:nvPr>
            <p:ph type="title" sz="full" idx="0"/>
          </p:nvPr>
        </p:nvSpPr>
        <p:spPr>
          <a:xfrm rot="0">
            <a:off x="457200" y="4143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宋体" pitchFamily="2" charset="-122"/>
                <a:sym typeface="Arial" pitchFamily="0" charset="0"/>
              </a:defRPr>
            </a:lvl1pPr>
          </a:lstStyle>
          <a:p>
            <a:pPr algn="l" eaLnBrk="1" hangingPunct="1" latinLnBrk="1" lvl="0"/>
            <a:r>
              <a:rPr altLang="zh-CN" b="1" sz="3600" lang="en-US">
                <a:solidFill>
                  <a:srgbClr val="CC3300"/>
                </a:solidFill>
              </a:rPr>
              <a:t>7.3 </a:t>
            </a:r>
            <a:r>
              <a:rPr altLang="en-US" b="1" sz="3600" lang="zh-CN">
                <a:solidFill>
                  <a:srgbClr val="CC3300"/>
                </a:solidFill>
              </a:rPr>
              <a:t>莫迪利亚尼与生命周期假说</a:t>
            </a:r>
          </a:p>
        </p:txBody>
      </p:sp>
      <p:pic>
        <p:nvPicPr>
          <p:cNvPr id="2097160" name=""/>
          <p:cNvPicPr>
            <a:picLocks/>
          </p:cNvPicPr>
          <p:nvPr>
            <p:ph sz="full" idx="1"/>
          </p:nvPr>
        </p:nvPicPr>
        <p:blipFill>
          <a:blip xmlns:r="http://schemas.openxmlformats.org/officeDocument/2006/relationships" r:embed="rId1"/>
          <a:srcRect l="0" t="0" r="0" b="0"/>
          <a:stretch>
            <a:fillRect/>
          </a:stretch>
        </p:blipFill>
        <p:spPr>
          <a:xfrm rot="0">
            <a:off x="2843212" y="2363787"/>
            <a:ext cx="3297237" cy="920750"/>
          </a:xfrm>
          <a:prstGeom prst="rect"/>
          <a:noFill/>
          <a:ln>
            <a:noFill/>
          </a:ln>
        </p:spPr>
      </p:pic>
      <p:sp>
        <p:nvSpPr>
          <p:cNvPr id="1048823" name=""/>
          <p:cNvSpPr txBox="1"/>
          <p:nvPr/>
        </p:nvSpPr>
        <p:spPr>
          <a:xfrm rot="0">
            <a:off x="539750" y="1557337"/>
            <a:ext cx="8064500" cy="4216400"/>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b="1" sz="3200" lang="zh-CN">
                <a:solidFill>
                  <a:srgbClr val="3366FF"/>
                </a:solidFill>
              </a:rPr>
              <a:t>⊙ </a:t>
            </a:r>
            <a:r>
              <a:rPr altLang="en-US" sz="3200" lang="zh-CN"/>
              <a:t>生命周期假说的启示</a:t>
            </a:r>
          </a:p>
          <a:p>
            <a:pPr eaLnBrk="1" hangingPunct="1" latinLnBrk="1" lvl="0"/>
            <a:endParaRPr altLang="en-US" b="1" sz="2400" lang="zh-CN">
              <a:solidFill>
                <a:srgbClr val="CC6600"/>
              </a:solidFill>
            </a:endParaRPr>
          </a:p>
          <a:p>
            <a:pPr eaLnBrk="1" hangingPunct="1" latinLnBrk="1" lvl="0"/>
            <a:endParaRPr altLang="en-US" b="1" sz="2400" lang="zh-CN">
              <a:solidFill>
                <a:srgbClr val="CC6600"/>
              </a:solidFill>
            </a:endParaRPr>
          </a:p>
          <a:p>
            <a:pPr eaLnBrk="1" hangingPunct="1" latinLnBrk="1" lvl="0"/>
            <a:endParaRPr altLang="en-US" b="1" sz="2400" lang="zh-CN">
              <a:solidFill>
                <a:srgbClr val="CC6600"/>
              </a:solidFill>
            </a:endParaRPr>
          </a:p>
          <a:p>
            <a:pPr eaLnBrk="1" hangingPunct="1" latinLnBrk="1" lvl="0"/>
            <a:endParaRPr altLang="en-US" b="1" sz="2400" lang="zh-CN">
              <a:solidFill>
                <a:srgbClr val="CC6600"/>
              </a:solidFill>
            </a:endParaRPr>
          </a:p>
          <a:p>
            <a:pPr eaLnBrk="1" hangingPunct="1" latinLnBrk="1" lvl="0"/>
            <a:r>
              <a:rPr altLang="en-US" b="1" sz="2400" lang="zh-CN">
                <a:solidFill>
                  <a:srgbClr val="CC6600"/>
                </a:solidFill>
              </a:rPr>
              <a:t>     ★ </a:t>
            </a:r>
            <a:r>
              <a:rPr altLang="en-US" sz="2800" lang="zh-CN"/>
              <a:t>由于不同人或不同年份的财富并不与收入成比例变动，当观察不同个人或短期数据时，高收入对应着低平均消费倾向。</a:t>
            </a:r>
          </a:p>
          <a:p>
            <a:pPr eaLnBrk="1" hangingPunct="1" latinLnBrk="1" lvl="0"/>
            <a:r>
              <a:rPr altLang="en-US" b="1" sz="2400" lang="zh-CN"/>
              <a:t>     </a:t>
            </a:r>
            <a:r>
              <a:rPr altLang="en-US" b="1" sz="2400" lang="en-US">
                <a:solidFill>
                  <a:srgbClr val="CC6600"/>
                </a:solidFill>
                <a:latin typeface="宋体" pitchFamily="2" charset="-122"/>
              </a:rPr>
              <a:t>★</a:t>
            </a:r>
            <a:r>
              <a:rPr altLang="zh-CN" b="1" sz="2400" lang="en-US">
                <a:solidFill>
                  <a:srgbClr val="CC6600"/>
                </a:solidFill>
                <a:latin typeface="宋体" pitchFamily="2" charset="-122"/>
              </a:rPr>
              <a:t> </a:t>
            </a:r>
            <a:r>
              <a:rPr altLang="en-US" sz="2800" lang="zh-CN"/>
              <a:t>在长期，财富和收入同比例增长，这就导致了不变的</a:t>
            </a:r>
            <a:r>
              <a:rPr altLang="zh-CN" sz="2800" lang="en-US"/>
              <a:t>W/Y,</a:t>
            </a:r>
            <a:r>
              <a:rPr altLang="en-US" sz="2800" lang="zh-CN"/>
              <a:t>从而导致了不变的平均消费倾向。</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1">
  <p:cSld>
    <p:spTree>
      <p:nvGrpSpPr>
        <p:cNvPr id="91" name=""/>
        <p:cNvGrpSpPr/>
        <p:nvPr/>
      </p:nvGrpSpPr>
      <p:grpSpPr>
        <a:xfrm rot="0">
          <a:off x="0" y="0"/>
          <a:ext cx="0" cy="0"/>
          <a:chOff x="0" y="0"/>
          <a:chExt cx="0" cy="0"/>
        </a:xfrm>
      </p:grpSpPr>
      <p:sp>
        <p:nvSpPr>
          <p:cNvPr id="1048824"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宋体" pitchFamily="2" charset="-122"/>
                <a:sym typeface="Arial" pitchFamily="0" charset="0"/>
              </a:defRPr>
            </a:lvl1pPr>
          </a:lstStyle>
          <a:p>
            <a:pPr algn="l" eaLnBrk="1" hangingPunct="1" latinLnBrk="1" lvl="0"/>
            <a:r>
              <a:rPr altLang="zh-CN" b="1" sz="3600" lang="en-US">
                <a:solidFill>
                  <a:srgbClr val="CC3300"/>
                </a:solidFill>
              </a:rPr>
              <a:t>7.3 </a:t>
            </a:r>
            <a:r>
              <a:rPr altLang="en-US" b="1" sz="3600" lang="zh-CN">
                <a:solidFill>
                  <a:srgbClr val="CC3300"/>
                </a:solidFill>
              </a:rPr>
              <a:t>莫迪利亚尼与生命周期假说</a:t>
            </a:r>
          </a:p>
        </p:txBody>
      </p:sp>
      <p:sp>
        <p:nvSpPr>
          <p:cNvPr id="1048825" name=""/>
          <p:cNvSpPr/>
          <p:nvPr/>
        </p:nvSpPr>
        <p:spPr>
          <a:xfrm rot="0">
            <a:off x="1692275" y="2062162"/>
            <a:ext cx="863600" cy="574675"/>
          </a:xfrm>
          <a:prstGeom prst="rect"/>
          <a:noFill/>
          <a:ln>
            <a:noFill/>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ctr" eaLnBrk="1" hangingPunct="1" latinLnBrk="1" lvl="0"/>
            <a:r>
              <a:rPr altLang="zh-CN" b="1" sz="2400" lang="en-US">
                <a:latin typeface="宋体" pitchFamily="2" charset="-122"/>
              </a:rPr>
              <a:t>C</a:t>
            </a:r>
          </a:p>
        </p:txBody>
      </p:sp>
      <p:grpSp>
        <p:nvGrpSpPr>
          <p:cNvPr id="92" name=""/>
          <p:cNvGrpSpPr/>
          <p:nvPr/>
        </p:nvGrpSpPr>
        <p:grpSpPr>
          <a:xfrm rot="0">
            <a:off x="1763712" y="2349500"/>
            <a:ext cx="5040312" cy="2806700"/>
            <a:chOff x="1111" y="1435"/>
            <a:chExt cx="3175" cy="1768"/>
          </a:xfrm>
        </p:grpSpPr>
        <p:pic>
          <p:nvPicPr>
            <p:cNvPr id="2097161" name=""/>
            <p:cNvPicPr>
              <a:picLocks/>
            </p:cNvPicPr>
            <p:nvPr/>
          </p:nvPicPr>
          <p:blipFill>
            <a:blip xmlns:r="http://schemas.openxmlformats.org/officeDocument/2006/relationships" r:embed="rId1"/>
            <a:srcRect l="0" t="0" r="0" b="0"/>
            <a:stretch>
              <a:fillRect/>
            </a:stretch>
          </p:blipFill>
          <p:spPr>
            <a:xfrm rot="0">
              <a:off x="1111" y="2432"/>
              <a:ext cx="310" cy="254"/>
            </a:xfrm>
            <a:prstGeom prst="rect"/>
            <a:noFill/>
            <a:ln>
              <a:noFill/>
            </a:ln>
          </p:spPr>
        </p:pic>
        <p:sp>
          <p:nvSpPr>
            <p:cNvPr id="1048826" name=""/>
            <p:cNvSpPr/>
            <p:nvPr/>
          </p:nvSpPr>
          <p:spPr>
            <a:xfrm rot="0" flipV="1">
              <a:off x="1474" y="2931"/>
              <a:ext cx="2540" cy="1"/>
            </a:xfrm>
            <a:prstGeom prst="line"/>
            <a:noFill/>
            <a:ln w="38100" cap="flat" cmpd="sng">
              <a:solidFill>
                <a:schemeClr val="dk1">
                  <a:alpha val="100000"/>
                </a:schemeClr>
              </a:solidFill>
              <a:prstDash val="solid"/>
              <a:round/>
              <a:tailEnd type="triangle" w="med" len="med"/>
            </a:ln>
          </p:spPr>
        </p:sp>
        <p:sp>
          <p:nvSpPr>
            <p:cNvPr id="1048827" name=""/>
            <p:cNvSpPr/>
            <p:nvPr/>
          </p:nvSpPr>
          <p:spPr>
            <a:xfrm rot="0" flipV="1">
              <a:off x="1474" y="1435"/>
              <a:ext cx="0" cy="1497"/>
            </a:xfrm>
            <a:prstGeom prst="line"/>
            <a:noFill/>
            <a:ln w="38100" cap="flat" cmpd="sng">
              <a:solidFill>
                <a:schemeClr val="dk1">
                  <a:alpha val="100000"/>
                </a:schemeClr>
              </a:solidFill>
              <a:prstDash val="solid"/>
              <a:round/>
              <a:tailEnd type="triangle" w="med" len="med"/>
            </a:ln>
          </p:spPr>
        </p:sp>
        <p:sp>
          <p:nvSpPr>
            <p:cNvPr id="1048828" name=""/>
            <p:cNvSpPr/>
            <p:nvPr/>
          </p:nvSpPr>
          <p:spPr>
            <a:xfrm rot="0" flipV="1">
              <a:off x="1474" y="2070"/>
              <a:ext cx="1815" cy="499"/>
            </a:xfrm>
            <a:prstGeom prst="line"/>
            <a:noFill/>
            <a:ln w="38100" cap="flat" cmpd="sng">
              <a:solidFill>
                <a:srgbClr val="CC0000">
                  <a:alpha val="100000"/>
                </a:srgbClr>
              </a:solidFill>
              <a:prstDash val="solid"/>
              <a:round/>
            </a:ln>
          </p:spPr>
        </p:sp>
        <p:sp>
          <p:nvSpPr>
            <p:cNvPr id="1048829" name=""/>
            <p:cNvSpPr/>
            <p:nvPr/>
          </p:nvSpPr>
          <p:spPr>
            <a:xfrm rot="0">
              <a:off x="3877" y="2886"/>
              <a:ext cx="409" cy="317"/>
            </a:xfrm>
            <a:prstGeom prst="rect"/>
            <a:noFill/>
            <a:ln>
              <a:noFill/>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ctr" eaLnBrk="1" hangingPunct="1" latinLnBrk="1" lvl="0"/>
              <a:r>
                <a:rPr altLang="zh-CN" b="1" sz="2400" lang="en-US">
                  <a:latin typeface="宋体" pitchFamily="2" charset="-122"/>
                </a:rPr>
                <a:t>Y</a:t>
              </a:r>
            </a:p>
          </p:txBody>
        </p:sp>
        <p:sp>
          <p:nvSpPr>
            <p:cNvPr id="1048830" name=""/>
            <p:cNvSpPr/>
            <p:nvPr/>
          </p:nvSpPr>
          <p:spPr>
            <a:xfrm rot="0" flipV="1">
              <a:off x="1474" y="1616"/>
              <a:ext cx="1815" cy="499"/>
            </a:xfrm>
            <a:prstGeom prst="line"/>
            <a:noFill/>
            <a:ln w="38100" cap="flat" cmpd="sng">
              <a:solidFill>
                <a:srgbClr val="CC0000">
                  <a:alpha val="100000"/>
                </a:srgbClr>
              </a:solidFill>
              <a:prstDash val="solid"/>
              <a:round/>
            </a:ln>
          </p:spPr>
        </p:sp>
        <p:sp>
          <p:nvSpPr>
            <p:cNvPr id="1048831" name=""/>
            <p:cNvSpPr/>
            <p:nvPr/>
          </p:nvSpPr>
          <p:spPr>
            <a:xfrm rot="0" flipV="1">
              <a:off x="2381" y="1888"/>
              <a:ext cx="0" cy="408"/>
            </a:xfrm>
            <a:prstGeom prst="line"/>
            <a:noFill/>
            <a:ln w="28575" cap="flat" cmpd="sng">
              <a:solidFill>
                <a:schemeClr val="dk1">
                  <a:alpha val="100000"/>
                </a:schemeClr>
              </a:solidFill>
              <a:prstDash val="solid"/>
              <a:round/>
              <a:tailEnd type="triangle" w="med" len="med"/>
            </a:ln>
          </p:spPr>
        </p:sp>
        <p:pic>
          <p:nvPicPr>
            <p:cNvPr id="2097162" name=""/>
            <p:cNvPicPr>
              <a:picLocks/>
            </p:cNvPicPr>
            <p:nvPr/>
          </p:nvPicPr>
          <p:blipFill>
            <a:blip xmlns:r="http://schemas.openxmlformats.org/officeDocument/2006/relationships" r:embed="rId2"/>
            <a:srcRect l="0" t="0" r="0" b="0"/>
            <a:stretch>
              <a:fillRect/>
            </a:stretch>
          </p:blipFill>
          <p:spPr>
            <a:xfrm rot="0">
              <a:off x="1111" y="2024"/>
              <a:ext cx="328" cy="246"/>
            </a:xfrm>
            <a:prstGeom prst="rect"/>
            <a:noFill/>
            <a:ln>
              <a:noFill/>
            </a:ln>
          </p:spPr>
        </p:pic>
      </p:grpSp>
      <p:sp>
        <p:nvSpPr>
          <p:cNvPr id="1048832" name=""/>
          <p:cNvSpPr txBox="1"/>
          <p:nvPr/>
        </p:nvSpPr>
        <p:spPr>
          <a:xfrm rot="0">
            <a:off x="2484437" y="4903787"/>
            <a:ext cx="3506787" cy="396875"/>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b="1" sz="2000" lang="zh-CN"/>
              <a:t>财富变动如何使消费函数移动</a:t>
            </a:r>
          </a:p>
        </p:txBody>
      </p:sp>
      <p:sp>
        <p:nvSpPr>
          <p:cNvPr id="1048833" name=""/>
          <p:cNvSpPr/>
          <p:nvPr/>
        </p:nvSpPr>
        <p:spPr>
          <a:xfrm rot="0">
            <a:off x="1979612" y="5373687"/>
            <a:ext cx="5905500" cy="1079500"/>
          </a:xfrm>
          <a:prstGeom prst="rect"/>
          <a:solidFill>
            <a:srgbClr val="FFFF00"/>
          </a:solidFill>
          <a:ln w="9525" cap="flat" cmpd="sng">
            <a:solidFill>
              <a:schemeClr val="dk1">
                <a:alpha val="100000"/>
              </a:schemeClr>
            </a:solidFill>
            <a:prstDash val="solid"/>
            <a:round/>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b="1" lang="zh-CN"/>
              <a:t>如果消费取决于财富，那么，财富的增加使消费函数向</a:t>
            </a:r>
          </a:p>
          <a:p>
            <a:pPr eaLnBrk="1" hangingPunct="1" latinLnBrk="1" lvl="0"/>
            <a:r>
              <a:rPr altLang="en-US" b="1" lang="zh-CN"/>
              <a:t>上移动。因此，短期消费函数（它将财富视为常数）在</a:t>
            </a:r>
          </a:p>
          <a:p>
            <a:pPr eaLnBrk="1" hangingPunct="1" latinLnBrk="1" lvl="0"/>
            <a:r>
              <a:rPr altLang="en-US" b="1" lang="zh-CN"/>
              <a:t>长期中（当财富随着时间的推移增加时）将不再成立。</a:t>
            </a:r>
          </a:p>
        </p:txBody>
      </p:sp>
      <p:sp>
        <p:nvSpPr>
          <p:cNvPr id="1048834" name=""/>
          <p:cNvSpPr/>
          <p:nvPr/>
        </p:nvSpPr>
        <p:spPr>
          <a:xfrm rot="0">
            <a:off x="755650" y="1341437"/>
            <a:ext cx="4403725" cy="584200"/>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b="1" sz="3200" lang="zh-CN">
                <a:solidFill>
                  <a:srgbClr val="3366FF"/>
                </a:solidFill>
              </a:rPr>
              <a:t>⊙ </a:t>
            </a:r>
            <a:r>
              <a:rPr altLang="en-US" sz="3200" lang="zh-CN"/>
              <a:t>生命周期假说的启示</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1">
  <p:cSld>
    <p:spTree>
      <p:nvGrpSpPr>
        <p:cNvPr id="93" name=""/>
        <p:cNvGrpSpPr/>
        <p:nvPr/>
      </p:nvGrpSpPr>
      <p:grpSpPr>
        <a:xfrm rot="0">
          <a:off x="0" y="0"/>
          <a:ext cx="0" cy="0"/>
          <a:chOff x="0" y="0"/>
          <a:chExt cx="0" cy="0"/>
        </a:xfrm>
      </p:grpSpPr>
      <p:sp>
        <p:nvSpPr>
          <p:cNvPr id="1048835" name=""/>
          <p:cNvSpPr/>
          <p:nvPr>
            <p:ph type="title" sz="full" idx="0"/>
          </p:nvPr>
        </p:nvSpPr>
        <p:spPr>
          <a:xfrm rot="0">
            <a:off x="457200" y="274637"/>
            <a:ext cx="8229600" cy="922337"/>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宋体" pitchFamily="2" charset="-122"/>
                <a:sym typeface="Arial" pitchFamily="0" charset="0"/>
              </a:defRPr>
            </a:lvl1pPr>
          </a:lstStyle>
          <a:p>
            <a:pPr algn="l" eaLnBrk="1" hangingPunct="1" latinLnBrk="1" lvl="0"/>
            <a:r>
              <a:rPr altLang="zh-CN" b="1" sz="3600" lang="en-US">
                <a:solidFill>
                  <a:srgbClr val="CC3300"/>
                </a:solidFill>
              </a:rPr>
              <a:t>7.3 </a:t>
            </a:r>
            <a:r>
              <a:rPr altLang="en-US" b="1" sz="3600" lang="zh-CN">
                <a:solidFill>
                  <a:srgbClr val="CC3300"/>
                </a:solidFill>
              </a:rPr>
              <a:t>莫迪利亚尼与生命周期假说</a:t>
            </a:r>
          </a:p>
        </p:txBody>
      </p:sp>
      <p:sp>
        <p:nvSpPr>
          <p:cNvPr id="1048836" name=""/>
          <p:cNvSpPr/>
          <p:nvPr>
            <p:ph type="body" sz="full" idx="1"/>
          </p:nvPr>
        </p:nvSpPr>
        <p:spPr>
          <a:xfrm rot="0">
            <a:off x="395287" y="1268412"/>
            <a:ext cx="8229600" cy="5445125"/>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0" charset="0"/>
                <a:ea typeface="宋体" pitchFamily="2" charset="-122"/>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0" charset="0"/>
                <a:ea typeface="宋体" pitchFamily="2" charset="-122"/>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0" charset="0"/>
                <a:ea typeface="宋体" pitchFamily="2" charset="-122"/>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0" charset="0"/>
                <a:ea typeface="宋体" pitchFamily="2" charset="-122"/>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0" charset="0"/>
                <a:ea typeface="宋体" pitchFamily="2" charset="-122"/>
                <a:sym typeface="Arial" pitchFamily="0" charset="0"/>
              </a:defRPr>
            </a:lvl5pPr>
          </a:lstStyle>
          <a:p>
            <a:pPr eaLnBrk="1" hangingPunct="1" latinLnBrk="1" lvl="0">
              <a:spcBef>
                <a:spcPct val="0"/>
              </a:spcBef>
              <a:buFontTx/>
              <a:buNone/>
            </a:pPr>
            <a:endParaRPr altLang="en-US" b="1" sz="2400" lang="zh-CN">
              <a:latin typeface="Verdana" pitchFamily="34" charset="0"/>
            </a:endParaRPr>
          </a:p>
          <a:p>
            <a:pPr eaLnBrk="1" hangingPunct="1" latinLnBrk="1" lvl="0">
              <a:spcBef>
                <a:spcPct val="0"/>
              </a:spcBef>
              <a:buFontTx/>
              <a:buNone/>
            </a:pPr>
            <a:endParaRPr altLang="en-US" sz="2400" lang="zh-CN"/>
          </a:p>
        </p:txBody>
      </p:sp>
      <p:grpSp>
        <p:nvGrpSpPr>
          <p:cNvPr id="94" name=""/>
          <p:cNvGrpSpPr/>
          <p:nvPr/>
        </p:nvGrpSpPr>
        <p:grpSpPr>
          <a:xfrm rot="0">
            <a:off x="1403350" y="2058987"/>
            <a:ext cx="5983287" cy="3602037"/>
            <a:chOff x="1111" y="1207"/>
            <a:chExt cx="3569" cy="2813"/>
          </a:xfrm>
        </p:grpSpPr>
        <p:sp>
          <p:nvSpPr>
            <p:cNvPr id="1048837" name=""/>
            <p:cNvSpPr/>
            <p:nvPr/>
          </p:nvSpPr>
          <p:spPr>
            <a:xfrm rot="0">
              <a:off x="1508" y="3294"/>
              <a:ext cx="3172" cy="0"/>
            </a:xfrm>
            <a:prstGeom prst="line"/>
            <a:noFill/>
            <a:ln w="38100" cap="flat" cmpd="sng">
              <a:solidFill>
                <a:schemeClr val="dk1">
                  <a:alpha val="100000"/>
                </a:schemeClr>
              </a:solidFill>
              <a:prstDash val="solid"/>
              <a:round/>
              <a:tailEnd type="triangle" w="med" len="med"/>
            </a:ln>
          </p:spPr>
        </p:sp>
        <p:sp>
          <p:nvSpPr>
            <p:cNvPr id="1048838" name=""/>
            <p:cNvSpPr/>
            <p:nvPr/>
          </p:nvSpPr>
          <p:spPr>
            <a:xfrm rot="0" flipV="1">
              <a:off x="1508" y="1298"/>
              <a:ext cx="0" cy="1996"/>
            </a:xfrm>
            <a:prstGeom prst="line"/>
            <a:noFill/>
            <a:ln w="38100" cap="flat" cmpd="sng">
              <a:solidFill>
                <a:schemeClr val="dk1">
                  <a:alpha val="100000"/>
                </a:schemeClr>
              </a:solidFill>
              <a:prstDash val="solid"/>
              <a:round/>
              <a:tailEnd type="triangle" w="med" len="med"/>
            </a:ln>
          </p:spPr>
        </p:sp>
        <p:sp>
          <p:nvSpPr>
            <p:cNvPr id="1048839" name=""/>
            <p:cNvSpPr/>
            <p:nvPr/>
          </p:nvSpPr>
          <p:spPr>
            <a:xfrm rot="0">
              <a:off x="1508" y="2296"/>
              <a:ext cx="1438" cy="0"/>
            </a:xfrm>
            <a:prstGeom prst="line"/>
            <a:noFill/>
            <a:ln w="28575" cap="flat" cmpd="sng">
              <a:solidFill>
                <a:srgbClr val="FF6600">
                  <a:alpha val="100000"/>
                </a:srgbClr>
              </a:solidFill>
              <a:prstDash val="solid"/>
              <a:round/>
            </a:ln>
          </p:spPr>
        </p:sp>
        <p:sp>
          <p:nvSpPr>
            <p:cNvPr id="1048840" name=""/>
            <p:cNvSpPr/>
            <p:nvPr/>
          </p:nvSpPr>
          <p:spPr>
            <a:xfrm rot="0">
              <a:off x="1508" y="2749"/>
              <a:ext cx="2627" cy="0"/>
            </a:xfrm>
            <a:prstGeom prst="line"/>
            <a:noFill/>
            <a:ln w="28575" cap="flat" cmpd="sng">
              <a:solidFill>
                <a:srgbClr val="A50021">
                  <a:alpha val="100000"/>
                </a:srgbClr>
              </a:solidFill>
              <a:prstDash val="solid"/>
              <a:round/>
            </a:ln>
          </p:spPr>
        </p:sp>
        <p:sp>
          <p:nvSpPr>
            <p:cNvPr id="1048841" name=""/>
            <p:cNvSpPr/>
            <p:nvPr/>
          </p:nvSpPr>
          <p:spPr>
            <a:xfrm rot="0">
              <a:off x="2946" y="2296"/>
              <a:ext cx="0" cy="998"/>
            </a:xfrm>
            <a:prstGeom prst="line"/>
            <a:noFill/>
            <a:ln w="28575" cap="flat" cmpd="sng">
              <a:solidFill>
                <a:srgbClr val="FF6600">
                  <a:alpha val="100000"/>
                </a:srgbClr>
              </a:solidFill>
              <a:prstDash val="solid"/>
              <a:round/>
            </a:ln>
          </p:spPr>
        </p:sp>
        <p:sp>
          <p:nvSpPr>
            <p:cNvPr id="1048842" name=""/>
            <p:cNvSpPr/>
            <p:nvPr/>
          </p:nvSpPr>
          <p:spPr>
            <a:xfrm rot="0">
              <a:off x="4135" y="2749"/>
              <a:ext cx="0" cy="545"/>
            </a:xfrm>
            <a:prstGeom prst="line"/>
            <a:noFill/>
            <a:ln w="19050" cap="flat" cmpd="sng">
              <a:solidFill>
                <a:schemeClr val="dk1">
                  <a:alpha val="100000"/>
                </a:schemeClr>
              </a:solidFill>
              <a:prstDash val="solid"/>
              <a:round/>
            </a:ln>
          </p:spPr>
        </p:sp>
        <p:sp>
          <p:nvSpPr>
            <p:cNvPr id="1048843" name=""/>
            <p:cNvSpPr/>
            <p:nvPr/>
          </p:nvSpPr>
          <p:spPr>
            <a:xfrm rot="0" flipV="1">
              <a:off x="1508" y="1434"/>
              <a:ext cx="1388" cy="1860"/>
            </a:xfrm>
            <a:prstGeom prst="line"/>
            <a:noFill/>
            <a:ln w="28575" cap="flat" cmpd="sng">
              <a:solidFill>
                <a:schemeClr val="dk1">
                  <a:alpha val="100000"/>
                </a:schemeClr>
              </a:solidFill>
              <a:prstDash val="dash"/>
              <a:round/>
            </a:ln>
          </p:spPr>
        </p:sp>
        <p:sp>
          <p:nvSpPr>
            <p:cNvPr id="1048844" name=""/>
            <p:cNvSpPr/>
            <p:nvPr/>
          </p:nvSpPr>
          <p:spPr>
            <a:xfrm rot="0">
              <a:off x="2896" y="1434"/>
              <a:ext cx="1239" cy="1860"/>
            </a:xfrm>
            <a:prstGeom prst="line"/>
            <a:noFill/>
            <a:ln w="28575" cap="flat" cmpd="sng">
              <a:solidFill>
                <a:schemeClr val="dk1">
                  <a:alpha val="100000"/>
                </a:schemeClr>
              </a:solidFill>
              <a:prstDash val="dash"/>
              <a:round/>
            </a:ln>
          </p:spPr>
        </p:sp>
        <p:sp>
          <p:nvSpPr>
            <p:cNvPr id="1048845" name=""/>
            <p:cNvSpPr txBox="1"/>
            <p:nvPr/>
          </p:nvSpPr>
          <p:spPr>
            <a:xfrm rot="0">
              <a:off x="1111" y="2659"/>
              <a:ext cx="384" cy="256"/>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b="1" lang="zh-CN"/>
                <a:t>消费</a:t>
              </a:r>
            </a:p>
          </p:txBody>
        </p:sp>
        <p:sp>
          <p:nvSpPr>
            <p:cNvPr id="1048846" name=""/>
            <p:cNvSpPr txBox="1"/>
            <p:nvPr/>
          </p:nvSpPr>
          <p:spPr>
            <a:xfrm rot="0">
              <a:off x="1111" y="2204"/>
              <a:ext cx="384" cy="256"/>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b="1" lang="zh-CN"/>
                <a:t>收入</a:t>
              </a:r>
            </a:p>
          </p:txBody>
        </p:sp>
        <p:sp>
          <p:nvSpPr>
            <p:cNvPr id="1048847" name=""/>
            <p:cNvSpPr txBox="1"/>
            <p:nvPr/>
          </p:nvSpPr>
          <p:spPr>
            <a:xfrm rot="0">
              <a:off x="2108" y="1389"/>
              <a:ext cx="385" cy="255"/>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b="1" lang="zh-CN"/>
                <a:t>财富</a:t>
              </a:r>
            </a:p>
          </p:txBody>
        </p:sp>
        <p:sp>
          <p:nvSpPr>
            <p:cNvPr id="1048848" name=""/>
            <p:cNvSpPr txBox="1"/>
            <p:nvPr/>
          </p:nvSpPr>
          <p:spPr>
            <a:xfrm rot="0">
              <a:off x="2650" y="3339"/>
              <a:ext cx="659" cy="256"/>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b="1" lang="zh-CN"/>
                <a:t>开始退休</a:t>
              </a:r>
            </a:p>
          </p:txBody>
        </p:sp>
        <p:sp>
          <p:nvSpPr>
            <p:cNvPr id="1048849" name=""/>
            <p:cNvSpPr txBox="1"/>
            <p:nvPr/>
          </p:nvSpPr>
          <p:spPr>
            <a:xfrm rot="0">
              <a:off x="3838" y="3339"/>
              <a:ext cx="659" cy="256"/>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b="1" lang="zh-CN"/>
                <a:t>生命结束</a:t>
              </a:r>
            </a:p>
          </p:txBody>
        </p:sp>
        <p:sp>
          <p:nvSpPr>
            <p:cNvPr id="1048850" name=""/>
            <p:cNvSpPr txBox="1"/>
            <p:nvPr/>
          </p:nvSpPr>
          <p:spPr>
            <a:xfrm rot="0">
              <a:off x="1261" y="3294"/>
              <a:ext cx="659" cy="256"/>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b="1" lang="zh-CN"/>
                <a:t>开始工作</a:t>
              </a:r>
            </a:p>
          </p:txBody>
        </p:sp>
        <p:sp>
          <p:nvSpPr>
            <p:cNvPr id="1048851" name=""/>
            <p:cNvSpPr txBox="1"/>
            <p:nvPr/>
          </p:nvSpPr>
          <p:spPr>
            <a:xfrm rot="0">
              <a:off x="2151" y="2432"/>
              <a:ext cx="447" cy="256"/>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b="1" lang="zh-CN"/>
                <a:t>储蓄</a:t>
              </a:r>
            </a:p>
          </p:txBody>
        </p:sp>
        <p:sp>
          <p:nvSpPr>
            <p:cNvPr id="1048852" name=""/>
            <p:cNvSpPr txBox="1"/>
            <p:nvPr/>
          </p:nvSpPr>
          <p:spPr>
            <a:xfrm rot="0">
              <a:off x="3144" y="2885"/>
              <a:ext cx="522" cy="256"/>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b="1" lang="zh-CN"/>
                <a:t>负储蓄</a:t>
              </a:r>
            </a:p>
          </p:txBody>
        </p:sp>
        <p:sp>
          <p:nvSpPr>
            <p:cNvPr id="1048853" name=""/>
            <p:cNvSpPr/>
            <p:nvPr/>
          </p:nvSpPr>
          <p:spPr>
            <a:xfrm rot="0">
              <a:off x="1474" y="3612"/>
              <a:ext cx="2540" cy="408"/>
            </a:xfrm>
            <a:prstGeom prst="rect"/>
            <a:noFill/>
            <a:ln>
              <a:noFill/>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ctr" eaLnBrk="1" hangingPunct="1" latinLnBrk="1" lvl="0"/>
              <a:r>
                <a:rPr altLang="en-US" b="1" sz="2000" lang="zh-CN"/>
                <a:t>生命周期中的消费、收入和财富</a:t>
              </a:r>
            </a:p>
          </p:txBody>
        </p:sp>
        <p:sp>
          <p:nvSpPr>
            <p:cNvPr id="1048854" name=""/>
            <p:cNvSpPr/>
            <p:nvPr/>
          </p:nvSpPr>
          <p:spPr>
            <a:xfrm rot="0">
              <a:off x="2946" y="3294"/>
              <a:ext cx="1189" cy="0"/>
            </a:xfrm>
            <a:prstGeom prst="line"/>
            <a:noFill/>
            <a:ln w="28575" cap="flat" cmpd="sng">
              <a:solidFill>
                <a:srgbClr val="FF6600">
                  <a:alpha val="100000"/>
                </a:srgbClr>
              </a:solidFill>
              <a:prstDash val="solid"/>
              <a:round/>
            </a:ln>
          </p:spPr>
        </p:sp>
        <p:sp>
          <p:nvSpPr>
            <p:cNvPr id="1048855" name=""/>
            <p:cNvSpPr/>
            <p:nvPr/>
          </p:nvSpPr>
          <p:spPr>
            <a:xfrm rot="0">
              <a:off x="2517" y="1570"/>
              <a:ext cx="182" cy="91"/>
            </a:xfrm>
            <a:prstGeom prst="line"/>
            <a:noFill/>
            <a:ln w="28575" cap="flat" cmpd="sng">
              <a:solidFill>
                <a:schemeClr val="dk1">
                  <a:alpha val="100000"/>
                </a:schemeClr>
              </a:solidFill>
              <a:prstDash val="solid"/>
              <a:round/>
              <a:tailEnd type="triangle" w="med" len="med"/>
            </a:ln>
          </p:spPr>
        </p:sp>
        <p:sp>
          <p:nvSpPr>
            <p:cNvPr id="1048856" name=""/>
            <p:cNvSpPr txBox="1"/>
            <p:nvPr/>
          </p:nvSpPr>
          <p:spPr>
            <a:xfrm rot="0">
              <a:off x="1701" y="1888"/>
              <a:ext cx="384" cy="256"/>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b="1" lang="zh-CN"/>
                <a:t>收入</a:t>
              </a:r>
            </a:p>
          </p:txBody>
        </p:sp>
        <p:sp>
          <p:nvSpPr>
            <p:cNvPr id="1048857" name=""/>
            <p:cNvSpPr/>
            <p:nvPr/>
          </p:nvSpPr>
          <p:spPr>
            <a:xfrm rot="0">
              <a:off x="1927" y="2115"/>
              <a:ext cx="0" cy="181"/>
            </a:xfrm>
            <a:prstGeom prst="line"/>
            <a:noFill/>
            <a:ln w="28575" cap="flat" cmpd="sng">
              <a:solidFill>
                <a:schemeClr val="dk1">
                  <a:alpha val="100000"/>
                </a:schemeClr>
              </a:solidFill>
              <a:prstDash val="solid"/>
              <a:round/>
              <a:tailEnd type="triangle" w="med" len="med"/>
            </a:ln>
          </p:spPr>
        </p:sp>
        <p:sp>
          <p:nvSpPr>
            <p:cNvPr id="1048858" name=""/>
            <p:cNvSpPr txBox="1"/>
            <p:nvPr/>
          </p:nvSpPr>
          <p:spPr>
            <a:xfrm rot="0">
              <a:off x="2018" y="2886"/>
              <a:ext cx="385" cy="256"/>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b="1" lang="zh-CN"/>
                <a:t>消费</a:t>
              </a:r>
            </a:p>
          </p:txBody>
        </p:sp>
        <p:sp>
          <p:nvSpPr>
            <p:cNvPr id="1048859" name=""/>
            <p:cNvSpPr/>
            <p:nvPr/>
          </p:nvSpPr>
          <p:spPr>
            <a:xfrm rot="0" flipV="1">
              <a:off x="2336" y="2750"/>
              <a:ext cx="181" cy="181"/>
            </a:xfrm>
            <a:prstGeom prst="line"/>
            <a:noFill/>
            <a:ln w="28575" cap="flat" cmpd="sng">
              <a:solidFill>
                <a:schemeClr val="dk1">
                  <a:alpha val="100000"/>
                </a:schemeClr>
              </a:solidFill>
              <a:prstDash val="solid"/>
              <a:round/>
              <a:tailEnd type="triangle" w="med" len="med"/>
            </a:ln>
          </p:spPr>
        </p:sp>
        <p:sp>
          <p:nvSpPr>
            <p:cNvPr id="1048860" name=""/>
            <p:cNvSpPr txBox="1"/>
            <p:nvPr/>
          </p:nvSpPr>
          <p:spPr>
            <a:xfrm rot="0">
              <a:off x="1111" y="1207"/>
              <a:ext cx="384" cy="256"/>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b="1" lang="zh-CN"/>
                <a:t>美元</a:t>
              </a:r>
            </a:p>
          </p:txBody>
        </p:sp>
      </p:grpSp>
      <p:sp>
        <p:nvSpPr>
          <p:cNvPr id="1048861" name=""/>
          <p:cNvSpPr/>
          <p:nvPr/>
        </p:nvSpPr>
        <p:spPr>
          <a:xfrm rot="0">
            <a:off x="1835150" y="5688012"/>
            <a:ext cx="5472112" cy="981075"/>
          </a:xfrm>
          <a:prstGeom prst="rect"/>
          <a:solidFill>
            <a:srgbClr val="FFFF00"/>
          </a:solidFill>
          <a:ln w="9525" cap="flat" cmpd="sng">
            <a:solidFill>
              <a:schemeClr val="dk1">
                <a:alpha val="100000"/>
              </a:schemeClr>
            </a:solidFill>
            <a:prstDash val="solid"/>
            <a:round/>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b="1" sz="2000" lang="zh-CN"/>
              <a:t>如果消费者想在一生中平滑消费，他将在工作</a:t>
            </a:r>
          </a:p>
          <a:p>
            <a:pPr eaLnBrk="1" hangingPunct="1" latinLnBrk="1" lvl="0"/>
            <a:r>
              <a:rPr altLang="en-US" b="1" sz="2000" lang="zh-CN"/>
              <a:t>年份储蓄和积累财富，然后在退休期间负储蓄</a:t>
            </a:r>
          </a:p>
          <a:p>
            <a:pPr eaLnBrk="1" hangingPunct="1" latinLnBrk="1" lvl="0"/>
            <a:r>
              <a:rPr altLang="en-US" b="1" sz="2000" lang="zh-CN"/>
              <a:t>和消耗他的财富。</a:t>
            </a:r>
          </a:p>
        </p:txBody>
      </p:sp>
      <p:sp>
        <p:nvSpPr>
          <p:cNvPr id="1048862" name=""/>
          <p:cNvSpPr/>
          <p:nvPr/>
        </p:nvSpPr>
        <p:spPr>
          <a:xfrm rot="0">
            <a:off x="755650" y="1196975"/>
            <a:ext cx="4403725" cy="584200"/>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b="1" sz="3200" lang="zh-CN">
                <a:solidFill>
                  <a:srgbClr val="3366FF"/>
                </a:solidFill>
              </a:rPr>
              <a:t>⊙ </a:t>
            </a:r>
            <a:r>
              <a:rPr altLang="en-US" sz="3200" lang="zh-CN"/>
              <a:t>生命周期假说的启示</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1">
  <p:cSld>
    <p:spTree>
      <p:nvGrpSpPr>
        <p:cNvPr id="95" name=""/>
        <p:cNvGrpSpPr/>
        <p:nvPr/>
      </p:nvGrpSpPr>
      <p:grpSpPr>
        <a:xfrm rot="0">
          <a:off x="0" y="0"/>
          <a:ext cx="0" cy="0"/>
          <a:chOff x="0" y="0"/>
          <a:chExt cx="0" cy="0"/>
        </a:xfrm>
      </p:grpSpPr>
      <p:sp>
        <p:nvSpPr>
          <p:cNvPr id="1048863" name=""/>
          <p:cNvSpPr/>
          <p:nvPr/>
        </p:nvSpPr>
        <p:spPr>
          <a:xfrm rot="0">
            <a:off x="611187" y="620712"/>
            <a:ext cx="7986712" cy="6858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zh-CN" b="1" sz="3600" lang="en-US">
                <a:solidFill>
                  <a:srgbClr val="CC3300"/>
                </a:solidFill>
              </a:rPr>
              <a:t>7.4  </a:t>
            </a:r>
            <a:r>
              <a:rPr altLang="en-US" b="1" sz="3600" lang="zh-CN">
                <a:solidFill>
                  <a:srgbClr val="CC3300"/>
                </a:solidFill>
              </a:rPr>
              <a:t>米尔顿</a:t>
            </a:r>
            <a:r>
              <a:rPr altLang="zh-CN" b="1" sz="3600" lang="en-US">
                <a:solidFill>
                  <a:srgbClr val="CC3300"/>
                </a:solidFill>
              </a:rPr>
              <a:t>·</a:t>
            </a:r>
            <a:r>
              <a:rPr altLang="en-US" b="1" sz="3600" lang="zh-CN">
                <a:solidFill>
                  <a:srgbClr val="CC3300"/>
                </a:solidFill>
              </a:rPr>
              <a:t>弗里德曼与永久收入假说</a:t>
            </a:r>
          </a:p>
        </p:txBody>
      </p:sp>
      <p:sp>
        <p:nvSpPr>
          <p:cNvPr id="1048864" name=""/>
          <p:cNvSpPr txBox="1"/>
          <p:nvPr/>
        </p:nvSpPr>
        <p:spPr>
          <a:xfrm rot="0">
            <a:off x="539750" y="1916112"/>
            <a:ext cx="7766050" cy="3733800"/>
          </a:xfrm>
          <a:prstGeom prst="rect"/>
          <a:noFill/>
          <a:ln>
            <a:noFill/>
          </a:ln>
        </p:spPr>
        <p:txBody>
          <a:bodyPr anchor="t" bIns="36000" lIns="36000" rIns="36000" tIns="2160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indent="-342900" latinLnBrk="1" lvl="0" marL="342900">
              <a:spcBef>
                <a:spcPct val="35000"/>
              </a:spcBef>
              <a:buClr>
                <a:srgbClr val="800000"/>
              </a:buClr>
              <a:buFont typeface="Monotype Sorts" pitchFamily="0" charset="2"/>
              <a:buNone/>
            </a:pPr>
            <a:r>
              <a:rPr altLang="en-US" b="1" sz="2400" lang="zh-CN">
                <a:latin typeface="宋体" pitchFamily="2" charset="-122"/>
              </a:rPr>
              <a:t>      弗里德曼</a:t>
            </a:r>
            <a:r>
              <a:rPr altLang="zh-CN" b="1" sz="2400" lang="en-US">
                <a:latin typeface="宋体" pitchFamily="2" charset="-122"/>
              </a:rPr>
              <a:t>1957</a:t>
            </a:r>
            <a:r>
              <a:rPr altLang="en-US" b="1" sz="2400" lang="zh-CN">
                <a:latin typeface="宋体" pitchFamily="2" charset="-122"/>
              </a:rPr>
              <a:t>年在其</a:t>
            </a:r>
            <a:r>
              <a:rPr altLang="zh-CN" b="1" sz="2400" lang="en-US">
                <a:latin typeface="宋体" pitchFamily="2" charset="-122"/>
              </a:rPr>
              <a:t>《</a:t>
            </a:r>
            <a:r>
              <a:rPr altLang="en-US" b="1" sz="2400" lang="zh-CN">
                <a:latin typeface="宋体" pitchFamily="2" charset="-122"/>
              </a:rPr>
              <a:t>消费函数理论</a:t>
            </a:r>
            <a:r>
              <a:rPr altLang="zh-CN" b="1" sz="2400" lang="en-US">
                <a:latin typeface="宋体" pitchFamily="2" charset="-122"/>
              </a:rPr>
              <a:t>》</a:t>
            </a:r>
            <a:r>
              <a:rPr altLang="en-US" b="1" sz="2400" lang="zh-CN">
                <a:latin typeface="宋体" pitchFamily="2" charset="-122"/>
              </a:rPr>
              <a:t>中将</a:t>
            </a:r>
            <a:r>
              <a:rPr altLang="zh-CN" b="1" sz="2400" lang="zh-CN">
                <a:latin typeface="宋体" pitchFamily="2" charset="-122"/>
              </a:rPr>
              <a:t>人们</a:t>
            </a:r>
          </a:p>
          <a:p>
            <a:pPr eaLnBrk="1" hangingPunct="1" indent="-342900" latinLnBrk="1" lvl="0" marL="342900">
              <a:spcBef>
                <a:spcPct val="35000"/>
              </a:spcBef>
              <a:buClr>
                <a:srgbClr val="800000"/>
              </a:buClr>
              <a:buFont typeface="Monotype Sorts" pitchFamily="0" charset="2"/>
              <a:buNone/>
            </a:pPr>
            <a:r>
              <a:rPr altLang="zh-CN" b="1" sz="2400" lang="en-US">
                <a:latin typeface="宋体" pitchFamily="2" charset="-122"/>
              </a:rPr>
              <a:t>  </a:t>
            </a:r>
            <a:r>
              <a:rPr altLang="zh-CN" b="1" sz="2400" lang="zh-CN">
                <a:latin typeface="宋体" pitchFamily="2" charset="-122"/>
              </a:rPr>
              <a:t>的长期收入</a:t>
            </a:r>
            <a:r>
              <a:rPr altLang="en-US" b="1" sz="2400" lang="zh-CN">
                <a:latin typeface="宋体" pitchFamily="2" charset="-122"/>
              </a:rPr>
              <a:t>看</a:t>
            </a:r>
            <a:r>
              <a:rPr altLang="zh-CN" b="1" sz="2400" lang="zh-CN">
                <a:latin typeface="宋体" pitchFamily="2" charset="-122"/>
              </a:rPr>
              <a:t>作决定现期消费支出的主要变量，</a:t>
            </a:r>
            <a:r>
              <a:rPr altLang="en-US" b="1" sz="2400" lang="zh-CN">
                <a:latin typeface="宋体" pitchFamily="2" charset="-122"/>
              </a:rPr>
              <a:t>提出  </a:t>
            </a:r>
          </a:p>
          <a:p>
            <a:pPr eaLnBrk="1" hangingPunct="1" indent="-342900" latinLnBrk="1" lvl="0" marL="342900">
              <a:spcBef>
                <a:spcPct val="35000"/>
              </a:spcBef>
              <a:buClr>
                <a:srgbClr val="800000"/>
              </a:buClr>
              <a:buFont typeface="Monotype Sorts" pitchFamily="0" charset="2"/>
              <a:buNone/>
            </a:pPr>
            <a:r>
              <a:rPr altLang="en-US" b="1" sz="2400" lang="zh-CN">
                <a:latin typeface="宋体" pitchFamily="2" charset="-122"/>
              </a:rPr>
              <a:t>  了</a:t>
            </a:r>
            <a:r>
              <a:rPr altLang="en-US" b="1" sz="2400" lang="zh-CN"/>
              <a:t>“</a:t>
            </a:r>
            <a:r>
              <a:rPr altLang="en-US" b="1" sz="2400" lang="zh-CN">
                <a:latin typeface="宋体" pitchFamily="2" charset="-122"/>
              </a:rPr>
              <a:t>持久收入假说</a:t>
            </a:r>
            <a:r>
              <a:rPr altLang="en-US" b="1" sz="2400" lang="zh-CN"/>
              <a:t>”</a:t>
            </a:r>
            <a:r>
              <a:rPr altLang="zh-CN" b="1" sz="2400" lang="zh-CN">
                <a:latin typeface="宋体" pitchFamily="2" charset="-122"/>
              </a:rPr>
              <a:t> 模式。</a:t>
            </a:r>
          </a:p>
          <a:p>
            <a:pPr algn="just" indent="-342900" lvl="0" marL="342900">
              <a:spcBef>
                <a:spcPct val="35000"/>
              </a:spcBef>
            </a:pPr>
            <a:r>
              <a:rPr altLang="zh-CN" b="1" sz="2400" lang="zh-CN">
                <a:latin typeface="宋体" pitchFamily="2" charset="-122"/>
              </a:rPr>
              <a:t>      他将现期可支配收入分为暂时收入和持久收入</a:t>
            </a:r>
          </a:p>
          <a:p>
            <a:pPr algn="just" indent="-342900" lvl="0" marL="342900">
              <a:spcBef>
                <a:spcPct val="35000"/>
              </a:spcBef>
            </a:pPr>
            <a:r>
              <a:rPr altLang="zh-CN" b="1" sz="2400" lang="en-US">
                <a:latin typeface="宋体" pitchFamily="2" charset="-122"/>
              </a:rPr>
              <a:t> </a:t>
            </a:r>
            <a:r>
              <a:rPr altLang="zh-CN" b="1" sz="2400" lang="zh-CN">
                <a:latin typeface="宋体" pitchFamily="2" charset="-122"/>
              </a:rPr>
              <a:t>（能保持三年以上的收入）两部分</a:t>
            </a:r>
            <a:r>
              <a:rPr altLang="en-US" b="1" sz="2400" lang="zh-CN">
                <a:latin typeface="宋体" pitchFamily="2" charset="-122"/>
              </a:rPr>
              <a:t>。</a:t>
            </a:r>
            <a:r>
              <a:rPr altLang="zh-CN" b="1" sz="2400" lang="zh-CN">
                <a:latin typeface="宋体" pitchFamily="2" charset="-122"/>
              </a:rPr>
              <a:t>短期收入经常变</a:t>
            </a:r>
          </a:p>
          <a:p>
            <a:pPr algn="just" indent="-342900" lvl="0" marL="342900">
              <a:spcBef>
                <a:spcPct val="35000"/>
              </a:spcBef>
            </a:pPr>
            <a:r>
              <a:rPr altLang="zh-CN" b="1" sz="2400" lang="en-US">
                <a:latin typeface="宋体" pitchFamily="2" charset="-122"/>
              </a:rPr>
              <a:t>  </a:t>
            </a:r>
            <a:r>
              <a:rPr altLang="zh-CN" b="1" sz="2400" lang="zh-CN">
                <a:latin typeface="宋体" pitchFamily="2" charset="-122"/>
              </a:rPr>
              <a:t>动，消费与短期收入之间不存在稳定的函数关系，只</a:t>
            </a:r>
          </a:p>
          <a:p>
            <a:pPr algn="just" indent="-342900" lvl="0" marL="342900">
              <a:spcBef>
                <a:spcPct val="35000"/>
              </a:spcBef>
            </a:pPr>
            <a:r>
              <a:rPr altLang="zh-CN" b="1" sz="2400" lang="en-US">
                <a:latin typeface="宋体" pitchFamily="2" charset="-122"/>
              </a:rPr>
              <a:t>  </a:t>
            </a:r>
            <a:r>
              <a:rPr altLang="zh-CN" b="1" sz="2400" lang="zh-CN">
                <a:latin typeface="宋体" pitchFamily="2" charset="-122"/>
              </a:rPr>
              <a:t>有持久收入才影响消费，即消费是持久收入的稳定的</a:t>
            </a:r>
          </a:p>
          <a:p>
            <a:pPr algn="just" indent="-342900" lvl="0" marL="342900">
              <a:spcBef>
                <a:spcPct val="35000"/>
              </a:spcBef>
            </a:pPr>
            <a:r>
              <a:rPr altLang="zh-CN" b="1" sz="2400" lang="en-US">
                <a:latin typeface="宋体" pitchFamily="2" charset="-122"/>
              </a:rPr>
              <a:t>  </a:t>
            </a:r>
            <a:r>
              <a:rPr altLang="zh-CN" b="1" sz="2400" lang="zh-CN">
                <a:latin typeface="宋体" pitchFamily="2" charset="-122"/>
              </a:rPr>
              <a:t>函数。</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1">
  <p:cSld>
    <p:spTree>
      <p:nvGrpSpPr>
        <p:cNvPr id="96" name=""/>
        <p:cNvGrpSpPr/>
        <p:nvPr/>
      </p:nvGrpSpPr>
      <p:grpSpPr>
        <a:xfrm rot="0">
          <a:off x="0" y="0"/>
          <a:ext cx="0" cy="0"/>
          <a:chOff x="0" y="0"/>
          <a:chExt cx="0" cy="0"/>
        </a:xfrm>
      </p:grpSpPr>
      <p:sp>
        <p:nvSpPr>
          <p:cNvPr id="1048865" name=""/>
          <p:cNvSpPr/>
          <p:nvPr/>
        </p:nvSpPr>
        <p:spPr>
          <a:xfrm rot="0">
            <a:off x="539750" y="333375"/>
            <a:ext cx="8129587" cy="6858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zh-CN" b="1" sz="3600" lang="en-US">
                <a:solidFill>
                  <a:srgbClr val="CC3300"/>
                </a:solidFill>
              </a:rPr>
              <a:t>7.4  </a:t>
            </a:r>
            <a:r>
              <a:rPr altLang="en-US" b="1" sz="3600" lang="zh-CN">
                <a:solidFill>
                  <a:srgbClr val="CC3300"/>
                </a:solidFill>
              </a:rPr>
              <a:t>米尔顿</a:t>
            </a:r>
            <a:r>
              <a:rPr altLang="zh-CN" b="1" sz="3600" lang="en-US">
                <a:solidFill>
                  <a:srgbClr val="CC3300"/>
                </a:solidFill>
              </a:rPr>
              <a:t>·</a:t>
            </a:r>
            <a:r>
              <a:rPr altLang="en-US" b="1" sz="3600" lang="zh-CN">
                <a:solidFill>
                  <a:srgbClr val="CC3300"/>
                </a:solidFill>
              </a:rPr>
              <a:t>弗里德曼与永久收入假说</a:t>
            </a:r>
          </a:p>
        </p:txBody>
      </p:sp>
      <p:sp>
        <p:nvSpPr>
          <p:cNvPr id="1048866" name=""/>
          <p:cNvSpPr txBox="1"/>
          <p:nvPr/>
        </p:nvSpPr>
        <p:spPr>
          <a:xfrm rot="0">
            <a:off x="684212" y="981075"/>
            <a:ext cx="7543800" cy="533400"/>
          </a:xfrm>
          <a:prstGeom prst="rect"/>
          <a:noFill/>
          <a:ln>
            <a:noFill/>
          </a:ln>
        </p:spPr>
        <p:txBody>
          <a:bodyPr anchor="t" bIns="36000" lIns="36000" rIns="36000" tIns="2160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indent="-342900" latinLnBrk="1" lvl="0" marL="342900">
              <a:spcBef>
                <a:spcPct val="35000"/>
              </a:spcBef>
              <a:buClr>
                <a:srgbClr val="800000"/>
              </a:buClr>
              <a:buFont typeface="Monotype Sorts" pitchFamily="0" charset="2"/>
              <a:buNone/>
            </a:pPr>
            <a:r>
              <a:rPr altLang="zh-CN" b="1" sz="2800" lang="en-US">
                <a:solidFill>
                  <a:srgbClr val="3366FF"/>
                </a:solidFill>
              </a:rPr>
              <a:t>⊙</a:t>
            </a:r>
            <a:r>
              <a:rPr altLang="en-US" sz="2800" lang="zh-CN">
                <a:latin typeface="Verdana" pitchFamily="34" charset="0"/>
              </a:rPr>
              <a:t>持久收入假说模型</a:t>
            </a:r>
          </a:p>
        </p:txBody>
      </p:sp>
      <p:grpSp>
        <p:nvGrpSpPr>
          <p:cNvPr id="97" name=""/>
          <p:cNvGrpSpPr/>
          <p:nvPr/>
        </p:nvGrpSpPr>
        <p:grpSpPr>
          <a:xfrm rot="0">
            <a:off x="1619250" y="1628775"/>
            <a:ext cx="5638800" cy="1323975"/>
            <a:chOff x="1056" y="2112"/>
            <a:chExt cx="3936" cy="3294"/>
          </a:xfrm>
        </p:grpSpPr>
        <p:sp>
          <p:nvSpPr>
            <p:cNvPr id="1048867" name=""/>
            <p:cNvSpPr txBox="1"/>
            <p:nvPr/>
          </p:nvSpPr>
          <p:spPr>
            <a:xfrm rot="0">
              <a:off x="1056" y="2112"/>
              <a:ext cx="3936" cy="3294"/>
            </a:xfrm>
            <a:prstGeom prst="rect"/>
            <a:solidFill>
              <a:srgbClr val="FFCC99">
                <a:alpha val="50195"/>
              </a:srgbClr>
            </a:solidFill>
            <a:ln w="9525" cap="flat" cmpd="sng">
              <a:solidFill>
                <a:schemeClr val="lt2">
                  <a:alpha val="100000"/>
                </a:schemeClr>
              </a:solidFill>
              <a:prstDash val="solid"/>
              <a:round/>
            </a:ln>
          </p:spPr>
          <p:txBody>
            <a:bodyPr anchor="t" bIns="45720" lIns="91440" rIns="91440" tIns="45720">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spcBef>
                  <a:spcPct val="50000"/>
                </a:spcBef>
                <a:buClr>
                  <a:srgbClr val="CC0000"/>
                </a:buClr>
                <a:buFont typeface="Wingdings" pitchFamily="2" charset="2"/>
                <a:buNone/>
              </a:pPr>
              <a:r>
                <a:rPr altLang="zh-CN" b="1" sz="2000" i="1" lang="en-US">
                  <a:latin typeface="宋体" pitchFamily="2" charset="-122"/>
                </a:rPr>
                <a:t>Y = Y</a:t>
              </a:r>
              <a:r>
                <a:rPr altLang="zh-CN" baseline="-25000" b="1" sz="2000" i="1" lang="en-US">
                  <a:latin typeface="宋体" pitchFamily="2" charset="-122"/>
                </a:rPr>
                <a:t>p</a:t>
              </a:r>
              <a:r>
                <a:rPr altLang="zh-CN" b="1" sz="2000" i="1" lang="en-US">
                  <a:latin typeface="宋体" pitchFamily="2" charset="-122"/>
                </a:rPr>
                <a:t> + Y</a:t>
              </a:r>
              <a:r>
                <a:rPr altLang="zh-CN" baseline="-25000" b="1" sz="2000" i="1" lang="en-US">
                  <a:latin typeface="宋体" pitchFamily="2" charset="-122"/>
                </a:rPr>
                <a:t>t</a:t>
              </a:r>
              <a:r>
                <a:rPr altLang="zh-CN" b="1" sz="2000" i="1" lang="en-US">
                  <a:latin typeface="宋体" pitchFamily="2" charset="-122"/>
                </a:rPr>
                <a:t> </a:t>
              </a:r>
            </a:p>
            <a:p>
              <a:pPr eaLnBrk="1" hangingPunct="1" latinLnBrk="1" lvl="0">
                <a:spcBef>
                  <a:spcPct val="50000"/>
                </a:spcBef>
                <a:buClr>
                  <a:srgbClr val="CC0000"/>
                </a:buClr>
                <a:buFontTx/>
                <a:buNone/>
              </a:pPr>
              <a:r>
                <a:rPr altLang="zh-CN" b="1" sz="2000" i="1" lang="en-US">
                  <a:latin typeface="宋体" pitchFamily="2" charset="-122"/>
                </a:rPr>
                <a:t>C = C</a:t>
              </a:r>
              <a:r>
                <a:rPr altLang="zh-CN" baseline="-25000" b="1" sz="2000" i="1" lang="en-US">
                  <a:latin typeface="宋体" pitchFamily="2" charset="-122"/>
                </a:rPr>
                <a:t>p</a:t>
              </a:r>
              <a:r>
                <a:rPr altLang="zh-CN" b="1" sz="2000" i="1" lang="en-US">
                  <a:latin typeface="宋体" pitchFamily="2" charset="-122"/>
                </a:rPr>
                <a:t> </a:t>
              </a:r>
              <a:r>
                <a:rPr altLang="zh-CN" b="1" sz="2000" lang="en-US">
                  <a:latin typeface="宋体" pitchFamily="2" charset="-122"/>
                </a:rPr>
                <a:t>+ </a:t>
              </a:r>
              <a:r>
                <a:rPr altLang="zh-CN" b="1" sz="2000" i="1" lang="en-US">
                  <a:latin typeface="宋体" pitchFamily="2" charset="-122"/>
                </a:rPr>
                <a:t>C</a:t>
              </a:r>
              <a:r>
                <a:rPr altLang="zh-CN" baseline="-25000" b="1" sz="2000" i="1" lang="en-US">
                  <a:latin typeface="宋体" pitchFamily="2" charset="-122"/>
                </a:rPr>
                <a:t>t</a:t>
              </a:r>
            </a:p>
            <a:p>
              <a:pPr eaLnBrk="1" hangingPunct="1" latinLnBrk="1" lvl="0">
                <a:spcBef>
                  <a:spcPct val="50000"/>
                </a:spcBef>
                <a:buClr>
                  <a:srgbClr val="CC0000"/>
                </a:buClr>
                <a:buFont typeface="Wingdings" pitchFamily="2" charset="2"/>
                <a:buNone/>
              </a:pPr>
              <a:r>
                <a:rPr altLang="zh-CN" b="1" sz="2000" i="1" lang="en-US">
                  <a:latin typeface="宋体" pitchFamily="2" charset="-122"/>
                </a:rPr>
                <a:t>C</a:t>
              </a:r>
              <a:r>
                <a:rPr altLang="zh-CN" baseline="-25000" b="1" sz="2000" i="1" lang="en-US">
                  <a:latin typeface="宋体" pitchFamily="2" charset="-122"/>
                </a:rPr>
                <a:t>p</a:t>
              </a:r>
              <a:r>
                <a:rPr altLang="en-US" b="1" sz="2000" i="1" lang="zh-CN">
                  <a:latin typeface="宋体" pitchFamily="2" charset="-122"/>
                </a:rPr>
                <a:t> = k( i，</a:t>
              </a:r>
              <a:r>
                <a:rPr altLang="zh-CN" b="1" sz="2000" i="1" lang="en-US">
                  <a:latin typeface="宋体" pitchFamily="2" charset="-122"/>
                </a:rPr>
                <a:t>w ,u )Y</a:t>
              </a:r>
              <a:r>
                <a:rPr altLang="zh-CN" baseline="-25000" b="1" sz="2000" i="1" lang="en-US">
                  <a:latin typeface="宋体" pitchFamily="2" charset="-122"/>
                </a:rPr>
                <a:t>p</a:t>
              </a:r>
              <a:r>
                <a:rPr altLang="zh-CN" b="1" sz="2000" i="1" lang="en-US">
                  <a:latin typeface="宋体" pitchFamily="2" charset="-122"/>
                </a:rPr>
                <a:t> = a Y</a:t>
              </a:r>
              <a:r>
                <a:rPr altLang="zh-CN" baseline="-25000" b="1" sz="2000" i="1" lang="en-US">
                  <a:latin typeface="宋体" pitchFamily="2" charset="-122"/>
                </a:rPr>
                <a:t>p</a:t>
              </a:r>
              <a:r>
                <a:rPr altLang="zh-CN" b="1" sz="2000" i="1" lang="en-US">
                  <a:latin typeface="宋体" pitchFamily="2" charset="-122"/>
                </a:rPr>
                <a:t>  </a:t>
              </a:r>
            </a:p>
          </p:txBody>
        </p:sp>
        <p:sp>
          <p:nvSpPr>
            <p:cNvPr id="1048868" name=""/>
            <p:cNvSpPr txBox="1"/>
            <p:nvPr/>
          </p:nvSpPr>
          <p:spPr>
            <a:xfrm rot="0">
              <a:off x="3744" y="2112"/>
              <a:ext cx="768" cy="3294"/>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spcBef>
                  <a:spcPct val="50000"/>
                </a:spcBef>
              </a:pPr>
              <a:r>
                <a:rPr altLang="en-US" b="1" sz="2000" lang="zh-CN">
                  <a:latin typeface="宋体" pitchFamily="2" charset="-122"/>
                </a:rPr>
                <a:t>（</a:t>
              </a:r>
              <a:r>
                <a:rPr altLang="zh-CN" b="1" sz="2000" lang="en-US">
                  <a:latin typeface="宋体" pitchFamily="2" charset="-122"/>
                </a:rPr>
                <a:t>1</a:t>
              </a:r>
              <a:r>
                <a:rPr altLang="en-US" b="1" sz="2000" lang="zh-CN">
                  <a:latin typeface="宋体" pitchFamily="2" charset="-122"/>
                </a:rPr>
                <a:t>）</a:t>
              </a:r>
            </a:p>
            <a:p>
              <a:pPr eaLnBrk="1" hangingPunct="1" latinLnBrk="1" lvl="0">
                <a:spcBef>
                  <a:spcPct val="50000"/>
                </a:spcBef>
              </a:pPr>
              <a:r>
                <a:rPr altLang="en-US" b="1" sz="2000" lang="zh-CN">
                  <a:latin typeface="宋体" pitchFamily="2" charset="-122"/>
                </a:rPr>
                <a:t>（</a:t>
              </a:r>
              <a:r>
                <a:rPr altLang="zh-CN" b="1" sz="2000" lang="en-US">
                  <a:latin typeface="宋体" pitchFamily="2" charset="-122"/>
                </a:rPr>
                <a:t>2</a:t>
              </a:r>
              <a:r>
                <a:rPr altLang="en-US" b="1" sz="2000" lang="zh-CN">
                  <a:latin typeface="宋体" pitchFamily="2" charset="-122"/>
                </a:rPr>
                <a:t>）</a:t>
              </a:r>
            </a:p>
            <a:p>
              <a:pPr eaLnBrk="1" hangingPunct="1" latinLnBrk="1" lvl="0">
                <a:spcBef>
                  <a:spcPct val="50000"/>
                </a:spcBef>
              </a:pPr>
              <a:r>
                <a:rPr altLang="en-US" b="1" sz="2000" lang="zh-CN">
                  <a:latin typeface="宋体" pitchFamily="2" charset="-122"/>
                </a:rPr>
                <a:t>（</a:t>
              </a:r>
              <a:r>
                <a:rPr altLang="zh-CN" b="1" sz="2000" lang="en-US">
                  <a:latin typeface="宋体" pitchFamily="2" charset="-122"/>
                </a:rPr>
                <a:t>3</a:t>
              </a:r>
              <a:r>
                <a:rPr altLang="en-US" b="1" sz="2000" lang="zh-CN">
                  <a:latin typeface="宋体" pitchFamily="2" charset="-122"/>
                </a:rPr>
                <a:t>）</a:t>
              </a:r>
            </a:p>
          </p:txBody>
        </p:sp>
      </p:grpSp>
      <p:sp>
        <p:nvSpPr>
          <p:cNvPr id="1048869" name=""/>
          <p:cNvSpPr txBox="1"/>
          <p:nvPr/>
        </p:nvSpPr>
        <p:spPr>
          <a:xfrm rot="0">
            <a:off x="914400" y="3284537"/>
            <a:ext cx="7924800" cy="2973387"/>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algn="just" eaLnBrk="1" hangingPunct="1" latinLnBrk="1" lvl="0">
              <a:spcBef>
                <a:spcPct val="35000"/>
              </a:spcBef>
              <a:buClr>
                <a:srgbClr val="CC0000"/>
              </a:buClr>
              <a:buFont typeface="Wingdings" pitchFamily="2" charset="2"/>
              <a:buNone/>
            </a:pPr>
            <a:r>
              <a:rPr altLang="zh-CN" lang="en-US">
                <a:solidFill>
                  <a:srgbClr val="CC6600"/>
                </a:solidFill>
                <a:latin typeface="宋体" pitchFamily="2" charset="-122"/>
              </a:rPr>
              <a:t>★ </a:t>
            </a:r>
            <a:r>
              <a:rPr altLang="en-US" lang="zh-CN">
                <a:latin typeface="宋体" pitchFamily="2" charset="-122"/>
              </a:rPr>
              <a:t>式</a:t>
            </a:r>
            <a:r>
              <a:rPr altLang="zh-CN" lang="en-US">
                <a:latin typeface="宋体" pitchFamily="2" charset="-122"/>
              </a:rPr>
              <a:t>(1)</a:t>
            </a:r>
            <a:r>
              <a:rPr altLang="en-US" lang="zh-CN">
                <a:latin typeface="宋体" pitchFamily="2" charset="-122"/>
              </a:rPr>
              <a:t>：现期收入</a:t>
            </a:r>
            <a:r>
              <a:rPr altLang="zh-CN" lang="en-US">
                <a:latin typeface="宋体" pitchFamily="2" charset="-122"/>
              </a:rPr>
              <a:t>Y</a:t>
            </a:r>
            <a:r>
              <a:rPr altLang="en-US" lang="zh-CN">
                <a:latin typeface="宋体" pitchFamily="2" charset="-122"/>
              </a:rPr>
              <a:t>是持久收入</a:t>
            </a:r>
            <a:r>
              <a:rPr altLang="zh-CN" i="1" lang="en-US">
                <a:latin typeface="宋体" pitchFamily="2" charset="-122"/>
              </a:rPr>
              <a:t>Yp</a:t>
            </a:r>
            <a:r>
              <a:rPr altLang="en-US" lang="zh-CN">
                <a:latin typeface="宋体" pitchFamily="2" charset="-122"/>
              </a:rPr>
              <a:t>与暂时收入</a:t>
            </a:r>
            <a:r>
              <a:rPr altLang="zh-CN" i="1" lang="en-US">
                <a:latin typeface="宋体" pitchFamily="2" charset="-122"/>
              </a:rPr>
              <a:t>Yt</a:t>
            </a:r>
            <a:r>
              <a:rPr altLang="en-US" lang="zh-CN">
                <a:latin typeface="宋体" pitchFamily="2" charset="-122"/>
              </a:rPr>
              <a:t>之和。永久收入是收入中人们预期持续到未来的那一部分，暂时收入是收入中人们并不预期持续的那一部分。永久收入是平均收入，暂时收入是对平均值的随机偏离。</a:t>
            </a:r>
          </a:p>
          <a:p>
            <a:pPr algn="just" eaLnBrk="1" hangingPunct="1" latinLnBrk="1" lvl="0">
              <a:spcBef>
                <a:spcPct val="35000"/>
              </a:spcBef>
              <a:buClr>
                <a:srgbClr val="CC0000"/>
              </a:buClr>
              <a:buFont typeface="Wingdings" pitchFamily="2" charset="2"/>
              <a:buNone/>
            </a:pPr>
            <a:r>
              <a:rPr altLang="en-US" lang="zh-CN">
                <a:solidFill>
                  <a:srgbClr val="CC6600"/>
                </a:solidFill>
                <a:latin typeface="宋体" pitchFamily="2" charset="-122"/>
              </a:rPr>
              <a:t>★ </a:t>
            </a:r>
            <a:r>
              <a:rPr altLang="zh-CN" lang="en-US">
                <a:latin typeface="宋体" pitchFamily="2" charset="-122"/>
              </a:rPr>
              <a:t>式(2)</a:t>
            </a:r>
            <a:r>
              <a:rPr altLang="en-US" lang="zh-CN">
                <a:latin typeface="宋体" pitchFamily="2" charset="-122"/>
              </a:rPr>
              <a:t>：现期消费</a:t>
            </a:r>
            <a:r>
              <a:rPr altLang="zh-CN" lang="en-US">
                <a:latin typeface="宋体" pitchFamily="2" charset="-122"/>
              </a:rPr>
              <a:t>C</a:t>
            </a:r>
            <a:r>
              <a:rPr altLang="en-US" lang="zh-CN">
                <a:latin typeface="宋体" pitchFamily="2" charset="-122"/>
              </a:rPr>
              <a:t>是持久消费</a:t>
            </a:r>
            <a:r>
              <a:rPr altLang="zh-CN" i="1" lang="en-US">
                <a:latin typeface="宋体" pitchFamily="2" charset="-122"/>
              </a:rPr>
              <a:t>Cp</a:t>
            </a:r>
            <a:r>
              <a:rPr altLang="en-US" lang="zh-CN">
                <a:latin typeface="宋体" pitchFamily="2" charset="-122"/>
              </a:rPr>
              <a:t>和暂时消费</a:t>
            </a:r>
            <a:r>
              <a:rPr altLang="zh-CN" i="1" lang="en-US">
                <a:latin typeface="宋体" pitchFamily="2" charset="-122"/>
              </a:rPr>
              <a:t>Ct</a:t>
            </a:r>
            <a:r>
              <a:rPr altLang="en-US" lang="zh-CN">
                <a:latin typeface="宋体" pitchFamily="2" charset="-122"/>
              </a:rPr>
              <a:t>之和。 </a:t>
            </a:r>
          </a:p>
          <a:p>
            <a:pPr algn="just" eaLnBrk="1" hangingPunct="1" latinLnBrk="1" lvl="0">
              <a:spcBef>
                <a:spcPct val="35000"/>
              </a:spcBef>
              <a:buClr>
                <a:srgbClr val="CC0000"/>
              </a:buClr>
              <a:buFont typeface="Wingdings" pitchFamily="2" charset="2"/>
              <a:buNone/>
            </a:pPr>
            <a:r>
              <a:rPr altLang="en-US" lang="zh-CN">
                <a:solidFill>
                  <a:srgbClr val="CC6600"/>
                </a:solidFill>
                <a:latin typeface="宋体" pitchFamily="2" charset="-122"/>
              </a:rPr>
              <a:t>★ </a:t>
            </a:r>
            <a:r>
              <a:rPr altLang="zh-CN" lang="en-US">
                <a:latin typeface="宋体" pitchFamily="2" charset="-122"/>
              </a:rPr>
              <a:t>式(3)</a:t>
            </a:r>
            <a:r>
              <a:rPr altLang="en-US" lang="zh-CN">
                <a:latin typeface="宋体" pitchFamily="2" charset="-122"/>
              </a:rPr>
              <a:t>：持久消费</a:t>
            </a:r>
            <a:r>
              <a:rPr altLang="zh-CN" i="1" lang="en-US">
                <a:latin typeface="宋体" pitchFamily="2" charset="-122"/>
              </a:rPr>
              <a:t>Cp</a:t>
            </a:r>
            <a:r>
              <a:rPr altLang="en-US" lang="zh-CN">
                <a:latin typeface="宋体" pitchFamily="2" charset="-122"/>
              </a:rPr>
              <a:t>是持久收入</a:t>
            </a:r>
            <a:r>
              <a:rPr altLang="zh-CN" i="1" lang="en-US">
                <a:latin typeface="宋体" pitchFamily="2" charset="-122"/>
              </a:rPr>
              <a:t>Yp</a:t>
            </a:r>
            <a:r>
              <a:rPr altLang="en-US" lang="zh-CN">
                <a:latin typeface="宋体" pitchFamily="2" charset="-122"/>
              </a:rPr>
              <a:t>的函数，但两者之间的比率</a:t>
            </a:r>
            <a:r>
              <a:rPr altLang="zh-CN" lang="en-US">
                <a:latin typeface="宋体" pitchFamily="2" charset="-122"/>
              </a:rPr>
              <a:t>(k)</a:t>
            </a:r>
            <a:r>
              <a:rPr altLang="en-US" lang="zh-CN">
                <a:latin typeface="宋体" pitchFamily="2" charset="-122"/>
              </a:rPr>
              <a:t>取决于变量</a:t>
            </a:r>
            <a:r>
              <a:rPr altLang="zh-CN" i="1" lang="en-US">
                <a:latin typeface="宋体" pitchFamily="2" charset="-122"/>
              </a:rPr>
              <a:t>i</a:t>
            </a:r>
            <a:r>
              <a:rPr altLang="en-US" lang="zh-CN">
                <a:latin typeface="宋体" pitchFamily="2" charset="-122"/>
              </a:rPr>
              <a:t>、</a:t>
            </a:r>
            <a:r>
              <a:rPr altLang="zh-CN" i="1" lang="en-US">
                <a:latin typeface="宋体" pitchFamily="2" charset="-122"/>
              </a:rPr>
              <a:t>w</a:t>
            </a:r>
            <a:r>
              <a:rPr altLang="en-US" lang="zh-CN">
                <a:latin typeface="宋体" pitchFamily="2" charset="-122"/>
              </a:rPr>
              <a:t>,以及</a:t>
            </a:r>
            <a:r>
              <a:rPr altLang="zh-CN" i="1" lang="en-US">
                <a:latin typeface="宋体" pitchFamily="2" charset="-122"/>
              </a:rPr>
              <a:t>u</a:t>
            </a:r>
            <a:r>
              <a:rPr altLang="en-US" i="1" lang="zh-CN">
                <a:latin typeface="宋体" pitchFamily="2" charset="-122"/>
              </a:rPr>
              <a:t>，</a:t>
            </a:r>
            <a:r>
              <a:rPr altLang="en-US" lang="zh-CN">
                <a:latin typeface="宋体" pitchFamily="2" charset="-122"/>
              </a:rPr>
              <a:t>与持久收入关系不大。一般情况下， </a:t>
            </a:r>
            <a:r>
              <a:rPr altLang="zh-CN" i="1" lang="en-US">
                <a:latin typeface="宋体" pitchFamily="2" charset="-122"/>
              </a:rPr>
              <a:t>i</a:t>
            </a:r>
            <a:r>
              <a:rPr altLang="en-US" i="1" lang="zh-CN">
                <a:latin typeface="宋体" pitchFamily="2" charset="-122"/>
              </a:rPr>
              <a:t>等</a:t>
            </a:r>
            <a:r>
              <a:rPr altLang="en-US" lang="zh-CN">
                <a:latin typeface="宋体" pitchFamily="2" charset="-122"/>
              </a:rPr>
              <a:t>因素不易变动。持久消费取决于持久收入</a:t>
            </a:r>
            <a:r>
              <a:rPr altLang="zh-CN" i="1" lang="en-US">
                <a:latin typeface="宋体" pitchFamily="2" charset="-122"/>
              </a:rPr>
              <a:t>Yp</a:t>
            </a:r>
            <a:r>
              <a:rPr altLang="en-US" lang="zh-CN">
                <a:latin typeface="宋体" pitchFamily="2" charset="-122"/>
              </a:rPr>
              <a:t>。</a:t>
            </a:r>
          </a:p>
          <a:p>
            <a:pPr algn="just" eaLnBrk="1" hangingPunct="1" latinLnBrk="1" lvl="0">
              <a:spcBef>
                <a:spcPct val="35000"/>
              </a:spcBef>
              <a:buClr>
                <a:srgbClr val="CC0000"/>
              </a:buClr>
              <a:buFontTx/>
              <a:buNone/>
            </a:pPr>
            <a:r>
              <a:rPr altLang="en-US" lang="zh-CN">
                <a:solidFill>
                  <a:srgbClr val="CC6600"/>
                </a:solidFill>
                <a:latin typeface="宋体" pitchFamily="2" charset="-122"/>
              </a:rPr>
              <a:t>★ </a:t>
            </a:r>
            <a:r>
              <a:rPr altLang="zh-CN" lang="zh-CN">
                <a:latin typeface="宋体" pitchFamily="2" charset="-122"/>
              </a:rPr>
              <a:t>长期的，消费是永久收入的稳定的函数。</a:t>
            </a:r>
          </a:p>
          <a:p>
            <a:pPr algn="just" eaLnBrk="1" hangingPunct="1" latinLnBrk="1" lvl="0">
              <a:spcBef>
                <a:spcPct val="35000"/>
              </a:spcBef>
              <a:buClr>
                <a:srgbClr val="CC0000"/>
              </a:buClr>
              <a:buFont typeface="Wingdings" pitchFamily="2" charset="2"/>
              <a:buNone/>
            </a:pPr>
            <a:endParaRPr altLang="en-US" lang="zh-CN">
              <a:latin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57" name=""/>
        <p:cNvGrpSpPr/>
        <p:nvPr/>
      </p:nvGrpSpPr>
      <p:grpSpPr>
        <a:xfrm rot="0">
          <a:off x="0" y="0"/>
          <a:ext cx="0" cy="0"/>
          <a:chOff x="0" y="0"/>
          <a:chExt cx="0" cy="0"/>
        </a:xfrm>
      </p:grpSpPr>
      <p:sp>
        <p:nvSpPr>
          <p:cNvPr id="1048596"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宋体" pitchFamily="2" charset="-122"/>
                <a:sym typeface="Arial" pitchFamily="0" charset="0"/>
              </a:defRPr>
            </a:lvl1pPr>
          </a:lstStyle>
          <a:p>
            <a:pPr algn="l" eaLnBrk="1" hangingPunct="1" latinLnBrk="1" lvl="0"/>
            <a:r>
              <a:rPr altLang="zh-CN" b="1" sz="3600" lang="en-US">
                <a:solidFill>
                  <a:srgbClr val="FF0000"/>
                </a:solidFill>
              </a:rPr>
              <a:t>7.1 </a:t>
            </a:r>
            <a:r>
              <a:rPr altLang="en-US" b="1" sz="3600" lang="zh-CN">
                <a:solidFill>
                  <a:srgbClr val="FF0000"/>
                </a:solidFill>
              </a:rPr>
              <a:t>凯恩斯与消费函数</a:t>
            </a:r>
          </a:p>
        </p:txBody>
      </p:sp>
      <p:sp>
        <p:nvSpPr>
          <p:cNvPr id="1048597" name=""/>
          <p:cNvSpPr/>
          <p:nvPr>
            <p:ph type="body" sz="half" idx="1"/>
          </p:nvPr>
        </p:nvSpPr>
        <p:spPr>
          <a:xfrm rot="0">
            <a:off x="457200" y="1196975"/>
            <a:ext cx="7931150" cy="5256212"/>
          </a:xfrm>
          <a:prstGeom prst="rect"/>
          <a:noFill/>
          <a:ln>
            <a:noFill/>
          </a:ln>
        </p:spPr>
        <p:txBody>
          <a:bodyPr anchor="t" bIns="45720" lIns="91440" rIns="91440" tIns="45720"/>
          <a:lstStyle>
            <a:lvl1pPr indent="-342900" marL="342900">
              <a:lnSpc>
                <a:spcPct val="100000"/>
              </a:lnSpc>
              <a:spcBef>
                <a:spcPct val="20000"/>
              </a:spcBef>
              <a:spcAft>
                <a:spcPct val="0"/>
              </a:spcAft>
              <a:buChar char="•"/>
              <a:defRPr sz="2800">
                <a:solidFill>
                  <a:schemeClr val="dk1"/>
                </a:solidFill>
              </a:defRPr>
            </a:lvl1pPr>
            <a:lvl2pPr indent="-285750" marL="742950">
              <a:lnSpc>
                <a:spcPct val="100000"/>
              </a:lnSpc>
              <a:spcBef>
                <a:spcPct val="20000"/>
              </a:spcBef>
              <a:spcAft>
                <a:spcPct val="0"/>
              </a:spcAft>
              <a:buChar char="–"/>
              <a:defRPr sz="2400">
                <a:solidFill>
                  <a:schemeClr val="dk1"/>
                </a:solidFill>
              </a:defRPr>
            </a:lvl2pPr>
            <a:lvl3pPr indent="-228600" marL="1143000">
              <a:lnSpc>
                <a:spcPct val="100000"/>
              </a:lnSpc>
              <a:spcBef>
                <a:spcPct val="20000"/>
              </a:spcBef>
              <a:spcAft>
                <a:spcPct val="0"/>
              </a:spcAft>
              <a:buChar char="•"/>
              <a:defRPr sz="2000">
                <a:solidFill>
                  <a:schemeClr val="dk1"/>
                </a:solidFill>
              </a:defRPr>
            </a:lvl3pPr>
            <a:lvl4pPr indent="-228600" marL="1600200">
              <a:lnSpc>
                <a:spcPct val="100000"/>
              </a:lnSpc>
              <a:spcBef>
                <a:spcPct val="20000"/>
              </a:spcBef>
              <a:spcAft>
                <a:spcPct val="0"/>
              </a:spcAft>
              <a:buChar char="–"/>
              <a:defRPr sz="1800">
                <a:solidFill>
                  <a:schemeClr val="dk1"/>
                </a:solidFill>
              </a:defRPr>
            </a:lvl4pPr>
            <a:lvl5pPr indent="-228600" marL="2057400">
              <a:lnSpc>
                <a:spcPct val="100000"/>
              </a:lnSpc>
              <a:spcBef>
                <a:spcPct val="20000"/>
              </a:spcBef>
              <a:spcAft>
                <a:spcPct val="0"/>
              </a:spcAft>
              <a:buChar char="»"/>
              <a:defRPr sz="1800">
                <a:solidFill>
                  <a:schemeClr val="dk1"/>
                </a:solidFill>
              </a:defRPr>
            </a:lvl5pPr>
          </a:lstStyle>
          <a:p>
            <a:pPr eaLnBrk="1" hangingPunct="1" latinLnBrk="1" lvl="0">
              <a:buFontTx/>
              <a:buNone/>
            </a:pPr>
            <a:r>
              <a:rPr altLang="en-US" b="1" sz="3200" lang="zh-CN">
                <a:solidFill>
                  <a:srgbClr val="3366FF"/>
                </a:solidFill>
              </a:rPr>
              <a:t>⊙ </a:t>
            </a:r>
            <a:r>
              <a:rPr altLang="zh-CN" sz="3200" lang="en-US"/>
              <a:t>凯恩斯猜测 </a:t>
            </a:r>
          </a:p>
          <a:p>
            <a:pPr eaLnBrk="1" hangingPunct="1" latinLnBrk="1" lvl="0">
              <a:buFontTx/>
              <a:buNone/>
            </a:pPr>
            <a:r>
              <a:rPr altLang="en-US" b="1" sz="3200" lang="zh-CN">
                <a:solidFill>
                  <a:srgbClr val="CC6600"/>
                </a:solidFill>
              </a:rPr>
              <a:t>  ★ </a:t>
            </a:r>
            <a:r>
              <a:rPr altLang="en-US" sz="3200" lang="zh-CN"/>
              <a:t>凯恩斯主义消费函数</a:t>
            </a:r>
          </a:p>
          <a:p>
            <a:pPr eaLnBrk="1" hangingPunct="1" latinLnBrk="1" lvl="0">
              <a:buFontTx/>
              <a:buNone/>
            </a:pPr>
            <a:endParaRPr altLang="en-US" b="1" sz="3200" lang="zh-CN"/>
          </a:p>
          <a:p>
            <a:pPr eaLnBrk="1" hangingPunct="1" latinLnBrk="1" lvl="0">
              <a:buFontTx/>
              <a:buNone/>
            </a:pPr>
            <a:endParaRPr altLang="en-US" b="1" sz="3200" lang="zh-CN"/>
          </a:p>
          <a:p>
            <a:pPr eaLnBrk="1" hangingPunct="1" latinLnBrk="1" lvl="0">
              <a:buFontTx/>
              <a:buNone/>
            </a:pPr>
            <a:r>
              <a:rPr altLang="en-US" b="1" sz="3200" lang="zh-CN"/>
              <a:t>         </a:t>
            </a:r>
            <a:r>
              <a:rPr altLang="zh-CN" lang="en-US"/>
              <a:t>式中，C</a:t>
            </a:r>
            <a:r>
              <a:rPr altLang="en-US" lang="zh-CN"/>
              <a:t>为消费；</a:t>
            </a:r>
            <a:r>
              <a:rPr altLang="zh-CN" lang="en-US"/>
              <a:t>Y</a:t>
            </a:r>
            <a:r>
              <a:rPr altLang="en-US" lang="zh-CN"/>
              <a:t>为可支配收入；</a:t>
            </a:r>
          </a:p>
          <a:p>
            <a:pPr eaLnBrk="1" hangingPunct="1" latinLnBrk="1" lvl="0">
              <a:buFontTx/>
              <a:buNone/>
            </a:pPr>
            <a:r>
              <a:rPr altLang="en-US" lang="zh-CN"/>
              <a:t>   为常数；</a:t>
            </a:r>
            <a:r>
              <a:rPr altLang="zh-CN" lang="en-US"/>
              <a:t>c</a:t>
            </a:r>
            <a:r>
              <a:rPr altLang="en-US" lang="zh-CN"/>
              <a:t>为边际消费倾向。</a:t>
            </a:r>
          </a:p>
          <a:p>
            <a:pPr eaLnBrk="1" hangingPunct="1" latinLnBrk="1" lvl="0">
              <a:buFontTx/>
              <a:buNone/>
            </a:pPr>
            <a:r>
              <a:rPr altLang="zh-CN" lang="en-US"/>
              <a:t>         </a:t>
            </a:r>
            <a:r>
              <a:rPr altLang="en-US" lang="zh-CN"/>
              <a:t>平均消费倾向：</a:t>
            </a:r>
          </a:p>
          <a:p>
            <a:pPr eaLnBrk="1" hangingPunct="1" latinLnBrk="1" lvl="0">
              <a:buFontTx/>
              <a:buNone/>
            </a:pPr>
            <a:r>
              <a:rPr altLang="zh-CN" lang="en-US"/>
              <a:t>         APC = C / Y =      / Y + c</a:t>
            </a:r>
          </a:p>
        </p:txBody>
      </p:sp>
      <p:pic>
        <p:nvPicPr>
          <p:cNvPr id="2097152" name=""/>
          <p:cNvPicPr>
            <a:picLocks/>
          </p:cNvPicPr>
          <p:nvPr>
            <p:ph sz="quarter" idx="2"/>
          </p:nvPr>
        </p:nvPicPr>
        <p:blipFill>
          <a:blip xmlns:r="http://schemas.openxmlformats.org/officeDocument/2006/relationships" r:embed="rId1"/>
          <a:srcRect l="0" t="0" r="0" b="0"/>
          <a:stretch>
            <a:fillRect/>
          </a:stretch>
        </p:blipFill>
        <p:spPr>
          <a:xfrm rot="0">
            <a:off x="1331912" y="2565400"/>
            <a:ext cx="5688012" cy="831850"/>
          </a:xfrm>
          <a:prstGeom prst="rect"/>
          <a:noFill/>
          <a:ln>
            <a:noFill/>
          </a:ln>
        </p:spPr>
      </p:pic>
      <p:pic>
        <p:nvPicPr>
          <p:cNvPr id="2097153" name=""/>
          <p:cNvPicPr>
            <a:picLocks/>
          </p:cNvPicPr>
          <p:nvPr>
            <p:ph sz="quarter" idx="3"/>
          </p:nvPr>
        </p:nvPicPr>
        <p:blipFill>
          <a:blip xmlns:r="http://schemas.openxmlformats.org/officeDocument/2006/relationships" r:embed="rId2"/>
          <a:srcRect l="0" t="0" r="0" b="0"/>
          <a:stretch>
            <a:fillRect/>
          </a:stretch>
        </p:blipFill>
        <p:spPr>
          <a:xfrm rot="0">
            <a:off x="7092950" y="3644900"/>
            <a:ext cx="457200" cy="504825"/>
          </a:xfrm>
          <a:prstGeom prst="rect"/>
          <a:noFill/>
          <a:ln>
            <a:noFill/>
          </a:ln>
        </p:spPr>
      </p:pic>
      <p:pic>
        <p:nvPicPr>
          <p:cNvPr id="2097154" name=""/>
          <p:cNvPicPr>
            <a:picLocks/>
          </p:cNvPicPr>
          <p:nvPr/>
        </p:nvPicPr>
        <p:blipFill>
          <a:blip xmlns:r="http://schemas.openxmlformats.org/officeDocument/2006/relationships" r:embed="rId2"/>
          <a:srcRect l="0" t="0" r="0" b="0"/>
          <a:stretch>
            <a:fillRect/>
          </a:stretch>
        </p:blipFill>
        <p:spPr>
          <a:xfrm rot="0">
            <a:off x="3779837" y="5084762"/>
            <a:ext cx="457200" cy="503237"/>
          </a:xfrm>
          <a:prstGeom prst="rect"/>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1">
  <p:cSld>
    <p:spTree>
      <p:nvGrpSpPr>
        <p:cNvPr id="101" name=""/>
        <p:cNvGrpSpPr/>
        <p:nvPr/>
      </p:nvGrpSpPr>
      <p:grpSpPr>
        <a:xfrm rot="0">
          <a:off x="0" y="0"/>
          <a:ext cx="0" cy="0"/>
          <a:chOff x="0" y="0"/>
          <a:chExt cx="0" cy="0"/>
        </a:xfrm>
      </p:grpSpPr>
      <p:sp>
        <p:nvSpPr>
          <p:cNvPr id="1048879"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宋体" pitchFamily="2" charset="-122"/>
                <a:sym typeface="Arial" pitchFamily="0" charset="0"/>
              </a:defRPr>
            </a:lvl1pPr>
          </a:lstStyle>
          <a:p>
            <a:pPr algn="l" lvl="0"/>
            <a:r>
              <a:rPr altLang="zh-CN" b="1" sz="3600" lang="en-US">
                <a:solidFill>
                  <a:srgbClr val="CC3300"/>
                </a:solidFill>
              </a:rPr>
              <a:t>7.4  </a:t>
            </a:r>
            <a:r>
              <a:rPr altLang="en-US" b="1" sz="3600" lang="zh-CN">
                <a:solidFill>
                  <a:srgbClr val="CC3300"/>
                </a:solidFill>
              </a:rPr>
              <a:t>米尔顿</a:t>
            </a:r>
            <a:r>
              <a:rPr altLang="zh-CN" b="1" sz="3600" lang="en-US">
                <a:solidFill>
                  <a:srgbClr val="CC3300"/>
                </a:solidFill>
              </a:rPr>
              <a:t>·</a:t>
            </a:r>
            <a:r>
              <a:rPr altLang="en-US" b="1" sz="3600" lang="zh-CN">
                <a:solidFill>
                  <a:srgbClr val="CC3300"/>
                </a:solidFill>
              </a:rPr>
              <a:t>弗里德曼与永久收入假说</a:t>
            </a:r>
          </a:p>
        </p:txBody>
      </p:sp>
      <p:sp>
        <p:nvSpPr>
          <p:cNvPr id="1048880" name=""/>
          <p:cNvSpPr/>
          <p:nvPr/>
        </p:nvSpPr>
        <p:spPr>
          <a:xfrm rot="0">
            <a:off x="1331912" y="2997200"/>
            <a:ext cx="6696075" cy="2592387"/>
          </a:xfrm>
          <a:prstGeom prst="rect"/>
          <a:noFill/>
          <a:ln>
            <a:noFill/>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endParaRPr altLang="en-US" sz="2400" lang="zh-CN"/>
          </a:p>
        </p:txBody>
      </p:sp>
      <p:pic>
        <p:nvPicPr>
          <p:cNvPr id="2097163" name=""/>
          <p:cNvPicPr>
            <a:picLocks/>
          </p:cNvPicPr>
          <p:nvPr>
            <p:ph sz="quarter" idx="3"/>
          </p:nvPr>
        </p:nvPicPr>
        <p:blipFill>
          <a:blip xmlns:r="http://schemas.openxmlformats.org/officeDocument/2006/relationships" r:embed="rId1"/>
          <a:srcRect l="0" t="0" r="0" b="0"/>
          <a:stretch>
            <a:fillRect/>
          </a:stretch>
        </p:blipFill>
        <p:spPr>
          <a:xfrm rot="0">
            <a:off x="1979612" y="2492375"/>
            <a:ext cx="2592387" cy="920750"/>
          </a:xfrm>
          <a:prstGeom prst="rect"/>
          <a:noFill/>
          <a:ln>
            <a:noFill/>
          </a:ln>
        </p:spPr>
      </p:pic>
      <p:sp>
        <p:nvSpPr>
          <p:cNvPr id="1048881" name=""/>
          <p:cNvSpPr/>
          <p:nvPr/>
        </p:nvSpPr>
        <p:spPr>
          <a:xfrm rot="0">
            <a:off x="611187" y="1196975"/>
            <a:ext cx="4824412" cy="579437"/>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b="1" sz="3200" lang="zh-CN">
                <a:solidFill>
                  <a:srgbClr val="3366FF"/>
                </a:solidFill>
              </a:rPr>
              <a:t>⊙ </a:t>
            </a:r>
            <a:r>
              <a:rPr altLang="en-US" sz="3200" lang="zh-CN"/>
              <a:t>永久收入假说的启示</a:t>
            </a:r>
          </a:p>
        </p:txBody>
      </p:sp>
      <p:sp>
        <p:nvSpPr>
          <p:cNvPr id="1048882" name=""/>
          <p:cNvSpPr/>
          <p:nvPr/>
        </p:nvSpPr>
        <p:spPr>
          <a:xfrm rot="0">
            <a:off x="468312" y="3429000"/>
            <a:ext cx="8459788" cy="2032000"/>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lnSpc>
                <a:spcPct val="150000"/>
              </a:lnSpc>
            </a:pPr>
            <a:r>
              <a:rPr altLang="zh-CN" b="1" sz="2800" lang="en-US">
                <a:solidFill>
                  <a:srgbClr val="CC6600"/>
                </a:solidFill>
              </a:rPr>
              <a:t>   </a:t>
            </a:r>
            <a:r>
              <a:rPr altLang="zh-CN" b="1" sz="2800" lang="zh-CN">
                <a:solidFill>
                  <a:srgbClr val="CC6600"/>
                </a:solidFill>
              </a:rPr>
              <a:t>★</a:t>
            </a:r>
            <a:r>
              <a:rPr altLang="en-US" sz="2800" lang="zh-CN"/>
              <a:t>平均消费倾向取决于永久收入与现期收入的比率。</a:t>
            </a:r>
          </a:p>
          <a:p>
            <a:pPr eaLnBrk="1" hangingPunct="1" latinLnBrk="1" lvl="0">
              <a:lnSpc>
                <a:spcPct val="150000"/>
              </a:lnSpc>
            </a:pPr>
            <a:r>
              <a:rPr altLang="en-US" sz="2800" lang="zh-CN"/>
              <a:t>       当</a:t>
            </a:r>
            <a:r>
              <a:rPr altLang="zh-CN" sz="2800" lang="en-US"/>
              <a:t>Y </a:t>
            </a:r>
            <a:r>
              <a:rPr altLang="en-US" sz="2800" lang="en-US"/>
              <a:t>＞ </a:t>
            </a:r>
            <a:r>
              <a:rPr altLang="zh-CN" sz="2800" lang="en-US"/>
              <a:t>Y</a:t>
            </a:r>
            <a:r>
              <a:rPr altLang="zh-CN" baseline="30000" sz="2800" lang="en-US"/>
              <a:t>p</a:t>
            </a:r>
            <a:r>
              <a:rPr altLang="en-US" sz="2800" lang="zh-CN"/>
              <a:t>时，   </a:t>
            </a:r>
            <a:r>
              <a:rPr altLang="zh-CN" sz="2800" lang="en-US"/>
              <a:t>APC</a:t>
            </a:r>
            <a:r>
              <a:rPr altLang="en-US" sz="2800" lang="zh-CN"/>
              <a:t>暂时↓</a:t>
            </a:r>
          </a:p>
          <a:p>
            <a:pPr eaLnBrk="1" hangingPunct="1" latinLnBrk="1" lvl="0">
              <a:lnSpc>
                <a:spcPct val="150000"/>
              </a:lnSpc>
            </a:pPr>
            <a:r>
              <a:rPr altLang="en-US" sz="2800" lang="zh-CN"/>
              <a:t>       当</a:t>
            </a:r>
            <a:r>
              <a:rPr altLang="zh-CN" sz="2800" lang="en-US"/>
              <a:t>Y </a:t>
            </a:r>
            <a:r>
              <a:rPr altLang="en-US" sz="2800" lang="en-US"/>
              <a:t>＜ </a:t>
            </a:r>
            <a:r>
              <a:rPr altLang="zh-CN" sz="2800" lang="en-US"/>
              <a:t>Y</a:t>
            </a:r>
            <a:r>
              <a:rPr altLang="zh-CN" baseline="30000" sz="2800" lang="en-US"/>
              <a:t>p</a:t>
            </a:r>
            <a:r>
              <a:rPr altLang="en-US" sz="2800" lang="zh-CN"/>
              <a:t>时，   </a:t>
            </a:r>
            <a:r>
              <a:rPr altLang="zh-CN" sz="2800" lang="en-US"/>
              <a:t>APC</a:t>
            </a:r>
            <a:r>
              <a:rPr altLang="en-US" sz="2800" lang="zh-CN"/>
              <a:t>暂时↑</a:t>
            </a:r>
          </a:p>
        </p:txBody>
      </p:sp>
      <p:pic>
        <p:nvPicPr>
          <p:cNvPr id="2097164" name=""/>
          <p:cNvPicPr>
            <a:picLocks/>
          </p:cNvPicPr>
          <p:nvPr/>
        </p:nvPicPr>
        <p:blipFill>
          <a:blip xmlns:r="http://schemas.openxmlformats.org/officeDocument/2006/relationships" r:embed="rId2"/>
          <a:srcRect l="0" t="0" r="0" b="0"/>
          <a:stretch>
            <a:fillRect/>
          </a:stretch>
        </p:blipFill>
        <p:spPr>
          <a:xfrm rot="0">
            <a:off x="2124075" y="2060575"/>
            <a:ext cx="1370012" cy="488950"/>
          </a:xfrm>
          <a:prstGeom prst="rect"/>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1">
  <p:cSld>
    <p:spTree>
      <p:nvGrpSpPr>
        <p:cNvPr id="102" name=""/>
        <p:cNvGrpSpPr/>
        <p:nvPr/>
      </p:nvGrpSpPr>
      <p:grpSpPr>
        <a:xfrm rot="0">
          <a:off x="0" y="0"/>
          <a:ext cx="0" cy="0"/>
          <a:chOff x="0" y="0"/>
          <a:chExt cx="0" cy="0"/>
        </a:xfrm>
      </p:grpSpPr>
      <p:sp>
        <p:nvSpPr>
          <p:cNvPr id="1048883" name=""/>
          <p:cNvSpPr/>
          <p:nvPr/>
        </p:nvSpPr>
        <p:spPr>
          <a:xfrm rot="0">
            <a:off x="611187" y="549275"/>
            <a:ext cx="8058150" cy="6858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b="1" sz="3600" lang="en-US">
                <a:solidFill>
                  <a:srgbClr val="CC3300"/>
                </a:solidFill>
              </a:rPr>
              <a:t>7.</a:t>
            </a:r>
            <a:r>
              <a:rPr altLang="zh-CN" b="1" sz="3600" lang="en-US">
                <a:solidFill>
                  <a:srgbClr val="CC3300"/>
                </a:solidFill>
              </a:rPr>
              <a:t>4  </a:t>
            </a:r>
            <a:r>
              <a:rPr altLang="en-US" b="1" sz="3600" lang="zh-CN">
                <a:solidFill>
                  <a:srgbClr val="CC3300"/>
                </a:solidFill>
              </a:rPr>
              <a:t>米尔顿</a:t>
            </a:r>
            <a:r>
              <a:rPr altLang="zh-CN" b="1" sz="3600" lang="en-US">
                <a:solidFill>
                  <a:srgbClr val="CC3300"/>
                </a:solidFill>
              </a:rPr>
              <a:t>·</a:t>
            </a:r>
            <a:r>
              <a:rPr altLang="en-US" b="1" sz="3600" lang="zh-CN">
                <a:solidFill>
                  <a:srgbClr val="CC3300"/>
                </a:solidFill>
              </a:rPr>
              <a:t>弗里德曼与永久收入假说</a:t>
            </a:r>
          </a:p>
        </p:txBody>
      </p:sp>
      <p:sp>
        <p:nvSpPr>
          <p:cNvPr id="1048884" name=""/>
          <p:cNvSpPr txBox="1"/>
          <p:nvPr/>
        </p:nvSpPr>
        <p:spPr>
          <a:xfrm rot="0">
            <a:off x="755650" y="1341437"/>
            <a:ext cx="7707312" cy="4975225"/>
          </a:xfrm>
          <a:prstGeom prst="rect"/>
          <a:noFill/>
          <a:ln>
            <a:noFill/>
          </a:ln>
        </p:spPr>
        <p:txBody>
          <a:bodyPr anchor="t" bIns="36000" lIns="36000" rIns="36000" tIns="21600"/>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indent="-342900" latinLnBrk="1" lvl="0" marL="342900"/>
            <a:r>
              <a:rPr altLang="en-US" b="1" sz="3200" lang="zh-CN">
                <a:solidFill>
                  <a:srgbClr val="3366FF"/>
                </a:solidFill>
              </a:rPr>
              <a:t> ⊙ </a:t>
            </a:r>
            <a:r>
              <a:rPr altLang="en-US" sz="3200" lang="zh-CN"/>
              <a:t>永久收入假说的启示</a:t>
            </a:r>
          </a:p>
          <a:p>
            <a:pPr eaLnBrk="1" hangingPunct="1" indent="-342900" latinLnBrk="1" lvl="0" marL="342900"/>
            <a:r>
              <a:rPr altLang="zh-CN" b="1" sz="2000" lang="en-US">
                <a:solidFill>
                  <a:srgbClr val="CC6600"/>
                </a:solidFill>
                <a:latin typeface="宋体" pitchFamily="2" charset="-122"/>
              </a:rPr>
              <a:t>    </a:t>
            </a:r>
            <a:r>
              <a:rPr altLang="en-US" b="1" sz="2400" lang="en-US">
                <a:solidFill>
                  <a:srgbClr val="CC6600"/>
                </a:solidFill>
                <a:latin typeface="宋体" pitchFamily="2" charset="-122"/>
              </a:rPr>
              <a:t>★</a:t>
            </a:r>
            <a:r>
              <a:rPr altLang="zh-CN" b="1" sz="2400" lang="en-US">
                <a:solidFill>
                  <a:srgbClr val="CC6600"/>
                </a:solidFill>
                <a:latin typeface="宋体" pitchFamily="2" charset="-122"/>
              </a:rPr>
              <a:t> </a:t>
            </a:r>
            <a:r>
              <a:rPr altLang="en-US" sz="2400" lang="zh-CN">
                <a:latin typeface="宋体" pitchFamily="2" charset="-122"/>
              </a:rPr>
              <a:t>对家庭消费数据的解释</a:t>
            </a:r>
            <a:r>
              <a:rPr altLang="zh-CN" sz="2400" lang="en-US">
                <a:latin typeface="宋体" pitchFamily="2" charset="-122"/>
              </a:rPr>
              <a:t>:</a:t>
            </a:r>
            <a:r>
              <a:rPr altLang="en-US" sz="2400" lang="zh-CN">
                <a:latin typeface="宋体" pitchFamily="2" charset="-122"/>
              </a:rPr>
              <a:t>永久收入较高的家庭有成比例的更高的消费</a:t>
            </a:r>
            <a:r>
              <a:rPr altLang="zh-CN" sz="2400" lang="en-US">
                <a:latin typeface="宋体" pitchFamily="2" charset="-122"/>
              </a:rPr>
              <a:t>,</a:t>
            </a:r>
            <a:r>
              <a:rPr altLang="en-US" sz="2400" lang="zh-CN">
                <a:latin typeface="宋体" pitchFamily="2" charset="-122"/>
              </a:rPr>
              <a:t>如果现期收入的所有变化都来自永久收入，那么，所有家庭的平均消费倾向都应该相同。但是部分收入变化来自暂时收入，暂时收入高的家庭并没有较高的消费，平均而言，高收入家庭的平均消费倾向较低。</a:t>
            </a:r>
          </a:p>
          <a:p>
            <a:pPr eaLnBrk="1" hangingPunct="1" indent="-342900" latinLnBrk="1" lvl="0" marL="342900">
              <a:spcBef>
                <a:spcPct val="35000"/>
              </a:spcBef>
              <a:buClr>
                <a:srgbClr val="800000"/>
              </a:buClr>
              <a:buFont typeface="Monotype Sorts" pitchFamily="0" charset="2"/>
              <a:buNone/>
            </a:pPr>
            <a:r>
              <a:rPr altLang="zh-CN" b="1" sz="2400" lang="en-US">
                <a:solidFill>
                  <a:srgbClr val="CC6600"/>
                </a:solidFill>
                <a:latin typeface="宋体" pitchFamily="2" charset="-122"/>
              </a:rPr>
              <a:t>    </a:t>
            </a:r>
            <a:r>
              <a:rPr altLang="zh-CN" b="1" sz="2400" lang="zh-CN">
                <a:solidFill>
                  <a:srgbClr val="CC6600"/>
                </a:solidFill>
                <a:latin typeface="宋体" pitchFamily="2" charset="-122"/>
              </a:rPr>
              <a:t>★</a:t>
            </a:r>
            <a:r>
              <a:rPr altLang="zh-CN" b="1" sz="2400" lang="en-US">
                <a:solidFill>
                  <a:srgbClr val="CC6600"/>
                </a:solidFill>
                <a:latin typeface="宋体" pitchFamily="2" charset="-122"/>
              </a:rPr>
              <a:t> </a:t>
            </a:r>
            <a:r>
              <a:rPr altLang="en-US" sz="2400" lang="zh-CN">
                <a:latin typeface="宋体" pitchFamily="2" charset="-122"/>
              </a:rPr>
              <a:t>对时间序列数据的解释：收入的逐年波动是由暂时收入决定的，高收入年份应该是平均消费倾向低的年份，长期中收入主要来自永久收入，因此平均消费倾向是不变的。</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1">
  <p:cSld>
    <p:spTree>
      <p:nvGrpSpPr>
        <p:cNvPr id="103" name=""/>
        <p:cNvGrpSpPr/>
        <p:nvPr/>
      </p:nvGrpSpPr>
      <p:grpSpPr>
        <a:xfrm rot="0">
          <a:off x="0" y="0"/>
          <a:ext cx="0" cy="0"/>
          <a:chOff x="0" y="0"/>
          <a:chExt cx="0" cy="0"/>
        </a:xfrm>
      </p:grpSpPr>
      <p:sp>
        <p:nvSpPr>
          <p:cNvPr id="1048885" name=""/>
          <p:cNvSpPr/>
          <p:nvPr>
            <p:ph type="title" sz="full" idx="0"/>
          </p:nvPr>
        </p:nvSpPr>
        <p:spPr>
          <a:xfrm rot="0">
            <a:off x="539750" y="635000"/>
            <a:ext cx="8229600" cy="993775"/>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宋体" pitchFamily="2" charset="-122"/>
                <a:sym typeface="Arial" pitchFamily="0" charset="0"/>
              </a:defRPr>
            </a:lvl1pPr>
          </a:lstStyle>
          <a:p>
            <a:pPr algn="l" lvl="0"/>
            <a:r>
              <a:rPr altLang="zh-CN" b="1" sz="3600" lang="en-US">
                <a:solidFill>
                  <a:srgbClr val="CC3300"/>
                </a:solidFill>
              </a:rPr>
              <a:t>7.5  </a:t>
            </a:r>
            <a:r>
              <a:rPr altLang="en-US" b="1" sz="3600" lang="zh-CN">
                <a:solidFill>
                  <a:srgbClr val="CC3300"/>
                </a:solidFill>
              </a:rPr>
              <a:t>罗伯特</a:t>
            </a:r>
            <a:r>
              <a:rPr altLang="zh-CN" b="1" sz="3600" lang="en-US">
                <a:solidFill>
                  <a:srgbClr val="CC3300"/>
                </a:solidFill>
              </a:rPr>
              <a:t>·</a:t>
            </a:r>
            <a:r>
              <a:rPr altLang="en-US" b="1" sz="3600" lang="zh-CN">
                <a:solidFill>
                  <a:srgbClr val="CC3300"/>
                </a:solidFill>
              </a:rPr>
              <a:t>霍尔与随机游走假说</a:t>
            </a:r>
          </a:p>
        </p:txBody>
      </p:sp>
      <p:sp>
        <p:nvSpPr>
          <p:cNvPr id="1048886" name=""/>
          <p:cNvSpPr/>
          <p:nvPr>
            <p:ph type="body" sz="full" idx="1"/>
          </p:nvPr>
        </p:nvSpPr>
        <p:spPr>
          <a:xfrm rot="0">
            <a:off x="457200" y="1782762"/>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0" charset="0"/>
                <a:ea typeface="宋体" pitchFamily="2" charset="-122"/>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0" charset="0"/>
                <a:ea typeface="宋体" pitchFamily="2" charset="-122"/>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0" charset="0"/>
                <a:ea typeface="宋体" pitchFamily="2" charset="-122"/>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0" charset="0"/>
                <a:ea typeface="宋体" pitchFamily="2" charset="-122"/>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0" charset="0"/>
                <a:ea typeface="宋体" pitchFamily="2" charset="-122"/>
                <a:sym typeface="Arial" pitchFamily="0" charset="0"/>
              </a:defRPr>
            </a:lvl5pPr>
          </a:lstStyle>
          <a:p>
            <a:pPr lvl="0">
              <a:buFontTx/>
              <a:buNone/>
            </a:pPr>
            <a:r>
              <a:rPr altLang="en-US" b="1" sz="2800" lang="zh-CN"/>
              <a:t>           经济学家罗伯特</a:t>
            </a:r>
            <a:r>
              <a:rPr altLang="zh-CN" b="1" sz="2800" lang="en-US"/>
              <a:t>·</a:t>
            </a:r>
            <a:r>
              <a:rPr altLang="en-US" b="1" sz="2800" lang="zh-CN"/>
              <a:t>霍尔（</a:t>
            </a:r>
            <a:r>
              <a:rPr altLang="zh-CN" b="1" sz="2800" lang="en-US"/>
              <a:t>Robert Hall</a:t>
            </a:r>
            <a:r>
              <a:rPr altLang="en-US" b="1" sz="2800" lang="zh-CN"/>
              <a:t>）第一个推导出理性预期对消费的含义。它证明了如果永久收入假说是正确的，而且如果消费者有理性预期，那么，消费随时间推移而发生的变动就是不可预测的。当一种变量的变动不可预测时，可以说这种变量遵循随机游走（</a:t>
            </a:r>
            <a:r>
              <a:rPr altLang="zh-CN" b="1" sz="2800" lang="en-US"/>
              <a:t>random walk</a:t>
            </a:r>
            <a:r>
              <a:rPr altLang="en-US" b="1" sz="2800" lang="zh-CN"/>
              <a:t>）。 </a:t>
            </a:r>
            <a:r>
              <a:rPr altLang="en-US" b="1" sz="2400" lang="zh-CN">
                <a:solidFill>
                  <a:srgbClr val="CC6600"/>
                </a:solidFill>
                <a:latin typeface="宋体" pitchFamily="2" charset="-122"/>
              </a:rPr>
              <a:t>     </a:t>
            </a:r>
            <a:r>
              <a:rPr altLang="en-US" b="1" sz="2800" lang="zh-CN"/>
              <a:t>根据霍尔的观点，永久收入假说与理性预期的结合意味着消费遵循随机游走。</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1">
  <p:cSld>
    <p:spTree>
      <p:nvGrpSpPr>
        <p:cNvPr id="104" name=""/>
        <p:cNvGrpSpPr/>
        <p:nvPr/>
      </p:nvGrpSpPr>
      <p:grpSpPr>
        <a:xfrm rot="0">
          <a:off x="0" y="0"/>
          <a:ext cx="0" cy="0"/>
          <a:chOff x="0" y="0"/>
          <a:chExt cx="0" cy="0"/>
        </a:xfrm>
      </p:grpSpPr>
      <p:sp>
        <p:nvSpPr>
          <p:cNvPr id="1048887"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宋体" pitchFamily="2" charset="-122"/>
                <a:sym typeface="Arial" pitchFamily="0" charset="0"/>
              </a:defRPr>
            </a:lvl1pPr>
          </a:lstStyle>
          <a:p>
            <a:pPr algn="l" lvl="0"/>
            <a:r>
              <a:rPr altLang="zh-CN" b="1" sz="3600" lang="en-US">
                <a:solidFill>
                  <a:srgbClr val="CC3300"/>
                </a:solidFill>
              </a:rPr>
              <a:t>7.5  </a:t>
            </a:r>
            <a:r>
              <a:rPr altLang="en-US" b="1" sz="3600" lang="zh-CN">
                <a:solidFill>
                  <a:srgbClr val="CC3300"/>
                </a:solidFill>
              </a:rPr>
              <a:t>罗伯特</a:t>
            </a:r>
            <a:r>
              <a:rPr altLang="zh-CN" b="1" sz="3600" lang="en-US">
                <a:solidFill>
                  <a:srgbClr val="CC3300"/>
                </a:solidFill>
              </a:rPr>
              <a:t>·</a:t>
            </a:r>
            <a:r>
              <a:rPr altLang="en-US" b="1" sz="3600" lang="zh-CN">
                <a:solidFill>
                  <a:srgbClr val="CC3300"/>
                </a:solidFill>
              </a:rPr>
              <a:t>霍尔与随机游走假说</a:t>
            </a:r>
          </a:p>
        </p:txBody>
      </p:sp>
      <p:sp>
        <p:nvSpPr>
          <p:cNvPr id="1048888" name=""/>
          <p:cNvSpPr/>
          <p:nvPr>
            <p:ph type="body" sz="full" idx="1"/>
          </p:nvPr>
        </p:nvSpPr>
        <p:spPr>
          <a:xfrm rot="0">
            <a:off x="457200" y="1600200"/>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0" charset="0"/>
                <a:ea typeface="宋体" pitchFamily="2" charset="-122"/>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0" charset="0"/>
                <a:ea typeface="宋体" pitchFamily="2" charset="-122"/>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0" charset="0"/>
                <a:ea typeface="宋体" pitchFamily="2" charset="-122"/>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0" charset="0"/>
                <a:ea typeface="宋体" pitchFamily="2" charset="-122"/>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0" charset="0"/>
                <a:ea typeface="宋体" pitchFamily="2" charset="-122"/>
                <a:sym typeface="Arial" pitchFamily="0" charset="0"/>
              </a:defRPr>
            </a:lvl5pPr>
          </a:lstStyle>
          <a:p>
            <a:pPr lvl="0">
              <a:buFontTx/>
              <a:buNone/>
            </a:pPr>
            <a:r>
              <a:rPr altLang="en-US" b="1" sz="2800" lang="zh-CN">
                <a:solidFill>
                  <a:srgbClr val="3366FF"/>
                </a:solidFill>
              </a:rPr>
              <a:t> ⊙</a:t>
            </a:r>
            <a:r>
              <a:rPr altLang="en-US" lang="zh-CN"/>
              <a:t>推理</a:t>
            </a:r>
          </a:p>
          <a:p>
            <a:pPr lvl="0">
              <a:buFontTx/>
              <a:buNone/>
            </a:pPr>
            <a:r>
              <a:rPr altLang="en-US" b="1" lang="zh-CN"/>
              <a:t>          </a:t>
            </a:r>
            <a:r>
              <a:rPr altLang="en-US" sz="2800" lang="zh-CN"/>
              <a:t>根据永久收入假说，消费者面临波动的收入并尽最大努力使自己的消费在时间上保持稳定。消费的变动是对一生收入“意外变动”的反应。如果消费者最优地利用所有可获得的信息，那么，他们应该只对那些完全未预期到的事件感到意外。因此，他们消费的变动也应该是无法预期的</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1">
  <p:cSld>
    <p:spTree>
      <p:nvGrpSpPr>
        <p:cNvPr id="105" name=""/>
        <p:cNvGrpSpPr/>
        <p:nvPr/>
      </p:nvGrpSpPr>
      <p:grpSpPr>
        <a:xfrm rot="0">
          <a:off x="0" y="0"/>
          <a:ext cx="0" cy="0"/>
          <a:chOff x="0" y="0"/>
          <a:chExt cx="0" cy="0"/>
        </a:xfrm>
      </p:grpSpPr>
      <p:sp>
        <p:nvSpPr>
          <p:cNvPr id="1048889"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宋体" pitchFamily="2" charset="-122"/>
                <a:sym typeface="Arial" pitchFamily="0" charset="0"/>
              </a:defRPr>
            </a:lvl1pPr>
          </a:lstStyle>
          <a:p>
            <a:pPr algn="l" lvl="0"/>
            <a:r>
              <a:rPr altLang="zh-CN" b="1" sz="3600" lang="en-US">
                <a:solidFill>
                  <a:srgbClr val="CC3300"/>
                </a:solidFill>
              </a:rPr>
              <a:t>7.5  </a:t>
            </a:r>
            <a:r>
              <a:rPr altLang="en-US" b="1" sz="3600" lang="zh-CN">
                <a:solidFill>
                  <a:srgbClr val="CC3300"/>
                </a:solidFill>
              </a:rPr>
              <a:t>罗伯特</a:t>
            </a:r>
            <a:r>
              <a:rPr altLang="zh-CN" b="1" sz="3600" lang="en-US">
                <a:solidFill>
                  <a:srgbClr val="CC3300"/>
                </a:solidFill>
              </a:rPr>
              <a:t>·</a:t>
            </a:r>
            <a:r>
              <a:rPr altLang="en-US" b="1" sz="3600" lang="zh-CN">
                <a:solidFill>
                  <a:srgbClr val="CC3300"/>
                </a:solidFill>
              </a:rPr>
              <a:t>霍尔与随机游走假说</a:t>
            </a:r>
          </a:p>
        </p:txBody>
      </p:sp>
      <p:sp>
        <p:nvSpPr>
          <p:cNvPr id="1048890" name=""/>
          <p:cNvSpPr/>
          <p:nvPr>
            <p:ph type="body" sz="full" idx="1"/>
          </p:nvPr>
        </p:nvSpPr>
        <p:spPr>
          <a:xfrm rot="0">
            <a:off x="457200" y="1600200"/>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0" charset="0"/>
                <a:ea typeface="宋体" pitchFamily="2" charset="-122"/>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0" charset="0"/>
                <a:ea typeface="宋体" pitchFamily="2" charset="-122"/>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0" charset="0"/>
                <a:ea typeface="宋体" pitchFamily="2" charset="-122"/>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0" charset="0"/>
                <a:ea typeface="宋体" pitchFamily="2" charset="-122"/>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0" charset="0"/>
                <a:ea typeface="宋体" pitchFamily="2" charset="-122"/>
                <a:sym typeface="Arial" pitchFamily="0" charset="0"/>
              </a:defRPr>
            </a:lvl5pPr>
          </a:lstStyle>
          <a:p>
            <a:pPr lvl="0">
              <a:lnSpc>
                <a:spcPct val="90000"/>
              </a:lnSpc>
              <a:buFontTx/>
              <a:buNone/>
            </a:pPr>
            <a:r>
              <a:rPr altLang="en-US" b="1" sz="2800" lang="zh-CN">
                <a:solidFill>
                  <a:srgbClr val="3366FF"/>
                </a:solidFill>
              </a:rPr>
              <a:t>  </a:t>
            </a:r>
            <a:r>
              <a:rPr altLang="en-US" b="1" lang="zh-CN">
                <a:solidFill>
                  <a:srgbClr val="3366FF"/>
                </a:solidFill>
              </a:rPr>
              <a:t>⊙</a:t>
            </a:r>
            <a:r>
              <a:rPr altLang="en-US" lang="zh-CN"/>
              <a:t>启示</a:t>
            </a:r>
          </a:p>
          <a:p>
            <a:pPr lvl="0">
              <a:lnSpc>
                <a:spcPct val="90000"/>
              </a:lnSpc>
              <a:buFontTx/>
              <a:buNone/>
            </a:pPr>
            <a:r>
              <a:rPr altLang="en-US" b="1" lang="zh-CN"/>
              <a:t>          </a:t>
            </a:r>
            <a:r>
              <a:rPr altLang="en-US" sz="2800" lang="zh-CN"/>
              <a:t>消费的理性预期研究方法不仅对预期有意义，而且对经济政策分析也有意义。如果消费者遵循永久收入假说，而且存在理性预期，那么，只有未预期到的政策变动才会影响消费。政府可以通过公众对政府行动的预期来影响经济。然而，预期是无法直接观察到的。因此，往往难以知道财政政策的变动如何改变及何时改变总需求。</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1">
  <p:cSld>
    <p:spTree>
      <p:nvGrpSpPr>
        <p:cNvPr id="106" name=""/>
        <p:cNvGrpSpPr/>
        <p:nvPr/>
      </p:nvGrpSpPr>
      <p:grpSpPr>
        <a:xfrm rot="0">
          <a:off x="0" y="0"/>
          <a:ext cx="0" cy="0"/>
          <a:chOff x="0" y="0"/>
          <a:chExt cx="0" cy="0"/>
        </a:xfrm>
      </p:grpSpPr>
      <p:sp>
        <p:nvSpPr>
          <p:cNvPr id="1048891" name=""/>
          <p:cNvSpPr/>
          <p:nvPr>
            <p:ph type="title" sz="full" idx="0"/>
          </p:nvPr>
        </p:nvSpPr>
        <p:spPr>
          <a:xfrm rot="0">
            <a:off x="468312" y="476250"/>
            <a:ext cx="8229600" cy="922337"/>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宋体" pitchFamily="2" charset="-122"/>
                <a:sym typeface="Arial" pitchFamily="0" charset="0"/>
              </a:defRPr>
            </a:lvl1pPr>
          </a:lstStyle>
          <a:p>
            <a:pPr algn="l" lvl="0"/>
            <a:r>
              <a:rPr altLang="zh-CN" b="1" sz="3600" lang="en-US">
                <a:solidFill>
                  <a:srgbClr val="CC3300"/>
                </a:solidFill>
              </a:rPr>
              <a:t>7.6  </a:t>
            </a:r>
            <a:r>
              <a:rPr altLang="en-US" b="1" sz="3600" lang="zh-CN">
                <a:solidFill>
                  <a:srgbClr val="CC3300"/>
                </a:solidFill>
              </a:rPr>
              <a:t>戴维</a:t>
            </a:r>
            <a:r>
              <a:rPr altLang="zh-CN" b="1" sz="3600" lang="zh-CN">
                <a:solidFill>
                  <a:srgbClr val="CC3300"/>
                </a:solidFill>
              </a:rPr>
              <a:t>·</a:t>
            </a:r>
            <a:r>
              <a:rPr altLang="en-US" b="1" sz="3600" lang="zh-CN">
                <a:solidFill>
                  <a:srgbClr val="CC3300"/>
                </a:solidFill>
              </a:rPr>
              <a:t>莱布森与及时满足的吸引力</a:t>
            </a:r>
            <a:r>
              <a:rPr altLang="zh-CN" b="1" sz="4000" lang="en-US">
                <a:solidFill>
                  <a:srgbClr val="FF6600"/>
                </a:solidFill>
              </a:rPr>
              <a:t>  </a:t>
            </a:r>
          </a:p>
        </p:txBody>
      </p:sp>
      <p:sp>
        <p:nvSpPr>
          <p:cNvPr id="1048892" name=""/>
          <p:cNvSpPr/>
          <p:nvPr>
            <p:ph type="body" sz="full" idx="1"/>
          </p:nvPr>
        </p:nvSpPr>
        <p:spPr>
          <a:xfrm rot="0">
            <a:off x="457200" y="1600200"/>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0" charset="0"/>
                <a:ea typeface="宋体" pitchFamily="2" charset="-122"/>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0" charset="0"/>
                <a:ea typeface="宋体" pitchFamily="2" charset="-122"/>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0" charset="0"/>
                <a:ea typeface="宋体" pitchFamily="2" charset="-122"/>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0" charset="0"/>
                <a:ea typeface="宋体" pitchFamily="2" charset="-122"/>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0" charset="0"/>
                <a:ea typeface="宋体" pitchFamily="2" charset="-122"/>
                <a:sym typeface="Arial" pitchFamily="0" charset="0"/>
              </a:defRPr>
            </a:lvl5pPr>
          </a:lstStyle>
          <a:p>
            <a:pPr lvl="0">
              <a:buFontTx/>
              <a:buNone/>
            </a:pPr>
            <a:r>
              <a:rPr altLang="en-US" b="1" lang="zh-CN">
                <a:solidFill>
                  <a:srgbClr val="3366FF"/>
                </a:solidFill>
              </a:rPr>
              <a:t>  ⊙ </a:t>
            </a:r>
            <a:r>
              <a:rPr altLang="en-US" lang="zh-CN"/>
              <a:t>假说</a:t>
            </a:r>
          </a:p>
          <a:p>
            <a:pPr lvl="0">
              <a:buFontTx/>
              <a:buNone/>
            </a:pPr>
            <a:r>
              <a:rPr altLang="zh-CN" b="1" sz="2800" lang="en-US">
                <a:solidFill>
                  <a:srgbClr val="CC6600"/>
                </a:solidFill>
                <a:latin typeface="宋体" pitchFamily="2" charset="-122"/>
              </a:rPr>
              <a:t>   </a:t>
            </a:r>
            <a:r>
              <a:rPr altLang="zh-CN" b="1" sz="2800" lang="zh-CN">
                <a:solidFill>
                  <a:srgbClr val="CC6600"/>
                </a:solidFill>
                <a:latin typeface="宋体" pitchFamily="2" charset="-122"/>
              </a:rPr>
              <a:t>★</a:t>
            </a:r>
            <a:r>
              <a:rPr altLang="zh-CN" b="1" sz="2800" lang="en-US">
                <a:solidFill>
                  <a:srgbClr val="CC6600"/>
                </a:solidFill>
                <a:latin typeface="宋体" pitchFamily="2" charset="-122"/>
              </a:rPr>
              <a:t> </a:t>
            </a:r>
            <a:r>
              <a:rPr altLang="en-US" sz="2800" lang="zh-CN"/>
              <a:t>消费决策不是由极度理性的经济人而是由行为远非理性的真实人作出的，消费者认为自己是不完美的决策者。</a:t>
            </a:r>
          </a:p>
          <a:p>
            <a:pPr lvl="0">
              <a:buFontTx/>
              <a:buNone/>
            </a:pPr>
            <a:r>
              <a:rPr altLang="zh-CN" b="1" sz="2800" lang="en-US">
                <a:solidFill>
                  <a:srgbClr val="CC6600"/>
                </a:solidFill>
                <a:latin typeface="宋体" pitchFamily="2" charset="-122"/>
              </a:rPr>
              <a:t>   </a:t>
            </a:r>
            <a:r>
              <a:rPr altLang="en-US" b="1" sz="2800" lang="en-US">
                <a:solidFill>
                  <a:srgbClr val="CC6600"/>
                </a:solidFill>
                <a:latin typeface="宋体" pitchFamily="2" charset="-122"/>
              </a:rPr>
              <a:t>★</a:t>
            </a:r>
            <a:r>
              <a:rPr altLang="zh-CN" b="1" sz="2800" lang="en-US">
                <a:solidFill>
                  <a:srgbClr val="CC6600"/>
                </a:solidFill>
                <a:latin typeface="宋体" pitchFamily="2" charset="-122"/>
              </a:rPr>
              <a:t> </a:t>
            </a:r>
            <a:r>
              <a:rPr altLang="en-US" sz="2800" lang="zh-CN"/>
              <a:t>消费者的偏好可能是时间不一致的，他们可能仅仅因为时间的流逝而改变其决策。</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1">
  <p:cSld>
    <p:spTree>
      <p:nvGrpSpPr>
        <p:cNvPr id="107" name=""/>
        <p:cNvGrpSpPr/>
        <p:nvPr/>
      </p:nvGrpSpPr>
      <p:grpSpPr>
        <a:xfrm rot="0">
          <a:off x="0" y="0"/>
          <a:ext cx="0" cy="0"/>
          <a:chOff x="0" y="0"/>
          <a:chExt cx="0" cy="0"/>
        </a:xfrm>
      </p:grpSpPr>
      <p:sp>
        <p:nvSpPr>
          <p:cNvPr id="1048893" name=""/>
          <p:cNvSpPr/>
          <p:nvPr>
            <p:ph type="title" sz="full" idx="0"/>
          </p:nvPr>
        </p:nvSpPr>
        <p:spPr>
          <a:xfrm rot="0">
            <a:off x="457200" y="549275"/>
            <a:ext cx="8229600" cy="868362"/>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宋体" pitchFamily="2" charset="-122"/>
                <a:sym typeface="Arial" pitchFamily="0" charset="0"/>
              </a:defRPr>
            </a:lvl1pPr>
          </a:lstStyle>
          <a:p>
            <a:pPr algn="l" lvl="0"/>
            <a:r>
              <a:rPr altLang="zh-CN" b="1" sz="3600" lang="en-US">
                <a:solidFill>
                  <a:srgbClr val="CC3300"/>
                </a:solidFill>
              </a:rPr>
              <a:t>7.7 </a:t>
            </a:r>
            <a:r>
              <a:rPr altLang="en-US" b="1" sz="3600" lang="zh-CN">
                <a:solidFill>
                  <a:srgbClr val="CC3300"/>
                </a:solidFill>
              </a:rPr>
              <a:t>结论</a:t>
            </a:r>
          </a:p>
        </p:txBody>
      </p:sp>
      <p:sp>
        <p:nvSpPr>
          <p:cNvPr id="1048894" name=""/>
          <p:cNvSpPr/>
          <p:nvPr>
            <p:ph type="body" sz="full" idx="1"/>
          </p:nvPr>
        </p:nvSpPr>
        <p:spPr>
          <a:xfrm rot="0">
            <a:off x="457200" y="1600200"/>
            <a:ext cx="8435975"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0" charset="0"/>
                <a:ea typeface="宋体" pitchFamily="2" charset="-122"/>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0" charset="0"/>
                <a:ea typeface="宋体" pitchFamily="2" charset="-122"/>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0" charset="0"/>
                <a:ea typeface="宋体" pitchFamily="2" charset="-122"/>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0" charset="0"/>
                <a:ea typeface="宋体" pitchFamily="2" charset="-122"/>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0" charset="0"/>
                <a:ea typeface="宋体" pitchFamily="2" charset="-122"/>
                <a:sym typeface="Arial" pitchFamily="0" charset="0"/>
              </a:defRPr>
            </a:lvl5pPr>
          </a:lstStyle>
          <a:p>
            <a:pPr lvl="0">
              <a:buFontTx/>
              <a:buNone/>
            </a:pPr>
            <a:r>
              <a:rPr altLang="en-US" b="1" sz="2800" lang="zh-CN">
                <a:solidFill>
                  <a:srgbClr val="3366FF"/>
                </a:solidFill>
              </a:rPr>
              <a:t>⊙ </a:t>
            </a:r>
            <a:r>
              <a:rPr altLang="en-US" lang="zh-CN"/>
              <a:t>消费者行为观点的发展</a:t>
            </a:r>
          </a:p>
          <a:p>
            <a:pPr lvl="0">
              <a:buFontTx/>
              <a:buNone/>
            </a:pPr>
            <a:r>
              <a:rPr altLang="zh-CN" b="1" sz="2800" lang="en-US">
                <a:solidFill>
                  <a:srgbClr val="CC6600"/>
                </a:solidFill>
                <a:latin typeface="宋体" pitchFamily="2" charset="-122"/>
              </a:rPr>
              <a:t> </a:t>
            </a:r>
            <a:r>
              <a:rPr altLang="zh-CN" b="1" sz="2800" lang="zh-CN">
                <a:solidFill>
                  <a:srgbClr val="CC6600"/>
                </a:solidFill>
                <a:latin typeface="宋体" pitchFamily="2" charset="-122"/>
              </a:rPr>
              <a:t>★</a:t>
            </a:r>
            <a:r>
              <a:rPr altLang="zh-CN" b="1" sz="2800" lang="en-US">
                <a:solidFill>
                  <a:srgbClr val="CC6600"/>
                </a:solidFill>
                <a:latin typeface="宋体" pitchFamily="2" charset="-122"/>
              </a:rPr>
              <a:t> </a:t>
            </a:r>
            <a:r>
              <a:rPr altLang="en-US" sz="2800" lang="zh-CN">
                <a:latin typeface="宋体" pitchFamily="2" charset="-122"/>
              </a:rPr>
              <a:t>凯恩斯消费理论认为，消费主要取决于现期收入</a:t>
            </a:r>
          </a:p>
          <a:p>
            <a:pPr lvl="0">
              <a:buFontTx/>
              <a:buNone/>
            </a:pPr>
            <a:r>
              <a:rPr altLang="en-US" sz="2800" lang="zh-CN">
                <a:latin typeface="宋体" pitchFamily="2" charset="-122"/>
              </a:rPr>
              <a:t>            </a:t>
            </a:r>
            <a:r>
              <a:rPr altLang="zh-CN" sz="2400" lang="en-US">
                <a:latin typeface="宋体" pitchFamily="2" charset="-122"/>
              </a:rPr>
              <a:t>消费=f(</a:t>
            </a:r>
            <a:r>
              <a:rPr altLang="en-US" sz="2400" lang="zh-CN">
                <a:latin typeface="宋体" pitchFamily="2" charset="-122"/>
              </a:rPr>
              <a:t>现期收入）</a:t>
            </a:r>
          </a:p>
          <a:p>
            <a:pPr lvl="0">
              <a:buFontTx/>
              <a:buNone/>
            </a:pPr>
            <a:r>
              <a:rPr altLang="zh-CN" b="1" sz="2800" lang="en-US">
                <a:solidFill>
                  <a:srgbClr val="CC6600"/>
                </a:solidFill>
                <a:latin typeface="宋体" pitchFamily="2" charset="-122"/>
              </a:rPr>
              <a:t> </a:t>
            </a:r>
            <a:r>
              <a:rPr altLang="en-US" b="1" sz="2800" lang="en-US">
                <a:solidFill>
                  <a:srgbClr val="CC6600"/>
                </a:solidFill>
                <a:latin typeface="宋体" pitchFamily="2" charset="-122"/>
              </a:rPr>
              <a:t>★</a:t>
            </a:r>
            <a:r>
              <a:rPr altLang="zh-CN" b="1" sz="2800" lang="en-US">
                <a:solidFill>
                  <a:srgbClr val="CC6600"/>
                </a:solidFill>
                <a:latin typeface="宋体" pitchFamily="2" charset="-122"/>
              </a:rPr>
              <a:t> </a:t>
            </a:r>
            <a:r>
              <a:rPr altLang="en-US" sz="2800" lang="zh-CN">
                <a:latin typeface="宋体" pitchFamily="2" charset="-122"/>
              </a:rPr>
              <a:t>近年来经济学家的研究认为，消费者知道他们面临着跨期决策，消费者前瞻到他们未来的资源和需要。</a:t>
            </a:r>
          </a:p>
          <a:p>
            <a:pPr lvl="0">
              <a:buFontTx/>
              <a:buNone/>
            </a:pPr>
            <a:r>
              <a:rPr altLang="en-US" sz="2800" lang="zh-CN">
                <a:latin typeface="宋体" pitchFamily="2" charset="-122"/>
              </a:rPr>
              <a:t>      </a:t>
            </a:r>
            <a:r>
              <a:rPr altLang="zh-CN" sz="2400" lang="en-US">
                <a:latin typeface="宋体" pitchFamily="2" charset="-122"/>
              </a:rPr>
              <a:t>消费=f(</a:t>
            </a:r>
            <a:r>
              <a:rPr altLang="en-US" sz="2400" lang="zh-CN">
                <a:latin typeface="宋体" pitchFamily="2" charset="-122"/>
              </a:rPr>
              <a:t>现期收入，财富，预期未来收入，利率）</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58" name=""/>
        <p:cNvGrpSpPr/>
        <p:nvPr/>
      </p:nvGrpSpPr>
      <p:grpSpPr>
        <a:xfrm rot="0">
          <a:off x="0" y="0"/>
          <a:ext cx="0" cy="0"/>
          <a:chOff x="0" y="0"/>
          <a:chExt cx="0" cy="0"/>
        </a:xfrm>
      </p:grpSpPr>
      <p:sp>
        <p:nvSpPr>
          <p:cNvPr id="1048598"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宋体" pitchFamily="2" charset="-122"/>
                <a:sym typeface="Arial" pitchFamily="0" charset="0"/>
              </a:defRPr>
            </a:lvl1pPr>
          </a:lstStyle>
          <a:p>
            <a:pPr algn="l" eaLnBrk="1" hangingPunct="1" latinLnBrk="1" lvl="0"/>
            <a:r>
              <a:rPr altLang="zh-CN" b="1" sz="3600" lang="en-US">
                <a:solidFill>
                  <a:srgbClr val="CC3300"/>
                </a:solidFill>
              </a:rPr>
              <a:t>7.1 </a:t>
            </a:r>
            <a:r>
              <a:rPr altLang="en-US" b="1" sz="3600" lang="zh-CN">
                <a:solidFill>
                  <a:srgbClr val="CC3300"/>
                </a:solidFill>
              </a:rPr>
              <a:t>凯恩斯与消费函数</a:t>
            </a:r>
          </a:p>
        </p:txBody>
      </p:sp>
      <p:sp>
        <p:nvSpPr>
          <p:cNvPr id="1048599" name=""/>
          <p:cNvSpPr/>
          <p:nvPr>
            <p:ph type="body" sz="full" idx="1"/>
          </p:nvPr>
        </p:nvSpPr>
        <p:spPr>
          <a:xfrm rot="0">
            <a:off x="539750" y="1557337"/>
            <a:ext cx="8353425"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0" charset="0"/>
                <a:ea typeface="宋体" pitchFamily="2" charset="-122"/>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0" charset="0"/>
                <a:ea typeface="宋体" pitchFamily="2" charset="-122"/>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0" charset="0"/>
                <a:ea typeface="宋体" pitchFamily="2" charset="-122"/>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0" charset="0"/>
                <a:ea typeface="宋体" pitchFamily="2" charset="-122"/>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0" charset="0"/>
                <a:ea typeface="宋体" pitchFamily="2" charset="-122"/>
                <a:sym typeface="Arial" pitchFamily="0" charset="0"/>
              </a:defRPr>
            </a:lvl5pPr>
          </a:lstStyle>
          <a:p>
            <a:pPr eaLnBrk="1" hangingPunct="1" latinLnBrk="1" lvl="0">
              <a:lnSpc>
                <a:spcPct val="90000"/>
              </a:lnSpc>
              <a:buFontTx/>
              <a:buNone/>
            </a:pPr>
            <a:r>
              <a:rPr altLang="en-US" b="1" lang="zh-CN">
                <a:solidFill>
                  <a:srgbClr val="3366FF"/>
                </a:solidFill>
              </a:rPr>
              <a:t> ⊙ </a:t>
            </a:r>
            <a:r>
              <a:rPr altLang="en-US" lang="zh-CN">
                <a:solidFill>
                  <a:schemeClr val="lt2"/>
                </a:solidFill>
              </a:rPr>
              <a:t>凯恩斯猜测</a:t>
            </a:r>
          </a:p>
          <a:p>
            <a:pPr eaLnBrk="1" hangingPunct="1" latinLnBrk="1" lvl="0">
              <a:lnSpc>
                <a:spcPct val="90000"/>
              </a:lnSpc>
              <a:buFontTx/>
              <a:buNone/>
            </a:pPr>
            <a:r>
              <a:rPr altLang="en-US" b="1" sz="2800" lang="zh-CN">
                <a:solidFill>
                  <a:srgbClr val="CC6600"/>
                </a:solidFill>
              </a:rPr>
              <a:t>   ★ </a:t>
            </a:r>
            <a:r>
              <a:rPr altLang="en-US" sz="2800" lang="zh-CN"/>
              <a:t>三点猜测</a:t>
            </a:r>
          </a:p>
          <a:p>
            <a:pPr eaLnBrk="1" hangingPunct="1" latinLnBrk="1" lvl="0">
              <a:lnSpc>
                <a:spcPct val="90000"/>
              </a:lnSpc>
              <a:buFontTx/>
              <a:buNone/>
            </a:pPr>
            <a:r>
              <a:rPr altLang="en-US" b="1" sz="2800" lang="zh-CN">
                <a:solidFill>
                  <a:srgbClr val="FF3399"/>
                </a:solidFill>
                <a:latin typeface="宋体" pitchFamily="2" charset="-122"/>
              </a:rPr>
              <a:t>    ∗ </a:t>
            </a:r>
            <a:r>
              <a:rPr altLang="zh-CN" sz="2800" lang="en-US">
                <a:solidFill>
                  <a:schemeClr val="lt2"/>
                </a:solidFill>
              </a:rPr>
              <a:t>边际消费倾向（额外一美元收入中用于消费的数额,</a:t>
            </a:r>
            <a:r>
              <a:rPr altLang="zh-CN" sz="2800" lang="en-US">
                <a:solidFill>
                  <a:schemeClr val="lt2"/>
                </a:solidFill>
                <a:latin typeface="宋体" pitchFamily="2" charset="-122"/>
              </a:rPr>
              <a:t>MPC</a:t>
            </a:r>
            <a:r>
              <a:rPr altLang="en-US" sz="2800" lang="zh-CN">
                <a:solidFill>
                  <a:schemeClr val="lt2"/>
                </a:solidFill>
              </a:rPr>
              <a:t>）的变动规律是：“当收入增加时人们会增加他们的消费，但增加量不会像收入增加的那么多。</a:t>
            </a:r>
          </a:p>
          <a:p>
            <a:pPr eaLnBrk="1" hangingPunct="1" latinLnBrk="1" lvl="0">
              <a:lnSpc>
                <a:spcPct val="90000"/>
              </a:lnSpc>
              <a:buFontTx/>
              <a:buNone/>
            </a:pPr>
            <a:r>
              <a:rPr altLang="en-US" b="1" sz="2800" lang="zh-CN">
                <a:solidFill>
                  <a:srgbClr val="FF3399"/>
                </a:solidFill>
                <a:latin typeface="宋体" pitchFamily="2" charset="-122"/>
              </a:rPr>
              <a:t>    ∗ </a:t>
            </a:r>
            <a:r>
              <a:rPr altLang="zh-CN" sz="2800" lang="en-US">
                <a:solidFill>
                  <a:schemeClr val="lt2"/>
                </a:solidFill>
              </a:rPr>
              <a:t>平均消费倾向（消费与收入之比,</a:t>
            </a:r>
            <a:r>
              <a:rPr altLang="zh-CN" sz="2800" lang="en-US">
                <a:solidFill>
                  <a:schemeClr val="lt2"/>
                </a:solidFill>
                <a:latin typeface="宋体" pitchFamily="2" charset="-122"/>
              </a:rPr>
              <a:t>APC</a:t>
            </a:r>
            <a:r>
              <a:rPr altLang="en-US" sz="2800" lang="zh-CN">
                <a:solidFill>
                  <a:schemeClr val="lt2"/>
                </a:solidFill>
              </a:rPr>
              <a:t>）随收入的增加而下降。</a:t>
            </a:r>
          </a:p>
          <a:p>
            <a:pPr eaLnBrk="1" hangingPunct="1" latinLnBrk="1" lvl="0">
              <a:lnSpc>
                <a:spcPct val="90000"/>
              </a:lnSpc>
              <a:buFontTx/>
              <a:buNone/>
            </a:pPr>
            <a:r>
              <a:rPr altLang="en-US" b="1" sz="2800" lang="zh-CN">
                <a:solidFill>
                  <a:srgbClr val="FF3399"/>
                </a:solidFill>
                <a:latin typeface="宋体" pitchFamily="2" charset="-122"/>
              </a:rPr>
              <a:t>    ∗ </a:t>
            </a:r>
            <a:r>
              <a:rPr altLang="en-US" sz="2800" lang="zh-CN">
                <a:solidFill>
                  <a:schemeClr val="lt2"/>
                </a:solidFill>
              </a:rPr>
              <a:t>收入是消费数量的主要决定因素，而利率并不发挥重要作用。</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59" name=""/>
        <p:cNvGrpSpPr/>
        <p:nvPr/>
      </p:nvGrpSpPr>
      <p:grpSpPr>
        <a:xfrm rot="0">
          <a:off x="0" y="0"/>
          <a:ext cx="0" cy="0"/>
          <a:chOff x="0" y="0"/>
          <a:chExt cx="0" cy="0"/>
        </a:xfrm>
      </p:grpSpPr>
      <p:sp>
        <p:nvSpPr>
          <p:cNvPr id="1048600" name=""/>
          <p:cNvSpPr/>
          <p:nvPr>
            <p:ph type="title" sz="full" idx="0"/>
          </p:nvPr>
        </p:nvSpPr>
        <p:spPr>
          <a:xfrm rot="0">
            <a:off x="611187" y="260350"/>
            <a:ext cx="8229600" cy="993775"/>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宋体" pitchFamily="2" charset="-122"/>
                <a:sym typeface="Arial" pitchFamily="0" charset="0"/>
              </a:defRPr>
            </a:lvl1pPr>
          </a:lstStyle>
          <a:p>
            <a:pPr algn="l" eaLnBrk="1" hangingPunct="1" latinLnBrk="1" lvl="0"/>
            <a:r>
              <a:rPr altLang="zh-CN" b="1" sz="3600" lang="en-US">
                <a:solidFill>
                  <a:srgbClr val="CC3300"/>
                </a:solidFill>
              </a:rPr>
              <a:t>7.1 </a:t>
            </a:r>
            <a:r>
              <a:rPr altLang="en-US" b="1" sz="3600" lang="zh-CN">
                <a:solidFill>
                  <a:srgbClr val="CC3300"/>
                </a:solidFill>
              </a:rPr>
              <a:t>凯恩斯与消费函数</a:t>
            </a:r>
          </a:p>
        </p:txBody>
      </p:sp>
      <p:grpSp>
        <p:nvGrpSpPr>
          <p:cNvPr id="60" name=""/>
          <p:cNvGrpSpPr/>
          <p:nvPr/>
        </p:nvGrpSpPr>
        <p:grpSpPr>
          <a:xfrm rot="0">
            <a:off x="1116012" y="1870075"/>
            <a:ext cx="6480175" cy="3287712"/>
            <a:chOff x="431" y="1117"/>
            <a:chExt cx="3786" cy="1944"/>
          </a:xfrm>
        </p:grpSpPr>
        <p:pic>
          <p:nvPicPr>
            <p:cNvPr id="2097155" name=""/>
            <p:cNvPicPr>
              <a:picLocks/>
            </p:cNvPicPr>
            <p:nvPr/>
          </p:nvPicPr>
          <p:blipFill>
            <a:blip xmlns:r="http://schemas.openxmlformats.org/officeDocument/2006/relationships" r:embed="rId1"/>
            <a:srcRect l="0" t="0" r="0" b="0"/>
            <a:stretch>
              <a:fillRect/>
            </a:stretch>
          </p:blipFill>
          <p:spPr>
            <a:xfrm rot="0">
              <a:off x="1512" y="2365"/>
              <a:ext cx="96" cy="136"/>
            </a:xfrm>
            <a:prstGeom prst="rect"/>
            <a:noFill/>
            <a:ln>
              <a:noFill/>
            </a:ln>
          </p:spPr>
        </p:pic>
        <p:sp>
          <p:nvSpPr>
            <p:cNvPr id="1048601" name=""/>
            <p:cNvSpPr/>
            <p:nvPr/>
          </p:nvSpPr>
          <p:spPr>
            <a:xfrm rot="0">
              <a:off x="1066" y="2750"/>
              <a:ext cx="2767" cy="0"/>
            </a:xfrm>
            <a:prstGeom prst="line"/>
            <a:noFill/>
            <a:ln w="38100" cap="flat" cmpd="sng">
              <a:solidFill>
                <a:schemeClr val="dk1">
                  <a:alpha val="100000"/>
                </a:schemeClr>
              </a:solidFill>
              <a:prstDash val="solid"/>
              <a:round/>
            </a:ln>
          </p:spPr>
        </p:sp>
        <p:sp>
          <p:nvSpPr>
            <p:cNvPr id="1048602" name=""/>
            <p:cNvSpPr/>
            <p:nvPr/>
          </p:nvSpPr>
          <p:spPr>
            <a:xfrm rot="0" flipV="1">
              <a:off x="1066" y="1162"/>
              <a:ext cx="0" cy="1588"/>
            </a:xfrm>
            <a:prstGeom prst="line"/>
            <a:noFill/>
            <a:ln w="38100" cap="flat" cmpd="sng">
              <a:solidFill>
                <a:schemeClr val="dk1">
                  <a:alpha val="100000"/>
                </a:schemeClr>
              </a:solidFill>
              <a:prstDash val="solid"/>
              <a:round/>
            </a:ln>
          </p:spPr>
        </p:sp>
        <p:sp>
          <p:nvSpPr>
            <p:cNvPr id="1048603" name=""/>
            <p:cNvSpPr/>
            <p:nvPr/>
          </p:nvSpPr>
          <p:spPr>
            <a:xfrm rot="0" flipV="1">
              <a:off x="1066" y="1525"/>
              <a:ext cx="2358" cy="680"/>
            </a:xfrm>
            <a:prstGeom prst="line"/>
            <a:noFill/>
            <a:ln w="28575" cap="flat" cmpd="sng">
              <a:solidFill>
                <a:schemeClr val="dk1">
                  <a:alpha val="100000"/>
                </a:schemeClr>
              </a:solidFill>
              <a:prstDash val="solid"/>
              <a:round/>
            </a:ln>
          </p:spPr>
        </p:sp>
        <p:sp>
          <p:nvSpPr>
            <p:cNvPr id="1048604" name=""/>
            <p:cNvSpPr txBox="1"/>
            <p:nvPr/>
          </p:nvSpPr>
          <p:spPr>
            <a:xfrm rot="0">
              <a:off x="431" y="1117"/>
              <a:ext cx="566" cy="217"/>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b="1" lang="zh-CN">
                  <a:latin typeface="宋体" pitchFamily="2" charset="-122"/>
                </a:rPr>
                <a:t>消费，</a:t>
              </a:r>
              <a:r>
                <a:rPr altLang="zh-CN" b="1" lang="en-US">
                  <a:latin typeface="宋体" pitchFamily="2" charset="-122"/>
                </a:rPr>
                <a:t>C</a:t>
              </a:r>
            </a:p>
          </p:txBody>
        </p:sp>
        <p:sp>
          <p:nvSpPr>
            <p:cNvPr id="1048605" name=""/>
            <p:cNvSpPr txBox="1"/>
            <p:nvPr/>
          </p:nvSpPr>
          <p:spPr>
            <a:xfrm rot="0">
              <a:off x="3593" y="2753"/>
              <a:ext cx="624" cy="217"/>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b="1" lang="zh-CN">
                  <a:latin typeface="宋体" pitchFamily="2" charset="-122"/>
                </a:rPr>
                <a:t>收入，</a:t>
              </a:r>
              <a:r>
                <a:rPr altLang="zh-CN" b="1" lang="en-US">
                  <a:latin typeface="宋体" pitchFamily="2" charset="-122"/>
                </a:rPr>
                <a:t>Y</a:t>
              </a:r>
            </a:p>
          </p:txBody>
        </p:sp>
        <p:sp>
          <p:nvSpPr>
            <p:cNvPr id="1048606" name=""/>
            <p:cNvSpPr/>
            <p:nvPr/>
          </p:nvSpPr>
          <p:spPr>
            <a:xfrm rot="0">
              <a:off x="1791" y="2024"/>
              <a:ext cx="227" cy="0"/>
            </a:xfrm>
            <a:prstGeom prst="line"/>
            <a:noFill/>
            <a:ln w="9525" cap="flat" cmpd="sng">
              <a:solidFill>
                <a:schemeClr val="dk1">
                  <a:alpha val="100000"/>
                </a:schemeClr>
              </a:solidFill>
              <a:prstDash val="solid"/>
              <a:round/>
            </a:ln>
          </p:spPr>
        </p:sp>
        <p:sp>
          <p:nvSpPr>
            <p:cNvPr id="1048607" name=""/>
            <p:cNvSpPr/>
            <p:nvPr/>
          </p:nvSpPr>
          <p:spPr>
            <a:xfrm rot="0">
              <a:off x="2018" y="1933"/>
              <a:ext cx="0" cy="91"/>
            </a:xfrm>
            <a:prstGeom prst="line"/>
            <a:noFill/>
            <a:ln w="9525" cap="flat" cmpd="sng">
              <a:solidFill>
                <a:schemeClr val="dk1">
                  <a:alpha val="100000"/>
                </a:schemeClr>
              </a:solidFill>
              <a:prstDash val="solid"/>
              <a:round/>
            </a:ln>
          </p:spPr>
        </p:sp>
        <p:sp>
          <p:nvSpPr>
            <p:cNvPr id="1048608" name=""/>
            <p:cNvSpPr txBox="1"/>
            <p:nvPr/>
          </p:nvSpPr>
          <p:spPr>
            <a:xfrm rot="0">
              <a:off x="1779" y="1982"/>
              <a:ext cx="172" cy="217"/>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zh-CN" b="1" lang="en-US">
                  <a:latin typeface="宋体" pitchFamily="2" charset="-122"/>
                </a:rPr>
                <a:t>1</a:t>
              </a:r>
            </a:p>
          </p:txBody>
        </p:sp>
        <p:sp>
          <p:nvSpPr>
            <p:cNvPr id="1048609" name=""/>
            <p:cNvSpPr txBox="1"/>
            <p:nvPr/>
          </p:nvSpPr>
          <p:spPr>
            <a:xfrm rot="0">
              <a:off x="2064" y="1879"/>
              <a:ext cx="304" cy="217"/>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zh-CN" b="1" lang="en-US">
                  <a:latin typeface="宋体" pitchFamily="2" charset="-122"/>
                </a:rPr>
                <a:t>MPC</a:t>
              </a:r>
            </a:p>
          </p:txBody>
        </p:sp>
        <p:sp>
          <p:nvSpPr>
            <p:cNvPr id="1048610" name=""/>
            <p:cNvSpPr/>
            <p:nvPr/>
          </p:nvSpPr>
          <p:spPr>
            <a:xfrm rot="0" flipV="1">
              <a:off x="1066" y="2069"/>
              <a:ext cx="453" cy="681"/>
            </a:xfrm>
            <a:prstGeom prst="line"/>
            <a:noFill/>
            <a:ln w="9525" cap="flat" cmpd="sng">
              <a:solidFill>
                <a:schemeClr val="dk1">
                  <a:alpha val="100000"/>
                </a:schemeClr>
              </a:solidFill>
              <a:prstDash val="dash"/>
              <a:round/>
            </a:ln>
          </p:spPr>
        </p:sp>
        <p:sp>
          <p:nvSpPr>
            <p:cNvPr id="1048611" name=""/>
            <p:cNvSpPr/>
            <p:nvPr/>
          </p:nvSpPr>
          <p:spPr>
            <a:xfrm rot="0" flipV="1">
              <a:off x="1066" y="1570"/>
              <a:ext cx="2177" cy="1180"/>
            </a:xfrm>
            <a:prstGeom prst="line"/>
            <a:noFill/>
            <a:ln w="9525" cap="flat" cmpd="sng">
              <a:solidFill>
                <a:schemeClr val="dk1">
                  <a:alpha val="100000"/>
                </a:schemeClr>
              </a:solidFill>
              <a:prstDash val="dash"/>
              <a:round/>
            </a:ln>
          </p:spPr>
        </p:sp>
        <p:sp>
          <p:nvSpPr>
            <p:cNvPr id="1048612" name=""/>
            <p:cNvSpPr/>
            <p:nvPr/>
          </p:nvSpPr>
          <p:spPr>
            <a:xfrm rot="0">
              <a:off x="1338" y="2387"/>
              <a:ext cx="136" cy="0"/>
            </a:xfrm>
            <a:prstGeom prst="line"/>
            <a:noFill/>
            <a:ln w="9525" cap="flat" cmpd="sng">
              <a:solidFill>
                <a:schemeClr val="dk1">
                  <a:alpha val="100000"/>
                </a:schemeClr>
              </a:solidFill>
              <a:prstDash val="solid"/>
              <a:round/>
            </a:ln>
          </p:spPr>
        </p:sp>
        <p:sp>
          <p:nvSpPr>
            <p:cNvPr id="1048613" name=""/>
            <p:cNvSpPr/>
            <p:nvPr/>
          </p:nvSpPr>
          <p:spPr>
            <a:xfrm rot="0" flipH="1">
              <a:off x="1474" y="2160"/>
              <a:ext cx="0" cy="227"/>
            </a:xfrm>
            <a:prstGeom prst="line"/>
            <a:noFill/>
            <a:ln w="9525" cap="flat" cmpd="sng">
              <a:solidFill>
                <a:schemeClr val="dk1">
                  <a:alpha val="100000"/>
                </a:schemeClr>
              </a:solidFill>
              <a:prstDash val="solid"/>
              <a:round/>
            </a:ln>
          </p:spPr>
        </p:sp>
        <p:sp>
          <p:nvSpPr>
            <p:cNvPr id="1048614" name=""/>
            <p:cNvSpPr/>
            <p:nvPr/>
          </p:nvSpPr>
          <p:spPr>
            <a:xfrm rot="0">
              <a:off x="1791" y="2387"/>
              <a:ext cx="136" cy="0"/>
            </a:xfrm>
            <a:prstGeom prst="line"/>
            <a:noFill/>
            <a:ln w="9525" cap="flat" cmpd="sng">
              <a:solidFill>
                <a:schemeClr val="dk1">
                  <a:alpha val="100000"/>
                </a:schemeClr>
              </a:solidFill>
              <a:prstDash val="solid"/>
              <a:round/>
            </a:ln>
          </p:spPr>
        </p:sp>
        <p:sp>
          <p:nvSpPr>
            <p:cNvPr id="1048615" name=""/>
            <p:cNvSpPr/>
            <p:nvPr/>
          </p:nvSpPr>
          <p:spPr>
            <a:xfrm rot="0" flipH="1">
              <a:off x="1927" y="2296"/>
              <a:ext cx="0" cy="91"/>
            </a:xfrm>
            <a:prstGeom prst="line"/>
            <a:noFill/>
            <a:ln w="9525" cap="flat" cmpd="sng">
              <a:solidFill>
                <a:schemeClr val="dk1">
                  <a:alpha val="100000"/>
                </a:schemeClr>
              </a:solidFill>
              <a:prstDash val="solid"/>
              <a:round/>
            </a:ln>
          </p:spPr>
        </p:sp>
        <p:sp>
          <p:nvSpPr>
            <p:cNvPr id="1048616" name=""/>
            <p:cNvSpPr txBox="1"/>
            <p:nvPr/>
          </p:nvSpPr>
          <p:spPr>
            <a:xfrm rot="0">
              <a:off x="1791" y="2341"/>
              <a:ext cx="171" cy="217"/>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zh-CN" b="1" lang="en-US">
                  <a:latin typeface="宋体" pitchFamily="2" charset="-122"/>
                </a:rPr>
                <a:t>1</a:t>
              </a:r>
            </a:p>
          </p:txBody>
        </p:sp>
        <p:sp>
          <p:nvSpPr>
            <p:cNvPr id="1048617" name=""/>
            <p:cNvSpPr txBox="1"/>
            <p:nvPr/>
          </p:nvSpPr>
          <p:spPr>
            <a:xfrm rot="0">
              <a:off x="1927" y="2205"/>
              <a:ext cx="304" cy="217"/>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zh-CN" b="1" lang="en-US">
                  <a:latin typeface="宋体" pitchFamily="2" charset="-122"/>
                </a:rPr>
                <a:t>APC</a:t>
              </a:r>
            </a:p>
          </p:txBody>
        </p:sp>
        <p:sp>
          <p:nvSpPr>
            <p:cNvPr id="1048618" name=""/>
            <p:cNvSpPr txBox="1"/>
            <p:nvPr/>
          </p:nvSpPr>
          <p:spPr>
            <a:xfrm rot="0">
              <a:off x="1429" y="2160"/>
              <a:ext cx="304" cy="217"/>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zh-CN" b="1" lang="en-US">
                  <a:latin typeface="宋体" pitchFamily="2" charset="-122"/>
                </a:rPr>
                <a:t>APC</a:t>
              </a:r>
            </a:p>
          </p:txBody>
        </p:sp>
        <p:sp>
          <p:nvSpPr>
            <p:cNvPr id="1048619" name=""/>
            <p:cNvSpPr txBox="1"/>
            <p:nvPr/>
          </p:nvSpPr>
          <p:spPr>
            <a:xfrm rot="0">
              <a:off x="1292" y="2341"/>
              <a:ext cx="171" cy="217"/>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zh-CN" b="1" lang="en-US">
                  <a:latin typeface="宋体" pitchFamily="2" charset="-122"/>
                </a:rPr>
                <a:t>1</a:t>
              </a:r>
            </a:p>
          </p:txBody>
        </p:sp>
        <p:pic>
          <p:nvPicPr>
            <p:cNvPr id="2097156" name=""/>
            <p:cNvPicPr>
              <a:picLocks/>
            </p:cNvPicPr>
            <p:nvPr/>
          </p:nvPicPr>
          <p:blipFill>
            <a:blip xmlns:r="http://schemas.openxmlformats.org/officeDocument/2006/relationships" r:embed="rId2"/>
            <a:srcRect l="0" t="0" r="0" b="0"/>
            <a:stretch>
              <a:fillRect/>
            </a:stretch>
          </p:blipFill>
          <p:spPr>
            <a:xfrm rot="0">
              <a:off x="3243" y="1525"/>
              <a:ext cx="907" cy="292"/>
            </a:xfrm>
            <a:prstGeom prst="rect"/>
            <a:noFill/>
            <a:ln>
              <a:noFill/>
            </a:ln>
          </p:spPr>
        </p:pic>
        <p:sp>
          <p:nvSpPr>
            <p:cNvPr id="1048620" name=""/>
            <p:cNvSpPr txBox="1"/>
            <p:nvPr/>
          </p:nvSpPr>
          <p:spPr>
            <a:xfrm rot="0">
              <a:off x="1552" y="2753"/>
              <a:ext cx="106" cy="217"/>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endParaRPr altLang="en-US" lang="zh-CN"/>
            </a:p>
          </p:txBody>
        </p:sp>
        <p:sp>
          <p:nvSpPr>
            <p:cNvPr id="1048621" name=""/>
            <p:cNvSpPr txBox="1"/>
            <p:nvPr/>
          </p:nvSpPr>
          <p:spPr>
            <a:xfrm rot="0">
              <a:off x="1733" y="2844"/>
              <a:ext cx="1026" cy="217"/>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b="1" lang="zh-CN"/>
                <a:t>凯恩斯消费函数</a:t>
              </a:r>
            </a:p>
          </p:txBody>
        </p:sp>
      </p:grpSp>
      <p:sp>
        <p:nvSpPr>
          <p:cNvPr id="1048622" name=""/>
          <p:cNvSpPr/>
          <p:nvPr/>
        </p:nvSpPr>
        <p:spPr>
          <a:xfrm rot="0">
            <a:off x="1690687" y="5300662"/>
            <a:ext cx="5976937" cy="1152525"/>
          </a:xfrm>
          <a:prstGeom prst="rect"/>
          <a:solidFill>
            <a:srgbClr val="FFFF00"/>
          </a:solidFill>
          <a:ln w="9525" cap="flat" cmpd="sng">
            <a:solidFill>
              <a:schemeClr val="dk1">
                <a:alpha val="100000"/>
              </a:schemeClr>
            </a:solidFill>
            <a:prstDash val="solid"/>
            <a:round/>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b="1" lang="zh-CN"/>
              <a:t>        该消费函数具有凯恩斯猜测的三个性质的消费函数。</a:t>
            </a:r>
          </a:p>
          <a:p>
            <a:pPr eaLnBrk="1" hangingPunct="1" latinLnBrk="1" lvl="0"/>
            <a:r>
              <a:rPr altLang="en-US" b="1" lang="zh-CN"/>
              <a:t>第一，边际消费倾向在</a:t>
            </a:r>
            <a:r>
              <a:rPr altLang="zh-CN" b="1" lang="en-US"/>
              <a:t>0</a:t>
            </a:r>
            <a:r>
              <a:rPr altLang="en-US" b="1" lang="zh-CN"/>
              <a:t>和</a:t>
            </a:r>
            <a:r>
              <a:rPr altLang="zh-CN" b="1" lang="en-US"/>
              <a:t>1</a:t>
            </a:r>
            <a:r>
              <a:rPr altLang="en-US" b="1" lang="zh-CN"/>
              <a:t>之间。第二，</a:t>
            </a:r>
            <a:r>
              <a:rPr altLang="zh-CN" b="1" lang="en-US">
                <a:solidFill>
                  <a:schemeClr val="lt2"/>
                </a:solidFill>
              </a:rPr>
              <a:t>平均消费倾向随</a:t>
            </a:r>
          </a:p>
          <a:p>
            <a:pPr eaLnBrk="1" hangingPunct="1" latinLnBrk="1" lvl="0"/>
            <a:r>
              <a:rPr altLang="en-US" b="1" lang="zh-CN">
                <a:solidFill>
                  <a:schemeClr val="lt2"/>
                </a:solidFill>
              </a:rPr>
              <a:t>收入的增加而下降。第三，消费由现期收入决定。</a:t>
            </a:r>
          </a:p>
        </p:txBody>
      </p:sp>
      <p:sp>
        <p:nvSpPr>
          <p:cNvPr id="1048623" name=""/>
          <p:cNvSpPr/>
          <p:nvPr/>
        </p:nvSpPr>
        <p:spPr>
          <a:xfrm rot="0">
            <a:off x="900112" y="1196975"/>
            <a:ext cx="2874962" cy="534987"/>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lnSpc>
                <a:spcPct val="90000"/>
              </a:lnSpc>
            </a:pPr>
            <a:r>
              <a:rPr altLang="en-US" b="1" sz="3200" lang="zh-CN">
                <a:solidFill>
                  <a:srgbClr val="3366FF"/>
                </a:solidFill>
              </a:rPr>
              <a:t> ⊙ </a:t>
            </a:r>
            <a:r>
              <a:rPr altLang="en-US" sz="3200" lang="zh-CN">
                <a:solidFill>
                  <a:schemeClr val="lt2"/>
                </a:solidFill>
              </a:rPr>
              <a:t>凯恩斯猜测</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62" name=""/>
        <p:cNvGrpSpPr/>
        <p:nvPr/>
      </p:nvGrpSpPr>
      <p:grpSpPr>
        <a:xfrm rot="0">
          <a:off x="0" y="0"/>
          <a:ext cx="0" cy="0"/>
          <a:chOff x="0" y="0"/>
          <a:chExt cx="0" cy="0"/>
        </a:xfrm>
      </p:grpSpPr>
      <p:sp>
        <p:nvSpPr>
          <p:cNvPr id="1048627"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宋体" pitchFamily="2" charset="-122"/>
                <a:sym typeface="Arial" pitchFamily="0" charset="0"/>
              </a:defRPr>
            </a:lvl1pPr>
          </a:lstStyle>
          <a:p>
            <a:pPr algn="l" eaLnBrk="1" hangingPunct="1" latinLnBrk="1" lvl="0"/>
            <a:r>
              <a:rPr altLang="zh-CN" b="1" sz="3600" lang="en-US">
                <a:solidFill>
                  <a:srgbClr val="CC3300"/>
                </a:solidFill>
              </a:rPr>
              <a:t>7.1 </a:t>
            </a:r>
            <a:r>
              <a:rPr altLang="en-US" b="1" sz="3600" lang="zh-CN">
                <a:solidFill>
                  <a:srgbClr val="CC3300"/>
                </a:solidFill>
              </a:rPr>
              <a:t>凯恩斯与消费函数</a:t>
            </a:r>
          </a:p>
        </p:txBody>
      </p:sp>
      <p:sp>
        <p:nvSpPr>
          <p:cNvPr id="1048628" name=""/>
          <p:cNvSpPr/>
          <p:nvPr>
            <p:ph type="body" sz="full" idx="1"/>
          </p:nvPr>
        </p:nvSpPr>
        <p:spPr>
          <a:xfrm rot="0">
            <a:off x="457200" y="1341437"/>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0" charset="0"/>
                <a:ea typeface="宋体" pitchFamily="2" charset="-122"/>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0" charset="0"/>
                <a:ea typeface="宋体" pitchFamily="2" charset="-122"/>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0" charset="0"/>
                <a:ea typeface="宋体" pitchFamily="2" charset="-122"/>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0" charset="0"/>
                <a:ea typeface="宋体" pitchFamily="2" charset="-122"/>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0" charset="0"/>
                <a:ea typeface="宋体" pitchFamily="2" charset="-122"/>
                <a:sym typeface="Arial" pitchFamily="0" charset="0"/>
              </a:defRPr>
            </a:lvl5pPr>
          </a:lstStyle>
          <a:p>
            <a:pPr eaLnBrk="1" hangingPunct="1" latinLnBrk="1" lvl="0">
              <a:lnSpc>
                <a:spcPct val="90000"/>
              </a:lnSpc>
              <a:buFontTx/>
              <a:buNone/>
            </a:pPr>
            <a:r>
              <a:rPr altLang="en-US" sz="2800" lang="zh-CN"/>
              <a:t> </a:t>
            </a:r>
            <a:r>
              <a:rPr altLang="en-US" b="1" lang="zh-CN">
                <a:solidFill>
                  <a:srgbClr val="3366FF"/>
                </a:solidFill>
              </a:rPr>
              <a:t>⊙</a:t>
            </a:r>
            <a:r>
              <a:rPr altLang="en-US" lang="zh-CN"/>
              <a:t>早期经验上的成功</a:t>
            </a:r>
          </a:p>
          <a:p>
            <a:pPr eaLnBrk="1" hangingPunct="1" latinLnBrk="1" lvl="0">
              <a:lnSpc>
                <a:spcPct val="90000"/>
              </a:lnSpc>
              <a:buFontTx/>
              <a:buNone/>
            </a:pPr>
            <a:r>
              <a:rPr altLang="en-US" sz="2800" lang="zh-CN"/>
              <a:t>           </a:t>
            </a:r>
            <a:r>
              <a:rPr altLang="en-US" sz="2800" lang="zh-CN">
                <a:latin typeface="宋体" pitchFamily="2" charset="-122"/>
              </a:rPr>
              <a:t>凯恩斯绝对收入假说消费理论受到西方经济学家的高度重视，很多人对此进行了实证检验，最早期的研究表明，凯恩斯的消费函数是对消费者行为的一个适当的近似。</a:t>
            </a:r>
          </a:p>
          <a:p>
            <a:pPr eaLnBrk="1" hangingPunct="1" latinLnBrk="1" lvl="0">
              <a:lnSpc>
                <a:spcPct val="90000"/>
              </a:lnSpc>
              <a:buFontTx/>
              <a:buNone/>
            </a:pPr>
            <a:r>
              <a:rPr altLang="en-US" b="1" sz="2400" lang="zh-CN">
                <a:solidFill>
                  <a:srgbClr val="FF3399"/>
                </a:solidFill>
                <a:latin typeface="宋体" pitchFamily="2" charset="-122"/>
              </a:rPr>
              <a:t>     ∗ </a:t>
            </a:r>
            <a:r>
              <a:rPr altLang="en-US" sz="2800" lang="zh-CN">
                <a:latin typeface="宋体" pitchFamily="2" charset="-122"/>
              </a:rPr>
              <a:t>家庭关于消费与收入之间关系的数据证实了凯恩斯的即边际消费倾向与平均消费倾向的猜测。</a:t>
            </a:r>
          </a:p>
          <a:p>
            <a:pPr eaLnBrk="1" hangingPunct="1" latinLnBrk="1" lvl="0">
              <a:lnSpc>
                <a:spcPct val="90000"/>
              </a:lnSpc>
              <a:buFontTx/>
              <a:buNone/>
            </a:pPr>
            <a:r>
              <a:rPr altLang="en-US" b="1" sz="2400" lang="zh-CN">
                <a:solidFill>
                  <a:srgbClr val="FF3399"/>
                </a:solidFill>
                <a:latin typeface="宋体" pitchFamily="2" charset="-122"/>
              </a:rPr>
              <a:t>     ∗ </a:t>
            </a:r>
            <a:r>
              <a:rPr altLang="en-US" sz="2800" lang="zh-CN">
                <a:latin typeface="宋体" pitchFamily="2" charset="-122"/>
              </a:rPr>
              <a:t>在两次世界大战之间消费与收入的总量数据也支持凯恩斯的消费函数。</a:t>
            </a:r>
          </a:p>
          <a:p>
            <a:pPr eaLnBrk="1" hangingPunct="1" latinLnBrk="1" lvl="0">
              <a:lnSpc>
                <a:spcPct val="90000"/>
              </a:lnSpc>
              <a:buFontTx/>
              <a:buNone/>
            </a:pPr>
            <a:r>
              <a:rPr altLang="en-US" b="1" sz="2400" lang="zh-CN">
                <a:solidFill>
                  <a:srgbClr val="FF3399"/>
                </a:solidFill>
                <a:latin typeface="宋体" pitchFamily="2" charset="-122"/>
              </a:rPr>
              <a:t>     ∗ </a:t>
            </a:r>
            <a:r>
              <a:rPr altLang="en-US" sz="2800" lang="zh-CN">
                <a:latin typeface="宋体" pitchFamily="2" charset="-122"/>
              </a:rPr>
              <a:t>这种关系被称为短期消费函数。</a:t>
            </a:r>
          </a:p>
          <a:p>
            <a:pPr eaLnBrk="1" hangingPunct="1" latinLnBrk="1" lvl="0">
              <a:lnSpc>
                <a:spcPct val="90000"/>
              </a:lnSpc>
              <a:buFontTx/>
              <a:buNone/>
            </a:pPr>
            <a:endParaRPr altLang="en-US" b="1" sz="2800" lang="zh-CN">
              <a:latin typeface="宋体" pitchFamily="2" charset="-122"/>
            </a:endParaRPr>
          </a:p>
          <a:p>
            <a:pPr eaLnBrk="1" hangingPunct="1" latinLnBrk="1" lvl="0">
              <a:lnSpc>
                <a:spcPct val="90000"/>
              </a:lnSpc>
              <a:buFontTx/>
              <a:buNone/>
            </a:pPr>
            <a:endParaRPr altLang="en-US" sz="2800" lang="zh-CN">
              <a:latin typeface="宋体" pitchFamily="2" charset="-122"/>
            </a:endParaRPr>
          </a:p>
          <a:p>
            <a:pPr eaLnBrk="1" hangingPunct="1" latinLnBrk="1" lvl="0">
              <a:lnSpc>
                <a:spcPct val="90000"/>
              </a:lnSpc>
              <a:buFontTx/>
              <a:buNone/>
            </a:pPr>
            <a:endParaRPr altLang="en-US" b="1" sz="2800" 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63" name=""/>
        <p:cNvGrpSpPr/>
        <p:nvPr/>
      </p:nvGrpSpPr>
      <p:grpSpPr>
        <a:xfrm rot="0">
          <a:off x="0" y="0"/>
          <a:ext cx="0" cy="0"/>
          <a:chOff x="0" y="0"/>
          <a:chExt cx="0" cy="0"/>
        </a:xfrm>
      </p:grpSpPr>
      <p:sp>
        <p:nvSpPr>
          <p:cNvPr id="1048629"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宋体" pitchFamily="2" charset="-122"/>
                <a:sym typeface="Arial" pitchFamily="0" charset="0"/>
              </a:defRPr>
            </a:lvl1pPr>
          </a:lstStyle>
          <a:p>
            <a:pPr algn="l" eaLnBrk="1" hangingPunct="1" latinLnBrk="1" lvl="0"/>
            <a:r>
              <a:rPr altLang="zh-CN" b="1" sz="3600" lang="en-US">
                <a:solidFill>
                  <a:srgbClr val="CC3300"/>
                </a:solidFill>
              </a:rPr>
              <a:t>7.1 </a:t>
            </a:r>
            <a:r>
              <a:rPr altLang="en-US" b="1" sz="3600" lang="zh-CN">
                <a:solidFill>
                  <a:srgbClr val="CC3300"/>
                </a:solidFill>
              </a:rPr>
              <a:t>凯恩斯与消费函数</a:t>
            </a:r>
          </a:p>
        </p:txBody>
      </p:sp>
      <p:sp>
        <p:nvSpPr>
          <p:cNvPr id="1048630" name=""/>
          <p:cNvSpPr/>
          <p:nvPr>
            <p:ph type="body" sz="full" idx="1"/>
          </p:nvPr>
        </p:nvSpPr>
        <p:spPr>
          <a:xfrm rot="0">
            <a:off x="457200" y="1600200"/>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0" charset="0"/>
                <a:ea typeface="宋体" pitchFamily="2" charset="-122"/>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0" charset="0"/>
                <a:ea typeface="宋体" pitchFamily="2" charset="-122"/>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0" charset="0"/>
                <a:ea typeface="宋体" pitchFamily="2" charset="-122"/>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0" charset="0"/>
                <a:ea typeface="宋体" pitchFamily="2" charset="-122"/>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0" charset="0"/>
                <a:ea typeface="宋体" pitchFamily="2" charset="-122"/>
                <a:sym typeface="Arial" pitchFamily="0" charset="0"/>
              </a:defRPr>
            </a:lvl5pPr>
          </a:lstStyle>
          <a:p>
            <a:pPr eaLnBrk="1" hangingPunct="1" latinLnBrk="1" lvl="0">
              <a:buFontTx/>
              <a:buNone/>
            </a:pPr>
            <a:r>
              <a:rPr altLang="en-US" b="1" sz="3600" lang="zh-CN">
                <a:solidFill>
                  <a:srgbClr val="3366FF"/>
                </a:solidFill>
              </a:rPr>
              <a:t>⊙</a:t>
            </a:r>
            <a:r>
              <a:rPr altLang="zh-CN" lang="en-US"/>
              <a:t>长期停滞、西蒙·</a:t>
            </a:r>
            <a:r>
              <a:rPr altLang="en-US" lang="zh-CN"/>
              <a:t>库兹涅茨与消费函数</a:t>
            </a:r>
          </a:p>
          <a:p>
            <a:pPr eaLnBrk="1" hangingPunct="1" latinLnBrk="1" lvl="0">
              <a:buFontTx/>
              <a:buNone/>
            </a:pPr>
            <a:r>
              <a:rPr altLang="en-US" b="1" sz="2800" lang="zh-CN">
                <a:solidFill>
                  <a:srgbClr val="FF3399"/>
                </a:solidFill>
                <a:latin typeface="宋体" pitchFamily="2" charset="-122"/>
              </a:rPr>
              <a:t>    ∗ </a:t>
            </a:r>
            <a:r>
              <a:rPr altLang="en-US" sz="2800" lang="zh-CN">
                <a:latin typeface="宋体" pitchFamily="2" charset="-122"/>
              </a:rPr>
              <a:t>第二次世界大战后关于经济长期停滞的假说失败，凯恩斯关于</a:t>
            </a:r>
            <a:r>
              <a:rPr altLang="en-US" sz="2800" lang="zh-CN">
                <a:solidFill>
                  <a:schemeClr val="lt2"/>
                </a:solidFill>
              </a:rPr>
              <a:t>平均消费倾向随收入的增加而下降的猜测并不成立。</a:t>
            </a:r>
          </a:p>
          <a:p>
            <a:pPr eaLnBrk="1" hangingPunct="1" latinLnBrk="1" lvl="0">
              <a:buFontTx/>
              <a:buNone/>
            </a:pPr>
            <a:r>
              <a:rPr altLang="en-US" b="1" sz="2400" lang="zh-CN">
                <a:solidFill>
                  <a:srgbClr val="FF3399"/>
                </a:solidFill>
                <a:latin typeface="宋体" pitchFamily="2" charset="-122"/>
              </a:rPr>
              <a:t>     ∗ </a:t>
            </a:r>
            <a:r>
              <a:rPr altLang="zh-CN" sz="2800" lang="en-US"/>
              <a:t>西蒙·</a:t>
            </a:r>
            <a:r>
              <a:rPr altLang="en-US" sz="2800" lang="zh-CN"/>
              <a:t>库兹涅茨长期时间序列研究发现，平均消费倾向并不系统地随收入而变动。</a:t>
            </a:r>
          </a:p>
          <a:p>
            <a:pPr eaLnBrk="1" hangingPunct="1" latinLnBrk="1" lvl="0">
              <a:buFontTx/>
              <a:buNone/>
            </a:pPr>
            <a:r>
              <a:rPr altLang="en-US" b="1" sz="2400" lang="zh-CN">
                <a:solidFill>
                  <a:srgbClr val="FF3399"/>
                </a:solidFill>
                <a:latin typeface="宋体" pitchFamily="2" charset="-122"/>
              </a:rPr>
              <a:t>     ∗ </a:t>
            </a:r>
            <a:r>
              <a:rPr altLang="en-US" sz="2800" lang="zh-CN"/>
              <a:t>这种消费与收入之比是稳定的关系被称为长期消费函数。</a:t>
            </a:r>
          </a:p>
          <a:p>
            <a:pPr eaLnBrk="1" hangingPunct="1" latinLnBrk="1" lvl="0">
              <a:lnSpc>
                <a:spcPct val="90000"/>
              </a:lnSpc>
              <a:spcBef>
                <a:spcPct val="50000"/>
              </a:spcBef>
              <a:buFontTx/>
              <a:buNone/>
            </a:pPr>
            <a:endParaRPr altLang="en-US" b="1" 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64" name=""/>
        <p:cNvGrpSpPr/>
        <p:nvPr/>
      </p:nvGrpSpPr>
      <p:grpSpPr>
        <a:xfrm rot="0">
          <a:off x="0" y="0"/>
          <a:ext cx="0" cy="0"/>
          <a:chOff x="0" y="0"/>
          <a:chExt cx="0" cy="0"/>
        </a:xfrm>
      </p:grpSpPr>
      <p:sp>
        <p:nvSpPr>
          <p:cNvPr id="1048631"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宋体" pitchFamily="2" charset="-122"/>
                <a:sym typeface="Arial" pitchFamily="0" charset="0"/>
              </a:defRPr>
            </a:lvl1pPr>
          </a:lstStyle>
          <a:p>
            <a:pPr algn="l" eaLnBrk="1" hangingPunct="1" latinLnBrk="1" lvl="0"/>
            <a:r>
              <a:rPr altLang="zh-CN" b="1" sz="3600" lang="en-US">
                <a:solidFill>
                  <a:srgbClr val="CC3300"/>
                </a:solidFill>
              </a:rPr>
              <a:t>7.1 </a:t>
            </a:r>
            <a:r>
              <a:rPr altLang="en-US" b="1" sz="3600" lang="zh-CN">
                <a:solidFill>
                  <a:srgbClr val="CC3300"/>
                </a:solidFill>
              </a:rPr>
              <a:t>凯恩斯与消费函数</a:t>
            </a:r>
          </a:p>
        </p:txBody>
      </p:sp>
      <p:sp>
        <p:nvSpPr>
          <p:cNvPr id="1048632" name=""/>
          <p:cNvSpPr/>
          <p:nvPr>
            <p:ph type="body" sz="full" idx="1"/>
          </p:nvPr>
        </p:nvSpPr>
        <p:spPr>
          <a:xfrm rot="0">
            <a:off x="590550" y="1268412"/>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0" charset="0"/>
                <a:ea typeface="宋体" pitchFamily="2" charset="-122"/>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0" charset="0"/>
                <a:ea typeface="宋体" pitchFamily="2" charset="-122"/>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0" charset="0"/>
                <a:ea typeface="宋体" pitchFamily="2" charset="-122"/>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0" charset="0"/>
                <a:ea typeface="宋体" pitchFamily="2" charset="-122"/>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0" charset="0"/>
                <a:ea typeface="宋体" pitchFamily="2" charset="-122"/>
                <a:sym typeface="Arial" pitchFamily="0" charset="0"/>
              </a:defRPr>
            </a:lvl5pPr>
          </a:lstStyle>
          <a:p>
            <a:pPr eaLnBrk="1" hangingPunct="1" latinLnBrk="1" lvl="0">
              <a:buFontTx/>
              <a:buNone/>
            </a:pPr>
            <a:r>
              <a:rPr altLang="en-US" b="1" lang="zh-CN">
                <a:solidFill>
                  <a:srgbClr val="3366FF"/>
                </a:solidFill>
              </a:rPr>
              <a:t>⊙ </a:t>
            </a:r>
            <a:r>
              <a:rPr altLang="en-US" lang="zh-CN"/>
              <a:t>长期消费函数与短期消费函数</a:t>
            </a:r>
          </a:p>
        </p:txBody>
      </p:sp>
      <p:grpSp>
        <p:nvGrpSpPr>
          <p:cNvPr id="65" name=""/>
          <p:cNvGrpSpPr/>
          <p:nvPr/>
        </p:nvGrpSpPr>
        <p:grpSpPr>
          <a:xfrm rot="0">
            <a:off x="1116012" y="2341562"/>
            <a:ext cx="6486525" cy="3829050"/>
            <a:chOff x="260" y="1294"/>
            <a:chExt cx="4086" cy="2412"/>
          </a:xfrm>
        </p:grpSpPr>
        <p:sp>
          <p:nvSpPr>
            <p:cNvPr id="1048633" name=""/>
            <p:cNvSpPr/>
            <p:nvPr/>
          </p:nvSpPr>
          <p:spPr>
            <a:xfrm rot="0">
              <a:off x="942" y="3453"/>
              <a:ext cx="3400" cy="23"/>
            </a:xfrm>
            <a:prstGeom prst="line"/>
            <a:noFill/>
            <a:ln w="38100" cap="flat" cmpd="sng">
              <a:solidFill>
                <a:schemeClr val="dk1">
                  <a:alpha val="100000"/>
                </a:schemeClr>
              </a:solidFill>
              <a:prstDash val="solid"/>
              <a:round/>
              <a:tailEnd type="triangle" w="med" len="med"/>
            </a:ln>
          </p:spPr>
        </p:sp>
        <p:sp>
          <p:nvSpPr>
            <p:cNvPr id="1048634" name=""/>
            <p:cNvSpPr/>
            <p:nvPr/>
          </p:nvSpPr>
          <p:spPr>
            <a:xfrm rot="0" flipV="1">
              <a:off x="942" y="1498"/>
              <a:ext cx="0" cy="1956"/>
            </a:xfrm>
            <a:prstGeom prst="line"/>
            <a:noFill/>
            <a:ln w="38100" cap="flat" cmpd="sng">
              <a:solidFill>
                <a:schemeClr val="dk1">
                  <a:alpha val="100000"/>
                </a:schemeClr>
              </a:solidFill>
              <a:prstDash val="solid"/>
              <a:round/>
              <a:tailEnd type="triangle" w="med" len="med"/>
            </a:ln>
          </p:spPr>
        </p:sp>
        <p:sp>
          <p:nvSpPr>
            <p:cNvPr id="1048635" name=""/>
            <p:cNvSpPr/>
            <p:nvPr/>
          </p:nvSpPr>
          <p:spPr>
            <a:xfrm rot="0" flipV="1">
              <a:off x="942" y="1661"/>
              <a:ext cx="2062" cy="1793"/>
            </a:xfrm>
            <a:prstGeom prst="line"/>
            <a:noFill/>
            <a:ln w="38100" cap="flat" cmpd="sng">
              <a:solidFill>
                <a:srgbClr val="A9273D">
                  <a:alpha val="100000"/>
                </a:srgbClr>
              </a:solidFill>
              <a:prstDash val="solid"/>
              <a:round/>
            </a:ln>
          </p:spPr>
        </p:sp>
        <p:sp>
          <p:nvSpPr>
            <p:cNvPr id="1048636" name=""/>
            <p:cNvSpPr/>
            <p:nvPr/>
          </p:nvSpPr>
          <p:spPr>
            <a:xfrm rot="0" flipV="1">
              <a:off x="942" y="2297"/>
              <a:ext cx="2175" cy="612"/>
            </a:xfrm>
            <a:prstGeom prst="line"/>
            <a:noFill/>
            <a:ln w="38100" cap="flat" cmpd="sng">
              <a:solidFill>
                <a:srgbClr val="FF0066">
                  <a:alpha val="100000"/>
                </a:srgbClr>
              </a:solidFill>
              <a:prstDash val="solid"/>
              <a:round/>
            </a:ln>
          </p:spPr>
        </p:sp>
        <p:sp>
          <p:nvSpPr>
            <p:cNvPr id="1048637" name=""/>
            <p:cNvSpPr/>
            <p:nvPr/>
          </p:nvSpPr>
          <p:spPr>
            <a:xfrm rot="0">
              <a:off x="3066" y="2209"/>
              <a:ext cx="1280" cy="640"/>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spcBef>
                  <a:spcPct val="50000"/>
                </a:spcBef>
                <a:buClr>
                  <a:srgbClr val="800000"/>
                </a:buClr>
                <a:buFont typeface="Monotype Sorts" pitchFamily="0" charset="2"/>
                <a:buNone/>
              </a:pPr>
              <a:r>
                <a:rPr altLang="en-US" b="1" sz="2400" lang="zh-CN">
                  <a:solidFill>
                    <a:schemeClr val="lt2"/>
                  </a:solidFill>
                </a:rPr>
                <a:t>短期消费函数</a:t>
              </a:r>
            </a:p>
            <a:p>
              <a:pPr eaLnBrk="1" hangingPunct="1" latinLnBrk="1" lvl="0">
                <a:spcBef>
                  <a:spcPct val="50000"/>
                </a:spcBef>
                <a:buClr>
                  <a:srgbClr val="800000"/>
                </a:buClr>
                <a:buFont typeface="Monotype Sorts" pitchFamily="0" charset="2"/>
                <a:buNone/>
              </a:pPr>
              <a:r>
                <a:rPr altLang="en-US" b="1" sz="2400" lang="zh-CN">
                  <a:solidFill>
                    <a:schemeClr val="lt2"/>
                  </a:solidFill>
                </a:rPr>
                <a:t>（</a:t>
              </a:r>
              <a:r>
                <a:rPr altLang="zh-CN" b="1" sz="2400" lang="en-US">
                  <a:solidFill>
                    <a:schemeClr val="lt2"/>
                  </a:solidFill>
                  <a:latin typeface="宋体" pitchFamily="2" charset="-122"/>
                </a:rPr>
                <a:t>下降的APC)</a:t>
              </a:r>
            </a:p>
          </p:txBody>
        </p:sp>
        <p:sp>
          <p:nvSpPr>
            <p:cNvPr id="1048638" name=""/>
            <p:cNvSpPr/>
            <p:nvPr/>
          </p:nvSpPr>
          <p:spPr>
            <a:xfrm rot="0">
              <a:off x="3424" y="3475"/>
              <a:ext cx="624" cy="231"/>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lvl="0"/>
              <a:r>
                <a:rPr altLang="en-US" b="1" lang="zh-CN">
                  <a:latin typeface="宋体" pitchFamily="2" charset="-122"/>
                </a:rPr>
                <a:t>收入，</a:t>
              </a:r>
              <a:r>
                <a:rPr altLang="zh-CN" b="1" lang="en-US">
                  <a:latin typeface="宋体" pitchFamily="2" charset="-122"/>
                </a:rPr>
                <a:t>Y</a:t>
              </a:r>
            </a:p>
          </p:txBody>
        </p:sp>
        <p:sp>
          <p:nvSpPr>
            <p:cNvPr id="1048639" name=""/>
            <p:cNvSpPr/>
            <p:nvPr/>
          </p:nvSpPr>
          <p:spPr>
            <a:xfrm rot="0">
              <a:off x="260" y="1294"/>
              <a:ext cx="624" cy="231"/>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b="1" lang="zh-CN">
                  <a:latin typeface="宋体" pitchFamily="2" charset="-122"/>
                </a:rPr>
                <a:t>消费，</a:t>
              </a:r>
              <a:r>
                <a:rPr altLang="zh-CN" b="1" lang="en-US">
                  <a:latin typeface="宋体" pitchFamily="2" charset="-122"/>
                </a:rPr>
                <a:t>C</a:t>
              </a:r>
            </a:p>
          </p:txBody>
        </p:sp>
        <p:sp>
          <p:nvSpPr>
            <p:cNvPr id="1048640" name=""/>
            <p:cNvSpPr txBox="1"/>
            <p:nvPr/>
          </p:nvSpPr>
          <p:spPr>
            <a:xfrm rot="0">
              <a:off x="3004" y="1449"/>
              <a:ext cx="1276" cy="518"/>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宋体" pitchFamily="2" charset="-122"/>
                  <a:sym typeface="Arial" pitchFamily="0" charset="0"/>
                </a:defRPr>
              </a:lvl5pPr>
            </a:lstStyle>
            <a:p>
              <a:pPr eaLnBrk="1" hangingPunct="1" latinLnBrk="1" lvl="0"/>
              <a:r>
                <a:rPr altLang="en-US" b="1" sz="2400" lang="zh-CN"/>
                <a:t>长期消费函数</a:t>
              </a:r>
            </a:p>
            <a:p>
              <a:pPr eaLnBrk="1" hangingPunct="1" latinLnBrk="1" lvl="0"/>
              <a:r>
                <a:rPr altLang="zh-CN" b="1" sz="2400" lang="en-US">
                  <a:solidFill>
                    <a:schemeClr val="lt2"/>
                  </a:solidFill>
                  <a:latin typeface="宋体" pitchFamily="2" charset="-122"/>
                </a:rPr>
                <a:t>（不变的APC)</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66" name=""/>
        <p:cNvGrpSpPr/>
        <p:nvPr/>
      </p:nvGrpSpPr>
      <p:grpSpPr>
        <a:xfrm rot="0">
          <a:off x="0" y="0"/>
          <a:ext cx="0" cy="0"/>
          <a:chOff x="0" y="0"/>
          <a:chExt cx="0" cy="0"/>
        </a:xfrm>
      </p:grpSpPr>
      <p:sp>
        <p:nvSpPr>
          <p:cNvPr id="1048641"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0" charset="0"/>
                <a:ea typeface="宋体" pitchFamily="2" charset="-122"/>
                <a:sym typeface="Arial" pitchFamily="0" charset="0"/>
              </a:defRPr>
            </a:lvl1pPr>
          </a:lstStyle>
          <a:p>
            <a:pPr algn="l" eaLnBrk="1" hangingPunct="1" latinLnBrk="1" lvl="0"/>
            <a:r>
              <a:rPr altLang="zh-CN" b="1" sz="3600" lang="en-US">
                <a:solidFill>
                  <a:srgbClr val="CC3300"/>
                </a:solidFill>
              </a:rPr>
              <a:t>7.2 </a:t>
            </a:r>
            <a:r>
              <a:rPr altLang="en-US" b="1" sz="3600" lang="zh-CN">
                <a:solidFill>
                  <a:srgbClr val="CC3300"/>
                </a:solidFill>
              </a:rPr>
              <a:t>欧文</a:t>
            </a:r>
            <a:r>
              <a:rPr altLang="zh-CN" b="1" sz="3600" lang="en-US">
                <a:solidFill>
                  <a:srgbClr val="CC3300"/>
                </a:solidFill>
              </a:rPr>
              <a:t>·</a:t>
            </a:r>
            <a:r>
              <a:rPr altLang="en-US" b="1" sz="3600" lang="zh-CN">
                <a:solidFill>
                  <a:srgbClr val="CC3300"/>
                </a:solidFill>
              </a:rPr>
              <a:t>费雪与跨期选择</a:t>
            </a:r>
            <a:r>
              <a:rPr altLang="en-US" b="1" sz="3600" lang="zh-CN"/>
              <a:t> </a:t>
            </a:r>
          </a:p>
        </p:txBody>
      </p:sp>
      <p:sp>
        <p:nvSpPr>
          <p:cNvPr id="1048642" name=""/>
          <p:cNvSpPr/>
          <p:nvPr>
            <p:ph type="body" sz="full" idx="1"/>
          </p:nvPr>
        </p:nvSpPr>
        <p:spPr>
          <a:xfrm rot="0">
            <a:off x="457200" y="1600200"/>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0" charset="0"/>
                <a:ea typeface="宋体" pitchFamily="2" charset="-122"/>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0" charset="0"/>
                <a:ea typeface="宋体" pitchFamily="2" charset="-122"/>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0" charset="0"/>
                <a:ea typeface="宋体" pitchFamily="2" charset="-122"/>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0" charset="0"/>
                <a:ea typeface="宋体" pitchFamily="2" charset="-122"/>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0" charset="0"/>
                <a:ea typeface="宋体" pitchFamily="2" charset="-122"/>
                <a:sym typeface="Arial" pitchFamily="0" charset="0"/>
              </a:defRPr>
            </a:lvl5pPr>
          </a:lstStyle>
          <a:p>
            <a:pPr eaLnBrk="1" hangingPunct="1" latinLnBrk="1" lvl="0">
              <a:buFontTx/>
              <a:buNone/>
            </a:pPr>
            <a:r>
              <a:rPr altLang="en-US" b="1" lang="zh-CN"/>
              <a:t>         经济学家阿尔文</a:t>
            </a:r>
            <a:r>
              <a:rPr altLang="zh-CN" b="1" lang="en-US"/>
              <a:t>·</a:t>
            </a:r>
            <a:r>
              <a:rPr altLang="en-US" b="1" lang="zh-CN"/>
              <a:t>费雪（</a:t>
            </a:r>
            <a:r>
              <a:rPr altLang="zh-CN" b="1" lang="en-US"/>
              <a:t>Irving Fisher</a:t>
            </a:r>
            <a:r>
              <a:rPr altLang="en-US" b="1" lang="zh-CN"/>
              <a:t>）建立了一个模型，经济学家用这个模型来分析理性的、向前看的消费者如何作出跨期选择</a:t>
            </a:r>
            <a:r>
              <a:rPr altLang="zh-CN" b="1" lang="en-US"/>
              <a:t>——</a:t>
            </a:r>
            <a:r>
              <a:rPr altLang="en-US" b="1" lang="zh-CN"/>
              <a:t>即涉及不同时期的选择。费雪的模型说明了消费者面临的制约、它们具有的偏好，以及这些制约和偏好如何共同决定了他们关于消费与储蓄的选择。</a:t>
            </a:r>
          </a:p>
        </p:txBody>
      </p:sp>
    </p:spTree>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808080"/>
      </a:dk2>
      <a:lt2>
        <a:srgbClr val="000000"/>
      </a:lt2>
      <a:accent1>
        <a:srgbClr val="BBE0E3"/>
      </a:accent1>
      <a:accent2>
        <a:srgbClr val="333399"/>
      </a:accent2>
      <a:accent3>
        <a:srgbClr val="FFFFFF"/>
      </a:accent3>
      <a:accent4>
        <a:srgbClr val="000000"/>
      </a:accent4>
      <a:accent5>
        <a:srgbClr val="000000"/>
      </a:accent5>
      <a:accent6>
        <a:srgbClr val="000000"/>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808080"/>
        </a:dk2>
        <a:lt2>
          <a:srgbClr val="000000"/>
        </a:lt2>
        <a:accent1>
          <a:srgbClr val="BBE0E3"/>
        </a:accent1>
        <a:accent2>
          <a:srgbClr val="333399"/>
        </a:accent2>
        <a:accent3>
          <a:srgbClr val="FFFFFF"/>
        </a:accent3>
        <a:accent4>
          <a:srgbClr val="000000"/>
        </a:accent4>
        <a:accent5>
          <a:srgbClr val="000000"/>
        </a:accent5>
        <a:accent6>
          <a:srgbClr val="000000"/>
        </a:accent6>
        <a:hlink>
          <a:srgbClr val="009999"/>
        </a:hlink>
        <a:folHlink>
          <a:srgbClr val="99CC00"/>
        </a:folHlink>
      </a:clrScheme>
    </a:extraClrScheme>
    <a:extraClrScheme>
      <a:clrScheme name="Default Color Scheme 2">
        <a:dk1>
          <a:srgbClr val="000000"/>
        </a:dk1>
        <a:lt1>
          <a:srgbClr val="FFFFFF"/>
        </a:lt1>
        <a:dk2>
          <a:srgbClr val="969696"/>
        </a:dk2>
        <a:lt2>
          <a:srgbClr val="000000"/>
        </a:lt2>
        <a:accent1>
          <a:srgbClr val="FBDF53"/>
        </a:accent1>
        <a:accent2>
          <a:srgbClr val="FF9966"/>
        </a:accent2>
        <a:accent3>
          <a:srgbClr val="FFFFFF"/>
        </a:accent3>
        <a:accent4>
          <a:srgbClr val="000000"/>
        </a:accent4>
        <a:accent5>
          <a:srgbClr val="000000"/>
        </a:accent5>
        <a:accent6>
          <a:srgbClr val="000000"/>
        </a:accent6>
        <a:hlink>
          <a:srgbClr val="CC3300"/>
        </a:hlink>
        <a:folHlink>
          <a:srgbClr val="996600"/>
        </a:folHlink>
      </a:clrScheme>
    </a:extraClrScheme>
    <a:extraClrScheme>
      <a:clrScheme name="Default Color Scheme 3">
        <a:dk1>
          <a:srgbClr val="000000"/>
        </a:dk1>
        <a:lt1>
          <a:srgbClr val="FFFFFF"/>
        </a:lt1>
        <a:dk2>
          <a:srgbClr val="808080"/>
        </a:dk2>
        <a:lt2>
          <a:srgbClr val="000000"/>
        </a:lt2>
        <a:accent1>
          <a:srgbClr val="99CCFF"/>
        </a:accent1>
        <a:accent2>
          <a:srgbClr val="CCCCFF"/>
        </a:accent2>
        <a:accent3>
          <a:srgbClr val="FFFFFF"/>
        </a:accent3>
        <a:accent4>
          <a:srgbClr val="000000"/>
        </a:accent4>
        <a:accent5>
          <a:srgbClr val="000000"/>
        </a:accent5>
        <a:accent6>
          <a:srgbClr val="000000"/>
        </a:accent6>
        <a:hlink>
          <a:srgbClr val="3333CC"/>
        </a:hlink>
        <a:folHlink>
          <a:srgbClr val="AF67FF"/>
        </a:folHlink>
      </a:clrScheme>
    </a:extraClrScheme>
    <a:extraClrScheme>
      <a:clrScheme name="Default Color Scheme 4">
        <a:dk1>
          <a:srgbClr val="000000"/>
        </a:dk1>
        <a:lt1>
          <a:srgbClr val="DEF6F1"/>
        </a:lt1>
        <a:dk2>
          <a:srgbClr val="969696"/>
        </a:dk2>
        <a:lt2>
          <a:srgbClr val="000000"/>
        </a:lt2>
        <a:accent1>
          <a:srgbClr val="FFFFFF"/>
        </a:accent1>
        <a:accent2>
          <a:srgbClr val="8DC6FF"/>
        </a:accent2>
        <a:accent3>
          <a:srgbClr val="DEF6F1"/>
        </a:accent3>
        <a:accent4>
          <a:srgbClr val="000000"/>
        </a:accent4>
        <a:accent5>
          <a:srgbClr val="000000"/>
        </a:accent5>
        <a:accent6>
          <a:srgbClr val="000000"/>
        </a:accent6>
        <a:hlink>
          <a:srgbClr val="0066CC"/>
        </a:hlink>
        <a:folHlink>
          <a:srgbClr val="00A800"/>
        </a:folHlink>
      </a:clrScheme>
    </a:extraClrScheme>
    <a:extraClrScheme>
      <a:clrScheme name="Default Color Scheme 5">
        <a:dk1>
          <a:srgbClr val="000000"/>
        </a:dk1>
        <a:lt1>
          <a:srgbClr val="FFFFD9"/>
        </a:lt1>
        <a:dk2>
          <a:srgbClr val="777777"/>
        </a:dk2>
        <a:lt2>
          <a:srgbClr val="000000"/>
        </a:lt2>
        <a:accent1>
          <a:srgbClr val="FFFFF7"/>
        </a:accent1>
        <a:accent2>
          <a:srgbClr val="33CCCC"/>
        </a:accent2>
        <a:accent3>
          <a:srgbClr val="FFFFD9"/>
        </a:accent3>
        <a:accent4>
          <a:srgbClr val="000000"/>
        </a:accent4>
        <a:accent5>
          <a:srgbClr val="000000"/>
        </a:accent5>
        <a:accent6>
          <a:srgbClr val="000000"/>
        </a:accent6>
        <a:hlink>
          <a:srgbClr val="FF5050"/>
        </a:hlink>
        <a:folHlink>
          <a:srgbClr val="FF9900"/>
        </a:folHlink>
      </a:clrScheme>
    </a:extraClrScheme>
    <a:extraClrScheme>
      <a:clrScheme name="Default Color Scheme 6">
        <a:dk1>
          <a:srgbClr val="FFFFFF"/>
        </a:dk1>
        <a:lt1>
          <a:srgbClr val="008080"/>
        </a:lt1>
        <a:dk2>
          <a:srgbClr val="005A58"/>
        </a:dk2>
        <a:lt2>
          <a:srgbClr val="FFFF99"/>
        </a:lt2>
        <a:accent1>
          <a:srgbClr val="006462"/>
        </a:accent1>
        <a:accent2>
          <a:srgbClr val="6D6FC7"/>
        </a:accent2>
        <a:accent3>
          <a:srgbClr val="008080"/>
        </a:accent3>
        <a:accent4>
          <a:srgbClr val="FFFFFF"/>
        </a:accent4>
        <a:accent5>
          <a:srgbClr val="000000"/>
        </a:accent5>
        <a:accent6>
          <a:srgbClr val="000000"/>
        </a:accent6>
        <a:hlink>
          <a:srgbClr val="00FFFF"/>
        </a:hlink>
        <a:folHlink>
          <a:srgbClr val="00FF00"/>
        </a:folHlink>
      </a:clrScheme>
    </a:extraClrScheme>
    <a:extraClrScheme>
      <a:clrScheme name="Default Color Scheme 7">
        <a:dk1>
          <a:srgbClr val="FFFFFF"/>
        </a:dk1>
        <a:lt1>
          <a:srgbClr val="800000"/>
        </a:lt1>
        <a:dk2>
          <a:srgbClr val="5C1F00"/>
        </a:dk2>
        <a:lt2>
          <a:srgbClr val="DFD293"/>
        </a:lt2>
        <a:accent1>
          <a:srgbClr val="CC3300"/>
        </a:accent1>
        <a:accent2>
          <a:srgbClr val="BE7960"/>
        </a:accent2>
        <a:accent3>
          <a:srgbClr val="800000"/>
        </a:accent3>
        <a:accent4>
          <a:srgbClr val="FFFFFF"/>
        </a:accent4>
        <a:accent5>
          <a:srgbClr val="000000"/>
        </a:accent5>
        <a:accent6>
          <a:srgbClr val="000000"/>
        </a:accent6>
        <a:hlink>
          <a:srgbClr val="FFFF99"/>
        </a:hlink>
        <a:folHlink>
          <a:srgbClr val="D3A219"/>
        </a:folHlink>
      </a:clrScheme>
    </a:extraClrScheme>
    <a:extraClrScheme>
      <a:clrScheme name="Default Color Scheme 8">
        <a:dk1>
          <a:srgbClr val="FFFFFF"/>
        </a:dk1>
        <a:lt1>
          <a:srgbClr val="000099"/>
        </a:lt1>
        <a:dk2>
          <a:srgbClr val="003366"/>
        </a:dk2>
        <a:lt2>
          <a:srgbClr val="CCFFFF"/>
        </a:lt2>
        <a:accent1>
          <a:srgbClr val="3366CC"/>
        </a:accent1>
        <a:accent2>
          <a:srgbClr val="00B000"/>
        </a:accent2>
        <a:accent3>
          <a:srgbClr val="000099"/>
        </a:accent3>
        <a:accent4>
          <a:srgbClr val="FFFFFF"/>
        </a:accent4>
        <a:accent5>
          <a:srgbClr val="000000"/>
        </a:accent5>
        <a:accent6>
          <a:srgbClr val="000000"/>
        </a:accent6>
        <a:hlink>
          <a:srgbClr val="66CCFF"/>
        </a:hlink>
        <a:folHlink>
          <a:srgbClr val="FFE701"/>
        </a:folHlink>
      </a:clrScheme>
    </a:extraClrScheme>
    <a:extraClrScheme>
      <a:clrScheme name="Default Color Scheme 9">
        <a:dk1>
          <a:srgbClr val="FFFFFF"/>
        </a:dk1>
        <a:lt1>
          <a:srgbClr val="000000"/>
        </a:lt1>
        <a:dk2>
          <a:srgbClr val="336699"/>
        </a:dk2>
        <a:lt2>
          <a:srgbClr val="E3EBF1"/>
        </a:lt2>
        <a:accent1>
          <a:srgbClr val="003399"/>
        </a:accent1>
        <a:accent2>
          <a:srgbClr val="468A4B"/>
        </a:accent2>
        <a:accent3>
          <a:srgbClr val="000000"/>
        </a:accent3>
        <a:accent4>
          <a:srgbClr val="FFFFFF"/>
        </a:accent4>
        <a:accent5>
          <a:srgbClr val="000000"/>
        </a:accent5>
        <a:accent6>
          <a:srgbClr val="000000"/>
        </a:accent6>
        <a:hlink>
          <a:srgbClr val="66CCFF"/>
        </a:hlink>
        <a:folHlink>
          <a:srgbClr val="F0E500"/>
        </a:folHlink>
      </a:clrScheme>
    </a:extraClrScheme>
    <a:extraClrScheme>
      <a:clrScheme name="Default Color Scheme 10">
        <a:dk1>
          <a:srgbClr val="FFFFFF"/>
        </a:dk1>
        <a:lt1>
          <a:srgbClr val="686B5D"/>
        </a:lt1>
        <a:dk2>
          <a:srgbClr val="777777"/>
        </a:dk2>
        <a:lt2>
          <a:srgbClr val="D1D1CB"/>
        </a:lt2>
        <a:accent1>
          <a:srgbClr val="909082"/>
        </a:accent1>
        <a:accent2>
          <a:srgbClr val="809EA8"/>
        </a:accent2>
        <a:accent3>
          <a:srgbClr val="686B5D"/>
        </a:accent3>
        <a:accent4>
          <a:srgbClr val="FFFFFF"/>
        </a:accent4>
        <a:accent5>
          <a:srgbClr val="000000"/>
        </a:accent5>
        <a:accent6>
          <a:srgbClr val="000000"/>
        </a:accent6>
        <a:hlink>
          <a:srgbClr val="FFCC66"/>
        </a:hlink>
        <a:folHlink>
          <a:srgbClr val="E9DCB9"/>
        </a:folHlink>
      </a:clrScheme>
    </a:extraClrScheme>
    <a:extraClrScheme>
      <a:clrScheme name="Default Color Scheme 11">
        <a:dk1>
          <a:srgbClr val="FFFFFF"/>
        </a:dk1>
        <a:lt1>
          <a:srgbClr val="666699"/>
        </a:lt1>
        <a:dk2>
          <a:srgbClr val="3E3E5C"/>
        </a:dk2>
        <a:lt2>
          <a:srgbClr val="FFFFFF"/>
        </a:lt2>
        <a:accent1>
          <a:srgbClr val="60597B"/>
        </a:accent1>
        <a:accent2>
          <a:srgbClr val="6666FF"/>
        </a:accent2>
        <a:accent3>
          <a:srgbClr val="666699"/>
        </a:accent3>
        <a:accent4>
          <a:srgbClr val="FFFFFF"/>
        </a:accent4>
        <a:accent5>
          <a:srgbClr val="000000"/>
        </a:accent5>
        <a:accent6>
          <a:srgbClr val="000000"/>
        </a:accent6>
        <a:hlink>
          <a:srgbClr val="99CCFF"/>
        </a:hlink>
        <a:folHlink>
          <a:srgbClr val="FFFF99"/>
        </a:folHlink>
      </a:clrScheme>
    </a:extraClrScheme>
    <a:extraClrScheme>
      <a:clrScheme name="Default Color Scheme 12">
        <a:dk1>
          <a:srgbClr val="FFFFFF"/>
        </a:dk1>
        <a:lt1>
          <a:srgbClr val="523E26"/>
        </a:lt1>
        <a:dk2>
          <a:srgbClr val="2D2015"/>
        </a:dk2>
        <a:lt2>
          <a:srgbClr val="DFC08D"/>
        </a:lt2>
        <a:accent1>
          <a:srgbClr val="8C7B70"/>
        </a:accent1>
        <a:accent2>
          <a:srgbClr val="8F5F2F"/>
        </a:accent2>
        <a:accent3>
          <a:srgbClr val="523E26"/>
        </a:accent3>
        <a:accent4>
          <a:srgbClr val="FFFFFF"/>
        </a:accent4>
        <a:accent5>
          <a:srgbClr val="000000"/>
        </a:accent5>
        <a:accent6>
          <a:srgbClr val="000000"/>
        </a:accent6>
        <a:hlink>
          <a:srgbClr val="CCB400"/>
        </a:hlink>
        <a:folHlink>
          <a:srgbClr val="8C9EA0"/>
        </a:folHlink>
      </a:clrScheme>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幻灯片 1</dc:title>
  <dc:creator>潘瑞生</dc:creator>
  <cp:lastModifiedBy>Administrator</cp:lastModifiedBy>
  <dcterms:created xsi:type="dcterms:W3CDTF">2005-12-28T05:26:24Z</dcterms:created>
  <dcterms:modified xsi:type="dcterms:W3CDTF">2017-04-06T02:40:10Z</dcterms:modified>
</cp:coreProperties>
</file>