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57" r:id="rId5"/>
    <p:sldId id="262" r:id="rId6"/>
    <p:sldId id="258" r:id="rId7"/>
    <p:sldId id="259" r:id="rId8"/>
    <p:sldId id="261" r:id="rId9"/>
    <p:sldId id="267" r:id="rId10"/>
    <p:sldId id="269" r:id="rId11"/>
    <p:sldId id="288" r:id="rId12"/>
    <p:sldId id="270" r:id="rId13"/>
    <p:sldId id="260" r:id="rId14"/>
    <p:sldId id="282" r:id="rId15"/>
    <p:sldId id="283" r:id="rId16"/>
    <p:sldId id="284" r:id="rId17"/>
    <p:sldId id="285" r:id="rId18"/>
    <p:sldId id="286" r:id="rId19"/>
    <p:sldId id="287" r:id="rId20"/>
    <p:sldId id="29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1CC3-5E0B-4066-ABB0-F54EE64352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AA11-067A-40FC-B158-2FE4680D5F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40" y="431800"/>
            <a:ext cx="4107180" cy="322580"/>
            <a:chOff x="0" y="217708"/>
            <a:chExt cx="3583459" cy="429992"/>
          </a:xfrm>
        </p:grpSpPr>
        <p:sp>
          <p:nvSpPr>
            <p:cNvPr id="5" name="标题 2"/>
            <p:cNvSpPr txBox="1"/>
            <p:nvPr/>
          </p:nvSpPr>
          <p:spPr>
            <a:xfrm>
              <a:off x="637779" y="217708"/>
              <a:ext cx="2945680" cy="42579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第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2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章  </a:t>
              </a:r>
              <a:r>
                <a:rPr 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运算、处理与指令</a:t>
              </a:r>
              <a:endParaRPr lang="zh-CN" sz="2100" b="1" dirty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21272"/>
              <a:ext cx="482600" cy="4264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52450" y="221272"/>
              <a:ext cx="58539" cy="4264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972945" y="1582420"/>
            <a:ext cx="1062990" cy="3987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3+5=</a:t>
            </a:r>
            <a:r>
              <a:rPr lang="zh-CN" altLang="en-US" sz="2000" b="1" dirty="0" smtClean="0"/>
              <a:t>？</a:t>
            </a:r>
            <a:endParaRPr lang="zh-CN" altLang="en-US" sz="2000" b="1" dirty="0" smtClean="0"/>
          </a:p>
        </p:txBody>
      </p:sp>
      <p:sp>
        <p:nvSpPr>
          <p:cNvPr id="24" name="燕尾形 23"/>
          <p:cNvSpPr>
            <a:spLocks noChangeArrowheads="1"/>
          </p:cNvSpPr>
          <p:nvPr/>
        </p:nvSpPr>
        <p:spPr bwMode="auto">
          <a:xfrm>
            <a:off x="4896086" y="2444678"/>
            <a:ext cx="469905" cy="383803"/>
          </a:xfrm>
          <a:prstGeom prst="chevron">
            <a:avLst>
              <a:gd name="adj" fmla="val 5442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" name="燕尾形 24"/>
          <p:cNvSpPr>
            <a:spLocks noChangeArrowheads="1"/>
          </p:cNvSpPr>
          <p:nvPr/>
        </p:nvSpPr>
        <p:spPr bwMode="auto">
          <a:xfrm>
            <a:off x="5365706" y="2459918"/>
            <a:ext cx="469905" cy="383803"/>
          </a:xfrm>
          <a:prstGeom prst="chevron">
            <a:avLst>
              <a:gd name="adj" fmla="val 5442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燕尾形 25"/>
          <p:cNvSpPr>
            <a:spLocks noChangeArrowheads="1"/>
          </p:cNvSpPr>
          <p:nvPr/>
        </p:nvSpPr>
        <p:spPr bwMode="auto">
          <a:xfrm>
            <a:off x="5835961" y="2460058"/>
            <a:ext cx="469905" cy="383803"/>
          </a:xfrm>
          <a:prstGeom prst="chevron">
            <a:avLst>
              <a:gd name="adj" fmla="val 54426"/>
            </a:avLst>
          </a:prstGeom>
          <a:solidFill>
            <a:srgbClr val="C0000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" name="Freeform 240"/>
          <p:cNvSpPr>
            <a:spLocks noEditPoints="1" noChangeArrowheads="1"/>
          </p:cNvSpPr>
          <p:nvPr/>
        </p:nvSpPr>
        <p:spPr bwMode="auto">
          <a:xfrm>
            <a:off x="329727" y="5180521"/>
            <a:ext cx="1010541" cy="1054111"/>
          </a:xfrm>
          <a:custGeom>
            <a:avLst/>
            <a:gdLst>
              <a:gd name="T0" fmla="*/ 2147483646 w 1840"/>
              <a:gd name="T1" fmla="*/ 1155559799 h 1840"/>
              <a:gd name="T2" fmla="*/ 2016235029 w 1840"/>
              <a:gd name="T3" fmla="*/ 968560309 h 1840"/>
              <a:gd name="T4" fmla="*/ 2146895336 w 1840"/>
              <a:gd name="T5" fmla="*/ 736010363 h 1840"/>
              <a:gd name="T6" fmla="*/ 1891569068 w 1840"/>
              <a:gd name="T7" fmla="*/ 624529772 h 1840"/>
              <a:gd name="T8" fmla="*/ 1920338641 w 1840"/>
              <a:gd name="T9" fmla="*/ 360812515 h 1840"/>
              <a:gd name="T10" fmla="*/ 1653025871 w 1840"/>
              <a:gd name="T11" fmla="*/ 363210253 h 1840"/>
              <a:gd name="T12" fmla="*/ 1579903616 w 1840"/>
              <a:gd name="T13" fmla="*/ 107883984 h 1840"/>
              <a:gd name="T14" fmla="*/ 1322180704 w 1840"/>
              <a:gd name="T15" fmla="*/ 207376980 h 1840"/>
              <a:gd name="T16" fmla="*/ 1155559799 w 1840"/>
              <a:gd name="T17" fmla="*/ 0 h 1840"/>
              <a:gd name="T18" fmla="*/ 968560309 w 1840"/>
              <a:gd name="T19" fmla="*/ 190595002 h 1840"/>
              <a:gd name="T20" fmla="*/ 734811494 w 1840"/>
              <a:gd name="T21" fmla="*/ 58736921 h 1840"/>
              <a:gd name="T22" fmla="*/ 624529772 w 1840"/>
              <a:gd name="T23" fmla="*/ 314063190 h 1840"/>
              <a:gd name="T24" fmla="*/ 360812515 w 1840"/>
              <a:gd name="T25" fmla="*/ 286492485 h 1840"/>
              <a:gd name="T26" fmla="*/ 363210253 w 1840"/>
              <a:gd name="T27" fmla="*/ 552606386 h 1840"/>
              <a:gd name="T28" fmla="*/ 106685115 w 1840"/>
              <a:gd name="T29" fmla="*/ 625728641 h 1840"/>
              <a:gd name="T30" fmla="*/ 207376980 w 1840"/>
              <a:gd name="T31" fmla="*/ 883451553 h 1840"/>
              <a:gd name="T32" fmla="*/ 0 w 1840"/>
              <a:gd name="T33" fmla="*/ 1051271327 h 1840"/>
              <a:gd name="T34" fmla="*/ 190595002 w 1840"/>
              <a:gd name="T35" fmla="*/ 1237071948 h 1840"/>
              <a:gd name="T36" fmla="*/ 58736921 w 1840"/>
              <a:gd name="T37" fmla="*/ 1470820763 h 1840"/>
              <a:gd name="T38" fmla="*/ 314063190 w 1840"/>
              <a:gd name="T39" fmla="*/ 1582301354 h 1840"/>
              <a:gd name="T40" fmla="*/ 286492485 w 1840"/>
              <a:gd name="T41" fmla="*/ 1846018612 h 1840"/>
              <a:gd name="T42" fmla="*/ 552606386 w 1840"/>
              <a:gd name="T43" fmla="*/ 1843620874 h 1840"/>
              <a:gd name="T44" fmla="*/ 625728641 w 1840"/>
              <a:gd name="T45" fmla="*/ 2098947142 h 1840"/>
              <a:gd name="T46" fmla="*/ 883451553 w 1840"/>
              <a:gd name="T47" fmla="*/ 1999453052 h 1840"/>
              <a:gd name="T48" fmla="*/ 1050072458 w 1840"/>
              <a:gd name="T49" fmla="*/ 2147483646 h 1840"/>
              <a:gd name="T50" fmla="*/ 1237071948 w 1840"/>
              <a:gd name="T51" fmla="*/ 2016235029 h 1840"/>
              <a:gd name="T52" fmla="*/ 1470820763 w 1840"/>
              <a:gd name="T53" fmla="*/ 2146895336 h 1840"/>
              <a:gd name="T54" fmla="*/ 1581102485 w 1840"/>
              <a:gd name="T55" fmla="*/ 1892767937 h 1840"/>
              <a:gd name="T56" fmla="*/ 1846018612 w 1840"/>
              <a:gd name="T57" fmla="*/ 1920338641 h 1840"/>
              <a:gd name="T58" fmla="*/ 1843620874 w 1840"/>
              <a:gd name="T59" fmla="*/ 1654223646 h 1840"/>
              <a:gd name="T60" fmla="*/ 2098947142 w 1840"/>
              <a:gd name="T61" fmla="*/ 1579903616 h 1840"/>
              <a:gd name="T62" fmla="*/ 1999453052 w 1840"/>
              <a:gd name="T63" fmla="*/ 1323379573 h 1840"/>
              <a:gd name="T64" fmla="*/ 1295808869 w 1840"/>
              <a:gd name="T65" fmla="*/ 1786082822 h 1840"/>
              <a:gd name="T66" fmla="*/ 909823388 w 1840"/>
              <a:gd name="T67" fmla="*/ 420748305 h 1840"/>
              <a:gd name="T68" fmla="*/ 1295808869 w 1840"/>
              <a:gd name="T69" fmla="*/ 1786082822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0"/>
              <a:gd name="T106" fmla="*/ 0 h 1840"/>
              <a:gd name="T107" fmla="*/ 1840 w 1840"/>
              <a:gd name="T108" fmla="*/ 1840 h 18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241"/>
          <p:cNvSpPr>
            <a:spLocks noEditPoints="1" noChangeArrowheads="1"/>
          </p:cNvSpPr>
          <p:nvPr/>
        </p:nvSpPr>
        <p:spPr bwMode="auto">
          <a:xfrm>
            <a:off x="553720" y="3962400"/>
            <a:ext cx="562610" cy="571500"/>
          </a:xfrm>
          <a:custGeom>
            <a:avLst/>
            <a:gdLst>
              <a:gd name="T0" fmla="*/ 1597797940 w 1335"/>
              <a:gd name="T1" fmla="*/ 838420400 h 1335"/>
              <a:gd name="T2" fmla="*/ 1460159764 w 1335"/>
              <a:gd name="T3" fmla="*/ 702881009 h 1335"/>
              <a:gd name="T4" fmla="*/ 1555908393 w 1335"/>
              <a:gd name="T5" fmla="*/ 533758497 h 1335"/>
              <a:gd name="T6" fmla="*/ 1370396449 w 1335"/>
              <a:gd name="T7" fmla="*/ 453394036 h 1335"/>
              <a:gd name="T8" fmla="*/ 1390742800 w 1335"/>
              <a:gd name="T9" fmla="*/ 261481570 h 1335"/>
              <a:gd name="T10" fmla="*/ 1198048697 w 1335"/>
              <a:gd name="T11" fmla="*/ 262680811 h 1335"/>
              <a:gd name="T12" fmla="*/ 1144190708 w 1335"/>
              <a:gd name="T13" fmla="*/ 77964884 h 1335"/>
              <a:gd name="T14" fmla="*/ 958678764 w 1335"/>
              <a:gd name="T15" fmla="*/ 149932470 h 1335"/>
              <a:gd name="T16" fmla="*/ 836599562 w 1335"/>
              <a:gd name="T17" fmla="*/ 0 h 1335"/>
              <a:gd name="T18" fmla="*/ 701355074 w 1335"/>
              <a:gd name="T19" fmla="*/ 137937872 h 1335"/>
              <a:gd name="T20" fmla="*/ 532598949 w 1335"/>
              <a:gd name="T21" fmla="*/ 41981092 h 1335"/>
              <a:gd name="T22" fmla="*/ 452410388 w 1335"/>
              <a:gd name="T23" fmla="*/ 227896259 h 1335"/>
              <a:gd name="T24" fmla="*/ 260914222 w 1335"/>
              <a:gd name="T25" fmla="*/ 207505881 h 1335"/>
              <a:gd name="T26" fmla="*/ 263307911 w 1335"/>
              <a:gd name="T27" fmla="*/ 400618683 h 1335"/>
              <a:gd name="T28" fmla="*/ 77794873 w 1335"/>
              <a:gd name="T29" fmla="*/ 454594372 h 1335"/>
              <a:gd name="T30" fmla="*/ 149606618 w 1335"/>
              <a:gd name="T31" fmla="*/ 641708780 h 1335"/>
              <a:gd name="T32" fmla="*/ 0 w 1335"/>
              <a:gd name="T33" fmla="*/ 762853997 h 1335"/>
              <a:gd name="T34" fmla="*/ 137638176 w 1335"/>
              <a:gd name="T35" fmla="*/ 898393388 h 1335"/>
              <a:gd name="T36" fmla="*/ 41889547 w 1335"/>
              <a:gd name="T37" fmla="*/ 1067515899 h 1335"/>
              <a:gd name="T38" fmla="*/ 227401491 w 1335"/>
              <a:gd name="T39" fmla="*/ 1147880360 h 1335"/>
              <a:gd name="T40" fmla="*/ 207055140 w 1335"/>
              <a:gd name="T41" fmla="*/ 1339792827 h 1335"/>
              <a:gd name="T42" fmla="*/ 399749243 w 1335"/>
              <a:gd name="T43" fmla="*/ 1338593586 h 1335"/>
              <a:gd name="T44" fmla="*/ 453607232 w 1335"/>
              <a:gd name="T45" fmla="*/ 1523309513 h 1335"/>
              <a:gd name="T46" fmla="*/ 640316020 w 1335"/>
              <a:gd name="T47" fmla="*/ 1451341927 h 1335"/>
              <a:gd name="T48" fmla="*/ 761198378 w 1335"/>
              <a:gd name="T49" fmla="*/ 1601274397 h 1335"/>
              <a:gd name="T50" fmla="*/ 896442866 w 1335"/>
              <a:gd name="T51" fmla="*/ 1463336525 h 1335"/>
              <a:gd name="T52" fmla="*/ 1065198991 w 1335"/>
              <a:gd name="T53" fmla="*/ 1558094065 h 1335"/>
              <a:gd name="T54" fmla="*/ 1145387552 w 1335"/>
              <a:gd name="T55" fmla="*/ 1373378138 h 1335"/>
              <a:gd name="T56" fmla="*/ 1336883718 w 1335"/>
              <a:gd name="T57" fmla="*/ 1393768516 h 1335"/>
              <a:gd name="T58" fmla="*/ 1335686873 w 1335"/>
              <a:gd name="T59" fmla="*/ 1200655714 h 1335"/>
              <a:gd name="T60" fmla="*/ 1521199912 w 1335"/>
              <a:gd name="T61" fmla="*/ 1146680024 h 1335"/>
              <a:gd name="T62" fmla="*/ 1448191322 w 1335"/>
              <a:gd name="T63" fmla="*/ 960764857 h 1335"/>
              <a:gd name="T64" fmla="*/ 928757659 w 1335"/>
              <a:gd name="T65" fmla="*/ 1259429461 h 1335"/>
              <a:gd name="T66" fmla="*/ 670237125 w 1335"/>
              <a:gd name="T67" fmla="*/ 343044177 h 1335"/>
              <a:gd name="T68" fmla="*/ 928757659 w 1335"/>
              <a:gd name="T69" fmla="*/ 1259429461 h 13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335"/>
              <a:gd name="T106" fmla="*/ 0 h 1335"/>
              <a:gd name="T107" fmla="*/ 1335 w 1335"/>
              <a:gd name="T108" fmla="*/ 1335 h 13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335" h="1335">
                <a:moveTo>
                  <a:pt x="1326" y="784"/>
                </a:moveTo>
                <a:cubicBezTo>
                  <a:pt x="1335" y="699"/>
                  <a:pt x="1335" y="699"/>
                  <a:pt x="1335" y="699"/>
                </a:cubicBezTo>
                <a:cubicBezTo>
                  <a:pt x="1226" y="658"/>
                  <a:pt x="1226" y="658"/>
                  <a:pt x="1226" y="658"/>
                </a:cubicBezTo>
                <a:cubicBezTo>
                  <a:pt x="1226" y="634"/>
                  <a:pt x="1224" y="610"/>
                  <a:pt x="1220" y="586"/>
                </a:cubicBezTo>
                <a:cubicBezTo>
                  <a:pt x="1323" y="527"/>
                  <a:pt x="1323" y="527"/>
                  <a:pt x="1323" y="527"/>
                </a:cubicBezTo>
                <a:cubicBezTo>
                  <a:pt x="1300" y="445"/>
                  <a:pt x="1300" y="445"/>
                  <a:pt x="1300" y="445"/>
                </a:cubicBezTo>
                <a:cubicBezTo>
                  <a:pt x="1181" y="448"/>
                  <a:pt x="1181" y="448"/>
                  <a:pt x="1181" y="448"/>
                </a:cubicBezTo>
                <a:cubicBezTo>
                  <a:pt x="1171" y="424"/>
                  <a:pt x="1159" y="400"/>
                  <a:pt x="1145" y="378"/>
                </a:cubicBezTo>
                <a:cubicBezTo>
                  <a:pt x="1215" y="284"/>
                  <a:pt x="1215" y="284"/>
                  <a:pt x="1215" y="284"/>
                </a:cubicBezTo>
                <a:cubicBezTo>
                  <a:pt x="1162" y="218"/>
                  <a:pt x="1162" y="218"/>
                  <a:pt x="1162" y="218"/>
                </a:cubicBezTo>
                <a:cubicBezTo>
                  <a:pt x="1055" y="266"/>
                  <a:pt x="1055" y="266"/>
                  <a:pt x="1055" y="266"/>
                </a:cubicBezTo>
                <a:cubicBezTo>
                  <a:pt x="1038" y="249"/>
                  <a:pt x="1020" y="234"/>
                  <a:pt x="1001" y="219"/>
                </a:cubicBezTo>
                <a:cubicBezTo>
                  <a:pt x="1031" y="106"/>
                  <a:pt x="1031" y="106"/>
                  <a:pt x="1031" y="106"/>
                </a:cubicBezTo>
                <a:cubicBezTo>
                  <a:pt x="956" y="65"/>
                  <a:pt x="956" y="65"/>
                  <a:pt x="956" y="65"/>
                </a:cubicBezTo>
                <a:cubicBezTo>
                  <a:pt x="875" y="149"/>
                  <a:pt x="875" y="149"/>
                  <a:pt x="875" y="149"/>
                </a:cubicBezTo>
                <a:cubicBezTo>
                  <a:pt x="851" y="139"/>
                  <a:pt x="826" y="131"/>
                  <a:pt x="801" y="125"/>
                </a:cubicBezTo>
                <a:cubicBezTo>
                  <a:pt x="784" y="9"/>
                  <a:pt x="784" y="9"/>
                  <a:pt x="784" y="9"/>
                </a:cubicBezTo>
                <a:cubicBezTo>
                  <a:pt x="699" y="0"/>
                  <a:pt x="699" y="0"/>
                  <a:pt x="699" y="0"/>
                </a:cubicBezTo>
                <a:cubicBezTo>
                  <a:pt x="658" y="109"/>
                  <a:pt x="658" y="109"/>
                  <a:pt x="658" y="109"/>
                </a:cubicBezTo>
                <a:cubicBezTo>
                  <a:pt x="634" y="109"/>
                  <a:pt x="610" y="111"/>
                  <a:pt x="586" y="115"/>
                </a:cubicBezTo>
                <a:cubicBezTo>
                  <a:pt x="527" y="12"/>
                  <a:pt x="527" y="12"/>
                  <a:pt x="527" y="12"/>
                </a:cubicBezTo>
                <a:cubicBezTo>
                  <a:pt x="445" y="35"/>
                  <a:pt x="445" y="35"/>
                  <a:pt x="445" y="35"/>
                </a:cubicBezTo>
                <a:cubicBezTo>
                  <a:pt x="448" y="154"/>
                  <a:pt x="448" y="154"/>
                  <a:pt x="448" y="154"/>
                </a:cubicBezTo>
                <a:cubicBezTo>
                  <a:pt x="424" y="164"/>
                  <a:pt x="400" y="176"/>
                  <a:pt x="378" y="190"/>
                </a:cubicBezTo>
                <a:cubicBezTo>
                  <a:pt x="284" y="120"/>
                  <a:pt x="284" y="120"/>
                  <a:pt x="284" y="120"/>
                </a:cubicBezTo>
                <a:cubicBezTo>
                  <a:pt x="218" y="173"/>
                  <a:pt x="218" y="173"/>
                  <a:pt x="218" y="173"/>
                </a:cubicBezTo>
                <a:cubicBezTo>
                  <a:pt x="266" y="280"/>
                  <a:pt x="266" y="280"/>
                  <a:pt x="266" y="280"/>
                </a:cubicBezTo>
                <a:cubicBezTo>
                  <a:pt x="249" y="297"/>
                  <a:pt x="234" y="315"/>
                  <a:pt x="220" y="334"/>
                </a:cubicBezTo>
                <a:cubicBezTo>
                  <a:pt x="106" y="305"/>
                  <a:pt x="106" y="305"/>
                  <a:pt x="106" y="305"/>
                </a:cubicBezTo>
                <a:cubicBezTo>
                  <a:pt x="65" y="379"/>
                  <a:pt x="65" y="379"/>
                  <a:pt x="65" y="379"/>
                </a:cubicBezTo>
                <a:cubicBezTo>
                  <a:pt x="149" y="460"/>
                  <a:pt x="149" y="460"/>
                  <a:pt x="149" y="460"/>
                </a:cubicBezTo>
                <a:cubicBezTo>
                  <a:pt x="139" y="484"/>
                  <a:pt x="131" y="509"/>
                  <a:pt x="125" y="535"/>
                </a:cubicBezTo>
                <a:cubicBezTo>
                  <a:pt x="9" y="551"/>
                  <a:pt x="9" y="551"/>
                  <a:pt x="9" y="551"/>
                </a:cubicBezTo>
                <a:cubicBezTo>
                  <a:pt x="0" y="636"/>
                  <a:pt x="0" y="636"/>
                  <a:pt x="0" y="636"/>
                </a:cubicBezTo>
                <a:cubicBezTo>
                  <a:pt x="109" y="678"/>
                  <a:pt x="109" y="678"/>
                  <a:pt x="109" y="678"/>
                </a:cubicBezTo>
                <a:cubicBezTo>
                  <a:pt x="110" y="701"/>
                  <a:pt x="111" y="725"/>
                  <a:pt x="115" y="749"/>
                </a:cubicBezTo>
                <a:cubicBezTo>
                  <a:pt x="12" y="809"/>
                  <a:pt x="12" y="809"/>
                  <a:pt x="12" y="809"/>
                </a:cubicBezTo>
                <a:cubicBezTo>
                  <a:pt x="35" y="890"/>
                  <a:pt x="35" y="890"/>
                  <a:pt x="35" y="890"/>
                </a:cubicBezTo>
                <a:cubicBezTo>
                  <a:pt x="154" y="887"/>
                  <a:pt x="154" y="887"/>
                  <a:pt x="154" y="887"/>
                </a:cubicBezTo>
                <a:cubicBezTo>
                  <a:pt x="164" y="912"/>
                  <a:pt x="177" y="935"/>
                  <a:pt x="190" y="957"/>
                </a:cubicBezTo>
                <a:cubicBezTo>
                  <a:pt x="120" y="1051"/>
                  <a:pt x="120" y="1051"/>
                  <a:pt x="120" y="1051"/>
                </a:cubicBezTo>
                <a:cubicBezTo>
                  <a:pt x="173" y="1117"/>
                  <a:pt x="173" y="1117"/>
                  <a:pt x="173" y="1117"/>
                </a:cubicBezTo>
                <a:cubicBezTo>
                  <a:pt x="280" y="1070"/>
                  <a:pt x="280" y="1070"/>
                  <a:pt x="280" y="1070"/>
                </a:cubicBezTo>
                <a:cubicBezTo>
                  <a:pt x="297" y="1086"/>
                  <a:pt x="315" y="1102"/>
                  <a:pt x="334" y="1116"/>
                </a:cubicBezTo>
                <a:cubicBezTo>
                  <a:pt x="305" y="1229"/>
                  <a:pt x="305" y="1229"/>
                  <a:pt x="305" y="1229"/>
                </a:cubicBezTo>
                <a:cubicBezTo>
                  <a:pt x="379" y="1270"/>
                  <a:pt x="379" y="1270"/>
                  <a:pt x="379" y="1270"/>
                </a:cubicBezTo>
                <a:cubicBezTo>
                  <a:pt x="460" y="1186"/>
                  <a:pt x="460" y="1186"/>
                  <a:pt x="460" y="1186"/>
                </a:cubicBezTo>
                <a:cubicBezTo>
                  <a:pt x="484" y="1196"/>
                  <a:pt x="509" y="1204"/>
                  <a:pt x="535" y="1210"/>
                </a:cubicBezTo>
                <a:cubicBezTo>
                  <a:pt x="551" y="1326"/>
                  <a:pt x="551" y="1326"/>
                  <a:pt x="551" y="1326"/>
                </a:cubicBezTo>
                <a:cubicBezTo>
                  <a:pt x="636" y="1335"/>
                  <a:pt x="636" y="1335"/>
                  <a:pt x="636" y="1335"/>
                </a:cubicBezTo>
                <a:cubicBezTo>
                  <a:pt x="678" y="1226"/>
                  <a:pt x="678" y="1226"/>
                  <a:pt x="678" y="1226"/>
                </a:cubicBezTo>
                <a:cubicBezTo>
                  <a:pt x="701" y="1226"/>
                  <a:pt x="725" y="1224"/>
                  <a:pt x="749" y="1220"/>
                </a:cubicBezTo>
                <a:cubicBezTo>
                  <a:pt x="808" y="1323"/>
                  <a:pt x="808" y="1323"/>
                  <a:pt x="808" y="1323"/>
                </a:cubicBezTo>
                <a:cubicBezTo>
                  <a:pt x="890" y="1299"/>
                  <a:pt x="890" y="1299"/>
                  <a:pt x="890" y="1299"/>
                </a:cubicBezTo>
                <a:cubicBezTo>
                  <a:pt x="887" y="1181"/>
                  <a:pt x="887" y="1181"/>
                  <a:pt x="887" y="1181"/>
                </a:cubicBezTo>
                <a:cubicBezTo>
                  <a:pt x="912" y="1171"/>
                  <a:pt x="935" y="1159"/>
                  <a:pt x="957" y="1145"/>
                </a:cubicBezTo>
                <a:cubicBezTo>
                  <a:pt x="1051" y="1215"/>
                  <a:pt x="1051" y="1215"/>
                  <a:pt x="1051" y="1215"/>
                </a:cubicBezTo>
                <a:cubicBezTo>
                  <a:pt x="1117" y="1162"/>
                  <a:pt x="1117" y="1162"/>
                  <a:pt x="1117" y="1162"/>
                </a:cubicBezTo>
                <a:cubicBezTo>
                  <a:pt x="1070" y="1055"/>
                  <a:pt x="1070" y="1055"/>
                  <a:pt x="1070" y="1055"/>
                </a:cubicBezTo>
                <a:cubicBezTo>
                  <a:pt x="1086" y="1038"/>
                  <a:pt x="1102" y="1020"/>
                  <a:pt x="1116" y="1001"/>
                </a:cubicBezTo>
                <a:cubicBezTo>
                  <a:pt x="1229" y="1031"/>
                  <a:pt x="1229" y="1031"/>
                  <a:pt x="1229" y="1031"/>
                </a:cubicBezTo>
                <a:cubicBezTo>
                  <a:pt x="1271" y="956"/>
                  <a:pt x="1271" y="956"/>
                  <a:pt x="1271" y="956"/>
                </a:cubicBezTo>
                <a:cubicBezTo>
                  <a:pt x="1186" y="875"/>
                  <a:pt x="1186" y="875"/>
                  <a:pt x="1186" y="875"/>
                </a:cubicBezTo>
                <a:cubicBezTo>
                  <a:pt x="1196" y="851"/>
                  <a:pt x="1204" y="826"/>
                  <a:pt x="1210" y="801"/>
                </a:cubicBezTo>
                <a:lnTo>
                  <a:pt x="1326" y="784"/>
                </a:lnTo>
                <a:close/>
                <a:moveTo>
                  <a:pt x="776" y="1050"/>
                </a:moveTo>
                <a:cubicBezTo>
                  <a:pt x="565" y="1109"/>
                  <a:pt x="345" y="986"/>
                  <a:pt x="286" y="775"/>
                </a:cubicBezTo>
                <a:cubicBezTo>
                  <a:pt x="226" y="564"/>
                  <a:pt x="349" y="345"/>
                  <a:pt x="560" y="286"/>
                </a:cubicBezTo>
                <a:cubicBezTo>
                  <a:pt x="771" y="226"/>
                  <a:pt x="990" y="349"/>
                  <a:pt x="1050" y="560"/>
                </a:cubicBezTo>
                <a:cubicBezTo>
                  <a:pt x="1109" y="771"/>
                  <a:pt x="987" y="990"/>
                  <a:pt x="776" y="105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242"/>
          <p:cNvSpPr>
            <a:spLocks noEditPoints="1" noChangeArrowheads="1"/>
          </p:cNvSpPr>
          <p:nvPr/>
        </p:nvSpPr>
        <p:spPr bwMode="auto">
          <a:xfrm>
            <a:off x="11176003" y="266893"/>
            <a:ext cx="623525" cy="649578"/>
          </a:xfrm>
          <a:custGeom>
            <a:avLst/>
            <a:gdLst>
              <a:gd name="T0" fmla="*/ 1214977973 w 1135"/>
              <a:gd name="T1" fmla="*/ 651949556 h 1134"/>
              <a:gd name="T2" fmla="*/ 1361302936 w 1135"/>
              <a:gd name="T3" fmla="*/ 565661760 h 1134"/>
              <a:gd name="T4" fmla="*/ 1327719709 w 1135"/>
              <a:gd name="T5" fmla="*/ 439825711 h 1134"/>
              <a:gd name="T6" fmla="*/ 1157407352 w 1135"/>
              <a:gd name="T7" fmla="*/ 438628075 h 1134"/>
              <a:gd name="T8" fmla="*/ 1038668493 w 1135"/>
              <a:gd name="T9" fmla="*/ 284029063 h 1134"/>
              <a:gd name="T10" fmla="*/ 1080646159 w 1135"/>
              <a:gd name="T11" fmla="*/ 118644761 h 1134"/>
              <a:gd name="T12" fmla="*/ 969103628 w 1135"/>
              <a:gd name="T13" fmla="*/ 53929735 h 1134"/>
              <a:gd name="T14" fmla="*/ 846766058 w 1135"/>
              <a:gd name="T15" fmla="*/ 172574496 h 1134"/>
              <a:gd name="T16" fmla="*/ 652466308 w 1135"/>
              <a:gd name="T17" fmla="*/ 147407724 h 1134"/>
              <a:gd name="T18" fmla="*/ 566110376 w 1135"/>
              <a:gd name="T19" fmla="*/ 0 h 1134"/>
              <a:gd name="T20" fmla="*/ 440174095 w 1135"/>
              <a:gd name="T21" fmla="*/ 33555696 h 1134"/>
              <a:gd name="T22" fmla="*/ 437775684 w 1135"/>
              <a:gd name="T23" fmla="*/ 203733826 h 1134"/>
              <a:gd name="T24" fmla="*/ 284254394 w 1135"/>
              <a:gd name="T25" fmla="*/ 322379681 h 1134"/>
              <a:gd name="T26" fmla="*/ 118738858 w 1135"/>
              <a:gd name="T27" fmla="*/ 280433966 h 1134"/>
              <a:gd name="T28" fmla="*/ 53971910 w 1135"/>
              <a:gd name="T29" fmla="*/ 391888534 h 1134"/>
              <a:gd name="T30" fmla="*/ 172711863 w 1135"/>
              <a:gd name="T31" fmla="*/ 514129486 h 1134"/>
              <a:gd name="T32" fmla="*/ 147524169 w 1135"/>
              <a:gd name="T33" fmla="*/ 707076927 h 1134"/>
              <a:gd name="T34" fmla="*/ 0 w 1135"/>
              <a:gd name="T35" fmla="*/ 794563452 h 1134"/>
              <a:gd name="T36" fmla="*/ 33583227 w 1135"/>
              <a:gd name="T37" fmla="*/ 919200771 h 1134"/>
              <a:gd name="T38" fmla="*/ 205094790 w 1135"/>
              <a:gd name="T39" fmla="*/ 921597137 h 1134"/>
              <a:gd name="T40" fmla="*/ 322634442 w 1135"/>
              <a:gd name="T41" fmla="*/ 1076195055 h 1134"/>
              <a:gd name="T42" fmla="*/ 280656777 w 1135"/>
              <a:gd name="T43" fmla="*/ 1241579357 h 1134"/>
              <a:gd name="T44" fmla="*/ 393398513 w 1135"/>
              <a:gd name="T45" fmla="*/ 1306295477 h 1134"/>
              <a:gd name="T46" fmla="*/ 514536877 w 1135"/>
              <a:gd name="T47" fmla="*/ 1187649622 h 1134"/>
              <a:gd name="T48" fmla="*/ 708836628 w 1135"/>
              <a:gd name="T49" fmla="*/ 1212817488 h 1134"/>
              <a:gd name="T50" fmla="*/ 796391765 w 1135"/>
              <a:gd name="T51" fmla="*/ 1359026482 h 1134"/>
              <a:gd name="T52" fmla="*/ 921128841 w 1135"/>
              <a:gd name="T53" fmla="*/ 1325470786 h 1134"/>
              <a:gd name="T54" fmla="*/ 923527251 w 1135"/>
              <a:gd name="T55" fmla="*/ 1155292656 h 1134"/>
              <a:gd name="T56" fmla="*/ 1078247748 w 1135"/>
              <a:gd name="T57" fmla="*/ 1036646801 h 1134"/>
              <a:gd name="T58" fmla="*/ 1242564078 w 1135"/>
              <a:gd name="T59" fmla="*/ 1078592516 h 1134"/>
              <a:gd name="T60" fmla="*/ 1307331026 w 1135"/>
              <a:gd name="T61" fmla="*/ 967137948 h 1134"/>
              <a:gd name="T62" fmla="*/ 1189790278 w 1135"/>
              <a:gd name="T63" fmla="*/ 844896996 h 1134"/>
              <a:gd name="T64" fmla="*/ 1214977973 w 1135"/>
              <a:gd name="T65" fmla="*/ 651949556 h 1134"/>
              <a:gd name="T66" fmla="*/ 711236134 w 1135"/>
              <a:gd name="T67" fmla="*/ 1053425744 h 1134"/>
              <a:gd name="T68" fmla="*/ 307042582 w 1135"/>
              <a:gd name="T69" fmla="*/ 710673118 h 1134"/>
              <a:gd name="T70" fmla="*/ 651266007 w 1135"/>
              <a:gd name="T71" fmla="*/ 306799469 h 1134"/>
              <a:gd name="T72" fmla="*/ 1054260354 w 1135"/>
              <a:gd name="T73" fmla="*/ 649552095 h 1134"/>
              <a:gd name="T74" fmla="*/ 711236134 w 1135"/>
              <a:gd name="T75" fmla="*/ 1053425744 h 11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35"/>
              <a:gd name="T115" fmla="*/ 0 h 1134"/>
              <a:gd name="T116" fmla="*/ 1135 w 1135"/>
              <a:gd name="T117" fmla="*/ 1134 h 11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5845" y="434474"/>
            <a:ext cx="67094" cy="3199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5260" y="2459990"/>
            <a:ext cx="1039495" cy="3987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sz="2000" b="1" dirty="0" smtClean="0"/>
              <a:t>a=b+c</a:t>
            </a:r>
            <a:endParaRPr lang="en-US" altLang="en-US" sz="2000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3353435" y="3400425"/>
            <a:ext cx="921385" cy="39878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sz="2000" b="1" dirty="0" smtClean="0"/>
              <a:t>y=f(x)</a:t>
            </a:r>
            <a:endParaRPr lang="en-US" altLang="en-US" sz="2000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7225030" y="2459990"/>
            <a:ext cx="3876040" cy="39878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r>
              <a:rPr lang="en-US" sz="2000" b="1" dirty="0" smtClean="0"/>
              <a:t>add  ax, bx               </a:t>
            </a:r>
            <a:r>
              <a:rPr lang="en-US" sz="2000" b="1" dirty="0" smtClean="0">
                <a:solidFill>
                  <a:srgbClr val="FF0000"/>
                </a:solidFill>
              </a:rPr>
              <a:t>ax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r>
              <a:rPr lang="en-US" sz="2000" b="1" dirty="0" smtClean="0">
                <a:solidFill>
                  <a:srgbClr val="FF0000"/>
                </a:solidFill>
              </a:rPr>
              <a:t> ax+bx</a:t>
            </a:r>
            <a:r>
              <a:rPr lang="en-US" sz="2000" b="1" dirty="0" smtClean="0"/>
              <a:t> 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sp>
        <p:nvSpPr>
          <p:cNvPr id="10" name="燕尾形 9"/>
          <p:cNvSpPr>
            <a:spLocks noChangeArrowheads="1"/>
          </p:cNvSpPr>
          <p:nvPr/>
        </p:nvSpPr>
        <p:spPr bwMode="auto">
          <a:xfrm>
            <a:off x="5365986" y="3385113"/>
            <a:ext cx="469905" cy="383803"/>
          </a:xfrm>
          <a:prstGeom prst="chevron">
            <a:avLst>
              <a:gd name="adj" fmla="val 5442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燕尾形 18"/>
          <p:cNvSpPr>
            <a:spLocks noChangeArrowheads="1"/>
          </p:cNvSpPr>
          <p:nvPr/>
        </p:nvSpPr>
        <p:spPr bwMode="auto">
          <a:xfrm>
            <a:off x="5835606" y="3400353"/>
            <a:ext cx="469905" cy="383803"/>
          </a:xfrm>
          <a:prstGeom prst="chevron">
            <a:avLst>
              <a:gd name="adj" fmla="val 54426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燕尾形 19"/>
          <p:cNvSpPr>
            <a:spLocks noChangeArrowheads="1"/>
          </p:cNvSpPr>
          <p:nvPr/>
        </p:nvSpPr>
        <p:spPr bwMode="auto">
          <a:xfrm>
            <a:off x="6305861" y="3400493"/>
            <a:ext cx="469905" cy="383803"/>
          </a:xfrm>
          <a:prstGeom prst="chevron">
            <a:avLst>
              <a:gd name="adj" fmla="val 54426"/>
            </a:avLst>
          </a:prstGeom>
          <a:solidFill>
            <a:srgbClr val="C0000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25030" y="3415665"/>
            <a:ext cx="1425575" cy="175323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b="1" dirty="0" smtClean="0"/>
              <a:t>y=sin(x)</a:t>
            </a:r>
            <a:endParaRPr lang="en-US" b="1" dirty="0" smtClean="0"/>
          </a:p>
          <a:p>
            <a:endParaRPr lang="zh-CN" altLang="en-US" b="1" dirty="0" smtClean="0"/>
          </a:p>
          <a:p>
            <a:r>
              <a:rPr lang="en-US" altLang="zh-CN" b="1" dirty="0" smtClean="0"/>
              <a:t>y=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∑ xi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 smtClean="0">
                <a:sym typeface="+mn-ea"/>
              </a:rPr>
              <a:t>y=</a:t>
            </a:r>
            <a:endParaRPr lang="en-US" altLang="zh-C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 smtClean="0"/>
              <a:t>.......</a:t>
            </a:r>
            <a:endParaRPr lang="en-US" altLang="zh-CN" b="1" dirty="0" smtClean="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24445" y="4533900"/>
          <a:ext cx="56197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81000" imgH="279400" progId="Equation.KSEE3">
                  <p:embed/>
                </p:oleObj>
              </mc:Choice>
              <mc:Fallback>
                <p:oleObj name="" r:id="rId1" imgW="3810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4445" y="4533900"/>
                        <a:ext cx="561975" cy="41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1973580" y="5523230"/>
            <a:ext cx="285115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rgbClr val="FFFF00"/>
                </a:solidFill>
              </a:rPr>
              <a:t>运算对象  运算类型</a:t>
            </a:r>
            <a:endParaRPr lang="zh-CN" altLang="en-US" sz="2400" b="1" dirty="0" smtClean="0">
              <a:solidFill>
                <a:srgbClr val="FFFF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25030" y="5584825"/>
            <a:ext cx="3875405" cy="33718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p>
            <a:r>
              <a:rPr lang="zh-CN" altLang="en-US" sz="1600" b="1" dirty="0" smtClean="0"/>
              <a:t>复杂的运算是由基本运算类型构建起来的</a:t>
            </a:r>
            <a:endParaRPr lang="zh-CN" altLang="en-US" sz="1600" b="1" dirty="0" smtClean="0"/>
          </a:p>
        </p:txBody>
      </p:sp>
      <p:sp>
        <p:nvSpPr>
          <p:cNvPr id="40" name="左右箭头 39"/>
          <p:cNvSpPr/>
          <p:nvPr/>
        </p:nvSpPr>
        <p:spPr>
          <a:xfrm>
            <a:off x="5415915" y="5591810"/>
            <a:ext cx="1309370" cy="330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356090" y="3452495"/>
            <a:ext cx="1744345" cy="9220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p>
            <a:r>
              <a:rPr lang="en-US" b="1" dirty="0" smtClean="0"/>
              <a:t>add  ax, [2000]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add  ax, [bx]         </a:t>
            </a:r>
            <a:endParaRPr lang="en-US" b="1" dirty="0" smtClean="0"/>
          </a:p>
        </p:txBody>
      </p:sp>
      <p:sp>
        <p:nvSpPr>
          <p:cNvPr id="42" name="上下箭头 41"/>
          <p:cNvSpPr/>
          <p:nvPr/>
        </p:nvSpPr>
        <p:spPr>
          <a:xfrm>
            <a:off x="9994265" y="2904490"/>
            <a:ext cx="154305" cy="398780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5030470" y="934085"/>
            <a:ext cx="2080260" cy="64833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有无局限性？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云形 20"/>
          <p:cNvSpPr/>
          <p:nvPr/>
        </p:nvSpPr>
        <p:spPr>
          <a:xfrm>
            <a:off x="7436485" y="1525270"/>
            <a:ext cx="3664585" cy="70548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给出计算（处理）还有其他形式吗？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22" name="云形 21"/>
          <p:cNvSpPr/>
          <p:nvPr/>
        </p:nvSpPr>
        <p:spPr>
          <a:xfrm>
            <a:off x="5154930" y="4520565"/>
            <a:ext cx="1803400" cy="64833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如何发展？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云形 22"/>
          <p:cNvSpPr/>
          <p:nvPr/>
        </p:nvSpPr>
        <p:spPr>
          <a:xfrm>
            <a:off x="8867775" y="6061710"/>
            <a:ext cx="2110105" cy="512445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sym typeface="+mn-ea"/>
              </a:rPr>
              <a:t>什么是基本的？</a:t>
            </a:r>
            <a:endParaRPr lang="zh-CN" altLang="en-US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403080" y="4658995"/>
            <a:ext cx="1697990" cy="3987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rgbClr val="C00000"/>
                </a:solidFill>
              </a:rPr>
              <a:t>寄存器   地址</a:t>
            </a:r>
            <a:endParaRPr lang="zh-CN" altLang="en-US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5" dur="4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7" dur="4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9" dur="4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2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5" dur="4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6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7" dur="4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9" dur="4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8" grpId="1" bldLvl="0" animBg="1"/>
          <p:bldP spid="29" grpId="0" bldLvl="0" animBg="1"/>
          <p:bldP spid="29" grpId="1" bldLvl="0" animBg="1"/>
          <p:bldP spid="30" grpId="0" bldLvl="0" animBg="1"/>
          <p:bldP spid="30" grpId="1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云形 11"/>
          <p:cNvSpPr/>
          <p:nvPr/>
        </p:nvSpPr>
        <p:spPr>
          <a:xfrm>
            <a:off x="238125" y="808990"/>
            <a:ext cx="6689090" cy="64833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高级语言，如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有什么基本运算（要素）？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04085"/>
            <a:ext cx="7162165" cy="4653915"/>
          </a:xfrm>
          <a:prstGeom prst="rect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ash"/>
          </a:ln>
        </p:spPr>
      </p:pic>
      <p:sp>
        <p:nvSpPr>
          <p:cNvPr id="5" name="云形 4"/>
          <p:cNvSpPr/>
          <p:nvPr/>
        </p:nvSpPr>
        <p:spPr>
          <a:xfrm>
            <a:off x="7593330" y="5330825"/>
            <a:ext cx="4208145" cy="1205865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即使高级语言，</a:t>
            </a:r>
            <a:r>
              <a:rPr lang="zh-CN" b="1">
                <a:solidFill>
                  <a:schemeClr val="tx1"/>
                </a:solidFill>
                <a:sym typeface="+mn-ea"/>
              </a:rPr>
              <a:t>复杂的问题也是由类型有限的基本运算复合、分步解决的</a:t>
            </a:r>
            <a:endParaRPr 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Freeform 240"/>
          <p:cNvSpPr>
            <a:spLocks noEditPoints="1" noChangeArrowheads="1"/>
          </p:cNvSpPr>
          <p:nvPr/>
        </p:nvSpPr>
        <p:spPr bwMode="auto">
          <a:xfrm>
            <a:off x="10791352" y="278321"/>
            <a:ext cx="1010541" cy="1054111"/>
          </a:xfrm>
          <a:custGeom>
            <a:avLst/>
            <a:gdLst>
              <a:gd name="T0" fmla="*/ 2147483646 w 1840"/>
              <a:gd name="T1" fmla="*/ 1155559799 h 1840"/>
              <a:gd name="T2" fmla="*/ 2016235029 w 1840"/>
              <a:gd name="T3" fmla="*/ 968560309 h 1840"/>
              <a:gd name="T4" fmla="*/ 2146895336 w 1840"/>
              <a:gd name="T5" fmla="*/ 736010363 h 1840"/>
              <a:gd name="T6" fmla="*/ 1891569068 w 1840"/>
              <a:gd name="T7" fmla="*/ 624529772 h 1840"/>
              <a:gd name="T8" fmla="*/ 1920338641 w 1840"/>
              <a:gd name="T9" fmla="*/ 360812515 h 1840"/>
              <a:gd name="T10" fmla="*/ 1653025871 w 1840"/>
              <a:gd name="T11" fmla="*/ 363210253 h 1840"/>
              <a:gd name="T12" fmla="*/ 1579903616 w 1840"/>
              <a:gd name="T13" fmla="*/ 107883984 h 1840"/>
              <a:gd name="T14" fmla="*/ 1322180704 w 1840"/>
              <a:gd name="T15" fmla="*/ 207376980 h 1840"/>
              <a:gd name="T16" fmla="*/ 1155559799 w 1840"/>
              <a:gd name="T17" fmla="*/ 0 h 1840"/>
              <a:gd name="T18" fmla="*/ 968560309 w 1840"/>
              <a:gd name="T19" fmla="*/ 190595002 h 1840"/>
              <a:gd name="T20" fmla="*/ 734811494 w 1840"/>
              <a:gd name="T21" fmla="*/ 58736921 h 1840"/>
              <a:gd name="T22" fmla="*/ 624529772 w 1840"/>
              <a:gd name="T23" fmla="*/ 314063190 h 1840"/>
              <a:gd name="T24" fmla="*/ 360812515 w 1840"/>
              <a:gd name="T25" fmla="*/ 286492485 h 1840"/>
              <a:gd name="T26" fmla="*/ 363210253 w 1840"/>
              <a:gd name="T27" fmla="*/ 552606386 h 1840"/>
              <a:gd name="T28" fmla="*/ 106685115 w 1840"/>
              <a:gd name="T29" fmla="*/ 625728641 h 1840"/>
              <a:gd name="T30" fmla="*/ 207376980 w 1840"/>
              <a:gd name="T31" fmla="*/ 883451553 h 1840"/>
              <a:gd name="T32" fmla="*/ 0 w 1840"/>
              <a:gd name="T33" fmla="*/ 1051271327 h 1840"/>
              <a:gd name="T34" fmla="*/ 190595002 w 1840"/>
              <a:gd name="T35" fmla="*/ 1237071948 h 1840"/>
              <a:gd name="T36" fmla="*/ 58736921 w 1840"/>
              <a:gd name="T37" fmla="*/ 1470820763 h 1840"/>
              <a:gd name="T38" fmla="*/ 314063190 w 1840"/>
              <a:gd name="T39" fmla="*/ 1582301354 h 1840"/>
              <a:gd name="T40" fmla="*/ 286492485 w 1840"/>
              <a:gd name="T41" fmla="*/ 1846018612 h 1840"/>
              <a:gd name="T42" fmla="*/ 552606386 w 1840"/>
              <a:gd name="T43" fmla="*/ 1843620874 h 1840"/>
              <a:gd name="T44" fmla="*/ 625728641 w 1840"/>
              <a:gd name="T45" fmla="*/ 2098947142 h 1840"/>
              <a:gd name="T46" fmla="*/ 883451553 w 1840"/>
              <a:gd name="T47" fmla="*/ 1999453052 h 1840"/>
              <a:gd name="T48" fmla="*/ 1050072458 w 1840"/>
              <a:gd name="T49" fmla="*/ 2147483646 h 1840"/>
              <a:gd name="T50" fmla="*/ 1237071948 w 1840"/>
              <a:gd name="T51" fmla="*/ 2016235029 h 1840"/>
              <a:gd name="T52" fmla="*/ 1470820763 w 1840"/>
              <a:gd name="T53" fmla="*/ 2146895336 h 1840"/>
              <a:gd name="T54" fmla="*/ 1581102485 w 1840"/>
              <a:gd name="T55" fmla="*/ 1892767937 h 1840"/>
              <a:gd name="T56" fmla="*/ 1846018612 w 1840"/>
              <a:gd name="T57" fmla="*/ 1920338641 h 1840"/>
              <a:gd name="T58" fmla="*/ 1843620874 w 1840"/>
              <a:gd name="T59" fmla="*/ 1654223646 h 1840"/>
              <a:gd name="T60" fmla="*/ 2098947142 w 1840"/>
              <a:gd name="T61" fmla="*/ 1579903616 h 1840"/>
              <a:gd name="T62" fmla="*/ 1999453052 w 1840"/>
              <a:gd name="T63" fmla="*/ 1323379573 h 1840"/>
              <a:gd name="T64" fmla="*/ 1295808869 w 1840"/>
              <a:gd name="T65" fmla="*/ 1786082822 h 1840"/>
              <a:gd name="T66" fmla="*/ 909823388 w 1840"/>
              <a:gd name="T67" fmla="*/ 420748305 h 1840"/>
              <a:gd name="T68" fmla="*/ 1295808869 w 1840"/>
              <a:gd name="T69" fmla="*/ 1786082822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0"/>
              <a:gd name="T106" fmla="*/ 0 h 1840"/>
              <a:gd name="T107" fmla="*/ 1840 w 1840"/>
              <a:gd name="T108" fmla="*/ 1840 h 18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96785" y="2204085"/>
            <a:ext cx="4895215" cy="17221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r>
              <a:rPr lang="zh-CN" altLang="en-US" sz="1200" b="1"/>
              <a:t>auto	enum	restrict	unsigned</a:t>
            </a:r>
            <a:r>
              <a:rPr lang="en-US" altLang="zh-CN" sz="1200" b="1"/>
              <a:t>	</a:t>
            </a:r>
            <a:r>
              <a:rPr lang="zh-CN" altLang="en-US" sz="1200" b="1"/>
              <a:t>extern	</a:t>
            </a:r>
            <a:endParaRPr lang="zh-CN" altLang="en-US" sz="1200" b="1"/>
          </a:p>
          <a:p>
            <a:r>
              <a:rPr lang="zh-CN" altLang="en-US" sz="1200" b="1"/>
              <a:t>void</a:t>
            </a:r>
            <a:r>
              <a:rPr lang="en-US" altLang="zh-CN" sz="1200" b="1"/>
              <a:t>	</a:t>
            </a:r>
            <a:r>
              <a:rPr lang="zh-CN" altLang="en-US" sz="1200" b="1"/>
              <a:t>float    short</a:t>
            </a:r>
            <a:r>
              <a:rPr lang="en-US" altLang="zh-CN" sz="1200" b="1"/>
              <a:t>	</a:t>
            </a:r>
            <a:r>
              <a:rPr lang="zh-CN" altLang="en-US" sz="1200" b="1"/>
              <a:t>volatile</a:t>
            </a:r>
            <a:r>
              <a:rPr lang="en-US" altLang="zh-CN" sz="1200" b="1"/>
              <a:t>	</a:t>
            </a:r>
            <a:r>
              <a:rPr lang="zh-CN" altLang="en-US" sz="1200" b="1"/>
              <a:t>char	signed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register	union</a:t>
            </a:r>
            <a:r>
              <a:rPr lang="en-US" altLang="zh-CN" sz="1200" b="1">
                <a:sym typeface="+mn-ea"/>
              </a:rPr>
              <a:t>	</a:t>
            </a:r>
            <a:r>
              <a:rPr lang="zh-CN" altLang="en-US" sz="1200" b="1"/>
              <a:t>const	sizeof	staticinline</a:t>
            </a:r>
            <a:endParaRPr lang="zh-CN" altLang="en-US" sz="1200" b="1"/>
          </a:p>
          <a:p>
            <a:r>
              <a:rPr lang="zh-CN" altLang="en-US" sz="1200" b="1"/>
              <a:t>struct	int	double	long</a:t>
            </a:r>
            <a:r>
              <a:rPr lang="en-US" altLang="zh-CN" sz="1200" b="1"/>
              <a:t>	</a:t>
            </a:r>
            <a:r>
              <a:rPr lang="zh-CN" altLang="en-US" sz="1200" b="1"/>
              <a:t>typedef</a:t>
            </a:r>
            <a:r>
              <a:rPr lang="zh-CN" altLang="en-US" sz="1200"/>
              <a:t>	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400" b="1">
                <a:solidFill>
                  <a:srgbClr val="FF0000"/>
                </a:solidFill>
                <a:sym typeface="+mn-ea"/>
              </a:rPr>
              <a:t>do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while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for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continue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endParaRPr lang="en-US" altLang="zh-CN" sz="1400" b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FF0000"/>
                </a:solidFill>
                <a:sym typeface="+mn-ea"/>
              </a:rPr>
              <a:t>if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else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goto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return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endParaRPr lang="en-US" altLang="zh-CN" sz="1400" b="1">
              <a:solidFill>
                <a:srgbClr val="FF000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FF0000"/>
                </a:solidFill>
                <a:sym typeface="+mn-ea"/>
              </a:rPr>
              <a:t>case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switch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default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	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break</a:t>
            </a:r>
            <a:r>
              <a:rPr lang="zh-CN" altLang="en-US"/>
              <a:t>	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88020" y="4236085"/>
            <a:ext cx="3700780" cy="17532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b="1"/>
              <a:t>thumb指令集是arm指令集的一个子集，是针对代码密度问题而提出的，它具有16位的代码宽度。与等价的32位代码相比较，thumb指令集在保留32位代码优势的同时，大大的节省了系统的存储空间</a:t>
            </a:r>
            <a:endParaRPr lang="zh-CN" altLang="en-US" b="1"/>
          </a:p>
        </p:txBody>
      </p:sp>
      <p:graphicFrame>
        <p:nvGraphicFramePr>
          <p:cNvPr id="5" name="对象 4"/>
          <p:cNvGraphicFramePr/>
          <p:nvPr/>
        </p:nvGraphicFramePr>
        <p:xfrm>
          <a:off x="0" y="0"/>
          <a:ext cx="795274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400925" imgH="6105525" progId="Paint.Picture">
                  <p:embed/>
                </p:oleObj>
              </mc:Choice>
              <mc:Fallback>
                <p:oleObj name="" r:id="rId1" imgW="7400925" imgH="61055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7952740" cy="6858000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288655" y="2586990"/>
            <a:ext cx="3700780" cy="119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b="1"/>
              <a:t>RISC</a:t>
            </a:r>
            <a:r>
              <a:rPr lang="zh-CN" altLang="en-US" b="1"/>
              <a:t>一般采用较多的寄存器，</a:t>
            </a:r>
            <a:endParaRPr lang="zh-CN" altLang="en-US" b="1"/>
          </a:p>
          <a:p>
            <a:r>
              <a:rPr lang="zh-CN" altLang="en-US" b="1"/>
              <a:t>如</a:t>
            </a:r>
            <a:r>
              <a:rPr lang="en-US" altLang="zh-CN" b="1"/>
              <a:t>R0-12, </a:t>
            </a:r>
            <a:r>
              <a:rPr lang="zh-CN" altLang="en-US" b="1"/>
              <a:t>以减少寄存器</a:t>
            </a:r>
            <a:r>
              <a:rPr lang="en-US" altLang="zh-CN" b="1"/>
              <a:t>register</a:t>
            </a:r>
            <a:r>
              <a:rPr lang="zh-CN" altLang="en-US" b="1"/>
              <a:t>与存贮器</a:t>
            </a:r>
            <a:r>
              <a:rPr lang="en-US" altLang="zh-CN" b="1"/>
              <a:t>MEM</a:t>
            </a:r>
            <a:r>
              <a:rPr lang="zh-CN" altLang="en-US" b="1"/>
              <a:t>的频繁中间结果传递，是提高程序  运行效率的一种努力。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8288020" y="243205"/>
            <a:ext cx="3700780" cy="1198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 cmpd="sng"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b="1"/>
              <a:t>可以看出</a:t>
            </a:r>
            <a:r>
              <a:rPr lang="en-US" altLang="zh-CN" b="1"/>
              <a:t>RISC</a:t>
            </a:r>
            <a:r>
              <a:rPr lang="zh-CN" altLang="en-US" b="1"/>
              <a:t>指令，编码较短（类型少）、长度变化</a:t>
            </a:r>
            <a:r>
              <a:rPr lang="zh-CN" altLang="en-US" b="1">
                <a:sym typeface="+mn-ea"/>
              </a:rPr>
              <a:t>相对较小</a:t>
            </a:r>
            <a:r>
              <a:rPr lang="zh-CN" altLang="en-US" b="1"/>
              <a:t>，反映了追求指令译码简单、快速执行的思想。</a:t>
            </a:r>
            <a:endParaRPr lang="zh-CN" altLang="en-US" b="1"/>
          </a:p>
        </p:txBody>
      </p:sp>
      <p:sp>
        <p:nvSpPr>
          <p:cNvPr id="12" name="云形 11"/>
          <p:cNvSpPr/>
          <p:nvPr/>
        </p:nvSpPr>
        <p:spPr>
          <a:xfrm>
            <a:off x="8288020" y="1628775"/>
            <a:ext cx="3701415" cy="64833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rgbClr val="C00000"/>
                </a:solidFill>
                <a:sym typeface="+mn-ea"/>
              </a:rPr>
              <a:t>指令执行快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=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处理能力强大？</a:t>
            </a:r>
            <a:endParaRPr lang="zh-CN" altLang="en-US" sz="14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8655" y="6360795"/>
            <a:ext cx="3699510" cy="275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FF0000"/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 sz="1200" b="1"/>
              <a:t>ARM指令集，THUMB指令集，THUMB-2指令集</a:t>
            </a:r>
            <a:endParaRPr lang="zh-CN" altLang="en-US" sz="1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6" name="图片 286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405" y="1212850"/>
            <a:ext cx="8988425" cy="2160588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3" name="文本框 2"/>
          <p:cNvSpPr txBox="1"/>
          <p:nvPr/>
        </p:nvSpPr>
        <p:spPr>
          <a:xfrm>
            <a:off x="6431280" y="5360035"/>
            <a:ext cx="5156835" cy="5835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1600" b="1"/>
              <a:t>CISC</a:t>
            </a:r>
            <a:r>
              <a:rPr lang="zh-CN" altLang="en-US" sz="1600" b="1"/>
              <a:t>与</a:t>
            </a:r>
            <a:r>
              <a:rPr lang="en-US" altLang="zh-CN" sz="1600" b="1"/>
              <a:t>RISC  </a:t>
            </a:r>
            <a:r>
              <a:rPr lang="zh-CN" altLang="en-US" sz="1600" b="1"/>
              <a:t>各自优势，不是可以简单下论断的问题，</a:t>
            </a:r>
            <a:endParaRPr lang="zh-CN" altLang="en-US" sz="1600" b="1"/>
          </a:p>
          <a:p>
            <a:r>
              <a:rPr lang="zh-CN" altLang="en-US" sz="1600" b="1"/>
              <a:t>需要与应用、实现方法等诸多因素动态的、综合的考量</a:t>
            </a:r>
            <a:endParaRPr lang="zh-CN" altLang="en-US" sz="1600" b="1"/>
          </a:p>
        </p:txBody>
      </p:sp>
      <p:sp>
        <p:nvSpPr>
          <p:cNvPr id="2" name="文本框 1"/>
          <p:cNvSpPr txBox="1"/>
          <p:nvPr/>
        </p:nvSpPr>
        <p:spPr>
          <a:xfrm>
            <a:off x="954405" y="4005580"/>
            <a:ext cx="5384800" cy="1938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26 c7 84 c8 44 33 22 11 78 56 34 12</a:t>
            </a:r>
            <a:endParaRPr lang="zh-CN" altLang="en-US"/>
          </a:p>
          <a:p>
            <a:endParaRPr lang="zh-CN" altLang="en-US"/>
          </a:p>
          <a:p>
            <a:r>
              <a:rPr lang="zh-CN" altLang="en-US" sz="1400" b="1"/>
              <a:t>(1) 26 是 legacy prefix， segment-override prefix，ES 段选择子</a:t>
            </a:r>
            <a:endParaRPr lang="zh-CN" altLang="en-US" sz="1400" b="1"/>
          </a:p>
          <a:p>
            <a:r>
              <a:rPr lang="zh-CN" altLang="en-US" sz="1400" b="1"/>
              <a:t>(2) c7 是 Opcode，表明这个指令是 mov reg/mem, imme</a:t>
            </a:r>
            <a:endParaRPr lang="zh-CN" altLang="en-US" sz="1400" b="1"/>
          </a:p>
          <a:p>
            <a:r>
              <a:rPr lang="zh-CN" altLang="en-US" sz="1400" b="1"/>
              <a:t>(3) 84 是 ModRm，即：10-000-100。</a:t>
            </a:r>
            <a:endParaRPr lang="zh-CN" altLang="en-US" sz="1400" b="1"/>
          </a:p>
          <a:p>
            <a:r>
              <a:rPr lang="zh-CN" altLang="en-US" sz="1400" b="1"/>
              <a:t>(4) c8 是 SIB，即：11-001-000</a:t>
            </a:r>
            <a:endParaRPr lang="zh-CN" altLang="en-US" sz="1400" b="1"/>
          </a:p>
          <a:p>
            <a:r>
              <a:rPr lang="zh-CN" altLang="en-US" sz="1400" b="1"/>
              <a:t>(5) 44332211 是 32 位 displacement 值</a:t>
            </a:r>
            <a:endParaRPr lang="zh-CN" altLang="en-US" sz="1400" b="1"/>
          </a:p>
          <a:p>
            <a:r>
              <a:rPr lang="zh-CN" altLang="en-US" sz="1400" b="1"/>
              <a:t>(6) 78563412 是 32 位 immediate 值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435464" y="597116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标题 2"/>
          <p:cNvSpPr txBox="1"/>
          <p:nvPr/>
        </p:nvSpPr>
        <p:spPr>
          <a:xfrm>
            <a:off x="1059815" y="597535"/>
            <a:ext cx="3212465" cy="3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指令寻址方式    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Access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75835" y="597535"/>
            <a:ext cx="3768090" cy="337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rgbClr val="FF0000"/>
                </a:solidFill>
              </a:rPr>
              <a:t>如何给出操作对象</a:t>
            </a:r>
            <a:r>
              <a:rPr lang="en-US" altLang="zh-CN" sz="1600" b="1">
                <a:solidFill>
                  <a:srgbClr val="FF0000"/>
                </a:solidFill>
              </a:rPr>
              <a:t>---</a:t>
            </a:r>
            <a:r>
              <a:rPr lang="en-US" altLang="zh-CN" sz="1600" b="1">
                <a:solidFill>
                  <a:srgbClr val="FF0000"/>
                </a:solidFill>
              </a:rPr>
              <a:t>  </a:t>
            </a:r>
            <a:r>
              <a:rPr lang="zh-CN" altLang="en-US" sz="1600" b="1" u="sng">
                <a:solidFill>
                  <a:srgbClr val="FF0000"/>
                </a:solidFill>
              </a:rPr>
              <a:t>寄存器，地址。。</a:t>
            </a:r>
            <a:endParaRPr lang="zh-CN" altLang="en-US" sz="1600" b="1" u="sng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9815" y="1506855"/>
            <a:ext cx="186753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立即寻址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9815" y="2157730"/>
            <a:ext cx="186753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寄存器寻址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9815" y="2774315"/>
            <a:ext cx="186817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直接寻址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9815" y="3425190"/>
            <a:ext cx="186817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间接寻址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9815" y="4166870"/>
            <a:ext cx="1868170" cy="337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r>
              <a:rPr lang="zh-CN" altLang="en-US" sz="1600" b="1" dirty="0">
                <a:solidFill>
                  <a:srgbClr val="7030A0"/>
                </a:solidFill>
                <a:latin typeface="宋体" panose="02010600030101010101" pitchFamily="2" charset="-122"/>
                <a:sym typeface="+mn-ea"/>
              </a:rPr>
              <a:t>寄存器相对寻址</a:t>
            </a:r>
            <a:endParaRPr lang="zh-CN" altLang="en-US" sz="1600" b="1" dirty="0">
              <a:solidFill>
                <a:srgbClr val="7030A0"/>
              </a:solidFill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59815" y="4719955"/>
            <a:ext cx="1868170" cy="337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r>
              <a:rPr lang="zh-CN" altLang="en-US" sz="1600" b="1" dirty="0">
                <a:solidFill>
                  <a:srgbClr val="7030A0"/>
                </a:solidFill>
                <a:latin typeface="Arial Black" panose="020B0A04020102020204" pitchFamily="34" charset="0"/>
                <a:ea typeface="楷体_GB2312" pitchFamily="49" charset="-122"/>
                <a:sym typeface="+mn-ea"/>
              </a:rPr>
              <a:t>基址变址寻址</a:t>
            </a:r>
            <a:endParaRPr lang="zh-CN" altLang="en-US" sz="1600" b="1" dirty="0">
              <a:solidFill>
                <a:srgbClr val="7030A0"/>
              </a:solidFill>
              <a:latin typeface="Arial Black" panose="020B0A04020102020204" pitchFamily="34" charset="0"/>
              <a:ea typeface="楷体_GB2312" pitchFamily="49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59180" y="5250180"/>
            <a:ext cx="1868170" cy="337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 anchor="t">
            <a:spAutoFit/>
          </a:bodyPr>
          <a:p>
            <a:r>
              <a:rPr lang="zh-CN" altLang="en-US" sz="1600" b="1" dirty="0">
                <a:solidFill>
                  <a:srgbClr val="7030A0"/>
                </a:solidFill>
                <a:latin typeface="Arial Black" panose="020B0A04020102020204" pitchFamily="34" charset="0"/>
                <a:ea typeface="楷体_GB2312" pitchFamily="49" charset="-122"/>
                <a:sym typeface="+mn-ea"/>
              </a:rPr>
              <a:t>基址变址相对寻址</a:t>
            </a:r>
            <a:endParaRPr lang="zh-CN" altLang="en-US" sz="1600" b="1" dirty="0">
              <a:solidFill>
                <a:srgbClr val="7030A0"/>
              </a:solidFill>
              <a:latin typeface="Arial Black" panose="020B0A04020102020204" pitchFamily="34" charset="0"/>
              <a:ea typeface="楷体_GB2312" pitchFamily="49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58995" y="1506855"/>
            <a:ext cx="388239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  ADD	AX,	30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58995" y="2157730"/>
            <a:ext cx="388175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  ADD	AX,	BX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58995" y="2774315"/>
            <a:ext cx="3883025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  ADD	AX,	[2400]  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58995" y="3425190"/>
            <a:ext cx="3883660" cy="36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  ADD	AX,	[BX]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58995" y="4166870"/>
            <a:ext cx="3884295" cy="337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1600" b="1">
                <a:ea typeface="+mn-lt"/>
                <a:cs typeface="+mn-lt"/>
                <a:sym typeface="+mn-ea"/>
              </a:rPr>
              <a:t>  ADD	AX，	[SI+2000]</a:t>
            </a:r>
            <a:endParaRPr lang="en-US" altLang="zh-CN" sz="1600" b="1">
              <a:solidFill>
                <a:srgbClr val="FF0000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58995" y="4719955"/>
            <a:ext cx="3884295" cy="337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1600" b="1">
                <a:ea typeface="+mn-lt"/>
                <a:cs typeface="+mn-lt"/>
                <a:sym typeface="+mn-ea"/>
              </a:rPr>
              <a:t>  SUB	AX，	[SI+BX]</a:t>
            </a:r>
            <a:endParaRPr lang="en-US" altLang="zh-CN" sz="1600" b="1">
              <a:solidFill>
                <a:srgbClr val="FF0000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58995" y="5250180"/>
            <a:ext cx="3884930" cy="3371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sz="1600" b="1">
                <a:ea typeface="+mn-lt"/>
                <a:cs typeface="+mn-lt"/>
                <a:sym typeface="+mn-ea"/>
              </a:rPr>
              <a:t>  MOV	AX，	[SI+BX+200]</a:t>
            </a:r>
            <a:endParaRPr lang="en-US" altLang="zh-CN" sz="1600" b="1">
              <a:solidFill>
                <a:srgbClr val="FF0000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22" name="云形 21"/>
          <p:cNvSpPr/>
          <p:nvPr/>
        </p:nvSpPr>
        <p:spPr>
          <a:xfrm>
            <a:off x="8968740" y="1506855"/>
            <a:ext cx="2887980" cy="36766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sym typeface="+mn-ea"/>
              </a:rPr>
              <a:t>适用性差</a:t>
            </a:r>
            <a:endParaRPr lang="zh-CN" altLang="en-US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云形 22"/>
          <p:cNvSpPr/>
          <p:nvPr/>
        </p:nvSpPr>
        <p:spPr>
          <a:xfrm>
            <a:off x="8968740" y="2055495"/>
            <a:ext cx="3001645" cy="57213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sym typeface="+mn-ea"/>
              </a:rPr>
              <a:t>速度快，代码简洁，寄存器有限</a:t>
            </a:r>
            <a:endParaRPr lang="zh-CN" altLang="en-US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云形 23"/>
          <p:cNvSpPr/>
          <p:nvPr/>
        </p:nvSpPr>
        <p:spPr>
          <a:xfrm>
            <a:off x="8968740" y="2774315"/>
            <a:ext cx="3081020" cy="47117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solidFill>
                  <a:schemeClr val="tx1"/>
                </a:solidFill>
                <a:sym typeface="+mn-ea"/>
              </a:rPr>
              <a:t>可视为内存一个变量</a:t>
            </a:r>
            <a:endParaRPr lang="zh-CN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5" name="云形 24"/>
          <p:cNvSpPr/>
          <p:nvPr/>
        </p:nvSpPr>
        <p:spPr>
          <a:xfrm>
            <a:off x="8968740" y="3373755"/>
            <a:ext cx="3081020" cy="42037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solidFill>
                  <a:schemeClr val="tx1"/>
                </a:solidFill>
                <a:sym typeface="+mn-ea"/>
              </a:rPr>
              <a:t>高效，大量数据，指针</a:t>
            </a:r>
            <a:endParaRPr lang="zh-CN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云形 25"/>
          <p:cNvSpPr/>
          <p:nvPr/>
        </p:nvSpPr>
        <p:spPr>
          <a:xfrm>
            <a:off x="8968740" y="4125595"/>
            <a:ext cx="3081020" cy="42037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solidFill>
                  <a:schemeClr val="tx1"/>
                </a:solidFill>
                <a:sym typeface="+mn-ea"/>
              </a:rPr>
              <a:t>适用性强，有代价</a:t>
            </a:r>
            <a:endParaRPr lang="zh-CN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7" name="云形 26"/>
          <p:cNvSpPr/>
          <p:nvPr/>
        </p:nvSpPr>
        <p:spPr>
          <a:xfrm>
            <a:off x="8968740" y="4678045"/>
            <a:ext cx="3081020" cy="42037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solidFill>
                  <a:schemeClr val="tx1"/>
                </a:solidFill>
                <a:sym typeface="+mn-ea"/>
              </a:rPr>
              <a:t>灵活</a:t>
            </a:r>
            <a:r>
              <a:rPr lang="zh-CN" sz="1200" b="1">
                <a:solidFill>
                  <a:schemeClr val="tx1"/>
                </a:solidFill>
                <a:sym typeface="+mn-ea"/>
              </a:rPr>
              <a:t>，二维数组，</a:t>
            </a:r>
            <a:r>
              <a:rPr lang="zh-CN" sz="1400" b="1">
                <a:solidFill>
                  <a:schemeClr val="tx1"/>
                </a:solidFill>
                <a:sym typeface="+mn-ea"/>
              </a:rPr>
              <a:t>有代价</a:t>
            </a:r>
            <a:endParaRPr lang="zh-CN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8" name="云形 27"/>
          <p:cNvSpPr/>
          <p:nvPr/>
        </p:nvSpPr>
        <p:spPr>
          <a:xfrm>
            <a:off x="8968740" y="5250815"/>
            <a:ext cx="3081020" cy="33655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 b="1">
                <a:solidFill>
                  <a:schemeClr val="tx1"/>
                </a:solidFill>
                <a:sym typeface="+mn-ea"/>
              </a:rPr>
              <a:t>适用性强，代价高</a:t>
            </a:r>
            <a:endParaRPr lang="zh-CN" sz="1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58995" y="5768340"/>
            <a:ext cx="4309745" cy="306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7030A0"/>
                </a:solidFill>
              </a:rPr>
              <a:t>EA=(</a:t>
            </a:r>
            <a:r>
              <a:rPr lang="en-US" altLang="zh-CN" sz="1400" b="1">
                <a:solidFill>
                  <a:srgbClr val="7030A0"/>
                </a:solidFill>
              </a:rPr>
              <a:t>SI</a:t>
            </a:r>
            <a:r>
              <a:rPr lang="zh-CN" altLang="en-US" sz="1400" b="1">
                <a:solidFill>
                  <a:srgbClr val="7030A0"/>
                </a:solidFill>
              </a:rPr>
              <a:t>)+(</a:t>
            </a:r>
            <a:r>
              <a:rPr lang="en-US" altLang="zh-CN" sz="1400" b="1">
                <a:solidFill>
                  <a:srgbClr val="7030A0"/>
                </a:solidFill>
              </a:rPr>
              <a:t>BX</a:t>
            </a:r>
            <a:r>
              <a:rPr lang="zh-CN" altLang="en-US" sz="1400" b="1">
                <a:solidFill>
                  <a:srgbClr val="7030A0"/>
                </a:solidFill>
              </a:rPr>
              <a:t>)+200H=2100H+0010H+200H=2310H</a:t>
            </a:r>
            <a:endParaRPr lang="zh-CN" altLang="en-US" sz="1400" b="1">
              <a:solidFill>
                <a:srgbClr val="7030A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59180" y="6006465"/>
            <a:ext cx="1868805" cy="5219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zh-CN" sz="1400" b="1">
                <a:solidFill>
                  <a:schemeClr val="tx1"/>
                </a:solidFill>
              </a:rPr>
              <a:t>最基本的四种</a:t>
            </a:r>
            <a:endParaRPr lang="zh-CN" sz="1400" b="1">
              <a:solidFill>
                <a:schemeClr val="tx1"/>
              </a:solidFill>
            </a:endParaRPr>
          </a:p>
          <a:p>
            <a:r>
              <a:rPr lang="zh-CN" sz="1400" b="1">
                <a:solidFill>
                  <a:schemeClr val="tx1"/>
                </a:solidFill>
              </a:rPr>
              <a:t>增强的三种</a:t>
            </a:r>
            <a:endParaRPr lang="zh-CN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55470" y="1972310"/>
            <a:ext cx="7364730" cy="433832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err="1">
                <a:solidFill>
                  <a:schemeClr val="tx2"/>
                </a:solidFill>
                <a:ea typeface="+mn-lt"/>
                <a:sym typeface="+mn-ea"/>
              </a:rPr>
              <a:t>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xor	cx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,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cx	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;S=0</a:t>
            </a:r>
            <a:endParaRPr lang="en-US" altLang="zh-CN" sz="2400" b="1">
              <a:solidFill>
                <a:schemeClr val="tx1"/>
              </a:solidFill>
              <a:ea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mov	bx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,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cx	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;i=0</a:t>
            </a:r>
            <a:endParaRPr lang="en-US" altLang="zh-CN" sz="2400" b="1">
              <a:solidFill>
                <a:schemeClr val="tx1"/>
              </a:solidFill>
              <a:ea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sum:	inc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bx			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;i=i+1</a:t>
            </a:r>
            <a:endParaRPr lang="en-US" altLang="zh-CN" sz="2400" b="1">
              <a:solidFill>
                <a:schemeClr val="tx1"/>
              </a:solidFill>
              <a:ea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mov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ax,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bx		</a:t>
            </a:r>
            <a:endParaRPr lang="en-US" altLang="zh-CN" sz="2400" b="1" err="1">
              <a:solidFill>
                <a:schemeClr val="tx1"/>
              </a:solidFill>
              <a:ea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	mul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al			;i</a:t>
            </a:r>
            <a:r>
              <a:rPr lang="en-US" altLang="zh-CN" sz="2400" b="1" baseline="30000">
                <a:solidFill>
                  <a:schemeClr val="tx1"/>
                </a:solidFill>
                <a:ea typeface="+mn-lt"/>
                <a:sym typeface="+mn-ea"/>
              </a:rPr>
              <a:t>2</a:t>
            </a:r>
            <a:endParaRPr lang="en-US" altLang="zh-CN" sz="2400" b="1" baseline="30000">
              <a:solidFill>
                <a:schemeClr val="tx1"/>
              </a:solidFill>
              <a:ea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add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cx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,	ax		;S=S+ i</a:t>
            </a:r>
            <a:r>
              <a:rPr lang="en-US" altLang="zh-CN" sz="2400" b="1" baseline="30000">
                <a:solidFill>
                  <a:schemeClr val="tx1"/>
                </a:solidFill>
                <a:ea typeface="+mn-lt"/>
                <a:sym typeface="+mn-ea"/>
              </a:rPr>
              <a:t>2</a:t>
            </a:r>
            <a:endParaRPr lang="en-US" altLang="zh-CN" sz="2400" b="1">
              <a:solidFill>
                <a:schemeClr val="tx1"/>
              </a:solidFill>
              <a:ea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cmp	cx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,	1000		;S&gt;1000 ?</a:t>
            </a:r>
            <a:endParaRPr lang="en-US" altLang="zh-CN" sz="2400" b="1">
              <a:solidFill>
                <a:schemeClr val="tx1"/>
              </a:solidFill>
              <a:ea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</a:t>
            </a:r>
            <a:r>
              <a:rPr lang="en-US" altLang="zh-CN" sz="2400" b="1" err="1">
                <a:solidFill>
                  <a:schemeClr val="tx1"/>
                </a:solidFill>
                <a:ea typeface="+mn-lt"/>
                <a:sym typeface="+mn-ea"/>
              </a:rPr>
              <a:t>jl</a:t>
            </a:r>
            <a:r>
              <a:rPr lang="en-US" altLang="zh-CN" sz="2400" b="1">
                <a:solidFill>
                  <a:schemeClr val="tx1"/>
                </a:solidFill>
                <a:ea typeface="+mn-lt"/>
                <a:sym typeface="+mn-ea"/>
              </a:rPr>
              <a:t>	sum			;no,continue</a:t>
            </a:r>
            <a:endParaRPr lang="en-US" altLang="zh-CN" sz="2400" b="1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55470" y="1309370"/>
            <a:ext cx="4577080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none" rtlCol="0" anchor="t">
            <a:spAutoFit/>
          </a:bodyPr>
          <a:p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计算 1</a:t>
            </a:r>
            <a:r>
              <a:rPr lang="zh-CN" altLang="en-US" b="1" baseline="30000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+2</a:t>
            </a:r>
            <a:r>
              <a:rPr lang="zh-CN" altLang="en-US" b="1" baseline="30000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…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+</a:t>
            </a:r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n</a:t>
            </a:r>
            <a:r>
              <a:rPr lang="en-US" altLang="zh-CN" b="1" baseline="3000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  ,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直到和大于1000</a:t>
            </a:r>
            <a:r>
              <a:rPr lang="en-US" altLang="zh-CN" b="1"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H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5464" y="597116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1059815" y="597535"/>
            <a:ext cx="2098040" cy="3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指令处理示例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1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1" name="矩形 2080"/>
          <p:cNvSpPr/>
          <p:nvPr/>
        </p:nvSpPr>
        <p:spPr>
          <a:xfrm>
            <a:off x="1059498" y="1301750"/>
            <a:ext cx="7010400" cy="526224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>
            <a:spAutoFit/>
          </a:bodyPr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m_DATA	 </a:t>
            </a:r>
            <a:r>
              <a:rPr lang="en-US" altLang="zh-CN" sz="1600" b="1">
                <a:solidFill>
                  <a:srgbClr val="0000FF"/>
                </a:solidFill>
                <a:ea typeface="+mn-lt"/>
              </a:rPr>
              <a:t>SEGMENT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m_DAT1   </a:t>
            </a:r>
            <a:r>
              <a:rPr lang="en-US" altLang="zh-CN" sz="1600" b="1">
                <a:solidFill>
                  <a:srgbClr val="0000FF"/>
                </a:solidFill>
                <a:ea typeface="+mn-lt"/>
              </a:rPr>
              <a:t>DB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   	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0F7H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  	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060H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0ACH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074H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   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03BH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m_DAT2	 </a:t>
            </a:r>
            <a:r>
              <a:rPr lang="en-US" altLang="zh-CN" sz="1600" b="1">
                <a:solidFill>
                  <a:srgbClr val="0000FF"/>
                </a:solidFill>
                <a:ea typeface="+mn-lt"/>
              </a:rPr>
              <a:t>DB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0C1H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036H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09EH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    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0D5H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 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020H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m_DATA	 </a:t>
            </a:r>
            <a:r>
              <a:rPr lang="en-US" altLang="zh-CN" sz="1600" b="1">
                <a:solidFill>
                  <a:srgbClr val="0000FF"/>
                </a:solidFill>
                <a:ea typeface="+mn-lt"/>
              </a:rPr>
              <a:t>ENDS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 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m_CODE	</a:t>
            </a:r>
            <a:r>
              <a:rPr lang="en-US" altLang="zh-CN" sz="1600" b="1">
                <a:solidFill>
                  <a:srgbClr val="0000FF"/>
                </a:solidFill>
                <a:ea typeface="+mn-lt"/>
              </a:rPr>
              <a:t>SEGMENT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00FF"/>
                </a:solidFill>
                <a:ea typeface="+mn-lt"/>
              </a:rPr>
              <a:t>ASSUME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 err="1">
                <a:solidFill>
                  <a:srgbClr val="00C000"/>
                </a:solidFill>
                <a:ea typeface="+mn-lt"/>
              </a:rPr>
              <a:t>CS</a:t>
            </a:r>
            <a:r>
              <a:rPr lang="en-US" altLang="zh-CN" sz="1600" b="1" err="1">
                <a:solidFill>
                  <a:srgbClr val="008080"/>
                </a:solidFill>
                <a:ea typeface="+mn-lt"/>
              </a:rPr>
              <a:t>:</a:t>
            </a:r>
            <a:r>
              <a:rPr lang="en-US" altLang="zh-CN" sz="1600" b="1" err="1">
                <a:solidFill>
                  <a:srgbClr val="000000"/>
                </a:solidFill>
                <a:ea typeface="+mn-lt"/>
              </a:rPr>
              <a:t>m_CODE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 </a:t>
            </a:r>
            <a:r>
              <a:rPr lang="en-US" altLang="zh-CN" sz="1600" b="1" err="1">
                <a:solidFill>
                  <a:srgbClr val="00C000"/>
                </a:solidFill>
                <a:ea typeface="+mn-lt"/>
              </a:rPr>
              <a:t>DS</a:t>
            </a:r>
            <a:r>
              <a:rPr lang="en-US" altLang="zh-CN" sz="1600" b="1" err="1">
                <a:solidFill>
                  <a:srgbClr val="008080"/>
                </a:solidFill>
                <a:ea typeface="+mn-lt"/>
              </a:rPr>
              <a:t>:</a:t>
            </a:r>
            <a:r>
              <a:rPr lang="en-US" altLang="zh-CN" sz="1600" b="1" err="1">
                <a:solidFill>
                  <a:srgbClr val="000000"/>
                </a:solidFill>
                <a:ea typeface="+mn-lt"/>
              </a:rPr>
              <a:t>m_DATA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</a:t>
            </a:r>
            <a:endParaRPr lang="en-US" altLang="zh-CN" sz="1600" b="1">
              <a:solidFill>
                <a:srgbClr val="000000"/>
              </a:solidFill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 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Start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: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MOV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AX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      m_DATA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MOV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DS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      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AX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MOV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CX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      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5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MOV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SI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      </a:t>
            </a:r>
            <a:r>
              <a:rPr lang="en-US" altLang="zh-CN" sz="1600" b="1">
                <a:solidFill>
                  <a:srgbClr val="FF0000"/>
                </a:solidFill>
                <a:ea typeface="+mn-lt"/>
              </a:rPr>
              <a:t>0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	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CLC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LOOPER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: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MOV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AL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,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      m_DAT2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[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SI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]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ADC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m_DAT1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[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SI</a:t>
            </a:r>
            <a:r>
              <a:rPr lang="en-US" altLang="zh-CN" sz="1600" b="1">
                <a:solidFill>
                  <a:srgbClr val="008080"/>
                </a:solidFill>
                <a:ea typeface="+mn-lt"/>
              </a:rPr>
              <a:t>],  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AL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INC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      	 </a:t>
            </a:r>
            <a:r>
              <a:rPr lang="en-US" altLang="zh-CN" sz="1600" b="1">
                <a:solidFill>
                  <a:srgbClr val="00C000"/>
                </a:solidFill>
                <a:ea typeface="+mn-lt"/>
              </a:rPr>
              <a:t>SI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LOOP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LOOPER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8000"/>
                </a:solidFill>
                <a:ea typeface="+mn-lt"/>
              </a:rPr>
              <a:t>HLT</a:t>
            </a:r>
            <a:r>
              <a:rPr lang="en-US" altLang="zh-CN" sz="1600" b="1">
                <a:solidFill>
                  <a:srgbClr val="000000"/>
                </a:solidFill>
                <a:ea typeface="+mn-lt"/>
              </a:rPr>
              <a:t>		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m_CODE	</a:t>
            </a:r>
            <a:r>
              <a:rPr lang="en-US" altLang="zh-CN" sz="1600" b="1">
                <a:solidFill>
                  <a:srgbClr val="0000FF"/>
                </a:solidFill>
                <a:ea typeface="+mn-lt"/>
              </a:rPr>
              <a:t>ENDS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>
                <a:solidFill>
                  <a:srgbClr val="000000"/>
                </a:solidFill>
                <a:ea typeface="+mn-lt"/>
              </a:rPr>
              <a:t>	</a:t>
            </a:r>
            <a:r>
              <a:rPr lang="en-US" altLang="zh-CN" sz="1600" b="1">
                <a:solidFill>
                  <a:srgbClr val="0000FF"/>
                </a:solidFill>
                <a:ea typeface="+mn-lt"/>
              </a:rPr>
              <a:t>END</a:t>
            </a:r>
            <a:endParaRPr lang="en-US" altLang="zh-CN" sz="1600" b="1">
              <a:ea typeface="+mn-lt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endParaRPr lang="en-US" altLang="zh-CN" sz="1600" b="1">
              <a:ea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464" y="597116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1059815" y="597535"/>
            <a:ext cx="2098040" cy="3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指令处理示例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2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45515" y="1548765"/>
            <a:ext cx="9368155" cy="4737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p>
            <a:pPr>
              <a:lnSpc>
                <a:spcPct val="80000"/>
              </a:lnSpc>
              <a:buNone/>
            </a:pPr>
            <a:r>
              <a:rPr lang="en-US" altLang="zh-CN" b="1" err="1">
                <a:ea typeface="+mn-lt"/>
                <a:sym typeface="+mn-ea"/>
              </a:rPr>
              <a:t>1 0000			m_DATA</a:t>
            </a:r>
            <a:r>
              <a:rPr lang="en-US" altLang="zh-CN" b="1">
                <a:ea typeface="+mn-lt"/>
                <a:sym typeface="+mn-ea"/>
              </a:rPr>
              <a:t>	SEGMENT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2 0000   F7 60 AC 74 3B	m_DAT1  DB	0F7H,	060H,   0ACH,	074H,  03BH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3 0005   C1 36 9E D5 20	m_DAT2	DB	0C1H,	036H,   09EH,	0D5H,  020H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 err="1">
                <a:ea typeface="+mn-lt"/>
                <a:sym typeface="+mn-ea"/>
              </a:rPr>
              <a:t>4 000A   D00F4940C3F5	m_Float</a:t>
            </a:r>
            <a:r>
              <a:rPr lang="en-US" altLang="zh-CN" b="1">
                <a:ea typeface="+mn-lt"/>
                <a:sym typeface="+mn-ea"/>
              </a:rPr>
              <a:t>	DD	3.14159,  3.14, 1.0            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5             48400000803F			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 err="1">
                <a:ea typeface="+mn-lt"/>
                <a:sym typeface="+mn-ea"/>
              </a:rPr>
              <a:t>6 0016			m_DATA</a:t>
            </a:r>
            <a:r>
              <a:rPr lang="en-US" altLang="zh-CN" b="1">
                <a:ea typeface="+mn-lt"/>
                <a:sym typeface="+mn-ea"/>
              </a:rPr>
              <a:t>	ENDS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7				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 err="1">
                <a:ea typeface="+mn-lt"/>
                <a:sym typeface="+mn-ea"/>
              </a:rPr>
              <a:t> 8 0000			m_CODE</a:t>
            </a:r>
            <a:r>
              <a:rPr lang="en-US" altLang="zh-CN" b="1">
                <a:ea typeface="+mn-lt"/>
                <a:sym typeface="+mn-ea"/>
              </a:rPr>
              <a:t>	SEGMENT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 err="1">
                <a:ea typeface="+mn-lt"/>
                <a:sym typeface="+mn-ea"/>
              </a:rPr>
              <a:t> 9				ASSUME	CS:m_CODE,DS:m_DATA</a:t>
            </a:r>
            <a:r>
              <a:rPr lang="en-US" altLang="zh-CN" b="1">
                <a:ea typeface="+mn-lt"/>
                <a:sym typeface="+mn-ea"/>
              </a:rPr>
              <a:t>  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 err="1">
                <a:ea typeface="+mn-lt"/>
                <a:sym typeface="+mn-ea"/>
              </a:rPr>
              <a:t>10 0000  B8 ---- R	Start:		MOV	AX,	m_DATA</a:t>
            </a:r>
            <a:r>
              <a:rPr lang="en-US" altLang="zh-CN" b="1">
                <a:ea typeface="+mn-lt"/>
                <a:sym typeface="+mn-ea"/>
              </a:rPr>
              <a:t>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11 0003  8E D8				MOV	DS,	AX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12 0005  B9 0005				MOV	CX,	5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13 0008  BE 0000				MOV	SI,	0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14 000B  F8				CLC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15 000C  8A 84 0005 R	LOOPER:		MOV	AL,	m_DAT2[SI]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16 0010  10 84 0000 R			ADC	m_DAT1[SI],	AL	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17 0014  46				INC 	SI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18 0015  E2 F5				LOOP	LOOPER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19 0017  F4				HLT		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 err="1">
                <a:ea typeface="+mn-lt"/>
                <a:sym typeface="+mn-ea"/>
              </a:rPr>
              <a:t>20 0018			m_CODE</a:t>
            </a:r>
            <a:r>
              <a:rPr lang="en-US" altLang="zh-CN" b="1">
                <a:ea typeface="+mn-lt"/>
                <a:sym typeface="+mn-ea"/>
              </a:rPr>
              <a:t>		ENDS </a:t>
            </a:r>
            <a:endParaRPr lang="en-US" altLang="zh-CN" b="1">
              <a:ea typeface="+mn-lt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b="1">
                <a:ea typeface="+mn-lt"/>
                <a:sym typeface="+mn-ea"/>
              </a:rPr>
              <a:t>21					END 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35464" y="597116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1059815" y="597535"/>
            <a:ext cx="3590290" cy="3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指令处理示例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2-----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进一步</a:t>
            </a: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22780" y="1754505"/>
            <a:ext cx="1616075" cy="40754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2050" y="1754505"/>
            <a:ext cx="671195" cy="7518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23340" y="3541395"/>
            <a:ext cx="598805" cy="244729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2" name="对象 12291"/>
          <p:cNvGraphicFramePr/>
          <p:nvPr/>
        </p:nvGraphicFramePr>
        <p:xfrm>
          <a:off x="455295" y="967105"/>
          <a:ext cx="11283315" cy="564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38525" imgH="1228725" progId="Paint.Picture">
                  <p:embed/>
                </p:oleObj>
              </mc:Choice>
              <mc:Fallback>
                <p:oleObj name="" r:id="rId1" imgW="3438525" imgH="122872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67105"/>
                        <a:ext cx="11283315" cy="5640705"/>
                      </a:xfrm>
                      <a:prstGeom prst="rect">
                        <a:avLst/>
                      </a:prstGeom>
                      <a:noFill/>
                      <a:ln w="28575" cmpd="sng">
                        <a:solidFill>
                          <a:srgbClr val="C00000"/>
                        </a:solidFill>
                        <a:prstDash val="sysDash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58324" y="334861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6" name="标题 2"/>
          <p:cNvSpPr txBox="1"/>
          <p:nvPr/>
        </p:nvSpPr>
        <p:spPr>
          <a:xfrm>
            <a:off x="1082675" y="335280"/>
            <a:ext cx="3135630" cy="3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指令示例</a:t>
            </a:r>
            <a:r>
              <a: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2-----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更进一步</a:t>
            </a:r>
            <a:endPara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22" name="云形 21"/>
          <p:cNvSpPr/>
          <p:nvPr/>
        </p:nvSpPr>
        <p:spPr>
          <a:xfrm>
            <a:off x="5223510" y="191770"/>
            <a:ext cx="6142355" cy="60642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  <a:sym typeface="+mn-ea"/>
              </a:rPr>
              <a:t>指令是什么样子的？命令符号，数码，高低电平？</a:t>
            </a:r>
            <a:endParaRPr lang="zh-CN" altLang="en-US" sz="1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云形 20"/>
          <p:cNvSpPr/>
          <p:nvPr/>
        </p:nvSpPr>
        <p:spPr>
          <a:xfrm>
            <a:off x="246380" y="249555"/>
            <a:ext cx="6680835" cy="70548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算术、逻辑运算指令是程序中最多用的类型吗？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4695825" y="840740"/>
            <a:ext cx="7364095" cy="142240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不是，大量的数据是存贮在</a:t>
            </a:r>
            <a:r>
              <a:rPr lang="en-US" altLang="zh-CN" sz="1600" b="1" dirty="0">
                <a:solidFill>
                  <a:schemeClr val="tx1"/>
                </a:solidFill>
                <a:ea typeface="+mn-lt"/>
                <a:sym typeface="+mn-ea"/>
              </a:rPr>
              <a:t>MEM</a:t>
            </a:r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中的，每个运算都伴随数据传送到</a:t>
            </a:r>
            <a:r>
              <a:rPr lang="en-US" altLang="zh-CN" sz="1600" b="1" dirty="0">
                <a:solidFill>
                  <a:schemeClr val="tx1"/>
                </a:solidFill>
                <a:ea typeface="+mn-lt"/>
                <a:sym typeface="+mn-ea"/>
              </a:rPr>
              <a:t>CPU</a:t>
            </a:r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（寄存器、运算器）中，运算结果也需要保存回</a:t>
            </a:r>
            <a:r>
              <a:rPr lang="en-US" altLang="zh-CN" sz="1600" b="1" dirty="0">
                <a:solidFill>
                  <a:schemeClr val="tx1"/>
                </a:solidFill>
                <a:ea typeface="+mn-lt"/>
                <a:sym typeface="+mn-ea"/>
              </a:rPr>
              <a:t>MEM</a:t>
            </a:r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。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甚至可以认为，每个</a:t>
            </a:r>
            <a:r>
              <a:rPr lang="zh-CN" sz="1600" b="1" dirty="0">
                <a:solidFill>
                  <a:schemeClr val="tx1"/>
                </a:solidFill>
                <a:ea typeface="+mn-lt"/>
                <a:sym typeface="+mn-ea"/>
              </a:rPr>
              <a:t>运算都伴随两轮数据传送操作</a:t>
            </a:r>
            <a:endParaRPr lang="zh-CN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60680" y="3583305"/>
          <a:ext cx="547243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572375" imgH="3971925" progId="Paint.Picture">
                  <p:embed/>
                </p:oleObj>
              </mc:Choice>
              <mc:Fallback>
                <p:oleObj name="" r:id="rId1" imgW="7572375" imgH="39719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3583305"/>
                        <a:ext cx="5472430" cy="298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6256655" y="3583305"/>
          <a:ext cx="5935345" cy="327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105400" imgH="2628900" progId="Paint.Picture">
                  <p:embed/>
                </p:oleObj>
              </mc:Choice>
              <mc:Fallback>
                <p:oleObj name="" r:id="rId3" imgW="5105400" imgH="26289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6655" y="3583305"/>
                        <a:ext cx="5935345" cy="3274060"/>
                      </a:xfrm>
                      <a:prstGeom prst="rect">
                        <a:avLst/>
                      </a:prstGeom>
                      <a:ln w="28575" cmpd="dbl">
                        <a:solidFill>
                          <a:schemeClr val="tx2">
                            <a:lumMod val="50000"/>
                          </a:schemeClr>
                        </a:solidFill>
                        <a:prstDash val="sysDash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 6"/>
          <p:cNvSpPr/>
          <p:nvPr/>
        </p:nvSpPr>
        <p:spPr>
          <a:xfrm>
            <a:off x="360680" y="2469515"/>
            <a:ext cx="4027805" cy="48133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什么是计算机的工作原理？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8" name="云形 7"/>
          <p:cNvSpPr/>
          <p:nvPr/>
        </p:nvSpPr>
        <p:spPr>
          <a:xfrm>
            <a:off x="3279140" y="2950845"/>
            <a:ext cx="4893945" cy="530225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b="1" dirty="0">
                <a:solidFill>
                  <a:schemeClr val="tx1"/>
                </a:solidFill>
                <a:ea typeface="+mn-lt"/>
                <a:sym typeface="+mn-ea"/>
              </a:rPr>
              <a:t>这。。。就是计算机的工作原理</a:t>
            </a:r>
            <a:endParaRPr lang="zh-CN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920" y="2331085"/>
            <a:ext cx="1167765" cy="11499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云形 6"/>
          <p:cNvSpPr/>
          <p:nvPr/>
        </p:nvSpPr>
        <p:spPr>
          <a:xfrm>
            <a:off x="850265" y="625475"/>
            <a:ext cx="4027805" cy="48133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指令简单吗？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8" name="云形 7"/>
          <p:cNvSpPr/>
          <p:nvPr/>
        </p:nvSpPr>
        <p:spPr>
          <a:xfrm>
            <a:off x="4541520" y="913130"/>
            <a:ext cx="6564630" cy="65532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b="1" dirty="0">
                <a:solidFill>
                  <a:schemeClr val="tx1"/>
                </a:solidFill>
                <a:ea typeface="+mn-lt"/>
                <a:sym typeface="+mn-ea"/>
              </a:rPr>
              <a:t>简单，最基本的、有限的操作类型与成分</a:t>
            </a:r>
            <a:endParaRPr lang="zh-CN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5805805" y="1900555"/>
            <a:ext cx="5656580" cy="139446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sz="1600" b="1" dirty="0">
              <a:solidFill>
                <a:schemeClr val="tx1"/>
              </a:solidFill>
              <a:ea typeface="+mn-lt"/>
              <a:sym typeface="+mn-ea"/>
            </a:endParaRPr>
          </a:p>
          <a:p>
            <a:pPr algn="ctr"/>
            <a:r>
              <a:rPr lang="zh-CN" sz="1600" b="1" dirty="0">
                <a:solidFill>
                  <a:schemeClr val="tx1"/>
                </a:solidFill>
                <a:ea typeface="+mn-lt"/>
                <a:sym typeface="+mn-ea"/>
              </a:rPr>
              <a:t>复杂</a:t>
            </a:r>
            <a:r>
              <a:rPr lang="en-US" altLang="zh-CN" sz="1600" b="1" dirty="0">
                <a:solidFill>
                  <a:schemeClr val="tx1"/>
                </a:solidFill>
                <a:ea typeface="+mn-lt"/>
                <a:sym typeface="+mn-ea"/>
              </a:rPr>
              <a:t>, </a:t>
            </a:r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有一定类型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还有给出操作数的多种形式（变化）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（如  寻址方式）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  <a:p>
            <a:pPr algn="ctr"/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5460365" y="4270375"/>
            <a:ext cx="4027805" cy="48133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复杂，一言难尽啊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942975" y="3747135"/>
            <a:ext cx="4106545" cy="100457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计算机复杂吗？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ea typeface="+mn-lt"/>
                <a:sym typeface="+mn-ea"/>
              </a:rPr>
              <a:t>CPU</a:t>
            </a:r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复杂吗？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程序复杂吗？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6338570" y="5034915"/>
            <a:ext cx="4027805" cy="48133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复杂，但还是人设计出来的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10" name="云形 9"/>
          <p:cNvSpPr/>
          <p:nvPr/>
        </p:nvSpPr>
        <p:spPr>
          <a:xfrm>
            <a:off x="7239635" y="5720080"/>
            <a:ext cx="4027805" cy="73152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 dirty="0">
                <a:solidFill>
                  <a:schemeClr val="tx1"/>
                </a:solidFill>
                <a:ea typeface="+mn-lt"/>
                <a:sym typeface="+mn-ea"/>
              </a:rPr>
              <a:t>复杂，但还是由最基本的操作、部件复合起来的</a:t>
            </a:r>
            <a:endParaRPr lang="zh-CN" altLang="en-US" sz="1600" b="1" dirty="0">
              <a:solidFill>
                <a:schemeClr val="tx1"/>
              </a:solidFill>
              <a:ea typeface="+mn-lt"/>
              <a:sym typeface="+mn-ea"/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97915" y="5720080"/>
            <a:ext cx="4159885" cy="6292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需要分层次、分模块、系统化思想不同方面，</a:t>
            </a:r>
            <a:endParaRPr 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不要盲人摸象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	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局部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&lt;-----&gt;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全面</a:t>
            </a:r>
            <a:endParaRPr 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endParaRPr 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" name="矩形 43"/>
          <p:cNvSpPr/>
          <p:nvPr/>
        </p:nvSpPr>
        <p:spPr>
          <a:xfrm>
            <a:off x="447529" y="766026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标题 2"/>
          <p:cNvSpPr txBox="1"/>
          <p:nvPr/>
        </p:nvSpPr>
        <p:spPr>
          <a:xfrm>
            <a:off x="1033780" y="765810"/>
            <a:ext cx="2505710" cy="319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指令的要素（构成）</a:t>
            </a:r>
            <a:endParaRPr lang="en-US" altLang="zh-CN" sz="21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73505" y="1617345"/>
            <a:ext cx="1122045" cy="398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 b="1" dirty="0" smtClean="0"/>
              <a:t>操作码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534920" y="1617345"/>
            <a:ext cx="1122045" cy="39878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 b="1" dirty="0" smtClean="0"/>
              <a:t>操作数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747770" y="1617345"/>
            <a:ext cx="1122045" cy="398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2000" b="1" dirty="0" smtClean="0"/>
              <a:t>操作数</a:t>
            </a:r>
            <a:r>
              <a:rPr lang="en-US" altLang="zh-CN" sz="2000" b="1" dirty="0" smtClean="0"/>
              <a:t>2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6435725" y="1617345"/>
            <a:ext cx="2362835" cy="398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zh-CN" sz="2000" b="1" dirty="0" smtClean="0"/>
              <a:t>操作数可以  </a:t>
            </a:r>
            <a:r>
              <a:rPr lang="en-US" altLang="zh-CN" sz="2000" b="1" dirty="0" smtClean="0"/>
              <a:t>0-2</a:t>
            </a:r>
            <a:r>
              <a:rPr lang="zh-CN" altLang="en-US" sz="2000" b="1" dirty="0" smtClean="0"/>
              <a:t>个</a:t>
            </a:r>
            <a:endParaRPr lang="zh-CN" altLang="en-US" sz="2000" b="1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412875" y="2427605"/>
            <a:ext cx="780415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1600" b="1" dirty="0" smtClean="0"/>
              <a:t>类型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2534920" y="2427605"/>
            <a:ext cx="1122045" cy="368300"/>
          </a:xfrm>
          <a:prstGeom prst="rect">
            <a:avLst/>
          </a:prstGeom>
          <a:solidFill>
            <a:schemeClr val="accent1"/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1600" b="1" dirty="0" smtClean="0"/>
              <a:t>操作对象</a:t>
            </a:r>
            <a:r>
              <a:rPr lang="en-US" b="1" dirty="0" smtClean="0"/>
              <a:t> </a:t>
            </a:r>
            <a:endParaRPr lang="en-US" b="1" dirty="0" smtClean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820545" y="2096135"/>
            <a:ext cx="11430" cy="2501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006090" y="2096135"/>
            <a:ext cx="11430" cy="2165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437255" y="2061845"/>
            <a:ext cx="637540" cy="2736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435725" y="2312670"/>
            <a:ext cx="4103370" cy="398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r>
              <a:rPr lang="zh-CN" sz="2000" b="1" dirty="0" smtClean="0"/>
              <a:t>操作数常见寄存器、</a:t>
            </a:r>
            <a:r>
              <a:rPr lang="zh-CN" sz="2000" b="1" dirty="0" smtClean="0">
                <a:solidFill>
                  <a:srgbClr val="C00000"/>
                </a:solidFill>
              </a:rPr>
              <a:t>地址</a:t>
            </a:r>
            <a:r>
              <a:rPr lang="zh-CN" sz="2000" b="1" dirty="0" smtClean="0"/>
              <a:t>、立即数</a:t>
            </a:r>
            <a:endParaRPr lang="zh-CN" altLang="en-US" sz="2000" b="1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8525510" y="3100705"/>
            <a:ext cx="3232785" cy="26765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2400" b="1" dirty="0" smtClean="0"/>
              <a:t>add    ax,     30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add    ax,     bx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add    ax,    [2000]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add    ax,    [bx]  </a:t>
            </a:r>
            <a:r>
              <a:rPr lang="en-US" b="1" dirty="0" smtClean="0"/>
              <a:t>       </a:t>
            </a:r>
            <a:endParaRPr lang="en-US" b="1" dirty="0" smtClean="0"/>
          </a:p>
        </p:txBody>
      </p:sp>
      <p:graphicFrame>
        <p:nvGraphicFramePr>
          <p:cNvPr id="16" name="对象 15"/>
          <p:cNvGraphicFramePr/>
          <p:nvPr/>
        </p:nvGraphicFramePr>
        <p:xfrm>
          <a:off x="447675" y="3100705"/>
          <a:ext cx="7456805" cy="267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5562600" imgH="1514475" progId="Paint.Picture">
                  <p:embed/>
                </p:oleObj>
              </mc:Choice>
              <mc:Fallback>
                <p:oleObj name="" r:id="rId1" imgW="5562600" imgH="1514475" progId="Paint.Picture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3100705"/>
                        <a:ext cx="7456805" cy="2675890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1">
                            <a:shade val="50000"/>
                          </a:schemeClr>
                        </a:solidFill>
                        <a:prstDash val="sysDot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447529" y="766026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标题 2"/>
          <p:cNvSpPr txBox="1"/>
          <p:nvPr/>
        </p:nvSpPr>
        <p:spPr>
          <a:xfrm>
            <a:off x="1058545" y="766445"/>
            <a:ext cx="2598420" cy="3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 </a:t>
            </a:r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运算、处理与指令</a:t>
            </a:r>
            <a:endParaRPr lang="zh-CN" sz="2100" b="1" dirty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5040" y="1270000"/>
            <a:ext cx="9528810" cy="43383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  <a:effectLst>
            <a:softEdge rad="63500"/>
          </a:effectLst>
        </p:spPr>
        <p:txBody>
          <a:bodyPr wrap="square" rtlCol="0">
            <a:spAutoFit/>
          </a:bodyPr>
          <a:p>
            <a:r>
              <a:rPr lang="en-US" altLang="zh-CN" sz="1600" b="1">
                <a:latin typeface="+mj-lt"/>
                <a:ea typeface="+mj-lt"/>
              </a:rPr>
              <a:t>   </a:t>
            </a:r>
            <a:endParaRPr lang="en-US" altLang="zh-CN" sz="1600" b="1">
              <a:latin typeface="+mj-lt"/>
              <a:ea typeface="+mj-lt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MOV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XCHG	LEA </a:t>
            </a:r>
            <a:r>
              <a:rPr lang="en-US" altLang="zh-CN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 </a:t>
            </a:r>
            <a:r>
              <a:rPr lang="zh-CN" altLang="en-US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LDS </a:t>
            </a:r>
            <a:r>
              <a:rPr lang="en-US" altLang="zh-CN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 </a:t>
            </a:r>
            <a:r>
              <a:rPr lang="zh-CN" altLang="en-US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LES	XLAT</a:t>
            </a:r>
            <a:endParaRPr lang="zh-CN" altLang="en-US" sz="1600" b="1">
              <a:solidFill>
                <a:schemeClr val="accent4"/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PUSH	POP	</a:t>
            </a:r>
            <a:r>
              <a:rPr lang="zh-CN" altLang="en-US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PUSHF</a:t>
            </a:r>
            <a:r>
              <a:rPr lang="en-US" altLang="zh-CN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</a:t>
            </a:r>
            <a:r>
              <a:rPr lang="zh-CN" altLang="en-US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POPF</a:t>
            </a:r>
            <a:r>
              <a:rPr lang="en-US" altLang="zh-CN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PUSHA</a:t>
            </a:r>
            <a:r>
              <a:rPr lang="en-US" altLang="zh-CN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</a:t>
            </a:r>
            <a:r>
              <a:rPr lang="zh-CN" altLang="en-US" sz="1600" b="1">
                <a:solidFill>
                  <a:schemeClr val="accent4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POPA</a:t>
            </a:r>
            <a:endParaRPr lang="zh-CN" altLang="en-US" sz="1600" b="1">
              <a:solidFill>
                <a:schemeClr val="accent6"/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endParaRPr lang="zh-CN" altLang="en-US" sz="1600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ADD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ADC	SUB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SBB		INC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DEC	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NEG	MUL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IMUL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DIV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IDIV</a:t>
            </a:r>
            <a:endParaRPr lang="zh-CN" altLang="en-US" sz="1600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CBW</a:t>
            </a:r>
            <a:r>
              <a:rPr lang="en-US" altLang="zh-CN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/</a:t>
            </a:r>
            <a:r>
              <a:rPr lang="zh-CN" altLang="en-US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CWD	AAA,AAS,AAM,AAD	</a:t>
            </a:r>
            <a:r>
              <a:rPr lang="en-US" altLang="zh-CN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DAA,DAS</a:t>
            </a:r>
            <a:endParaRPr lang="zh-CN" altLang="en-US" sz="1600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AND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OR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XOR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NOT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TEST</a:t>
            </a:r>
            <a:endParaRPr lang="zh-CN" altLang="en-US" sz="1600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SHR,SHL,SAR,SAL	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ROR,ROL,RCR,RCL</a:t>
            </a:r>
            <a:endParaRPr lang="zh-CN" altLang="en-US" sz="1600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CLC,STC,CMC	CLD,STD		CLI,STI</a:t>
            </a:r>
            <a:endParaRPr lang="zh-CN" altLang="en-US" sz="1600" b="1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endParaRPr lang="zh-CN" altLang="en-US" sz="1600" b="1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CMP</a:t>
            </a:r>
            <a:endParaRPr lang="zh-CN" altLang="en-US" sz="1600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JMP	J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XX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endParaRPr lang="zh-CN" altLang="en-US" sz="1600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LOOP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(E)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	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CALL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_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RET		INT</a:t>
            </a:r>
            <a:r>
              <a:rPr lang="en-US" altLang="zh-CN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_</a:t>
            </a:r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IRET</a:t>
            </a:r>
            <a:endParaRPr lang="zh-CN" altLang="en-US" sz="1600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endParaRPr lang="zh-CN" altLang="en-US" sz="1600" b="1"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MOVSB,MOVSW,MOVSD</a:t>
            </a:r>
            <a:r>
              <a:rPr lang="en-US" altLang="zh-CN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	</a:t>
            </a:r>
            <a:r>
              <a:rPr lang="zh-CN" altLang="en-US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CMPSB,CMPSW,CMPSD</a:t>
            </a:r>
            <a:r>
              <a:rPr lang="en-US" altLang="zh-CN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SCASB,SCASW</a:t>
            </a:r>
            <a:endParaRPr lang="zh-CN" altLang="en-US" sz="1600" b="1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r>
              <a:rPr lang="zh-CN" altLang="en-US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LODSB,LODSW,STOSB,STOSW</a:t>
            </a:r>
            <a:r>
              <a:rPr lang="en-US" altLang="zh-CN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	</a:t>
            </a:r>
            <a:r>
              <a:rPr lang="zh-CN" altLang="en-US" sz="1600" b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REP,REPE,REPNE</a:t>
            </a:r>
            <a:endParaRPr lang="zh-CN" altLang="en-US" sz="1600" b="1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  <a:p>
            <a:endParaRPr lang="zh-CN" altLang="en-US" sz="1600" b="1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sp>
        <p:nvSpPr>
          <p:cNvPr id="35" name="标题 2"/>
          <p:cNvSpPr txBox="1"/>
          <p:nvPr/>
        </p:nvSpPr>
        <p:spPr>
          <a:xfrm>
            <a:off x="3801745" y="766445"/>
            <a:ext cx="1566545" cy="319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x86</a:t>
            </a:r>
            <a:r>
              <a:rPr 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指令概览</a:t>
            </a:r>
            <a:endParaRPr 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27" name="Freeform 239"/>
          <p:cNvSpPr>
            <a:spLocks noEditPoints="1" noChangeArrowheads="1"/>
          </p:cNvSpPr>
          <p:nvPr/>
        </p:nvSpPr>
        <p:spPr bwMode="auto">
          <a:xfrm>
            <a:off x="11059795" y="70485"/>
            <a:ext cx="911860" cy="923925"/>
          </a:xfrm>
          <a:custGeom>
            <a:avLst/>
            <a:gdLst>
              <a:gd name="T0" fmla="*/ 2147483646 w 2116"/>
              <a:gd name="T1" fmla="*/ 1262169863 h 2116"/>
              <a:gd name="T2" fmla="*/ 2147483646 w 2116"/>
              <a:gd name="T3" fmla="*/ 1059407178 h 2116"/>
              <a:gd name="T4" fmla="*/ 2147483646 w 2116"/>
              <a:gd name="T5" fmla="*/ 782257393 h 2116"/>
              <a:gd name="T6" fmla="*/ 2147483646 w 2116"/>
              <a:gd name="T7" fmla="*/ 683875654 h 2116"/>
              <a:gd name="T8" fmla="*/ 2147483646 w 2116"/>
              <a:gd name="T9" fmla="*/ 365933012 h 2116"/>
              <a:gd name="T10" fmla="*/ 1857261195 w 2116"/>
              <a:gd name="T11" fmla="*/ 385130037 h 2116"/>
              <a:gd name="T12" fmla="*/ 1756479555 w 2116"/>
              <a:gd name="T13" fmla="*/ 95982932 h 2116"/>
              <a:gd name="T14" fmla="*/ 1480530267 w 2116"/>
              <a:gd name="T15" fmla="*/ 229158320 h 2116"/>
              <a:gd name="T16" fmla="*/ 1262169863 w 2116"/>
              <a:gd name="T17" fmla="*/ 0 h 2116"/>
              <a:gd name="T18" fmla="*/ 1060606582 w 2116"/>
              <a:gd name="T19" fmla="*/ 229158320 h 2116"/>
              <a:gd name="T20" fmla="*/ 783456796 w 2116"/>
              <a:gd name="T21" fmla="*/ 93583030 h 2116"/>
              <a:gd name="T22" fmla="*/ 683875654 w 2116"/>
              <a:gd name="T23" fmla="*/ 385130037 h 2116"/>
              <a:gd name="T24" fmla="*/ 365933012 w 2116"/>
              <a:gd name="T25" fmla="*/ 376730928 h 2116"/>
              <a:gd name="T26" fmla="*/ 386329440 w 2116"/>
              <a:gd name="T27" fmla="*/ 681475752 h 2116"/>
              <a:gd name="T28" fmla="*/ 97182336 w 2116"/>
              <a:gd name="T29" fmla="*/ 782257393 h 2116"/>
              <a:gd name="T30" fmla="*/ 230357723 w 2116"/>
              <a:gd name="T31" fmla="*/ 1058206680 h 2116"/>
              <a:gd name="T32" fmla="*/ 0 w 2116"/>
              <a:gd name="T33" fmla="*/ 1276567084 h 2116"/>
              <a:gd name="T34" fmla="*/ 229158320 w 2116"/>
              <a:gd name="T35" fmla="*/ 1479329769 h 2116"/>
              <a:gd name="T36" fmla="*/ 93583030 w 2116"/>
              <a:gd name="T37" fmla="*/ 1755280151 h 2116"/>
              <a:gd name="T38" fmla="*/ 385130037 w 2116"/>
              <a:gd name="T39" fmla="*/ 1854861293 h 2116"/>
              <a:gd name="T40" fmla="*/ 376730928 w 2116"/>
              <a:gd name="T41" fmla="*/ 2147483646 h 2116"/>
              <a:gd name="T42" fmla="*/ 682675155 w 2116"/>
              <a:gd name="T43" fmla="*/ 2147483646 h 2116"/>
              <a:gd name="T44" fmla="*/ 783456796 w 2116"/>
              <a:gd name="T45" fmla="*/ 2147483646 h 2116"/>
              <a:gd name="T46" fmla="*/ 1058206680 w 2116"/>
              <a:gd name="T47" fmla="*/ 2147483646 h 2116"/>
              <a:gd name="T48" fmla="*/ 1276567084 w 2116"/>
              <a:gd name="T49" fmla="*/ 2147483646 h 2116"/>
              <a:gd name="T50" fmla="*/ 1479329769 w 2116"/>
              <a:gd name="T51" fmla="*/ 2147483646 h 2116"/>
              <a:gd name="T52" fmla="*/ 1756479555 w 2116"/>
              <a:gd name="T53" fmla="*/ 2147483646 h 2116"/>
              <a:gd name="T54" fmla="*/ 1854861293 w 2116"/>
              <a:gd name="T55" fmla="*/ 2147483646 h 2116"/>
              <a:gd name="T56" fmla="*/ 2147483646 w 2116"/>
              <a:gd name="T57" fmla="*/ 2147483646 h 2116"/>
              <a:gd name="T58" fmla="*/ 2147483646 w 2116"/>
              <a:gd name="T59" fmla="*/ 1856061792 h 2116"/>
              <a:gd name="T60" fmla="*/ 2147483646 w 2116"/>
              <a:gd name="T61" fmla="*/ 1755280151 h 2116"/>
              <a:gd name="T62" fmla="*/ 2147483646 w 2116"/>
              <a:gd name="T63" fmla="*/ 1480530267 h 2116"/>
              <a:gd name="T64" fmla="*/ 1629302279 w 2116"/>
              <a:gd name="T65" fmla="*/ 2002434997 h 2116"/>
              <a:gd name="T66" fmla="*/ 910634072 w 2116"/>
              <a:gd name="T67" fmla="*/ 536301950 h 2116"/>
              <a:gd name="T68" fmla="*/ 1629302279 w 2116"/>
              <a:gd name="T69" fmla="*/ 2002434997 h 211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116"/>
              <a:gd name="T106" fmla="*/ 0 h 2116"/>
              <a:gd name="T107" fmla="*/ 2116 w 2116"/>
              <a:gd name="T108" fmla="*/ 2116 h 211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1840" y="5581015"/>
            <a:ext cx="5922010" cy="132207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rgbClr val="832B2B"/>
              </a:gs>
            </a:gsLst>
            <a:path path="circle">
              <a:fillToRect r="100000" b="100000"/>
            </a:path>
            <a:tileRect l="-100000" t="-100000"/>
          </a:gradFill>
          <a:effectLst>
            <a:softEdge rad="63500"/>
          </a:effectLst>
        </p:spPr>
        <p:txBody>
          <a:bodyPr wrap="square" rtlCol="0">
            <a:spAutoFit/>
          </a:bodyPr>
          <a:p>
            <a:r>
              <a:rPr lang="en-US" altLang="zh-CN" sz="1600" b="1">
                <a:latin typeface="+mj-lt"/>
                <a:ea typeface="+mj-lt"/>
              </a:rPr>
              <a:t>     </a:t>
            </a:r>
            <a:endParaRPr lang="en-US" altLang="zh-CN" sz="1600" b="1">
              <a:latin typeface="+mj-lt"/>
              <a:ea typeface="+mj-lt"/>
            </a:endParaRPr>
          </a:p>
          <a:p>
            <a:r>
              <a:rPr lang="en-US" altLang="zh-CN" sz="1600" b="1">
                <a:latin typeface="+mj-lt"/>
                <a:ea typeface="+mj-lt"/>
              </a:rPr>
              <a:t>           </a:t>
            </a:r>
            <a:r>
              <a:rPr lang="zh-CN" altLang="en-US" sz="1600" b="1">
                <a:ea typeface="+mn-lt"/>
                <a:cs typeface="+mn-lt"/>
              </a:rPr>
              <a:t>复杂的运算可以由简单的基础指令组合、变化完成</a:t>
            </a:r>
            <a:endParaRPr lang="zh-CN" altLang="en-US" sz="1600" b="1">
              <a:ea typeface="+mn-lt"/>
              <a:cs typeface="+mn-lt"/>
            </a:endParaRPr>
          </a:p>
          <a:p>
            <a:r>
              <a:rPr lang="zh-CN" altLang="en-US" sz="1600" b="1">
                <a:ea typeface="+mn-lt"/>
                <a:cs typeface="+mn-lt"/>
              </a:rPr>
              <a:t>           二</a:t>
            </a:r>
            <a:r>
              <a:rPr lang="en-US" altLang="zh-CN" sz="1600" b="1">
                <a:ea typeface="+mn-lt"/>
                <a:cs typeface="+mn-lt"/>
              </a:rPr>
              <a:t>-</a:t>
            </a:r>
            <a:r>
              <a:rPr lang="zh-CN" altLang="en-US" sz="1600" b="1">
                <a:ea typeface="+mn-lt"/>
                <a:cs typeface="+mn-lt"/>
              </a:rPr>
              <a:t>八定律     </a:t>
            </a:r>
            <a:r>
              <a:rPr lang="en-US" altLang="zh-CN" sz="1600" b="1">
                <a:ea typeface="+mn-lt"/>
                <a:cs typeface="+mn-lt"/>
              </a:rPr>
              <a:t>20%</a:t>
            </a:r>
            <a:r>
              <a:rPr lang="zh-CN" altLang="en-US" sz="1600" b="1">
                <a:ea typeface="+mn-lt"/>
                <a:cs typeface="+mn-lt"/>
              </a:rPr>
              <a:t>的指令在</a:t>
            </a:r>
            <a:r>
              <a:rPr lang="en-US" altLang="zh-CN" sz="1600" b="1">
                <a:ea typeface="+mn-lt"/>
                <a:cs typeface="+mn-lt"/>
              </a:rPr>
              <a:t>80% </a:t>
            </a:r>
            <a:r>
              <a:rPr lang="zh-CN" altLang="en-US" sz="1600" b="1">
                <a:ea typeface="+mn-lt"/>
                <a:cs typeface="+mn-lt"/>
              </a:rPr>
              <a:t>场合出现</a:t>
            </a:r>
            <a:endParaRPr lang="zh-CN" altLang="en-US" sz="1600" b="1">
              <a:ea typeface="+mn-lt"/>
              <a:cs typeface="+mn-lt"/>
            </a:endParaRPr>
          </a:p>
          <a:p>
            <a:r>
              <a:rPr lang="zh-CN" altLang="en-US" sz="1600" b="1">
                <a:ea typeface="+mn-lt"/>
                <a:cs typeface="+mn-lt"/>
              </a:rPr>
              <a:t>           </a:t>
            </a:r>
            <a:r>
              <a:rPr lang="en-US" altLang="zh-CN" sz="1600" b="1">
                <a:ea typeface="+mn-lt"/>
                <a:cs typeface="+mn-lt"/>
              </a:rPr>
              <a:t>x86</a:t>
            </a:r>
            <a:r>
              <a:rPr lang="zh-CN" altLang="en-US" sz="1600" b="1">
                <a:ea typeface="+mn-lt"/>
                <a:cs typeface="+mn-lt"/>
              </a:rPr>
              <a:t>属</a:t>
            </a:r>
            <a:r>
              <a:rPr lang="en-US" altLang="zh-CN" sz="1600" b="1">
                <a:ea typeface="+mn-lt"/>
                <a:cs typeface="+mn-lt"/>
              </a:rPr>
              <a:t>CISC</a:t>
            </a:r>
            <a:r>
              <a:rPr lang="zh-CN" altLang="en-US" sz="1600" b="1">
                <a:ea typeface="+mn-lt"/>
                <a:cs typeface="+mn-lt"/>
              </a:rPr>
              <a:t>（复杂指令系统），有相对较多的指令类型</a:t>
            </a:r>
            <a:endParaRPr lang="en-US" altLang="zh-CN" sz="1600" b="1">
              <a:latin typeface="+mj-lt"/>
              <a:ea typeface="+mj-lt"/>
            </a:endParaRPr>
          </a:p>
          <a:p>
            <a:r>
              <a:rPr lang="zh-CN" altLang="en-US" sz="1600" b="1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 </a:t>
            </a:r>
            <a:endParaRPr lang="zh-CN" altLang="en-US" sz="1600" b="1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+mj-lt"/>
              <a:cs typeface="Arial" panose="020B0604020202020204" pitchFamily="34" charset="0"/>
            </a:endParaRPr>
          </a:p>
        </p:txBody>
      </p:sp>
      <p:sp>
        <p:nvSpPr>
          <p:cNvPr id="30" name="Freeform 242"/>
          <p:cNvSpPr>
            <a:spLocks noEditPoints="1" noChangeArrowheads="1"/>
          </p:cNvSpPr>
          <p:nvPr/>
        </p:nvSpPr>
        <p:spPr bwMode="auto">
          <a:xfrm>
            <a:off x="11348088" y="6070158"/>
            <a:ext cx="623525" cy="649578"/>
          </a:xfrm>
          <a:custGeom>
            <a:avLst/>
            <a:gdLst>
              <a:gd name="T0" fmla="*/ 1214977973 w 1135"/>
              <a:gd name="T1" fmla="*/ 651949556 h 1134"/>
              <a:gd name="T2" fmla="*/ 1361302936 w 1135"/>
              <a:gd name="T3" fmla="*/ 565661760 h 1134"/>
              <a:gd name="T4" fmla="*/ 1327719709 w 1135"/>
              <a:gd name="T5" fmla="*/ 439825711 h 1134"/>
              <a:gd name="T6" fmla="*/ 1157407352 w 1135"/>
              <a:gd name="T7" fmla="*/ 438628075 h 1134"/>
              <a:gd name="T8" fmla="*/ 1038668493 w 1135"/>
              <a:gd name="T9" fmla="*/ 284029063 h 1134"/>
              <a:gd name="T10" fmla="*/ 1080646159 w 1135"/>
              <a:gd name="T11" fmla="*/ 118644761 h 1134"/>
              <a:gd name="T12" fmla="*/ 969103628 w 1135"/>
              <a:gd name="T13" fmla="*/ 53929735 h 1134"/>
              <a:gd name="T14" fmla="*/ 846766058 w 1135"/>
              <a:gd name="T15" fmla="*/ 172574496 h 1134"/>
              <a:gd name="T16" fmla="*/ 652466308 w 1135"/>
              <a:gd name="T17" fmla="*/ 147407724 h 1134"/>
              <a:gd name="T18" fmla="*/ 566110376 w 1135"/>
              <a:gd name="T19" fmla="*/ 0 h 1134"/>
              <a:gd name="T20" fmla="*/ 440174095 w 1135"/>
              <a:gd name="T21" fmla="*/ 33555696 h 1134"/>
              <a:gd name="T22" fmla="*/ 437775684 w 1135"/>
              <a:gd name="T23" fmla="*/ 203733826 h 1134"/>
              <a:gd name="T24" fmla="*/ 284254394 w 1135"/>
              <a:gd name="T25" fmla="*/ 322379681 h 1134"/>
              <a:gd name="T26" fmla="*/ 118738858 w 1135"/>
              <a:gd name="T27" fmla="*/ 280433966 h 1134"/>
              <a:gd name="T28" fmla="*/ 53971910 w 1135"/>
              <a:gd name="T29" fmla="*/ 391888534 h 1134"/>
              <a:gd name="T30" fmla="*/ 172711863 w 1135"/>
              <a:gd name="T31" fmla="*/ 514129486 h 1134"/>
              <a:gd name="T32" fmla="*/ 147524169 w 1135"/>
              <a:gd name="T33" fmla="*/ 707076927 h 1134"/>
              <a:gd name="T34" fmla="*/ 0 w 1135"/>
              <a:gd name="T35" fmla="*/ 794563452 h 1134"/>
              <a:gd name="T36" fmla="*/ 33583227 w 1135"/>
              <a:gd name="T37" fmla="*/ 919200771 h 1134"/>
              <a:gd name="T38" fmla="*/ 205094790 w 1135"/>
              <a:gd name="T39" fmla="*/ 921597137 h 1134"/>
              <a:gd name="T40" fmla="*/ 322634442 w 1135"/>
              <a:gd name="T41" fmla="*/ 1076195055 h 1134"/>
              <a:gd name="T42" fmla="*/ 280656777 w 1135"/>
              <a:gd name="T43" fmla="*/ 1241579357 h 1134"/>
              <a:gd name="T44" fmla="*/ 393398513 w 1135"/>
              <a:gd name="T45" fmla="*/ 1306295477 h 1134"/>
              <a:gd name="T46" fmla="*/ 514536877 w 1135"/>
              <a:gd name="T47" fmla="*/ 1187649622 h 1134"/>
              <a:gd name="T48" fmla="*/ 708836628 w 1135"/>
              <a:gd name="T49" fmla="*/ 1212817488 h 1134"/>
              <a:gd name="T50" fmla="*/ 796391765 w 1135"/>
              <a:gd name="T51" fmla="*/ 1359026482 h 1134"/>
              <a:gd name="T52" fmla="*/ 921128841 w 1135"/>
              <a:gd name="T53" fmla="*/ 1325470786 h 1134"/>
              <a:gd name="T54" fmla="*/ 923527251 w 1135"/>
              <a:gd name="T55" fmla="*/ 1155292656 h 1134"/>
              <a:gd name="T56" fmla="*/ 1078247748 w 1135"/>
              <a:gd name="T57" fmla="*/ 1036646801 h 1134"/>
              <a:gd name="T58" fmla="*/ 1242564078 w 1135"/>
              <a:gd name="T59" fmla="*/ 1078592516 h 1134"/>
              <a:gd name="T60" fmla="*/ 1307331026 w 1135"/>
              <a:gd name="T61" fmla="*/ 967137948 h 1134"/>
              <a:gd name="T62" fmla="*/ 1189790278 w 1135"/>
              <a:gd name="T63" fmla="*/ 844896996 h 1134"/>
              <a:gd name="T64" fmla="*/ 1214977973 w 1135"/>
              <a:gd name="T65" fmla="*/ 651949556 h 1134"/>
              <a:gd name="T66" fmla="*/ 711236134 w 1135"/>
              <a:gd name="T67" fmla="*/ 1053425744 h 1134"/>
              <a:gd name="T68" fmla="*/ 307042582 w 1135"/>
              <a:gd name="T69" fmla="*/ 710673118 h 1134"/>
              <a:gd name="T70" fmla="*/ 651266007 w 1135"/>
              <a:gd name="T71" fmla="*/ 306799469 h 1134"/>
              <a:gd name="T72" fmla="*/ 1054260354 w 1135"/>
              <a:gd name="T73" fmla="*/ 649552095 h 1134"/>
              <a:gd name="T74" fmla="*/ 711236134 w 1135"/>
              <a:gd name="T75" fmla="*/ 1053425744 h 11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135"/>
              <a:gd name="T115" fmla="*/ 0 h 1134"/>
              <a:gd name="T116" fmla="*/ 1135 w 1135"/>
              <a:gd name="T117" fmla="*/ 1134 h 113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135" h="1134">
                <a:moveTo>
                  <a:pt x="1013" y="544"/>
                </a:moveTo>
                <a:cubicBezTo>
                  <a:pt x="1135" y="472"/>
                  <a:pt x="1135" y="472"/>
                  <a:pt x="1135" y="472"/>
                </a:cubicBezTo>
                <a:cubicBezTo>
                  <a:pt x="1107" y="367"/>
                  <a:pt x="1107" y="367"/>
                  <a:pt x="1107" y="367"/>
                </a:cubicBezTo>
                <a:cubicBezTo>
                  <a:pt x="965" y="366"/>
                  <a:pt x="965" y="366"/>
                  <a:pt x="965" y="366"/>
                </a:cubicBezTo>
                <a:cubicBezTo>
                  <a:pt x="940" y="317"/>
                  <a:pt x="906" y="273"/>
                  <a:pt x="866" y="237"/>
                </a:cubicBezTo>
                <a:cubicBezTo>
                  <a:pt x="901" y="99"/>
                  <a:pt x="901" y="99"/>
                  <a:pt x="901" y="99"/>
                </a:cubicBezTo>
                <a:cubicBezTo>
                  <a:pt x="808" y="45"/>
                  <a:pt x="808" y="45"/>
                  <a:pt x="808" y="45"/>
                </a:cubicBezTo>
                <a:cubicBezTo>
                  <a:pt x="706" y="144"/>
                  <a:pt x="706" y="144"/>
                  <a:pt x="706" y="144"/>
                </a:cubicBezTo>
                <a:cubicBezTo>
                  <a:pt x="655" y="127"/>
                  <a:pt x="601" y="120"/>
                  <a:pt x="544" y="123"/>
                </a:cubicBezTo>
                <a:cubicBezTo>
                  <a:pt x="472" y="0"/>
                  <a:pt x="472" y="0"/>
                  <a:pt x="472" y="0"/>
                </a:cubicBezTo>
                <a:cubicBezTo>
                  <a:pt x="367" y="28"/>
                  <a:pt x="367" y="28"/>
                  <a:pt x="367" y="28"/>
                </a:cubicBezTo>
                <a:cubicBezTo>
                  <a:pt x="365" y="170"/>
                  <a:pt x="365" y="170"/>
                  <a:pt x="365" y="170"/>
                </a:cubicBezTo>
                <a:cubicBezTo>
                  <a:pt x="317" y="195"/>
                  <a:pt x="273" y="229"/>
                  <a:pt x="237" y="269"/>
                </a:cubicBezTo>
                <a:cubicBezTo>
                  <a:pt x="99" y="234"/>
                  <a:pt x="99" y="234"/>
                  <a:pt x="99" y="234"/>
                </a:cubicBezTo>
                <a:cubicBezTo>
                  <a:pt x="45" y="327"/>
                  <a:pt x="45" y="327"/>
                  <a:pt x="45" y="327"/>
                </a:cubicBezTo>
                <a:cubicBezTo>
                  <a:pt x="144" y="429"/>
                  <a:pt x="144" y="429"/>
                  <a:pt x="144" y="429"/>
                </a:cubicBezTo>
                <a:cubicBezTo>
                  <a:pt x="128" y="480"/>
                  <a:pt x="120" y="534"/>
                  <a:pt x="123" y="590"/>
                </a:cubicBezTo>
                <a:cubicBezTo>
                  <a:pt x="0" y="663"/>
                  <a:pt x="0" y="663"/>
                  <a:pt x="0" y="663"/>
                </a:cubicBezTo>
                <a:cubicBezTo>
                  <a:pt x="28" y="767"/>
                  <a:pt x="28" y="767"/>
                  <a:pt x="28" y="767"/>
                </a:cubicBezTo>
                <a:cubicBezTo>
                  <a:pt x="171" y="769"/>
                  <a:pt x="171" y="769"/>
                  <a:pt x="171" y="769"/>
                </a:cubicBezTo>
                <a:cubicBezTo>
                  <a:pt x="195" y="818"/>
                  <a:pt x="229" y="862"/>
                  <a:pt x="269" y="898"/>
                </a:cubicBezTo>
                <a:cubicBezTo>
                  <a:pt x="234" y="1036"/>
                  <a:pt x="234" y="1036"/>
                  <a:pt x="234" y="1036"/>
                </a:cubicBezTo>
                <a:cubicBezTo>
                  <a:pt x="328" y="1090"/>
                  <a:pt x="328" y="1090"/>
                  <a:pt x="328" y="1090"/>
                </a:cubicBezTo>
                <a:cubicBezTo>
                  <a:pt x="429" y="991"/>
                  <a:pt x="429" y="991"/>
                  <a:pt x="429" y="991"/>
                </a:cubicBezTo>
                <a:cubicBezTo>
                  <a:pt x="480" y="1008"/>
                  <a:pt x="535" y="1015"/>
                  <a:pt x="591" y="1012"/>
                </a:cubicBezTo>
                <a:cubicBezTo>
                  <a:pt x="664" y="1134"/>
                  <a:pt x="664" y="1134"/>
                  <a:pt x="664" y="1134"/>
                </a:cubicBezTo>
                <a:cubicBezTo>
                  <a:pt x="768" y="1106"/>
                  <a:pt x="768" y="1106"/>
                  <a:pt x="768" y="1106"/>
                </a:cubicBezTo>
                <a:cubicBezTo>
                  <a:pt x="770" y="964"/>
                  <a:pt x="770" y="964"/>
                  <a:pt x="770" y="964"/>
                </a:cubicBezTo>
                <a:cubicBezTo>
                  <a:pt x="819" y="939"/>
                  <a:pt x="863" y="906"/>
                  <a:pt x="899" y="865"/>
                </a:cubicBezTo>
                <a:cubicBezTo>
                  <a:pt x="1036" y="900"/>
                  <a:pt x="1036" y="900"/>
                  <a:pt x="1036" y="900"/>
                </a:cubicBezTo>
                <a:cubicBezTo>
                  <a:pt x="1090" y="807"/>
                  <a:pt x="1090" y="807"/>
                  <a:pt x="1090" y="807"/>
                </a:cubicBezTo>
                <a:cubicBezTo>
                  <a:pt x="992" y="705"/>
                  <a:pt x="992" y="705"/>
                  <a:pt x="992" y="705"/>
                </a:cubicBezTo>
                <a:cubicBezTo>
                  <a:pt x="1008" y="654"/>
                  <a:pt x="1015" y="600"/>
                  <a:pt x="1013" y="544"/>
                </a:cubicBezTo>
                <a:close/>
                <a:moveTo>
                  <a:pt x="593" y="879"/>
                </a:moveTo>
                <a:cubicBezTo>
                  <a:pt x="421" y="893"/>
                  <a:pt x="270" y="764"/>
                  <a:pt x="256" y="593"/>
                </a:cubicBezTo>
                <a:cubicBezTo>
                  <a:pt x="243" y="421"/>
                  <a:pt x="371" y="270"/>
                  <a:pt x="543" y="256"/>
                </a:cubicBezTo>
                <a:cubicBezTo>
                  <a:pt x="714" y="242"/>
                  <a:pt x="865" y="370"/>
                  <a:pt x="879" y="542"/>
                </a:cubicBezTo>
                <a:cubicBezTo>
                  <a:pt x="893" y="714"/>
                  <a:pt x="765" y="865"/>
                  <a:pt x="593" y="87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p>
            <a:endParaRPr lang="zh-CN" altLang="en-US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860290" y="6151245"/>
            <a:ext cx="193675" cy="182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860290" y="5887720"/>
            <a:ext cx="193675" cy="182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860290" y="6435725"/>
            <a:ext cx="193675" cy="182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483850" y="2145665"/>
            <a:ext cx="163957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b="1" dirty="0" smtClean="0"/>
              <a:t>+ -  x   /    ++     </a:t>
            </a:r>
            <a:endParaRPr lang="en-US" b="1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483850" y="2807335"/>
            <a:ext cx="163957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1600" b="1" dirty="0" smtClean="0"/>
              <a:t>与 或  非  异或</a:t>
            </a:r>
            <a:r>
              <a:rPr lang="en-US" b="1" dirty="0" smtClean="0"/>
              <a:t>     </a:t>
            </a:r>
            <a:endParaRPr lang="en-US" b="1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0483850" y="3175635"/>
            <a:ext cx="163957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sz="1400" b="1" dirty="0" smtClean="0"/>
              <a:t>&gt;&gt;     &lt;&lt;  </a:t>
            </a:r>
            <a:r>
              <a:rPr lang="zh-CN" altLang="en-US" sz="1400" b="1" dirty="0" smtClean="0"/>
              <a:t>移位</a:t>
            </a:r>
            <a:r>
              <a:rPr lang="en-US" b="1" dirty="0" smtClean="0"/>
              <a:t>     </a:t>
            </a:r>
            <a:endParaRPr lang="en-US" b="1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10483850" y="4194175"/>
            <a:ext cx="1639570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sz="1600" b="1" dirty="0" smtClean="0"/>
              <a:t>调用    返回</a:t>
            </a:r>
            <a:r>
              <a:rPr lang="en-US" b="1" dirty="0" smtClean="0"/>
              <a:t>     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任意多边形 13"/>
          <p:cNvSpPr/>
          <p:nvPr/>
        </p:nvSpPr>
        <p:spPr>
          <a:xfrm>
            <a:off x="10078720" y="0"/>
            <a:ext cx="2113280" cy="2062480"/>
          </a:xfrm>
          <a:custGeom>
            <a:avLst/>
            <a:gdLst>
              <a:gd name="connsiteX0" fmla="*/ 3328 w 3328"/>
              <a:gd name="connsiteY0" fmla="*/ 0 h 3248"/>
              <a:gd name="connsiteX1" fmla="*/ 0 w 3328"/>
              <a:gd name="connsiteY1" fmla="*/ 20 h 3248"/>
              <a:gd name="connsiteX2" fmla="*/ 3314 w 3328"/>
              <a:gd name="connsiteY2" fmla="*/ 3248 h 3248"/>
              <a:gd name="connsiteX3" fmla="*/ 3328 w 3328"/>
              <a:gd name="connsiteY3" fmla="*/ 0 h 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8" h="3248">
                <a:moveTo>
                  <a:pt x="3328" y="0"/>
                </a:moveTo>
                <a:lnTo>
                  <a:pt x="0" y="20"/>
                </a:lnTo>
                <a:lnTo>
                  <a:pt x="3314" y="3248"/>
                </a:lnTo>
                <a:lnTo>
                  <a:pt x="3328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4" idx="1"/>
          </p:cNvCxnSpPr>
          <p:nvPr/>
        </p:nvCxnSpPr>
        <p:spPr>
          <a:xfrm flipH="1" flipV="1">
            <a:off x="10795" y="-23495"/>
            <a:ext cx="10067925" cy="36195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/>
          <p:cNvGraphicFramePr/>
          <p:nvPr/>
        </p:nvGraphicFramePr>
        <p:xfrm>
          <a:off x="10795" y="1005205"/>
          <a:ext cx="4346575" cy="585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" imgW="4343400" imgH="5848350" progId="Paint.Picture">
                  <p:embed/>
                </p:oleObj>
              </mc:Choice>
              <mc:Fallback>
                <p:oleObj name="" r:id="rId1" imgW="4343400" imgH="5848350" progId="Paint.Picture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" y="1005205"/>
                        <a:ext cx="4346575" cy="5852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/>
          <p:nvPr/>
        </p:nvGraphicFramePr>
        <p:xfrm>
          <a:off x="4433570" y="1005205"/>
          <a:ext cx="4880610" cy="244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4876800" imgH="2447925" progId="Paint.Picture">
                  <p:embed/>
                </p:oleObj>
              </mc:Choice>
              <mc:Fallback>
                <p:oleObj name="" r:id="rId3" imgW="4876800" imgH="2447925" progId="Paint.Picture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33570" y="1005205"/>
                        <a:ext cx="4880610" cy="2449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4433570" y="3455035"/>
          <a:ext cx="7559040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7553325" imgH="1247775" progId="Paint.Picture">
                  <p:embed/>
                </p:oleObj>
              </mc:Choice>
              <mc:Fallback>
                <p:oleObj name="" r:id="rId5" imgW="7553325" imgH="1247775" progId="Paint.Picture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3570" y="3455035"/>
                        <a:ext cx="7559040" cy="124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/>
          <p:nvPr/>
        </p:nvGraphicFramePr>
        <p:xfrm>
          <a:off x="4399915" y="4704080"/>
          <a:ext cx="7626985" cy="215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7" imgW="7543800" imgH="2200275" progId="Paint.Picture">
                  <p:embed/>
                </p:oleObj>
              </mc:Choice>
              <mc:Fallback>
                <p:oleObj name="" r:id="rId7" imgW="7543800" imgH="2200275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9915" y="4704080"/>
                        <a:ext cx="7626985" cy="2153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/>
          <p:nvPr/>
        </p:nvGraphicFramePr>
        <p:xfrm>
          <a:off x="9314180" y="2246630"/>
          <a:ext cx="2677795" cy="120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9" imgW="3390900" imgH="1457325" progId="Paint.Picture">
                  <p:embed/>
                </p:oleObj>
              </mc:Choice>
              <mc:Fallback>
                <p:oleObj name="" r:id="rId9" imgW="3390900" imgH="1457325" progId="Paint.Picture">
                  <p:embed/>
                  <p:pic>
                    <p:nvPicPr>
                      <p:cNvPr id="0" name="图片 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14180" y="2246630"/>
                        <a:ext cx="2677795" cy="1208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标题 2"/>
          <p:cNvSpPr txBox="1"/>
          <p:nvPr/>
        </p:nvSpPr>
        <p:spPr>
          <a:xfrm>
            <a:off x="898525" y="431800"/>
            <a:ext cx="1965325" cy="31940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ARM</a:t>
            </a:r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指令概览</a:t>
            </a:r>
            <a:endParaRPr lang="zh-CN" sz="2100" b="1" dirty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474" y="432016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47529" y="766026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5" name="标题 2"/>
          <p:cNvSpPr txBox="1"/>
          <p:nvPr/>
        </p:nvSpPr>
        <p:spPr>
          <a:xfrm>
            <a:off x="1169670" y="766445"/>
            <a:ext cx="2598420" cy="3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 </a:t>
            </a:r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运算、处理与指令</a:t>
            </a:r>
            <a:endParaRPr lang="zh-CN" sz="2100" b="1" dirty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28694" name="图片 286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670" y="3290570"/>
            <a:ext cx="8943975" cy="1079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95" name="图片 286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45" y="4357370"/>
            <a:ext cx="6288088" cy="24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696" name="图片 286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4662170"/>
            <a:ext cx="8988425" cy="21605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/>
          <p:cNvGraphicFramePr/>
          <p:nvPr/>
        </p:nvGraphicFramePr>
        <p:xfrm>
          <a:off x="1198245" y="1407160"/>
          <a:ext cx="6146800" cy="166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5800725" imgH="1285875" progId="Paint.Picture">
                  <p:embed/>
                </p:oleObj>
              </mc:Choice>
              <mc:Fallback>
                <p:oleObj name="" r:id="rId4" imgW="5800725" imgH="12858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8245" y="1407160"/>
                        <a:ext cx="6146800" cy="166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324985" y="5761990"/>
            <a:ext cx="1047750" cy="15938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324985" y="6014720"/>
            <a:ext cx="1047750" cy="15938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24985" y="3578225"/>
            <a:ext cx="1047750" cy="15938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324985" y="4401185"/>
            <a:ext cx="1047750" cy="159385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486650" y="1330960"/>
            <a:ext cx="4502150" cy="1814830"/>
          </a:xfrm>
          <a:prstGeom prst="rect">
            <a:avLst/>
          </a:prstGeom>
          <a:gradFill>
            <a:gsLst>
              <a:gs pos="0">
                <a:srgbClr val="FF0000">
                  <a:alpha val="29000"/>
                  <a:lumMod val="65000"/>
                  <a:lumOff val="35000"/>
                </a:srgbClr>
              </a:gs>
              <a:gs pos="100000">
                <a:srgbClr val="832B2B"/>
              </a:gs>
            </a:gsLst>
            <a:lin ang="5400000" scaled="0"/>
          </a:gradFill>
          <a:ln w="28575" cmpd="sng">
            <a:noFill/>
            <a:prstDash val="solid"/>
          </a:ln>
          <a:effectLst>
            <a:softEdge rad="63500"/>
          </a:effectLst>
        </p:spPr>
        <p:txBody>
          <a:bodyPr wrap="square" rtlCol="0">
            <a:spAutoFit/>
          </a:bodyPr>
          <a:p>
            <a:r>
              <a:rPr lang="en-US" altLang="zh-CN" sz="1600" b="1">
                <a:latin typeface="+mj-lt"/>
                <a:ea typeface="+mj-lt"/>
              </a:rPr>
              <a:t>   </a:t>
            </a:r>
            <a:endParaRPr lang="en-US" altLang="zh-CN" sz="1600" b="1">
              <a:latin typeface="+mj-lt"/>
              <a:ea typeface="+mj-lt"/>
            </a:endParaRPr>
          </a:p>
          <a:p>
            <a:r>
              <a:rPr lang="en-US" altLang="zh-CN" sz="1600" b="1">
                <a:latin typeface="+mj-lt"/>
                <a:ea typeface="+mj-lt"/>
              </a:rPr>
              <a:t>   </a:t>
            </a:r>
            <a:r>
              <a:rPr lang="zh-CN" altLang="en-US" sz="1600" b="1">
                <a:solidFill>
                  <a:schemeClr val="tx1"/>
                </a:solidFill>
                <a:ea typeface="+mn-lt"/>
              </a:rPr>
              <a:t>地址</a:t>
            </a:r>
            <a:r>
              <a:rPr lang="en-US" altLang="zh-CN" sz="1600" b="1">
                <a:solidFill>
                  <a:schemeClr val="tx1"/>
                </a:solidFill>
                <a:ea typeface="+mn-lt"/>
              </a:rPr>
              <a:t>----------</a:t>
            </a:r>
            <a:r>
              <a:rPr lang="zh-CN" altLang="en-US" sz="1600" b="1">
                <a:solidFill>
                  <a:schemeClr val="tx1"/>
                </a:solidFill>
                <a:ea typeface="+mn-lt"/>
              </a:rPr>
              <a:t>内存</a:t>
            </a:r>
            <a:endParaRPr lang="zh-CN" altLang="en-US" sz="1600" b="1">
              <a:solidFill>
                <a:schemeClr val="tx1"/>
              </a:solidFill>
              <a:ea typeface="+mn-lt"/>
            </a:endParaRPr>
          </a:p>
          <a:p>
            <a:r>
              <a:rPr lang="zh-CN" altLang="en-US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   代码</a:t>
            </a:r>
            <a:r>
              <a:rPr lang="en-US" altLang="zh-CN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----------</a:t>
            </a:r>
            <a:r>
              <a:rPr lang="zh-CN" altLang="en-US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指令编码、数据</a:t>
            </a:r>
            <a:endParaRPr lang="zh-CN" altLang="en-US" sz="1600" b="1">
              <a:solidFill>
                <a:schemeClr val="tx1"/>
              </a:solidFill>
              <a:ea typeface="+mn-lt"/>
              <a:cs typeface="Arial" panose="020B0604020202020204" pitchFamily="34" charset="0"/>
            </a:endParaRPr>
          </a:p>
          <a:p>
            <a:r>
              <a:rPr lang="zh-CN" altLang="en-US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   指令类型</a:t>
            </a:r>
            <a:r>
              <a:rPr lang="en-US" altLang="zh-CN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------</a:t>
            </a:r>
            <a:r>
              <a:rPr lang="zh-CN" altLang="en-US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运算、传输</a:t>
            </a:r>
            <a:r>
              <a:rPr lang="en-US" altLang="zh-CN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...</a:t>
            </a:r>
            <a:endParaRPr lang="zh-CN" altLang="en-US" sz="1600" b="1">
              <a:solidFill>
                <a:schemeClr val="tx1"/>
              </a:solidFill>
              <a:ea typeface="+mn-lt"/>
              <a:cs typeface="Arial" panose="020B0604020202020204" pitchFamily="34" charset="0"/>
            </a:endParaRPr>
          </a:p>
          <a:p>
            <a:r>
              <a:rPr lang="zh-CN" altLang="en-US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   操作数</a:t>
            </a:r>
            <a:r>
              <a:rPr lang="en-US" altLang="zh-CN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--------</a:t>
            </a:r>
            <a:r>
              <a:rPr lang="zh-CN" altLang="en-US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寄存器、立即数、地址、指针</a:t>
            </a:r>
            <a:endParaRPr lang="zh-CN" altLang="en-US" sz="1600" b="1">
              <a:solidFill>
                <a:schemeClr val="tx1"/>
              </a:solidFill>
              <a:ea typeface="+mn-lt"/>
              <a:cs typeface="Arial" panose="020B0604020202020204" pitchFamily="34" charset="0"/>
            </a:endParaRPr>
          </a:p>
          <a:p>
            <a:r>
              <a:rPr lang="zh-CN" altLang="en-US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   寻址方式</a:t>
            </a:r>
            <a:r>
              <a:rPr lang="en-US" altLang="zh-CN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------</a:t>
            </a:r>
            <a:r>
              <a:rPr lang="zh-CN" altLang="en-US" sz="1600" b="1">
                <a:solidFill>
                  <a:schemeClr val="tx1"/>
                </a:solidFill>
                <a:ea typeface="+mn-lt"/>
                <a:cs typeface="Arial" panose="020B0604020202020204" pitchFamily="34" charset="0"/>
              </a:rPr>
              <a:t>寄存器、立即、直接、间接</a:t>
            </a:r>
            <a:endParaRPr lang="zh-CN" altLang="en-US" sz="1600" b="1">
              <a:solidFill>
                <a:schemeClr val="tx1"/>
              </a:solidFill>
              <a:ea typeface="+mn-lt"/>
              <a:cs typeface="Arial" panose="020B0604020202020204" pitchFamily="34" charset="0"/>
            </a:endParaRPr>
          </a:p>
          <a:p>
            <a:endParaRPr lang="zh-CN" altLang="en-US" sz="1600" b="1">
              <a:solidFill>
                <a:schemeClr val="tx1"/>
              </a:solidFill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35464" y="597116"/>
            <a:ext cx="510177" cy="3198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10247" name="图片 10246" descr="C:\Documents and Settings\OMAR\My Documents\My Pictures\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15" y="1165860"/>
            <a:ext cx="11021695" cy="5692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2"/>
          <p:cNvSpPr txBox="1"/>
          <p:nvPr/>
        </p:nvSpPr>
        <p:spPr>
          <a:xfrm>
            <a:off x="1059815" y="597535"/>
            <a:ext cx="2598420" cy="3194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 </a:t>
            </a:r>
            <a:r>
              <a:rPr 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运算、处理与指令</a:t>
            </a:r>
            <a:endParaRPr lang="zh-CN" sz="2100" b="1" dirty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0620" y="1687195"/>
            <a:ext cx="8594725" cy="443865"/>
          </a:xfrm>
          <a:prstGeom prst="rect">
            <a:avLst/>
          </a:prstGeom>
          <a:solidFill>
            <a:schemeClr val="accent4">
              <a:lumMod val="60000"/>
              <a:lumOff val="40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半闭框 19"/>
          <p:cNvSpPr/>
          <p:nvPr/>
        </p:nvSpPr>
        <p:spPr>
          <a:xfrm>
            <a:off x="10795" y="12700"/>
            <a:ext cx="660400" cy="68326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1531600" y="6174740"/>
            <a:ext cx="660400" cy="683260"/>
          </a:xfrm>
          <a:custGeom>
            <a:avLst/>
            <a:gdLst>
              <a:gd name="connsiteX0" fmla="*/ 1021 w 1040"/>
              <a:gd name="connsiteY0" fmla="*/ 1047 h 1076"/>
              <a:gd name="connsiteX1" fmla="*/ 1040 w 1040"/>
              <a:gd name="connsiteY1" fmla="*/ 0 h 1076"/>
              <a:gd name="connsiteX2" fmla="*/ 705 w 1040"/>
              <a:gd name="connsiteY2" fmla="*/ 347 h 1076"/>
              <a:gd name="connsiteX3" fmla="*/ 698 w 1040"/>
              <a:gd name="connsiteY3" fmla="*/ 664 h 1076"/>
              <a:gd name="connsiteX4" fmla="*/ 347 w 1040"/>
              <a:gd name="connsiteY4" fmla="*/ 717 h 1076"/>
              <a:gd name="connsiteX5" fmla="*/ 0 w 1040"/>
              <a:gd name="connsiteY5" fmla="*/ 1076 h 1076"/>
              <a:gd name="connsiteX6" fmla="*/ 1021 w 1040"/>
              <a:gd name="connsiteY6" fmla="*/ 1047 h 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0" h="1076">
                <a:moveTo>
                  <a:pt x="1021" y="1047"/>
                </a:moveTo>
                <a:lnTo>
                  <a:pt x="1040" y="0"/>
                </a:lnTo>
                <a:lnTo>
                  <a:pt x="705" y="347"/>
                </a:lnTo>
                <a:lnTo>
                  <a:pt x="698" y="664"/>
                </a:lnTo>
                <a:lnTo>
                  <a:pt x="347" y="717"/>
                </a:lnTo>
                <a:lnTo>
                  <a:pt x="0" y="1076"/>
                </a:lnTo>
                <a:lnTo>
                  <a:pt x="1021" y="104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云形 11"/>
          <p:cNvSpPr/>
          <p:nvPr/>
        </p:nvSpPr>
        <p:spPr>
          <a:xfrm>
            <a:off x="932180" y="922655"/>
            <a:ext cx="2751455" cy="64833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要不要学习指令？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5897245" y="525145"/>
            <a:ext cx="4322445" cy="104584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No,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指令是计算机执行的，人不干那事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云形 3"/>
          <p:cNvSpPr/>
          <p:nvPr/>
        </p:nvSpPr>
        <p:spPr>
          <a:xfrm>
            <a:off x="5897245" y="1904365"/>
            <a:ext cx="3902710" cy="1045845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/>
                </a:solidFill>
                <a:sym typeface="+mn-ea"/>
              </a:rPr>
              <a:t>人很忙，有高级语言，低级语言就算了</a:t>
            </a:r>
            <a:endParaRPr 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云形 4"/>
          <p:cNvSpPr/>
          <p:nvPr/>
        </p:nvSpPr>
        <p:spPr>
          <a:xfrm>
            <a:off x="4123690" y="3397250"/>
            <a:ext cx="4596765" cy="1045845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/>
                </a:solidFill>
                <a:sym typeface="+mn-ea"/>
              </a:rPr>
              <a:t>可以看看，毕竟能了解一点计算机是怎么工作的</a:t>
            </a:r>
            <a:endParaRPr lang="zh-CN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6" name="云形 5"/>
          <p:cNvSpPr/>
          <p:nvPr/>
        </p:nvSpPr>
        <p:spPr>
          <a:xfrm>
            <a:off x="1723390" y="4775835"/>
            <a:ext cx="6997065" cy="1330960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sym typeface="+mn-ea"/>
              </a:rPr>
              <a:t>CPU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设计是针对指令处理展开的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厂家总是不遗余力的公开指令集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sym typeface="+mn-ea"/>
              </a:rPr>
              <a:t>反之就是块石头，没有使用价值</a:t>
            </a:r>
            <a:endParaRPr lang="zh-CN" altLang="en-US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7834630" y="5843270"/>
            <a:ext cx="3559810" cy="760730"/>
          </a:xfrm>
          <a:prstGeom prst="cloud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chemeClr val="tx1"/>
                </a:solidFill>
                <a:sym typeface="+mn-ea"/>
              </a:rPr>
              <a:t>。。。。</a:t>
            </a:r>
            <a:endParaRPr lang="zh-CN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0380" y="1000760"/>
            <a:ext cx="10849610" cy="45231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 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Wingdings 2" panose="05020102010507070707" charset="0"/>
              </a:rPr>
              <a:t></a:t>
            </a:r>
            <a:r>
              <a:rPr lang="zh-CN" altLang="en-US" b="1">
                <a:solidFill>
                  <a:schemeClr val="tx1"/>
                </a:solidFill>
                <a:sym typeface="Wingdings 2" panose="05020102010507070707" charset="0"/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复杂的变长指令编码</a:t>
            </a:r>
            <a:r>
              <a:rPr lang="en-US" altLang="zh-CN" b="1">
                <a:solidFill>
                  <a:schemeClr val="tx1"/>
                </a:solidFill>
              </a:rPr>
              <a:t>——</a:t>
            </a:r>
            <a:r>
              <a:rPr lang="en-US" altLang="zh-CN" b="1">
                <a:solidFill>
                  <a:schemeClr val="tx1"/>
                </a:solidFill>
              </a:rPr>
              <a:t>   1-N</a:t>
            </a:r>
            <a:r>
              <a:rPr lang="zh-CN" altLang="en-US" b="1">
                <a:solidFill>
                  <a:schemeClr val="tx1"/>
                </a:solidFill>
              </a:rPr>
              <a:t>字节 （ 一般</a:t>
            </a:r>
            <a:r>
              <a:rPr lang="zh-CN" altLang="en-US" b="1">
                <a:solidFill>
                  <a:schemeClr val="tx1"/>
                </a:solidFill>
              </a:rPr>
              <a:t>基本、常用的指令编码短，复杂、扩展的指令编码长）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</a:t>
            </a:r>
            <a:r>
              <a:rPr lang="zh-CN" altLang="en-US" b="1">
                <a:solidFill>
                  <a:schemeClr val="tx1"/>
                </a:solidFill>
              </a:rPr>
              <a:t>例</a:t>
            </a:r>
            <a:r>
              <a:rPr lang="en-US" altLang="zh-CN" b="1">
                <a:solidFill>
                  <a:schemeClr val="tx1"/>
                </a:solidFill>
              </a:rPr>
              <a:t>1</a:t>
            </a:r>
            <a:r>
              <a:rPr lang="zh-CN" altLang="en-US" b="1">
                <a:solidFill>
                  <a:schemeClr val="tx1"/>
                </a:solidFill>
              </a:rPr>
              <a:t>：</a:t>
            </a:r>
            <a:r>
              <a:rPr lang="en-US" altLang="zh-CN" b="1">
                <a:solidFill>
                  <a:schemeClr val="tx1"/>
                </a:solidFill>
              </a:rPr>
              <a:t>	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	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	</a:t>
            </a:r>
            <a:endParaRPr lang="en-US" altLang="zh-CN" b="1">
              <a:solidFill>
                <a:schemeClr val="tx1"/>
              </a:solidFill>
            </a:endParaRPr>
          </a:p>
          <a:p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	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chemeClr val="tx1"/>
                </a:solidFill>
              </a:rPr>
              <a:t>    </a:t>
            </a:r>
            <a:r>
              <a:rPr lang="zh-CN" altLang="en-US" b="1">
                <a:sym typeface="+mn-ea"/>
              </a:rPr>
              <a:t>例</a:t>
            </a:r>
            <a:r>
              <a:rPr lang="en-US" altLang="zh-CN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olidFill>
                  <a:schemeClr val="tx1"/>
                </a:solidFill>
              </a:rPr>
              <a:t>	</a:t>
            </a:r>
            <a:r>
              <a:rPr lang="zh-CN" altLang="en-US" b="1">
                <a:solidFill>
                  <a:srgbClr val="7030A0"/>
                </a:solidFill>
              </a:rPr>
              <a:t>lock add dword ptr es:[eax+ecx*8+0x11223344], 0x12345678</a:t>
            </a:r>
            <a:endParaRPr lang="zh-CN" altLang="en-US" b="1">
              <a:solidFill>
                <a:srgbClr val="7030A0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    </a:t>
            </a:r>
            <a:r>
              <a:rPr lang="en-US" altLang="zh-CN" b="1">
                <a:solidFill>
                  <a:schemeClr val="tx1"/>
                </a:solidFill>
              </a:rPr>
              <a:t>	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26 66 67 F0 81 84 C8 </a:t>
            </a:r>
            <a:r>
              <a:rPr lang="zh-CN" altLang="en-US" b="1" u="sng">
                <a:solidFill>
                  <a:srgbClr val="FF0000"/>
                </a:solidFill>
              </a:rPr>
              <a:t>44 33 22 11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zh-CN" altLang="en-US" b="1" u="sng">
                <a:solidFill>
                  <a:srgbClr val="FF0000"/>
                </a:solidFill>
              </a:rPr>
              <a:t>78 56 34 12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      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 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Wingdings 2" panose="05020102010507070707" charset="0"/>
              </a:rPr>
              <a:t></a:t>
            </a:r>
            <a:r>
              <a:rPr lang="zh-CN" altLang="en-US" b="1">
                <a:sym typeface="Wingdings 2" panose="05020102010507070707" charset="0"/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庞大的指令集</a:t>
            </a:r>
            <a:r>
              <a:rPr lang="en-US" altLang="zh-CN" b="1">
                <a:solidFill>
                  <a:schemeClr val="tx1"/>
                </a:solidFill>
              </a:rPr>
              <a:t>——  </a:t>
            </a:r>
            <a:r>
              <a:rPr lang="zh-CN" altLang="en-US" b="1">
                <a:solidFill>
                  <a:schemeClr val="tx1"/>
                </a:solidFill>
              </a:rPr>
              <a:t>针对不同应用特点，可以有更对应且复杂的指令，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一方面</a:t>
            </a:r>
            <a:r>
              <a:rPr lang="zh-CN" altLang="en-US" b="1">
                <a:solidFill>
                  <a:schemeClr val="tx1"/>
                </a:solidFill>
              </a:rPr>
              <a:t>提高了处理能力。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 </a:t>
            </a:r>
            <a:endParaRPr lang="zh-CN" altLang="en-US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    例：</a:t>
            </a:r>
            <a:r>
              <a:rPr lang="zh-CN" altLang="en-US" sz="1600" b="1">
                <a:solidFill>
                  <a:schemeClr val="tx1"/>
                </a:solidFill>
                <a:latin typeface="+mj-lt"/>
                <a:ea typeface="+mj-lt"/>
                <a:cs typeface="+mj-lt"/>
              </a:rPr>
              <a:t> 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  <a:sym typeface="+mn-ea"/>
              </a:rPr>
              <a:t>CMPS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  <a:sym typeface="+mn-ea"/>
              </a:rPr>
              <a:t>/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  <a:sym typeface="+mn-ea"/>
              </a:rPr>
              <a:t>SCAS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  <a:sym typeface="+mn-ea"/>
              </a:rPr>
              <a:t>+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  <a:sym typeface="+mn-ea"/>
              </a:rPr>
              <a:t>REP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  <a:sym typeface="+mn-ea"/>
              </a:rPr>
              <a:t>------</a:t>
            </a:r>
            <a:r>
              <a:rPr lang="zh-CN" altLang="en-US" sz="1600" b="1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  <a:sym typeface="+mn-ea"/>
              </a:rPr>
              <a:t>可对一批数据进行比较、匹配，完成了用多条简单指令及循环方可解决的操作</a:t>
            </a:r>
            <a:endParaRPr lang="zh-CN" altLang="en-US" b="1">
              <a:solidFill>
                <a:schemeClr val="tx1"/>
              </a:solidFill>
            </a:endParaRPr>
          </a:p>
          <a:p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0380" y="6048375"/>
            <a:ext cx="10848975" cy="645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指令类型多，有功能强但复杂的指令、可变的指令长度、多种的寻址方式是CISC的特点，也是其缺点</a:t>
            </a:r>
            <a:endParaRPr lang="zh-CN" altLang="en-US" b="1"/>
          </a:p>
          <a:p>
            <a:r>
              <a:rPr lang="en-US" altLang="zh-CN" b="1"/>
              <a:t>——</a:t>
            </a:r>
            <a:r>
              <a:rPr lang="zh-CN" altLang="en-US" b="1"/>
              <a:t>指令译码、执行硬件复杂，流水线不易发挥更高效率等</a:t>
            </a:r>
            <a:endParaRPr lang="zh-CN" altLang="en-US" b="1"/>
          </a:p>
        </p:txBody>
      </p:sp>
      <p:graphicFrame>
        <p:nvGraphicFramePr>
          <p:cNvPr id="5" name="对象 4"/>
          <p:cNvGraphicFramePr/>
          <p:nvPr/>
        </p:nvGraphicFramePr>
        <p:xfrm>
          <a:off x="1488440" y="1720215"/>
          <a:ext cx="5023485" cy="140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019675" imgH="1095375" progId="Paint.Picture">
                  <p:embed/>
                </p:oleObj>
              </mc:Choice>
              <mc:Fallback>
                <p:oleObj name="" r:id="rId1" imgW="5019675" imgH="10953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8440" y="1720215"/>
                        <a:ext cx="5023485" cy="140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00380" y="376555"/>
            <a:ext cx="225869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CISC体系的指令特征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7330" y="1090930"/>
            <a:ext cx="11223625" cy="39693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Wingdings 2" panose="05020102010507070707" charset="0"/>
              </a:rPr>
              <a:t> </a:t>
            </a:r>
            <a:r>
              <a:rPr lang="zh-CN" altLang="en-US" b="1"/>
              <a:t>简单、基本的指令，指令类型相对较少，复杂处理通过基本指令解决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Wingdings 2" panose="05020102010507070707" charset="0"/>
              </a:rPr>
              <a:t> </a:t>
            </a:r>
            <a:r>
              <a:rPr lang="zh-CN" altLang="en-US" b="1"/>
              <a:t>指令编码长度相同（相对），降低指令译码、执行及</a:t>
            </a:r>
            <a:r>
              <a:rPr lang="en-US" altLang="zh-CN" b="1"/>
              <a:t>CPU</a:t>
            </a:r>
            <a:r>
              <a:rPr lang="zh-CN" altLang="en-US" b="1"/>
              <a:t>硬件复杂度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Wingdings 2" panose="05020102010507070707" charset="0"/>
              </a:rPr>
              <a:t> </a:t>
            </a:r>
            <a:r>
              <a:rPr lang="zh-CN" altLang="en-US" b="1"/>
              <a:t>单机器周期指令</a:t>
            </a:r>
            <a:r>
              <a:rPr lang="en-US" altLang="zh-CN" b="1"/>
              <a:t>——</a:t>
            </a:r>
            <a:r>
              <a:rPr lang="zh-CN" altLang="en-US" b="1"/>
              <a:t>多数指令可以在一个机器周期里完成，追求简单指令快速执行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优点：</a:t>
            </a:r>
            <a:endParaRPr lang="zh-CN" altLang="en-US" b="1"/>
          </a:p>
          <a:p>
            <a:r>
              <a:rPr lang="en-US" altLang="zh-CN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Wingdings 2" panose="05020102010507070707" charset="0"/>
              </a:rPr>
              <a:t>	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Wingdings 2" panose="05020102010507070707" charset="0"/>
              </a:rPr>
              <a:t> </a:t>
            </a:r>
            <a:r>
              <a:rPr lang="zh-CN" altLang="en-US" b="1"/>
              <a:t>在使用相同的半导体技术和运行时钟下，RISC系统的</a:t>
            </a:r>
            <a:r>
              <a:rPr lang="zh-CN" altLang="en-US" b="1" u="sng">
                <a:solidFill>
                  <a:srgbClr val="C00000"/>
                </a:solidFill>
              </a:rPr>
              <a:t>运行指令数</a:t>
            </a:r>
            <a:r>
              <a:rPr lang="zh-CN" altLang="en-US" b="1"/>
              <a:t>可能是CISC的2～4倍。可以比CISC处理器应用更多先进的技术，开发更快的下一代处理器。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缺点：</a:t>
            </a:r>
            <a:endParaRPr lang="zh-CN" altLang="en-US" b="1"/>
          </a:p>
          <a:p>
            <a:r>
              <a:rPr lang="en-US" altLang="zh-CN" b="1"/>
              <a:t>	</a:t>
            </a:r>
            <a:r>
              <a:rPr lang="zh-CN" alt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sym typeface="Wingdings 2" panose="05020102010507070707" charset="0"/>
              </a:rPr>
              <a:t> </a:t>
            </a:r>
            <a:r>
              <a:rPr lang="zh-CN" altLang="en-US" b="1"/>
              <a:t>多指令的操作使得程序开发者需选用合适的编译器，而且编写的代码量会变得较大。</a:t>
            </a:r>
            <a:endParaRPr lang="zh-CN" altLang="en-US" b="1"/>
          </a:p>
          <a:p>
            <a:r>
              <a:rPr lang="zh-CN" altLang="en-US" b="1"/>
              <a:t>                   另外就是RISC体系的处理器需要更快存贮器，往往有赖处理器内部的 Cache（缓存）。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227330" y="5718175"/>
            <a:ext cx="11222990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 anchor="t">
            <a:spAutoFit/>
          </a:bodyPr>
          <a:p>
            <a:r>
              <a:rPr lang="en-US" altLang="zh-CN" b="1"/>
              <a:t>RISC</a:t>
            </a:r>
            <a:r>
              <a:rPr lang="zh-CN" altLang="en-US" b="1"/>
              <a:t>在追求简单指令快速处理时，也有其局限，如流水线长度、代码密度、对存贮器速度、容量有要求等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227330" y="353695"/>
            <a:ext cx="2258695" cy="3683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C00000"/>
                </a:solidFill>
                <a:sym typeface="+mn-ea"/>
              </a:rPr>
              <a:t>RISC体系的指令特征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4579</Words>
  <Application>WPS 演示</Application>
  <PresentationFormat>宽屏</PresentationFormat>
  <Paragraphs>345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19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Kartika</vt:lpstr>
      <vt:lpstr>PMingLiU-ExtB</vt:lpstr>
      <vt:lpstr>Wingdings 2</vt:lpstr>
      <vt:lpstr>Arial Black</vt:lpstr>
      <vt:lpstr>楷体_GB2312</vt:lpstr>
      <vt:lpstr>Verdana</vt:lpstr>
      <vt:lpstr>Times New Roman</vt:lpstr>
      <vt:lpstr>等线</vt:lpstr>
      <vt:lpstr>Arial Unicode MS</vt:lpstr>
      <vt:lpstr>等线 Light</vt:lpstr>
      <vt:lpstr>Calibri</vt:lpstr>
      <vt:lpstr>新宋体</vt:lpstr>
      <vt:lpstr>Office 主题​​</vt:lpstr>
      <vt:lpstr>Equation.KSEE3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OIO</dc:creator>
  <cp:lastModifiedBy>OIO</cp:lastModifiedBy>
  <cp:revision>236</cp:revision>
  <dcterms:created xsi:type="dcterms:W3CDTF">2020-09-23T02:09:00Z</dcterms:created>
  <dcterms:modified xsi:type="dcterms:W3CDTF">2020-11-15T02:34:37Z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