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400" r:id="rId3"/>
    <p:sldId id="399" r:id="rId4"/>
    <p:sldId id="403" r:id="rId5"/>
    <p:sldId id="386" r:id="rId6"/>
    <p:sldId id="404" r:id="rId7"/>
    <p:sldId id="401" r:id="rId8"/>
    <p:sldId id="402" r:id="rId9"/>
    <p:sldId id="272" r:id="rId10"/>
    <p:sldId id="370" r:id="rId11"/>
    <p:sldId id="391" r:id="rId12"/>
    <p:sldId id="405" r:id="rId13"/>
    <p:sldId id="257" r:id="rId14"/>
    <p:sldId id="390" r:id="rId15"/>
    <p:sldId id="385" r:id="rId16"/>
    <p:sldId id="388" r:id="rId17"/>
    <p:sldId id="262" r:id="rId18"/>
    <p:sldId id="417" r:id="rId19"/>
    <p:sldId id="393" r:id="rId20"/>
    <p:sldId id="358" r:id="rId21"/>
    <p:sldId id="258" r:id="rId22"/>
    <p:sldId id="259" r:id="rId23"/>
    <p:sldId id="392" r:id="rId24"/>
    <p:sldId id="288" r:id="rId25"/>
    <p:sldId id="300" r:id="rId26"/>
    <p:sldId id="301" r:id="rId27"/>
    <p:sldId id="313" r:id="rId28"/>
    <p:sldId id="394" r:id="rId29"/>
    <p:sldId id="314" r:id="rId30"/>
    <p:sldId id="316" r:id="rId31"/>
    <p:sldId id="261" r:id="rId32"/>
    <p:sldId id="406" r:id="rId33"/>
    <p:sldId id="407" r:id="rId34"/>
    <p:sldId id="315" r:id="rId35"/>
    <p:sldId id="416" r:id="rId36"/>
    <p:sldId id="331" r:id="rId37"/>
    <p:sldId id="395" r:id="rId38"/>
    <p:sldId id="396" r:id="rId39"/>
    <p:sldId id="397" r:id="rId40"/>
    <p:sldId id="398" r:id="rId41"/>
    <p:sldId id="408" r:id="rId42"/>
    <p:sldId id="409" r:id="rId43"/>
    <p:sldId id="414" r:id="rId44"/>
    <p:sldId id="415" r:id="rId45"/>
    <p:sldId id="411" r:id="rId46"/>
    <p:sldId id="412" r:id="rId47"/>
    <p:sldId id="413" r:id="rId48"/>
    <p:sldId id="410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1CC3-5E0B-4066-ABB0-F54EE64352C1}" type="datetimeFigureOut">
              <a:rPr lang="zh-CN" altLang="en-US" smtClean="0"/>
              <a:t>2020/12/6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41" y="431165"/>
            <a:ext cx="4601584" cy="323215"/>
            <a:chOff x="0" y="216862"/>
            <a:chExt cx="2418509" cy="430838"/>
          </a:xfrm>
        </p:grpSpPr>
        <p:sp>
          <p:nvSpPr>
            <p:cNvPr id="5" name="标题 2"/>
            <p:cNvSpPr txBox="1"/>
            <p:nvPr/>
          </p:nvSpPr>
          <p:spPr>
            <a:xfrm>
              <a:off x="314087" y="216862"/>
              <a:ext cx="2104422" cy="42575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 第</a:t>
              </a:r>
              <a:r>
                <a:rPr lang="en-US" altLang="zh-CN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5</a:t>
              </a:r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章  </a:t>
              </a:r>
              <a:r>
                <a:rPr lang="en-US" altLang="zh-CN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Cortex-</a:t>
              </a:r>
              <a:r>
                <a:rPr lang="en-US" altLang="zh-CN" sz="21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Mx</a:t>
              </a:r>
              <a:r>
                <a:rPr lang="en-US" altLang="zh-CN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 </a:t>
              </a:r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指令系统</a:t>
              </a:r>
              <a:endParaRPr lang="en-US" altLang="zh-CN" sz="21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21094"/>
              <a:ext cx="239527" cy="42660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79402" y="216862"/>
              <a:ext cx="58714" cy="42660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8" name="Freeform 240"/>
          <p:cNvSpPr>
            <a:spLocks noEditPoints="1" noChangeArrowheads="1"/>
          </p:cNvSpPr>
          <p:nvPr/>
        </p:nvSpPr>
        <p:spPr bwMode="auto">
          <a:xfrm>
            <a:off x="10981314" y="5581660"/>
            <a:ext cx="1010541" cy="1054111"/>
          </a:xfrm>
          <a:custGeom>
            <a:avLst/>
            <a:gdLst>
              <a:gd name="T0" fmla="*/ 2147483646 w 1840"/>
              <a:gd name="T1" fmla="*/ 1155559799 h 1840"/>
              <a:gd name="T2" fmla="*/ 2016235029 w 1840"/>
              <a:gd name="T3" fmla="*/ 968560309 h 1840"/>
              <a:gd name="T4" fmla="*/ 2146895336 w 1840"/>
              <a:gd name="T5" fmla="*/ 736010363 h 1840"/>
              <a:gd name="T6" fmla="*/ 1891569068 w 1840"/>
              <a:gd name="T7" fmla="*/ 624529772 h 1840"/>
              <a:gd name="T8" fmla="*/ 1920338641 w 1840"/>
              <a:gd name="T9" fmla="*/ 360812515 h 1840"/>
              <a:gd name="T10" fmla="*/ 1653025871 w 1840"/>
              <a:gd name="T11" fmla="*/ 363210253 h 1840"/>
              <a:gd name="T12" fmla="*/ 1579903616 w 1840"/>
              <a:gd name="T13" fmla="*/ 107883984 h 1840"/>
              <a:gd name="T14" fmla="*/ 1322180704 w 1840"/>
              <a:gd name="T15" fmla="*/ 207376980 h 1840"/>
              <a:gd name="T16" fmla="*/ 1155559799 w 1840"/>
              <a:gd name="T17" fmla="*/ 0 h 1840"/>
              <a:gd name="T18" fmla="*/ 968560309 w 1840"/>
              <a:gd name="T19" fmla="*/ 190595002 h 1840"/>
              <a:gd name="T20" fmla="*/ 734811494 w 1840"/>
              <a:gd name="T21" fmla="*/ 58736921 h 1840"/>
              <a:gd name="T22" fmla="*/ 624529772 w 1840"/>
              <a:gd name="T23" fmla="*/ 314063190 h 1840"/>
              <a:gd name="T24" fmla="*/ 360812515 w 1840"/>
              <a:gd name="T25" fmla="*/ 286492485 h 1840"/>
              <a:gd name="T26" fmla="*/ 363210253 w 1840"/>
              <a:gd name="T27" fmla="*/ 552606386 h 1840"/>
              <a:gd name="T28" fmla="*/ 106685115 w 1840"/>
              <a:gd name="T29" fmla="*/ 625728641 h 1840"/>
              <a:gd name="T30" fmla="*/ 207376980 w 1840"/>
              <a:gd name="T31" fmla="*/ 883451553 h 1840"/>
              <a:gd name="T32" fmla="*/ 0 w 1840"/>
              <a:gd name="T33" fmla="*/ 1051271327 h 1840"/>
              <a:gd name="T34" fmla="*/ 190595002 w 1840"/>
              <a:gd name="T35" fmla="*/ 1237071948 h 1840"/>
              <a:gd name="T36" fmla="*/ 58736921 w 1840"/>
              <a:gd name="T37" fmla="*/ 1470820763 h 1840"/>
              <a:gd name="T38" fmla="*/ 314063190 w 1840"/>
              <a:gd name="T39" fmla="*/ 1582301354 h 1840"/>
              <a:gd name="T40" fmla="*/ 286492485 w 1840"/>
              <a:gd name="T41" fmla="*/ 1846018612 h 1840"/>
              <a:gd name="T42" fmla="*/ 552606386 w 1840"/>
              <a:gd name="T43" fmla="*/ 1843620874 h 1840"/>
              <a:gd name="T44" fmla="*/ 625728641 w 1840"/>
              <a:gd name="T45" fmla="*/ 2098947142 h 1840"/>
              <a:gd name="T46" fmla="*/ 883451553 w 1840"/>
              <a:gd name="T47" fmla="*/ 1999453052 h 1840"/>
              <a:gd name="T48" fmla="*/ 1050072458 w 1840"/>
              <a:gd name="T49" fmla="*/ 2147483646 h 1840"/>
              <a:gd name="T50" fmla="*/ 1237071948 w 1840"/>
              <a:gd name="T51" fmla="*/ 2016235029 h 1840"/>
              <a:gd name="T52" fmla="*/ 1470820763 w 1840"/>
              <a:gd name="T53" fmla="*/ 2146895336 h 1840"/>
              <a:gd name="T54" fmla="*/ 1581102485 w 1840"/>
              <a:gd name="T55" fmla="*/ 1892767937 h 1840"/>
              <a:gd name="T56" fmla="*/ 1846018612 w 1840"/>
              <a:gd name="T57" fmla="*/ 1920338641 h 1840"/>
              <a:gd name="T58" fmla="*/ 1843620874 w 1840"/>
              <a:gd name="T59" fmla="*/ 1654223646 h 1840"/>
              <a:gd name="T60" fmla="*/ 2098947142 w 1840"/>
              <a:gd name="T61" fmla="*/ 1579903616 h 1840"/>
              <a:gd name="T62" fmla="*/ 1999453052 w 1840"/>
              <a:gd name="T63" fmla="*/ 1323379573 h 1840"/>
              <a:gd name="T64" fmla="*/ 1295808869 w 1840"/>
              <a:gd name="T65" fmla="*/ 1786082822 h 1840"/>
              <a:gd name="T66" fmla="*/ 909823388 w 1840"/>
              <a:gd name="T67" fmla="*/ 420748305 h 1840"/>
              <a:gd name="T68" fmla="*/ 1295808869 w 1840"/>
              <a:gd name="T69" fmla="*/ 1786082822 h 18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1840"/>
              <a:gd name="T106" fmla="*/ 0 h 1840"/>
              <a:gd name="T107" fmla="*/ 1840 w 1840"/>
              <a:gd name="T108" fmla="*/ 1840 h 18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96435" y="453390"/>
            <a:ext cx="136525" cy="320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70C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91" y="0"/>
            <a:ext cx="7202309" cy="35879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7647"/>
            <a:ext cx="5631320" cy="3720353"/>
          </a:xfrm>
          <a:prstGeom prst="rect">
            <a:avLst/>
          </a:prstGeom>
        </p:spPr>
      </p:pic>
      <p:sp>
        <p:nvSpPr>
          <p:cNvPr id="23" name="标题 2"/>
          <p:cNvSpPr txBox="1"/>
          <p:nvPr/>
        </p:nvSpPr>
        <p:spPr>
          <a:xfrm>
            <a:off x="167641" y="1722239"/>
            <a:ext cx="4480492" cy="1074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Cortex-</a:t>
            </a:r>
            <a:r>
              <a:rPr lang="en-US" altLang="zh-CN" sz="1400" b="1" dirty="0" err="1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Mx</a:t>
            </a:r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</a:t>
            </a:r>
            <a:r>
              <a:rPr lang="zh-CN" altLang="en-US" sz="1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指令集根据不同目标需求，有较大的伸缩</a:t>
            </a:r>
            <a:endParaRPr lang="en-US" altLang="zh-CN" sz="14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  <a:p>
            <a:endParaRPr lang="en-US" altLang="zh-CN" sz="14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  <a:p>
            <a:endParaRPr lang="en-US" altLang="zh-CN" sz="1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  <a:p>
            <a:r>
              <a:rPr lang="zh-CN" altLang="en-US" sz="1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基本指令集较小</a:t>
            </a:r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-----------RISC</a:t>
            </a:r>
            <a:r>
              <a:rPr lang="zh-CN" altLang="en-US" sz="1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思想</a:t>
            </a:r>
            <a:endParaRPr lang="en-US" altLang="zh-CN" sz="1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  <a:p>
            <a:r>
              <a:rPr lang="zh-CN" altLang="en-US" sz="1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最小系统约</a:t>
            </a:r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56</a:t>
            </a:r>
            <a:r>
              <a:rPr lang="zh-CN" altLang="en-US" sz="1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种，</a:t>
            </a:r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M3</a:t>
            </a:r>
            <a:r>
              <a:rPr lang="zh-CN" altLang="en-US" sz="1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约</a:t>
            </a:r>
            <a:r>
              <a:rPr lang="en-US" altLang="zh-CN" sz="1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97</a:t>
            </a:r>
            <a:r>
              <a:rPr lang="zh-CN" altLang="en-US" sz="14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种</a:t>
            </a:r>
            <a:endParaRPr lang="en-US" altLang="zh-CN" sz="1400" b="1" dirty="0" smtClean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  <a:p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  <a:p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24" name="标题 2"/>
          <p:cNvSpPr txBox="1"/>
          <p:nvPr/>
        </p:nvSpPr>
        <p:spPr>
          <a:xfrm>
            <a:off x="933296" y="1075122"/>
            <a:ext cx="2512397" cy="3561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Cortex-</a:t>
            </a:r>
            <a:r>
              <a:rPr lang="en-US" altLang="zh-CN" sz="16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Mx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指令集概览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020" y="3756991"/>
            <a:ext cx="4836425" cy="2774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8" presetClass="emph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5" dur="4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bldLvl="0" animBg="1"/>
          <p:bldP spid="28" grpId="1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>
                                          <p:cBhvr>
                                            <p:cTn id="13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8" presetClass="emph" presetSubtype="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5" dur="4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bldLvl="0" animBg="1"/>
          <p:bldP spid="28" grpId="1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25" y="0"/>
            <a:ext cx="1064377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026" y="0"/>
            <a:ext cx="9379974" cy="6858000"/>
          </a:xfrm>
          <a:prstGeom prst="rect">
            <a:avLst/>
          </a:prstGeom>
        </p:spPr>
      </p:pic>
      <p:sp>
        <p:nvSpPr>
          <p:cNvPr id="27" name="标题 2"/>
          <p:cNvSpPr txBox="1"/>
          <p:nvPr/>
        </p:nvSpPr>
        <p:spPr>
          <a:xfrm>
            <a:off x="437321" y="601867"/>
            <a:ext cx="1997766" cy="3224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指令编码格式参考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16" y="118600"/>
            <a:ext cx="9228024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93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288" y="0"/>
            <a:ext cx="8720712" cy="7019109"/>
          </a:xfrm>
          <a:prstGeom prst="rect">
            <a:avLst/>
          </a:prstGeom>
        </p:spPr>
      </p:pic>
      <p:sp>
        <p:nvSpPr>
          <p:cNvPr id="5" name="标题 2"/>
          <p:cNvSpPr txBox="1"/>
          <p:nvPr/>
        </p:nvSpPr>
        <p:spPr>
          <a:xfrm>
            <a:off x="377399" y="196791"/>
            <a:ext cx="1504690" cy="3224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指令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实例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参考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010" y="61912"/>
            <a:ext cx="8708990" cy="679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00113" y="580629"/>
            <a:ext cx="294633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1.  </a:t>
            </a:r>
            <a:r>
              <a:rPr kumimoji="1"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存储器</a:t>
            </a:r>
            <a:r>
              <a:rPr kumimoji="1"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访问</a:t>
            </a:r>
            <a:r>
              <a:rPr kumimoji="1"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指令</a:t>
            </a:r>
            <a:endParaRPr kumimoji="1" lang="zh-CN" altLang="en-US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900113" y="2594113"/>
            <a:ext cx="7488237" cy="4025348"/>
            <a:chOff x="567" y="1842"/>
            <a:chExt cx="4717" cy="2132"/>
          </a:xfrm>
        </p:grpSpPr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567" y="1842"/>
              <a:ext cx="4717" cy="1039"/>
            </a:xfrm>
            <a:prstGeom prst="roundRect">
              <a:avLst>
                <a:gd name="adj" fmla="val 10102"/>
              </a:avLst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auto">
            <a:xfrm>
              <a:off x="567" y="2976"/>
              <a:ext cx="4717" cy="998"/>
            </a:xfrm>
            <a:prstGeom prst="roundRect">
              <a:avLst>
                <a:gd name="adj" fmla="val 10102"/>
              </a:avLst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567" y="1842"/>
              <a:ext cx="471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3200" kern="0" dirty="0" smtClea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装载</a:t>
              </a: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(Load)</a:t>
              </a:r>
              <a:r>
                <a:rPr lang="zh-CN" altLang="en-US" sz="3200" kern="0" dirty="0" smtClea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指令</a:t>
              </a:r>
              <a:r>
                <a:rPr lang="zh-CN" altLang="en-US" sz="3200" kern="0" dirty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：</a:t>
              </a:r>
              <a:r>
                <a:rPr lang="en-US" altLang="zh-CN" sz="32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rPr>
                <a:t>LDR</a:t>
              </a:r>
              <a:r>
                <a:rPr lang="en-US" altLang="zh-CN" sz="32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    </a:t>
              </a:r>
              <a:r>
                <a:rPr lang="zh-CN" altLang="en-US" sz="24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目标寄存器</a:t>
              </a:r>
              <a:r>
                <a:rPr lang="en-US" altLang="zh-CN" sz="24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4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源地址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567" y="2973"/>
              <a:ext cx="45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3200" kern="0" dirty="0" smtClea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存储</a:t>
              </a:r>
              <a:r>
                <a:rPr lang="en-US" altLang="zh-CN" sz="3200" kern="0" dirty="0" smtClea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(Store)</a:t>
              </a:r>
              <a:r>
                <a:rPr lang="zh-CN" altLang="en-US" sz="3200" kern="0" dirty="0" smtClea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指令</a:t>
              </a:r>
              <a:r>
                <a:rPr lang="zh-CN" altLang="en-US" sz="3200" kern="0" dirty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：</a:t>
              </a:r>
              <a:r>
                <a:rPr lang="en-US" altLang="zh-CN" sz="32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等线" panose="02010600030101010101" pitchFamily="2" charset="-122"/>
                  <a:ea typeface="等线" panose="02010600030101010101" pitchFamily="2" charset="-122"/>
                </a:rPr>
                <a:t>STR</a:t>
              </a:r>
              <a:r>
                <a:rPr lang="en-US" altLang="zh-CN" sz="32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    </a:t>
              </a:r>
              <a:r>
                <a:rPr lang="zh-CN" altLang="en-US" sz="24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源寄存器</a:t>
              </a:r>
              <a:r>
                <a:rPr lang="en-US" altLang="zh-CN" sz="24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4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目标地址</a:t>
              </a:r>
            </a:p>
          </p:txBody>
        </p: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4284663" y="3500438"/>
            <a:ext cx="3671887" cy="936625"/>
            <a:chOff x="2835" y="2205"/>
            <a:chExt cx="2313" cy="590"/>
          </a:xfrm>
        </p:grpSpPr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4195" y="2205"/>
              <a:ext cx="953" cy="59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en-US" altLang="zh-CN" sz="2000" kern="0">
                <a:solidFill>
                  <a:sysClr val="windowText" lastClr="000000"/>
                </a:solidFill>
                <a:latin typeface="Times New Roman" pitchFamily="18" charset="0"/>
                <a:ea typeface="华文新魏" pitchFamily="2" charset="-122"/>
              </a:endParaRPr>
            </a:p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000" ker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存储器</a:t>
              </a: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4195" y="2297"/>
              <a:ext cx="953" cy="181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源地址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2835" y="2296"/>
              <a:ext cx="816" cy="1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0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目标寄存器</a:t>
              </a:r>
            </a:p>
          </p:txBody>
        </p:sp>
      </p:grpSp>
      <p:sp>
        <p:nvSpPr>
          <p:cNvPr id="22" name="Line 13"/>
          <p:cNvSpPr>
            <a:spLocks noChangeShapeType="1"/>
          </p:cNvSpPr>
          <p:nvPr/>
        </p:nvSpPr>
        <p:spPr bwMode="auto">
          <a:xfrm flipH="1">
            <a:off x="5651500" y="3789363"/>
            <a:ext cx="7207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4284663" y="5551253"/>
            <a:ext cx="3671887" cy="936625"/>
            <a:chOff x="2835" y="3249"/>
            <a:chExt cx="2313" cy="590"/>
          </a:xfrm>
        </p:grpSpPr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4195" y="3249"/>
              <a:ext cx="953" cy="59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endParaRPr lang="en-US" altLang="zh-CN" sz="2000" kern="0">
                <a:solidFill>
                  <a:sysClr val="windowText" lastClr="000000"/>
                </a:solidFill>
                <a:latin typeface="Times New Roman" pitchFamily="18" charset="0"/>
                <a:ea typeface="华文新魏" pitchFamily="2" charset="-122"/>
              </a:endParaRPr>
            </a:p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000" kern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存储器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4195" y="3340"/>
              <a:ext cx="953" cy="181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0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目标地址</a:t>
              </a: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2835" y="3339"/>
              <a:ext cx="816" cy="1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源寄存器</a:t>
              </a:r>
            </a:p>
          </p:txBody>
        </p:sp>
      </p:grpSp>
      <p:sp>
        <p:nvSpPr>
          <p:cNvPr id="27" name="Line 18"/>
          <p:cNvSpPr>
            <a:spLocks noChangeShapeType="1"/>
          </p:cNvSpPr>
          <p:nvPr/>
        </p:nvSpPr>
        <p:spPr bwMode="auto">
          <a:xfrm flipH="1">
            <a:off x="5651499" y="5840799"/>
            <a:ext cx="7207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068836" y="1488257"/>
            <a:ext cx="774717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58775" indent="-4572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存储器访问指令分为</a:t>
            </a:r>
            <a:r>
              <a:rPr kumimoji="1"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单寄存器操作指令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1"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多寄存器操作指令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algn="just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若使用</a:t>
            </a:r>
            <a:r>
              <a:rPr kumimoji="1"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LDR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指令加载数据到</a:t>
            </a:r>
            <a:r>
              <a:rPr kumimoji="1" lang="en-US" altLang="zh-CN" sz="2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寄存器，则实现程序跳转功能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91892"/>
              </p:ext>
            </p:extLst>
          </p:nvPr>
        </p:nvGraphicFramePr>
        <p:xfrm>
          <a:off x="474420" y="1160325"/>
          <a:ext cx="8785225" cy="2770187"/>
        </p:xfrm>
        <a:graphic>
          <a:graphicData uri="http://schemas.openxmlformats.org/drawingml/2006/table">
            <a:tbl>
              <a:tblPr/>
              <a:tblGrid>
                <a:gridCol w="2376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助记符</a:t>
                      </a:r>
                    </a:p>
                  </a:txBody>
                  <a:tcPr marL="91443" marR="91443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条件码位置</a:t>
                      </a:r>
                    </a:p>
                  </a:txBody>
                  <a:tcPr marL="91443" marR="91443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LDR    </a:t>
                      </a: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Rd,addressing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1443" marR="91443"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加载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LDR{</a:t>
                      </a: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cond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LDR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Rd,addressing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1443" marR="91443"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加载无符号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LDR{cond}B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LDR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Rd,addressing</a:t>
                      </a:r>
                      <a:endParaRPr kumimoji="1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L="91443" marR="91443"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用户模式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加载字数据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LDR{cond}T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LDR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BT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Rd, addressing </a:t>
                      </a:r>
                    </a:p>
                  </a:txBody>
                  <a:tcPr marL="91443" marR="91443"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用户模式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加载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无符号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字节数据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LDR{cond}BT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LDR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Rd, addressing </a:t>
                      </a:r>
                    </a:p>
                  </a:txBody>
                  <a:tcPr marL="91443" marR="91443"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加载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无符号半字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LDR{cond}H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LDR</a:t>
                      </a: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SB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Rd, addressing </a:t>
                      </a:r>
                    </a:p>
                  </a:txBody>
                  <a:tcPr marL="91443" marR="91443"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加载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有符号字节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LDR{cond}SB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LDR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SH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Rd, addressing</a:t>
                      </a:r>
                    </a:p>
                  </a:txBody>
                  <a:tcPr marL="91443" marR="91443"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加载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有符号半字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LDR{</a:t>
                      </a: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cond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}SH </a:t>
                      </a:r>
                    </a:p>
                  </a:txBody>
                  <a:tcPr marL="91443" marR="91443"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117962"/>
              </p:ext>
            </p:extLst>
          </p:nvPr>
        </p:nvGraphicFramePr>
        <p:xfrm>
          <a:off x="654602" y="4208463"/>
          <a:ext cx="8424863" cy="2232026"/>
        </p:xfrm>
        <a:graphic>
          <a:graphicData uri="http://schemas.openxmlformats.org/drawingml/2006/table">
            <a:tbl>
              <a:tblPr/>
              <a:tblGrid>
                <a:gridCol w="223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助记符</a:t>
                      </a:r>
                    </a:p>
                  </a:txBody>
                  <a:tcPr marL="91439" marR="91439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91439" marR="91439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条件码位置</a:t>
                      </a:r>
                    </a:p>
                  </a:txBody>
                  <a:tcPr marL="91439" marR="91439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  Rd, addressing </a:t>
                      </a:r>
                    </a:p>
                  </a:txBody>
                  <a:tcPr marL="91439" marR="91439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91439" marR="91439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STR{cond}</a:t>
                      </a:r>
                    </a:p>
                  </a:txBody>
                  <a:tcPr marL="91439" marR="91439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Rd,addressing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1439" marR="91439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91439" marR="91439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STR{cond}B</a:t>
                      </a:r>
                    </a:p>
                  </a:txBody>
                  <a:tcPr marL="91439" marR="91439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Rd,addressing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1439" marR="91439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用户模式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存储字数据</a:t>
                      </a:r>
                    </a:p>
                  </a:txBody>
                  <a:tcPr marL="91439" marR="91439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STR{cond}T</a:t>
                      </a:r>
                    </a:p>
                  </a:txBody>
                  <a:tcPr marL="91439" marR="91439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BT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Rd,addressing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1439" marR="91439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以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用户模式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</a:t>
                      </a: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字节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91439" marR="91439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STR{cond}BT</a:t>
                      </a:r>
                    </a:p>
                  </a:txBody>
                  <a:tcPr marL="91439" marR="91439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</a:t>
                      </a: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Rd,addressing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1439" marR="91439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</a:t>
                      </a: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半字</a:t>
                      </a:r>
                      <a:r>
                        <a:rPr kumimoji="1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91439" marR="91439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STR{</a:t>
                      </a: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cond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}H</a:t>
                      </a:r>
                    </a:p>
                  </a:txBody>
                  <a:tcPr marL="91439" marR="91439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45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348905" y="704954"/>
            <a:ext cx="5853112" cy="1262063"/>
            <a:chOff x="921" y="942"/>
            <a:chExt cx="3687" cy="795"/>
          </a:xfrm>
        </p:grpSpPr>
        <p:sp>
          <p:nvSpPr>
            <p:cNvPr id="6" name="AutoShape 40"/>
            <p:cNvSpPr>
              <a:spLocks noChangeArrowheads="1"/>
            </p:cNvSpPr>
            <p:nvPr/>
          </p:nvSpPr>
          <p:spPr bwMode="auto">
            <a:xfrm>
              <a:off x="921" y="942"/>
              <a:ext cx="3687" cy="373"/>
            </a:xfrm>
            <a:prstGeom prst="roundRect">
              <a:avLst>
                <a:gd name="adj" fmla="val 10102"/>
              </a:avLst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Text Box 41"/>
            <p:cNvSpPr txBox="1">
              <a:spLocks noChangeArrowheads="1"/>
            </p:cNvSpPr>
            <p:nvPr/>
          </p:nvSpPr>
          <p:spPr bwMode="auto">
            <a:xfrm>
              <a:off x="921" y="942"/>
              <a:ext cx="35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kern="0" dirty="0"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装载指令：</a:t>
              </a:r>
              <a:r>
                <a:rPr lang="en-US" altLang="zh-CN" sz="28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LDR    </a:t>
              </a:r>
              <a:r>
                <a:rPr lang="zh-CN" altLang="en-US" sz="2000" kern="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目标寄存器</a:t>
              </a:r>
              <a:r>
                <a:rPr lang="en-US" altLang="zh-CN" sz="2000" kern="0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  </a:t>
              </a:r>
              <a:r>
                <a:rPr lang="zh-CN" altLang="en-US" sz="2000" kern="0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源地址</a:t>
              </a:r>
            </a:p>
          </p:txBody>
        </p:sp>
        <p:sp>
          <p:nvSpPr>
            <p:cNvPr id="8" name="AutoShape 42"/>
            <p:cNvSpPr>
              <a:spLocks noChangeArrowheads="1"/>
            </p:cNvSpPr>
            <p:nvPr/>
          </p:nvSpPr>
          <p:spPr bwMode="auto">
            <a:xfrm>
              <a:off x="921" y="1364"/>
              <a:ext cx="3682" cy="373"/>
            </a:xfrm>
            <a:prstGeom prst="roundRect">
              <a:avLst>
                <a:gd name="adj" fmla="val 10102"/>
              </a:avLst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" name="Text Box 43"/>
            <p:cNvSpPr txBox="1">
              <a:spLocks noChangeArrowheads="1"/>
            </p:cNvSpPr>
            <p:nvPr/>
          </p:nvSpPr>
          <p:spPr bwMode="auto">
            <a:xfrm>
              <a:off x="921" y="1364"/>
              <a:ext cx="3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800" kern="0" dirty="0">
                  <a:solidFill>
                    <a:sysClr val="windowText" lastClr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保存指令：</a:t>
              </a:r>
              <a:r>
                <a:rPr lang="en-US" altLang="zh-CN" sz="28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STR    </a:t>
              </a:r>
              <a:r>
                <a:rPr lang="zh-CN" altLang="en-US" sz="2000" kern="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源寄存器</a:t>
              </a:r>
              <a:r>
                <a:rPr lang="en-US" altLang="zh-CN" sz="2000" kern="0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,   </a:t>
              </a:r>
              <a:r>
                <a:rPr lang="zh-CN" altLang="en-US" sz="2000" kern="0" dirty="0">
                  <a:solidFill>
                    <a:srgbClr val="3333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目标地址</a:t>
              </a:r>
            </a:p>
          </p:txBody>
        </p:sp>
      </p:grpSp>
      <p:grpSp>
        <p:nvGrpSpPr>
          <p:cNvPr id="10" name="Group 59"/>
          <p:cNvGrpSpPr>
            <a:grpSpLocks/>
          </p:cNvGrpSpPr>
          <p:nvPr/>
        </p:nvGrpSpPr>
        <p:grpSpPr bwMode="auto">
          <a:xfrm>
            <a:off x="4898680" y="2919517"/>
            <a:ext cx="6835775" cy="2987675"/>
            <a:chOff x="713" y="2098"/>
            <a:chExt cx="4306" cy="1882"/>
          </a:xfrm>
        </p:grpSpPr>
        <p:sp>
          <p:nvSpPr>
            <p:cNvPr id="11" name="AutoShape 45"/>
            <p:cNvSpPr>
              <a:spLocks noChangeArrowheads="1"/>
            </p:cNvSpPr>
            <p:nvPr/>
          </p:nvSpPr>
          <p:spPr bwMode="auto">
            <a:xfrm>
              <a:off x="713" y="2098"/>
              <a:ext cx="4301" cy="594"/>
            </a:xfrm>
            <a:prstGeom prst="roundRect">
              <a:avLst>
                <a:gd name="adj" fmla="val 10102"/>
              </a:avLst>
            </a:prstGeom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 anchor="ctr"/>
            <a:lstStyle/>
            <a:p>
              <a:pPr algn="just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defRPr/>
              </a:pPr>
              <a:r>
                <a:rPr lang="zh-CN" altLang="en-US" sz="2000" b="1" kern="0" dirty="0">
                  <a:solidFill>
                    <a:srgbClr val="0000FF"/>
                  </a:solidFill>
                  <a:latin typeface="+mn-ea"/>
                  <a:ea typeface="+mn-ea"/>
                </a:rPr>
                <a:t>立即数</a:t>
              </a:r>
              <a:r>
                <a:rPr lang="zh-CN" altLang="en-US" sz="2000" kern="0" dirty="0">
                  <a:solidFill>
                    <a:srgbClr val="3333CC"/>
                  </a:solidFill>
                  <a:latin typeface="+mn-ea"/>
                  <a:ea typeface="+mn-ea"/>
                </a:rPr>
                <a:t>：</a:t>
              </a:r>
              <a:r>
                <a:rPr lang="zh-CN" altLang="en-US" sz="20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立即数可以是一个无符号的数值。这个数据可以加到基址寄存器，也可以从基址寄存器中减去这个数值。 </a:t>
              </a:r>
            </a:p>
            <a:p>
              <a:pPr algn="just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Wingdings" pitchFamily="2" charset="2"/>
                <a:buNone/>
                <a:defRPr/>
              </a:pPr>
              <a:r>
                <a:rPr lang="zh-CN" altLang="en-US" sz="20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如：</a:t>
              </a:r>
              <a:r>
                <a:rPr lang="en-US" altLang="zh-CN" sz="20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LDR  R1,[R0,</a:t>
              </a:r>
              <a:r>
                <a:rPr lang="en-US" altLang="zh-CN" sz="2000" b="1" kern="0" dirty="0">
                  <a:solidFill>
                    <a:srgbClr val="FF0000"/>
                  </a:solidFill>
                  <a:latin typeface="+mn-ea"/>
                  <a:ea typeface="+mn-ea"/>
                </a:rPr>
                <a:t>#0x12</a:t>
              </a:r>
              <a:r>
                <a:rPr lang="en-US" altLang="zh-CN" sz="20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]</a:t>
              </a:r>
              <a:r>
                <a:rPr lang="en-US" altLang="zh-CN" sz="20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 </a:t>
              </a:r>
              <a:endParaRPr lang="en-US" altLang="zh-CN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AutoShape 46"/>
            <p:cNvSpPr>
              <a:spLocks noChangeArrowheads="1"/>
            </p:cNvSpPr>
            <p:nvPr/>
          </p:nvSpPr>
          <p:spPr bwMode="auto">
            <a:xfrm>
              <a:off x="713" y="2736"/>
              <a:ext cx="4301" cy="594"/>
            </a:xfrm>
            <a:prstGeom prst="roundRect">
              <a:avLst>
                <a:gd name="adj" fmla="val 10102"/>
              </a:avLst>
            </a:prstGeom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 anchor="ctr"/>
            <a:lstStyle/>
            <a:p>
              <a:pPr algn="just" fontAlgn="auto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FF"/>
                </a:buClr>
                <a:buFont typeface="Wingdings" pitchFamily="2" charset="2"/>
                <a:buNone/>
                <a:defRPr/>
              </a:pPr>
              <a:r>
                <a:rPr lang="zh-CN" altLang="en-US" sz="2000" b="1" kern="0" dirty="0">
                  <a:solidFill>
                    <a:srgbClr val="0000FF"/>
                  </a:solidFill>
                  <a:latin typeface="+mn-ea"/>
                  <a:ea typeface="+mn-ea"/>
                </a:rPr>
                <a:t>寄存器</a:t>
              </a:r>
              <a:r>
                <a:rPr lang="zh-CN" altLang="en-US" sz="2000" kern="0" dirty="0">
                  <a:solidFill>
                    <a:srgbClr val="3333CC"/>
                  </a:solidFill>
                  <a:latin typeface="+mn-ea"/>
                  <a:ea typeface="+mn-ea"/>
                </a:rPr>
                <a:t>：</a:t>
              </a:r>
              <a:r>
                <a:rPr lang="zh-CN" altLang="en-US" sz="20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寄存器中的数值可以加到基址寄存器，也可以从基址寄存器中减去这个数值。 </a:t>
              </a:r>
            </a:p>
            <a:p>
              <a:pPr algn="just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Wingdings" pitchFamily="2" charset="2"/>
                <a:buNone/>
                <a:defRPr/>
              </a:pPr>
              <a:r>
                <a:rPr lang="zh-CN" altLang="en-US" sz="20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如：</a:t>
              </a:r>
              <a:r>
                <a:rPr lang="en-US" altLang="zh-CN" sz="20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LDR  R1,[R0,</a:t>
              </a:r>
              <a:r>
                <a:rPr lang="en-US" altLang="zh-CN" sz="2000" b="1" kern="0" dirty="0">
                  <a:solidFill>
                    <a:srgbClr val="FF0000"/>
                  </a:solidFill>
                  <a:latin typeface="+mn-ea"/>
                  <a:ea typeface="+mn-ea"/>
                </a:rPr>
                <a:t>R2</a:t>
              </a:r>
              <a:r>
                <a:rPr lang="en-US" altLang="zh-CN" sz="20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]</a:t>
              </a:r>
              <a:r>
                <a:rPr lang="en-US" altLang="zh-CN" sz="2000" b="1" kern="0" dirty="0">
                  <a:solidFill>
                    <a:srgbClr val="0000FF"/>
                  </a:solidFill>
                  <a:latin typeface="+mn-ea"/>
                  <a:ea typeface="+mn-ea"/>
                </a:rPr>
                <a:t> </a:t>
              </a:r>
              <a:endParaRPr lang="en-US" altLang="zh-CN" b="1" kern="0" dirty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AutoShape 47"/>
            <p:cNvSpPr>
              <a:spLocks noChangeArrowheads="1"/>
            </p:cNvSpPr>
            <p:nvPr/>
          </p:nvSpPr>
          <p:spPr bwMode="auto">
            <a:xfrm>
              <a:off x="718" y="3380"/>
              <a:ext cx="4301" cy="600"/>
            </a:xfrm>
            <a:prstGeom prst="roundRect">
              <a:avLst>
                <a:gd name="adj" fmla="val 10102"/>
              </a:avLst>
            </a:prstGeom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style>
            <a:lnRef idx="0">
              <a:scrgbClr r="0" g="0" b="0"/>
            </a:lnRef>
            <a:fillRef idx="1003">
              <a:schemeClr val="lt2"/>
            </a:fillRef>
            <a:effectRef idx="0">
              <a:scrgbClr r="0" g="0" b="0"/>
            </a:effectRef>
            <a:fontRef idx="major"/>
          </p:style>
          <p:txBody>
            <a:bodyPr anchor="ctr"/>
            <a:lstStyle/>
            <a:p>
              <a:pPr algn="just" fontAlgn="auto">
                <a:lnSpc>
                  <a:spcPct val="9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0000FF"/>
                </a:buClr>
                <a:buFont typeface="Wingdings" pitchFamily="2" charset="2"/>
                <a:buNone/>
                <a:defRPr/>
              </a:pPr>
              <a:r>
                <a:rPr lang="zh-CN" altLang="en-US" sz="2000" b="1" kern="0" dirty="0">
                  <a:solidFill>
                    <a:srgbClr val="0000FF"/>
                  </a:solidFill>
                  <a:latin typeface="+mn-ea"/>
                  <a:ea typeface="+mn-ea"/>
                </a:rPr>
                <a:t>寄存器及移位常数</a:t>
              </a:r>
              <a:r>
                <a:rPr lang="zh-CN" altLang="en-US" sz="2000" kern="0" dirty="0">
                  <a:solidFill>
                    <a:srgbClr val="3333CC"/>
                  </a:solidFill>
                  <a:latin typeface="+mn-ea"/>
                  <a:ea typeface="+mn-ea"/>
                </a:rPr>
                <a:t>：</a:t>
              </a:r>
              <a:r>
                <a:rPr lang="zh-CN" altLang="en-US" sz="20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寄存器移位后的值可以加到基址寄存器，也可以从基址寄存器中减去这个数值。 </a:t>
              </a:r>
            </a:p>
            <a:p>
              <a:pPr algn="just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Wingdings" pitchFamily="2" charset="2"/>
                <a:buNone/>
                <a:defRPr/>
              </a:pPr>
              <a:r>
                <a:rPr lang="zh-CN" altLang="en-US" sz="2000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如：</a:t>
              </a:r>
              <a:r>
                <a:rPr lang="en-US" altLang="zh-CN" sz="20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LDR  R1,[R0,</a:t>
              </a:r>
              <a:r>
                <a:rPr lang="en-US" altLang="zh-CN" sz="2000" b="1" kern="0" dirty="0">
                  <a:solidFill>
                    <a:srgbClr val="FF0000"/>
                  </a:solidFill>
                  <a:latin typeface="+mn-ea"/>
                  <a:ea typeface="+mn-ea"/>
                </a:rPr>
                <a:t>R2,LSL</a:t>
              </a:r>
              <a:r>
                <a:rPr lang="en-US" altLang="zh-CN" sz="2000" b="1" kern="0" dirty="0">
                  <a:solidFill>
                    <a:srgbClr val="0000FF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000" b="1" kern="0" dirty="0">
                  <a:solidFill>
                    <a:srgbClr val="FF0000"/>
                  </a:solidFill>
                  <a:latin typeface="+mn-ea"/>
                  <a:ea typeface="+mn-ea"/>
                </a:rPr>
                <a:t>#2</a:t>
              </a:r>
              <a:r>
                <a:rPr lang="en-US" altLang="zh-CN" sz="20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]</a:t>
              </a:r>
              <a:endParaRPr lang="en-US" altLang="zh-CN" sz="2000" b="1" kern="0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5" name="Line 49"/>
          <p:cNvSpPr>
            <a:spLocks noChangeShapeType="1"/>
          </p:cNvSpPr>
          <p:nvPr/>
        </p:nvSpPr>
        <p:spPr bwMode="auto">
          <a:xfrm flipV="1">
            <a:off x="4328837" y="2282549"/>
            <a:ext cx="1155562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4898680" y="766867"/>
            <a:ext cx="1216025" cy="1487487"/>
            <a:chOff x="3787" y="981"/>
            <a:chExt cx="766" cy="937"/>
          </a:xfrm>
        </p:grpSpPr>
        <p:sp>
          <p:nvSpPr>
            <p:cNvPr id="17" name="Line 50"/>
            <p:cNvSpPr>
              <a:spLocks noChangeShapeType="1"/>
            </p:cNvSpPr>
            <p:nvPr/>
          </p:nvSpPr>
          <p:spPr bwMode="auto">
            <a:xfrm flipV="1">
              <a:off x="4142" y="1691"/>
              <a:ext cx="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Rectangle 51"/>
            <p:cNvSpPr>
              <a:spLocks noChangeArrowheads="1"/>
            </p:cNvSpPr>
            <p:nvPr/>
          </p:nvSpPr>
          <p:spPr bwMode="auto">
            <a:xfrm>
              <a:off x="3787" y="981"/>
              <a:ext cx="766" cy="71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>
                      <a:alpha val="20000"/>
                    </a:srgb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9" name="Group 58"/>
          <p:cNvGrpSpPr>
            <a:grpSpLocks/>
          </p:cNvGrpSpPr>
          <p:nvPr/>
        </p:nvGrpSpPr>
        <p:grpSpPr bwMode="auto">
          <a:xfrm>
            <a:off x="4306681" y="2322617"/>
            <a:ext cx="371475" cy="2870200"/>
            <a:chOff x="484" y="1918"/>
            <a:chExt cx="234" cy="1808"/>
          </a:xfrm>
        </p:grpSpPr>
        <p:sp>
          <p:nvSpPr>
            <p:cNvPr id="20" name="Line 48"/>
            <p:cNvSpPr>
              <a:spLocks noChangeShapeType="1"/>
            </p:cNvSpPr>
            <p:nvPr/>
          </p:nvSpPr>
          <p:spPr bwMode="auto">
            <a:xfrm flipV="1">
              <a:off x="484" y="1918"/>
              <a:ext cx="0" cy="18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1" name="Line 52"/>
            <p:cNvSpPr>
              <a:spLocks noChangeShapeType="1"/>
            </p:cNvSpPr>
            <p:nvPr/>
          </p:nvSpPr>
          <p:spPr bwMode="auto">
            <a:xfrm>
              <a:off x="484" y="2396"/>
              <a:ext cx="23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Line 53"/>
            <p:cNvSpPr>
              <a:spLocks noChangeShapeType="1"/>
            </p:cNvSpPr>
            <p:nvPr/>
          </p:nvSpPr>
          <p:spPr bwMode="auto">
            <a:xfrm flipH="1">
              <a:off x="484" y="3064"/>
              <a:ext cx="23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23" name="Line 54"/>
            <p:cNvSpPr>
              <a:spLocks noChangeShapeType="1"/>
            </p:cNvSpPr>
            <p:nvPr/>
          </p:nvSpPr>
          <p:spPr bwMode="auto">
            <a:xfrm>
              <a:off x="484" y="3726"/>
              <a:ext cx="23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0477" y="1732249"/>
            <a:ext cx="10888297" cy="402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</a:t>
            </a: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偏移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LDR  Rd,[</a:t>
            </a:r>
            <a:r>
              <a:rPr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Rn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] </a:t>
            </a:r>
          </a:p>
          <a:p>
            <a:pPr marL="342900" indent="-342900" algn="just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程序相对偏移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LDR  Rd,</a:t>
            </a:r>
            <a:r>
              <a:rPr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labe1	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342900" indent="-342900" algn="just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前索引偏移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LDR  Rd,[Rn,</a:t>
            </a:r>
            <a:r>
              <a:rPr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#0x04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]!</a:t>
            </a:r>
          </a:p>
          <a:p>
            <a:pPr algn="just">
              <a:lnSpc>
                <a:spcPct val="150000"/>
              </a:lnSpc>
              <a:buClr>
                <a:srgbClr val="0000FF"/>
              </a:buClr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j-ea"/>
              </a:rPr>
              <a:t>将</a:t>
            </a:r>
            <a:r>
              <a:rPr lang="en-US" altLang="zh-CN" sz="2400" dirty="0">
                <a:solidFill>
                  <a:srgbClr val="C00000"/>
                </a:solidFill>
                <a:latin typeface="+mj-ea"/>
              </a:rPr>
              <a:t>Rn+0x04</a:t>
            </a:r>
            <a:r>
              <a:rPr lang="zh-CN" altLang="en-US" sz="2400" dirty="0">
                <a:solidFill>
                  <a:srgbClr val="C00000"/>
                </a:solidFill>
                <a:latin typeface="+mj-ea"/>
              </a:rPr>
              <a:t>内存地址中的数据加载到</a:t>
            </a:r>
            <a:r>
              <a:rPr lang="en-US" altLang="zh-CN" sz="2400" dirty="0">
                <a:solidFill>
                  <a:srgbClr val="C00000"/>
                </a:solidFill>
                <a:latin typeface="+mj-ea"/>
              </a:rPr>
              <a:t>Rd</a:t>
            </a:r>
            <a:r>
              <a:rPr lang="zh-CN" altLang="en-US" sz="2400" dirty="0">
                <a:solidFill>
                  <a:srgbClr val="C00000"/>
                </a:solidFill>
                <a:latin typeface="+mj-ea"/>
              </a:rPr>
              <a:t>中，然后</a:t>
            </a:r>
            <a:r>
              <a:rPr lang="en-US" altLang="zh-CN" sz="2400" dirty="0">
                <a:solidFill>
                  <a:srgbClr val="C00000"/>
                </a:solidFill>
                <a:latin typeface="+mj-ea"/>
              </a:rPr>
              <a:t>Rn = Rn + 0x04</a:t>
            </a:r>
            <a:r>
              <a:rPr lang="zh-CN" altLang="en-US" sz="2400" dirty="0">
                <a:solidFill>
                  <a:srgbClr val="C00000"/>
                </a:solidFill>
                <a:latin typeface="+mj-ea"/>
              </a:rPr>
              <a:t>，如果没有“！”，</a:t>
            </a:r>
            <a:r>
              <a:rPr lang="en-US" altLang="zh-CN" sz="2400" dirty="0">
                <a:solidFill>
                  <a:srgbClr val="C00000"/>
                </a:solidFill>
                <a:latin typeface="+mj-ea"/>
              </a:rPr>
              <a:t>Rn</a:t>
            </a:r>
            <a:r>
              <a:rPr lang="zh-CN" altLang="en-US" sz="2400" dirty="0">
                <a:solidFill>
                  <a:srgbClr val="C00000"/>
                </a:solidFill>
                <a:latin typeface="+mj-ea"/>
              </a:rPr>
              <a:t>的值将得不到更新。</a:t>
            </a:r>
            <a:endParaRPr lang="en-US" altLang="zh-CN" sz="2400" dirty="0">
              <a:solidFill>
                <a:srgbClr val="C00000"/>
              </a:solidFill>
              <a:latin typeface="+mj-ea"/>
            </a:endParaRPr>
          </a:p>
          <a:p>
            <a:pPr marL="342900" indent="-342900" algn="just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后索引偏移	</a:t>
            </a:r>
            <a:r>
              <a:rPr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LDR  Rd,[Rn],</a:t>
            </a:r>
            <a:r>
              <a:rPr lang="en-US" altLang="zh-CN" sz="2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#0x04</a:t>
            </a:r>
          </a:p>
          <a:p>
            <a:pPr algn="just">
              <a:lnSpc>
                <a:spcPct val="150000"/>
              </a:lnSpc>
              <a:buClr>
                <a:srgbClr val="0000FF"/>
              </a:buClr>
              <a:defRPr/>
            </a:pPr>
            <a:r>
              <a:rPr lang="zh-CN" altLang="en-US" sz="2400" dirty="0">
                <a:solidFill>
                  <a:srgbClr val="C00000"/>
                </a:solidFill>
                <a:latin typeface="+mj-ea"/>
              </a:rPr>
              <a:t>将</a:t>
            </a:r>
            <a:r>
              <a:rPr lang="en-US" altLang="zh-CN" sz="2400" dirty="0">
                <a:solidFill>
                  <a:srgbClr val="C00000"/>
                </a:solidFill>
                <a:latin typeface="+mj-ea"/>
              </a:rPr>
              <a:t>Rn</a:t>
            </a:r>
            <a:r>
              <a:rPr lang="zh-CN" altLang="en-US" sz="2400" dirty="0">
                <a:solidFill>
                  <a:srgbClr val="C00000"/>
                </a:solidFill>
                <a:latin typeface="+mj-ea"/>
              </a:rPr>
              <a:t>地址指向的内存中的数据加载到</a:t>
            </a:r>
            <a:r>
              <a:rPr lang="en-US" altLang="zh-CN" sz="2400" dirty="0">
                <a:solidFill>
                  <a:srgbClr val="C00000"/>
                </a:solidFill>
                <a:latin typeface="+mj-ea"/>
              </a:rPr>
              <a:t>Rd</a:t>
            </a:r>
            <a:r>
              <a:rPr lang="zh-CN" altLang="en-US" sz="2400" dirty="0">
                <a:solidFill>
                  <a:srgbClr val="C00000"/>
                </a:solidFill>
                <a:latin typeface="+mj-ea"/>
              </a:rPr>
              <a:t>中，然后</a:t>
            </a:r>
            <a:r>
              <a:rPr lang="en-US" altLang="zh-CN" sz="2400" dirty="0">
                <a:solidFill>
                  <a:srgbClr val="C00000"/>
                </a:solidFill>
                <a:latin typeface="+mj-ea"/>
              </a:rPr>
              <a:t>Rn = Rn + 0x04</a:t>
            </a:r>
          </a:p>
          <a:p>
            <a:pPr algn="just">
              <a:lnSpc>
                <a:spcPct val="20000"/>
              </a:lnSpc>
              <a:buClr>
                <a:srgbClr val="0000FF"/>
              </a:buClr>
              <a:defRPr/>
            </a:pPr>
            <a:endParaRPr lang="en-US" altLang="zh-CN" dirty="0">
              <a:latin typeface="华文新魏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0477" y="628025"/>
            <a:ext cx="77515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0000FF"/>
              </a:buClr>
              <a:defRPr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LDR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加载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/STR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存储指令可以有以下变化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7980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1446213" y="5135563"/>
            <a:ext cx="6746875" cy="1390650"/>
            <a:chOff x="911" y="2555"/>
            <a:chExt cx="4250" cy="876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1247" y="2992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Times New Roman" pitchFamily="18" charset="0"/>
                </a:rPr>
                <a:t>0x12345678</a:t>
              </a: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911" y="2992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Times New Roman" pitchFamily="18" charset="0"/>
                </a:rPr>
                <a:t>R1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911" y="2704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Times New Roman" pitchFamily="18" charset="0"/>
                </a:rPr>
                <a:t>R2</a:t>
              </a: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247" y="2704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Times New Roman" pitchFamily="18" charset="0"/>
                </a:rPr>
                <a:t>0x40000000</a:t>
              </a:r>
            </a:p>
          </p:txBody>
        </p:sp>
        <p:grpSp>
          <p:nvGrpSpPr>
            <p:cNvPr id="19" name="Group 7"/>
            <p:cNvGrpSpPr>
              <a:grpSpLocks/>
            </p:cNvGrpSpPr>
            <p:nvPr/>
          </p:nvGrpSpPr>
          <p:grpSpPr bwMode="auto">
            <a:xfrm>
              <a:off x="3061" y="2555"/>
              <a:ext cx="2100" cy="876"/>
              <a:chOff x="3061" y="2555"/>
              <a:chExt cx="2100" cy="876"/>
            </a:xfrm>
          </p:grpSpPr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3062" y="2569"/>
                <a:ext cx="1043" cy="862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endParaRPr lang="zh-CN" altLang="zh-CN" sz="20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3061" y="2886"/>
                <a:ext cx="1044" cy="28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>
                    <a:solidFill>
                      <a:sysClr val="windowText" lastClr="000000"/>
                    </a:solidFill>
                    <a:latin typeface="Times New Roman" pitchFamily="18" charset="0"/>
                  </a:rPr>
                  <a:t>0x??</a:t>
                </a: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4105" y="2886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FF"/>
                    </a:solidFill>
                    <a:latin typeface="Arial Black" pitchFamily="34" charset="0"/>
                  </a:rPr>
                  <a:t>0x40000004</a:t>
                </a:r>
              </a:p>
            </p:txBody>
          </p:sp>
          <p:sp>
            <p:nvSpPr>
              <p:cNvPr id="23" name="Text Box 11"/>
              <p:cNvSpPr txBox="1">
                <a:spLocks noChangeArrowheads="1"/>
              </p:cNvSpPr>
              <p:nvPr/>
            </p:nvSpPr>
            <p:spPr bwMode="auto">
              <a:xfrm>
                <a:off x="4163" y="2555"/>
                <a:ext cx="9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2000" kern="0" dirty="0" smtClean="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存储器</a:t>
                </a:r>
              </a:p>
            </p:txBody>
          </p:sp>
          <p:sp>
            <p:nvSpPr>
              <p:cNvPr id="24" name="Text Box 12"/>
              <p:cNvSpPr txBox="1">
                <a:spLocks noChangeArrowheads="1"/>
              </p:cNvSpPr>
              <p:nvPr/>
            </p:nvSpPr>
            <p:spPr bwMode="auto">
              <a:xfrm>
                <a:off x="4105" y="3067"/>
                <a:ext cx="9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2000" kern="0" smtClean="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地址</a:t>
                </a:r>
              </a:p>
            </p:txBody>
          </p:sp>
        </p:grpSp>
      </p:grp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779463" y="4381500"/>
            <a:ext cx="81375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STR	R1,[R2,#0x04]</a:t>
            </a:r>
            <a:r>
              <a:rPr kumimoji="1" lang="en-US" altLang="zh-CN" sz="2800">
                <a:latin typeface="Courier New" panose="02070309020205020404" pitchFamily="49" charset="0"/>
                <a:ea typeface="华文新魏" panose="02010800040101010101" pitchFamily="2" charset="-122"/>
              </a:rPr>
              <a:t>  </a:t>
            </a:r>
            <a:r>
              <a:rPr kumimoji="1"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;</a:t>
            </a:r>
            <a:r>
              <a:rPr kumimoji="1" lang="zh-CN" altLang="en-US" sz="2400">
                <a:latin typeface="Courier New" panose="02070309020205020404" pitchFamily="49" charset="0"/>
                <a:ea typeface="华文新魏" panose="02010800040101010101" pitchFamily="2" charset="-122"/>
              </a:rPr>
              <a:t>将</a:t>
            </a:r>
            <a:r>
              <a:rPr kumimoji="1"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R1</a:t>
            </a:r>
            <a:r>
              <a:rPr kumimoji="1" lang="zh-CN" altLang="en-US" sz="2400">
                <a:latin typeface="Courier New" panose="02070309020205020404" pitchFamily="49" charset="0"/>
                <a:ea typeface="华文新魏" panose="02010800040101010101" pitchFamily="2" charset="-122"/>
              </a:rPr>
              <a:t>的数据存储到</a:t>
            </a:r>
            <a:r>
              <a:rPr kumimoji="1" lang="en-US" altLang="zh-CN" sz="2400">
                <a:latin typeface="Courier New" panose="02070309020205020404" pitchFamily="49" charset="0"/>
                <a:ea typeface="华文新魏" panose="02010800040101010101" pitchFamily="2" charset="-122"/>
              </a:rPr>
              <a:t>R2+0x04</a:t>
            </a:r>
            <a:r>
              <a:rPr kumimoji="1" lang="zh-CN" altLang="en-US" sz="2400">
                <a:latin typeface="Courier New" panose="02070309020205020404" pitchFamily="49" charset="0"/>
                <a:ea typeface="华文新魏" panose="02010800040101010101" pitchFamily="2" charset="-122"/>
              </a:rPr>
              <a:t>地址</a:t>
            </a: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4859338" y="5661025"/>
            <a:ext cx="165735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rgbClr val="FF0000"/>
                </a:solidFill>
                <a:latin typeface="Times New Roman" pitchFamily="18" charset="0"/>
              </a:rPr>
              <a:t>0x12345678</a:t>
            </a:r>
          </a:p>
        </p:txBody>
      </p:sp>
      <p:sp>
        <p:nvSpPr>
          <p:cNvPr id="27" name="Freeform 16"/>
          <p:cNvSpPr>
            <a:spLocks/>
          </p:cNvSpPr>
          <p:nvPr/>
        </p:nvSpPr>
        <p:spPr bwMode="auto">
          <a:xfrm>
            <a:off x="4179888" y="5060950"/>
            <a:ext cx="3055937" cy="600075"/>
          </a:xfrm>
          <a:custGeom>
            <a:avLst/>
            <a:gdLst>
              <a:gd name="T0" fmla="*/ 0 w 1925"/>
              <a:gd name="T1" fmla="*/ 791328567 h 503"/>
              <a:gd name="T2" fmla="*/ 1635580345 w 1925"/>
              <a:gd name="T3" fmla="*/ 78124001 h 503"/>
              <a:gd name="T4" fmla="*/ 2147483647 w 1925"/>
              <a:gd name="T5" fmla="*/ 1267637006 h 5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5" h="503">
                <a:moveTo>
                  <a:pt x="0" y="314"/>
                </a:moveTo>
                <a:cubicBezTo>
                  <a:pt x="108" y="267"/>
                  <a:pt x="328" y="0"/>
                  <a:pt x="649" y="31"/>
                </a:cubicBezTo>
                <a:cubicBezTo>
                  <a:pt x="970" y="62"/>
                  <a:pt x="1659" y="405"/>
                  <a:pt x="1925" y="50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 flipH="1">
            <a:off x="3563938" y="5876925"/>
            <a:ext cx="1295400" cy="2159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3706813" y="5372100"/>
            <a:ext cx="504825" cy="457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kern="0">
                <a:solidFill>
                  <a:srgbClr val="0000FF"/>
                </a:solidFill>
                <a:latin typeface="Arial Black" pitchFamily="34" charset="0"/>
              </a:rPr>
              <a:t>+4</a:t>
            </a:r>
          </a:p>
        </p:txBody>
      </p:sp>
      <p:grpSp>
        <p:nvGrpSpPr>
          <p:cNvPr id="30" name="Group 2"/>
          <p:cNvGrpSpPr>
            <a:grpSpLocks/>
          </p:cNvGrpSpPr>
          <p:nvPr/>
        </p:nvGrpSpPr>
        <p:grpSpPr bwMode="auto">
          <a:xfrm>
            <a:off x="1446213" y="2025651"/>
            <a:ext cx="6746875" cy="1657350"/>
            <a:chOff x="911" y="2387"/>
            <a:chExt cx="4250" cy="1044"/>
          </a:xfrm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1247" y="2907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0x55</a:t>
              </a: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911" y="2904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R2</a:t>
              </a:r>
            </a:p>
          </p:txBody>
        </p:sp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911" y="2614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R5</a:t>
              </a: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1247" y="2614"/>
              <a:ext cx="105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Times New Roman" panose="02020603050405020304" pitchFamily="18" charset="0"/>
                </a:rPr>
                <a:t>0x40000000</a:t>
              </a:r>
            </a:p>
          </p:txBody>
        </p:sp>
        <p:grpSp>
          <p:nvGrpSpPr>
            <p:cNvPr id="37" name="Group 7"/>
            <p:cNvGrpSpPr>
              <a:grpSpLocks/>
            </p:cNvGrpSpPr>
            <p:nvPr/>
          </p:nvGrpSpPr>
          <p:grpSpPr bwMode="auto">
            <a:xfrm>
              <a:off x="3061" y="2387"/>
              <a:ext cx="2100" cy="1044"/>
              <a:chOff x="3061" y="2387"/>
              <a:chExt cx="2100" cy="1044"/>
            </a:xfrm>
          </p:grpSpPr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3062" y="2512"/>
                <a:ext cx="1043" cy="919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200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3061" y="2886"/>
                <a:ext cx="1044" cy="28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Times New Roman" panose="02020603050405020304" pitchFamily="18" charset="0"/>
                  </a:rPr>
                  <a:t>0x12345678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4105" y="2886"/>
                <a:ext cx="105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FF"/>
                    </a:solidFill>
                    <a:latin typeface="Arial Black" panose="020B0A04020102020204" pitchFamily="34" charset="0"/>
                  </a:rPr>
                  <a:t>0x40000000</a:t>
                </a:r>
              </a:p>
            </p:txBody>
          </p:sp>
          <p:sp>
            <p:nvSpPr>
              <p:cNvPr id="41" name="Text Box 11"/>
              <p:cNvSpPr txBox="1">
                <a:spLocks noChangeArrowheads="1"/>
              </p:cNvSpPr>
              <p:nvPr/>
            </p:nvSpPr>
            <p:spPr bwMode="auto">
              <a:xfrm>
                <a:off x="4119" y="2387"/>
                <a:ext cx="9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存储器</a:t>
                </a:r>
              </a:p>
            </p:txBody>
          </p:sp>
          <p:sp>
            <p:nvSpPr>
              <p:cNvPr id="42" name="Text Box 12"/>
              <p:cNvSpPr txBox="1">
                <a:spLocks noChangeArrowheads="1"/>
              </p:cNvSpPr>
              <p:nvPr/>
            </p:nvSpPr>
            <p:spPr bwMode="auto">
              <a:xfrm>
                <a:off x="4105" y="3067"/>
                <a:ext cx="9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地址</a:t>
                </a:r>
              </a:p>
            </p:txBody>
          </p:sp>
        </p:grpSp>
      </p:grpSp>
      <p:sp>
        <p:nvSpPr>
          <p:cNvPr id="43" name="Rectangle 15"/>
          <p:cNvSpPr>
            <a:spLocks noChangeArrowheads="1"/>
          </p:cNvSpPr>
          <p:nvPr/>
        </p:nvSpPr>
        <p:spPr bwMode="auto">
          <a:xfrm>
            <a:off x="1979613" y="2849563"/>
            <a:ext cx="16764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0x12345678</a:t>
            </a:r>
          </a:p>
        </p:txBody>
      </p:sp>
      <p:sp>
        <p:nvSpPr>
          <p:cNvPr id="44" name="Freeform 16"/>
          <p:cNvSpPr>
            <a:spLocks/>
          </p:cNvSpPr>
          <p:nvPr/>
        </p:nvSpPr>
        <p:spPr bwMode="auto">
          <a:xfrm>
            <a:off x="3563938" y="2314576"/>
            <a:ext cx="3671887" cy="503237"/>
          </a:xfrm>
          <a:custGeom>
            <a:avLst/>
            <a:gdLst>
              <a:gd name="T0" fmla="*/ 0 w 2313"/>
              <a:gd name="T1" fmla="*/ 2147483647 h 495"/>
              <a:gd name="T2" fmla="*/ 2147483647 w 2313"/>
              <a:gd name="T3" fmla="*/ 2147483647 h 495"/>
              <a:gd name="T4" fmla="*/ 2147483647 w 2313"/>
              <a:gd name="T5" fmla="*/ 2147483647 h 4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13" h="495">
                <a:moveTo>
                  <a:pt x="0" y="359"/>
                </a:moveTo>
                <a:cubicBezTo>
                  <a:pt x="173" y="303"/>
                  <a:pt x="652" y="0"/>
                  <a:pt x="1037" y="23"/>
                </a:cubicBezTo>
                <a:cubicBezTo>
                  <a:pt x="1422" y="46"/>
                  <a:pt x="2047" y="397"/>
                  <a:pt x="2313" y="495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 flipH="1">
            <a:off x="3656013" y="3033713"/>
            <a:ext cx="1203325" cy="12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779463" y="431915"/>
            <a:ext cx="7705725" cy="167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应用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示例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endParaRPr kumimoji="1" lang="en-US" altLang="zh-CN" sz="28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1" lang="en-US" altLang="zh-CN" sz="2000" dirty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LDR	R2,[R5]</a:t>
            </a:r>
            <a:r>
              <a:rPr kumimoji="1" lang="en-US" altLang="zh-CN" sz="2800" dirty="0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    </a:t>
            </a:r>
            <a:r>
              <a:rPr kumimoji="1"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;</a:t>
            </a:r>
            <a:r>
              <a:rPr kumimoji="1"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将</a:t>
            </a:r>
            <a:r>
              <a:rPr kumimoji="1"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R5</a:t>
            </a:r>
            <a:r>
              <a:rPr kumimoji="1" lang="zh-CN" alt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指向地址的字数据存入</a:t>
            </a:r>
            <a:r>
              <a:rPr kumimoji="1" lang="en-US" altLang="zh-CN" sz="2400" dirty="0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R2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nimBg="1"/>
      <p:bldP spid="29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09" y="1539434"/>
            <a:ext cx="11133693" cy="52317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椭圆 4"/>
          <p:cNvSpPr/>
          <p:nvPr/>
        </p:nvSpPr>
        <p:spPr>
          <a:xfrm>
            <a:off x="5756473" y="2357377"/>
            <a:ext cx="316376" cy="46343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756473" y="3410658"/>
            <a:ext cx="312516" cy="185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762263" y="4113471"/>
            <a:ext cx="310586" cy="5001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752613" y="6234895"/>
            <a:ext cx="316376" cy="4552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965709" y="246772"/>
            <a:ext cx="243829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应用示例</a:t>
            </a:r>
            <a:endParaRPr kumimoji="1" lang="en-US" altLang="zh-CN" sz="2800" dirty="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1" lang="en-US" altLang="zh-CN" sz="2000" dirty="0" smtClean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LDRX</a:t>
            </a:r>
          </a:p>
          <a:p>
            <a:pPr algn="just"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1" lang="en-US" altLang="zh-CN" sz="2000" dirty="0" smtClean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STRX</a:t>
            </a:r>
            <a:endParaRPr kumimoji="1" lang="en-US" altLang="zh-CN" sz="2400" dirty="0">
              <a:solidFill>
                <a:srgbClr val="000000"/>
              </a:solidFill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07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852004" y="1002893"/>
            <a:ext cx="942505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58775" indent="-4572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多寄存器加载</a:t>
            </a:r>
            <a:r>
              <a:rPr kumimoji="1"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存储指令可以实现在一组寄存器和一块</a:t>
            </a:r>
            <a:r>
              <a:rPr kumimoji="1"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连续的内存单元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之间传输数据；</a:t>
            </a:r>
            <a:endParaRPr kumimoji="1"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允许一条指令传送</a:t>
            </a:r>
            <a:r>
              <a:rPr kumimoji="1"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个寄存器的</a:t>
            </a:r>
            <a:r>
              <a:rPr kumimoji="1"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任何子集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kumimoji="1"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所有寄存器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1" lang="en-US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主要用于现场保护、数据复制、常数传递等。</a:t>
            </a:r>
          </a:p>
        </p:txBody>
      </p:sp>
      <p:grpSp>
        <p:nvGrpSpPr>
          <p:cNvPr id="35" name="Group 4"/>
          <p:cNvGrpSpPr>
            <a:grpSpLocks/>
          </p:cNvGrpSpPr>
          <p:nvPr/>
        </p:nvGrpSpPr>
        <p:grpSpPr bwMode="auto">
          <a:xfrm>
            <a:off x="491918" y="2562983"/>
            <a:ext cx="7848600" cy="3856383"/>
            <a:chOff x="567" y="1842"/>
            <a:chExt cx="4717" cy="2132"/>
          </a:xfrm>
        </p:grpSpPr>
        <p:sp>
          <p:nvSpPr>
            <p:cNvPr id="36" name="AutoShape 5"/>
            <p:cNvSpPr>
              <a:spLocks noChangeArrowheads="1"/>
            </p:cNvSpPr>
            <p:nvPr/>
          </p:nvSpPr>
          <p:spPr bwMode="auto">
            <a:xfrm>
              <a:off x="567" y="1842"/>
              <a:ext cx="4717" cy="998"/>
            </a:xfrm>
            <a:prstGeom prst="roundRect">
              <a:avLst>
                <a:gd name="adj" fmla="val 10102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AutoShape 6"/>
            <p:cNvSpPr>
              <a:spLocks noChangeArrowheads="1"/>
            </p:cNvSpPr>
            <p:nvPr/>
          </p:nvSpPr>
          <p:spPr bwMode="auto">
            <a:xfrm>
              <a:off x="567" y="2976"/>
              <a:ext cx="4717" cy="998"/>
            </a:xfrm>
            <a:prstGeom prst="roundRect">
              <a:avLst>
                <a:gd name="adj" fmla="val 10102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567" y="1842"/>
              <a:ext cx="4490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dirty="0">
                  <a:latin typeface="Times New Roman" pitchFamily="18" charset="0"/>
                  <a:ea typeface="华文新魏" pitchFamily="2" charset="-122"/>
                </a:rPr>
                <a:t>装载指令：</a:t>
              </a:r>
              <a:r>
                <a:rPr lang="en-US" altLang="zh-CN" sz="32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LD</a:t>
              </a:r>
              <a:r>
                <a:rPr lang="en-US" altLang="zh-CN" sz="3200" dirty="0" smtClean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M</a:t>
              </a:r>
              <a:r>
                <a:rPr lang="en-US" altLang="zh-CN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X</a:t>
              </a:r>
              <a:r>
                <a:rPr lang="en-US" altLang="zh-CN" sz="32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    </a:t>
              </a: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方正粗宋_GBK" pitchFamily="65" charset="-122"/>
                </a:rPr>
                <a:t>源地址</a:t>
              </a:r>
              <a:r>
                <a:rPr lang="en-US" altLang="zh-CN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方正粗宋_GBK" pitchFamily="65" charset="-122"/>
                </a:rPr>
                <a:t>,</a:t>
              </a: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方正粗宋_GBK" pitchFamily="65" charset="-122"/>
                </a:rPr>
                <a:t>目标寄存器列表</a:t>
              </a: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567" y="2973"/>
              <a:ext cx="4490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dirty="0">
                  <a:latin typeface="Times New Roman" pitchFamily="18" charset="0"/>
                  <a:ea typeface="华文新魏" pitchFamily="2" charset="-122"/>
                </a:rPr>
                <a:t>存储指令：</a:t>
              </a:r>
              <a:r>
                <a:rPr lang="en-US" altLang="zh-CN" sz="32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ST</a:t>
              </a:r>
              <a:r>
                <a:rPr lang="en-US" altLang="zh-CN" sz="3200" dirty="0" smtClean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M</a:t>
              </a:r>
              <a:r>
                <a:rPr lang="en-US" altLang="zh-CN" sz="2400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X</a:t>
              </a:r>
              <a:r>
                <a:rPr lang="en-US" altLang="zh-CN" sz="3200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    </a:t>
              </a: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方正粗宋_GBK" pitchFamily="65" charset="-122"/>
                </a:rPr>
                <a:t>目标地址</a:t>
              </a:r>
              <a:r>
                <a:rPr lang="en-US" altLang="zh-CN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方正粗宋_GBK" pitchFamily="65" charset="-122"/>
                </a:rPr>
                <a:t>,</a:t>
              </a: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方正粗宋_GBK" pitchFamily="65" charset="-122"/>
                </a:rPr>
                <a:t>源寄存器列表</a:t>
              </a:r>
            </a:p>
          </p:txBody>
        </p:sp>
      </p:grpSp>
      <p:grpSp>
        <p:nvGrpSpPr>
          <p:cNvPr id="40" name="Group 9"/>
          <p:cNvGrpSpPr>
            <a:grpSpLocks/>
          </p:cNvGrpSpPr>
          <p:nvPr/>
        </p:nvGrpSpPr>
        <p:grpSpPr bwMode="auto">
          <a:xfrm>
            <a:off x="3578156" y="3295582"/>
            <a:ext cx="3960812" cy="936625"/>
            <a:chOff x="2381" y="2205"/>
            <a:chExt cx="2495" cy="590"/>
          </a:xfrm>
        </p:grpSpPr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3923" y="2205"/>
              <a:ext cx="953" cy="59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3923" y="2251"/>
              <a:ext cx="953" cy="36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源地址</a:t>
              </a:r>
              <a:endPara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存储器</a:t>
              </a:r>
            </a:p>
          </p:txBody>
        </p:sp>
        <p:sp>
          <p:nvSpPr>
            <p:cNvPr id="43" name="Rectangle 12"/>
            <p:cNvSpPr>
              <a:spLocks noChangeArrowheads="1"/>
            </p:cNvSpPr>
            <p:nvPr/>
          </p:nvSpPr>
          <p:spPr bwMode="auto">
            <a:xfrm>
              <a:off x="2381" y="2296"/>
              <a:ext cx="998" cy="1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目标寄存器</a:t>
              </a:r>
              <a:r>
                <a:rPr lang="en-US" altLang="zh-CN" sz="20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2381" y="2522"/>
              <a:ext cx="998" cy="1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目标寄存器</a:t>
              </a:r>
              <a:r>
                <a:rPr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n</a:t>
              </a:r>
            </a:p>
          </p:txBody>
        </p:sp>
      </p:grpSp>
      <p:sp>
        <p:nvSpPr>
          <p:cNvPr id="45" name="AutoShape 14"/>
          <p:cNvSpPr>
            <a:spLocks noChangeArrowheads="1"/>
          </p:cNvSpPr>
          <p:nvPr/>
        </p:nvSpPr>
        <p:spPr bwMode="auto">
          <a:xfrm flipH="1">
            <a:off x="5233918" y="3447794"/>
            <a:ext cx="720725" cy="574675"/>
          </a:xfrm>
          <a:custGeom>
            <a:avLst/>
            <a:gdLst>
              <a:gd name="T0" fmla="*/ 601814618 w 21600"/>
              <a:gd name="T1" fmla="*/ 0 h 21600"/>
              <a:gd name="T2" fmla="*/ 0 w 21600"/>
              <a:gd name="T3" fmla="*/ 203390280 h 21600"/>
              <a:gd name="T4" fmla="*/ 601814618 w 21600"/>
              <a:gd name="T5" fmla="*/ 406779841 h 21600"/>
              <a:gd name="T6" fmla="*/ 802419112 w 21600"/>
              <a:gd name="T7" fmla="*/ 20339028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66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" name="Group 15"/>
          <p:cNvGrpSpPr>
            <a:grpSpLocks/>
          </p:cNvGrpSpPr>
          <p:nvPr/>
        </p:nvGrpSpPr>
        <p:grpSpPr bwMode="auto">
          <a:xfrm>
            <a:off x="3587543" y="5311843"/>
            <a:ext cx="3960812" cy="936625"/>
            <a:chOff x="2381" y="2205"/>
            <a:chExt cx="2495" cy="590"/>
          </a:xfrm>
        </p:grpSpPr>
        <p:sp>
          <p:nvSpPr>
            <p:cNvPr id="47" name="Rectangle 16"/>
            <p:cNvSpPr>
              <a:spLocks noChangeArrowheads="1"/>
            </p:cNvSpPr>
            <p:nvPr/>
          </p:nvSpPr>
          <p:spPr bwMode="auto">
            <a:xfrm>
              <a:off x="3923" y="2205"/>
              <a:ext cx="953" cy="59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8" name="Rectangle 17"/>
            <p:cNvSpPr>
              <a:spLocks noChangeArrowheads="1"/>
            </p:cNvSpPr>
            <p:nvPr/>
          </p:nvSpPr>
          <p:spPr bwMode="auto">
            <a:xfrm>
              <a:off x="3923" y="2251"/>
              <a:ext cx="953" cy="363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目标地址</a:t>
              </a:r>
              <a:endPara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存储器</a:t>
              </a:r>
            </a:p>
            <a:p>
              <a:pPr eaLnBrk="1" hangingPunct="1">
                <a:spcBef>
                  <a:spcPct val="50000"/>
                </a:spcBef>
              </a:pPr>
              <a:endPara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9" name="Rectangle 18"/>
            <p:cNvSpPr>
              <a:spLocks noChangeArrowheads="1"/>
            </p:cNvSpPr>
            <p:nvPr/>
          </p:nvSpPr>
          <p:spPr bwMode="auto">
            <a:xfrm>
              <a:off x="2381" y="2296"/>
              <a:ext cx="998" cy="1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源寄存器</a:t>
              </a:r>
              <a:r>
                <a:rPr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50" name="Rectangle 19"/>
            <p:cNvSpPr>
              <a:spLocks noChangeArrowheads="1"/>
            </p:cNvSpPr>
            <p:nvPr/>
          </p:nvSpPr>
          <p:spPr bwMode="auto">
            <a:xfrm>
              <a:off x="2381" y="2522"/>
              <a:ext cx="998" cy="18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源寄存器</a:t>
              </a:r>
              <a:r>
                <a:rPr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n</a:t>
              </a:r>
            </a:p>
          </p:txBody>
        </p:sp>
      </p:grpSp>
      <p:sp>
        <p:nvSpPr>
          <p:cNvPr id="51" name="AutoShape 20"/>
          <p:cNvSpPr>
            <a:spLocks noChangeArrowheads="1"/>
          </p:cNvSpPr>
          <p:nvPr/>
        </p:nvSpPr>
        <p:spPr bwMode="auto">
          <a:xfrm>
            <a:off x="5243305" y="5456306"/>
            <a:ext cx="720725" cy="574675"/>
          </a:xfrm>
          <a:custGeom>
            <a:avLst/>
            <a:gdLst>
              <a:gd name="T0" fmla="*/ 601814618 w 21600"/>
              <a:gd name="T1" fmla="*/ 0 h 21600"/>
              <a:gd name="T2" fmla="*/ 0 w 21600"/>
              <a:gd name="T3" fmla="*/ 203390280 h 21600"/>
              <a:gd name="T4" fmla="*/ 601814618 w 21600"/>
              <a:gd name="T5" fmla="*/ 406779841 h 21600"/>
              <a:gd name="T6" fmla="*/ 802419112 w 21600"/>
              <a:gd name="T7" fmla="*/ 20339028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66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" name="Group 10"/>
          <p:cNvGrpSpPr>
            <a:grpSpLocks/>
          </p:cNvGrpSpPr>
          <p:nvPr/>
        </p:nvGrpSpPr>
        <p:grpSpPr bwMode="auto">
          <a:xfrm>
            <a:off x="7746585" y="2935356"/>
            <a:ext cx="4105275" cy="2520950"/>
            <a:chOff x="2607" y="2069"/>
            <a:chExt cx="2586" cy="1588"/>
          </a:xfrm>
        </p:grpSpPr>
        <p:sp>
          <p:nvSpPr>
            <p:cNvPr id="53" name="AutoShape 11"/>
            <p:cNvSpPr>
              <a:spLocks/>
            </p:cNvSpPr>
            <p:nvPr/>
          </p:nvSpPr>
          <p:spPr bwMode="auto">
            <a:xfrm>
              <a:off x="2607" y="2069"/>
              <a:ext cx="181" cy="1134"/>
            </a:xfrm>
            <a:prstGeom prst="rightBrace">
              <a:avLst>
                <a:gd name="adj1" fmla="val 52210"/>
                <a:gd name="adj2" fmla="val 77319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4" name="Group 12"/>
            <p:cNvGrpSpPr>
              <a:grpSpLocks/>
            </p:cNvGrpSpPr>
            <p:nvPr/>
          </p:nvGrpSpPr>
          <p:grpSpPr bwMode="auto">
            <a:xfrm>
              <a:off x="2788" y="2523"/>
              <a:ext cx="2405" cy="1134"/>
              <a:chOff x="2788" y="2478"/>
              <a:chExt cx="2405" cy="1134"/>
            </a:xfrm>
          </p:grpSpPr>
          <p:sp>
            <p:nvSpPr>
              <p:cNvPr id="55" name="AutoShape 13"/>
              <p:cNvSpPr>
                <a:spLocks noChangeArrowheads="1"/>
              </p:cNvSpPr>
              <p:nvPr/>
            </p:nvSpPr>
            <p:spPr bwMode="auto">
              <a:xfrm>
                <a:off x="2788" y="2478"/>
                <a:ext cx="2405" cy="1134"/>
              </a:xfrm>
              <a:prstGeom prst="roundRect">
                <a:avLst>
                  <a:gd name="adj" fmla="val 7250"/>
                </a:avLst>
              </a:prstGeom>
              <a:solidFill>
                <a:srgbClr val="FFFFCC"/>
              </a:solidFill>
              <a:ln w="19050">
                <a:solidFill>
                  <a:srgbClr val="99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Rectangle 14"/>
              <p:cNvSpPr>
                <a:spLocks noChangeArrowheads="1"/>
              </p:cNvSpPr>
              <p:nvPr/>
            </p:nvSpPr>
            <p:spPr bwMode="auto">
              <a:xfrm>
                <a:off x="2834" y="2568"/>
                <a:ext cx="2359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>
                    <a:solidFill>
                      <a:srgbClr val="FF0000"/>
                    </a:solidFill>
                    <a:latin typeface="Arial Black" pitchFamily="34" charset="0"/>
                    <a:ea typeface="隶书" pitchFamily="49" charset="-122"/>
                  </a:rPr>
                  <a:t>IA</a:t>
                </a:r>
                <a:r>
                  <a:rPr lang="zh-CN" altLang="en-US" sz="2400" kern="0">
                    <a:solidFill>
                      <a:srgbClr val="FF0000"/>
                    </a:solidFill>
                    <a:latin typeface="Arial Black" pitchFamily="34" charset="0"/>
                    <a:ea typeface="隶书" pitchFamily="49" charset="-122"/>
                  </a:rPr>
                  <a:t>： </a:t>
                </a:r>
                <a:r>
                  <a:rPr lang="zh-CN" altLang="en-US" sz="24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rPr>
                  <a:t>每次传送</a:t>
                </a:r>
                <a:r>
                  <a:rPr lang="zh-CN" altLang="en-US" sz="2400" kern="0">
                    <a:solidFill>
                      <a:srgbClr val="0000FF"/>
                    </a:solidFill>
                    <a:latin typeface="Times New Roman" pitchFamily="18" charset="0"/>
                    <a:ea typeface="华文新魏" pitchFamily="2" charset="-122"/>
                  </a:rPr>
                  <a:t>后</a:t>
                </a:r>
                <a:r>
                  <a:rPr lang="zh-CN" altLang="en-US" sz="24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rPr>
                  <a:t>地址</a:t>
                </a:r>
                <a:r>
                  <a:rPr lang="zh-CN" altLang="en-US" sz="2400" kern="0">
                    <a:solidFill>
                      <a:srgbClr val="0000FF"/>
                    </a:solidFill>
                    <a:latin typeface="Times New Roman" pitchFamily="18" charset="0"/>
                    <a:ea typeface="华文新魏" pitchFamily="2" charset="-122"/>
                  </a:rPr>
                  <a:t>加</a:t>
                </a:r>
                <a:r>
                  <a:rPr lang="en-US" altLang="zh-CN" sz="2400" kern="0">
                    <a:solidFill>
                      <a:srgbClr val="0000FF"/>
                    </a:solidFill>
                    <a:latin typeface="Times New Roman" pitchFamily="18" charset="0"/>
                    <a:ea typeface="华文新魏" pitchFamily="2" charset="-122"/>
                  </a:rPr>
                  <a:t>4</a:t>
                </a:r>
              </a:p>
            </p:txBody>
          </p:sp>
          <p:sp>
            <p:nvSpPr>
              <p:cNvPr id="57" name="Rectangle 15"/>
              <p:cNvSpPr>
                <a:spLocks noChangeArrowheads="1"/>
              </p:cNvSpPr>
              <p:nvPr/>
            </p:nvSpPr>
            <p:spPr bwMode="auto">
              <a:xfrm>
                <a:off x="2834" y="2840"/>
                <a:ext cx="2359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>
                    <a:solidFill>
                      <a:srgbClr val="FF0000"/>
                    </a:solidFill>
                    <a:latin typeface="Arial Black" pitchFamily="34" charset="0"/>
                    <a:ea typeface="隶书" pitchFamily="49" charset="-122"/>
                  </a:rPr>
                  <a:t>IB</a:t>
                </a:r>
                <a:r>
                  <a:rPr lang="zh-CN" altLang="en-US" sz="2400" kern="0">
                    <a:solidFill>
                      <a:srgbClr val="FF0000"/>
                    </a:solidFill>
                    <a:latin typeface="Arial Black" pitchFamily="34" charset="0"/>
                    <a:ea typeface="隶书" pitchFamily="49" charset="-122"/>
                  </a:rPr>
                  <a:t>： </a:t>
                </a:r>
                <a:r>
                  <a:rPr lang="zh-CN" altLang="en-US" sz="24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rPr>
                  <a:t>每次传送</a:t>
                </a:r>
                <a:r>
                  <a:rPr lang="zh-CN" altLang="en-US" sz="2400" kern="0">
                    <a:solidFill>
                      <a:srgbClr val="0000FF"/>
                    </a:solidFill>
                    <a:latin typeface="Times New Roman" pitchFamily="18" charset="0"/>
                    <a:ea typeface="华文新魏" pitchFamily="2" charset="-122"/>
                  </a:rPr>
                  <a:t>前</a:t>
                </a:r>
                <a:r>
                  <a:rPr lang="zh-CN" altLang="en-US" sz="24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rPr>
                  <a:t>地址</a:t>
                </a:r>
                <a:r>
                  <a:rPr lang="zh-CN" altLang="en-US" sz="2400" kern="0">
                    <a:solidFill>
                      <a:srgbClr val="0000FF"/>
                    </a:solidFill>
                    <a:latin typeface="Times New Roman" pitchFamily="18" charset="0"/>
                    <a:ea typeface="华文新魏" pitchFamily="2" charset="-122"/>
                  </a:rPr>
                  <a:t>加</a:t>
                </a:r>
                <a:r>
                  <a:rPr lang="en-US" altLang="zh-CN" sz="2400" kern="0">
                    <a:solidFill>
                      <a:srgbClr val="0000FF"/>
                    </a:solidFill>
                    <a:latin typeface="Times New Roman" pitchFamily="18" charset="0"/>
                    <a:ea typeface="华文新魏" pitchFamily="2" charset="-122"/>
                  </a:rPr>
                  <a:t>4</a:t>
                </a:r>
              </a:p>
            </p:txBody>
          </p:sp>
          <p:sp>
            <p:nvSpPr>
              <p:cNvPr id="58" name="Rectangle 16"/>
              <p:cNvSpPr>
                <a:spLocks noChangeArrowheads="1"/>
              </p:cNvSpPr>
              <p:nvPr/>
            </p:nvSpPr>
            <p:spPr bwMode="auto">
              <a:xfrm>
                <a:off x="2834" y="3111"/>
                <a:ext cx="2359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rgbClr val="FF0000"/>
                    </a:solidFill>
                    <a:latin typeface="Arial Black" pitchFamily="34" charset="0"/>
                    <a:ea typeface="隶书" pitchFamily="49" charset="-122"/>
                  </a:rPr>
                  <a:t>DA</a:t>
                </a:r>
                <a:r>
                  <a:rPr lang="zh-CN" altLang="en-US" sz="2400" kern="0" dirty="0">
                    <a:solidFill>
                      <a:srgbClr val="FF0000"/>
                    </a:solidFill>
                    <a:latin typeface="Arial Black" pitchFamily="34" charset="0"/>
                    <a:ea typeface="隶书" pitchFamily="49" charset="-122"/>
                  </a:rPr>
                  <a:t>：</a:t>
                </a:r>
                <a:r>
                  <a:rPr lang="zh-CN" altLang="en-US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rPr>
                  <a:t>每次传送</a:t>
                </a:r>
                <a:r>
                  <a:rPr lang="zh-CN" altLang="en-US" sz="2400" kern="0" dirty="0">
                    <a:solidFill>
                      <a:srgbClr val="0000FF"/>
                    </a:solidFill>
                    <a:latin typeface="Times New Roman" pitchFamily="18" charset="0"/>
                    <a:ea typeface="华文新魏" pitchFamily="2" charset="-122"/>
                  </a:rPr>
                  <a:t>后</a:t>
                </a:r>
                <a:r>
                  <a:rPr lang="zh-CN" altLang="en-US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rPr>
                  <a:t>地址</a:t>
                </a:r>
                <a:r>
                  <a:rPr lang="zh-CN" altLang="en-US" sz="2400" kern="0" dirty="0">
                    <a:solidFill>
                      <a:srgbClr val="0000FF"/>
                    </a:solidFill>
                    <a:latin typeface="Times New Roman" pitchFamily="18" charset="0"/>
                    <a:ea typeface="华文新魏" pitchFamily="2" charset="-122"/>
                  </a:rPr>
                  <a:t>减</a:t>
                </a:r>
                <a:r>
                  <a:rPr lang="en-US" altLang="zh-CN" sz="2400" kern="0" dirty="0">
                    <a:solidFill>
                      <a:srgbClr val="0000FF"/>
                    </a:solidFill>
                    <a:latin typeface="Times New Roman" pitchFamily="18" charset="0"/>
                    <a:ea typeface="华文新魏" pitchFamily="2" charset="-122"/>
                  </a:rPr>
                  <a:t>4</a:t>
                </a:r>
              </a:p>
            </p:txBody>
          </p:sp>
          <p:sp>
            <p:nvSpPr>
              <p:cNvPr id="59" name="Rectangle 17"/>
              <p:cNvSpPr>
                <a:spLocks noChangeArrowheads="1"/>
              </p:cNvSpPr>
              <p:nvPr/>
            </p:nvSpPr>
            <p:spPr bwMode="auto">
              <a:xfrm>
                <a:off x="2834" y="3383"/>
                <a:ext cx="2359" cy="1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rgbClr val="FF0000"/>
                    </a:solidFill>
                    <a:latin typeface="Arial Black" pitchFamily="34" charset="0"/>
                    <a:ea typeface="隶书" pitchFamily="49" charset="-122"/>
                  </a:rPr>
                  <a:t>DB</a:t>
                </a:r>
                <a:r>
                  <a:rPr lang="zh-CN" altLang="en-US" sz="2400" kern="0" dirty="0">
                    <a:solidFill>
                      <a:srgbClr val="FF0000"/>
                    </a:solidFill>
                    <a:latin typeface="Arial Black" pitchFamily="34" charset="0"/>
                    <a:ea typeface="隶书" pitchFamily="49" charset="-122"/>
                  </a:rPr>
                  <a:t>：</a:t>
                </a:r>
                <a:r>
                  <a:rPr lang="zh-CN" altLang="en-US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rPr>
                  <a:t>每次传送</a:t>
                </a:r>
                <a:r>
                  <a:rPr lang="zh-CN" altLang="en-US" sz="2400" kern="0" dirty="0">
                    <a:solidFill>
                      <a:srgbClr val="0000FF"/>
                    </a:solidFill>
                    <a:latin typeface="Times New Roman" pitchFamily="18" charset="0"/>
                    <a:ea typeface="华文新魏" pitchFamily="2" charset="-122"/>
                  </a:rPr>
                  <a:t>前</a:t>
                </a:r>
                <a:r>
                  <a:rPr lang="zh-CN" altLang="en-US" sz="2400" kern="0" dirty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rPr>
                  <a:t>地址</a:t>
                </a:r>
                <a:r>
                  <a:rPr lang="zh-CN" altLang="en-US" sz="2400" kern="0" dirty="0">
                    <a:solidFill>
                      <a:srgbClr val="0000FF"/>
                    </a:solidFill>
                    <a:latin typeface="Times New Roman" pitchFamily="18" charset="0"/>
                    <a:ea typeface="华文新魏" pitchFamily="2" charset="-122"/>
                  </a:rPr>
                  <a:t>减</a:t>
                </a:r>
                <a:r>
                  <a:rPr lang="en-US" altLang="zh-CN" sz="2400" kern="0" dirty="0">
                    <a:solidFill>
                      <a:srgbClr val="0000FF"/>
                    </a:solidFill>
                    <a:latin typeface="Times New Roman" pitchFamily="18" charset="0"/>
                    <a:ea typeface="华文新魏" pitchFamily="2" charset="-122"/>
                  </a:rPr>
                  <a:t>4</a:t>
                </a:r>
              </a:p>
            </p:txBody>
          </p:sp>
        </p:grpSp>
      </p:grpSp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491918" y="307682"/>
            <a:ext cx="4318621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1.1 </a:t>
            </a:r>
            <a:r>
              <a:rPr kumimoji="1"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存储器</a:t>
            </a:r>
            <a:r>
              <a:rPr kumimoji="1"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访问指令</a:t>
            </a:r>
            <a:r>
              <a:rPr kumimoji="1"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endParaRPr kumimoji="1" lang="zh-CN" altLang="en-US" sz="36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8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664687" cy="41857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cmpd="sng"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lvl="0" indent="2095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1、什么是Thumb?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indent="2095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latin typeface="Arial" panose="020B0604020202020204" pitchFamily="34" charset="0"/>
              </a:rPr>
              <a:t>Thumb指令能够看做是ARM指令压缩形式的子集。是针对代码密度的问题而提出的。它具有16位的代码密度。Thumb不是一个完整的体系结构，不能指望处理程序仅仅运行Thumb指令而不支持ARM指令集[5]。</a:t>
            </a:r>
          </a:p>
          <a:p>
            <a:pPr lvl="0" indent="2095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 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indent="2095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2、为什么要有Thumb2,它与其他指令的关系如何?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indent="2095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latin typeface="Arial" panose="020B0604020202020204" pitchFamily="34" charset="0"/>
              </a:rPr>
              <a:t>注意上面的官方用语，用的是技术而不是说“Thumb-2指令集”。从官方角度说，并没有“Thumb-2指令集”。但[1]提及了，也算是合理的存在吧。</a:t>
            </a:r>
          </a:p>
          <a:p>
            <a:pPr lvl="0" indent="2095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latin typeface="Arial" panose="020B0604020202020204" pitchFamily="34" charset="0"/>
              </a:rPr>
              <a:t>基于Thumb-2技术的Thumb指令集，不仅在原先的Thumb指令集基础上又添加了一些与ARM指令集中相同的指令（添加的这些指令大多是4字节编码的），而且降低了大多数原先Thumb指令集中运行条件的限制[3]。另外，为了提高架构见的软件移植性，并使得不同架构的ARM处理器符合同一汇编语言语法[1]，基于Thumb-2技术的Thumb指令集引入了全新的汇编语法——“统一汇编语言UAL”,从而实现了对独立的ARM语法和Thumb语法的代替[3]。</a:t>
            </a:r>
          </a:p>
          <a:p>
            <a:pPr lvl="0" indent="2095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 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indent="2095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3、Cortex-M与Thumb-2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indent="2095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latin typeface="Arial" panose="020B0604020202020204" pitchFamily="34" charset="0"/>
              </a:rPr>
              <a:t>为了方便设计对成本敏感的设备，Cortex-M7处理器实现了紧密耦合的系统组件，减少了处理器面积，同时显著提高了中断处理和系统调试能力。Cortex-M7处理器实现了</a:t>
            </a:r>
            <a:r>
              <a:rPr lang="zh-CN" altLang="zh-CN" sz="1400" dirty="0">
                <a:solidFill>
                  <a:srgbClr val="FA0000"/>
                </a:solidFill>
                <a:latin typeface="Arial" panose="020B0604020202020204" pitchFamily="34" charset="0"/>
              </a:rPr>
              <a:t>基于Thumb-2技术</a:t>
            </a:r>
            <a:r>
              <a:rPr lang="zh-CN" altLang="zh-CN" sz="1400" dirty="0">
                <a:latin typeface="Arial" panose="020B0604020202020204" pitchFamily="34" charset="0"/>
              </a:rPr>
              <a:t>的Thumb®指令集的一个版本，确保了高的代码密度和降低的程序内存需求。Cortex-M7处理器指令集提供了现代32位架构所期望的卓越性能，比大多数8位和16位微控制器具有更好的代码密度[2]。</a:t>
            </a:r>
          </a:p>
          <a:p>
            <a:pPr lvl="0" indent="2095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latin typeface="Arial" panose="020B0604020202020204" pitchFamily="34" charset="0"/>
              </a:rPr>
              <a:t>由于处理器支持Thumb-2指令集中的</a:t>
            </a:r>
            <a:r>
              <a:rPr lang="zh-CN" altLang="zh-CN" sz="1400" dirty="0" smtClean="0">
                <a:latin typeface="Arial" panose="020B0604020202020204" pitchFamily="34" charset="0"/>
              </a:rPr>
              <a:t>16和</a:t>
            </a:r>
            <a:r>
              <a:rPr lang="zh-CN" altLang="zh-CN" sz="1400" dirty="0">
                <a:latin typeface="Arial" panose="020B0604020202020204" pitchFamily="34" charset="0"/>
              </a:rPr>
              <a:t>32指令，因此无须在Thumb状态（16位指令）和ARM状态（32位指令）间来回切换。</a:t>
            </a:r>
          </a:p>
          <a:p>
            <a:pPr lvl="0" indent="2095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CortexM系列对Thumb-2指令集支持的程度是不同的，具体详见各自的手册。可以根据不同处理器支持的特性来初步判断是否有某些指令，如CortexM4支持浮点运算，因此就有“V”开头的一些浮点运算指令。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803931" y="5124310"/>
            <a:ext cx="1014774" cy="3561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一点参考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0" y="3874854"/>
            <a:ext cx="4632960" cy="29002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283" y="3874854"/>
            <a:ext cx="4674162" cy="29002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2518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66749" y="1604618"/>
            <a:ext cx="416284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数据块传送指令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操作过程如右图所示，其中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R1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为指令执行前的基址寄存器，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R1</a:t>
            </a:r>
            <a:r>
              <a:rPr kumimoji="1" lang="en-US" altLang="zh-CN" sz="2400" dirty="0"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则为指令执行后的基址寄存器。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5996609" y="1598751"/>
            <a:ext cx="5181600" cy="5149850"/>
            <a:chOff x="2112" y="740"/>
            <a:chExt cx="3264" cy="3244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2112" y="740"/>
              <a:ext cx="3264" cy="3244"/>
              <a:chOff x="2112" y="740"/>
              <a:chExt cx="3264" cy="3244"/>
            </a:xfrm>
          </p:grpSpPr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2160" y="740"/>
                <a:ext cx="1440" cy="1324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17" name="Group 7"/>
              <p:cNvGrpSpPr>
                <a:grpSpLocks/>
              </p:cNvGrpSpPr>
              <p:nvPr/>
            </p:nvGrpSpPr>
            <p:grpSpPr bwMode="auto">
              <a:xfrm>
                <a:off x="2592" y="836"/>
                <a:ext cx="480" cy="1152"/>
                <a:chOff x="480" y="2736"/>
                <a:chExt cx="480" cy="1152"/>
              </a:xfrm>
            </p:grpSpPr>
            <p:sp>
              <p:nvSpPr>
                <p:cNvPr id="82" name="Rectangle 8"/>
                <p:cNvSpPr>
                  <a:spLocks noChangeArrowheads="1"/>
                </p:cNvSpPr>
                <p:nvPr/>
              </p:nvSpPr>
              <p:spPr bwMode="auto">
                <a:xfrm>
                  <a:off x="480" y="3312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R5</a:t>
                  </a:r>
                </a:p>
              </p:txBody>
            </p:sp>
            <p:sp>
              <p:nvSpPr>
                <p:cNvPr id="83" name="Rectangle 9"/>
                <p:cNvSpPr>
                  <a:spLocks noChangeArrowheads="1"/>
                </p:cNvSpPr>
                <p:nvPr/>
              </p:nvSpPr>
              <p:spPr bwMode="auto">
                <a:xfrm>
                  <a:off x="480" y="3120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R6</a:t>
                  </a:r>
                </a:p>
              </p:txBody>
            </p:sp>
            <p:sp>
              <p:nvSpPr>
                <p:cNvPr id="84" name="Rectangle 10"/>
                <p:cNvSpPr>
                  <a:spLocks noChangeArrowheads="1"/>
                </p:cNvSpPr>
                <p:nvPr/>
              </p:nvSpPr>
              <p:spPr bwMode="auto">
                <a:xfrm>
                  <a:off x="480" y="2928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R7</a:t>
                  </a:r>
                </a:p>
              </p:txBody>
            </p:sp>
            <p:sp>
              <p:nvSpPr>
                <p:cNvPr id="85" name="Rectangle 11"/>
                <p:cNvSpPr>
                  <a:spLocks noChangeArrowheads="1"/>
                </p:cNvSpPr>
                <p:nvPr/>
              </p:nvSpPr>
              <p:spPr bwMode="auto">
                <a:xfrm>
                  <a:off x="480" y="2736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zh-CN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86" name="Rectangle 12"/>
                <p:cNvSpPr>
                  <a:spLocks noChangeArrowheads="1"/>
                </p:cNvSpPr>
                <p:nvPr/>
              </p:nvSpPr>
              <p:spPr bwMode="auto">
                <a:xfrm>
                  <a:off x="480" y="3504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zh-CN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87" name="Rectangle 13"/>
                <p:cNvSpPr>
                  <a:spLocks noChangeArrowheads="1"/>
                </p:cNvSpPr>
                <p:nvPr/>
              </p:nvSpPr>
              <p:spPr bwMode="auto">
                <a:xfrm>
                  <a:off x="480" y="3696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zh-CN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</p:grp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2160" y="1412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rPr>
                  <a:t>R1  </a:t>
                </a:r>
                <a:r>
                  <a:rPr lang="en-US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  <a:sym typeface="Wingdings" pitchFamily="2" charset="2"/>
                  </a:rPr>
                  <a:t></a:t>
                </a:r>
                <a:endParaRPr lang="en-US" altLang="zh-CN" sz="16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2160" y="836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rPr>
                  <a:t>R1’ </a:t>
                </a:r>
                <a:r>
                  <a:rPr lang="en-US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  <a:sym typeface="Wingdings" pitchFamily="2" charset="2"/>
                  </a:rPr>
                  <a:t></a:t>
                </a:r>
                <a:endParaRPr lang="en-US" altLang="zh-CN" sz="16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2112" y="2064"/>
                <a:ext cx="15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1600" kern="0" smtClean="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指令</a:t>
                </a:r>
                <a:r>
                  <a:rPr lang="en-US" altLang="zh-CN" sz="1600" kern="0" smtClean="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STM</a:t>
                </a:r>
                <a:r>
                  <a:rPr lang="en-US" altLang="zh-CN" sz="1600" kern="0" smtClean="0">
                    <a:solidFill>
                      <a:srgbClr val="FF0000"/>
                    </a:solidFill>
                    <a:latin typeface="Arial Black" pitchFamily="34" charset="0"/>
                    <a:ea typeface="华文新魏" pitchFamily="2" charset="-122"/>
                  </a:rPr>
                  <a:t>IA</a:t>
                </a:r>
                <a:r>
                  <a:rPr lang="en-US" altLang="zh-CN" sz="1600" kern="0" smtClean="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  R1!,{R5-R7}</a:t>
                </a:r>
              </a:p>
            </p:txBody>
          </p:sp>
          <p:grpSp>
            <p:nvGrpSpPr>
              <p:cNvPr id="21" name="Group 17"/>
              <p:cNvGrpSpPr>
                <a:grpSpLocks/>
              </p:cNvGrpSpPr>
              <p:nvPr/>
            </p:nvGrpSpPr>
            <p:grpSpPr bwMode="auto">
              <a:xfrm>
                <a:off x="3072" y="836"/>
                <a:ext cx="480" cy="1152"/>
                <a:chOff x="960" y="2736"/>
                <a:chExt cx="480" cy="1152"/>
              </a:xfrm>
            </p:grpSpPr>
            <p:sp>
              <p:nvSpPr>
                <p:cNvPr id="76" name="Rectangle 18"/>
                <p:cNvSpPr>
                  <a:spLocks noChangeArrowheads="1"/>
                </p:cNvSpPr>
                <p:nvPr/>
              </p:nvSpPr>
              <p:spPr bwMode="auto">
                <a:xfrm>
                  <a:off x="960" y="3312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4008H</a:t>
                  </a:r>
                </a:p>
              </p:txBody>
            </p:sp>
            <p:sp>
              <p:nvSpPr>
                <p:cNvPr id="77" name="Rectangle 19"/>
                <p:cNvSpPr>
                  <a:spLocks noChangeArrowheads="1"/>
                </p:cNvSpPr>
                <p:nvPr/>
              </p:nvSpPr>
              <p:spPr bwMode="auto">
                <a:xfrm>
                  <a:off x="960" y="3504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4004H</a:t>
                  </a:r>
                </a:p>
              </p:txBody>
            </p:sp>
            <p:sp>
              <p:nvSpPr>
                <p:cNvPr id="78" name="Rectangle 20"/>
                <p:cNvSpPr>
                  <a:spLocks noChangeArrowheads="1"/>
                </p:cNvSpPr>
                <p:nvPr/>
              </p:nvSpPr>
              <p:spPr bwMode="auto">
                <a:xfrm>
                  <a:off x="960" y="3696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4000H</a:t>
                  </a:r>
                </a:p>
              </p:txBody>
            </p:sp>
            <p:sp>
              <p:nvSpPr>
                <p:cNvPr id="79" name="Rectangle 21"/>
                <p:cNvSpPr>
                  <a:spLocks noChangeArrowheads="1"/>
                </p:cNvSpPr>
                <p:nvPr/>
              </p:nvSpPr>
              <p:spPr bwMode="auto">
                <a:xfrm>
                  <a:off x="960" y="2736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4014H</a:t>
                  </a:r>
                </a:p>
              </p:txBody>
            </p:sp>
            <p:sp>
              <p:nvSpPr>
                <p:cNvPr id="80" name="Rectangle 22"/>
                <p:cNvSpPr>
                  <a:spLocks noChangeArrowheads="1"/>
                </p:cNvSpPr>
                <p:nvPr/>
              </p:nvSpPr>
              <p:spPr bwMode="auto">
                <a:xfrm>
                  <a:off x="960" y="2928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4010H</a:t>
                  </a:r>
                </a:p>
              </p:txBody>
            </p:sp>
            <p:sp>
              <p:nvSpPr>
                <p:cNvPr id="81" name="Rectangle 23"/>
                <p:cNvSpPr>
                  <a:spLocks noChangeArrowheads="1"/>
                </p:cNvSpPr>
                <p:nvPr/>
              </p:nvSpPr>
              <p:spPr bwMode="auto">
                <a:xfrm>
                  <a:off x="960" y="312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400CH</a:t>
                  </a:r>
                </a:p>
              </p:txBody>
            </p:sp>
          </p:grpSp>
          <p:sp>
            <p:nvSpPr>
              <p:cNvPr id="22" name="Rectangle 24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1440" cy="1324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3" name="Group 25"/>
              <p:cNvGrpSpPr>
                <a:grpSpLocks/>
              </p:cNvGrpSpPr>
              <p:nvPr/>
            </p:nvGrpSpPr>
            <p:grpSpPr bwMode="auto">
              <a:xfrm>
                <a:off x="2592" y="2544"/>
                <a:ext cx="480" cy="1152"/>
                <a:chOff x="480" y="2736"/>
                <a:chExt cx="480" cy="1152"/>
              </a:xfrm>
            </p:grpSpPr>
            <p:sp>
              <p:nvSpPr>
                <p:cNvPr id="70" name="Rectangle 26"/>
                <p:cNvSpPr>
                  <a:spLocks noChangeArrowheads="1"/>
                </p:cNvSpPr>
                <p:nvPr/>
              </p:nvSpPr>
              <p:spPr bwMode="auto">
                <a:xfrm>
                  <a:off x="480" y="3312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R5</a:t>
                  </a:r>
                </a:p>
              </p:txBody>
            </p:sp>
            <p:sp>
              <p:nvSpPr>
                <p:cNvPr id="71" name="Rectangle 27"/>
                <p:cNvSpPr>
                  <a:spLocks noChangeArrowheads="1"/>
                </p:cNvSpPr>
                <p:nvPr/>
              </p:nvSpPr>
              <p:spPr bwMode="auto">
                <a:xfrm>
                  <a:off x="480" y="3120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R6</a:t>
                  </a:r>
                </a:p>
              </p:txBody>
            </p:sp>
            <p:sp>
              <p:nvSpPr>
                <p:cNvPr id="72" name="Rectangle 28"/>
                <p:cNvSpPr>
                  <a:spLocks noChangeArrowheads="1"/>
                </p:cNvSpPr>
                <p:nvPr/>
              </p:nvSpPr>
              <p:spPr bwMode="auto">
                <a:xfrm>
                  <a:off x="480" y="2928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R7</a:t>
                  </a:r>
                </a:p>
              </p:txBody>
            </p:sp>
            <p:sp>
              <p:nvSpPr>
                <p:cNvPr id="73" name="Rectangle 29"/>
                <p:cNvSpPr>
                  <a:spLocks noChangeArrowheads="1"/>
                </p:cNvSpPr>
                <p:nvPr/>
              </p:nvSpPr>
              <p:spPr bwMode="auto">
                <a:xfrm>
                  <a:off x="480" y="2736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zh-CN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74" name="Rectangle 30"/>
                <p:cNvSpPr>
                  <a:spLocks noChangeArrowheads="1"/>
                </p:cNvSpPr>
                <p:nvPr/>
              </p:nvSpPr>
              <p:spPr bwMode="auto">
                <a:xfrm>
                  <a:off x="480" y="3504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zh-CN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75" name="Rectangle 31"/>
                <p:cNvSpPr>
                  <a:spLocks noChangeArrowheads="1"/>
                </p:cNvSpPr>
                <p:nvPr/>
              </p:nvSpPr>
              <p:spPr bwMode="auto">
                <a:xfrm>
                  <a:off x="480" y="3696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zh-CN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</p:grpSp>
          <p:sp>
            <p:nvSpPr>
              <p:cNvPr id="24" name="Rectangle 32"/>
              <p:cNvSpPr>
                <a:spLocks noChangeArrowheads="1"/>
              </p:cNvSpPr>
              <p:nvPr/>
            </p:nvSpPr>
            <p:spPr bwMode="auto">
              <a:xfrm>
                <a:off x="2160" y="2736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rPr>
                  <a:t>R1  </a:t>
                </a:r>
                <a:r>
                  <a:rPr lang="en-US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  <a:sym typeface="Wingdings" pitchFamily="2" charset="2"/>
                  </a:rPr>
                  <a:t></a:t>
                </a:r>
                <a:endParaRPr lang="en-US" altLang="zh-CN" sz="16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25" name="Rectangle 33"/>
              <p:cNvSpPr>
                <a:spLocks noChangeArrowheads="1"/>
              </p:cNvSpPr>
              <p:nvPr/>
            </p:nvSpPr>
            <p:spPr bwMode="auto">
              <a:xfrm>
                <a:off x="2160" y="3312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rPr>
                  <a:t>R1’ </a:t>
                </a:r>
                <a:r>
                  <a:rPr lang="en-US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  <a:sym typeface="Wingdings" pitchFamily="2" charset="2"/>
                  </a:rPr>
                  <a:t></a:t>
                </a:r>
                <a:endParaRPr lang="en-US" altLang="zh-CN" sz="16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26" name="Text Box 34"/>
              <p:cNvSpPr txBox="1">
                <a:spLocks noChangeArrowheads="1"/>
              </p:cNvSpPr>
              <p:nvPr/>
            </p:nvSpPr>
            <p:spPr bwMode="auto">
              <a:xfrm>
                <a:off x="2112" y="3772"/>
                <a:ext cx="15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1600" kern="0" smtClean="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指令</a:t>
                </a:r>
                <a:r>
                  <a:rPr lang="en-US" altLang="zh-CN" sz="1600" kern="0" smtClean="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STM</a:t>
                </a:r>
                <a:r>
                  <a:rPr lang="en-US" altLang="zh-CN" sz="1600" kern="0" smtClean="0">
                    <a:solidFill>
                      <a:srgbClr val="FF0000"/>
                    </a:solidFill>
                    <a:latin typeface="Arial Black" pitchFamily="34" charset="0"/>
                    <a:ea typeface="华文新魏" pitchFamily="2" charset="-122"/>
                  </a:rPr>
                  <a:t>DA</a:t>
                </a:r>
                <a:r>
                  <a:rPr lang="en-US" altLang="zh-CN" sz="1600" kern="0" smtClean="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  R1!,{R5-R7}</a:t>
                </a:r>
              </a:p>
            </p:txBody>
          </p:sp>
          <p:grpSp>
            <p:nvGrpSpPr>
              <p:cNvPr id="27" name="Group 35"/>
              <p:cNvGrpSpPr>
                <a:grpSpLocks/>
              </p:cNvGrpSpPr>
              <p:nvPr/>
            </p:nvGrpSpPr>
            <p:grpSpPr bwMode="auto">
              <a:xfrm>
                <a:off x="3072" y="2544"/>
                <a:ext cx="480" cy="1152"/>
                <a:chOff x="960" y="2736"/>
                <a:chExt cx="480" cy="1152"/>
              </a:xfrm>
            </p:grpSpPr>
            <p:sp>
              <p:nvSpPr>
                <p:cNvPr id="64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3312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4008H</a:t>
                  </a:r>
                </a:p>
              </p:txBody>
            </p:sp>
            <p:sp>
              <p:nvSpPr>
                <p:cNvPr id="65" name="Rectangle 37"/>
                <p:cNvSpPr>
                  <a:spLocks noChangeArrowheads="1"/>
                </p:cNvSpPr>
                <p:nvPr/>
              </p:nvSpPr>
              <p:spPr bwMode="auto">
                <a:xfrm>
                  <a:off x="960" y="3504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4004H</a:t>
                  </a:r>
                </a:p>
              </p:txBody>
            </p:sp>
            <p:sp>
              <p:nvSpPr>
                <p:cNvPr id="66" name="Rectangle 38"/>
                <p:cNvSpPr>
                  <a:spLocks noChangeArrowheads="1"/>
                </p:cNvSpPr>
                <p:nvPr/>
              </p:nvSpPr>
              <p:spPr bwMode="auto">
                <a:xfrm>
                  <a:off x="960" y="3696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4000H</a:t>
                  </a:r>
                </a:p>
              </p:txBody>
            </p:sp>
            <p:sp>
              <p:nvSpPr>
                <p:cNvPr id="67" name="Rectangle 39"/>
                <p:cNvSpPr>
                  <a:spLocks noChangeArrowheads="1"/>
                </p:cNvSpPr>
                <p:nvPr/>
              </p:nvSpPr>
              <p:spPr bwMode="auto">
                <a:xfrm>
                  <a:off x="960" y="2736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4014H</a:t>
                  </a:r>
                </a:p>
              </p:txBody>
            </p:sp>
            <p:sp>
              <p:nvSpPr>
                <p:cNvPr id="68" name="Rectangle 40"/>
                <p:cNvSpPr>
                  <a:spLocks noChangeArrowheads="1"/>
                </p:cNvSpPr>
                <p:nvPr/>
              </p:nvSpPr>
              <p:spPr bwMode="auto">
                <a:xfrm>
                  <a:off x="960" y="2928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4010H</a:t>
                  </a:r>
                </a:p>
              </p:txBody>
            </p:sp>
            <p:sp>
              <p:nvSpPr>
                <p:cNvPr id="69" name="Rectangle 41"/>
                <p:cNvSpPr>
                  <a:spLocks noChangeArrowheads="1"/>
                </p:cNvSpPr>
                <p:nvPr/>
              </p:nvSpPr>
              <p:spPr bwMode="auto">
                <a:xfrm>
                  <a:off x="960" y="312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400CH</a:t>
                  </a:r>
                </a:p>
              </p:txBody>
            </p:sp>
          </p:grpSp>
          <p:sp>
            <p:nvSpPr>
              <p:cNvPr id="28" name="Rectangle 42"/>
              <p:cNvSpPr>
                <a:spLocks noChangeArrowheads="1"/>
              </p:cNvSpPr>
              <p:nvPr/>
            </p:nvSpPr>
            <p:spPr bwMode="auto">
              <a:xfrm>
                <a:off x="3888" y="740"/>
                <a:ext cx="1440" cy="1324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9" name="Group 43"/>
              <p:cNvGrpSpPr>
                <a:grpSpLocks/>
              </p:cNvGrpSpPr>
              <p:nvPr/>
            </p:nvGrpSpPr>
            <p:grpSpPr bwMode="auto">
              <a:xfrm>
                <a:off x="4320" y="836"/>
                <a:ext cx="480" cy="1152"/>
                <a:chOff x="480" y="2736"/>
                <a:chExt cx="480" cy="1152"/>
              </a:xfrm>
            </p:grpSpPr>
            <p:sp>
              <p:nvSpPr>
                <p:cNvPr id="58" name="Rectangle 44"/>
                <p:cNvSpPr>
                  <a:spLocks noChangeArrowheads="1"/>
                </p:cNvSpPr>
                <p:nvPr/>
              </p:nvSpPr>
              <p:spPr bwMode="auto">
                <a:xfrm>
                  <a:off x="480" y="3312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R5</a:t>
                  </a:r>
                </a:p>
              </p:txBody>
            </p:sp>
            <p:sp>
              <p:nvSpPr>
                <p:cNvPr id="59" name="Rectangle 45"/>
                <p:cNvSpPr>
                  <a:spLocks noChangeArrowheads="1"/>
                </p:cNvSpPr>
                <p:nvPr/>
              </p:nvSpPr>
              <p:spPr bwMode="auto">
                <a:xfrm>
                  <a:off x="480" y="3120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R6</a:t>
                  </a:r>
                </a:p>
              </p:txBody>
            </p:sp>
            <p:sp>
              <p:nvSpPr>
                <p:cNvPr id="60" name="Rectangle 46"/>
                <p:cNvSpPr>
                  <a:spLocks noChangeArrowheads="1"/>
                </p:cNvSpPr>
                <p:nvPr/>
              </p:nvSpPr>
              <p:spPr bwMode="auto">
                <a:xfrm>
                  <a:off x="480" y="2928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R7</a:t>
                  </a:r>
                </a:p>
              </p:txBody>
            </p:sp>
            <p:sp>
              <p:nvSpPr>
                <p:cNvPr id="61" name="Rectangle 47"/>
                <p:cNvSpPr>
                  <a:spLocks noChangeArrowheads="1"/>
                </p:cNvSpPr>
                <p:nvPr/>
              </p:nvSpPr>
              <p:spPr bwMode="auto">
                <a:xfrm>
                  <a:off x="480" y="2736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zh-CN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62" name="Rectangle 48"/>
                <p:cNvSpPr>
                  <a:spLocks noChangeArrowheads="1"/>
                </p:cNvSpPr>
                <p:nvPr/>
              </p:nvSpPr>
              <p:spPr bwMode="auto">
                <a:xfrm>
                  <a:off x="480" y="3504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zh-CN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63" name="Rectangle 49"/>
                <p:cNvSpPr>
                  <a:spLocks noChangeArrowheads="1"/>
                </p:cNvSpPr>
                <p:nvPr/>
              </p:nvSpPr>
              <p:spPr bwMode="auto">
                <a:xfrm>
                  <a:off x="480" y="3696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zh-CN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</p:grpSp>
          <p:sp>
            <p:nvSpPr>
              <p:cNvPr id="30" name="Rectangle 50"/>
              <p:cNvSpPr>
                <a:spLocks noChangeArrowheads="1"/>
              </p:cNvSpPr>
              <p:nvPr/>
            </p:nvSpPr>
            <p:spPr bwMode="auto">
              <a:xfrm>
                <a:off x="3888" y="1632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rPr>
                  <a:t>R1  </a:t>
                </a:r>
                <a:r>
                  <a:rPr lang="en-US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  <a:sym typeface="Wingdings" pitchFamily="2" charset="2"/>
                  </a:rPr>
                  <a:t></a:t>
                </a:r>
                <a:endParaRPr lang="en-US" altLang="zh-CN" sz="16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31" name="Rectangle 51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rPr>
                  <a:t>R1’ </a:t>
                </a:r>
                <a:r>
                  <a:rPr lang="en-US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  <a:sym typeface="Wingdings" pitchFamily="2" charset="2"/>
                  </a:rPr>
                  <a:t></a:t>
                </a:r>
                <a:endParaRPr lang="en-US" altLang="zh-CN" sz="16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32" name="Text Box 52"/>
              <p:cNvSpPr txBox="1">
                <a:spLocks noChangeArrowheads="1"/>
              </p:cNvSpPr>
              <p:nvPr/>
            </p:nvSpPr>
            <p:spPr bwMode="auto">
              <a:xfrm>
                <a:off x="3840" y="2064"/>
                <a:ext cx="15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1600" kern="0" smtClean="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指令</a:t>
                </a:r>
                <a:r>
                  <a:rPr lang="en-US" altLang="zh-CN" sz="1600" kern="0" smtClean="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STM</a:t>
                </a:r>
                <a:r>
                  <a:rPr lang="en-US" altLang="zh-CN" sz="1600" kern="0" smtClean="0">
                    <a:solidFill>
                      <a:srgbClr val="FF0000"/>
                    </a:solidFill>
                    <a:latin typeface="Arial Black" pitchFamily="34" charset="0"/>
                    <a:ea typeface="华文新魏" pitchFamily="2" charset="-122"/>
                  </a:rPr>
                  <a:t>IB</a:t>
                </a:r>
                <a:r>
                  <a:rPr lang="en-US" altLang="zh-CN" sz="1600" kern="0" smtClean="0">
                    <a:solidFill>
                      <a:srgbClr val="FF0000"/>
                    </a:solidFill>
                    <a:latin typeface="Times New Roman" pitchFamily="18" charset="0"/>
                    <a:ea typeface="华文新魏" pitchFamily="2" charset="-122"/>
                  </a:rPr>
                  <a:t> </a:t>
                </a:r>
                <a:r>
                  <a:rPr lang="en-US" altLang="zh-CN" sz="1600" kern="0" smtClean="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 R1!,{R5-R7}</a:t>
                </a:r>
              </a:p>
            </p:txBody>
          </p:sp>
          <p:grpSp>
            <p:nvGrpSpPr>
              <p:cNvPr id="33" name="Group 53"/>
              <p:cNvGrpSpPr>
                <a:grpSpLocks/>
              </p:cNvGrpSpPr>
              <p:nvPr/>
            </p:nvGrpSpPr>
            <p:grpSpPr bwMode="auto">
              <a:xfrm>
                <a:off x="4800" y="836"/>
                <a:ext cx="480" cy="1152"/>
                <a:chOff x="960" y="2736"/>
                <a:chExt cx="480" cy="1152"/>
              </a:xfrm>
            </p:grpSpPr>
            <p:sp>
              <p:nvSpPr>
                <p:cNvPr id="52" name="Rectangle 54"/>
                <p:cNvSpPr>
                  <a:spLocks noChangeArrowheads="1"/>
                </p:cNvSpPr>
                <p:nvPr/>
              </p:nvSpPr>
              <p:spPr bwMode="auto">
                <a:xfrm>
                  <a:off x="960" y="3312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4008H</a:t>
                  </a:r>
                </a:p>
              </p:txBody>
            </p:sp>
            <p:sp>
              <p:nvSpPr>
                <p:cNvPr id="53" name="Rectangle 55"/>
                <p:cNvSpPr>
                  <a:spLocks noChangeArrowheads="1"/>
                </p:cNvSpPr>
                <p:nvPr/>
              </p:nvSpPr>
              <p:spPr bwMode="auto">
                <a:xfrm>
                  <a:off x="960" y="3504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4004H</a:t>
                  </a:r>
                </a:p>
              </p:txBody>
            </p:sp>
            <p:sp>
              <p:nvSpPr>
                <p:cNvPr id="54" name="Rectangle 56"/>
                <p:cNvSpPr>
                  <a:spLocks noChangeArrowheads="1"/>
                </p:cNvSpPr>
                <p:nvPr/>
              </p:nvSpPr>
              <p:spPr bwMode="auto">
                <a:xfrm>
                  <a:off x="960" y="3696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4000H</a:t>
                  </a:r>
                </a:p>
              </p:txBody>
            </p:sp>
            <p:sp>
              <p:nvSpPr>
                <p:cNvPr id="55" name="Rectangle 57"/>
                <p:cNvSpPr>
                  <a:spLocks noChangeArrowheads="1"/>
                </p:cNvSpPr>
                <p:nvPr/>
              </p:nvSpPr>
              <p:spPr bwMode="auto">
                <a:xfrm>
                  <a:off x="960" y="2736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4014H</a:t>
                  </a:r>
                </a:p>
              </p:txBody>
            </p:sp>
            <p:sp>
              <p:nvSpPr>
                <p:cNvPr id="56" name="Rectangle 58"/>
                <p:cNvSpPr>
                  <a:spLocks noChangeArrowheads="1"/>
                </p:cNvSpPr>
                <p:nvPr/>
              </p:nvSpPr>
              <p:spPr bwMode="auto">
                <a:xfrm>
                  <a:off x="960" y="2928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4010H</a:t>
                  </a:r>
                </a:p>
              </p:txBody>
            </p:sp>
            <p:sp>
              <p:nvSpPr>
                <p:cNvPr id="57" name="Rectangle 59"/>
                <p:cNvSpPr>
                  <a:spLocks noChangeArrowheads="1"/>
                </p:cNvSpPr>
                <p:nvPr/>
              </p:nvSpPr>
              <p:spPr bwMode="auto">
                <a:xfrm>
                  <a:off x="960" y="312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400CH</a:t>
                  </a:r>
                </a:p>
              </p:txBody>
            </p:sp>
          </p:grpSp>
          <p:sp>
            <p:nvSpPr>
              <p:cNvPr id="34" name="Rectangle 60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1440" cy="1324"/>
              </a:xfrm>
              <a:prstGeom prst="rect">
                <a:avLst/>
              </a:prstGeom>
              <a:solidFill>
                <a:srgbClr val="CCFFFF">
                  <a:alpha val="50195"/>
                </a:srgb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5" name="Group 61"/>
              <p:cNvGrpSpPr>
                <a:grpSpLocks/>
              </p:cNvGrpSpPr>
              <p:nvPr/>
            </p:nvGrpSpPr>
            <p:grpSpPr bwMode="auto">
              <a:xfrm>
                <a:off x="4320" y="2544"/>
                <a:ext cx="480" cy="1152"/>
                <a:chOff x="480" y="2736"/>
                <a:chExt cx="480" cy="1152"/>
              </a:xfrm>
            </p:grpSpPr>
            <p:sp>
              <p:nvSpPr>
                <p:cNvPr id="46" name="Rectangle 62"/>
                <p:cNvSpPr>
                  <a:spLocks noChangeArrowheads="1"/>
                </p:cNvSpPr>
                <p:nvPr/>
              </p:nvSpPr>
              <p:spPr bwMode="auto">
                <a:xfrm>
                  <a:off x="480" y="3312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R5</a:t>
                  </a:r>
                </a:p>
              </p:txBody>
            </p:sp>
            <p:sp>
              <p:nvSpPr>
                <p:cNvPr id="47" name="Rectangle 63"/>
                <p:cNvSpPr>
                  <a:spLocks noChangeArrowheads="1"/>
                </p:cNvSpPr>
                <p:nvPr/>
              </p:nvSpPr>
              <p:spPr bwMode="auto">
                <a:xfrm>
                  <a:off x="480" y="3120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R6</a:t>
                  </a:r>
                </a:p>
              </p:txBody>
            </p:sp>
            <p:sp>
              <p:nvSpPr>
                <p:cNvPr id="48" name="Rectangle 64"/>
                <p:cNvSpPr>
                  <a:spLocks noChangeArrowheads="1"/>
                </p:cNvSpPr>
                <p:nvPr/>
              </p:nvSpPr>
              <p:spPr bwMode="auto">
                <a:xfrm>
                  <a:off x="480" y="2928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R7</a:t>
                  </a:r>
                </a:p>
              </p:txBody>
            </p:sp>
            <p:sp>
              <p:nvSpPr>
                <p:cNvPr id="49" name="Rectangle 65"/>
                <p:cNvSpPr>
                  <a:spLocks noChangeArrowheads="1"/>
                </p:cNvSpPr>
                <p:nvPr/>
              </p:nvSpPr>
              <p:spPr bwMode="auto">
                <a:xfrm>
                  <a:off x="480" y="2736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zh-CN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50" name="Rectangle 66"/>
                <p:cNvSpPr>
                  <a:spLocks noChangeArrowheads="1"/>
                </p:cNvSpPr>
                <p:nvPr/>
              </p:nvSpPr>
              <p:spPr bwMode="auto">
                <a:xfrm>
                  <a:off x="480" y="3504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zh-CN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  <p:sp>
              <p:nvSpPr>
                <p:cNvPr id="51" name="Rectangle 67"/>
                <p:cNvSpPr>
                  <a:spLocks noChangeArrowheads="1"/>
                </p:cNvSpPr>
                <p:nvPr/>
              </p:nvSpPr>
              <p:spPr bwMode="auto">
                <a:xfrm>
                  <a:off x="480" y="3696"/>
                  <a:ext cx="480" cy="19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endParaRPr lang="zh-CN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endParaRPr>
                </a:p>
              </p:txBody>
            </p:sp>
          </p:grpSp>
          <p:sp>
            <p:nvSpPr>
              <p:cNvPr id="36" name="Rectangle 68"/>
              <p:cNvSpPr>
                <a:spLocks noChangeArrowheads="1"/>
              </p:cNvSpPr>
              <p:nvPr/>
            </p:nvSpPr>
            <p:spPr bwMode="auto">
              <a:xfrm>
                <a:off x="3888" y="3120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rPr>
                  <a:t>R1’  </a:t>
                </a:r>
                <a:r>
                  <a:rPr lang="en-US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  <a:sym typeface="Wingdings" pitchFamily="2" charset="2"/>
                  </a:rPr>
                  <a:t></a:t>
                </a:r>
                <a:endParaRPr lang="en-US" altLang="zh-CN" sz="16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37" name="Rectangle 69"/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3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</a:rPr>
                  <a:t>R1 </a:t>
                </a:r>
                <a:r>
                  <a:rPr lang="en-US" altLang="zh-CN" sz="1600" kern="0">
                    <a:solidFill>
                      <a:sysClr val="windowText" lastClr="000000"/>
                    </a:solidFill>
                    <a:latin typeface="Times New Roman" pitchFamily="18" charset="0"/>
                    <a:ea typeface="华文新魏" pitchFamily="2" charset="-122"/>
                    <a:sym typeface="Wingdings" pitchFamily="2" charset="2"/>
                  </a:rPr>
                  <a:t></a:t>
                </a:r>
                <a:endParaRPr lang="en-US" altLang="zh-CN" sz="16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endParaRPr>
              </a:p>
            </p:txBody>
          </p:sp>
          <p:sp>
            <p:nvSpPr>
              <p:cNvPr id="38" name="Text Box 70"/>
              <p:cNvSpPr txBox="1">
                <a:spLocks noChangeArrowheads="1"/>
              </p:cNvSpPr>
              <p:nvPr/>
            </p:nvSpPr>
            <p:spPr bwMode="auto">
              <a:xfrm>
                <a:off x="3840" y="3772"/>
                <a:ext cx="15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1600" kern="0" smtClean="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指令</a:t>
                </a:r>
                <a:r>
                  <a:rPr lang="en-US" altLang="zh-CN" sz="1600" kern="0" smtClean="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STM</a:t>
                </a:r>
                <a:r>
                  <a:rPr lang="en-US" altLang="zh-CN" sz="1600" kern="0" smtClean="0">
                    <a:solidFill>
                      <a:srgbClr val="FF0000"/>
                    </a:solidFill>
                    <a:latin typeface="Arial Black" pitchFamily="34" charset="0"/>
                    <a:ea typeface="华文新魏" pitchFamily="2" charset="-122"/>
                  </a:rPr>
                  <a:t>DB</a:t>
                </a:r>
                <a:r>
                  <a:rPr lang="en-US" altLang="zh-CN" sz="1600" kern="0" smtClean="0">
                    <a:solidFill>
                      <a:srgbClr val="000000"/>
                    </a:solidFill>
                    <a:latin typeface="Times New Roman" pitchFamily="18" charset="0"/>
                    <a:ea typeface="华文新魏" pitchFamily="2" charset="-122"/>
                  </a:rPr>
                  <a:t>  R1!,{R5-R7}</a:t>
                </a:r>
              </a:p>
            </p:txBody>
          </p:sp>
          <p:grpSp>
            <p:nvGrpSpPr>
              <p:cNvPr id="39" name="Group 71"/>
              <p:cNvGrpSpPr>
                <a:grpSpLocks/>
              </p:cNvGrpSpPr>
              <p:nvPr/>
            </p:nvGrpSpPr>
            <p:grpSpPr bwMode="auto">
              <a:xfrm>
                <a:off x="4800" y="2544"/>
                <a:ext cx="480" cy="1152"/>
                <a:chOff x="960" y="2736"/>
                <a:chExt cx="480" cy="1152"/>
              </a:xfrm>
            </p:grpSpPr>
            <p:sp>
              <p:nvSpPr>
                <p:cNvPr id="40" name="Rectangle 72"/>
                <p:cNvSpPr>
                  <a:spLocks noChangeArrowheads="1"/>
                </p:cNvSpPr>
                <p:nvPr/>
              </p:nvSpPr>
              <p:spPr bwMode="auto">
                <a:xfrm>
                  <a:off x="960" y="3312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4008H</a:t>
                  </a:r>
                </a:p>
              </p:txBody>
            </p:sp>
            <p:sp>
              <p:nvSpPr>
                <p:cNvPr id="41" name="Rectangle 73"/>
                <p:cNvSpPr>
                  <a:spLocks noChangeArrowheads="1"/>
                </p:cNvSpPr>
                <p:nvPr/>
              </p:nvSpPr>
              <p:spPr bwMode="auto">
                <a:xfrm>
                  <a:off x="960" y="3504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4004H</a:t>
                  </a:r>
                </a:p>
              </p:txBody>
            </p:sp>
            <p:sp>
              <p:nvSpPr>
                <p:cNvPr id="42" name="Rectangle 74"/>
                <p:cNvSpPr>
                  <a:spLocks noChangeArrowheads="1"/>
                </p:cNvSpPr>
                <p:nvPr/>
              </p:nvSpPr>
              <p:spPr bwMode="auto">
                <a:xfrm>
                  <a:off x="960" y="3696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4000H</a:t>
                  </a:r>
                </a:p>
              </p:txBody>
            </p:sp>
            <p:sp>
              <p:nvSpPr>
                <p:cNvPr id="43" name="Rectangle 75"/>
                <p:cNvSpPr>
                  <a:spLocks noChangeArrowheads="1"/>
                </p:cNvSpPr>
                <p:nvPr/>
              </p:nvSpPr>
              <p:spPr bwMode="auto">
                <a:xfrm>
                  <a:off x="960" y="2736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4014H</a:t>
                  </a:r>
                </a:p>
              </p:txBody>
            </p:sp>
            <p:sp>
              <p:nvSpPr>
                <p:cNvPr id="44" name="Rectangle 76"/>
                <p:cNvSpPr>
                  <a:spLocks noChangeArrowheads="1"/>
                </p:cNvSpPr>
                <p:nvPr/>
              </p:nvSpPr>
              <p:spPr bwMode="auto">
                <a:xfrm>
                  <a:off x="960" y="2928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4010H</a:t>
                  </a:r>
                </a:p>
              </p:txBody>
            </p:sp>
            <p:sp>
              <p:nvSpPr>
                <p:cNvPr id="45" name="Rectangle 77"/>
                <p:cNvSpPr>
                  <a:spLocks noChangeArrowheads="1"/>
                </p:cNvSpPr>
                <p:nvPr/>
              </p:nvSpPr>
              <p:spPr bwMode="auto">
                <a:xfrm>
                  <a:off x="960" y="3120"/>
                  <a:ext cx="48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ct val="5000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6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400CH</a:t>
                  </a:r>
                </a:p>
              </p:txBody>
            </p:sp>
          </p:grpSp>
        </p:grpSp>
        <p:sp>
          <p:nvSpPr>
            <p:cNvPr id="12" name="Line 78"/>
            <p:cNvSpPr>
              <a:spLocks noChangeShapeType="1"/>
            </p:cNvSpPr>
            <p:nvPr/>
          </p:nvSpPr>
          <p:spPr bwMode="auto">
            <a:xfrm flipV="1">
              <a:off x="2304" y="1008"/>
              <a:ext cx="0" cy="4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Line 79"/>
            <p:cNvSpPr>
              <a:spLocks noChangeShapeType="1"/>
            </p:cNvSpPr>
            <p:nvPr/>
          </p:nvSpPr>
          <p:spPr bwMode="auto">
            <a:xfrm flipV="1">
              <a:off x="4032" y="1200"/>
              <a:ext cx="0" cy="4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Line 80"/>
            <p:cNvSpPr>
              <a:spLocks noChangeShapeType="1"/>
            </p:cNvSpPr>
            <p:nvPr/>
          </p:nvSpPr>
          <p:spPr bwMode="auto">
            <a:xfrm flipV="1">
              <a:off x="2304" y="2928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Line 81"/>
            <p:cNvSpPr>
              <a:spLocks noChangeShapeType="1"/>
            </p:cNvSpPr>
            <p:nvPr/>
          </p:nvSpPr>
          <p:spPr bwMode="auto">
            <a:xfrm flipV="1">
              <a:off x="4032" y="2736"/>
              <a:ext cx="0" cy="3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8" name="Text Box 2"/>
          <p:cNvSpPr txBox="1">
            <a:spLocks noChangeArrowheads="1"/>
          </p:cNvSpPr>
          <p:nvPr/>
        </p:nvSpPr>
        <p:spPr bwMode="auto">
          <a:xfrm>
            <a:off x="666749" y="854335"/>
            <a:ext cx="1963047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endParaRPr kumimoji="1" lang="zh-CN" altLang="en-US" sz="36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91923"/>
              </p:ext>
            </p:extLst>
          </p:nvPr>
        </p:nvGraphicFramePr>
        <p:xfrm>
          <a:off x="3084513" y="4216539"/>
          <a:ext cx="8407400" cy="2009774"/>
        </p:xfrm>
        <a:graphic>
          <a:graphicData uri="http://schemas.openxmlformats.org/drawingml/2006/table">
            <a:tbl>
              <a:tblPr/>
              <a:tblGrid>
                <a:gridCol w="1371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3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5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8126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数据块传送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存储</a:t>
                      </a:r>
                    </a:p>
                  </a:txBody>
                  <a:tcPr marL="91437" marR="91437" marT="45737" marB="4573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堆栈操作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压栈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rowSpan="5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1437" marR="91437" marT="45737" marB="4573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数据块传送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加载</a:t>
                      </a:r>
                    </a:p>
                  </a:txBody>
                  <a:tcPr marL="91437" marR="91437" marT="45737" marB="4573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堆栈操作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出栈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206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</a:t>
                      </a:r>
                    </a:p>
                  </a:txBody>
                  <a:tcPr marL="91437" marR="91437" marT="45737" marB="4573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ED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空递减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</a:t>
                      </a:r>
                    </a:p>
                  </a:txBody>
                  <a:tcPr marL="91437" marR="91437" marT="45737" marB="4573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FA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满递减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1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IA</a:t>
                      </a:r>
                    </a:p>
                  </a:txBody>
                  <a:tcPr marL="91437" marR="91437" marT="45737" marB="4573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EA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空递增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IA</a:t>
                      </a:r>
                    </a:p>
                  </a:txBody>
                  <a:tcPr marL="91437" marR="91437" marT="45737" marB="4573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FD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满递增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206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DB</a:t>
                      </a:r>
                    </a:p>
                  </a:txBody>
                  <a:tcPr marL="91437" marR="91437" marT="45737" marB="4573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FD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满递减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DB</a:t>
                      </a:r>
                    </a:p>
                  </a:txBody>
                  <a:tcPr marL="91437" marR="91437" marT="45737" marB="4573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EA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空递减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1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IB</a:t>
                      </a:r>
                    </a:p>
                  </a:txBody>
                  <a:tcPr marL="91437" marR="91437" marT="45737" marB="4573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FA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满递增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LDM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IB</a:t>
                      </a:r>
                    </a:p>
                  </a:txBody>
                  <a:tcPr marL="91437" marR="91437" marT="45737" marB="45737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LDM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ED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空递增</a:t>
                      </a:r>
                    </a:p>
                  </a:txBody>
                  <a:tcPr marL="91437" marR="91437" marT="45737" marB="4573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442023"/>
              </p:ext>
            </p:extLst>
          </p:nvPr>
        </p:nvGraphicFramePr>
        <p:xfrm>
          <a:off x="3084513" y="1442487"/>
          <a:ext cx="6553200" cy="2073276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07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模式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模式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每次传送后地址加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满递减堆栈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每次传送前地址加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空递减堆栈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每次传送后地址减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满递增堆栈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每次传送前地址减</a:t>
                      </a: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空递增堆栈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 gridSpan="2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数据块传送操作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堆栈操作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024558" y="715188"/>
            <a:ext cx="1659008" cy="113877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endParaRPr kumimoji="1" lang="en-US" altLang="zh-CN" sz="2400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endParaRPr kumimoji="1" lang="en-US" altLang="zh-CN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kumimoji="1"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kumimoji="1" lang="en-US" altLang="zh-CN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kumimoji="1" lang="zh-CN" altLang="en-US" sz="20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选项</a:t>
            </a:r>
            <a:endParaRPr kumimoji="1" lang="zh-CN" altLang="en-US" sz="20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439741" y="5254211"/>
            <a:ext cx="16764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Times New Roman" pitchFamily="18" charset="0"/>
              </a:rPr>
              <a:t>0x40000000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906341" y="5254211"/>
            <a:ext cx="5334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Times New Roman" pitchFamily="18" charset="0"/>
              </a:rPr>
              <a:t>R1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906341" y="4797011"/>
            <a:ext cx="5334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Times New Roman" pitchFamily="18" charset="0"/>
              </a:rPr>
              <a:t>R2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439741" y="4797011"/>
            <a:ext cx="16764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Times New Roman" pitchFamily="18" charset="0"/>
              </a:rPr>
              <a:t>0x??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030541" y="4797011"/>
            <a:ext cx="10668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Times New Roman" pitchFamily="18" charset="0"/>
              </a:rPr>
              <a:t>0x01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9097341" y="4797011"/>
            <a:ext cx="16764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Times New Roman" pitchFamily="18" charset="0"/>
              </a:rPr>
              <a:t>0x40000000</a:t>
            </a: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439741" y="4339811"/>
            <a:ext cx="16764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Times New Roman" pitchFamily="18" charset="0"/>
              </a:rPr>
              <a:t>0x??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906341" y="4339811"/>
            <a:ext cx="5334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Times New Roman" pitchFamily="18" charset="0"/>
              </a:rPr>
              <a:t>R3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4906341" y="3882611"/>
            <a:ext cx="5334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Times New Roman" pitchFamily="18" charset="0"/>
              </a:rPr>
              <a:t>R4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5439741" y="3882611"/>
            <a:ext cx="16764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Times New Roman" pitchFamily="18" charset="0"/>
              </a:rPr>
              <a:t>0x??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906341" y="3425411"/>
            <a:ext cx="5334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Times New Roman" pitchFamily="18" charset="0"/>
              </a:rPr>
              <a:t>R6</a:t>
            </a: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5439741" y="3425411"/>
            <a:ext cx="16764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Times New Roman" pitchFamily="18" charset="0"/>
              </a:rPr>
              <a:t>0x??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8030541" y="4339811"/>
            <a:ext cx="10668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Times New Roman" pitchFamily="18" charset="0"/>
              </a:rPr>
              <a:t>0x02</a:t>
            </a: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8030541" y="3882611"/>
            <a:ext cx="10668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Times New Roman" pitchFamily="18" charset="0"/>
              </a:rPr>
              <a:t>0x03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8030541" y="3425411"/>
            <a:ext cx="10668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Times New Roman" pitchFamily="18" charset="0"/>
              </a:rPr>
              <a:t>0x04</a:t>
            </a: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9097341" y="4339811"/>
            <a:ext cx="16764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Times New Roman" pitchFamily="18" charset="0"/>
              </a:rPr>
              <a:t>0x40000004</a:t>
            </a: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9097341" y="3882611"/>
            <a:ext cx="16764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Times New Roman" pitchFamily="18" charset="0"/>
              </a:rPr>
              <a:t>0x40000008</a:t>
            </a: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9097341" y="3425411"/>
            <a:ext cx="16764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ysClr val="windowText" lastClr="000000"/>
                </a:solidFill>
                <a:latin typeface="Times New Roman" pitchFamily="18" charset="0"/>
              </a:rPr>
              <a:t>0x4000000C</a:t>
            </a: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8944941" y="5178011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ea typeface="华文新魏" panose="02010800040101010101" pitchFamily="2" charset="-122"/>
              </a:rPr>
              <a:t>存储器</a:t>
            </a:r>
          </a:p>
        </p:txBody>
      </p:sp>
      <p:grpSp>
        <p:nvGrpSpPr>
          <p:cNvPr id="30" name="Group 21"/>
          <p:cNvGrpSpPr>
            <a:grpSpLocks/>
          </p:cNvGrpSpPr>
          <p:nvPr/>
        </p:nvGrpSpPr>
        <p:grpSpPr bwMode="auto">
          <a:xfrm>
            <a:off x="5439741" y="3425411"/>
            <a:ext cx="1676400" cy="1828800"/>
            <a:chOff x="5424" y="2208"/>
            <a:chExt cx="672" cy="1152"/>
          </a:xfrm>
        </p:grpSpPr>
        <p:sp>
          <p:nvSpPr>
            <p:cNvPr id="31" name="Rectangle 22"/>
            <p:cNvSpPr>
              <a:spLocks noChangeArrowheads="1"/>
            </p:cNvSpPr>
            <p:nvPr/>
          </p:nvSpPr>
          <p:spPr bwMode="auto">
            <a:xfrm>
              <a:off x="5424" y="3072"/>
              <a:ext cx="67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rgbClr val="FF0000"/>
                  </a:solidFill>
                  <a:latin typeface="Times New Roman" pitchFamily="18" charset="0"/>
                </a:rPr>
                <a:t>0x01</a:t>
              </a:r>
            </a:p>
          </p:txBody>
        </p:sp>
        <p:sp>
          <p:nvSpPr>
            <p:cNvPr id="32" name="Rectangle 23"/>
            <p:cNvSpPr>
              <a:spLocks noChangeArrowheads="1"/>
            </p:cNvSpPr>
            <p:nvPr/>
          </p:nvSpPr>
          <p:spPr bwMode="auto">
            <a:xfrm>
              <a:off x="5424" y="2784"/>
              <a:ext cx="67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rgbClr val="FF0000"/>
                  </a:solidFill>
                  <a:latin typeface="Times New Roman" pitchFamily="18" charset="0"/>
                </a:rPr>
                <a:t>0x02</a:t>
              </a:r>
            </a:p>
          </p:txBody>
        </p:sp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5424" y="2496"/>
              <a:ext cx="67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rgbClr val="FF0000"/>
                  </a:solidFill>
                  <a:latin typeface="Times New Roman" pitchFamily="18" charset="0"/>
                </a:rPr>
                <a:t>0x03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5424" y="2208"/>
              <a:ext cx="672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rgbClr val="FF0000"/>
                  </a:solidFill>
                  <a:latin typeface="Times New Roman" pitchFamily="18" charset="0"/>
                </a:rPr>
                <a:t>0x04</a:t>
              </a:r>
            </a:p>
          </p:txBody>
        </p:sp>
      </p:grpSp>
      <p:sp>
        <p:nvSpPr>
          <p:cNvPr id="35" name="Freeform 26"/>
          <p:cNvSpPr>
            <a:spLocks/>
          </p:cNvSpPr>
          <p:nvPr/>
        </p:nvSpPr>
        <p:spPr bwMode="auto">
          <a:xfrm>
            <a:off x="7116141" y="5178011"/>
            <a:ext cx="2286000" cy="381000"/>
          </a:xfrm>
          <a:custGeom>
            <a:avLst/>
            <a:gdLst>
              <a:gd name="T0" fmla="*/ 0 w 1440"/>
              <a:gd name="T1" fmla="*/ 604837500 h 240"/>
              <a:gd name="T2" fmla="*/ 2147483647 w 1440"/>
              <a:gd name="T3" fmla="*/ 483870000 h 240"/>
              <a:gd name="T4" fmla="*/ 2147483647 w 1440"/>
              <a:gd name="T5" fmla="*/ 0 h 2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40" h="240">
                <a:moveTo>
                  <a:pt x="0" y="240"/>
                </a:moveTo>
                <a:cubicBezTo>
                  <a:pt x="408" y="236"/>
                  <a:pt x="816" y="232"/>
                  <a:pt x="1056" y="192"/>
                </a:cubicBezTo>
                <a:cubicBezTo>
                  <a:pt x="1296" y="152"/>
                  <a:pt x="1392" y="16"/>
                  <a:pt x="1440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36" name="Group 27"/>
          <p:cNvGrpSpPr>
            <a:grpSpLocks/>
          </p:cNvGrpSpPr>
          <p:nvPr/>
        </p:nvGrpSpPr>
        <p:grpSpPr bwMode="auto">
          <a:xfrm>
            <a:off x="7039941" y="3654011"/>
            <a:ext cx="1066800" cy="1371600"/>
            <a:chOff x="2592" y="2352"/>
            <a:chExt cx="672" cy="864"/>
          </a:xfrm>
        </p:grpSpPr>
        <p:sp>
          <p:nvSpPr>
            <p:cNvPr id="37" name="Line 28"/>
            <p:cNvSpPr>
              <a:spLocks noChangeShapeType="1"/>
            </p:cNvSpPr>
            <p:nvPr/>
          </p:nvSpPr>
          <p:spPr bwMode="auto">
            <a:xfrm>
              <a:off x="2592" y="2352"/>
              <a:ext cx="67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>
              <a:off x="2592" y="2640"/>
              <a:ext cx="67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30"/>
            <p:cNvSpPr>
              <a:spLocks noChangeShapeType="1"/>
            </p:cNvSpPr>
            <p:nvPr/>
          </p:nvSpPr>
          <p:spPr bwMode="auto">
            <a:xfrm>
              <a:off x="2592" y="2928"/>
              <a:ext cx="67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2592" y="3216"/>
              <a:ext cx="67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1" name="Rectangle 32"/>
          <p:cNvSpPr>
            <a:spLocks noChangeArrowheads="1"/>
          </p:cNvSpPr>
          <p:nvPr/>
        </p:nvSpPr>
        <p:spPr bwMode="auto">
          <a:xfrm>
            <a:off x="5439741" y="5254211"/>
            <a:ext cx="16764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rgbClr val="FF0000"/>
                </a:solidFill>
                <a:latin typeface="Times New Roman" pitchFamily="18" charset="0"/>
              </a:rPr>
              <a:t>0x40000010</a:t>
            </a: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959816" y="1015587"/>
            <a:ext cx="8137525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</a:t>
            </a:r>
            <a:r>
              <a:rPr kumimoji="1"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endParaRPr kumimoji="1"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LDMIA R1</a:t>
            </a:r>
            <a:r>
              <a:rPr kumimoji="1" lang="en-US" altLang="zh-CN" sz="2000" dirty="0" smtClean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! , {</a:t>
            </a:r>
            <a:r>
              <a:rPr kumimoji="1" lang="en-US" altLang="zh-CN" sz="2000" dirty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R2-R4,R6}</a:t>
            </a:r>
            <a:r>
              <a:rPr kumimoji="1" lang="en-US" altLang="zh-CN" sz="2800" dirty="0">
                <a:latin typeface="Courier New" panose="02070309020205020404" pitchFamily="49" charset="0"/>
                <a:ea typeface="华文新魏" panose="02010800040101010101" pitchFamily="2" charset="-122"/>
              </a:rPr>
              <a:t>  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400" dirty="0">
                <a:latin typeface="Courier New" panose="02070309020205020404" pitchFamily="49" charset="0"/>
                <a:ea typeface="华文新魏" panose="02010800040101010101" pitchFamily="2" charset="-122"/>
              </a:rPr>
              <a:t>将</a:t>
            </a:r>
            <a:r>
              <a:rPr kumimoji="1" lang="en-US" altLang="zh-CN" sz="2400" dirty="0">
                <a:latin typeface="Courier New" panose="02070309020205020404" pitchFamily="49" charset="0"/>
                <a:ea typeface="华文新魏" panose="02010800040101010101" pitchFamily="2" charset="-122"/>
              </a:rPr>
              <a:t>R1</a:t>
            </a:r>
            <a:r>
              <a:rPr kumimoji="1" lang="zh-CN" altLang="en-US" sz="2400" dirty="0">
                <a:latin typeface="Courier New" panose="02070309020205020404" pitchFamily="49" charset="0"/>
                <a:ea typeface="华文新魏" panose="02010800040101010101" pitchFamily="2" charset="-122"/>
              </a:rPr>
              <a:t>指向的内存数据读取到</a:t>
            </a:r>
            <a:r>
              <a:rPr kumimoji="1" lang="en-US" altLang="zh-CN" sz="2400" dirty="0">
                <a:latin typeface="Courier New" panose="02070309020205020404" pitchFamily="49" charset="0"/>
                <a:ea typeface="华文新魏" panose="02010800040101010101" pitchFamily="2" charset="-122"/>
              </a:rPr>
              <a:t>R2-R4</a:t>
            </a:r>
            <a:r>
              <a:rPr kumimoji="1" lang="zh-CN" altLang="en-US" sz="2400" dirty="0">
                <a:latin typeface="Courier New" panose="02070309020205020404" pitchFamily="49" charset="0"/>
                <a:ea typeface="华文新魏" panose="02010800040101010101" pitchFamily="2" charset="-122"/>
              </a:rPr>
              <a:t>和</a:t>
            </a:r>
            <a:r>
              <a:rPr kumimoji="1" lang="en-US" altLang="zh-CN" sz="2400" dirty="0">
                <a:latin typeface="Courier New" panose="02070309020205020404" pitchFamily="49" charset="0"/>
                <a:ea typeface="华文新魏" panose="02010800040101010101" pitchFamily="2" charset="-122"/>
              </a:rPr>
              <a:t>R6</a:t>
            </a:r>
            <a:r>
              <a:rPr kumimoji="1" lang="zh-CN" altLang="en-US" sz="2400" dirty="0">
                <a:latin typeface="Courier New" panose="02070309020205020404" pitchFamily="49" charset="0"/>
                <a:ea typeface="华文新魏" panose="02010800040101010101" pitchFamily="2" charset="-122"/>
              </a:rPr>
              <a:t>寄存器中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 autoUpdateAnimBg="0"/>
      <p:bldP spid="4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802932" y="360455"/>
            <a:ext cx="512306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应用示例</a:t>
            </a:r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kumimoji="1" lang="zh-CN" altLang="en-US" sz="28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满递减</a:t>
            </a:r>
            <a:r>
              <a:rPr kumimoji="1"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压栈</a:t>
            </a:r>
            <a:r>
              <a:rPr kumimoji="1" lang="zh-CN" altLang="en-US" sz="28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操作</a:t>
            </a:r>
            <a:endParaRPr kumimoji="1" lang="en-US" altLang="zh-CN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endParaRPr kumimoji="1" lang="zh-CN" altLang="en-US" sz="28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 smtClean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STMFD </a:t>
            </a:r>
            <a:r>
              <a:rPr kumimoji="1" lang="en-US" altLang="zh-CN" sz="2000" dirty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SP!,{R0-R7,LR}</a:t>
            </a:r>
            <a:endParaRPr kumimoji="1" lang="en-US" altLang="zh-CN" sz="2400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  <p:sp>
        <p:nvSpPr>
          <p:cNvPr id="8" name="Line 78"/>
          <p:cNvSpPr>
            <a:spLocks noChangeShapeType="1"/>
          </p:cNvSpPr>
          <p:nvPr/>
        </p:nvSpPr>
        <p:spPr bwMode="auto">
          <a:xfrm>
            <a:off x="5401918" y="4605062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Line 79"/>
          <p:cNvSpPr>
            <a:spLocks noChangeShapeType="1"/>
          </p:cNvSpPr>
          <p:nvPr/>
        </p:nvSpPr>
        <p:spPr bwMode="auto">
          <a:xfrm flipV="1">
            <a:off x="6316318" y="2928662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" name="Line 80"/>
          <p:cNvSpPr>
            <a:spLocks noChangeShapeType="1"/>
          </p:cNvSpPr>
          <p:nvPr/>
        </p:nvSpPr>
        <p:spPr bwMode="auto">
          <a:xfrm>
            <a:off x="6316318" y="2928662"/>
            <a:ext cx="6143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1" name="AutoShape 86"/>
          <p:cNvSpPr>
            <a:spLocks noChangeArrowheads="1"/>
          </p:cNvSpPr>
          <p:nvPr/>
        </p:nvSpPr>
        <p:spPr bwMode="auto">
          <a:xfrm>
            <a:off x="8835681" y="2547662"/>
            <a:ext cx="533400" cy="609600"/>
          </a:xfrm>
          <a:prstGeom prst="leftArrowCallout">
            <a:avLst>
              <a:gd name="adj1" fmla="val 28571"/>
              <a:gd name="adj2" fmla="val 28571"/>
              <a:gd name="adj3" fmla="val 16667"/>
              <a:gd name="adj4" fmla="val 58931"/>
            </a:avLst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栈</a:t>
            </a:r>
          </a:p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顶</a:t>
            </a:r>
          </a:p>
        </p:txBody>
      </p:sp>
      <p:grpSp>
        <p:nvGrpSpPr>
          <p:cNvPr id="12" name="Group 233"/>
          <p:cNvGrpSpPr>
            <a:grpSpLocks/>
          </p:cNvGrpSpPr>
          <p:nvPr/>
        </p:nvGrpSpPr>
        <p:grpSpPr bwMode="auto">
          <a:xfrm>
            <a:off x="3508031" y="2166662"/>
            <a:ext cx="5470525" cy="4114800"/>
            <a:chOff x="1759" y="1439"/>
            <a:chExt cx="3446" cy="2592"/>
          </a:xfrm>
        </p:grpSpPr>
        <p:sp>
          <p:nvSpPr>
            <p:cNvPr id="13" name="Rectangle 2"/>
            <p:cNvSpPr>
              <a:spLocks noChangeArrowheads="1"/>
            </p:cNvSpPr>
            <p:nvPr/>
          </p:nvSpPr>
          <p:spPr bwMode="auto">
            <a:xfrm>
              <a:off x="1759" y="1727"/>
              <a:ext cx="1392" cy="19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2287" y="2111"/>
              <a:ext cx="672" cy="1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0x01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287" y="2303"/>
              <a:ext cx="672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……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287" y="2495"/>
              <a:ext cx="672" cy="1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0x07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143" y="1487"/>
              <a:ext cx="8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800" kern="0" dirty="0" smtClean="0">
                  <a:solidFill>
                    <a:srgbClr val="000000"/>
                  </a:solidFill>
                  <a:latin typeface="Arial" pitchFamily="34" charset="0"/>
                </a:rPr>
                <a:t>ARM7</a:t>
              </a:r>
              <a:r>
                <a:rPr kumimoji="0" lang="zh-CN" altLang="en-US" sz="1800" kern="0" dirty="0" smtClean="0">
                  <a:solidFill>
                    <a:srgbClr val="000000"/>
                  </a:solidFill>
                  <a:latin typeface="Arial" pitchFamily="34" charset="0"/>
                </a:rPr>
                <a:t>内核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2191" y="3368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zh-CN" altLang="en-US" sz="1800" kern="0" smtClean="0">
                  <a:solidFill>
                    <a:srgbClr val="000000"/>
                  </a:solidFill>
                  <a:latin typeface="Arial" pitchFamily="34" charset="0"/>
                </a:rPr>
                <a:t>内部寄存器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991" y="1439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zh-CN" altLang="en-US" sz="1800" kern="0" smtClean="0">
                  <a:solidFill>
                    <a:srgbClr val="000000"/>
                  </a:solidFill>
                  <a:latin typeface="Arial" pitchFamily="34" charset="0"/>
                </a:rPr>
                <a:t>存储器</a:t>
              </a: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2287" y="1919"/>
              <a:ext cx="672" cy="1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0x00</a:t>
              </a:r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2287" y="2879"/>
              <a:ext cx="672" cy="1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0x4020</a:t>
              </a:r>
            </a:p>
          </p:txBody>
        </p: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2287" y="2687"/>
              <a:ext cx="672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……</a:t>
              </a:r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2287" y="3071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2959" y="3071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Text Box 40"/>
            <p:cNvSpPr txBox="1">
              <a:spLocks noChangeArrowheads="1"/>
            </p:cNvSpPr>
            <p:nvPr/>
          </p:nvSpPr>
          <p:spPr bwMode="auto">
            <a:xfrm>
              <a:off x="2008" y="1919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R0</a:t>
              </a:r>
            </a:p>
          </p:txBody>
        </p:sp>
        <p:sp>
          <p:nvSpPr>
            <p:cNvPr id="26" name="Text Box 41"/>
            <p:cNvSpPr txBox="1">
              <a:spLocks noChangeArrowheads="1"/>
            </p:cNvSpPr>
            <p:nvPr/>
          </p:nvSpPr>
          <p:spPr bwMode="auto">
            <a:xfrm>
              <a:off x="2008" y="2111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R1</a:t>
              </a:r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2008" y="2495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R7</a:t>
              </a:r>
            </a:p>
          </p:txBody>
        </p:sp>
        <p:sp>
          <p:nvSpPr>
            <p:cNvPr id="28" name="Text Box 43"/>
            <p:cNvSpPr txBox="1">
              <a:spLocks noChangeArrowheads="1"/>
            </p:cNvSpPr>
            <p:nvPr/>
          </p:nvSpPr>
          <p:spPr bwMode="auto">
            <a:xfrm>
              <a:off x="2008" y="287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SP</a:t>
              </a:r>
            </a:p>
          </p:txBody>
        </p:sp>
        <p:sp>
          <p:nvSpPr>
            <p:cNvPr id="29" name="Rectangle 46"/>
            <p:cNvSpPr>
              <a:spLocks noChangeArrowheads="1"/>
            </p:cNvSpPr>
            <p:nvPr/>
          </p:nvSpPr>
          <p:spPr bwMode="auto">
            <a:xfrm>
              <a:off x="3915" y="2927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>
              <a:off x="3915" y="1631"/>
              <a:ext cx="0" cy="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>
              <a:off x="4635" y="1631"/>
              <a:ext cx="0" cy="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Text Box 54"/>
            <p:cNvSpPr txBox="1">
              <a:spLocks noChangeArrowheads="1"/>
            </p:cNvSpPr>
            <p:nvPr/>
          </p:nvSpPr>
          <p:spPr bwMode="auto">
            <a:xfrm>
              <a:off x="4635" y="3119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0x4004</a:t>
              </a:r>
            </a:p>
          </p:txBody>
        </p:sp>
        <p:sp>
          <p:nvSpPr>
            <p:cNvPr id="33" name="Text Box 55"/>
            <p:cNvSpPr txBox="1">
              <a:spLocks noChangeArrowheads="1"/>
            </p:cNvSpPr>
            <p:nvPr/>
          </p:nvSpPr>
          <p:spPr bwMode="auto">
            <a:xfrm>
              <a:off x="4635" y="3311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0x4000</a:t>
              </a:r>
            </a:p>
          </p:txBody>
        </p:sp>
        <p:sp>
          <p:nvSpPr>
            <p:cNvPr id="34" name="Line 56"/>
            <p:cNvSpPr>
              <a:spLocks noChangeShapeType="1"/>
            </p:cNvSpPr>
            <p:nvPr/>
          </p:nvSpPr>
          <p:spPr bwMode="auto">
            <a:xfrm>
              <a:off x="4587" y="3215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Text Box 57"/>
            <p:cNvSpPr txBox="1">
              <a:spLocks noChangeArrowheads="1"/>
            </p:cNvSpPr>
            <p:nvPr/>
          </p:nvSpPr>
          <p:spPr bwMode="auto">
            <a:xfrm>
              <a:off x="4635" y="2735"/>
              <a:ext cx="5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0x400C</a:t>
              </a:r>
            </a:p>
          </p:txBody>
        </p:sp>
        <p:sp>
          <p:nvSpPr>
            <p:cNvPr id="36" name="Text Box 58"/>
            <p:cNvSpPr txBox="1">
              <a:spLocks noChangeArrowheads="1"/>
            </p:cNvSpPr>
            <p:nvPr/>
          </p:nvSpPr>
          <p:spPr bwMode="auto">
            <a:xfrm>
              <a:off x="4635" y="2927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0x4008</a:t>
              </a:r>
            </a:p>
          </p:txBody>
        </p:sp>
        <p:sp>
          <p:nvSpPr>
            <p:cNvPr id="37" name="Rectangle 63"/>
            <p:cNvSpPr>
              <a:spLocks noChangeArrowheads="1"/>
            </p:cNvSpPr>
            <p:nvPr/>
          </p:nvSpPr>
          <p:spPr bwMode="auto">
            <a:xfrm>
              <a:off x="3915" y="2735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38" name="Rectangle 64"/>
            <p:cNvSpPr>
              <a:spLocks noChangeArrowheads="1"/>
            </p:cNvSpPr>
            <p:nvPr/>
          </p:nvSpPr>
          <p:spPr bwMode="auto">
            <a:xfrm>
              <a:off x="3915" y="2543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39" name="Rectangle 65"/>
            <p:cNvSpPr>
              <a:spLocks noChangeArrowheads="1"/>
            </p:cNvSpPr>
            <p:nvPr/>
          </p:nvSpPr>
          <p:spPr bwMode="auto">
            <a:xfrm>
              <a:off x="3915" y="2351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40" name="Rectangle 66"/>
            <p:cNvSpPr>
              <a:spLocks noChangeArrowheads="1"/>
            </p:cNvSpPr>
            <p:nvPr/>
          </p:nvSpPr>
          <p:spPr bwMode="auto">
            <a:xfrm>
              <a:off x="3915" y="2159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41" name="Rectangle 67"/>
            <p:cNvSpPr>
              <a:spLocks noChangeArrowheads="1"/>
            </p:cNvSpPr>
            <p:nvPr/>
          </p:nvSpPr>
          <p:spPr bwMode="auto">
            <a:xfrm>
              <a:off x="3915" y="1775"/>
              <a:ext cx="720" cy="192"/>
            </a:xfrm>
            <a:prstGeom prst="rect">
              <a:avLst/>
            </a:prstGeom>
            <a:solidFill>
              <a:srgbClr val="BBE0E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42" name="Rectangle 70"/>
            <p:cNvSpPr>
              <a:spLocks noChangeArrowheads="1"/>
            </p:cNvSpPr>
            <p:nvPr/>
          </p:nvSpPr>
          <p:spPr bwMode="auto">
            <a:xfrm>
              <a:off x="3915" y="3311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43" name="Rectangle 71"/>
            <p:cNvSpPr>
              <a:spLocks noChangeArrowheads="1"/>
            </p:cNvSpPr>
            <p:nvPr/>
          </p:nvSpPr>
          <p:spPr bwMode="auto">
            <a:xfrm>
              <a:off x="3915" y="3119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44" name="Text Box 72"/>
            <p:cNvSpPr txBox="1">
              <a:spLocks noChangeArrowheads="1"/>
            </p:cNvSpPr>
            <p:nvPr/>
          </p:nvSpPr>
          <p:spPr bwMode="auto">
            <a:xfrm>
              <a:off x="4635" y="2351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0x4014</a:t>
              </a:r>
            </a:p>
          </p:txBody>
        </p:sp>
        <p:sp>
          <p:nvSpPr>
            <p:cNvPr id="45" name="Text Box 73"/>
            <p:cNvSpPr txBox="1">
              <a:spLocks noChangeArrowheads="1"/>
            </p:cNvSpPr>
            <p:nvPr/>
          </p:nvSpPr>
          <p:spPr bwMode="auto">
            <a:xfrm>
              <a:off x="4635" y="2543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0x4010</a:t>
              </a:r>
            </a:p>
          </p:txBody>
        </p:sp>
        <p:sp>
          <p:nvSpPr>
            <p:cNvPr id="46" name="Text Box 75"/>
            <p:cNvSpPr txBox="1">
              <a:spLocks noChangeArrowheads="1"/>
            </p:cNvSpPr>
            <p:nvPr/>
          </p:nvSpPr>
          <p:spPr bwMode="auto">
            <a:xfrm>
              <a:off x="4635" y="1775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0x4020</a:t>
              </a:r>
            </a:p>
          </p:txBody>
        </p:sp>
        <p:sp>
          <p:nvSpPr>
            <p:cNvPr id="47" name="Text Box 76"/>
            <p:cNvSpPr txBox="1">
              <a:spLocks noChangeArrowheads="1"/>
            </p:cNvSpPr>
            <p:nvPr/>
          </p:nvSpPr>
          <p:spPr bwMode="auto">
            <a:xfrm>
              <a:off x="4635" y="2159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0x4018</a:t>
              </a:r>
            </a:p>
          </p:txBody>
        </p:sp>
        <p:sp>
          <p:nvSpPr>
            <p:cNvPr id="48" name="Text Box 77"/>
            <p:cNvSpPr txBox="1">
              <a:spLocks noChangeArrowheads="1"/>
            </p:cNvSpPr>
            <p:nvPr/>
          </p:nvSpPr>
          <p:spPr bwMode="auto">
            <a:xfrm>
              <a:off x="4683" y="1535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zh-CN" altLang="en-US" sz="1800" kern="0" smtClean="0">
                  <a:solidFill>
                    <a:srgbClr val="000000"/>
                  </a:solidFill>
                  <a:latin typeface="Arial" pitchFamily="34" charset="0"/>
                </a:rPr>
                <a:t>地址</a:t>
              </a:r>
            </a:p>
          </p:txBody>
        </p:sp>
        <p:sp>
          <p:nvSpPr>
            <p:cNvPr id="49" name="Rectangle 81"/>
            <p:cNvSpPr>
              <a:spLocks noChangeArrowheads="1"/>
            </p:cNvSpPr>
            <p:nvPr/>
          </p:nvSpPr>
          <p:spPr bwMode="auto">
            <a:xfrm>
              <a:off x="3915" y="1967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50" name="Text Box 82"/>
            <p:cNvSpPr txBox="1">
              <a:spLocks noChangeArrowheads="1"/>
            </p:cNvSpPr>
            <p:nvPr/>
          </p:nvSpPr>
          <p:spPr bwMode="auto">
            <a:xfrm>
              <a:off x="4635" y="1967"/>
              <a:ext cx="5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0x401C</a:t>
              </a:r>
            </a:p>
          </p:txBody>
        </p:sp>
        <p:sp>
          <p:nvSpPr>
            <p:cNvPr id="51" name="Rectangle 84"/>
            <p:cNvSpPr>
              <a:spLocks noChangeArrowheads="1"/>
            </p:cNvSpPr>
            <p:nvPr/>
          </p:nvSpPr>
          <p:spPr bwMode="auto">
            <a:xfrm>
              <a:off x="3915" y="3503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52" name="Text Box 85"/>
            <p:cNvSpPr txBox="1">
              <a:spLocks noChangeArrowheads="1"/>
            </p:cNvSpPr>
            <p:nvPr/>
          </p:nvSpPr>
          <p:spPr bwMode="auto">
            <a:xfrm>
              <a:off x="4635" y="3503"/>
              <a:ext cx="5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0x3FFC</a:t>
              </a:r>
            </a:p>
          </p:txBody>
        </p:sp>
        <p:sp>
          <p:nvSpPr>
            <p:cNvPr id="53" name="Rectangle 28"/>
            <p:cNvSpPr>
              <a:spLocks noChangeArrowheads="1"/>
            </p:cNvSpPr>
            <p:nvPr/>
          </p:nvSpPr>
          <p:spPr bwMode="auto">
            <a:xfrm>
              <a:off x="2287" y="3071"/>
              <a:ext cx="672" cy="1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0x0123</a:t>
              </a:r>
            </a:p>
          </p:txBody>
        </p:sp>
        <p:sp>
          <p:nvSpPr>
            <p:cNvPr id="54" name="Rectangle 84"/>
            <p:cNvSpPr>
              <a:spLocks noChangeArrowheads="1"/>
            </p:cNvSpPr>
            <p:nvPr/>
          </p:nvSpPr>
          <p:spPr bwMode="auto">
            <a:xfrm>
              <a:off x="3915" y="3695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55" name="Text Box 85"/>
            <p:cNvSpPr txBox="1">
              <a:spLocks noChangeArrowheads="1"/>
            </p:cNvSpPr>
            <p:nvPr/>
          </p:nvSpPr>
          <p:spPr bwMode="auto">
            <a:xfrm>
              <a:off x="4635" y="3695"/>
              <a:ext cx="5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0x3FF8</a:t>
              </a:r>
            </a:p>
          </p:txBody>
        </p:sp>
        <p:sp>
          <p:nvSpPr>
            <p:cNvPr id="56" name="Text Box 43"/>
            <p:cNvSpPr txBox="1">
              <a:spLocks noChangeArrowheads="1"/>
            </p:cNvSpPr>
            <p:nvPr/>
          </p:nvSpPr>
          <p:spPr bwMode="auto">
            <a:xfrm>
              <a:off x="2008" y="3071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LR</a:t>
              </a:r>
            </a:p>
          </p:txBody>
        </p:sp>
      </p:grpSp>
      <p:sp>
        <p:nvSpPr>
          <p:cNvPr id="57" name="Rectangle 229"/>
          <p:cNvSpPr>
            <a:spLocks noChangeArrowheads="1"/>
          </p:cNvSpPr>
          <p:nvPr/>
        </p:nvSpPr>
        <p:spPr bwMode="auto">
          <a:xfrm>
            <a:off x="802932" y="2623862"/>
            <a:ext cx="246380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压栈操作前寄存器和堆栈区的状态；</a:t>
            </a:r>
          </a:p>
        </p:txBody>
      </p:sp>
      <p:sp>
        <p:nvSpPr>
          <p:cNvPr id="58" name="Rectangle 232"/>
          <p:cNvSpPr>
            <a:spLocks noChangeArrowheads="1"/>
          </p:cNvSpPr>
          <p:nvPr/>
        </p:nvSpPr>
        <p:spPr bwMode="auto">
          <a:xfrm>
            <a:off x="815632" y="3573187"/>
            <a:ext cx="246380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2.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压栈操作前堆栈指针指向栈顶；</a:t>
            </a:r>
          </a:p>
        </p:txBody>
      </p:sp>
    </p:spTree>
    <p:extLst>
      <p:ext uri="{BB962C8B-B14F-4D97-AF65-F5344CB8AC3E}">
        <p14:creationId xmlns:p14="http://schemas.microsoft.com/office/powerpoint/2010/main" val="240151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1" grpId="0" animBg="1"/>
      <p:bldP spid="57" grpId="0"/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10605" y="828538"/>
            <a:ext cx="4932362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应用示例</a:t>
            </a:r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kumimoji="1" lang="zh-CN" altLang="en-US" sz="28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满递减</a:t>
            </a:r>
            <a:r>
              <a:rPr kumimoji="1"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压栈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操作：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STMFD SP!,{R0-R7,LR}</a:t>
            </a:r>
            <a:endParaRPr kumimoji="1" lang="en-US" altLang="zh-CN" sz="2400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  <p:sp>
        <p:nvSpPr>
          <p:cNvPr id="6" name="Line 78"/>
          <p:cNvSpPr>
            <a:spLocks noChangeShapeType="1"/>
          </p:cNvSpPr>
          <p:nvPr/>
        </p:nvSpPr>
        <p:spPr bwMode="auto">
          <a:xfrm>
            <a:off x="5471491" y="4455975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" name="Line 79"/>
          <p:cNvSpPr>
            <a:spLocks noChangeShapeType="1"/>
          </p:cNvSpPr>
          <p:nvPr/>
        </p:nvSpPr>
        <p:spPr bwMode="auto">
          <a:xfrm flipV="1">
            <a:off x="6385891" y="4455975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577604" y="2017575"/>
            <a:ext cx="5470525" cy="4114800"/>
            <a:chOff x="1759" y="1439"/>
            <a:chExt cx="3446" cy="2592"/>
          </a:xfrm>
        </p:grpSpPr>
        <p:sp>
          <p:nvSpPr>
            <p:cNvPr id="9" name="Rectangle 2"/>
            <p:cNvSpPr>
              <a:spLocks noChangeArrowheads="1"/>
            </p:cNvSpPr>
            <p:nvPr/>
          </p:nvSpPr>
          <p:spPr bwMode="auto">
            <a:xfrm>
              <a:off x="1759" y="1727"/>
              <a:ext cx="1392" cy="192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2287" y="2111"/>
              <a:ext cx="672" cy="1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0x01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287" y="2303"/>
              <a:ext cx="672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……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287" y="2495"/>
              <a:ext cx="672" cy="1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0x07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2143" y="1487"/>
              <a:ext cx="8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800" kern="0" smtClean="0">
                  <a:solidFill>
                    <a:srgbClr val="000000"/>
                  </a:solidFill>
                  <a:latin typeface="Arial" pitchFamily="34" charset="0"/>
                </a:rPr>
                <a:t>ARM7</a:t>
              </a:r>
              <a:r>
                <a:rPr kumimoji="0" lang="zh-CN" altLang="en-US" sz="1800" kern="0" smtClean="0">
                  <a:solidFill>
                    <a:srgbClr val="000000"/>
                  </a:solidFill>
                  <a:latin typeface="Arial" pitchFamily="34" charset="0"/>
                </a:rPr>
                <a:t>内核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191" y="3368"/>
              <a:ext cx="8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zh-CN" altLang="en-US" sz="1800" kern="0" smtClean="0">
                  <a:solidFill>
                    <a:srgbClr val="000000"/>
                  </a:solidFill>
                  <a:latin typeface="Arial" pitchFamily="34" charset="0"/>
                </a:rPr>
                <a:t>内部寄存器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991" y="1439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zh-CN" altLang="en-US" sz="1800" kern="0" smtClean="0">
                  <a:solidFill>
                    <a:srgbClr val="000000"/>
                  </a:solidFill>
                  <a:latin typeface="Arial" pitchFamily="34" charset="0"/>
                </a:rPr>
                <a:t>存储器</a:t>
              </a:r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2287" y="1919"/>
              <a:ext cx="672" cy="1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0x00</a:t>
              </a:r>
            </a:p>
          </p:txBody>
        </p: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2287" y="2879"/>
              <a:ext cx="672" cy="1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0x4020</a:t>
              </a:r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2287" y="2687"/>
              <a:ext cx="672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……</a:t>
              </a:r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auto">
            <a:xfrm>
              <a:off x="2287" y="3071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2959" y="3071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 Box 40"/>
            <p:cNvSpPr txBox="1">
              <a:spLocks noChangeArrowheads="1"/>
            </p:cNvSpPr>
            <p:nvPr/>
          </p:nvSpPr>
          <p:spPr bwMode="auto">
            <a:xfrm>
              <a:off x="2008" y="1919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R0</a:t>
              </a:r>
            </a:p>
          </p:txBody>
        </p: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2008" y="2111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R1</a:t>
              </a:r>
            </a:p>
          </p:txBody>
        </p:sp>
        <p:sp>
          <p:nvSpPr>
            <p:cNvPr id="23" name="Text Box 42"/>
            <p:cNvSpPr txBox="1">
              <a:spLocks noChangeArrowheads="1"/>
            </p:cNvSpPr>
            <p:nvPr/>
          </p:nvSpPr>
          <p:spPr bwMode="auto">
            <a:xfrm>
              <a:off x="2008" y="2495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R7</a:t>
              </a: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2008" y="287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SP</a:t>
              </a:r>
            </a:p>
          </p:txBody>
        </p:sp>
        <p:sp>
          <p:nvSpPr>
            <p:cNvPr id="25" name="Rectangle 46"/>
            <p:cNvSpPr>
              <a:spLocks noChangeArrowheads="1"/>
            </p:cNvSpPr>
            <p:nvPr/>
          </p:nvSpPr>
          <p:spPr bwMode="auto">
            <a:xfrm>
              <a:off x="3915" y="2927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>
              <a:off x="3915" y="1631"/>
              <a:ext cx="0" cy="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51"/>
            <p:cNvSpPr>
              <a:spLocks noChangeShapeType="1"/>
            </p:cNvSpPr>
            <p:nvPr/>
          </p:nvSpPr>
          <p:spPr bwMode="auto">
            <a:xfrm>
              <a:off x="4635" y="1631"/>
              <a:ext cx="0" cy="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Text Box 54"/>
            <p:cNvSpPr txBox="1">
              <a:spLocks noChangeArrowheads="1"/>
            </p:cNvSpPr>
            <p:nvPr/>
          </p:nvSpPr>
          <p:spPr bwMode="auto">
            <a:xfrm>
              <a:off x="4635" y="3119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0x4004</a:t>
              </a:r>
            </a:p>
          </p:txBody>
        </p:sp>
        <p:sp>
          <p:nvSpPr>
            <p:cNvPr id="29" name="Text Box 55"/>
            <p:cNvSpPr txBox="1">
              <a:spLocks noChangeArrowheads="1"/>
            </p:cNvSpPr>
            <p:nvPr/>
          </p:nvSpPr>
          <p:spPr bwMode="auto">
            <a:xfrm>
              <a:off x="4635" y="3311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0x4000</a:t>
              </a:r>
            </a:p>
          </p:txBody>
        </p:sp>
        <p:sp>
          <p:nvSpPr>
            <p:cNvPr id="30" name="Line 56"/>
            <p:cNvSpPr>
              <a:spLocks noChangeShapeType="1"/>
            </p:cNvSpPr>
            <p:nvPr/>
          </p:nvSpPr>
          <p:spPr bwMode="auto">
            <a:xfrm>
              <a:off x="4587" y="3215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Text Box 57"/>
            <p:cNvSpPr txBox="1">
              <a:spLocks noChangeArrowheads="1"/>
            </p:cNvSpPr>
            <p:nvPr/>
          </p:nvSpPr>
          <p:spPr bwMode="auto">
            <a:xfrm>
              <a:off x="4635" y="2735"/>
              <a:ext cx="5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0x400C</a:t>
              </a:r>
            </a:p>
          </p:txBody>
        </p:sp>
        <p:sp>
          <p:nvSpPr>
            <p:cNvPr id="32" name="Text Box 58"/>
            <p:cNvSpPr txBox="1">
              <a:spLocks noChangeArrowheads="1"/>
            </p:cNvSpPr>
            <p:nvPr/>
          </p:nvSpPr>
          <p:spPr bwMode="auto">
            <a:xfrm>
              <a:off x="4635" y="2927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0x4008</a:t>
              </a:r>
            </a:p>
          </p:txBody>
        </p:sp>
        <p:sp>
          <p:nvSpPr>
            <p:cNvPr id="33" name="Rectangle 63"/>
            <p:cNvSpPr>
              <a:spLocks noChangeArrowheads="1"/>
            </p:cNvSpPr>
            <p:nvPr/>
          </p:nvSpPr>
          <p:spPr bwMode="auto">
            <a:xfrm>
              <a:off x="3915" y="2735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34" name="Rectangle 64"/>
            <p:cNvSpPr>
              <a:spLocks noChangeArrowheads="1"/>
            </p:cNvSpPr>
            <p:nvPr/>
          </p:nvSpPr>
          <p:spPr bwMode="auto">
            <a:xfrm>
              <a:off x="3915" y="2543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3915" y="2351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3915" y="2159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37" name="Rectangle 67"/>
            <p:cNvSpPr>
              <a:spLocks noChangeArrowheads="1"/>
            </p:cNvSpPr>
            <p:nvPr/>
          </p:nvSpPr>
          <p:spPr bwMode="auto">
            <a:xfrm>
              <a:off x="3915" y="1775"/>
              <a:ext cx="720" cy="192"/>
            </a:xfrm>
            <a:prstGeom prst="rect">
              <a:avLst/>
            </a:prstGeom>
            <a:solidFill>
              <a:srgbClr val="BBE0E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38" name="Rectangle 70"/>
            <p:cNvSpPr>
              <a:spLocks noChangeArrowheads="1"/>
            </p:cNvSpPr>
            <p:nvPr/>
          </p:nvSpPr>
          <p:spPr bwMode="auto">
            <a:xfrm>
              <a:off x="3915" y="3311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39" name="Rectangle 71"/>
            <p:cNvSpPr>
              <a:spLocks noChangeArrowheads="1"/>
            </p:cNvSpPr>
            <p:nvPr/>
          </p:nvSpPr>
          <p:spPr bwMode="auto">
            <a:xfrm>
              <a:off x="3915" y="3119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40" name="Text Box 72"/>
            <p:cNvSpPr txBox="1">
              <a:spLocks noChangeArrowheads="1"/>
            </p:cNvSpPr>
            <p:nvPr/>
          </p:nvSpPr>
          <p:spPr bwMode="auto">
            <a:xfrm>
              <a:off x="4635" y="2351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0x4014</a:t>
              </a:r>
            </a:p>
          </p:txBody>
        </p:sp>
        <p:sp>
          <p:nvSpPr>
            <p:cNvPr id="41" name="Text Box 73"/>
            <p:cNvSpPr txBox="1">
              <a:spLocks noChangeArrowheads="1"/>
            </p:cNvSpPr>
            <p:nvPr/>
          </p:nvSpPr>
          <p:spPr bwMode="auto">
            <a:xfrm>
              <a:off x="4635" y="2543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0x4010</a:t>
              </a:r>
            </a:p>
          </p:txBody>
        </p:sp>
        <p:sp>
          <p:nvSpPr>
            <p:cNvPr id="42" name="Text Box 75"/>
            <p:cNvSpPr txBox="1">
              <a:spLocks noChangeArrowheads="1"/>
            </p:cNvSpPr>
            <p:nvPr/>
          </p:nvSpPr>
          <p:spPr bwMode="auto">
            <a:xfrm>
              <a:off x="4635" y="1775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0x4020</a:t>
              </a:r>
            </a:p>
          </p:txBody>
        </p:sp>
        <p:sp>
          <p:nvSpPr>
            <p:cNvPr id="43" name="Text Box 76"/>
            <p:cNvSpPr txBox="1">
              <a:spLocks noChangeArrowheads="1"/>
            </p:cNvSpPr>
            <p:nvPr/>
          </p:nvSpPr>
          <p:spPr bwMode="auto">
            <a:xfrm>
              <a:off x="4635" y="2159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0x4018</a:t>
              </a:r>
            </a:p>
          </p:txBody>
        </p:sp>
        <p:sp>
          <p:nvSpPr>
            <p:cNvPr id="44" name="Text Box 77"/>
            <p:cNvSpPr txBox="1">
              <a:spLocks noChangeArrowheads="1"/>
            </p:cNvSpPr>
            <p:nvPr/>
          </p:nvSpPr>
          <p:spPr bwMode="auto">
            <a:xfrm>
              <a:off x="4683" y="1535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zh-CN" altLang="en-US" sz="1800" kern="0" smtClean="0">
                  <a:solidFill>
                    <a:srgbClr val="000000"/>
                  </a:solidFill>
                  <a:latin typeface="Arial" pitchFamily="34" charset="0"/>
                </a:rPr>
                <a:t>地址</a:t>
              </a:r>
            </a:p>
          </p:txBody>
        </p:sp>
        <p:sp>
          <p:nvSpPr>
            <p:cNvPr id="45" name="Rectangle 81"/>
            <p:cNvSpPr>
              <a:spLocks noChangeArrowheads="1"/>
            </p:cNvSpPr>
            <p:nvPr/>
          </p:nvSpPr>
          <p:spPr bwMode="auto">
            <a:xfrm>
              <a:off x="3915" y="1967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46" name="Text Box 82"/>
            <p:cNvSpPr txBox="1">
              <a:spLocks noChangeArrowheads="1"/>
            </p:cNvSpPr>
            <p:nvPr/>
          </p:nvSpPr>
          <p:spPr bwMode="auto">
            <a:xfrm>
              <a:off x="4635" y="1967"/>
              <a:ext cx="5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0x401C</a:t>
              </a:r>
            </a:p>
          </p:txBody>
        </p:sp>
        <p:sp>
          <p:nvSpPr>
            <p:cNvPr id="47" name="Rectangle 84"/>
            <p:cNvSpPr>
              <a:spLocks noChangeArrowheads="1"/>
            </p:cNvSpPr>
            <p:nvPr/>
          </p:nvSpPr>
          <p:spPr bwMode="auto">
            <a:xfrm>
              <a:off x="3915" y="3503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48" name="Text Box 85"/>
            <p:cNvSpPr txBox="1">
              <a:spLocks noChangeArrowheads="1"/>
            </p:cNvSpPr>
            <p:nvPr/>
          </p:nvSpPr>
          <p:spPr bwMode="auto">
            <a:xfrm>
              <a:off x="4635" y="3503"/>
              <a:ext cx="5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0x3FFC</a:t>
              </a:r>
            </a:p>
          </p:txBody>
        </p:sp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2287" y="3071"/>
              <a:ext cx="672" cy="1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0x0123</a:t>
              </a:r>
            </a:p>
          </p:txBody>
        </p:sp>
        <p:sp>
          <p:nvSpPr>
            <p:cNvPr id="50" name="Rectangle 84"/>
            <p:cNvSpPr>
              <a:spLocks noChangeArrowheads="1"/>
            </p:cNvSpPr>
            <p:nvPr/>
          </p:nvSpPr>
          <p:spPr bwMode="auto">
            <a:xfrm>
              <a:off x="3915" y="3695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51" name="Text Box 85"/>
            <p:cNvSpPr txBox="1">
              <a:spLocks noChangeArrowheads="1"/>
            </p:cNvSpPr>
            <p:nvPr/>
          </p:nvSpPr>
          <p:spPr bwMode="auto">
            <a:xfrm>
              <a:off x="4635" y="3695"/>
              <a:ext cx="5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0x3FF8</a:t>
              </a:r>
            </a:p>
          </p:txBody>
        </p:sp>
        <p:sp>
          <p:nvSpPr>
            <p:cNvPr id="52" name="Text Box 43"/>
            <p:cNvSpPr txBox="1">
              <a:spLocks noChangeArrowheads="1"/>
            </p:cNvSpPr>
            <p:nvPr/>
          </p:nvSpPr>
          <p:spPr bwMode="auto">
            <a:xfrm>
              <a:off x="2008" y="3071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LR</a:t>
              </a:r>
            </a:p>
          </p:txBody>
        </p:sp>
      </p:grpSp>
      <p:sp>
        <p:nvSpPr>
          <p:cNvPr id="53" name="Rectangle 53"/>
          <p:cNvSpPr>
            <a:spLocks noChangeArrowheads="1"/>
          </p:cNvSpPr>
          <p:nvPr/>
        </p:nvSpPr>
        <p:spPr bwMode="auto">
          <a:xfrm>
            <a:off x="958229" y="2052500"/>
            <a:ext cx="246380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1.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压栈操作前寄存器和堆栈区的状态；</a:t>
            </a:r>
          </a:p>
        </p:txBody>
      </p:sp>
      <p:sp>
        <p:nvSpPr>
          <p:cNvPr id="54" name="Rectangle 54"/>
          <p:cNvSpPr>
            <a:spLocks noChangeArrowheads="1"/>
          </p:cNvSpPr>
          <p:nvPr/>
        </p:nvSpPr>
        <p:spPr bwMode="auto">
          <a:xfrm>
            <a:off x="958229" y="2771637"/>
            <a:ext cx="246380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2.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压栈操作前堆栈指针指向栈顶；</a:t>
            </a:r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958229" y="3555862"/>
            <a:ext cx="24638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3.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执行压栈操作指令保存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R0-R7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LR</a:t>
            </a:r>
          </a:p>
        </p:txBody>
      </p:sp>
      <p:grpSp>
        <p:nvGrpSpPr>
          <p:cNvPr id="56" name="Group 56"/>
          <p:cNvGrpSpPr>
            <a:grpSpLocks/>
          </p:cNvGrpSpPr>
          <p:nvPr/>
        </p:nvGrpSpPr>
        <p:grpSpPr bwMode="auto">
          <a:xfrm>
            <a:off x="5538166" y="2855775"/>
            <a:ext cx="2605088" cy="2743200"/>
            <a:chOff x="2994" y="1967"/>
            <a:chExt cx="1641" cy="1728"/>
          </a:xfrm>
        </p:grpSpPr>
        <p:grpSp>
          <p:nvGrpSpPr>
            <p:cNvPr id="57" name="Group 57"/>
            <p:cNvGrpSpPr>
              <a:grpSpLocks/>
            </p:cNvGrpSpPr>
            <p:nvPr/>
          </p:nvGrpSpPr>
          <p:grpSpPr bwMode="auto">
            <a:xfrm>
              <a:off x="2994" y="1967"/>
              <a:ext cx="887" cy="1584"/>
              <a:chOff x="2994" y="1967"/>
              <a:chExt cx="887" cy="1584"/>
            </a:xfrm>
          </p:grpSpPr>
          <p:sp>
            <p:nvSpPr>
              <p:cNvPr id="67" name="AutoShape 56"/>
              <p:cNvSpPr>
                <a:spLocks/>
              </p:cNvSpPr>
              <p:nvPr/>
            </p:nvSpPr>
            <p:spPr bwMode="auto">
              <a:xfrm>
                <a:off x="2994" y="1967"/>
                <a:ext cx="192" cy="672"/>
              </a:xfrm>
              <a:prstGeom prst="rightBrace">
                <a:avLst>
                  <a:gd name="adj1" fmla="val 29167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8" name="AutoShape 57"/>
              <p:cNvSpPr>
                <a:spLocks/>
              </p:cNvSpPr>
              <p:nvPr/>
            </p:nvSpPr>
            <p:spPr bwMode="auto">
              <a:xfrm>
                <a:off x="3641" y="2303"/>
                <a:ext cx="240" cy="1248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9" name="AutoShape 58"/>
              <p:cNvSpPr>
                <a:spLocks noChangeArrowheads="1"/>
              </p:cNvSpPr>
              <p:nvPr/>
            </p:nvSpPr>
            <p:spPr bwMode="auto">
              <a:xfrm rot="3384754">
                <a:off x="3123" y="2536"/>
                <a:ext cx="657" cy="192"/>
              </a:xfrm>
              <a:custGeom>
                <a:avLst/>
                <a:gdLst>
                  <a:gd name="T0" fmla="*/ 1986795 w 21600"/>
                  <a:gd name="T1" fmla="*/ 0 h 21600"/>
                  <a:gd name="T2" fmla="*/ 0 w 21600"/>
                  <a:gd name="T3" fmla="*/ 2398 h 21600"/>
                  <a:gd name="T4" fmla="*/ 1986795 w 21600"/>
                  <a:gd name="T5" fmla="*/ 4795 h 21600"/>
                  <a:gd name="T6" fmla="*/ 1986795 w 21600"/>
                  <a:gd name="T7" fmla="*/ 2398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86 w 21600"/>
                  <a:gd name="T13" fmla="*/ 5400 h 21600"/>
                  <a:gd name="T14" fmla="*/ 18904 w 21600"/>
                  <a:gd name="T15" fmla="*/ 16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8" name="Group 61"/>
            <p:cNvGrpSpPr>
              <a:grpSpLocks/>
            </p:cNvGrpSpPr>
            <p:nvPr/>
          </p:nvGrpSpPr>
          <p:grpSpPr bwMode="auto">
            <a:xfrm>
              <a:off x="3915" y="2159"/>
              <a:ext cx="720" cy="1536"/>
              <a:chOff x="3915" y="2159"/>
              <a:chExt cx="720" cy="1536"/>
            </a:xfrm>
          </p:grpSpPr>
          <p:sp>
            <p:nvSpPr>
              <p:cNvPr id="59" name="Rectangle 18"/>
              <p:cNvSpPr>
                <a:spLocks noChangeArrowheads="1"/>
              </p:cNvSpPr>
              <p:nvPr/>
            </p:nvSpPr>
            <p:spPr bwMode="auto">
              <a:xfrm>
                <a:off x="3915" y="3311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0x01</a:t>
                </a:r>
              </a:p>
            </p:txBody>
          </p:sp>
          <p:sp>
            <p:nvSpPr>
              <p:cNvPr id="60" name="Rectangle 26"/>
              <p:cNvSpPr>
                <a:spLocks noChangeArrowheads="1"/>
              </p:cNvSpPr>
              <p:nvPr/>
            </p:nvSpPr>
            <p:spPr bwMode="auto">
              <a:xfrm>
                <a:off x="3915" y="3119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0x02</a:t>
                </a:r>
              </a:p>
            </p:txBody>
          </p:sp>
          <p:sp>
            <p:nvSpPr>
              <p:cNvPr id="61" name="Rectangle 27"/>
              <p:cNvSpPr>
                <a:spLocks noChangeArrowheads="1"/>
              </p:cNvSpPr>
              <p:nvPr/>
            </p:nvSpPr>
            <p:spPr bwMode="auto">
              <a:xfrm>
                <a:off x="3915" y="2927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0x03</a:t>
                </a:r>
              </a:p>
            </p:txBody>
          </p:sp>
          <p:sp>
            <p:nvSpPr>
              <p:cNvPr id="62" name="Rectangle 28"/>
              <p:cNvSpPr>
                <a:spLocks noChangeArrowheads="1"/>
              </p:cNvSpPr>
              <p:nvPr/>
            </p:nvSpPr>
            <p:spPr bwMode="auto">
              <a:xfrm>
                <a:off x="3915" y="2735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0x04</a:t>
                </a:r>
              </a:p>
            </p:txBody>
          </p:sp>
          <p:sp>
            <p:nvSpPr>
              <p:cNvPr id="63" name="Rectangle 29"/>
              <p:cNvSpPr>
                <a:spLocks noChangeArrowheads="1"/>
              </p:cNvSpPr>
              <p:nvPr/>
            </p:nvSpPr>
            <p:spPr bwMode="auto">
              <a:xfrm>
                <a:off x="3915" y="2543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0x05</a:t>
                </a:r>
              </a:p>
            </p:txBody>
          </p:sp>
          <p:sp>
            <p:nvSpPr>
              <p:cNvPr id="64" name="Rectangle 31"/>
              <p:cNvSpPr>
                <a:spLocks noChangeArrowheads="1"/>
              </p:cNvSpPr>
              <p:nvPr/>
            </p:nvSpPr>
            <p:spPr bwMode="auto">
              <a:xfrm>
                <a:off x="3915" y="2159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0x07</a:t>
                </a:r>
              </a:p>
            </p:txBody>
          </p:sp>
          <p:sp>
            <p:nvSpPr>
              <p:cNvPr id="65" name="Rectangle 32"/>
              <p:cNvSpPr>
                <a:spLocks noChangeArrowheads="1"/>
              </p:cNvSpPr>
              <p:nvPr/>
            </p:nvSpPr>
            <p:spPr bwMode="auto">
              <a:xfrm>
                <a:off x="3915" y="3503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0x00</a:t>
                </a:r>
              </a:p>
            </p:txBody>
          </p:sp>
          <p:sp>
            <p:nvSpPr>
              <p:cNvPr id="66" name="Rectangle 41"/>
              <p:cNvSpPr>
                <a:spLocks noChangeArrowheads="1"/>
              </p:cNvSpPr>
              <p:nvPr/>
            </p:nvSpPr>
            <p:spPr bwMode="auto">
              <a:xfrm>
                <a:off x="3915" y="2351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0x06</a:t>
                </a:r>
              </a:p>
            </p:txBody>
          </p:sp>
        </p:grpSp>
      </p:grpSp>
      <p:grpSp>
        <p:nvGrpSpPr>
          <p:cNvPr id="70" name="Group 70"/>
          <p:cNvGrpSpPr>
            <a:grpSpLocks/>
          </p:cNvGrpSpPr>
          <p:nvPr/>
        </p:nvGrpSpPr>
        <p:grpSpPr bwMode="auto">
          <a:xfrm>
            <a:off x="5538166" y="2855775"/>
            <a:ext cx="2605088" cy="1905000"/>
            <a:chOff x="2994" y="1967"/>
            <a:chExt cx="1641" cy="1200"/>
          </a:xfrm>
        </p:grpSpPr>
        <p:cxnSp>
          <p:nvCxnSpPr>
            <p:cNvPr id="71" name="直接箭头连接符 61"/>
            <p:cNvCxnSpPr>
              <a:cxnSpLocks noChangeShapeType="1"/>
            </p:cNvCxnSpPr>
            <p:nvPr/>
          </p:nvCxnSpPr>
          <p:spPr bwMode="auto">
            <a:xfrm flipV="1">
              <a:off x="2994" y="2081"/>
              <a:ext cx="887" cy="108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Rectangle 47"/>
            <p:cNvSpPr>
              <a:spLocks noChangeArrowheads="1"/>
            </p:cNvSpPr>
            <p:nvPr/>
          </p:nvSpPr>
          <p:spPr bwMode="auto">
            <a:xfrm>
              <a:off x="3915" y="1967"/>
              <a:ext cx="720" cy="192"/>
            </a:xfrm>
            <a:prstGeom prst="rect">
              <a:avLst/>
            </a:prstGeom>
            <a:solidFill>
              <a:srgbClr val="BBE0E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0x0123</a:t>
              </a:r>
            </a:p>
          </p:txBody>
        </p:sp>
      </p:grpSp>
      <p:sp>
        <p:nvSpPr>
          <p:cNvPr id="73" name="Rectangle 28"/>
          <p:cNvSpPr>
            <a:spLocks noChangeArrowheads="1"/>
          </p:cNvSpPr>
          <p:nvPr/>
        </p:nvSpPr>
        <p:spPr bwMode="auto">
          <a:xfrm>
            <a:off x="4415804" y="4303575"/>
            <a:ext cx="1066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0x3FFC</a:t>
            </a:r>
          </a:p>
        </p:txBody>
      </p:sp>
      <p:sp>
        <p:nvSpPr>
          <p:cNvPr id="74" name="AutoShape 86"/>
          <p:cNvSpPr>
            <a:spLocks noChangeArrowheads="1"/>
          </p:cNvSpPr>
          <p:nvPr/>
        </p:nvSpPr>
        <p:spPr bwMode="auto">
          <a:xfrm>
            <a:off x="8905254" y="2398575"/>
            <a:ext cx="533400" cy="609600"/>
          </a:xfrm>
          <a:prstGeom prst="leftArrowCallout">
            <a:avLst>
              <a:gd name="adj1" fmla="val 28571"/>
              <a:gd name="adj2" fmla="val 28571"/>
              <a:gd name="adj3" fmla="val 16667"/>
              <a:gd name="adj4" fmla="val 58931"/>
            </a:avLst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栈</a:t>
            </a:r>
          </a:p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顶</a:t>
            </a:r>
          </a:p>
        </p:txBody>
      </p:sp>
      <p:sp>
        <p:nvSpPr>
          <p:cNvPr id="75" name="Line 80"/>
          <p:cNvSpPr>
            <a:spLocks noChangeShapeType="1"/>
          </p:cNvSpPr>
          <p:nvPr/>
        </p:nvSpPr>
        <p:spPr bwMode="auto">
          <a:xfrm>
            <a:off x="6417641" y="5446575"/>
            <a:ext cx="6143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7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137134" y="994155"/>
            <a:ext cx="8137525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应用示例</a:t>
            </a:r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kumimoji="1" lang="zh-CN" altLang="en-US" sz="28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满递减</a:t>
            </a:r>
            <a:r>
              <a:rPr kumimoji="1"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出栈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操作：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LDMFD SP!,{R0-R7,PC}</a:t>
            </a:r>
            <a:endParaRPr kumimoji="1" lang="en-US" altLang="zh-CN" sz="2400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  <p:sp>
        <p:nvSpPr>
          <p:cNvPr id="17" name="Rectangle 53"/>
          <p:cNvSpPr>
            <a:spLocks noChangeArrowheads="1"/>
          </p:cNvSpPr>
          <p:nvPr/>
        </p:nvSpPr>
        <p:spPr bwMode="auto">
          <a:xfrm>
            <a:off x="1137134" y="2279236"/>
            <a:ext cx="246380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1.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出栈操作前寄存器和堆栈区的状态；</a:t>
            </a:r>
          </a:p>
        </p:txBody>
      </p:sp>
      <p:sp>
        <p:nvSpPr>
          <p:cNvPr id="18" name="Rectangle 54"/>
          <p:cNvSpPr>
            <a:spLocks noChangeArrowheads="1"/>
          </p:cNvSpPr>
          <p:nvPr/>
        </p:nvSpPr>
        <p:spPr bwMode="auto">
          <a:xfrm>
            <a:off x="1137134" y="2998374"/>
            <a:ext cx="246380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2.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出栈操作前堆栈指针指向栈顶；</a:t>
            </a:r>
          </a:p>
        </p:txBody>
      </p:sp>
      <p:sp>
        <p:nvSpPr>
          <p:cNvPr id="19" name="Line 78"/>
          <p:cNvSpPr>
            <a:spLocks noChangeShapeType="1"/>
          </p:cNvSpPr>
          <p:nvPr/>
        </p:nvSpPr>
        <p:spPr bwMode="auto">
          <a:xfrm>
            <a:off x="5650396" y="4682711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" name="Line 79"/>
          <p:cNvSpPr>
            <a:spLocks noChangeShapeType="1"/>
          </p:cNvSpPr>
          <p:nvPr/>
        </p:nvSpPr>
        <p:spPr bwMode="auto">
          <a:xfrm flipV="1">
            <a:off x="6564796" y="4682711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1" name="AutoShape 86"/>
          <p:cNvSpPr>
            <a:spLocks noChangeArrowheads="1"/>
          </p:cNvSpPr>
          <p:nvPr/>
        </p:nvSpPr>
        <p:spPr bwMode="auto">
          <a:xfrm>
            <a:off x="9084159" y="5368511"/>
            <a:ext cx="533400" cy="609600"/>
          </a:xfrm>
          <a:prstGeom prst="leftArrowCallout">
            <a:avLst>
              <a:gd name="adj1" fmla="val 28571"/>
              <a:gd name="adj2" fmla="val 28571"/>
              <a:gd name="adj3" fmla="val 16667"/>
              <a:gd name="adj4" fmla="val 58931"/>
            </a:avLst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栈</a:t>
            </a:r>
          </a:p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顶</a:t>
            </a:r>
          </a:p>
        </p:txBody>
      </p:sp>
      <p:sp>
        <p:nvSpPr>
          <p:cNvPr id="22" name="Line 80"/>
          <p:cNvSpPr>
            <a:spLocks noChangeShapeType="1"/>
          </p:cNvSpPr>
          <p:nvPr/>
        </p:nvSpPr>
        <p:spPr bwMode="auto">
          <a:xfrm>
            <a:off x="6596546" y="5673311"/>
            <a:ext cx="614363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23" name="Group 165"/>
          <p:cNvGrpSpPr>
            <a:grpSpLocks/>
          </p:cNvGrpSpPr>
          <p:nvPr/>
        </p:nvGrpSpPr>
        <p:grpSpPr bwMode="auto">
          <a:xfrm>
            <a:off x="3756509" y="2244311"/>
            <a:ext cx="5470525" cy="4114800"/>
            <a:chOff x="1759" y="1439"/>
            <a:chExt cx="3446" cy="2592"/>
          </a:xfrm>
        </p:grpSpPr>
        <p:grpSp>
          <p:nvGrpSpPr>
            <p:cNvPr id="27" name="Group 153"/>
            <p:cNvGrpSpPr>
              <a:grpSpLocks/>
            </p:cNvGrpSpPr>
            <p:nvPr/>
          </p:nvGrpSpPr>
          <p:grpSpPr bwMode="auto">
            <a:xfrm>
              <a:off x="1759" y="1439"/>
              <a:ext cx="3446" cy="2592"/>
              <a:chOff x="1759" y="1439"/>
              <a:chExt cx="3446" cy="2592"/>
            </a:xfrm>
          </p:grpSpPr>
          <p:sp>
            <p:nvSpPr>
              <p:cNvPr id="37" name="Rectangle 3"/>
              <p:cNvSpPr>
                <a:spLocks noChangeArrowheads="1"/>
              </p:cNvSpPr>
              <p:nvPr/>
            </p:nvSpPr>
            <p:spPr bwMode="auto">
              <a:xfrm>
                <a:off x="2287" y="2111"/>
                <a:ext cx="672" cy="192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38" name="Rectangle 10"/>
              <p:cNvSpPr>
                <a:spLocks noChangeArrowheads="1"/>
              </p:cNvSpPr>
              <p:nvPr/>
            </p:nvSpPr>
            <p:spPr bwMode="auto">
              <a:xfrm>
                <a:off x="2287" y="2495"/>
                <a:ext cx="672" cy="192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39" name="Text Box 14"/>
              <p:cNvSpPr txBox="1">
                <a:spLocks noChangeArrowheads="1"/>
              </p:cNvSpPr>
              <p:nvPr/>
            </p:nvSpPr>
            <p:spPr bwMode="auto">
              <a:xfrm>
                <a:off x="3991" y="1439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1800" kern="0" smtClean="0">
                    <a:solidFill>
                      <a:srgbClr val="000000"/>
                    </a:solidFill>
                    <a:latin typeface="Arial" pitchFamily="34" charset="0"/>
                  </a:rPr>
                  <a:t>存储器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2287" y="1919"/>
                <a:ext cx="672" cy="192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41" name="Rectangle 46"/>
              <p:cNvSpPr>
                <a:spLocks noChangeArrowheads="1"/>
              </p:cNvSpPr>
              <p:nvPr/>
            </p:nvSpPr>
            <p:spPr bwMode="auto">
              <a:xfrm>
                <a:off x="3915" y="2927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42" name="Line 50"/>
              <p:cNvSpPr>
                <a:spLocks noChangeShapeType="1"/>
              </p:cNvSpPr>
              <p:nvPr/>
            </p:nvSpPr>
            <p:spPr bwMode="auto">
              <a:xfrm>
                <a:off x="3915" y="1631"/>
                <a:ext cx="0" cy="2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Line 51"/>
              <p:cNvSpPr>
                <a:spLocks noChangeShapeType="1"/>
              </p:cNvSpPr>
              <p:nvPr/>
            </p:nvSpPr>
            <p:spPr bwMode="auto">
              <a:xfrm>
                <a:off x="4635" y="1631"/>
                <a:ext cx="0" cy="2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Text Box 54"/>
              <p:cNvSpPr txBox="1">
                <a:spLocks noChangeArrowheads="1"/>
              </p:cNvSpPr>
              <p:nvPr/>
            </p:nvSpPr>
            <p:spPr bwMode="auto">
              <a:xfrm>
                <a:off x="4635" y="3119"/>
                <a:ext cx="53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0x4004</a:t>
                </a:r>
              </a:p>
            </p:txBody>
          </p:sp>
          <p:sp>
            <p:nvSpPr>
              <p:cNvPr id="45" name="Text Box 55"/>
              <p:cNvSpPr txBox="1">
                <a:spLocks noChangeArrowheads="1"/>
              </p:cNvSpPr>
              <p:nvPr/>
            </p:nvSpPr>
            <p:spPr bwMode="auto">
              <a:xfrm>
                <a:off x="4635" y="3311"/>
                <a:ext cx="53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0x4000</a:t>
                </a:r>
              </a:p>
            </p:txBody>
          </p:sp>
          <p:sp>
            <p:nvSpPr>
              <p:cNvPr id="46" name="Line 56"/>
              <p:cNvSpPr>
                <a:spLocks noChangeShapeType="1"/>
              </p:cNvSpPr>
              <p:nvPr/>
            </p:nvSpPr>
            <p:spPr bwMode="auto">
              <a:xfrm>
                <a:off x="4587" y="3215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Text Box 57"/>
              <p:cNvSpPr txBox="1">
                <a:spLocks noChangeArrowheads="1"/>
              </p:cNvSpPr>
              <p:nvPr/>
            </p:nvSpPr>
            <p:spPr bwMode="auto">
              <a:xfrm>
                <a:off x="4635" y="2735"/>
                <a:ext cx="55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0x400C</a:t>
                </a:r>
              </a:p>
            </p:txBody>
          </p:sp>
          <p:sp>
            <p:nvSpPr>
              <p:cNvPr id="48" name="Text Box 58"/>
              <p:cNvSpPr txBox="1">
                <a:spLocks noChangeArrowheads="1"/>
              </p:cNvSpPr>
              <p:nvPr/>
            </p:nvSpPr>
            <p:spPr bwMode="auto">
              <a:xfrm>
                <a:off x="4635" y="2927"/>
                <a:ext cx="53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0x4008</a:t>
                </a:r>
              </a:p>
            </p:txBody>
          </p:sp>
          <p:sp>
            <p:nvSpPr>
              <p:cNvPr id="49" name="Rectangle 63"/>
              <p:cNvSpPr>
                <a:spLocks noChangeArrowheads="1"/>
              </p:cNvSpPr>
              <p:nvPr/>
            </p:nvSpPr>
            <p:spPr bwMode="auto">
              <a:xfrm>
                <a:off x="3915" y="2735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50" name="Rectangle 64"/>
              <p:cNvSpPr>
                <a:spLocks noChangeArrowheads="1"/>
              </p:cNvSpPr>
              <p:nvPr/>
            </p:nvSpPr>
            <p:spPr bwMode="auto">
              <a:xfrm>
                <a:off x="3915" y="2543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51" name="Rectangle 65"/>
              <p:cNvSpPr>
                <a:spLocks noChangeArrowheads="1"/>
              </p:cNvSpPr>
              <p:nvPr/>
            </p:nvSpPr>
            <p:spPr bwMode="auto">
              <a:xfrm>
                <a:off x="3915" y="2351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52" name="Rectangle 66"/>
              <p:cNvSpPr>
                <a:spLocks noChangeArrowheads="1"/>
              </p:cNvSpPr>
              <p:nvPr/>
            </p:nvSpPr>
            <p:spPr bwMode="auto">
              <a:xfrm>
                <a:off x="3915" y="2159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53" name="Rectangle 67"/>
              <p:cNvSpPr>
                <a:spLocks noChangeArrowheads="1"/>
              </p:cNvSpPr>
              <p:nvPr/>
            </p:nvSpPr>
            <p:spPr bwMode="auto">
              <a:xfrm>
                <a:off x="3915" y="1775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54" name="Rectangle 70"/>
              <p:cNvSpPr>
                <a:spLocks noChangeArrowheads="1"/>
              </p:cNvSpPr>
              <p:nvPr/>
            </p:nvSpPr>
            <p:spPr bwMode="auto">
              <a:xfrm>
                <a:off x="3915" y="3311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55" name="Rectangle 71"/>
              <p:cNvSpPr>
                <a:spLocks noChangeArrowheads="1"/>
              </p:cNvSpPr>
              <p:nvPr/>
            </p:nvSpPr>
            <p:spPr bwMode="auto">
              <a:xfrm>
                <a:off x="3915" y="3119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56" name="Text Box 72"/>
              <p:cNvSpPr txBox="1">
                <a:spLocks noChangeArrowheads="1"/>
              </p:cNvSpPr>
              <p:nvPr/>
            </p:nvSpPr>
            <p:spPr bwMode="auto">
              <a:xfrm>
                <a:off x="4635" y="2351"/>
                <a:ext cx="53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0x4014</a:t>
                </a:r>
              </a:p>
            </p:txBody>
          </p:sp>
          <p:sp>
            <p:nvSpPr>
              <p:cNvPr id="57" name="Text Box 73"/>
              <p:cNvSpPr txBox="1">
                <a:spLocks noChangeArrowheads="1"/>
              </p:cNvSpPr>
              <p:nvPr/>
            </p:nvSpPr>
            <p:spPr bwMode="auto">
              <a:xfrm>
                <a:off x="4635" y="2543"/>
                <a:ext cx="53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0x4010</a:t>
                </a:r>
              </a:p>
            </p:txBody>
          </p:sp>
          <p:sp>
            <p:nvSpPr>
              <p:cNvPr id="58" name="Text Box 75"/>
              <p:cNvSpPr txBox="1">
                <a:spLocks noChangeArrowheads="1"/>
              </p:cNvSpPr>
              <p:nvPr/>
            </p:nvSpPr>
            <p:spPr bwMode="auto">
              <a:xfrm>
                <a:off x="4635" y="1775"/>
                <a:ext cx="53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0x4020</a:t>
                </a:r>
              </a:p>
            </p:txBody>
          </p:sp>
          <p:sp>
            <p:nvSpPr>
              <p:cNvPr id="59" name="Text Box 76"/>
              <p:cNvSpPr txBox="1">
                <a:spLocks noChangeArrowheads="1"/>
              </p:cNvSpPr>
              <p:nvPr/>
            </p:nvSpPr>
            <p:spPr bwMode="auto">
              <a:xfrm>
                <a:off x="4635" y="2159"/>
                <a:ext cx="53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0x4018</a:t>
                </a:r>
              </a:p>
            </p:txBody>
          </p:sp>
          <p:sp>
            <p:nvSpPr>
              <p:cNvPr id="60" name="Text Box 77"/>
              <p:cNvSpPr txBox="1">
                <a:spLocks noChangeArrowheads="1"/>
              </p:cNvSpPr>
              <p:nvPr/>
            </p:nvSpPr>
            <p:spPr bwMode="auto">
              <a:xfrm>
                <a:off x="4683" y="1535"/>
                <a:ext cx="4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1800" kern="0" smtClean="0">
                    <a:solidFill>
                      <a:srgbClr val="000000"/>
                    </a:solidFill>
                    <a:latin typeface="Arial" pitchFamily="34" charset="0"/>
                  </a:rPr>
                  <a:t>地址</a:t>
                </a:r>
              </a:p>
            </p:txBody>
          </p:sp>
          <p:sp>
            <p:nvSpPr>
              <p:cNvPr id="61" name="Rectangle 81"/>
              <p:cNvSpPr>
                <a:spLocks noChangeArrowheads="1"/>
              </p:cNvSpPr>
              <p:nvPr/>
            </p:nvSpPr>
            <p:spPr bwMode="auto">
              <a:xfrm>
                <a:off x="3915" y="1967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62" name="Text Box 82"/>
              <p:cNvSpPr txBox="1">
                <a:spLocks noChangeArrowheads="1"/>
              </p:cNvSpPr>
              <p:nvPr/>
            </p:nvSpPr>
            <p:spPr bwMode="auto">
              <a:xfrm>
                <a:off x="4635" y="1967"/>
                <a:ext cx="55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0x401C</a:t>
                </a:r>
              </a:p>
            </p:txBody>
          </p:sp>
          <p:sp>
            <p:nvSpPr>
              <p:cNvPr id="63" name="Rectangle 84"/>
              <p:cNvSpPr>
                <a:spLocks noChangeArrowheads="1"/>
              </p:cNvSpPr>
              <p:nvPr/>
            </p:nvSpPr>
            <p:spPr bwMode="auto">
              <a:xfrm>
                <a:off x="3915" y="3503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64" name="Text Box 85"/>
              <p:cNvSpPr txBox="1">
                <a:spLocks noChangeArrowheads="1"/>
              </p:cNvSpPr>
              <p:nvPr/>
            </p:nvSpPr>
            <p:spPr bwMode="auto">
              <a:xfrm>
                <a:off x="4635" y="3503"/>
                <a:ext cx="5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0x3FFC</a:t>
                </a:r>
              </a:p>
            </p:txBody>
          </p:sp>
          <p:sp>
            <p:nvSpPr>
              <p:cNvPr id="65" name="Rectangle 84"/>
              <p:cNvSpPr>
                <a:spLocks noChangeArrowheads="1"/>
              </p:cNvSpPr>
              <p:nvPr/>
            </p:nvSpPr>
            <p:spPr bwMode="auto">
              <a:xfrm>
                <a:off x="3915" y="3695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66" name="Text Box 85"/>
              <p:cNvSpPr txBox="1">
                <a:spLocks noChangeArrowheads="1"/>
              </p:cNvSpPr>
              <p:nvPr/>
            </p:nvSpPr>
            <p:spPr bwMode="auto">
              <a:xfrm>
                <a:off x="4635" y="3695"/>
                <a:ext cx="54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0x3FF8</a:t>
                </a:r>
              </a:p>
            </p:txBody>
          </p:sp>
          <p:grpSp>
            <p:nvGrpSpPr>
              <p:cNvPr id="67" name="Group 108"/>
              <p:cNvGrpSpPr>
                <a:grpSpLocks/>
              </p:cNvGrpSpPr>
              <p:nvPr/>
            </p:nvGrpSpPr>
            <p:grpSpPr bwMode="auto">
              <a:xfrm>
                <a:off x="3915" y="2159"/>
                <a:ext cx="720" cy="1536"/>
                <a:chOff x="3915" y="2159"/>
                <a:chExt cx="720" cy="1536"/>
              </a:xfrm>
            </p:grpSpPr>
            <p:sp>
              <p:nvSpPr>
                <p:cNvPr id="84" name="Rectangle 18"/>
                <p:cNvSpPr>
                  <a:spLocks noChangeArrowheads="1"/>
                </p:cNvSpPr>
                <p:nvPr/>
              </p:nvSpPr>
              <p:spPr bwMode="auto">
                <a:xfrm>
                  <a:off x="3915" y="3311"/>
                  <a:ext cx="720" cy="192"/>
                </a:xfrm>
                <a:prstGeom prst="rect">
                  <a:avLst/>
                </a:prstGeom>
                <a:solidFill>
                  <a:srgbClr val="BBE0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>
                      <a:solidFill>
                        <a:srgbClr val="000000"/>
                      </a:solidFill>
                      <a:latin typeface="Arial" pitchFamily="34" charset="0"/>
                    </a:rPr>
                    <a:t>0x01</a:t>
                  </a:r>
                </a:p>
              </p:txBody>
            </p:sp>
            <p:sp>
              <p:nvSpPr>
                <p:cNvPr id="85" name="Rectangle 26"/>
                <p:cNvSpPr>
                  <a:spLocks noChangeArrowheads="1"/>
                </p:cNvSpPr>
                <p:nvPr/>
              </p:nvSpPr>
              <p:spPr bwMode="auto">
                <a:xfrm>
                  <a:off x="3915" y="3119"/>
                  <a:ext cx="720" cy="192"/>
                </a:xfrm>
                <a:prstGeom prst="rect">
                  <a:avLst/>
                </a:prstGeom>
                <a:solidFill>
                  <a:srgbClr val="BBE0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>
                      <a:solidFill>
                        <a:srgbClr val="000000"/>
                      </a:solidFill>
                      <a:latin typeface="Arial" pitchFamily="34" charset="0"/>
                    </a:rPr>
                    <a:t>0x02</a:t>
                  </a:r>
                </a:p>
              </p:txBody>
            </p:sp>
            <p:sp>
              <p:nvSpPr>
                <p:cNvPr id="86" name="Rectangle 27"/>
                <p:cNvSpPr>
                  <a:spLocks noChangeArrowheads="1"/>
                </p:cNvSpPr>
                <p:nvPr/>
              </p:nvSpPr>
              <p:spPr bwMode="auto">
                <a:xfrm>
                  <a:off x="3915" y="2927"/>
                  <a:ext cx="720" cy="192"/>
                </a:xfrm>
                <a:prstGeom prst="rect">
                  <a:avLst/>
                </a:prstGeom>
                <a:solidFill>
                  <a:srgbClr val="BBE0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>
                      <a:solidFill>
                        <a:srgbClr val="000000"/>
                      </a:solidFill>
                      <a:latin typeface="Arial" pitchFamily="34" charset="0"/>
                    </a:rPr>
                    <a:t>0x03</a:t>
                  </a:r>
                </a:p>
              </p:txBody>
            </p:sp>
            <p:sp>
              <p:nvSpPr>
                <p:cNvPr id="87" name="Rectangle 28"/>
                <p:cNvSpPr>
                  <a:spLocks noChangeArrowheads="1"/>
                </p:cNvSpPr>
                <p:nvPr/>
              </p:nvSpPr>
              <p:spPr bwMode="auto">
                <a:xfrm>
                  <a:off x="3915" y="2735"/>
                  <a:ext cx="720" cy="192"/>
                </a:xfrm>
                <a:prstGeom prst="rect">
                  <a:avLst/>
                </a:prstGeom>
                <a:solidFill>
                  <a:srgbClr val="BBE0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>
                      <a:solidFill>
                        <a:srgbClr val="000000"/>
                      </a:solidFill>
                      <a:latin typeface="Arial" pitchFamily="34" charset="0"/>
                    </a:rPr>
                    <a:t>0x04</a:t>
                  </a:r>
                </a:p>
              </p:txBody>
            </p:sp>
            <p:sp>
              <p:nvSpPr>
                <p:cNvPr id="88" name="Rectangle 29"/>
                <p:cNvSpPr>
                  <a:spLocks noChangeArrowheads="1"/>
                </p:cNvSpPr>
                <p:nvPr/>
              </p:nvSpPr>
              <p:spPr bwMode="auto">
                <a:xfrm>
                  <a:off x="3915" y="2543"/>
                  <a:ext cx="720" cy="192"/>
                </a:xfrm>
                <a:prstGeom prst="rect">
                  <a:avLst/>
                </a:prstGeom>
                <a:solidFill>
                  <a:srgbClr val="BBE0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>
                      <a:solidFill>
                        <a:srgbClr val="000000"/>
                      </a:solidFill>
                      <a:latin typeface="Arial" pitchFamily="34" charset="0"/>
                    </a:rPr>
                    <a:t>0x05</a:t>
                  </a:r>
                </a:p>
              </p:txBody>
            </p:sp>
            <p:sp>
              <p:nvSpPr>
                <p:cNvPr id="89" name="Rectangle 31"/>
                <p:cNvSpPr>
                  <a:spLocks noChangeArrowheads="1"/>
                </p:cNvSpPr>
                <p:nvPr/>
              </p:nvSpPr>
              <p:spPr bwMode="auto">
                <a:xfrm>
                  <a:off x="3915" y="2159"/>
                  <a:ext cx="720" cy="192"/>
                </a:xfrm>
                <a:prstGeom prst="rect">
                  <a:avLst/>
                </a:prstGeom>
                <a:solidFill>
                  <a:srgbClr val="BBE0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>
                      <a:solidFill>
                        <a:srgbClr val="000000"/>
                      </a:solidFill>
                      <a:latin typeface="Arial" pitchFamily="34" charset="0"/>
                    </a:rPr>
                    <a:t>0x07</a:t>
                  </a:r>
                </a:p>
              </p:txBody>
            </p:sp>
            <p:sp>
              <p:nvSpPr>
                <p:cNvPr id="90" name="Rectangle 32"/>
                <p:cNvSpPr>
                  <a:spLocks noChangeArrowheads="1"/>
                </p:cNvSpPr>
                <p:nvPr/>
              </p:nvSpPr>
              <p:spPr bwMode="auto">
                <a:xfrm>
                  <a:off x="3915" y="3503"/>
                  <a:ext cx="720" cy="192"/>
                </a:xfrm>
                <a:prstGeom prst="rect">
                  <a:avLst/>
                </a:prstGeom>
                <a:solidFill>
                  <a:srgbClr val="BBE0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>
                      <a:solidFill>
                        <a:srgbClr val="000000"/>
                      </a:solidFill>
                      <a:latin typeface="Arial" pitchFamily="34" charset="0"/>
                    </a:rPr>
                    <a:t>0x00</a:t>
                  </a:r>
                </a:p>
              </p:txBody>
            </p:sp>
            <p:sp>
              <p:nvSpPr>
                <p:cNvPr id="91" name="Rectangle 41"/>
                <p:cNvSpPr>
                  <a:spLocks noChangeArrowheads="1"/>
                </p:cNvSpPr>
                <p:nvPr/>
              </p:nvSpPr>
              <p:spPr bwMode="auto">
                <a:xfrm>
                  <a:off x="3915" y="2351"/>
                  <a:ext cx="720" cy="192"/>
                </a:xfrm>
                <a:prstGeom prst="rect">
                  <a:avLst/>
                </a:prstGeom>
                <a:solidFill>
                  <a:srgbClr val="BBE0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>
                      <a:solidFill>
                        <a:srgbClr val="000000"/>
                      </a:solidFill>
                      <a:latin typeface="Arial" pitchFamily="34" charset="0"/>
                    </a:rPr>
                    <a:t>0x06</a:t>
                  </a:r>
                </a:p>
              </p:txBody>
            </p:sp>
          </p:grpSp>
          <p:sp>
            <p:nvSpPr>
              <p:cNvPr id="68" name="Rectangle 47"/>
              <p:cNvSpPr>
                <a:spLocks noChangeArrowheads="1"/>
              </p:cNvSpPr>
              <p:nvPr/>
            </p:nvSpPr>
            <p:spPr bwMode="auto">
              <a:xfrm>
                <a:off x="3915" y="1967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0x0123</a:t>
                </a:r>
              </a:p>
            </p:txBody>
          </p:sp>
          <p:sp>
            <p:nvSpPr>
              <p:cNvPr id="69" name="Rectangle 2"/>
              <p:cNvSpPr>
                <a:spLocks noChangeArrowheads="1"/>
              </p:cNvSpPr>
              <p:nvPr/>
            </p:nvSpPr>
            <p:spPr bwMode="auto">
              <a:xfrm>
                <a:off x="1759" y="1727"/>
                <a:ext cx="1392" cy="19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70" name="Rectangle 9"/>
              <p:cNvSpPr>
                <a:spLocks noChangeArrowheads="1"/>
              </p:cNvSpPr>
              <p:nvPr/>
            </p:nvSpPr>
            <p:spPr bwMode="auto">
              <a:xfrm>
                <a:off x="2287" y="2303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……</a:t>
                </a:r>
              </a:p>
            </p:txBody>
          </p:sp>
          <p:sp>
            <p:nvSpPr>
              <p:cNvPr id="71" name="Text Box 12"/>
              <p:cNvSpPr txBox="1">
                <a:spLocks noChangeArrowheads="1"/>
              </p:cNvSpPr>
              <p:nvPr/>
            </p:nvSpPr>
            <p:spPr bwMode="auto">
              <a:xfrm>
                <a:off x="2143" y="1487"/>
                <a:ext cx="8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smtClean="0">
                    <a:solidFill>
                      <a:srgbClr val="000000"/>
                    </a:solidFill>
                    <a:latin typeface="Arial" pitchFamily="34" charset="0"/>
                  </a:rPr>
                  <a:t>ARM7</a:t>
                </a:r>
                <a:r>
                  <a:rPr kumimoji="0" lang="zh-CN" altLang="en-US" sz="1800" kern="0" smtClean="0">
                    <a:solidFill>
                      <a:srgbClr val="000000"/>
                    </a:solidFill>
                    <a:latin typeface="Arial" pitchFamily="34" charset="0"/>
                  </a:rPr>
                  <a:t>内核</a:t>
                </a:r>
              </a:p>
            </p:txBody>
          </p:sp>
          <p:sp>
            <p:nvSpPr>
              <p:cNvPr id="72" name="Rectangle 28"/>
              <p:cNvSpPr>
                <a:spLocks noChangeArrowheads="1"/>
              </p:cNvSpPr>
              <p:nvPr/>
            </p:nvSpPr>
            <p:spPr bwMode="auto">
              <a:xfrm>
                <a:off x="2287" y="2879"/>
                <a:ext cx="672" cy="192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0x4020</a:t>
                </a:r>
              </a:p>
            </p:txBody>
          </p:sp>
          <p:sp>
            <p:nvSpPr>
              <p:cNvPr id="73" name="Rectangle 29"/>
              <p:cNvSpPr>
                <a:spLocks noChangeArrowheads="1"/>
              </p:cNvSpPr>
              <p:nvPr/>
            </p:nvSpPr>
            <p:spPr bwMode="auto">
              <a:xfrm>
                <a:off x="2287" y="2687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……</a:t>
                </a:r>
              </a:p>
            </p:txBody>
          </p:sp>
          <p:sp>
            <p:nvSpPr>
              <p:cNvPr id="74" name="Line 30"/>
              <p:cNvSpPr>
                <a:spLocks noChangeShapeType="1"/>
              </p:cNvSpPr>
              <p:nvPr/>
            </p:nvSpPr>
            <p:spPr bwMode="auto">
              <a:xfrm>
                <a:off x="2287" y="3071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Line 31"/>
              <p:cNvSpPr>
                <a:spLocks noChangeShapeType="1"/>
              </p:cNvSpPr>
              <p:nvPr/>
            </p:nvSpPr>
            <p:spPr bwMode="auto">
              <a:xfrm>
                <a:off x="2959" y="3071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Text Box 40"/>
              <p:cNvSpPr txBox="1">
                <a:spLocks noChangeArrowheads="1"/>
              </p:cNvSpPr>
              <p:nvPr/>
            </p:nvSpPr>
            <p:spPr bwMode="auto">
              <a:xfrm>
                <a:off x="2008" y="1919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R0</a:t>
                </a:r>
              </a:p>
            </p:txBody>
          </p:sp>
          <p:sp>
            <p:nvSpPr>
              <p:cNvPr id="77" name="Text Box 41"/>
              <p:cNvSpPr txBox="1">
                <a:spLocks noChangeArrowheads="1"/>
              </p:cNvSpPr>
              <p:nvPr/>
            </p:nvSpPr>
            <p:spPr bwMode="auto">
              <a:xfrm>
                <a:off x="2008" y="2111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R1</a:t>
                </a:r>
              </a:p>
            </p:txBody>
          </p:sp>
          <p:sp>
            <p:nvSpPr>
              <p:cNvPr id="78" name="Text Box 42"/>
              <p:cNvSpPr txBox="1">
                <a:spLocks noChangeArrowheads="1"/>
              </p:cNvSpPr>
              <p:nvPr/>
            </p:nvSpPr>
            <p:spPr bwMode="auto">
              <a:xfrm>
                <a:off x="2008" y="2495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R7</a:t>
                </a:r>
              </a:p>
            </p:txBody>
          </p:sp>
          <p:sp>
            <p:nvSpPr>
              <p:cNvPr id="79" name="Text Box 43"/>
              <p:cNvSpPr txBox="1">
                <a:spLocks noChangeArrowheads="1"/>
              </p:cNvSpPr>
              <p:nvPr/>
            </p:nvSpPr>
            <p:spPr bwMode="auto">
              <a:xfrm>
                <a:off x="2008" y="2879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SP</a:t>
                </a:r>
              </a:p>
            </p:txBody>
          </p:sp>
          <p:sp>
            <p:nvSpPr>
              <p:cNvPr id="80" name="Rectangle 28"/>
              <p:cNvSpPr>
                <a:spLocks noChangeArrowheads="1"/>
              </p:cNvSpPr>
              <p:nvPr/>
            </p:nvSpPr>
            <p:spPr bwMode="auto">
              <a:xfrm>
                <a:off x="2287" y="3071"/>
                <a:ext cx="672" cy="192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0x????</a:t>
                </a:r>
              </a:p>
            </p:txBody>
          </p:sp>
          <p:sp>
            <p:nvSpPr>
              <p:cNvPr id="81" name="Text Box 43"/>
              <p:cNvSpPr txBox="1">
                <a:spLocks noChangeArrowheads="1"/>
              </p:cNvSpPr>
              <p:nvPr/>
            </p:nvSpPr>
            <p:spPr bwMode="auto">
              <a:xfrm>
                <a:off x="2008" y="3071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LR</a:t>
                </a:r>
              </a:p>
            </p:txBody>
          </p:sp>
          <p:sp>
            <p:nvSpPr>
              <p:cNvPr id="82" name="Rectangle 28"/>
              <p:cNvSpPr>
                <a:spLocks noChangeArrowheads="1"/>
              </p:cNvSpPr>
              <p:nvPr/>
            </p:nvSpPr>
            <p:spPr bwMode="auto">
              <a:xfrm>
                <a:off x="2287" y="2879"/>
                <a:ext cx="672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0x3FFC</a:t>
                </a:r>
              </a:p>
            </p:txBody>
          </p:sp>
          <p:sp>
            <p:nvSpPr>
              <p:cNvPr id="83" name="Text Box 43"/>
              <p:cNvSpPr txBox="1">
                <a:spLocks noChangeArrowheads="1"/>
              </p:cNvSpPr>
              <p:nvPr/>
            </p:nvSpPr>
            <p:spPr bwMode="auto">
              <a:xfrm>
                <a:off x="2015" y="3243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PC</a:t>
                </a:r>
              </a:p>
            </p:txBody>
          </p:sp>
        </p:grpSp>
        <p:sp>
          <p:nvSpPr>
            <p:cNvPr id="28" name="Rectangle 67"/>
            <p:cNvSpPr>
              <a:spLocks noChangeArrowheads="1"/>
            </p:cNvSpPr>
            <p:nvPr/>
          </p:nvSpPr>
          <p:spPr bwMode="auto">
            <a:xfrm>
              <a:off x="2287" y="3263"/>
              <a:ext cx="672" cy="192"/>
            </a:xfrm>
            <a:prstGeom prst="rect">
              <a:avLst/>
            </a:prstGeom>
            <a:solidFill>
              <a:srgbClr val="BBE0E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0x????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/>
      <p:bldP spid="18" grpId="0"/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166951" y="885688"/>
            <a:ext cx="8137525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应用示例</a:t>
            </a:r>
            <a:r>
              <a:rPr kumimoji="1"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kumimoji="1" lang="zh-CN" altLang="en-US" sz="2800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满递减</a:t>
            </a:r>
            <a:r>
              <a:rPr kumimoji="1"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出栈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操作：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LDMFD SP!,{R0-R7,PC}</a:t>
            </a:r>
            <a:endParaRPr kumimoji="1" lang="en-US" altLang="zh-CN" sz="2400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166951" y="2209662"/>
            <a:ext cx="246380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1.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出栈操作前寄存器和堆栈区的状态；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166951" y="2928800"/>
            <a:ext cx="246380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2.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出栈操作前堆栈指针指向栈顶；</a:t>
            </a:r>
          </a:p>
        </p:txBody>
      </p:sp>
      <p:sp>
        <p:nvSpPr>
          <p:cNvPr id="17" name="Line 78"/>
          <p:cNvSpPr>
            <a:spLocks noChangeShapeType="1"/>
          </p:cNvSpPr>
          <p:nvPr/>
        </p:nvSpPr>
        <p:spPr bwMode="auto">
          <a:xfrm>
            <a:off x="5680213" y="4613137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8" name="Line 79"/>
          <p:cNvSpPr>
            <a:spLocks noChangeShapeType="1"/>
          </p:cNvSpPr>
          <p:nvPr/>
        </p:nvSpPr>
        <p:spPr bwMode="auto">
          <a:xfrm flipH="1" flipV="1">
            <a:off x="6573976" y="2887525"/>
            <a:ext cx="20637" cy="168116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9" name="AutoShape 86"/>
          <p:cNvSpPr>
            <a:spLocks noChangeArrowheads="1"/>
          </p:cNvSpPr>
          <p:nvPr/>
        </p:nvSpPr>
        <p:spPr bwMode="auto">
          <a:xfrm>
            <a:off x="9113976" y="5298937"/>
            <a:ext cx="533400" cy="609600"/>
          </a:xfrm>
          <a:prstGeom prst="leftArrowCallout">
            <a:avLst>
              <a:gd name="adj1" fmla="val 28571"/>
              <a:gd name="adj2" fmla="val 28571"/>
              <a:gd name="adj3" fmla="val 16667"/>
              <a:gd name="adj4" fmla="val 58931"/>
            </a:avLst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栈</a:t>
            </a:r>
          </a:p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顶</a:t>
            </a:r>
          </a:p>
        </p:txBody>
      </p:sp>
      <p:sp>
        <p:nvSpPr>
          <p:cNvPr id="20" name="Line 80"/>
          <p:cNvSpPr>
            <a:spLocks noChangeShapeType="1"/>
          </p:cNvSpPr>
          <p:nvPr/>
        </p:nvSpPr>
        <p:spPr bwMode="auto">
          <a:xfrm>
            <a:off x="6573976" y="2887525"/>
            <a:ext cx="614362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3786326" y="2174737"/>
            <a:ext cx="5470525" cy="4114800"/>
            <a:chOff x="1759" y="1439"/>
            <a:chExt cx="3446" cy="2592"/>
          </a:xfrm>
        </p:grpSpPr>
        <p:grpSp>
          <p:nvGrpSpPr>
            <p:cNvPr id="22" name="Group 11"/>
            <p:cNvGrpSpPr>
              <a:grpSpLocks/>
            </p:cNvGrpSpPr>
            <p:nvPr/>
          </p:nvGrpSpPr>
          <p:grpSpPr bwMode="auto">
            <a:xfrm>
              <a:off x="1759" y="1439"/>
              <a:ext cx="3446" cy="2592"/>
              <a:chOff x="1759" y="1439"/>
              <a:chExt cx="3446" cy="2592"/>
            </a:xfrm>
          </p:grpSpPr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2287" y="2111"/>
                <a:ext cx="672" cy="192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2287" y="2495"/>
                <a:ext cx="672" cy="192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26" name="Text Box 14"/>
              <p:cNvSpPr txBox="1">
                <a:spLocks noChangeArrowheads="1"/>
              </p:cNvSpPr>
              <p:nvPr/>
            </p:nvSpPr>
            <p:spPr bwMode="auto">
              <a:xfrm>
                <a:off x="3991" y="1439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1800" kern="0" smtClean="0">
                    <a:solidFill>
                      <a:srgbClr val="000000"/>
                    </a:solidFill>
                    <a:latin typeface="Arial" pitchFamily="34" charset="0"/>
                  </a:rPr>
                  <a:t>存储器</a:t>
                </a:r>
              </a:p>
            </p:txBody>
          </p:sp>
          <p:sp>
            <p:nvSpPr>
              <p:cNvPr id="27" name="Rectangle 27"/>
              <p:cNvSpPr>
                <a:spLocks noChangeArrowheads="1"/>
              </p:cNvSpPr>
              <p:nvPr/>
            </p:nvSpPr>
            <p:spPr bwMode="auto">
              <a:xfrm>
                <a:off x="2287" y="1919"/>
                <a:ext cx="672" cy="192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28" name="Rectangle 46"/>
              <p:cNvSpPr>
                <a:spLocks noChangeArrowheads="1"/>
              </p:cNvSpPr>
              <p:nvPr/>
            </p:nvSpPr>
            <p:spPr bwMode="auto">
              <a:xfrm>
                <a:off x="3915" y="2927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29" name="Line 50"/>
              <p:cNvSpPr>
                <a:spLocks noChangeShapeType="1"/>
              </p:cNvSpPr>
              <p:nvPr/>
            </p:nvSpPr>
            <p:spPr bwMode="auto">
              <a:xfrm>
                <a:off x="3915" y="1631"/>
                <a:ext cx="0" cy="2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Line 51"/>
              <p:cNvSpPr>
                <a:spLocks noChangeShapeType="1"/>
              </p:cNvSpPr>
              <p:nvPr/>
            </p:nvSpPr>
            <p:spPr bwMode="auto">
              <a:xfrm>
                <a:off x="4635" y="1631"/>
                <a:ext cx="0" cy="2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Text Box 54"/>
              <p:cNvSpPr txBox="1">
                <a:spLocks noChangeArrowheads="1"/>
              </p:cNvSpPr>
              <p:nvPr/>
            </p:nvSpPr>
            <p:spPr bwMode="auto">
              <a:xfrm>
                <a:off x="4635" y="3119"/>
                <a:ext cx="53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0x4004</a:t>
                </a:r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4635" y="3311"/>
                <a:ext cx="53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0x4000</a:t>
                </a:r>
              </a:p>
            </p:txBody>
          </p:sp>
          <p:sp>
            <p:nvSpPr>
              <p:cNvPr id="33" name="Line 56"/>
              <p:cNvSpPr>
                <a:spLocks noChangeShapeType="1"/>
              </p:cNvSpPr>
              <p:nvPr/>
            </p:nvSpPr>
            <p:spPr bwMode="auto">
              <a:xfrm>
                <a:off x="4587" y="3215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Text Box 57"/>
              <p:cNvSpPr txBox="1">
                <a:spLocks noChangeArrowheads="1"/>
              </p:cNvSpPr>
              <p:nvPr/>
            </p:nvSpPr>
            <p:spPr bwMode="auto">
              <a:xfrm>
                <a:off x="4635" y="2735"/>
                <a:ext cx="55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0x400C</a:t>
                </a:r>
              </a:p>
            </p:txBody>
          </p:sp>
          <p:sp>
            <p:nvSpPr>
              <p:cNvPr id="35" name="Text Box 58"/>
              <p:cNvSpPr txBox="1">
                <a:spLocks noChangeArrowheads="1"/>
              </p:cNvSpPr>
              <p:nvPr/>
            </p:nvSpPr>
            <p:spPr bwMode="auto">
              <a:xfrm>
                <a:off x="4635" y="2927"/>
                <a:ext cx="53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0x4008</a:t>
                </a:r>
              </a:p>
            </p:txBody>
          </p:sp>
          <p:sp>
            <p:nvSpPr>
              <p:cNvPr id="36" name="Rectangle 63"/>
              <p:cNvSpPr>
                <a:spLocks noChangeArrowheads="1"/>
              </p:cNvSpPr>
              <p:nvPr/>
            </p:nvSpPr>
            <p:spPr bwMode="auto">
              <a:xfrm>
                <a:off x="3915" y="2735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37" name="Rectangle 64"/>
              <p:cNvSpPr>
                <a:spLocks noChangeArrowheads="1"/>
              </p:cNvSpPr>
              <p:nvPr/>
            </p:nvSpPr>
            <p:spPr bwMode="auto">
              <a:xfrm>
                <a:off x="3915" y="2543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38" name="Rectangle 65"/>
              <p:cNvSpPr>
                <a:spLocks noChangeArrowheads="1"/>
              </p:cNvSpPr>
              <p:nvPr/>
            </p:nvSpPr>
            <p:spPr bwMode="auto">
              <a:xfrm>
                <a:off x="3915" y="2351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39" name="Rectangle 66"/>
              <p:cNvSpPr>
                <a:spLocks noChangeArrowheads="1"/>
              </p:cNvSpPr>
              <p:nvPr/>
            </p:nvSpPr>
            <p:spPr bwMode="auto">
              <a:xfrm>
                <a:off x="3915" y="2159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40" name="Rectangle 67"/>
              <p:cNvSpPr>
                <a:spLocks noChangeArrowheads="1"/>
              </p:cNvSpPr>
              <p:nvPr/>
            </p:nvSpPr>
            <p:spPr bwMode="auto">
              <a:xfrm>
                <a:off x="3915" y="1775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41" name="Rectangle 70"/>
              <p:cNvSpPr>
                <a:spLocks noChangeArrowheads="1"/>
              </p:cNvSpPr>
              <p:nvPr/>
            </p:nvSpPr>
            <p:spPr bwMode="auto">
              <a:xfrm>
                <a:off x="3915" y="3311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42" name="Rectangle 71"/>
              <p:cNvSpPr>
                <a:spLocks noChangeArrowheads="1"/>
              </p:cNvSpPr>
              <p:nvPr/>
            </p:nvSpPr>
            <p:spPr bwMode="auto">
              <a:xfrm>
                <a:off x="3915" y="3119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43" name="Text Box 72"/>
              <p:cNvSpPr txBox="1">
                <a:spLocks noChangeArrowheads="1"/>
              </p:cNvSpPr>
              <p:nvPr/>
            </p:nvSpPr>
            <p:spPr bwMode="auto">
              <a:xfrm>
                <a:off x="4635" y="2351"/>
                <a:ext cx="53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0x4014</a:t>
                </a:r>
              </a:p>
            </p:txBody>
          </p:sp>
          <p:sp>
            <p:nvSpPr>
              <p:cNvPr id="44" name="Text Box 73"/>
              <p:cNvSpPr txBox="1">
                <a:spLocks noChangeArrowheads="1"/>
              </p:cNvSpPr>
              <p:nvPr/>
            </p:nvSpPr>
            <p:spPr bwMode="auto">
              <a:xfrm>
                <a:off x="4635" y="2543"/>
                <a:ext cx="53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0x4010</a:t>
                </a:r>
              </a:p>
            </p:txBody>
          </p:sp>
          <p:sp>
            <p:nvSpPr>
              <p:cNvPr id="45" name="Text Box 75"/>
              <p:cNvSpPr txBox="1">
                <a:spLocks noChangeArrowheads="1"/>
              </p:cNvSpPr>
              <p:nvPr/>
            </p:nvSpPr>
            <p:spPr bwMode="auto">
              <a:xfrm>
                <a:off x="4635" y="1775"/>
                <a:ext cx="53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0x4020</a:t>
                </a:r>
              </a:p>
            </p:txBody>
          </p:sp>
          <p:sp>
            <p:nvSpPr>
              <p:cNvPr id="46" name="Text Box 76"/>
              <p:cNvSpPr txBox="1">
                <a:spLocks noChangeArrowheads="1"/>
              </p:cNvSpPr>
              <p:nvPr/>
            </p:nvSpPr>
            <p:spPr bwMode="auto">
              <a:xfrm>
                <a:off x="4635" y="2159"/>
                <a:ext cx="535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0x4018</a:t>
                </a:r>
              </a:p>
            </p:txBody>
          </p:sp>
          <p:sp>
            <p:nvSpPr>
              <p:cNvPr id="47" name="Text Box 77"/>
              <p:cNvSpPr txBox="1">
                <a:spLocks noChangeArrowheads="1"/>
              </p:cNvSpPr>
              <p:nvPr/>
            </p:nvSpPr>
            <p:spPr bwMode="auto">
              <a:xfrm>
                <a:off x="4683" y="1535"/>
                <a:ext cx="4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zh-CN" altLang="en-US" sz="1800" kern="0" smtClean="0">
                    <a:solidFill>
                      <a:srgbClr val="000000"/>
                    </a:solidFill>
                    <a:latin typeface="Arial" pitchFamily="34" charset="0"/>
                  </a:rPr>
                  <a:t>地址</a:t>
                </a:r>
              </a:p>
            </p:txBody>
          </p:sp>
          <p:sp>
            <p:nvSpPr>
              <p:cNvPr id="48" name="Rectangle 81"/>
              <p:cNvSpPr>
                <a:spLocks noChangeArrowheads="1"/>
              </p:cNvSpPr>
              <p:nvPr/>
            </p:nvSpPr>
            <p:spPr bwMode="auto">
              <a:xfrm>
                <a:off x="3915" y="1967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49" name="Text Box 82"/>
              <p:cNvSpPr txBox="1">
                <a:spLocks noChangeArrowheads="1"/>
              </p:cNvSpPr>
              <p:nvPr/>
            </p:nvSpPr>
            <p:spPr bwMode="auto">
              <a:xfrm>
                <a:off x="4635" y="1967"/>
                <a:ext cx="55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0x401C</a:t>
                </a:r>
              </a:p>
            </p:txBody>
          </p:sp>
          <p:sp>
            <p:nvSpPr>
              <p:cNvPr id="50" name="Rectangle 84"/>
              <p:cNvSpPr>
                <a:spLocks noChangeArrowheads="1"/>
              </p:cNvSpPr>
              <p:nvPr/>
            </p:nvSpPr>
            <p:spPr bwMode="auto">
              <a:xfrm>
                <a:off x="3915" y="3503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51" name="Text Box 85"/>
              <p:cNvSpPr txBox="1">
                <a:spLocks noChangeArrowheads="1"/>
              </p:cNvSpPr>
              <p:nvPr/>
            </p:nvSpPr>
            <p:spPr bwMode="auto">
              <a:xfrm>
                <a:off x="4635" y="3503"/>
                <a:ext cx="57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0x3FFC</a:t>
                </a:r>
              </a:p>
            </p:txBody>
          </p:sp>
          <p:sp>
            <p:nvSpPr>
              <p:cNvPr id="52" name="Rectangle 84"/>
              <p:cNvSpPr>
                <a:spLocks noChangeArrowheads="1"/>
              </p:cNvSpPr>
              <p:nvPr/>
            </p:nvSpPr>
            <p:spPr bwMode="auto">
              <a:xfrm>
                <a:off x="3915" y="3695"/>
                <a:ext cx="720" cy="192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</a:t>
                </a:r>
              </a:p>
            </p:txBody>
          </p:sp>
          <p:sp>
            <p:nvSpPr>
              <p:cNvPr id="63" name="Text Box 85"/>
              <p:cNvSpPr txBox="1">
                <a:spLocks noChangeArrowheads="1"/>
              </p:cNvSpPr>
              <p:nvPr/>
            </p:nvSpPr>
            <p:spPr bwMode="auto">
              <a:xfrm>
                <a:off x="4635" y="3695"/>
                <a:ext cx="54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0x3FF8</a:t>
                </a:r>
              </a:p>
            </p:txBody>
          </p:sp>
          <p:grpSp>
            <p:nvGrpSpPr>
              <p:cNvPr id="64" name="Group 42"/>
              <p:cNvGrpSpPr>
                <a:grpSpLocks/>
              </p:cNvGrpSpPr>
              <p:nvPr/>
            </p:nvGrpSpPr>
            <p:grpSpPr bwMode="auto">
              <a:xfrm>
                <a:off x="3915" y="2159"/>
                <a:ext cx="720" cy="1536"/>
                <a:chOff x="3915" y="2159"/>
                <a:chExt cx="720" cy="1536"/>
              </a:xfrm>
            </p:grpSpPr>
            <p:sp>
              <p:nvSpPr>
                <p:cNvPr id="81" name="Rectangle 18"/>
                <p:cNvSpPr>
                  <a:spLocks noChangeArrowheads="1"/>
                </p:cNvSpPr>
                <p:nvPr/>
              </p:nvSpPr>
              <p:spPr bwMode="auto">
                <a:xfrm>
                  <a:off x="3915" y="3311"/>
                  <a:ext cx="720" cy="192"/>
                </a:xfrm>
                <a:prstGeom prst="rect">
                  <a:avLst/>
                </a:prstGeom>
                <a:solidFill>
                  <a:srgbClr val="BBE0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>
                      <a:solidFill>
                        <a:srgbClr val="000000"/>
                      </a:solidFill>
                      <a:latin typeface="Arial" pitchFamily="34" charset="0"/>
                    </a:rPr>
                    <a:t>0x01</a:t>
                  </a:r>
                </a:p>
              </p:txBody>
            </p:sp>
            <p:sp>
              <p:nvSpPr>
                <p:cNvPr id="82" name="Rectangle 26"/>
                <p:cNvSpPr>
                  <a:spLocks noChangeArrowheads="1"/>
                </p:cNvSpPr>
                <p:nvPr/>
              </p:nvSpPr>
              <p:spPr bwMode="auto">
                <a:xfrm>
                  <a:off x="3915" y="3119"/>
                  <a:ext cx="720" cy="192"/>
                </a:xfrm>
                <a:prstGeom prst="rect">
                  <a:avLst/>
                </a:prstGeom>
                <a:solidFill>
                  <a:srgbClr val="BBE0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>
                      <a:solidFill>
                        <a:srgbClr val="000000"/>
                      </a:solidFill>
                      <a:latin typeface="Arial" pitchFamily="34" charset="0"/>
                    </a:rPr>
                    <a:t>0x02</a:t>
                  </a:r>
                </a:p>
              </p:txBody>
            </p:sp>
            <p:sp>
              <p:nvSpPr>
                <p:cNvPr id="83" name="Rectangle 27"/>
                <p:cNvSpPr>
                  <a:spLocks noChangeArrowheads="1"/>
                </p:cNvSpPr>
                <p:nvPr/>
              </p:nvSpPr>
              <p:spPr bwMode="auto">
                <a:xfrm>
                  <a:off x="3915" y="2927"/>
                  <a:ext cx="720" cy="192"/>
                </a:xfrm>
                <a:prstGeom prst="rect">
                  <a:avLst/>
                </a:prstGeom>
                <a:solidFill>
                  <a:srgbClr val="BBE0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>
                      <a:solidFill>
                        <a:srgbClr val="000000"/>
                      </a:solidFill>
                      <a:latin typeface="Arial" pitchFamily="34" charset="0"/>
                    </a:rPr>
                    <a:t>0x03</a:t>
                  </a:r>
                </a:p>
              </p:txBody>
            </p:sp>
            <p:sp>
              <p:nvSpPr>
                <p:cNvPr id="84" name="Rectangle 28"/>
                <p:cNvSpPr>
                  <a:spLocks noChangeArrowheads="1"/>
                </p:cNvSpPr>
                <p:nvPr/>
              </p:nvSpPr>
              <p:spPr bwMode="auto">
                <a:xfrm>
                  <a:off x="3915" y="2735"/>
                  <a:ext cx="720" cy="192"/>
                </a:xfrm>
                <a:prstGeom prst="rect">
                  <a:avLst/>
                </a:prstGeom>
                <a:solidFill>
                  <a:srgbClr val="BBE0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>
                      <a:solidFill>
                        <a:srgbClr val="000000"/>
                      </a:solidFill>
                      <a:latin typeface="Arial" pitchFamily="34" charset="0"/>
                    </a:rPr>
                    <a:t>0x04</a:t>
                  </a:r>
                </a:p>
              </p:txBody>
            </p:sp>
            <p:sp>
              <p:nvSpPr>
                <p:cNvPr id="85" name="Rectangle 29"/>
                <p:cNvSpPr>
                  <a:spLocks noChangeArrowheads="1"/>
                </p:cNvSpPr>
                <p:nvPr/>
              </p:nvSpPr>
              <p:spPr bwMode="auto">
                <a:xfrm>
                  <a:off x="3915" y="2543"/>
                  <a:ext cx="720" cy="192"/>
                </a:xfrm>
                <a:prstGeom prst="rect">
                  <a:avLst/>
                </a:prstGeom>
                <a:solidFill>
                  <a:srgbClr val="BBE0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>
                      <a:solidFill>
                        <a:srgbClr val="000000"/>
                      </a:solidFill>
                      <a:latin typeface="Arial" pitchFamily="34" charset="0"/>
                    </a:rPr>
                    <a:t>0x05</a:t>
                  </a:r>
                </a:p>
              </p:txBody>
            </p:sp>
            <p:sp>
              <p:nvSpPr>
                <p:cNvPr id="86" name="Rectangle 31"/>
                <p:cNvSpPr>
                  <a:spLocks noChangeArrowheads="1"/>
                </p:cNvSpPr>
                <p:nvPr/>
              </p:nvSpPr>
              <p:spPr bwMode="auto">
                <a:xfrm>
                  <a:off x="3915" y="2159"/>
                  <a:ext cx="720" cy="192"/>
                </a:xfrm>
                <a:prstGeom prst="rect">
                  <a:avLst/>
                </a:prstGeom>
                <a:solidFill>
                  <a:srgbClr val="BBE0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>
                      <a:solidFill>
                        <a:srgbClr val="000000"/>
                      </a:solidFill>
                      <a:latin typeface="Arial" pitchFamily="34" charset="0"/>
                    </a:rPr>
                    <a:t>0x07</a:t>
                  </a:r>
                </a:p>
              </p:txBody>
            </p:sp>
            <p:sp>
              <p:nvSpPr>
                <p:cNvPr id="87" name="Rectangle 32"/>
                <p:cNvSpPr>
                  <a:spLocks noChangeArrowheads="1"/>
                </p:cNvSpPr>
                <p:nvPr/>
              </p:nvSpPr>
              <p:spPr bwMode="auto">
                <a:xfrm>
                  <a:off x="3915" y="3503"/>
                  <a:ext cx="720" cy="192"/>
                </a:xfrm>
                <a:prstGeom prst="rect">
                  <a:avLst/>
                </a:prstGeom>
                <a:solidFill>
                  <a:srgbClr val="BBE0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>
                      <a:solidFill>
                        <a:srgbClr val="000000"/>
                      </a:solidFill>
                      <a:latin typeface="Arial" pitchFamily="34" charset="0"/>
                    </a:rPr>
                    <a:t>0x00</a:t>
                  </a:r>
                </a:p>
              </p:txBody>
            </p:sp>
            <p:sp>
              <p:nvSpPr>
                <p:cNvPr id="88" name="Rectangle 41"/>
                <p:cNvSpPr>
                  <a:spLocks noChangeArrowheads="1"/>
                </p:cNvSpPr>
                <p:nvPr/>
              </p:nvSpPr>
              <p:spPr bwMode="auto">
                <a:xfrm>
                  <a:off x="3915" y="2351"/>
                  <a:ext cx="720" cy="192"/>
                </a:xfrm>
                <a:prstGeom prst="rect">
                  <a:avLst/>
                </a:prstGeom>
                <a:solidFill>
                  <a:srgbClr val="BBE0E3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>
                      <a:solidFill>
                        <a:srgbClr val="000000"/>
                      </a:solidFill>
                      <a:latin typeface="Arial" pitchFamily="34" charset="0"/>
                    </a:rPr>
                    <a:t>0x06</a:t>
                  </a:r>
                </a:p>
              </p:txBody>
            </p:sp>
          </p:grpSp>
          <p:sp>
            <p:nvSpPr>
              <p:cNvPr id="65" name="Rectangle 47"/>
              <p:cNvSpPr>
                <a:spLocks noChangeArrowheads="1"/>
              </p:cNvSpPr>
              <p:nvPr/>
            </p:nvSpPr>
            <p:spPr bwMode="auto">
              <a:xfrm>
                <a:off x="3915" y="1967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0x0123</a:t>
                </a:r>
              </a:p>
            </p:txBody>
          </p:sp>
          <p:sp>
            <p:nvSpPr>
              <p:cNvPr id="66" name="Rectangle 2"/>
              <p:cNvSpPr>
                <a:spLocks noChangeArrowheads="1"/>
              </p:cNvSpPr>
              <p:nvPr/>
            </p:nvSpPr>
            <p:spPr bwMode="auto">
              <a:xfrm>
                <a:off x="1759" y="1727"/>
                <a:ext cx="1392" cy="192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7" name="Rectangle 9"/>
              <p:cNvSpPr>
                <a:spLocks noChangeArrowheads="1"/>
              </p:cNvSpPr>
              <p:nvPr/>
            </p:nvSpPr>
            <p:spPr bwMode="auto">
              <a:xfrm>
                <a:off x="2287" y="2303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……</a:t>
                </a:r>
              </a:p>
            </p:txBody>
          </p:sp>
          <p:sp>
            <p:nvSpPr>
              <p:cNvPr id="68" name="Text Box 12"/>
              <p:cNvSpPr txBox="1">
                <a:spLocks noChangeArrowheads="1"/>
              </p:cNvSpPr>
              <p:nvPr/>
            </p:nvSpPr>
            <p:spPr bwMode="auto">
              <a:xfrm>
                <a:off x="2143" y="1487"/>
                <a:ext cx="8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800" kern="0" smtClean="0">
                    <a:solidFill>
                      <a:srgbClr val="000000"/>
                    </a:solidFill>
                    <a:latin typeface="Arial" pitchFamily="34" charset="0"/>
                  </a:rPr>
                  <a:t>ARM7</a:t>
                </a:r>
                <a:r>
                  <a:rPr kumimoji="0" lang="zh-CN" altLang="en-US" sz="1800" kern="0" smtClean="0">
                    <a:solidFill>
                      <a:srgbClr val="000000"/>
                    </a:solidFill>
                    <a:latin typeface="Arial" pitchFamily="34" charset="0"/>
                  </a:rPr>
                  <a:t>内核</a:t>
                </a:r>
              </a:p>
            </p:txBody>
          </p:sp>
          <p:sp>
            <p:nvSpPr>
              <p:cNvPr id="69" name="Rectangle 28"/>
              <p:cNvSpPr>
                <a:spLocks noChangeArrowheads="1"/>
              </p:cNvSpPr>
              <p:nvPr/>
            </p:nvSpPr>
            <p:spPr bwMode="auto">
              <a:xfrm>
                <a:off x="2287" y="2879"/>
                <a:ext cx="672" cy="192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0x4020</a:t>
                </a:r>
              </a:p>
            </p:txBody>
          </p:sp>
          <p:sp>
            <p:nvSpPr>
              <p:cNvPr id="70" name="Rectangle 29"/>
              <p:cNvSpPr>
                <a:spLocks noChangeArrowheads="1"/>
              </p:cNvSpPr>
              <p:nvPr/>
            </p:nvSpPr>
            <p:spPr bwMode="auto">
              <a:xfrm>
                <a:off x="2287" y="2687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……</a:t>
                </a:r>
              </a:p>
            </p:txBody>
          </p:sp>
          <p:sp>
            <p:nvSpPr>
              <p:cNvPr id="71" name="Line 30"/>
              <p:cNvSpPr>
                <a:spLocks noChangeShapeType="1"/>
              </p:cNvSpPr>
              <p:nvPr/>
            </p:nvSpPr>
            <p:spPr bwMode="auto">
              <a:xfrm>
                <a:off x="2287" y="3071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31"/>
              <p:cNvSpPr>
                <a:spLocks noChangeShapeType="1"/>
              </p:cNvSpPr>
              <p:nvPr/>
            </p:nvSpPr>
            <p:spPr bwMode="auto">
              <a:xfrm>
                <a:off x="2959" y="3071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Text Box 40"/>
              <p:cNvSpPr txBox="1">
                <a:spLocks noChangeArrowheads="1"/>
              </p:cNvSpPr>
              <p:nvPr/>
            </p:nvSpPr>
            <p:spPr bwMode="auto">
              <a:xfrm>
                <a:off x="2008" y="1919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R0</a:t>
                </a:r>
              </a:p>
            </p:txBody>
          </p:sp>
          <p:sp>
            <p:nvSpPr>
              <p:cNvPr id="74" name="Text Box 41"/>
              <p:cNvSpPr txBox="1">
                <a:spLocks noChangeArrowheads="1"/>
              </p:cNvSpPr>
              <p:nvPr/>
            </p:nvSpPr>
            <p:spPr bwMode="auto">
              <a:xfrm>
                <a:off x="2008" y="2111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R1</a:t>
                </a:r>
              </a:p>
            </p:txBody>
          </p:sp>
          <p:sp>
            <p:nvSpPr>
              <p:cNvPr id="75" name="Text Box 42"/>
              <p:cNvSpPr txBox="1">
                <a:spLocks noChangeArrowheads="1"/>
              </p:cNvSpPr>
              <p:nvPr/>
            </p:nvSpPr>
            <p:spPr bwMode="auto">
              <a:xfrm>
                <a:off x="2008" y="2495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R7</a:t>
                </a:r>
              </a:p>
            </p:txBody>
          </p:sp>
          <p:sp>
            <p:nvSpPr>
              <p:cNvPr id="76" name="Text Box 43"/>
              <p:cNvSpPr txBox="1">
                <a:spLocks noChangeArrowheads="1"/>
              </p:cNvSpPr>
              <p:nvPr/>
            </p:nvSpPr>
            <p:spPr bwMode="auto">
              <a:xfrm>
                <a:off x="2008" y="2879"/>
                <a:ext cx="28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SP</a:t>
                </a:r>
              </a:p>
            </p:txBody>
          </p:sp>
          <p:sp>
            <p:nvSpPr>
              <p:cNvPr id="77" name="Rectangle 28"/>
              <p:cNvSpPr>
                <a:spLocks noChangeArrowheads="1"/>
              </p:cNvSpPr>
              <p:nvPr/>
            </p:nvSpPr>
            <p:spPr bwMode="auto">
              <a:xfrm>
                <a:off x="2287" y="3071"/>
                <a:ext cx="672" cy="192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0x????</a:t>
                </a:r>
              </a:p>
            </p:txBody>
          </p:sp>
          <p:sp>
            <p:nvSpPr>
              <p:cNvPr id="78" name="Text Box 43"/>
              <p:cNvSpPr txBox="1">
                <a:spLocks noChangeArrowheads="1"/>
              </p:cNvSpPr>
              <p:nvPr/>
            </p:nvSpPr>
            <p:spPr bwMode="auto">
              <a:xfrm>
                <a:off x="2008" y="3071"/>
                <a:ext cx="2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LR</a:t>
                </a:r>
              </a:p>
            </p:txBody>
          </p:sp>
          <p:sp>
            <p:nvSpPr>
              <p:cNvPr id="79" name="Rectangle 28"/>
              <p:cNvSpPr>
                <a:spLocks noChangeArrowheads="1"/>
              </p:cNvSpPr>
              <p:nvPr/>
            </p:nvSpPr>
            <p:spPr bwMode="auto">
              <a:xfrm>
                <a:off x="2287" y="2879"/>
                <a:ext cx="672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0x3FFC</a:t>
                </a:r>
              </a:p>
            </p:txBody>
          </p:sp>
          <p:sp>
            <p:nvSpPr>
              <p:cNvPr id="80" name="Text Box 43"/>
              <p:cNvSpPr txBox="1">
                <a:spLocks noChangeArrowheads="1"/>
              </p:cNvSpPr>
              <p:nvPr/>
            </p:nvSpPr>
            <p:spPr bwMode="auto">
              <a:xfrm>
                <a:off x="2015" y="3243"/>
                <a:ext cx="29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kumimoji="0" lang="en-US" altLang="zh-CN" sz="1600" kern="0" smtClean="0">
                    <a:solidFill>
                      <a:srgbClr val="000000"/>
                    </a:solidFill>
                    <a:latin typeface="Arial" pitchFamily="34" charset="0"/>
                  </a:rPr>
                  <a:t>PC</a:t>
                </a:r>
              </a:p>
            </p:txBody>
          </p:sp>
        </p:grpSp>
        <p:sp>
          <p:nvSpPr>
            <p:cNvPr id="23" name="Rectangle 67"/>
            <p:cNvSpPr>
              <a:spLocks noChangeArrowheads="1"/>
            </p:cNvSpPr>
            <p:nvPr/>
          </p:nvSpPr>
          <p:spPr bwMode="auto">
            <a:xfrm>
              <a:off x="2287" y="3263"/>
              <a:ext cx="672" cy="192"/>
            </a:xfrm>
            <a:prstGeom prst="rect">
              <a:avLst/>
            </a:prstGeom>
            <a:solidFill>
              <a:srgbClr val="BBE0E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0x????</a:t>
              </a:r>
            </a:p>
          </p:txBody>
        </p:sp>
      </p:grpSp>
      <p:sp>
        <p:nvSpPr>
          <p:cNvPr id="89" name="Rectangle 78"/>
          <p:cNvSpPr>
            <a:spLocks noChangeArrowheads="1"/>
          </p:cNvSpPr>
          <p:nvPr/>
        </p:nvSpPr>
        <p:spPr bwMode="auto">
          <a:xfrm>
            <a:off x="1166951" y="3713025"/>
            <a:ext cx="24638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3.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执行出栈操作指令恢复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R0-R7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PC</a:t>
            </a:r>
          </a:p>
        </p:txBody>
      </p:sp>
      <p:sp>
        <p:nvSpPr>
          <p:cNvPr id="90" name="Rectangle 28"/>
          <p:cNvSpPr>
            <a:spLocks noChangeArrowheads="1"/>
          </p:cNvSpPr>
          <p:nvPr/>
        </p:nvSpPr>
        <p:spPr bwMode="auto">
          <a:xfrm>
            <a:off x="4624526" y="4460737"/>
            <a:ext cx="1066800" cy="304800"/>
          </a:xfrm>
          <a:prstGeom prst="rect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0x4020</a:t>
            </a:r>
          </a:p>
        </p:txBody>
      </p:sp>
      <p:grpSp>
        <p:nvGrpSpPr>
          <p:cNvPr id="91" name="Group 88"/>
          <p:cNvGrpSpPr>
            <a:grpSpLocks/>
          </p:cNvGrpSpPr>
          <p:nvPr/>
        </p:nvGrpSpPr>
        <p:grpSpPr bwMode="auto">
          <a:xfrm>
            <a:off x="4624526" y="2936737"/>
            <a:ext cx="3727450" cy="2819400"/>
            <a:chOff x="2287" y="1919"/>
            <a:chExt cx="2348" cy="1776"/>
          </a:xfrm>
        </p:grpSpPr>
        <p:grpSp>
          <p:nvGrpSpPr>
            <p:cNvPr id="92" name="Group 68"/>
            <p:cNvGrpSpPr>
              <a:grpSpLocks/>
            </p:cNvGrpSpPr>
            <p:nvPr/>
          </p:nvGrpSpPr>
          <p:grpSpPr bwMode="auto">
            <a:xfrm>
              <a:off x="2287" y="1919"/>
              <a:ext cx="1594" cy="1632"/>
              <a:chOff x="2287" y="1919"/>
              <a:chExt cx="1594" cy="1632"/>
            </a:xfrm>
          </p:grpSpPr>
          <p:sp>
            <p:nvSpPr>
              <p:cNvPr id="101" name="Rectangle 3"/>
              <p:cNvSpPr>
                <a:spLocks noChangeArrowheads="1"/>
              </p:cNvSpPr>
              <p:nvPr/>
            </p:nvSpPr>
            <p:spPr bwMode="auto">
              <a:xfrm>
                <a:off x="2287" y="2111"/>
                <a:ext cx="672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0x01</a:t>
                </a:r>
              </a:p>
            </p:txBody>
          </p:sp>
          <p:sp>
            <p:nvSpPr>
              <p:cNvPr id="102" name="Rectangle 10"/>
              <p:cNvSpPr>
                <a:spLocks noChangeArrowheads="1"/>
              </p:cNvSpPr>
              <p:nvPr/>
            </p:nvSpPr>
            <p:spPr bwMode="auto">
              <a:xfrm>
                <a:off x="2287" y="2495"/>
                <a:ext cx="672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0x07</a:t>
                </a:r>
              </a:p>
            </p:txBody>
          </p:sp>
          <p:sp>
            <p:nvSpPr>
              <p:cNvPr id="103" name="Rectangle 27"/>
              <p:cNvSpPr>
                <a:spLocks noChangeArrowheads="1"/>
              </p:cNvSpPr>
              <p:nvPr/>
            </p:nvSpPr>
            <p:spPr bwMode="auto">
              <a:xfrm>
                <a:off x="2287" y="1919"/>
                <a:ext cx="672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0x00</a:t>
                </a:r>
              </a:p>
            </p:txBody>
          </p:sp>
          <p:sp>
            <p:nvSpPr>
              <p:cNvPr id="104" name="AutoShape 56"/>
              <p:cNvSpPr>
                <a:spLocks/>
              </p:cNvSpPr>
              <p:nvPr/>
            </p:nvSpPr>
            <p:spPr bwMode="auto">
              <a:xfrm>
                <a:off x="2994" y="1967"/>
                <a:ext cx="192" cy="672"/>
              </a:xfrm>
              <a:prstGeom prst="rightBrace">
                <a:avLst>
                  <a:gd name="adj1" fmla="val 29167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05" name="AutoShape 57"/>
              <p:cNvSpPr>
                <a:spLocks/>
              </p:cNvSpPr>
              <p:nvPr/>
            </p:nvSpPr>
            <p:spPr bwMode="auto">
              <a:xfrm>
                <a:off x="3641" y="2303"/>
                <a:ext cx="240" cy="1248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06" name="AutoShape 58"/>
              <p:cNvSpPr>
                <a:spLocks noChangeArrowheads="1"/>
              </p:cNvSpPr>
              <p:nvPr/>
            </p:nvSpPr>
            <p:spPr bwMode="auto">
              <a:xfrm rot="-7700786">
                <a:off x="3095" y="2529"/>
                <a:ext cx="657" cy="192"/>
              </a:xfrm>
              <a:custGeom>
                <a:avLst/>
                <a:gdLst>
                  <a:gd name="T0" fmla="*/ 1986795 w 21600"/>
                  <a:gd name="T1" fmla="*/ 0 h 21600"/>
                  <a:gd name="T2" fmla="*/ 0 w 21600"/>
                  <a:gd name="T3" fmla="*/ 2398 h 21600"/>
                  <a:gd name="T4" fmla="*/ 1986795 w 21600"/>
                  <a:gd name="T5" fmla="*/ 4795 h 21600"/>
                  <a:gd name="T6" fmla="*/ 1986795 w 21600"/>
                  <a:gd name="T7" fmla="*/ 2398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86 w 21600"/>
                  <a:gd name="T13" fmla="*/ 5400 h 21600"/>
                  <a:gd name="T14" fmla="*/ 18904 w 21600"/>
                  <a:gd name="T15" fmla="*/ 16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3" name="Rectangle 18"/>
            <p:cNvSpPr>
              <a:spLocks noChangeArrowheads="1"/>
            </p:cNvSpPr>
            <p:nvPr/>
          </p:nvSpPr>
          <p:spPr bwMode="auto">
            <a:xfrm>
              <a:off x="3915" y="3311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0x01</a:t>
              </a:r>
            </a:p>
          </p:txBody>
        </p:sp>
        <p:sp>
          <p:nvSpPr>
            <p:cNvPr id="94" name="Rectangle 26"/>
            <p:cNvSpPr>
              <a:spLocks noChangeArrowheads="1"/>
            </p:cNvSpPr>
            <p:nvPr/>
          </p:nvSpPr>
          <p:spPr bwMode="auto">
            <a:xfrm>
              <a:off x="3915" y="3119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0x02</a:t>
              </a:r>
            </a:p>
          </p:txBody>
        </p:sp>
        <p:sp>
          <p:nvSpPr>
            <p:cNvPr id="95" name="Rectangle 27"/>
            <p:cNvSpPr>
              <a:spLocks noChangeArrowheads="1"/>
            </p:cNvSpPr>
            <p:nvPr/>
          </p:nvSpPr>
          <p:spPr bwMode="auto">
            <a:xfrm>
              <a:off x="3915" y="2927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0x03</a:t>
              </a:r>
            </a:p>
          </p:txBody>
        </p:sp>
        <p:sp>
          <p:nvSpPr>
            <p:cNvPr id="96" name="Rectangle 28"/>
            <p:cNvSpPr>
              <a:spLocks noChangeArrowheads="1"/>
            </p:cNvSpPr>
            <p:nvPr/>
          </p:nvSpPr>
          <p:spPr bwMode="auto">
            <a:xfrm>
              <a:off x="3915" y="2735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0x04</a:t>
              </a:r>
            </a:p>
          </p:txBody>
        </p:sp>
        <p:sp>
          <p:nvSpPr>
            <p:cNvPr id="97" name="Rectangle 29"/>
            <p:cNvSpPr>
              <a:spLocks noChangeArrowheads="1"/>
            </p:cNvSpPr>
            <p:nvPr/>
          </p:nvSpPr>
          <p:spPr bwMode="auto">
            <a:xfrm>
              <a:off x="3915" y="2543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0x05</a:t>
              </a:r>
            </a:p>
          </p:txBody>
        </p:sp>
        <p:sp>
          <p:nvSpPr>
            <p:cNvPr id="98" name="Rectangle 31"/>
            <p:cNvSpPr>
              <a:spLocks noChangeArrowheads="1"/>
            </p:cNvSpPr>
            <p:nvPr/>
          </p:nvSpPr>
          <p:spPr bwMode="auto">
            <a:xfrm>
              <a:off x="3915" y="2159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0x07</a:t>
              </a:r>
            </a:p>
          </p:txBody>
        </p:sp>
        <p:sp>
          <p:nvSpPr>
            <p:cNvPr id="99" name="Rectangle 32"/>
            <p:cNvSpPr>
              <a:spLocks noChangeArrowheads="1"/>
            </p:cNvSpPr>
            <p:nvPr/>
          </p:nvSpPr>
          <p:spPr bwMode="auto">
            <a:xfrm>
              <a:off x="3915" y="3503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0x00</a:t>
              </a:r>
            </a:p>
          </p:txBody>
        </p:sp>
        <p:sp>
          <p:nvSpPr>
            <p:cNvPr id="100" name="Rectangle 41"/>
            <p:cNvSpPr>
              <a:spLocks noChangeArrowheads="1"/>
            </p:cNvSpPr>
            <p:nvPr/>
          </p:nvSpPr>
          <p:spPr bwMode="auto">
            <a:xfrm>
              <a:off x="3915" y="2351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0x06</a:t>
              </a:r>
            </a:p>
          </p:txBody>
        </p:sp>
      </p:grpSp>
      <p:grpSp>
        <p:nvGrpSpPr>
          <p:cNvPr id="107" name="Group 90"/>
          <p:cNvGrpSpPr>
            <a:grpSpLocks/>
          </p:cNvGrpSpPr>
          <p:nvPr/>
        </p:nvGrpSpPr>
        <p:grpSpPr bwMode="auto">
          <a:xfrm>
            <a:off x="4624526" y="3012937"/>
            <a:ext cx="3727450" cy="2362200"/>
            <a:chOff x="2287" y="1967"/>
            <a:chExt cx="2348" cy="1488"/>
          </a:xfrm>
        </p:grpSpPr>
        <p:grpSp>
          <p:nvGrpSpPr>
            <p:cNvPr id="108" name="Group 75"/>
            <p:cNvGrpSpPr>
              <a:grpSpLocks/>
            </p:cNvGrpSpPr>
            <p:nvPr/>
          </p:nvGrpSpPr>
          <p:grpSpPr bwMode="auto">
            <a:xfrm>
              <a:off x="2287" y="2069"/>
              <a:ext cx="1591" cy="1386"/>
              <a:chOff x="2287" y="2069"/>
              <a:chExt cx="1591" cy="1386"/>
            </a:xfrm>
          </p:grpSpPr>
          <p:sp>
            <p:nvSpPr>
              <p:cNvPr id="110" name="Rectangle 28"/>
              <p:cNvSpPr>
                <a:spLocks noChangeArrowheads="1"/>
              </p:cNvSpPr>
              <p:nvPr/>
            </p:nvSpPr>
            <p:spPr bwMode="auto">
              <a:xfrm>
                <a:off x="2287" y="3263"/>
                <a:ext cx="672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0x0123</a:t>
                </a:r>
              </a:p>
            </p:txBody>
          </p:sp>
          <p:sp>
            <p:nvSpPr>
              <p:cNvPr id="111" name="Line 77"/>
              <p:cNvSpPr>
                <a:spLocks noChangeShapeType="1"/>
              </p:cNvSpPr>
              <p:nvPr/>
            </p:nvSpPr>
            <p:spPr bwMode="auto">
              <a:xfrm flipH="1">
                <a:off x="2994" y="2069"/>
                <a:ext cx="884" cy="12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09" name="Rectangle 47"/>
            <p:cNvSpPr>
              <a:spLocks noChangeArrowheads="1"/>
            </p:cNvSpPr>
            <p:nvPr/>
          </p:nvSpPr>
          <p:spPr bwMode="auto">
            <a:xfrm>
              <a:off x="3915" y="1967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0x0123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86"/>
          <p:cNvSpPr>
            <a:spLocks noChangeArrowheads="1"/>
          </p:cNvSpPr>
          <p:nvPr/>
        </p:nvSpPr>
        <p:spPr bwMode="auto">
          <a:xfrm>
            <a:off x="9034463" y="5092079"/>
            <a:ext cx="533400" cy="609600"/>
          </a:xfrm>
          <a:prstGeom prst="leftArrowCallout">
            <a:avLst>
              <a:gd name="adj1" fmla="val 28571"/>
              <a:gd name="adj2" fmla="val 28571"/>
              <a:gd name="adj3" fmla="val 16667"/>
              <a:gd name="adj4" fmla="val 58931"/>
            </a:avLst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栈</a:t>
            </a:r>
          </a:p>
          <a:p>
            <a:pPr algn="ctr" eaLnBrk="1" hangingPunct="1"/>
            <a:r>
              <a:rPr lang="zh-CN" altLang="en-US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顶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63074" y="726491"/>
            <a:ext cx="8137525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带</a:t>
            </a:r>
            <a:r>
              <a:rPr kumimoji="1"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状态寄存器恢复</a:t>
            </a:r>
            <a:r>
              <a:rPr kumimoji="1"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的出栈操作：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 dirty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LDMFD SP!,{R0-R7,PC}</a:t>
            </a:r>
            <a:r>
              <a:rPr kumimoji="1" lang="en-US" altLang="zh-CN" sz="2000" b="1" dirty="0">
                <a:solidFill>
                  <a:srgbClr val="FF0000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^</a:t>
            </a:r>
            <a:endParaRPr kumimoji="1" lang="en-US" altLang="zh-CN" sz="2400" b="1" dirty="0">
              <a:solidFill>
                <a:srgbClr val="FF0000"/>
              </a:solidFill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87438" y="2002804"/>
            <a:ext cx="246380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1.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出栈操作前寄存器和堆栈区的状态；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87438" y="2721941"/>
            <a:ext cx="2463800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2.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出栈操作前堆栈指针指向栈顶；</a:t>
            </a:r>
          </a:p>
        </p:txBody>
      </p:sp>
      <p:sp>
        <p:nvSpPr>
          <p:cNvPr id="8" name="Line 78"/>
          <p:cNvSpPr>
            <a:spLocks noChangeShapeType="1"/>
          </p:cNvSpPr>
          <p:nvPr/>
        </p:nvSpPr>
        <p:spPr bwMode="auto">
          <a:xfrm>
            <a:off x="5600700" y="4406279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3706813" y="1967879"/>
            <a:ext cx="5470525" cy="4114800"/>
            <a:chOff x="1759" y="1439"/>
            <a:chExt cx="3446" cy="2592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2287" y="2111"/>
              <a:ext cx="672" cy="1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87" y="2495"/>
              <a:ext cx="672" cy="1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991" y="1439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zh-CN" altLang="en-US" sz="1800" kern="0" smtClean="0">
                  <a:solidFill>
                    <a:srgbClr val="000000"/>
                  </a:solidFill>
                  <a:latin typeface="Arial" pitchFamily="34" charset="0"/>
                </a:rPr>
                <a:t>存储器</a:t>
              </a: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2287" y="1919"/>
              <a:ext cx="672" cy="1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14" name="Rectangle 46"/>
            <p:cNvSpPr>
              <a:spLocks noChangeArrowheads="1"/>
            </p:cNvSpPr>
            <p:nvPr/>
          </p:nvSpPr>
          <p:spPr bwMode="auto">
            <a:xfrm>
              <a:off x="3915" y="2927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15" name="Line 50"/>
            <p:cNvSpPr>
              <a:spLocks noChangeShapeType="1"/>
            </p:cNvSpPr>
            <p:nvPr/>
          </p:nvSpPr>
          <p:spPr bwMode="auto">
            <a:xfrm>
              <a:off x="3915" y="1631"/>
              <a:ext cx="0" cy="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Line 51"/>
            <p:cNvSpPr>
              <a:spLocks noChangeShapeType="1"/>
            </p:cNvSpPr>
            <p:nvPr/>
          </p:nvSpPr>
          <p:spPr bwMode="auto">
            <a:xfrm>
              <a:off x="4635" y="1631"/>
              <a:ext cx="0" cy="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4635" y="3119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0x4004</a:t>
              </a:r>
            </a:p>
          </p:txBody>
        </p:sp>
        <p:sp>
          <p:nvSpPr>
            <p:cNvPr id="18" name="Text Box 55"/>
            <p:cNvSpPr txBox="1">
              <a:spLocks noChangeArrowheads="1"/>
            </p:cNvSpPr>
            <p:nvPr/>
          </p:nvSpPr>
          <p:spPr bwMode="auto">
            <a:xfrm>
              <a:off x="4635" y="3311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0x4000</a:t>
              </a:r>
            </a:p>
          </p:txBody>
        </p:sp>
        <p:sp>
          <p:nvSpPr>
            <p:cNvPr id="19" name="Line 56"/>
            <p:cNvSpPr>
              <a:spLocks noChangeShapeType="1"/>
            </p:cNvSpPr>
            <p:nvPr/>
          </p:nvSpPr>
          <p:spPr bwMode="auto">
            <a:xfrm>
              <a:off x="4587" y="3215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 Box 57"/>
            <p:cNvSpPr txBox="1">
              <a:spLocks noChangeArrowheads="1"/>
            </p:cNvSpPr>
            <p:nvPr/>
          </p:nvSpPr>
          <p:spPr bwMode="auto">
            <a:xfrm>
              <a:off x="4635" y="2735"/>
              <a:ext cx="5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0x400C</a:t>
              </a:r>
            </a:p>
          </p:txBody>
        </p:sp>
        <p:sp>
          <p:nvSpPr>
            <p:cNvPr id="21" name="Text Box 58"/>
            <p:cNvSpPr txBox="1">
              <a:spLocks noChangeArrowheads="1"/>
            </p:cNvSpPr>
            <p:nvPr/>
          </p:nvSpPr>
          <p:spPr bwMode="auto">
            <a:xfrm>
              <a:off x="4635" y="2927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0x4008</a:t>
              </a:r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3915" y="2735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23" name="Rectangle 64"/>
            <p:cNvSpPr>
              <a:spLocks noChangeArrowheads="1"/>
            </p:cNvSpPr>
            <p:nvPr/>
          </p:nvSpPr>
          <p:spPr bwMode="auto">
            <a:xfrm>
              <a:off x="3915" y="2543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24" name="Rectangle 65"/>
            <p:cNvSpPr>
              <a:spLocks noChangeArrowheads="1"/>
            </p:cNvSpPr>
            <p:nvPr/>
          </p:nvSpPr>
          <p:spPr bwMode="auto">
            <a:xfrm>
              <a:off x="3915" y="2351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3915" y="2159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26" name="Rectangle 67"/>
            <p:cNvSpPr>
              <a:spLocks noChangeArrowheads="1"/>
            </p:cNvSpPr>
            <p:nvPr/>
          </p:nvSpPr>
          <p:spPr bwMode="auto">
            <a:xfrm>
              <a:off x="3915" y="1775"/>
              <a:ext cx="720" cy="192"/>
            </a:xfrm>
            <a:prstGeom prst="rect">
              <a:avLst/>
            </a:prstGeom>
            <a:solidFill>
              <a:srgbClr val="BBE0E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27" name="Rectangle 70"/>
            <p:cNvSpPr>
              <a:spLocks noChangeArrowheads="1"/>
            </p:cNvSpPr>
            <p:nvPr/>
          </p:nvSpPr>
          <p:spPr bwMode="auto">
            <a:xfrm>
              <a:off x="3915" y="3311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28" name="Rectangle 71"/>
            <p:cNvSpPr>
              <a:spLocks noChangeArrowheads="1"/>
            </p:cNvSpPr>
            <p:nvPr/>
          </p:nvSpPr>
          <p:spPr bwMode="auto">
            <a:xfrm>
              <a:off x="3915" y="3119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29" name="Text Box 72"/>
            <p:cNvSpPr txBox="1">
              <a:spLocks noChangeArrowheads="1"/>
            </p:cNvSpPr>
            <p:nvPr/>
          </p:nvSpPr>
          <p:spPr bwMode="auto">
            <a:xfrm>
              <a:off x="4635" y="2351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0x4014</a:t>
              </a:r>
            </a:p>
          </p:txBody>
        </p:sp>
        <p:sp>
          <p:nvSpPr>
            <p:cNvPr id="30" name="Text Box 73"/>
            <p:cNvSpPr txBox="1">
              <a:spLocks noChangeArrowheads="1"/>
            </p:cNvSpPr>
            <p:nvPr/>
          </p:nvSpPr>
          <p:spPr bwMode="auto">
            <a:xfrm>
              <a:off x="4635" y="2543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0x4010</a:t>
              </a:r>
            </a:p>
          </p:txBody>
        </p:sp>
        <p:sp>
          <p:nvSpPr>
            <p:cNvPr id="31" name="Text Box 75"/>
            <p:cNvSpPr txBox="1">
              <a:spLocks noChangeArrowheads="1"/>
            </p:cNvSpPr>
            <p:nvPr/>
          </p:nvSpPr>
          <p:spPr bwMode="auto">
            <a:xfrm>
              <a:off x="4635" y="1775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0x4020</a:t>
              </a:r>
            </a:p>
          </p:txBody>
        </p:sp>
        <p:sp>
          <p:nvSpPr>
            <p:cNvPr id="32" name="Text Box 76"/>
            <p:cNvSpPr txBox="1">
              <a:spLocks noChangeArrowheads="1"/>
            </p:cNvSpPr>
            <p:nvPr/>
          </p:nvSpPr>
          <p:spPr bwMode="auto">
            <a:xfrm>
              <a:off x="4635" y="2159"/>
              <a:ext cx="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0x4018</a:t>
              </a:r>
            </a:p>
          </p:txBody>
        </p:sp>
        <p:sp>
          <p:nvSpPr>
            <p:cNvPr id="33" name="Text Box 77"/>
            <p:cNvSpPr txBox="1">
              <a:spLocks noChangeArrowheads="1"/>
            </p:cNvSpPr>
            <p:nvPr/>
          </p:nvSpPr>
          <p:spPr bwMode="auto">
            <a:xfrm>
              <a:off x="4683" y="1535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zh-CN" altLang="en-US" sz="1800" kern="0" smtClean="0">
                  <a:solidFill>
                    <a:srgbClr val="000000"/>
                  </a:solidFill>
                  <a:latin typeface="Arial" pitchFamily="34" charset="0"/>
                </a:rPr>
                <a:t>地址</a:t>
              </a:r>
            </a:p>
          </p:txBody>
        </p:sp>
        <p:sp>
          <p:nvSpPr>
            <p:cNvPr id="34" name="Rectangle 81"/>
            <p:cNvSpPr>
              <a:spLocks noChangeArrowheads="1"/>
            </p:cNvSpPr>
            <p:nvPr/>
          </p:nvSpPr>
          <p:spPr bwMode="auto">
            <a:xfrm>
              <a:off x="3915" y="1967"/>
              <a:ext cx="720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35" name="Text Box 82"/>
            <p:cNvSpPr txBox="1">
              <a:spLocks noChangeArrowheads="1"/>
            </p:cNvSpPr>
            <p:nvPr/>
          </p:nvSpPr>
          <p:spPr bwMode="auto">
            <a:xfrm>
              <a:off x="4635" y="1967"/>
              <a:ext cx="5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0x401C</a:t>
              </a:r>
            </a:p>
          </p:txBody>
        </p:sp>
        <p:sp>
          <p:nvSpPr>
            <p:cNvPr id="36" name="Rectangle 84"/>
            <p:cNvSpPr>
              <a:spLocks noChangeArrowheads="1"/>
            </p:cNvSpPr>
            <p:nvPr/>
          </p:nvSpPr>
          <p:spPr bwMode="auto">
            <a:xfrm>
              <a:off x="3915" y="3503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37" name="Text Box 85"/>
            <p:cNvSpPr txBox="1">
              <a:spLocks noChangeArrowheads="1"/>
            </p:cNvSpPr>
            <p:nvPr/>
          </p:nvSpPr>
          <p:spPr bwMode="auto">
            <a:xfrm>
              <a:off x="4635" y="3503"/>
              <a:ext cx="5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0x3FFC</a:t>
              </a:r>
            </a:p>
          </p:txBody>
        </p:sp>
        <p:sp>
          <p:nvSpPr>
            <p:cNvPr id="38" name="Rectangle 84"/>
            <p:cNvSpPr>
              <a:spLocks noChangeArrowheads="1"/>
            </p:cNvSpPr>
            <p:nvPr/>
          </p:nvSpPr>
          <p:spPr bwMode="auto">
            <a:xfrm>
              <a:off x="3915" y="3695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</a:t>
              </a:r>
            </a:p>
          </p:txBody>
        </p:sp>
        <p:sp>
          <p:nvSpPr>
            <p:cNvPr id="39" name="Text Box 85"/>
            <p:cNvSpPr txBox="1">
              <a:spLocks noChangeArrowheads="1"/>
            </p:cNvSpPr>
            <p:nvPr/>
          </p:nvSpPr>
          <p:spPr bwMode="auto">
            <a:xfrm>
              <a:off x="4635" y="3695"/>
              <a:ext cx="5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0x3FF8</a:t>
              </a:r>
            </a:p>
          </p:txBody>
        </p:sp>
        <p:grpSp>
          <p:nvGrpSpPr>
            <p:cNvPr id="40" name="Group 40"/>
            <p:cNvGrpSpPr>
              <a:grpSpLocks/>
            </p:cNvGrpSpPr>
            <p:nvPr/>
          </p:nvGrpSpPr>
          <p:grpSpPr bwMode="auto">
            <a:xfrm>
              <a:off x="3915" y="2159"/>
              <a:ext cx="720" cy="1536"/>
              <a:chOff x="3915" y="2159"/>
              <a:chExt cx="720" cy="1536"/>
            </a:xfrm>
          </p:grpSpPr>
          <p:sp>
            <p:nvSpPr>
              <p:cNvPr id="63" name="Rectangle 18"/>
              <p:cNvSpPr>
                <a:spLocks noChangeArrowheads="1"/>
              </p:cNvSpPr>
              <p:nvPr/>
            </p:nvSpPr>
            <p:spPr bwMode="auto">
              <a:xfrm>
                <a:off x="3915" y="3311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0x01</a:t>
                </a:r>
              </a:p>
            </p:txBody>
          </p:sp>
          <p:sp>
            <p:nvSpPr>
              <p:cNvPr id="64" name="Rectangle 26"/>
              <p:cNvSpPr>
                <a:spLocks noChangeArrowheads="1"/>
              </p:cNvSpPr>
              <p:nvPr/>
            </p:nvSpPr>
            <p:spPr bwMode="auto">
              <a:xfrm>
                <a:off x="3915" y="3119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0x02</a:t>
                </a:r>
              </a:p>
            </p:txBody>
          </p:sp>
          <p:sp>
            <p:nvSpPr>
              <p:cNvPr id="65" name="Rectangle 27"/>
              <p:cNvSpPr>
                <a:spLocks noChangeArrowheads="1"/>
              </p:cNvSpPr>
              <p:nvPr/>
            </p:nvSpPr>
            <p:spPr bwMode="auto">
              <a:xfrm>
                <a:off x="3915" y="2927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0x03</a:t>
                </a:r>
              </a:p>
            </p:txBody>
          </p:sp>
          <p:sp>
            <p:nvSpPr>
              <p:cNvPr id="66" name="Rectangle 28"/>
              <p:cNvSpPr>
                <a:spLocks noChangeArrowheads="1"/>
              </p:cNvSpPr>
              <p:nvPr/>
            </p:nvSpPr>
            <p:spPr bwMode="auto">
              <a:xfrm>
                <a:off x="3915" y="2735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0x04</a:t>
                </a:r>
              </a:p>
            </p:txBody>
          </p:sp>
          <p:sp>
            <p:nvSpPr>
              <p:cNvPr id="67" name="Rectangle 29"/>
              <p:cNvSpPr>
                <a:spLocks noChangeArrowheads="1"/>
              </p:cNvSpPr>
              <p:nvPr/>
            </p:nvSpPr>
            <p:spPr bwMode="auto">
              <a:xfrm>
                <a:off x="3915" y="2543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0x05</a:t>
                </a:r>
              </a:p>
            </p:txBody>
          </p:sp>
          <p:sp>
            <p:nvSpPr>
              <p:cNvPr id="68" name="Rectangle 31"/>
              <p:cNvSpPr>
                <a:spLocks noChangeArrowheads="1"/>
              </p:cNvSpPr>
              <p:nvPr/>
            </p:nvSpPr>
            <p:spPr bwMode="auto">
              <a:xfrm>
                <a:off x="3915" y="2159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0x07</a:t>
                </a:r>
              </a:p>
            </p:txBody>
          </p:sp>
          <p:sp>
            <p:nvSpPr>
              <p:cNvPr id="69" name="Rectangle 32"/>
              <p:cNvSpPr>
                <a:spLocks noChangeArrowheads="1"/>
              </p:cNvSpPr>
              <p:nvPr/>
            </p:nvSpPr>
            <p:spPr bwMode="auto">
              <a:xfrm>
                <a:off x="3915" y="3503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0x00</a:t>
                </a:r>
              </a:p>
            </p:txBody>
          </p:sp>
          <p:sp>
            <p:nvSpPr>
              <p:cNvPr id="70" name="Rectangle 41"/>
              <p:cNvSpPr>
                <a:spLocks noChangeArrowheads="1"/>
              </p:cNvSpPr>
              <p:nvPr/>
            </p:nvSpPr>
            <p:spPr bwMode="auto">
              <a:xfrm>
                <a:off x="3915" y="2351"/>
                <a:ext cx="720" cy="192"/>
              </a:xfrm>
              <a:prstGeom prst="rect">
                <a:avLst/>
              </a:prstGeom>
              <a:solidFill>
                <a:srgbClr val="BBE0E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0x06</a:t>
                </a:r>
              </a:p>
            </p:txBody>
          </p:sp>
        </p:grpSp>
        <p:sp>
          <p:nvSpPr>
            <p:cNvPr id="41" name="Rectangle 47"/>
            <p:cNvSpPr>
              <a:spLocks noChangeArrowheads="1"/>
            </p:cNvSpPr>
            <p:nvPr/>
          </p:nvSpPr>
          <p:spPr bwMode="auto">
            <a:xfrm>
              <a:off x="3915" y="1967"/>
              <a:ext cx="720" cy="192"/>
            </a:xfrm>
            <a:prstGeom prst="rect">
              <a:avLst/>
            </a:prstGeom>
            <a:solidFill>
              <a:srgbClr val="BBE0E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0x0123</a:t>
              </a:r>
            </a:p>
          </p:txBody>
        </p:sp>
        <p:sp>
          <p:nvSpPr>
            <p:cNvPr id="42" name="Rectangle 2"/>
            <p:cNvSpPr>
              <a:spLocks noChangeArrowheads="1"/>
            </p:cNvSpPr>
            <p:nvPr/>
          </p:nvSpPr>
          <p:spPr bwMode="auto">
            <a:xfrm>
              <a:off x="1759" y="1727"/>
              <a:ext cx="1392" cy="23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2287" y="2303"/>
              <a:ext cx="672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……</a:t>
              </a: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2143" y="1487"/>
              <a:ext cx="8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800" kern="0" smtClean="0">
                  <a:solidFill>
                    <a:srgbClr val="000000"/>
                  </a:solidFill>
                  <a:latin typeface="Arial" pitchFamily="34" charset="0"/>
                </a:rPr>
                <a:t>ARM7</a:t>
              </a:r>
              <a:r>
                <a:rPr kumimoji="0" lang="zh-CN" altLang="en-US" sz="1800" kern="0" smtClean="0">
                  <a:solidFill>
                    <a:srgbClr val="000000"/>
                  </a:solidFill>
                  <a:latin typeface="Arial" pitchFamily="34" charset="0"/>
                </a:rPr>
                <a:t>内核</a:t>
              </a:r>
            </a:p>
          </p:txBody>
        </p:sp>
        <p:sp>
          <p:nvSpPr>
            <p:cNvPr id="45" name="Rectangle 28"/>
            <p:cNvSpPr>
              <a:spLocks noChangeArrowheads="1"/>
            </p:cNvSpPr>
            <p:nvPr/>
          </p:nvSpPr>
          <p:spPr bwMode="auto">
            <a:xfrm>
              <a:off x="2287" y="2879"/>
              <a:ext cx="672" cy="1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0x4020</a:t>
              </a:r>
            </a:p>
          </p:txBody>
        </p:sp>
        <p:sp>
          <p:nvSpPr>
            <p:cNvPr id="46" name="Rectangle 29"/>
            <p:cNvSpPr>
              <a:spLocks noChangeArrowheads="1"/>
            </p:cNvSpPr>
            <p:nvPr/>
          </p:nvSpPr>
          <p:spPr bwMode="auto">
            <a:xfrm>
              <a:off x="2287" y="2687"/>
              <a:ext cx="672" cy="19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……</a:t>
              </a:r>
            </a:p>
          </p:txBody>
        </p:sp>
        <p:sp>
          <p:nvSpPr>
            <p:cNvPr id="47" name="Line 30"/>
            <p:cNvSpPr>
              <a:spLocks noChangeShapeType="1"/>
            </p:cNvSpPr>
            <p:nvPr/>
          </p:nvSpPr>
          <p:spPr bwMode="auto">
            <a:xfrm>
              <a:off x="2287" y="3071"/>
              <a:ext cx="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Line 31"/>
            <p:cNvSpPr>
              <a:spLocks noChangeShapeType="1"/>
            </p:cNvSpPr>
            <p:nvPr/>
          </p:nvSpPr>
          <p:spPr bwMode="auto">
            <a:xfrm>
              <a:off x="2959" y="3071"/>
              <a:ext cx="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Text Box 40"/>
            <p:cNvSpPr txBox="1">
              <a:spLocks noChangeArrowheads="1"/>
            </p:cNvSpPr>
            <p:nvPr/>
          </p:nvSpPr>
          <p:spPr bwMode="auto">
            <a:xfrm>
              <a:off x="2008" y="1919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R0</a:t>
              </a:r>
            </a:p>
          </p:txBody>
        </p: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2008" y="2111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R1</a:t>
              </a:r>
            </a:p>
          </p:txBody>
        </p:sp>
        <p:sp>
          <p:nvSpPr>
            <p:cNvPr id="52" name="Text Box 42"/>
            <p:cNvSpPr txBox="1">
              <a:spLocks noChangeArrowheads="1"/>
            </p:cNvSpPr>
            <p:nvPr/>
          </p:nvSpPr>
          <p:spPr bwMode="auto">
            <a:xfrm>
              <a:off x="2008" y="2495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R7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2008" y="2879"/>
              <a:ext cx="2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SP</a:t>
              </a:r>
            </a:p>
          </p:txBody>
        </p:sp>
        <p:sp>
          <p:nvSpPr>
            <p:cNvPr id="54" name="Rectangle 28"/>
            <p:cNvSpPr>
              <a:spLocks noChangeArrowheads="1"/>
            </p:cNvSpPr>
            <p:nvPr/>
          </p:nvSpPr>
          <p:spPr bwMode="auto">
            <a:xfrm>
              <a:off x="2287" y="3071"/>
              <a:ext cx="672" cy="1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0x????</a:t>
              </a:r>
            </a:p>
          </p:txBody>
        </p:sp>
        <p:sp>
          <p:nvSpPr>
            <p:cNvPr id="55" name="Text Box 43"/>
            <p:cNvSpPr txBox="1">
              <a:spLocks noChangeArrowheads="1"/>
            </p:cNvSpPr>
            <p:nvPr/>
          </p:nvSpPr>
          <p:spPr bwMode="auto">
            <a:xfrm>
              <a:off x="2008" y="3071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LR</a:t>
              </a:r>
            </a:p>
          </p:txBody>
        </p:sp>
        <p:sp>
          <p:nvSpPr>
            <p:cNvPr id="56" name="Rectangle 28"/>
            <p:cNvSpPr>
              <a:spLocks noChangeArrowheads="1"/>
            </p:cNvSpPr>
            <p:nvPr/>
          </p:nvSpPr>
          <p:spPr bwMode="auto">
            <a:xfrm>
              <a:off x="2287" y="2879"/>
              <a:ext cx="672" cy="192"/>
            </a:xfrm>
            <a:prstGeom prst="rect">
              <a:avLst/>
            </a:prstGeom>
            <a:solidFill>
              <a:srgbClr val="BBE0E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0x3FFC</a:t>
              </a:r>
            </a:p>
          </p:txBody>
        </p:sp>
        <p:sp>
          <p:nvSpPr>
            <p:cNvPr id="57" name="Text Box 43"/>
            <p:cNvSpPr txBox="1">
              <a:spLocks noChangeArrowheads="1"/>
            </p:cNvSpPr>
            <p:nvPr/>
          </p:nvSpPr>
          <p:spPr bwMode="auto">
            <a:xfrm>
              <a:off x="2015" y="3243"/>
              <a:ext cx="29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PC</a:t>
              </a:r>
            </a:p>
          </p:txBody>
        </p:sp>
        <p:sp>
          <p:nvSpPr>
            <p:cNvPr id="58" name="Rectangle 67"/>
            <p:cNvSpPr>
              <a:spLocks noChangeArrowheads="1"/>
            </p:cNvSpPr>
            <p:nvPr/>
          </p:nvSpPr>
          <p:spPr bwMode="auto">
            <a:xfrm>
              <a:off x="2287" y="3263"/>
              <a:ext cx="672" cy="192"/>
            </a:xfrm>
            <a:prstGeom prst="rect">
              <a:avLst/>
            </a:prstGeom>
            <a:solidFill>
              <a:srgbClr val="BBE0E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0x????</a:t>
              </a:r>
            </a:p>
          </p:txBody>
        </p:sp>
        <p:sp>
          <p:nvSpPr>
            <p:cNvPr id="59" name="Rectangle 28"/>
            <p:cNvSpPr>
              <a:spLocks noChangeArrowheads="1"/>
            </p:cNvSpPr>
            <p:nvPr/>
          </p:nvSpPr>
          <p:spPr bwMode="auto">
            <a:xfrm>
              <a:off x="2287" y="3550"/>
              <a:ext cx="672" cy="192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0x????</a:t>
              </a:r>
            </a:p>
          </p:txBody>
        </p:sp>
        <p:sp>
          <p:nvSpPr>
            <p:cNvPr id="60" name="Text Box 43"/>
            <p:cNvSpPr txBox="1">
              <a:spLocks noChangeArrowheads="1"/>
            </p:cNvSpPr>
            <p:nvPr/>
          </p:nvSpPr>
          <p:spPr bwMode="auto">
            <a:xfrm>
              <a:off x="1833" y="3550"/>
              <a:ext cx="4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CPSR</a:t>
              </a:r>
            </a:p>
          </p:txBody>
        </p:sp>
        <p:sp>
          <p:nvSpPr>
            <p:cNvPr id="61" name="Text Box 43"/>
            <p:cNvSpPr txBox="1">
              <a:spLocks noChangeArrowheads="1"/>
            </p:cNvSpPr>
            <p:nvPr/>
          </p:nvSpPr>
          <p:spPr bwMode="auto">
            <a:xfrm>
              <a:off x="1840" y="3722"/>
              <a:ext cx="4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kumimoji="0" lang="en-US" altLang="zh-CN" sz="1600" kern="0" smtClean="0">
                  <a:solidFill>
                    <a:srgbClr val="000000"/>
                  </a:solidFill>
                  <a:latin typeface="Arial" pitchFamily="34" charset="0"/>
                </a:rPr>
                <a:t>SPSR</a:t>
              </a:r>
            </a:p>
          </p:txBody>
        </p: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2287" y="3742"/>
              <a:ext cx="672" cy="192"/>
            </a:xfrm>
            <a:prstGeom prst="rect">
              <a:avLst/>
            </a:prstGeom>
            <a:solidFill>
              <a:srgbClr val="BBE0E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0x????</a:t>
              </a:r>
            </a:p>
          </p:txBody>
        </p:sp>
      </p:grpSp>
      <p:sp>
        <p:nvSpPr>
          <p:cNvPr id="71" name="Line 79"/>
          <p:cNvSpPr>
            <a:spLocks noChangeShapeType="1"/>
          </p:cNvSpPr>
          <p:nvPr/>
        </p:nvSpPr>
        <p:spPr bwMode="auto">
          <a:xfrm flipH="1" flipV="1">
            <a:off x="6494463" y="2680666"/>
            <a:ext cx="20637" cy="1681163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2" name="Line 80"/>
          <p:cNvSpPr>
            <a:spLocks noChangeShapeType="1"/>
          </p:cNvSpPr>
          <p:nvPr/>
        </p:nvSpPr>
        <p:spPr bwMode="auto">
          <a:xfrm>
            <a:off x="6494463" y="2680666"/>
            <a:ext cx="614362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73" name="Rectangle 28"/>
          <p:cNvSpPr>
            <a:spLocks noChangeArrowheads="1"/>
          </p:cNvSpPr>
          <p:nvPr/>
        </p:nvSpPr>
        <p:spPr bwMode="auto">
          <a:xfrm>
            <a:off x="4545013" y="4253879"/>
            <a:ext cx="1066800" cy="304800"/>
          </a:xfrm>
          <a:prstGeom prst="rect">
            <a:avLst/>
          </a:prstGeom>
          <a:solidFill>
            <a:srgbClr val="FFCC99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0x4020</a:t>
            </a:r>
          </a:p>
        </p:txBody>
      </p:sp>
      <p:grpSp>
        <p:nvGrpSpPr>
          <p:cNvPr id="74" name="Group 76"/>
          <p:cNvGrpSpPr>
            <a:grpSpLocks/>
          </p:cNvGrpSpPr>
          <p:nvPr/>
        </p:nvGrpSpPr>
        <p:grpSpPr bwMode="auto">
          <a:xfrm>
            <a:off x="4545013" y="2729879"/>
            <a:ext cx="3727450" cy="2819400"/>
            <a:chOff x="2287" y="1919"/>
            <a:chExt cx="2348" cy="1776"/>
          </a:xfrm>
        </p:grpSpPr>
        <p:grpSp>
          <p:nvGrpSpPr>
            <p:cNvPr id="75" name="Group 77"/>
            <p:cNvGrpSpPr>
              <a:grpSpLocks/>
            </p:cNvGrpSpPr>
            <p:nvPr/>
          </p:nvGrpSpPr>
          <p:grpSpPr bwMode="auto">
            <a:xfrm>
              <a:off x="2287" y="1919"/>
              <a:ext cx="1594" cy="1632"/>
              <a:chOff x="2287" y="1919"/>
              <a:chExt cx="1594" cy="1632"/>
            </a:xfrm>
          </p:grpSpPr>
          <p:sp>
            <p:nvSpPr>
              <p:cNvPr id="84" name="Rectangle 3"/>
              <p:cNvSpPr>
                <a:spLocks noChangeArrowheads="1"/>
              </p:cNvSpPr>
              <p:nvPr/>
            </p:nvSpPr>
            <p:spPr bwMode="auto">
              <a:xfrm>
                <a:off x="2287" y="2111"/>
                <a:ext cx="672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0x01</a:t>
                </a:r>
              </a:p>
            </p:txBody>
          </p:sp>
          <p:sp>
            <p:nvSpPr>
              <p:cNvPr id="85" name="Rectangle 10"/>
              <p:cNvSpPr>
                <a:spLocks noChangeArrowheads="1"/>
              </p:cNvSpPr>
              <p:nvPr/>
            </p:nvSpPr>
            <p:spPr bwMode="auto">
              <a:xfrm>
                <a:off x="2287" y="2495"/>
                <a:ext cx="672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0x07</a:t>
                </a:r>
              </a:p>
            </p:txBody>
          </p:sp>
          <p:sp>
            <p:nvSpPr>
              <p:cNvPr id="86" name="Rectangle 27"/>
              <p:cNvSpPr>
                <a:spLocks noChangeArrowheads="1"/>
              </p:cNvSpPr>
              <p:nvPr/>
            </p:nvSpPr>
            <p:spPr bwMode="auto">
              <a:xfrm>
                <a:off x="2287" y="1919"/>
                <a:ext cx="672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0x00</a:t>
                </a:r>
              </a:p>
            </p:txBody>
          </p:sp>
          <p:sp>
            <p:nvSpPr>
              <p:cNvPr id="87" name="AutoShape 56"/>
              <p:cNvSpPr>
                <a:spLocks/>
              </p:cNvSpPr>
              <p:nvPr/>
            </p:nvSpPr>
            <p:spPr bwMode="auto">
              <a:xfrm>
                <a:off x="2994" y="1967"/>
                <a:ext cx="192" cy="672"/>
              </a:xfrm>
              <a:prstGeom prst="rightBrace">
                <a:avLst>
                  <a:gd name="adj1" fmla="val 29167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88" name="AutoShape 57"/>
              <p:cNvSpPr>
                <a:spLocks/>
              </p:cNvSpPr>
              <p:nvPr/>
            </p:nvSpPr>
            <p:spPr bwMode="auto">
              <a:xfrm>
                <a:off x="3641" y="2303"/>
                <a:ext cx="240" cy="1248"/>
              </a:xfrm>
              <a:prstGeom prst="leftBrace">
                <a:avLst>
                  <a:gd name="adj1" fmla="val 43333"/>
                  <a:gd name="adj2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zh-CN" kern="0">
                  <a:solidFill>
                    <a:sysClr val="windowText" lastClr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89" name="AutoShape 58"/>
              <p:cNvSpPr>
                <a:spLocks noChangeArrowheads="1"/>
              </p:cNvSpPr>
              <p:nvPr/>
            </p:nvSpPr>
            <p:spPr bwMode="auto">
              <a:xfrm rot="-7700786">
                <a:off x="3095" y="2528"/>
                <a:ext cx="657" cy="192"/>
              </a:xfrm>
              <a:custGeom>
                <a:avLst/>
                <a:gdLst>
                  <a:gd name="T0" fmla="*/ 1986795 w 21600"/>
                  <a:gd name="T1" fmla="*/ 0 h 21600"/>
                  <a:gd name="T2" fmla="*/ 0 w 21600"/>
                  <a:gd name="T3" fmla="*/ 2398 h 21600"/>
                  <a:gd name="T4" fmla="*/ 1986795 w 21600"/>
                  <a:gd name="T5" fmla="*/ 4795 h 21600"/>
                  <a:gd name="T6" fmla="*/ 1986795 w 21600"/>
                  <a:gd name="T7" fmla="*/ 2398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3386 w 21600"/>
                  <a:gd name="T13" fmla="*/ 5400 h 21600"/>
                  <a:gd name="T14" fmla="*/ 18904 w 21600"/>
                  <a:gd name="T15" fmla="*/ 162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6200" y="0"/>
                    </a:moveTo>
                    <a:lnTo>
                      <a:pt x="16200" y="5400"/>
                    </a:lnTo>
                    <a:lnTo>
                      <a:pt x="3375" y="5400"/>
                    </a:lnTo>
                    <a:lnTo>
                      <a:pt x="3375" y="16200"/>
                    </a:lnTo>
                    <a:lnTo>
                      <a:pt x="16200" y="16200"/>
                    </a:lnTo>
                    <a:lnTo>
                      <a:pt x="16200" y="21600"/>
                    </a:lnTo>
                    <a:lnTo>
                      <a:pt x="21600" y="10800"/>
                    </a:lnTo>
                    <a:lnTo>
                      <a:pt x="16200" y="0"/>
                    </a:lnTo>
                    <a:close/>
                  </a:path>
                  <a:path w="21600" h="21600">
                    <a:moveTo>
                      <a:pt x="1350" y="5400"/>
                    </a:moveTo>
                    <a:lnTo>
                      <a:pt x="1350" y="16200"/>
                    </a:lnTo>
                    <a:lnTo>
                      <a:pt x="2700" y="16200"/>
                    </a:lnTo>
                    <a:lnTo>
                      <a:pt x="2700" y="5400"/>
                    </a:lnTo>
                    <a:lnTo>
                      <a:pt x="1350" y="5400"/>
                    </a:lnTo>
                    <a:close/>
                  </a:path>
                  <a:path w="21600" h="21600">
                    <a:moveTo>
                      <a:pt x="0" y="5400"/>
                    </a:moveTo>
                    <a:lnTo>
                      <a:pt x="0" y="16200"/>
                    </a:lnTo>
                    <a:lnTo>
                      <a:pt x="675" y="16200"/>
                    </a:lnTo>
                    <a:lnTo>
                      <a:pt x="675" y="5400"/>
                    </a:lnTo>
                    <a:lnTo>
                      <a:pt x="0" y="540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76" name="Rectangle 18"/>
            <p:cNvSpPr>
              <a:spLocks noChangeArrowheads="1"/>
            </p:cNvSpPr>
            <p:nvPr/>
          </p:nvSpPr>
          <p:spPr bwMode="auto">
            <a:xfrm>
              <a:off x="3915" y="3311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0x01</a:t>
              </a:r>
            </a:p>
          </p:txBody>
        </p:sp>
        <p:sp>
          <p:nvSpPr>
            <p:cNvPr id="77" name="Rectangle 26"/>
            <p:cNvSpPr>
              <a:spLocks noChangeArrowheads="1"/>
            </p:cNvSpPr>
            <p:nvPr/>
          </p:nvSpPr>
          <p:spPr bwMode="auto">
            <a:xfrm>
              <a:off x="3915" y="3119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0x02</a:t>
              </a:r>
            </a:p>
          </p:txBody>
        </p:sp>
        <p:sp>
          <p:nvSpPr>
            <p:cNvPr id="78" name="Rectangle 27"/>
            <p:cNvSpPr>
              <a:spLocks noChangeArrowheads="1"/>
            </p:cNvSpPr>
            <p:nvPr/>
          </p:nvSpPr>
          <p:spPr bwMode="auto">
            <a:xfrm>
              <a:off x="3915" y="2927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0x03</a:t>
              </a:r>
            </a:p>
          </p:txBody>
        </p:sp>
        <p:sp>
          <p:nvSpPr>
            <p:cNvPr id="79" name="Rectangle 28"/>
            <p:cNvSpPr>
              <a:spLocks noChangeArrowheads="1"/>
            </p:cNvSpPr>
            <p:nvPr/>
          </p:nvSpPr>
          <p:spPr bwMode="auto">
            <a:xfrm>
              <a:off x="3915" y="2735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0x04</a:t>
              </a:r>
            </a:p>
          </p:txBody>
        </p:sp>
        <p:sp>
          <p:nvSpPr>
            <p:cNvPr id="80" name="Rectangle 29"/>
            <p:cNvSpPr>
              <a:spLocks noChangeArrowheads="1"/>
            </p:cNvSpPr>
            <p:nvPr/>
          </p:nvSpPr>
          <p:spPr bwMode="auto">
            <a:xfrm>
              <a:off x="3915" y="2543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0x05</a:t>
              </a:r>
            </a:p>
          </p:txBody>
        </p:sp>
        <p:sp>
          <p:nvSpPr>
            <p:cNvPr id="81" name="Rectangle 31"/>
            <p:cNvSpPr>
              <a:spLocks noChangeArrowheads="1"/>
            </p:cNvSpPr>
            <p:nvPr/>
          </p:nvSpPr>
          <p:spPr bwMode="auto">
            <a:xfrm>
              <a:off x="3915" y="2159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0x07</a:t>
              </a:r>
            </a:p>
          </p:txBody>
        </p:sp>
        <p:sp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3915" y="3503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0x00</a:t>
              </a:r>
            </a:p>
          </p:txBody>
        </p:sp>
        <p:sp>
          <p:nvSpPr>
            <p:cNvPr id="83" name="Rectangle 41"/>
            <p:cNvSpPr>
              <a:spLocks noChangeArrowheads="1"/>
            </p:cNvSpPr>
            <p:nvPr/>
          </p:nvSpPr>
          <p:spPr bwMode="auto">
            <a:xfrm>
              <a:off x="3915" y="2351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0x06</a:t>
              </a:r>
            </a:p>
          </p:txBody>
        </p:sp>
      </p:grpSp>
      <p:grpSp>
        <p:nvGrpSpPr>
          <p:cNvPr id="90" name="Group 92"/>
          <p:cNvGrpSpPr>
            <a:grpSpLocks/>
          </p:cNvGrpSpPr>
          <p:nvPr/>
        </p:nvGrpSpPr>
        <p:grpSpPr bwMode="auto">
          <a:xfrm>
            <a:off x="4545013" y="2806079"/>
            <a:ext cx="3727450" cy="2362200"/>
            <a:chOff x="2287" y="1967"/>
            <a:chExt cx="2348" cy="1488"/>
          </a:xfrm>
        </p:grpSpPr>
        <p:grpSp>
          <p:nvGrpSpPr>
            <p:cNvPr id="91" name="Group 93"/>
            <p:cNvGrpSpPr>
              <a:grpSpLocks/>
            </p:cNvGrpSpPr>
            <p:nvPr/>
          </p:nvGrpSpPr>
          <p:grpSpPr bwMode="auto">
            <a:xfrm>
              <a:off x="2287" y="2069"/>
              <a:ext cx="1591" cy="1386"/>
              <a:chOff x="2287" y="2069"/>
              <a:chExt cx="1591" cy="1386"/>
            </a:xfrm>
          </p:grpSpPr>
          <p:sp>
            <p:nvSpPr>
              <p:cNvPr id="93" name="Rectangle 28"/>
              <p:cNvSpPr>
                <a:spLocks noChangeArrowheads="1"/>
              </p:cNvSpPr>
              <p:nvPr/>
            </p:nvSpPr>
            <p:spPr bwMode="auto">
              <a:xfrm>
                <a:off x="2287" y="3263"/>
                <a:ext cx="672" cy="192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kern="0">
                    <a:solidFill>
                      <a:srgbClr val="000000"/>
                    </a:solidFill>
                    <a:latin typeface="Arial" pitchFamily="34" charset="0"/>
                  </a:rPr>
                  <a:t>0x0123</a:t>
                </a:r>
              </a:p>
            </p:txBody>
          </p:sp>
          <p:sp>
            <p:nvSpPr>
              <p:cNvPr id="94" name="Line 95"/>
              <p:cNvSpPr>
                <a:spLocks noChangeShapeType="1"/>
              </p:cNvSpPr>
              <p:nvPr/>
            </p:nvSpPr>
            <p:spPr bwMode="auto">
              <a:xfrm flipH="1">
                <a:off x="2994" y="2069"/>
                <a:ext cx="884" cy="12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92" name="Rectangle 47"/>
            <p:cNvSpPr>
              <a:spLocks noChangeArrowheads="1"/>
            </p:cNvSpPr>
            <p:nvPr/>
          </p:nvSpPr>
          <p:spPr bwMode="auto">
            <a:xfrm>
              <a:off x="3915" y="1967"/>
              <a:ext cx="720" cy="192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kern="0">
                  <a:solidFill>
                    <a:srgbClr val="000000"/>
                  </a:solidFill>
                  <a:latin typeface="Arial" pitchFamily="34" charset="0"/>
                </a:rPr>
                <a:t>0x0123</a:t>
              </a:r>
            </a:p>
          </p:txBody>
        </p:sp>
      </p:grpSp>
      <p:sp>
        <p:nvSpPr>
          <p:cNvPr id="95" name="Rectangle 97"/>
          <p:cNvSpPr>
            <a:spLocks noChangeArrowheads="1"/>
          </p:cNvSpPr>
          <p:nvPr/>
        </p:nvSpPr>
        <p:spPr bwMode="auto">
          <a:xfrm>
            <a:off x="1087438" y="3506166"/>
            <a:ext cx="24638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3.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执行出栈操作指令恢复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R0-R7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PC</a:t>
            </a:r>
          </a:p>
        </p:txBody>
      </p:sp>
      <p:sp>
        <p:nvSpPr>
          <p:cNvPr id="96" name="Freeform 102"/>
          <p:cNvSpPr>
            <a:spLocks/>
          </p:cNvSpPr>
          <p:nvPr/>
        </p:nvSpPr>
        <p:spPr bwMode="auto">
          <a:xfrm>
            <a:off x="5605463" y="5442916"/>
            <a:ext cx="217487" cy="368300"/>
          </a:xfrm>
          <a:custGeom>
            <a:avLst/>
            <a:gdLst>
              <a:gd name="T0" fmla="*/ 37801463 w 137"/>
              <a:gd name="T1" fmla="*/ 584676250 h 232"/>
              <a:gd name="T2" fmla="*/ 337700161 w 137"/>
              <a:gd name="T3" fmla="*/ 302418750 h 232"/>
              <a:gd name="T4" fmla="*/ 0 w 137"/>
              <a:gd name="T5" fmla="*/ 0 h 23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7" h="232">
                <a:moveTo>
                  <a:pt x="15" y="232"/>
                </a:moveTo>
                <a:cubicBezTo>
                  <a:pt x="76" y="195"/>
                  <a:pt x="137" y="159"/>
                  <a:pt x="134" y="120"/>
                </a:cubicBezTo>
                <a:cubicBezTo>
                  <a:pt x="131" y="81"/>
                  <a:pt x="65" y="40"/>
                  <a:pt x="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9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2876550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2 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kumimoji="1"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传送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endParaRPr kumimoji="1" lang="zh-CN" altLang="en-US" sz="36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85800" y="1390322"/>
            <a:ext cx="87852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1" lang="zh-CN" altLang="en-US" sz="24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数据处理指令</a:t>
            </a: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只能对寄存器进行操作，不能对内存数据进行操作。数据处理指令均可选择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后缀，并影响状态标志。 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30297" y="2356127"/>
            <a:ext cx="7979948" cy="523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  <a:defRPr/>
            </a:pPr>
            <a:r>
              <a:rPr lang="en-US" altLang="zh-CN" sz="2800" dirty="0" smtClean="0">
                <a:solidFill>
                  <a:srgbClr val="0000FF"/>
                </a:solidFill>
                <a:latin typeface="+mn-lt"/>
                <a:ea typeface="+mn-ea"/>
              </a:rPr>
              <a:t>MOV   </a:t>
            </a:r>
            <a:r>
              <a:rPr lang="zh-CN" altLang="en-US" sz="2800" dirty="0" smtClean="0">
                <a:latin typeface="+mn-lt"/>
                <a:ea typeface="+mn-ea"/>
              </a:rPr>
              <a:t>将</a:t>
            </a:r>
            <a:r>
              <a:rPr lang="en-US" altLang="zh-CN" sz="2800" dirty="0" smtClean="0">
                <a:latin typeface="+mn-lt"/>
                <a:ea typeface="+mn-ea"/>
              </a:rPr>
              <a:t>8</a:t>
            </a:r>
            <a:r>
              <a:rPr lang="zh-CN" altLang="en-US" sz="2800" dirty="0" smtClean="0">
                <a:latin typeface="+mn-lt"/>
                <a:ea typeface="+mn-ea"/>
              </a:rPr>
              <a:t>位立即数或寄存器传送到目标寄存器</a:t>
            </a:r>
            <a:r>
              <a:rPr lang="en-US" altLang="zh-CN" sz="2800" dirty="0" smtClean="0">
                <a:latin typeface="+mn-lt"/>
                <a:ea typeface="+mn-ea"/>
              </a:rPr>
              <a:t>Rd</a:t>
            </a:r>
            <a:endParaRPr lang="zh-CN" altLang="en-US" sz="2800" dirty="0" smtClean="0">
              <a:latin typeface="+mn-ea"/>
              <a:ea typeface="+mn-ea"/>
            </a:endParaRPr>
          </a:p>
        </p:txBody>
      </p: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869949" y="3163939"/>
            <a:ext cx="7273925" cy="1706235"/>
            <a:chOff x="566" y="2432"/>
            <a:chExt cx="4582" cy="1361"/>
          </a:xfrm>
        </p:grpSpPr>
        <p:sp>
          <p:nvSpPr>
            <p:cNvPr id="16" name="AutoShape 6"/>
            <p:cNvSpPr>
              <a:spLocks noChangeArrowheads="1"/>
            </p:cNvSpPr>
            <p:nvPr/>
          </p:nvSpPr>
          <p:spPr bwMode="auto">
            <a:xfrm>
              <a:off x="566" y="2432"/>
              <a:ext cx="4582" cy="1361"/>
            </a:xfrm>
            <a:prstGeom prst="roundRect">
              <a:avLst>
                <a:gd name="adj" fmla="val 10102"/>
              </a:avLst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725" y="2578"/>
              <a:ext cx="30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kern="0" dirty="0" smtClean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MOV    </a:t>
              </a:r>
              <a:r>
                <a:rPr lang="zh-CN" altLang="en-US" sz="24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方正粗宋_GBK" pitchFamily="65" charset="-122"/>
                </a:rPr>
                <a:t>目标寄存器，操作数</a:t>
              </a:r>
            </a:p>
          </p:txBody>
        </p:sp>
      </p:grp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2490788" y="4148982"/>
            <a:ext cx="4178300" cy="404813"/>
            <a:chOff x="2153" y="3385"/>
            <a:chExt cx="2632" cy="255"/>
          </a:xfrm>
        </p:grpSpPr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2153" y="3385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目标寄存器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3694" y="3385"/>
              <a:ext cx="1091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操作数</a:t>
              </a:r>
            </a:p>
          </p:txBody>
        </p:sp>
      </p:grpSp>
      <p:sp>
        <p:nvSpPr>
          <p:cNvPr id="21" name="Line 11"/>
          <p:cNvSpPr>
            <a:spLocks noChangeShapeType="1"/>
          </p:cNvSpPr>
          <p:nvPr/>
        </p:nvSpPr>
        <p:spPr bwMode="auto">
          <a:xfrm flipH="1">
            <a:off x="4146548" y="4351388"/>
            <a:ext cx="720725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931862" y="5124312"/>
            <a:ext cx="7212012" cy="1634297"/>
            <a:chOff x="1284" y="2996"/>
            <a:chExt cx="3216" cy="1012"/>
          </a:xfrm>
        </p:grpSpPr>
        <p:sp>
          <p:nvSpPr>
            <p:cNvPr id="23" name="AutoShape 14"/>
            <p:cNvSpPr>
              <a:spLocks noChangeArrowheads="1"/>
            </p:cNvSpPr>
            <p:nvPr/>
          </p:nvSpPr>
          <p:spPr bwMode="auto">
            <a:xfrm>
              <a:off x="1284" y="2996"/>
              <a:ext cx="3216" cy="1012"/>
            </a:xfrm>
            <a:prstGeom prst="roundRect">
              <a:avLst>
                <a:gd name="adj" fmla="val 10102"/>
              </a:avLst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1369" y="3035"/>
              <a:ext cx="271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MVN    </a:t>
              </a:r>
              <a:r>
                <a:rPr lang="zh-CN" altLang="en-US" sz="24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方正粗宋_GBK" pitchFamily="65" charset="-122"/>
                </a:rPr>
                <a:t>目标寄存器，操作数</a:t>
              </a:r>
            </a:p>
          </p:txBody>
        </p:sp>
      </p:grpSp>
      <p:grpSp>
        <p:nvGrpSpPr>
          <p:cNvPr id="25" name="Group 16"/>
          <p:cNvGrpSpPr>
            <a:grpSpLocks/>
          </p:cNvGrpSpPr>
          <p:nvPr/>
        </p:nvGrpSpPr>
        <p:grpSpPr bwMode="auto">
          <a:xfrm>
            <a:off x="2490788" y="6021388"/>
            <a:ext cx="4178300" cy="404812"/>
            <a:chOff x="2153" y="3385"/>
            <a:chExt cx="2632" cy="255"/>
          </a:xfrm>
        </p:grpSpPr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2153" y="3385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目标寄存器</a:t>
              </a:r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3694" y="3385"/>
              <a:ext cx="1091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操作数取反</a:t>
              </a:r>
            </a:p>
          </p:txBody>
        </p:sp>
      </p:grp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4146550" y="6237288"/>
            <a:ext cx="720725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97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730250" y="4667319"/>
            <a:ext cx="10212733" cy="13542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MOV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指令用于将寄存器的值或常数传送到另一个寄存器中，不能访问内存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spcBef>
                <a:spcPts val="600"/>
              </a:spcBef>
              <a:buClr>
                <a:srgbClr val="0000FF"/>
              </a:buClr>
            </a:pP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LDR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指令用于从内存中读取数据放入寄存器中。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647700" y="994535"/>
            <a:ext cx="78486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400" dirty="0">
                <a:latin typeface="Arial Black" panose="020B0A04020102020204" pitchFamily="34" charset="0"/>
                <a:ea typeface="华文新魏" panose="02010800040101010101" pitchFamily="2" charset="-122"/>
              </a:rPr>
              <a:t>应用示例：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400" dirty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MOV	R3,R1,LSL #3    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;R3=R1×8</a:t>
            </a:r>
          </a:p>
        </p:txBody>
      </p:sp>
      <p:grpSp>
        <p:nvGrpSpPr>
          <p:cNvPr id="17" name="Group 5"/>
          <p:cNvGrpSpPr>
            <a:grpSpLocks/>
          </p:cNvGrpSpPr>
          <p:nvPr/>
        </p:nvGrpSpPr>
        <p:grpSpPr bwMode="auto">
          <a:xfrm>
            <a:off x="2733261" y="2768600"/>
            <a:ext cx="2057400" cy="914400"/>
            <a:chOff x="1565" y="2945"/>
            <a:chExt cx="1296" cy="576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901" y="3233"/>
              <a:ext cx="960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Times New Roman" pitchFamily="18" charset="0"/>
                </a:rPr>
                <a:t>0x55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1565" y="3233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Times New Roman" pitchFamily="18" charset="0"/>
                </a:rPr>
                <a:t>R3</a:t>
              </a: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1565" y="2945"/>
              <a:ext cx="336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Times New Roman" pitchFamily="18" charset="0"/>
                </a:rPr>
                <a:t>R1</a:t>
              </a: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1901" y="2945"/>
              <a:ext cx="960" cy="28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Times New Roman" pitchFamily="18" charset="0"/>
                </a:rPr>
                <a:t>0x01</a:t>
              </a:r>
            </a:p>
          </p:txBody>
        </p:sp>
      </p:grp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3266661" y="3225800"/>
            <a:ext cx="15240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rgbClr val="FF0000"/>
                </a:solidFill>
                <a:latin typeface="Times New Roman" pitchFamily="18" charset="0"/>
              </a:rPr>
              <a:t>0x08</a:t>
            </a:r>
          </a:p>
        </p:txBody>
      </p:sp>
      <p:sp>
        <p:nvSpPr>
          <p:cNvPr id="28" name="Line 11"/>
          <p:cNvSpPr>
            <a:spLocks noChangeShapeType="1"/>
          </p:cNvSpPr>
          <p:nvPr/>
        </p:nvSpPr>
        <p:spPr bwMode="auto">
          <a:xfrm>
            <a:off x="4760499" y="2997200"/>
            <a:ext cx="609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370099" y="2768600"/>
            <a:ext cx="1524000" cy="4572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rgbClr val="FF0000"/>
                </a:solidFill>
                <a:latin typeface="Times New Roman" pitchFamily="18" charset="0"/>
              </a:rPr>
              <a:t>0x08</a:t>
            </a:r>
          </a:p>
        </p:txBody>
      </p:sp>
      <p:sp>
        <p:nvSpPr>
          <p:cNvPr id="32" name="Freeform 13"/>
          <p:cNvSpPr>
            <a:spLocks/>
          </p:cNvSpPr>
          <p:nvPr/>
        </p:nvSpPr>
        <p:spPr bwMode="auto">
          <a:xfrm>
            <a:off x="4608099" y="3149600"/>
            <a:ext cx="1447800" cy="444500"/>
          </a:xfrm>
          <a:custGeom>
            <a:avLst/>
            <a:gdLst>
              <a:gd name="T0" fmla="*/ 2147483647 w 912"/>
              <a:gd name="T1" fmla="*/ 0 h 280"/>
              <a:gd name="T2" fmla="*/ 1814512500 w 912"/>
              <a:gd name="T3" fmla="*/ 604837500 h 280"/>
              <a:gd name="T4" fmla="*/ 0 w 912"/>
              <a:gd name="T5" fmla="*/ 604837500 h 2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280">
                <a:moveTo>
                  <a:pt x="912" y="0"/>
                </a:moveTo>
                <a:cubicBezTo>
                  <a:pt x="892" y="100"/>
                  <a:pt x="872" y="200"/>
                  <a:pt x="720" y="240"/>
                </a:cubicBezTo>
                <a:cubicBezTo>
                  <a:pt x="568" y="280"/>
                  <a:pt x="284" y="260"/>
                  <a:pt x="0" y="24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3846099" y="2311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逻辑左移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7" grpId="0" animBg="1" autoUpdateAnimBg="0"/>
      <p:bldP spid="30" grpId="0" animBg="1" autoUpdateAnimBg="0"/>
      <p:bldP spid="3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754" y="0"/>
            <a:ext cx="6333246" cy="6858000"/>
          </a:xfrm>
          <a:prstGeom prst="rect">
            <a:avLst/>
          </a:prstGeom>
        </p:spPr>
      </p:pic>
      <p:sp>
        <p:nvSpPr>
          <p:cNvPr id="5" name="标题 2"/>
          <p:cNvSpPr txBox="1"/>
          <p:nvPr/>
        </p:nvSpPr>
        <p:spPr>
          <a:xfrm>
            <a:off x="683113" y="492535"/>
            <a:ext cx="3141748" cy="3224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Cortex-</a:t>
            </a:r>
            <a:r>
              <a:rPr lang="en-US" altLang="zh-CN" sz="1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Mx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  </a:t>
            </a:r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基本指令类型</a:t>
            </a:r>
            <a:endParaRPr lang="en-US" altLang="zh-CN" sz="18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4963" y="494969"/>
            <a:ext cx="295386" cy="320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7" name="标题 2"/>
          <p:cNvSpPr txBox="1"/>
          <p:nvPr/>
        </p:nvSpPr>
        <p:spPr>
          <a:xfrm>
            <a:off x="3940120" y="492535"/>
            <a:ext cx="1842371" cy="3224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4925">
            <a:solidFill>
              <a:srgbClr val="7030A0"/>
            </a:solidFill>
          </a:ln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“最”基本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35 </a:t>
            </a:r>
            <a:r>
              <a:rPr lang="zh-CN" altLang="en-US" sz="1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种</a:t>
            </a:r>
            <a:endParaRPr lang="en-US" altLang="zh-CN" sz="16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4963" y="1197821"/>
            <a:ext cx="5547526" cy="86177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存储访问类</a:t>
            </a:r>
            <a:endParaRPr kumimoji="1" lang="en-US" altLang="zh-CN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en-US" altLang="zh-CN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LDR	LDRB	LDRH	LDRSB	LDSH	LDM</a:t>
            </a:r>
          </a:p>
          <a:p>
            <a:r>
              <a:rPr kumimoji="1" lang="en-US" altLang="zh-CN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STR</a:t>
            </a:r>
            <a:r>
              <a:rPr kumimoji="1"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kumimoji="1" lang="en-US" altLang="zh-CN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STRB</a:t>
            </a:r>
            <a:r>
              <a:rPr kumimoji="1" lang="en-US" altLang="zh-CN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kumimoji="1" lang="en-US" altLang="zh-CN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STRH			STM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4961" y="2758330"/>
            <a:ext cx="5547528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算术、逻辑运算类</a:t>
            </a:r>
            <a:endParaRPr kumimoji="1" lang="en-US" altLang="zh-CN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ADC	ADD	SBC	SUB	RSB</a:t>
            </a:r>
          </a:p>
          <a:p>
            <a:r>
              <a:rPr kumimoji="1"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AND	ORR	EOR		MUL</a:t>
            </a:r>
            <a:endParaRPr kumimoji="1"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4959" y="3734064"/>
            <a:ext cx="5547527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比较运算类</a:t>
            </a:r>
            <a:endParaRPr kumimoji="1" lang="en-US" altLang="zh-CN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CMP	CMN	TST</a:t>
            </a:r>
            <a:r>
              <a:rPr kumimoji="1" lang="en-US" altLang="zh-CN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kumimoji="1" lang="zh-CN" altLang="en-US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4958" y="4432799"/>
            <a:ext cx="5547527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移位指令类</a:t>
            </a:r>
            <a:endParaRPr kumimoji="1" lang="en-US" altLang="zh-CN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LSL	LSR	ROR	ASR	BIC </a:t>
            </a:r>
            <a:r>
              <a:rPr kumimoji="1" lang="en-US" altLang="zh-CN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endParaRPr kumimoji="1" lang="zh-CN" altLang="en-US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4963" y="2094505"/>
            <a:ext cx="5547526" cy="61555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数据传送</a:t>
            </a:r>
            <a:r>
              <a:rPr kumimoji="1"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endParaRPr kumimoji="1" lang="en-US" altLang="zh-CN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MOV	MVN	PUSH	POP</a:t>
            </a:r>
            <a:r>
              <a:rPr kumimoji="1" lang="en-US" altLang="zh-CN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ADR</a:t>
            </a:r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4957" y="5131534"/>
            <a:ext cx="5547527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分支类</a:t>
            </a:r>
            <a:endParaRPr kumimoji="1" lang="en-US" altLang="zh-CN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	BL			SVC</a:t>
            </a:r>
            <a:endParaRPr kumimoji="1" lang="zh-CN" altLang="en-US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云形 15"/>
          <p:cNvSpPr/>
          <p:nvPr/>
        </p:nvSpPr>
        <p:spPr>
          <a:xfrm>
            <a:off x="896982" y="5983357"/>
            <a:ext cx="4676503" cy="8093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为何选择</a:t>
            </a:r>
            <a:r>
              <a:rPr lang="en-US" altLang="zh-CN" dirty="0" smtClean="0"/>
              <a:t>M0</a:t>
            </a:r>
            <a:r>
              <a:rPr lang="zh-CN" altLang="en-US" dirty="0" smtClean="0"/>
              <a:t>指令集做介绍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064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68314" y="549275"/>
            <a:ext cx="3457644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3 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算术</a:t>
            </a:r>
            <a:r>
              <a:rPr kumimoji="1"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逻辑运算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endParaRPr kumimoji="1" lang="zh-CN" altLang="en-US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14362" y="1245307"/>
            <a:ext cx="84248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包括“加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减” 及“与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异或”等指令，格式如下：</a:t>
            </a:r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755649" y="1844675"/>
            <a:ext cx="8351837" cy="1814513"/>
            <a:chOff x="657" y="2559"/>
            <a:chExt cx="4809" cy="1415"/>
          </a:xfrm>
        </p:grpSpPr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657" y="2568"/>
              <a:ext cx="4809" cy="1406"/>
            </a:xfrm>
            <a:prstGeom prst="roundRect">
              <a:avLst>
                <a:gd name="adj" fmla="val 10102"/>
              </a:avLst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703" y="2559"/>
              <a:ext cx="47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kern="0" dirty="0" err="1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OpCode</a:t>
              </a:r>
              <a:r>
                <a:rPr lang="en-US" altLang="zh-CN" sz="28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    </a:t>
              </a:r>
              <a:r>
                <a:rPr lang="zh-CN" altLang="en-US" sz="24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方正粗宋_GBK" pitchFamily="65" charset="-122"/>
                </a:rPr>
                <a:t>结果寄存器，运算寄存器，第二操作数</a:t>
              </a:r>
            </a:p>
          </p:txBody>
        </p:sp>
      </p:grp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4068763" y="2652713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>
            <a:off x="5292725" y="2652713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4789488" y="2940050"/>
            <a:ext cx="0" cy="217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2413000" y="2363788"/>
            <a:ext cx="4824413" cy="1198562"/>
            <a:chOff x="1701" y="3112"/>
            <a:chExt cx="3039" cy="755"/>
          </a:xfrm>
        </p:grpSpPr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1701" y="3158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运算寄存器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649" y="3158"/>
              <a:ext cx="1091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第二操作数</a:t>
              </a: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2880" y="3112"/>
              <a:ext cx="635" cy="363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ts val="600"/>
                </a:spcBef>
                <a:spcAft>
                  <a:spcPts val="0"/>
                </a:spcAft>
                <a:defRPr/>
              </a:pPr>
              <a:r>
                <a:rPr lang="zh-CN" altLang="en-US" sz="2400" kern="0" dirty="0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运算符</a:t>
              </a: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2699" y="3612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结果寄存器</a:t>
              </a:r>
            </a:p>
          </p:txBody>
        </p:sp>
      </p:grp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755650" y="3933670"/>
            <a:ext cx="4175125" cy="2663825"/>
            <a:chOff x="2018" y="1797"/>
            <a:chExt cx="2553" cy="1997"/>
          </a:xfrm>
        </p:grpSpPr>
        <p:sp>
          <p:nvSpPr>
            <p:cNvPr id="23" name="AutoShape 6"/>
            <p:cNvSpPr>
              <a:spLocks noChangeArrowheads="1"/>
            </p:cNvSpPr>
            <p:nvPr/>
          </p:nvSpPr>
          <p:spPr bwMode="auto">
            <a:xfrm>
              <a:off x="2018" y="1797"/>
              <a:ext cx="2553" cy="1997"/>
            </a:xfrm>
            <a:prstGeom prst="roundRect">
              <a:avLst>
                <a:gd name="adj" fmla="val 7250"/>
              </a:avLst>
            </a:prstGeom>
            <a:solidFill>
              <a:srgbClr val="FFFFCC"/>
            </a:solidFill>
            <a:ln w="190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部分</a:t>
              </a:r>
              <a:r>
                <a: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算术</a:t>
              </a:r>
              <a:r>
                <a:rPr lang="zh-CN" altLang="en-US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运算符：</a:t>
              </a:r>
            </a:p>
            <a:p>
              <a:pPr eaLnBrk="1" hangingPunct="1">
                <a:spcBef>
                  <a:spcPct val="50000"/>
                </a:spcBef>
              </a:pPr>
              <a:endPara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2064" y="2175"/>
              <a:ext cx="235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ADD</a:t>
              </a:r>
              <a:r>
                <a:rPr lang="zh-CN" altLang="en-US" sz="2400" dirty="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：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加法</a:t>
              </a:r>
              <a:r>
                <a:rPr lang="zh-CN" altLang="en-US" sz="24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</a:t>
              </a:r>
              <a:endPara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2064" y="2445"/>
              <a:ext cx="235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ADC</a:t>
              </a:r>
              <a:r>
                <a:rPr lang="zh-CN" altLang="en-US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：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带进位加法</a:t>
              </a:r>
              <a:r>
                <a:rPr lang="zh-CN" altLang="en-US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</a:t>
              </a: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2064" y="2715"/>
              <a:ext cx="235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SUB</a:t>
              </a:r>
              <a:r>
                <a:rPr lang="zh-CN" altLang="en-US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：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减法</a:t>
              </a:r>
              <a:r>
                <a:rPr lang="zh-CN" altLang="en-US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</a:t>
              </a: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2063" y="2985"/>
              <a:ext cx="235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RSB</a:t>
              </a:r>
              <a:r>
                <a:rPr lang="zh-CN" altLang="en-US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：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逆向减法</a:t>
              </a:r>
              <a:r>
                <a:rPr lang="zh-CN" altLang="en-US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</a:t>
              </a: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2063" y="3255"/>
              <a:ext cx="235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SBC</a:t>
              </a:r>
              <a:r>
                <a:rPr lang="zh-CN" altLang="en-US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：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带进位减法</a:t>
              </a:r>
              <a:r>
                <a:rPr lang="zh-CN" altLang="en-US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</a:t>
              </a: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2063" y="3517"/>
              <a:ext cx="235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RSC</a:t>
              </a:r>
              <a:r>
                <a:rPr lang="zh-CN" altLang="en-US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：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带进位逆向减法</a:t>
              </a:r>
              <a:r>
                <a:rPr lang="zh-CN" altLang="en-US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</a:t>
              </a:r>
              <a:endPara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30" name="Group 15"/>
          <p:cNvGrpSpPr>
            <a:grpSpLocks/>
          </p:cNvGrpSpPr>
          <p:nvPr/>
        </p:nvGrpSpPr>
        <p:grpSpPr bwMode="auto">
          <a:xfrm>
            <a:off x="5289550" y="3933671"/>
            <a:ext cx="3817937" cy="2663824"/>
            <a:chOff x="2039" y="2177"/>
            <a:chExt cx="2405" cy="1456"/>
          </a:xfrm>
        </p:grpSpPr>
        <p:sp>
          <p:nvSpPr>
            <p:cNvPr id="31" name="AutoShape 6"/>
            <p:cNvSpPr>
              <a:spLocks noChangeArrowheads="1"/>
            </p:cNvSpPr>
            <p:nvPr/>
          </p:nvSpPr>
          <p:spPr bwMode="auto">
            <a:xfrm>
              <a:off x="2039" y="2177"/>
              <a:ext cx="2405" cy="1452"/>
            </a:xfrm>
            <a:prstGeom prst="roundRect">
              <a:avLst>
                <a:gd name="adj" fmla="val 7250"/>
              </a:avLst>
            </a:prstGeom>
            <a:solidFill>
              <a:srgbClr val="FFFFCC"/>
            </a:solidFill>
            <a:ln w="190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600"/>
                </a:spcBef>
              </a:pPr>
              <a:r>
                <a:rPr lang="zh-CN" altLang="en-US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部分</a:t>
              </a:r>
              <a:r>
                <a: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逻辑</a:t>
              </a:r>
              <a:r>
                <a:rPr lang="zh-CN" altLang="en-US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运算符：</a:t>
              </a:r>
            </a:p>
            <a:p>
              <a:pPr eaLnBrk="1" hangingPunct="1">
                <a:spcBef>
                  <a:spcPct val="50000"/>
                </a:spcBef>
              </a:pPr>
              <a:endPara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2085" y="2535"/>
              <a:ext cx="235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AND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： </a:t>
              </a:r>
              <a:r>
                <a:rPr lang="zh-CN" altLang="en-US" sz="24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逻辑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“与”</a:t>
              </a:r>
              <a:r>
                <a:rPr lang="zh-CN" altLang="en-US" sz="24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</a:t>
              </a: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2085" y="2807"/>
              <a:ext cx="235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ORR </a:t>
              </a:r>
              <a:r>
                <a:rPr lang="zh-CN" altLang="en-US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：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逻辑“或”</a:t>
              </a:r>
              <a:r>
                <a:rPr lang="zh-CN" altLang="en-US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</a:t>
              </a:r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2085" y="3084"/>
              <a:ext cx="235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EOR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： </a:t>
              </a:r>
              <a:r>
                <a:rPr lang="zh-CN" altLang="en-US" sz="24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逻辑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“异或”</a:t>
              </a:r>
              <a:r>
                <a:rPr lang="zh-CN" altLang="en-US" sz="24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</a:t>
              </a:r>
            </a:p>
          </p:txBody>
        </p:sp>
        <p:sp>
          <p:nvSpPr>
            <p:cNvPr id="35" name="Rectangle 14"/>
            <p:cNvSpPr>
              <a:spLocks noChangeArrowheads="1"/>
            </p:cNvSpPr>
            <p:nvPr/>
          </p:nvSpPr>
          <p:spPr bwMode="auto">
            <a:xfrm>
              <a:off x="2085" y="3356"/>
              <a:ext cx="2359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BIC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：  </a:t>
              </a:r>
              <a:r>
                <a:rPr lang="zh-CN" altLang="en-US" sz="240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位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清除</a:t>
              </a:r>
              <a:r>
                <a:rPr lang="zh-CN" altLang="en-US" sz="24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运算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845102" y="707197"/>
            <a:ext cx="78486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400">
                <a:latin typeface="Arial Black" panose="020B0A04020102020204" pitchFamily="34" charset="0"/>
                <a:ea typeface="华文新魏" panose="02010800040101010101" pitchFamily="2" charset="-122"/>
              </a:rPr>
              <a:t>应用示例：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40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ADD	R3,R1, #0x08    </a:t>
            </a:r>
            <a:r>
              <a:rPr kumimoji="1"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;R3=R1+8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4013752" y="2220085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5237715" y="2220085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4734477" y="2507422"/>
            <a:ext cx="0" cy="217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1781727" y="1643822"/>
            <a:ext cx="5400675" cy="1511300"/>
            <a:chOff x="884" y="2659"/>
            <a:chExt cx="3402" cy="952"/>
          </a:xfrm>
        </p:grpSpPr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247" y="2886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0x00000005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195" y="2886"/>
              <a:ext cx="1091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0x08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426" y="2840"/>
              <a:ext cx="635" cy="363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加法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245" y="3340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0x??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884" y="2886"/>
              <a:ext cx="40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R1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289" y="2659"/>
              <a:ext cx="86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第二操作数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882" y="3339"/>
              <a:ext cx="40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R3</a:t>
              </a:r>
            </a:p>
          </p:txBody>
        </p:sp>
      </p:grp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3942315" y="2723322"/>
            <a:ext cx="1658937" cy="4048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0x0000000D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845102" y="4010578"/>
            <a:ext cx="82089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400" dirty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SBC	R3,R1, #0x08    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;R3=R1 - 0x00000008 - 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！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carry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4013752" y="5161516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 flipH="1">
            <a:off x="5237715" y="5161516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H="1">
            <a:off x="4732890" y="5420278"/>
            <a:ext cx="1587" cy="6032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1781727" y="4585253"/>
            <a:ext cx="5400675" cy="1843088"/>
            <a:chOff x="884" y="2659"/>
            <a:chExt cx="3402" cy="1161"/>
          </a:xfrm>
        </p:grpSpPr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1247" y="2886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0x12345678</a:t>
              </a: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3195" y="2886"/>
              <a:ext cx="1091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0x00000008</a:t>
              </a:r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2426" y="2840"/>
              <a:ext cx="635" cy="363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减法</a:t>
              </a:r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2245" y="3565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0x??</a:t>
              </a:r>
            </a:p>
          </p:txBody>
        </p: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884" y="2886"/>
              <a:ext cx="40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R1</a:t>
              </a:r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3289" y="2659"/>
              <a:ext cx="86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第二操作数</a:t>
              </a:r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1882" y="3339"/>
              <a:ext cx="40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R3</a:t>
              </a:r>
            </a:p>
          </p:txBody>
        </p:sp>
      </p:grp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3942315" y="6023528"/>
            <a:ext cx="1658937" cy="4048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0x1234566F</a:t>
            </a: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913865" y="5463141"/>
            <a:ext cx="2205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-1(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设借位位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=1)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 animBg="1"/>
      <p:bldP spid="22" grpId="0"/>
      <p:bldP spid="34" grpId="0" animBg="1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0947"/>
              </p:ext>
            </p:extLst>
          </p:nvPr>
        </p:nvGraphicFramePr>
        <p:xfrm>
          <a:off x="0" y="3183037"/>
          <a:ext cx="12191999" cy="3674963"/>
        </p:xfrm>
        <a:graphic>
          <a:graphicData uri="http://schemas.openxmlformats.org/drawingml/2006/table">
            <a:tbl>
              <a:tblPr/>
              <a:tblGrid>
                <a:gridCol w="3737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8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9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助记符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说明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操作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条件码位置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758">
                <a:tc>
                  <a:txBody>
                    <a:bodyPr/>
                    <a:lstStyle/>
                    <a:p>
                      <a:pPr marL="0" marR="0" lvl="0" indent="0" algn="l" defTabSz="97313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MUL  </a:t>
                      </a: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Rd,Rm,Rs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位乘法指令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Rd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Rm*Rs    (Rd≠Rm)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MUL{cond}{S}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7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MLA  Rd,Rm,Rs,Rn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位乘加指令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Rd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Rm*Rs+Rn (Rd≠Rm)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MLA{cond}{S}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7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UMULL   RdLo,RdHi,Rm,Rs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位无符号乘法指令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(RdLo,RdHi)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Rm*Rs</a:t>
                      </a:r>
                      <a:endParaRPr kumimoji="1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UMULL{cond}{S}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4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UMLAL   RdLo,RdHi,Rm,Rs</a:t>
                      </a:r>
                    </a:p>
                  </a:txBody>
                  <a:tcPr marT="45734" marB="4573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位无符号乘加指令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(RdLo,RdHi)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Rm*Rs+(RdLo,RdHi)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SMLAL{cond}{S}</a:t>
                      </a:r>
                    </a:p>
                  </a:txBody>
                  <a:tcPr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8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SMULL   RdLo,RdHi,Rm,Rs</a:t>
                      </a:r>
                    </a:p>
                  </a:txBody>
                  <a:tcPr marL="90000" marR="90000" marT="46814" marB="468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位有符号乘法指令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(RdLo,RdHi)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Rm*Rs</a:t>
                      </a:r>
                      <a:endParaRPr kumimoji="1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SMULL{cond}{S}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55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SMLAL   RdLo,RdHi,Rm,Rs</a:t>
                      </a:r>
                    </a:p>
                  </a:txBody>
                  <a:tcPr marL="90000" marR="90000" marT="46814" marB="468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64</a:t>
                      </a:r>
                      <a:r>
                        <a:rPr kumimoji="1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位有符号乘加指令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(RdLo,RdHi)</a:t>
                      </a:r>
                      <a:r>
                        <a:rPr kumimoji="1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sym typeface="Wingdings" pitchFamily="2" charset="2"/>
                        </a:rPr>
                        <a:t>Rm*Rs+(RdLo,RdHi)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SMLAL{</a:t>
                      </a:r>
                      <a:r>
                        <a:rPr kumimoji="1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cond</a:t>
                      </a:r>
                      <a:r>
                        <a:rPr kumimoji="1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}{S}</a:t>
                      </a:r>
                    </a:p>
                  </a:txBody>
                  <a:tcPr marL="90000" marR="90000" marT="46814" marB="468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43332" y="690860"/>
            <a:ext cx="53673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lang="en-US" altLang="zh-CN" sz="2400" dirty="0" smtClean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MUL</a:t>
            </a:r>
            <a:r>
              <a:rPr lang="en-US" altLang="zh-CN" sz="2400" dirty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	R3,R2,R1     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; R3=R2×R1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7607080" y="1807416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8831042" y="1807416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8327805" y="2094753"/>
            <a:ext cx="0" cy="217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375055" y="1518491"/>
            <a:ext cx="6119812" cy="1223962"/>
            <a:chOff x="1066" y="2840"/>
            <a:chExt cx="3855" cy="771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429" y="2886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0x00000002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377" y="2886"/>
              <a:ext cx="1091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0x00000008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608" y="2840"/>
              <a:ext cx="635" cy="363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乘法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27" y="3340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0x??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066" y="2886"/>
              <a:ext cx="40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R1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468" y="2886"/>
              <a:ext cx="45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R2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064" y="3339"/>
              <a:ext cx="40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R3</a:t>
              </a:r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534055" y="2310653"/>
            <a:ext cx="1658937" cy="4048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0x00000010</a:t>
            </a:r>
          </a:p>
        </p:txBody>
      </p:sp>
      <p:sp>
        <p:nvSpPr>
          <p:cNvPr id="18" name="矩形 17"/>
          <p:cNvSpPr/>
          <p:nvPr/>
        </p:nvSpPr>
        <p:spPr>
          <a:xfrm>
            <a:off x="297044" y="690860"/>
            <a:ext cx="2020105" cy="52322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800" dirty="0" smtClean="0">
                <a:latin typeface="Arial Black" panose="020B0A04020102020204" pitchFamily="34" charset="0"/>
                <a:ea typeface="华文新魏" panose="02010800040101010101" pitchFamily="2" charset="-122"/>
              </a:rPr>
              <a:t>乘法  </a:t>
            </a:r>
            <a:r>
              <a:rPr kumimoji="1" lang="en-US" altLang="zh-CN" sz="2800" dirty="0" smtClean="0">
                <a:latin typeface="Arial Black" panose="020B0A04020102020204" pitchFamily="34" charset="0"/>
                <a:ea typeface="华文新魏" panose="02010800040101010101" pitchFamily="2" charset="-122"/>
              </a:rPr>
              <a:t>MUL</a:t>
            </a:r>
            <a:endParaRPr kumimoji="1" lang="zh-CN" altLang="en-US" sz="2800" dirty="0">
              <a:latin typeface="Arial Black" panose="020B0A04020102020204" pitchFamily="34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24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55650" y="4005263"/>
            <a:ext cx="784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FF"/>
              </a:buClr>
            </a:pPr>
            <a:r>
              <a:rPr kumimoji="1" lang="en-US" altLang="zh-CN" sz="2400" dirty="0" smtClean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MLA</a:t>
            </a:r>
            <a:r>
              <a:rPr kumimoji="1" lang="en-US" altLang="zh-CN" sz="2400" dirty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	R3,R2,R1,R0     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; R3=R2×R1 + R0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4572000" y="5086350"/>
            <a:ext cx="1439863" cy="0"/>
            <a:chOff x="2880" y="2796"/>
            <a:chExt cx="907" cy="0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880" y="2796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3651" y="2796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292725" y="5373688"/>
            <a:ext cx="0" cy="217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3060700" y="5781675"/>
            <a:ext cx="1439863" cy="0"/>
            <a:chOff x="1928" y="3234"/>
            <a:chExt cx="907" cy="0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928" y="3234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2699" y="3234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781425" y="6069013"/>
            <a:ext cx="0" cy="217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828675" y="4797425"/>
            <a:ext cx="7486650" cy="1943100"/>
            <a:chOff x="522" y="2614"/>
            <a:chExt cx="4716" cy="1224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837" y="2660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0x00000002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785" y="2660"/>
              <a:ext cx="1091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0x00000008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3016" y="2614"/>
              <a:ext cx="635" cy="363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乘法</a:t>
              </a: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835" y="3114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中间结果</a:t>
              </a: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064" y="3052"/>
              <a:ext cx="635" cy="363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加法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883" y="3114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0x00000005</a:t>
              </a: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837" y="3551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?</a:t>
              </a: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474" y="2659"/>
              <a:ext cx="40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ysClr val="windowText" lastClr="000000"/>
                  </a:solidFill>
                  <a:latin typeface="Arial Black" pitchFamily="34" charset="0"/>
                  <a:ea typeface="华文新魏" pitchFamily="2" charset="-122"/>
                </a:rPr>
                <a:t>R2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4830" y="2659"/>
              <a:ext cx="40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ysClr val="windowText" lastClr="000000"/>
                  </a:solidFill>
                  <a:latin typeface="Arial Black" pitchFamily="34" charset="0"/>
                  <a:ea typeface="华文新魏" pitchFamily="2" charset="-122"/>
                </a:rPr>
                <a:t>R1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522" y="3113"/>
              <a:ext cx="40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ysClr val="windowText" lastClr="000000"/>
                  </a:solidFill>
                  <a:latin typeface="Arial Black" pitchFamily="34" charset="0"/>
                  <a:ea typeface="华文新魏" pitchFamily="2" charset="-122"/>
                </a:rPr>
                <a:t>R0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474" y="3566"/>
              <a:ext cx="40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kern="0">
                  <a:solidFill>
                    <a:sysClr val="windowText" lastClr="000000"/>
                  </a:solidFill>
                  <a:latin typeface="Arial Black" pitchFamily="34" charset="0"/>
                  <a:ea typeface="华文新魏" pitchFamily="2" charset="-122"/>
                </a:rPr>
                <a:t>R3</a:t>
              </a:r>
            </a:p>
          </p:txBody>
        </p:sp>
      </p:grp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4500563" y="5589588"/>
            <a:ext cx="1658937" cy="404812"/>
          </a:xfrm>
          <a:prstGeom prst="rect">
            <a:avLst/>
          </a:pr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0x00000010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916238" y="6289675"/>
            <a:ext cx="1658937" cy="404813"/>
          </a:xfrm>
          <a:prstGeom prst="rect">
            <a:avLst/>
          </a:pr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400" kern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0x00000015</a:t>
            </a:r>
          </a:p>
        </p:txBody>
      </p:sp>
      <p:grpSp>
        <p:nvGrpSpPr>
          <p:cNvPr id="27" name="Group 3"/>
          <p:cNvGrpSpPr>
            <a:grpSpLocks/>
          </p:cNvGrpSpPr>
          <p:nvPr/>
        </p:nvGrpSpPr>
        <p:grpSpPr bwMode="auto">
          <a:xfrm>
            <a:off x="3781425" y="858044"/>
            <a:ext cx="7634287" cy="2520950"/>
            <a:chOff x="657" y="2568"/>
            <a:chExt cx="4809" cy="1406"/>
          </a:xfrm>
        </p:grpSpPr>
        <p:sp>
          <p:nvSpPr>
            <p:cNvPr id="28" name="AutoShape 4"/>
            <p:cNvSpPr>
              <a:spLocks noChangeArrowheads="1"/>
            </p:cNvSpPr>
            <p:nvPr/>
          </p:nvSpPr>
          <p:spPr bwMode="auto">
            <a:xfrm>
              <a:off x="657" y="2568"/>
              <a:ext cx="4809" cy="1406"/>
            </a:xfrm>
            <a:prstGeom prst="roundRect">
              <a:avLst>
                <a:gd name="adj" fmla="val 10102"/>
              </a:avLst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03" y="2568"/>
              <a:ext cx="476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MLA </a:t>
              </a:r>
              <a:r>
                <a:rPr lang="en-US" altLang="zh-CN" sz="24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   </a:t>
              </a:r>
              <a:r>
                <a:rPr lang="zh-CN" altLang="en-US" sz="20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方正粗宋_GBK" pitchFamily="65" charset="-122"/>
                  <a:ea typeface="方正粗宋_GBK" pitchFamily="65" charset="-122"/>
                </a:rPr>
                <a:t>目标寄存器，运算寄存器</a:t>
              </a:r>
              <a:r>
                <a:rPr lang="en-US" altLang="zh-CN" sz="20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方正粗宋_GBK" pitchFamily="65" charset="-122"/>
                  <a:ea typeface="方正粗宋_GBK" pitchFamily="65" charset="-122"/>
                </a:rPr>
                <a:t>1</a:t>
              </a:r>
              <a:r>
                <a:rPr lang="zh-CN" altLang="en-US" sz="20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方正粗宋_GBK" pitchFamily="65" charset="-122"/>
                  <a:ea typeface="方正粗宋_GBK" pitchFamily="65" charset="-122"/>
                </a:rPr>
                <a:t>，运算寄存器</a:t>
              </a:r>
              <a:r>
                <a:rPr lang="en-US" altLang="zh-CN" sz="20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方正粗宋_GBK" pitchFamily="65" charset="-122"/>
                  <a:ea typeface="方正粗宋_GBK" pitchFamily="65" charset="-122"/>
                </a:rPr>
                <a:t>2</a:t>
              </a:r>
              <a:r>
                <a:rPr lang="zh-CN" altLang="en-US" sz="20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方正粗宋_GBK" pitchFamily="65" charset="-122"/>
                  <a:ea typeface="方正粗宋_GBK" pitchFamily="65" charset="-122"/>
                </a:rPr>
                <a:t>，第二操作数</a:t>
              </a:r>
            </a:p>
          </p:txBody>
        </p:sp>
      </p:grpSp>
      <p:grpSp>
        <p:nvGrpSpPr>
          <p:cNvPr id="30" name="Group 7"/>
          <p:cNvGrpSpPr>
            <a:grpSpLocks/>
          </p:cNvGrpSpPr>
          <p:nvPr/>
        </p:nvGrpSpPr>
        <p:grpSpPr bwMode="auto">
          <a:xfrm>
            <a:off x="4429125" y="1361282"/>
            <a:ext cx="6483350" cy="1892300"/>
            <a:chOff x="883" y="2614"/>
            <a:chExt cx="4084" cy="1192"/>
          </a:xfrm>
        </p:grpSpPr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2880" y="2796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 flipH="1">
              <a:off x="3651" y="2796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334" y="2977"/>
              <a:ext cx="0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1701" y="2660"/>
              <a:ext cx="1181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运算寄存器</a:t>
              </a:r>
              <a:r>
                <a:rPr lang="en-US" altLang="zh-CN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1</a:t>
              </a:r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3785" y="2660"/>
              <a:ext cx="1182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运算寄存器</a:t>
              </a:r>
              <a:r>
                <a:rPr lang="en-US" altLang="zh-CN" sz="2400" kern="0" dirty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2</a:t>
              </a:r>
            </a:p>
          </p:txBody>
        </p:sp>
        <p:sp>
          <p:nvSpPr>
            <p:cNvPr id="36" name="Oval 13"/>
            <p:cNvSpPr>
              <a:spLocks noChangeArrowheads="1"/>
            </p:cNvSpPr>
            <p:nvPr/>
          </p:nvSpPr>
          <p:spPr bwMode="auto">
            <a:xfrm>
              <a:off x="3016" y="2614"/>
              <a:ext cx="635" cy="363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乘法</a:t>
              </a:r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2835" y="3114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中间结果</a:t>
              </a:r>
              <a:endParaRPr lang="zh-CN" altLang="en-US" sz="2800" kern="0">
                <a:solidFill>
                  <a:sysClr val="windowText" lastClr="000000"/>
                </a:solidFill>
                <a:latin typeface="Times New Roman" pitchFamily="18" charset="0"/>
                <a:ea typeface="华文新魏" pitchFamily="2" charset="-122"/>
              </a:endParaRP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1928" y="3234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 flipH="1">
              <a:off x="2699" y="3234"/>
              <a:ext cx="1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2382" y="3415"/>
              <a:ext cx="0" cy="1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val 18"/>
            <p:cNvSpPr>
              <a:spLocks noChangeArrowheads="1"/>
            </p:cNvSpPr>
            <p:nvPr/>
          </p:nvSpPr>
          <p:spPr bwMode="auto">
            <a:xfrm>
              <a:off x="2064" y="3052"/>
              <a:ext cx="635" cy="363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加法</a:t>
              </a:r>
            </a:p>
          </p:txBody>
        </p:sp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883" y="3114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第二操作数</a:t>
              </a:r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1837" y="3551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目标寄存器</a:t>
              </a:r>
            </a:p>
          </p:txBody>
        </p:sp>
      </p:grpSp>
      <p:sp>
        <p:nvSpPr>
          <p:cNvPr id="44" name="矩形 43"/>
          <p:cNvSpPr/>
          <p:nvPr/>
        </p:nvSpPr>
        <p:spPr>
          <a:xfrm>
            <a:off x="704789" y="838062"/>
            <a:ext cx="2571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乘加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r>
              <a:rPr kumimoji="1" lang="en-US" altLang="zh-CN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MLA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335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650" y="974725"/>
            <a:ext cx="7848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40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AND	R3,R1, #0xFF    </a:t>
            </a:r>
            <a:r>
              <a:rPr kumimoji="1"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;R3=R1 &amp; 0x000000FF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924300" y="1939925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5148263" y="1939925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645025" y="2227263"/>
            <a:ext cx="0" cy="217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692275" y="1363663"/>
            <a:ext cx="5400675" cy="1511300"/>
            <a:chOff x="884" y="2659"/>
            <a:chExt cx="3402" cy="952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247" y="2886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0x12345678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195" y="2886"/>
              <a:ext cx="1091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0x000000FF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426" y="2840"/>
              <a:ext cx="635" cy="363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与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245" y="3340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0x??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884" y="2886"/>
              <a:ext cx="40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R1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289" y="2659"/>
              <a:ext cx="86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第二操作数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82" y="3339"/>
              <a:ext cx="40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R3</a:t>
              </a:r>
            </a:p>
          </p:txBody>
        </p:sp>
      </p:grp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852863" y="2443163"/>
            <a:ext cx="1658937" cy="40481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0x00000078</a:t>
            </a:r>
          </a:p>
        </p:txBody>
      </p:sp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1692275" y="4365625"/>
            <a:ext cx="6408738" cy="2087563"/>
            <a:chOff x="1066" y="2523"/>
            <a:chExt cx="4037" cy="1315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1429" y="3113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0x000000FF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3379" y="2523"/>
              <a:ext cx="1091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0x00000011</a:t>
              </a:r>
            </a:p>
          </p:txBody>
        </p:sp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2608" y="3067"/>
              <a:ext cx="635" cy="363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异或</a:t>
              </a: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427" y="3567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0x??</a:t>
              </a: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066" y="3113"/>
              <a:ext cx="40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R1</a:t>
              </a:r>
            </a:p>
          </p:txBody>
        </p:sp>
        <p:sp>
          <p:nvSpPr>
            <p:cNvPr id="24" name="Rectangle 8"/>
            <p:cNvSpPr>
              <a:spLocks noChangeArrowheads="1"/>
            </p:cNvSpPr>
            <p:nvPr/>
          </p:nvSpPr>
          <p:spPr bwMode="auto">
            <a:xfrm>
              <a:off x="4513" y="2523"/>
              <a:ext cx="453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R2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2064" y="3566"/>
              <a:ext cx="40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R3</a:t>
              </a: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379" y="3113"/>
              <a:ext cx="1091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0x??</a:t>
              </a: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4513" y="3113"/>
              <a:ext cx="59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操作数</a:t>
              </a:r>
            </a:p>
          </p:txBody>
        </p:sp>
      </p:grp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755650" y="3759200"/>
            <a:ext cx="7848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40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EOR	R3,R1, R2,LSL 0x03   </a:t>
            </a:r>
            <a:r>
              <a:rPr kumimoji="1"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;R3=R1 ^ (R2 ×8)</a:t>
            </a: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3924300" y="5518150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 flipH="1">
            <a:off x="5148263" y="5518150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4645025" y="5805488"/>
            <a:ext cx="0" cy="217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3851275" y="6021388"/>
            <a:ext cx="1658938" cy="40481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0x00000077</a:t>
            </a: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6227763" y="4797425"/>
            <a:ext cx="0" cy="5064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6227763" y="4797425"/>
            <a:ext cx="16573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逻辑左移</a:t>
            </a:r>
            <a:r>
              <a: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rPr>
              <a:t>位</a:t>
            </a:r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5364163" y="5302250"/>
            <a:ext cx="1731962" cy="4048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0x00000088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/>
      <p:bldP spid="32" grpId="0" animBg="1"/>
      <p:bldP spid="34" grpId="0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79" y="1435262"/>
            <a:ext cx="11355382" cy="5335928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5" name="椭圆 4"/>
          <p:cNvSpPr/>
          <p:nvPr/>
        </p:nvSpPr>
        <p:spPr>
          <a:xfrm>
            <a:off x="5474825" y="2951544"/>
            <a:ext cx="312516" cy="185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474825" y="5453604"/>
            <a:ext cx="312516" cy="185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507619" y="5833469"/>
            <a:ext cx="312516" cy="185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507619" y="4695462"/>
            <a:ext cx="312516" cy="185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43679" y="686329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算术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逻辑运算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5832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802308" y="462598"/>
            <a:ext cx="2367484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4.  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比较指令</a:t>
            </a:r>
            <a:endParaRPr kumimoji="1" lang="zh-CN" altLang="en-US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042988" y="2349500"/>
            <a:ext cx="7634287" cy="2016125"/>
            <a:chOff x="657" y="2568"/>
            <a:chExt cx="4809" cy="1406"/>
          </a:xfrm>
        </p:grpSpPr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657" y="2568"/>
              <a:ext cx="4809" cy="1406"/>
            </a:xfrm>
            <a:prstGeom prst="roundRect">
              <a:avLst>
                <a:gd name="adj" fmla="val 10102"/>
              </a:avLst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703" y="2613"/>
              <a:ext cx="476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kern="0" dirty="0" err="1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新魏" pitchFamily="2" charset="-122"/>
                </a:rPr>
                <a:t>OpCode</a:t>
              </a:r>
              <a:r>
                <a:rPr lang="en-US" altLang="zh-CN" sz="28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    </a:t>
              </a:r>
              <a:r>
                <a:rPr lang="zh-CN" altLang="en-US" sz="24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方正粗宋_GBK" pitchFamily="65" charset="-122"/>
                </a:rPr>
                <a:t>运算寄存器，操作数</a:t>
              </a:r>
            </a:p>
          </p:txBody>
        </p:sp>
      </p:grp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140200" y="3286125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5364163" y="3286125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860925" y="3573463"/>
            <a:ext cx="0" cy="217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2484438" y="2997200"/>
            <a:ext cx="4824412" cy="1198563"/>
            <a:chOff x="1701" y="3112"/>
            <a:chExt cx="3039" cy="755"/>
          </a:xfrm>
        </p:grpSpPr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701" y="3158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运算寄存器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649" y="3158"/>
              <a:ext cx="1091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操作数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880" y="3112"/>
              <a:ext cx="635" cy="363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 dirty="0">
                  <a:solidFill>
                    <a:srgbClr val="FF0000"/>
                  </a:solidFill>
                  <a:latin typeface="Times New Roman" pitchFamily="18" charset="0"/>
                  <a:ea typeface="华文新魏" pitchFamily="2" charset="-122"/>
                </a:rPr>
                <a:t>运算符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699" y="3612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影响标志位</a:t>
              </a: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116013" y="4681537"/>
            <a:ext cx="6624638" cy="1655762"/>
            <a:chOff x="1619672" y="4797152"/>
            <a:chExt cx="6624736" cy="1656184"/>
          </a:xfrm>
        </p:grpSpPr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>
              <a:off x="1619672" y="4797152"/>
              <a:ext cx="6624736" cy="1656184"/>
            </a:xfrm>
            <a:prstGeom prst="roundRect">
              <a:avLst>
                <a:gd name="adj" fmla="val 7250"/>
              </a:avLst>
            </a:prstGeom>
            <a:solidFill>
              <a:srgbClr val="FFFFCC"/>
            </a:solidFill>
            <a:ln w="190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比较运算符：</a:t>
              </a:r>
            </a:p>
            <a:p>
              <a:pPr eaLnBrk="1" hangingPunct="1">
                <a:spcBef>
                  <a:spcPct val="50000"/>
                </a:spcBef>
              </a:pPr>
              <a:endPara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zh-CN" altLang="en-US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zh-CN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1742893" y="5365179"/>
              <a:ext cx="2612537" cy="439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CMP</a:t>
              </a:r>
              <a:r>
                <a:rPr lang="zh-CN" altLang="en-US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：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数值比较</a:t>
              </a: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1746201" y="5869583"/>
              <a:ext cx="2538152" cy="439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CMN</a:t>
              </a:r>
              <a:r>
                <a:rPr lang="zh-CN" altLang="en-US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：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负数比较</a:t>
              </a: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5220072" y="5365179"/>
              <a:ext cx="2769564" cy="439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TST</a:t>
              </a:r>
              <a:r>
                <a:rPr lang="zh-CN" altLang="en-US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：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位测试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5220073" y="5869583"/>
              <a:ext cx="2769564" cy="439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TEQ</a:t>
              </a:r>
              <a:r>
                <a:rPr lang="zh-CN" altLang="en-US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：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相等测试</a:t>
              </a:r>
            </a:p>
          </p:txBody>
        </p:sp>
      </p:grp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802308" y="1259793"/>
            <a:ext cx="10011466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buClr>
                <a:srgbClr val="0000FF"/>
              </a:buClr>
            </a:pP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比较指令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将两个数值进行特定运算，根据运算结果影响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CPSR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相关标志位，用于后面程序的条件执行，但是运算结果不予保存。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39750" y="732634"/>
            <a:ext cx="7848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400" dirty="0">
                <a:latin typeface="Arial Black" panose="020B0A04020102020204" pitchFamily="34" charset="0"/>
                <a:ea typeface="华文新魏" panose="02010800040101010101" pitchFamily="2" charset="-122"/>
              </a:rPr>
              <a:t>应用示例：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400" dirty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CMP	R3,R1     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		</a:t>
            </a:r>
            <a:r>
              <a:rPr kumimoji="1"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R3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减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R1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并影响标志位</a:t>
            </a:r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727993" y="1831427"/>
            <a:ext cx="5903913" cy="1511300"/>
            <a:chOff x="1066" y="2568"/>
            <a:chExt cx="3719" cy="952"/>
          </a:xfrm>
        </p:grpSpPr>
        <p:grpSp>
          <p:nvGrpSpPr>
            <p:cNvPr id="14" name="Group 3"/>
            <p:cNvGrpSpPr>
              <a:grpSpLocks/>
            </p:cNvGrpSpPr>
            <p:nvPr/>
          </p:nvGrpSpPr>
          <p:grpSpPr bwMode="auto">
            <a:xfrm>
              <a:off x="1066" y="2568"/>
              <a:ext cx="3402" cy="952"/>
              <a:chOff x="884" y="2659"/>
              <a:chExt cx="3402" cy="952"/>
            </a:xfrm>
          </p:grpSpPr>
          <p:sp>
            <p:nvSpPr>
              <p:cNvPr id="16" name="Rectangle 4"/>
              <p:cNvSpPr>
                <a:spLocks noChangeArrowheads="1"/>
              </p:cNvSpPr>
              <p:nvPr/>
            </p:nvSpPr>
            <p:spPr bwMode="auto">
              <a:xfrm>
                <a:off x="1247" y="2886"/>
                <a:ext cx="1045" cy="25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0x00000005</a:t>
                </a:r>
              </a:p>
            </p:txBody>
          </p:sp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3195" y="2886"/>
                <a:ext cx="1091" cy="25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0x08</a:t>
                </a:r>
              </a:p>
            </p:txBody>
          </p:sp>
          <p:sp>
            <p:nvSpPr>
              <p:cNvPr id="20" name="Oval 6"/>
              <p:cNvSpPr>
                <a:spLocks noChangeArrowheads="1"/>
              </p:cNvSpPr>
              <p:nvPr/>
            </p:nvSpPr>
            <p:spPr bwMode="auto">
              <a:xfrm>
                <a:off x="2426" y="2840"/>
                <a:ext cx="635" cy="363"/>
              </a:xfrm>
              <a:prstGeom prst="ellipse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减法</a:t>
                </a:r>
              </a:p>
            </p:txBody>
          </p:sp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2245" y="3340"/>
                <a:ext cx="1045" cy="255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条件标志</a:t>
                </a: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884" y="2886"/>
                <a:ext cx="40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R1</a:t>
                </a:r>
              </a:p>
            </p:txBody>
          </p:sp>
          <p:sp>
            <p:nvSpPr>
              <p:cNvPr id="23" name="Rectangle 9"/>
              <p:cNvSpPr>
                <a:spLocks noChangeArrowheads="1"/>
              </p:cNvSpPr>
              <p:nvPr/>
            </p:nvSpPr>
            <p:spPr bwMode="auto">
              <a:xfrm>
                <a:off x="3289" y="2659"/>
                <a:ext cx="861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200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1882" y="3339"/>
                <a:ext cx="40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lang="zh-CN" altLang="zh-CN" sz="200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468" y="2795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R3</a:t>
              </a:r>
            </a:p>
          </p:txBody>
        </p:sp>
      </p:grp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3960018" y="2407689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H="1">
            <a:off x="5183981" y="2407689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4680743" y="2695027"/>
            <a:ext cx="0" cy="217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3886993" y="2910927"/>
            <a:ext cx="1658938" cy="40481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无符号小于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9749" y="4479925"/>
            <a:ext cx="90018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400" dirty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TST	R3,#0x02     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Arial Black" panose="020B0A04020102020204" pitchFamily="34" charset="0"/>
                <a:ea typeface="华文新魏" panose="02010800040101010101" pitchFamily="2" charset="-122"/>
              </a:rPr>
              <a:t>	</a:t>
            </a:r>
            <a:r>
              <a:rPr kumimoji="1"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测试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R3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bit_2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是否为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并影响标志位</a:t>
            </a:r>
          </a:p>
        </p:txBody>
      </p:sp>
      <p:sp>
        <p:nvSpPr>
          <p:cNvPr id="30" name="Line 5"/>
          <p:cNvSpPr>
            <a:spLocks noChangeShapeType="1"/>
          </p:cNvSpPr>
          <p:nvPr/>
        </p:nvSpPr>
        <p:spPr bwMode="auto">
          <a:xfrm>
            <a:off x="3924300" y="5589588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 flipH="1">
            <a:off x="5148263" y="5589588"/>
            <a:ext cx="2159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7"/>
          <p:cNvSpPr>
            <a:spLocks noChangeShapeType="1"/>
          </p:cNvSpPr>
          <p:nvPr/>
        </p:nvSpPr>
        <p:spPr bwMode="auto">
          <a:xfrm>
            <a:off x="4645025" y="5876925"/>
            <a:ext cx="0" cy="2174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" name="Group 8"/>
          <p:cNvGrpSpPr>
            <a:grpSpLocks/>
          </p:cNvGrpSpPr>
          <p:nvPr/>
        </p:nvGrpSpPr>
        <p:grpSpPr bwMode="auto">
          <a:xfrm>
            <a:off x="1692275" y="5013325"/>
            <a:ext cx="5400675" cy="1511300"/>
            <a:chOff x="884" y="2659"/>
            <a:chExt cx="3402" cy="952"/>
          </a:xfrm>
        </p:grpSpPr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1247" y="2886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0x00000005</a:t>
              </a: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3195" y="2886"/>
              <a:ext cx="1091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0x02</a:t>
              </a:r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2426" y="2840"/>
              <a:ext cx="635" cy="363"/>
            </a:xfrm>
            <a:prstGeom prst="ellipse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相与</a:t>
              </a:r>
            </a:p>
          </p:txBody>
        </p:sp>
        <p:sp>
          <p:nvSpPr>
            <p:cNvPr id="37" name="Rectangle 12"/>
            <p:cNvSpPr>
              <a:spLocks noChangeArrowheads="1"/>
            </p:cNvSpPr>
            <p:nvPr/>
          </p:nvSpPr>
          <p:spPr bwMode="auto">
            <a:xfrm>
              <a:off x="2245" y="3340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条件标志</a:t>
              </a:r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884" y="2886"/>
              <a:ext cx="40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R3</a:t>
              </a:r>
            </a:p>
          </p:txBody>
        </p:sp>
        <p:sp>
          <p:nvSpPr>
            <p:cNvPr id="39" name="Rectangle 14"/>
            <p:cNvSpPr>
              <a:spLocks noChangeArrowheads="1"/>
            </p:cNvSpPr>
            <p:nvPr/>
          </p:nvSpPr>
          <p:spPr bwMode="auto">
            <a:xfrm>
              <a:off x="3289" y="2659"/>
              <a:ext cx="86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  <a:ea typeface="华文新魏" panose="02010800040101010101" pitchFamily="2" charset="-122"/>
                </a:rPr>
                <a:t>操作数</a:t>
              </a:r>
            </a:p>
          </p:txBody>
        </p:sp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1882" y="3339"/>
              <a:ext cx="40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sz="20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3851275" y="6094413"/>
            <a:ext cx="1658938" cy="40481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为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638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2422"/>
            <a:ext cx="12062791" cy="3707194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777923" y="3333509"/>
            <a:ext cx="486137" cy="347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777923" y="3961837"/>
            <a:ext cx="486137" cy="347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0385" y="1658602"/>
            <a:ext cx="2783134" cy="46166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kumimoji="1" lang="en-US" altLang="zh-CN" sz="2400" dirty="0" smtClean="0">
                <a:latin typeface="Arial Black" panose="020B0A04020102020204" pitchFamily="34" charset="0"/>
                <a:ea typeface="华文新魏" panose="02010800040101010101" pitchFamily="2" charset="-122"/>
              </a:rPr>
              <a:t>CMP      </a:t>
            </a:r>
            <a:r>
              <a:rPr kumimoji="1" lang="zh-CN" altLang="en-US" sz="2400" dirty="0" smtClean="0">
                <a:latin typeface="Arial Black" panose="020B0A04020102020204" pitchFamily="34" charset="0"/>
                <a:ea typeface="华文新魏" panose="02010800040101010101" pitchFamily="2" charset="-122"/>
              </a:rPr>
              <a:t>示例参考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466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7494" y="590426"/>
            <a:ext cx="5006512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5. </a:t>
            </a:r>
            <a:r>
              <a:rPr kumimoji="1"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分支类指令   </a:t>
            </a:r>
            <a:r>
              <a:rPr kumimoji="1" lang="en-US" altLang="zh-CN" sz="32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B   </a:t>
            </a:r>
            <a:r>
              <a:rPr kumimoji="1"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kumimoji="1"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Branch</a:t>
            </a:r>
            <a:r>
              <a:rPr kumimoji="1"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endParaRPr kumimoji="1" lang="zh-CN" altLang="en-US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8313" y="1755720"/>
            <a:ext cx="6065857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/>
            <a:r>
              <a:rPr kumimoji="1" lang="en-US" altLang="zh-CN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kumimoji="1"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分支指令跳转</a:t>
            </a:r>
            <a:endParaRPr kumimoji="1"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kumimoji="1" lang="en-US" altLang="zh-CN" sz="24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直接向</a:t>
            </a:r>
            <a:r>
              <a:rPr kumimoji="1"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kumimoji="1"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寄存器赋值实现跳</a:t>
            </a:r>
            <a:r>
              <a:rPr kumimoji="1"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转</a:t>
            </a:r>
            <a:endParaRPr kumimoji="1"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endParaRPr kumimoji="1"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/>
            <a:r>
              <a:rPr kumimoji="1" lang="zh-CN" altLang="en-US" sz="32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kumimoji="1"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MOV      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PC,R14</a:t>
            </a:r>
            <a:endParaRPr kumimoji="1"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7578082" y="3053045"/>
            <a:ext cx="3730625" cy="3168650"/>
            <a:chOff x="1247" y="2024"/>
            <a:chExt cx="3312" cy="1996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1247" y="2024"/>
              <a:ext cx="3312" cy="1996"/>
            </a:xfrm>
            <a:prstGeom prst="roundRect">
              <a:avLst>
                <a:gd name="adj" fmla="val 10102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363" y="2118"/>
              <a:ext cx="30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dirty="0" err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OpCode</a:t>
              </a:r>
              <a:r>
                <a:rPr lang="en-US" altLang="zh-CN" sz="28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    </a:t>
              </a:r>
              <a:r>
                <a:rPr lang="zh-CN" altLang="en-US" sz="24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方正粗宋_GBK" pitchFamily="65" charset="-122"/>
                </a:rPr>
                <a:t>跳转目标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2382" y="2568"/>
              <a:ext cx="1241" cy="1224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程序代码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382" y="2794"/>
              <a:ext cx="1241" cy="22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跳转指令</a:t>
              </a:r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2382" y="3339"/>
              <a:ext cx="1241" cy="22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  <a:ea typeface="华文新魏" panose="02010800040101010101" pitchFamily="2" charset="-122"/>
                </a:rPr>
                <a:t>跳转目标</a:t>
              </a:r>
            </a:p>
          </p:txBody>
        </p:sp>
      </p:grpSp>
      <p:sp>
        <p:nvSpPr>
          <p:cNvPr id="10" name="Freeform 11"/>
          <p:cNvSpPr>
            <a:spLocks/>
          </p:cNvSpPr>
          <p:nvPr/>
        </p:nvSpPr>
        <p:spPr bwMode="auto">
          <a:xfrm>
            <a:off x="10292707" y="4408770"/>
            <a:ext cx="222250" cy="866775"/>
          </a:xfrm>
          <a:custGeom>
            <a:avLst/>
            <a:gdLst>
              <a:gd name="T0" fmla="*/ 0 w 140"/>
              <a:gd name="T1" fmla="*/ 0 h 546"/>
              <a:gd name="T2" fmla="*/ 2147483647 w 140"/>
              <a:gd name="T3" fmla="*/ 2147483647 h 546"/>
              <a:gd name="T4" fmla="*/ 2147483647 w 140"/>
              <a:gd name="T5" fmla="*/ 2147483647 h 5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" h="546">
                <a:moveTo>
                  <a:pt x="0" y="0"/>
                </a:moveTo>
                <a:cubicBezTo>
                  <a:pt x="23" y="47"/>
                  <a:pt x="140" y="189"/>
                  <a:pt x="140" y="280"/>
                </a:cubicBezTo>
                <a:cubicBezTo>
                  <a:pt x="140" y="371"/>
                  <a:pt x="32" y="491"/>
                  <a:pt x="3" y="546"/>
                </a:cubicBezTo>
              </a:path>
            </a:pathLst>
          </a:custGeom>
          <a:noFill/>
          <a:ln w="508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9657707" y="3915057"/>
            <a:ext cx="0" cy="360363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13"/>
          <p:cNvGrpSpPr>
            <a:grpSpLocks/>
          </p:cNvGrpSpPr>
          <p:nvPr/>
        </p:nvGrpSpPr>
        <p:grpSpPr bwMode="auto">
          <a:xfrm>
            <a:off x="847494" y="4061107"/>
            <a:ext cx="4248150" cy="2232025"/>
            <a:chOff x="2290" y="2568"/>
            <a:chExt cx="2767" cy="1406"/>
          </a:xfrm>
          <a:solidFill>
            <a:srgbClr val="FFFF00"/>
          </a:solidFill>
        </p:grpSpPr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2290" y="2568"/>
              <a:ext cx="2767" cy="1406"/>
            </a:xfrm>
            <a:prstGeom prst="roundRect">
              <a:avLst>
                <a:gd name="adj" fmla="val 7250"/>
              </a:avLst>
            </a:prstGeom>
            <a:grpFill/>
            <a:ln w="19050">
              <a:solidFill>
                <a:srgbClr val="99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分支指令种类：</a:t>
              </a:r>
              <a:endPara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50000"/>
                </a:spcBef>
              </a:pPr>
              <a:endPara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2336" y="2931"/>
              <a:ext cx="2359" cy="2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B</a:t>
              </a:r>
              <a:r>
                <a:rPr lang="zh-CN" altLang="en-US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：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分支指令</a:t>
              </a: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336" y="3253"/>
              <a:ext cx="2359" cy="2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BL</a:t>
              </a:r>
              <a:r>
                <a:rPr lang="zh-CN" altLang="en-US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：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带链接的分支指令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336" y="3598"/>
              <a:ext cx="2359" cy="27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BX</a:t>
              </a:r>
              <a:r>
                <a:rPr lang="zh-CN" altLang="en-US" sz="2400">
                  <a:solidFill>
                    <a:srgbClr val="FF0000"/>
                  </a:solidFill>
                  <a:latin typeface="Arial Black" panose="020B0A04020102020204" pitchFamily="34" charset="0"/>
                  <a:ea typeface="隶书" panose="02010509060101010101" pitchFamily="49" charset="-122"/>
                </a:rPr>
                <a:t>：</a:t>
              </a:r>
              <a:r>
                <a:rPr lang="zh-CN" altLang="en-US" sz="240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带状态切换的分支指令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7293787" y="590426"/>
            <a:ext cx="4299214" cy="1015663"/>
          </a:xfrm>
          <a:prstGeom prst="rect">
            <a:avLst/>
          </a:prstGeom>
          <a:solidFill>
            <a:srgbClr val="00B0F0"/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分支类指令是程序流程控制的重要内容</a:t>
            </a:r>
            <a:endParaRPr kumimoji="1" lang="en-US" altLang="zh-CN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kumimoji="1"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kumimoji="1"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条件、循环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81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01" y="0"/>
            <a:ext cx="10394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41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754968" y="734108"/>
            <a:ext cx="1054208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BL</a:t>
            </a:r>
            <a:r>
              <a:rPr kumimoji="1" lang="zh-CN" altLang="en-US" sz="2400" dirty="0" smtClean="0">
                <a:latin typeface="+mn-ea"/>
                <a:ea typeface="+mn-ea"/>
              </a:rPr>
              <a:t>指令</a:t>
            </a:r>
            <a:endParaRPr kumimoji="1" lang="en-US" altLang="zh-CN" sz="2400" dirty="0" smtClean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400" dirty="0" smtClean="0">
                <a:latin typeface="+mn-ea"/>
                <a:ea typeface="+mn-ea"/>
              </a:rPr>
              <a:t>      除了</a:t>
            </a:r>
            <a:r>
              <a:rPr kumimoji="1" lang="zh-CN" altLang="en-US" sz="2400" dirty="0">
                <a:latin typeface="+mn-ea"/>
                <a:ea typeface="+mn-ea"/>
              </a:rPr>
              <a:t>具有跳转功能，还能在跳转之前将下一条指令的地址拷贝到</a:t>
            </a:r>
            <a:r>
              <a:rPr kumimoji="1" lang="en-US" altLang="zh-CN" sz="2400" dirty="0" smtClean="0">
                <a:latin typeface="+mn-ea"/>
                <a:ea typeface="+mn-ea"/>
              </a:rPr>
              <a:t>R14(LR</a:t>
            </a:r>
            <a:r>
              <a:rPr kumimoji="1" lang="en-US" altLang="zh-CN" sz="2400" dirty="0">
                <a:latin typeface="+mn-ea"/>
                <a:ea typeface="+mn-ea"/>
              </a:rPr>
              <a:t>) </a:t>
            </a:r>
            <a:r>
              <a:rPr kumimoji="1" lang="zh-CN" altLang="en-US" sz="2400" dirty="0">
                <a:latin typeface="+mn-ea"/>
                <a:ea typeface="+mn-ea"/>
              </a:rPr>
              <a:t>链接寄存器中，</a:t>
            </a:r>
            <a:r>
              <a:rPr kumimoji="1"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它适用于子程序调用</a:t>
            </a:r>
            <a:r>
              <a:rPr kumimoji="1" lang="zh-CN" altLang="en-US" sz="2400" dirty="0" smtClean="0">
                <a:latin typeface="+mn-ea"/>
                <a:ea typeface="+mn-ea"/>
              </a:rPr>
              <a:t>。</a:t>
            </a:r>
            <a:endParaRPr kumimoji="1" lang="en-US" altLang="zh-CN" sz="2400" dirty="0" smtClean="0">
              <a:latin typeface="+mn-ea"/>
              <a:ea typeface="+mn-ea"/>
            </a:endParaRPr>
          </a:p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400" dirty="0">
                <a:latin typeface="+mn-ea"/>
                <a:ea typeface="+mn-ea"/>
              </a:rPr>
              <a:t> </a:t>
            </a:r>
            <a:r>
              <a:rPr kumimoji="1" lang="en-US" altLang="zh-CN" sz="2400" dirty="0" smtClean="0">
                <a:latin typeface="+mn-ea"/>
                <a:ea typeface="+mn-ea"/>
              </a:rPr>
              <a:t>    </a:t>
            </a:r>
            <a:r>
              <a:rPr kumimoji="1" lang="zh-CN" altLang="en-US" sz="2400" dirty="0" smtClean="0">
                <a:latin typeface="+mn-ea"/>
                <a:ea typeface="+mn-ea"/>
              </a:rPr>
              <a:t>示意如下：</a:t>
            </a:r>
            <a:endParaRPr kumimoji="1" lang="zh-CN" altLang="en-US" sz="2400" dirty="0">
              <a:latin typeface="+mn-ea"/>
              <a:ea typeface="+mn-ea"/>
            </a:endParaRPr>
          </a:p>
        </p:txBody>
      </p:sp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2926164" y="2837144"/>
            <a:ext cx="8135937" cy="3673475"/>
            <a:chOff x="295" y="1842"/>
            <a:chExt cx="5125" cy="2314"/>
          </a:xfrm>
        </p:grpSpPr>
        <p:sp>
          <p:nvSpPr>
            <p:cNvPr id="24" name="AutoShape 3"/>
            <p:cNvSpPr>
              <a:spLocks noChangeArrowheads="1"/>
            </p:cNvSpPr>
            <p:nvPr/>
          </p:nvSpPr>
          <p:spPr bwMode="auto">
            <a:xfrm>
              <a:off x="295" y="1842"/>
              <a:ext cx="5125" cy="2314"/>
            </a:xfrm>
            <a:prstGeom prst="roundRect">
              <a:avLst>
                <a:gd name="adj" fmla="val 4366"/>
              </a:avLst>
            </a:prstGeom>
            <a:solidFill>
              <a:srgbClr val="CC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565" y="1979"/>
              <a:ext cx="27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BL     Label</a:t>
              </a:r>
            </a:p>
          </p:txBody>
        </p:sp>
      </p:grpSp>
      <p:grpSp>
        <p:nvGrpSpPr>
          <p:cNvPr id="26" name="Group 5"/>
          <p:cNvGrpSpPr>
            <a:grpSpLocks/>
          </p:cNvGrpSpPr>
          <p:nvPr/>
        </p:nvGrpSpPr>
        <p:grpSpPr bwMode="auto">
          <a:xfrm>
            <a:off x="6039251" y="3846794"/>
            <a:ext cx="5257800" cy="2286000"/>
            <a:chOff x="1968" y="2592"/>
            <a:chExt cx="3312" cy="1440"/>
          </a:xfrm>
        </p:grpSpPr>
        <p:grpSp>
          <p:nvGrpSpPr>
            <p:cNvPr id="27" name="Group 6"/>
            <p:cNvGrpSpPr>
              <a:grpSpLocks/>
            </p:cNvGrpSpPr>
            <p:nvPr/>
          </p:nvGrpSpPr>
          <p:grpSpPr bwMode="auto">
            <a:xfrm>
              <a:off x="1968" y="2592"/>
              <a:ext cx="2832" cy="1440"/>
              <a:chOff x="576" y="2592"/>
              <a:chExt cx="2832" cy="1440"/>
            </a:xfrm>
          </p:grpSpPr>
          <p:grpSp>
            <p:nvGrpSpPr>
              <p:cNvPr id="30" name="Group 7"/>
              <p:cNvGrpSpPr>
                <a:grpSpLocks/>
              </p:cNvGrpSpPr>
              <p:nvPr/>
            </p:nvGrpSpPr>
            <p:grpSpPr bwMode="auto">
              <a:xfrm>
                <a:off x="576" y="2592"/>
                <a:ext cx="1392" cy="1440"/>
                <a:chOff x="576" y="2592"/>
                <a:chExt cx="1392" cy="1440"/>
              </a:xfrm>
            </p:grpSpPr>
            <p:sp>
              <p:nvSpPr>
                <p:cNvPr id="33" name="Rectangle 8"/>
                <p:cNvSpPr>
                  <a:spLocks noChangeArrowheads="1"/>
                </p:cNvSpPr>
                <p:nvPr/>
              </p:nvSpPr>
              <p:spPr bwMode="auto">
                <a:xfrm>
                  <a:off x="1056" y="2592"/>
                  <a:ext cx="912" cy="1440"/>
                </a:xfrm>
                <a:prstGeom prst="rect">
                  <a:avLst/>
                </a:prstGeom>
                <a:solidFill>
                  <a:srgbClr val="CCEC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en-US" altLang="zh-CN" sz="2000">
                    <a:latin typeface="Times New Roman" panose="02020603050405020304" pitchFamily="18" charset="0"/>
                    <a:ea typeface="华文新魏" panose="02010800040101010101" pitchFamily="2" charset="-122"/>
                  </a:endParaRPr>
                </a:p>
                <a:p>
                  <a:pPr eaLnBrk="1" hangingPunct="1">
                    <a:spcBef>
                      <a:spcPct val="50000"/>
                    </a:spcBef>
                  </a:pPr>
                  <a:endParaRPr lang="en-US" altLang="zh-CN" sz="2400">
                    <a:latin typeface="Times New Roman" panose="02020603050405020304" pitchFamily="18" charset="0"/>
                    <a:ea typeface="华文新魏" panose="02010800040101010101" pitchFamily="2" charset="-122"/>
                  </a:endParaRPr>
                </a:p>
                <a:p>
                  <a:pPr eaLnBrk="1" hangingPunct="1">
                    <a:spcBef>
                      <a:spcPct val="50000"/>
                    </a:spcBef>
                  </a:pPr>
                  <a:endParaRPr lang="en-US" altLang="zh-CN" sz="2400">
                    <a:latin typeface="Times New Roman" panose="02020603050405020304" pitchFamily="18" charset="0"/>
                    <a:ea typeface="华文新魏" panose="02010800040101010101" pitchFamily="2" charset="-122"/>
                  </a:endParaRPr>
                </a:p>
                <a:p>
                  <a:pPr eaLnBrk="1" hangingPunct="1">
                    <a:spcBef>
                      <a:spcPct val="50000"/>
                    </a:spcBef>
                  </a:pPr>
                  <a:endParaRPr lang="en-US" altLang="zh-CN" sz="2400">
                    <a:latin typeface="Times New Roman" panose="02020603050405020304" pitchFamily="18" charset="0"/>
                    <a:ea typeface="华文新魏" panose="02010800040101010101" pitchFamily="2" charset="-122"/>
                  </a:endParaRPr>
                </a:p>
                <a:p>
                  <a:pPr eaLnBrk="1" hangingPunct="1">
                    <a:spcBef>
                      <a:spcPct val="50000"/>
                    </a:spcBef>
                  </a:pPr>
                  <a:endParaRPr lang="en-US" altLang="zh-CN" sz="2400">
                    <a:latin typeface="Times New Roman" panose="02020603050405020304" pitchFamily="18" charset="0"/>
                    <a:ea typeface="华文新魏" panose="02010800040101010101" pitchFamily="2" charset="-122"/>
                  </a:endParaRP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4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程序代码</a:t>
                  </a:r>
                </a:p>
              </p:txBody>
            </p:sp>
            <p:sp>
              <p:nvSpPr>
                <p:cNvPr id="34" name="Rectangle 9"/>
                <p:cNvSpPr>
                  <a:spLocks noChangeArrowheads="1"/>
                </p:cNvSpPr>
                <p:nvPr/>
              </p:nvSpPr>
              <p:spPr bwMode="auto">
                <a:xfrm>
                  <a:off x="1056" y="2832"/>
                  <a:ext cx="912" cy="192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>
                      <a:srgbClr val="0000FF"/>
                    </a:buClr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Arial Black" panose="020B0A04020102020204" pitchFamily="34" charset="0"/>
                    </a:rPr>
                    <a:t>BL  Label</a:t>
                  </a:r>
                </a:p>
              </p:txBody>
            </p:sp>
            <p:sp>
              <p:nvSpPr>
                <p:cNvPr id="35" name="Rectangle 10"/>
                <p:cNvSpPr>
                  <a:spLocks noChangeArrowheads="1"/>
                </p:cNvSpPr>
                <p:nvPr/>
              </p:nvSpPr>
              <p:spPr bwMode="auto">
                <a:xfrm>
                  <a:off x="1056" y="3024"/>
                  <a:ext cx="912" cy="192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>
                      <a:srgbClr val="0000FF"/>
                    </a:buClr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Arial Black" panose="020B0A04020102020204" pitchFamily="34" charset="0"/>
                    </a:rPr>
                    <a:t>xxx</a:t>
                  </a:r>
                </a:p>
              </p:txBody>
            </p:sp>
            <p:sp>
              <p:nvSpPr>
                <p:cNvPr id="36" name="Rectangle 11"/>
                <p:cNvSpPr>
                  <a:spLocks noChangeArrowheads="1"/>
                </p:cNvSpPr>
                <p:nvPr/>
              </p:nvSpPr>
              <p:spPr bwMode="auto">
                <a:xfrm>
                  <a:off x="1056" y="3360"/>
                  <a:ext cx="912" cy="192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>
                      <a:srgbClr val="0000FF"/>
                    </a:buClr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Arial Black" panose="020B0A04020102020204" pitchFamily="34" charset="0"/>
                    </a:rPr>
                    <a:t>xxx</a:t>
                  </a:r>
                </a:p>
              </p:txBody>
            </p:sp>
            <p:sp>
              <p:nvSpPr>
                <p:cNvPr id="37" name="Rectangle 12"/>
                <p:cNvSpPr>
                  <a:spLocks noChangeArrowheads="1"/>
                </p:cNvSpPr>
                <p:nvPr/>
              </p:nvSpPr>
              <p:spPr bwMode="auto">
                <a:xfrm>
                  <a:off x="576" y="3408"/>
                  <a:ext cx="480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>
                      <a:srgbClr val="0000FF"/>
                    </a:buClr>
                  </a:pPr>
                  <a:r>
                    <a:rPr lang="en-US" altLang="zh-CN" sz="1600">
                      <a:latin typeface="Arial Black" panose="020B0A04020102020204" pitchFamily="34" charset="0"/>
                    </a:rPr>
                    <a:t>Label</a:t>
                  </a:r>
                </a:p>
              </p:txBody>
            </p:sp>
            <p:sp>
              <p:nvSpPr>
                <p:cNvPr id="38" name="Rectangle 13"/>
                <p:cNvSpPr>
                  <a:spLocks noChangeArrowheads="1"/>
                </p:cNvSpPr>
                <p:nvPr/>
              </p:nvSpPr>
              <p:spPr bwMode="auto">
                <a:xfrm>
                  <a:off x="1056" y="3552"/>
                  <a:ext cx="912" cy="192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>
                      <a:srgbClr val="0000FF"/>
                    </a:buClr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Arial Black" panose="020B0A04020102020204" pitchFamily="34" charset="0"/>
                    </a:rPr>
                    <a:t>xxx</a:t>
                  </a:r>
                </a:p>
              </p:txBody>
            </p:sp>
            <p:sp>
              <p:nvSpPr>
                <p:cNvPr id="39" name="Rectangle 14"/>
                <p:cNvSpPr>
                  <a:spLocks noChangeArrowheads="1"/>
                </p:cNvSpPr>
                <p:nvPr/>
              </p:nvSpPr>
              <p:spPr bwMode="auto">
                <a:xfrm>
                  <a:off x="1056" y="3744"/>
                  <a:ext cx="912" cy="192"/>
                </a:xfrm>
                <a:prstGeom prst="rect">
                  <a:avLst/>
                </a:prstGeom>
                <a:solidFill>
                  <a:srgbClr val="FFFF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>
                      <a:srgbClr val="0000FF"/>
                    </a:buClr>
                  </a:pPr>
                  <a:r>
                    <a:rPr lang="en-US" altLang="zh-CN" sz="1600">
                      <a:solidFill>
                        <a:srgbClr val="0000FF"/>
                      </a:solidFill>
                      <a:latin typeface="Arial Black" panose="020B0A04020102020204" pitchFamily="34" charset="0"/>
                    </a:rPr>
                    <a:t>MOV PC,LR</a:t>
                  </a:r>
                </a:p>
              </p:txBody>
            </p:sp>
            <p:sp>
              <p:nvSpPr>
                <p:cNvPr id="40" name="Rectangle 15"/>
                <p:cNvSpPr>
                  <a:spLocks noChangeArrowheads="1"/>
                </p:cNvSpPr>
                <p:nvPr/>
              </p:nvSpPr>
              <p:spPr bwMode="auto">
                <a:xfrm>
                  <a:off x="576" y="2880"/>
                  <a:ext cx="480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>
                      <a:srgbClr val="0000FF"/>
                    </a:buClr>
                  </a:pPr>
                  <a:r>
                    <a:rPr lang="en-US" altLang="zh-CN" sz="1600">
                      <a:latin typeface="Arial Black" panose="020B0A04020102020204" pitchFamily="34" charset="0"/>
                    </a:rPr>
                    <a:t>Addr1</a:t>
                  </a:r>
                </a:p>
              </p:txBody>
            </p:sp>
            <p:sp>
              <p:nvSpPr>
                <p:cNvPr id="41" name="Rectangle 16"/>
                <p:cNvSpPr>
                  <a:spLocks noChangeArrowheads="1"/>
                </p:cNvSpPr>
                <p:nvPr/>
              </p:nvSpPr>
              <p:spPr bwMode="auto">
                <a:xfrm>
                  <a:off x="576" y="3072"/>
                  <a:ext cx="480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Franklin Gothic Book" panose="020B05030201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>
                      <a:srgbClr val="0000FF"/>
                    </a:buClr>
                  </a:pPr>
                  <a:r>
                    <a:rPr lang="en-US" altLang="zh-CN" sz="1600">
                      <a:latin typeface="Arial Black" panose="020B0A04020102020204" pitchFamily="34" charset="0"/>
                    </a:rPr>
                    <a:t>Addr2</a:t>
                  </a:r>
                </a:p>
              </p:txBody>
            </p:sp>
          </p:grpSp>
          <p:sp>
            <p:nvSpPr>
              <p:cNvPr id="31" name="Rectangle 17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912" cy="19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rgbClr val="0000FF"/>
                  </a:buClr>
                </a:pPr>
                <a:r>
                  <a:rPr lang="en-US" altLang="zh-CN" sz="1600">
                    <a:solidFill>
                      <a:srgbClr val="0000FF"/>
                    </a:solidFill>
                    <a:latin typeface="Arial Black" panose="020B0A04020102020204" pitchFamily="34" charset="0"/>
                  </a:rPr>
                  <a:t>xxx</a:t>
                </a:r>
              </a:p>
            </p:txBody>
          </p:sp>
          <p:sp>
            <p:nvSpPr>
              <p:cNvPr id="32" name="Rectangle 18"/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912" cy="192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Franklin Gothic Book" panose="020B05030201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>
                    <a:srgbClr val="0000FF"/>
                  </a:buClr>
                </a:pPr>
                <a:r>
                  <a:rPr lang="en-US" altLang="zh-CN" sz="1600">
                    <a:solidFill>
                      <a:srgbClr val="0000FF"/>
                    </a:solidFill>
                    <a:latin typeface="Arial Black" panose="020B0A04020102020204" pitchFamily="34" charset="0"/>
                  </a:rPr>
                  <a:t>xxx</a:t>
                </a:r>
              </a:p>
            </p:txBody>
          </p:sp>
        </p:grpSp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4800" y="3072"/>
              <a:ext cx="48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0000FF"/>
                </a:buClr>
              </a:pPr>
              <a:r>
                <a:rPr lang="en-US" altLang="zh-CN" sz="1600">
                  <a:latin typeface="Arial Black" panose="020B0A04020102020204" pitchFamily="34" charset="0"/>
                </a:rPr>
                <a:t>LR</a:t>
              </a:r>
            </a:p>
          </p:txBody>
        </p:sp>
        <p:sp>
          <p:nvSpPr>
            <p:cNvPr id="29" name="Rectangle 20"/>
            <p:cNvSpPr>
              <a:spLocks noChangeArrowheads="1"/>
            </p:cNvSpPr>
            <p:nvPr/>
          </p:nvSpPr>
          <p:spPr bwMode="auto">
            <a:xfrm>
              <a:off x="4800" y="2880"/>
              <a:ext cx="480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0000FF"/>
                </a:buClr>
              </a:pPr>
              <a:r>
                <a:rPr lang="en-US" altLang="zh-CN" sz="1600">
                  <a:latin typeface="Arial Black" panose="020B0A04020102020204" pitchFamily="34" charset="0"/>
                </a:rPr>
                <a:t>PC</a:t>
              </a:r>
            </a:p>
          </p:txBody>
        </p:sp>
      </p:grpSp>
      <p:sp>
        <p:nvSpPr>
          <p:cNvPr id="42" name="Line 23"/>
          <p:cNvSpPr>
            <a:spLocks noChangeShapeType="1"/>
          </p:cNvSpPr>
          <p:nvPr/>
        </p:nvSpPr>
        <p:spPr bwMode="auto">
          <a:xfrm>
            <a:off x="7487051" y="3922994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Oval 24"/>
          <p:cNvSpPr>
            <a:spLocks noChangeArrowheads="1"/>
          </p:cNvSpPr>
          <p:nvPr/>
        </p:nvSpPr>
        <p:spPr bwMode="auto">
          <a:xfrm>
            <a:off x="7334651" y="4227794"/>
            <a:ext cx="762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Freeform 25"/>
          <p:cNvSpPr>
            <a:spLocks/>
          </p:cNvSpPr>
          <p:nvPr/>
        </p:nvSpPr>
        <p:spPr bwMode="auto">
          <a:xfrm flipH="1">
            <a:off x="8209364" y="4456394"/>
            <a:ext cx="268287" cy="838200"/>
          </a:xfrm>
          <a:custGeom>
            <a:avLst/>
            <a:gdLst>
              <a:gd name="T0" fmla="*/ 2147483647 w 215"/>
              <a:gd name="T1" fmla="*/ 0 h 528"/>
              <a:gd name="T2" fmla="*/ 2147483647 w 215"/>
              <a:gd name="T3" fmla="*/ 2147483647 h 528"/>
              <a:gd name="T4" fmla="*/ 2147483647 w 215"/>
              <a:gd name="T5" fmla="*/ 2147483647 h 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528">
                <a:moveTo>
                  <a:pt x="215" y="0"/>
                </a:moveTo>
                <a:cubicBezTo>
                  <a:pt x="180" y="32"/>
                  <a:pt x="14" y="104"/>
                  <a:pt x="7" y="192"/>
                </a:cubicBezTo>
                <a:cubicBezTo>
                  <a:pt x="0" y="280"/>
                  <a:pt x="140" y="458"/>
                  <a:pt x="175" y="528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" name="Group 26"/>
          <p:cNvGrpSpPr>
            <a:grpSpLocks/>
          </p:cNvGrpSpPr>
          <p:nvPr/>
        </p:nvGrpSpPr>
        <p:grpSpPr bwMode="auto">
          <a:xfrm>
            <a:off x="8096651" y="4380194"/>
            <a:ext cx="1130300" cy="342900"/>
            <a:chOff x="1872" y="2928"/>
            <a:chExt cx="712" cy="216"/>
          </a:xfrm>
        </p:grpSpPr>
        <p:sp>
          <p:nvSpPr>
            <p:cNvPr id="46" name="Freeform 27"/>
            <p:cNvSpPr>
              <a:spLocks/>
            </p:cNvSpPr>
            <p:nvPr/>
          </p:nvSpPr>
          <p:spPr bwMode="auto">
            <a:xfrm>
              <a:off x="1872" y="2928"/>
              <a:ext cx="712" cy="24"/>
            </a:xfrm>
            <a:custGeom>
              <a:avLst/>
              <a:gdLst>
                <a:gd name="T0" fmla="*/ 0 w 712"/>
                <a:gd name="T1" fmla="*/ 0 h 24"/>
                <a:gd name="T2" fmla="*/ 376 w 712"/>
                <a:gd name="T3" fmla="*/ 8 h 24"/>
                <a:gd name="T4" fmla="*/ 712 w 712"/>
                <a:gd name="T5" fmla="*/ 24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12" h="24">
                  <a:moveTo>
                    <a:pt x="0" y="0"/>
                  </a:moveTo>
                  <a:cubicBezTo>
                    <a:pt x="63" y="1"/>
                    <a:pt x="257" y="4"/>
                    <a:pt x="376" y="8"/>
                  </a:cubicBezTo>
                  <a:cubicBezTo>
                    <a:pt x="495" y="12"/>
                    <a:pt x="642" y="21"/>
                    <a:pt x="712" y="24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28"/>
            <p:cNvSpPr>
              <a:spLocks/>
            </p:cNvSpPr>
            <p:nvPr/>
          </p:nvSpPr>
          <p:spPr bwMode="auto">
            <a:xfrm>
              <a:off x="1872" y="3120"/>
              <a:ext cx="712" cy="24"/>
            </a:xfrm>
            <a:custGeom>
              <a:avLst/>
              <a:gdLst>
                <a:gd name="T0" fmla="*/ 0 w 712"/>
                <a:gd name="T1" fmla="*/ 0 h 24"/>
                <a:gd name="T2" fmla="*/ 376 w 712"/>
                <a:gd name="T3" fmla="*/ 8 h 24"/>
                <a:gd name="T4" fmla="*/ 712 w 712"/>
                <a:gd name="T5" fmla="*/ 24 h 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12" h="24">
                  <a:moveTo>
                    <a:pt x="0" y="0"/>
                  </a:moveTo>
                  <a:cubicBezTo>
                    <a:pt x="63" y="1"/>
                    <a:pt x="257" y="4"/>
                    <a:pt x="376" y="8"/>
                  </a:cubicBezTo>
                  <a:cubicBezTo>
                    <a:pt x="495" y="12"/>
                    <a:pt x="642" y="21"/>
                    <a:pt x="712" y="24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" name="Rectangle 29"/>
          <p:cNvSpPr>
            <a:spLocks noChangeArrowheads="1"/>
          </p:cNvSpPr>
          <p:nvPr/>
        </p:nvSpPr>
        <p:spPr bwMode="auto">
          <a:xfrm>
            <a:off x="9087251" y="4227794"/>
            <a:ext cx="1447800" cy="304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lang="en-US" altLang="zh-CN" sz="1600">
                <a:solidFill>
                  <a:srgbClr val="0000FF"/>
                </a:solidFill>
                <a:latin typeface="Arial Black" panose="020B0A04020102020204" pitchFamily="34" charset="0"/>
              </a:rPr>
              <a:t>Addr1</a:t>
            </a:r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9087251" y="4227794"/>
            <a:ext cx="1447800" cy="609600"/>
            <a:chOff x="4128" y="2928"/>
            <a:chExt cx="912" cy="384"/>
          </a:xfrm>
        </p:grpSpPr>
        <p:sp>
          <p:nvSpPr>
            <p:cNvPr id="50" name="Rectangle 31"/>
            <p:cNvSpPr>
              <a:spLocks noChangeArrowheads="1"/>
            </p:cNvSpPr>
            <p:nvPr/>
          </p:nvSpPr>
          <p:spPr bwMode="auto">
            <a:xfrm>
              <a:off x="4128" y="2928"/>
              <a:ext cx="912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0000FF"/>
                </a:buClr>
              </a:pPr>
              <a:r>
                <a:rPr lang="en-US" altLang="zh-CN" sz="1600">
                  <a:solidFill>
                    <a:srgbClr val="0000FF"/>
                  </a:solidFill>
                  <a:latin typeface="Arial Black" panose="020B0A04020102020204" pitchFamily="34" charset="0"/>
                </a:rPr>
                <a:t>Label</a:t>
              </a:r>
            </a:p>
          </p:txBody>
        </p:sp>
        <p:sp>
          <p:nvSpPr>
            <p:cNvPr id="51" name="Rectangle 32"/>
            <p:cNvSpPr>
              <a:spLocks noChangeArrowheads="1"/>
            </p:cNvSpPr>
            <p:nvPr/>
          </p:nvSpPr>
          <p:spPr bwMode="auto">
            <a:xfrm>
              <a:off x="4128" y="3120"/>
              <a:ext cx="912" cy="19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0000FF"/>
                </a:buClr>
              </a:pPr>
              <a:r>
                <a:rPr lang="en-US" altLang="zh-CN" sz="1600">
                  <a:solidFill>
                    <a:srgbClr val="0000FF"/>
                  </a:solidFill>
                  <a:latin typeface="Arial Black" panose="020B0A04020102020204" pitchFamily="34" charset="0"/>
                </a:rPr>
                <a:t>Addr2</a:t>
              </a:r>
            </a:p>
          </p:txBody>
        </p:sp>
      </p:grpSp>
      <p:sp>
        <p:nvSpPr>
          <p:cNvPr id="52" name="Rectangle 33"/>
          <p:cNvSpPr>
            <a:spLocks noChangeArrowheads="1"/>
          </p:cNvSpPr>
          <p:nvPr/>
        </p:nvSpPr>
        <p:spPr bwMode="auto">
          <a:xfrm>
            <a:off x="9087251" y="4227794"/>
            <a:ext cx="1447800" cy="304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lang="en-US" altLang="zh-CN" sz="16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Label  </a:t>
            </a:r>
            <a:endParaRPr lang="en-US" altLang="zh-CN" sz="16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sp>
        <p:nvSpPr>
          <p:cNvPr id="53" name="Line 34"/>
          <p:cNvSpPr>
            <a:spLocks noChangeShapeType="1"/>
          </p:cNvSpPr>
          <p:nvPr/>
        </p:nvSpPr>
        <p:spPr bwMode="auto">
          <a:xfrm>
            <a:off x="8096651" y="5294594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35"/>
          <p:cNvSpPr>
            <a:spLocks noChangeShapeType="1"/>
          </p:cNvSpPr>
          <p:nvPr/>
        </p:nvSpPr>
        <p:spPr bwMode="auto">
          <a:xfrm flipV="1">
            <a:off x="10382651" y="4303994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Freeform 36"/>
          <p:cNvSpPr>
            <a:spLocks/>
          </p:cNvSpPr>
          <p:nvPr/>
        </p:nvSpPr>
        <p:spPr bwMode="auto">
          <a:xfrm>
            <a:off x="8249051" y="4710394"/>
            <a:ext cx="222250" cy="1117600"/>
          </a:xfrm>
          <a:custGeom>
            <a:avLst/>
            <a:gdLst>
              <a:gd name="T0" fmla="*/ 0 w 140"/>
              <a:gd name="T1" fmla="*/ 0 h 704"/>
              <a:gd name="T2" fmla="*/ 2147483647 w 140"/>
              <a:gd name="T3" fmla="*/ 2147483647 h 704"/>
              <a:gd name="T4" fmla="*/ 2147483647 w 140"/>
              <a:gd name="T5" fmla="*/ 2147483647 h 7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0" h="704">
                <a:moveTo>
                  <a:pt x="0" y="0"/>
                </a:moveTo>
                <a:cubicBezTo>
                  <a:pt x="24" y="61"/>
                  <a:pt x="138" y="251"/>
                  <a:pt x="139" y="368"/>
                </a:cubicBezTo>
                <a:cubicBezTo>
                  <a:pt x="140" y="485"/>
                  <a:pt x="35" y="634"/>
                  <a:pt x="7" y="704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37"/>
          <p:cNvSpPr txBox="1">
            <a:spLocks noChangeArrowheads="1"/>
          </p:cNvSpPr>
          <p:nvPr/>
        </p:nvSpPr>
        <p:spPr bwMode="auto">
          <a:xfrm>
            <a:off x="3219851" y="3922994"/>
            <a:ext cx="2657475" cy="2011362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kumimoji="1"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当程序执行到</a:t>
            </a:r>
            <a:r>
              <a:rPr kumimoji="1"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BL</a:t>
            </a:r>
            <a:r>
              <a:rPr kumimoji="1"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跳转指令时，硬件将下一条指令的地址</a:t>
            </a:r>
            <a:r>
              <a:rPr kumimoji="1"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Addr2</a:t>
            </a:r>
            <a:r>
              <a:rPr kumimoji="1"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装入</a:t>
            </a:r>
            <a:r>
              <a:rPr kumimoji="1"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LR</a:t>
            </a:r>
            <a:r>
              <a:rPr kumimoji="1"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寄存器，并把跳转地址装入程序计数器（</a:t>
            </a:r>
            <a:r>
              <a:rPr kumimoji="1"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PC</a:t>
            </a:r>
            <a:r>
              <a:rPr kumimoji="1"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sp>
        <p:nvSpPr>
          <p:cNvPr id="57" name="Text Box 38"/>
          <p:cNvSpPr txBox="1">
            <a:spLocks noChangeArrowheads="1"/>
          </p:cNvSpPr>
          <p:nvPr/>
        </p:nvSpPr>
        <p:spPr bwMode="auto">
          <a:xfrm>
            <a:off x="3213501" y="3918231"/>
            <a:ext cx="2663825" cy="2016125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kumimoji="1"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程序跳转到目标地址</a:t>
            </a:r>
            <a:r>
              <a:rPr kumimoji="1"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Label</a:t>
            </a:r>
            <a:r>
              <a:rPr kumimoji="1"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继续执行，当子程序执行结束后，将</a:t>
            </a:r>
            <a:r>
              <a:rPr kumimoji="1"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LR</a:t>
            </a:r>
            <a:r>
              <a:rPr kumimoji="1"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寄存器内容存入</a:t>
            </a:r>
            <a:r>
              <a:rPr kumimoji="1" lang="en-US" altLang="zh-CN" sz="2000">
                <a:latin typeface="华文新魏" panose="02010800040101010101" pitchFamily="2" charset="-122"/>
                <a:ea typeface="华文新魏" panose="02010800040101010101" pitchFamily="2" charset="-122"/>
              </a:rPr>
              <a:t>PC</a:t>
            </a:r>
            <a:r>
              <a:rPr kumimoji="1" lang="zh-CN" altLang="en-US" sz="2000">
                <a:latin typeface="华文新魏" panose="02010800040101010101" pitchFamily="2" charset="-122"/>
                <a:ea typeface="华文新魏" panose="02010800040101010101" pitchFamily="2" charset="-122"/>
              </a:rPr>
              <a:t>，返回调用函数继续执行</a:t>
            </a:r>
          </a:p>
        </p:txBody>
      </p:sp>
      <p:sp>
        <p:nvSpPr>
          <p:cNvPr id="58" name="AutoShape 40"/>
          <p:cNvSpPr>
            <a:spLocks noChangeArrowheads="1"/>
          </p:cNvSpPr>
          <p:nvPr/>
        </p:nvSpPr>
        <p:spPr bwMode="auto">
          <a:xfrm>
            <a:off x="3213501" y="2981606"/>
            <a:ext cx="7632700" cy="6477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华文新魏" panose="02010800040101010101" pitchFamily="2" charset="-122"/>
              </a:rPr>
              <a:t>例如： </a:t>
            </a:r>
            <a:r>
              <a:rPr lang="en-US" altLang="zh-CN" sz="2000">
                <a:solidFill>
                  <a:srgbClr val="0000FF"/>
                </a:solidFill>
                <a:latin typeface="Arial Black" panose="020B0A04020102020204" pitchFamily="34" charset="0"/>
              </a:rPr>
              <a:t>BL        DelayNS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		;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调用子程序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DelayNS</a:t>
            </a:r>
          </a:p>
        </p:txBody>
      </p:sp>
    </p:spTree>
    <p:extLst>
      <p:ext uri="{BB962C8B-B14F-4D97-AF65-F5344CB8AC3E}">
        <p14:creationId xmlns:p14="http://schemas.microsoft.com/office/powerpoint/2010/main" val="7562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3" grpId="0" animBg="1"/>
      <p:bldP spid="48" grpId="0" animBg="1" autoUpdateAnimBg="0"/>
      <p:bldP spid="52" grpId="0" animBg="1" autoUpdateAnimBg="0"/>
      <p:bldP spid="56" grpId="0" animBg="1" autoUpdateAnimBg="0"/>
      <p:bldP spid="57" grpId="0" animBg="1" autoUpdateAnimBg="0"/>
      <p:bldP spid="5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608" y="0"/>
            <a:ext cx="6983392" cy="67925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8973"/>
            <a:ext cx="5158833" cy="2743561"/>
          </a:xfrm>
          <a:prstGeom prst="rect">
            <a:avLst/>
          </a:prstGeom>
          <a:ln w="19050">
            <a:solidFill>
              <a:srgbClr val="7030A0"/>
            </a:solidFill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18786" y="567278"/>
            <a:ext cx="2807322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分支指令   </a:t>
            </a:r>
            <a:r>
              <a:rPr kumimoji="1" lang="en-US" altLang="zh-CN" sz="2800" b="1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B</a:t>
            </a:r>
            <a:r>
              <a:rPr kumimoji="1" lang="en-US" altLang="zh-CN" sz="3200" b="1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zz</a:t>
            </a:r>
            <a:endParaRPr kumimoji="1" lang="zh-CN" altLang="en-US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1770927" y="2563207"/>
            <a:ext cx="3387905" cy="762000"/>
            <a:chOff x="3581" y="2561"/>
            <a:chExt cx="1912" cy="480"/>
          </a:xfrm>
        </p:grpSpPr>
        <p:sp>
          <p:nvSpPr>
            <p:cNvPr id="8" name="Line 67"/>
            <p:cNvSpPr>
              <a:spLocks noChangeShapeType="1"/>
            </p:cNvSpPr>
            <p:nvPr/>
          </p:nvSpPr>
          <p:spPr bwMode="auto">
            <a:xfrm>
              <a:off x="5426" y="2561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Line 68"/>
            <p:cNvSpPr>
              <a:spLocks noChangeShapeType="1"/>
            </p:cNvSpPr>
            <p:nvPr/>
          </p:nvSpPr>
          <p:spPr bwMode="auto">
            <a:xfrm>
              <a:off x="4694" y="2695"/>
              <a:ext cx="732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Line 69"/>
            <p:cNvSpPr>
              <a:spLocks noChangeShapeType="1"/>
            </p:cNvSpPr>
            <p:nvPr/>
          </p:nvSpPr>
          <p:spPr bwMode="auto">
            <a:xfrm>
              <a:off x="4694" y="2561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70"/>
            <p:cNvSpPr>
              <a:spLocks/>
            </p:cNvSpPr>
            <p:nvPr/>
          </p:nvSpPr>
          <p:spPr bwMode="auto">
            <a:xfrm>
              <a:off x="4560" y="2561"/>
              <a:ext cx="615" cy="415"/>
            </a:xfrm>
            <a:custGeom>
              <a:avLst/>
              <a:gdLst>
                <a:gd name="T0" fmla="*/ 0 w 879"/>
                <a:gd name="T1" fmla="*/ 0 h 534"/>
                <a:gd name="T2" fmla="*/ 0 w 879"/>
                <a:gd name="T3" fmla="*/ 812797453 h 534"/>
                <a:gd name="T4" fmla="*/ 1051241136 w 879"/>
                <a:gd name="T5" fmla="*/ 812797453 h 534"/>
                <a:gd name="T6" fmla="*/ 0 60000 65536"/>
                <a:gd name="T7" fmla="*/ 0 60000 65536"/>
                <a:gd name="T8" fmla="*/ 0 60000 65536"/>
                <a:gd name="T9" fmla="*/ 0 w 879"/>
                <a:gd name="T10" fmla="*/ 0 h 534"/>
                <a:gd name="T11" fmla="*/ 879 w 879"/>
                <a:gd name="T12" fmla="*/ 534 h 5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79" h="534">
                  <a:moveTo>
                    <a:pt x="0" y="0"/>
                  </a:moveTo>
                  <a:lnTo>
                    <a:pt x="0" y="534"/>
                  </a:lnTo>
                  <a:lnTo>
                    <a:pt x="879" y="534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73"/>
            <p:cNvSpPr>
              <a:spLocks/>
            </p:cNvSpPr>
            <p:nvPr/>
          </p:nvSpPr>
          <p:spPr bwMode="auto">
            <a:xfrm>
              <a:off x="5057" y="2695"/>
              <a:ext cx="89" cy="145"/>
            </a:xfrm>
            <a:custGeom>
              <a:avLst/>
              <a:gdLst>
                <a:gd name="T0" fmla="*/ 0 w 75"/>
                <a:gd name="T1" fmla="*/ 0 h 198"/>
                <a:gd name="T2" fmla="*/ 0 w 75"/>
                <a:gd name="T3" fmla="*/ 267607525 h 198"/>
                <a:gd name="T4" fmla="*/ 266164299 w 75"/>
                <a:gd name="T5" fmla="*/ 267607525 h 198"/>
                <a:gd name="T6" fmla="*/ 0 60000 65536"/>
                <a:gd name="T7" fmla="*/ 0 60000 65536"/>
                <a:gd name="T8" fmla="*/ 0 60000 65536"/>
                <a:gd name="T9" fmla="*/ 0 w 75"/>
                <a:gd name="T10" fmla="*/ 0 h 198"/>
                <a:gd name="T11" fmla="*/ 75 w 75"/>
                <a:gd name="T12" fmla="*/ 198 h 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5" h="198">
                  <a:moveTo>
                    <a:pt x="0" y="0"/>
                  </a:moveTo>
                  <a:lnTo>
                    <a:pt x="0" y="198"/>
                  </a:lnTo>
                  <a:lnTo>
                    <a:pt x="75" y="198"/>
                  </a:lnTo>
                </a:path>
              </a:pathLst>
            </a:cu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6"/>
            <p:cNvSpPr>
              <a:spLocks noChangeArrowheads="1"/>
            </p:cNvSpPr>
            <p:nvPr/>
          </p:nvSpPr>
          <p:spPr bwMode="auto">
            <a:xfrm>
              <a:off x="5205" y="2777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模式位</a:t>
              </a:r>
              <a:endParaRPr lang="zh-CN" altLang="en-US" sz="120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" name="Rectangle 127"/>
            <p:cNvSpPr>
              <a:spLocks noChangeArrowheads="1"/>
            </p:cNvSpPr>
            <p:nvPr/>
          </p:nvSpPr>
          <p:spPr bwMode="auto">
            <a:xfrm>
              <a:off x="5200" y="2926"/>
              <a:ext cx="28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ker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状态位</a:t>
              </a:r>
              <a:endParaRPr lang="zh-CN" altLang="en-US" sz="120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" name="Rectangle 129"/>
            <p:cNvSpPr>
              <a:spLocks noChangeArrowheads="1"/>
            </p:cNvSpPr>
            <p:nvPr/>
          </p:nvSpPr>
          <p:spPr bwMode="auto">
            <a:xfrm>
              <a:off x="3584" y="2777"/>
              <a:ext cx="4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IRQ</a:t>
              </a:r>
              <a:r>
                <a:rPr lang="zh-CN" altLang="en-US" sz="1200" ker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禁止位</a:t>
              </a:r>
              <a:endParaRPr lang="zh-CN" altLang="en-US" sz="120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" name="Rectangle 131"/>
            <p:cNvSpPr>
              <a:spLocks noChangeArrowheads="1"/>
            </p:cNvSpPr>
            <p:nvPr/>
          </p:nvSpPr>
          <p:spPr bwMode="auto">
            <a:xfrm>
              <a:off x="3581" y="2926"/>
              <a:ext cx="4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ker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FIQ</a:t>
              </a:r>
              <a:r>
                <a:rPr lang="zh-CN" altLang="en-US" sz="1200" kern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禁止位</a:t>
              </a:r>
              <a:endParaRPr lang="zh-CN" altLang="en-US" sz="1200" kern="0">
                <a:solidFill>
                  <a:sysClr val="windowText" lastClr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" name="Line 170"/>
            <p:cNvSpPr>
              <a:spLocks noChangeShapeType="1"/>
            </p:cNvSpPr>
            <p:nvPr/>
          </p:nvSpPr>
          <p:spPr bwMode="auto">
            <a:xfrm>
              <a:off x="4044" y="2844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Line 171"/>
            <p:cNvSpPr>
              <a:spLocks noChangeShapeType="1"/>
            </p:cNvSpPr>
            <p:nvPr/>
          </p:nvSpPr>
          <p:spPr bwMode="auto">
            <a:xfrm flipV="1">
              <a:off x="4195" y="2568"/>
              <a:ext cx="0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Line 172"/>
            <p:cNvSpPr>
              <a:spLocks noChangeShapeType="1"/>
            </p:cNvSpPr>
            <p:nvPr/>
          </p:nvSpPr>
          <p:spPr bwMode="auto">
            <a:xfrm>
              <a:off x="4377" y="2568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Line 173"/>
            <p:cNvSpPr>
              <a:spLocks noChangeShapeType="1"/>
            </p:cNvSpPr>
            <p:nvPr/>
          </p:nvSpPr>
          <p:spPr bwMode="auto">
            <a:xfrm flipH="1">
              <a:off x="4044" y="2976"/>
              <a:ext cx="33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Group 86"/>
          <p:cNvGrpSpPr>
            <a:grpSpLocks/>
          </p:cNvGrpSpPr>
          <p:nvPr/>
        </p:nvGrpSpPr>
        <p:grpSpPr bwMode="auto">
          <a:xfrm>
            <a:off x="115747" y="1945669"/>
            <a:ext cx="5043086" cy="576263"/>
            <a:chOff x="2736" y="2216"/>
            <a:chExt cx="2745" cy="363"/>
          </a:xfrm>
        </p:grpSpPr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2736" y="2384"/>
              <a:ext cx="172" cy="1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solidFill>
                    <a:sysClr val="windowText" lastClr="000000"/>
                  </a:solidFill>
                  <a:latin typeface="Arial" pitchFamily="34" charset="0"/>
                </a:rPr>
                <a:t>N</a:t>
              </a: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2908" y="2384"/>
              <a:ext cx="172" cy="1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Z</a:t>
              </a:r>
            </a:p>
          </p:txBody>
        </p:sp>
        <p:sp>
          <p:nvSpPr>
            <p:cNvPr id="24" name="Rectangle 31"/>
            <p:cNvSpPr>
              <a:spLocks noChangeArrowheads="1"/>
            </p:cNvSpPr>
            <p:nvPr/>
          </p:nvSpPr>
          <p:spPr bwMode="auto">
            <a:xfrm>
              <a:off x="3079" y="2384"/>
              <a:ext cx="172" cy="1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25" name="Rectangle 32"/>
            <p:cNvSpPr>
              <a:spLocks noChangeArrowheads="1"/>
            </p:cNvSpPr>
            <p:nvPr/>
          </p:nvSpPr>
          <p:spPr bwMode="auto">
            <a:xfrm>
              <a:off x="3251" y="2384"/>
              <a:ext cx="172" cy="1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 dirty="0">
                  <a:solidFill>
                    <a:sysClr val="windowText" lastClr="000000"/>
                  </a:solidFill>
                  <a:latin typeface="Arial" pitchFamily="34" charset="0"/>
                </a:rPr>
                <a:t>V</a:t>
              </a:r>
            </a:p>
          </p:txBody>
        </p:sp>
        <p:sp>
          <p:nvSpPr>
            <p:cNvPr id="26" name="Rectangle 33"/>
            <p:cNvSpPr>
              <a:spLocks noChangeArrowheads="1"/>
            </p:cNvSpPr>
            <p:nvPr/>
          </p:nvSpPr>
          <p:spPr bwMode="auto">
            <a:xfrm>
              <a:off x="3421" y="2384"/>
              <a:ext cx="172" cy="1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200" b="1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27" name="Rectangle 34"/>
            <p:cNvSpPr>
              <a:spLocks noChangeArrowheads="1"/>
            </p:cNvSpPr>
            <p:nvPr/>
          </p:nvSpPr>
          <p:spPr bwMode="auto">
            <a:xfrm>
              <a:off x="3593" y="2384"/>
              <a:ext cx="172" cy="1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200" b="1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28" name="Rectangle 35"/>
            <p:cNvSpPr>
              <a:spLocks noChangeArrowheads="1"/>
            </p:cNvSpPr>
            <p:nvPr/>
          </p:nvSpPr>
          <p:spPr bwMode="auto">
            <a:xfrm>
              <a:off x="3765" y="2384"/>
              <a:ext cx="172" cy="1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200" b="1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3936" y="2384"/>
              <a:ext cx="172" cy="157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200" b="1" kern="0">
                <a:solidFill>
                  <a:sysClr val="windowText" lastClr="000000"/>
                </a:solidFill>
                <a:latin typeface="Arial" pitchFamily="34" charset="0"/>
              </a:endParaRPr>
            </a:p>
          </p:txBody>
        </p:sp>
        <p:sp>
          <p:nvSpPr>
            <p:cNvPr id="30" name="Rectangle 37"/>
            <p:cNvSpPr>
              <a:spLocks noChangeArrowheads="1"/>
            </p:cNvSpPr>
            <p:nvPr/>
          </p:nvSpPr>
          <p:spPr bwMode="auto">
            <a:xfrm>
              <a:off x="4107" y="2384"/>
              <a:ext cx="172" cy="157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I</a:t>
              </a:r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>
              <a:off x="4279" y="2384"/>
              <a:ext cx="172" cy="157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F</a:t>
              </a:r>
            </a:p>
          </p:txBody>
        </p:sp>
        <p:sp>
          <p:nvSpPr>
            <p:cNvPr id="32" name="Rectangle 39"/>
            <p:cNvSpPr>
              <a:spLocks noChangeArrowheads="1"/>
            </p:cNvSpPr>
            <p:nvPr/>
          </p:nvSpPr>
          <p:spPr bwMode="auto">
            <a:xfrm>
              <a:off x="4450" y="2384"/>
              <a:ext cx="172" cy="157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T</a:t>
              </a:r>
            </a:p>
          </p:txBody>
        </p:sp>
        <p:sp>
          <p:nvSpPr>
            <p:cNvPr id="33" name="Rectangle 40"/>
            <p:cNvSpPr>
              <a:spLocks noChangeArrowheads="1"/>
            </p:cNvSpPr>
            <p:nvPr/>
          </p:nvSpPr>
          <p:spPr bwMode="auto">
            <a:xfrm>
              <a:off x="4622" y="2384"/>
              <a:ext cx="172" cy="157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M4</a:t>
              </a:r>
            </a:p>
          </p:txBody>
        </p:sp>
        <p:sp>
          <p:nvSpPr>
            <p:cNvPr id="34" name="Rectangle 41"/>
            <p:cNvSpPr>
              <a:spLocks noChangeArrowheads="1"/>
            </p:cNvSpPr>
            <p:nvPr/>
          </p:nvSpPr>
          <p:spPr bwMode="auto">
            <a:xfrm>
              <a:off x="4794" y="2384"/>
              <a:ext cx="172" cy="157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M3</a:t>
              </a:r>
            </a:p>
          </p:txBody>
        </p:sp>
        <p:sp>
          <p:nvSpPr>
            <p:cNvPr id="35" name="Rectangle 42"/>
            <p:cNvSpPr>
              <a:spLocks noChangeArrowheads="1"/>
            </p:cNvSpPr>
            <p:nvPr/>
          </p:nvSpPr>
          <p:spPr bwMode="auto">
            <a:xfrm>
              <a:off x="4966" y="2384"/>
              <a:ext cx="172" cy="157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M2</a:t>
              </a:r>
            </a:p>
          </p:txBody>
        </p:sp>
        <p:sp>
          <p:nvSpPr>
            <p:cNvPr id="36" name="Rectangle 43"/>
            <p:cNvSpPr>
              <a:spLocks noChangeArrowheads="1"/>
            </p:cNvSpPr>
            <p:nvPr/>
          </p:nvSpPr>
          <p:spPr bwMode="auto">
            <a:xfrm>
              <a:off x="5137" y="2384"/>
              <a:ext cx="172" cy="157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M1</a:t>
              </a:r>
            </a:p>
          </p:txBody>
        </p:sp>
        <p:sp>
          <p:nvSpPr>
            <p:cNvPr id="37" name="Rectangle 44"/>
            <p:cNvSpPr>
              <a:spLocks noChangeArrowheads="1"/>
            </p:cNvSpPr>
            <p:nvPr/>
          </p:nvSpPr>
          <p:spPr bwMode="auto">
            <a:xfrm>
              <a:off x="5309" y="2384"/>
              <a:ext cx="172" cy="157"/>
            </a:xfrm>
            <a:prstGeom prst="rect">
              <a:avLst/>
            </a:prstGeom>
            <a:solidFill>
              <a:srgbClr val="FFCC99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M0</a:t>
              </a:r>
            </a:p>
          </p:txBody>
        </p:sp>
        <p:sp>
          <p:nvSpPr>
            <p:cNvPr id="38" name="Freeform 118"/>
            <p:cNvSpPr>
              <a:spLocks/>
            </p:cNvSpPr>
            <p:nvPr/>
          </p:nvSpPr>
          <p:spPr bwMode="auto">
            <a:xfrm>
              <a:off x="3793" y="2358"/>
              <a:ext cx="280" cy="221"/>
            </a:xfrm>
            <a:custGeom>
              <a:avLst/>
              <a:gdLst>
                <a:gd name="T0" fmla="*/ 0 w 476"/>
                <a:gd name="T1" fmla="*/ 341908232 h 360"/>
                <a:gd name="T2" fmla="*/ 312185503 w 476"/>
                <a:gd name="T3" fmla="*/ 341908232 h 360"/>
                <a:gd name="T4" fmla="*/ 415084589 w 476"/>
                <a:gd name="T5" fmla="*/ 0 h 360"/>
                <a:gd name="T6" fmla="*/ 102899121 w 476"/>
                <a:gd name="T7" fmla="*/ 0 h 360"/>
                <a:gd name="T8" fmla="*/ 0 w 476"/>
                <a:gd name="T9" fmla="*/ 341908232 h 3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6"/>
                <a:gd name="T16" fmla="*/ 0 h 360"/>
                <a:gd name="T17" fmla="*/ 476 w 476"/>
                <a:gd name="T18" fmla="*/ 360 h 3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6" h="360">
                  <a:moveTo>
                    <a:pt x="0" y="360"/>
                  </a:moveTo>
                  <a:lnTo>
                    <a:pt x="358" y="360"/>
                  </a:lnTo>
                  <a:lnTo>
                    <a:pt x="476" y="0"/>
                  </a:lnTo>
                  <a:lnTo>
                    <a:pt x="118" y="0"/>
                  </a:lnTo>
                  <a:lnTo>
                    <a:pt x="0" y="36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46"/>
            <p:cNvSpPr>
              <a:spLocks noChangeArrowheads="1"/>
            </p:cNvSpPr>
            <p:nvPr/>
          </p:nvSpPr>
          <p:spPr bwMode="auto">
            <a:xfrm>
              <a:off x="2736" y="2216"/>
              <a:ext cx="17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31</a:t>
              </a: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2908" y="2216"/>
              <a:ext cx="17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30</a:t>
              </a:r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3079" y="2216"/>
              <a:ext cx="17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29</a:t>
              </a:r>
            </a:p>
          </p:txBody>
        </p:sp>
        <p:sp>
          <p:nvSpPr>
            <p:cNvPr id="42" name="Rectangle 49"/>
            <p:cNvSpPr>
              <a:spLocks noChangeArrowheads="1"/>
            </p:cNvSpPr>
            <p:nvPr/>
          </p:nvSpPr>
          <p:spPr bwMode="auto">
            <a:xfrm>
              <a:off x="3251" y="2216"/>
              <a:ext cx="17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28</a:t>
              </a:r>
            </a:p>
          </p:txBody>
        </p:sp>
        <p:sp>
          <p:nvSpPr>
            <p:cNvPr id="43" name="Rectangle 50"/>
            <p:cNvSpPr>
              <a:spLocks noChangeArrowheads="1"/>
            </p:cNvSpPr>
            <p:nvPr/>
          </p:nvSpPr>
          <p:spPr bwMode="auto">
            <a:xfrm>
              <a:off x="3421" y="2216"/>
              <a:ext cx="17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27</a:t>
              </a:r>
            </a:p>
          </p:txBody>
        </p:sp>
        <p:sp>
          <p:nvSpPr>
            <p:cNvPr id="44" name="Rectangle 51"/>
            <p:cNvSpPr>
              <a:spLocks noChangeArrowheads="1"/>
            </p:cNvSpPr>
            <p:nvPr/>
          </p:nvSpPr>
          <p:spPr bwMode="auto">
            <a:xfrm>
              <a:off x="3593" y="2216"/>
              <a:ext cx="17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26</a:t>
              </a:r>
            </a:p>
          </p:txBody>
        </p:sp>
        <p:sp>
          <p:nvSpPr>
            <p:cNvPr id="45" name="Rectangle 52"/>
            <p:cNvSpPr>
              <a:spLocks noChangeArrowheads="1"/>
            </p:cNvSpPr>
            <p:nvPr/>
          </p:nvSpPr>
          <p:spPr bwMode="auto">
            <a:xfrm>
              <a:off x="4107" y="2216"/>
              <a:ext cx="17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46" name="Rectangle 53"/>
            <p:cNvSpPr>
              <a:spLocks noChangeArrowheads="1"/>
            </p:cNvSpPr>
            <p:nvPr/>
          </p:nvSpPr>
          <p:spPr bwMode="auto">
            <a:xfrm>
              <a:off x="4279" y="2216"/>
              <a:ext cx="17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47" name="Rectangle 54"/>
            <p:cNvSpPr>
              <a:spLocks noChangeArrowheads="1"/>
            </p:cNvSpPr>
            <p:nvPr/>
          </p:nvSpPr>
          <p:spPr bwMode="auto">
            <a:xfrm>
              <a:off x="4450" y="2216"/>
              <a:ext cx="17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48" name="Rectangle 55"/>
            <p:cNvSpPr>
              <a:spLocks noChangeArrowheads="1"/>
            </p:cNvSpPr>
            <p:nvPr/>
          </p:nvSpPr>
          <p:spPr bwMode="auto">
            <a:xfrm>
              <a:off x="4622" y="2216"/>
              <a:ext cx="17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49" name="Rectangle 56"/>
            <p:cNvSpPr>
              <a:spLocks noChangeArrowheads="1"/>
            </p:cNvSpPr>
            <p:nvPr/>
          </p:nvSpPr>
          <p:spPr bwMode="auto">
            <a:xfrm>
              <a:off x="4794" y="2216"/>
              <a:ext cx="17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50" name="Rectangle 57"/>
            <p:cNvSpPr>
              <a:spLocks noChangeArrowheads="1"/>
            </p:cNvSpPr>
            <p:nvPr/>
          </p:nvSpPr>
          <p:spPr bwMode="auto">
            <a:xfrm>
              <a:off x="4966" y="2216"/>
              <a:ext cx="17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51" name="Rectangle 58"/>
            <p:cNvSpPr>
              <a:spLocks noChangeArrowheads="1"/>
            </p:cNvSpPr>
            <p:nvPr/>
          </p:nvSpPr>
          <p:spPr bwMode="auto">
            <a:xfrm>
              <a:off x="5137" y="2216"/>
              <a:ext cx="17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52" name="Rectangle 59"/>
            <p:cNvSpPr>
              <a:spLocks noChangeArrowheads="1"/>
            </p:cNvSpPr>
            <p:nvPr/>
          </p:nvSpPr>
          <p:spPr bwMode="auto">
            <a:xfrm>
              <a:off x="5309" y="2216"/>
              <a:ext cx="172" cy="1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kern="0">
                  <a:solidFill>
                    <a:sysClr val="windowText" lastClr="000000"/>
                  </a:solidFill>
                  <a:latin typeface="Arial" pitchFamily="34" charset="0"/>
                </a:rPr>
                <a:t>0</a:t>
              </a:r>
            </a:p>
          </p:txBody>
        </p:sp>
      </p:grpSp>
      <p:sp>
        <p:nvSpPr>
          <p:cNvPr id="53" name="Text Box 167"/>
          <p:cNvSpPr txBox="1">
            <a:spLocks noChangeArrowheads="1"/>
          </p:cNvSpPr>
          <p:nvPr/>
        </p:nvSpPr>
        <p:spPr bwMode="auto">
          <a:xfrm>
            <a:off x="351581" y="2525107"/>
            <a:ext cx="76944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CPSR</a:t>
            </a:r>
            <a:r>
              <a:rPr lang="zh-CN" altLang="en-US" sz="12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寄存器</a:t>
            </a:r>
            <a:endParaRPr lang="zh-CN" altLang="en-US" sz="12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182994" y="1734410"/>
            <a:ext cx="1106614" cy="19379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5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427" y="56597"/>
            <a:ext cx="10276573" cy="6801403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  <p:sp>
        <p:nvSpPr>
          <p:cNvPr id="5" name="圆角矩形 4"/>
          <p:cNvSpPr/>
          <p:nvPr/>
        </p:nvSpPr>
        <p:spPr>
          <a:xfrm>
            <a:off x="5243332" y="4074289"/>
            <a:ext cx="324091" cy="47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319287" y="4548851"/>
            <a:ext cx="324091" cy="47456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332790" y="6400799"/>
            <a:ext cx="250784" cy="2681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332790" y="5321461"/>
            <a:ext cx="262359" cy="25657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63194" y="4041721"/>
            <a:ext cx="1661427" cy="138499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分支指令   </a:t>
            </a:r>
            <a:endParaRPr kumimoji="1" lang="en-US" altLang="zh-CN" sz="28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kumimoji="1" lang="en-US" altLang="zh-CN" sz="3200" b="1" dirty="0" err="1" smtClean="0">
                <a:latin typeface="Arial" panose="020B0604020202020204" pitchFamily="34" charset="0"/>
                <a:ea typeface="黑体" panose="02010609060101010101" pitchFamily="49" charset="-122"/>
              </a:rPr>
              <a:t>Bxx</a:t>
            </a:r>
            <a:endParaRPr kumimoji="1" lang="en-US" altLang="zh-CN" sz="3200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/>
            <a:r>
              <a:rPr kumimoji="1" lang="zh-CN" altLang="en-US" sz="24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典型形式</a:t>
            </a:r>
            <a:endParaRPr kumimoji="1" lang="zh-CN" altLang="en-US" sz="24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397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51614" y="572424"/>
            <a:ext cx="3297237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 </a:t>
            </a:r>
            <a:r>
              <a:rPr kumimoji="1"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kumimoji="1"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读取</a:t>
            </a:r>
            <a:r>
              <a:rPr kumimoji="1"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ADR</a:t>
            </a:r>
            <a:endParaRPr kumimoji="1" lang="zh-CN" altLang="en-US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251614" y="1765642"/>
            <a:ext cx="8315325" cy="3384550"/>
            <a:chOff x="227" y="1026"/>
            <a:chExt cx="5238" cy="2132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27" y="1026"/>
              <a:ext cx="5238" cy="2132"/>
            </a:xfrm>
            <a:prstGeom prst="roundRect">
              <a:avLst>
                <a:gd name="adj" fmla="val 3704"/>
              </a:avLst>
            </a:prstGeom>
            <a:solidFill>
              <a:srgbClr val="CCFFCC"/>
            </a:solidFill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85" y="1207"/>
              <a:ext cx="5044" cy="18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algn="just" eaLnBrk="1" fontAlgn="auto" hangingPunct="1">
                <a:spcBef>
                  <a:spcPct val="50000"/>
                </a:spcBef>
                <a:spcAft>
                  <a:spcPts val="0"/>
                </a:spcAft>
                <a:buClr>
                  <a:srgbClr val="0000FF"/>
                </a:buClr>
                <a:defRPr/>
              </a:pPr>
              <a:r>
                <a:rPr lang="en-US" altLang="zh-CN" sz="2400" kern="0" dirty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      ;</a:t>
              </a:r>
              <a:r>
                <a:rPr lang="zh-CN" altLang="en-US" sz="2400" kern="0" dirty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查表应用示例：</a:t>
              </a:r>
              <a:r>
                <a:rPr lang="zh-CN" altLang="en-US" sz="2000" kern="0" dirty="0" smtClean="0">
                  <a:solidFill>
                    <a:srgbClr val="0000FF"/>
                  </a:solidFill>
                </a:rPr>
                <a:t>				</a:t>
              </a:r>
            </a:p>
            <a:p>
              <a:pPr algn="just" eaLnBrk="1" fontAlgn="auto" hangingPunct="1">
                <a:spcBef>
                  <a:spcPct val="50000"/>
                </a:spcBef>
                <a:spcAft>
                  <a:spcPts val="0"/>
                </a:spcAft>
                <a:buClr>
                  <a:srgbClr val="0000FF"/>
                </a:buClr>
                <a:defRPr/>
              </a:pPr>
              <a:r>
                <a:rPr lang="zh-CN" altLang="en-US" sz="2000" kern="0" dirty="0" smtClean="0">
                  <a:solidFill>
                    <a:srgbClr val="3333CC"/>
                  </a:solidFill>
                  <a:latin typeface="Arial Black" pitchFamily="34" charset="0"/>
                </a:rPr>
                <a:t>      </a:t>
              </a:r>
              <a:r>
                <a:rPr lang="en-US" altLang="zh-CN" sz="2000" kern="0" dirty="0" smtClean="0">
                  <a:solidFill>
                    <a:srgbClr val="3333CC"/>
                  </a:solidFill>
                  <a:latin typeface="Arial Black" pitchFamily="34" charset="0"/>
                </a:rPr>
                <a:t>ADR    R0,</a:t>
              </a:r>
              <a:r>
                <a:rPr lang="en-US" altLang="zh-CN" sz="2000" kern="0" dirty="0" smtClean="0">
                  <a:solidFill>
                    <a:srgbClr val="FF00FF"/>
                  </a:solidFill>
                  <a:latin typeface="Arial Black" pitchFamily="34" charset="0"/>
                </a:rPr>
                <a:t>DISP_TAB</a:t>
              </a:r>
              <a:r>
                <a:rPr lang="en-US" altLang="zh-CN" sz="2000" kern="0" dirty="0" smtClean="0">
                  <a:solidFill>
                    <a:srgbClr val="3333CC"/>
                  </a:solidFill>
                  <a:latin typeface="Arial Black" pitchFamily="34" charset="0"/>
                </a:rPr>
                <a:t>	</a:t>
              </a:r>
              <a:r>
                <a:rPr lang="en-US" altLang="zh-CN" sz="2400" kern="0" dirty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;</a:t>
              </a:r>
              <a:r>
                <a:rPr lang="zh-CN" altLang="en-US" sz="2400" kern="0" dirty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加载转换表地址</a:t>
              </a:r>
            </a:p>
            <a:p>
              <a:pPr algn="just" eaLnBrk="1" fontAlgn="auto" hangingPunct="1">
                <a:spcBef>
                  <a:spcPct val="50000"/>
                </a:spcBef>
                <a:spcAft>
                  <a:spcPts val="0"/>
                </a:spcAft>
                <a:buClr>
                  <a:srgbClr val="0000FF"/>
                </a:buClr>
                <a:defRPr/>
              </a:pPr>
              <a:r>
                <a:rPr lang="zh-CN" altLang="en-US" sz="2000" kern="0" dirty="0" smtClean="0">
                  <a:solidFill>
                    <a:srgbClr val="3333CC"/>
                  </a:solidFill>
                  <a:latin typeface="Arial Black" pitchFamily="34" charset="0"/>
                </a:rPr>
                <a:t>      </a:t>
              </a:r>
              <a:r>
                <a:rPr lang="en-US" altLang="zh-CN" sz="2000" kern="0" dirty="0" smtClean="0">
                  <a:solidFill>
                    <a:srgbClr val="3333CC"/>
                  </a:solidFill>
                  <a:latin typeface="Arial Black" pitchFamily="34" charset="0"/>
                </a:rPr>
                <a:t>LDRB   R1,[R0,R2]	</a:t>
              </a:r>
              <a:r>
                <a:rPr lang="en-US" altLang="zh-CN" sz="2400" kern="0" dirty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; </a:t>
              </a:r>
              <a:r>
                <a:rPr lang="zh-CN" altLang="en-US" sz="2400" kern="0" dirty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使用</a:t>
              </a:r>
              <a:r>
                <a:rPr lang="en-US" altLang="zh-CN" sz="2400" kern="0" dirty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R2</a:t>
              </a:r>
              <a:r>
                <a:rPr lang="zh-CN" altLang="en-US" sz="2400" kern="0" dirty="0" smtClean="0">
                  <a:solidFill>
                    <a:srgbClr val="000000"/>
                  </a:solidFill>
                  <a:latin typeface="华文新魏" pitchFamily="2" charset="-122"/>
                  <a:ea typeface="华文新魏" pitchFamily="2" charset="-122"/>
                </a:rPr>
                <a:t>作为参数，进行查表</a:t>
              </a:r>
            </a:p>
            <a:p>
              <a:pPr algn="just" eaLnBrk="1" fontAlgn="auto" hangingPunct="1">
                <a:spcBef>
                  <a:spcPct val="50000"/>
                </a:spcBef>
                <a:spcAft>
                  <a:spcPts val="0"/>
                </a:spcAft>
                <a:buClr>
                  <a:srgbClr val="0000FF"/>
                </a:buClr>
                <a:defRPr/>
              </a:pPr>
              <a:r>
                <a:rPr lang="zh-CN" altLang="en-US" sz="2000" kern="0" dirty="0" smtClean="0">
                  <a:solidFill>
                    <a:srgbClr val="3333CC"/>
                  </a:solidFill>
                  <a:latin typeface="Arial Black" pitchFamily="34" charset="0"/>
                </a:rPr>
                <a:t>      </a:t>
              </a:r>
              <a:r>
                <a:rPr lang="en-US" altLang="zh-CN" sz="2000" kern="0" dirty="0" smtClean="0">
                  <a:solidFill>
                    <a:srgbClr val="3333CC"/>
                  </a:solidFill>
                  <a:latin typeface="Arial Black" pitchFamily="34" charset="0"/>
                </a:rPr>
                <a:t>…</a:t>
              </a:r>
            </a:p>
            <a:p>
              <a:pPr algn="just" eaLnBrk="1" fontAlgn="auto" hangingPunct="1">
                <a:spcBef>
                  <a:spcPct val="50000"/>
                </a:spcBef>
                <a:spcAft>
                  <a:spcPts val="0"/>
                </a:spcAft>
                <a:buClr>
                  <a:srgbClr val="0000FF"/>
                </a:buClr>
                <a:defRPr/>
              </a:pPr>
              <a:r>
                <a:rPr lang="en-US" altLang="zh-CN" sz="2000" kern="0" dirty="0" smtClean="0">
                  <a:solidFill>
                    <a:srgbClr val="FF00FF"/>
                  </a:solidFill>
                  <a:latin typeface="Arial Black" pitchFamily="34" charset="0"/>
                </a:rPr>
                <a:t>DISP_TAB</a:t>
              </a:r>
            </a:p>
            <a:p>
              <a:pPr algn="just" eaLnBrk="1" fontAlgn="auto" hangingPunct="1">
                <a:spcBef>
                  <a:spcPct val="50000"/>
                </a:spcBef>
                <a:spcAft>
                  <a:spcPts val="0"/>
                </a:spcAft>
                <a:buClr>
                  <a:srgbClr val="0000FF"/>
                </a:buClr>
                <a:defRPr/>
              </a:pPr>
              <a:r>
                <a:rPr lang="en-US" altLang="zh-CN" sz="2000" kern="0" dirty="0" smtClean="0">
                  <a:solidFill>
                    <a:srgbClr val="3333CC"/>
                  </a:solidFill>
                  <a:latin typeface="Arial Black" pitchFamily="34" charset="0"/>
                </a:rPr>
                <a:t>      DCB   0xC0,0xF9,0xA4,0xB0,0x99, 0x92,0x82,0xF8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74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447081" y="2480318"/>
            <a:ext cx="3200400" cy="2692400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00FF"/>
              </a:buClr>
              <a:defRPr/>
            </a:pPr>
            <a:r>
              <a:rPr lang="en-US" altLang="zh-CN" sz="2000" kern="0" smtClean="0">
                <a:solidFill>
                  <a:srgbClr val="3333CC"/>
                </a:solidFill>
                <a:latin typeface="Arial Black" pitchFamily="34" charset="0"/>
              </a:rPr>
              <a:t>      ...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00FF"/>
              </a:buClr>
              <a:defRPr/>
            </a:pPr>
            <a:r>
              <a:rPr lang="en-US" altLang="zh-CN" sz="2000" kern="0" smtClean="0">
                <a:solidFill>
                  <a:srgbClr val="3333CC"/>
                </a:solidFill>
                <a:latin typeface="Arial Black" pitchFamily="34" charset="0"/>
              </a:rPr>
              <a:t>      ADR     R0,Delay    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00FF"/>
              </a:buClr>
              <a:defRPr/>
            </a:pPr>
            <a:r>
              <a:rPr lang="en-US" altLang="zh-CN" sz="2000" kern="0" smtClean="0">
                <a:solidFill>
                  <a:srgbClr val="3333CC"/>
                </a:solidFill>
                <a:latin typeface="Arial Black" pitchFamily="34" charset="0"/>
              </a:rPr>
              <a:t>      ...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00FF"/>
              </a:buClr>
              <a:defRPr/>
            </a:pPr>
            <a:r>
              <a:rPr lang="en-US" altLang="zh-CN" sz="2000" kern="0" smtClean="0">
                <a:solidFill>
                  <a:srgbClr val="FF00FF"/>
                </a:solidFill>
                <a:latin typeface="Arial Black" pitchFamily="34" charset="0"/>
              </a:rPr>
              <a:t>Delay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00FF"/>
              </a:buClr>
              <a:defRPr/>
            </a:pPr>
            <a:r>
              <a:rPr lang="en-US" altLang="zh-CN" sz="2000" kern="0" smtClean="0">
                <a:solidFill>
                  <a:srgbClr val="3333CC"/>
                </a:solidFill>
                <a:latin typeface="Arial Black" pitchFamily="34" charset="0"/>
              </a:rPr>
              <a:t>      MOV     R0,r14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00FF"/>
              </a:buClr>
              <a:defRPr/>
            </a:pPr>
            <a:r>
              <a:rPr lang="en-US" altLang="zh-CN" sz="2000" kern="0" smtClean="0">
                <a:solidFill>
                  <a:srgbClr val="3333CC"/>
                </a:solidFill>
                <a:latin typeface="Arial Black" pitchFamily="34" charset="0"/>
              </a:rPr>
              <a:t>      ...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447081" y="1954856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00FF"/>
              </a:buClr>
              <a:defRPr/>
            </a:pPr>
            <a:r>
              <a:rPr lang="zh-CN" altLang="en-US" sz="2400" kern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应用示例（源程序）：</a:t>
            </a:r>
            <a:endParaRPr lang="zh-CN" altLang="en-US" sz="2400" kern="0" smtClean="0">
              <a:solidFill>
                <a:srgbClr val="0000FF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35969" y="5309243"/>
            <a:ext cx="32115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00FF"/>
              </a:buClr>
              <a:defRPr/>
            </a:pPr>
            <a:r>
              <a:rPr lang="zh-CN" altLang="en-US" sz="2400" kern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使用伪指令将程序标号</a:t>
            </a:r>
            <a:r>
              <a:rPr lang="en-US" altLang="zh-CN" sz="2400" kern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Delay</a:t>
            </a:r>
            <a:r>
              <a:rPr lang="zh-CN" altLang="en-US" sz="2400" kern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的地址存入</a:t>
            </a:r>
            <a:r>
              <a:rPr lang="en-US" altLang="zh-CN" sz="2400" kern="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rPr>
              <a:t>R0</a:t>
            </a:r>
            <a:endParaRPr lang="en-US" altLang="zh-CN" sz="2400" kern="0" smtClean="0">
              <a:solidFill>
                <a:srgbClr val="0000FF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370881" y="3878906"/>
            <a:ext cx="1066800" cy="381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3451969" y="3267718"/>
            <a:ext cx="1230312" cy="749300"/>
          </a:xfrm>
          <a:custGeom>
            <a:avLst/>
            <a:gdLst>
              <a:gd name="T0" fmla="*/ 0 w 775"/>
              <a:gd name="T1" fmla="*/ 1189513750 h 472"/>
              <a:gd name="T2" fmla="*/ 1381045064 w 775"/>
              <a:gd name="T3" fmla="*/ 617439075 h 472"/>
              <a:gd name="T4" fmla="*/ 1953119506 w 775"/>
              <a:gd name="T5" fmla="*/ 0 h 4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5" h="472">
                <a:moveTo>
                  <a:pt x="0" y="472"/>
                </a:moveTo>
                <a:cubicBezTo>
                  <a:pt x="91" y="434"/>
                  <a:pt x="419" y="324"/>
                  <a:pt x="548" y="245"/>
                </a:cubicBezTo>
                <a:cubicBezTo>
                  <a:pt x="677" y="166"/>
                  <a:pt x="728" y="51"/>
                  <a:pt x="775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252319" y="2491431"/>
            <a:ext cx="3870325" cy="2692400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00FF"/>
              </a:buClr>
              <a:defRPr/>
            </a:pPr>
            <a:r>
              <a:rPr lang="en-US" altLang="zh-CN" sz="1800" kern="0" smtClean="0">
                <a:solidFill>
                  <a:srgbClr val="0000FF"/>
                </a:solidFill>
              </a:rPr>
              <a:t>        </a:t>
            </a:r>
            <a:r>
              <a:rPr lang="en-US" altLang="zh-CN" sz="2000" kern="0" smtClean="0">
                <a:solidFill>
                  <a:srgbClr val="3333CC"/>
                </a:solidFill>
                <a:latin typeface="Arial Black" pitchFamily="34" charset="0"/>
              </a:rPr>
              <a:t>...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00FF"/>
              </a:buClr>
              <a:defRPr/>
            </a:pPr>
            <a:r>
              <a:rPr lang="en-US" altLang="zh-CN" sz="2000" kern="0" smtClean="0">
                <a:solidFill>
                  <a:srgbClr val="3333CC"/>
                </a:solidFill>
                <a:latin typeface="Arial Black" pitchFamily="34" charset="0"/>
              </a:rPr>
              <a:t>0x20    ADD    r0,pc,#0x3c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00FF"/>
              </a:buClr>
              <a:defRPr/>
            </a:pPr>
            <a:r>
              <a:rPr lang="en-US" altLang="zh-CN" sz="2000" kern="0" smtClean="0">
                <a:solidFill>
                  <a:srgbClr val="3333CC"/>
                </a:solidFill>
                <a:latin typeface="Arial Black" pitchFamily="34" charset="0"/>
              </a:rPr>
              <a:t>            ...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00FF"/>
              </a:buClr>
              <a:defRPr/>
            </a:pPr>
            <a:r>
              <a:rPr lang="en-US" altLang="zh-CN" sz="2000" kern="0" smtClean="0">
                <a:solidFill>
                  <a:srgbClr val="3333CC"/>
                </a:solidFill>
                <a:latin typeface="Arial Black" pitchFamily="34" charset="0"/>
              </a:rPr>
              <a:t>            ...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00FF"/>
              </a:buClr>
              <a:defRPr/>
            </a:pPr>
            <a:r>
              <a:rPr lang="en-US" altLang="zh-CN" sz="2000" kern="0" smtClean="0">
                <a:solidFill>
                  <a:srgbClr val="3333CC"/>
                </a:solidFill>
                <a:latin typeface="Arial Black" pitchFamily="34" charset="0"/>
              </a:rPr>
              <a:t>0x64    MOV    r0,r14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rgbClr val="0000FF"/>
              </a:buClr>
              <a:defRPr/>
            </a:pPr>
            <a:r>
              <a:rPr lang="en-US" altLang="zh-CN" sz="2000" kern="0" smtClean="0">
                <a:solidFill>
                  <a:srgbClr val="3333CC"/>
                </a:solidFill>
                <a:latin typeface="Arial Black" pitchFamily="34" charset="0"/>
              </a:rPr>
              <a:t>            ...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541244" y="1954856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编译后的反汇编代码：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6252319" y="2891481"/>
            <a:ext cx="3744912" cy="2978150"/>
            <a:chOff x="2925" y="1661"/>
            <a:chExt cx="2359" cy="1876"/>
          </a:xfrm>
        </p:grpSpPr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25" y="1661"/>
              <a:ext cx="635" cy="1876"/>
              <a:chOff x="2925" y="1661"/>
              <a:chExt cx="635" cy="1876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2925" y="3249"/>
                <a:ext cx="63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algn="just" eaLnBrk="1" fontAlgn="auto" hangingPunct="1">
                  <a:spcBef>
                    <a:spcPct val="50000"/>
                  </a:spcBef>
                  <a:spcAft>
                    <a:spcPts val="0"/>
                  </a:spcAft>
                  <a:buClr>
                    <a:srgbClr val="0000FF"/>
                  </a:buClr>
                  <a:defRPr/>
                </a:pPr>
                <a:r>
                  <a:rPr lang="zh-CN" altLang="en-US" sz="2400" kern="0" smtClean="0">
                    <a:solidFill>
                      <a:srgbClr val="000000"/>
                    </a:solidFill>
                    <a:latin typeface="华文新魏" pitchFamily="2" charset="-122"/>
                    <a:ea typeface="华文新魏" pitchFamily="2" charset="-122"/>
                  </a:rPr>
                  <a:t>地址</a:t>
                </a:r>
                <a:endParaRPr lang="zh-CN" altLang="en-US" sz="2400" kern="0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H="1" flipV="1">
                <a:off x="3198" y="2886"/>
                <a:ext cx="0" cy="36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971" y="1661"/>
                <a:ext cx="499" cy="117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3564" y="1661"/>
              <a:ext cx="1720" cy="1876"/>
              <a:chOff x="3564" y="1661"/>
              <a:chExt cx="1720" cy="1876"/>
            </a:xfrm>
          </p:grpSpPr>
          <p:sp>
            <p:nvSpPr>
              <p:cNvPr id="14" name="Text Box 16"/>
              <p:cNvSpPr txBox="1">
                <a:spLocks noChangeArrowheads="1"/>
              </p:cNvSpPr>
              <p:nvPr/>
            </p:nvSpPr>
            <p:spPr bwMode="auto">
              <a:xfrm>
                <a:off x="3951" y="3249"/>
                <a:ext cx="11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>
                        <a:alpha val="50195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buClr>
                    <a:srgbClr val="0000FF"/>
                  </a:buClr>
                  <a:defRPr/>
                </a:pPr>
                <a:r>
                  <a:rPr lang="zh-CN" altLang="en-US" sz="2400" kern="0" smtClean="0">
                    <a:solidFill>
                      <a:srgbClr val="000000"/>
                    </a:solidFill>
                    <a:latin typeface="华文新魏" pitchFamily="2" charset="-122"/>
                    <a:ea typeface="华文新魏" pitchFamily="2" charset="-122"/>
                  </a:rPr>
                  <a:t>程序代码</a:t>
                </a:r>
                <a:endParaRPr lang="zh-CN" altLang="en-US" sz="2400" kern="0" smtClean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3564" y="1661"/>
                <a:ext cx="1720" cy="117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Line 18"/>
              <p:cNvSpPr>
                <a:spLocks noChangeShapeType="1"/>
              </p:cNvSpPr>
              <p:nvPr/>
            </p:nvSpPr>
            <p:spPr bwMode="auto">
              <a:xfrm flipV="1">
                <a:off x="4468" y="2886"/>
                <a:ext cx="0" cy="36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1245976" y="776326"/>
            <a:ext cx="2402209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kumimoji="1"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读取</a:t>
            </a:r>
            <a:r>
              <a:rPr kumimoji="1"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ADR</a:t>
            </a:r>
            <a:endParaRPr kumimoji="1" lang="zh-CN" altLang="en-US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22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utoUpdateAnimBg="0"/>
      <p:bldP spid="6" grpId="0" autoUpdateAnimBg="0"/>
      <p:bldP spid="7" grpId="0" animBg="1"/>
      <p:bldP spid="9" grpId="0" animBg="1" autoUpdateAnimBg="0"/>
      <p:bldP spid="1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99319" y="564717"/>
            <a:ext cx="70564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7. </a:t>
            </a:r>
            <a:r>
              <a:rPr kumimoji="1" lang="zh-CN" altLang="en-US" sz="2800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杂项</a:t>
            </a:r>
            <a:r>
              <a:rPr kumimoji="1"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指令</a:t>
            </a:r>
            <a:r>
              <a:rPr kumimoji="1"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状态寄存器读指令</a:t>
            </a:r>
            <a:r>
              <a:rPr kumimoji="1"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MRS</a:t>
            </a:r>
            <a:endParaRPr kumimoji="1" lang="zh-CN" altLang="en-US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19163" y="1491706"/>
            <a:ext cx="87852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ARM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中，只有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MRS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指令可以对状态寄存器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CPSR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SPSR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进行读操作。通过读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CPSR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可以了解当前处理器的工作状态。读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SPSR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寄存器可以了解到进入异常前的处理器状态。指令格式如下所示：</a:t>
            </a:r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835150" y="3095625"/>
            <a:ext cx="5689600" cy="723900"/>
            <a:chOff x="1610" y="2386"/>
            <a:chExt cx="2994" cy="545"/>
          </a:xfrm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610" y="2386"/>
              <a:ext cx="2994" cy="545"/>
            </a:xfrm>
            <a:prstGeom prst="roundRect">
              <a:avLst>
                <a:gd name="adj" fmla="val 4366"/>
              </a:avLst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91" y="2386"/>
              <a:ext cx="27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32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MRS    </a:t>
              </a:r>
              <a:r>
                <a:rPr lang="zh-CN" altLang="en-US" sz="32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方正粗宋_GBK" pitchFamily="65" charset="-122"/>
                </a:rPr>
                <a:t>目标寄存器</a:t>
              </a:r>
              <a:r>
                <a:rPr lang="zh-CN" altLang="en-US" sz="3200" kern="0" dirty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，</a:t>
              </a:r>
              <a:r>
                <a:rPr lang="en-US" altLang="zh-CN" sz="3200" kern="0" dirty="0" err="1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psr</a:t>
              </a:r>
              <a:endParaRPr lang="en-US" altLang="zh-CN" sz="3200" kern="0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华文新魏" pitchFamily="2" charset="-122"/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2771775" y="3960813"/>
            <a:ext cx="4178300" cy="404812"/>
            <a:chOff x="2153" y="3385"/>
            <a:chExt cx="2632" cy="255"/>
          </a:xfrm>
        </p:grpSpPr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153" y="3385"/>
              <a:ext cx="1045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>
                  <a:solidFill>
                    <a:sysClr val="windowText" lastClr="000000"/>
                  </a:solidFill>
                  <a:latin typeface="Times New Roman" pitchFamily="18" charset="0"/>
                  <a:ea typeface="华文新魏" pitchFamily="2" charset="-122"/>
                </a:rPr>
                <a:t>目标寄存器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3694" y="3385"/>
              <a:ext cx="1091" cy="2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800" kern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PSR</a:t>
              </a:r>
            </a:p>
          </p:txBody>
        </p:sp>
      </p:grp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4427538" y="4176713"/>
            <a:ext cx="720725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19163" y="4722813"/>
            <a:ext cx="8458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示例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kumimoji="1" lang="en-US" altLang="zh-CN" sz="2400" dirty="0">
                <a:solidFill>
                  <a:srgbClr val="0000FF"/>
                </a:solidFill>
                <a:latin typeface="Arial Black" panose="020B0A04020102020204" pitchFamily="34" charset="0"/>
              </a:rPr>
              <a:t>MRS    R1,CPSR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; 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读取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CPSR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状态寄存器到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R1</a:t>
            </a:r>
          </a:p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kumimoji="1" lang="en-US" altLang="zh-CN" sz="2400" dirty="0">
                <a:solidFill>
                  <a:srgbClr val="0000FF"/>
                </a:solidFill>
                <a:latin typeface="Arial Black" panose="020B0A04020102020204" pitchFamily="34" charset="0"/>
              </a:rPr>
              <a:t>MRS    R2,SPSR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	    ; 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读取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SPSR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状态寄存器到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18681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65700" y="506774"/>
            <a:ext cx="70564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杂项指令</a:t>
            </a:r>
            <a:r>
              <a:rPr kumimoji="1"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状态寄存器写指令</a:t>
            </a:r>
            <a:r>
              <a:rPr kumimoji="1"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MSR</a:t>
            </a:r>
            <a:endParaRPr kumimoji="1" lang="zh-CN" altLang="en-US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600119" y="2827599"/>
            <a:ext cx="6624638" cy="865188"/>
            <a:chOff x="1610" y="2386"/>
            <a:chExt cx="2994" cy="545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1610" y="2386"/>
              <a:ext cx="2994" cy="545"/>
            </a:xfrm>
            <a:prstGeom prst="roundRect">
              <a:avLst>
                <a:gd name="adj" fmla="val 4366"/>
              </a:avLst>
            </a:prstGeom>
            <a:solidFill>
              <a:srgbClr val="CCFFCC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791" y="2477"/>
              <a:ext cx="272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3200" kern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MSR      psr_field</a:t>
              </a:r>
              <a:r>
                <a:rPr lang="zh-CN" altLang="en-US" sz="3200" kern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华文新魏" pitchFamily="2" charset="-122"/>
                </a:rPr>
                <a:t>，</a:t>
              </a:r>
              <a:r>
                <a:rPr lang="zh-CN" altLang="en-US" sz="3200" kern="0">
                  <a:solidFill>
                    <a:srgbClr val="3333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方正粗宋_GBK" pitchFamily="65" charset="-122"/>
                </a:rPr>
                <a:t>操作数</a:t>
              </a: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952419" y="3548324"/>
            <a:ext cx="7704138" cy="3081338"/>
            <a:chOff x="476" y="2024"/>
            <a:chExt cx="4853" cy="2177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332" y="2024"/>
              <a:ext cx="0" cy="317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514" y="2343"/>
              <a:ext cx="1815" cy="108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9050">
              <a:solidFill>
                <a:srgbClr val="66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2400" kern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rPr>
                <a:t>操作数分为两种：</a:t>
              </a:r>
            </a:p>
            <a:p>
              <a:pPr fontAlgn="auto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rgbClr val="0000FF"/>
                  </a:solidFill>
                  <a:latin typeface="Arial Black" pitchFamily="34" charset="0"/>
                  <a:ea typeface="黑体" pitchFamily="49" charset="-122"/>
                </a:rPr>
                <a:t>1</a:t>
              </a:r>
              <a:r>
                <a:rPr lang="en-US" altLang="zh-CN" sz="2400" kern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rPr>
                <a:t>.</a:t>
              </a:r>
              <a:r>
                <a:rPr lang="zh-CN" altLang="en-US" sz="2400" kern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rPr>
                <a:t>寄存器</a:t>
              </a:r>
            </a:p>
            <a:p>
              <a:pPr fontAlgn="auto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rgbClr val="0000FF"/>
                  </a:solidFill>
                  <a:latin typeface="Arial Black" pitchFamily="34" charset="0"/>
                  <a:ea typeface="黑体" pitchFamily="49" charset="-122"/>
                </a:rPr>
                <a:t>2</a:t>
              </a:r>
              <a:r>
                <a:rPr lang="en-US" altLang="zh-CN" sz="2400" kern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rPr>
                <a:t>.8</a:t>
              </a:r>
              <a:r>
                <a:rPr lang="zh-CN" altLang="en-US" sz="2400" kern="0">
                  <a:solidFill>
                    <a:sysClr val="windowText" lastClr="000000"/>
                  </a:solidFill>
                  <a:latin typeface="黑体" pitchFamily="49" charset="-122"/>
                  <a:ea typeface="黑体" pitchFamily="49" charset="-122"/>
                </a:rPr>
                <a:t>位图立即数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2925" y="2024"/>
              <a:ext cx="0" cy="317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476" y="2343"/>
              <a:ext cx="2948" cy="1858"/>
            </a:xfrm>
            <a:prstGeom prst="roundRect">
              <a:avLst>
                <a:gd name="adj" fmla="val 6523"/>
              </a:avLst>
            </a:prstGeom>
            <a:solidFill>
              <a:srgbClr val="FFFFCC"/>
            </a:solidFill>
            <a:ln w="19050">
              <a:solidFill>
                <a:srgbClr val="66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fontAlgn="auto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rPr>
                <a:t>PSR</a:t>
              </a:r>
              <a:r>
                <a:rPr lang="zh-CN" altLang="en-US" sz="2400" ker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rPr>
                <a:t>寄存器被分为四个</a:t>
              </a:r>
              <a:r>
                <a:rPr lang="en-US" altLang="zh-CN" sz="2400" ker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rPr>
                <a:t>8</a:t>
              </a:r>
              <a:r>
                <a:rPr lang="zh-CN" altLang="en-US" sz="2400" ker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rPr>
                <a:t>位的域：</a:t>
              </a:r>
            </a:p>
            <a:p>
              <a:pPr fontAlgn="auto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rgbClr val="0000FF"/>
                  </a:solidFill>
                  <a:latin typeface="Arial Black" pitchFamily="34" charset="0"/>
                  <a:ea typeface="黑体" pitchFamily="2" charset="-122"/>
                </a:rPr>
                <a:t>1</a:t>
              </a:r>
              <a:r>
                <a:rPr lang="en-US" altLang="zh-CN" sz="2400" ker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rPr>
                <a:t>.</a:t>
              </a:r>
              <a:r>
                <a:rPr lang="zh-CN" altLang="en-US" sz="2400" ker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rPr>
                <a:t>状态位域：用</a:t>
              </a:r>
              <a:r>
                <a:rPr lang="en-US" altLang="zh-CN" sz="2800" kern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2" charset="-122"/>
                </a:rPr>
                <a:t>s</a:t>
              </a:r>
              <a:r>
                <a:rPr lang="zh-CN" altLang="en-US" sz="2400" ker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rPr>
                <a:t>表示</a:t>
              </a:r>
            </a:p>
            <a:p>
              <a:pPr fontAlgn="auto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rgbClr val="0000FF"/>
                  </a:solidFill>
                  <a:latin typeface="Arial Black" pitchFamily="34" charset="0"/>
                  <a:ea typeface="黑体" pitchFamily="2" charset="-122"/>
                </a:rPr>
                <a:t>2</a:t>
              </a:r>
              <a:r>
                <a:rPr lang="en-US" altLang="zh-CN" sz="2400" ker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rPr>
                <a:t>.</a:t>
              </a:r>
              <a:r>
                <a:rPr lang="zh-CN" altLang="en-US" sz="2400" ker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rPr>
                <a:t>扩展位域：用</a:t>
              </a:r>
              <a:r>
                <a:rPr lang="en-US" altLang="zh-CN" sz="2800" kern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2" charset="-122"/>
                </a:rPr>
                <a:t>x</a:t>
              </a:r>
              <a:r>
                <a:rPr lang="zh-CN" altLang="en-US" sz="2400" ker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rPr>
                <a:t>表示</a:t>
              </a:r>
            </a:p>
            <a:p>
              <a:pPr fontAlgn="auto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rgbClr val="0000FF"/>
                  </a:solidFill>
                  <a:latin typeface="Arial Black" pitchFamily="34" charset="0"/>
                  <a:ea typeface="黑体" pitchFamily="2" charset="-122"/>
                </a:rPr>
                <a:t>3</a:t>
              </a:r>
              <a:r>
                <a:rPr lang="en-US" altLang="zh-CN" sz="2400" ker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rPr>
                <a:t>.</a:t>
              </a:r>
              <a:r>
                <a:rPr lang="zh-CN" altLang="en-US" sz="2400" ker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rPr>
                <a:t>条件标志位域：用</a:t>
              </a:r>
              <a:r>
                <a:rPr lang="en-US" altLang="zh-CN" sz="2800" kern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2" charset="-122"/>
                </a:rPr>
                <a:t>f</a:t>
              </a:r>
              <a:r>
                <a:rPr lang="zh-CN" altLang="en-US" sz="2400" ker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rPr>
                <a:t>表示</a:t>
              </a:r>
            </a:p>
            <a:p>
              <a:pPr fontAlgn="auto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400" kern="0">
                  <a:solidFill>
                    <a:srgbClr val="0000FF"/>
                  </a:solidFill>
                  <a:latin typeface="Arial Black" pitchFamily="34" charset="0"/>
                  <a:ea typeface="黑体" pitchFamily="2" charset="-122"/>
                </a:rPr>
                <a:t>4</a:t>
              </a:r>
              <a:r>
                <a:rPr lang="en-US" altLang="zh-CN" sz="2400" ker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rPr>
                <a:t>.</a:t>
              </a:r>
              <a:r>
                <a:rPr lang="zh-CN" altLang="en-US" sz="2400" ker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rPr>
                <a:t>控制位域：用</a:t>
              </a:r>
              <a:r>
                <a:rPr lang="en-US" altLang="zh-CN" sz="2800" kern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黑体" pitchFamily="2" charset="-122"/>
                </a:rPr>
                <a:t>c</a:t>
              </a:r>
              <a:r>
                <a:rPr lang="zh-CN" altLang="en-US" sz="2400" kern="0">
                  <a:solidFill>
                    <a:sysClr val="windowText" lastClr="000000"/>
                  </a:solidFill>
                  <a:latin typeface="黑体" pitchFamily="2" charset="-122"/>
                  <a:ea typeface="黑体" pitchFamily="2" charset="-122"/>
                </a:rPr>
                <a:t>表示</a:t>
              </a:r>
            </a:p>
          </p:txBody>
        </p:sp>
      </p:grp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09641" y="1293019"/>
            <a:ext cx="87852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ARM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中，只有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MSR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指令可以对状态寄存器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CPSR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SPSR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进行写操作。与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MRS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配合使用，可以实现对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CPSR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SPSR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寄存器的读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修改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kumimoji="1"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写操作，可以切换处理器模式等操作。</a:t>
            </a:r>
          </a:p>
        </p:txBody>
      </p:sp>
    </p:spTree>
    <p:extLst>
      <p:ext uri="{BB962C8B-B14F-4D97-AF65-F5344CB8AC3E}">
        <p14:creationId xmlns:p14="http://schemas.microsoft.com/office/powerpoint/2010/main" val="92130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93855" y="1041870"/>
            <a:ext cx="7441959" cy="145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</a:pPr>
            <a:r>
              <a:rPr kumimoji="1"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示例：将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R0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的内容写入</a:t>
            </a:r>
            <a:r>
              <a:rPr kumimoji="1"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CPSR</a:t>
            </a:r>
            <a:r>
              <a:rPr kumimoji="1"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寄存器的控制位</a:t>
            </a:r>
            <a:r>
              <a:rPr kumimoji="1"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域</a:t>
            </a:r>
            <a:endParaRPr kumimoji="1"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</a:pPr>
            <a:endParaRPr kumimoji="1" lang="zh-CN" altLang="en-US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</a:pPr>
            <a:r>
              <a:rPr kumimoji="1" lang="en-US" altLang="zh-CN" sz="24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MSR    </a:t>
            </a:r>
            <a:r>
              <a:rPr kumimoji="1" lang="en-US" altLang="zh-CN" sz="2400" dirty="0" err="1">
                <a:solidFill>
                  <a:srgbClr val="0000FF"/>
                </a:solidFill>
                <a:latin typeface="Arial Black" panose="020B0A04020102020204" pitchFamily="34" charset="0"/>
              </a:rPr>
              <a:t>CPSR_</a:t>
            </a:r>
            <a:r>
              <a:rPr kumimoji="1" lang="en-US" altLang="zh-CN" sz="2400" dirty="0" err="1">
                <a:solidFill>
                  <a:srgbClr val="FF00FF"/>
                </a:solidFill>
                <a:latin typeface="Arial Black" panose="020B0A04020102020204" pitchFamily="34" charset="0"/>
              </a:rPr>
              <a:t>c</a:t>
            </a:r>
            <a:r>
              <a:rPr kumimoji="1" lang="en-US" altLang="zh-CN" sz="2400" dirty="0" smtClean="0">
                <a:solidFill>
                  <a:srgbClr val="0000FF"/>
                </a:solidFill>
                <a:latin typeface="Arial Black" panose="020B0A04020102020204" pitchFamily="34" charset="0"/>
              </a:rPr>
              <a:t>,   R0</a:t>
            </a:r>
            <a:endParaRPr kumimoji="1" lang="en-US" altLang="zh-CN" sz="2400" dirty="0">
              <a:solidFill>
                <a:srgbClr val="0000FF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95135" y="3914905"/>
            <a:ext cx="8785225" cy="2663825"/>
            <a:chOff x="113" y="2432"/>
            <a:chExt cx="5534" cy="1678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13" y="2432"/>
              <a:ext cx="5511" cy="1678"/>
              <a:chOff x="113" y="2432"/>
              <a:chExt cx="5511" cy="1678"/>
            </a:xfrm>
          </p:grpSpPr>
          <p:sp>
            <p:nvSpPr>
              <p:cNvPr id="27" name="AutoShape 8"/>
              <p:cNvSpPr>
                <a:spLocks noChangeArrowheads="1"/>
              </p:cNvSpPr>
              <p:nvPr/>
            </p:nvSpPr>
            <p:spPr bwMode="auto">
              <a:xfrm>
                <a:off x="113" y="2432"/>
                <a:ext cx="5511" cy="1678"/>
              </a:xfrm>
              <a:prstGeom prst="roundRect">
                <a:avLst>
                  <a:gd name="adj" fmla="val 3185"/>
                </a:avLst>
              </a:prstGeom>
              <a:solidFill>
                <a:srgbClr val="CCFFCC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8" name="Group 9"/>
              <p:cNvGrpSpPr>
                <a:grpSpLocks/>
              </p:cNvGrpSpPr>
              <p:nvPr/>
            </p:nvGrpSpPr>
            <p:grpSpPr bwMode="auto">
              <a:xfrm flipV="1">
                <a:off x="755" y="3543"/>
                <a:ext cx="864" cy="234"/>
                <a:chOff x="672" y="2112"/>
                <a:chExt cx="864" cy="288"/>
              </a:xfrm>
            </p:grpSpPr>
            <p:sp>
              <p:nvSpPr>
                <p:cNvPr id="4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672" y="225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536" y="225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Line 12"/>
                <p:cNvSpPr>
                  <a:spLocks noChangeShapeType="1"/>
                </p:cNvSpPr>
                <p:nvPr/>
              </p:nvSpPr>
              <p:spPr bwMode="auto">
                <a:xfrm>
                  <a:off x="672" y="2256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104" y="211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9" name="Text Box 14"/>
              <p:cNvSpPr txBox="1">
                <a:spLocks noChangeArrowheads="1"/>
              </p:cNvSpPr>
              <p:nvPr/>
            </p:nvSpPr>
            <p:spPr bwMode="auto">
              <a:xfrm>
                <a:off x="550" y="3777"/>
                <a:ext cx="13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2400" kern="0" smtClean="0">
                    <a:solidFill>
                      <a:srgbClr val="000000"/>
                    </a:solidFill>
                    <a:latin typeface="华文新魏" pitchFamily="2" charset="-122"/>
                    <a:ea typeface="华文新魏" pitchFamily="2" charset="-122"/>
                  </a:rPr>
                  <a:t>条件代码标志</a:t>
                </a:r>
              </a:p>
            </p:txBody>
          </p:sp>
          <p:sp>
            <p:nvSpPr>
              <p:cNvPr id="30" name="Text Box 15"/>
              <p:cNvSpPr txBox="1">
                <a:spLocks noChangeArrowheads="1"/>
              </p:cNvSpPr>
              <p:nvPr/>
            </p:nvSpPr>
            <p:spPr bwMode="auto">
              <a:xfrm>
                <a:off x="1955" y="3777"/>
                <a:ext cx="11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2400" kern="0" smtClean="0">
                    <a:solidFill>
                      <a:srgbClr val="000000"/>
                    </a:solidFill>
                    <a:latin typeface="华文新魏" pitchFamily="2" charset="-122"/>
                    <a:ea typeface="华文新魏" pitchFamily="2" charset="-122"/>
                  </a:rPr>
                  <a:t>保留</a:t>
                </a:r>
              </a:p>
            </p:txBody>
          </p:sp>
          <p:grpSp>
            <p:nvGrpSpPr>
              <p:cNvPr id="31" name="Group 16"/>
              <p:cNvGrpSpPr>
                <a:grpSpLocks/>
              </p:cNvGrpSpPr>
              <p:nvPr/>
            </p:nvGrpSpPr>
            <p:grpSpPr bwMode="auto">
              <a:xfrm flipV="1">
                <a:off x="1907" y="3543"/>
                <a:ext cx="1152" cy="234"/>
                <a:chOff x="1824" y="2112"/>
                <a:chExt cx="1152" cy="288"/>
              </a:xfrm>
            </p:grpSpPr>
            <p:sp>
              <p:nvSpPr>
                <p:cNvPr id="42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824" y="225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Line 18"/>
                <p:cNvSpPr>
                  <a:spLocks noChangeShapeType="1"/>
                </p:cNvSpPr>
                <p:nvPr/>
              </p:nvSpPr>
              <p:spPr bwMode="auto">
                <a:xfrm>
                  <a:off x="1824" y="2256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400" y="2112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976" y="225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2" name="Group 21"/>
              <p:cNvGrpSpPr>
                <a:grpSpLocks/>
              </p:cNvGrpSpPr>
              <p:nvPr/>
            </p:nvGrpSpPr>
            <p:grpSpPr bwMode="auto">
              <a:xfrm flipV="1">
                <a:off x="3347" y="3543"/>
                <a:ext cx="1968" cy="234"/>
                <a:chOff x="3120" y="1920"/>
                <a:chExt cx="1968" cy="288"/>
              </a:xfrm>
            </p:grpSpPr>
            <p:sp>
              <p:nvSpPr>
                <p:cNvPr id="38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120" y="206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Line 23"/>
                <p:cNvSpPr>
                  <a:spLocks noChangeShapeType="1"/>
                </p:cNvSpPr>
                <p:nvPr/>
              </p:nvSpPr>
              <p:spPr bwMode="auto">
                <a:xfrm>
                  <a:off x="3120" y="2064"/>
                  <a:ext cx="19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128" y="1920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5088" y="206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3" name="Text Box 26"/>
              <p:cNvSpPr txBox="1">
                <a:spLocks noChangeArrowheads="1"/>
              </p:cNvSpPr>
              <p:nvPr/>
            </p:nvSpPr>
            <p:spPr bwMode="auto">
              <a:xfrm>
                <a:off x="3817" y="3777"/>
                <a:ext cx="11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zh-CN" altLang="en-US" sz="2400" kern="0" smtClean="0">
                    <a:solidFill>
                      <a:srgbClr val="000000"/>
                    </a:solidFill>
                    <a:latin typeface="华文新魏" pitchFamily="2" charset="-122"/>
                    <a:ea typeface="华文新魏" pitchFamily="2" charset="-122"/>
                  </a:rPr>
                  <a:t>控制位域</a:t>
                </a:r>
              </a:p>
            </p:txBody>
          </p:sp>
          <p:sp>
            <p:nvSpPr>
              <p:cNvPr id="34" name="Rectangle 27"/>
              <p:cNvSpPr>
                <a:spLocks noChangeArrowheads="1"/>
              </p:cNvSpPr>
              <p:nvPr/>
            </p:nvSpPr>
            <p:spPr bwMode="auto">
              <a:xfrm>
                <a:off x="3243" y="2552"/>
                <a:ext cx="2222" cy="272"/>
              </a:xfrm>
              <a:prstGeom prst="rect">
                <a:avLst/>
              </a:prstGeom>
              <a:solidFill>
                <a:srgbClr val="CC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000" kern="0">
                    <a:solidFill>
                      <a:srgbClr val="FF00FF"/>
                    </a:solidFill>
                    <a:latin typeface="Arial Black" pitchFamily="34" charset="0"/>
                    <a:ea typeface="华文新魏" pitchFamily="2" charset="-122"/>
                  </a:rPr>
                  <a:t>Byte0</a:t>
                </a:r>
              </a:p>
            </p:txBody>
          </p:sp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703" y="2552"/>
                <a:ext cx="2540" cy="272"/>
              </a:xfrm>
              <a:prstGeom prst="rect">
                <a:avLst/>
              </a:prstGeom>
              <a:solidFill>
                <a:srgbClr val="CCFFFF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000" kern="0">
                    <a:solidFill>
                      <a:srgbClr val="3333CC"/>
                    </a:solidFill>
                    <a:latin typeface="Arial Black" pitchFamily="34" charset="0"/>
                    <a:ea typeface="华文新魏" pitchFamily="2" charset="-122"/>
                  </a:rPr>
                  <a:t>Byte3,      Byte2,      Byte1</a:t>
                </a:r>
              </a:p>
            </p:txBody>
          </p:sp>
          <p:sp>
            <p:nvSpPr>
              <p:cNvPr id="36" name="Text Box 29"/>
              <p:cNvSpPr txBox="1">
                <a:spLocks noChangeArrowheads="1"/>
              </p:cNvSpPr>
              <p:nvPr/>
            </p:nvSpPr>
            <p:spPr bwMode="auto">
              <a:xfrm>
                <a:off x="370" y="2552"/>
                <a:ext cx="4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000" kern="0" smtClean="0">
                    <a:solidFill>
                      <a:srgbClr val="FF00FF"/>
                    </a:solidFill>
                    <a:latin typeface="Arial Black" pitchFamily="34" charset="0"/>
                    <a:ea typeface="华文新魏" pitchFamily="2" charset="-122"/>
                  </a:rPr>
                  <a:t>R0</a:t>
                </a:r>
              </a:p>
            </p:txBody>
          </p:sp>
          <p:sp>
            <p:nvSpPr>
              <p:cNvPr id="37" name="Text Box 30"/>
              <p:cNvSpPr txBox="1">
                <a:spLocks noChangeArrowheads="1"/>
              </p:cNvSpPr>
              <p:nvPr/>
            </p:nvSpPr>
            <p:spPr bwMode="auto">
              <a:xfrm>
                <a:off x="113" y="3249"/>
                <a:ext cx="83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000" kern="0" smtClean="0">
                    <a:solidFill>
                      <a:srgbClr val="FF00FF"/>
                    </a:solidFill>
                    <a:latin typeface="Arial Black" pitchFamily="34" charset="0"/>
                    <a:ea typeface="华文新魏" pitchFamily="2" charset="-122"/>
                  </a:rPr>
                  <a:t>CPSR</a:t>
                </a:r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703" y="2989"/>
              <a:ext cx="4944" cy="528"/>
              <a:chOff x="384" y="2352"/>
              <a:chExt cx="5088" cy="528"/>
            </a:xfrm>
          </p:grpSpPr>
          <p:grpSp>
            <p:nvGrpSpPr>
              <p:cNvPr id="8" name="Group 32"/>
              <p:cNvGrpSpPr>
                <a:grpSpLocks/>
              </p:cNvGrpSpPr>
              <p:nvPr/>
            </p:nvGrpSpPr>
            <p:grpSpPr bwMode="auto">
              <a:xfrm>
                <a:off x="384" y="2592"/>
                <a:ext cx="4896" cy="288"/>
                <a:chOff x="384" y="2208"/>
                <a:chExt cx="4896" cy="288"/>
              </a:xfrm>
            </p:grpSpPr>
            <p:sp>
              <p:nvSpPr>
                <p:cNvPr id="10" name="Rectangle 33"/>
                <p:cNvSpPr>
                  <a:spLocks noChangeArrowheads="1"/>
                </p:cNvSpPr>
                <p:nvPr/>
              </p:nvSpPr>
              <p:spPr bwMode="auto">
                <a:xfrm>
                  <a:off x="384" y="2208"/>
                  <a:ext cx="4896" cy="288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" name="Rectangle 34"/>
                <p:cNvSpPr>
                  <a:spLocks noChangeArrowheads="1"/>
                </p:cNvSpPr>
                <p:nvPr/>
              </p:nvSpPr>
              <p:spPr bwMode="auto">
                <a:xfrm>
                  <a:off x="384" y="2208"/>
                  <a:ext cx="288" cy="28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kern="0">
                      <a:solidFill>
                        <a:sysClr val="windowText" lastClr="000000"/>
                      </a:solidFill>
                      <a:latin typeface="华文新魏" pitchFamily="2" charset="-122"/>
                      <a:ea typeface="华文新魏" pitchFamily="2" charset="-122"/>
                    </a:rPr>
                    <a:t>N</a:t>
                  </a:r>
                </a:p>
              </p:txBody>
            </p:sp>
            <p:sp>
              <p:nvSpPr>
                <p:cNvPr id="12" name="Rectangle 35"/>
                <p:cNvSpPr>
                  <a:spLocks noChangeArrowheads="1"/>
                </p:cNvSpPr>
                <p:nvPr/>
              </p:nvSpPr>
              <p:spPr bwMode="auto">
                <a:xfrm>
                  <a:off x="672" y="2208"/>
                  <a:ext cx="288" cy="28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kern="0">
                      <a:solidFill>
                        <a:sysClr val="windowText" lastClr="000000"/>
                      </a:solidFill>
                      <a:latin typeface="华文新魏" pitchFamily="2" charset="-122"/>
                      <a:ea typeface="华文新魏" pitchFamily="2" charset="-122"/>
                    </a:rPr>
                    <a:t>Z</a:t>
                  </a:r>
                </a:p>
              </p:txBody>
            </p:sp>
            <p:sp>
              <p:nvSpPr>
                <p:cNvPr id="13" name="Rectangle 36"/>
                <p:cNvSpPr>
                  <a:spLocks noChangeArrowheads="1"/>
                </p:cNvSpPr>
                <p:nvPr/>
              </p:nvSpPr>
              <p:spPr bwMode="auto">
                <a:xfrm>
                  <a:off x="960" y="2208"/>
                  <a:ext cx="287" cy="28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kern="0">
                      <a:solidFill>
                        <a:sysClr val="windowText" lastClr="000000"/>
                      </a:solidFill>
                      <a:latin typeface="华文新魏" pitchFamily="2" charset="-122"/>
                      <a:ea typeface="华文新魏" pitchFamily="2" charset="-122"/>
                    </a:rPr>
                    <a:t>C</a:t>
                  </a:r>
                </a:p>
              </p:txBody>
            </p:sp>
            <p:sp>
              <p:nvSpPr>
                <p:cNvPr id="14" name="Rectangle 37"/>
                <p:cNvSpPr>
                  <a:spLocks noChangeArrowheads="1"/>
                </p:cNvSpPr>
                <p:nvPr/>
              </p:nvSpPr>
              <p:spPr bwMode="auto">
                <a:xfrm>
                  <a:off x="1247" y="2208"/>
                  <a:ext cx="288" cy="28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kern="0">
                      <a:solidFill>
                        <a:sysClr val="windowText" lastClr="000000"/>
                      </a:solidFill>
                      <a:latin typeface="华文新魏" pitchFamily="2" charset="-122"/>
                      <a:ea typeface="华文新魏" pitchFamily="2" charset="-122"/>
                    </a:rPr>
                    <a:t>V</a:t>
                  </a:r>
                </a:p>
              </p:txBody>
            </p:sp>
            <p:sp>
              <p:nvSpPr>
                <p:cNvPr id="15" name="Rectangle 38"/>
                <p:cNvSpPr>
                  <a:spLocks noChangeArrowheads="1"/>
                </p:cNvSpPr>
                <p:nvPr/>
              </p:nvSpPr>
              <p:spPr bwMode="auto">
                <a:xfrm>
                  <a:off x="1536" y="2208"/>
                  <a:ext cx="288" cy="288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—</a:t>
                  </a:r>
                  <a:endParaRPr lang="en-US" altLang="zh-CN" sz="2000" kern="0">
                    <a:solidFill>
                      <a:sysClr val="windowText" lastClr="000000"/>
                    </a:solidFill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16" name="Rectangle 39"/>
                <p:cNvSpPr>
                  <a:spLocks noChangeArrowheads="1"/>
                </p:cNvSpPr>
                <p:nvPr/>
              </p:nvSpPr>
              <p:spPr bwMode="auto">
                <a:xfrm>
                  <a:off x="1824" y="2208"/>
                  <a:ext cx="288" cy="288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—</a:t>
                  </a:r>
                  <a:endParaRPr lang="en-US" altLang="zh-CN" sz="2000" kern="0">
                    <a:solidFill>
                      <a:sysClr val="windowText" lastClr="000000"/>
                    </a:solidFill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17" name="Rectangle 40"/>
                <p:cNvSpPr>
                  <a:spLocks noChangeArrowheads="1"/>
                </p:cNvSpPr>
                <p:nvPr/>
              </p:nvSpPr>
              <p:spPr bwMode="auto">
                <a:xfrm>
                  <a:off x="2975" y="2208"/>
                  <a:ext cx="288" cy="28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kern="0">
                      <a:solidFill>
                        <a:sysClr val="windowText" lastClr="000000"/>
                      </a:solidFill>
                      <a:latin typeface="华文新魏" pitchFamily="2" charset="-122"/>
                      <a:ea typeface="华文新魏" pitchFamily="2" charset="-122"/>
                    </a:rPr>
                    <a:t>I</a:t>
                  </a:r>
                </a:p>
              </p:txBody>
            </p:sp>
            <p:sp>
              <p:nvSpPr>
                <p:cNvPr id="18" name="Rectangle 41"/>
                <p:cNvSpPr>
                  <a:spLocks noChangeArrowheads="1"/>
                </p:cNvSpPr>
                <p:nvPr/>
              </p:nvSpPr>
              <p:spPr bwMode="auto">
                <a:xfrm>
                  <a:off x="4991" y="2208"/>
                  <a:ext cx="288" cy="28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kern="0">
                      <a:solidFill>
                        <a:sysClr val="windowText" lastClr="000000"/>
                      </a:solidFill>
                      <a:latin typeface="华文新魏" pitchFamily="2" charset="-122"/>
                      <a:ea typeface="华文新魏" pitchFamily="2" charset="-122"/>
                    </a:rPr>
                    <a:t>M0</a:t>
                  </a:r>
                </a:p>
              </p:txBody>
            </p:sp>
            <p:sp>
              <p:nvSpPr>
                <p:cNvPr id="19" name="Rectangle 42"/>
                <p:cNvSpPr>
                  <a:spLocks noChangeArrowheads="1"/>
                </p:cNvSpPr>
                <p:nvPr/>
              </p:nvSpPr>
              <p:spPr bwMode="auto">
                <a:xfrm>
                  <a:off x="4703" y="2208"/>
                  <a:ext cx="288" cy="28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kern="0">
                      <a:solidFill>
                        <a:sysClr val="windowText" lastClr="000000"/>
                      </a:solidFill>
                      <a:latin typeface="华文新魏" pitchFamily="2" charset="-122"/>
                      <a:ea typeface="华文新魏" pitchFamily="2" charset="-122"/>
                    </a:rPr>
                    <a:t>M1</a:t>
                  </a:r>
                </a:p>
              </p:txBody>
            </p:sp>
            <p:sp>
              <p:nvSpPr>
                <p:cNvPr id="20" name="Rectangle 43"/>
                <p:cNvSpPr>
                  <a:spLocks noChangeArrowheads="1"/>
                </p:cNvSpPr>
                <p:nvPr/>
              </p:nvSpPr>
              <p:spPr bwMode="auto">
                <a:xfrm>
                  <a:off x="4416" y="2208"/>
                  <a:ext cx="287" cy="28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kern="0">
                      <a:solidFill>
                        <a:sysClr val="windowText" lastClr="000000"/>
                      </a:solidFill>
                      <a:latin typeface="华文新魏" pitchFamily="2" charset="-122"/>
                      <a:ea typeface="华文新魏" pitchFamily="2" charset="-122"/>
                    </a:rPr>
                    <a:t>M2</a:t>
                  </a:r>
                </a:p>
              </p:txBody>
            </p:sp>
            <p:sp>
              <p:nvSpPr>
                <p:cNvPr id="21" name="Rectangle 44"/>
                <p:cNvSpPr>
                  <a:spLocks noChangeArrowheads="1"/>
                </p:cNvSpPr>
                <p:nvPr/>
              </p:nvSpPr>
              <p:spPr bwMode="auto">
                <a:xfrm>
                  <a:off x="4128" y="2208"/>
                  <a:ext cx="288" cy="28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kern="0">
                      <a:solidFill>
                        <a:sysClr val="windowText" lastClr="000000"/>
                      </a:solidFill>
                      <a:latin typeface="华文新魏" pitchFamily="2" charset="-122"/>
                      <a:ea typeface="华文新魏" pitchFamily="2" charset="-122"/>
                    </a:rPr>
                    <a:t>M3</a:t>
                  </a:r>
                </a:p>
              </p:txBody>
            </p:sp>
            <p:sp>
              <p:nvSpPr>
                <p:cNvPr id="22" name="Rectangle 45"/>
                <p:cNvSpPr>
                  <a:spLocks noChangeArrowheads="1"/>
                </p:cNvSpPr>
                <p:nvPr/>
              </p:nvSpPr>
              <p:spPr bwMode="auto">
                <a:xfrm>
                  <a:off x="3840" y="2208"/>
                  <a:ext cx="288" cy="28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kern="0">
                      <a:solidFill>
                        <a:sysClr val="windowText" lastClr="000000"/>
                      </a:solidFill>
                      <a:latin typeface="华文新魏" pitchFamily="2" charset="-122"/>
                      <a:ea typeface="华文新魏" pitchFamily="2" charset="-122"/>
                    </a:rPr>
                    <a:t>M4</a:t>
                  </a:r>
                </a:p>
              </p:txBody>
            </p:sp>
            <p:sp>
              <p:nvSpPr>
                <p:cNvPr id="23" name="Rectangle 46"/>
                <p:cNvSpPr>
                  <a:spLocks noChangeArrowheads="1"/>
                </p:cNvSpPr>
                <p:nvPr/>
              </p:nvSpPr>
              <p:spPr bwMode="auto">
                <a:xfrm>
                  <a:off x="3552" y="2208"/>
                  <a:ext cx="288" cy="28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kern="0">
                      <a:solidFill>
                        <a:sysClr val="windowText" lastClr="000000"/>
                      </a:solidFill>
                      <a:latin typeface="华文新魏" pitchFamily="2" charset="-122"/>
                      <a:ea typeface="华文新魏" pitchFamily="2" charset="-122"/>
                    </a:rPr>
                    <a:t>T</a:t>
                  </a:r>
                </a:p>
              </p:txBody>
            </p:sp>
            <p:sp>
              <p:nvSpPr>
                <p:cNvPr id="24" name="Rectangle 47"/>
                <p:cNvSpPr>
                  <a:spLocks noChangeArrowheads="1"/>
                </p:cNvSpPr>
                <p:nvPr/>
              </p:nvSpPr>
              <p:spPr bwMode="auto">
                <a:xfrm>
                  <a:off x="3263" y="2208"/>
                  <a:ext cx="288" cy="28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kern="0">
                      <a:solidFill>
                        <a:sysClr val="windowText" lastClr="000000"/>
                      </a:solidFill>
                      <a:latin typeface="华文新魏" pitchFamily="2" charset="-122"/>
                      <a:ea typeface="华文新魏" pitchFamily="2" charset="-122"/>
                    </a:rPr>
                    <a:t>F</a:t>
                  </a:r>
                </a:p>
              </p:txBody>
            </p:sp>
            <p:sp>
              <p:nvSpPr>
                <p:cNvPr id="25" name="Rectangle 48"/>
                <p:cNvSpPr>
                  <a:spLocks noChangeArrowheads="1"/>
                </p:cNvSpPr>
                <p:nvPr/>
              </p:nvSpPr>
              <p:spPr bwMode="auto">
                <a:xfrm>
                  <a:off x="2688" y="2208"/>
                  <a:ext cx="287" cy="288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kern="0">
                      <a:solidFill>
                        <a:sysClr val="windowText" lastClr="000000"/>
                      </a:solidFill>
                      <a:latin typeface="Times New Roman" pitchFamily="18" charset="0"/>
                      <a:ea typeface="华文新魏" pitchFamily="2" charset="-122"/>
                    </a:rPr>
                    <a:t>—</a:t>
                  </a:r>
                  <a:endParaRPr lang="en-US" altLang="zh-CN" sz="2000" kern="0">
                    <a:solidFill>
                      <a:sysClr val="windowText" lastClr="000000"/>
                    </a:solidFill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6" name="Rectangle 49"/>
                <p:cNvSpPr>
                  <a:spLocks noChangeArrowheads="1"/>
                </p:cNvSpPr>
                <p:nvPr/>
              </p:nvSpPr>
              <p:spPr bwMode="auto">
                <a:xfrm>
                  <a:off x="2112" y="2208"/>
                  <a:ext cx="576" cy="288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000" kern="0">
                      <a:solidFill>
                        <a:sysClr val="windowText" lastClr="000000"/>
                      </a:solidFill>
                      <a:latin typeface="华文新魏" pitchFamily="2" charset="-122"/>
                      <a:ea typeface="华文新魏" pitchFamily="2" charset="-122"/>
                    </a:rPr>
                    <a:t>. . .</a:t>
                  </a:r>
                </a:p>
              </p:txBody>
            </p:sp>
          </p:grpSp>
          <p:sp>
            <p:nvSpPr>
              <p:cNvPr id="9" name="Text Box 50"/>
              <p:cNvSpPr txBox="1">
                <a:spLocks noChangeArrowheads="1"/>
              </p:cNvSpPr>
              <p:nvPr/>
            </p:nvSpPr>
            <p:spPr bwMode="auto">
              <a:xfrm>
                <a:off x="384" y="2352"/>
                <a:ext cx="50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000">
                    <a:solidFill>
                      <a:schemeClr val="tx1"/>
                    </a:solidFill>
                    <a:latin typeface="Courier New" pitchFamily="49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1800" kern="0" smtClean="0">
                    <a:solidFill>
                      <a:srgbClr val="000000"/>
                    </a:solidFill>
                    <a:latin typeface="华文新魏" pitchFamily="2" charset="-122"/>
                    <a:ea typeface="华文新魏" pitchFamily="2" charset="-122"/>
                  </a:rPr>
                  <a:t>31    30    29   28   27    26                      8      7     6      5      4      3      2      1      0</a:t>
                </a:r>
              </a:p>
            </p:txBody>
          </p:sp>
        </p:grpSp>
      </p:grpSp>
      <p:sp>
        <p:nvSpPr>
          <p:cNvPr id="50" name="Rectangle 51"/>
          <p:cNvSpPr>
            <a:spLocks noChangeArrowheads="1"/>
          </p:cNvSpPr>
          <p:nvPr/>
        </p:nvSpPr>
        <p:spPr bwMode="auto">
          <a:xfrm>
            <a:off x="5264010" y="4105405"/>
            <a:ext cx="3527425" cy="431800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2000" kern="0">
                <a:solidFill>
                  <a:srgbClr val="FF00FF"/>
                </a:solidFill>
                <a:latin typeface="Arial Black" pitchFamily="34" charset="0"/>
                <a:ea typeface="华文新魏" pitchFamily="2" charset="-122"/>
              </a:rPr>
              <a:t>Byte0</a:t>
            </a:r>
          </a:p>
        </p:txBody>
      </p:sp>
      <p:sp>
        <p:nvSpPr>
          <p:cNvPr id="51" name="AutoShape 52"/>
          <p:cNvSpPr>
            <a:spLocks noChangeArrowheads="1"/>
          </p:cNvSpPr>
          <p:nvPr/>
        </p:nvSpPr>
        <p:spPr bwMode="auto">
          <a:xfrm>
            <a:off x="6560997" y="4502280"/>
            <a:ext cx="936625" cy="720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CC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8806064" y="58121"/>
            <a:ext cx="3300413" cy="3646487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Courier New" pitchFamily="49" charset="0"/>
                <a:ea typeface="宋体" pitchFamily="2" charset="-122"/>
              </a:defRPr>
            </a:lvl9pPr>
          </a:lstStyle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kern="0" smtClean="0">
                <a:solidFill>
                  <a:srgbClr val="000000"/>
                </a:solidFill>
                <a:ea typeface="华文新魏" pitchFamily="2" charset="-122"/>
              </a:rPr>
              <a:t>启动代码堆栈初始化应用示例：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600" kern="0" smtClean="0">
                <a:solidFill>
                  <a:srgbClr val="000000"/>
                </a:solidFill>
                <a:ea typeface="华文新魏" pitchFamily="2" charset="-122"/>
              </a:rPr>
              <a:t>INITSTACK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600" kern="0" smtClean="0">
                <a:solidFill>
                  <a:srgbClr val="000000"/>
                </a:solidFill>
                <a:ea typeface="华文新魏" pitchFamily="2" charset="-122"/>
              </a:rPr>
              <a:t>	MOV R0,LR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600" kern="0" smtClean="0">
                <a:solidFill>
                  <a:srgbClr val="000000"/>
                </a:solidFill>
                <a:ea typeface="华文新魏" pitchFamily="2" charset="-122"/>
              </a:rPr>
              <a:t>;</a:t>
            </a:r>
            <a:r>
              <a:rPr lang="zh-CN" altLang="en-US" sz="1600" kern="0" smtClean="0">
                <a:solidFill>
                  <a:srgbClr val="000000"/>
                </a:solidFill>
                <a:ea typeface="华文新魏" pitchFamily="2" charset="-122"/>
              </a:rPr>
              <a:t>设置管理模式堆栈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kern="0" smtClean="0">
                <a:solidFill>
                  <a:srgbClr val="000000"/>
                </a:solidFill>
                <a:ea typeface="华文新魏" pitchFamily="2" charset="-122"/>
              </a:rPr>
              <a:t>	</a:t>
            </a:r>
            <a:r>
              <a:rPr lang="en-US" altLang="zh-CN" sz="1600" b="1" kern="0" smtClean="0">
                <a:solidFill>
                  <a:srgbClr val="000000"/>
                </a:solidFill>
                <a:ea typeface="华文新魏" pitchFamily="2" charset="-122"/>
              </a:rPr>
              <a:t>MSR CPSR_C,#0xD3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600" kern="0" smtClean="0">
                <a:solidFill>
                  <a:srgbClr val="000000"/>
                </a:solidFill>
                <a:ea typeface="华文新魏" pitchFamily="2" charset="-122"/>
              </a:rPr>
              <a:t>	LDR SP,StackSvc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600" kern="0" smtClean="0">
                <a:solidFill>
                  <a:srgbClr val="000000"/>
                </a:solidFill>
                <a:ea typeface="华文新魏" pitchFamily="2" charset="-122"/>
              </a:rPr>
              <a:t>;</a:t>
            </a:r>
            <a:r>
              <a:rPr lang="zh-CN" altLang="en-US" sz="1600" kern="0" smtClean="0">
                <a:solidFill>
                  <a:srgbClr val="000000"/>
                </a:solidFill>
                <a:ea typeface="华文新魏" pitchFamily="2" charset="-122"/>
              </a:rPr>
              <a:t>设置中断模式堆栈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kern="0" smtClean="0">
                <a:solidFill>
                  <a:srgbClr val="000000"/>
                </a:solidFill>
                <a:ea typeface="华文新魏" pitchFamily="2" charset="-122"/>
              </a:rPr>
              <a:t>	</a:t>
            </a:r>
            <a:r>
              <a:rPr lang="en-US" altLang="zh-CN" sz="1600" b="1" kern="0" smtClean="0">
                <a:solidFill>
                  <a:srgbClr val="000000"/>
                </a:solidFill>
                <a:ea typeface="华文新魏" pitchFamily="2" charset="-122"/>
              </a:rPr>
              <a:t>MSR CPSR_C,#0xD2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600" kern="0" smtClean="0">
                <a:solidFill>
                  <a:srgbClr val="000000"/>
                </a:solidFill>
                <a:ea typeface="华文新魏" pitchFamily="2" charset="-122"/>
              </a:rPr>
              <a:t>	LDR SP,StackIrq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600" kern="0" smtClean="0">
                <a:solidFill>
                  <a:srgbClr val="000000"/>
                </a:solidFill>
                <a:ea typeface="华文新魏" pitchFamily="2" charset="-122"/>
              </a:rPr>
              <a:t>	......</a:t>
            </a:r>
          </a:p>
        </p:txBody>
      </p:sp>
      <p:sp>
        <p:nvSpPr>
          <p:cNvPr id="53" name="Text Box 88"/>
          <p:cNvSpPr txBox="1">
            <a:spLocks noChangeArrowheads="1"/>
          </p:cNvSpPr>
          <p:nvPr/>
        </p:nvSpPr>
        <p:spPr bwMode="auto">
          <a:xfrm>
            <a:off x="8806064" y="1526558"/>
            <a:ext cx="3300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1600">
                <a:latin typeface="Courier New" panose="02070309020205020404" pitchFamily="49" charset="0"/>
                <a:ea typeface="华文新魏" panose="02010800040101010101" pitchFamily="2" charset="-122"/>
              </a:rPr>
              <a:t>	</a:t>
            </a:r>
            <a:r>
              <a:rPr kumimoji="1" lang="en-US" altLang="zh-CN" sz="1600" b="1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MSR CPSR_C,#0xD3</a:t>
            </a:r>
          </a:p>
        </p:txBody>
      </p:sp>
    </p:spTree>
    <p:extLst>
      <p:ext uri="{BB962C8B-B14F-4D97-AF65-F5344CB8AC3E}">
        <p14:creationId xmlns:p14="http://schemas.microsoft.com/office/powerpoint/2010/main" val="196061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50" autoRev="1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21" dur="250" autoRev="1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0" grpId="0" animBg="1"/>
      <p:bldP spid="50" grpId="1" animBg="1"/>
      <p:bldP spid="51" grpId="0" animBg="1"/>
      <p:bldP spid="52" grpId="0" animBg="1"/>
      <p:bldP spid="5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9867" y="2966755"/>
            <a:ext cx="3078007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整理、小结</a:t>
            </a:r>
            <a:endParaRPr kumimoji="1"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kumimoji="1" lang="en-US" altLang="zh-CN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kumimoji="1"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           为何学习指令？</a:t>
            </a:r>
            <a:endParaRPr kumimoji="1" lang="zh-CN" altLang="en-US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8234" y="965163"/>
            <a:ext cx="28412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其他少量</a:t>
            </a:r>
            <a:r>
              <a:rPr kumimoji="1"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杂项指令</a:t>
            </a:r>
            <a:endParaRPr kumimoji="1" lang="en-US" altLang="zh-CN" b="1" dirty="0" smtClean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kumimoji="1" lang="en-US" altLang="zh-CN" b="1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r>
              <a:rPr kumimoji="1" lang="zh-CN" altLang="en-US" b="1" dirty="0" smtClean="0">
                <a:latin typeface="Arial" panose="020B0604020202020204" pitchFamily="34" charset="0"/>
                <a:ea typeface="黑体" panose="02010609060101010101" pitchFamily="49" charset="-122"/>
              </a:rPr>
              <a:t>。。。。。。。不再介绍</a:t>
            </a:r>
            <a:endParaRPr lang="zh-CN" altLang="en-US" dirty="0"/>
          </a:p>
        </p:txBody>
      </p:sp>
      <p:sp>
        <p:nvSpPr>
          <p:cNvPr id="2" name="云形 1"/>
          <p:cNvSpPr/>
          <p:nvPr/>
        </p:nvSpPr>
        <p:spPr>
          <a:xfrm>
            <a:off x="4659087" y="2378927"/>
            <a:ext cx="3892731" cy="9738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用机器语言、汇编编程？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No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5" name="云形 4"/>
          <p:cNvSpPr/>
          <p:nvPr/>
        </p:nvSpPr>
        <p:spPr>
          <a:xfrm>
            <a:off x="6126479" y="3836869"/>
            <a:ext cx="5656217" cy="1100891"/>
          </a:xfrm>
          <a:prstGeom prst="cloud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  <a:r>
              <a:rPr lang="zh-CN" altLang="en-US" dirty="0" smtClean="0"/>
              <a:t>学习、理解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（微处理器系统）如何工作的一个方面</a:t>
            </a:r>
            <a:endParaRPr lang="zh-CN" altLang="en-US" dirty="0"/>
          </a:p>
        </p:txBody>
      </p:sp>
      <p:sp>
        <p:nvSpPr>
          <p:cNvPr id="6" name="云形 5"/>
          <p:cNvSpPr/>
          <p:nvPr/>
        </p:nvSpPr>
        <p:spPr>
          <a:xfrm>
            <a:off x="1579006" y="5294810"/>
            <a:ext cx="4781006" cy="975361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指令的设计是如何考虑的？</a:t>
            </a:r>
            <a:endParaRPr lang="en-US" altLang="zh-CN" dirty="0" smtClean="0"/>
          </a:p>
          <a:p>
            <a:pPr algn="ctr"/>
            <a:r>
              <a:rPr lang="zh-CN" altLang="en-US" dirty="0"/>
              <a:t>先有</a:t>
            </a:r>
            <a:r>
              <a:rPr lang="zh-CN" altLang="en-US" dirty="0" smtClean="0"/>
              <a:t>鸡还是先有蛋</a:t>
            </a:r>
            <a:endParaRPr lang="zh-CN" altLang="en-US" dirty="0"/>
          </a:p>
        </p:txBody>
      </p:sp>
      <p:sp>
        <p:nvSpPr>
          <p:cNvPr id="7" name="云形 6"/>
          <p:cNvSpPr/>
          <p:nvPr/>
        </p:nvSpPr>
        <p:spPr>
          <a:xfrm>
            <a:off x="7916091" y="5595255"/>
            <a:ext cx="3751795" cy="779419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更多问题与思考？？？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1599" y="1767739"/>
            <a:ext cx="2579653" cy="3139321"/>
          </a:xfrm>
          <a:prstGeom prst="rect">
            <a:avLst/>
          </a:prstGeom>
          <a:solidFill>
            <a:srgbClr val="FFFF00"/>
          </a:solidFill>
          <a:ln w="3175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立即寻址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寄存器寻址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PingFang SC"/>
              </a:rPr>
              <a:t>寄存器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偏移寻址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寄存器间接寻址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PingFang SC"/>
              </a:rPr>
              <a:t>基址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寻址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PingFang SC"/>
              </a:rPr>
              <a:t>多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寄存器寻址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PingFang SC"/>
              </a:rPr>
              <a:t>堆栈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寻址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PingFang SC"/>
              </a:rPr>
              <a:t>块</a:t>
            </a:r>
            <a:r>
              <a:rPr lang="zh-CN" altLang="en-US" b="1" dirty="0">
                <a:solidFill>
                  <a:srgbClr val="FF0000"/>
                </a:solidFill>
                <a:latin typeface="PingFang SC"/>
              </a:rPr>
              <a:t>拷贝</a:t>
            </a:r>
            <a:r>
              <a:rPr lang="zh-CN" altLang="en-US" b="1" dirty="0" smtClean="0">
                <a:solidFill>
                  <a:srgbClr val="FF0000"/>
                </a:solidFill>
                <a:latin typeface="PingFang SC"/>
              </a:rPr>
              <a:t>寻址</a:t>
            </a:r>
            <a:endParaRPr lang="en-US" altLang="zh-CN" b="1" dirty="0" smtClean="0">
              <a:solidFill>
                <a:srgbClr val="FF0000"/>
              </a:solidFill>
              <a:latin typeface="PingFang SC"/>
            </a:endParaRPr>
          </a:p>
          <a:p>
            <a:pPr lvl="1"/>
            <a:endParaRPr lang="en-US" altLang="zh-CN" b="1" dirty="0">
              <a:solidFill>
                <a:srgbClr val="FF0000"/>
              </a:solidFill>
              <a:latin typeface="PingFang SC"/>
            </a:endParaRPr>
          </a:p>
          <a:p>
            <a:pPr lvl="1"/>
            <a:endParaRPr lang="zh-CN" altLang="en-US" b="1" dirty="0">
              <a:solidFill>
                <a:srgbClr val="FF0000"/>
              </a:solidFill>
              <a:latin typeface="PingFang SC"/>
            </a:endParaRP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  <a:latin typeface="PingFang SC"/>
              </a:rPr>
              <a:t>相对寻址</a:t>
            </a:r>
            <a:endParaRPr lang="zh-CN" altLang="en-US" b="1" i="0" dirty="0">
              <a:solidFill>
                <a:srgbClr val="FF0000"/>
              </a:solidFill>
              <a:effectLst/>
              <a:latin typeface="PingFang SC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3913" y="865757"/>
            <a:ext cx="2067339" cy="400110"/>
          </a:xfrm>
          <a:prstGeom prst="rect">
            <a:avLst/>
          </a:prstGeom>
          <a:solidFill>
            <a:srgbClr val="92D050"/>
          </a:solidFill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sz="2000" b="1" dirty="0" smtClean="0">
                <a:solidFill>
                  <a:srgbClr val="FF0000"/>
                </a:solidFill>
                <a:latin typeface="+mn-ea"/>
              </a:rPr>
              <a:t>     寻址方式  </a:t>
            </a:r>
            <a:endParaRPr kumimoji="1"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66051" y="1767739"/>
            <a:ext cx="8322365" cy="304698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MOV   </a:t>
            </a:r>
            <a:r>
              <a:rPr lang="pt-BR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R0,  </a:t>
            </a:r>
            <a:r>
              <a:rPr lang="pt-BR" altLang="zh-CN" sz="1600" b="1" dirty="0" smtClean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pt-BR" altLang="zh-CN" sz="1600" b="1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0xFF00</a:t>
            </a:r>
            <a:r>
              <a:rPr lang="pt-BR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   </a:t>
            </a:r>
            <a:r>
              <a:rPr lang="pt-BR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;</a:t>
            </a:r>
            <a:r>
              <a:rPr lang="pt-BR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0xFF00 </a:t>
            </a:r>
            <a:r>
              <a:rPr lang="pt-BR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-&gt; </a:t>
            </a:r>
            <a:r>
              <a:rPr lang="pt-BR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 R0</a:t>
            </a:r>
          </a:p>
          <a:p>
            <a:r>
              <a:rPr lang="pt-BR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ADD  </a:t>
            </a:r>
            <a:r>
              <a:rPr lang="pt-BR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 </a:t>
            </a:r>
            <a:r>
              <a:rPr lang="pt-BR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R0,  R0</a:t>
            </a:r>
            <a:r>
              <a:rPr lang="pt-BR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pt-BR" altLang="zh-CN" sz="1600" b="1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#1</a:t>
            </a:r>
            <a:r>
              <a:rPr lang="pt-BR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     </a:t>
            </a:r>
            <a:r>
              <a:rPr lang="pt-BR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;</a:t>
            </a:r>
            <a:r>
              <a:rPr lang="pt-BR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R0 </a:t>
            </a:r>
            <a:r>
              <a:rPr lang="pt-BR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pt-BR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pt-BR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-&gt;</a:t>
            </a:r>
            <a:r>
              <a:rPr lang="pt-BR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  </a:t>
            </a:r>
            <a:r>
              <a:rPr lang="pt-BR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R0</a:t>
            </a:r>
          </a:p>
          <a:p>
            <a:r>
              <a:rPr lang="pt-BR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SUB  </a:t>
            </a:r>
            <a:r>
              <a:rPr lang="pt-BR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R0,  R1,R2</a:t>
            </a:r>
            <a:r>
              <a:rPr lang="pt-BR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	 </a:t>
            </a:r>
            <a:r>
              <a:rPr lang="pt-BR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;R1 </a:t>
            </a:r>
            <a:r>
              <a:rPr lang="pt-BR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- R2 </a:t>
            </a:r>
            <a:r>
              <a:rPr lang="pt-BR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-&gt;</a:t>
            </a:r>
            <a:r>
              <a:rPr lang="pt-BR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  </a:t>
            </a:r>
            <a:r>
              <a:rPr lang="pt-BR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R0</a:t>
            </a:r>
          </a:p>
          <a:p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AND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  R1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  R1,R2,LSL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#3  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;R2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左移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位，跟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R1 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操作，结果放入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R1</a:t>
            </a:r>
            <a:endParaRPr lang="pt-BR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LDR   R1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, [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R2]   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;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R2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的数值作为地址，取出此地址中的数据保存在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R1 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   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R1, [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R0,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#-2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;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R0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中的数值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减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作为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地址，把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R1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的值保存到此地址中</a:t>
            </a:r>
            <a:endParaRPr lang="pt-BR" altLang="zh-CN" sz="1600" b="1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LDMIA 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R1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!,{R2-R7,R12} 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;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将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R1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的值读出到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R2-R7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R12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，过程中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R1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自动加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pt-BR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STMFD 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SP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!,{R1-R7,LR}  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;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将 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R1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R7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LR 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入栈。满递减堆栈。</a:t>
            </a:r>
            <a:endParaRPr lang="pt-BR" altLang="zh-CN" sz="1600" b="1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STMIA 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R0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!,{R1-R7}  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;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R1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R7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的数据保存到存储器中，存储器指针在保存第一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   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值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之后增加，增长方向为向上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增长</a:t>
            </a:r>
            <a:endParaRPr lang="en-US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pt-BR" altLang="zh-CN" sz="1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BL    ROUTE1    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;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调用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ROUTE1 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子程序     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----(</a:t>
            </a:r>
            <a:r>
              <a:rPr lang="zh-CN" altLang="en-US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相对</a:t>
            </a:r>
            <a:r>
              <a:rPr lang="en-US" altLang="zh-CN" sz="1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PC)</a:t>
            </a:r>
            <a:endParaRPr lang="pt-BR" altLang="zh-CN" sz="1600" b="1" i="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1599" y="865757"/>
            <a:ext cx="333409" cy="4001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4" name="云形 13"/>
          <p:cNvSpPr/>
          <p:nvPr/>
        </p:nvSpPr>
        <p:spPr>
          <a:xfrm>
            <a:off x="5854147" y="5408932"/>
            <a:ext cx="5834269" cy="9740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寻址方式是指令的重要组成部分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也</a:t>
            </a:r>
            <a:r>
              <a:rPr lang="zh-CN" altLang="en-US" dirty="0" smtClean="0">
                <a:solidFill>
                  <a:schemeClr val="tx1"/>
                </a:solidFill>
              </a:rPr>
              <a:t>是指令多样性的因素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云形 16"/>
          <p:cNvSpPr/>
          <p:nvPr/>
        </p:nvSpPr>
        <p:spPr>
          <a:xfrm>
            <a:off x="481599" y="5408932"/>
            <a:ext cx="3831984" cy="9740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寄存器、地址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是操作数的最常见形式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1" y="273007"/>
            <a:ext cx="10428653" cy="609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9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83932" y="688963"/>
            <a:ext cx="267245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ARM</a:t>
            </a:r>
            <a:r>
              <a:rPr kumimoji="1" lang="zh-CN" altLang="en-US" sz="2400" b="1" dirty="0">
                <a:latin typeface="Arial" panose="020B0604020202020204" pitchFamily="34" charset="0"/>
                <a:ea typeface="黑体" panose="02010609060101010101" pitchFamily="49" charset="-122"/>
              </a:rPr>
              <a:t>的指令格式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83932" y="1400237"/>
            <a:ext cx="7721529" cy="466725"/>
          </a:xfrm>
          <a:prstGeom prst="rect">
            <a:avLst/>
          </a:prstGeom>
          <a:solidFill>
            <a:srgbClr val="FFFFCC">
              <a:alpha val="50195"/>
            </a:srgb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0" rIns="0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   &lt;opcode&gt;   {&lt;cond&gt;}   {S}   &lt;Rd&gt; , &lt;Rn&gt; {,&lt;operand2&gt;}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82426" y="2046592"/>
            <a:ext cx="49230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kumimoji="1"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&lt;&gt;</a:t>
            </a: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号内的项是</a:t>
            </a:r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必</a:t>
            </a: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要</a:t>
            </a:r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}</a:t>
            </a:r>
            <a:r>
              <a:rPr kumimoji="1"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号是</a:t>
            </a:r>
            <a:r>
              <a:rPr kumimoji="1"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可选的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183932" y="2774321"/>
            <a:ext cx="7721529" cy="23083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itchFamily="18" charset="0"/>
                <a:ea typeface="华文新魏" pitchFamily="2" charset="-122"/>
              </a:defRPr>
            </a:lvl9pPr>
          </a:lstStyle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opcode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指令助记符；</a:t>
            </a:r>
            <a:endParaRPr lang="en-US" altLang="zh-CN" sz="2400" b="0" kern="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cond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执行条件；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是否影响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CPSR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寄存器的值；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Rd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目标寄存器；</a:t>
            </a:r>
            <a:endParaRPr lang="en-US" altLang="zh-CN" sz="2400" b="0" kern="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Rn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个操作数的寄存器；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kern="0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operand2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个操作数；</a:t>
            </a:r>
          </a:p>
        </p:txBody>
      </p:sp>
      <p:sp>
        <p:nvSpPr>
          <p:cNvPr id="9" name="矩形 8"/>
          <p:cNvSpPr/>
          <p:nvPr/>
        </p:nvSpPr>
        <p:spPr>
          <a:xfrm>
            <a:off x="684213" y="750518"/>
            <a:ext cx="333409" cy="4001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623930" y="5262275"/>
            <a:ext cx="4621696" cy="12311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1" algn="just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kumimoji="1" lang="en-US" altLang="zh-CN" sz="2400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#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immed</a:t>
            </a:r>
            <a:r>
              <a:rPr kumimoji="1" lang="en-US" altLang="zh-CN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——</a:t>
            </a:r>
            <a:r>
              <a:rPr kumimoji="1"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常数表达式；</a:t>
            </a:r>
          </a:p>
          <a:p>
            <a:pPr lvl="1" algn="just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kumimoji="1" lang="en-US" altLang="zh-CN" sz="2000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Rm	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——</a:t>
            </a:r>
            <a:r>
              <a:rPr kumimoji="1"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寄存器方式；</a:t>
            </a:r>
          </a:p>
          <a:p>
            <a:pPr lvl="1" algn="just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kumimoji="1" lang="en-US" altLang="zh-CN" sz="2000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Rm,shift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——</a:t>
            </a:r>
            <a:r>
              <a:rPr kumimoji="1" lang="zh-CN" altLang="en-US" sz="20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寄存器移位方式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495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0762" y="542278"/>
            <a:ext cx="8064500" cy="90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kumimoji="1" lang="en-US" altLang="zh-CN" sz="2400" dirty="0" smtClean="0">
                <a:latin typeface="+mn-lt"/>
                <a:ea typeface="华文新魏" panose="02010800040101010101" pitchFamily="2" charset="-122"/>
              </a:rPr>
              <a:t>    Rm , shift   ——</a:t>
            </a:r>
            <a:r>
              <a:rPr kumimoji="1" lang="zh-CN" altLang="en-US" sz="2400" dirty="0">
                <a:latin typeface="等线" panose="02010600030101010101" pitchFamily="2" charset="-122"/>
                <a:ea typeface="等线" panose="02010600030101010101" pitchFamily="2" charset="-122"/>
              </a:rPr>
              <a:t>寄存器移位方式</a:t>
            </a:r>
          </a:p>
          <a:p>
            <a:pPr algn="just" eaLnBrk="1" hangingPunct="1">
              <a:spcBef>
                <a:spcPts val="600"/>
              </a:spcBef>
            </a:pPr>
            <a:r>
              <a:rPr kumimoji="1"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kumimoji="1"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寄存器的移位结果作为操作数，但</a:t>
            </a:r>
            <a:r>
              <a:rPr kumimoji="1"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Rm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kumimoji="1"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不变</a:t>
            </a:r>
            <a:endParaRPr kumimoji="1"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811408" y="1727062"/>
            <a:ext cx="7304088" cy="2881313"/>
            <a:chOff x="912" y="1680"/>
            <a:chExt cx="3984" cy="235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912" y="1680"/>
              <a:ext cx="1104" cy="3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 smtClean="0">
                  <a:solidFill>
                    <a:srgbClr val="0000FF"/>
                  </a:solidFill>
                  <a:latin typeface="+mj-ea"/>
                  <a:ea typeface="+mj-ea"/>
                </a:rPr>
                <a:t>LSL </a:t>
              </a:r>
              <a:r>
                <a:rPr lang="en-US" altLang="zh-CN" sz="2000" kern="0" dirty="0" smtClean="0">
                  <a:solidFill>
                    <a:srgbClr val="0000FF"/>
                  </a:solidFill>
                  <a:latin typeface="+mj-ea"/>
                  <a:ea typeface="+mj-ea"/>
                </a:rPr>
                <a:t> </a:t>
              </a:r>
              <a:r>
                <a:rPr lang="zh-CN" altLang="en-US" sz="2000" kern="0" dirty="0" smtClean="0">
                  <a:solidFill>
                    <a:srgbClr val="0000FF"/>
                  </a:solidFill>
                  <a:latin typeface="+mj-ea"/>
                  <a:ea typeface="+mj-ea"/>
                </a:rPr>
                <a:t>移位操作：</a:t>
              </a: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496" y="1680"/>
              <a:ext cx="2400" cy="288"/>
              <a:chOff x="2496" y="1680"/>
              <a:chExt cx="2400" cy="288"/>
            </a:xfrm>
          </p:grpSpPr>
          <p:sp>
            <p:nvSpPr>
              <p:cNvPr id="68" name="Rectangle 7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1968" cy="288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9" name="Rectangle 8"/>
              <p:cNvSpPr>
                <a:spLocks noChangeArrowheads="1"/>
              </p:cNvSpPr>
              <p:nvPr/>
            </p:nvSpPr>
            <p:spPr bwMode="auto">
              <a:xfrm>
                <a:off x="4560" y="168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0" name="Rectangle 9"/>
              <p:cNvSpPr>
                <a:spLocks noChangeArrowheads="1"/>
              </p:cNvSpPr>
              <p:nvPr/>
            </p:nvSpPr>
            <p:spPr bwMode="auto">
              <a:xfrm>
                <a:off x="4464" y="168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1" name="Rectangle 10"/>
              <p:cNvSpPr>
                <a:spLocks noChangeArrowheads="1"/>
              </p:cNvSpPr>
              <p:nvPr/>
            </p:nvSpPr>
            <p:spPr bwMode="auto">
              <a:xfrm>
                <a:off x="4368" y="168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2" name="Rectangle 11"/>
              <p:cNvSpPr>
                <a:spLocks noChangeArrowheads="1"/>
              </p:cNvSpPr>
              <p:nvPr/>
            </p:nvSpPr>
            <p:spPr bwMode="auto">
              <a:xfrm>
                <a:off x="2880" y="1680"/>
                <a:ext cx="95" cy="288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3" name="Line 12"/>
              <p:cNvSpPr>
                <a:spLocks noChangeShapeType="1"/>
              </p:cNvSpPr>
              <p:nvPr/>
            </p:nvSpPr>
            <p:spPr bwMode="auto">
              <a:xfrm flipH="1">
                <a:off x="2496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4" name="Rectangle 13"/>
              <p:cNvSpPr>
                <a:spLocks noChangeArrowheads="1"/>
              </p:cNvSpPr>
              <p:nvPr/>
            </p:nvSpPr>
            <p:spPr bwMode="auto">
              <a:xfrm>
                <a:off x="4800" y="168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000" kern="0">
                    <a:solidFill>
                      <a:sysClr val="windowText" lastClr="000000"/>
                    </a:solidFill>
                    <a:latin typeface="+mj-ea"/>
                    <a:ea typeface="+mj-ea"/>
                  </a:rPr>
                  <a:t>0</a:t>
                </a:r>
              </a:p>
            </p:txBody>
          </p:sp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 flipH="1">
                <a:off x="4656" y="182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6" name="Line 15"/>
              <p:cNvSpPr>
                <a:spLocks noChangeShapeType="1"/>
              </p:cNvSpPr>
              <p:nvPr/>
            </p:nvSpPr>
            <p:spPr bwMode="auto">
              <a:xfrm flipH="1">
                <a:off x="2975" y="1824"/>
                <a:ext cx="13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7" name="Rectangle 16"/>
              <p:cNvSpPr>
                <a:spLocks noChangeArrowheads="1"/>
              </p:cNvSpPr>
              <p:nvPr/>
            </p:nvSpPr>
            <p:spPr bwMode="auto">
              <a:xfrm>
                <a:off x="2784" y="168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8" name="Rectangle 17"/>
              <p:cNvSpPr>
                <a:spLocks noChangeArrowheads="1"/>
              </p:cNvSpPr>
              <p:nvPr/>
            </p:nvSpPr>
            <p:spPr bwMode="auto">
              <a:xfrm>
                <a:off x="2688" y="168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912" y="2159"/>
              <a:ext cx="1104" cy="3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 smtClean="0">
                  <a:solidFill>
                    <a:srgbClr val="0000FF"/>
                  </a:solidFill>
                  <a:latin typeface="+mj-ea"/>
                  <a:ea typeface="+mj-ea"/>
                </a:rPr>
                <a:t>LSR</a:t>
              </a:r>
              <a:r>
                <a:rPr lang="en-US" altLang="zh-CN" sz="2000" kern="0" dirty="0" smtClean="0">
                  <a:solidFill>
                    <a:srgbClr val="0000FF"/>
                  </a:solidFill>
                  <a:latin typeface="+mj-ea"/>
                  <a:ea typeface="+mj-ea"/>
                </a:rPr>
                <a:t>  </a:t>
              </a:r>
              <a:r>
                <a:rPr lang="zh-CN" altLang="en-US" sz="2000" kern="0" dirty="0" smtClean="0">
                  <a:solidFill>
                    <a:srgbClr val="0000FF"/>
                  </a:solidFill>
                  <a:latin typeface="+mj-ea"/>
                  <a:ea typeface="+mj-ea"/>
                </a:rPr>
                <a:t>移位操作：</a:t>
              </a:r>
            </a:p>
          </p:txBody>
        </p: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2448" y="2160"/>
              <a:ext cx="2400" cy="288"/>
              <a:chOff x="2448" y="2160"/>
              <a:chExt cx="2400" cy="288"/>
            </a:xfrm>
          </p:grpSpPr>
          <p:sp>
            <p:nvSpPr>
              <p:cNvPr id="57" name="Rectangle 20"/>
              <p:cNvSpPr>
                <a:spLocks noChangeArrowheads="1"/>
              </p:cNvSpPr>
              <p:nvPr/>
            </p:nvSpPr>
            <p:spPr bwMode="auto">
              <a:xfrm>
                <a:off x="2688" y="2159"/>
                <a:ext cx="1968" cy="289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8" name="Rectangle 21"/>
              <p:cNvSpPr>
                <a:spLocks noChangeArrowheads="1"/>
              </p:cNvSpPr>
              <p:nvPr/>
            </p:nvSpPr>
            <p:spPr bwMode="auto">
              <a:xfrm>
                <a:off x="2688" y="2159"/>
                <a:ext cx="96" cy="289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9" name="Rectangle 22"/>
              <p:cNvSpPr>
                <a:spLocks noChangeArrowheads="1"/>
              </p:cNvSpPr>
              <p:nvPr/>
            </p:nvSpPr>
            <p:spPr bwMode="auto">
              <a:xfrm>
                <a:off x="2784" y="2159"/>
                <a:ext cx="96" cy="289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0" name="Rectangle 23"/>
              <p:cNvSpPr>
                <a:spLocks noChangeArrowheads="1"/>
              </p:cNvSpPr>
              <p:nvPr/>
            </p:nvSpPr>
            <p:spPr bwMode="auto">
              <a:xfrm>
                <a:off x="2880" y="2159"/>
                <a:ext cx="96" cy="289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1" name="Rectangle 24"/>
              <p:cNvSpPr>
                <a:spLocks noChangeArrowheads="1"/>
              </p:cNvSpPr>
              <p:nvPr/>
            </p:nvSpPr>
            <p:spPr bwMode="auto">
              <a:xfrm>
                <a:off x="4369" y="2159"/>
                <a:ext cx="95" cy="289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2" name="Line 25"/>
              <p:cNvSpPr>
                <a:spLocks noChangeShapeType="1"/>
              </p:cNvSpPr>
              <p:nvPr/>
            </p:nvSpPr>
            <p:spPr bwMode="auto">
              <a:xfrm flipH="1">
                <a:off x="4656" y="2305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3" name="Rectangle 26"/>
              <p:cNvSpPr>
                <a:spLocks noChangeArrowheads="1"/>
              </p:cNvSpPr>
              <p:nvPr/>
            </p:nvSpPr>
            <p:spPr bwMode="auto">
              <a:xfrm>
                <a:off x="2448" y="2159"/>
                <a:ext cx="96" cy="289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000" kern="0">
                    <a:solidFill>
                      <a:sysClr val="windowText" lastClr="000000"/>
                    </a:solidFill>
                    <a:latin typeface="+mj-ea"/>
                    <a:ea typeface="+mj-ea"/>
                  </a:rPr>
                  <a:t>0</a:t>
                </a:r>
              </a:p>
            </p:txBody>
          </p:sp>
          <p:sp>
            <p:nvSpPr>
              <p:cNvPr id="64" name="Line 27"/>
              <p:cNvSpPr>
                <a:spLocks noChangeShapeType="1"/>
              </p:cNvSpPr>
              <p:nvPr/>
            </p:nvSpPr>
            <p:spPr bwMode="auto">
              <a:xfrm flipH="1">
                <a:off x="2544" y="2305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5" name="Line 28"/>
              <p:cNvSpPr>
                <a:spLocks noChangeShapeType="1"/>
              </p:cNvSpPr>
              <p:nvPr/>
            </p:nvSpPr>
            <p:spPr bwMode="auto">
              <a:xfrm flipH="1">
                <a:off x="2976" y="2305"/>
                <a:ext cx="13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6" name="Rectangle 29"/>
              <p:cNvSpPr>
                <a:spLocks noChangeArrowheads="1"/>
              </p:cNvSpPr>
              <p:nvPr/>
            </p:nvSpPr>
            <p:spPr bwMode="auto">
              <a:xfrm>
                <a:off x="4464" y="2159"/>
                <a:ext cx="96" cy="289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67" name="Rectangle 30"/>
              <p:cNvSpPr>
                <a:spLocks noChangeArrowheads="1"/>
              </p:cNvSpPr>
              <p:nvPr/>
            </p:nvSpPr>
            <p:spPr bwMode="auto">
              <a:xfrm>
                <a:off x="4560" y="2159"/>
                <a:ext cx="96" cy="289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>
              <a:off x="912" y="2640"/>
              <a:ext cx="1104" cy="3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 smtClean="0">
                  <a:solidFill>
                    <a:srgbClr val="0000FF"/>
                  </a:solidFill>
                  <a:latin typeface="+mj-ea"/>
                  <a:ea typeface="+mj-ea"/>
                </a:rPr>
                <a:t>ASR</a:t>
              </a:r>
              <a:r>
                <a:rPr lang="en-US" altLang="zh-CN" sz="2000" kern="0" dirty="0" smtClean="0">
                  <a:solidFill>
                    <a:srgbClr val="0000FF"/>
                  </a:solidFill>
                  <a:latin typeface="+mj-ea"/>
                  <a:ea typeface="+mj-ea"/>
                </a:rPr>
                <a:t>  </a:t>
              </a:r>
              <a:r>
                <a:rPr lang="zh-CN" altLang="en-US" sz="2000" kern="0" dirty="0" smtClean="0">
                  <a:solidFill>
                    <a:srgbClr val="0000FF"/>
                  </a:solidFill>
                  <a:latin typeface="+mj-ea"/>
                  <a:ea typeface="+mj-ea"/>
                </a:rPr>
                <a:t>移位操作：</a:t>
              </a:r>
            </a:p>
          </p:txBody>
        </p: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2544" y="2544"/>
              <a:ext cx="2304" cy="384"/>
              <a:chOff x="2544" y="2544"/>
              <a:chExt cx="2304" cy="384"/>
            </a:xfrm>
          </p:grpSpPr>
          <p:sp>
            <p:nvSpPr>
              <p:cNvPr id="44" name="Rectangle 33"/>
              <p:cNvSpPr>
                <a:spLocks noChangeArrowheads="1"/>
              </p:cNvSpPr>
              <p:nvPr/>
            </p:nvSpPr>
            <p:spPr bwMode="auto">
              <a:xfrm>
                <a:off x="2688" y="2640"/>
                <a:ext cx="1968" cy="288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5" name="Rectangle 34"/>
              <p:cNvSpPr>
                <a:spLocks noChangeArrowheads="1"/>
              </p:cNvSpPr>
              <p:nvPr/>
            </p:nvSpPr>
            <p:spPr bwMode="auto">
              <a:xfrm>
                <a:off x="2688" y="264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6" name="Rectangle 35"/>
              <p:cNvSpPr>
                <a:spLocks noChangeArrowheads="1"/>
              </p:cNvSpPr>
              <p:nvPr/>
            </p:nvSpPr>
            <p:spPr bwMode="auto">
              <a:xfrm>
                <a:off x="2784" y="264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7" name="Rectangle 36"/>
              <p:cNvSpPr>
                <a:spLocks noChangeArrowheads="1"/>
              </p:cNvSpPr>
              <p:nvPr/>
            </p:nvSpPr>
            <p:spPr bwMode="auto">
              <a:xfrm>
                <a:off x="2880" y="264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8" name="Rectangle 37"/>
              <p:cNvSpPr>
                <a:spLocks noChangeArrowheads="1"/>
              </p:cNvSpPr>
              <p:nvPr/>
            </p:nvSpPr>
            <p:spPr bwMode="auto">
              <a:xfrm>
                <a:off x="4369" y="264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9" name="Line 38"/>
              <p:cNvSpPr>
                <a:spLocks noChangeShapeType="1"/>
              </p:cNvSpPr>
              <p:nvPr/>
            </p:nvSpPr>
            <p:spPr bwMode="auto">
              <a:xfrm flipH="1">
                <a:off x="4656" y="278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0" name="Line 39"/>
              <p:cNvSpPr>
                <a:spLocks noChangeShapeType="1"/>
              </p:cNvSpPr>
              <p:nvPr/>
            </p:nvSpPr>
            <p:spPr bwMode="auto">
              <a:xfrm flipH="1">
                <a:off x="2544" y="278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1" name="Line 40"/>
              <p:cNvSpPr>
                <a:spLocks noChangeShapeType="1"/>
              </p:cNvSpPr>
              <p:nvPr/>
            </p:nvSpPr>
            <p:spPr bwMode="auto">
              <a:xfrm flipH="1">
                <a:off x="2976" y="2784"/>
                <a:ext cx="13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2" name="Rectangle 41"/>
              <p:cNvSpPr>
                <a:spLocks noChangeArrowheads="1"/>
              </p:cNvSpPr>
              <p:nvPr/>
            </p:nvSpPr>
            <p:spPr bwMode="auto">
              <a:xfrm>
                <a:off x="4465" y="2640"/>
                <a:ext cx="95" cy="288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3" name="Rectangle 42"/>
              <p:cNvSpPr>
                <a:spLocks noChangeArrowheads="1"/>
              </p:cNvSpPr>
              <p:nvPr/>
            </p:nvSpPr>
            <p:spPr bwMode="auto">
              <a:xfrm>
                <a:off x="4560" y="264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4" name="Line 43"/>
              <p:cNvSpPr>
                <a:spLocks noChangeShapeType="1"/>
              </p:cNvSpPr>
              <p:nvPr/>
            </p:nvSpPr>
            <p:spPr bwMode="auto">
              <a:xfrm>
                <a:off x="2544" y="254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5" name="Line 44"/>
              <p:cNvSpPr>
                <a:spLocks noChangeShapeType="1"/>
              </p:cNvSpPr>
              <p:nvPr/>
            </p:nvSpPr>
            <p:spPr bwMode="auto">
              <a:xfrm>
                <a:off x="2544" y="254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6" name="Line 45"/>
              <p:cNvSpPr>
                <a:spLocks noChangeShapeType="1"/>
              </p:cNvSpPr>
              <p:nvPr/>
            </p:nvSpPr>
            <p:spPr bwMode="auto">
              <a:xfrm flipV="1">
                <a:off x="2736" y="2544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2" name="Text Box 46"/>
            <p:cNvSpPr txBox="1">
              <a:spLocks noChangeArrowheads="1"/>
            </p:cNvSpPr>
            <p:nvPr/>
          </p:nvSpPr>
          <p:spPr bwMode="auto">
            <a:xfrm>
              <a:off x="912" y="3120"/>
              <a:ext cx="1104" cy="3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 smtClean="0">
                  <a:solidFill>
                    <a:srgbClr val="0000FF"/>
                  </a:solidFill>
                  <a:latin typeface="+mj-ea"/>
                  <a:ea typeface="+mj-ea"/>
                </a:rPr>
                <a:t>ROR</a:t>
              </a:r>
              <a:r>
                <a:rPr lang="en-US" altLang="zh-CN" sz="2000" kern="0" dirty="0" smtClean="0">
                  <a:solidFill>
                    <a:srgbClr val="0000FF"/>
                  </a:solidFill>
                  <a:latin typeface="+mj-ea"/>
                  <a:ea typeface="+mj-ea"/>
                </a:rPr>
                <a:t>  </a:t>
              </a:r>
              <a:r>
                <a:rPr lang="zh-CN" altLang="en-US" sz="2000" kern="0" dirty="0" smtClean="0">
                  <a:solidFill>
                    <a:srgbClr val="0000FF"/>
                  </a:solidFill>
                  <a:latin typeface="+mj-ea"/>
                  <a:ea typeface="+mj-ea"/>
                </a:rPr>
                <a:t>移位操作：</a:t>
              </a:r>
            </a:p>
          </p:txBody>
        </p:sp>
        <p:grpSp>
          <p:nvGrpSpPr>
            <p:cNvPr id="13" name="Group 47"/>
            <p:cNvGrpSpPr>
              <a:grpSpLocks/>
            </p:cNvGrpSpPr>
            <p:nvPr/>
          </p:nvGrpSpPr>
          <p:grpSpPr bwMode="auto">
            <a:xfrm>
              <a:off x="2544" y="3120"/>
              <a:ext cx="2304" cy="384"/>
              <a:chOff x="2544" y="3120"/>
              <a:chExt cx="2304" cy="384"/>
            </a:xfrm>
          </p:grpSpPr>
          <p:sp>
            <p:nvSpPr>
              <p:cNvPr id="31" name="Rectangle 48"/>
              <p:cNvSpPr>
                <a:spLocks noChangeArrowheads="1"/>
              </p:cNvSpPr>
              <p:nvPr/>
            </p:nvSpPr>
            <p:spPr bwMode="auto">
              <a:xfrm>
                <a:off x="2688" y="3120"/>
                <a:ext cx="1968" cy="289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2" name="Rectangle 49"/>
              <p:cNvSpPr>
                <a:spLocks noChangeArrowheads="1"/>
              </p:cNvSpPr>
              <p:nvPr/>
            </p:nvSpPr>
            <p:spPr bwMode="auto">
              <a:xfrm>
                <a:off x="2688" y="3120"/>
                <a:ext cx="96" cy="289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3" name="Rectangle 50"/>
              <p:cNvSpPr>
                <a:spLocks noChangeArrowheads="1"/>
              </p:cNvSpPr>
              <p:nvPr/>
            </p:nvSpPr>
            <p:spPr bwMode="auto">
              <a:xfrm>
                <a:off x="2784" y="3120"/>
                <a:ext cx="96" cy="289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4" name="Rectangle 51"/>
              <p:cNvSpPr>
                <a:spLocks noChangeArrowheads="1"/>
              </p:cNvSpPr>
              <p:nvPr/>
            </p:nvSpPr>
            <p:spPr bwMode="auto">
              <a:xfrm>
                <a:off x="2880" y="3120"/>
                <a:ext cx="96" cy="289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5" name="Rectangle 52"/>
              <p:cNvSpPr>
                <a:spLocks noChangeArrowheads="1"/>
              </p:cNvSpPr>
              <p:nvPr/>
            </p:nvSpPr>
            <p:spPr bwMode="auto">
              <a:xfrm>
                <a:off x="4369" y="3120"/>
                <a:ext cx="96" cy="289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6" name="Line 53"/>
              <p:cNvSpPr>
                <a:spLocks noChangeShapeType="1"/>
              </p:cNvSpPr>
              <p:nvPr/>
            </p:nvSpPr>
            <p:spPr bwMode="auto">
              <a:xfrm flipH="1">
                <a:off x="4656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7" name="Line 54"/>
              <p:cNvSpPr>
                <a:spLocks noChangeShapeType="1"/>
              </p:cNvSpPr>
              <p:nvPr/>
            </p:nvSpPr>
            <p:spPr bwMode="auto">
              <a:xfrm flipH="1">
                <a:off x="2544" y="326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8" name="Line 55"/>
              <p:cNvSpPr>
                <a:spLocks noChangeShapeType="1"/>
              </p:cNvSpPr>
              <p:nvPr/>
            </p:nvSpPr>
            <p:spPr bwMode="auto">
              <a:xfrm flipH="1">
                <a:off x="2976" y="3264"/>
                <a:ext cx="13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Rectangle 56"/>
              <p:cNvSpPr>
                <a:spLocks noChangeArrowheads="1"/>
              </p:cNvSpPr>
              <p:nvPr/>
            </p:nvSpPr>
            <p:spPr bwMode="auto">
              <a:xfrm>
                <a:off x="4465" y="3120"/>
                <a:ext cx="95" cy="289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0" name="Rectangle 57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96" cy="289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1" name="Line 58"/>
              <p:cNvSpPr>
                <a:spLocks noChangeShapeType="1"/>
              </p:cNvSpPr>
              <p:nvPr/>
            </p:nvSpPr>
            <p:spPr bwMode="auto">
              <a:xfrm>
                <a:off x="2544" y="3264"/>
                <a:ext cx="0" cy="2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2" name="Line 59"/>
              <p:cNvSpPr>
                <a:spLocks noChangeShapeType="1"/>
              </p:cNvSpPr>
              <p:nvPr/>
            </p:nvSpPr>
            <p:spPr bwMode="auto">
              <a:xfrm>
                <a:off x="2544" y="3505"/>
                <a:ext cx="230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3" name="Line 60"/>
              <p:cNvSpPr>
                <a:spLocks noChangeShapeType="1"/>
              </p:cNvSpPr>
              <p:nvPr/>
            </p:nvSpPr>
            <p:spPr bwMode="auto">
              <a:xfrm>
                <a:off x="4848" y="3264"/>
                <a:ext cx="0" cy="2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4" name="Text Box 61"/>
            <p:cNvSpPr txBox="1">
              <a:spLocks noChangeArrowheads="1"/>
            </p:cNvSpPr>
            <p:nvPr/>
          </p:nvSpPr>
          <p:spPr bwMode="auto">
            <a:xfrm>
              <a:off x="912" y="3648"/>
              <a:ext cx="1104" cy="3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1pPr>
              <a:lvl2pPr marL="742950" indent="-28575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2pPr>
              <a:lvl3pPr marL="11430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3pPr>
              <a:lvl4pPr marL="16002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4pPr>
              <a:lvl5pPr marL="2057400" indent="-228600" eaLnBrk="0" hangingPunct="0"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chemeClr val="tx1"/>
                  </a:solidFill>
                  <a:latin typeface="Courier New" pitchFamily="49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 smtClean="0">
                  <a:solidFill>
                    <a:srgbClr val="0000FF"/>
                  </a:solidFill>
                  <a:latin typeface="+mj-ea"/>
                  <a:ea typeface="+mj-ea"/>
                </a:rPr>
                <a:t>RRX</a:t>
              </a:r>
              <a:r>
                <a:rPr lang="en-US" altLang="zh-CN" sz="2000" kern="0" dirty="0" smtClean="0">
                  <a:solidFill>
                    <a:srgbClr val="0000FF"/>
                  </a:solidFill>
                  <a:latin typeface="+mj-ea"/>
                  <a:ea typeface="+mj-ea"/>
                </a:rPr>
                <a:t>  </a:t>
              </a:r>
              <a:r>
                <a:rPr lang="zh-CN" altLang="en-US" sz="2000" kern="0" dirty="0" smtClean="0">
                  <a:solidFill>
                    <a:srgbClr val="0000FF"/>
                  </a:solidFill>
                  <a:latin typeface="+mj-ea"/>
                  <a:ea typeface="+mj-ea"/>
                </a:rPr>
                <a:t>移位操作：</a:t>
              </a:r>
            </a:p>
          </p:txBody>
        </p: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>
              <a:off x="2256" y="3648"/>
              <a:ext cx="2592" cy="384"/>
              <a:chOff x="2256" y="3648"/>
              <a:chExt cx="2592" cy="384"/>
            </a:xfrm>
          </p:grpSpPr>
          <p:sp>
            <p:nvSpPr>
              <p:cNvPr id="16" name="Rectangle 63"/>
              <p:cNvSpPr>
                <a:spLocks noChangeArrowheads="1"/>
              </p:cNvSpPr>
              <p:nvPr/>
            </p:nvSpPr>
            <p:spPr bwMode="auto">
              <a:xfrm>
                <a:off x="2688" y="3648"/>
                <a:ext cx="1968" cy="288"/>
              </a:xfrm>
              <a:prstGeom prst="rect">
                <a:avLst/>
              </a:prstGeom>
              <a:solidFill>
                <a:srgbClr val="CC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" name="Rectangle 64"/>
              <p:cNvSpPr>
                <a:spLocks noChangeArrowheads="1"/>
              </p:cNvSpPr>
              <p:nvPr/>
            </p:nvSpPr>
            <p:spPr bwMode="auto">
              <a:xfrm>
                <a:off x="2688" y="3648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Rectangle 65"/>
              <p:cNvSpPr>
                <a:spLocks noChangeArrowheads="1"/>
              </p:cNvSpPr>
              <p:nvPr/>
            </p:nvSpPr>
            <p:spPr bwMode="auto">
              <a:xfrm>
                <a:off x="2784" y="3648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Rectangle 66"/>
              <p:cNvSpPr>
                <a:spLocks noChangeArrowheads="1"/>
              </p:cNvSpPr>
              <p:nvPr/>
            </p:nvSpPr>
            <p:spPr bwMode="auto">
              <a:xfrm>
                <a:off x="2880" y="3648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0" name="Rectangle 67"/>
              <p:cNvSpPr>
                <a:spLocks noChangeArrowheads="1"/>
              </p:cNvSpPr>
              <p:nvPr/>
            </p:nvSpPr>
            <p:spPr bwMode="auto">
              <a:xfrm>
                <a:off x="4369" y="3648"/>
                <a:ext cx="95" cy="288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1" name="Line 68"/>
              <p:cNvSpPr>
                <a:spLocks noChangeShapeType="1"/>
              </p:cNvSpPr>
              <p:nvPr/>
            </p:nvSpPr>
            <p:spPr bwMode="auto">
              <a:xfrm flipH="1">
                <a:off x="4656" y="3792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2" name="Line 69"/>
              <p:cNvSpPr>
                <a:spLocks noChangeShapeType="1"/>
              </p:cNvSpPr>
              <p:nvPr/>
            </p:nvSpPr>
            <p:spPr bwMode="auto">
              <a:xfrm flipH="1">
                <a:off x="2544" y="379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3" name="Line 70"/>
              <p:cNvSpPr>
                <a:spLocks noChangeShapeType="1"/>
              </p:cNvSpPr>
              <p:nvPr/>
            </p:nvSpPr>
            <p:spPr bwMode="auto">
              <a:xfrm flipH="1">
                <a:off x="2976" y="3792"/>
                <a:ext cx="13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" name="Rectangle 71"/>
              <p:cNvSpPr>
                <a:spLocks noChangeArrowheads="1"/>
              </p:cNvSpPr>
              <p:nvPr/>
            </p:nvSpPr>
            <p:spPr bwMode="auto">
              <a:xfrm>
                <a:off x="4464" y="3648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5" name="Rectangle 72"/>
              <p:cNvSpPr>
                <a:spLocks noChangeArrowheads="1"/>
              </p:cNvSpPr>
              <p:nvPr/>
            </p:nvSpPr>
            <p:spPr bwMode="auto">
              <a:xfrm>
                <a:off x="4560" y="3648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6" name="Line 73"/>
              <p:cNvSpPr>
                <a:spLocks noChangeShapeType="1"/>
              </p:cNvSpPr>
              <p:nvPr/>
            </p:nvSpPr>
            <p:spPr bwMode="auto">
              <a:xfrm>
                <a:off x="2256" y="4032"/>
                <a:ext cx="259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7" name="Line 74"/>
              <p:cNvSpPr>
                <a:spLocks noChangeShapeType="1"/>
              </p:cNvSpPr>
              <p:nvPr/>
            </p:nvSpPr>
            <p:spPr bwMode="auto">
              <a:xfrm>
                <a:off x="4848" y="379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8" name="Rectangle 75"/>
              <p:cNvSpPr>
                <a:spLocks noChangeArrowheads="1"/>
              </p:cNvSpPr>
              <p:nvPr/>
            </p:nvSpPr>
            <p:spPr bwMode="auto">
              <a:xfrm>
                <a:off x="2400" y="3648"/>
                <a:ext cx="145" cy="288"/>
              </a:xfrm>
              <a:prstGeom prst="rect">
                <a:avLst/>
              </a:prstGeom>
              <a:solidFill>
                <a:srgbClr val="FFCC99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zh-CN" sz="2000" kern="0">
                    <a:solidFill>
                      <a:sysClr val="windowText" lastClr="000000"/>
                    </a:solidFill>
                    <a:latin typeface="+mj-ea"/>
                    <a:ea typeface="+mj-ea"/>
                  </a:rPr>
                  <a:t>C</a:t>
                </a:r>
              </a:p>
            </p:txBody>
          </p:sp>
          <p:sp>
            <p:nvSpPr>
              <p:cNvPr id="29" name="Line 76"/>
              <p:cNvSpPr>
                <a:spLocks noChangeShapeType="1"/>
              </p:cNvSpPr>
              <p:nvPr/>
            </p:nvSpPr>
            <p:spPr bwMode="auto">
              <a:xfrm>
                <a:off x="2256" y="379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0" name="Line 77"/>
              <p:cNvSpPr>
                <a:spLocks noChangeShapeType="1"/>
              </p:cNvSpPr>
              <p:nvPr/>
            </p:nvSpPr>
            <p:spPr bwMode="auto">
              <a:xfrm flipH="1">
                <a:off x="2256" y="379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79" name="矩形 3"/>
          <p:cNvSpPr>
            <a:spLocks noChangeArrowheads="1"/>
          </p:cNvSpPr>
          <p:nvPr/>
        </p:nvSpPr>
        <p:spPr bwMode="auto">
          <a:xfrm>
            <a:off x="1811408" y="5176222"/>
            <a:ext cx="721608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ADD</a:t>
            </a:r>
            <a:r>
              <a:rPr kumimoji="1"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	R1,R1,R1,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LSL #3</a:t>
            </a:r>
            <a:r>
              <a:rPr kumimoji="1"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	;R1=R1+R1*8=9R1</a:t>
            </a: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SUB	R1,R1,R2,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LSR R3</a:t>
            </a:r>
            <a:r>
              <a:rPr kumimoji="1"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	;R1=R1-(R2/2</a:t>
            </a:r>
            <a:r>
              <a:rPr kumimoji="1" lang="en-US" altLang="zh-CN" sz="2000" baseline="30000" dirty="0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R3</a:t>
            </a:r>
            <a:r>
              <a:rPr kumimoji="1"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184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667" y="0"/>
            <a:ext cx="7668333" cy="679253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97602" y="292412"/>
            <a:ext cx="1804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r>
              <a:rPr lang="zh-CN" altLang="en-US" sz="24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</a:t>
            </a:r>
            <a:endParaRPr lang="en-US" altLang="zh-CN" sz="2400" kern="0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2400" b="1" kern="0" dirty="0" smtClean="0">
              <a:solidFill>
                <a:srgbClr val="0000FF"/>
              </a:solidFill>
              <a:ea typeface="宋体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kern="0" dirty="0" smtClean="0">
                <a:solidFill>
                  <a:srgbClr val="0000FF"/>
                </a:solidFill>
                <a:ea typeface="宋体" pitchFamily="2" charset="-122"/>
                <a:cs typeface="Times New Roman" panose="02020603050405020304" pitchFamily="18" charset="0"/>
              </a:rPr>
              <a:t>cond</a:t>
            </a:r>
            <a:r>
              <a:rPr lang="zh-CN" altLang="en-US" sz="24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3868</Words>
  <Application>Microsoft Office PowerPoint</Application>
  <PresentationFormat>宽屏</PresentationFormat>
  <Paragraphs>1012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7" baseType="lpstr">
      <vt:lpstr>open sans</vt:lpstr>
      <vt:lpstr>PingFang SC</vt:lpstr>
      <vt:lpstr>等线</vt:lpstr>
      <vt:lpstr>等线 Light</vt:lpstr>
      <vt:lpstr>方正粗宋_GBK</vt:lpstr>
      <vt:lpstr>黑体</vt:lpstr>
      <vt:lpstr>华文新魏</vt:lpstr>
      <vt:lpstr>楷体</vt:lpstr>
      <vt:lpstr>隶书</vt:lpstr>
      <vt:lpstr>宋体</vt:lpstr>
      <vt:lpstr>微软雅黑</vt:lpstr>
      <vt:lpstr>Arial</vt:lpstr>
      <vt:lpstr>Arial Black</vt:lpstr>
      <vt:lpstr>Courier New</vt:lpstr>
      <vt:lpstr>Franklin Gothic Book</vt:lpstr>
      <vt:lpstr>Kartika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OIO</dc:creator>
  <cp:lastModifiedBy>lenovov</cp:lastModifiedBy>
  <cp:revision>632</cp:revision>
  <dcterms:created xsi:type="dcterms:W3CDTF">2020-09-23T02:09:00Z</dcterms:created>
  <dcterms:modified xsi:type="dcterms:W3CDTF">2020-12-06T12:02:32Z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