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19" r:id="rId3"/>
    <p:sldId id="400" r:id="rId4"/>
    <p:sldId id="399" r:id="rId5"/>
    <p:sldId id="418" r:id="rId6"/>
    <p:sldId id="403" r:id="rId7"/>
    <p:sldId id="386" r:id="rId8"/>
    <p:sldId id="420" r:id="rId9"/>
    <p:sldId id="404" r:id="rId10"/>
    <p:sldId id="401" r:id="rId11"/>
    <p:sldId id="421" r:id="rId12"/>
    <p:sldId id="402" r:id="rId13"/>
    <p:sldId id="272" r:id="rId14"/>
    <p:sldId id="370" r:id="rId15"/>
    <p:sldId id="391" r:id="rId16"/>
    <p:sldId id="405" r:id="rId17"/>
    <p:sldId id="257" r:id="rId18"/>
    <p:sldId id="390" r:id="rId19"/>
    <p:sldId id="385" r:id="rId20"/>
    <p:sldId id="388" r:id="rId21"/>
    <p:sldId id="262" r:id="rId22"/>
    <p:sldId id="423" r:id="rId23"/>
    <p:sldId id="424" r:id="rId24"/>
    <p:sldId id="425" r:id="rId25"/>
    <p:sldId id="426" r:id="rId26"/>
    <p:sldId id="417" r:id="rId27"/>
    <p:sldId id="393" r:id="rId28"/>
    <p:sldId id="358" r:id="rId29"/>
    <p:sldId id="258" r:id="rId30"/>
    <p:sldId id="259" r:id="rId31"/>
    <p:sldId id="392" r:id="rId32"/>
    <p:sldId id="288" r:id="rId33"/>
    <p:sldId id="42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1" y="431165"/>
            <a:ext cx="4395650" cy="323215"/>
            <a:chOff x="0" y="216862"/>
            <a:chExt cx="2418509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2104422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6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MCU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应用程序设计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40"/>
          <p:cNvSpPr>
            <a:spLocks noEditPoints="1" noChangeArrowheads="1"/>
          </p:cNvSpPr>
          <p:nvPr/>
        </p:nvSpPr>
        <p:spPr bwMode="auto">
          <a:xfrm>
            <a:off x="810958" y="5421086"/>
            <a:ext cx="1010541" cy="1054111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4949" y="431165"/>
            <a:ext cx="113211" cy="32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3" name="云形 2"/>
          <p:cNvSpPr/>
          <p:nvPr/>
        </p:nvSpPr>
        <p:spPr>
          <a:xfrm>
            <a:off x="2767232" y="1179739"/>
            <a:ext cx="4214949" cy="783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汇编程序设计？还是算了</a:t>
            </a:r>
            <a:endParaRPr lang="zh-CN" altLang="en-US" dirty="0"/>
          </a:p>
        </p:txBody>
      </p:sp>
      <p:sp>
        <p:nvSpPr>
          <p:cNvPr id="15" name="云形 14"/>
          <p:cNvSpPr/>
          <p:nvPr/>
        </p:nvSpPr>
        <p:spPr>
          <a:xfrm>
            <a:off x="6770913" y="1851661"/>
            <a:ext cx="4384767" cy="7837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r>
              <a:rPr lang="zh-CN" altLang="en-US" dirty="0" smtClean="0"/>
              <a:t>程序设计？不用重复了吧</a:t>
            </a:r>
            <a:endParaRPr lang="zh-CN" altLang="en-US" dirty="0"/>
          </a:p>
        </p:txBody>
      </p:sp>
      <p:sp>
        <p:nvSpPr>
          <p:cNvPr id="16" name="云形 15"/>
          <p:cNvSpPr/>
          <p:nvPr/>
        </p:nvSpPr>
        <p:spPr>
          <a:xfrm>
            <a:off x="1099058" y="2635433"/>
            <a:ext cx="1562472" cy="627017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编程？</a:t>
            </a:r>
            <a:endParaRPr lang="zh-CN" altLang="en-US" dirty="0"/>
          </a:p>
        </p:txBody>
      </p:sp>
      <p:sp>
        <p:nvSpPr>
          <p:cNvPr id="17" name="云形 16"/>
          <p:cNvSpPr/>
          <p:nvPr/>
        </p:nvSpPr>
        <p:spPr>
          <a:xfrm>
            <a:off x="2661530" y="3176452"/>
            <a:ext cx="5202311" cy="1593669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也许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是表达思想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把你的想法表达给机器，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让机器按你的意愿工作，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达到你希望达到的目的</a:t>
            </a:r>
            <a:endParaRPr lang="zh-CN" altLang="en-US" dirty="0"/>
          </a:p>
        </p:txBody>
      </p:sp>
      <p:sp>
        <p:nvSpPr>
          <p:cNvPr id="19" name="云形 18"/>
          <p:cNvSpPr/>
          <p:nvPr/>
        </p:nvSpPr>
        <p:spPr>
          <a:xfrm>
            <a:off x="6184147" y="4624252"/>
            <a:ext cx="5502756" cy="1593669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不编程可以吗？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可以，动动手指头，点点屏幕，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按按键盘、鼠标。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机器也在为我们服务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145012"/>
            <a:ext cx="6578876" cy="66233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40" y="145012"/>
            <a:ext cx="4846338" cy="66233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4532289" y="214449"/>
            <a:ext cx="2086226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生成的工程与代码</a:t>
            </a:r>
            <a:endParaRPr lang="en-US" altLang="zh-CN" b="1" dirty="0">
              <a:solidFill>
                <a:schemeClr val="bg2"/>
              </a:solidFill>
            </a:endParaRPr>
          </a:p>
          <a:p>
            <a:r>
              <a:rPr lang="zh-CN" altLang="en-US" sz="1400" b="1" dirty="0" smtClean="0">
                <a:solidFill>
                  <a:schemeClr val="bg2"/>
                </a:solidFill>
              </a:rPr>
              <a:t>           示意</a:t>
            </a:r>
            <a:endParaRPr lang="zh-CN" alt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034" y="123655"/>
            <a:ext cx="7622485" cy="67343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87499"/>
            <a:ext cx="4306751" cy="337050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915976" y="671649"/>
            <a:ext cx="2474798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生成的时钟相关代码</a:t>
            </a:r>
            <a:endParaRPr lang="en-US" altLang="zh-CN" b="1" dirty="0">
              <a:solidFill>
                <a:schemeClr val="bg2"/>
              </a:solidFill>
            </a:endParaRPr>
          </a:p>
          <a:p>
            <a:r>
              <a:rPr lang="zh-CN" altLang="en-US" sz="1400" b="1" dirty="0" smtClean="0">
                <a:solidFill>
                  <a:schemeClr val="bg2"/>
                </a:solidFill>
              </a:rPr>
              <a:t>           示意</a:t>
            </a:r>
            <a:endParaRPr lang="zh-CN" alt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3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5758" y="248905"/>
            <a:ext cx="6849814" cy="2031325"/>
          </a:xfrm>
          <a:prstGeom prst="rect">
            <a:avLst/>
          </a:prstGeom>
          <a:solidFill>
            <a:srgbClr val="C00000">
              <a:alpha val="92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整理、小结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endParaRPr lang="en-US" altLang="zh-CN" b="1" dirty="0">
              <a:solidFill>
                <a:schemeClr val="bg2"/>
              </a:solidFill>
            </a:endParaRPr>
          </a:p>
          <a:p>
            <a:r>
              <a:rPr lang="en-US" altLang="zh-CN" b="1" dirty="0" smtClean="0">
                <a:solidFill>
                  <a:schemeClr val="bg2"/>
                </a:solidFill>
              </a:rPr>
              <a:t>    </a:t>
            </a:r>
            <a:r>
              <a:rPr lang="en-US" altLang="zh-CN" b="1" dirty="0" err="1" smtClean="0">
                <a:solidFill>
                  <a:schemeClr val="bg2"/>
                </a:solidFill>
              </a:rPr>
              <a:t>CubeMX</a:t>
            </a:r>
            <a:r>
              <a:rPr lang="en-US" altLang="zh-CN" b="1" dirty="0" smtClean="0">
                <a:solidFill>
                  <a:schemeClr val="bg2"/>
                </a:solidFill>
              </a:rPr>
              <a:t> </a:t>
            </a:r>
            <a:r>
              <a:rPr lang="zh-CN" altLang="en-US" b="1" dirty="0" smtClean="0">
                <a:solidFill>
                  <a:schemeClr val="bg2"/>
                </a:solidFill>
              </a:rPr>
              <a:t>是可视化交互，可生成</a:t>
            </a:r>
            <a:r>
              <a:rPr lang="en-US" altLang="zh-CN" b="1" dirty="0" smtClean="0">
                <a:solidFill>
                  <a:schemeClr val="bg2"/>
                </a:solidFill>
              </a:rPr>
              <a:t>STM32 MCU</a:t>
            </a:r>
            <a:r>
              <a:rPr lang="zh-CN" altLang="en-US" b="1" dirty="0" smtClean="0">
                <a:solidFill>
                  <a:schemeClr val="bg2"/>
                </a:solidFill>
              </a:rPr>
              <a:t>工程文件及底层硬件相关代码的一种工具软件，为进行</a:t>
            </a:r>
            <a:r>
              <a:rPr lang="en-US" altLang="zh-CN" b="1" dirty="0" smtClean="0">
                <a:solidFill>
                  <a:schemeClr val="bg2"/>
                </a:solidFill>
              </a:rPr>
              <a:t>MCU</a:t>
            </a:r>
            <a:r>
              <a:rPr lang="zh-CN" altLang="en-US" b="1" dirty="0" smtClean="0">
                <a:solidFill>
                  <a:schemeClr val="bg2"/>
                </a:solidFill>
              </a:rPr>
              <a:t>应用的软、硬件开发、设计提供了良好支持。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endParaRPr lang="en-US" altLang="zh-CN" b="1" dirty="0">
              <a:solidFill>
                <a:schemeClr val="bg2"/>
              </a:solidFill>
            </a:endParaRPr>
          </a:p>
          <a:p>
            <a:r>
              <a:rPr lang="en-US" altLang="zh-CN" b="1" dirty="0" smtClean="0">
                <a:solidFill>
                  <a:schemeClr val="bg2"/>
                </a:solidFill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</a:rPr>
              <a:t>其</a:t>
            </a:r>
            <a:r>
              <a:rPr lang="en-US" altLang="zh-CN" b="1" dirty="0" smtClean="0">
                <a:solidFill>
                  <a:schemeClr val="bg2"/>
                </a:solidFill>
              </a:rPr>
              <a:t>HAL</a:t>
            </a:r>
            <a:r>
              <a:rPr lang="zh-CN" altLang="en-US" b="1" dirty="0" smtClean="0">
                <a:solidFill>
                  <a:schemeClr val="bg2"/>
                </a:solidFill>
              </a:rPr>
              <a:t>思想值得关注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1417" y="2548157"/>
            <a:ext cx="3931021" cy="2031325"/>
          </a:xfrm>
          <a:prstGeom prst="rect">
            <a:avLst/>
          </a:prstGeom>
          <a:solidFill>
            <a:schemeClr val="accent5">
              <a:lumMod val="75000"/>
              <a:alpha val="92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/>
                </a:solidFill>
              </a:rPr>
              <a:t>    MCU </a:t>
            </a:r>
            <a:r>
              <a:rPr lang="zh-CN" altLang="en-US" b="1" dirty="0" smtClean="0">
                <a:solidFill>
                  <a:schemeClr val="bg2"/>
                </a:solidFill>
              </a:rPr>
              <a:t>因包括较多硬件资源，对其使用往往需要参考技术资料，或利用库文件、或例程等办法。</a:t>
            </a:r>
            <a:endParaRPr lang="en-US" altLang="zh-CN" b="1" dirty="0" smtClean="0">
              <a:solidFill>
                <a:schemeClr val="bg2"/>
              </a:solidFill>
            </a:endParaRPr>
          </a:p>
          <a:p>
            <a:endParaRPr lang="en-US" altLang="zh-CN" b="1" dirty="0">
              <a:solidFill>
                <a:schemeClr val="bg2"/>
              </a:solidFill>
            </a:endParaRPr>
          </a:p>
          <a:p>
            <a:r>
              <a:rPr lang="en-US" altLang="zh-CN" b="1" dirty="0" smtClean="0">
                <a:solidFill>
                  <a:schemeClr val="bg2"/>
                </a:solidFill>
              </a:rPr>
              <a:t>    </a:t>
            </a:r>
            <a:r>
              <a:rPr lang="zh-CN" altLang="en-US" b="1" dirty="0" smtClean="0">
                <a:solidFill>
                  <a:schemeClr val="bg2"/>
                </a:solidFill>
              </a:rPr>
              <a:t>在不同应用问题中，目的、要求各异、变化多样。对开发使用者有一定负担、困难，且容易出错。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12" y="2462864"/>
            <a:ext cx="6530423" cy="439513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718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/>
          <p:cNvSpPr txBox="1"/>
          <p:nvPr/>
        </p:nvSpPr>
        <p:spPr>
          <a:xfrm>
            <a:off x="162026" y="331774"/>
            <a:ext cx="3107948" cy="319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2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一个汇编程序的观察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2" y="912253"/>
            <a:ext cx="6298510" cy="58627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758" y="277597"/>
            <a:ext cx="5678242" cy="65069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/>
        </p:nvSpPr>
        <p:spPr bwMode="auto">
          <a:xfrm>
            <a:off x="718654" y="616848"/>
            <a:ext cx="9886398" cy="427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82" tIns="50141" rIns="100282" bIns="50141"/>
          <a:lstStyle>
            <a:lvl1pPr marL="376238" indent="-376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814388" indent="-3127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i="1">
                <a:solidFill>
                  <a:srgbClr val="003399"/>
                </a:solidFill>
                <a:latin typeface="+mn-lt"/>
                <a:ea typeface="+mn-ea"/>
              </a:defRPr>
            </a:lvl2pPr>
            <a:lvl3pPr marL="1254125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754188" indent="-249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i="1">
                <a:solidFill>
                  <a:srgbClr val="003399"/>
                </a:solidFill>
                <a:latin typeface="+mn-lt"/>
                <a:ea typeface="+mn-ea"/>
              </a:defRPr>
            </a:lvl4pPr>
            <a:lvl5pPr marL="22558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5pPr>
            <a:lvl6pPr marL="27130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6pPr>
            <a:lvl7pPr marL="31702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7pPr>
            <a:lvl8pPr marL="36274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8pPr>
            <a:lvl9pPr marL="40846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+mj-ea"/>
                <a:ea typeface="+mj-ea"/>
              </a:rPr>
              <a:t>伪指令</a:t>
            </a:r>
            <a:endParaRPr lang="en-US" altLang="zh-CN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2400" i="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ARM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汇编语言程序中，有一些特殊指令助记符，这些助记符与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指令系统助记符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不同，没有相对应的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操作码。这些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特殊指令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助记符称为伪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标识符，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它们所完成的操作称为伪操作。伪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操作是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为了完成汇编程序做各种准备工作的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，仅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在汇编过程中起作用，一旦汇编结束，伪操作的使命就完成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i="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01650" lvl="1" indent="0">
              <a:buNone/>
              <a:defRPr/>
            </a:pPr>
            <a:endParaRPr lang="zh-CN" altLang="en-US" sz="2400" i="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01650" lvl="1" indent="0">
              <a:buNone/>
              <a:defRPr/>
            </a:pP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伪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操作主要有符号定义伪操作、数据定义伪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操作、汇编控制伪操作及其杂项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伪操作等。</a:t>
            </a:r>
          </a:p>
        </p:txBody>
      </p:sp>
      <p:sp>
        <p:nvSpPr>
          <p:cNvPr id="3" name="矩形 2"/>
          <p:cNvSpPr/>
          <p:nvPr/>
        </p:nvSpPr>
        <p:spPr>
          <a:xfrm>
            <a:off x="864703" y="1600200"/>
            <a:ext cx="178905" cy="21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54155" y="3983348"/>
            <a:ext cx="178905" cy="21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/>
        </p:nvSpPr>
        <p:spPr bwMode="auto">
          <a:xfrm>
            <a:off x="505650" y="549620"/>
            <a:ext cx="11123131" cy="447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82" tIns="50141" rIns="100282" bIns="50141"/>
          <a:lstStyle>
            <a:lvl1pPr marL="376238" indent="-376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814388" indent="-3127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i="1">
                <a:solidFill>
                  <a:srgbClr val="003399"/>
                </a:solidFill>
                <a:latin typeface="+mn-lt"/>
                <a:ea typeface="+mn-ea"/>
              </a:defRPr>
            </a:lvl2pPr>
            <a:lvl3pPr marL="1254125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754188" indent="-249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i="1">
                <a:solidFill>
                  <a:srgbClr val="003399"/>
                </a:solidFill>
                <a:latin typeface="+mn-lt"/>
                <a:ea typeface="+mn-ea"/>
              </a:defRPr>
            </a:lvl4pPr>
            <a:lvl5pPr marL="22558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5pPr>
            <a:lvl6pPr marL="27130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6pPr>
            <a:lvl7pPr marL="31702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7pPr>
            <a:lvl8pPr marL="36274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8pPr>
            <a:lvl9pPr marL="40846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ea typeface="+mj-ea"/>
              </a:rPr>
              <a:t>数据定义伪操作</a:t>
            </a:r>
            <a:endParaRPr lang="en-US" altLang="zh-CN" sz="2400" b="1" kern="0" dirty="0" smtClean="0">
              <a:solidFill>
                <a:schemeClr val="tx1"/>
              </a:solidFill>
              <a:ea typeface="+mj-ea"/>
            </a:endParaRPr>
          </a:p>
          <a:p>
            <a:pPr marL="501650" lvl="1" indent="0">
              <a:buNone/>
              <a:defRPr/>
            </a:pP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用于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为特定的数据分配存储单元，同时可完成已分配存储单元的初始化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。常用的如下：</a:t>
            </a:r>
            <a:endParaRPr lang="en-US" altLang="zh-CN" sz="2400" i="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01650" lvl="1" indent="0">
              <a:buNone/>
              <a:defRPr/>
            </a:pPr>
            <a:endParaRPr lang="en-US" altLang="zh-CN" sz="2400" i="0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DCB</a:t>
            </a:r>
            <a:r>
              <a:rPr lang="zh-CN" altLang="en-US" sz="2000" dirty="0" smtClean="0"/>
              <a:t>分配连续的</a:t>
            </a:r>
            <a:r>
              <a:rPr lang="zh-CN" altLang="en-US" sz="2000" dirty="0"/>
              <a:t>字节存储单元并用指定的数据初始化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DCW</a:t>
            </a:r>
            <a:r>
              <a:rPr lang="zh-CN" altLang="en-US" sz="2000" dirty="0"/>
              <a:t>（</a:t>
            </a:r>
            <a:r>
              <a:rPr lang="en-US" altLang="zh-CN" sz="2000" dirty="0"/>
              <a:t>DCWU</a:t>
            </a:r>
            <a:r>
              <a:rPr lang="zh-CN" altLang="en-US" sz="2000" dirty="0" smtClean="0"/>
              <a:t>）分配连续的</a:t>
            </a:r>
            <a:r>
              <a:rPr lang="zh-CN" altLang="en-US" sz="2000" dirty="0"/>
              <a:t>半字存储单元并用</a:t>
            </a:r>
            <a:r>
              <a:rPr lang="zh-CN" altLang="en-US" sz="2000" dirty="0" smtClean="0"/>
              <a:t>指定数据</a:t>
            </a:r>
            <a:r>
              <a:rPr lang="zh-CN" altLang="en-US" sz="2000" dirty="0"/>
              <a:t>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C00000"/>
                </a:solidFill>
              </a:rPr>
              <a:t>DCD</a:t>
            </a:r>
            <a:r>
              <a:rPr lang="zh-CN" altLang="en-US" sz="2000" dirty="0"/>
              <a:t>（</a:t>
            </a:r>
            <a:r>
              <a:rPr lang="en-US" altLang="zh-CN" sz="2000" dirty="0"/>
              <a:t>DCDU</a:t>
            </a:r>
            <a:r>
              <a:rPr lang="zh-CN" altLang="en-US" sz="2000" dirty="0" smtClean="0"/>
              <a:t>）分配连续的</a:t>
            </a:r>
            <a:r>
              <a:rPr lang="zh-CN" altLang="en-US" sz="2000" dirty="0"/>
              <a:t>字存储单元并用</a:t>
            </a:r>
            <a:r>
              <a:rPr lang="zh-CN" altLang="en-US" sz="2000" dirty="0" smtClean="0"/>
              <a:t>指定数据</a:t>
            </a:r>
            <a:r>
              <a:rPr lang="zh-CN" altLang="en-US" sz="2000" dirty="0"/>
              <a:t>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DCFD</a:t>
            </a:r>
            <a:r>
              <a:rPr lang="zh-CN" altLang="en-US" sz="2000" dirty="0"/>
              <a:t>（</a:t>
            </a:r>
            <a:r>
              <a:rPr lang="en-US" altLang="zh-CN" sz="2000" dirty="0"/>
              <a:t>DCFDU</a:t>
            </a:r>
            <a:r>
              <a:rPr lang="zh-CN" altLang="en-US" sz="2000" dirty="0" smtClean="0"/>
              <a:t>）为双精度浮点数分配连续字</a:t>
            </a:r>
            <a:r>
              <a:rPr lang="zh-CN" altLang="en-US" sz="2000" dirty="0"/>
              <a:t>存储单元并用</a:t>
            </a:r>
            <a:r>
              <a:rPr lang="zh-CN" altLang="en-US" sz="2000" dirty="0" smtClean="0"/>
              <a:t>指定数据</a:t>
            </a:r>
            <a:r>
              <a:rPr lang="zh-CN" altLang="en-US" sz="2000" dirty="0"/>
              <a:t>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DCFS</a:t>
            </a:r>
            <a:r>
              <a:rPr lang="zh-CN" altLang="en-US" sz="2000" dirty="0"/>
              <a:t>（</a:t>
            </a:r>
            <a:r>
              <a:rPr lang="en-US" altLang="zh-CN" sz="2000" dirty="0"/>
              <a:t>DCFSU</a:t>
            </a:r>
            <a:r>
              <a:rPr lang="zh-CN" altLang="en-US" sz="2000" dirty="0" smtClean="0"/>
              <a:t>）为单精度浮点数分配连续字</a:t>
            </a:r>
            <a:r>
              <a:rPr lang="zh-CN" altLang="en-US" sz="2000" dirty="0"/>
              <a:t>存储单元并用</a:t>
            </a:r>
            <a:r>
              <a:rPr lang="zh-CN" altLang="en-US" sz="2000" dirty="0" smtClean="0"/>
              <a:t>指定数据</a:t>
            </a:r>
            <a:r>
              <a:rPr lang="zh-CN" altLang="en-US" sz="2000" dirty="0"/>
              <a:t>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/>
              <a:t>DCQ</a:t>
            </a:r>
            <a:r>
              <a:rPr lang="zh-CN" altLang="en-US" sz="2000" dirty="0"/>
              <a:t>（</a:t>
            </a:r>
            <a:r>
              <a:rPr lang="en-US" altLang="zh-CN" sz="2000" dirty="0"/>
              <a:t>DCQU</a:t>
            </a:r>
            <a:r>
              <a:rPr lang="zh-CN" altLang="en-US" sz="2000" dirty="0" smtClean="0"/>
              <a:t>）分配以</a:t>
            </a:r>
            <a:r>
              <a:rPr lang="en-US" altLang="zh-CN" sz="2000" dirty="0"/>
              <a:t>8</a:t>
            </a:r>
            <a:r>
              <a:rPr lang="zh-CN" altLang="en-US" sz="2000" dirty="0"/>
              <a:t>字节为单位的</a:t>
            </a:r>
            <a:r>
              <a:rPr lang="zh-CN" altLang="en-US" sz="2000" dirty="0" smtClean="0"/>
              <a:t>连续存储单元</a:t>
            </a:r>
            <a:r>
              <a:rPr lang="zh-CN" altLang="en-US" sz="2000" dirty="0"/>
              <a:t>并用</a:t>
            </a:r>
            <a:r>
              <a:rPr lang="zh-CN" altLang="en-US" sz="2000" dirty="0" smtClean="0"/>
              <a:t>指定数据</a:t>
            </a:r>
            <a:r>
              <a:rPr lang="zh-CN" altLang="en-US" sz="2000" dirty="0"/>
              <a:t>初始化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SPACE</a:t>
            </a:r>
            <a:r>
              <a:rPr lang="zh-CN" altLang="en-US" sz="2000" dirty="0" smtClean="0"/>
              <a:t>分配连续的</a:t>
            </a:r>
            <a:r>
              <a:rPr lang="zh-CN" altLang="en-US" sz="2000" dirty="0"/>
              <a:t>存储单元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MAP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一个结构化的内存表首地址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FIELD</a:t>
            </a:r>
            <a:r>
              <a:rPr lang="zh-CN" altLang="en-US" sz="2000" dirty="0" smtClean="0"/>
              <a:t>定义</a:t>
            </a:r>
            <a:r>
              <a:rPr lang="zh-CN" altLang="en-US" sz="2000" dirty="0"/>
              <a:t>一个结构化的内存表的数据域</a:t>
            </a:r>
            <a:endParaRPr lang="zh-CN" altLang="en-US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39" y="5238750"/>
            <a:ext cx="7410450" cy="1409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869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0" y="1023731"/>
            <a:ext cx="711766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82" tIns="50141" rIns="100282" bIns="50141"/>
          <a:lstStyle>
            <a:lvl1pPr marL="376238" indent="-376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814388" indent="-3127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i="1">
                <a:solidFill>
                  <a:srgbClr val="003399"/>
                </a:solidFill>
                <a:latin typeface="+mn-lt"/>
                <a:ea typeface="+mn-ea"/>
              </a:defRPr>
            </a:lvl2pPr>
            <a:lvl3pPr marL="1254125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754188" indent="-249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i="1">
                <a:solidFill>
                  <a:srgbClr val="003399"/>
                </a:solidFill>
                <a:latin typeface="+mn-lt"/>
                <a:ea typeface="+mn-ea"/>
              </a:defRPr>
            </a:lvl4pPr>
            <a:lvl5pPr marL="22558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5pPr>
            <a:lvl6pPr marL="27130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6pPr>
            <a:lvl7pPr marL="31702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7pPr>
            <a:lvl8pPr marL="36274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8pPr>
            <a:lvl9pPr marL="40846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+mj-ea"/>
                <a:ea typeface="+mj-ea"/>
              </a:rPr>
              <a:t>   杂项伪操作</a:t>
            </a:r>
            <a:endParaRPr lang="en-US" altLang="zh-CN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AREA</a:t>
            </a:r>
            <a:r>
              <a:rPr lang="zh-CN" altLang="en-US" sz="2000" dirty="0"/>
              <a:t>用于定义一个代码段或数据段。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ALIGN</a:t>
            </a:r>
            <a:r>
              <a:rPr lang="zh-CN" altLang="en-US" sz="2000" dirty="0"/>
              <a:t>用于使程序当前位置满足一定的对齐方式。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ENTRY</a:t>
            </a:r>
            <a:r>
              <a:rPr lang="zh-CN" altLang="en-US" sz="2000" dirty="0"/>
              <a:t>用于指定程序入口点。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END</a:t>
            </a:r>
            <a:r>
              <a:rPr lang="zh-CN" altLang="en-US" sz="2000" dirty="0"/>
              <a:t>用于指示源程序结束。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EQU</a:t>
            </a:r>
            <a:r>
              <a:rPr lang="zh-CN" altLang="en-US" sz="2000" dirty="0"/>
              <a:t>用于定义字符名称。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EXPORT</a:t>
            </a:r>
            <a:r>
              <a:rPr lang="zh-CN" altLang="en-US" sz="2000" dirty="0"/>
              <a:t>（或</a:t>
            </a:r>
            <a:r>
              <a:rPr lang="en-US" altLang="zh-CN" sz="2000" dirty="0"/>
              <a:t>GLOBAL</a:t>
            </a:r>
            <a:r>
              <a:rPr lang="zh-CN" altLang="en-US" sz="2000" dirty="0"/>
              <a:t>）用于声明符号可以被其他文件引用。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IMPORT</a:t>
            </a:r>
            <a:r>
              <a:rPr lang="zh-CN" altLang="en-US" sz="2000" dirty="0"/>
              <a:t>用于通知编译器当前符号不在本文件中。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10</a:t>
            </a:r>
            <a:r>
              <a:rPr lang="zh-CN" altLang="en-US" sz="2000" dirty="0"/>
              <a:t>）</a:t>
            </a:r>
            <a:r>
              <a:rPr lang="en-US" altLang="zh-CN" sz="2000" dirty="0"/>
              <a:t>GET</a:t>
            </a:r>
            <a:r>
              <a:rPr lang="zh-CN" altLang="en-US" sz="2000" dirty="0"/>
              <a:t>（或</a:t>
            </a:r>
            <a:r>
              <a:rPr lang="en-US" altLang="zh-CN" sz="2000" dirty="0"/>
              <a:t>INCLUDE</a:t>
            </a:r>
            <a:r>
              <a:rPr lang="zh-CN" altLang="en-US" sz="2000" dirty="0"/>
              <a:t>）用于将一个文件包含到当前源文件。</a:t>
            </a:r>
          </a:p>
          <a:p>
            <a:pPr marL="10668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11</a:t>
            </a:r>
            <a:r>
              <a:rPr lang="zh-CN" altLang="en-US" sz="2000" dirty="0"/>
              <a:t>）</a:t>
            </a:r>
            <a:r>
              <a:rPr lang="en-US" altLang="zh-CN" sz="2000" dirty="0"/>
              <a:t>INCBIN</a:t>
            </a:r>
            <a:r>
              <a:rPr lang="zh-CN" altLang="en-US" sz="2000" dirty="0"/>
              <a:t>用于将一个文件包含到当前源文件。</a:t>
            </a:r>
            <a:endParaRPr lang="zh-CN" alt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60" y="1023731"/>
            <a:ext cx="4994827" cy="5029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946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/>
        </p:nvSpPr>
        <p:spPr bwMode="auto">
          <a:xfrm>
            <a:off x="320399" y="448780"/>
            <a:ext cx="11189114" cy="39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82" tIns="50141" rIns="100282" bIns="50141"/>
          <a:lstStyle>
            <a:lvl1pPr marL="376238" indent="-376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814388" indent="-3127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i="1">
                <a:solidFill>
                  <a:srgbClr val="003399"/>
                </a:solidFill>
                <a:latin typeface="+mn-lt"/>
                <a:ea typeface="+mn-ea"/>
              </a:defRPr>
            </a:lvl2pPr>
            <a:lvl3pPr marL="1254125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754188" indent="-249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i="1">
                <a:solidFill>
                  <a:srgbClr val="003399"/>
                </a:solidFill>
                <a:latin typeface="+mn-lt"/>
                <a:ea typeface="+mn-ea"/>
              </a:defRPr>
            </a:lvl4pPr>
            <a:lvl5pPr marL="22558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5pPr>
            <a:lvl6pPr marL="27130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6pPr>
            <a:lvl7pPr marL="31702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7pPr>
            <a:lvl8pPr marL="36274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8pPr>
            <a:lvl9pPr marL="40846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+mj-ea"/>
                <a:ea typeface="+mj-ea"/>
              </a:rPr>
              <a:t>汇编语言中的符号</a:t>
            </a:r>
            <a:endParaRPr lang="en-US" altLang="zh-CN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501650" lvl="1" indent="0">
              <a:buNone/>
              <a:defRPr/>
            </a:pP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符号可代替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地址（</a:t>
            </a:r>
            <a:r>
              <a:rPr lang="en-US" altLang="zh-CN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addresses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）、变量（</a:t>
            </a:r>
            <a:r>
              <a:rPr lang="en-US" altLang="zh-CN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variables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）和常量（</a:t>
            </a:r>
            <a:r>
              <a:rPr lang="en-US" altLang="zh-CN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constants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）等，以增加程序的灵活性和可读性</a:t>
            </a:r>
            <a:r>
              <a:rPr lang="zh-CN" altLang="en-US" sz="2400" i="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i="0" kern="0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符号区分大小写，同名的大、小写符号会被编译器认为是两个不同的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符号。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符号在其作用范围内必须惟一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自定义的符号名不能与系统的保留字相同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符号名不应与指令或伪指令同名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kern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符号通常不能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以数字</a:t>
            </a:r>
            <a:r>
              <a:rPr lang="zh-CN" altLang="en-US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开头。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Font typeface="Wingdings" pitchFamily="2" charset="2"/>
              <a:buNone/>
              <a:defRPr/>
            </a:pP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38" y="4152693"/>
            <a:ext cx="5286375" cy="24288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/>
        </p:nvSpPr>
        <p:spPr bwMode="auto">
          <a:xfrm>
            <a:off x="599385" y="567152"/>
            <a:ext cx="11049276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0282" tIns="50141" rIns="100282" bIns="50141"/>
          <a:lstStyle>
            <a:lvl1pPr marL="376238" indent="-376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814388" indent="-3127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i="1">
                <a:solidFill>
                  <a:srgbClr val="003399"/>
                </a:solidFill>
                <a:latin typeface="+mn-lt"/>
                <a:ea typeface="+mn-ea"/>
              </a:defRPr>
            </a:lvl2pPr>
            <a:lvl3pPr marL="1254125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003399"/>
                </a:solidFill>
                <a:latin typeface="+mn-lt"/>
                <a:ea typeface="+mn-ea"/>
              </a:defRPr>
            </a:lvl3pPr>
            <a:lvl4pPr marL="1754188" indent="-249238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i="1">
                <a:solidFill>
                  <a:srgbClr val="003399"/>
                </a:solidFill>
                <a:latin typeface="+mn-lt"/>
                <a:ea typeface="+mn-ea"/>
              </a:defRPr>
            </a:lvl4pPr>
            <a:lvl5pPr marL="22558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5pPr>
            <a:lvl6pPr marL="27130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6pPr>
            <a:lvl7pPr marL="31702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7pPr>
            <a:lvl8pPr marL="36274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8pPr>
            <a:lvl9pPr marL="4084638" indent="-250825" algn="l" defTabSz="1003300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+mj-ea"/>
                <a:ea typeface="+mj-ea"/>
              </a:rPr>
              <a:t>汇编语言的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+mj-ea"/>
                <a:ea typeface="+mj-ea"/>
              </a:rPr>
              <a:t>程序格式（参考前图）</a:t>
            </a:r>
            <a:endParaRPr lang="en-US" altLang="zh-CN" sz="2400" b="1" kern="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zh-CN" altLang="en-US" sz="2400" b="1" kern="0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defRPr/>
            </a:pP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ARM</a:t>
            </a: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汇编语言程序中以程序段为单位组织代码。段是相对独立的指令或数据序列，具有特定的名称。</a:t>
            </a:r>
          </a:p>
          <a:p>
            <a:pPr lvl="1">
              <a:defRPr/>
            </a:pP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可执行映像文件通常由以下几部分构成。</a:t>
            </a:r>
            <a:endParaRPr lang="zh-CN" altLang="en-US" sz="2400" i="0" kern="0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  一个或多个代码段，代码段的属性为只读。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  <a:sym typeface="Symbol" pitchFamily="18" charset="2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  <a:sym typeface="Symbol" pitchFamily="18" charset="2"/>
              </a:rPr>
              <a:t>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  零个或多个数据段，数据段的属性为可读写。数据段可是被初始化的数据段或没有被初始化的数据段。</a:t>
            </a:r>
          </a:p>
          <a:p>
            <a:pPr lvl="1">
              <a:defRPr/>
            </a:pPr>
            <a:r>
              <a:rPr lang="zh-CN" altLang="en-US" sz="2400" i="0" kern="0" dirty="0">
                <a:latin typeface="楷体" panose="02010609060101010101" pitchFamily="49" charset="-122"/>
                <a:ea typeface="楷体" panose="02010609060101010101" pitchFamily="49" charset="-122"/>
              </a:rPr>
              <a:t>链接器根据系统默认或用户设定的规则，将各个段安排在存储器中的相应位置。</a:t>
            </a:r>
          </a:p>
        </p:txBody>
      </p:sp>
    </p:spTree>
    <p:extLst>
      <p:ext uri="{BB962C8B-B14F-4D97-AF65-F5344CB8AC3E}">
        <p14:creationId xmlns:p14="http://schemas.microsoft.com/office/powerpoint/2010/main" val="5884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358568" y="1307327"/>
            <a:ext cx="3557449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语言程序，该程序实现了著名的</a:t>
            </a:r>
            <a:r>
              <a:rPr lang="en-US" altLang="zh-CN" dirty="0">
                <a:solidFill>
                  <a:srgbClr val="C00000"/>
                </a:solidFill>
              </a:rPr>
              <a:t>Euclid</a:t>
            </a:r>
            <a:r>
              <a:rPr lang="zh-CN" altLang="en-US" dirty="0">
                <a:solidFill>
                  <a:srgbClr val="C00000"/>
                </a:solidFill>
              </a:rPr>
              <a:t>最大公约数算法。</a:t>
            </a:r>
          </a:p>
          <a:p>
            <a:pPr eaLnBrk="1" hangingPunct="1"/>
            <a:endParaRPr lang="en-US" altLang="zh-CN" dirty="0" smtClean="0">
              <a:solidFill>
                <a:srgbClr val="C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 </a:t>
            </a:r>
            <a:r>
              <a:rPr lang="en-US" altLang="zh-CN" dirty="0" err="1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gcd</a:t>
            </a:r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(int a, int b)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while (a != b)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{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if (a &gt; b)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       a = a - b;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else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           b = b - a;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  }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     return a;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}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43773" y="1331210"/>
            <a:ext cx="348970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ARM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汇编语言重写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这个例子，如下所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示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程序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pPr eaLnBrk="1" hangingPunct="1"/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gcd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CMP      r0, r1</a:t>
            </a: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BEQ      end</a:t>
            </a: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BLT     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l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ess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SUB      r0, r0, r1</a:t>
            </a: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B      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gcd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less</a:t>
            </a: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SUB      r1, r1, r0</a:t>
            </a: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 B       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gcd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End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61234" y="1331210"/>
            <a:ext cx="3207303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0066"/>
                </a:solidFill>
              </a:rPr>
              <a:t>充分地利用条件执行修改左面的例子，得到</a:t>
            </a:r>
            <a:r>
              <a:rPr lang="en-US" altLang="zh-CN" dirty="0">
                <a:solidFill>
                  <a:srgbClr val="660066"/>
                </a:solidFill>
              </a:rPr>
              <a:t>【</a:t>
            </a:r>
            <a:r>
              <a:rPr lang="zh-CN" altLang="en-US" dirty="0">
                <a:solidFill>
                  <a:srgbClr val="660066"/>
                </a:solidFill>
              </a:rPr>
              <a:t>程序</a:t>
            </a:r>
            <a:r>
              <a:rPr lang="en-US" altLang="zh-CN" dirty="0">
                <a:solidFill>
                  <a:srgbClr val="660066"/>
                </a:solidFill>
              </a:rPr>
              <a:t>2】</a:t>
            </a:r>
            <a:r>
              <a:rPr lang="zh-CN" altLang="en-US" dirty="0">
                <a:solidFill>
                  <a:srgbClr val="660066"/>
                </a:solidFill>
              </a:rPr>
              <a:t>。</a:t>
            </a:r>
          </a:p>
          <a:p>
            <a:pPr eaLnBrk="1" hangingPunct="1"/>
            <a:endParaRPr lang="en-US" altLang="zh-CN" dirty="0" smtClean="0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 dirty="0" err="1" smtClean="0">
                <a:solidFill>
                  <a:srgbClr val="660066"/>
                </a:solidFill>
              </a:rPr>
              <a:t>gcd</a:t>
            </a:r>
            <a:endParaRPr lang="en-US" altLang="zh-CN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660066"/>
                </a:solidFill>
              </a:rPr>
              <a:t>        CMP      r0, r1</a:t>
            </a:r>
          </a:p>
          <a:p>
            <a:pPr eaLnBrk="1" hangingPunct="1"/>
            <a:r>
              <a:rPr lang="en-US" altLang="zh-CN" dirty="0">
                <a:solidFill>
                  <a:srgbClr val="660066"/>
                </a:solidFill>
              </a:rPr>
              <a:t>        SUBGT    r0, r0, r1</a:t>
            </a:r>
          </a:p>
          <a:p>
            <a:pPr eaLnBrk="1" hangingPunct="1"/>
            <a:r>
              <a:rPr lang="en-US" altLang="zh-CN" dirty="0">
                <a:solidFill>
                  <a:srgbClr val="660066"/>
                </a:solidFill>
              </a:rPr>
              <a:t>        SUBLT    r1, r1, r0</a:t>
            </a:r>
          </a:p>
          <a:p>
            <a:pPr eaLnBrk="1" hangingPunct="1"/>
            <a:r>
              <a:rPr lang="en-US" altLang="zh-CN" dirty="0">
                <a:solidFill>
                  <a:srgbClr val="660066"/>
                </a:solidFill>
              </a:rPr>
              <a:t>        BNE      </a:t>
            </a:r>
            <a:r>
              <a:rPr lang="en-US" altLang="zh-CN" dirty="0" err="1">
                <a:solidFill>
                  <a:srgbClr val="660066"/>
                </a:solidFill>
              </a:rPr>
              <a:t>gcd</a:t>
            </a:r>
            <a:endParaRPr lang="en-US" altLang="zh-CN" dirty="0">
              <a:solidFill>
                <a:srgbClr val="660066"/>
              </a:solidFill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4443773" y="5542659"/>
            <a:ext cx="7566711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268288" indent="63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1600" dirty="0">
                <a:solidFill>
                  <a:srgbClr val="0000FF"/>
                </a:solidFill>
              </a:rPr>
              <a:t>【</a:t>
            </a:r>
            <a:r>
              <a:rPr lang="zh-CN" altLang="en-US" sz="1600" dirty="0">
                <a:solidFill>
                  <a:srgbClr val="0000FF"/>
                </a:solidFill>
              </a:rPr>
              <a:t>程序</a:t>
            </a:r>
            <a:r>
              <a:rPr lang="en-US" altLang="zh-CN" sz="1600" dirty="0">
                <a:solidFill>
                  <a:srgbClr val="0000FF"/>
                </a:solidFill>
              </a:rPr>
              <a:t>1】</a:t>
            </a:r>
            <a:r>
              <a:rPr lang="zh-CN" altLang="en-US" sz="1600" dirty="0">
                <a:solidFill>
                  <a:srgbClr val="0000FF"/>
                </a:solidFill>
              </a:rPr>
              <a:t>仅使用了分支指令，</a:t>
            </a:r>
            <a:r>
              <a:rPr lang="en-US" altLang="zh-CN" sz="1600" dirty="0">
                <a:solidFill>
                  <a:srgbClr val="0000FF"/>
                </a:solidFill>
              </a:rPr>
              <a:t>【</a:t>
            </a:r>
            <a:r>
              <a:rPr lang="zh-CN" altLang="en-US" sz="1600" dirty="0">
                <a:solidFill>
                  <a:srgbClr val="0000FF"/>
                </a:solidFill>
              </a:rPr>
              <a:t>程序</a:t>
            </a:r>
            <a:r>
              <a:rPr lang="en-US" altLang="zh-CN" sz="1600" dirty="0">
                <a:solidFill>
                  <a:srgbClr val="0000FF"/>
                </a:solidFill>
              </a:rPr>
              <a:t>2】</a:t>
            </a:r>
            <a:r>
              <a:rPr lang="zh-CN" altLang="en-US" sz="1600" dirty="0">
                <a:solidFill>
                  <a:srgbClr val="0000FF"/>
                </a:solidFill>
              </a:rPr>
              <a:t>充分利用了</a:t>
            </a:r>
            <a:r>
              <a:rPr lang="en-US" altLang="zh-CN" sz="1600" dirty="0">
                <a:solidFill>
                  <a:srgbClr val="0000FF"/>
                </a:solidFill>
              </a:rPr>
              <a:t>ARM</a:t>
            </a:r>
            <a:r>
              <a:rPr lang="zh-CN" altLang="en-US" sz="1600" dirty="0">
                <a:solidFill>
                  <a:srgbClr val="0000FF"/>
                </a:solidFill>
              </a:rPr>
              <a:t>指令条件执行的特点，仅</a:t>
            </a:r>
            <a:r>
              <a:rPr lang="zh-CN" altLang="en-US" sz="1600" dirty="0" smtClean="0">
                <a:solidFill>
                  <a:srgbClr val="0000FF"/>
                </a:solidFill>
              </a:rPr>
              <a:t>使用了</a:t>
            </a:r>
            <a:r>
              <a:rPr lang="en-US" altLang="zh-CN" sz="1600" dirty="0" smtClean="0">
                <a:solidFill>
                  <a:srgbClr val="0000FF"/>
                </a:solidFill>
              </a:rPr>
              <a:t>4</a:t>
            </a:r>
            <a:r>
              <a:rPr lang="zh-CN" altLang="en-US" sz="1600" dirty="0">
                <a:solidFill>
                  <a:srgbClr val="0000FF"/>
                </a:solidFill>
              </a:rPr>
              <a:t>条指令就完成了全部算法。这对提供程序的代码密度和执行速度十分有帮助。</a:t>
            </a:r>
            <a:r>
              <a:rPr lang="zh-CN" altLang="en-US" sz="1600" dirty="0" smtClean="0">
                <a:solidFill>
                  <a:srgbClr val="0000FF"/>
                </a:solidFill>
              </a:rPr>
              <a:t>分支指令十分</a:t>
            </a:r>
            <a:r>
              <a:rPr lang="zh-CN" altLang="en-US" sz="1600" dirty="0">
                <a:solidFill>
                  <a:srgbClr val="0000FF"/>
                </a:solidFill>
              </a:rPr>
              <a:t>影响处理器的速度。每次执行分支指令，处理器都会排空流水线，重新装载指令。</a:t>
            </a:r>
          </a:p>
        </p:txBody>
      </p:sp>
      <p:sp>
        <p:nvSpPr>
          <p:cNvPr id="7" name="矩形 6"/>
          <p:cNvSpPr/>
          <p:nvPr/>
        </p:nvSpPr>
        <p:spPr>
          <a:xfrm>
            <a:off x="1121629" y="441501"/>
            <a:ext cx="2031325" cy="461665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 smtClean="0">
                <a:latin typeface="+mj-ea"/>
              </a:rPr>
              <a:t>汇编程序示例</a:t>
            </a:r>
            <a:endParaRPr lang="en-US" altLang="zh-CN" sz="2400" b="1" kern="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42" y="2619995"/>
            <a:ext cx="7096125" cy="4162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4" y="1936025"/>
            <a:ext cx="3114675" cy="476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99900" y="719548"/>
            <a:ext cx="17983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从一个实例观察</a:t>
            </a:r>
            <a:endParaRPr lang="zh-CN" altLang="en-US" dirty="0"/>
          </a:p>
        </p:txBody>
      </p:sp>
      <p:sp>
        <p:nvSpPr>
          <p:cNvPr id="5" name="云形 4"/>
          <p:cNvSpPr/>
          <p:nvPr/>
        </p:nvSpPr>
        <p:spPr>
          <a:xfrm>
            <a:off x="4943173" y="728256"/>
            <a:ext cx="2528781" cy="12077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要做什么？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怎么做？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………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8425544" y="1193075"/>
            <a:ext cx="3461656" cy="1084936"/>
          </a:xfrm>
          <a:prstGeom prst="clou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没有软件，这一切都是没有意义的材料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65" y="93440"/>
            <a:ext cx="5039140" cy="6764560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1432216" y="602910"/>
            <a:ext cx="236453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268288" indent="63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zh-CN" sz="2400" b="1" dirty="0" smtClean="0">
                <a:solidFill>
                  <a:srgbClr val="0000FF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程序编译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2400" b="1" dirty="0" smtClean="0">
                <a:solidFill>
                  <a:srgbClr val="0000FF"/>
                </a:solidFill>
              </a:rPr>
              <a:t>实际代码观察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zh-CN" sz="2400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b="1" dirty="0" smtClean="0">
                <a:solidFill>
                  <a:srgbClr val="0000FF"/>
                </a:solidFill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</a:rPr>
              <a:t>个分支语句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98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18" y="0"/>
            <a:ext cx="10295282" cy="686352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2" name="标题 2"/>
          <p:cNvSpPr txBox="1"/>
          <p:nvPr/>
        </p:nvSpPr>
        <p:spPr>
          <a:xfrm>
            <a:off x="119269" y="679643"/>
            <a:ext cx="1659835" cy="2123191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 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MCU</a:t>
            </a:r>
          </a:p>
          <a:p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软件开发工具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Keil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（更多使用内容需自行学习了解）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 flipV="1">
            <a:off x="9601200" y="427383"/>
            <a:ext cx="188843" cy="1590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 flipV="1">
            <a:off x="7726018" y="427383"/>
            <a:ext cx="188843" cy="1590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0" y="74862"/>
            <a:ext cx="11305230" cy="6783138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4313583" y="530557"/>
            <a:ext cx="1351722" cy="1318122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  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编译的结果文件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map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5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4" y="876300"/>
            <a:ext cx="11725275" cy="5981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49680" y="2900238"/>
            <a:ext cx="5121303" cy="1115171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49680" y="4175760"/>
            <a:ext cx="5121303" cy="257291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2"/>
          <p:cNvSpPr txBox="1"/>
          <p:nvPr/>
        </p:nvSpPr>
        <p:spPr>
          <a:xfrm>
            <a:off x="398824" y="142931"/>
            <a:ext cx="3647660" cy="473295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  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编译的结果文件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map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9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69" y="198525"/>
            <a:ext cx="8269687" cy="64503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标题 2"/>
          <p:cNvSpPr txBox="1"/>
          <p:nvPr/>
        </p:nvSpPr>
        <p:spPr>
          <a:xfrm>
            <a:off x="398824" y="198525"/>
            <a:ext cx="3020237" cy="701895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  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编译的结果文件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map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5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20" y="108708"/>
            <a:ext cx="6362700" cy="6600825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905720" y="278038"/>
            <a:ext cx="2662428" cy="701895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  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编译的结果文件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Hex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）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528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399" y="0"/>
            <a:ext cx="13106399" cy="6858000"/>
          </a:xfrm>
          <a:prstGeom prst="rect">
            <a:avLst/>
          </a:prstGeom>
        </p:spPr>
      </p:pic>
      <p:sp>
        <p:nvSpPr>
          <p:cNvPr id="2" name="标题 2"/>
          <p:cNvSpPr txBox="1"/>
          <p:nvPr/>
        </p:nvSpPr>
        <p:spPr>
          <a:xfrm>
            <a:off x="-665923" y="4953469"/>
            <a:ext cx="1689653" cy="1626235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4 MCU</a:t>
            </a:r>
          </a:p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软件开发工具</a:t>
            </a:r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调试（</a:t>
            </a:r>
            <a:r>
              <a:rPr lang="en-US" altLang="zh-CN" sz="1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Keil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）</a:t>
            </a:r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（更多使用内容需自行学习了解）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21087" y="665921"/>
            <a:ext cx="3170582" cy="149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7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232"/>
            <a:ext cx="12223505" cy="5729768"/>
          </a:xfrm>
          <a:prstGeom prst="rect">
            <a:avLst/>
          </a:prstGeom>
        </p:spPr>
      </p:pic>
      <p:sp>
        <p:nvSpPr>
          <p:cNvPr id="3" name="标题 2"/>
          <p:cNvSpPr txBox="1"/>
          <p:nvPr/>
        </p:nvSpPr>
        <p:spPr>
          <a:xfrm>
            <a:off x="387814" y="111505"/>
            <a:ext cx="4741535" cy="741935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4 MCU</a:t>
            </a:r>
          </a:p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软件开发工具调试（</a:t>
            </a:r>
            <a:r>
              <a:rPr lang="en-US" altLang="zh-CN" sz="1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Keil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）</a:t>
            </a:r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观察存贮器 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(Memory)----------------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数据是重要的观察内容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8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1" y="87086"/>
            <a:ext cx="11843673" cy="6681046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9054548" y="435429"/>
            <a:ext cx="2876195" cy="642257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2"/>
          <p:cNvSpPr txBox="1"/>
          <p:nvPr/>
        </p:nvSpPr>
        <p:spPr>
          <a:xfrm>
            <a:off x="5049267" y="1721644"/>
            <a:ext cx="3895950" cy="554417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4 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软件开发工具调试（</a:t>
            </a:r>
            <a:r>
              <a:rPr lang="en-US" altLang="zh-CN" sz="1400" b="1" dirty="0" err="1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Keil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）</a:t>
            </a:r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观察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(Watch)----------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数据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\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寄存器是重要的观察内容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564"/>
            <a:ext cx="12136584" cy="4764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标题 2"/>
          <p:cNvSpPr txBox="1"/>
          <p:nvPr/>
        </p:nvSpPr>
        <p:spPr>
          <a:xfrm>
            <a:off x="496933" y="511152"/>
            <a:ext cx="2655570" cy="324871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5  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微处理器程序设计参考代码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06" y="57385"/>
            <a:ext cx="10542494" cy="6800615"/>
          </a:xfrm>
          <a:prstGeom prst="rect">
            <a:avLst/>
          </a:prstGeom>
        </p:spPr>
      </p:pic>
      <p:sp>
        <p:nvSpPr>
          <p:cNvPr id="8" name="云形 7"/>
          <p:cNvSpPr/>
          <p:nvPr/>
        </p:nvSpPr>
        <p:spPr>
          <a:xfrm>
            <a:off x="7501222" y="856565"/>
            <a:ext cx="1830863" cy="1024348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CubeMx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5" name="标题 2"/>
          <p:cNvSpPr txBox="1"/>
          <p:nvPr/>
        </p:nvSpPr>
        <p:spPr>
          <a:xfrm>
            <a:off x="162026" y="331774"/>
            <a:ext cx="2680565" cy="319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1</a:t>
            </a:r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一种开发工具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06" y="832484"/>
            <a:ext cx="11001219" cy="5925367"/>
          </a:xfrm>
          <a:prstGeom prst="rect">
            <a:avLst/>
          </a:prstGeom>
        </p:spPr>
      </p:pic>
      <p:sp>
        <p:nvSpPr>
          <p:cNvPr id="3" name="标题 2"/>
          <p:cNvSpPr txBox="1"/>
          <p:nvPr/>
        </p:nvSpPr>
        <p:spPr>
          <a:xfrm>
            <a:off x="1118506" y="328272"/>
            <a:ext cx="2321380" cy="324871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微处理器程序设计参考代码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772" y="701040"/>
            <a:ext cx="10265228" cy="6096000"/>
          </a:xfrm>
          <a:prstGeom prst="rect">
            <a:avLst/>
          </a:prstGeom>
        </p:spPr>
      </p:pic>
      <p:sp>
        <p:nvSpPr>
          <p:cNvPr id="4" name="标题 2"/>
          <p:cNvSpPr txBox="1"/>
          <p:nvPr/>
        </p:nvSpPr>
        <p:spPr>
          <a:xfrm>
            <a:off x="1926771" y="232478"/>
            <a:ext cx="5475515" cy="324871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微处理器程序设计参考代码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-----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定时器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TIM3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中断服务（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ISR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）程序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9" y="3024608"/>
            <a:ext cx="11849266" cy="3007592"/>
          </a:xfrm>
          <a:prstGeom prst="rect">
            <a:avLst/>
          </a:prstGeom>
        </p:spPr>
      </p:pic>
      <p:sp>
        <p:nvSpPr>
          <p:cNvPr id="3" name="标题 2"/>
          <p:cNvSpPr txBox="1"/>
          <p:nvPr/>
        </p:nvSpPr>
        <p:spPr>
          <a:xfrm>
            <a:off x="350579" y="772410"/>
            <a:ext cx="5475456" cy="925761"/>
          </a:xfrm>
          <a:prstGeom prst="rect">
            <a:avLst/>
          </a:prstGeom>
          <a:solidFill>
            <a:schemeClr val="accent4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微处理器程序设计参考代码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-----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定时器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TIM3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中断服务（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ISR</a:t>
            </a:r>
            <a:r>
              <a:rPr lang="zh-CN" altLang="en-US" sz="1400" b="1" dirty="0" smtClean="0">
                <a:latin typeface="黑体" panose="02010609060101010101" pitchFamily="49" charset="-122"/>
                <a:ea typeface="黑体" panose="02010609060101010101" pitchFamily="49" charset="-122"/>
                <a:cs typeface="Kartika" panose="02020503030404060203" pitchFamily="18" charset="0"/>
              </a:rPr>
              <a:t>）程序</a:t>
            </a:r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endParaRPr lang="en-US" altLang="zh-CN" sz="1400" b="1" dirty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endParaRPr lang="en-US" altLang="zh-CN" sz="1400" b="1" dirty="0" smtClean="0">
              <a:latin typeface="黑体" panose="02010609060101010101" pitchFamily="49" charset="-122"/>
              <a:ea typeface="黑体" panose="02010609060101010101" pitchFamily="49" charset="-122"/>
              <a:cs typeface="Kartika" panose="02020503030404060203" pitchFamily="18" charset="0"/>
            </a:endParaRPr>
          </a:p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代码变动比较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6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" y="70061"/>
            <a:ext cx="12014377" cy="6713917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11260183" y="70061"/>
            <a:ext cx="865357" cy="365368"/>
          </a:xfrm>
          <a:prstGeom prst="round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53" y="60960"/>
            <a:ext cx="8969829" cy="6727372"/>
          </a:xfrm>
          <a:prstGeom prst="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729340" y="1024348"/>
            <a:ext cx="116912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1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94352"/>
            <a:ext cx="8542291" cy="668527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894803" y="876302"/>
            <a:ext cx="116912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时钟相关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87" y="121683"/>
            <a:ext cx="8251341" cy="66563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894803" y="876302"/>
            <a:ext cx="116912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一些设定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129209"/>
            <a:ext cx="5711024" cy="658964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43" y="129209"/>
            <a:ext cx="4824395" cy="658964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78003" y="728256"/>
            <a:ext cx="745105" cy="1138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zh-CN" altLang="en-US" dirty="0" smtClean="0"/>
              <a:t>报告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1400" dirty="0" smtClean="0"/>
              <a:t>示意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081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82" y="116146"/>
            <a:ext cx="7806358" cy="6741854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1353660" y="1120141"/>
            <a:ext cx="2086226" cy="58477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生成的工程与代码</a:t>
            </a:r>
            <a:endParaRPr lang="en-US" altLang="zh-CN" b="1" dirty="0">
              <a:solidFill>
                <a:schemeClr val="bg2"/>
              </a:solidFill>
            </a:endParaRPr>
          </a:p>
          <a:p>
            <a:r>
              <a:rPr lang="zh-CN" altLang="en-US" sz="1400" b="1" dirty="0" smtClean="0">
                <a:solidFill>
                  <a:schemeClr val="bg2"/>
                </a:solidFill>
              </a:rPr>
              <a:t>           示意</a:t>
            </a:r>
            <a:endParaRPr lang="zh-CN" altLang="en-US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1159</Words>
  <Application>Microsoft Office PowerPoint</Application>
  <PresentationFormat>宽屏</PresentationFormat>
  <Paragraphs>152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Franklin Gothic Book</vt:lpstr>
      <vt:lpstr>Kartika</vt:lpstr>
      <vt:lpstr>Microsoft Sans Serif</vt:lpstr>
      <vt:lpstr>Symbol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717</cp:revision>
  <dcterms:created xsi:type="dcterms:W3CDTF">2020-09-23T02:09:00Z</dcterms:created>
  <dcterms:modified xsi:type="dcterms:W3CDTF">2020-12-06T16:39:09Z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