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19" r:id="rId3"/>
    <p:sldId id="400" r:id="rId4"/>
    <p:sldId id="399" r:id="rId5"/>
    <p:sldId id="418" r:id="rId6"/>
    <p:sldId id="403" r:id="rId7"/>
    <p:sldId id="386" r:id="rId8"/>
    <p:sldId id="420" r:id="rId9"/>
    <p:sldId id="404" r:id="rId10"/>
    <p:sldId id="401" r:id="rId11"/>
    <p:sldId id="421" r:id="rId12"/>
    <p:sldId id="402" r:id="rId13"/>
    <p:sldId id="272" r:id="rId14"/>
    <p:sldId id="370" r:id="rId15"/>
    <p:sldId id="391" r:id="rId16"/>
    <p:sldId id="405" r:id="rId17"/>
    <p:sldId id="433" r:id="rId18"/>
    <p:sldId id="257" r:id="rId19"/>
    <p:sldId id="434" r:id="rId20"/>
    <p:sldId id="390" r:id="rId21"/>
    <p:sldId id="385" r:id="rId22"/>
    <p:sldId id="388" r:id="rId23"/>
    <p:sldId id="262" r:id="rId24"/>
    <p:sldId id="423" r:id="rId25"/>
    <p:sldId id="424" r:id="rId26"/>
    <p:sldId id="425" r:id="rId27"/>
    <p:sldId id="426" r:id="rId28"/>
    <p:sldId id="417" r:id="rId29"/>
    <p:sldId id="393" r:id="rId30"/>
    <p:sldId id="358" r:id="rId31"/>
    <p:sldId id="258" r:id="rId32"/>
    <p:sldId id="392" r:id="rId33"/>
    <p:sldId id="288" r:id="rId34"/>
    <p:sldId id="422" r:id="rId35"/>
    <p:sldId id="428" r:id="rId36"/>
    <p:sldId id="429" r:id="rId37"/>
    <p:sldId id="432" r:id="rId38"/>
    <p:sldId id="431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1" y="431165"/>
            <a:ext cx="4395650" cy="323215"/>
            <a:chOff x="0" y="216862"/>
            <a:chExt cx="2418509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2104422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7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微机系统的输入输出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4328160" y="431165"/>
            <a:ext cx="121920" cy="31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445260" y="1140460"/>
            <a:ext cx="8822055" cy="442785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127885" y="1436370"/>
            <a:ext cx="2447290" cy="3858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44625" y="6000750"/>
            <a:ext cx="8822690" cy="4603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</a:rPr>
              <a:t>冯诺依曼体系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——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五大功能部分，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输入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输出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是重要功能部分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617470" y="1766570"/>
            <a:ext cx="953770" cy="92202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832B2B"/>
              </a:gs>
            </a:gsLst>
            <a:lin ang="5400000" scaled="0"/>
          </a:gradFill>
          <a:ln w="28575" cmpd="sng">
            <a:solidFill>
              <a:srgbClr val="7030A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algn="ctr"/>
            <a:r>
              <a:rPr lang="zh-CN" altLang="en-US" dirty="0"/>
              <a:t>控制器</a:t>
            </a:r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617470" y="3594100"/>
            <a:ext cx="953770" cy="922020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832B2B"/>
              </a:gs>
            </a:gsLst>
            <a:lin ang="5400000" scaled="0"/>
          </a:gra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algn="ctr"/>
            <a:r>
              <a:rPr lang="zh-CN" altLang="en-US" dirty="0"/>
              <a:t>运算器</a:t>
            </a:r>
          </a:p>
          <a:p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510530" y="3594100"/>
            <a:ext cx="1682115" cy="1753235"/>
          </a:xfrm>
          <a:prstGeom prst="rect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path path="circle">
              <a:fillToRect r="100000" b="100000"/>
            </a:path>
            <a:tileRect l="-100000" t="-100000"/>
          </a:gradFill>
          <a:ln w="28575" cmpd="sng">
            <a:solidFill>
              <a:schemeClr val="accent2">
                <a:lumMod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/>
          </a:p>
          <a:p>
            <a:pPr algn="ctr"/>
            <a:r>
              <a:rPr lang="zh-CN" altLang="en-US"/>
              <a:t>存贮器</a:t>
            </a:r>
          </a:p>
          <a:p>
            <a:pPr algn="ctr"/>
            <a:r>
              <a:rPr lang="en-US" altLang="zh-CN"/>
              <a:t>MEM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指令</a:t>
            </a:r>
            <a:r>
              <a:rPr lang="en-US" altLang="zh-CN"/>
              <a:t>+</a:t>
            </a:r>
            <a:r>
              <a:rPr lang="zh-CN" altLang="en-US"/>
              <a:t>数据</a:t>
            </a:r>
          </a:p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856855" y="3594100"/>
            <a:ext cx="1727200" cy="119888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35C7D"/>
              </a:gs>
            </a:gsLst>
            <a:lin ang="5400000" scaled="0"/>
          </a:gra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algn="ctr"/>
            <a:r>
              <a:rPr lang="zh-CN" altLang="en-US" dirty="0"/>
              <a:t>输入、输出</a:t>
            </a:r>
          </a:p>
          <a:p>
            <a:pPr algn="ctr"/>
            <a:r>
              <a:rPr lang="en-US" altLang="zh-CN" dirty="0"/>
              <a:t>I/O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24" name="直接连接符 23"/>
          <p:cNvCxnSpPr>
            <a:stCxn id="20" idx="3"/>
          </p:cNvCxnSpPr>
          <p:nvPr/>
        </p:nvCxnSpPr>
        <p:spPr>
          <a:xfrm>
            <a:off x="3571240" y="2227580"/>
            <a:ext cx="7663815" cy="571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23" idx="0"/>
          </p:cNvCxnSpPr>
          <p:nvPr/>
        </p:nvCxnSpPr>
        <p:spPr>
          <a:xfrm>
            <a:off x="8707755" y="2221865"/>
            <a:ext cx="12700" cy="137223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6345555" y="2221865"/>
            <a:ext cx="12700" cy="137223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144645" y="2233295"/>
            <a:ext cx="9525" cy="182118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3"/>
          </p:cNvCxnSpPr>
          <p:nvPr/>
        </p:nvCxnSpPr>
        <p:spPr>
          <a:xfrm flipV="1">
            <a:off x="3571240" y="4054475"/>
            <a:ext cx="582930" cy="63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617470" y="4792980"/>
            <a:ext cx="953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/>
              <a:t>CPU</a:t>
            </a:r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8707755" y="4792980"/>
            <a:ext cx="10160" cy="901065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089910" y="2688590"/>
            <a:ext cx="5715" cy="933450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6" y="95795"/>
            <a:ext cx="8814921" cy="6696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33251" y="407126"/>
            <a:ext cx="19800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接口相关寄存器</a:t>
            </a:r>
            <a:endParaRPr kumimoji="0" lang="zh-CN" altLang="en-US" sz="20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5895" y="1632953"/>
            <a:ext cx="6324600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数据缓冲寄存器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：数据</a:t>
            </a:r>
            <a:r>
              <a:rPr kumimoji="0" lang="zh-CN" altLang="en-US" sz="20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端口</a:t>
            </a:r>
            <a:r>
              <a:rPr kumimoji="0" lang="zh-CN" altLang="en-US" sz="2000" b="1">
                <a:latin typeface="楷体_GB2312" pitchFamily="49" charset="-122"/>
              </a:rPr>
              <a:t>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控制寄存器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：控制端口，只写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状态寄存器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：状态端口，只读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控制端口与状态端口常常可为</a:t>
            </a:r>
            <a:r>
              <a:rPr kumimoji="0" lang="zh-CN" altLang="en-US" sz="2000" b="1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同一物理端口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en-US" altLang="zh-CN" sz="2000" b="1">
                <a:solidFill>
                  <a:srgbClr val="CC3300"/>
                </a:solidFill>
                <a:latin typeface="楷体_GB2312" pitchFamily="49" charset="-122"/>
              </a:rPr>
              <a:t>DB、AB</a:t>
            </a: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</a:rPr>
              <a:t>缓冲器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实现接口内部总线与系统总线的连接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端口地址译码器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选择接口电路内部各端口寄存器的地址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sz="2000" b="1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内部控制逻辑</a:t>
            </a: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： 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>
                <a:latin typeface="楷体_GB2312" pitchFamily="49" charset="-122"/>
                <a:ea typeface="楷体_GB2312" pitchFamily="49" charset="-122"/>
              </a:rPr>
              <a:t>产生接口电路内部的控制信号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99012" y="450949"/>
            <a:ext cx="24753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I/O</a:t>
            </a:r>
            <a:r>
              <a:rPr kumimoji="0"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接口典型</a:t>
            </a:r>
            <a:r>
              <a:rPr kumimoji="0" lang="zh-CN" altLang="en-US" sz="24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组成</a:t>
            </a:r>
            <a:endParaRPr kumimoji="0" lang="zh-CN" altLang="en-US" sz="24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696" y="1447804"/>
            <a:ext cx="5706304" cy="48819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 flipH="1">
            <a:off x="542650" y="521762"/>
            <a:ext cx="256362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33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5425" y="420172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8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基本</a:t>
            </a:r>
            <a:r>
              <a:rPr kumimoji="0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输入输出方法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14695" y="1384477"/>
            <a:ext cx="2040943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400" b="1" dirty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程序查询方法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83674" y="2200901"/>
            <a:ext cx="963603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en-US" altLang="zh-CN" b="1" dirty="0">
                <a:latin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b="1" dirty="0">
                <a:latin typeface="+mn-ea"/>
              </a:rPr>
              <a:t>在</a:t>
            </a:r>
            <a:r>
              <a:rPr kumimoji="0" lang="en-US" altLang="zh-CN" b="1" dirty="0">
                <a:latin typeface="+mn-ea"/>
              </a:rPr>
              <a:t>I/O</a:t>
            </a:r>
            <a:r>
              <a:rPr kumimoji="0" lang="zh-CN" altLang="en-US" b="1" dirty="0">
                <a:latin typeface="+mn-ea"/>
              </a:rPr>
              <a:t>操作前，必须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首先查询外设的状态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若外设未准备好，则继续查询等待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若外设准备好，则直接</a:t>
            </a:r>
            <a:r>
              <a:rPr kumimoji="0" lang="en-US" altLang="zh-CN" b="1" dirty="0">
                <a:latin typeface="+mn-ea"/>
              </a:rPr>
              <a:t>I/O </a:t>
            </a:r>
            <a:endParaRPr lang="en-US" altLang="zh-CN" dirty="0">
              <a:latin typeface="+mn-ea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需增加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状态端口 </a:t>
            </a:r>
            <a:endParaRPr lang="zh-CN" altLang="en-US" dirty="0">
              <a:latin typeface="+mn-ea"/>
            </a:endParaRPr>
          </a:p>
          <a:p>
            <a:pPr>
              <a:spcBef>
                <a:spcPct val="50000"/>
              </a:spcBef>
              <a:buClr>
                <a:srgbClr val="000016"/>
              </a:buClr>
            </a:pPr>
            <a:r>
              <a:rPr kumimoji="0" lang="zh-CN" altLang="en-US" b="1" dirty="0">
                <a:latin typeface="+mn-ea"/>
              </a:rPr>
              <a:t>特点：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简单，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安全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影响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  <a:cs typeface="Times New Roman" panose="02020603050405020304" pitchFamily="18" charset="0"/>
              </a:rPr>
              <a:t>效率</a:t>
            </a:r>
            <a:r>
              <a:rPr kumimoji="0" lang="zh-CN" altLang="en-US" b="1" dirty="0">
                <a:latin typeface="+mn-ea"/>
              </a:rPr>
              <a:t>，尤其是慢速外设的应用中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为提高效率，可在两次查询间歇里插入其它处理程序，但又会降低</a:t>
            </a:r>
            <a:r>
              <a:rPr kumimoji="0" lang="en-US" altLang="zh-CN" b="1" dirty="0">
                <a:latin typeface="+mn-ea"/>
              </a:rPr>
              <a:t>CPU</a:t>
            </a:r>
            <a:r>
              <a:rPr kumimoji="0" lang="zh-CN" altLang="en-US" b="1" dirty="0">
                <a:latin typeface="+mn-ea"/>
              </a:rPr>
              <a:t>的实时响应速度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常用于实时性要求不高、或</a:t>
            </a:r>
            <a:r>
              <a:rPr kumimoji="0" lang="en-US" altLang="zh-CN" b="1" dirty="0">
                <a:latin typeface="+mn-ea"/>
              </a:rPr>
              <a:t>CPU</a:t>
            </a:r>
            <a:r>
              <a:rPr kumimoji="0" lang="zh-CN" altLang="en-US" b="1" dirty="0">
                <a:latin typeface="+mn-ea"/>
              </a:rPr>
              <a:t>任务单一的场合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542650" y="521762"/>
            <a:ext cx="256362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 flipH="1">
            <a:off x="799011" y="1384478"/>
            <a:ext cx="196414" cy="461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84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2614748"/>
            <a:ext cx="6934200" cy="3814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cls</a:t>
            </a:r>
            <a:r>
              <a:rPr lang="en-US" altLang="zh-CN" sz="1400" b="1" dirty="0">
                <a:latin typeface="Times New Roman" panose="02020603050405020304" pitchFamily="18" charset="0"/>
              </a:rPr>
              <a:t>(BYTE mode)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{	register WORD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400" b="1" dirty="0">
                <a:latin typeface="Times New Roman" panose="02020603050405020304" pitchFamily="18" charset="0"/>
              </a:rPr>
              <a:t>();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(0);		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写命令前检查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LCD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是否就绪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>
                <a:latin typeface="Times New Roman" panose="02020603050405020304" pitchFamily="18" charset="0"/>
              </a:rPr>
              <a:t>if(mode)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(0x10);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else    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lcd0(0x24);	lcd0(0xb0);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400" b="1" dirty="0">
                <a:latin typeface="Times New Roman" panose="02020603050405020304" pitchFamily="18" charset="0"/>
              </a:rPr>
              <a:t>();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…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DATAOUT_A=0x0;		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向显示缓冲写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，达到清除屏幕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>
                <a:latin typeface="Times New Roman" panose="02020603050405020304" pitchFamily="18" charset="0"/>
              </a:rPr>
              <a:t>do{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asm</a:t>
            </a:r>
            <a:r>
              <a:rPr lang="en-US" altLang="zh-CN" sz="1400" b="1" dirty="0">
                <a:latin typeface="Times New Roman" panose="02020603050405020304" pitchFamily="18" charset="0"/>
              </a:rPr>
              <a:t> {  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stb</a:t>
            </a:r>
            <a:r>
              <a:rPr lang="en-US" altLang="zh-CN" sz="1400" b="1" dirty="0">
                <a:latin typeface="Times New Roman" panose="02020603050405020304" pitchFamily="18" charset="0"/>
              </a:rPr>
              <a:t> 28,[30];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                		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stb</a:t>
            </a:r>
            <a:r>
              <a:rPr lang="en-US" altLang="zh-CN" sz="1400" b="1" dirty="0">
                <a:latin typeface="Times New Roman" panose="02020603050405020304" pitchFamily="18" charset="0"/>
              </a:rPr>
              <a:t> 29,[30];             };	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	}while(--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);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1600" y="744628"/>
            <a:ext cx="2000250" cy="396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某</a:t>
            </a:r>
            <a:r>
              <a:rPr kumimoji="0"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LCD</a:t>
            </a:r>
            <a:r>
              <a:rPr kumimoji="0"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访问程序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74229" y="565740"/>
            <a:ext cx="5638800" cy="180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600" b="1" dirty="0">
                <a:latin typeface="Times New Roman" panose="02020603050405020304" pitchFamily="18" charset="0"/>
              </a:rPr>
              <a:t>char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600" b="1" dirty="0">
                <a:latin typeface="Times New Roman" panose="02020603050405020304" pitchFamily="18" charset="0"/>
              </a:rPr>
              <a:t>()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{    register BYTE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Times New Roman" panose="02020603050405020304" pitchFamily="18" charset="0"/>
              </a:rPr>
              <a:t>=0;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DIRECTION_A=0;   //</a:t>
            </a:r>
            <a:r>
              <a:rPr lang="zh-CN" altLang="en-US" sz="1600" b="1" dirty="0">
                <a:latin typeface="Times New Roman" panose="02020603050405020304" pitchFamily="18" charset="0"/>
              </a:rPr>
              <a:t>输入 	</a:t>
            </a:r>
          </a:p>
          <a:p>
            <a:pPr algn="just" eaLnBrk="0" hangingPunct="0"/>
            <a:r>
              <a:rPr lang="zh-CN" altLang="en-US" sz="1600" b="1" dirty="0">
                <a:latin typeface="Times New Roman" panose="02020603050405020304" pitchFamily="18" charset="0"/>
              </a:rPr>
              <a:t>     </a:t>
            </a:r>
            <a:r>
              <a:rPr lang="en-US" altLang="zh-CN" sz="1600" b="1" dirty="0">
                <a:latin typeface="Times New Roman" panose="02020603050405020304" pitchFamily="18" charset="0"/>
              </a:rPr>
              <a:t>DATAOUT_B=0xf3; </a:t>
            </a:r>
            <a:r>
              <a:rPr lang="en-US" altLang="zh-CN" sz="1200" b="1" dirty="0">
                <a:latin typeface="Times New Roman" panose="02020603050405020304" pitchFamily="18" charset="0"/>
              </a:rPr>
              <a:t>//PB5-WR   PB3-RD   PB2-LcdCE  PB1-c/d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while(((DATAIN_A&amp;3)!=3)&amp;&amp;(--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Times New Roman" panose="02020603050405020304" pitchFamily="18" charset="0"/>
              </a:rPr>
              <a:t>))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DATAOUT_B=0xff;  //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结束访问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19199" y="1391194"/>
            <a:ext cx="10110651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外设主动启动</a:t>
            </a:r>
            <a:r>
              <a:rPr kumimoji="0" lang="en-US" altLang="zh-CN" b="1" dirty="0">
                <a:latin typeface="+mn-ea"/>
              </a:rPr>
              <a:t>I/O</a:t>
            </a:r>
            <a:r>
              <a:rPr kumimoji="0" lang="zh-CN" altLang="en-US" b="1" dirty="0">
                <a:latin typeface="+mn-ea"/>
              </a:rPr>
              <a:t>：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当外设状态准备好时，向</a:t>
            </a:r>
            <a:r>
              <a:rPr kumimoji="0" lang="en-US" altLang="zh-CN" b="1" dirty="0">
                <a:latin typeface="+mn-ea"/>
              </a:rPr>
              <a:t>CPU</a:t>
            </a:r>
            <a:r>
              <a:rPr kumimoji="0" lang="zh-CN" altLang="en-US" b="1" dirty="0">
                <a:latin typeface="+mn-ea"/>
              </a:rPr>
              <a:t>发出中断请求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en-US" altLang="zh-CN" b="1" dirty="0">
                <a:latin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b="1" dirty="0">
                <a:latin typeface="+mn-ea"/>
              </a:rPr>
              <a:t>收到外设的中断请求时，即可与外设</a:t>
            </a:r>
            <a:r>
              <a:rPr kumimoji="0" lang="en-US" altLang="zh-CN" b="1" dirty="0">
                <a:latin typeface="+mn-ea"/>
              </a:rPr>
              <a:t>I/O </a:t>
            </a:r>
            <a:endParaRPr lang="en-US" altLang="zh-CN" dirty="0">
              <a:latin typeface="+mn-ea"/>
            </a:endParaRPr>
          </a:p>
          <a:p>
            <a:pPr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特点：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en-US" altLang="zh-CN" b="1" dirty="0">
                <a:solidFill>
                  <a:srgbClr val="990099"/>
                </a:solidFill>
                <a:latin typeface="+mn-ea"/>
              </a:rPr>
              <a:t>CPU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效率高</a:t>
            </a:r>
            <a:r>
              <a:rPr kumimoji="0" lang="zh-CN" altLang="en-US" b="1" dirty="0">
                <a:latin typeface="+mn-ea"/>
              </a:rPr>
              <a:t>、</a:t>
            </a:r>
            <a:r>
              <a:rPr kumimoji="0" lang="zh-CN" altLang="en-US" b="1" dirty="0">
                <a:solidFill>
                  <a:srgbClr val="7030A0"/>
                </a:solidFill>
                <a:latin typeface="+mn-ea"/>
              </a:rPr>
              <a:t>实时响应速度快 </a:t>
            </a:r>
            <a:endParaRPr lang="zh-CN" altLang="en-US" dirty="0">
              <a:solidFill>
                <a:srgbClr val="7030A0"/>
              </a:solidFill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+mn-ea"/>
              </a:rPr>
              <a:t>实现机制较复杂： </a:t>
            </a:r>
            <a:endParaRPr lang="zh-CN" altLang="en-US" dirty="0">
              <a:latin typeface="+mn-ea"/>
            </a:endParaRPr>
          </a:p>
          <a:p>
            <a:pPr lvl="2"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硬件：需要专门的中断控制器处理多个中断源对</a:t>
            </a:r>
            <a:r>
              <a:rPr kumimoji="0" lang="en-US" altLang="zh-CN" b="1" dirty="0">
                <a:latin typeface="+mn-ea"/>
              </a:rPr>
              <a:t>INTR</a:t>
            </a:r>
            <a:r>
              <a:rPr kumimoji="0" lang="zh-CN" altLang="en-US" b="1" dirty="0">
                <a:latin typeface="+mn-ea"/>
              </a:rPr>
              <a:t>的共享（识别、响应、争用、屏蔽） </a:t>
            </a:r>
            <a:endParaRPr lang="zh-CN" altLang="en-US" dirty="0">
              <a:latin typeface="+mn-ea"/>
            </a:endParaRPr>
          </a:p>
          <a:p>
            <a:pPr lvl="2"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软件：任何指令间均可能插入一段完全不同、甚至相互冲突的中断处理程序，使整个程序流程无法预料 </a:t>
            </a:r>
            <a:endParaRPr lang="zh-CN" altLang="en-US" dirty="0">
              <a:latin typeface="+mn-ea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若涉及大量数据</a:t>
            </a:r>
            <a:r>
              <a:rPr kumimoji="0" lang="en-US" altLang="zh-CN" b="1" dirty="0">
                <a:solidFill>
                  <a:srgbClr val="990099"/>
                </a:solidFill>
                <a:latin typeface="+mn-ea"/>
              </a:rPr>
              <a:t>I/O</a:t>
            </a:r>
            <a:r>
              <a:rPr kumimoji="0" lang="zh-CN" altLang="en-US" b="1" dirty="0">
                <a:solidFill>
                  <a:srgbClr val="990099"/>
                </a:solidFill>
                <a:latin typeface="+mn-ea"/>
              </a:rPr>
              <a:t>，则速度较慢 </a:t>
            </a:r>
            <a:endParaRPr lang="zh-CN" altLang="en-US" dirty="0">
              <a:latin typeface="+mn-ea"/>
            </a:endParaRPr>
          </a:p>
          <a:p>
            <a:pPr lvl="2"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+mn-ea"/>
              </a:rPr>
              <a:t>指令、子程序调用、返回、堆栈操作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19201" y="659674"/>
            <a:ext cx="1619794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0" lang="zh-CN" altLang="en-US" sz="2400" b="1" dirty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中断方法</a:t>
            </a:r>
          </a:p>
        </p:txBody>
      </p:sp>
      <p:sp>
        <p:nvSpPr>
          <p:cNvPr id="7" name="矩形 6"/>
          <p:cNvSpPr/>
          <p:nvPr/>
        </p:nvSpPr>
        <p:spPr>
          <a:xfrm flipH="1">
            <a:off x="908341" y="659674"/>
            <a:ext cx="196414" cy="461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53740" y="2307772"/>
            <a:ext cx="8979128" cy="418576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1400" b="1" dirty="0"/>
              <a:t>void </a:t>
            </a:r>
            <a:r>
              <a:rPr lang="en-US" altLang="zh-CN" sz="1400" b="1" dirty="0" err="1"/>
              <a:t>scirx</a:t>
            </a:r>
            <a:r>
              <a:rPr lang="en-US" altLang="zh-CN" sz="1400" b="1" dirty="0"/>
              <a:t>() </a:t>
            </a:r>
          </a:p>
          <a:p>
            <a:pPr algn="just" eaLnBrk="0" hangingPunct="0"/>
            <a:r>
              <a:rPr lang="en-US" altLang="zh-CN" sz="1400" b="1" dirty="0"/>
              <a:t>{	</a:t>
            </a:r>
            <a:r>
              <a:rPr lang="en-US" altLang="zh-CN" sz="1400" b="1" dirty="0" err="1"/>
              <a:t>int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tp,sum</a:t>
            </a:r>
            <a:r>
              <a:rPr lang="en-US" altLang="zh-CN" sz="1400" b="1" dirty="0"/>
              <a:t>; </a:t>
            </a:r>
          </a:p>
          <a:p>
            <a:pPr algn="just" eaLnBrk="0" hangingPunct="0"/>
            <a:r>
              <a:rPr lang="en-US" altLang="zh-CN" sz="1400" b="1" dirty="0"/>
              <a:t>	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=SCIRXBUF; </a:t>
            </a:r>
          </a:p>
          <a:p>
            <a:pPr algn="just" eaLnBrk="0" hangingPunct="0"/>
            <a:r>
              <a:rPr lang="en-US" altLang="zh-CN" sz="1400" b="1" dirty="0"/>
              <a:t>	switch(</a:t>
            </a:r>
            <a:r>
              <a:rPr lang="en-US" altLang="zh-CN" sz="1400" b="1" dirty="0" err="1"/>
              <a:t>sp_sm</a:t>
            </a:r>
            <a:r>
              <a:rPr lang="en-US" altLang="zh-CN" sz="1400" b="1" dirty="0"/>
              <a:t>)						</a:t>
            </a:r>
          </a:p>
          <a:p>
            <a:pPr algn="just" eaLnBrk="0" hangingPunct="0"/>
            <a:r>
              <a:rPr lang="en-US" altLang="zh-CN" sz="1400" b="1" dirty="0"/>
              <a:t>	{	case 0:	if(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==0x68)	</a:t>
            </a:r>
            <a:r>
              <a:rPr lang="en-US" altLang="zh-CN" sz="1400" b="1" dirty="0" err="1"/>
              <a:t>sp_sm</a:t>
            </a:r>
            <a:r>
              <a:rPr lang="en-US" altLang="zh-CN" sz="1400" b="1" dirty="0"/>
              <a:t>++;	return;</a:t>
            </a:r>
          </a:p>
          <a:p>
            <a:pPr algn="just" eaLnBrk="0" hangingPunct="0"/>
            <a:r>
              <a:rPr lang="en-US" altLang="zh-CN" sz="1400" b="1" dirty="0"/>
              <a:t>		case 1:	if(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&lt;60)	{	</a:t>
            </a:r>
            <a:r>
              <a:rPr lang="en-US" altLang="zh-CN" sz="1400" b="1" dirty="0" err="1"/>
              <a:t>sp_len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;	</a:t>
            </a:r>
            <a:r>
              <a:rPr lang="en-US" altLang="zh-CN" sz="1400" b="1" dirty="0" err="1"/>
              <a:t>sp_sm</a:t>
            </a:r>
            <a:r>
              <a:rPr lang="en-US" altLang="zh-CN" sz="1400" b="1" dirty="0"/>
              <a:t>++;}	else </a:t>
            </a:r>
            <a:r>
              <a:rPr lang="en-US" altLang="zh-CN" sz="1400" b="1" dirty="0" err="1"/>
              <a:t>goto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clrret</a:t>
            </a:r>
            <a:r>
              <a:rPr lang="en-US" altLang="zh-CN" sz="1400" b="1" dirty="0"/>
              <a:t>;	return;</a:t>
            </a:r>
          </a:p>
          <a:p>
            <a:pPr algn="just" eaLnBrk="0" hangingPunct="0"/>
            <a:r>
              <a:rPr lang="en-US" altLang="zh-CN" sz="1400" b="1" dirty="0"/>
              <a:t>		..</a:t>
            </a:r>
          </a:p>
          <a:p>
            <a:pPr algn="just" eaLnBrk="0" hangingPunct="0"/>
            <a:r>
              <a:rPr lang="en-US" altLang="zh-CN" sz="1400" b="1" dirty="0"/>
              <a:t>		case 6:	if(</a:t>
            </a:r>
            <a:r>
              <a:rPr lang="en-US" altLang="zh-CN" sz="1400" b="1" dirty="0" err="1"/>
              <a:t>tx_ptr</a:t>
            </a:r>
            <a:r>
              <a:rPr lang="en-US" altLang="zh-CN" sz="1400" b="1" dirty="0"/>
              <a:t>&lt;=</a:t>
            </a:r>
            <a:r>
              <a:rPr lang="en-US" altLang="zh-CN" sz="1400" b="1" dirty="0" err="1"/>
              <a:t>tx_buf+sp_len</a:t>
            </a:r>
            <a:r>
              <a:rPr lang="en-US" altLang="zh-CN" sz="1400" b="1" dirty="0"/>
              <a:t>){*</a:t>
            </a:r>
            <a:r>
              <a:rPr lang="en-US" altLang="zh-CN" sz="1400" b="1" dirty="0" err="1"/>
              <a:t>tx_ptr</a:t>
            </a:r>
            <a:r>
              <a:rPr lang="en-US" altLang="zh-CN" sz="1400" b="1" dirty="0"/>
              <a:t>++=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;	return;	}</a:t>
            </a:r>
          </a:p>
          <a:p>
            <a:pPr algn="just" eaLnBrk="0" hangingPunct="0"/>
            <a:r>
              <a:rPr lang="en-US" altLang="zh-CN" sz="1400" b="1" dirty="0"/>
              <a:t>			else if(</a:t>
            </a:r>
            <a:r>
              <a:rPr lang="en-US" altLang="zh-CN" sz="1400" b="1" dirty="0" err="1"/>
              <a:t>tp</a:t>
            </a:r>
            <a:r>
              <a:rPr lang="en-US" altLang="zh-CN" sz="1400" b="1" dirty="0"/>
              <a:t>==0x16)</a:t>
            </a:r>
          </a:p>
          <a:p>
            <a:pPr algn="just" eaLnBrk="0" hangingPunct="0"/>
            <a:r>
              <a:rPr lang="en-US" altLang="zh-CN" sz="1400" b="1" dirty="0"/>
              <a:t>			{	for(sum=0,tx_ptr-=2;tx_ptr&gt;=</a:t>
            </a:r>
            <a:r>
              <a:rPr lang="en-US" altLang="zh-CN" sz="1400" b="1" dirty="0" err="1"/>
              <a:t>tx_buf</a:t>
            </a:r>
            <a:r>
              <a:rPr lang="en-US" altLang="zh-CN" sz="1400" b="1" dirty="0"/>
              <a:t>;)	</a:t>
            </a:r>
          </a:p>
          <a:p>
            <a:pPr algn="just" eaLnBrk="0" hangingPunct="0"/>
            <a:r>
              <a:rPr lang="en-US" altLang="zh-CN" sz="1400" b="1" dirty="0"/>
              <a:t>					sum+=*</a:t>
            </a:r>
            <a:r>
              <a:rPr lang="en-US" altLang="zh-CN" sz="1400" b="1" dirty="0" err="1"/>
              <a:t>tx_ptr</a:t>
            </a:r>
            <a:r>
              <a:rPr lang="en-US" altLang="zh-CN" sz="1400" b="1" dirty="0"/>
              <a:t>--;  </a:t>
            </a:r>
          </a:p>
          <a:p>
            <a:pPr algn="just" eaLnBrk="0" hangingPunct="0"/>
            <a:r>
              <a:rPr lang="en-US" altLang="zh-CN" sz="1400" b="1" dirty="0"/>
              <a:t>			    	if((sum&amp;0xff)==*(</a:t>
            </a:r>
            <a:r>
              <a:rPr lang="en-US" altLang="zh-CN" sz="1400" b="1" dirty="0" err="1"/>
              <a:t>tx_buf+sp_len</a:t>
            </a:r>
            <a:r>
              <a:rPr lang="en-US" altLang="zh-CN" sz="1400" b="1" dirty="0"/>
              <a:t>))	</a:t>
            </a:r>
          </a:p>
          <a:p>
            <a:pPr algn="just" eaLnBrk="0" hangingPunct="0"/>
            <a:r>
              <a:rPr lang="en-US" altLang="zh-CN" sz="1400" b="1" dirty="0"/>
              <a:t>					{</a:t>
            </a:r>
            <a:r>
              <a:rPr lang="en-US" altLang="zh-CN" sz="1400" b="1" dirty="0" err="1"/>
              <a:t>sp_sm</a:t>
            </a:r>
            <a:r>
              <a:rPr lang="en-US" altLang="zh-CN" sz="1400" b="1" dirty="0"/>
              <a:t>=7;OSTSW|=</a:t>
            </a:r>
            <a:r>
              <a:rPr lang="en-US" altLang="zh-CN" sz="1400" b="1" dirty="0" err="1"/>
              <a:t>SCITaskID</a:t>
            </a:r>
            <a:r>
              <a:rPr lang="en-US" altLang="zh-CN" sz="1400" b="1" dirty="0"/>
              <a:t>;	return;}</a:t>
            </a:r>
          </a:p>
          <a:p>
            <a:pPr algn="just" eaLnBrk="0" hangingPunct="0"/>
            <a:r>
              <a:rPr lang="en-US" altLang="zh-CN" sz="1400" b="1" dirty="0"/>
              <a:t>				else </a:t>
            </a:r>
            <a:r>
              <a:rPr lang="en-US" altLang="zh-CN" sz="1400" b="1" dirty="0" err="1"/>
              <a:t>goto</a:t>
            </a:r>
            <a:r>
              <a:rPr lang="en-US" altLang="zh-CN" sz="1400" b="1" dirty="0"/>
              <a:t> </a:t>
            </a:r>
            <a:r>
              <a:rPr lang="en-US" altLang="zh-CN" sz="1400" b="1" dirty="0" err="1"/>
              <a:t>clrret</a:t>
            </a:r>
            <a:r>
              <a:rPr lang="en-US" altLang="zh-CN" sz="1400" b="1" dirty="0"/>
              <a:t>;</a:t>
            </a:r>
          </a:p>
          <a:p>
            <a:pPr algn="just" eaLnBrk="0" hangingPunct="0"/>
            <a:r>
              <a:rPr lang="en-US" altLang="zh-CN" sz="1400" b="1" dirty="0"/>
              <a:t>			}				</a:t>
            </a:r>
          </a:p>
          <a:p>
            <a:pPr algn="just" eaLnBrk="0" hangingPunct="0"/>
            <a:r>
              <a:rPr lang="en-US" altLang="zh-CN" sz="1400" b="1" dirty="0"/>
              <a:t>	}	   </a:t>
            </a:r>
          </a:p>
          <a:p>
            <a:pPr algn="just" eaLnBrk="0" hangingPunct="0"/>
            <a:r>
              <a:rPr lang="en-US" altLang="zh-CN" sz="1400" b="1" dirty="0"/>
              <a:t>	</a:t>
            </a:r>
            <a:r>
              <a:rPr lang="en-US" altLang="zh-CN" sz="1400" b="1" dirty="0" err="1"/>
              <a:t>clrret</a:t>
            </a:r>
            <a:r>
              <a:rPr lang="en-US" altLang="zh-CN" sz="1400" b="1" dirty="0"/>
              <a:t>:	</a:t>
            </a:r>
            <a:r>
              <a:rPr lang="en-US" altLang="zh-CN" sz="1400" b="1" dirty="0" err="1"/>
              <a:t>sp_sm</a:t>
            </a:r>
            <a:r>
              <a:rPr lang="en-US" altLang="zh-CN" sz="1400" b="1" dirty="0"/>
              <a:t>=0;	return;</a:t>
            </a:r>
          </a:p>
          <a:p>
            <a:pPr algn="just" eaLnBrk="0" hangingPunct="0"/>
            <a:r>
              <a:rPr lang="en-US" altLang="zh-CN" sz="1400" b="1" dirty="0"/>
              <a:t>}</a:t>
            </a:r>
          </a:p>
          <a:p>
            <a:pPr eaLnBrk="0" hangingPunct="0"/>
            <a:endParaRPr lang="en-US" altLang="zh-CN" sz="1400" b="1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453740" y="156755"/>
            <a:ext cx="8979128" cy="2047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en-US" altLang="zh-CN" sz="1600" b="1" dirty="0">
                <a:latin typeface="Times New Roman" panose="02020603050405020304" pitchFamily="18" charset="0"/>
              </a:rPr>
              <a:t>interrupt void SCIISR(void)    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{  if(PIVR==0x0006) 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scirx</a:t>
            </a:r>
            <a:r>
              <a:rPr lang="en-US" altLang="zh-CN" sz="1600" b="1" dirty="0">
                <a:latin typeface="Times New Roman" panose="02020603050405020304" pitchFamily="18" charset="0"/>
              </a:rPr>
              <a:t>();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else if(PIVR==0x0007)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{	if(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tx_ptr</a:t>
            </a:r>
            <a:r>
              <a:rPr lang="en-US" altLang="zh-CN" sz="1600" b="1" dirty="0">
                <a:latin typeface="Times New Roman" panose="02020603050405020304" pitchFamily="18" charset="0"/>
              </a:rPr>
              <a:t>&lt;tx_buf+5+tx_buf[1])	SCITXBUF=*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tx_ptr</a:t>
            </a:r>
            <a:r>
              <a:rPr lang="en-US" altLang="zh-CN" sz="1600" b="1" dirty="0">
                <a:latin typeface="Times New Roman" panose="02020603050405020304" pitchFamily="18" charset="0"/>
              </a:rPr>
              <a:t>++;		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 	else if(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tx_ptr</a:t>
            </a:r>
            <a:r>
              <a:rPr lang="en-US" altLang="zh-CN" sz="1600" b="1" dirty="0">
                <a:latin typeface="Times New Roman" panose="02020603050405020304" pitchFamily="18" charset="0"/>
              </a:rPr>
              <a:t>==tx_buf+5+tx_buf[1])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 	{	SCITXBUF=*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tx_ptr</a:t>
            </a:r>
            <a:r>
              <a:rPr lang="en-US" altLang="zh-CN" sz="1600" b="1" dirty="0">
                <a:latin typeface="Times New Roman" panose="02020603050405020304" pitchFamily="18" charset="0"/>
              </a:rPr>
              <a:t>++;    	SCICTL1&amp;=0xfd;    	}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  	else   	{	</a:t>
            </a:r>
            <a:r>
              <a:rPr lang="en-US" altLang="zh-CN" sz="1600" b="1" dirty="0" err="1">
                <a:latin typeface="Times New Roman" panose="02020603050405020304" pitchFamily="18" charset="0"/>
              </a:rPr>
              <a:t>SCIREN;sp_sm</a:t>
            </a:r>
            <a:r>
              <a:rPr lang="en-US" altLang="zh-CN" sz="1600" b="1" dirty="0">
                <a:latin typeface="Times New Roman" panose="02020603050405020304" pitchFamily="18" charset="0"/>
              </a:rPr>
              <a:t>=0;	SCICTL1|=0x03; 	}     	</a:t>
            </a:r>
          </a:p>
          <a:p>
            <a:pPr algn="just" eaLnBrk="0" hangingPunct="0"/>
            <a:r>
              <a:rPr lang="en-US" altLang="zh-CN" sz="1600" b="1" dirty="0">
                <a:latin typeface="Times New Roman" panose="02020603050405020304" pitchFamily="18" charset="0"/>
              </a:rPr>
              <a:t>    }    }</a:t>
            </a:r>
          </a:p>
        </p:txBody>
      </p:sp>
    </p:spTree>
    <p:extLst>
      <p:ext uri="{BB962C8B-B14F-4D97-AF65-F5344CB8AC3E}">
        <p14:creationId xmlns:p14="http://schemas.microsoft.com/office/powerpoint/2010/main" val="124869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6245" y="1330938"/>
            <a:ext cx="6337664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800" b="1" dirty="0">
                <a:solidFill>
                  <a:srgbClr val="CC3300"/>
                </a:solidFill>
                <a:latin typeface="+mn-ea"/>
              </a:rPr>
              <a:t>外设主动启动</a:t>
            </a:r>
            <a:r>
              <a:rPr kumimoji="0" lang="en-US" altLang="zh-CN" sz="1800" b="1" dirty="0">
                <a:solidFill>
                  <a:srgbClr val="CC3300"/>
                </a:solidFill>
                <a:latin typeface="+mn-ea"/>
              </a:rPr>
              <a:t>I/O</a:t>
            </a:r>
            <a:r>
              <a:rPr kumimoji="0" lang="zh-CN" altLang="en-US" sz="1800" b="1" dirty="0">
                <a:latin typeface="+mn-ea"/>
              </a:rPr>
              <a:t>： </a:t>
            </a:r>
            <a:endParaRPr lang="zh-CN" altLang="en-US" sz="1800" dirty="0">
              <a:latin typeface="+mn-ea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kumimoji="0" lang="zh-CN" altLang="en-US" sz="1800" b="1" dirty="0">
                <a:latin typeface="+mn-ea"/>
              </a:rPr>
              <a:t>基本原理：</a:t>
            </a:r>
            <a:r>
              <a:rPr kumimoji="0" lang="zh-CN" altLang="en-US" sz="1800" b="1" dirty="0">
                <a:solidFill>
                  <a:srgbClr val="990099"/>
                </a:solidFill>
                <a:latin typeface="+mn-ea"/>
              </a:rPr>
              <a:t>两级请求</a:t>
            </a:r>
            <a:r>
              <a:rPr kumimoji="0" lang="en-US" altLang="zh-CN" sz="1800" b="1" dirty="0">
                <a:solidFill>
                  <a:srgbClr val="990099"/>
                </a:solidFill>
                <a:latin typeface="+mn-ea"/>
              </a:rPr>
              <a:t>/</a:t>
            </a:r>
            <a:r>
              <a:rPr kumimoji="0" lang="zh-CN" altLang="en-US" sz="1800" b="1" dirty="0">
                <a:solidFill>
                  <a:srgbClr val="990099"/>
                </a:solidFill>
                <a:latin typeface="+mn-ea"/>
              </a:rPr>
              <a:t>响应 </a:t>
            </a:r>
            <a:endParaRPr lang="zh-CN" altLang="en-US" sz="1800" dirty="0">
              <a:latin typeface="+mn-ea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en-US" altLang="zh-CN" sz="1800" b="1" dirty="0">
                <a:solidFill>
                  <a:srgbClr val="CC3300"/>
                </a:solidFill>
                <a:latin typeface="+mn-ea"/>
              </a:rPr>
              <a:t>DMA</a:t>
            </a:r>
            <a:r>
              <a:rPr kumimoji="0" lang="zh-CN" altLang="en-US" sz="1800" b="1" dirty="0">
                <a:solidFill>
                  <a:srgbClr val="CC3300"/>
                </a:solidFill>
                <a:latin typeface="+mn-ea"/>
              </a:rPr>
              <a:t>控制器</a:t>
            </a:r>
            <a:r>
              <a:rPr kumimoji="0" lang="zh-CN" altLang="en-US" sz="1800" b="1" dirty="0">
                <a:latin typeface="+mn-ea"/>
              </a:rPr>
              <a:t>： </a:t>
            </a:r>
            <a:endParaRPr lang="zh-CN" altLang="en-US" sz="1800" dirty="0">
              <a:latin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sz="1800" b="1" dirty="0">
                <a:latin typeface="+mn-ea"/>
              </a:rPr>
              <a:t>功能：寻址、</a:t>
            </a:r>
            <a:r>
              <a:rPr kumimoji="0" lang="en-US" altLang="zh-CN" sz="1800" b="1" dirty="0">
                <a:latin typeface="+mn-ea"/>
              </a:rPr>
              <a:t>M</a:t>
            </a:r>
            <a:r>
              <a:rPr kumimoji="0" lang="zh-CN" altLang="en-US" sz="1800" b="1" dirty="0">
                <a:latin typeface="+mn-ea"/>
              </a:rPr>
              <a:t>及</a:t>
            </a:r>
            <a:r>
              <a:rPr kumimoji="0" lang="en-US" altLang="zh-CN" sz="1800" b="1" dirty="0">
                <a:latin typeface="+mn-ea"/>
              </a:rPr>
              <a:t>I/O</a:t>
            </a:r>
            <a:r>
              <a:rPr kumimoji="0" lang="zh-CN" altLang="en-US" sz="1800" b="1" dirty="0">
                <a:latin typeface="+mn-ea"/>
              </a:rPr>
              <a:t>读写控制、修改指针、计数、判断 </a:t>
            </a:r>
            <a:endParaRPr lang="zh-CN" altLang="en-US" sz="1800" dirty="0">
              <a:latin typeface="+mn-ea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0" lang="zh-CN" altLang="en-US" sz="1800" b="1" dirty="0">
                <a:latin typeface="+mn-ea"/>
              </a:rPr>
              <a:t>特点： </a:t>
            </a:r>
            <a:endParaRPr lang="zh-CN" altLang="en-US" sz="1800" dirty="0">
              <a:latin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sz="1800" b="1" dirty="0">
                <a:latin typeface="+mn-ea"/>
              </a:rPr>
              <a:t>只适用于成批</a:t>
            </a:r>
            <a:r>
              <a:rPr kumimoji="0" lang="zh-CN" altLang="en-US" sz="1800" b="1" dirty="0">
                <a:solidFill>
                  <a:srgbClr val="990099"/>
                </a:solidFill>
                <a:latin typeface="+mn-ea"/>
              </a:rPr>
              <a:t>简单传送</a:t>
            </a:r>
            <a:r>
              <a:rPr kumimoji="0" lang="zh-CN" altLang="en-US" sz="1800" b="1" dirty="0">
                <a:latin typeface="+mn-ea"/>
              </a:rPr>
              <a:t>，不适用于边传送边处理的场合 </a:t>
            </a:r>
            <a:endParaRPr lang="zh-CN" altLang="en-US" sz="1800" dirty="0">
              <a:latin typeface="+mn-ea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sz="1800" b="1" dirty="0">
                <a:solidFill>
                  <a:srgbClr val="990099"/>
                </a:solidFill>
                <a:latin typeface="+mn-ea"/>
              </a:rPr>
              <a:t>软件简单</a:t>
            </a:r>
            <a:r>
              <a:rPr kumimoji="0" lang="zh-CN" altLang="en-US" sz="1800" b="1" dirty="0">
                <a:latin typeface="+mn-ea"/>
              </a:rPr>
              <a:t>，</a:t>
            </a:r>
            <a:r>
              <a:rPr kumimoji="0" lang="zh-CN" altLang="en-US" sz="1800" b="1" dirty="0">
                <a:solidFill>
                  <a:srgbClr val="990099"/>
                </a:solidFill>
                <a:latin typeface="+mn-ea"/>
              </a:rPr>
              <a:t>硬件复杂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86245" y="596537"/>
            <a:ext cx="1539204" cy="4616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400" b="1" dirty="0">
                <a:solidFill>
                  <a:srgbClr val="CC0066"/>
                </a:solidFill>
                <a:ea typeface="楷体_GB2312" pitchFamily="49" charset="-122"/>
              </a:rPr>
              <a:t>DMA</a:t>
            </a:r>
            <a:r>
              <a:rPr kumimoji="0" lang="zh-CN" altLang="en-US" sz="2400" b="1" dirty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方法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4876799" y="4014853"/>
            <a:ext cx="6409509" cy="2348936"/>
            <a:chOff x="1872" y="144"/>
            <a:chExt cx="3552" cy="129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648" y="706"/>
              <a:ext cx="460" cy="257"/>
            </a:xfrm>
            <a:prstGeom prst="rect">
              <a:avLst/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ctr"/>
              <a:r>
                <a:rPr kumimoji="0" lang="en-US" altLang="zh-CN" sz="3200">
                  <a:solidFill>
                    <a:srgbClr val="00001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"/>
                  <a:cs typeface=""/>
                </a:rPr>
                <a:t>I/O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206" y="706"/>
              <a:ext cx="541" cy="257"/>
            </a:xfrm>
            <a:prstGeom prst="rect">
              <a:avLst/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ctr"/>
              <a:r>
                <a:rPr kumimoji="0" lang="en-US" altLang="zh-CN" sz="3200">
                  <a:solidFill>
                    <a:srgbClr val="00001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"/>
                  <a:cs typeface=""/>
                </a:rPr>
                <a:t>CPU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77" y="706"/>
              <a:ext cx="610" cy="257"/>
            </a:xfrm>
            <a:prstGeom prst="rect">
              <a:avLst/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ctr"/>
              <a:r>
                <a:rPr kumimoji="0" lang="en-US" altLang="zh-CN" sz="3200">
                  <a:solidFill>
                    <a:srgbClr val="00001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"/>
                  <a:cs typeface=""/>
                </a:rPr>
                <a:t>MEM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542" y="1181"/>
              <a:ext cx="1877" cy="0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4318" y="706"/>
              <a:ext cx="741" cy="257"/>
            </a:xfrm>
            <a:prstGeom prst="rect">
              <a:avLst/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ctr"/>
              <a:r>
                <a:rPr kumimoji="0" lang="en-US" altLang="zh-CN" sz="3200">
                  <a:solidFill>
                    <a:srgbClr val="00001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"/>
                  <a:cs typeface=""/>
                </a:rPr>
                <a:t>DMAC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419" y="1051"/>
              <a:ext cx="0" cy="130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2542" y="1051"/>
              <a:ext cx="0" cy="130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274" y="1051"/>
              <a:ext cx="0" cy="389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274" y="1440"/>
              <a:ext cx="2513" cy="0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787" y="1051"/>
              <a:ext cx="0" cy="389"/>
            </a:xfrm>
            <a:prstGeom prst="line">
              <a:avLst/>
            </a:prstGeom>
            <a:noFill/>
            <a:ln w="9525">
              <a:solidFill>
                <a:srgbClr val="00001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872" y="144"/>
              <a:ext cx="3552" cy="259"/>
            </a:xfrm>
            <a:prstGeom prst="leftRightArrow">
              <a:avLst>
                <a:gd name="adj1" fmla="val 66667"/>
                <a:gd name="adj2" fmla="val 7815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>
                      <a:alpha val="5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2341" y="360"/>
              <a:ext cx="134" cy="346"/>
            </a:xfrm>
            <a:prstGeom prst="upDownArrow">
              <a:avLst>
                <a:gd name="adj1" fmla="val 50000"/>
                <a:gd name="adj2" fmla="val 51642"/>
              </a:avLst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3045" y="360"/>
              <a:ext cx="134" cy="346"/>
            </a:xfrm>
            <a:prstGeom prst="upDownArrow">
              <a:avLst>
                <a:gd name="adj1" fmla="val 50000"/>
                <a:gd name="adj2" fmla="val 51642"/>
              </a:avLst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3749" y="360"/>
              <a:ext cx="134" cy="346"/>
            </a:xfrm>
            <a:prstGeom prst="upDownArrow">
              <a:avLst>
                <a:gd name="adj1" fmla="val 50000"/>
                <a:gd name="adj2" fmla="val 51642"/>
              </a:avLst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4553" y="360"/>
              <a:ext cx="134" cy="346"/>
            </a:xfrm>
            <a:prstGeom prst="upDownArrow">
              <a:avLst>
                <a:gd name="adj1" fmla="val 50000"/>
                <a:gd name="adj2" fmla="val 51642"/>
              </a:avLst>
            </a:prstGeom>
            <a:noFill/>
            <a:ln w="9525">
              <a:solidFill>
                <a:srgbClr val="00001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DFA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CC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3312" y="5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 flipH="1">
            <a:off x="699620" y="596538"/>
            <a:ext cx="196414" cy="46166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6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49" y="327750"/>
            <a:ext cx="5701937" cy="52718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 smtClean="0">
                <a:solidFill>
                  <a:srgbClr val="002060"/>
                </a:solidFill>
              </a:rPr>
              <a:t>当今世界，计算机距离我们是近还是远？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2060"/>
                </a:solidFill>
              </a:rPr>
              <a:t>近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就在身边、在眼前、在手中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002060"/>
                </a:solidFill>
              </a:rPr>
              <a:t>远</a:t>
            </a:r>
            <a:r>
              <a:rPr lang="en-US" altLang="zh-CN" sz="2000" b="1" dirty="0" smtClean="0">
                <a:solidFill>
                  <a:srgbClr val="002060"/>
                </a:solidFill>
              </a:rPr>
              <a:t>-----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在层层包裹下，其如何工作</a:t>
            </a:r>
            <a:r>
              <a:rPr lang="zh-CN" altLang="en-US" sz="2000" b="1" dirty="0">
                <a:solidFill>
                  <a:srgbClr val="002060"/>
                </a:solidFill>
              </a:rPr>
              <a:t>，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如雾里看花</a:t>
            </a:r>
            <a:endParaRPr lang="en-US" altLang="zh-CN" sz="2000" b="1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7030A0"/>
                </a:solidFill>
              </a:rPr>
              <a:t>所幸，我们学习了语言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…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7030A0"/>
                </a:solidFill>
              </a:rPr>
              <a:t>一段程序似不起眼，但我们具备了一种能力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     ----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让计算机按我们的想法工作了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这门课，让我们把目光进一步往底层延伸一些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…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寄存器、存贮器、指令、代码、数据，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IO…</a:t>
            </a:r>
          </a:p>
          <a:p>
            <a:pPr marL="0" indent="0">
              <a:buNone/>
            </a:pPr>
            <a:r>
              <a:rPr lang="zh-CN" altLang="en-US" sz="2000" b="1" dirty="0" smtClean="0">
                <a:solidFill>
                  <a:srgbClr val="C00000"/>
                </a:solidFill>
              </a:rPr>
              <a:t>关注还是无视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…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它们就在那里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b="1" dirty="0" smtClean="0"/>
              <a:t>我们不必按计算机的方法去工作，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zh-CN" altLang="en-US" sz="2000" b="1" dirty="0" smtClean="0"/>
              <a:t>但不接近它，也许，总有各种困惑在未来路上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>
            <p:extLst>
              <p:ext uri="{D42A27DB-BD31-4B8C-83A1-F6EECF244321}">
                <p14:modId xmlns:p14="http://schemas.microsoft.com/office/powerpoint/2010/main" val="2831160917"/>
              </p:ext>
            </p:extLst>
          </p:nvPr>
        </p:nvGraphicFramePr>
        <p:xfrm>
          <a:off x="6305006" y="1323703"/>
          <a:ext cx="5730240" cy="427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3" imgW="6162675" imgH="3762375" progId="Paint.Picture">
                  <p:embed/>
                </p:oleObj>
              </mc:Choice>
              <mc:Fallback>
                <p:oleObj r:id="rId3" imgW="6162675" imgH="3762375" progId="Paint.Picture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5006" y="1323703"/>
                        <a:ext cx="5730240" cy="42759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97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68677" y="343862"/>
            <a:ext cx="3065392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Cortex-</a:t>
            </a:r>
            <a:r>
              <a:rPr kumimoji="1" lang="en-US" altLang="zh-CN" sz="28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Mx</a:t>
            </a:r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sz="2800" b="1" dirty="0">
                <a:latin typeface="Arial" panose="020B0604020202020204" pitchFamily="34" charset="0"/>
                <a:ea typeface="黑体" panose="02010609060101010101" pitchFamily="49" charset="-122"/>
              </a:rPr>
              <a:t>GPIO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3044" y="867082"/>
            <a:ext cx="8137525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+mj-ea"/>
                <a:ea typeface="+mj-ea"/>
              </a:rPr>
              <a:t>通用输入</a:t>
            </a:r>
            <a:r>
              <a:rPr lang="en-US" altLang="zh-CN" sz="2400" dirty="0">
                <a:latin typeface="+mj-ea"/>
                <a:ea typeface="+mj-ea"/>
              </a:rPr>
              <a:t>/</a:t>
            </a:r>
            <a:r>
              <a:rPr lang="zh-CN" altLang="en-US" sz="2400" dirty="0">
                <a:latin typeface="+mj-ea"/>
                <a:ea typeface="+mj-ea"/>
              </a:rPr>
              <a:t>输出口</a:t>
            </a:r>
            <a:r>
              <a:rPr lang="en-US" altLang="zh-CN" sz="2400" dirty="0">
                <a:solidFill>
                  <a:srgbClr val="C00000"/>
                </a:solidFill>
              </a:rPr>
              <a:t>GPIO</a:t>
            </a:r>
            <a:r>
              <a:rPr lang="zh-CN" altLang="en-US" sz="2400" dirty="0"/>
              <a:t>（</a:t>
            </a:r>
            <a:r>
              <a:rPr lang="en-US" altLang="zh-CN" sz="2400" dirty="0"/>
              <a:t> General Purpose Input Output</a:t>
            </a:r>
            <a:r>
              <a:rPr lang="zh-CN" altLang="en-US" sz="2400" dirty="0"/>
              <a:t>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4981" y="5014453"/>
            <a:ext cx="10650718" cy="83099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solidFill>
                  <a:srgbClr val="0033CC"/>
                </a:solidFill>
                <a:latin typeface="+mj-ea"/>
                <a:ea typeface="+mj-ea"/>
              </a:rPr>
              <a:t>输入</a:t>
            </a:r>
            <a:r>
              <a:rPr lang="zh-CN" altLang="en-US" sz="2400" kern="0" dirty="0" smtClean="0">
                <a:solidFill>
                  <a:srgbClr val="0033CC"/>
                </a:solidFill>
                <a:latin typeface="+mj-ea"/>
                <a:ea typeface="+mj-ea"/>
              </a:rPr>
              <a:t>模式</a:t>
            </a:r>
            <a:r>
              <a:rPr lang="en-US" altLang="zh-CN" sz="2400" kern="0" dirty="0" smtClean="0">
                <a:solidFill>
                  <a:srgbClr val="0033CC"/>
                </a:solidFill>
                <a:latin typeface="+mj-ea"/>
                <a:ea typeface="+mj-ea"/>
              </a:rPr>
              <a:t>		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</a:t>
            </a:r>
            <a:r>
              <a:rPr lang="zh-CN" altLang="en-US" sz="2400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浮空、输入上拉、输入下拉、模拟输入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C0066"/>
              </a:buClr>
              <a:buSzPct val="70000"/>
              <a:buFont typeface="Wingdings" pitchFamily="2" charset="2"/>
              <a:buChar char="v"/>
              <a:defRPr/>
            </a:pPr>
            <a:r>
              <a:rPr lang="zh-CN" altLang="en-US" sz="2400" kern="0" dirty="0">
                <a:solidFill>
                  <a:srgbClr val="0033CC"/>
                </a:solidFill>
                <a:latin typeface="+mj-ea"/>
                <a:ea typeface="+mj-ea"/>
              </a:rPr>
              <a:t>输出</a:t>
            </a:r>
            <a:r>
              <a:rPr lang="zh-CN" altLang="en-US" sz="2400" kern="0" dirty="0" smtClean="0">
                <a:solidFill>
                  <a:srgbClr val="0033CC"/>
                </a:solidFill>
                <a:latin typeface="+mj-ea"/>
                <a:ea typeface="+mj-ea"/>
              </a:rPr>
              <a:t>模式</a:t>
            </a:r>
            <a:r>
              <a:rPr lang="en-US" altLang="zh-CN" sz="2400" kern="0" dirty="0" smtClean="0">
                <a:solidFill>
                  <a:srgbClr val="0033CC"/>
                </a:solidFill>
                <a:latin typeface="+mj-ea"/>
                <a:ea typeface="+mj-ea"/>
              </a:rPr>
              <a:t>		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开</a:t>
            </a:r>
            <a:r>
              <a:rPr lang="zh-CN" altLang="en-US" sz="2400" b="1" kern="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漏输出、推挽式输出、推挽式复用功能、开漏复用功能</a:t>
            </a:r>
          </a:p>
        </p:txBody>
      </p:sp>
      <p:sp>
        <p:nvSpPr>
          <p:cNvPr id="7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552451" y="1836249"/>
            <a:ext cx="10855779" cy="2717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just">
              <a:spcBef>
                <a:spcPct val="35000"/>
              </a:spcBef>
              <a:buSzPct val="80000"/>
              <a:buFont typeface="Wingdings" pitchFamily="2" charset="2"/>
              <a:buChar char="Ø"/>
              <a:defRPr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提供了数字输入输出功能，属于外围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模块。</a:t>
            </a:r>
          </a:p>
          <a:p>
            <a:pPr lvl="1" algn="just">
              <a:spcBef>
                <a:spcPct val="35000"/>
              </a:spcBef>
              <a:buSzPct val="80000"/>
              <a:buFont typeface="Wingdings" pitchFamily="2" charset="2"/>
              <a:buChar char="Ø"/>
              <a:defRPr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模块支持软件配置，包括输入输出方向配置、引脚功能复用和重映射、是否可申请中断、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PWM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>
              <a:spcBef>
                <a:spcPct val="35000"/>
              </a:spcBef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标准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口可承受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5V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电压，可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吸纳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25mA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电流，具有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18MHZ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的翻转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速度，可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配置输出速度达到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50MHZ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>
              <a:spcBef>
                <a:spcPct val="35000"/>
              </a:spcBef>
              <a:buSzPct val="80000"/>
              <a:buFont typeface="Wingdings" pitchFamily="2" charset="2"/>
              <a:buChar char="Ø"/>
              <a:defRPr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具有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种工作模式，分别如下：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 algn="just">
              <a:spcBef>
                <a:spcPct val="35000"/>
              </a:spcBef>
              <a:buSzPct val="80000"/>
              <a:buFont typeface="Wingdings" pitchFamily="2" charset="2"/>
              <a:buNone/>
              <a:defRPr/>
            </a:pPr>
            <a:endParaRPr lang="zh-CN" altLang="en-US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 flipH="1">
            <a:off x="747589" y="356502"/>
            <a:ext cx="232603" cy="4979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422554" y="343862"/>
            <a:ext cx="232603" cy="4979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90" y="0"/>
            <a:ext cx="7901610" cy="68773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823696" y="2394857"/>
            <a:ext cx="1742567" cy="159594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38052" y="568178"/>
            <a:ext cx="28150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4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输入输出设备特点</a:t>
            </a:r>
            <a:endParaRPr kumimoji="0" lang="en-US" altLang="zh-CN" sz="2400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16726" y="1353111"/>
            <a:ext cx="955330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+mn-ea"/>
              </a:rPr>
              <a:t>    外部设备的种类繁多，有机械式、电动式、电子式和其他形式。它们涉及的信息类型也不相同，可以是数字量、模拟量或开关量。</a:t>
            </a:r>
          </a:p>
          <a:p>
            <a:endParaRPr lang="zh-CN" altLang="en-US" sz="1800" b="1" dirty="0">
              <a:latin typeface="+mn-ea"/>
            </a:endParaRPr>
          </a:p>
          <a:p>
            <a:r>
              <a:rPr lang="en-US" altLang="zh-CN" sz="1800" b="1" dirty="0">
                <a:latin typeface="+mn-ea"/>
              </a:rPr>
              <a:t>    CPU </a:t>
            </a:r>
            <a:r>
              <a:rPr lang="zh-CN" altLang="en-US" sz="1800" b="1" dirty="0">
                <a:latin typeface="+mn-ea"/>
              </a:rPr>
              <a:t>与外部设备之间常需要进行频繁的信息交换，包括数据的输入输出、外部设备状态信息的读取及控制命令的传送等。</a:t>
            </a:r>
          </a:p>
          <a:p>
            <a:endParaRPr lang="zh-CN" altLang="en-US" sz="1800" b="1" dirty="0">
              <a:latin typeface="+mn-ea"/>
            </a:endParaRPr>
          </a:p>
          <a:p>
            <a:r>
              <a:rPr lang="zh-CN" altLang="en-US" sz="1800" b="1" dirty="0">
                <a:latin typeface="+mn-ea"/>
              </a:rPr>
              <a:t>    典型的输入输出：</a:t>
            </a:r>
          </a:p>
          <a:p>
            <a:r>
              <a:rPr lang="zh-CN" altLang="en-US" sz="1800" b="1" dirty="0">
                <a:latin typeface="+mn-ea"/>
              </a:rPr>
              <a:t>        人机交互：键盘，鼠标、笔、显示（</a:t>
            </a:r>
            <a:r>
              <a:rPr lang="en-US" altLang="zh-CN" sz="1800" b="1" dirty="0">
                <a:latin typeface="+mn-ea"/>
              </a:rPr>
              <a:t>CRT、LCD、LED），</a:t>
            </a:r>
            <a:r>
              <a:rPr lang="zh-CN" altLang="en-US" sz="1800" b="1" dirty="0">
                <a:latin typeface="+mn-ea"/>
              </a:rPr>
              <a:t>打            印，绘图、扫描。</a:t>
            </a:r>
          </a:p>
          <a:p>
            <a:r>
              <a:rPr lang="zh-CN" altLang="en-US" sz="1800" b="1" dirty="0">
                <a:latin typeface="+mn-ea"/>
              </a:rPr>
              <a:t>            存贮：磁、光存储。</a:t>
            </a:r>
          </a:p>
          <a:p>
            <a:r>
              <a:rPr lang="zh-CN" altLang="en-US" sz="1800" b="1" dirty="0">
                <a:latin typeface="+mn-ea"/>
              </a:rPr>
              <a:t>          设备间：串、并传输，网络</a:t>
            </a:r>
          </a:p>
          <a:p>
            <a:r>
              <a:rPr lang="zh-CN" altLang="en-US" sz="1800" b="1" dirty="0">
                <a:latin typeface="+mn-ea"/>
              </a:rPr>
              <a:t>          多媒体：声、象处理、播放。</a:t>
            </a:r>
          </a:p>
          <a:p>
            <a:r>
              <a:rPr lang="zh-CN" altLang="en-US" sz="1800" b="1" dirty="0">
                <a:latin typeface="+mn-ea"/>
              </a:rPr>
              <a:t>    数据采集控制：数字/模拟，状态检测、控制。</a:t>
            </a:r>
          </a:p>
          <a:p>
            <a:r>
              <a:rPr lang="zh-CN" altLang="en-US" sz="1800" b="1" dirty="0">
                <a:latin typeface="+mn-ea"/>
              </a:rPr>
              <a:t>          …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93074" y="5076723"/>
            <a:ext cx="85431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387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类型多样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速度差异大</a:t>
            </a:r>
            <a:r>
              <a:rPr lang="zh-CN" altLang="en-US" sz="20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快至   微妙     视频/网络</a:t>
            </a:r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	</a:t>
            </a:r>
          </a:p>
          <a:p>
            <a:pPr algn="just"/>
            <a:r>
              <a:rPr lang="zh-CN" altLang="en-US" sz="2000" b="1" dirty="0">
                <a:latin typeface="等线" panose="02010600030101010101" pitchFamily="2" charset="-122"/>
                <a:ea typeface="等线" panose="02010600030101010101" pitchFamily="2" charset="-122"/>
              </a:rPr>
              <a:t>                          </a:t>
            </a:r>
            <a:r>
              <a:rPr lang="zh-CN" altLang="en-US" sz="2000" b="1" dirty="0" smtClean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慢</a:t>
            </a:r>
            <a:r>
              <a:rPr lang="zh-CN" altLang="en-US" sz="2000" b="1" dirty="0">
                <a:solidFill>
                  <a:srgbClr val="00008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至   秒       键盘/打印机</a:t>
            </a:r>
            <a:endParaRPr lang="zh-CN" altLang="en-US" sz="20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flipH="1">
            <a:off x="481690" y="656281"/>
            <a:ext cx="256362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468313" y="330614"/>
            <a:ext cx="2370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浮空模式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75361"/>
            <a:ext cx="9929474" cy="55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84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8313" y="370370"/>
            <a:ext cx="2431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上拉模式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92777"/>
            <a:ext cx="10082510" cy="5523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3" y="400188"/>
            <a:ext cx="25361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下拉模式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65127"/>
            <a:ext cx="9952883" cy="5452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7980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8314" y="340554"/>
            <a:ext cx="2414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模拟输入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模式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072495"/>
            <a:ext cx="9996578" cy="556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8314" y="390249"/>
            <a:ext cx="23532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开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漏输出模式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072495"/>
            <a:ext cx="9971314" cy="546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456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74855" y="290857"/>
            <a:ext cx="30760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开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漏复用输出模式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5" y="1072495"/>
            <a:ext cx="10045103" cy="558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99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68314" y="280918"/>
            <a:ext cx="30238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推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挽输出模式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4" y="1010195"/>
            <a:ext cx="10098408" cy="55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54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08070" y="251101"/>
            <a:ext cx="3964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推挽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复用输出模式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119" y="1072495"/>
            <a:ext cx="9770926" cy="5434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528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24903" y="579091"/>
            <a:ext cx="3616007" cy="461665"/>
          </a:xfrm>
          <a:prstGeom prst="rect">
            <a:avLst/>
          </a:prstGeom>
          <a:solidFill>
            <a:srgbClr val="FF0066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Cortex-</a:t>
            </a:r>
            <a:r>
              <a:rPr kumimoji="1" lang="en-US" altLang="zh-CN" sz="2400" b="1" dirty="0" err="1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Mx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GPIO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寄存器</a:t>
            </a:r>
            <a:endParaRPr kumimoji="1" lang="zh-CN" altLang="en-US" sz="2400" b="1" dirty="0">
              <a:solidFill>
                <a:srgbClr val="FFFF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8312" y="1412875"/>
            <a:ext cx="112621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STM32F103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为例，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口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最多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A,B,C,D,E,F,G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共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组，每组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所有的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都是多功能的，使用前用户要先配置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复用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默认输入功能。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GPIO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端口有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位寄存器进行操作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两个配置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GPIOx_CRL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GPIOx_CRH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两个数据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GPIOx_IDR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GPIOx_ODR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一个置位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复位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GPIOx_BSRR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一个复位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GPIOx_BRR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 </a:t>
            </a: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一个锁定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寄存器</a:t>
            </a:r>
            <a:r>
              <a:rPr kumimoji="1" lang="en-US" altLang="zh-CN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GPIOx_LCKR</a:t>
            </a:r>
            <a:r>
              <a:rPr kumimoji="1" lang="en-US" altLang="zh-CN" sz="24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1" lang="zh-CN" altLang="en-US" sz="24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kumimoji="1" lang="en-US" altLang="zh-CN" sz="2400" b="1" dirty="0" smtClean="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endParaRPr kumimoji="1" lang="en-US" altLang="zh-CN" sz="2400" b="1" dirty="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GPIOx_CRL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GPIOx_CRH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的每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个位配置一个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口。 </a:t>
            </a:r>
            <a:endParaRPr kumimoji="1"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0~7</a:t>
            </a:r>
            <a:r>
              <a:rPr kumimoji="1" lang="zh-CN" altLang="en-US" sz="2000" b="1" dirty="0" smtClean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 低</a:t>
            </a: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，用</a:t>
            </a:r>
            <a:r>
              <a:rPr kumimoji="1" lang="en-US" altLang="zh-CN" sz="2000" b="1" dirty="0" err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GPIOx_CRL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配置；</a:t>
            </a:r>
            <a:endParaRPr kumimoji="1" lang="en-US" altLang="zh-CN" sz="2000" b="1" dirty="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60363" indent="-184150" algn="just">
              <a:buFont typeface="Arial" panose="020B0604020202020204" pitchFamily="34" charset="0"/>
              <a:buChar char="•"/>
              <a:defRPr/>
            </a:pP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8~15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：高</a:t>
            </a:r>
            <a:r>
              <a:rPr kumimoji="1" lang="en-US" altLang="zh-CN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I/O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，用</a:t>
            </a:r>
            <a:r>
              <a:rPr kumimoji="1" lang="en-US" altLang="zh-CN" sz="2000" b="1" dirty="0" err="1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GPIOx_CRH</a:t>
            </a:r>
            <a:r>
              <a:rPr kumimoji="1" lang="zh-CN" altLang="en-US" sz="2000" b="1" dirty="0">
                <a:solidFill>
                  <a:srgbClr val="00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配置。</a:t>
            </a:r>
            <a:endParaRPr kumimoji="1" lang="en-US" altLang="zh-CN" sz="2000" b="1" dirty="0">
              <a:solidFill>
                <a:srgbClr val="00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 flipH="1">
            <a:off x="697894" y="560954"/>
            <a:ext cx="232603" cy="4979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1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47218" y="539336"/>
            <a:ext cx="3775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Cortex-</a:t>
            </a:r>
            <a:r>
              <a:rPr kumimoji="1" lang="en-US" altLang="zh-CN" sz="24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Mx</a:t>
            </a:r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1" lang="en-US" altLang="zh-CN" sz="24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GPIOx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寄存器</a:t>
            </a:r>
            <a:endParaRPr kumimoji="1"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15062"/>
              </p:ext>
            </p:extLst>
          </p:nvPr>
        </p:nvGraphicFramePr>
        <p:xfrm>
          <a:off x="782817" y="1403803"/>
          <a:ext cx="9615217" cy="4317730"/>
        </p:xfrm>
        <a:graphic>
          <a:graphicData uri="http://schemas.openxmlformats.org/drawingml/2006/table">
            <a:tbl>
              <a:tblPr/>
              <a:tblGrid>
                <a:gridCol w="1356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78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偏移地址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名称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类型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复位值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说    明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CRL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读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隶书" pitchFamily="49" charset="-122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0x44444444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配置寄存器低位（每个端口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位）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CRH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读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0x44444444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配置寄存器高位（每个端口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位）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IDR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读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位输入数据寄存器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0x0C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ODR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读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位输出数据寄存器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0x10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BSRR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0x00000000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71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位置位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复位寄存器</a:t>
                      </a:r>
                    </a:p>
                  </a:txBody>
                  <a:tcPr marL="36000" marR="90000" marT="46811" marB="46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1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0x14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BRR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571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位复位寄存器</a:t>
                      </a:r>
                    </a:p>
                  </a:txBody>
                  <a:tcPr marL="36000" marR="90000" marT="46811" marB="46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0x18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+mn-ea"/>
                          <a:ea typeface="+mn-ea"/>
                        </a:rPr>
                        <a:t>LCKR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读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写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0x00000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配置锁定寄存器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g7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023" y="1654629"/>
            <a:ext cx="6527162" cy="424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18012" y="1168202"/>
            <a:ext cx="499001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</a:pPr>
            <a:r>
              <a:rPr kumimoji="0"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外设信息形式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数字量：如键盘、发光二极管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模拟量：电压、电流，如各类传感器、执行器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开关量：与数字量相似，但电平不同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一个开关量只需要一个二进制位表示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2">
              <a:spcBef>
                <a:spcPct val="50000"/>
              </a:spcBef>
              <a:buClr>
                <a:srgbClr val="000016"/>
              </a:buClr>
              <a:buFontTx/>
              <a:buChar char="•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一个8位的</a:t>
            </a:r>
            <a:r>
              <a:rPr kumimoji="0" lang="en-US" altLang="zh-CN" b="1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端口可对应8个不同的开关量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脉冲量：瞬时性，如光电编码盘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18012" y="4887686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</a:pPr>
            <a:r>
              <a:rPr kumimoji="0" lang="zh-CN" altLang="en-US" b="1" dirty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信息传输方式</a:t>
            </a: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：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并行传输</a:t>
            </a: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：速度快、距离短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串行传输</a:t>
            </a: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：速度低、距离远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70858" y="464928"/>
            <a:ext cx="33702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IO</a:t>
            </a:r>
            <a:r>
              <a:rPr kumimoji="0" lang="zh-CN" altLang="en-US" sz="24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及外围设备类型</a:t>
            </a:r>
            <a:endParaRPr kumimoji="0" lang="zh-CN" altLang="en-US" sz="24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 flipH="1">
            <a:off x="542650" y="521762"/>
            <a:ext cx="256362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773113" y="208098"/>
            <a:ext cx="828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端口配置低寄存器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CRL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用于配置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GPIOx.0~GPIOx.7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模式。</a:t>
            </a:r>
            <a:endParaRPr kumimoji="1" lang="en-US" altLang="zh-CN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34" y="670061"/>
            <a:ext cx="8896349" cy="2635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773113" y="3448186"/>
            <a:ext cx="828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端口配置高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CRH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用于配置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GPIOx.8~GPIOx.15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模式。</a:t>
            </a:r>
            <a:endParaRPr kumimoji="1" lang="en-US" altLang="zh-CN" sz="24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34" y="3910148"/>
            <a:ext cx="8896350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2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67812"/>
              </p:ext>
            </p:extLst>
          </p:nvPr>
        </p:nvGraphicFramePr>
        <p:xfrm>
          <a:off x="1747883" y="1621518"/>
          <a:ext cx="8636000" cy="22860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033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CNF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[1:0]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MODE[1:0]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输入配置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CNF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[1:0]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MODE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[1:0] 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ea"/>
                          <a:ea typeface="+mj-ea"/>
                        </a:rPr>
                        <a:t>输出配置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模拟输入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01/10/11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通用推挽输出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浮空输入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(</a:t>
                      </a: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复位状态</a:t>
                      </a: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01/10/11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通用开漏输出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上拉</a:t>
                      </a: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/</a:t>
                      </a: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下拉输入</a:t>
                      </a:r>
                      <a:r>
                        <a:rPr kumimoji="1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(1)</a:t>
                      </a: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隶书" pitchFamily="49" charset="-122"/>
                        <a:cs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01/10/11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复用推挽输出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保留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01/10/11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宋体" pitchFamily="2" charset="-122"/>
                        </a:rPr>
                        <a:t>复用开漏输出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60"/>
          <p:cNvSpPr>
            <a:spLocks noChangeArrowheads="1"/>
          </p:cNvSpPr>
          <p:nvPr/>
        </p:nvSpPr>
        <p:spPr bwMode="auto">
          <a:xfrm>
            <a:off x="1893933" y="4034518"/>
            <a:ext cx="444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隶书" panose="02010509060101010101" pitchFamily="49" charset="-122"/>
                <a:cs typeface="宋体" panose="02010600030101010101" pitchFamily="2" charset="-122"/>
              </a:rPr>
              <a:t>注：</a:t>
            </a:r>
            <a:r>
              <a:rPr lang="en-US" altLang="zh-CN" sz="2000" dirty="0">
                <a:ea typeface="隶书" panose="02010509060101010101" pitchFamily="49" charset="-122"/>
                <a:cs typeface="宋体" panose="02010600030101010101" pitchFamily="2" charset="-122"/>
              </a:rPr>
              <a:t>(1) ODR=1</a:t>
            </a:r>
            <a:r>
              <a:rPr lang="zh-CN" altLang="en-US" sz="2000" dirty="0">
                <a:ea typeface="隶书" panose="02010509060101010101" pitchFamily="49" charset="-122"/>
                <a:cs typeface="宋体" panose="02010600030101010101" pitchFamily="2" charset="-122"/>
              </a:rPr>
              <a:t>：上拉，</a:t>
            </a:r>
            <a:r>
              <a:rPr lang="en-US" altLang="zh-CN" sz="2000" dirty="0">
                <a:ea typeface="隶书" panose="02010509060101010101" pitchFamily="49" charset="-122"/>
                <a:cs typeface="宋体" panose="02010600030101010101" pitchFamily="2" charset="-122"/>
              </a:rPr>
              <a:t>ODR=0</a:t>
            </a:r>
            <a:r>
              <a:rPr lang="zh-CN" altLang="en-US" sz="2000" dirty="0">
                <a:ea typeface="隶书" panose="02010509060101010101" pitchFamily="49" charset="-122"/>
                <a:cs typeface="宋体" panose="02010600030101010101" pitchFamily="2" charset="-122"/>
              </a:rPr>
              <a:t>：下拉</a:t>
            </a:r>
          </a:p>
        </p:txBody>
      </p:sp>
      <p:sp>
        <p:nvSpPr>
          <p:cNvPr id="7" name="Rectangle 290"/>
          <p:cNvSpPr>
            <a:spLocks noChangeArrowheads="1"/>
          </p:cNvSpPr>
          <p:nvPr/>
        </p:nvSpPr>
        <p:spPr bwMode="auto">
          <a:xfrm>
            <a:off x="1881233" y="4377418"/>
            <a:ext cx="7088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ea typeface="隶书" panose="02010509060101010101" pitchFamily="49" charset="-122"/>
                <a:cs typeface="宋体" panose="02010600030101010101" pitchFamily="2" charset="-122"/>
              </a:rPr>
              <a:t>        (2) 01/10/11</a:t>
            </a:r>
            <a:r>
              <a:rPr lang="zh-CN" altLang="en-US" sz="2000">
                <a:ea typeface="隶书" panose="02010509060101010101" pitchFamily="49" charset="-122"/>
                <a:cs typeface="宋体" panose="02010600030101010101" pitchFamily="2" charset="-122"/>
              </a:rPr>
              <a:t>依次对应最大输出频率为</a:t>
            </a:r>
            <a:r>
              <a:rPr lang="en-US" altLang="zh-CN" sz="2000">
                <a:ea typeface="隶书" panose="02010509060101010101" pitchFamily="49" charset="-122"/>
                <a:cs typeface="宋体" panose="02010600030101010101" pitchFamily="2" charset="-122"/>
              </a:rPr>
              <a:t>10MHz/2MHz/50MHz</a:t>
            </a:r>
          </a:p>
        </p:txBody>
      </p:sp>
      <p:sp>
        <p:nvSpPr>
          <p:cNvPr id="8" name="矩形 7"/>
          <p:cNvSpPr/>
          <p:nvPr/>
        </p:nvSpPr>
        <p:spPr>
          <a:xfrm>
            <a:off x="1596126" y="757571"/>
            <a:ext cx="2111170" cy="461665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66"/>
                </a:solidFill>
                <a:ea typeface="隶书" pitchFamily="49" charset="-122"/>
              </a:rPr>
              <a:t>CNF</a:t>
            </a:r>
            <a:r>
              <a:rPr kumimoji="1" lang="zh-CN" altLang="en-US" sz="2400" b="1" dirty="0" smtClean="0">
                <a:solidFill>
                  <a:srgbClr val="FF0066"/>
                </a:solidFill>
                <a:ea typeface="隶书" pitchFamily="49" charset="-122"/>
              </a:rPr>
              <a:t>     </a:t>
            </a:r>
            <a:r>
              <a:rPr kumimoji="1" lang="en-US" altLang="zh-CN" sz="2400" b="1" dirty="0" smtClean="0">
                <a:solidFill>
                  <a:srgbClr val="FF0066"/>
                </a:solidFill>
                <a:ea typeface="隶书" pitchFamily="49" charset="-122"/>
              </a:rPr>
              <a:t>MODE</a:t>
            </a:r>
            <a:endParaRPr kumimoji="1" lang="en-US" altLang="zh-CN" sz="2400" b="1" dirty="0">
              <a:solidFill>
                <a:srgbClr val="FF0066"/>
              </a:solidFill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16061" y="420098"/>
            <a:ext cx="4305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输入数据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 </a:t>
            </a:r>
            <a:r>
              <a:rPr kumimoji="1" lang="en-US" altLang="zh-CN" sz="24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IDR</a:t>
            </a:r>
            <a:endParaRPr kumimoji="1" lang="en-US" altLang="zh-CN" sz="2400" b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09" y="1033305"/>
            <a:ext cx="11788108" cy="489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51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60362" y="498475"/>
            <a:ext cx="385382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kumimoji="1"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端口输出数据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 </a:t>
            </a:r>
            <a:r>
              <a:rPr kumimoji="1" lang="en-US" altLang="zh-CN" sz="24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ODR</a:t>
            </a:r>
            <a:endParaRPr kumimoji="1" lang="en-US" altLang="zh-CN" sz="2400" b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95" y="1102588"/>
            <a:ext cx="11264265" cy="523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355101" y="167549"/>
            <a:ext cx="428656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/>
            <a:r>
              <a:rPr kumimoji="1" lang="zh-CN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置位</a:t>
            </a:r>
            <a:r>
              <a:rPr kumimoji="1" lang="en-US" altLang="zh-CN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复位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  </a:t>
            </a:r>
            <a:r>
              <a:rPr kumimoji="1" lang="en-US" altLang="zh-CN" sz="2400" b="1" dirty="0" smtClean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BSRR /BRR</a:t>
            </a:r>
            <a:endParaRPr kumimoji="1" lang="en-US" altLang="zh-CN" sz="2400" b="1" dirty="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" y="758893"/>
            <a:ext cx="8789988" cy="293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" y="3614057"/>
            <a:ext cx="8789988" cy="318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9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239680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GPIO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简单应用</a:t>
            </a:r>
            <a:r>
              <a:rPr kumimoji="1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endParaRPr kumimoji="1"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468313" y="1161946"/>
            <a:ext cx="10395130" cy="48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000" b="1" dirty="0" smtClean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例：</a:t>
            </a:r>
            <a:r>
              <a:rPr lang="zh-CN" altLang="zh-CN" sz="2000" b="1" dirty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对</a:t>
            </a:r>
            <a:r>
              <a:rPr lang="zh-CN" altLang="zh-CN" sz="2000" b="1" dirty="0" smtClean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端口</a:t>
            </a:r>
            <a:r>
              <a:rPr lang="en-US" altLang="zh-CN" sz="2000" b="1" dirty="0" smtClean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zh-CN" sz="2000" b="1" dirty="0" smtClean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A8</a:t>
            </a:r>
            <a:r>
              <a:rPr lang="zh-CN" altLang="zh-CN" sz="2000" b="1" dirty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脚进行数据的读取，如果其数据位1，就写</a:t>
            </a:r>
            <a:r>
              <a:rPr lang="en-US" altLang="zh-CN" sz="2000" b="1" dirty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zh-CN" sz="2000" b="1" dirty="0">
                <a:solidFill>
                  <a:srgbClr val="002060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；如果是0，就写1。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698274" y="1869576"/>
            <a:ext cx="10309361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Adobe Caslon Pro Bold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main()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Adobe Caslon Pro Bold" pitchFamily="18" charset="0"/>
                <a:ea typeface="黑体" panose="02010609060101010101" pitchFamily="49" charset="-122"/>
              </a:rPr>
              <a:t>long </a:t>
            </a: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value;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 smtClean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solidFill>
                  <a:srgbClr val="FF0000"/>
                </a:solidFill>
                <a:latin typeface="Adobe Caslon Pro Bold" pitchFamily="18" charset="0"/>
                <a:ea typeface="黑体" panose="02010609060101010101" pitchFamily="49" charset="-122"/>
              </a:rPr>
              <a:t>value</a:t>
            </a:r>
            <a:r>
              <a:rPr lang="zh-CN" altLang="en-US" sz="2400" dirty="0">
                <a:solidFill>
                  <a:srgbClr val="FF0000"/>
                </a:solidFill>
                <a:latin typeface="Adobe Caslon Pro Bold" pitchFamily="18" charset="0"/>
                <a:ea typeface="黑体" panose="02010609060101010101" pitchFamily="49" charset="-122"/>
              </a:rPr>
              <a:t>=GPIO_ReadOutputDataBit(GPIOA, GPIO_Pin_8); </a:t>
            </a:r>
            <a:endParaRPr lang="en-US" altLang="zh-CN" sz="2400" dirty="0" smtClean="0">
              <a:solidFill>
                <a:srgbClr val="FF0000"/>
              </a:solidFill>
              <a:latin typeface="Adobe Caslon Pro Bold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 dirty="0">
              <a:latin typeface="Adobe Caslon Pro Bold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Adobe Caslon Pro Bold" pitchFamily="18" charset="0"/>
                <a:ea typeface="黑体" panose="02010609060101010101" pitchFamily="49" charset="-122"/>
              </a:rPr>
              <a:t>If</a:t>
            </a: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(value==0</a:t>
            </a:r>
            <a:r>
              <a:rPr lang="zh-CN" altLang="en-US" sz="2400" dirty="0" smtClean="0">
                <a:latin typeface="Adobe Caslon Pro Bold" pitchFamily="18" charset="0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GPIO_WriteBit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(GPIOA, </a:t>
            </a:r>
            <a:r>
              <a:rPr lang="en-US" altLang="zh-CN" sz="2400" dirty="0" err="1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GPIO_Pin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_</a:t>
            </a:r>
            <a:r>
              <a:rPr lang="zh-CN" altLang="en-US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8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0x100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);</a:t>
            </a:r>
            <a:endParaRPr lang="zh-CN" altLang="en-US" sz="2400" dirty="0">
              <a:solidFill>
                <a:srgbClr val="7030A0"/>
              </a:solidFill>
              <a:latin typeface="Adobe Caslon Pro Bold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zh-CN" altLang="en-US" sz="2400" dirty="0" smtClean="0">
                <a:latin typeface="Adobe Caslon Pro Bold" pitchFamily="18" charset="0"/>
                <a:ea typeface="黑体" panose="02010609060101010101" pitchFamily="49" charset="-122"/>
              </a:rPr>
              <a:t>else</a:t>
            </a:r>
            <a:r>
              <a:rPr lang="en-US" altLang="zh-CN" sz="2400" dirty="0" smtClean="0">
                <a:latin typeface="Adobe Caslon Pro Bold" pitchFamily="18" charset="0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latin typeface="Adobe Caslon Pro Bold" pitchFamily="18" charset="0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GPIO_WriteBit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(GPIOA, </a:t>
            </a:r>
            <a:r>
              <a:rPr lang="en-US" altLang="zh-CN" sz="2400" dirty="0" err="1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GPIO_Pin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_</a:t>
            </a:r>
            <a:r>
              <a:rPr lang="zh-CN" altLang="en-US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8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0x00</a:t>
            </a:r>
            <a:r>
              <a:rPr lang="en-US" altLang="zh-CN" sz="2400" dirty="0">
                <a:solidFill>
                  <a:srgbClr val="7030A0"/>
                </a:solidFill>
                <a:latin typeface="Adobe Caslon Pro Bold" pitchFamily="18" charset="0"/>
                <a:ea typeface="黑体" panose="02010609060101010101" pitchFamily="49" charset="-122"/>
              </a:rPr>
              <a:t>);</a:t>
            </a:r>
            <a:endParaRPr lang="zh-CN" altLang="en-US" sz="2400" dirty="0">
              <a:solidFill>
                <a:srgbClr val="7030A0"/>
              </a:solidFill>
              <a:latin typeface="Adobe Caslon Pro Bold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Adobe Caslon Pro Bold" pitchFamily="18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0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8314" y="549275"/>
            <a:ext cx="2405515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GPIO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简单应用</a:t>
            </a:r>
            <a:r>
              <a:rPr kumimoji="1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endParaRPr kumimoji="1"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034" y="75111"/>
            <a:ext cx="4685439" cy="263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 txBox="1">
            <a:spLocks noRot="1" noChangeArrowheads="1"/>
          </p:cNvSpPr>
          <p:nvPr/>
        </p:nvSpPr>
        <p:spPr bwMode="auto">
          <a:xfrm>
            <a:off x="179389" y="2271304"/>
            <a:ext cx="9243286" cy="3570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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Clr>
                <a:srgbClr val="CC0066"/>
              </a:buClr>
              <a:defRPr/>
            </a:pPr>
            <a:r>
              <a:rPr lang="zh-CN" altLang="en-US" sz="2000" b="1" kern="0" dirty="0" smtClean="0">
                <a:solidFill>
                  <a:srgbClr val="0033CC"/>
                </a:solidFill>
                <a:latin typeface="Arial"/>
                <a:ea typeface="宋体"/>
              </a:rPr>
              <a:t>初始化端口</a:t>
            </a: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r>
              <a:rPr lang="zh-CN" altLang="en-US" kern="0" dirty="0" smtClean="0">
                <a:solidFill>
                  <a:srgbClr val="0033CC"/>
                </a:solidFill>
                <a:latin typeface="Arial"/>
                <a:ea typeface="宋体"/>
              </a:rPr>
              <a:t>	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RCC_APB2PeriphClockCmd(RCC_APB2Periph_GPIOA, ENABLE); //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使能端口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A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的时钟</a:t>
            </a: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       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GPIO_InitStructure.GPIO_Pin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 = GPIO_Pin_12; 	      //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选择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PA12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脚</a:t>
            </a: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       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GPIO_InitStructure.GPIO_Mode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 = 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GPIO_Mode_Out_PP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;    //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选择引脚模式为推挽式输出</a:t>
            </a: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       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GPIO_InitStructure.GPIO_Speed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 = GPIO_Speed_2MHz;    //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选择引脚的操作速度</a:t>
            </a: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       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GPIO_Init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(GPIOA, &amp;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GPIO_InitStructure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);                             //</a:t>
            </a:r>
            <a:r>
              <a:rPr lang="zh-CN" altLang="en-US" sz="1600" kern="0" dirty="0" smtClean="0">
                <a:solidFill>
                  <a:srgbClr val="0033CC"/>
                </a:solidFill>
                <a:latin typeface="Arial"/>
                <a:ea typeface="宋体"/>
              </a:rPr>
              <a:t>应用</a:t>
            </a:r>
            <a:endParaRPr lang="en-US" altLang="zh-CN" sz="1600" kern="0" dirty="0" smtClean="0">
              <a:solidFill>
                <a:srgbClr val="0033CC"/>
              </a:solidFill>
              <a:latin typeface="Arial"/>
              <a:ea typeface="宋体"/>
            </a:endParaRPr>
          </a:p>
          <a:p>
            <a:pPr>
              <a:lnSpc>
                <a:spcPct val="90000"/>
              </a:lnSpc>
              <a:buClr>
                <a:srgbClr val="CC0066"/>
              </a:buClr>
              <a:buFont typeface="Wingdings" pitchFamily="2" charset="2"/>
              <a:buNone/>
              <a:defRPr/>
            </a:pPr>
            <a:endParaRPr lang="zh-CN" altLang="en-US" sz="1600" kern="0" dirty="0" smtClean="0">
              <a:solidFill>
                <a:srgbClr val="0033CC"/>
              </a:solidFill>
              <a:latin typeface="Arial"/>
              <a:ea typeface="宋体"/>
            </a:endParaRPr>
          </a:p>
          <a:p>
            <a:pPr>
              <a:lnSpc>
                <a:spcPct val="90000"/>
              </a:lnSpc>
              <a:buClr>
                <a:srgbClr val="CC0066"/>
              </a:buClr>
              <a:defRPr/>
            </a:pPr>
            <a:r>
              <a:rPr lang="zh-CN" altLang="en-US" sz="2000" b="1" kern="0" dirty="0" smtClean="0">
                <a:solidFill>
                  <a:srgbClr val="0033CC"/>
                </a:solidFill>
                <a:latin typeface="Arial"/>
                <a:ea typeface="宋体"/>
              </a:rPr>
              <a:t>端口操作</a:t>
            </a:r>
          </a:p>
          <a:p>
            <a:pPr lvl="1">
              <a:lnSpc>
                <a:spcPct val="90000"/>
              </a:lnSpc>
              <a:buClr>
                <a:srgbClr val="3399FF"/>
              </a:buClr>
              <a:defRPr/>
            </a:pPr>
            <a:r>
              <a:rPr lang="zh-CN" altLang="en-US" sz="2000" kern="0" dirty="0" smtClean="0">
                <a:solidFill>
                  <a:srgbClr val="0033CC"/>
                </a:solidFill>
                <a:latin typeface="Arial"/>
                <a:ea typeface="宋体"/>
              </a:rPr>
              <a:t>点亮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  <a:ea typeface="宋体"/>
              </a:rPr>
              <a:t>LED</a:t>
            </a:r>
            <a:r>
              <a:rPr lang="zh-CN" altLang="en-US" kern="0" dirty="0" smtClean="0">
                <a:solidFill>
                  <a:srgbClr val="0033CC"/>
                </a:solidFill>
                <a:latin typeface="Arial"/>
                <a:ea typeface="宋体"/>
              </a:rPr>
              <a:t>：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GPIO_ResetBits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(GPIOA, GPIO_Pin_12);</a:t>
            </a:r>
          </a:p>
          <a:p>
            <a:pPr lvl="1">
              <a:lnSpc>
                <a:spcPct val="90000"/>
              </a:lnSpc>
              <a:buClr>
                <a:srgbClr val="3399FF"/>
              </a:buClr>
              <a:defRPr/>
            </a:pPr>
            <a:r>
              <a:rPr lang="zh-CN" altLang="en-US" sz="2000" kern="0" dirty="0" smtClean="0">
                <a:solidFill>
                  <a:srgbClr val="0033CC"/>
                </a:solidFill>
                <a:latin typeface="Arial"/>
                <a:ea typeface="宋体"/>
              </a:rPr>
              <a:t>熄灭</a:t>
            </a:r>
            <a:r>
              <a:rPr lang="en-US" altLang="zh-CN" sz="2000" kern="0" dirty="0" smtClean="0">
                <a:solidFill>
                  <a:srgbClr val="0033CC"/>
                </a:solidFill>
                <a:latin typeface="Arial"/>
                <a:ea typeface="宋体"/>
              </a:rPr>
              <a:t>LED</a:t>
            </a:r>
            <a:r>
              <a:rPr lang="zh-CN" altLang="en-US" kern="0" dirty="0" smtClean="0">
                <a:solidFill>
                  <a:srgbClr val="0033CC"/>
                </a:solidFill>
                <a:latin typeface="Arial"/>
                <a:ea typeface="宋体"/>
              </a:rPr>
              <a:t>：</a:t>
            </a:r>
            <a:r>
              <a:rPr lang="en-US" altLang="zh-CN" sz="1600" kern="0" dirty="0" err="1" smtClean="0">
                <a:solidFill>
                  <a:srgbClr val="0033CC"/>
                </a:solidFill>
                <a:latin typeface="Arial"/>
                <a:ea typeface="宋体"/>
              </a:rPr>
              <a:t>GPIO_SetBits</a:t>
            </a:r>
            <a:r>
              <a:rPr lang="en-US" altLang="zh-CN" sz="1600" kern="0" dirty="0" smtClean="0">
                <a:solidFill>
                  <a:srgbClr val="0033CC"/>
                </a:solidFill>
                <a:latin typeface="Arial"/>
                <a:ea typeface="宋体"/>
              </a:rPr>
              <a:t>(GPIOA, GPIO_Pin_12);</a:t>
            </a:r>
            <a:endParaRPr lang="en-US" altLang="zh-CN" kern="0" dirty="0" smtClean="0">
              <a:solidFill>
                <a:srgbClr val="0033CC"/>
              </a:solidFill>
              <a:latin typeface="Arial"/>
              <a:ea typeface="宋体"/>
            </a:endParaRPr>
          </a:p>
          <a:p>
            <a:pPr lvl="1">
              <a:lnSpc>
                <a:spcPct val="90000"/>
              </a:lnSpc>
              <a:buClr>
                <a:srgbClr val="3399FF"/>
              </a:buClr>
              <a:buFont typeface="Wingdings" pitchFamily="2" charset="2"/>
              <a:buNone/>
              <a:defRPr/>
            </a:pPr>
            <a:endParaRPr lang="en-US" altLang="zh-CN" sz="1600" kern="0" dirty="0" smtClean="0">
              <a:solidFill>
                <a:srgbClr val="0033CC"/>
              </a:solidFill>
              <a:latin typeface="Arial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51625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/>
        </p:nvSpPr>
        <p:spPr bwMode="auto">
          <a:xfrm>
            <a:off x="474616" y="388620"/>
            <a:ext cx="9043853" cy="6324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#include "stm32f10x.h"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int main(void)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//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打开相应外设的时钟：</a:t>
            </a: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GPIOB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RCC_APB2PeriphClockCmd(RCC_APB2Periph_GPIOB , ENABLE);  </a:t>
            </a:r>
            <a:endParaRPr lang="en-US" altLang="zh-CN" sz="1600" b="1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//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初始化</a:t>
            </a: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GPIOB</a:t>
            </a:r>
            <a:r>
              <a:rPr lang="zh-CN" altLang="en-US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，用于驱动</a:t>
            </a: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LED</a:t>
            </a:r>
            <a:endParaRPr lang="en-US" altLang="zh-CN" sz="1600" b="1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zh-CN" altLang="zh-CN" sz="1600" b="1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</a:t>
            </a: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GPIO_InitStructure.GPIO_Pin = GPIO_Pin_8;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  GPIO_InitStructure.GPIO_Mode = GPIO_Mode_Out_PP;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//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推挽输出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  GPIO_InitStructure.GPIO_Speed = GPIO_Speed_50MHz;</a:t>
            </a:r>
            <a:r>
              <a:rPr lang="en-US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//</a:t>
            </a:r>
            <a:r>
              <a:rPr lang="zh-CN" altLang="en-US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最高输出速度为</a:t>
            </a: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50MHz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7030A0"/>
                </a:solidFill>
                <a:latin typeface="Tahoma"/>
                <a:ea typeface="宋体"/>
              </a:rPr>
              <a:t>  GPIO_Init(GPIOB, &amp;GPIO_InitStructure);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while (1)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{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  </a:t>
            </a:r>
            <a:r>
              <a:rPr lang="en-US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GPIO_SetBits(GPIOB,GPIO_Pin_8);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//</a:t>
            </a:r>
            <a:r>
              <a:rPr lang="zh-CN" altLang="en-US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点亮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LED1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    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宋体"/>
              </a:rPr>
              <a:t>Delay(1000000);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 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	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GPIO_ResetBits(GPIOB,GPIO_Pin_8);</a:t>
            </a:r>
            <a:r>
              <a:rPr lang="en-US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//</a:t>
            </a:r>
            <a:r>
              <a:rPr lang="zh-CN" altLang="en-US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熄灭</a:t>
            </a:r>
            <a:r>
              <a:rPr lang="zh-CN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LED1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1600" b="1" kern="0" dirty="0" smtClean="0">
                <a:solidFill>
                  <a:srgbClr val="FF0000"/>
                </a:solidFill>
                <a:latin typeface="Tahoma"/>
                <a:ea typeface="宋体"/>
              </a:rPr>
              <a:t>	</a:t>
            </a:r>
            <a:r>
              <a:rPr lang="zh-CN" altLang="zh-CN" sz="1600" b="1" kern="0" dirty="0" smtClean="0">
                <a:solidFill>
                  <a:schemeClr val="accent5">
                    <a:lumMod val="50000"/>
                  </a:schemeClr>
                </a:solidFill>
                <a:latin typeface="Tahoma"/>
                <a:ea typeface="宋体"/>
              </a:rPr>
              <a:t>Delay(1000000);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}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}</a:t>
            </a:r>
            <a:endParaRPr lang="en-US" altLang="zh-CN" sz="1600" b="1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endParaRPr lang="zh-CN" altLang="zh-CN" sz="1600" b="1" kern="0" dirty="0" smtClean="0">
              <a:solidFill>
                <a:srgbClr val="000000"/>
              </a:solidFill>
              <a:latin typeface="Tahoma"/>
              <a:ea typeface="宋体"/>
            </a:endParaRP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void Delay( nCount)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{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  for(; nCount != 0; nCount--);</a:t>
            </a:r>
          </a:p>
          <a:p>
            <a:pPr eaLnBrk="1" hangingPunct="1">
              <a:lnSpc>
                <a:spcPct val="80000"/>
              </a:lnSpc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zh-CN" altLang="zh-CN" sz="1600" b="1" kern="0" dirty="0" smtClean="0">
                <a:solidFill>
                  <a:srgbClr val="000000"/>
                </a:solidFill>
                <a:latin typeface="Tahoma"/>
                <a:ea typeface="宋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991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96487"/>
            <a:ext cx="3276600" cy="6134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8591"/>
            <a:ext cx="8915400" cy="3586133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68314" y="549275"/>
            <a:ext cx="251001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GPIO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寄存器操作</a:t>
            </a:r>
            <a:endParaRPr kumimoji="1"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1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1260183" y="70061"/>
            <a:ext cx="865357" cy="365368"/>
          </a:xfrm>
          <a:prstGeom prst="round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4" descr="gp45e04ch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762000" y="464928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系统观察</a:t>
            </a:r>
            <a:endParaRPr kumimoji="0" lang="zh-CN" altLang="en-US" sz="20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5982" y="1263055"/>
            <a:ext cx="101569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接口(</a:t>
            </a:r>
            <a:r>
              <a:rPr kumimoji="0"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Interface</a:t>
            </a:r>
            <a:r>
              <a:rPr kumimoji="0" lang="en-US" altLang="zh-CN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0" lang="zh-CN" altLang="en-US" sz="20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就是将外设连接到总线上的逻辑电路的总称，也称为外设接口。</a:t>
            </a:r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789956"/>
              </p:ext>
            </p:extLst>
          </p:nvPr>
        </p:nvGraphicFramePr>
        <p:xfrm>
          <a:off x="3200015" y="2159726"/>
          <a:ext cx="5586934" cy="417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位图图像" r:id="rId3" imgW="3323810" imgH="2486372" progId="Paint.Picture">
                  <p:embed/>
                </p:oleObj>
              </mc:Choice>
              <mc:Fallback>
                <p:oleObj name="位图图像" r:id="rId3" imgW="3323810" imgH="2486372" progId="Paint.Picture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015" y="2159726"/>
                        <a:ext cx="5586934" cy="4178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07478" y="566439"/>
            <a:ext cx="1579278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简单</a:t>
            </a:r>
            <a:r>
              <a:rPr kumimoji="0" lang="en-US" altLang="zh-CN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I/O</a:t>
            </a:r>
            <a:r>
              <a:rPr kumimoji="0"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示意</a:t>
            </a:r>
            <a:endParaRPr kumimoji="0" lang="zh-CN" altLang="en-US" sz="20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51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:\CG_work\文字文件夹\微机原理\微机原理教学\输入输出\IO245_2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72" y="489857"/>
            <a:ext cx="7924800" cy="561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2000" y="464928"/>
            <a:ext cx="2092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简单并行</a:t>
            </a:r>
            <a:r>
              <a:rPr kumimoji="0" lang="en-US" altLang="zh-CN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I/O</a:t>
            </a:r>
            <a:r>
              <a:rPr kumimoji="0" lang="zh-CN" altLang="en-US" sz="20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示例</a:t>
            </a:r>
            <a:endParaRPr kumimoji="0" lang="zh-CN" altLang="en-US" sz="2000" b="1" dirty="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:\CG_work\文字文件夹\微机原理\微机原理教学\输入输出\接口3类信息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903" y="3768634"/>
            <a:ext cx="7391400" cy="295116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52641" y="1010767"/>
            <a:ext cx="73914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16"/>
              </a:buClr>
            </a:pPr>
            <a:r>
              <a:rPr kumimoji="0" lang="en-US" altLang="zh-CN" b="1" dirty="0">
                <a:solidFill>
                  <a:srgbClr val="CC3300"/>
                </a:solidFill>
                <a:latin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b="1" dirty="0">
                <a:solidFill>
                  <a:srgbClr val="CC3300"/>
                </a:solidFill>
                <a:latin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b="1" dirty="0">
                <a:solidFill>
                  <a:srgbClr val="CC3300"/>
                </a:solidFill>
                <a:latin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b="1" dirty="0">
                <a:solidFill>
                  <a:srgbClr val="CC3300"/>
                </a:solidFill>
                <a:latin typeface="楷体_GB2312" pitchFamily="49" charset="-122"/>
                <a:cs typeface="Times New Roman" panose="02020603050405020304" pitchFamily="18" charset="0"/>
              </a:rPr>
              <a:t>接口间的信息</a:t>
            </a:r>
            <a:r>
              <a:rPr kumimoji="0"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数据</a:t>
            </a: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：双向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状态</a:t>
            </a: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：从外设输入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  <a:buFontTx/>
              <a:buChar char="–"/>
            </a:pPr>
            <a:r>
              <a:rPr kumimoji="0" lang="zh-CN" altLang="en-US" sz="20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控制</a:t>
            </a: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：向外设输出，又称命令信息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Clr>
                <a:srgbClr val="000016"/>
              </a:buClr>
            </a:pP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   注：</a:t>
            </a:r>
            <a:r>
              <a:rPr kumimoji="0" lang="zh-CN" altLang="en-US" sz="2000" b="1" dirty="0">
                <a:solidFill>
                  <a:srgbClr val="990099"/>
                </a:solidFill>
                <a:latin typeface="楷体_GB2312" pitchFamily="49" charset="-122"/>
                <a:ea typeface="楷体_GB2312" pitchFamily="49" charset="-122"/>
              </a:rPr>
              <a:t>所有信息也可看作广义的数据</a:t>
            </a: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，利用</a:t>
            </a:r>
            <a:r>
              <a:rPr kumimoji="0" lang="en-US" altLang="zh-CN" sz="2000" b="1" dirty="0">
                <a:latin typeface="楷体_GB2312" pitchFamily="49" charset="-122"/>
                <a:ea typeface="楷体_GB2312" pitchFamily="49" charset="-122"/>
              </a:rPr>
              <a:t>DB</a:t>
            </a:r>
            <a:r>
              <a:rPr kumimoji="0" lang="zh-CN" altLang="en-US" sz="2000" b="1" dirty="0">
                <a:latin typeface="楷体_GB2312" pitchFamily="49" charset="-122"/>
                <a:ea typeface="楷体_GB2312" pitchFamily="49" charset="-122"/>
              </a:rPr>
              <a:t>传送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26" y="450949"/>
            <a:ext cx="24753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I/O</a:t>
            </a:r>
            <a:r>
              <a:rPr kumimoji="0"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接口</a:t>
            </a:r>
            <a:r>
              <a:rPr kumimoji="0"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基本结构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542650" y="521762"/>
            <a:ext cx="256362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23703" y="1692168"/>
            <a:ext cx="6934200" cy="455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400" b="1" dirty="0">
                <a:latin typeface="Times New Roman" panose="02020603050405020304" pitchFamily="18" charset="0"/>
              </a:rPr>
              <a:t>char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400" b="1" dirty="0">
                <a:latin typeface="Times New Roman" panose="02020603050405020304" pitchFamily="18" charset="0"/>
              </a:rPr>
              <a:t>()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{    register BYTE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=0;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     DIRECTION_A=0;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     DATAOUT_B=0xf3; 	//PB5-WR   PB3-RD   PB2-LcdCE  PB1-c/d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     while(((DATAIN_A&amp;3)!=3)&amp;&amp;(--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))	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等待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LCD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读写就绪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     DATAOUT_B=0xff;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}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 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cls</a:t>
            </a:r>
            <a:r>
              <a:rPr lang="en-US" altLang="zh-CN" sz="1400" b="1" dirty="0">
                <a:latin typeface="Times New Roman" panose="02020603050405020304" pitchFamily="18" charset="0"/>
              </a:rPr>
              <a:t>(BYTE mode)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{	register WORD 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400" b="1" dirty="0">
                <a:latin typeface="Times New Roman" panose="02020603050405020304" pitchFamily="18" charset="0"/>
              </a:rPr>
              <a:t>();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(0);		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写命令前检查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LCD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是否就绪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if(mode)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(0x10);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else    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L_dat</a:t>
            </a:r>
            <a:r>
              <a:rPr lang="en-US" altLang="zh-CN" sz="1400" b="1" dirty="0">
                <a:latin typeface="Times New Roman" panose="02020603050405020304" pitchFamily="18" charset="0"/>
              </a:rPr>
              <a:t>(0);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lcd0(0x24);	lcd0(0xb0);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chk</a:t>
            </a:r>
            <a:r>
              <a:rPr lang="en-US" altLang="zh-CN" sz="1400" b="1" dirty="0">
                <a:latin typeface="Times New Roman" panose="02020603050405020304" pitchFamily="18" charset="0"/>
              </a:rPr>
              <a:t>();</a:t>
            </a:r>
          </a:p>
          <a:p>
            <a:pPr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…</a:t>
            </a:r>
          </a:p>
          <a:p>
            <a:pPr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DATAOUT_A=0x0;		</a:t>
            </a:r>
            <a:r>
              <a:rPr lang="en-US" altLang="zh-CN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4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向显示缓冲写0，达到清除屏幕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do{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asm</a:t>
            </a:r>
            <a:r>
              <a:rPr lang="en-US" altLang="zh-CN" sz="1400" b="1" dirty="0">
                <a:latin typeface="Times New Roman" panose="02020603050405020304" pitchFamily="18" charset="0"/>
              </a:rPr>
              <a:t> {  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stb</a:t>
            </a:r>
            <a:r>
              <a:rPr lang="en-US" altLang="zh-CN" sz="1400" b="1" dirty="0">
                <a:latin typeface="Times New Roman" panose="02020603050405020304" pitchFamily="18" charset="0"/>
              </a:rPr>
              <a:t> 28,[30];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                			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stb</a:t>
            </a:r>
            <a:r>
              <a:rPr lang="en-US" altLang="zh-CN" sz="1400" b="1" dirty="0">
                <a:latin typeface="Times New Roman" panose="02020603050405020304" pitchFamily="18" charset="0"/>
              </a:rPr>
              <a:t> 29,[30];             };	</a:t>
            </a:r>
          </a:p>
          <a:p>
            <a:pPr algn="just" eaLnBrk="0" hangingPunct="0"/>
            <a:r>
              <a:rPr lang="en-US" altLang="zh-CN" sz="1400" b="1" dirty="0">
                <a:latin typeface="Times New Roman" panose="02020603050405020304" pitchFamily="18" charset="0"/>
              </a:rPr>
              <a:t>	}while(--</a:t>
            </a:r>
            <a:r>
              <a:rPr lang="en-US" altLang="zh-CN" sz="14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14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/>
            <a:endParaRPr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323703" y="607423"/>
            <a:ext cx="2343836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</a:rPr>
              <a:t>某</a:t>
            </a:r>
            <a:r>
              <a:rPr lang="en-US" altLang="zh-CN" sz="2000" b="1" dirty="0">
                <a:solidFill>
                  <a:srgbClr val="FF0000"/>
                </a:solidFill>
              </a:rPr>
              <a:t>LCD</a:t>
            </a:r>
            <a:r>
              <a:rPr lang="zh-CN" altLang="en-US" sz="2000" b="1" dirty="0">
                <a:solidFill>
                  <a:srgbClr val="FF0000"/>
                </a:solidFill>
              </a:rPr>
              <a:t>的</a:t>
            </a:r>
            <a:r>
              <a:rPr lang="en-US" altLang="zh-CN" sz="2000" b="1" dirty="0">
                <a:solidFill>
                  <a:srgbClr val="FF0000"/>
                </a:solidFill>
              </a:rPr>
              <a:t>IO</a:t>
            </a:r>
            <a:r>
              <a:rPr lang="zh-CN" altLang="en-US" sz="2000" b="1" dirty="0">
                <a:solidFill>
                  <a:srgbClr val="FF0000"/>
                </a:solidFill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134081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:\CG_work\文字文件夹\微机原理\微机原理教学\输入输出\典型接口DSPS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15" y="148046"/>
            <a:ext cx="9144000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87558" y="1132020"/>
            <a:ext cx="1637589" cy="78483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 b="1" dirty="0">
                <a:solidFill>
                  <a:srgbClr val="CC0066"/>
                </a:solidFill>
                <a:latin typeface="+mn-ea"/>
              </a:rPr>
              <a:t>某串行接口</a:t>
            </a:r>
            <a:r>
              <a:rPr lang="zh-CN" altLang="en-US" sz="1800" b="1" dirty="0" smtClean="0">
                <a:solidFill>
                  <a:srgbClr val="CC0066"/>
                </a:solidFill>
                <a:latin typeface="+mn-ea"/>
              </a:rPr>
              <a:t>的</a:t>
            </a:r>
            <a:endParaRPr lang="en-US" altLang="zh-CN" sz="1800" b="1" dirty="0" smtClean="0">
              <a:solidFill>
                <a:srgbClr val="CC0066"/>
              </a:solidFill>
              <a:latin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1800" b="1" dirty="0" smtClean="0">
                <a:solidFill>
                  <a:srgbClr val="CC0066"/>
                </a:solidFill>
                <a:latin typeface="+mn-ea"/>
              </a:rPr>
              <a:t>结构</a:t>
            </a:r>
            <a:r>
              <a:rPr lang="zh-CN" altLang="en-US" sz="1800" b="1" dirty="0">
                <a:solidFill>
                  <a:srgbClr val="CC0066"/>
                </a:solidFill>
                <a:latin typeface="+mn-ea"/>
              </a:rPr>
              <a:t>示意</a:t>
            </a:r>
          </a:p>
        </p:txBody>
      </p:sp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2231</Words>
  <Application>Microsoft Office PowerPoint</Application>
  <PresentationFormat>宽屏</PresentationFormat>
  <Paragraphs>339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Adobe Caslon Pro Bold</vt:lpstr>
      <vt:lpstr>等线</vt:lpstr>
      <vt:lpstr>等线 Light</vt:lpstr>
      <vt:lpstr>仿宋</vt:lpstr>
      <vt:lpstr>黑体</vt:lpstr>
      <vt:lpstr>楷体</vt:lpstr>
      <vt:lpstr>楷体_GB2312</vt:lpstr>
      <vt:lpstr>隶书</vt:lpstr>
      <vt:lpstr>宋体</vt:lpstr>
      <vt:lpstr>微软雅黑</vt:lpstr>
      <vt:lpstr>Arial</vt:lpstr>
      <vt:lpstr>Franklin Gothic Book</vt:lpstr>
      <vt:lpstr>Franklin Gothic Medium</vt:lpstr>
      <vt:lpstr>Kartika</vt:lpstr>
      <vt:lpstr>Tahoma</vt:lpstr>
      <vt:lpstr>Times New Roman</vt:lpstr>
      <vt:lpstr>Wingdings</vt:lpstr>
      <vt:lpstr>Office 主题​​</vt:lpstr>
      <vt:lpstr>位图图像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784</cp:revision>
  <dcterms:created xsi:type="dcterms:W3CDTF">2020-09-23T02:09:00Z</dcterms:created>
  <dcterms:modified xsi:type="dcterms:W3CDTF">2020-12-15T14:16:41Z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