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433" r:id="rId3"/>
    <p:sldId id="419" r:id="rId4"/>
    <p:sldId id="400" r:id="rId5"/>
    <p:sldId id="434" r:id="rId6"/>
    <p:sldId id="435" r:id="rId7"/>
    <p:sldId id="436" r:id="rId8"/>
    <p:sldId id="399" r:id="rId9"/>
    <p:sldId id="418" r:id="rId10"/>
    <p:sldId id="403" r:id="rId11"/>
    <p:sldId id="386" r:id="rId12"/>
    <p:sldId id="420" r:id="rId13"/>
    <p:sldId id="404" r:id="rId14"/>
    <p:sldId id="401" r:id="rId15"/>
    <p:sldId id="421" r:id="rId16"/>
    <p:sldId id="402" r:id="rId17"/>
    <p:sldId id="272" r:id="rId18"/>
    <p:sldId id="42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7E739"/>
    <a:srgbClr val="C6D749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40" y="431165"/>
            <a:ext cx="5342889" cy="323215"/>
            <a:chOff x="0" y="216862"/>
            <a:chExt cx="2418509" cy="430838"/>
          </a:xfrm>
        </p:grpSpPr>
        <p:sp>
          <p:nvSpPr>
            <p:cNvPr id="5" name="标题 2"/>
            <p:cNvSpPr txBox="1"/>
            <p:nvPr/>
          </p:nvSpPr>
          <p:spPr>
            <a:xfrm>
              <a:off x="314087" y="216862"/>
              <a:ext cx="2104422" cy="42575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 第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8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章  输入输出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---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定时计数器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TIM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21094"/>
              <a:ext cx="239527" cy="4266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79402" y="216862"/>
              <a:ext cx="58714" cy="42660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 flipH="1">
            <a:off x="5251268" y="425450"/>
            <a:ext cx="121920" cy="319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67641" y="1200329"/>
            <a:ext cx="3837830" cy="175432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+mn-ea"/>
              </a:rPr>
              <a:t>    </a:t>
            </a:r>
            <a:r>
              <a:rPr lang="zh-CN" altLang="en-US" sz="1800" b="1" dirty="0" smtClean="0">
                <a:latin typeface="+mn-ea"/>
              </a:rPr>
              <a:t>微处理器系统可能存在时间相关的多种应用</a:t>
            </a:r>
            <a:endParaRPr lang="en-US" altLang="zh-CN" sz="1800" b="1" dirty="0" smtClean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----</a:t>
            </a:r>
            <a:r>
              <a:rPr lang="zh-CN" altLang="en-US" b="1" dirty="0" smtClean="0">
                <a:latin typeface="+mn-ea"/>
              </a:rPr>
              <a:t>延时、周期性任务</a:t>
            </a:r>
            <a:endParaRPr lang="en-US" altLang="zh-CN" b="1" dirty="0" smtClean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----</a:t>
            </a:r>
            <a:r>
              <a:rPr lang="zh-CN" altLang="en-US" b="1" dirty="0" smtClean="0">
                <a:latin typeface="+mn-ea"/>
              </a:rPr>
              <a:t>周期性（或一定时间关系）输入、输入信号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波形</a:t>
            </a:r>
            <a:endParaRPr lang="en-US" altLang="zh-CN" b="1" dirty="0" smtClean="0">
              <a:latin typeface="+mn-ea"/>
            </a:endParaRPr>
          </a:p>
          <a:p>
            <a:r>
              <a:rPr lang="en-US" altLang="zh-CN" sz="1800" b="1" dirty="0" smtClean="0">
                <a:latin typeface="+mn-ea"/>
              </a:rPr>
              <a:t>    ……</a:t>
            </a:r>
            <a:endParaRPr lang="zh-CN" altLang="en-US" sz="1800" b="1" dirty="0">
              <a:latin typeface="+mn-ea"/>
            </a:endParaRPr>
          </a:p>
        </p:txBody>
      </p:sp>
      <p:graphicFrame>
        <p:nvGraphicFramePr>
          <p:cNvPr id="33" name="对象 32"/>
          <p:cNvGraphicFramePr/>
          <p:nvPr>
            <p:extLst>
              <p:ext uri="{D42A27DB-BD31-4B8C-83A1-F6EECF244321}">
                <p14:modId xmlns:p14="http://schemas.microsoft.com/office/powerpoint/2010/main" val="3399029060"/>
              </p:ext>
            </p:extLst>
          </p:nvPr>
        </p:nvGraphicFramePr>
        <p:xfrm>
          <a:off x="4249783" y="1200329"/>
          <a:ext cx="7942217" cy="565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r:id="rId3" imgW="6162675" imgH="3762375" progId="Paint.Picture">
                  <p:embed/>
                </p:oleObj>
              </mc:Choice>
              <mc:Fallback>
                <p:oleObj r:id="rId3" imgW="6162675" imgH="3762375" progId="Paint.Picture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9783" y="1200329"/>
                        <a:ext cx="7942217" cy="5657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>
          <a:xfrm>
            <a:off x="4345577" y="3344091"/>
            <a:ext cx="1750423" cy="322218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7648681" y="4589794"/>
            <a:ext cx="1750423" cy="966179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345577" y="4428684"/>
            <a:ext cx="1750423" cy="650211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10362063" y="2057400"/>
            <a:ext cx="1750423" cy="2037522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67641" y="4753789"/>
            <a:ext cx="3837830" cy="20313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+mn-ea"/>
              </a:rPr>
              <a:t>    </a:t>
            </a:r>
            <a:endParaRPr lang="en-US" altLang="zh-CN" sz="1800" b="1" dirty="0" smtClean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 err="1" smtClean="0">
                <a:latin typeface="+mn-ea"/>
              </a:rPr>
              <a:t>Mx</a:t>
            </a:r>
            <a:r>
              <a:rPr lang="en-US" altLang="zh-CN" b="1" dirty="0" smtClean="0">
                <a:latin typeface="+mn-ea"/>
              </a:rPr>
              <a:t> MCU</a:t>
            </a:r>
            <a:r>
              <a:rPr lang="zh-CN" altLang="en-US" b="1" dirty="0" smtClean="0">
                <a:latin typeface="+mn-ea"/>
              </a:rPr>
              <a:t>往往配备了多种、多个与时间问题有关的资源</a:t>
            </a:r>
            <a:endParaRPr lang="en-US" altLang="zh-CN" b="1" dirty="0" smtClean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r>
              <a:rPr lang="en-US" altLang="zh-CN" sz="1800" b="1" dirty="0">
                <a:latin typeface="+mn-ea"/>
              </a:rPr>
              <a:t> </a:t>
            </a:r>
            <a:r>
              <a:rPr lang="en-US" altLang="zh-CN" sz="1800" b="1" dirty="0" smtClean="0">
                <a:latin typeface="+mn-ea"/>
              </a:rPr>
              <a:t>   </a:t>
            </a:r>
            <a:r>
              <a:rPr lang="zh-CN" altLang="en-US" sz="1800" b="1" dirty="0" smtClean="0">
                <a:latin typeface="+mn-ea"/>
              </a:rPr>
              <a:t>如系统定时器、多个定时、计数、比较</a:t>
            </a:r>
            <a:r>
              <a:rPr lang="en-US" altLang="zh-CN" sz="1800" b="1" dirty="0" smtClean="0">
                <a:latin typeface="+mn-ea"/>
              </a:rPr>
              <a:t>/</a:t>
            </a:r>
            <a:r>
              <a:rPr lang="zh-CN" altLang="en-US" sz="1800" b="1" dirty="0" smtClean="0">
                <a:latin typeface="+mn-ea"/>
              </a:rPr>
              <a:t>捕捉</a:t>
            </a:r>
            <a:r>
              <a:rPr lang="en-US" altLang="zh-CN" sz="1800" b="1" dirty="0" smtClean="0">
                <a:latin typeface="+mn-ea"/>
              </a:rPr>
              <a:t>TIM</a:t>
            </a:r>
            <a:r>
              <a:rPr lang="zh-CN" altLang="en-US" sz="1800" b="1" dirty="0" smtClean="0">
                <a:latin typeface="+mn-ea"/>
              </a:rPr>
              <a:t>、</a:t>
            </a:r>
            <a:r>
              <a:rPr lang="en-US" altLang="zh-CN" sz="1800" b="1" dirty="0" smtClean="0">
                <a:latin typeface="+mn-ea"/>
              </a:rPr>
              <a:t>RTC</a:t>
            </a:r>
            <a:r>
              <a:rPr lang="zh-CN" altLang="en-US" sz="1800" b="1" dirty="0" smtClean="0">
                <a:latin typeface="+mn-ea"/>
              </a:rPr>
              <a:t>、看门狗等</a:t>
            </a:r>
            <a:endParaRPr lang="en-US" altLang="zh-CN" sz="1800" b="1" dirty="0" smtClean="0">
              <a:latin typeface="+mn-ea"/>
            </a:endParaRPr>
          </a:p>
          <a:p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350063"/>
            <a:ext cx="11974104" cy="5154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207338" y="762391"/>
            <a:ext cx="420179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TI2 external clock connection example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536257" y="1636265"/>
            <a:ext cx="1275332" cy="553278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871639" y="5624791"/>
            <a:ext cx="1205664" cy="553278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4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2997" y="788518"/>
            <a:ext cx="2688557" cy="3970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多种应用形式，如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Input </a:t>
            </a:r>
            <a:r>
              <a:rPr lang="en-US" altLang="zh-CN" b="1" dirty="0">
                <a:solidFill>
                  <a:srgbClr val="FF0000"/>
                </a:solidFill>
              </a:rPr>
              <a:t>capture </a:t>
            </a:r>
            <a:r>
              <a:rPr lang="en-US" altLang="zh-CN" b="1" dirty="0" smtClean="0">
                <a:solidFill>
                  <a:srgbClr val="FF0000"/>
                </a:solidFill>
              </a:rPr>
              <a:t>mode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PWM </a:t>
            </a:r>
            <a:r>
              <a:rPr lang="en-US" altLang="zh-CN" b="1" dirty="0">
                <a:solidFill>
                  <a:srgbClr val="FF0000"/>
                </a:solidFill>
              </a:rPr>
              <a:t>input </a:t>
            </a:r>
            <a:r>
              <a:rPr lang="en-US" altLang="zh-CN" b="1" dirty="0" smtClean="0">
                <a:solidFill>
                  <a:srgbClr val="FF0000"/>
                </a:solidFill>
              </a:rPr>
              <a:t>mode</a:t>
            </a:r>
          </a:p>
          <a:p>
            <a:endParaRPr lang="en-US" altLang="zh-CN" b="1" dirty="0">
              <a:solidFill>
                <a:srgbClr val="FF0000"/>
              </a:solidFill>
              <a:latin typeface="Arial-BoldMT"/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Forced output </a:t>
            </a:r>
            <a:r>
              <a:rPr lang="en-US" altLang="zh-CN" b="1" dirty="0" smtClean="0">
                <a:solidFill>
                  <a:srgbClr val="FF0000"/>
                </a:solidFill>
              </a:rPr>
              <a:t>mode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Output compare </a:t>
            </a:r>
            <a:r>
              <a:rPr lang="en-US" altLang="zh-CN" b="1" dirty="0" smtClean="0">
                <a:solidFill>
                  <a:srgbClr val="FF0000"/>
                </a:solidFill>
              </a:rPr>
              <a:t>mode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PWM </a:t>
            </a:r>
            <a:r>
              <a:rPr lang="en-US" altLang="zh-CN" b="1" dirty="0" smtClean="0">
                <a:solidFill>
                  <a:srgbClr val="FF0000"/>
                </a:solidFill>
              </a:rPr>
              <a:t>mode</a:t>
            </a:r>
          </a:p>
          <a:p>
            <a:endParaRPr lang="en-US" altLang="zh-CN" b="1" dirty="0">
              <a:solidFill>
                <a:srgbClr val="FF0000"/>
              </a:solidFill>
              <a:latin typeface="Arial-BoldMT"/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Encoder interface mode</a:t>
            </a:r>
            <a:endParaRPr lang="en-US" altLang="zh-CN" b="1" dirty="0" smtClean="0">
              <a:solidFill>
                <a:srgbClr val="FF0000"/>
              </a:solidFill>
              <a:latin typeface="Arial-BoldMT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39" y="411581"/>
            <a:ext cx="7892411" cy="64464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175" y="78161"/>
            <a:ext cx="5460273" cy="67798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4494"/>
            <a:ext cx="6471193" cy="37701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29342" y="437940"/>
            <a:ext cx="2022567" cy="70788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TIM</a:t>
            </a:r>
            <a:r>
              <a:rPr lang="zh-CN" altLang="en-US" sz="20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相关寄存器（示例）</a:t>
            </a:r>
            <a:endParaRPr lang="en-US" altLang="zh-CN" sz="2000" b="1" dirty="0" smtClean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81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8419" y="193920"/>
            <a:ext cx="2754083" cy="830997"/>
          </a:xfrm>
          <a:prstGeom prst="rect">
            <a:avLst/>
          </a:prstGeom>
          <a:solidFill>
            <a:srgbClr val="FFFF00"/>
          </a:solidFill>
          <a:ln w="28575">
            <a:solidFill>
              <a:srgbClr val="7030A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0" lang="en-US" altLang="zh-CN" sz="24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8.4      </a:t>
            </a:r>
            <a:r>
              <a:rPr kumimoji="0" lang="en-US" altLang="zh-CN" sz="2400" b="1" dirty="0" err="1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TIMx</a:t>
            </a:r>
            <a:r>
              <a:rPr lang="zh-CN" altLang="en-US" sz="24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endParaRPr lang="en-US" altLang="zh-CN" sz="2400" b="1" dirty="0" smtClean="0">
              <a:solidFill>
                <a:srgbClr val="CC006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应用程序示例</a:t>
            </a:r>
            <a:endParaRPr kumimoji="0" lang="zh-CN" altLang="en-US" sz="2400" b="1" dirty="0">
              <a:solidFill>
                <a:srgbClr val="CC006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550" y="65312"/>
            <a:ext cx="7242504" cy="67143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8419" y="1988066"/>
            <a:ext cx="2153192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TIM+ADC+DMA</a:t>
            </a:r>
          </a:p>
        </p:txBody>
      </p:sp>
    </p:spTree>
    <p:extLst>
      <p:ext uri="{BB962C8B-B14F-4D97-AF65-F5344CB8AC3E}">
        <p14:creationId xmlns:p14="http://schemas.microsoft.com/office/powerpoint/2010/main" val="272049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0" y="1201783"/>
            <a:ext cx="6329294" cy="53617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426" y="1210492"/>
            <a:ext cx="5603388" cy="26947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49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3" y="101782"/>
            <a:ext cx="9505950" cy="40767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33" y="4343989"/>
            <a:ext cx="5319033" cy="25140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436" y="232411"/>
            <a:ext cx="3183809" cy="65497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033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018901"/>
            <a:ext cx="12043954" cy="54335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98419" y="193920"/>
            <a:ext cx="6333307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7030A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0" lang="en-US" altLang="zh-CN" sz="2400" b="1" dirty="0" err="1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TIMx</a:t>
            </a:r>
            <a:r>
              <a:rPr lang="zh-CN" altLang="en-US" sz="24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应用程序示例</a:t>
            </a:r>
            <a:r>
              <a:rPr lang="en-US" altLang="zh-CN" sz="24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2-----</a:t>
            </a:r>
            <a:r>
              <a:rPr lang="en-US" altLang="zh-CN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50Hz</a:t>
            </a:r>
            <a:r>
              <a:rPr lang="zh-CN" altLang="en-US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频率测量</a:t>
            </a:r>
            <a:endParaRPr kumimoji="0" lang="zh-CN" altLang="en-US" b="1" dirty="0">
              <a:solidFill>
                <a:srgbClr val="CC006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8303" y="1827854"/>
            <a:ext cx="2346486" cy="25936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99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90" y="0"/>
            <a:ext cx="7901610" cy="687732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9238941" y="1212574"/>
            <a:ext cx="2519050" cy="1689652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12965" y="258417"/>
            <a:ext cx="914399" cy="655983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738134" y="5337313"/>
            <a:ext cx="1097754" cy="775252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674108" y="4048539"/>
            <a:ext cx="905596" cy="553278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89652" y="4002012"/>
            <a:ext cx="2315817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+mn-ea"/>
              </a:rPr>
              <a:t>    </a:t>
            </a:r>
            <a:r>
              <a:rPr lang="en-US" altLang="zh-CN" sz="1800" b="1" dirty="0" smtClean="0">
                <a:latin typeface="+mn-ea"/>
              </a:rPr>
              <a:t>STM32F103  MCU</a:t>
            </a:r>
          </a:p>
          <a:p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</a:t>
            </a:r>
            <a:r>
              <a:rPr lang="en-US" altLang="zh-CN" sz="1800" b="1" dirty="0" smtClean="0">
                <a:latin typeface="+mn-ea"/>
              </a:rPr>
              <a:t> </a:t>
            </a:r>
            <a:r>
              <a:rPr lang="zh-CN" altLang="en-US" sz="1800" b="1" dirty="0" smtClean="0">
                <a:latin typeface="+mn-ea"/>
              </a:rPr>
              <a:t>时钟相关资源</a:t>
            </a:r>
            <a:endParaRPr lang="en-US" altLang="zh-CN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189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64" y="0"/>
            <a:ext cx="1042653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7458" y="1925886"/>
            <a:ext cx="1432559" cy="646331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+mn-ea"/>
              </a:rPr>
              <a:t>  </a:t>
            </a:r>
            <a:r>
              <a:rPr lang="zh-CN" altLang="en-US" sz="1800" b="1" dirty="0" smtClean="0">
                <a:latin typeface="+mn-ea"/>
              </a:rPr>
              <a:t> </a:t>
            </a:r>
            <a:r>
              <a:rPr lang="en-US" altLang="zh-CN" b="1" dirty="0" err="1" smtClean="0">
                <a:latin typeface="+mn-ea"/>
              </a:rPr>
              <a:t>Mx</a:t>
            </a:r>
            <a:r>
              <a:rPr lang="en-US" altLang="zh-CN" b="1" dirty="0" smtClean="0">
                <a:latin typeface="+mn-ea"/>
              </a:rPr>
              <a:t> MCU</a:t>
            </a:r>
          </a:p>
          <a:p>
            <a:r>
              <a:rPr lang="zh-CN" altLang="en-US" b="1" dirty="0" smtClean="0">
                <a:latin typeface="+mn-ea"/>
              </a:rPr>
              <a:t>    时钟树</a:t>
            </a:r>
            <a:endParaRPr lang="zh-CN" altLang="en-US" sz="1800" b="1" dirty="0"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52930" y="5073500"/>
            <a:ext cx="824948" cy="393022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907155" y="5769238"/>
            <a:ext cx="1050235" cy="651439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1241157" y="3647661"/>
            <a:ext cx="785191" cy="506896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065566" y="2065321"/>
            <a:ext cx="1126434" cy="506896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8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42259" y="315841"/>
            <a:ext cx="1514531" cy="1200329"/>
          </a:xfrm>
          <a:prstGeom prst="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  <a:effectLst/>
          <a:extLst/>
        </p:spPr>
        <p:txBody>
          <a:bodyPr wrap="square">
            <a:spAutoFit/>
          </a:bodyPr>
          <a:lstStyle/>
          <a:p>
            <a:r>
              <a:rPr kumimoji="0" lang="en-US" altLang="zh-CN" sz="2400" b="1" dirty="0" smtClean="0">
                <a:solidFill>
                  <a:srgbClr val="CC0066"/>
                </a:solidFill>
              </a:rPr>
              <a:t>8.1  RTC </a:t>
            </a:r>
          </a:p>
          <a:p>
            <a:endParaRPr lang="en-US" altLang="zh-CN" sz="2400" b="1" dirty="0">
              <a:solidFill>
                <a:srgbClr val="CC0066"/>
              </a:solidFill>
            </a:endParaRPr>
          </a:p>
          <a:p>
            <a:r>
              <a:rPr kumimoji="0" lang="zh-CN" altLang="en-US" sz="2400" b="1" dirty="0" smtClean="0">
                <a:solidFill>
                  <a:srgbClr val="CC0066"/>
                </a:solidFill>
              </a:rPr>
              <a:t>框图</a:t>
            </a:r>
            <a:r>
              <a:rPr kumimoji="0" lang="en-US" altLang="zh-CN" sz="2400" b="1" dirty="0" smtClean="0">
                <a:solidFill>
                  <a:srgbClr val="CC0066"/>
                </a:solidFill>
              </a:rPr>
              <a:t> </a:t>
            </a:r>
            <a:endParaRPr kumimoji="0" lang="zh-CN" altLang="en-US" sz="2400" b="1" dirty="0">
              <a:solidFill>
                <a:srgbClr val="CC006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09" y="82379"/>
            <a:ext cx="8685191" cy="67756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35755" y="4533345"/>
            <a:ext cx="2876193" cy="193899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0" lang="zh-CN" altLang="en-US" sz="2400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4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</a:t>
            </a:r>
            <a:r>
              <a:rPr kumimoji="0" lang="en-US" altLang="zh-CN" sz="24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RTC </a:t>
            </a:r>
            <a:r>
              <a:rPr kumimoji="0" lang="zh-CN" altLang="en-US" sz="24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在后备电源支持下工作，可作为停机情况下的年月日、时分秒计时用途</a:t>
            </a:r>
            <a:endParaRPr kumimoji="0" lang="zh-CN" altLang="en-US" sz="24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51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92" y="348343"/>
            <a:ext cx="10390771" cy="606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30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68" y="0"/>
            <a:ext cx="8421832" cy="6862233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1" y="728638"/>
            <a:ext cx="151453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0" lang="en-US" altLang="zh-CN" sz="2400" b="1" dirty="0" smtClean="0">
                <a:solidFill>
                  <a:srgbClr val="0070C0"/>
                </a:solidFill>
              </a:rPr>
              <a:t>RTC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有关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>
                <a:solidFill>
                  <a:srgbClr val="0070C0"/>
                </a:solidFill>
              </a:rPr>
              <a:t>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寄存器</a:t>
            </a:r>
            <a:r>
              <a:rPr kumimoji="0" lang="en-US" altLang="zh-CN" sz="2400" b="1" dirty="0" smtClean="0">
                <a:solidFill>
                  <a:srgbClr val="0070C0"/>
                </a:solidFill>
              </a:rPr>
              <a:t> </a:t>
            </a:r>
            <a:endParaRPr kumimoji="0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97248" y="0"/>
            <a:ext cx="4224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66"/>
                </a:solidFill>
                <a:latin typeface="Arial-BoldMT"/>
              </a:rPr>
              <a:t>RTC control register high </a:t>
            </a:r>
            <a:r>
              <a:rPr lang="en-US" altLang="zh-CN" sz="1400" b="1" dirty="0" smtClean="0">
                <a:solidFill>
                  <a:srgbClr val="FF0066"/>
                </a:solidFill>
                <a:latin typeface="Arial-BoldMT"/>
              </a:rPr>
              <a:t>/Low (RTC_CRH  CRL)</a:t>
            </a:r>
            <a:endParaRPr lang="zh-CN" altLang="en-US" sz="1400" dirty="0">
              <a:solidFill>
                <a:srgbClr val="FF006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7248" y="1363283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66"/>
                </a:solidFill>
                <a:latin typeface="Arial-BoldMT"/>
              </a:rPr>
              <a:t>RTC </a:t>
            </a:r>
            <a:r>
              <a:rPr lang="en-US" altLang="zh-CN" sz="1400" b="1" dirty="0" err="1">
                <a:solidFill>
                  <a:srgbClr val="FF0066"/>
                </a:solidFill>
                <a:latin typeface="Arial-BoldMT"/>
              </a:rPr>
              <a:t>prescaler</a:t>
            </a:r>
            <a:r>
              <a:rPr lang="en-US" altLang="zh-CN" sz="1400" b="1" dirty="0">
                <a:solidFill>
                  <a:srgbClr val="FF0066"/>
                </a:solidFill>
                <a:latin typeface="Arial-BoldMT"/>
              </a:rPr>
              <a:t> load register (RTC_PRLH / RTC_PRLL</a:t>
            </a:r>
            <a:r>
              <a:rPr lang="en-US" altLang="zh-CN" b="1" dirty="0">
                <a:latin typeface="Arial-BoldMT"/>
              </a:rPr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97248" y="2718697"/>
            <a:ext cx="4852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66"/>
                </a:solidFill>
                <a:latin typeface="Arial-BoldMT"/>
              </a:rPr>
              <a:t>RTC </a:t>
            </a:r>
            <a:r>
              <a:rPr lang="en-US" altLang="zh-CN" sz="1400" b="1" dirty="0" err="1">
                <a:solidFill>
                  <a:srgbClr val="FF0066"/>
                </a:solidFill>
                <a:latin typeface="Arial-BoldMT"/>
              </a:rPr>
              <a:t>prescaler</a:t>
            </a:r>
            <a:r>
              <a:rPr lang="en-US" altLang="zh-CN" sz="1400" b="1" dirty="0">
                <a:solidFill>
                  <a:srgbClr val="FF0066"/>
                </a:solidFill>
                <a:latin typeface="Arial-BoldMT"/>
              </a:rPr>
              <a:t> divider register (RTC_DIVH / RTC_DIVL)</a:t>
            </a:r>
            <a:endParaRPr lang="zh-CN" altLang="en-US" sz="1400" dirty="0">
              <a:solidFill>
                <a:srgbClr val="FF006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97248" y="4080357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66"/>
                </a:solidFill>
                <a:latin typeface="Arial-BoldMT"/>
              </a:rPr>
              <a:t>RTC counter register (RTC_CNTH / RTC_CNTL)</a:t>
            </a:r>
            <a:endParaRPr lang="zh-CN" altLang="en-US" sz="1400" b="1" dirty="0">
              <a:solidFill>
                <a:srgbClr val="FF006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97248" y="5437394"/>
            <a:ext cx="4224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66"/>
                </a:solidFill>
                <a:latin typeface="Arial-BoldMT"/>
              </a:rPr>
              <a:t>RTC alarm register high (RTC_ALRH / RTC_ALRL)</a:t>
            </a:r>
            <a:endParaRPr lang="zh-CN" altLang="en-US" sz="1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2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34073" y="469789"/>
            <a:ext cx="1761081" cy="46166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8.2  </a:t>
            </a:r>
            <a:r>
              <a:rPr kumimoji="1"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看门</a:t>
            </a:r>
            <a:r>
              <a:rPr kumimoji="1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狗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347367" y="2160471"/>
            <a:ext cx="376405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由单片机构成的微型计算机系统中，由于单片机的工作常常会受到来自外界电磁场的干扰，造成程序的跑飞，而陷入死循环，程序的正常运行被打断，由单片机控制的系统无法继续工作，会造成整个系统的陷入停滞状态，发生不可预料的后果。</a:t>
            </a:r>
            <a:endParaRPr kumimoji="1"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出于对单片机运行状态进行实时监测的考虑，便产生了一种专门用于监测单片机程序运行状态的模块或者芯片，俗称“看门狗”</a:t>
            </a: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(watchdog) 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4737462" y="4015990"/>
            <a:ext cx="7376160" cy="27515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STM32</a:t>
            </a: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有一个倒计数计数器，启动看门狗之后，计数器从其复位初值</a:t>
            </a: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0xFFF</a:t>
            </a: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递减计数，当计数到末尾</a:t>
            </a: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0x000</a:t>
            </a: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的时候，便产生一个复位信号。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STM32</a:t>
            </a: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有一个计数值重载寄存器</a:t>
            </a: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IWDG_RLR</a:t>
            </a: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，可以用来重新加载为倒计数计数器的初值。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STM32</a:t>
            </a: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有一个键值寄存器</a:t>
            </a: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(IWDG_KR</a:t>
            </a: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） ，无论何时，只要往键值寄存器写入</a:t>
            </a:r>
            <a:r>
              <a:rPr lang="en-US" altLang="zh-CN" b="1" kern="0" dirty="0">
                <a:solidFill>
                  <a:srgbClr val="FF0000"/>
                </a:solidFill>
                <a:latin typeface="+mj-ea"/>
                <a:ea typeface="+mj-ea"/>
              </a:rPr>
              <a:t>0xAAAA</a:t>
            </a: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,</a:t>
            </a: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重载寄存器</a:t>
            </a: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IWDG_RLR</a:t>
            </a: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的值就会被重新加载到倒计数寄存器，从而避免看门狗复位。 </a:t>
            </a:r>
            <a:r>
              <a:rPr lang="zh-CN" altLang="en-US" b="1" kern="0" dirty="0" smtClean="0">
                <a:solidFill>
                  <a:srgbClr val="FF0000"/>
                </a:solidFill>
                <a:latin typeface="+mj-ea"/>
                <a:ea typeface="+mj-ea"/>
              </a:rPr>
              <a:t>（踢狗  </a:t>
            </a:r>
            <a:r>
              <a:rPr lang="en-US" altLang="zh-CN" b="1" kern="0" dirty="0" smtClean="0">
                <a:solidFill>
                  <a:srgbClr val="FF0000"/>
                </a:solidFill>
                <a:latin typeface="+mj-ea"/>
                <a:ea typeface="+mj-ea"/>
              </a:rPr>
              <a:t>kick Dog</a:t>
            </a:r>
            <a:r>
              <a:rPr lang="zh-CN" altLang="en-US" b="1" kern="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zh-CN" altLang="en-US" b="1" kern="0" dirty="0" smtClean="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zh-CN" altLang="en-US" b="1" kern="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独立看门狗是时钟源是</a:t>
            </a: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LSI(</a:t>
            </a: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低速内部时钟），在</a:t>
            </a: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STM32</a:t>
            </a: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内核时钟发生故障的时候，它仍然有效。独立看门狗的溢出时间是由 预分频寄存（</a:t>
            </a: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IWDR_PR)</a:t>
            </a: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和</a:t>
            </a: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IWDG_RLR</a:t>
            </a: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决定的。</a:t>
            </a:r>
            <a:endParaRPr lang="en-US" altLang="zh-CN" b="1" kern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1668" y="931454"/>
            <a:ext cx="3690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-BoldMT"/>
              </a:rPr>
              <a:t>Independent watchdog (IWDG)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12" y="1428696"/>
            <a:ext cx="7477788" cy="24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260" y="324549"/>
            <a:ext cx="2092232" cy="1200329"/>
          </a:xfrm>
          <a:prstGeom prst="rect">
            <a:avLst/>
          </a:prstGeom>
          <a:solidFill>
            <a:srgbClr val="FFFF00"/>
          </a:solidFill>
          <a:ln w="28575">
            <a:solidFill>
              <a:srgbClr val="7030A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0" lang="en-US" altLang="zh-CN" sz="24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8.3      </a:t>
            </a:r>
            <a:r>
              <a:rPr kumimoji="0" lang="en-US" altLang="zh-CN" sz="2400" b="1" dirty="0" err="1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TIMx</a:t>
            </a:r>
            <a:endParaRPr kumimoji="0" lang="en-US" altLang="zh-CN" sz="2400" b="1" dirty="0" smtClean="0">
              <a:solidFill>
                <a:srgbClr val="CC006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1" dirty="0">
              <a:solidFill>
                <a:srgbClr val="CC006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框图</a:t>
            </a:r>
            <a:endParaRPr kumimoji="0" lang="zh-CN" altLang="en-US" sz="2400" b="1" dirty="0">
              <a:solidFill>
                <a:srgbClr val="CC006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95" y="83732"/>
            <a:ext cx="8607305" cy="677426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133523" y="3021874"/>
            <a:ext cx="1696277" cy="316992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2256" y="3751890"/>
            <a:ext cx="2649581" cy="156966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0" lang="zh-CN" altLang="en-US" sz="1600" b="1" dirty="0" smtClean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多种输入</a:t>
            </a:r>
            <a:endParaRPr kumimoji="0" lang="en-US" altLang="zh-CN" sz="1600" b="1" dirty="0" smtClean="0">
              <a:solidFill>
                <a:schemeClr val="bg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0" lang="en-US" altLang="zh-CN" sz="1600" b="1" dirty="0" smtClean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---CLK</a:t>
            </a:r>
            <a:r>
              <a:rPr kumimoji="0" lang="zh-CN" altLang="en-US" sz="1600" b="1" dirty="0" smtClean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b="1" dirty="0" smtClean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CLR</a:t>
            </a:r>
            <a:r>
              <a:rPr lang="zh-CN" altLang="en-US" sz="1600" b="1" dirty="0" smtClean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b="1" dirty="0" smtClean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START</a:t>
            </a:r>
            <a:endParaRPr lang="en-US" altLang="zh-CN" sz="1600" b="1" dirty="0">
              <a:solidFill>
                <a:schemeClr val="bg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0" lang="en-US" altLang="zh-CN" sz="1600" b="1" dirty="0" smtClean="0">
              <a:solidFill>
                <a:schemeClr val="bg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600" b="1" dirty="0" smtClean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多种输出</a:t>
            </a:r>
            <a:endParaRPr lang="en-US" altLang="zh-CN" sz="1600" b="1" dirty="0">
              <a:solidFill>
                <a:schemeClr val="bg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0" lang="en-US" altLang="zh-CN" sz="1600" b="1" dirty="0" smtClean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---</a:t>
            </a:r>
            <a:r>
              <a:rPr kumimoji="0" lang="zh-CN" altLang="en-US" sz="1600" b="1" dirty="0" smtClean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周期、</a:t>
            </a:r>
            <a:r>
              <a:rPr kumimoji="0" lang="en-US" altLang="zh-CN" sz="1600" b="1" dirty="0" smtClean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PWM</a:t>
            </a:r>
            <a:r>
              <a:rPr kumimoji="0" lang="zh-CN" altLang="en-US" sz="1600" b="1" dirty="0" smtClean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、不同时刻、条件的中断、启动</a:t>
            </a:r>
            <a:r>
              <a:rPr kumimoji="0" lang="en-US" altLang="zh-CN" sz="1600" b="1" dirty="0" smtClean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</a:t>
            </a:r>
            <a:r>
              <a:rPr lang="en-US" altLang="zh-CN" sz="1600" b="1" dirty="0" smtClean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0" lang="zh-CN" altLang="en-US" sz="2400" b="1" dirty="0" smtClean="0">
              <a:solidFill>
                <a:schemeClr val="bg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2257" y="5585978"/>
            <a:ext cx="2649581" cy="338554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0" lang="zh-CN" altLang="en-US" sz="1600" b="1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试图满足多种应用要求</a:t>
            </a:r>
            <a:endParaRPr kumimoji="0" lang="zh-CN" altLang="en-US" sz="2400" b="1" dirty="0" smtClean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42257" y="1979357"/>
            <a:ext cx="2649580" cy="15081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0"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核心</a:t>
            </a:r>
            <a:endParaRPr kumimoji="0" lang="en-US" altLang="zh-CN" sz="1600" b="1" dirty="0" smtClean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0" lang="en-US" altLang="zh-CN" sz="2000" b="1" dirty="0" smtClean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20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计数器</a:t>
            </a:r>
            <a:r>
              <a:rPr lang="en-US" altLang="zh-CN" sz="20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sz="20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比较器</a:t>
            </a:r>
            <a:endParaRPr lang="en-US" altLang="zh-CN" sz="2000" b="1" dirty="0" smtClean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0" lang="en-US" altLang="zh-CN" sz="2000" b="1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0" lang="zh-CN" altLang="en-US" sz="16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</a:t>
            </a:r>
            <a:r>
              <a:rPr kumimoji="0" lang="zh-CN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可预置（重载）</a:t>
            </a:r>
          </a:p>
        </p:txBody>
      </p:sp>
    </p:spTree>
    <p:extLst>
      <p:ext uri="{BB962C8B-B14F-4D97-AF65-F5344CB8AC3E}">
        <p14:creationId xmlns:p14="http://schemas.microsoft.com/office/powerpoint/2010/main" val="400706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091" y="153535"/>
            <a:ext cx="7193281" cy="306645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4" name="矩形 3"/>
          <p:cNvSpPr/>
          <p:nvPr/>
        </p:nvSpPr>
        <p:spPr>
          <a:xfrm>
            <a:off x="235132" y="611259"/>
            <a:ext cx="36053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Time-base </a:t>
            </a:r>
            <a:r>
              <a:rPr lang="en-US" altLang="zh-CN" sz="2800" b="1" dirty="0" smtClean="0"/>
              <a:t>unit</a:t>
            </a:r>
          </a:p>
          <a:p>
            <a:endParaRPr lang="en-US" altLang="zh-CN" sz="2800" b="1" dirty="0"/>
          </a:p>
          <a:p>
            <a:r>
              <a:rPr lang="en-US" altLang="zh-CN" b="1" dirty="0"/>
              <a:t>The main block of the programmable timer is a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C00000"/>
                </a:solidFill>
              </a:rPr>
              <a:t>16-bit </a:t>
            </a:r>
            <a:r>
              <a:rPr lang="en-US" altLang="zh-CN" b="1" u="sng" dirty="0">
                <a:solidFill>
                  <a:srgbClr val="C00000"/>
                </a:solidFill>
              </a:rPr>
              <a:t>counter </a:t>
            </a:r>
            <a:r>
              <a:rPr lang="en-US" altLang="zh-CN" b="1" dirty="0"/>
              <a:t>with its related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C00000"/>
                </a:solidFill>
              </a:rPr>
              <a:t>auto-reload register</a:t>
            </a:r>
            <a:r>
              <a:rPr lang="en-US" altLang="zh-CN" b="1" dirty="0"/>
              <a:t>. 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The </a:t>
            </a:r>
            <a:r>
              <a:rPr lang="en-US" altLang="zh-CN" b="1" dirty="0"/>
              <a:t>counter can </a:t>
            </a:r>
            <a:r>
              <a:rPr lang="en-US" altLang="zh-CN" b="1" u="sng" dirty="0">
                <a:solidFill>
                  <a:srgbClr val="7030A0"/>
                </a:solidFill>
              </a:rPr>
              <a:t>count up, down or both up and down</a:t>
            </a:r>
            <a:r>
              <a:rPr lang="en-US" altLang="zh-CN" b="1" dirty="0"/>
              <a:t>. 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The </a:t>
            </a:r>
            <a:r>
              <a:rPr lang="en-US" altLang="zh-CN" b="1" dirty="0"/>
              <a:t>counter clock can be</a:t>
            </a:r>
          </a:p>
          <a:p>
            <a:r>
              <a:rPr lang="en-US" altLang="zh-CN" b="1" dirty="0"/>
              <a:t>divided by a </a:t>
            </a:r>
            <a:r>
              <a:rPr lang="en-US" altLang="zh-CN" b="1" u="sng" dirty="0" err="1">
                <a:solidFill>
                  <a:srgbClr val="C00000"/>
                </a:solidFill>
              </a:rPr>
              <a:t>prescaler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091" y="3381960"/>
            <a:ext cx="7202714" cy="341508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5511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557</Words>
  <Application>Microsoft Office PowerPoint</Application>
  <PresentationFormat>宽屏</PresentationFormat>
  <Paragraphs>76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Arial-BoldMT</vt:lpstr>
      <vt:lpstr>等线</vt:lpstr>
      <vt:lpstr>等线 Light</vt:lpstr>
      <vt:lpstr>黑体</vt:lpstr>
      <vt:lpstr>楷体</vt:lpstr>
      <vt:lpstr>宋体</vt:lpstr>
      <vt:lpstr>微软雅黑</vt:lpstr>
      <vt:lpstr>Arial</vt:lpstr>
      <vt:lpstr>Kartika</vt:lpstr>
      <vt:lpstr>Wingdings</vt:lpstr>
      <vt:lpstr>Office 主题​​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OIO</dc:creator>
  <cp:lastModifiedBy>lenovov</cp:lastModifiedBy>
  <cp:revision>846</cp:revision>
  <dcterms:created xsi:type="dcterms:W3CDTF">2020-09-23T02:09:00Z</dcterms:created>
  <dcterms:modified xsi:type="dcterms:W3CDTF">2020-12-15T12:29:28Z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