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433" r:id="rId3"/>
    <p:sldId id="419" r:id="rId4"/>
    <p:sldId id="400" r:id="rId5"/>
    <p:sldId id="434" r:id="rId6"/>
    <p:sldId id="437" r:id="rId7"/>
    <p:sldId id="438" r:id="rId8"/>
    <p:sldId id="435" r:id="rId9"/>
    <p:sldId id="436" r:id="rId10"/>
    <p:sldId id="399" r:id="rId11"/>
    <p:sldId id="418" r:id="rId12"/>
    <p:sldId id="403" r:id="rId13"/>
    <p:sldId id="386" r:id="rId14"/>
    <p:sldId id="420" r:id="rId15"/>
    <p:sldId id="404" r:id="rId16"/>
    <p:sldId id="401" r:id="rId17"/>
    <p:sldId id="42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7E739"/>
    <a:srgbClr val="C6D749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40" y="431165"/>
            <a:ext cx="3359331" cy="323215"/>
            <a:chOff x="0" y="216862"/>
            <a:chExt cx="1520633" cy="430838"/>
          </a:xfrm>
        </p:grpSpPr>
        <p:sp>
          <p:nvSpPr>
            <p:cNvPr id="5" name="标题 2"/>
            <p:cNvSpPr txBox="1"/>
            <p:nvPr/>
          </p:nvSpPr>
          <p:spPr>
            <a:xfrm>
              <a:off x="314087" y="216862"/>
              <a:ext cx="1206546" cy="42575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 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第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9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章  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ADC_DMA</a:t>
              </a:r>
              <a:endPara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21094"/>
              <a:ext cx="239527" cy="4266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79402" y="216862"/>
              <a:ext cx="58714" cy="42660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 flipH="1">
            <a:off x="5251268" y="425450"/>
            <a:ext cx="121920" cy="319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0C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90" y="0"/>
            <a:ext cx="7901610" cy="6877328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4290390" y="5168348"/>
            <a:ext cx="2389084" cy="1554669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95029" y="968018"/>
            <a:ext cx="3413651" cy="56323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latin typeface="+mn-ea"/>
              </a:rPr>
              <a:t>STM32F103  MCU</a:t>
            </a:r>
          </a:p>
          <a:p>
            <a:r>
              <a:rPr lang="en-US" altLang="zh-CN" b="1" dirty="0" smtClean="0">
                <a:latin typeface="+mn-ea"/>
              </a:rPr>
              <a:t>    </a:t>
            </a:r>
            <a:endParaRPr lang="en-US" altLang="zh-CN" b="1" dirty="0" smtClean="0">
              <a:latin typeface="+mn-ea"/>
            </a:endParaRPr>
          </a:p>
          <a:p>
            <a:r>
              <a:rPr lang="en-US" altLang="zh-CN" b="1" dirty="0"/>
              <a:t>The 12-bit ADC is a successive approximation analog-to-digital converter. 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It </a:t>
            </a:r>
            <a:r>
              <a:rPr lang="en-US" altLang="zh-CN" b="1" dirty="0"/>
              <a:t>has up to 18</a:t>
            </a:r>
          </a:p>
          <a:p>
            <a:r>
              <a:rPr lang="en-US" altLang="zh-CN" b="1" dirty="0"/>
              <a:t>multiplexed channels allowing it measure signals from 16 external and two internal sources</a:t>
            </a:r>
            <a:r>
              <a:rPr lang="en-US" altLang="zh-CN" b="1" dirty="0" smtClean="0"/>
              <a:t>.</a:t>
            </a:r>
          </a:p>
          <a:p>
            <a:endParaRPr lang="en-US" altLang="zh-CN" b="1" dirty="0"/>
          </a:p>
          <a:p>
            <a:r>
              <a:rPr lang="en-US" altLang="zh-CN" b="1" dirty="0"/>
              <a:t>A/D conversion of the various channels can be performed in single, continuous, scan or</a:t>
            </a:r>
          </a:p>
          <a:p>
            <a:r>
              <a:rPr lang="en-US" altLang="zh-CN" b="1" dirty="0"/>
              <a:t>discontinuous mode. 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The </a:t>
            </a:r>
            <a:r>
              <a:rPr lang="en-US" altLang="zh-CN" b="1" dirty="0"/>
              <a:t>result of the ADC is stored in a left-aligned or right-aligned </a:t>
            </a:r>
            <a:r>
              <a:rPr lang="en-US" altLang="zh-CN" b="1" dirty="0" smtClean="0"/>
              <a:t>16-bit  data </a:t>
            </a:r>
            <a:r>
              <a:rPr lang="en-US" altLang="zh-CN" b="1" dirty="0"/>
              <a:t>register</a:t>
            </a:r>
            <a:r>
              <a:rPr lang="en-US" altLang="zh-CN" b="1" dirty="0" smtClean="0"/>
              <a:t>.</a:t>
            </a:r>
            <a:endParaRPr lang="en-US" altLang="zh-CN" b="1" dirty="0" smtClean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86" y="426720"/>
            <a:ext cx="9038352" cy="61988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335610" y="452846"/>
            <a:ext cx="20766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ADC   </a:t>
            </a:r>
            <a:r>
              <a:rPr lang="zh-CN" altLang="en-US" b="1" dirty="0"/>
              <a:t>控制</a:t>
            </a:r>
            <a:r>
              <a:rPr lang="zh-CN" altLang="en-US" b="1" dirty="0" smtClean="0"/>
              <a:t>寄存器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0706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93" y="76200"/>
            <a:ext cx="8667750" cy="6781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335610" y="452846"/>
            <a:ext cx="223342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ADC   </a:t>
            </a:r>
            <a:r>
              <a:rPr lang="zh-CN" altLang="en-US" b="1" dirty="0" smtClean="0"/>
              <a:t>控制采样时间寄存器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5511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382" y="207237"/>
            <a:ext cx="8601075" cy="63912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335610" y="452846"/>
            <a:ext cx="1902493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ADC   </a:t>
            </a:r>
            <a:r>
              <a:rPr lang="zh-CN" altLang="en-US" b="1" dirty="0" smtClean="0"/>
              <a:t>通道序列寄存器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1334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635" y="394756"/>
            <a:ext cx="10058399" cy="1415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/>
              <a:t>DMA </a:t>
            </a:r>
            <a:r>
              <a:rPr lang="en-US" altLang="zh-CN" sz="3200" b="1" dirty="0" smtClean="0"/>
              <a:t>introduction</a:t>
            </a:r>
          </a:p>
          <a:p>
            <a:r>
              <a:rPr lang="en-US" altLang="zh-CN" dirty="0" smtClean="0">
                <a:latin typeface="ArialMT"/>
              </a:rPr>
              <a:t>  </a:t>
            </a:r>
            <a:r>
              <a:rPr lang="en-US" altLang="zh-CN" b="1" dirty="0" smtClean="0"/>
              <a:t>Direct </a:t>
            </a:r>
            <a:r>
              <a:rPr lang="en-US" altLang="zh-CN" b="1" dirty="0"/>
              <a:t>memory access (DMA) is used in order to provide high-speed data transfer between</a:t>
            </a:r>
          </a:p>
          <a:p>
            <a:r>
              <a:rPr lang="en-US" altLang="zh-CN" b="1" dirty="0"/>
              <a:t>peripherals and memory as well as memory to memory. </a:t>
            </a:r>
            <a:r>
              <a:rPr lang="en-US" altLang="zh-CN" b="1" dirty="0" smtClean="0"/>
              <a:t>Data </a:t>
            </a:r>
            <a:r>
              <a:rPr lang="en-US" altLang="zh-CN" b="1" dirty="0"/>
              <a:t>can be quickly moved by DMA</a:t>
            </a:r>
          </a:p>
          <a:p>
            <a:r>
              <a:rPr lang="en-US" altLang="zh-CN" b="1" dirty="0"/>
              <a:t>without any CPU actions. This keeps CPU resources free for other operations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5" y="2100808"/>
            <a:ext cx="7297190" cy="45699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93" y="198096"/>
            <a:ext cx="7219407" cy="665990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242560" y="1668748"/>
            <a:ext cx="1550125" cy="1027612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797143" y="3152503"/>
            <a:ext cx="566057" cy="200297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8" y="538234"/>
            <a:ext cx="4701505" cy="22610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圆角矩形 8"/>
          <p:cNvSpPr/>
          <p:nvPr/>
        </p:nvSpPr>
        <p:spPr>
          <a:xfrm>
            <a:off x="5242560" y="3749568"/>
            <a:ext cx="1550125" cy="1027612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8" y="3927566"/>
            <a:ext cx="4686300" cy="9383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圆角矩形 11"/>
          <p:cNvSpPr/>
          <p:nvPr/>
        </p:nvSpPr>
        <p:spPr>
          <a:xfrm>
            <a:off x="4338552" y="4396732"/>
            <a:ext cx="512683" cy="175229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81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18" y="76384"/>
            <a:ext cx="7187082" cy="678161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7198" y="339634"/>
            <a:ext cx="190249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DMA </a:t>
            </a:r>
            <a:r>
              <a:rPr lang="zh-CN" altLang="en-US" b="1" dirty="0" smtClean="0"/>
              <a:t>寄存器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2049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31" y="1206136"/>
            <a:ext cx="9312869" cy="558219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920866" y="4093028"/>
            <a:ext cx="1663338" cy="339635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907" y="387922"/>
            <a:ext cx="42189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ADC   PA1(CH1)    PA2(CH2)  </a:t>
            </a:r>
            <a:r>
              <a:rPr lang="zh-CN" altLang="en-US" b="1" dirty="0" smtClean="0"/>
              <a:t>采样结果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049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33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3772" y="564408"/>
            <a:ext cx="9231085" cy="46782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b="1" dirty="0"/>
              <a:t>ADC main </a:t>
            </a:r>
            <a:r>
              <a:rPr lang="en-US" altLang="zh-CN" sz="3200" b="1" dirty="0" smtClean="0"/>
              <a:t>features</a:t>
            </a:r>
          </a:p>
          <a:p>
            <a:endParaRPr lang="en-US" altLang="zh-CN" sz="3200" b="1" dirty="0"/>
          </a:p>
          <a:p>
            <a:r>
              <a:rPr lang="en-US" altLang="zh-CN" b="1" dirty="0">
                <a:solidFill>
                  <a:srgbClr val="7030A0"/>
                </a:solidFill>
              </a:rPr>
              <a:t>• 12-bit resolution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• Interrupt generation at End of Conversion, End of Injected conversion and Analog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watchdog event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• Single and continuous conversion modes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• Scan mode for automatic conversion of channel 0 to channel ‘n’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• Self-calibration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• Data alignment with in-built data coherency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• Channel by channel programmable sampling time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• External trigger option for both regular and injected conversion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• Discontinuous mode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• Dual mode (on devices with 2 ADCs or more)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• ADC conversion time: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– STM32F103xx performance line devices: 1 </a:t>
            </a:r>
            <a:r>
              <a:rPr lang="el-GR" altLang="zh-CN" b="1" dirty="0">
                <a:solidFill>
                  <a:srgbClr val="7030A0"/>
                </a:solidFill>
              </a:rPr>
              <a:t>μ</a:t>
            </a:r>
            <a:r>
              <a:rPr lang="en-US" altLang="zh-CN" b="1" dirty="0">
                <a:solidFill>
                  <a:srgbClr val="7030A0"/>
                </a:solidFill>
              </a:rPr>
              <a:t>s at 56 MHz (1.17 </a:t>
            </a:r>
            <a:r>
              <a:rPr lang="el-GR" altLang="zh-CN" b="1" dirty="0">
                <a:solidFill>
                  <a:srgbClr val="7030A0"/>
                </a:solidFill>
              </a:rPr>
              <a:t>μ</a:t>
            </a:r>
            <a:r>
              <a:rPr lang="en-US" altLang="zh-CN" b="1" dirty="0">
                <a:solidFill>
                  <a:srgbClr val="7030A0"/>
                </a:solidFill>
              </a:rPr>
              <a:t>s at 72 MHz)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9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84841" y="488972"/>
            <a:ext cx="333822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+mn-ea"/>
              </a:rPr>
              <a:t>  </a:t>
            </a:r>
            <a:r>
              <a:rPr lang="zh-CN" altLang="en-US" sz="1800" b="1" dirty="0" smtClean="0">
                <a:latin typeface="+mn-ea"/>
              </a:rPr>
              <a:t> </a:t>
            </a:r>
            <a:r>
              <a:rPr lang="en-US" altLang="zh-CN" b="1" dirty="0"/>
              <a:t>Single ADC block diagram</a:t>
            </a:r>
            <a:endParaRPr lang="zh-CN" altLang="en-US" sz="18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406" y="191589"/>
            <a:ext cx="7598396" cy="65488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圆角矩形 8"/>
          <p:cNvSpPr/>
          <p:nvPr/>
        </p:nvSpPr>
        <p:spPr>
          <a:xfrm>
            <a:off x="7106195" y="3953691"/>
            <a:ext cx="2891246" cy="1175658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564776" y="5686697"/>
            <a:ext cx="1114697" cy="1036320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447405" y="3587931"/>
            <a:ext cx="882371" cy="1280160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305006" y="342712"/>
            <a:ext cx="1511280" cy="754568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662093" y="2873830"/>
            <a:ext cx="2249747" cy="557348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8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2" y="981075"/>
            <a:ext cx="10721612" cy="58618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84532" y="3244334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-BoldMT"/>
              </a:rPr>
              <a:t>Timing diagram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5325" y="379214"/>
            <a:ext cx="243848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/>
              <a:t>ADC  Timing </a:t>
            </a:r>
            <a:r>
              <a:rPr lang="en-US" altLang="zh-CN" b="1" dirty="0"/>
              <a:t>diagram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51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98" y="1436914"/>
            <a:ext cx="10946040" cy="50430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3656" y="657888"/>
            <a:ext cx="423639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ADC   STRAT---</a:t>
            </a:r>
            <a:r>
              <a:rPr lang="zh-CN" altLang="en-US" b="1" dirty="0" smtClean="0"/>
              <a:t>启动、触发源（部分）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9430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907" y="1442447"/>
            <a:ext cx="10515600" cy="4351338"/>
          </a:xfrm>
          <a:ln w="19050">
            <a:solidFill>
              <a:schemeClr val="tx1"/>
            </a:solidFill>
            <a:prstDash val="sysDash"/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sz="4400" b="1" dirty="0"/>
              <a:t>Scan </a:t>
            </a:r>
            <a:r>
              <a:rPr lang="en-US" altLang="zh-CN" sz="4400" b="1" dirty="0" smtClean="0"/>
              <a:t>mode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sz="3800" b="1" dirty="0" smtClean="0"/>
              <a:t>This </a:t>
            </a:r>
            <a:r>
              <a:rPr lang="en-US" altLang="zh-CN" sz="3800" b="1" dirty="0"/>
              <a:t>mode is used to scan a </a:t>
            </a:r>
            <a:r>
              <a:rPr lang="en-US" altLang="zh-CN" sz="3800" b="1" dirty="0">
                <a:solidFill>
                  <a:srgbClr val="FF0000"/>
                </a:solidFill>
              </a:rPr>
              <a:t>group</a:t>
            </a:r>
            <a:r>
              <a:rPr lang="en-US" altLang="zh-CN" sz="3800" b="1" dirty="0"/>
              <a:t> of analog channels</a:t>
            </a:r>
            <a:r>
              <a:rPr lang="en-US" altLang="zh-CN" sz="3800" b="1" dirty="0" smtClean="0"/>
              <a:t>.</a:t>
            </a:r>
          </a:p>
          <a:p>
            <a:pPr marL="0" indent="0">
              <a:buNone/>
            </a:pPr>
            <a:endParaRPr lang="en-US" altLang="zh-CN" sz="3800" b="1" dirty="0"/>
          </a:p>
          <a:p>
            <a:pPr marL="0" indent="0">
              <a:buNone/>
            </a:pPr>
            <a:r>
              <a:rPr lang="en-US" altLang="zh-CN" sz="3800" b="1" dirty="0"/>
              <a:t>Scan mode can be selected by setting the SCAN bit in the ADC_CR1 register. </a:t>
            </a:r>
            <a:endParaRPr lang="en-US" altLang="zh-CN" sz="3800" b="1" dirty="0" smtClean="0"/>
          </a:p>
          <a:p>
            <a:pPr marL="0" indent="0">
              <a:buNone/>
            </a:pPr>
            <a:r>
              <a:rPr lang="en-US" altLang="zh-CN" sz="3800" b="1" dirty="0" smtClean="0"/>
              <a:t>Once </a:t>
            </a:r>
            <a:r>
              <a:rPr lang="en-US" altLang="zh-CN" sz="3800" b="1" dirty="0"/>
              <a:t>this </a:t>
            </a:r>
            <a:r>
              <a:rPr lang="en-US" altLang="zh-CN" sz="3800" b="1" dirty="0" smtClean="0"/>
              <a:t>bit is </a:t>
            </a:r>
            <a:r>
              <a:rPr lang="en-US" altLang="zh-CN" sz="3800" b="1" dirty="0"/>
              <a:t>set, ADC scans all the channels selected in the </a:t>
            </a:r>
            <a:r>
              <a:rPr lang="en-US" altLang="zh-CN" sz="3800" b="1" dirty="0" err="1">
                <a:solidFill>
                  <a:srgbClr val="FF0000"/>
                </a:solidFill>
              </a:rPr>
              <a:t>ADC_SQRx</a:t>
            </a:r>
            <a:r>
              <a:rPr lang="en-US" altLang="zh-CN" sz="3800" b="1" dirty="0">
                <a:solidFill>
                  <a:srgbClr val="FF0000"/>
                </a:solidFill>
              </a:rPr>
              <a:t> registers </a:t>
            </a:r>
            <a:r>
              <a:rPr lang="en-US" altLang="zh-CN" sz="3800" b="1" dirty="0"/>
              <a:t>(for </a:t>
            </a:r>
            <a:r>
              <a:rPr lang="en-US" altLang="zh-CN" sz="3800" b="1" dirty="0" smtClean="0"/>
              <a:t>regular channels</a:t>
            </a:r>
            <a:r>
              <a:rPr lang="en-US" altLang="zh-CN" sz="3800" b="1" dirty="0"/>
              <a:t>) or in the ADC_JSQR (for injected channels). </a:t>
            </a:r>
            <a:endParaRPr lang="en-US" altLang="zh-CN" sz="3800" b="1" dirty="0" smtClean="0"/>
          </a:p>
          <a:p>
            <a:pPr marL="0" indent="0">
              <a:buNone/>
            </a:pPr>
            <a:r>
              <a:rPr lang="en-US" altLang="zh-CN" sz="3800" b="1" dirty="0" smtClean="0"/>
              <a:t>A </a:t>
            </a:r>
            <a:r>
              <a:rPr lang="en-US" altLang="zh-CN" sz="3800" b="1" dirty="0"/>
              <a:t>single conversion is performed </a:t>
            </a:r>
            <a:r>
              <a:rPr lang="en-US" altLang="zh-CN" sz="3800" b="1" dirty="0" smtClean="0"/>
              <a:t>for each </a:t>
            </a:r>
            <a:r>
              <a:rPr lang="en-US" altLang="zh-CN" sz="3800" b="1" dirty="0"/>
              <a:t>channel of the group. After each end of conversion the next channel of the group </a:t>
            </a:r>
            <a:r>
              <a:rPr lang="en-US" altLang="zh-CN" sz="3800" b="1" dirty="0" smtClean="0"/>
              <a:t>is converted </a:t>
            </a:r>
            <a:r>
              <a:rPr lang="en-US" altLang="zh-CN" sz="3800" b="1" dirty="0"/>
              <a:t>automatically. If the CONT bit is set, conversion does not stop at the last </a:t>
            </a:r>
            <a:r>
              <a:rPr lang="en-US" altLang="zh-CN" sz="3800" b="1" dirty="0" smtClean="0"/>
              <a:t>selected group </a:t>
            </a:r>
            <a:r>
              <a:rPr lang="en-US" altLang="zh-CN" sz="3800" b="1" dirty="0"/>
              <a:t>channel but continues again from the first selected group channel</a:t>
            </a:r>
            <a:r>
              <a:rPr lang="en-US" altLang="zh-CN" sz="3800" b="1" dirty="0" smtClean="0"/>
              <a:t>.</a:t>
            </a:r>
          </a:p>
          <a:p>
            <a:pPr marL="0" indent="0">
              <a:buNone/>
            </a:pPr>
            <a:endParaRPr lang="en-US" altLang="zh-CN" sz="3800" b="1" dirty="0"/>
          </a:p>
          <a:p>
            <a:pPr marL="0" indent="0">
              <a:buNone/>
            </a:pPr>
            <a:r>
              <a:rPr lang="en-US" altLang="zh-CN" sz="3800" b="1" dirty="0"/>
              <a:t>When using scan mode, </a:t>
            </a:r>
            <a:r>
              <a:rPr lang="en-US" altLang="zh-CN" sz="3800" b="1" dirty="0">
                <a:solidFill>
                  <a:srgbClr val="FF0000"/>
                </a:solidFill>
              </a:rPr>
              <a:t>DMA</a:t>
            </a:r>
            <a:r>
              <a:rPr lang="en-US" altLang="zh-CN" sz="3800" b="1" dirty="0"/>
              <a:t> bit must be set and the </a:t>
            </a:r>
            <a:r>
              <a:rPr lang="en-US" altLang="zh-CN" sz="3800" b="1" dirty="0">
                <a:solidFill>
                  <a:srgbClr val="FF0000"/>
                </a:solidFill>
              </a:rPr>
              <a:t>direct memory access </a:t>
            </a:r>
            <a:r>
              <a:rPr lang="en-US" altLang="zh-CN" sz="3800" b="1" dirty="0"/>
              <a:t>controller is</a:t>
            </a:r>
          </a:p>
          <a:p>
            <a:pPr marL="0" indent="0">
              <a:buNone/>
            </a:pPr>
            <a:r>
              <a:rPr lang="en-US" altLang="zh-CN" sz="3800" b="1" dirty="0"/>
              <a:t>used to transfer the converted data of regular group channels to SRAM after each update of</a:t>
            </a:r>
          </a:p>
          <a:p>
            <a:pPr marL="0" indent="0">
              <a:buNone/>
            </a:pPr>
            <a:r>
              <a:rPr lang="en-US" altLang="zh-CN" sz="3800" b="1" dirty="0"/>
              <a:t>the ADC_DR register.</a:t>
            </a:r>
            <a:endParaRPr lang="zh-CN" altLang="en-US" sz="3800" b="1" dirty="0"/>
          </a:p>
        </p:txBody>
      </p:sp>
      <p:sp>
        <p:nvSpPr>
          <p:cNvPr id="4" name="矩形 3"/>
          <p:cNvSpPr/>
          <p:nvPr/>
        </p:nvSpPr>
        <p:spPr>
          <a:xfrm>
            <a:off x="483656" y="657888"/>
            <a:ext cx="34787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多个</a:t>
            </a:r>
            <a:r>
              <a:rPr lang="en-US" altLang="zh-CN" b="1" dirty="0" smtClean="0"/>
              <a:t>ADC</a:t>
            </a:r>
            <a:r>
              <a:rPr lang="zh-CN" altLang="en-US" b="1" dirty="0" smtClean="0"/>
              <a:t>通道，依次启动转换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0848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3" y="1210492"/>
            <a:ext cx="6329294" cy="53617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426" y="1210492"/>
            <a:ext cx="5603388" cy="26947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851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137" y="65314"/>
            <a:ext cx="7065016" cy="679268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35907" y="387922"/>
            <a:ext cx="170219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ADC   </a:t>
            </a:r>
            <a:r>
              <a:rPr lang="zh-CN" altLang="en-US" b="1" dirty="0" smtClean="0"/>
              <a:t>寄存器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2002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422" y="108498"/>
            <a:ext cx="7312069" cy="66362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535907" y="387922"/>
            <a:ext cx="20766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ADC   </a:t>
            </a:r>
            <a:r>
              <a:rPr lang="zh-CN" altLang="en-US" b="1" dirty="0" smtClean="0"/>
              <a:t>状态寄存器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6840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433</Words>
  <Application>Microsoft Office PowerPoint</Application>
  <PresentationFormat>宽屏</PresentationFormat>
  <Paragraphs>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Arial-BoldMT</vt:lpstr>
      <vt:lpstr>ArialMT</vt:lpstr>
      <vt:lpstr>等线</vt:lpstr>
      <vt:lpstr>等线 Light</vt:lpstr>
      <vt:lpstr>微软雅黑</vt:lpstr>
      <vt:lpstr>Arial</vt:lpstr>
      <vt:lpstr>Kartika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OIO</dc:creator>
  <cp:lastModifiedBy>lenovov</cp:lastModifiedBy>
  <cp:revision>876</cp:revision>
  <dcterms:created xsi:type="dcterms:W3CDTF">2020-09-23T02:09:00Z</dcterms:created>
  <dcterms:modified xsi:type="dcterms:W3CDTF">2020-12-15T13:52:32Z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