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33" r:id="rId3"/>
    <p:sldId id="439" r:id="rId4"/>
    <p:sldId id="419" r:id="rId5"/>
    <p:sldId id="440" r:id="rId6"/>
    <p:sldId id="441" r:id="rId7"/>
    <p:sldId id="442" r:id="rId8"/>
    <p:sldId id="443" r:id="rId9"/>
    <p:sldId id="400" r:id="rId10"/>
    <p:sldId id="434" r:id="rId11"/>
    <p:sldId id="437" r:id="rId12"/>
    <p:sldId id="438" r:id="rId13"/>
    <p:sldId id="435" r:id="rId14"/>
    <p:sldId id="436" r:id="rId15"/>
    <p:sldId id="399" r:id="rId16"/>
    <p:sldId id="418" r:id="rId17"/>
    <p:sldId id="403" r:id="rId18"/>
    <p:sldId id="386" r:id="rId19"/>
    <p:sldId id="420" r:id="rId20"/>
    <p:sldId id="404" r:id="rId21"/>
    <p:sldId id="401" r:id="rId22"/>
    <p:sldId id="42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7E739"/>
    <a:srgbClr val="C6D749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1CC3-5E0B-4066-ABB0-F54EE64352C1}" type="datetimeFigureOut">
              <a:rPr lang="zh-CN" altLang="en-US" smtClean="0"/>
              <a:t>2020/12/21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AA11-067A-40FC-B158-2FE4680D5F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http://public.whut.edu.cn/inis/wjyl/chap/chap7/7.files/image097.gi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http://public.whut.edu.cn/inis/wjyl/chap/chap7/7.files/image093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67640" y="431165"/>
            <a:ext cx="3741040" cy="323215"/>
            <a:chOff x="0" y="216862"/>
            <a:chExt cx="1520633" cy="430838"/>
          </a:xfrm>
        </p:grpSpPr>
        <p:sp>
          <p:nvSpPr>
            <p:cNvPr id="5" name="标题 2"/>
            <p:cNvSpPr txBox="1"/>
            <p:nvPr/>
          </p:nvSpPr>
          <p:spPr>
            <a:xfrm>
              <a:off x="314087" y="216862"/>
              <a:ext cx="1206546" cy="42575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 第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10</a:t>
              </a:r>
              <a:r>
                <a:rPr lang="zh-CN" altLang="en-US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章  串行</a:t>
              </a:r>
              <a:r>
                <a:rPr lang="en-US" altLang="zh-CN" sz="21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Kartika" panose="02020503030404060203" pitchFamily="18" charset="0"/>
                </a:rPr>
                <a:t>--UART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221094"/>
              <a:ext cx="239527" cy="42660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 flipH="1">
              <a:off x="279402" y="216862"/>
              <a:ext cx="58714" cy="42660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 flipH="1">
            <a:off x="3675017" y="431165"/>
            <a:ext cx="121920" cy="3194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70C0"/>
              </a:solidFill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999468" y="1086323"/>
            <a:ext cx="32431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10.1  </a:t>
            </a:r>
            <a:r>
              <a:rPr kumimoji="0"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串行</a:t>
            </a:r>
            <a:r>
              <a:rPr kumimoji="0"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通信与串行通信接口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1600200" y="1707557"/>
            <a:ext cx="25701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zh-CN" altLang="en-US" sz="2000" b="1" dirty="0" smtClean="0">
                <a:solidFill>
                  <a:srgbClr val="CC0066"/>
                </a:solidFill>
                <a:latin typeface="宋体" panose="02010600030101010101" pitchFamily="2" charset="-122"/>
              </a:rPr>
              <a:t>串行</a:t>
            </a:r>
            <a:r>
              <a:rPr kumimoji="0" lang="zh-CN" altLang="en-US" sz="2000" b="1" dirty="0">
                <a:solidFill>
                  <a:srgbClr val="CC0066"/>
                </a:solidFill>
                <a:latin typeface="宋体" panose="02010600030101010101" pitchFamily="2" charset="-122"/>
              </a:rPr>
              <a:t>通信的一般概念</a:t>
            </a:r>
            <a:endParaRPr kumimoji="0" lang="zh-CN" altLang="en-US" sz="2000" b="1" dirty="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2300288" y="2124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3" name="Rectangle 36"/>
          <p:cNvSpPr>
            <a:spLocks noChangeArrowheads="1"/>
          </p:cNvSpPr>
          <p:nvPr/>
        </p:nvSpPr>
        <p:spPr bwMode="auto">
          <a:xfrm>
            <a:off x="1600200" y="2514600"/>
            <a:ext cx="6477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并行数据传送</a:t>
            </a:r>
            <a:r>
              <a:rPr lang="zh-CN" altLang="en-US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   </a:t>
            </a:r>
            <a:r>
              <a:rPr lang="zh-CN" altLang="en-US" sz="16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将数据的各位</a:t>
            </a:r>
            <a:r>
              <a:rPr lang="zh-CN" altLang="en-US" sz="1600" b="1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rPr>
              <a:t>同时</a:t>
            </a:r>
            <a:r>
              <a:rPr lang="zh-CN" altLang="en-US" sz="16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在</a:t>
            </a:r>
            <a:r>
              <a:rPr lang="zh-CN" altLang="en-US" sz="1600" b="1">
                <a:solidFill>
                  <a:srgbClr val="FF3300"/>
                </a:solidFill>
                <a:latin typeface="Tahoma" panose="020B0604030504040204" pitchFamily="34" charset="0"/>
                <a:ea typeface="楷体_GB2312" pitchFamily="49" charset="-122"/>
              </a:rPr>
              <a:t>多根并行传输线上</a:t>
            </a:r>
            <a:r>
              <a:rPr lang="zh-CN" altLang="en-US" sz="16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进行传输</a:t>
            </a:r>
            <a:r>
              <a:rPr lang="zh-CN" altLang="en-US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。</a:t>
            </a:r>
            <a:endParaRPr lang="zh-CN" altLang="en-US">
              <a:solidFill>
                <a:srgbClr val="000000"/>
              </a:solidFill>
              <a:latin typeface="Tahoma" panose="020B0604030504040204" pitchFamily="34" charset="0"/>
              <a:ea typeface="楷体_GB2312" pitchFamily="49" charset="-122"/>
            </a:endParaRPr>
          </a:p>
        </p:txBody>
      </p:sp>
      <p:sp>
        <p:nvSpPr>
          <p:cNvPr id="17" name="Rectangle 63"/>
          <p:cNvSpPr>
            <a:spLocks noChangeArrowheads="1"/>
          </p:cNvSpPr>
          <p:nvPr/>
        </p:nvSpPr>
        <p:spPr bwMode="auto">
          <a:xfrm>
            <a:off x="1600200" y="4572000"/>
            <a:ext cx="6507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串行数据传送  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将数据的各位</a:t>
            </a:r>
            <a:r>
              <a:rPr lang="zh-CN" altLang="en-US" sz="1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按时间顺序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依次在</a:t>
            </a:r>
            <a:r>
              <a:rPr lang="zh-CN" altLang="en-US" sz="1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一根传输线上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传输。</a:t>
            </a:r>
          </a:p>
        </p:txBody>
      </p:sp>
      <p:grpSp>
        <p:nvGrpSpPr>
          <p:cNvPr id="18" name="Group 89"/>
          <p:cNvGrpSpPr>
            <a:grpSpLocks/>
          </p:cNvGrpSpPr>
          <p:nvPr/>
        </p:nvGrpSpPr>
        <p:grpSpPr bwMode="auto">
          <a:xfrm>
            <a:off x="2209800" y="2895600"/>
            <a:ext cx="3886200" cy="1600200"/>
            <a:chOff x="1392" y="1824"/>
            <a:chExt cx="2448" cy="1008"/>
          </a:xfrm>
        </p:grpSpPr>
        <p:grpSp>
          <p:nvGrpSpPr>
            <p:cNvPr id="19" name="Group 62"/>
            <p:cNvGrpSpPr>
              <a:grpSpLocks/>
            </p:cNvGrpSpPr>
            <p:nvPr/>
          </p:nvGrpSpPr>
          <p:grpSpPr bwMode="auto">
            <a:xfrm>
              <a:off x="1392" y="1824"/>
              <a:ext cx="2448" cy="864"/>
              <a:chOff x="1008" y="2208"/>
              <a:chExt cx="3697" cy="1688"/>
            </a:xfrm>
          </p:grpSpPr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 flipV="1">
                <a:off x="1736" y="2400"/>
                <a:ext cx="2240" cy="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8"/>
              <p:cNvSpPr>
                <a:spLocks noChangeShapeType="1"/>
              </p:cNvSpPr>
              <p:nvPr/>
            </p:nvSpPr>
            <p:spPr bwMode="auto">
              <a:xfrm flipV="1">
                <a:off x="1736" y="2588"/>
                <a:ext cx="2240" cy="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 flipV="1">
                <a:off x="1736" y="2783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40"/>
              <p:cNvSpPr>
                <a:spLocks noChangeShapeType="1"/>
              </p:cNvSpPr>
              <p:nvPr/>
            </p:nvSpPr>
            <p:spPr bwMode="auto">
              <a:xfrm flipV="1">
                <a:off x="1736" y="2971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41"/>
              <p:cNvSpPr>
                <a:spLocks noChangeShapeType="1"/>
              </p:cNvSpPr>
              <p:nvPr/>
            </p:nvSpPr>
            <p:spPr bwMode="auto">
              <a:xfrm flipV="1">
                <a:off x="1736" y="3152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42"/>
              <p:cNvSpPr>
                <a:spLocks noChangeShapeType="1"/>
              </p:cNvSpPr>
              <p:nvPr/>
            </p:nvSpPr>
            <p:spPr bwMode="auto">
              <a:xfrm flipV="1">
                <a:off x="1736" y="3340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43"/>
              <p:cNvSpPr>
                <a:spLocks noChangeShapeType="1"/>
              </p:cNvSpPr>
              <p:nvPr/>
            </p:nvSpPr>
            <p:spPr bwMode="auto">
              <a:xfrm flipV="1">
                <a:off x="1736" y="3535"/>
                <a:ext cx="2240" cy="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44"/>
              <p:cNvSpPr>
                <a:spLocks noChangeShapeType="1"/>
              </p:cNvSpPr>
              <p:nvPr/>
            </p:nvSpPr>
            <p:spPr bwMode="auto">
              <a:xfrm flipV="1">
                <a:off x="1736" y="3724"/>
                <a:ext cx="2240" cy="7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1" name="Group 45"/>
              <p:cNvGrpSpPr>
                <a:grpSpLocks/>
              </p:cNvGrpSpPr>
              <p:nvPr/>
            </p:nvGrpSpPr>
            <p:grpSpPr bwMode="auto">
              <a:xfrm>
                <a:off x="1856" y="2208"/>
                <a:ext cx="88" cy="1523"/>
                <a:chOff x="1712" y="912"/>
                <a:chExt cx="88" cy="1523"/>
              </a:xfrm>
            </p:grpSpPr>
            <p:sp>
              <p:nvSpPr>
                <p:cNvPr id="3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712" y="912"/>
                  <a:ext cx="88" cy="20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b="1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712" y="1096"/>
                  <a:ext cx="88" cy="20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b="1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712" y="1288"/>
                  <a:ext cx="88" cy="20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b="1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712" y="1481"/>
                  <a:ext cx="88" cy="20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b="1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712" y="1664"/>
                  <a:ext cx="88" cy="20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b="1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44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712" y="1849"/>
                  <a:ext cx="88" cy="20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b="1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712" y="2041"/>
                  <a:ext cx="88" cy="20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b="1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712" y="2234"/>
                  <a:ext cx="88" cy="201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en-US" altLang="zh-CN" sz="1200" b="1">
                      <a:solidFill>
                        <a:srgbClr val="FF00FF"/>
                      </a:solidFill>
                      <a:latin typeface="Times New Roman" panose="02020603050405020304" pitchFamily="18" charset="0"/>
                    </a:rPr>
                    <a:t>0</a:t>
                  </a:r>
                  <a:endPara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" name="Text Box 54"/>
              <p:cNvSpPr txBox="1">
                <a:spLocks noChangeArrowheads="1"/>
              </p:cNvSpPr>
              <p:nvPr/>
            </p:nvSpPr>
            <p:spPr bwMode="auto">
              <a:xfrm>
                <a:off x="3984" y="2256"/>
                <a:ext cx="721" cy="1640"/>
              </a:xfrm>
              <a:prstGeom prst="rect">
                <a:avLst/>
              </a:prstGeom>
              <a:solidFill>
                <a:srgbClr val="FF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/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endParaRPr lang="en-US" altLang="zh-CN" sz="1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r"/>
                <a:endParaRPr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   </a:t>
                </a:r>
              </a:p>
            </p:txBody>
          </p:sp>
          <p:sp>
            <p:nvSpPr>
              <p:cNvPr id="33" name="Text Box 55"/>
              <p:cNvSpPr txBox="1">
                <a:spLocks noChangeArrowheads="1"/>
              </p:cNvSpPr>
              <p:nvPr/>
            </p:nvSpPr>
            <p:spPr bwMode="auto">
              <a:xfrm>
                <a:off x="4033" y="2312"/>
                <a:ext cx="340" cy="14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>
                  <a:lnSpc>
                    <a:spcPct val="90000"/>
                  </a:lnSpc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D0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D1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D2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D3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D4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D5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D6</a:t>
                </a:r>
              </a:p>
              <a:p>
                <a:pPr algn="just">
                  <a:lnSpc>
                    <a:spcPct val="90000"/>
                  </a:lnSpc>
                </a:pPr>
                <a:r>
                  <a:rPr lang="en-US" altLang="zh-CN" sz="1200" b="1">
                    <a:latin typeface="Times New Roman" panose="02020603050405020304" pitchFamily="18" charset="0"/>
                  </a:rPr>
                  <a:t>D7</a:t>
                </a:r>
              </a:p>
            </p:txBody>
          </p:sp>
          <p:sp>
            <p:nvSpPr>
              <p:cNvPr id="34" name="Text Box 56"/>
              <p:cNvSpPr txBox="1">
                <a:spLocks noChangeArrowheads="1"/>
              </p:cNvSpPr>
              <p:nvPr/>
            </p:nvSpPr>
            <p:spPr bwMode="auto">
              <a:xfrm>
                <a:off x="4368" y="2832"/>
                <a:ext cx="243" cy="480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zh-CN" altLang="en-US" sz="2200" b="1">
                    <a:latin typeface="Times New Roman" panose="02020603050405020304" pitchFamily="18" charset="0"/>
                    <a:ea typeface="楷体_GB2312" pitchFamily="49" charset="-122"/>
                  </a:rPr>
                  <a:t>目</a:t>
                </a:r>
              </a:p>
              <a:p>
                <a:pPr algn="just"/>
                <a:r>
                  <a:rPr lang="zh-CN" altLang="en-US" sz="2200" b="1">
                    <a:latin typeface="Times New Roman" panose="02020603050405020304" pitchFamily="18" charset="0"/>
                    <a:ea typeface="楷体_GB2312" pitchFamily="49" charset="-122"/>
                  </a:rPr>
                  <a:t>的</a:t>
                </a:r>
              </a:p>
            </p:txBody>
          </p:sp>
          <p:grpSp>
            <p:nvGrpSpPr>
              <p:cNvPr id="35" name="Group 57"/>
              <p:cNvGrpSpPr>
                <a:grpSpLocks/>
              </p:cNvGrpSpPr>
              <p:nvPr/>
            </p:nvGrpSpPr>
            <p:grpSpPr bwMode="auto">
              <a:xfrm>
                <a:off x="1008" y="2264"/>
                <a:ext cx="721" cy="1632"/>
                <a:chOff x="864" y="1104"/>
                <a:chExt cx="712" cy="1632"/>
              </a:xfrm>
            </p:grpSpPr>
            <p:sp>
              <p:nvSpPr>
                <p:cNvPr id="36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864" y="1104"/>
                  <a:ext cx="712" cy="1632"/>
                </a:xfrm>
                <a:prstGeom prst="rect">
                  <a:avLst/>
                </a:prstGeom>
                <a:solidFill>
                  <a:srgbClr val="FFFFCC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2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2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2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200" y="1152"/>
                  <a:ext cx="336" cy="1488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r">
                    <a:lnSpc>
                      <a:spcPct val="90000"/>
                    </a:lnSpc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D0</a:t>
                  </a:r>
                </a:p>
                <a:p>
                  <a:pPr algn="r">
                    <a:lnSpc>
                      <a:spcPct val="90000"/>
                    </a:lnSpc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D1</a:t>
                  </a:r>
                </a:p>
                <a:p>
                  <a:pPr algn="r">
                    <a:lnSpc>
                      <a:spcPct val="90000"/>
                    </a:lnSpc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D2</a:t>
                  </a:r>
                </a:p>
                <a:p>
                  <a:pPr algn="r">
                    <a:lnSpc>
                      <a:spcPct val="90000"/>
                    </a:lnSpc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D3</a:t>
                  </a:r>
                </a:p>
                <a:p>
                  <a:pPr algn="r">
                    <a:lnSpc>
                      <a:spcPct val="90000"/>
                    </a:lnSpc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D4</a:t>
                  </a:r>
                </a:p>
                <a:p>
                  <a:pPr algn="r">
                    <a:lnSpc>
                      <a:spcPct val="90000"/>
                    </a:lnSpc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D5</a:t>
                  </a:r>
                </a:p>
                <a:p>
                  <a:pPr algn="r">
                    <a:lnSpc>
                      <a:spcPct val="90000"/>
                    </a:lnSpc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D6</a:t>
                  </a:r>
                </a:p>
                <a:p>
                  <a:pPr algn="r">
                    <a:lnSpc>
                      <a:spcPct val="90000"/>
                    </a:lnSpc>
                  </a:pPr>
                  <a:r>
                    <a:rPr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D7</a:t>
                  </a:r>
                </a:p>
              </p:txBody>
            </p:sp>
            <p:sp>
              <p:nvSpPr>
                <p:cNvPr id="3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912" y="1776"/>
                  <a:ext cx="240" cy="19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zh-CN" altLang="en-US" sz="2200" b="1">
                      <a:latin typeface="Times New Roman" panose="02020603050405020304" pitchFamily="18" charset="0"/>
                      <a:ea typeface="楷体_GB2312" pitchFamily="49" charset="-122"/>
                    </a:rPr>
                    <a:t>源</a:t>
                  </a:r>
                  <a:endParaRPr lang="zh-CN" altLang="en-US" sz="2200" b="1"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2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0" name="Line 78"/>
            <p:cNvSpPr>
              <a:spLocks noChangeShapeType="1"/>
            </p:cNvSpPr>
            <p:nvPr/>
          </p:nvSpPr>
          <p:spPr bwMode="auto">
            <a:xfrm>
              <a:off x="1920" y="2640"/>
              <a:ext cx="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79"/>
            <p:cNvSpPr>
              <a:spLocks noChangeShapeType="1"/>
            </p:cNvSpPr>
            <p:nvPr/>
          </p:nvSpPr>
          <p:spPr bwMode="auto">
            <a:xfrm>
              <a:off x="2064" y="2640"/>
              <a:ext cx="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80"/>
            <p:cNvSpPr txBox="1">
              <a:spLocks noChangeArrowheads="1"/>
            </p:cNvSpPr>
            <p:nvPr/>
          </p:nvSpPr>
          <p:spPr bwMode="auto">
            <a:xfrm>
              <a:off x="1920" y="2640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T</a:t>
              </a:r>
            </a:p>
          </p:txBody>
        </p:sp>
      </p:grpSp>
      <p:grpSp>
        <p:nvGrpSpPr>
          <p:cNvPr id="47" name="Group 91"/>
          <p:cNvGrpSpPr>
            <a:grpSpLocks/>
          </p:cNvGrpSpPr>
          <p:nvPr/>
        </p:nvGrpSpPr>
        <p:grpSpPr bwMode="auto">
          <a:xfrm>
            <a:off x="2209800" y="5105400"/>
            <a:ext cx="3886200" cy="990600"/>
            <a:chOff x="1392" y="3216"/>
            <a:chExt cx="2448" cy="624"/>
          </a:xfrm>
        </p:grpSpPr>
        <p:grpSp>
          <p:nvGrpSpPr>
            <p:cNvPr id="48" name="Group 64"/>
            <p:cNvGrpSpPr>
              <a:grpSpLocks/>
            </p:cNvGrpSpPr>
            <p:nvPr/>
          </p:nvGrpSpPr>
          <p:grpSpPr bwMode="auto">
            <a:xfrm>
              <a:off x="1392" y="3216"/>
              <a:ext cx="2448" cy="624"/>
              <a:chOff x="816" y="1179"/>
              <a:chExt cx="3696" cy="1640"/>
            </a:xfrm>
          </p:grpSpPr>
          <p:grpSp>
            <p:nvGrpSpPr>
              <p:cNvPr id="58" name="Group 65"/>
              <p:cNvGrpSpPr>
                <a:grpSpLocks/>
              </p:cNvGrpSpPr>
              <p:nvPr/>
            </p:nvGrpSpPr>
            <p:grpSpPr bwMode="auto">
              <a:xfrm>
                <a:off x="3792" y="1179"/>
                <a:ext cx="720" cy="1640"/>
                <a:chOff x="3792" y="1179"/>
                <a:chExt cx="720" cy="1640"/>
              </a:xfrm>
            </p:grpSpPr>
            <p:sp>
              <p:nvSpPr>
                <p:cNvPr id="63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3792" y="1179"/>
                  <a:ext cx="712" cy="164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r"/>
                  <a:endParaRPr lang="en-US" altLang="zh-CN" sz="2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r>
                    <a:rPr lang="en-US" altLang="zh-CN" sz="2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     </a:t>
                  </a:r>
                </a:p>
              </p:txBody>
            </p:sp>
            <p:sp>
              <p:nvSpPr>
                <p:cNvPr id="6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3840" y="1907"/>
                  <a:ext cx="336" cy="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>
                    <a:lnSpc>
                      <a:spcPct val="90000"/>
                    </a:lnSpc>
                  </a:pPr>
                  <a:r>
                    <a:rPr lang="en-US" altLang="zh-CN" sz="1400" b="1">
                      <a:latin typeface="Times New Roman" panose="02020603050405020304" pitchFamily="18" charset="0"/>
                    </a:rPr>
                    <a:t>TxD</a:t>
                  </a:r>
                  <a:endPara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72" y="1763"/>
                  <a:ext cx="240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zh-CN" altLang="en-US" sz="1600" b="1">
                      <a:latin typeface="Times New Roman" panose="02020603050405020304" pitchFamily="18" charset="0"/>
                    </a:rPr>
                    <a:t>源</a:t>
                  </a:r>
                  <a:endParaRPr lang="zh-CN" altLang="en-US" sz="16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" name="Group 69"/>
              <p:cNvGrpSpPr>
                <a:grpSpLocks/>
              </p:cNvGrpSpPr>
              <p:nvPr/>
            </p:nvGrpSpPr>
            <p:grpSpPr bwMode="auto">
              <a:xfrm>
                <a:off x="816" y="1187"/>
                <a:ext cx="712" cy="1632"/>
                <a:chOff x="816" y="1187"/>
                <a:chExt cx="712" cy="1632"/>
              </a:xfrm>
            </p:grpSpPr>
            <p:sp>
              <p:nvSpPr>
                <p:cNvPr id="6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816" y="1187"/>
                  <a:ext cx="712" cy="1632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1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2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22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  <a:p>
                  <a:pPr algn="just"/>
                  <a:endParaRPr lang="en-US" altLang="zh-CN" sz="2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104" y="1907"/>
                  <a:ext cx="336" cy="25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r">
                    <a:lnSpc>
                      <a:spcPct val="90000"/>
                    </a:lnSpc>
                  </a:pPr>
                  <a:r>
                    <a:rPr lang="en-US" altLang="zh-CN" sz="14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RxD</a:t>
                  </a:r>
                </a:p>
              </p:txBody>
            </p:sp>
            <p:sp>
              <p:nvSpPr>
                <p:cNvPr id="6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864" y="1872"/>
                  <a:ext cx="240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just"/>
                  <a:r>
                    <a:rPr lang="zh-CN" altLang="en-US" sz="1600" b="1">
                      <a:latin typeface="Times New Roman" panose="02020603050405020304" pitchFamily="18" charset="0"/>
                    </a:rPr>
                    <a:t>目的</a:t>
                  </a:r>
                </a:p>
                <a:p>
                  <a:pPr algn="just"/>
                  <a:endParaRPr lang="en-US" altLang="zh-CN" sz="22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9" name="Text Box 73"/>
            <p:cNvSpPr txBox="1">
              <a:spLocks noChangeArrowheads="1"/>
            </p:cNvSpPr>
            <p:nvPr/>
          </p:nvSpPr>
          <p:spPr bwMode="auto">
            <a:xfrm>
              <a:off x="2016" y="3360"/>
              <a:ext cx="1160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zh-CN" sz="1600" b="1">
                  <a:solidFill>
                    <a:srgbClr val="FF00FF"/>
                  </a:solidFill>
                  <a:latin typeface="Times New Roman" panose="02020603050405020304" pitchFamily="18" charset="0"/>
                </a:rPr>
                <a:t>0 1 1 0 1 0 1 0</a:t>
              </a:r>
              <a:endPara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 flipV="1">
              <a:off x="1872" y="3552"/>
              <a:ext cx="1488" cy="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82"/>
            <p:cNvSpPr>
              <a:spLocks noChangeShapeType="1"/>
            </p:cNvSpPr>
            <p:nvPr/>
          </p:nvSpPr>
          <p:spPr bwMode="auto">
            <a:xfrm>
              <a:off x="2160" y="3648"/>
              <a:ext cx="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83"/>
            <p:cNvSpPr>
              <a:spLocks noChangeShapeType="1"/>
            </p:cNvSpPr>
            <p:nvPr/>
          </p:nvSpPr>
          <p:spPr bwMode="auto">
            <a:xfrm>
              <a:off x="2304" y="3648"/>
              <a:ext cx="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Text Box 84"/>
            <p:cNvSpPr txBox="1">
              <a:spLocks noChangeArrowheads="1"/>
            </p:cNvSpPr>
            <p:nvPr/>
          </p:nvSpPr>
          <p:spPr bwMode="auto">
            <a:xfrm>
              <a:off x="2160" y="364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T</a:t>
              </a:r>
            </a:p>
          </p:txBody>
        </p:sp>
        <p:sp>
          <p:nvSpPr>
            <p:cNvPr id="54" name="Line 85"/>
            <p:cNvSpPr>
              <a:spLocks noChangeShapeType="1"/>
            </p:cNvSpPr>
            <p:nvPr/>
          </p:nvSpPr>
          <p:spPr bwMode="auto">
            <a:xfrm>
              <a:off x="2736" y="3648"/>
              <a:ext cx="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" name="Line 86"/>
            <p:cNvSpPr>
              <a:spLocks noChangeShapeType="1"/>
            </p:cNvSpPr>
            <p:nvPr/>
          </p:nvSpPr>
          <p:spPr bwMode="auto">
            <a:xfrm>
              <a:off x="2880" y="3648"/>
              <a:ext cx="0" cy="192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" name="Text Box 87"/>
            <p:cNvSpPr txBox="1">
              <a:spLocks noChangeArrowheads="1"/>
            </p:cNvSpPr>
            <p:nvPr/>
          </p:nvSpPr>
          <p:spPr bwMode="auto">
            <a:xfrm>
              <a:off x="2736" y="3648"/>
              <a:ext cx="24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/>
                <a:t>T</a:t>
              </a:r>
            </a:p>
          </p:txBody>
        </p:sp>
        <p:sp>
          <p:nvSpPr>
            <p:cNvPr id="57" name="Text Box 88"/>
            <p:cNvSpPr txBox="1">
              <a:spLocks noChangeArrowheads="1"/>
            </p:cNvSpPr>
            <p:nvPr/>
          </p:nvSpPr>
          <p:spPr bwMode="auto">
            <a:xfrm>
              <a:off x="2400" y="364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Times New Roman" panose="02020603050405020304" pitchFamily="18" charset="0"/>
                </a:rPr>
                <a:t>…</a:t>
              </a:r>
              <a:endParaRPr lang="en-US" altLang="zh-CN" sz="1400" b="1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4" y="1262270"/>
            <a:ext cx="8317003" cy="5406887"/>
          </a:xfrm>
          <a:prstGeom prst="rect">
            <a:avLst/>
          </a:prstGeom>
          <a:noFill/>
          <a:ln w="1905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735494" y="467140"/>
            <a:ext cx="26103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fol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串行接口一般结构</a:t>
            </a:r>
          </a:p>
        </p:txBody>
      </p:sp>
    </p:spTree>
    <p:extLst>
      <p:ext uri="{BB962C8B-B14F-4D97-AF65-F5344CB8AC3E}">
        <p14:creationId xmlns:p14="http://schemas.microsoft.com/office/powerpoint/2010/main" val="379430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:\CG_work\文字文件夹\微机原理\微机原理教学\输入输出\典型接口DSPS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983" y="79375"/>
            <a:ext cx="9144000" cy="677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48478" y="566392"/>
            <a:ext cx="2773017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某串行接口的结构示意</a:t>
            </a:r>
          </a:p>
        </p:txBody>
      </p:sp>
    </p:spTree>
    <p:extLst>
      <p:ext uri="{BB962C8B-B14F-4D97-AF65-F5344CB8AC3E}">
        <p14:creationId xmlns:p14="http://schemas.microsoft.com/office/powerpoint/2010/main" val="180848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122" y="102135"/>
            <a:ext cx="7420111" cy="6755866"/>
          </a:xfrm>
          <a:prstGeom prst="rect">
            <a:avLst/>
          </a:prstGeo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47869" y="506757"/>
            <a:ext cx="3458818" cy="707886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10.7  M3 MCU</a:t>
            </a:r>
            <a:r>
              <a:rPr lang="zh-CN" altLang="en-US" sz="2000" b="1" dirty="0">
                <a:solidFill>
                  <a:srgbClr val="CC0066"/>
                </a:solidFill>
                <a:latin typeface="等线" panose="02010600030101010101" pitchFamily="2" charset="-122"/>
              </a:rPr>
              <a:t>串行接口</a:t>
            </a:r>
            <a:r>
              <a:rPr lang="en-US" altLang="zh-CN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URAT</a:t>
            </a:r>
            <a:r>
              <a:rPr lang="zh-CN" altLang="en-US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</a:t>
            </a:r>
            <a:r>
              <a:rPr lang="zh-CN" altLang="en-US" sz="2000" b="1" dirty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结构示意</a:t>
            </a:r>
          </a:p>
        </p:txBody>
      </p:sp>
    </p:spTree>
    <p:extLst>
      <p:ext uri="{BB962C8B-B14F-4D97-AF65-F5344CB8AC3E}">
        <p14:creationId xmlns:p14="http://schemas.microsoft.com/office/powerpoint/2010/main" val="2898510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1563756"/>
            <a:ext cx="12090400" cy="4267200"/>
          </a:xfrm>
          <a:prstGeom prst="rect">
            <a:avLst/>
          </a:prstGeom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23730" y="546514"/>
            <a:ext cx="1779105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串行字符格式</a:t>
            </a:r>
            <a:endParaRPr lang="zh-CN" altLang="en-US" sz="2000" b="1" dirty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02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49626"/>
            <a:ext cx="11540436" cy="680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0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313" y="88756"/>
            <a:ext cx="6702806" cy="67692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14400" y="397427"/>
            <a:ext cx="1779105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 </a:t>
            </a:r>
            <a:r>
              <a:rPr lang="zh-CN" altLang="en-US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寄存器</a:t>
            </a:r>
            <a:endParaRPr lang="zh-CN" altLang="en-US" sz="2000" b="1" dirty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06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27" y="109330"/>
            <a:ext cx="6844973" cy="6748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" y="4843557"/>
            <a:ext cx="4909931" cy="19051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113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18" y="142495"/>
            <a:ext cx="6940565" cy="67155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3341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276" y="0"/>
            <a:ext cx="1064172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561" y="238540"/>
            <a:ext cx="8543169" cy="65030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87017" y="397427"/>
            <a:ext cx="2345635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 </a:t>
            </a:r>
            <a:r>
              <a:rPr lang="zh-CN" altLang="en-US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接口初始化</a:t>
            </a:r>
            <a:endParaRPr lang="zh-CN" altLang="en-US" sz="2000" b="1" dirty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081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1171302" y="964474"/>
            <a:ext cx="902624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并行数据传送 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适于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短距离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几十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cm)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、较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高速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几百</a:t>
            </a:r>
            <a:r>
              <a:rPr lang="en-US" altLang="zh-CN" sz="2000" b="1" dirty="0" err="1">
                <a:solidFill>
                  <a:srgbClr val="FF3300"/>
                </a:solidFill>
                <a:ea typeface="楷体_GB2312" pitchFamily="49" charset="-122"/>
              </a:rPr>
              <a:t>kbyte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)</a:t>
            </a:r>
          </a:p>
          <a:p>
            <a:r>
              <a:rPr lang="zh-CN" altLang="en-US" sz="2000" b="1" dirty="0">
                <a:solidFill>
                  <a:srgbClr val="0000FF"/>
                </a:solidFill>
                <a:ea typeface="楷体_GB2312" pitchFamily="49" charset="-122"/>
              </a:rPr>
              <a:t>串行数据传送 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适于较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长距离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几百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m)</a:t>
            </a:r>
            <a:r>
              <a:rPr lang="zh-CN" altLang="en-US" sz="2000" b="1" dirty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中低速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(</a:t>
            </a:r>
            <a:r>
              <a:rPr lang="zh-CN" altLang="en-US" sz="2000" b="1" dirty="0">
                <a:solidFill>
                  <a:srgbClr val="FF3300"/>
                </a:solidFill>
                <a:ea typeface="楷体_GB2312" pitchFamily="49" charset="-122"/>
              </a:rPr>
              <a:t>几百</a:t>
            </a:r>
            <a:r>
              <a:rPr lang="en-US" altLang="zh-CN" sz="2000" b="1" dirty="0" err="1">
                <a:solidFill>
                  <a:srgbClr val="FF3300"/>
                </a:solidFill>
                <a:ea typeface="楷体_GB2312" pitchFamily="49" charset="-122"/>
              </a:rPr>
              <a:t>kbits</a:t>
            </a:r>
            <a:r>
              <a:rPr lang="en-US" altLang="zh-CN" sz="2000" b="1" dirty="0">
                <a:solidFill>
                  <a:srgbClr val="FF3300"/>
                </a:solidFill>
                <a:ea typeface="楷体_GB2312" pitchFamily="49" charset="-122"/>
              </a:rPr>
              <a:t>)</a:t>
            </a:r>
          </a:p>
          <a:p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实际中，性能指标取决于传输距离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速度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传输媒体等因素的综合。</a:t>
            </a:r>
          </a:p>
          <a:p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评价指标：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信息速率  </a:t>
            </a:r>
            <a:r>
              <a:rPr lang="en-US" altLang="zh-CN" b="1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b="1" baseline="-25000" dirty="0" err="1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log</a:t>
            </a:r>
            <a:r>
              <a:rPr lang="en-US" altLang="zh-CN" b="1" baseline="-25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/T         (bps)         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比特率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码元速率 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en-US" altLang="zh-CN" b="1" baseline="-250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1/T                (Bps)        </a:t>
            </a:r>
            <a:r>
              <a:rPr lang="zh-CN" altLang="en-US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波特率（</a:t>
            </a:r>
            <a:r>
              <a:rPr lang="en-US" altLang="zh-CN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Baud)</a:t>
            </a:r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>
            <a:off x="2597331" y="5408023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Line 36"/>
          <p:cNvSpPr>
            <a:spLocks noChangeShapeType="1"/>
          </p:cNvSpPr>
          <p:nvPr/>
        </p:nvSpPr>
        <p:spPr bwMode="auto">
          <a:xfrm flipV="1">
            <a:off x="3206931" y="517942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37"/>
          <p:cNvSpPr>
            <a:spLocks noChangeShapeType="1"/>
          </p:cNvSpPr>
          <p:nvPr/>
        </p:nvSpPr>
        <p:spPr bwMode="auto">
          <a:xfrm>
            <a:off x="3206931" y="5179423"/>
            <a:ext cx="304800" cy="0"/>
          </a:xfrm>
          <a:prstGeom prst="line">
            <a:avLst/>
          </a:prstGeom>
          <a:noFill/>
          <a:ln w="698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38"/>
          <p:cNvSpPr>
            <a:spLocks noChangeShapeType="1"/>
          </p:cNvSpPr>
          <p:nvPr/>
        </p:nvSpPr>
        <p:spPr bwMode="auto">
          <a:xfrm>
            <a:off x="3511731" y="487462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Line 39"/>
          <p:cNvSpPr>
            <a:spLocks noChangeShapeType="1"/>
          </p:cNvSpPr>
          <p:nvPr/>
        </p:nvSpPr>
        <p:spPr bwMode="auto">
          <a:xfrm>
            <a:off x="3511731" y="4874623"/>
            <a:ext cx="304800" cy="0"/>
          </a:xfrm>
          <a:prstGeom prst="line">
            <a:avLst/>
          </a:prstGeom>
          <a:noFill/>
          <a:ln w="793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40"/>
          <p:cNvSpPr>
            <a:spLocks noChangeShapeType="1"/>
          </p:cNvSpPr>
          <p:nvPr/>
        </p:nvSpPr>
        <p:spPr bwMode="auto">
          <a:xfrm>
            <a:off x="3816531" y="487462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 flipV="1">
            <a:off x="4121331" y="456982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42"/>
          <p:cNvSpPr>
            <a:spLocks noChangeShapeType="1"/>
          </p:cNvSpPr>
          <p:nvPr/>
        </p:nvSpPr>
        <p:spPr bwMode="auto">
          <a:xfrm>
            <a:off x="4121331" y="4569823"/>
            <a:ext cx="304800" cy="0"/>
          </a:xfrm>
          <a:prstGeom prst="line">
            <a:avLst/>
          </a:prstGeom>
          <a:noFill/>
          <a:ln w="698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43"/>
          <p:cNvSpPr>
            <a:spLocks noChangeShapeType="1"/>
          </p:cNvSpPr>
          <p:nvPr/>
        </p:nvSpPr>
        <p:spPr bwMode="auto">
          <a:xfrm>
            <a:off x="4426131" y="456982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44"/>
          <p:cNvSpPr>
            <a:spLocks noChangeShapeType="1"/>
          </p:cNvSpPr>
          <p:nvPr/>
        </p:nvSpPr>
        <p:spPr bwMode="auto">
          <a:xfrm>
            <a:off x="3816531" y="5408023"/>
            <a:ext cx="304800" cy="0"/>
          </a:xfrm>
          <a:prstGeom prst="line">
            <a:avLst/>
          </a:prstGeom>
          <a:noFill/>
          <a:ln w="635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45"/>
          <p:cNvSpPr txBox="1">
            <a:spLocks noChangeArrowheads="1"/>
          </p:cNvSpPr>
          <p:nvPr/>
        </p:nvSpPr>
        <p:spPr bwMode="auto">
          <a:xfrm>
            <a:off x="3130731" y="5484223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solidFill>
                  <a:srgbClr val="B43040"/>
                </a:solidFill>
              </a:rPr>
              <a:t>01  10  00  </a:t>
            </a:r>
            <a:r>
              <a:rPr lang="en-US" altLang="zh-CN" sz="1400" b="1" dirty="0" smtClean="0">
                <a:solidFill>
                  <a:srgbClr val="B43040"/>
                </a:solidFill>
              </a:rPr>
              <a:t> 11</a:t>
            </a:r>
            <a:endParaRPr lang="en-US" altLang="zh-CN" sz="1400" b="1" dirty="0">
              <a:solidFill>
                <a:srgbClr val="B43040"/>
              </a:solidFill>
            </a:endParaRPr>
          </a:p>
        </p:txBody>
      </p:sp>
      <p:sp>
        <p:nvSpPr>
          <p:cNvPr id="15" name="Line 47"/>
          <p:cNvSpPr>
            <a:spLocks noChangeShapeType="1"/>
          </p:cNvSpPr>
          <p:nvPr/>
        </p:nvSpPr>
        <p:spPr bwMode="auto">
          <a:xfrm>
            <a:off x="3206931" y="40364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Line 48"/>
          <p:cNvSpPr>
            <a:spLocks noChangeShapeType="1"/>
          </p:cNvSpPr>
          <p:nvPr/>
        </p:nvSpPr>
        <p:spPr bwMode="auto">
          <a:xfrm>
            <a:off x="3511731" y="40364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Text Box 49"/>
          <p:cNvSpPr txBox="1">
            <a:spLocks noChangeArrowheads="1"/>
          </p:cNvSpPr>
          <p:nvPr/>
        </p:nvSpPr>
        <p:spPr bwMode="auto">
          <a:xfrm>
            <a:off x="3206931" y="403642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T</a:t>
            </a:r>
          </a:p>
        </p:txBody>
      </p:sp>
      <p:sp>
        <p:nvSpPr>
          <p:cNvPr id="18" name="Text Box 50"/>
          <p:cNvSpPr txBox="1">
            <a:spLocks noChangeArrowheads="1"/>
          </p:cNvSpPr>
          <p:nvPr/>
        </p:nvSpPr>
        <p:spPr bwMode="auto">
          <a:xfrm>
            <a:off x="3511731" y="403642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T</a:t>
            </a:r>
          </a:p>
        </p:txBody>
      </p:sp>
      <p:sp>
        <p:nvSpPr>
          <p:cNvPr id="19" name="Text Box 51"/>
          <p:cNvSpPr txBox="1">
            <a:spLocks noChangeArrowheads="1"/>
          </p:cNvSpPr>
          <p:nvPr/>
        </p:nvSpPr>
        <p:spPr bwMode="auto">
          <a:xfrm>
            <a:off x="3816531" y="403642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T</a:t>
            </a:r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4121331" y="4036423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T</a:t>
            </a:r>
          </a:p>
        </p:txBody>
      </p:sp>
      <p:sp>
        <p:nvSpPr>
          <p:cNvPr id="21" name="Line 53"/>
          <p:cNvSpPr>
            <a:spLocks noChangeShapeType="1"/>
          </p:cNvSpPr>
          <p:nvPr/>
        </p:nvSpPr>
        <p:spPr bwMode="auto">
          <a:xfrm>
            <a:off x="3816531" y="40364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54"/>
          <p:cNvSpPr>
            <a:spLocks noChangeShapeType="1"/>
          </p:cNvSpPr>
          <p:nvPr/>
        </p:nvSpPr>
        <p:spPr bwMode="auto">
          <a:xfrm>
            <a:off x="4121331" y="40364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55"/>
          <p:cNvSpPr>
            <a:spLocks noChangeShapeType="1"/>
          </p:cNvSpPr>
          <p:nvPr/>
        </p:nvSpPr>
        <p:spPr bwMode="auto">
          <a:xfrm>
            <a:off x="4426131" y="403642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804168" y="391043"/>
            <a:ext cx="3012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10.2  </a:t>
            </a:r>
            <a:r>
              <a:rPr kumimoji="0"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串行</a:t>
            </a:r>
            <a:r>
              <a:rPr lang="zh-CN" altLang="en-US" b="1" dirty="0" smtClean="0">
                <a:solidFill>
                  <a:srgbClr val="CC0066"/>
                </a:solidFill>
                <a:latin typeface="Times New Roman" panose="02020603050405020304" pitchFamily="18" charset="0"/>
              </a:rPr>
              <a:t>传输的特点、特征</a:t>
            </a:r>
            <a:endParaRPr kumimoji="0" lang="zh-CN" altLang="en-US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92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4" y="1107590"/>
            <a:ext cx="11910914" cy="2043113"/>
          </a:xfrm>
          <a:prstGeom prst="rect">
            <a:avLst/>
          </a:prstGeom>
          <a:ln w="19050">
            <a:solidFill>
              <a:schemeClr val="tx1"/>
            </a:solidFill>
            <a:prstDash val="sysDash"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7018" y="397427"/>
            <a:ext cx="1997766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 </a:t>
            </a:r>
            <a:r>
              <a:rPr lang="zh-CN" altLang="en-US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收发示例</a:t>
            </a:r>
            <a:endParaRPr lang="zh-CN" altLang="en-US" sz="2000" b="1" dirty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049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054" y="109330"/>
            <a:ext cx="9888661" cy="6679096"/>
          </a:xfrm>
          <a:prstGeom prst="rect">
            <a:avLst/>
          </a:prstGeom>
          <a:ln w="19050">
            <a:solidFill>
              <a:schemeClr val="tx1"/>
            </a:solidFill>
            <a:prstDash val="dash"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2836" y="397428"/>
            <a:ext cx="1997766" cy="40011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UART </a:t>
            </a:r>
            <a:r>
              <a:rPr lang="zh-CN" altLang="en-US" sz="2000" b="1" dirty="0" smtClean="0">
                <a:solidFill>
                  <a:srgbClr val="CC006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发送代码</a:t>
            </a:r>
            <a:endParaRPr lang="zh-CN" altLang="en-US" sz="2000" b="1" dirty="0">
              <a:solidFill>
                <a:srgbClr val="CC006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908758" y="1718049"/>
            <a:ext cx="5895608" cy="511345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5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6" y="72063"/>
            <a:ext cx="6818768" cy="392517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949" y="4093029"/>
            <a:ext cx="7707086" cy="26931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33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90" y="0"/>
            <a:ext cx="7901610" cy="6877328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502427" y="4591878"/>
            <a:ext cx="2097156" cy="586410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9346097" y="2852253"/>
            <a:ext cx="2600738" cy="2554633"/>
          </a:xfrm>
          <a:prstGeom prst="roundRect">
            <a:avLst/>
          </a:prstGeom>
          <a:solidFill>
            <a:schemeClr val="accent1">
              <a:alpha val="23000"/>
            </a:schemeClr>
          </a:solidFill>
          <a:ln w="381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383241" y="261375"/>
            <a:ext cx="35824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0" lang="en-US" altLang="zh-CN" sz="2400" b="1" dirty="0" smtClean="0">
                <a:solidFill>
                  <a:srgbClr val="CC0066"/>
                </a:solidFill>
              </a:rPr>
              <a:t>10.3 </a:t>
            </a:r>
            <a:r>
              <a:rPr lang="en-US" altLang="zh-CN" sz="2400" b="1" dirty="0">
                <a:solidFill>
                  <a:srgbClr val="CC0066"/>
                </a:solidFill>
              </a:rPr>
              <a:t> MCU </a:t>
            </a:r>
            <a:r>
              <a:rPr lang="zh-CN" altLang="en-US" sz="2400" b="1" dirty="0">
                <a:solidFill>
                  <a:srgbClr val="CC0066"/>
                </a:solidFill>
              </a:rPr>
              <a:t>串行接口资源</a:t>
            </a:r>
            <a:endParaRPr kumimoji="0" lang="zh-CN" altLang="en-US" sz="2400" b="1" dirty="0">
              <a:solidFill>
                <a:srgbClr val="CC0066"/>
              </a:solidFill>
            </a:endParaRPr>
          </a:p>
        </p:txBody>
      </p:sp>
      <p:sp>
        <p:nvSpPr>
          <p:cNvPr id="8" name="Rectangle 32"/>
          <p:cNvSpPr>
            <a:spLocks noChangeArrowheads="1"/>
          </p:cNvSpPr>
          <p:nvPr/>
        </p:nvSpPr>
        <p:spPr bwMode="auto">
          <a:xfrm>
            <a:off x="482631" y="1288418"/>
            <a:ext cx="356259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b="1" dirty="0" smtClean="0">
                <a:solidFill>
                  <a:srgbClr val="CC0066"/>
                </a:solidFill>
              </a:rPr>
              <a:t>SPI </a:t>
            </a:r>
            <a:r>
              <a:rPr kumimoji="0" lang="zh-CN" altLang="en-US" b="1" dirty="0" smtClean="0">
                <a:solidFill>
                  <a:srgbClr val="CC0066"/>
                </a:solidFill>
              </a:rPr>
              <a:t>、</a:t>
            </a:r>
            <a:r>
              <a:rPr kumimoji="0" lang="en-US" altLang="zh-CN" b="1" dirty="0" smtClean="0">
                <a:solidFill>
                  <a:srgbClr val="CC0066"/>
                </a:solidFill>
              </a:rPr>
              <a:t>I2C      ----</a:t>
            </a:r>
            <a:r>
              <a:rPr lang="zh-CN" altLang="en-US" b="1" dirty="0" smtClean="0">
                <a:solidFill>
                  <a:srgbClr val="CC0066"/>
                </a:solidFill>
              </a:rPr>
              <a:t>板内近距离</a:t>
            </a:r>
            <a:endParaRPr lang="en-US" altLang="zh-CN" b="1" dirty="0" smtClean="0">
              <a:solidFill>
                <a:srgbClr val="CC0066"/>
              </a:solidFill>
            </a:endParaRPr>
          </a:p>
          <a:p>
            <a:endParaRPr lang="en-US" altLang="zh-CN" b="1" dirty="0">
              <a:solidFill>
                <a:srgbClr val="CC0066"/>
              </a:solidFill>
            </a:endParaRPr>
          </a:p>
          <a:p>
            <a:r>
              <a:rPr lang="en-US" altLang="zh-CN" b="1" dirty="0" smtClean="0">
                <a:solidFill>
                  <a:srgbClr val="CC0066"/>
                </a:solidFill>
              </a:rPr>
              <a:t>USB              ----</a:t>
            </a:r>
            <a:r>
              <a:rPr lang="zh-CN" altLang="en-US" b="1" dirty="0" smtClean="0">
                <a:solidFill>
                  <a:srgbClr val="CC0066"/>
                </a:solidFill>
              </a:rPr>
              <a:t>近距离设备间</a:t>
            </a:r>
            <a:endParaRPr lang="en-US" altLang="zh-CN" b="1" dirty="0" smtClean="0">
              <a:solidFill>
                <a:srgbClr val="CC0066"/>
              </a:solidFill>
            </a:endParaRPr>
          </a:p>
          <a:p>
            <a:endParaRPr kumimoji="0" lang="en-US" altLang="zh-CN" b="1" dirty="0">
              <a:solidFill>
                <a:srgbClr val="CC0066"/>
              </a:solidFill>
            </a:endParaRPr>
          </a:p>
          <a:p>
            <a:r>
              <a:rPr lang="en-US" altLang="zh-CN" b="1" dirty="0" smtClean="0">
                <a:solidFill>
                  <a:srgbClr val="CC0066"/>
                </a:solidFill>
              </a:rPr>
              <a:t>SCI</a:t>
            </a:r>
            <a:r>
              <a:rPr lang="zh-CN" altLang="en-US" b="1" dirty="0" smtClean="0">
                <a:solidFill>
                  <a:srgbClr val="CC0066"/>
                </a:solidFill>
              </a:rPr>
              <a:t>（</a:t>
            </a:r>
            <a:r>
              <a:rPr lang="en-US" altLang="zh-CN" b="1" dirty="0" smtClean="0">
                <a:solidFill>
                  <a:srgbClr val="CC0066"/>
                </a:solidFill>
              </a:rPr>
              <a:t>URAT</a:t>
            </a:r>
            <a:r>
              <a:rPr lang="zh-CN" altLang="en-US" b="1" dirty="0" smtClean="0">
                <a:solidFill>
                  <a:srgbClr val="CC0066"/>
                </a:solidFill>
              </a:rPr>
              <a:t>）</a:t>
            </a:r>
            <a:r>
              <a:rPr lang="en-US" altLang="zh-CN" b="1" dirty="0" smtClean="0">
                <a:solidFill>
                  <a:srgbClr val="CC0066"/>
                </a:solidFill>
              </a:rPr>
              <a:t>----</a:t>
            </a:r>
            <a:r>
              <a:rPr lang="zh-CN" altLang="en-US" b="1" dirty="0" smtClean="0">
                <a:solidFill>
                  <a:srgbClr val="CC0066"/>
                </a:solidFill>
              </a:rPr>
              <a:t>几米</a:t>
            </a:r>
            <a:r>
              <a:rPr lang="en-US" altLang="zh-CN" b="1" dirty="0" smtClean="0">
                <a:solidFill>
                  <a:srgbClr val="CC0066"/>
                </a:solidFill>
              </a:rPr>
              <a:t>~1km</a:t>
            </a:r>
          </a:p>
          <a:p>
            <a:endParaRPr lang="en-US" altLang="zh-CN" b="1" dirty="0">
              <a:solidFill>
                <a:srgbClr val="CC0066"/>
              </a:solidFill>
            </a:endParaRPr>
          </a:p>
          <a:p>
            <a:r>
              <a:rPr lang="en-US" altLang="zh-CN" b="1" dirty="0" smtClean="0">
                <a:solidFill>
                  <a:srgbClr val="CC0066"/>
                </a:solidFill>
              </a:rPr>
              <a:t>CAN              ----</a:t>
            </a:r>
            <a:r>
              <a:rPr lang="zh-CN" altLang="en-US" b="1" dirty="0" smtClean="0">
                <a:solidFill>
                  <a:srgbClr val="CC0066"/>
                </a:solidFill>
              </a:rPr>
              <a:t>几</a:t>
            </a:r>
            <a:r>
              <a:rPr lang="zh-CN" altLang="en-US" b="1" dirty="0">
                <a:solidFill>
                  <a:srgbClr val="CC0066"/>
                </a:solidFill>
              </a:rPr>
              <a:t>米</a:t>
            </a:r>
            <a:r>
              <a:rPr lang="en-US" altLang="zh-CN" b="1" dirty="0" smtClean="0">
                <a:solidFill>
                  <a:srgbClr val="CC0066"/>
                </a:solidFill>
              </a:rPr>
              <a:t>~</a:t>
            </a:r>
            <a:r>
              <a:rPr lang="zh-CN" altLang="en-US" b="1" dirty="0" smtClean="0">
                <a:solidFill>
                  <a:srgbClr val="CC0066"/>
                </a:solidFill>
              </a:rPr>
              <a:t>几十米</a:t>
            </a:r>
            <a:endParaRPr lang="en-US" altLang="zh-CN" b="1" dirty="0" smtClean="0">
              <a:solidFill>
                <a:srgbClr val="CC0066"/>
              </a:solidFill>
            </a:endParaRPr>
          </a:p>
          <a:p>
            <a:endParaRPr lang="en-US" altLang="zh-CN" b="1" dirty="0" smtClean="0">
              <a:solidFill>
                <a:srgbClr val="CC0066"/>
              </a:solidFill>
            </a:endParaRPr>
          </a:p>
          <a:p>
            <a:r>
              <a:rPr lang="zh-CN" altLang="en-US" b="1" dirty="0" smtClean="0">
                <a:solidFill>
                  <a:srgbClr val="CC0066"/>
                </a:solidFill>
              </a:rPr>
              <a:t>以太网           </a:t>
            </a:r>
            <a:r>
              <a:rPr lang="en-US" altLang="zh-CN" b="1" dirty="0" smtClean="0">
                <a:solidFill>
                  <a:srgbClr val="CC0066"/>
                </a:solidFill>
              </a:rPr>
              <a:t>----</a:t>
            </a:r>
            <a:r>
              <a:rPr lang="zh-CN" altLang="en-US" b="1" dirty="0" smtClean="0">
                <a:solidFill>
                  <a:srgbClr val="CC0066"/>
                </a:solidFill>
              </a:rPr>
              <a:t>几十米</a:t>
            </a:r>
            <a:endParaRPr lang="en-US" altLang="zh-CN" b="1" dirty="0" smtClean="0">
              <a:solidFill>
                <a:srgbClr val="CC0066"/>
              </a:solidFill>
            </a:endParaRPr>
          </a:p>
          <a:p>
            <a:endParaRPr kumimoji="0" lang="en-US" altLang="zh-CN" b="1" dirty="0">
              <a:solidFill>
                <a:srgbClr val="CC0066"/>
              </a:solidFill>
            </a:endParaRPr>
          </a:p>
          <a:p>
            <a:r>
              <a:rPr lang="en-US" altLang="zh-CN" b="1" dirty="0" smtClean="0">
                <a:solidFill>
                  <a:srgbClr val="CC0066"/>
                </a:solidFill>
              </a:rPr>
              <a:t>WiFi </a:t>
            </a:r>
            <a:r>
              <a:rPr lang="zh-CN" altLang="en-US" b="1" dirty="0" smtClean="0">
                <a:solidFill>
                  <a:srgbClr val="CC0066"/>
                </a:solidFill>
              </a:rPr>
              <a:t>（</a:t>
            </a:r>
            <a:r>
              <a:rPr lang="en-US" altLang="zh-CN" b="1" dirty="0" err="1" smtClean="0">
                <a:solidFill>
                  <a:srgbClr val="CC0066"/>
                </a:solidFill>
              </a:rPr>
              <a:t>wireLess</a:t>
            </a:r>
            <a:r>
              <a:rPr lang="zh-CN" altLang="en-US" b="1" dirty="0" smtClean="0">
                <a:solidFill>
                  <a:srgbClr val="CC0066"/>
                </a:solidFill>
              </a:rPr>
              <a:t>）</a:t>
            </a:r>
            <a:r>
              <a:rPr lang="en-US" altLang="zh-CN" b="1" dirty="0" smtClean="0">
                <a:solidFill>
                  <a:srgbClr val="CC0066"/>
                </a:solidFill>
              </a:rPr>
              <a:t>----</a:t>
            </a:r>
            <a:r>
              <a:rPr lang="zh-CN" altLang="en-US" b="1" dirty="0">
                <a:solidFill>
                  <a:srgbClr val="CC0066"/>
                </a:solidFill>
              </a:rPr>
              <a:t>几十米</a:t>
            </a:r>
            <a:endParaRPr lang="en-US" altLang="zh-CN" b="1" dirty="0">
              <a:solidFill>
                <a:srgbClr val="CC0066"/>
              </a:solidFill>
            </a:endParaRPr>
          </a:p>
          <a:p>
            <a:endParaRPr kumimoji="0" lang="zh-CN" altLang="en-US" b="1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8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59126" y="663908"/>
            <a:ext cx="10684566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altLang="zh-CN" sz="2400" b="1" dirty="0" smtClean="0">
                <a:solidFill>
                  <a:schemeClr val="fol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10.4   </a:t>
            </a:r>
            <a:r>
              <a:rPr lang="zh-CN" altLang="en-US" sz="2400" b="1" dirty="0" smtClean="0">
                <a:solidFill>
                  <a:schemeClr val="fol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串行</a:t>
            </a:r>
            <a:r>
              <a:rPr lang="zh-CN" altLang="en-US" sz="2400" b="1" dirty="0">
                <a:solidFill>
                  <a:schemeClr val="folHlin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通信的工作方式</a:t>
            </a:r>
          </a:p>
          <a:p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单工方式  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使用一根传输线，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一个方向传输数据</a:t>
            </a:r>
          </a:p>
          <a:p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半双工方式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使用同一根传输线，</a:t>
            </a:r>
            <a:r>
              <a:rPr lang="zh-CN" altLang="en-US" sz="2000" b="1" dirty="0">
                <a:solidFill>
                  <a:srgbClr val="B43040"/>
                </a:solidFill>
                <a:latin typeface="楷体_GB2312" pitchFamily="49" charset="-122"/>
                <a:ea typeface="楷体_GB2312" pitchFamily="49" charset="-122"/>
              </a:rPr>
              <a:t>分时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进行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两个方向传输</a:t>
            </a:r>
            <a:r>
              <a:rPr lang="zh-CN" altLang="en-US" sz="20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数据，总线式（多点共线）采用</a:t>
            </a:r>
            <a:endParaRPr lang="zh-CN" altLang="en-US" sz="20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0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全双工方式 </a:t>
            </a:r>
            <a:r>
              <a:rPr lang="zh-CN" altLang="en-US" sz="20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采用两根不同的传输线传送，</a:t>
            </a:r>
            <a:r>
              <a:rPr lang="zh-CN" altLang="en-US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可同时进行发送和接收</a:t>
            </a:r>
          </a:p>
        </p:txBody>
      </p:sp>
      <p:grpSp>
        <p:nvGrpSpPr>
          <p:cNvPr id="13" name="Group 28"/>
          <p:cNvGrpSpPr>
            <a:grpSpLocks/>
          </p:cNvGrpSpPr>
          <p:nvPr/>
        </p:nvGrpSpPr>
        <p:grpSpPr bwMode="auto">
          <a:xfrm>
            <a:off x="3101009" y="2988365"/>
            <a:ext cx="3505200" cy="2819400"/>
            <a:chOff x="1296" y="2208"/>
            <a:chExt cx="2208" cy="1776"/>
          </a:xfrm>
        </p:grpSpPr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1296" y="2208"/>
              <a:ext cx="43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072" y="2208"/>
              <a:ext cx="43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1392" y="23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>
              <a:off x="3168" y="230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1728" y="2448"/>
              <a:ext cx="134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296" y="2832"/>
              <a:ext cx="43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072" y="2832"/>
              <a:ext cx="43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1392" y="297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3168" y="29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728" y="3072"/>
              <a:ext cx="134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296" y="3456"/>
              <a:ext cx="43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072" y="3456"/>
              <a:ext cx="43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1392" y="360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3168" y="35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1728" y="3648"/>
              <a:ext cx="134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1728" y="3840"/>
              <a:ext cx="134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187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32839" y="4004952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B43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异步通信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296477" y="3959709"/>
            <a:ext cx="3505200" cy="914400"/>
            <a:chOff x="960" y="1968"/>
            <a:chExt cx="2208" cy="576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60" y="2016"/>
              <a:ext cx="43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36" y="2016"/>
              <a:ext cx="43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056" y="2160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832" y="211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392" y="2160"/>
              <a:ext cx="134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1680" y="1968"/>
              <a:ext cx="5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/>
                <a:t>Data</a:t>
              </a:r>
            </a:p>
          </p:txBody>
        </p:sp>
      </p:grp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220277" y="5331309"/>
            <a:ext cx="457200" cy="304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3906077" y="5331309"/>
            <a:ext cx="457200" cy="304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268277" y="5331309"/>
            <a:ext cx="457200" cy="304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5353877" y="5331309"/>
            <a:ext cx="457200" cy="304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2915477" y="5636109"/>
            <a:ext cx="617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7335077" y="5331309"/>
            <a:ext cx="457200" cy="304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3038059" y="5900531"/>
            <a:ext cx="88392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>
                <a:ea typeface="楷体_GB2312" pitchFamily="49" charset="-122"/>
              </a:rPr>
              <a:t>    </a:t>
            </a:r>
            <a:r>
              <a:rPr lang="zh-CN" altLang="en-US" sz="1600" b="1">
                <a:ea typeface="楷体_GB2312" pitchFamily="49" charset="-122"/>
              </a:rPr>
              <a:t>以字符为单位发送，同步通过对发送的字符加附加位来实现，字符间需要隔一定时间间隙。</a:t>
            </a:r>
          </a:p>
          <a:p>
            <a:pPr>
              <a:spcBef>
                <a:spcPct val="50000"/>
              </a:spcBef>
            </a:pPr>
            <a:r>
              <a:rPr lang="zh-CN" altLang="en-US" sz="1600" b="1">
                <a:ea typeface="楷体_GB2312" pitchFamily="49" charset="-122"/>
              </a:rPr>
              <a:t>    缺点是效率相对较低。</a:t>
            </a:r>
          </a:p>
        </p:txBody>
      </p:sp>
      <p:grpSp>
        <p:nvGrpSpPr>
          <p:cNvPr id="19" name="Group 28"/>
          <p:cNvGrpSpPr>
            <a:grpSpLocks/>
          </p:cNvGrpSpPr>
          <p:nvPr/>
        </p:nvGrpSpPr>
        <p:grpSpPr bwMode="auto">
          <a:xfrm>
            <a:off x="3318012" y="465211"/>
            <a:ext cx="3505200" cy="1069975"/>
            <a:chOff x="1296" y="2064"/>
            <a:chExt cx="2208" cy="674"/>
          </a:xfrm>
        </p:grpSpPr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1296" y="2208"/>
              <a:ext cx="432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072" y="2208"/>
              <a:ext cx="43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392" y="2352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A</a:t>
              </a: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3168" y="230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B</a:t>
              </a: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28" y="2352"/>
              <a:ext cx="134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728" y="2544"/>
              <a:ext cx="1344" cy="0"/>
            </a:xfrm>
            <a:prstGeom prst="line">
              <a:avLst/>
            </a:prstGeom>
            <a:noFill/>
            <a:ln w="12700">
              <a:solidFill>
                <a:srgbClr val="008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2016" y="2064"/>
              <a:ext cx="57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Data</a:t>
              </a:r>
            </a:p>
            <a:p>
              <a:pPr>
                <a:spcBef>
                  <a:spcPct val="50000"/>
                </a:spcBef>
              </a:pPr>
              <a:endParaRPr lang="en-US" altLang="zh-CN" sz="1600" b="1"/>
            </a:p>
            <a:p>
              <a:pPr>
                <a:spcBef>
                  <a:spcPct val="50000"/>
                </a:spcBef>
              </a:pPr>
              <a:r>
                <a:rPr lang="en-US" altLang="zh-CN" sz="1600" b="1"/>
                <a:t>Clk</a:t>
              </a:r>
            </a:p>
          </p:txBody>
        </p:sp>
      </p:grpSp>
      <p:grpSp>
        <p:nvGrpSpPr>
          <p:cNvPr id="27" name="Group 47"/>
          <p:cNvGrpSpPr>
            <a:grpSpLocks/>
          </p:cNvGrpSpPr>
          <p:nvPr/>
        </p:nvGrpSpPr>
        <p:grpSpPr bwMode="auto">
          <a:xfrm>
            <a:off x="2784612" y="2141611"/>
            <a:ext cx="6172200" cy="304800"/>
            <a:chOff x="816" y="2880"/>
            <a:chExt cx="3888" cy="192"/>
          </a:xfrm>
        </p:grpSpPr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1008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1296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Rectangle 32"/>
            <p:cNvSpPr>
              <a:spLocks noChangeArrowheads="1"/>
            </p:cNvSpPr>
            <p:nvPr/>
          </p:nvSpPr>
          <p:spPr bwMode="auto">
            <a:xfrm>
              <a:off x="1584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33"/>
            <p:cNvSpPr>
              <a:spLocks noChangeArrowheads="1"/>
            </p:cNvSpPr>
            <p:nvPr/>
          </p:nvSpPr>
          <p:spPr bwMode="auto">
            <a:xfrm>
              <a:off x="1872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Rectangle 34"/>
            <p:cNvSpPr>
              <a:spLocks noChangeArrowheads="1"/>
            </p:cNvSpPr>
            <p:nvPr/>
          </p:nvSpPr>
          <p:spPr bwMode="auto">
            <a:xfrm>
              <a:off x="2160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Rectangle 35"/>
            <p:cNvSpPr>
              <a:spLocks noChangeArrowheads="1"/>
            </p:cNvSpPr>
            <p:nvPr/>
          </p:nvSpPr>
          <p:spPr bwMode="auto">
            <a:xfrm>
              <a:off x="2448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3024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3312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816" y="3072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3600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3888" y="2880"/>
              <a:ext cx="288" cy="192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1056" y="2880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/>
                <a:t>7E</a:t>
              </a:r>
            </a:p>
          </p:txBody>
        </p:sp>
        <p:sp>
          <p:nvSpPr>
            <p:cNvPr id="40" name="Text Box 43"/>
            <p:cNvSpPr txBox="1">
              <a:spLocks noChangeArrowheads="1"/>
            </p:cNvSpPr>
            <p:nvPr/>
          </p:nvSpPr>
          <p:spPr bwMode="auto">
            <a:xfrm>
              <a:off x="2448" y="2880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/>
                <a:t>7E</a:t>
              </a:r>
            </a:p>
          </p:txBody>
        </p:sp>
        <p:sp>
          <p:nvSpPr>
            <p:cNvPr id="41" name="Text Box 44"/>
            <p:cNvSpPr txBox="1">
              <a:spLocks noChangeArrowheads="1"/>
            </p:cNvSpPr>
            <p:nvPr/>
          </p:nvSpPr>
          <p:spPr bwMode="auto">
            <a:xfrm>
              <a:off x="3024" y="2880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/>
                <a:t>7E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936" y="2880"/>
              <a:ext cx="28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/>
                <a:t>7E</a:t>
              </a:r>
            </a:p>
          </p:txBody>
        </p:sp>
      </p:grpSp>
      <p:sp>
        <p:nvSpPr>
          <p:cNvPr id="43" name="Rectangle 46"/>
          <p:cNvSpPr>
            <a:spLocks noChangeArrowheads="1"/>
          </p:cNvSpPr>
          <p:nvPr/>
        </p:nvSpPr>
        <p:spPr bwMode="auto">
          <a:xfrm>
            <a:off x="1032839" y="662854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B4304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同步通信</a:t>
            </a: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064562" y="2745480"/>
            <a:ext cx="73847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ea typeface="楷体_GB2312" pitchFamily="49" charset="-122"/>
              </a:rPr>
              <a:t>    </a:t>
            </a:r>
            <a:r>
              <a:rPr lang="zh-CN" altLang="en-US" sz="1600" b="1" dirty="0">
                <a:ea typeface="楷体_GB2312" pitchFamily="49" charset="-122"/>
              </a:rPr>
              <a:t>字符可相接连续发送，由时钟和同步字符来保障数据有效接收。效率较高。</a:t>
            </a: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ea typeface="楷体_GB2312" pitchFamily="49" charset="-122"/>
              </a:rPr>
              <a:t>    缺点是需要时钟信号。</a:t>
            </a:r>
          </a:p>
        </p:txBody>
      </p:sp>
    </p:spTree>
    <p:extLst>
      <p:ext uri="{BB962C8B-B14F-4D97-AF65-F5344CB8AC3E}">
        <p14:creationId xmlns:p14="http://schemas.microsoft.com/office/powerpoint/2010/main" val="373891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882741" y="641641"/>
            <a:ext cx="21269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等线" panose="02010600030101010101" pitchFamily="2" charset="-122"/>
                <a:ea typeface="等线" panose="02010600030101010101" pitchFamily="2" charset="-122"/>
              </a:rPr>
              <a:t>异步字符格式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990600" y="1620079"/>
            <a:ext cx="7765774" cy="3536536"/>
            <a:chOff x="624" y="1584"/>
            <a:chExt cx="3600" cy="1898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864" y="2256"/>
              <a:ext cx="624" cy="0"/>
            </a:xfrm>
            <a:prstGeom prst="line">
              <a:avLst/>
            </a:prstGeom>
            <a:noFill/>
            <a:ln w="19050">
              <a:solidFill>
                <a:srgbClr val="CC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488" y="2256"/>
              <a:ext cx="0" cy="24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488" y="2496"/>
              <a:ext cx="192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Text Box 13"/>
            <p:cNvSpPr txBox="1">
              <a:spLocks noChangeArrowheads="1"/>
            </p:cNvSpPr>
            <p:nvPr/>
          </p:nvSpPr>
          <p:spPr bwMode="auto">
            <a:xfrm>
              <a:off x="1680" y="2256"/>
              <a:ext cx="1200" cy="243"/>
            </a:xfrm>
            <a:prstGeom prst="rect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8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1…0…1 …1</a:t>
              </a:r>
            </a:p>
          </p:txBody>
        </p:sp>
        <p:sp>
          <p:nvSpPr>
            <p:cNvPr id="10" name="Text Box 14"/>
            <p:cNvSpPr txBox="1">
              <a:spLocks noChangeArrowheads="1"/>
            </p:cNvSpPr>
            <p:nvPr/>
          </p:nvSpPr>
          <p:spPr bwMode="auto">
            <a:xfrm>
              <a:off x="2880" y="2256"/>
              <a:ext cx="240" cy="243"/>
            </a:xfrm>
            <a:prstGeom prst="rect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008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120" y="2256"/>
              <a:ext cx="480" cy="0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360" y="2256"/>
              <a:ext cx="0" cy="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600" y="2256"/>
              <a:ext cx="624" cy="0"/>
            </a:xfrm>
            <a:prstGeom prst="line">
              <a:avLst/>
            </a:prstGeom>
            <a:noFill/>
            <a:ln w="19050">
              <a:solidFill>
                <a:srgbClr val="CC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3168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3408" y="22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 b="1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1248" y="2928"/>
              <a:ext cx="624" cy="1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启始位</a:t>
              </a: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1584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624" y="2592"/>
              <a:ext cx="720" cy="21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空闲状态</a:t>
              </a: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 flipV="1">
              <a:off x="1104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2016" y="2928"/>
              <a:ext cx="768" cy="218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>
                  <a:ea typeface="楷体_GB2312" pitchFamily="49" charset="-122"/>
                </a:rPr>
                <a:t>5-8</a:t>
              </a:r>
              <a:r>
                <a:rPr lang="zh-CN" altLang="en-US" sz="1600" b="1">
                  <a:ea typeface="楷体_GB2312" pitchFamily="49" charset="-122"/>
                </a:rPr>
                <a:t>位数据</a:t>
              </a: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 flipV="1">
              <a:off x="2352" y="2544"/>
              <a:ext cx="1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2640" y="3264"/>
              <a:ext cx="624" cy="21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校验位</a:t>
              </a: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2976" y="25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3168" y="2928"/>
              <a:ext cx="624" cy="218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停止位</a:t>
              </a: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3504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1488" y="168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3600" y="168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1488" y="1824"/>
              <a:ext cx="211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2112" y="1584"/>
              <a:ext cx="76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600" b="1">
                  <a:ea typeface="楷体_GB2312" pitchFamily="49" charset="-122"/>
                </a:rPr>
                <a:t>异步字符</a:t>
              </a: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1488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>
              <a:off x="1680" y="20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1488" y="2016"/>
              <a:ext cx="2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/>
                <a:t>T</a:t>
              </a:r>
            </a:p>
          </p:txBody>
        </p:sp>
      </p:grp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1219200" y="5791200"/>
            <a:ext cx="6781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ea typeface="楷体_GB2312" pitchFamily="49" charset="-122"/>
              </a:rPr>
              <a:t>常采用的波特率</a:t>
            </a:r>
            <a:r>
              <a:rPr lang="zh-CN" altLang="en-US" sz="2000" b="1" dirty="0">
                <a:ea typeface="楷体_GB2312" pitchFamily="49" charset="-122"/>
              </a:rPr>
              <a:t>： </a:t>
            </a:r>
            <a:r>
              <a:rPr lang="en-US" altLang="zh-CN" sz="2000" b="1" dirty="0" smtClean="0">
                <a:ea typeface="楷体_GB2312" pitchFamily="49" charset="-122"/>
              </a:rPr>
              <a:t>2400/4800/9600/19</a:t>
            </a:r>
            <a:r>
              <a:rPr lang="en-US" altLang="zh-CN" sz="2000" b="1" dirty="0">
                <a:ea typeface="楷体_GB2312" pitchFamily="49" charset="-122"/>
              </a:rPr>
              <a:t>.</a:t>
            </a:r>
            <a:r>
              <a:rPr lang="en-US" altLang="zh-CN" sz="2000" b="1" dirty="0" smtClean="0">
                <a:ea typeface="楷体_GB2312" pitchFamily="49" charset="-122"/>
              </a:rPr>
              <a:t>2k </a:t>
            </a:r>
            <a:r>
              <a:rPr lang="en-US" altLang="zh-CN" sz="2000" b="1" dirty="0">
                <a:ea typeface="楷体_GB2312" pitchFamily="49" charset="-122"/>
              </a:rPr>
              <a:t>/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lang="en-US" altLang="zh-CN" sz="2000" b="1" dirty="0">
                <a:ea typeface="楷体_GB2312" pitchFamily="49" charset="-122"/>
              </a:rPr>
              <a:t>/115k</a:t>
            </a:r>
          </a:p>
        </p:txBody>
      </p:sp>
    </p:spTree>
    <p:extLst>
      <p:ext uri="{BB962C8B-B14F-4D97-AF65-F5344CB8AC3E}">
        <p14:creationId xmlns:p14="http://schemas.microsoft.com/office/powerpoint/2010/main" val="12458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93304" y="722243"/>
            <a:ext cx="915393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10.5  </a:t>
            </a:r>
            <a:r>
              <a:rPr lang="zh-CN" altLang="en-US" sz="20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调制</a:t>
            </a:r>
            <a:r>
              <a:rPr lang="zh-CN" altLang="en-US" sz="2000" b="1" dirty="0">
                <a:solidFill>
                  <a:srgbClr val="C00000"/>
                </a:solidFill>
                <a:latin typeface="宋体" panose="02010600030101010101" pitchFamily="2" charset="-122"/>
              </a:rPr>
              <a:t>与解调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</a:p>
          <a:p>
            <a:r>
              <a:rPr lang="zh-CN" altLang="en-US" sz="2000" dirty="0"/>
              <a:t>       </a:t>
            </a:r>
          </a:p>
          <a:p>
            <a:r>
              <a:rPr lang="zh-CN" altLang="en-US" sz="2000" dirty="0"/>
              <a:t>        </a:t>
            </a:r>
            <a:r>
              <a:rPr lang="zh-CN" altLang="en-US" sz="2000" dirty="0">
                <a:ea typeface="楷体_GB2312" pitchFamily="49" charset="-122"/>
              </a:rPr>
              <a:t>数字方波信号含丰富的频率成分，不易于在带宽有限的信道传输。一般要把数字波形信号变换成有利传输的信号形式，如特定频率的信号。</a:t>
            </a:r>
          </a:p>
          <a:p>
            <a:r>
              <a:rPr lang="zh-CN" altLang="en-US" sz="2000" dirty="0">
                <a:ea typeface="楷体_GB2312" pitchFamily="49" charset="-122"/>
              </a:rPr>
              <a:t>     常见的调制方式有</a:t>
            </a:r>
            <a:r>
              <a:rPr lang="en-US" altLang="zh-CN" sz="2000" b="1" dirty="0">
                <a:ea typeface="楷体_GB2312" pitchFamily="49" charset="-122"/>
              </a:rPr>
              <a:t>ASK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FSK</a:t>
            </a:r>
            <a:r>
              <a:rPr lang="zh-CN" altLang="en-US" sz="2000" b="1" dirty="0">
                <a:ea typeface="楷体_GB2312" pitchFamily="49" charset="-122"/>
              </a:rPr>
              <a:t>，</a:t>
            </a:r>
            <a:r>
              <a:rPr lang="en-US" altLang="zh-CN" sz="2000" b="1" dirty="0">
                <a:ea typeface="楷体_GB2312" pitchFamily="49" charset="-122"/>
              </a:rPr>
              <a:t>PSK</a:t>
            </a:r>
            <a:r>
              <a:rPr lang="zh-CN" altLang="en-US" sz="1600" b="1" dirty="0">
                <a:ea typeface="楷体_GB2312" pitchFamily="49" charset="-122"/>
              </a:rPr>
              <a:t>，</a:t>
            </a:r>
            <a:r>
              <a:rPr lang="en-US" altLang="zh-CN" sz="1600" b="1" dirty="0">
                <a:ea typeface="楷体_GB2312" pitchFamily="49" charset="-122"/>
              </a:rPr>
              <a:t>QAM</a:t>
            </a:r>
            <a:r>
              <a:rPr lang="zh-CN" altLang="en-US" sz="1600" dirty="0">
                <a:ea typeface="楷体_GB2312" pitchFamily="49" charset="-122"/>
              </a:rPr>
              <a:t>等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34405"/>
              </p:ext>
            </p:extLst>
          </p:nvPr>
        </p:nvGraphicFramePr>
        <p:xfrm>
          <a:off x="1093304" y="3597965"/>
          <a:ext cx="9942900" cy="217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位图图像" r:id="rId3" imgW="6830378" imgH="1495634" progId="Paint.Picture">
                  <p:embed/>
                </p:oleObj>
              </mc:Choice>
              <mc:Fallback>
                <p:oleObj name="位图图像" r:id="rId3" imgW="6830378" imgH="1495634" progId="Paint.Picture">
                  <p:embed/>
                  <p:pic>
                    <p:nvPicPr>
                      <p:cNvPr id="92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304" y="3597965"/>
                        <a:ext cx="9942900" cy="21766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19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4887" y="1958009"/>
            <a:ext cx="67056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RS</a:t>
            </a:r>
            <a:r>
              <a:rPr lang="zh-CN" altLang="en-US" sz="1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－２３２ 简要</a:t>
            </a:r>
            <a:endParaRPr lang="zh-CN" altLang="en-US" sz="1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1400" dirty="0">
                <a:latin typeface="楷体_GB2312" pitchFamily="49" charset="-122"/>
                <a:ea typeface="楷体_GB2312" pitchFamily="49" charset="-122"/>
              </a:rPr>
              <a:t>(a) 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机械特性：</a:t>
            </a:r>
            <a:r>
              <a:rPr lang="en-US" altLang="zh-CN" sz="1400" dirty="0">
                <a:latin typeface="楷体_GB2312" pitchFamily="49" charset="-122"/>
                <a:ea typeface="楷体_GB2312" pitchFamily="49" charset="-122"/>
              </a:rPr>
              <a:t>25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芯插座（孔或针）</a:t>
            </a:r>
          </a:p>
          <a:p>
            <a:pPr algn="just" eaLnBrk="0" hangingPunct="0"/>
            <a:r>
              <a:rPr lang="en-US" altLang="zh-CN" sz="1400" dirty="0">
                <a:latin typeface="楷体_GB2312" pitchFamily="49" charset="-122"/>
                <a:ea typeface="楷体_GB2312" pitchFamily="49" charset="-122"/>
              </a:rPr>
              <a:t>(b) 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信号定义</a:t>
            </a:r>
            <a:r>
              <a:rPr lang="zh-CN" altLang="en-US" sz="1400" dirty="0" smtClean="0"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1400" dirty="0">
              <a:latin typeface="楷体_GB2312" pitchFamily="49" charset="-122"/>
              <a:ea typeface="楷体_GB2312" pitchFamily="49" charset="-122"/>
            </a:endParaRPr>
          </a:p>
          <a:p>
            <a:pPr algn="just" eaLnBrk="0" hangingPunct="0"/>
            <a:r>
              <a:rPr lang="en-US" altLang="zh-CN" sz="1400" dirty="0">
                <a:latin typeface="楷体_GB2312" pitchFamily="49" charset="-122"/>
                <a:ea typeface="楷体_GB2312" pitchFamily="49" charset="-122"/>
              </a:rPr>
              <a:t>(c) </a:t>
            </a:r>
            <a:r>
              <a:rPr lang="zh-CN" altLang="en-US" sz="1400" dirty="0">
                <a:latin typeface="楷体_GB2312" pitchFamily="49" charset="-122"/>
                <a:ea typeface="楷体_GB2312" pitchFamily="49" charset="-122"/>
              </a:rPr>
              <a:t>电平标准：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- 3V ~ - 25V </a:t>
            </a:r>
            <a:r>
              <a:rPr lang="zh-CN" altLang="en-US" sz="1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表示逻辑 ‘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1’</a:t>
            </a:r>
            <a:r>
              <a:rPr lang="zh-CN" altLang="en-US" sz="1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+ 3V ~ +25V </a:t>
            </a:r>
            <a:r>
              <a:rPr lang="zh-CN" altLang="en-US" sz="1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表示逻辑 ‘</a:t>
            </a:r>
            <a:r>
              <a:rPr lang="en-US" altLang="zh-CN" sz="1400" b="1" dirty="0">
                <a:solidFill>
                  <a:srgbClr val="FF0000"/>
                </a:solidFill>
                <a:latin typeface="+mn-lt"/>
                <a:ea typeface="楷体_GB2312" pitchFamily="49" charset="-122"/>
              </a:rPr>
              <a:t>0’</a:t>
            </a:r>
          </a:p>
          <a:p>
            <a:pPr eaLnBrk="0" hangingPunct="0"/>
            <a:endParaRPr lang="en-US" altLang="zh-CN" sz="1400" b="1" dirty="0">
              <a:solidFill>
                <a:srgbClr val="C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9687" y="542406"/>
            <a:ext cx="29642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B43040"/>
                </a:solidFill>
              </a:rPr>
              <a:t>RS</a:t>
            </a:r>
            <a:r>
              <a:rPr lang="zh-CN" altLang="en-US" sz="2400" b="1" dirty="0" smtClean="0">
                <a:solidFill>
                  <a:srgbClr val="B43040"/>
                </a:solidFill>
              </a:rPr>
              <a:t>－</a:t>
            </a:r>
            <a:r>
              <a:rPr lang="en-US" altLang="zh-CN" sz="2400" b="1" dirty="0" smtClean="0">
                <a:solidFill>
                  <a:srgbClr val="B43040"/>
                </a:solidFill>
              </a:rPr>
              <a:t>232   /    RS485</a:t>
            </a:r>
            <a:endParaRPr lang="en-US" altLang="zh-CN" sz="2400" b="1" dirty="0">
              <a:solidFill>
                <a:srgbClr val="B43040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39687" y="1165846"/>
            <a:ext cx="3998843" cy="61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宋体" panose="02010600030101010101" pitchFamily="2" charset="-122"/>
              </a:rPr>
              <a:t>RS</a:t>
            </a:r>
            <a:r>
              <a:rPr lang="en-US" altLang="zh-CN" sz="1600" b="1" dirty="0">
                <a:latin typeface="Times New Roman" panose="02020603050405020304" pitchFamily="18" charset="0"/>
              </a:rPr>
              <a:t>—</a:t>
            </a:r>
            <a:r>
              <a:rPr lang="en-US" altLang="zh-CN" sz="1600" b="1" dirty="0">
                <a:latin typeface="宋体" panose="02010600030101010101" pitchFamily="2" charset="-122"/>
              </a:rPr>
              <a:t>Recommend Standard   (</a:t>
            </a:r>
            <a:r>
              <a:rPr lang="zh-CN" altLang="en-US" sz="1600" b="1" dirty="0">
                <a:latin typeface="宋体" panose="02010600030101010101" pitchFamily="2" charset="-122"/>
              </a:rPr>
              <a:t>推荐标准）</a:t>
            </a:r>
          </a:p>
          <a:p>
            <a:r>
              <a:rPr lang="zh-CN" altLang="en-US" sz="1400" b="1" dirty="0">
                <a:solidFill>
                  <a:srgbClr val="CCCCFF"/>
                </a:solidFill>
                <a:latin typeface="宋体" panose="02010600030101010101" pitchFamily="2" charset="-122"/>
              </a:rPr>
              <a:t>（正式的有</a:t>
            </a:r>
            <a:r>
              <a:rPr lang="en-US" altLang="zh-CN" sz="1400" b="1" dirty="0">
                <a:solidFill>
                  <a:srgbClr val="CCCCFF"/>
                </a:solidFill>
                <a:latin typeface="宋体" panose="02010600030101010101" pitchFamily="2" charset="-122"/>
              </a:rPr>
              <a:t>EIA</a:t>
            </a:r>
            <a:r>
              <a:rPr lang="zh-CN" altLang="en-US" sz="1400" b="1" dirty="0">
                <a:solidFill>
                  <a:srgbClr val="CCCCFF"/>
                </a:solidFill>
                <a:latin typeface="宋体" panose="02010600030101010101" pitchFamily="2" charset="-122"/>
              </a:rPr>
              <a:t>标准）</a:t>
            </a:r>
            <a:r>
              <a:rPr lang="zh-CN" altLang="en-US" sz="1800" b="1" dirty="0">
                <a:latin typeface="宋体" panose="02010600030101010101" pitchFamily="2" charset="-122"/>
              </a:rPr>
              <a:t> </a:t>
            </a:r>
          </a:p>
        </p:txBody>
      </p:sp>
      <p:pic>
        <p:nvPicPr>
          <p:cNvPr id="7" name="Picture 7" descr="http://public.whut.edu.cn/inis/wjyl/chap/chap7/7.files/image097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147" y="1143622"/>
            <a:ext cx="47053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56" y="3324035"/>
            <a:ext cx="7374836" cy="3524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10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public.whut.edu.cn/inis/wjyl/chap/chap7/7.files/image093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3" y="1267428"/>
            <a:ext cx="9322905" cy="535453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5399" y="496957"/>
            <a:ext cx="34050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10.6  </a:t>
            </a:r>
            <a:r>
              <a:rPr lang="zh-CN" altLang="en-US" sz="2400" b="1" dirty="0" smtClean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串行传输</a:t>
            </a:r>
            <a:r>
              <a:rPr lang="zh-CN" altLang="en-US" sz="2400" b="1" dirty="0">
                <a:solidFill>
                  <a:srgbClr val="7030A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实现示意</a:t>
            </a:r>
          </a:p>
        </p:txBody>
      </p:sp>
    </p:spTree>
    <p:extLst>
      <p:ext uri="{BB962C8B-B14F-4D97-AF65-F5344CB8AC3E}">
        <p14:creationId xmlns:p14="http://schemas.microsoft.com/office/powerpoint/2010/main" val="228251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2408</TotalTime>
  <Words>559</Words>
  <Application>Microsoft Office PowerPoint</Application>
  <PresentationFormat>宽屏</PresentationFormat>
  <Paragraphs>146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等线</vt:lpstr>
      <vt:lpstr>等线 Light</vt:lpstr>
      <vt:lpstr>楷体_GB2312</vt:lpstr>
      <vt:lpstr>宋体</vt:lpstr>
      <vt:lpstr>微软雅黑</vt:lpstr>
      <vt:lpstr>Arial</vt:lpstr>
      <vt:lpstr>Kartika</vt:lpstr>
      <vt:lpstr>Tahoma</vt:lpstr>
      <vt:lpstr>Times New Roman</vt:lpstr>
      <vt:lpstr>Office 主题​​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OIO</dc:creator>
  <cp:lastModifiedBy>lenovov</cp:lastModifiedBy>
  <cp:revision>915</cp:revision>
  <dcterms:created xsi:type="dcterms:W3CDTF">2020-09-23T02:09:00Z</dcterms:created>
  <dcterms:modified xsi:type="dcterms:W3CDTF">2020-12-21T00:40:57Z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