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33" r:id="rId3"/>
    <p:sldId id="439" r:id="rId4"/>
    <p:sldId id="419" r:id="rId5"/>
    <p:sldId id="444" r:id="rId6"/>
    <p:sldId id="445" r:id="rId7"/>
    <p:sldId id="440" r:id="rId8"/>
    <p:sldId id="447" r:id="rId9"/>
    <p:sldId id="446" r:id="rId10"/>
    <p:sldId id="450" r:id="rId11"/>
    <p:sldId id="449" r:id="rId12"/>
    <p:sldId id="454" r:id="rId13"/>
    <p:sldId id="448" r:id="rId14"/>
    <p:sldId id="441" r:id="rId15"/>
    <p:sldId id="442" r:id="rId16"/>
    <p:sldId id="443" r:id="rId17"/>
    <p:sldId id="400" r:id="rId18"/>
    <p:sldId id="434" r:id="rId19"/>
    <p:sldId id="453" r:id="rId20"/>
    <p:sldId id="459" r:id="rId21"/>
    <p:sldId id="461" r:id="rId22"/>
    <p:sldId id="456" r:id="rId23"/>
    <p:sldId id="457" r:id="rId24"/>
    <p:sldId id="458" r:id="rId25"/>
    <p:sldId id="437" r:id="rId26"/>
    <p:sldId id="438" r:id="rId27"/>
    <p:sldId id="435" r:id="rId28"/>
    <p:sldId id="40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E7E739"/>
    <a:srgbClr val="C6D749"/>
    <a:srgbClr val="E7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7" d="100"/>
          <a:sy n="77" d="100"/>
        </p:scale>
        <p:origin x="7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51CC3-5E0B-4066-ABB0-F54EE64352C1}"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F5AA11-067A-40FC-B158-2FE4680D5F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51CC3-5E0B-4066-ABB0-F54EE64352C1}" type="datetimeFigureOut">
              <a:rPr lang="zh-CN" altLang="en-US" smtClean="0"/>
              <a:t>2020/12/22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AA11-067A-40FC-B158-2FE4680D5F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7640" y="431165"/>
            <a:ext cx="3741040" cy="323215"/>
            <a:chOff x="0" y="216862"/>
            <a:chExt cx="1520633" cy="430838"/>
          </a:xfrm>
        </p:grpSpPr>
        <p:sp>
          <p:nvSpPr>
            <p:cNvPr id="5" name="标题 2"/>
            <p:cNvSpPr txBox="1"/>
            <p:nvPr/>
          </p:nvSpPr>
          <p:spPr>
            <a:xfrm>
              <a:off x="314087" y="216862"/>
              <a:ext cx="1206546" cy="425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100" b="1" dirty="0" smtClean="0">
                  <a:latin typeface="微软雅黑" panose="020B0503020204020204" pitchFamily="34" charset="-122"/>
                  <a:ea typeface="微软雅黑" panose="020B0503020204020204" pitchFamily="34" charset="-122"/>
                  <a:cs typeface="Kartika" panose="02020503030404060203" pitchFamily="18" charset="0"/>
                </a:rPr>
                <a:t> 第</a:t>
              </a:r>
              <a:r>
                <a:rPr lang="en-US" altLang="zh-CN" sz="2100" b="1" dirty="0" smtClean="0">
                  <a:latin typeface="微软雅黑" panose="020B0503020204020204" pitchFamily="34" charset="-122"/>
                  <a:ea typeface="微软雅黑" panose="020B0503020204020204" pitchFamily="34" charset="-122"/>
                  <a:cs typeface="Kartika" panose="02020503030404060203" pitchFamily="18" charset="0"/>
                </a:rPr>
                <a:t>11</a:t>
              </a:r>
              <a:r>
                <a:rPr lang="zh-CN" altLang="en-US" sz="2100" b="1" dirty="0" smtClean="0">
                  <a:latin typeface="微软雅黑" panose="020B0503020204020204" pitchFamily="34" charset="-122"/>
                  <a:ea typeface="微软雅黑" panose="020B0503020204020204" pitchFamily="34" charset="-122"/>
                  <a:cs typeface="Kartika" panose="02020503030404060203" pitchFamily="18" charset="0"/>
                </a:rPr>
                <a:t>章  中断</a:t>
              </a:r>
              <a:endParaRPr lang="en-US" altLang="zh-CN" sz="2100" b="1" dirty="0" smtClean="0">
                <a:latin typeface="微软雅黑" panose="020B0503020204020204" pitchFamily="34" charset="-122"/>
                <a:ea typeface="微软雅黑" panose="020B0503020204020204" pitchFamily="34" charset="-122"/>
                <a:cs typeface="Kartika" panose="02020503030404060203" pitchFamily="18" charset="0"/>
              </a:endParaRPr>
            </a:p>
          </p:txBody>
        </p:sp>
        <p:sp>
          <p:nvSpPr>
            <p:cNvPr id="6" name="矩形 5"/>
            <p:cNvSpPr/>
            <p:nvPr/>
          </p:nvSpPr>
          <p:spPr>
            <a:xfrm>
              <a:off x="0" y="221094"/>
              <a:ext cx="239527" cy="426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矩形 6"/>
            <p:cNvSpPr/>
            <p:nvPr/>
          </p:nvSpPr>
          <p:spPr>
            <a:xfrm flipH="1">
              <a:off x="279402" y="216862"/>
              <a:ext cx="58714" cy="42660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矩形 1"/>
          <p:cNvSpPr/>
          <p:nvPr/>
        </p:nvSpPr>
        <p:spPr>
          <a:xfrm flipH="1">
            <a:off x="2845778" y="469106"/>
            <a:ext cx="121920" cy="3194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66" name="Rectangle 5"/>
          <p:cNvSpPr>
            <a:spLocks noChangeArrowheads="1"/>
          </p:cNvSpPr>
          <p:nvPr/>
        </p:nvSpPr>
        <p:spPr bwMode="auto">
          <a:xfrm>
            <a:off x="1366574" y="2071422"/>
            <a:ext cx="8523478"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t>       </a:t>
            </a:r>
            <a:r>
              <a:rPr lang="en-US" altLang="zh-CN" sz="2000" b="1" dirty="0"/>
              <a:t>CPU</a:t>
            </a:r>
            <a:r>
              <a:rPr lang="zh-CN" altLang="en-US" sz="2000" b="1" dirty="0"/>
              <a:t>执行程序过程中，由于某事件的发生，要求</a:t>
            </a:r>
            <a:r>
              <a:rPr lang="en-US" altLang="zh-CN" sz="2000" b="1" dirty="0"/>
              <a:t>CPU</a:t>
            </a:r>
            <a:r>
              <a:rPr lang="zh-CN" altLang="en-US" sz="2000" b="1" dirty="0"/>
              <a:t>暂时停止正在执行的程序，而转向对发生的事件进行处理，事件处理结束后接着执行中止前的状态，继续执行原来的程序，这一过程称为中断。</a:t>
            </a:r>
          </a:p>
          <a:p>
            <a:r>
              <a:rPr lang="zh-CN" altLang="en-US" sz="2000" dirty="0"/>
              <a:t>          </a:t>
            </a:r>
          </a:p>
          <a:p>
            <a:r>
              <a:rPr lang="zh-CN" altLang="en-US" sz="2000" b="1" dirty="0">
                <a:solidFill>
                  <a:srgbClr val="002060"/>
                </a:solidFill>
              </a:rPr>
              <a:t>          </a:t>
            </a:r>
            <a:endParaRPr lang="en-US" altLang="zh-CN" sz="2000" b="1" dirty="0" smtClean="0">
              <a:solidFill>
                <a:srgbClr val="002060"/>
              </a:solidFill>
            </a:endParaRPr>
          </a:p>
          <a:p>
            <a:r>
              <a:rPr lang="en-US" altLang="zh-CN" sz="2000" b="1" dirty="0">
                <a:solidFill>
                  <a:srgbClr val="002060"/>
                </a:solidFill>
              </a:rPr>
              <a:t> </a:t>
            </a:r>
            <a:r>
              <a:rPr lang="en-US" altLang="zh-CN" sz="2000" b="1" dirty="0" smtClean="0">
                <a:solidFill>
                  <a:srgbClr val="002060"/>
                </a:solidFill>
              </a:rPr>
              <a:t>      </a:t>
            </a:r>
            <a:r>
              <a:rPr lang="en-US" altLang="zh-CN" sz="1600" b="1" dirty="0" smtClean="0">
                <a:solidFill>
                  <a:srgbClr val="002060"/>
                </a:solidFill>
              </a:rPr>
              <a:t>CPU</a:t>
            </a:r>
            <a:r>
              <a:rPr lang="zh-CN" altLang="en-US" sz="1600" b="1" dirty="0">
                <a:solidFill>
                  <a:srgbClr val="002060"/>
                </a:solidFill>
              </a:rPr>
              <a:t>典型的工作形式是：按预先设计的程序执行。中断机制使处理系统具有了对随机发生的事件响应能力。是计算机系统重要的一项技术。</a:t>
            </a:r>
          </a:p>
        </p:txBody>
      </p:sp>
      <p:sp>
        <p:nvSpPr>
          <p:cNvPr id="67" name="Rectangle 6"/>
          <p:cNvSpPr>
            <a:spLocks noChangeArrowheads="1"/>
          </p:cNvSpPr>
          <p:nvPr/>
        </p:nvSpPr>
        <p:spPr bwMode="auto">
          <a:xfrm>
            <a:off x="1173379" y="1229911"/>
            <a:ext cx="2735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solidFill>
                  <a:srgbClr val="CC0066"/>
                </a:solidFill>
                <a:latin typeface="Times New Roman" panose="02020603050405020304" pitchFamily="18" charset="0"/>
              </a:rPr>
              <a:t>11</a:t>
            </a:r>
            <a:r>
              <a:rPr kumimoji="0" lang="en-US" altLang="zh-CN" sz="2000" b="1" dirty="0" smtClean="0">
                <a:solidFill>
                  <a:srgbClr val="CC0066"/>
                </a:solidFill>
                <a:latin typeface="Times New Roman" panose="02020603050405020304" pitchFamily="18" charset="0"/>
              </a:rPr>
              <a:t>.1     </a:t>
            </a:r>
            <a:r>
              <a:rPr kumimoji="0" lang="zh-CN" altLang="en-US" sz="2000" b="1" dirty="0">
                <a:solidFill>
                  <a:srgbClr val="CC0066"/>
                </a:solidFill>
                <a:latin typeface="Times New Roman" panose="02020603050405020304" pitchFamily="18" charset="0"/>
              </a:rPr>
              <a:t>中断的基本概念</a:t>
            </a:r>
          </a:p>
        </p:txBody>
      </p:sp>
      <p:sp>
        <p:nvSpPr>
          <p:cNvPr id="68" name="Freeform 240"/>
          <p:cNvSpPr>
            <a:spLocks noEditPoints="1" noChangeArrowheads="1"/>
          </p:cNvSpPr>
          <p:nvPr/>
        </p:nvSpPr>
        <p:spPr bwMode="auto">
          <a:xfrm>
            <a:off x="10265318" y="5427346"/>
            <a:ext cx="1010541" cy="1054111"/>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C00000"/>
          </a:solidFill>
          <a:ln>
            <a:noFill/>
          </a:ln>
          <a:effectLst/>
        </p:spPr>
        <p:txBody>
          <a:bodyPr vert="horz" wrap="square" lIns="68580" tIns="34290" rIns="68580" bIns="3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9" name="Freeform 241"/>
          <p:cNvSpPr>
            <a:spLocks noEditPoints="1" noChangeArrowheads="1"/>
          </p:cNvSpPr>
          <p:nvPr/>
        </p:nvSpPr>
        <p:spPr bwMode="auto">
          <a:xfrm>
            <a:off x="1082141" y="4698037"/>
            <a:ext cx="732622" cy="765040"/>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rgbClr val="404040"/>
          </a:solidFill>
          <a:ln>
            <a:noFill/>
          </a:ln>
          <a:effectLst/>
        </p:spPr>
        <p:txBody>
          <a:bodyPr vert="horz" wrap="square" lIns="68580" tIns="34290" rIns="68580" bIns="34290" numCol="1" anchor="t" anchorCtr="0" compatLnSpc="1"/>
          <a:lstStyle/>
          <a:p>
            <a:endParaRPr lang="zh-CN" altLang="en-US">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00"/>
          <p:cNvGraphicFramePr>
            <a:graphicFrameLocks noGrp="1"/>
          </p:cNvGraphicFramePr>
          <p:nvPr>
            <p:ph/>
            <p:extLst>
              <p:ext uri="{D42A27DB-BD31-4B8C-83A1-F6EECF244321}">
                <p14:modId xmlns:p14="http://schemas.microsoft.com/office/powerpoint/2010/main" val="3665355961"/>
              </p:ext>
            </p:extLst>
          </p:nvPr>
        </p:nvGraphicFramePr>
        <p:xfrm>
          <a:off x="3141616" y="1256348"/>
          <a:ext cx="8583613" cy="4800601"/>
        </p:xfrm>
        <a:graphic>
          <a:graphicData uri="http://schemas.openxmlformats.org/drawingml/2006/table">
            <a:tbl>
              <a:tblPr/>
              <a:tblGrid>
                <a:gridCol w="1295419">
                  <a:extLst>
                    <a:ext uri="{9D8B030D-6E8A-4147-A177-3AD203B41FA5}">
                      <a16:colId xmlns:a16="http://schemas.microsoft.com/office/drawing/2014/main" val="20000"/>
                    </a:ext>
                  </a:extLst>
                </a:gridCol>
                <a:gridCol w="807380">
                  <a:extLst>
                    <a:ext uri="{9D8B030D-6E8A-4147-A177-3AD203B41FA5}">
                      <a16:colId xmlns:a16="http://schemas.microsoft.com/office/drawing/2014/main" val="20001"/>
                    </a:ext>
                  </a:extLst>
                </a:gridCol>
                <a:gridCol w="1326251">
                  <a:extLst>
                    <a:ext uri="{9D8B030D-6E8A-4147-A177-3AD203B41FA5}">
                      <a16:colId xmlns:a16="http://schemas.microsoft.com/office/drawing/2014/main" val="20002"/>
                    </a:ext>
                  </a:extLst>
                </a:gridCol>
                <a:gridCol w="5154563">
                  <a:extLst>
                    <a:ext uri="{9D8B030D-6E8A-4147-A177-3AD203B41FA5}">
                      <a16:colId xmlns:a16="http://schemas.microsoft.com/office/drawing/2014/main" val="20003"/>
                    </a:ext>
                  </a:extLst>
                </a:gridCol>
              </a:tblGrid>
              <a:tr h="360411">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685800" algn="l"/>
                        </a:tabLst>
                      </a:pPr>
                      <a:r>
                        <a:rPr kumimoji="0" lang="zh-CN" altLang="en-US" sz="1600" b="0" i="0" u="none" strike="noStrike" cap="none" normalizeH="0" baseline="0" dirty="0" smtClean="0">
                          <a:ln>
                            <a:noFill/>
                          </a:ln>
                          <a:solidFill>
                            <a:schemeClr val="tx1"/>
                          </a:solidFill>
                          <a:effectLst/>
                          <a:latin typeface="Arial" charset="0"/>
                          <a:ea typeface="黑体" pitchFamily="49" charset="-122"/>
                          <a:cs typeface="Arial" charset="0"/>
                        </a:rPr>
                        <a:t>异常类型</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685800" algn="l"/>
                        </a:tabLst>
                      </a:pPr>
                      <a:r>
                        <a:rPr kumimoji="0" lang="zh-CN" altLang="en-US" sz="1600" b="0" i="0" u="none" strike="noStrike" cap="none" normalizeH="0" baseline="0" smtClean="0">
                          <a:ln>
                            <a:noFill/>
                          </a:ln>
                          <a:solidFill>
                            <a:schemeClr val="tx1"/>
                          </a:solidFill>
                          <a:effectLst/>
                          <a:latin typeface="Arial" charset="0"/>
                          <a:ea typeface="黑体" pitchFamily="49" charset="-122"/>
                          <a:cs typeface="Arial" charset="0"/>
                        </a:rPr>
                        <a:t>位置</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685800" algn="l"/>
                        </a:tabLst>
                      </a:pPr>
                      <a:r>
                        <a:rPr kumimoji="0" lang="zh-CN" altLang="en-US" sz="1600" b="0" i="0" u="none" strike="noStrike" cap="none" normalizeH="0" baseline="0" dirty="0" smtClean="0">
                          <a:ln>
                            <a:noFill/>
                          </a:ln>
                          <a:solidFill>
                            <a:schemeClr val="tx1"/>
                          </a:solidFill>
                          <a:effectLst/>
                          <a:latin typeface="Arial" charset="0"/>
                          <a:ea typeface="黑体" pitchFamily="49" charset="-122"/>
                          <a:cs typeface="Arial" charset="0"/>
                        </a:rPr>
                        <a:t>优先级</a:t>
                      </a:r>
                      <a:endParaRPr kumimoji="0" lang="en-US" altLang="zh-CN" sz="1600" b="0" i="0" u="none" strike="noStrike" cap="none" normalizeH="0" baseline="0" dirty="0" smtClean="0">
                        <a:ln>
                          <a:noFill/>
                        </a:ln>
                        <a:solidFill>
                          <a:schemeClr val="tx1"/>
                        </a:solidFill>
                        <a:effectLst/>
                        <a:latin typeface="Arial" charset="0"/>
                        <a:ea typeface="黑体" pitchFamily="49" charset="-122"/>
                        <a:cs typeface="Arial" charset="0"/>
                      </a:endParaRP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685800" algn="l"/>
                        </a:tabLst>
                      </a:pPr>
                      <a:r>
                        <a:rPr kumimoji="0" lang="zh-CN" altLang="en-US" sz="1600" b="0" i="0" u="none" strike="noStrike" cap="none" normalizeH="0" baseline="0" smtClean="0">
                          <a:ln>
                            <a:noFill/>
                          </a:ln>
                          <a:solidFill>
                            <a:schemeClr val="tx1"/>
                          </a:solidFill>
                          <a:effectLst/>
                          <a:latin typeface="Arial" charset="0"/>
                          <a:ea typeface="黑体" pitchFamily="49" charset="-122"/>
                          <a:cs typeface="Arial" charset="0"/>
                        </a:rPr>
                        <a:t>描述</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60411">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0</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复位时载入向量表的第一项作为栈顶地址。</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504">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复位</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（最高）</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在上电和热复位时调用。在执行第一条指令时，优先级将降为最低（即激活（中断）的基础级别）。异步的。</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6">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不可屏蔽中断（</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NMI</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-2</a:t>
                      </a: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不可停止，也不会被复位之外的任何异常抢占。异步的。</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NMI</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仅可由软件通过</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NVIC</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中断控制状态寄存器来产生。</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069">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硬故障</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当故障由于优先级或者是可配置的故障处理程序被禁能的原因而无法激活时，所有类型的故障都会以硬故障的方式激活。这是同步的。</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069">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存储器管理</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可调整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MPU</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不匹配，包括访问冲突</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(access violation)</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和不匹配。这是同步的。</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这种异常的优先级可被改变。</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66941">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总线故障</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可调整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1441" marR="91441"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预取指故障、存储器访问故障和其它地址</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存储器相关的故障。当为精确的总线故障时是同步的，为不精确的总线故障时是异步的。</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你可以使能或禁能这种故障。</a:t>
                      </a:r>
                    </a:p>
                  </a:txBody>
                  <a:tcPr marL="91441" marR="91441"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49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833256" y="151548"/>
            <a:ext cx="7084695" cy="6610658"/>
          </a:xfrm>
          <a:prstGeom prst="rect">
            <a:avLst/>
          </a:prstGeom>
          <a:ln w="19050">
            <a:solidFill>
              <a:schemeClr val="tx1"/>
            </a:solidFill>
          </a:ln>
        </p:spPr>
      </p:pic>
      <p:pic>
        <p:nvPicPr>
          <p:cNvPr id="5" name="图片 4"/>
          <p:cNvPicPr>
            <a:picLocks noChangeAspect="1"/>
          </p:cNvPicPr>
          <p:nvPr/>
        </p:nvPicPr>
        <p:blipFill>
          <a:blip r:embed="rId3"/>
          <a:stretch>
            <a:fillRect/>
          </a:stretch>
        </p:blipFill>
        <p:spPr>
          <a:xfrm>
            <a:off x="956255" y="3304631"/>
            <a:ext cx="3676650" cy="3457575"/>
          </a:xfrm>
          <a:prstGeom prst="rect">
            <a:avLst/>
          </a:prstGeom>
          <a:ln w="19050">
            <a:solidFill>
              <a:schemeClr val="tx1"/>
            </a:solidFill>
          </a:ln>
        </p:spPr>
      </p:pic>
      <p:sp>
        <p:nvSpPr>
          <p:cNvPr id="6" name="矩形 5"/>
          <p:cNvSpPr/>
          <p:nvPr/>
        </p:nvSpPr>
        <p:spPr>
          <a:xfrm>
            <a:off x="2534195" y="5373189"/>
            <a:ext cx="696686" cy="165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174226" y="151548"/>
            <a:ext cx="4458679" cy="2929209"/>
          </a:xfrm>
          <a:prstGeom prst="rect">
            <a:avLst/>
          </a:prstGeom>
          <a:ln w="19050">
            <a:solidFill>
              <a:schemeClr val="tx1"/>
            </a:solidFill>
          </a:ln>
        </p:spPr>
      </p:pic>
      <p:sp>
        <p:nvSpPr>
          <p:cNvPr id="10" name="矩形 9"/>
          <p:cNvSpPr/>
          <p:nvPr/>
        </p:nvSpPr>
        <p:spPr>
          <a:xfrm>
            <a:off x="174226" y="487680"/>
            <a:ext cx="696686" cy="165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209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421412" y="817827"/>
            <a:ext cx="9915661"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auto">
              <a:spcBef>
                <a:spcPts val="0"/>
              </a:spcBef>
              <a:spcAft>
                <a:spcPts val="0"/>
              </a:spcAft>
              <a:defRPr/>
            </a:pPr>
            <a:r>
              <a:rPr lang="en-US" altLang="zh-CN" sz="2200" b="1" kern="0" dirty="0">
                <a:solidFill>
                  <a:sysClr val="windowText" lastClr="000000"/>
                </a:solidFill>
                <a:latin typeface="+mj-ea"/>
                <a:ea typeface="+mj-ea"/>
              </a:rPr>
              <a:t>    </a:t>
            </a:r>
            <a:r>
              <a:rPr lang="en-US" altLang="zh-CN" sz="2200" b="1" kern="0" dirty="0">
                <a:solidFill>
                  <a:srgbClr val="FF0000"/>
                </a:solidFill>
                <a:latin typeface="+mj-ea"/>
                <a:ea typeface="+mj-ea"/>
              </a:rPr>
              <a:t>STM32</a:t>
            </a:r>
            <a:r>
              <a:rPr lang="en-US" altLang="zh-CN" sz="2200" b="1" kern="0" dirty="0">
                <a:solidFill>
                  <a:sysClr val="windowText" lastClr="000000"/>
                </a:solidFill>
                <a:latin typeface="+mj-ea"/>
                <a:ea typeface="+mj-ea"/>
              </a:rPr>
              <a:t>(Cortex-M3)</a:t>
            </a:r>
            <a:r>
              <a:rPr lang="zh-CN" altLang="en-US" sz="2200" b="1" kern="0" dirty="0">
                <a:solidFill>
                  <a:sysClr val="windowText" lastClr="000000"/>
                </a:solidFill>
                <a:latin typeface="+mj-ea"/>
                <a:ea typeface="+mj-ea"/>
              </a:rPr>
              <a:t>中有两个</a:t>
            </a:r>
            <a:r>
              <a:rPr lang="zh-CN" altLang="en-US" sz="2200" b="1" kern="0" dirty="0" smtClean="0">
                <a:solidFill>
                  <a:sysClr val="windowText" lastClr="000000"/>
                </a:solidFill>
                <a:latin typeface="+mj-ea"/>
                <a:ea typeface="+mj-ea"/>
              </a:rPr>
              <a:t>优先级组</a:t>
            </a:r>
            <a:endParaRPr lang="en-US" altLang="zh-CN" sz="2200" b="1" kern="0" dirty="0" smtClean="0">
              <a:solidFill>
                <a:sysClr val="windowText" lastClr="000000"/>
              </a:solidFill>
              <a:latin typeface="+mj-ea"/>
              <a:ea typeface="+mj-ea"/>
            </a:endParaRPr>
          </a:p>
          <a:p>
            <a:pPr fontAlgn="auto">
              <a:spcBef>
                <a:spcPts val="0"/>
              </a:spcBef>
              <a:spcAft>
                <a:spcPts val="0"/>
              </a:spcAft>
              <a:defRPr/>
            </a:pPr>
            <a:endParaRPr lang="en-US" altLang="zh-CN" sz="2200" kern="0" dirty="0" smtClean="0">
              <a:solidFill>
                <a:srgbClr val="990000"/>
              </a:solidFill>
              <a:latin typeface="+mj-ea"/>
              <a:ea typeface="+mj-ea"/>
            </a:endParaRPr>
          </a:p>
          <a:p>
            <a:pPr fontAlgn="auto">
              <a:spcBef>
                <a:spcPts val="0"/>
              </a:spcBef>
              <a:spcAft>
                <a:spcPts val="0"/>
              </a:spcAft>
              <a:defRPr/>
            </a:pPr>
            <a:r>
              <a:rPr lang="en-US" altLang="zh-CN" sz="2200" b="1" kern="0" dirty="0" smtClean="0">
                <a:solidFill>
                  <a:srgbClr val="C00000"/>
                </a:solidFill>
                <a:latin typeface="华文新魏" panose="02010800040101010101" pitchFamily="2" charset="-122"/>
                <a:ea typeface="华文新魏" panose="02010800040101010101" pitchFamily="2" charset="-122"/>
              </a:rPr>
              <a:t>1</a:t>
            </a:r>
            <a:r>
              <a:rPr lang="en-US" altLang="zh-CN" sz="2200" b="1" kern="0" dirty="0">
                <a:solidFill>
                  <a:srgbClr val="C00000"/>
                </a:solidFill>
                <a:latin typeface="华文新魏" panose="02010800040101010101" pitchFamily="2" charset="-122"/>
                <a:ea typeface="华文新魏" panose="02010800040101010101" pitchFamily="2" charset="-122"/>
              </a:rPr>
              <a:t>. </a:t>
            </a:r>
            <a:r>
              <a:rPr lang="zh-CN" altLang="en-US" sz="2200" b="1" kern="0" dirty="0" smtClean="0">
                <a:solidFill>
                  <a:srgbClr val="C00000"/>
                </a:solidFill>
                <a:latin typeface="华文新魏" panose="02010800040101010101" pitchFamily="2" charset="-122"/>
                <a:ea typeface="华文新魏" panose="02010800040101010101" pitchFamily="2" charset="-122"/>
              </a:rPr>
              <a:t>抢占式</a:t>
            </a:r>
            <a:r>
              <a:rPr lang="zh-CN" altLang="en-US" sz="2200" b="1" kern="0" dirty="0">
                <a:solidFill>
                  <a:srgbClr val="C00000"/>
                </a:solidFill>
                <a:latin typeface="华文新魏" panose="02010800040101010101" pitchFamily="2" charset="-122"/>
                <a:ea typeface="华文新魏" panose="02010800040101010101" pitchFamily="2" charset="-122"/>
              </a:rPr>
              <a:t>优先级</a:t>
            </a:r>
            <a:r>
              <a:rPr lang="en-US" altLang="zh-CN" sz="2200" b="1" kern="0" dirty="0">
                <a:solidFill>
                  <a:srgbClr val="C00000"/>
                </a:solidFill>
                <a:latin typeface="华文新魏" panose="02010800040101010101" pitchFamily="2" charset="-122"/>
                <a:ea typeface="华文新魏" panose="02010800040101010101" pitchFamily="2" charset="-122"/>
              </a:rPr>
              <a:t>(pre-emption priority)</a:t>
            </a:r>
          </a:p>
          <a:p>
            <a:pPr fontAlgn="auto">
              <a:spcBef>
                <a:spcPts val="0"/>
              </a:spcBef>
              <a:spcAft>
                <a:spcPts val="0"/>
              </a:spcAft>
              <a:defRPr/>
            </a:pPr>
            <a:r>
              <a:rPr lang="en-US" altLang="zh-CN" sz="2200" b="1" kern="0" dirty="0">
                <a:solidFill>
                  <a:sysClr val="windowText" lastClr="000000"/>
                </a:solidFill>
                <a:latin typeface="楷体" panose="02010609060101010101" pitchFamily="49" charset="-122"/>
                <a:ea typeface="楷体" panose="02010609060101010101" pitchFamily="49" charset="-122"/>
              </a:rPr>
              <a:t>    </a:t>
            </a:r>
            <a:r>
              <a:rPr lang="zh-CN" altLang="en-US" sz="2200" b="1" kern="0" dirty="0">
                <a:solidFill>
                  <a:sysClr val="windowText" lastClr="000000"/>
                </a:solidFill>
                <a:latin typeface="楷体" panose="02010609060101010101" pitchFamily="49" charset="-122"/>
                <a:ea typeface="楷体" panose="02010609060101010101" pitchFamily="49" charset="-122"/>
              </a:rPr>
              <a:t>高占先式优先级的中断事件会打断当前的主程序</a:t>
            </a:r>
            <a:r>
              <a:rPr lang="en-US" altLang="zh-CN" sz="2200" b="1" kern="0" dirty="0">
                <a:solidFill>
                  <a:sysClr val="windowText" lastClr="000000"/>
                </a:solidFill>
                <a:latin typeface="楷体" panose="02010609060101010101" pitchFamily="49" charset="-122"/>
                <a:ea typeface="楷体" panose="02010609060101010101" pitchFamily="49" charset="-122"/>
              </a:rPr>
              <a:t>/</a:t>
            </a:r>
            <a:r>
              <a:rPr lang="zh-CN" altLang="en-US" sz="2200" b="1" kern="0" dirty="0">
                <a:solidFill>
                  <a:sysClr val="windowText" lastClr="000000"/>
                </a:solidFill>
                <a:latin typeface="楷体" panose="02010609060101010101" pitchFamily="49" charset="-122"/>
                <a:ea typeface="楷体" panose="02010609060101010101" pitchFamily="49" charset="-122"/>
              </a:rPr>
              <a:t>中断程序运行</a:t>
            </a:r>
            <a:r>
              <a:rPr lang="en-US" altLang="zh-CN" sz="2200" b="1" kern="0" dirty="0">
                <a:solidFill>
                  <a:sysClr val="windowText" lastClr="000000"/>
                </a:solidFill>
                <a:latin typeface="楷体" panose="02010609060101010101" pitchFamily="49" charset="-122"/>
                <a:ea typeface="楷体" panose="02010609060101010101" pitchFamily="49" charset="-122"/>
              </a:rPr>
              <a:t>—</a:t>
            </a:r>
            <a:r>
              <a:rPr lang="zh-CN" altLang="en-US" sz="2200" b="1" kern="0" dirty="0">
                <a:solidFill>
                  <a:sysClr val="windowText" lastClr="000000"/>
                </a:solidFill>
                <a:latin typeface="楷体" panose="02010609060101010101" pitchFamily="49" charset="-122"/>
                <a:ea typeface="楷体" panose="02010609060101010101" pitchFamily="49" charset="-122"/>
              </a:rPr>
              <a:t>抢断式优先响应，俗称</a:t>
            </a:r>
            <a:r>
              <a:rPr lang="zh-CN" altLang="en-US" sz="2200" b="1" kern="0" dirty="0">
                <a:solidFill>
                  <a:srgbClr val="0000FF"/>
                </a:solidFill>
                <a:latin typeface="楷体" panose="02010609060101010101" pitchFamily="49" charset="-122"/>
                <a:ea typeface="楷体" panose="02010609060101010101" pitchFamily="49" charset="-122"/>
              </a:rPr>
              <a:t>中断嵌套</a:t>
            </a:r>
            <a:r>
              <a:rPr lang="zh-CN" altLang="en-US" sz="2200" b="1" kern="0" dirty="0" smtClean="0">
                <a:solidFill>
                  <a:sysClr val="windowText" lastClr="000000"/>
                </a:solidFill>
                <a:latin typeface="楷体" panose="02010609060101010101" pitchFamily="49" charset="-122"/>
                <a:ea typeface="楷体" panose="02010609060101010101" pitchFamily="49" charset="-122"/>
              </a:rPr>
              <a:t>。</a:t>
            </a:r>
            <a:endParaRPr lang="en-US" altLang="zh-CN" sz="2200" b="1" kern="0" dirty="0" smtClean="0">
              <a:solidFill>
                <a:sysClr val="windowText" lastClr="000000"/>
              </a:solidFill>
              <a:latin typeface="楷体" panose="02010609060101010101" pitchFamily="49" charset="-122"/>
              <a:ea typeface="楷体" panose="02010609060101010101" pitchFamily="49" charset="-122"/>
            </a:endParaRPr>
          </a:p>
          <a:p>
            <a:pPr fontAlgn="auto">
              <a:spcBef>
                <a:spcPts val="0"/>
              </a:spcBef>
              <a:spcAft>
                <a:spcPts val="0"/>
              </a:spcAft>
              <a:defRPr/>
            </a:pPr>
            <a:endParaRPr lang="zh-CN" altLang="en-US" sz="2200" b="1" kern="0" dirty="0">
              <a:solidFill>
                <a:sysClr val="windowText" lastClr="000000"/>
              </a:solidFill>
              <a:latin typeface="楷体" panose="02010609060101010101" pitchFamily="49" charset="-122"/>
              <a:ea typeface="楷体" panose="02010609060101010101" pitchFamily="49" charset="-122"/>
            </a:endParaRPr>
          </a:p>
          <a:p>
            <a:pPr fontAlgn="auto">
              <a:spcBef>
                <a:spcPts val="600"/>
              </a:spcBef>
              <a:spcAft>
                <a:spcPts val="0"/>
              </a:spcAft>
              <a:defRPr/>
            </a:pPr>
            <a:r>
              <a:rPr lang="en-US" altLang="zh-CN" sz="2200" b="1" kern="0" dirty="0">
                <a:solidFill>
                  <a:srgbClr val="C00000"/>
                </a:solidFill>
                <a:latin typeface="华文新魏" panose="02010800040101010101" pitchFamily="2" charset="-122"/>
                <a:ea typeface="华文新魏" panose="02010800040101010101" pitchFamily="2" charset="-122"/>
              </a:rPr>
              <a:t>2. </a:t>
            </a:r>
            <a:r>
              <a:rPr lang="zh-CN" altLang="en-US" sz="2200" b="1" kern="0" dirty="0" smtClean="0">
                <a:solidFill>
                  <a:srgbClr val="C00000"/>
                </a:solidFill>
                <a:latin typeface="华文新魏" panose="02010800040101010101" pitchFamily="2" charset="-122"/>
                <a:ea typeface="华文新魏" panose="02010800040101010101" pitchFamily="2" charset="-122"/>
              </a:rPr>
              <a:t>副</a:t>
            </a:r>
            <a:r>
              <a:rPr lang="zh-CN" altLang="en-US" sz="2200" b="1" kern="0" dirty="0">
                <a:solidFill>
                  <a:srgbClr val="C00000"/>
                </a:solidFill>
                <a:latin typeface="华文新魏" panose="02010800040101010101" pitchFamily="2" charset="-122"/>
                <a:ea typeface="华文新魏" panose="02010800040101010101" pitchFamily="2" charset="-122"/>
              </a:rPr>
              <a:t>优先级</a:t>
            </a:r>
            <a:r>
              <a:rPr lang="en-US" altLang="zh-CN" sz="2200" b="1" kern="0" dirty="0">
                <a:solidFill>
                  <a:srgbClr val="C00000"/>
                </a:solidFill>
                <a:latin typeface="华文新魏" panose="02010800040101010101" pitchFamily="2" charset="-122"/>
                <a:ea typeface="华文新魏" panose="02010800040101010101" pitchFamily="2" charset="-122"/>
              </a:rPr>
              <a:t>(</a:t>
            </a:r>
            <a:r>
              <a:rPr lang="en-US" altLang="zh-CN" sz="2200" b="1" kern="0" dirty="0" err="1">
                <a:solidFill>
                  <a:srgbClr val="C00000"/>
                </a:solidFill>
                <a:latin typeface="华文新魏" panose="02010800040101010101" pitchFamily="2" charset="-122"/>
                <a:ea typeface="华文新魏" panose="02010800040101010101" pitchFamily="2" charset="-122"/>
              </a:rPr>
              <a:t>subpriority</a:t>
            </a:r>
            <a:r>
              <a:rPr lang="en-US" altLang="zh-CN" sz="2200" b="1" kern="0" dirty="0">
                <a:solidFill>
                  <a:srgbClr val="C00000"/>
                </a:solidFill>
                <a:latin typeface="华文新魏" panose="02010800040101010101" pitchFamily="2" charset="-122"/>
                <a:ea typeface="华文新魏" panose="02010800040101010101" pitchFamily="2" charset="-122"/>
              </a:rPr>
              <a:t>)</a:t>
            </a:r>
          </a:p>
          <a:p>
            <a:pPr fontAlgn="auto">
              <a:spcBef>
                <a:spcPts val="0"/>
              </a:spcBef>
              <a:spcAft>
                <a:spcPts val="0"/>
              </a:spcAft>
              <a:defRPr/>
            </a:pPr>
            <a:r>
              <a:rPr lang="en-US" altLang="zh-CN" sz="2200" b="1" kern="0" dirty="0">
                <a:solidFill>
                  <a:sysClr val="windowText" lastClr="000000"/>
                </a:solidFill>
                <a:latin typeface="楷体" panose="02010609060101010101" pitchFamily="49" charset="-122"/>
                <a:ea typeface="楷体" panose="02010609060101010101" pitchFamily="49" charset="-122"/>
              </a:rPr>
              <a:t>    </a:t>
            </a:r>
            <a:r>
              <a:rPr lang="zh-CN" altLang="en-US" sz="2200" b="1" kern="0" dirty="0">
                <a:solidFill>
                  <a:sysClr val="windowText" lastClr="000000"/>
                </a:solidFill>
                <a:latin typeface="楷体" panose="02010609060101010101" pitchFamily="49" charset="-122"/>
                <a:ea typeface="楷体" panose="02010609060101010101" pitchFamily="49" charset="-122"/>
              </a:rPr>
              <a:t>在占先式优先级相同的情况下，高副优先级的中断优先被响应；</a:t>
            </a:r>
          </a:p>
          <a:p>
            <a:pPr fontAlgn="auto">
              <a:spcBef>
                <a:spcPts val="0"/>
              </a:spcBef>
              <a:spcAft>
                <a:spcPts val="0"/>
              </a:spcAft>
              <a:defRPr/>
            </a:pPr>
            <a:r>
              <a:rPr lang="zh-CN" altLang="en-US" sz="2200" b="1" kern="0" dirty="0">
                <a:solidFill>
                  <a:sysClr val="windowText" lastClr="000000"/>
                </a:solidFill>
                <a:latin typeface="楷体" panose="02010609060101010101" pitchFamily="49" charset="-122"/>
                <a:ea typeface="楷体" panose="02010609060101010101" pitchFamily="49" charset="-122"/>
              </a:rPr>
              <a:t>    在占先式优先级相同的情况下，如果有低副优先级中断正在执行，高副优先级的中断要等待已被响应的低副优先级中断执行结束后才能得到响应</a:t>
            </a:r>
            <a:r>
              <a:rPr lang="en-US" altLang="zh-CN" sz="2200" b="1" kern="0" dirty="0">
                <a:solidFill>
                  <a:sysClr val="windowText" lastClr="000000"/>
                </a:solidFill>
                <a:latin typeface="楷体" panose="02010609060101010101" pitchFamily="49" charset="-122"/>
                <a:ea typeface="楷体" panose="02010609060101010101" pitchFamily="49" charset="-122"/>
              </a:rPr>
              <a:t>—</a:t>
            </a:r>
            <a:r>
              <a:rPr lang="zh-CN" altLang="en-US" sz="2200" b="1" kern="0" dirty="0">
                <a:solidFill>
                  <a:sysClr val="windowText" lastClr="000000"/>
                </a:solidFill>
                <a:latin typeface="楷体" panose="02010609060101010101" pitchFamily="49" charset="-122"/>
                <a:ea typeface="楷体" panose="02010609060101010101" pitchFamily="49" charset="-122"/>
              </a:rPr>
              <a:t>非抢断式响应</a:t>
            </a:r>
            <a:r>
              <a:rPr lang="en-US" altLang="zh-CN" sz="2200" b="1" kern="0" dirty="0">
                <a:solidFill>
                  <a:sysClr val="windowText" lastClr="000000"/>
                </a:solidFill>
                <a:latin typeface="楷体" panose="02010609060101010101" pitchFamily="49" charset="-122"/>
                <a:ea typeface="楷体" panose="02010609060101010101" pitchFamily="49" charset="-122"/>
              </a:rPr>
              <a:t>(</a:t>
            </a:r>
            <a:r>
              <a:rPr lang="zh-CN" altLang="en-US" sz="2200" b="1" kern="0" dirty="0">
                <a:solidFill>
                  <a:srgbClr val="0000FF"/>
                </a:solidFill>
                <a:latin typeface="楷体" panose="02010609060101010101" pitchFamily="49" charset="-122"/>
                <a:ea typeface="楷体" panose="02010609060101010101" pitchFamily="49" charset="-122"/>
              </a:rPr>
              <a:t>不能嵌套</a:t>
            </a:r>
            <a:r>
              <a:rPr lang="en-US" altLang="zh-CN" sz="2200" b="1" kern="0" dirty="0">
                <a:solidFill>
                  <a:sysClr val="windowText" lastClr="000000"/>
                </a:solidFill>
                <a:latin typeface="楷体" panose="02010609060101010101" pitchFamily="49" charset="-122"/>
                <a:ea typeface="楷体" panose="02010609060101010101" pitchFamily="49" charset="-122"/>
              </a:rPr>
              <a:t>)</a:t>
            </a:r>
            <a:r>
              <a:rPr lang="zh-CN" altLang="en-US" sz="2200" b="1" kern="0" dirty="0">
                <a:solidFill>
                  <a:sysClr val="windowText" lastClr="00000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42384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2018.cnblogs.com/blog/871381/201711/871381-20171125141916781-729032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6" y="975359"/>
            <a:ext cx="4982481" cy="258937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5417780" y="966651"/>
            <a:ext cx="6758692" cy="4389666"/>
          </a:xfrm>
          <a:prstGeom prst="rect">
            <a:avLst/>
          </a:prstGeom>
        </p:spPr>
      </p:pic>
      <p:sp>
        <p:nvSpPr>
          <p:cNvPr id="6" name="矩形 5"/>
          <p:cNvSpPr/>
          <p:nvPr/>
        </p:nvSpPr>
        <p:spPr>
          <a:xfrm>
            <a:off x="1374775" y="441046"/>
            <a:ext cx="2031325" cy="369332"/>
          </a:xfrm>
          <a:prstGeom prst="rect">
            <a:avLst/>
          </a:prstGeom>
          <a:solidFill>
            <a:srgbClr val="FFC000"/>
          </a:solidFill>
        </p:spPr>
        <p:txBody>
          <a:bodyPr wrap="none">
            <a:spAutoFit/>
          </a:bodyPr>
          <a:lstStyle/>
          <a:p>
            <a:r>
              <a:rPr lang="zh-CN" altLang="en-US" b="1" dirty="0" smtClean="0"/>
              <a:t>中断优先级及示例</a:t>
            </a:r>
            <a:endParaRPr lang="en-US" altLang="zh-CN" b="1" dirty="0"/>
          </a:p>
        </p:txBody>
      </p:sp>
      <p:pic>
        <p:nvPicPr>
          <p:cNvPr id="5" name="Picture 60" descr="B(Z$G[]OU{5T%]Y3XWX(V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7" y="4284616"/>
            <a:ext cx="4947680" cy="201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32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0857" y="740982"/>
            <a:ext cx="10528663" cy="4278094"/>
          </a:xfrm>
          <a:prstGeom prst="rect">
            <a:avLst/>
          </a:prstGeom>
        </p:spPr>
        <p:txBody>
          <a:bodyPr wrap="square">
            <a:spAutoFit/>
          </a:bodyPr>
          <a:lstStyle/>
          <a:p>
            <a:r>
              <a:rPr lang="en-US" altLang="zh-CN" sz="2400" b="1" dirty="0">
                <a:solidFill>
                  <a:schemeClr val="accent5">
                    <a:lumMod val="50000"/>
                  </a:schemeClr>
                </a:solidFill>
              </a:rPr>
              <a:t>External interrupt/event controller (</a:t>
            </a:r>
            <a:r>
              <a:rPr lang="en-US" altLang="zh-CN" sz="2400" b="1" dirty="0">
                <a:solidFill>
                  <a:srgbClr val="C00000"/>
                </a:solidFill>
              </a:rPr>
              <a:t>EXTI</a:t>
            </a:r>
            <a:r>
              <a:rPr lang="en-US" altLang="zh-CN" sz="2400" b="1" dirty="0" smtClean="0">
                <a:solidFill>
                  <a:schemeClr val="accent5">
                    <a:lumMod val="50000"/>
                  </a:schemeClr>
                </a:solidFill>
              </a:rPr>
              <a:t>)</a:t>
            </a:r>
          </a:p>
          <a:p>
            <a:endParaRPr lang="en-US" altLang="zh-CN" sz="2400" b="1" dirty="0">
              <a:solidFill>
                <a:schemeClr val="accent5">
                  <a:lumMod val="50000"/>
                </a:schemeClr>
              </a:solidFill>
            </a:endParaRPr>
          </a:p>
          <a:p>
            <a:r>
              <a:rPr lang="en-US" altLang="zh-CN" sz="1600" b="1" dirty="0" smtClean="0">
                <a:latin typeface="+mn-ea"/>
              </a:rPr>
              <a:t>   The </a:t>
            </a:r>
            <a:r>
              <a:rPr lang="en-US" altLang="zh-CN" sz="1600" b="1" dirty="0">
                <a:latin typeface="+mn-ea"/>
              </a:rPr>
              <a:t>external interrupt/event controller consists of up to 20 edge detectors in connectivity</a:t>
            </a:r>
          </a:p>
          <a:p>
            <a:r>
              <a:rPr lang="en-US" altLang="zh-CN" sz="1600" b="1" dirty="0">
                <a:latin typeface="+mn-ea"/>
              </a:rPr>
              <a:t>line devices, or 19 edge detectors in other devices for generating event/interrupt requests.</a:t>
            </a:r>
          </a:p>
          <a:p>
            <a:r>
              <a:rPr lang="en-US" altLang="zh-CN" sz="1600" b="1" dirty="0" smtClean="0">
                <a:latin typeface="+mn-ea"/>
              </a:rPr>
              <a:t>   Each </a:t>
            </a:r>
            <a:r>
              <a:rPr lang="en-US" altLang="zh-CN" sz="1600" b="1" dirty="0">
                <a:latin typeface="+mn-ea"/>
              </a:rPr>
              <a:t>input line can be independently configured to select the type (event or interrupt) and</a:t>
            </a:r>
          </a:p>
          <a:p>
            <a:r>
              <a:rPr lang="en-US" altLang="zh-CN" sz="1600" b="1" dirty="0">
                <a:latin typeface="+mn-ea"/>
              </a:rPr>
              <a:t>the corresponding trigger event (rising or falling or both</a:t>
            </a:r>
            <a:r>
              <a:rPr lang="en-US" altLang="zh-CN" sz="1600" b="1" dirty="0" smtClean="0">
                <a:latin typeface="+mn-ea"/>
              </a:rPr>
              <a:t>).</a:t>
            </a:r>
          </a:p>
          <a:p>
            <a:r>
              <a:rPr lang="en-US" altLang="zh-CN" sz="1600" b="1" dirty="0">
                <a:latin typeface="+mn-ea"/>
              </a:rPr>
              <a:t> </a:t>
            </a:r>
            <a:r>
              <a:rPr lang="en-US" altLang="zh-CN" sz="1600" b="1" dirty="0" smtClean="0">
                <a:latin typeface="+mn-ea"/>
              </a:rPr>
              <a:t>  </a:t>
            </a:r>
            <a:r>
              <a:rPr lang="en-US" altLang="zh-CN" sz="1600" b="1" dirty="0">
                <a:latin typeface="+mn-ea"/>
              </a:rPr>
              <a:t>Each line can also </a:t>
            </a:r>
            <a:r>
              <a:rPr lang="en-US" altLang="zh-CN" sz="1600" b="1" dirty="0" smtClean="0">
                <a:latin typeface="+mn-ea"/>
              </a:rPr>
              <a:t>masked independently</a:t>
            </a:r>
            <a:r>
              <a:rPr lang="en-US" altLang="zh-CN" sz="1600" b="1" dirty="0">
                <a:latin typeface="+mn-ea"/>
              </a:rPr>
              <a:t>. </a:t>
            </a:r>
            <a:endParaRPr lang="en-US" altLang="zh-CN" sz="1600" b="1" dirty="0" smtClean="0">
              <a:latin typeface="+mn-ea"/>
            </a:endParaRPr>
          </a:p>
          <a:p>
            <a:r>
              <a:rPr lang="en-US" altLang="zh-CN" sz="1600" b="1" dirty="0">
                <a:latin typeface="+mn-ea"/>
              </a:rPr>
              <a:t> </a:t>
            </a:r>
            <a:r>
              <a:rPr lang="en-US" altLang="zh-CN" sz="1600" b="1" dirty="0" smtClean="0">
                <a:latin typeface="+mn-ea"/>
              </a:rPr>
              <a:t>  A </a:t>
            </a:r>
            <a:r>
              <a:rPr lang="en-US" altLang="zh-CN" sz="1600" b="1" dirty="0">
                <a:latin typeface="+mn-ea"/>
              </a:rPr>
              <a:t>pending register maintains the status line of the interrupt requests</a:t>
            </a:r>
          </a:p>
          <a:p>
            <a:endParaRPr lang="en-US" altLang="zh-CN" sz="2800" b="1" dirty="0" smtClean="0">
              <a:latin typeface="Arial-BoldMT"/>
            </a:endParaRPr>
          </a:p>
          <a:p>
            <a:r>
              <a:rPr lang="en-US" altLang="zh-CN" sz="2400" b="1" dirty="0" smtClean="0">
                <a:solidFill>
                  <a:srgbClr val="C00000"/>
                </a:solidFill>
                <a:latin typeface="Arial-BoldMT"/>
              </a:rPr>
              <a:t>features</a:t>
            </a:r>
            <a:endParaRPr lang="en-US" altLang="zh-CN" sz="2400" b="1" dirty="0">
              <a:solidFill>
                <a:srgbClr val="C00000"/>
              </a:solidFill>
              <a:latin typeface="Arial-BoldMT"/>
            </a:endParaRPr>
          </a:p>
          <a:p>
            <a:r>
              <a:rPr lang="en-US" altLang="zh-CN" b="1" dirty="0" smtClean="0">
                <a:solidFill>
                  <a:schemeClr val="tx2">
                    <a:lumMod val="50000"/>
                  </a:schemeClr>
                </a:solidFill>
                <a:latin typeface="Symbol" panose="05050102010706020507" pitchFamily="18" charset="2"/>
              </a:rPr>
              <a:t>• </a:t>
            </a:r>
            <a:r>
              <a:rPr lang="en-US" altLang="zh-CN" b="1" dirty="0">
                <a:solidFill>
                  <a:schemeClr val="tx2">
                    <a:lumMod val="50000"/>
                  </a:schemeClr>
                </a:solidFill>
                <a:latin typeface="ArialMT"/>
              </a:rPr>
              <a:t>Independent trigger and mask on each interrupt/event line</a:t>
            </a:r>
          </a:p>
          <a:p>
            <a:r>
              <a:rPr lang="en-US" altLang="zh-CN" b="1" dirty="0">
                <a:solidFill>
                  <a:schemeClr val="tx2">
                    <a:lumMod val="50000"/>
                  </a:schemeClr>
                </a:solidFill>
                <a:latin typeface="Symbol" panose="05050102010706020507" pitchFamily="18" charset="2"/>
              </a:rPr>
              <a:t>• </a:t>
            </a:r>
            <a:r>
              <a:rPr lang="en-US" altLang="zh-CN" b="1" dirty="0">
                <a:solidFill>
                  <a:schemeClr val="tx2">
                    <a:lumMod val="50000"/>
                  </a:schemeClr>
                </a:solidFill>
                <a:latin typeface="ArialMT"/>
              </a:rPr>
              <a:t>Dedicated status bit for each interrupt line</a:t>
            </a:r>
          </a:p>
          <a:p>
            <a:r>
              <a:rPr lang="en-US" altLang="zh-CN" b="1" dirty="0">
                <a:solidFill>
                  <a:schemeClr val="tx2">
                    <a:lumMod val="50000"/>
                  </a:schemeClr>
                </a:solidFill>
                <a:latin typeface="Symbol" panose="05050102010706020507" pitchFamily="18" charset="2"/>
              </a:rPr>
              <a:t>• </a:t>
            </a:r>
            <a:r>
              <a:rPr lang="en-US" altLang="zh-CN" b="1" dirty="0">
                <a:solidFill>
                  <a:schemeClr val="tx2">
                    <a:lumMod val="50000"/>
                  </a:schemeClr>
                </a:solidFill>
                <a:latin typeface="ArialMT"/>
              </a:rPr>
              <a:t>Generation of up to 20 software event/interrupt requests</a:t>
            </a:r>
          </a:p>
          <a:p>
            <a:r>
              <a:rPr lang="en-US" altLang="zh-CN" b="1" dirty="0">
                <a:solidFill>
                  <a:schemeClr val="tx2">
                    <a:lumMod val="50000"/>
                  </a:schemeClr>
                </a:solidFill>
                <a:latin typeface="Symbol" panose="05050102010706020507" pitchFamily="18" charset="2"/>
              </a:rPr>
              <a:t>• </a:t>
            </a:r>
            <a:r>
              <a:rPr lang="en-US" altLang="zh-CN" b="1" dirty="0">
                <a:solidFill>
                  <a:schemeClr val="tx2">
                    <a:lumMod val="50000"/>
                  </a:schemeClr>
                </a:solidFill>
                <a:latin typeface="ArialMT"/>
              </a:rPr>
              <a:t>Detection of external signal with pulse width lower than APB2 clock period. </a:t>
            </a:r>
            <a:endParaRPr lang="zh-CN" altLang="en-US" b="1" dirty="0">
              <a:solidFill>
                <a:schemeClr val="tx2">
                  <a:lumMod val="50000"/>
                </a:schemeClr>
              </a:solidFill>
            </a:endParaRPr>
          </a:p>
        </p:txBody>
      </p:sp>
    </p:spTree>
    <p:extLst>
      <p:ext uri="{BB962C8B-B14F-4D97-AF65-F5344CB8AC3E}">
        <p14:creationId xmlns:p14="http://schemas.microsoft.com/office/powerpoint/2010/main" val="1245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01439" y="82731"/>
            <a:ext cx="8217746" cy="6775269"/>
          </a:xfrm>
          <a:prstGeom prst="rect">
            <a:avLst/>
          </a:prstGeom>
        </p:spPr>
      </p:pic>
      <p:sp>
        <p:nvSpPr>
          <p:cNvPr id="3" name="矩形 2"/>
          <p:cNvSpPr/>
          <p:nvPr/>
        </p:nvSpPr>
        <p:spPr>
          <a:xfrm>
            <a:off x="2760618" y="1706881"/>
            <a:ext cx="2899954" cy="1692771"/>
          </a:xfrm>
          <a:prstGeom prst="rect">
            <a:avLst/>
          </a:prstGeom>
          <a:solidFill>
            <a:srgbClr val="FFFF00"/>
          </a:solidFill>
          <a:ln w="19050">
            <a:solidFill>
              <a:schemeClr val="tx1"/>
            </a:solidFill>
          </a:ln>
        </p:spPr>
        <p:txBody>
          <a:bodyPr wrap="square">
            <a:spAutoFit/>
          </a:bodyPr>
          <a:lstStyle/>
          <a:p>
            <a:r>
              <a:rPr lang="en-US" altLang="zh-CN" b="1" dirty="0" smtClean="0">
                <a:latin typeface="+mn-ea"/>
              </a:rPr>
              <a:t>19 </a:t>
            </a:r>
            <a:r>
              <a:rPr lang="en-US" altLang="zh-CN" b="1" dirty="0">
                <a:latin typeface="+mn-ea"/>
              </a:rPr>
              <a:t>edge detectors </a:t>
            </a:r>
            <a:endParaRPr lang="en-US" altLang="zh-CN" b="1" dirty="0" smtClean="0">
              <a:latin typeface="+mn-ea"/>
            </a:endParaRPr>
          </a:p>
          <a:p>
            <a:r>
              <a:rPr lang="en-US" altLang="zh-CN" b="1" dirty="0" smtClean="0">
                <a:latin typeface="+mn-ea"/>
              </a:rPr>
              <a:t>for </a:t>
            </a:r>
            <a:r>
              <a:rPr lang="en-US" altLang="zh-CN" b="1" dirty="0">
                <a:latin typeface="+mn-ea"/>
              </a:rPr>
              <a:t>generating event/interrupt </a:t>
            </a:r>
            <a:r>
              <a:rPr lang="en-US" altLang="zh-CN" b="1" dirty="0" smtClean="0">
                <a:latin typeface="+mn-ea"/>
              </a:rPr>
              <a:t>requests</a:t>
            </a:r>
          </a:p>
          <a:p>
            <a:endParaRPr lang="en-US" altLang="zh-CN" b="1" dirty="0">
              <a:latin typeface="+mn-ea"/>
            </a:endParaRPr>
          </a:p>
          <a:p>
            <a:r>
              <a:rPr lang="zh-CN" altLang="en-US" sz="1600" b="1" dirty="0" smtClean="0">
                <a:solidFill>
                  <a:srgbClr val="002060"/>
                </a:solidFill>
                <a:latin typeface="+mn-ea"/>
              </a:rPr>
              <a:t>  可以看作多个外部中断请求引脚输入</a:t>
            </a:r>
            <a:r>
              <a:rPr lang="en-US" altLang="zh-CN" sz="1600" b="1" dirty="0" smtClean="0">
                <a:solidFill>
                  <a:srgbClr val="002060"/>
                </a:solidFill>
                <a:latin typeface="+mn-ea"/>
              </a:rPr>
              <a:t>  </a:t>
            </a:r>
            <a:endParaRPr lang="zh-CN" altLang="en-US" sz="1600" dirty="0">
              <a:solidFill>
                <a:srgbClr val="002060"/>
              </a:solidFill>
            </a:endParaRPr>
          </a:p>
        </p:txBody>
      </p:sp>
      <p:pic>
        <p:nvPicPr>
          <p:cNvPr id="6" name="图片 5"/>
          <p:cNvPicPr>
            <a:picLocks noChangeAspect="1"/>
          </p:cNvPicPr>
          <p:nvPr/>
        </p:nvPicPr>
        <p:blipFill>
          <a:blip r:embed="rId3"/>
          <a:stretch>
            <a:fillRect/>
          </a:stretch>
        </p:blipFill>
        <p:spPr>
          <a:xfrm>
            <a:off x="102183" y="121919"/>
            <a:ext cx="2443866" cy="6681468"/>
          </a:xfrm>
          <a:prstGeom prst="rect">
            <a:avLst/>
          </a:prstGeom>
          <a:ln w="19050">
            <a:solidFill>
              <a:schemeClr val="tx1"/>
            </a:solidFill>
          </a:ln>
        </p:spPr>
      </p:pic>
      <p:pic>
        <p:nvPicPr>
          <p:cNvPr id="8" name="图片 7"/>
          <p:cNvPicPr>
            <a:picLocks noChangeAspect="1"/>
          </p:cNvPicPr>
          <p:nvPr/>
        </p:nvPicPr>
        <p:blipFill>
          <a:blip r:embed="rId4"/>
          <a:stretch>
            <a:fillRect/>
          </a:stretch>
        </p:blipFill>
        <p:spPr>
          <a:xfrm>
            <a:off x="2624427" y="5791668"/>
            <a:ext cx="4002796" cy="926267"/>
          </a:xfrm>
          <a:prstGeom prst="rect">
            <a:avLst/>
          </a:prstGeom>
          <a:ln w="12700">
            <a:solidFill>
              <a:schemeClr val="tx1"/>
            </a:solidFill>
          </a:ln>
        </p:spPr>
      </p:pic>
    </p:spTree>
    <p:extLst>
      <p:ext uri="{BB962C8B-B14F-4D97-AF65-F5344CB8AC3E}">
        <p14:creationId xmlns:p14="http://schemas.microsoft.com/office/powerpoint/2010/main" val="234319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202734" y="1254034"/>
            <a:ext cx="10848975" cy="5499464"/>
          </a:xfrm>
          <a:prstGeom prst="rect">
            <a:avLst/>
          </a:prstGeom>
        </p:spPr>
      </p:pic>
      <p:sp>
        <p:nvSpPr>
          <p:cNvPr id="13" name="矩形 12"/>
          <p:cNvSpPr/>
          <p:nvPr/>
        </p:nvSpPr>
        <p:spPr>
          <a:xfrm>
            <a:off x="561211" y="694476"/>
            <a:ext cx="2068777" cy="369332"/>
          </a:xfrm>
          <a:prstGeom prst="rect">
            <a:avLst/>
          </a:prstGeom>
        </p:spPr>
        <p:txBody>
          <a:bodyPr wrap="square">
            <a:spAutoFit/>
          </a:bodyPr>
          <a:lstStyle/>
          <a:p>
            <a:r>
              <a:rPr lang="en-US" altLang="zh-CN" b="1" dirty="0" smtClean="0">
                <a:solidFill>
                  <a:srgbClr val="C00000"/>
                </a:solidFill>
              </a:rPr>
              <a:t>EXTI</a:t>
            </a:r>
            <a:r>
              <a:rPr lang="zh-CN" altLang="en-US" b="1" dirty="0" smtClean="0">
                <a:solidFill>
                  <a:srgbClr val="C00000"/>
                </a:solidFill>
              </a:rPr>
              <a:t>寄存器（参考）</a:t>
            </a:r>
            <a:endParaRPr lang="zh-CN" altLang="en-US" dirty="0"/>
          </a:p>
        </p:txBody>
      </p:sp>
    </p:spTree>
    <p:extLst>
      <p:ext uri="{BB962C8B-B14F-4D97-AF65-F5344CB8AC3E}">
        <p14:creationId xmlns:p14="http://schemas.microsoft.com/office/powerpoint/2010/main" val="1764102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72000" y="558521"/>
            <a:ext cx="7271657" cy="5733422"/>
          </a:xfrm>
          <a:prstGeom prst="rect">
            <a:avLst/>
          </a:prstGeom>
          <a:ln w="19050">
            <a:solidFill>
              <a:schemeClr val="tx1"/>
            </a:solidFill>
            <a:prstDash val="sysDash"/>
          </a:ln>
        </p:spPr>
      </p:pic>
      <p:sp>
        <p:nvSpPr>
          <p:cNvPr id="5" name="矩形 4"/>
          <p:cNvSpPr/>
          <p:nvPr/>
        </p:nvSpPr>
        <p:spPr>
          <a:xfrm>
            <a:off x="909555" y="558521"/>
            <a:ext cx="1807520" cy="646331"/>
          </a:xfrm>
          <a:prstGeom prst="rect">
            <a:avLst/>
          </a:prstGeom>
          <a:solidFill>
            <a:srgbClr val="92D050"/>
          </a:solidFill>
        </p:spPr>
        <p:txBody>
          <a:bodyPr wrap="square">
            <a:spAutoFit/>
          </a:bodyPr>
          <a:lstStyle/>
          <a:p>
            <a:r>
              <a:rPr lang="zh-CN" altLang="en-US" b="1" dirty="0" smtClean="0">
                <a:solidFill>
                  <a:srgbClr val="7030A0"/>
                </a:solidFill>
              </a:rPr>
              <a:t>外设（</a:t>
            </a:r>
            <a:r>
              <a:rPr lang="en-US" altLang="zh-CN" b="1" dirty="0" smtClean="0">
                <a:solidFill>
                  <a:srgbClr val="7030A0"/>
                </a:solidFill>
              </a:rPr>
              <a:t>ADC</a:t>
            </a:r>
            <a:r>
              <a:rPr lang="zh-CN" altLang="en-US" b="1" dirty="0" smtClean="0">
                <a:solidFill>
                  <a:srgbClr val="7030A0"/>
                </a:solidFill>
              </a:rPr>
              <a:t>）与</a:t>
            </a:r>
            <a:r>
              <a:rPr lang="en-US" altLang="zh-CN" b="1" dirty="0" smtClean="0">
                <a:solidFill>
                  <a:srgbClr val="7030A0"/>
                </a:solidFill>
              </a:rPr>
              <a:t>NVIC</a:t>
            </a:r>
            <a:r>
              <a:rPr lang="zh-CN" altLang="en-US" b="1" dirty="0" smtClean="0">
                <a:solidFill>
                  <a:srgbClr val="7030A0"/>
                </a:solidFill>
              </a:rPr>
              <a:t>关系示意</a:t>
            </a:r>
            <a:endParaRPr lang="zh-CN" altLang="en-US" b="1" dirty="0">
              <a:solidFill>
                <a:srgbClr val="7030A0"/>
              </a:solidFill>
            </a:endParaRPr>
          </a:p>
        </p:txBody>
      </p:sp>
      <p:sp>
        <p:nvSpPr>
          <p:cNvPr id="8" name="矩形 7"/>
          <p:cNvSpPr/>
          <p:nvPr/>
        </p:nvSpPr>
        <p:spPr>
          <a:xfrm>
            <a:off x="10154194" y="1204852"/>
            <a:ext cx="1402082" cy="205938"/>
          </a:xfrm>
          <a:prstGeom prst="rect">
            <a:avLst/>
          </a:prstGeom>
          <a:solidFill>
            <a:srgbClr val="FF0000">
              <a:alpha val="46000"/>
            </a:srgbClr>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518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552122" y="102135"/>
            <a:ext cx="7420111" cy="6755866"/>
          </a:xfrm>
          <a:prstGeom prst="rect">
            <a:avLst/>
          </a:prstGeom>
        </p:spPr>
      </p:pic>
      <p:sp>
        <p:nvSpPr>
          <p:cNvPr id="7" name="矩形 6"/>
          <p:cNvSpPr/>
          <p:nvPr/>
        </p:nvSpPr>
        <p:spPr>
          <a:xfrm>
            <a:off x="6365965" y="4940828"/>
            <a:ext cx="931818" cy="458485"/>
          </a:xfrm>
          <a:prstGeom prst="rect">
            <a:avLst/>
          </a:prstGeom>
          <a:solidFill>
            <a:srgbClr val="FF0000">
              <a:alpha val="46000"/>
            </a:srgbClr>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252" y="471435"/>
            <a:ext cx="2025234" cy="646331"/>
          </a:xfrm>
          <a:prstGeom prst="rect">
            <a:avLst/>
          </a:prstGeom>
          <a:solidFill>
            <a:srgbClr val="92D050"/>
          </a:solidFill>
        </p:spPr>
        <p:txBody>
          <a:bodyPr wrap="square">
            <a:spAutoFit/>
          </a:bodyPr>
          <a:lstStyle/>
          <a:p>
            <a:r>
              <a:rPr lang="zh-CN" altLang="en-US" b="1" dirty="0" smtClean="0">
                <a:solidFill>
                  <a:srgbClr val="7030A0"/>
                </a:solidFill>
              </a:rPr>
              <a:t>外设（</a:t>
            </a:r>
            <a:r>
              <a:rPr lang="en-US" altLang="zh-CN" b="1" dirty="0" smtClean="0">
                <a:solidFill>
                  <a:srgbClr val="7030A0"/>
                </a:solidFill>
              </a:rPr>
              <a:t>UART</a:t>
            </a:r>
            <a:r>
              <a:rPr lang="zh-CN" altLang="en-US" b="1" dirty="0" smtClean="0">
                <a:solidFill>
                  <a:srgbClr val="7030A0"/>
                </a:solidFill>
              </a:rPr>
              <a:t>）中断相关内容示意</a:t>
            </a:r>
            <a:endParaRPr lang="zh-CN" altLang="en-US" b="1" dirty="0">
              <a:solidFill>
                <a:srgbClr val="7030A0"/>
              </a:solidFill>
            </a:endParaRPr>
          </a:p>
        </p:txBody>
      </p:sp>
      <p:pic>
        <p:nvPicPr>
          <p:cNvPr id="2" name="图片 1"/>
          <p:cNvPicPr>
            <a:picLocks noChangeAspect="1"/>
          </p:cNvPicPr>
          <p:nvPr/>
        </p:nvPicPr>
        <p:blipFill>
          <a:blip r:embed="rId3"/>
          <a:stretch>
            <a:fillRect/>
          </a:stretch>
        </p:blipFill>
        <p:spPr>
          <a:xfrm>
            <a:off x="179979" y="3683727"/>
            <a:ext cx="5710813" cy="3048994"/>
          </a:xfrm>
          <a:prstGeom prst="rect">
            <a:avLst/>
          </a:prstGeom>
          <a:ln w="19050">
            <a:solidFill>
              <a:schemeClr val="tx1"/>
            </a:solidFill>
            <a:prstDash val="sysDash"/>
          </a:ln>
        </p:spPr>
      </p:pic>
    </p:spTree>
    <p:extLst>
      <p:ext uri="{BB962C8B-B14F-4D97-AF65-F5344CB8AC3E}">
        <p14:creationId xmlns:p14="http://schemas.microsoft.com/office/powerpoint/2010/main" val="379430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6403578" y="460640"/>
            <a:ext cx="21939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2400" dirty="0" smtClean="0">
                <a:solidFill>
                  <a:srgbClr val="C00000"/>
                </a:solidFill>
                <a:latin typeface="华文新魏" panose="02010800040101010101" pitchFamily="2" charset="-122"/>
                <a:ea typeface="华文新魏" panose="02010800040101010101" pitchFamily="2" charset="-122"/>
              </a:rPr>
              <a:t>中断进入</a:t>
            </a:r>
            <a:r>
              <a:rPr lang="zh-CN" altLang="en-US" sz="2400" dirty="0">
                <a:solidFill>
                  <a:srgbClr val="C00000"/>
                </a:solidFill>
                <a:latin typeface="华文新魏" panose="02010800040101010101" pitchFamily="2" charset="-122"/>
                <a:ea typeface="华文新魏" panose="02010800040101010101" pitchFamily="2" charset="-122"/>
              </a:rPr>
              <a:t>步骤</a:t>
            </a:r>
          </a:p>
        </p:txBody>
      </p:sp>
      <p:sp>
        <p:nvSpPr>
          <p:cNvPr id="6" name="Text Box 37"/>
          <p:cNvSpPr txBox="1">
            <a:spLocks noChangeArrowheads="1"/>
          </p:cNvSpPr>
          <p:nvPr/>
        </p:nvSpPr>
        <p:spPr bwMode="auto">
          <a:xfrm>
            <a:off x="4441446" y="5435866"/>
            <a:ext cx="6324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solidFill>
                  <a:srgbClr val="0000CC"/>
                </a:solidFill>
                <a:latin typeface="华文新魏" panose="02010800040101010101" pitchFamily="2" charset="-122"/>
                <a:ea typeface="华文新魏" panose="02010800040101010101" pitchFamily="2" charset="-122"/>
              </a:rPr>
              <a:t>注：以上步骤由硬件自动完成，仅需</a:t>
            </a:r>
            <a:r>
              <a:rPr lang="en-US" altLang="zh-CN">
                <a:solidFill>
                  <a:srgbClr val="0000CC"/>
                </a:solidFill>
                <a:latin typeface="华文新魏" panose="02010800040101010101" pitchFamily="2" charset="-122"/>
                <a:ea typeface="华文新魏" panose="02010800040101010101" pitchFamily="2" charset="-122"/>
              </a:rPr>
              <a:t>12</a:t>
            </a:r>
            <a:r>
              <a:rPr lang="zh-CN" altLang="en-US">
                <a:solidFill>
                  <a:srgbClr val="0000CC"/>
                </a:solidFill>
                <a:latin typeface="华文新魏" panose="02010800040101010101" pitchFamily="2" charset="-122"/>
                <a:ea typeface="华文新魏" panose="02010800040101010101" pitchFamily="2" charset="-122"/>
              </a:rPr>
              <a:t>个时钟周期</a:t>
            </a:r>
          </a:p>
        </p:txBody>
      </p:sp>
      <p:sp>
        <p:nvSpPr>
          <p:cNvPr id="7" name="矩形 6"/>
          <p:cNvSpPr/>
          <p:nvPr/>
        </p:nvSpPr>
        <p:spPr>
          <a:xfrm>
            <a:off x="3862009" y="1052778"/>
            <a:ext cx="8149634" cy="314325"/>
          </a:xfrm>
          <a:prstGeom prst="rect">
            <a:avLst/>
          </a:prstGeom>
          <a:ln w="19050">
            <a:solidFill>
              <a:srgbClr val="FF9900"/>
            </a:solidFill>
          </a:ln>
        </p:spPr>
        <p:txBody>
          <a:bodyPr wrap="square">
            <a:spAutoFit/>
          </a:bodyPr>
          <a:lstStyle/>
          <a:p>
            <a:pPr fontAlgn="auto">
              <a:lnSpc>
                <a:spcPct val="80000"/>
              </a:lnSpc>
              <a:spcBef>
                <a:spcPts val="0"/>
              </a:spcBef>
              <a:spcAft>
                <a:spcPts val="0"/>
              </a:spcAft>
              <a:buFont typeface="Wingdings" pitchFamily="2" charset="2"/>
              <a:buNone/>
              <a:defRPr/>
            </a:pPr>
            <a:r>
              <a:rPr lang="zh-CN" altLang="en-US" kern="0" dirty="0">
                <a:solidFill>
                  <a:sysClr val="windowText" lastClr="000000"/>
                </a:solidFill>
                <a:latin typeface="楷体" panose="02010609060101010101" pitchFamily="49" charset="-122"/>
                <a:ea typeface="楷体" panose="02010609060101010101" pitchFamily="49" charset="-122"/>
              </a:rPr>
              <a:t>将 </a:t>
            </a:r>
            <a:r>
              <a:rPr lang="en-US" altLang="zh-CN" kern="0" dirty="0" err="1">
                <a:solidFill>
                  <a:sysClr val="windowText" lastClr="000000"/>
                </a:solidFill>
                <a:latin typeface="楷体" panose="02010609060101010101" pitchFamily="49" charset="-122"/>
                <a:ea typeface="楷体" panose="02010609060101010101" pitchFamily="49" charset="-122"/>
              </a:rPr>
              <a:t>xPSR</a:t>
            </a:r>
            <a:r>
              <a:rPr lang="zh-CN" altLang="en-US" kern="0" dirty="0">
                <a:solidFill>
                  <a:sysClr val="windowText" lastClr="000000"/>
                </a:solidFill>
                <a:latin typeface="楷体" panose="02010609060101010101" pitchFamily="49" charset="-122"/>
                <a:ea typeface="楷体" panose="02010609060101010101" pitchFamily="49" charset="-122"/>
              </a:rPr>
              <a:t>、返回地址（不是</a:t>
            </a:r>
            <a:r>
              <a:rPr lang="en-US" altLang="zh-CN" kern="0" dirty="0">
                <a:solidFill>
                  <a:sysClr val="windowText" lastClr="000000"/>
                </a:solidFill>
                <a:latin typeface="楷体" panose="02010609060101010101" pitchFamily="49" charset="-122"/>
                <a:ea typeface="楷体" panose="02010609060101010101" pitchFamily="49" charset="-122"/>
              </a:rPr>
              <a:t>PC</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LR </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R12</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R3</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R2</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R1</a:t>
            </a:r>
            <a:r>
              <a:rPr lang="zh-CN" altLang="en-US" kern="0" dirty="0">
                <a:solidFill>
                  <a:sysClr val="windowText" lastClr="000000"/>
                </a:solidFill>
                <a:latin typeface="楷体" panose="02010609060101010101" pitchFamily="49" charset="-122"/>
                <a:ea typeface="楷体" panose="02010609060101010101" pitchFamily="49" charset="-122"/>
              </a:rPr>
              <a:t>、 </a:t>
            </a:r>
            <a:r>
              <a:rPr lang="en-US" altLang="zh-CN" kern="0" dirty="0">
                <a:solidFill>
                  <a:sysClr val="windowText" lastClr="000000"/>
                </a:solidFill>
                <a:latin typeface="楷体" panose="02010609060101010101" pitchFamily="49" charset="-122"/>
                <a:ea typeface="楷体" panose="02010609060101010101" pitchFamily="49" charset="-122"/>
              </a:rPr>
              <a:t>R0 </a:t>
            </a:r>
            <a:r>
              <a:rPr lang="zh-CN" altLang="en-US" kern="0" dirty="0">
                <a:solidFill>
                  <a:sysClr val="windowText" lastClr="000000"/>
                </a:solidFill>
                <a:latin typeface="楷体" panose="02010609060101010101" pitchFamily="49" charset="-122"/>
                <a:ea typeface="楷体" panose="02010609060101010101" pitchFamily="49" charset="-122"/>
              </a:rPr>
              <a:t>压栈</a:t>
            </a:r>
          </a:p>
        </p:txBody>
      </p:sp>
      <p:sp>
        <p:nvSpPr>
          <p:cNvPr id="8" name="矩形 7"/>
          <p:cNvSpPr/>
          <p:nvPr/>
        </p:nvSpPr>
        <p:spPr>
          <a:xfrm>
            <a:off x="3862008" y="1700478"/>
            <a:ext cx="8149635" cy="782638"/>
          </a:xfrm>
          <a:prstGeom prst="rect">
            <a:avLst/>
          </a:prstGeom>
          <a:ln w="19050">
            <a:solidFill>
              <a:srgbClr val="FF9900"/>
            </a:solidFill>
          </a:ln>
        </p:spPr>
        <p:txBody>
          <a:bodyPr wrap="square">
            <a:spAutoFit/>
          </a:bodyPr>
          <a:lstStyle/>
          <a:p>
            <a:pPr fontAlgn="auto">
              <a:lnSpc>
                <a:spcPct val="80000"/>
              </a:lnSpc>
              <a:spcBef>
                <a:spcPts val="0"/>
              </a:spcBef>
              <a:spcAft>
                <a:spcPts val="0"/>
              </a:spcAft>
              <a:defRPr/>
            </a:pPr>
            <a:r>
              <a:rPr lang="zh-CN" altLang="en-US" kern="0" dirty="0">
                <a:solidFill>
                  <a:sysClr val="windowText" lastClr="000000"/>
                </a:solidFill>
                <a:latin typeface="楷体" panose="02010609060101010101" pitchFamily="49" charset="-122"/>
                <a:ea typeface="楷体" panose="02010609060101010101" pitchFamily="49" charset="-122"/>
              </a:rPr>
              <a:t>压栈同时，处理器识别异常。将识别结果作为</a:t>
            </a:r>
            <a:r>
              <a:rPr lang="en-US" altLang="zh-CN" kern="0" dirty="0">
                <a:solidFill>
                  <a:sysClr val="windowText" lastClr="000000"/>
                </a:solidFill>
                <a:latin typeface="楷体" panose="02010609060101010101" pitchFamily="49" charset="-122"/>
                <a:ea typeface="楷体" panose="02010609060101010101" pitchFamily="49" charset="-122"/>
              </a:rPr>
              <a:t>PSR</a:t>
            </a:r>
            <a:r>
              <a:rPr lang="zh-CN" altLang="en-US" kern="0" dirty="0">
                <a:solidFill>
                  <a:sysClr val="windowText" lastClr="000000"/>
                </a:solidFill>
                <a:latin typeface="楷体" panose="02010609060101010101" pitchFamily="49" charset="-122"/>
                <a:ea typeface="楷体" panose="02010609060101010101" pitchFamily="49" charset="-122"/>
              </a:rPr>
              <a:t>中的异常号保存</a:t>
            </a:r>
            <a:r>
              <a:rPr lang="zh-CN" altLang="en-US" kern="0" dirty="0" smtClean="0">
                <a:solidFill>
                  <a:sysClr val="windowText" lastClr="000000"/>
                </a:solidFill>
                <a:latin typeface="楷体" panose="02010609060101010101" pitchFamily="49" charset="-122"/>
                <a:ea typeface="楷体" panose="02010609060101010101" pitchFamily="49" charset="-122"/>
              </a:rPr>
              <a:t>，</a:t>
            </a:r>
            <a:endParaRPr lang="en-US" altLang="zh-CN" kern="0" dirty="0" smtClean="0">
              <a:solidFill>
                <a:sysClr val="windowText" lastClr="000000"/>
              </a:solidFill>
              <a:latin typeface="楷体" panose="02010609060101010101" pitchFamily="49" charset="-122"/>
              <a:ea typeface="楷体" panose="02010609060101010101" pitchFamily="49" charset="-122"/>
            </a:endParaRPr>
          </a:p>
          <a:p>
            <a:pPr fontAlgn="auto">
              <a:lnSpc>
                <a:spcPct val="80000"/>
              </a:lnSpc>
              <a:spcBef>
                <a:spcPts val="0"/>
              </a:spcBef>
              <a:spcAft>
                <a:spcPts val="0"/>
              </a:spcAft>
              <a:defRPr/>
            </a:pPr>
            <a:r>
              <a:rPr lang="zh-CN" altLang="en-US" kern="0" dirty="0" smtClean="0">
                <a:solidFill>
                  <a:sysClr val="windowText" lastClr="000000"/>
                </a:solidFill>
                <a:latin typeface="楷体" panose="02010609060101010101" pitchFamily="49" charset="-122"/>
                <a:ea typeface="楷体" panose="02010609060101010101" pitchFamily="49" charset="-122"/>
              </a:rPr>
              <a:t>从</a:t>
            </a:r>
            <a:r>
              <a:rPr lang="zh-CN" altLang="en-US" kern="0" dirty="0">
                <a:solidFill>
                  <a:sysClr val="windowText" lastClr="000000"/>
                </a:solidFill>
                <a:latin typeface="楷体" panose="02010609060101010101" pitchFamily="49" charset="-122"/>
                <a:ea typeface="楷体" panose="02010609060101010101" pitchFamily="49" charset="-122"/>
              </a:rPr>
              <a:t>向量表中定位</a:t>
            </a:r>
            <a:r>
              <a:rPr lang="en-US" altLang="zh-CN" kern="0" dirty="0">
                <a:solidFill>
                  <a:sysClr val="windowText" lastClr="000000"/>
                </a:solidFill>
                <a:latin typeface="楷体" panose="02010609060101010101" pitchFamily="49" charset="-122"/>
                <a:ea typeface="楷体" panose="02010609060101010101" pitchFamily="49" charset="-122"/>
              </a:rPr>
              <a:t>(</a:t>
            </a:r>
            <a:r>
              <a:rPr lang="zh-CN" altLang="en-US" sz="1600" b="1" kern="0" dirty="0">
                <a:solidFill>
                  <a:srgbClr val="C00000"/>
                </a:solidFill>
                <a:latin typeface="等线" panose="02010600030101010101" pitchFamily="2" charset="-122"/>
                <a:ea typeface="等线" panose="02010600030101010101" pitchFamily="2" charset="-122"/>
              </a:rPr>
              <a:t>向量表基址</a:t>
            </a:r>
            <a:r>
              <a:rPr lang="en-US" altLang="zh-CN" sz="1600" b="1" kern="0" dirty="0">
                <a:solidFill>
                  <a:srgbClr val="C00000"/>
                </a:solidFill>
                <a:latin typeface="等线" panose="02010600030101010101" pitchFamily="2" charset="-122"/>
                <a:ea typeface="等线" panose="02010600030101010101" pitchFamily="2" charset="-122"/>
              </a:rPr>
              <a:t>+</a:t>
            </a:r>
            <a:r>
              <a:rPr lang="zh-CN" altLang="en-US" sz="1600" b="1" kern="0" dirty="0">
                <a:solidFill>
                  <a:srgbClr val="C00000"/>
                </a:solidFill>
                <a:latin typeface="等线" panose="02010600030101010101" pitchFamily="2" charset="-122"/>
                <a:ea typeface="等线" panose="02010600030101010101" pitchFamily="2" charset="-122"/>
              </a:rPr>
              <a:t>异常号*</a:t>
            </a:r>
            <a:r>
              <a:rPr lang="en-US" altLang="zh-CN" sz="1600" b="1" kern="0" dirty="0">
                <a:solidFill>
                  <a:srgbClr val="C00000"/>
                </a:solidFill>
                <a:latin typeface="等线" panose="02010600030101010101" pitchFamily="2" charset="-122"/>
                <a:ea typeface="等线" panose="02010600030101010101" pitchFamily="2" charset="-122"/>
              </a:rPr>
              <a:t>4</a:t>
            </a:r>
            <a:r>
              <a:rPr lang="en-US" altLang="zh-CN" kern="0" dirty="0">
                <a:solidFill>
                  <a:sysClr val="windowText" lastClr="000000"/>
                </a:solidFill>
                <a:latin typeface="楷体" panose="02010609060101010101" pitchFamily="49" charset="-122"/>
                <a:ea typeface="楷体" panose="02010609060101010101" pitchFamily="49" charset="-122"/>
              </a:rPr>
              <a:t>) </a:t>
            </a:r>
            <a:r>
              <a:rPr lang="zh-CN" altLang="en-US" kern="0" dirty="0">
                <a:solidFill>
                  <a:sysClr val="windowText" lastClr="000000"/>
                </a:solidFill>
                <a:latin typeface="楷体" panose="02010609060101010101" pitchFamily="49" charset="-122"/>
                <a:ea typeface="楷体" panose="02010609060101010101" pitchFamily="49" charset="-122"/>
              </a:rPr>
              <a:t>和拷贝对应异常处理程序的地址到</a:t>
            </a:r>
            <a:r>
              <a:rPr lang="en-US" altLang="zh-CN" kern="0" dirty="0">
                <a:solidFill>
                  <a:sysClr val="windowText" lastClr="000000"/>
                </a:solidFill>
                <a:latin typeface="楷体" panose="02010609060101010101" pitchFamily="49" charset="-122"/>
                <a:ea typeface="楷体" panose="02010609060101010101" pitchFamily="49" charset="-122"/>
              </a:rPr>
              <a:t>PC</a:t>
            </a:r>
            <a:r>
              <a:rPr lang="zh-CN" altLang="en-US" kern="0" dirty="0">
                <a:solidFill>
                  <a:sysClr val="windowText" lastClr="000000"/>
                </a:solidFill>
                <a:latin typeface="楷体" panose="02010609060101010101" pitchFamily="49" charset="-122"/>
                <a:ea typeface="楷体" panose="02010609060101010101" pitchFamily="49" charset="-122"/>
              </a:rPr>
              <a:t>中。（</a:t>
            </a:r>
            <a:r>
              <a:rPr lang="zh-CN" altLang="en-US" kern="0" dirty="0">
                <a:solidFill>
                  <a:srgbClr val="008000"/>
                </a:solidFill>
                <a:latin typeface="楷体" panose="02010609060101010101" pitchFamily="49" charset="-122"/>
                <a:ea typeface="楷体" panose="02010609060101010101" pitchFamily="49" charset="-122"/>
              </a:rPr>
              <a:t>在复位时，将</a:t>
            </a:r>
            <a:r>
              <a:rPr lang="en-US" altLang="zh-CN" kern="0" dirty="0">
                <a:solidFill>
                  <a:srgbClr val="008000"/>
                </a:solidFill>
                <a:latin typeface="楷体" panose="02010609060101010101" pitchFamily="49" charset="-122"/>
                <a:ea typeface="楷体" panose="02010609060101010101" pitchFamily="49" charset="-122"/>
              </a:rPr>
              <a:t>PC</a:t>
            </a:r>
            <a:r>
              <a:rPr lang="zh-CN" altLang="en-US" kern="0" dirty="0">
                <a:solidFill>
                  <a:srgbClr val="008000"/>
                </a:solidFill>
                <a:latin typeface="楷体" panose="02010609060101010101" pitchFamily="49" charset="-122"/>
                <a:ea typeface="楷体" panose="02010609060101010101" pitchFamily="49" charset="-122"/>
              </a:rPr>
              <a:t>更新为向量表中第</a:t>
            </a:r>
            <a:r>
              <a:rPr lang="en-US" altLang="zh-CN" kern="0" dirty="0">
                <a:solidFill>
                  <a:srgbClr val="008000"/>
                </a:solidFill>
                <a:latin typeface="楷体" panose="02010609060101010101" pitchFamily="49" charset="-122"/>
                <a:ea typeface="楷体" panose="02010609060101010101" pitchFamily="49" charset="-122"/>
              </a:rPr>
              <a:t>1</a:t>
            </a:r>
            <a:r>
              <a:rPr lang="zh-CN" altLang="en-US" kern="0" dirty="0">
                <a:solidFill>
                  <a:srgbClr val="008000"/>
                </a:solidFill>
                <a:latin typeface="楷体" panose="02010609060101010101" pitchFamily="49" charset="-122"/>
                <a:ea typeface="楷体" panose="02010609060101010101" pitchFamily="49" charset="-122"/>
              </a:rPr>
              <a:t>个字</a:t>
            </a:r>
            <a:r>
              <a:rPr lang="en-US" altLang="zh-CN" kern="0" dirty="0">
                <a:solidFill>
                  <a:srgbClr val="008000"/>
                </a:solidFill>
                <a:latin typeface="楷体" panose="02010609060101010101" pitchFamily="49" charset="-122"/>
                <a:ea typeface="楷体" panose="02010609060101010101" pitchFamily="49" charset="-122"/>
              </a:rPr>
              <a:t>[4-7</a:t>
            </a:r>
            <a:r>
              <a:rPr lang="zh-CN" altLang="en-US" kern="0" dirty="0">
                <a:solidFill>
                  <a:srgbClr val="008000"/>
                </a:solidFill>
                <a:latin typeface="楷体" panose="02010609060101010101" pitchFamily="49" charset="-122"/>
                <a:ea typeface="楷体" panose="02010609060101010101" pitchFamily="49" charset="-122"/>
              </a:rPr>
              <a:t>字节</a:t>
            </a:r>
            <a:r>
              <a:rPr lang="en-US" altLang="zh-CN" kern="0" dirty="0">
                <a:solidFill>
                  <a:srgbClr val="008000"/>
                </a:solidFill>
                <a:latin typeface="楷体" panose="02010609060101010101" pitchFamily="49" charset="-122"/>
                <a:ea typeface="楷体" panose="02010609060101010101" pitchFamily="49" charset="-122"/>
              </a:rPr>
              <a:t>]</a:t>
            </a:r>
            <a:r>
              <a:rPr lang="zh-CN" altLang="en-US" kern="0" dirty="0">
                <a:solidFill>
                  <a:srgbClr val="008000"/>
                </a:solidFill>
                <a:latin typeface="楷体" panose="02010609060101010101" pitchFamily="49" charset="-122"/>
                <a:ea typeface="楷体" panose="02010609060101010101" pitchFamily="49" charset="-122"/>
              </a:rPr>
              <a:t>的值。</a:t>
            </a:r>
            <a:r>
              <a:rPr lang="zh-CN" altLang="en-US" kern="0" dirty="0">
                <a:solidFill>
                  <a:sysClr val="windowText" lastClr="000000"/>
                </a:solidFill>
                <a:latin typeface="楷体" panose="02010609060101010101" pitchFamily="49" charset="-122"/>
                <a:ea typeface="楷体" panose="02010609060101010101" pitchFamily="49" charset="-122"/>
              </a:rPr>
              <a:t>）</a:t>
            </a:r>
            <a:endParaRPr lang="zh-CN" altLang="en-US" sz="2000" kern="0" dirty="0">
              <a:solidFill>
                <a:sysClr val="windowText" lastClr="000000"/>
              </a:solidFill>
              <a:latin typeface="楷体" panose="02010609060101010101" pitchFamily="49" charset="-122"/>
              <a:ea typeface="楷体" panose="02010609060101010101" pitchFamily="49" charset="-122"/>
            </a:endParaRPr>
          </a:p>
        </p:txBody>
      </p:sp>
      <p:sp>
        <p:nvSpPr>
          <p:cNvPr id="9" name="矩形 8"/>
          <p:cNvSpPr>
            <a:spLocks noChangeArrowheads="1"/>
          </p:cNvSpPr>
          <p:nvPr/>
        </p:nvSpPr>
        <p:spPr bwMode="auto">
          <a:xfrm>
            <a:off x="3862009" y="2805378"/>
            <a:ext cx="8149634" cy="1200150"/>
          </a:xfrm>
          <a:prstGeom prst="rect">
            <a:avLst/>
          </a:prstGeom>
          <a:noFill/>
          <a:ln w="190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r>
              <a:rPr lang="en-US" altLang="zh-CN">
                <a:latin typeface="楷体" panose="02010609060101010101" pitchFamily="49" charset="-122"/>
                <a:ea typeface="楷体" panose="02010609060101010101" pitchFamily="49" charset="-122"/>
              </a:rPr>
              <a:t>LR</a:t>
            </a:r>
            <a:r>
              <a:rPr lang="zh-CN" altLang="en-US">
                <a:latin typeface="楷体" panose="02010609060101010101" pitchFamily="49" charset="-122"/>
                <a:ea typeface="楷体" panose="02010609060101010101" pitchFamily="49" charset="-122"/>
              </a:rPr>
              <a:t>寄存器中装载除了最低的</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位全</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的序列，最低</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位记录指向异常的处理器模式（线程模式或者异常处理模式）。（注意，</a:t>
            </a:r>
            <a:r>
              <a:rPr lang="en-US" altLang="zh-CN">
                <a:solidFill>
                  <a:srgbClr val="008000"/>
                </a:solidFill>
                <a:latin typeface="楷体" panose="02010609060101010101" pitchFamily="49" charset="-122"/>
                <a:ea typeface="楷体" panose="02010609060101010101" pitchFamily="49" charset="-122"/>
              </a:rPr>
              <a:t>LR</a:t>
            </a:r>
            <a:r>
              <a:rPr lang="zh-CN" altLang="en-US">
                <a:solidFill>
                  <a:srgbClr val="008000"/>
                </a:solidFill>
                <a:latin typeface="楷体" panose="02010609060101010101" pitchFamily="49" charset="-122"/>
                <a:ea typeface="楷体" panose="02010609060101010101" pitchFamily="49" charset="-122"/>
              </a:rPr>
              <a:t>不包含返回地址</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LR</a:t>
            </a:r>
            <a:r>
              <a:rPr lang="zh-CN" altLang="en-US">
                <a:latin typeface="楷体" panose="02010609060101010101" pitchFamily="49" charset="-122"/>
                <a:ea typeface="楷体" panose="02010609060101010101" pitchFamily="49" charset="-122"/>
              </a:rPr>
              <a:t>中存储的值，通常为</a:t>
            </a:r>
            <a:r>
              <a:rPr lang="en-US" altLang="zh-CN">
                <a:latin typeface="楷体" panose="02010609060101010101" pitchFamily="49" charset="-122"/>
                <a:ea typeface="楷体" panose="02010609060101010101" pitchFamily="49" charset="-122"/>
              </a:rPr>
              <a:t>EXC_RETURN</a:t>
            </a:r>
            <a:r>
              <a:rPr lang="zh-CN" altLang="en-US">
                <a:latin typeface="楷体" panose="02010609060101010101" pitchFamily="49" charset="-122"/>
                <a:ea typeface="楷体" panose="02010609060101010101" pitchFamily="49" charset="-122"/>
              </a:rPr>
              <a:t>）作为特殊值由处理器识别，并用在异常处理程序返回时回复之前的模式。</a:t>
            </a:r>
          </a:p>
        </p:txBody>
      </p:sp>
      <p:sp>
        <p:nvSpPr>
          <p:cNvPr id="10" name="矩形 9"/>
          <p:cNvSpPr/>
          <p:nvPr/>
        </p:nvSpPr>
        <p:spPr>
          <a:xfrm>
            <a:off x="3839783" y="4338903"/>
            <a:ext cx="8171859" cy="314325"/>
          </a:xfrm>
          <a:prstGeom prst="rect">
            <a:avLst/>
          </a:prstGeom>
          <a:ln w="19050">
            <a:solidFill>
              <a:srgbClr val="FF9900"/>
            </a:solidFill>
          </a:ln>
        </p:spPr>
        <p:txBody>
          <a:bodyPr wrap="square">
            <a:spAutoFit/>
          </a:bodyPr>
          <a:lstStyle/>
          <a:p>
            <a:pPr fontAlgn="auto">
              <a:lnSpc>
                <a:spcPct val="80000"/>
              </a:lnSpc>
              <a:spcBef>
                <a:spcPts val="0"/>
              </a:spcBef>
              <a:spcAft>
                <a:spcPts val="0"/>
              </a:spcAft>
              <a:buFont typeface="Wingdings" pitchFamily="2" charset="2"/>
              <a:buNone/>
              <a:defRPr/>
            </a:pPr>
            <a:r>
              <a:rPr lang="zh-CN" altLang="en-US" kern="0" dirty="0">
                <a:solidFill>
                  <a:sysClr val="windowText" lastClr="000000"/>
                </a:solidFill>
                <a:latin typeface="楷体" panose="02010609060101010101" pitchFamily="49" charset="-122"/>
                <a:ea typeface="楷体" panose="02010609060101010101" pitchFamily="49" charset="-122"/>
              </a:rPr>
              <a:t>异常处理模式使能。</a:t>
            </a:r>
          </a:p>
        </p:txBody>
      </p:sp>
      <p:sp>
        <p:nvSpPr>
          <p:cNvPr id="11" name="矩形 10"/>
          <p:cNvSpPr/>
          <p:nvPr/>
        </p:nvSpPr>
        <p:spPr>
          <a:xfrm>
            <a:off x="3839784" y="4988191"/>
            <a:ext cx="8171858" cy="312737"/>
          </a:xfrm>
          <a:prstGeom prst="rect">
            <a:avLst/>
          </a:prstGeom>
          <a:ln w="19050">
            <a:solidFill>
              <a:srgbClr val="FF9900"/>
            </a:solidFill>
          </a:ln>
        </p:spPr>
        <p:txBody>
          <a:bodyPr wrap="square">
            <a:spAutoFit/>
          </a:bodyPr>
          <a:lstStyle/>
          <a:p>
            <a:pPr fontAlgn="auto">
              <a:lnSpc>
                <a:spcPct val="80000"/>
              </a:lnSpc>
              <a:spcBef>
                <a:spcPts val="0"/>
              </a:spcBef>
              <a:spcAft>
                <a:spcPts val="0"/>
              </a:spcAft>
              <a:buFont typeface="Wingdings" pitchFamily="2" charset="2"/>
              <a:buNone/>
              <a:defRPr/>
            </a:pPr>
            <a:r>
              <a:rPr lang="zh-CN" altLang="en-US" kern="0" dirty="0">
                <a:solidFill>
                  <a:sysClr val="windowText" lastClr="000000"/>
                </a:solidFill>
                <a:latin typeface="楷体" panose="02010609060101010101" pitchFamily="49" charset="-122"/>
                <a:ea typeface="楷体" panose="02010609060101010101" pitchFamily="49" charset="-122"/>
              </a:rPr>
              <a:t>异常处理程序开始执行。</a:t>
            </a:r>
          </a:p>
        </p:txBody>
      </p:sp>
      <p:sp>
        <p:nvSpPr>
          <p:cNvPr id="12" name="AutoShape 31"/>
          <p:cNvSpPr>
            <a:spLocks noChangeArrowheads="1"/>
          </p:cNvSpPr>
          <p:nvPr/>
        </p:nvSpPr>
        <p:spPr bwMode="auto">
          <a:xfrm>
            <a:off x="7444996" y="1379803"/>
            <a:ext cx="111125" cy="320675"/>
          </a:xfrm>
          <a:prstGeom prst="downArrow">
            <a:avLst>
              <a:gd name="adj1" fmla="val 50000"/>
              <a:gd name="adj2" fmla="val 37500"/>
            </a:avLst>
          </a:prstGeom>
          <a:solidFill>
            <a:srgbClr val="00CC99"/>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13" name="AutoShape 31"/>
          <p:cNvSpPr>
            <a:spLocks noChangeArrowheads="1"/>
          </p:cNvSpPr>
          <p:nvPr/>
        </p:nvSpPr>
        <p:spPr bwMode="auto">
          <a:xfrm>
            <a:off x="7462459" y="2483116"/>
            <a:ext cx="111125" cy="320675"/>
          </a:xfrm>
          <a:prstGeom prst="downArrow">
            <a:avLst>
              <a:gd name="adj1" fmla="val 50000"/>
              <a:gd name="adj2" fmla="val 37500"/>
            </a:avLst>
          </a:prstGeom>
          <a:solidFill>
            <a:srgbClr val="00CC99"/>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14" name="AutoShape 31"/>
          <p:cNvSpPr>
            <a:spLocks noChangeArrowheads="1"/>
          </p:cNvSpPr>
          <p:nvPr/>
        </p:nvSpPr>
        <p:spPr bwMode="auto">
          <a:xfrm>
            <a:off x="7462459" y="4005528"/>
            <a:ext cx="111125" cy="320675"/>
          </a:xfrm>
          <a:prstGeom prst="downArrow">
            <a:avLst>
              <a:gd name="adj1" fmla="val 50000"/>
              <a:gd name="adj2" fmla="val 37500"/>
            </a:avLst>
          </a:prstGeom>
          <a:solidFill>
            <a:srgbClr val="00CC99"/>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15" name="AutoShape 31"/>
          <p:cNvSpPr>
            <a:spLocks noChangeArrowheads="1"/>
          </p:cNvSpPr>
          <p:nvPr/>
        </p:nvSpPr>
        <p:spPr bwMode="auto">
          <a:xfrm>
            <a:off x="7467221" y="4653228"/>
            <a:ext cx="111125" cy="320675"/>
          </a:xfrm>
          <a:prstGeom prst="downArrow">
            <a:avLst>
              <a:gd name="adj1" fmla="val 50000"/>
              <a:gd name="adj2" fmla="val 37500"/>
            </a:avLst>
          </a:prstGeom>
          <a:solidFill>
            <a:srgbClr val="00CC99"/>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16" name="Rectangle 6"/>
          <p:cNvSpPr>
            <a:spLocks noChangeArrowheads="1"/>
          </p:cNvSpPr>
          <p:nvPr/>
        </p:nvSpPr>
        <p:spPr bwMode="auto">
          <a:xfrm>
            <a:off x="410305" y="360281"/>
            <a:ext cx="4168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rgbClr val="CC0066"/>
                </a:solidFill>
                <a:latin typeface="Times New Roman" panose="02020603050405020304" pitchFamily="18" charset="0"/>
              </a:rPr>
              <a:t>11</a:t>
            </a:r>
            <a:r>
              <a:rPr kumimoji="0" lang="en-US" altLang="zh-CN" sz="2400" b="1" dirty="0" smtClean="0">
                <a:solidFill>
                  <a:srgbClr val="CC0066"/>
                </a:solidFill>
                <a:latin typeface="Times New Roman" panose="02020603050405020304" pitchFamily="18" charset="0"/>
              </a:rPr>
              <a:t>.3     </a:t>
            </a:r>
            <a:r>
              <a:rPr kumimoji="0" lang="zh-CN" altLang="en-US" sz="2400" b="1" dirty="0" smtClean="0">
                <a:solidFill>
                  <a:srgbClr val="CC0066"/>
                </a:solidFill>
                <a:latin typeface="Times New Roman" panose="02020603050405020304" pitchFamily="18" charset="0"/>
              </a:rPr>
              <a:t>中断（异常）响应</a:t>
            </a:r>
            <a:r>
              <a:rPr kumimoji="0" lang="zh-CN" altLang="en-US" sz="2400" b="1" dirty="0" smtClean="0">
                <a:solidFill>
                  <a:srgbClr val="CC0066"/>
                </a:solidFill>
                <a:latin typeface="Times New Roman" panose="02020603050405020304" pitchFamily="18" charset="0"/>
              </a:rPr>
              <a:t>流程</a:t>
            </a:r>
            <a:endParaRPr kumimoji="0" lang="zh-CN" altLang="en-US" sz="2400" b="1" dirty="0">
              <a:solidFill>
                <a:srgbClr val="CC0066"/>
              </a:solidFill>
              <a:latin typeface="Times New Roman" panose="02020603050405020304" pitchFamily="18" charset="0"/>
            </a:endParaRPr>
          </a:p>
        </p:txBody>
      </p:sp>
      <p:sp>
        <p:nvSpPr>
          <p:cNvPr id="17" name="Text Box 2"/>
          <p:cNvSpPr txBox="1">
            <a:spLocks noChangeArrowheads="1"/>
          </p:cNvSpPr>
          <p:nvPr/>
        </p:nvSpPr>
        <p:spPr bwMode="auto">
          <a:xfrm>
            <a:off x="776924" y="1686359"/>
            <a:ext cx="17177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2400" dirty="0">
                <a:solidFill>
                  <a:srgbClr val="C00000"/>
                </a:solidFill>
                <a:latin typeface="华文新魏" panose="02010800040101010101" pitchFamily="2" charset="-122"/>
                <a:ea typeface="华文新魏" panose="02010800040101010101" pitchFamily="2" charset="-122"/>
              </a:rPr>
              <a:t>压栈过程</a:t>
            </a:r>
          </a:p>
        </p:txBody>
      </p:sp>
      <p:sp>
        <p:nvSpPr>
          <p:cNvPr id="18" name="Line 82"/>
          <p:cNvSpPr>
            <a:spLocks noChangeShapeType="1"/>
          </p:cNvSpPr>
          <p:nvPr/>
        </p:nvSpPr>
        <p:spPr bwMode="auto">
          <a:xfrm>
            <a:off x="1331778" y="5155064"/>
            <a:ext cx="636587"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19" name="Rectangle 81"/>
          <p:cNvSpPr>
            <a:spLocks noChangeArrowheads="1"/>
          </p:cNvSpPr>
          <p:nvPr/>
        </p:nvSpPr>
        <p:spPr bwMode="auto">
          <a:xfrm>
            <a:off x="253865" y="5004251"/>
            <a:ext cx="1028700" cy="292100"/>
          </a:xfrm>
          <a:prstGeom prst="rect">
            <a:avLst/>
          </a:prstGeom>
          <a:solidFill>
            <a:srgbClr val="FFFFFF"/>
          </a:solidFill>
          <a:ln w="9525">
            <a:solidFill>
              <a:srgbClr val="000000"/>
            </a:solidFill>
            <a:miter lim="800000"/>
            <a:headEnd/>
            <a:tailEnd/>
          </a:ln>
        </p:spPr>
        <p:txBody>
          <a:bodyPr lIns="0" tIns="0" rIns="0" bIns="0"/>
          <a:lstStyle/>
          <a:p>
            <a:pPr algn="ctr" fontAlgn="auto">
              <a:spcAft>
                <a:spcPts val="0"/>
              </a:spcAft>
              <a:defRPr/>
            </a:pPr>
            <a:r>
              <a:rPr lang="zh-CN" altLang="en-US" sz="1600" kern="0">
                <a:solidFill>
                  <a:srgbClr val="000000"/>
                </a:solidFill>
                <a:latin typeface="Times New Roman" pitchFamily="18" charset="0"/>
              </a:rPr>
              <a:t>当前的</a:t>
            </a:r>
            <a:r>
              <a:rPr lang="en-US" altLang="zh-CN" sz="1600" kern="0">
                <a:solidFill>
                  <a:srgbClr val="000000"/>
                </a:solidFill>
              </a:rPr>
              <a:t>SP</a:t>
            </a:r>
            <a:endParaRPr lang="en-US" altLang="zh-CN" sz="1600" kern="0">
              <a:solidFill>
                <a:srgbClr val="000000"/>
              </a:solidFill>
              <a:latin typeface="Arial" charset="0"/>
            </a:endParaRPr>
          </a:p>
        </p:txBody>
      </p:sp>
      <p:sp>
        <p:nvSpPr>
          <p:cNvPr id="20" name="Rectangle 101"/>
          <p:cNvSpPr>
            <a:spLocks noChangeArrowheads="1"/>
          </p:cNvSpPr>
          <p:nvPr/>
        </p:nvSpPr>
        <p:spPr bwMode="auto">
          <a:xfrm>
            <a:off x="2014403" y="4270826"/>
            <a:ext cx="1249362"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R2</a:t>
            </a:r>
          </a:p>
        </p:txBody>
      </p:sp>
      <p:grpSp>
        <p:nvGrpSpPr>
          <p:cNvPr id="21" name="Group 204"/>
          <p:cNvGrpSpPr>
            <a:grpSpLocks/>
          </p:cNvGrpSpPr>
          <p:nvPr/>
        </p:nvGrpSpPr>
        <p:grpSpPr bwMode="auto">
          <a:xfrm>
            <a:off x="2014403" y="2261051"/>
            <a:ext cx="1249362" cy="3014663"/>
            <a:chOff x="2549" y="1392"/>
            <a:chExt cx="787" cy="1899"/>
          </a:xfrm>
        </p:grpSpPr>
        <p:sp>
          <p:nvSpPr>
            <p:cNvPr id="22" name="Rectangle 102"/>
            <p:cNvSpPr>
              <a:spLocks noChangeArrowheads="1"/>
            </p:cNvSpPr>
            <p:nvPr/>
          </p:nvSpPr>
          <p:spPr bwMode="auto">
            <a:xfrm>
              <a:off x="2549" y="2869"/>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R1</a:t>
              </a:r>
            </a:p>
          </p:txBody>
        </p:sp>
        <p:sp>
          <p:nvSpPr>
            <p:cNvPr id="23" name="Rectangle 100"/>
            <p:cNvSpPr>
              <a:spLocks noChangeArrowheads="1"/>
            </p:cNvSpPr>
            <p:nvPr/>
          </p:nvSpPr>
          <p:spPr bwMode="auto">
            <a:xfrm>
              <a:off x="2549" y="2447"/>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R3</a:t>
              </a:r>
            </a:p>
          </p:txBody>
        </p:sp>
        <p:sp>
          <p:nvSpPr>
            <p:cNvPr id="24" name="Rectangle 99"/>
            <p:cNvSpPr>
              <a:spLocks noChangeArrowheads="1"/>
            </p:cNvSpPr>
            <p:nvPr/>
          </p:nvSpPr>
          <p:spPr bwMode="auto">
            <a:xfrm>
              <a:off x="2549" y="2236"/>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dirty="0">
                  <a:solidFill>
                    <a:srgbClr val="000000"/>
                  </a:solidFill>
                  <a:latin typeface="Arial" charset="0"/>
                </a:rPr>
                <a:t>R12</a:t>
              </a:r>
            </a:p>
          </p:txBody>
        </p:sp>
        <p:sp>
          <p:nvSpPr>
            <p:cNvPr id="25" name="Rectangle 98"/>
            <p:cNvSpPr>
              <a:spLocks noChangeArrowheads="1"/>
            </p:cNvSpPr>
            <p:nvPr/>
          </p:nvSpPr>
          <p:spPr bwMode="auto">
            <a:xfrm>
              <a:off x="2549" y="2025"/>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LR</a:t>
              </a:r>
            </a:p>
          </p:txBody>
        </p:sp>
        <p:sp>
          <p:nvSpPr>
            <p:cNvPr id="26" name="Rectangle 97"/>
            <p:cNvSpPr>
              <a:spLocks noChangeArrowheads="1"/>
            </p:cNvSpPr>
            <p:nvPr/>
          </p:nvSpPr>
          <p:spPr bwMode="auto">
            <a:xfrm>
              <a:off x="2549" y="1814"/>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zh-CN" altLang="en-US" sz="1600" kern="0" dirty="0">
                  <a:solidFill>
                    <a:srgbClr val="000000"/>
                  </a:solidFill>
                  <a:latin typeface="Arial" charset="0"/>
                </a:rPr>
                <a:t>返回地址</a:t>
              </a:r>
              <a:endParaRPr lang="en-US" altLang="zh-CN" sz="1600" kern="0" dirty="0">
                <a:solidFill>
                  <a:srgbClr val="000000"/>
                </a:solidFill>
                <a:latin typeface="Arial" charset="0"/>
              </a:endParaRPr>
            </a:p>
          </p:txBody>
        </p:sp>
        <p:sp>
          <p:nvSpPr>
            <p:cNvPr id="27" name="Rectangle 96"/>
            <p:cNvSpPr>
              <a:spLocks noChangeArrowheads="1"/>
            </p:cNvSpPr>
            <p:nvPr/>
          </p:nvSpPr>
          <p:spPr bwMode="auto">
            <a:xfrm>
              <a:off x="2549" y="1603"/>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xPSR</a:t>
              </a:r>
            </a:p>
          </p:txBody>
        </p:sp>
        <p:sp>
          <p:nvSpPr>
            <p:cNvPr id="28" name="Rectangle 95"/>
            <p:cNvSpPr>
              <a:spLocks noChangeArrowheads="1"/>
            </p:cNvSpPr>
            <p:nvPr/>
          </p:nvSpPr>
          <p:spPr bwMode="auto">
            <a:xfrm>
              <a:off x="2549" y="1392"/>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&lt;</a:t>
              </a:r>
              <a:r>
                <a:rPr lang="zh-CN" altLang="en-US" sz="1600" kern="0">
                  <a:solidFill>
                    <a:srgbClr val="000000"/>
                  </a:solidFill>
                  <a:latin typeface="Arial" charset="0"/>
                </a:rPr>
                <a:t>前面的值</a:t>
              </a:r>
              <a:r>
                <a:rPr lang="en-US" altLang="zh-CN" sz="1600" kern="0">
                  <a:solidFill>
                    <a:srgbClr val="000000"/>
                  </a:solidFill>
                  <a:latin typeface="Arial" charset="0"/>
                </a:rPr>
                <a:t>&gt;</a:t>
              </a:r>
            </a:p>
          </p:txBody>
        </p:sp>
        <p:sp>
          <p:nvSpPr>
            <p:cNvPr id="29" name="Line 104"/>
            <p:cNvSpPr>
              <a:spLocks noChangeShapeType="1"/>
            </p:cNvSpPr>
            <p:nvPr/>
          </p:nvSpPr>
          <p:spPr bwMode="auto">
            <a:xfrm>
              <a:off x="2549" y="1392"/>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0" name="Line 106"/>
            <p:cNvSpPr>
              <a:spLocks noChangeShapeType="1"/>
            </p:cNvSpPr>
            <p:nvPr/>
          </p:nvSpPr>
          <p:spPr bwMode="auto">
            <a:xfrm>
              <a:off x="2549" y="1392"/>
              <a:ext cx="0" cy="189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1" name="Line 107"/>
            <p:cNvSpPr>
              <a:spLocks noChangeShapeType="1"/>
            </p:cNvSpPr>
            <p:nvPr/>
          </p:nvSpPr>
          <p:spPr bwMode="auto">
            <a:xfrm>
              <a:off x="3336" y="1392"/>
              <a:ext cx="0" cy="189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2" name="Line 109"/>
            <p:cNvSpPr>
              <a:spLocks noChangeShapeType="1"/>
            </p:cNvSpPr>
            <p:nvPr/>
          </p:nvSpPr>
          <p:spPr bwMode="auto">
            <a:xfrm>
              <a:off x="2549" y="1603"/>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3" name="Line 112"/>
            <p:cNvSpPr>
              <a:spLocks noChangeShapeType="1"/>
            </p:cNvSpPr>
            <p:nvPr/>
          </p:nvSpPr>
          <p:spPr bwMode="auto">
            <a:xfrm>
              <a:off x="2549" y="1814"/>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4" name="Line 115"/>
            <p:cNvSpPr>
              <a:spLocks noChangeShapeType="1"/>
            </p:cNvSpPr>
            <p:nvPr/>
          </p:nvSpPr>
          <p:spPr bwMode="auto">
            <a:xfrm>
              <a:off x="2549" y="2025"/>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5" name="Line 118"/>
            <p:cNvSpPr>
              <a:spLocks noChangeShapeType="1"/>
            </p:cNvSpPr>
            <p:nvPr/>
          </p:nvSpPr>
          <p:spPr bwMode="auto">
            <a:xfrm>
              <a:off x="2549" y="2236"/>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6" name="Line 121"/>
            <p:cNvSpPr>
              <a:spLocks noChangeShapeType="1"/>
            </p:cNvSpPr>
            <p:nvPr/>
          </p:nvSpPr>
          <p:spPr bwMode="auto">
            <a:xfrm>
              <a:off x="2549" y="2447"/>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7" name="Line 124"/>
            <p:cNvSpPr>
              <a:spLocks noChangeShapeType="1"/>
            </p:cNvSpPr>
            <p:nvPr/>
          </p:nvSpPr>
          <p:spPr bwMode="auto">
            <a:xfrm>
              <a:off x="2549" y="2658"/>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38" name="Line 127"/>
            <p:cNvSpPr>
              <a:spLocks noChangeShapeType="1"/>
            </p:cNvSpPr>
            <p:nvPr/>
          </p:nvSpPr>
          <p:spPr bwMode="auto">
            <a:xfrm>
              <a:off x="2549" y="2869"/>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grpSp>
          <p:nvGrpSpPr>
            <p:cNvPr id="39" name="Group 199"/>
            <p:cNvGrpSpPr>
              <a:grpSpLocks/>
            </p:cNvGrpSpPr>
            <p:nvPr/>
          </p:nvGrpSpPr>
          <p:grpSpPr bwMode="auto">
            <a:xfrm>
              <a:off x="2549" y="3080"/>
              <a:ext cx="787" cy="211"/>
              <a:chOff x="2549" y="3080"/>
              <a:chExt cx="787" cy="211"/>
            </a:xfrm>
          </p:grpSpPr>
          <p:sp>
            <p:nvSpPr>
              <p:cNvPr id="40" name="Rectangle 103"/>
              <p:cNvSpPr>
                <a:spLocks noChangeArrowheads="1"/>
              </p:cNvSpPr>
              <p:nvPr/>
            </p:nvSpPr>
            <p:spPr bwMode="auto">
              <a:xfrm>
                <a:off x="2549" y="3080"/>
                <a:ext cx="78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Aft>
                    <a:spcPts val="0"/>
                  </a:spcAft>
                  <a:defRPr/>
                </a:pPr>
                <a:r>
                  <a:rPr lang="en-US" altLang="zh-CN" sz="1600" kern="0">
                    <a:solidFill>
                      <a:srgbClr val="000000"/>
                    </a:solidFill>
                    <a:latin typeface="Arial" charset="0"/>
                  </a:rPr>
                  <a:t>R0</a:t>
                </a:r>
              </a:p>
            </p:txBody>
          </p:sp>
          <p:sp>
            <p:nvSpPr>
              <p:cNvPr id="41" name="Line 105"/>
              <p:cNvSpPr>
                <a:spLocks noChangeShapeType="1"/>
              </p:cNvSpPr>
              <p:nvPr/>
            </p:nvSpPr>
            <p:spPr bwMode="auto">
              <a:xfrm>
                <a:off x="2549" y="3291"/>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2" name="Line 130"/>
              <p:cNvSpPr>
                <a:spLocks noChangeShapeType="1"/>
              </p:cNvSpPr>
              <p:nvPr/>
            </p:nvSpPr>
            <p:spPr bwMode="auto">
              <a:xfrm>
                <a:off x="2549" y="3080"/>
                <a:ext cx="7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grpSp>
      </p:grpSp>
      <p:sp>
        <p:nvSpPr>
          <p:cNvPr id="43" name="Rectangle 193"/>
          <p:cNvSpPr>
            <a:spLocks noChangeArrowheads="1"/>
          </p:cNvSpPr>
          <p:nvPr/>
        </p:nvSpPr>
        <p:spPr bwMode="auto">
          <a:xfrm>
            <a:off x="253865" y="2273751"/>
            <a:ext cx="1028700" cy="292100"/>
          </a:xfrm>
          <a:prstGeom prst="rect">
            <a:avLst/>
          </a:prstGeom>
          <a:solidFill>
            <a:srgbClr val="FFFFFF"/>
          </a:solidFill>
          <a:ln w="9525">
            <a:solidFill>
              <a:srgbClr val="000000"/>
            </a:solidFill>
            <a:miter lim="800000"/>
            <a:headEnd/>
            <a:tailEnd/>
          </a:ln>
        </p:spPr>
        <p:txBody>
          <a:bodyPr lIns="0" tIns="0" rIns="0" bIns="0"/>
          <a:lstStyle/>
          <a:p>
            <a:pPr algn="ctr" fontAlgn="auto">
              <a:spcAft>
                <a:spcPts val="0"/>
              </a:spcAft>
              <a:defRPr/>
            </a:pPr>
            <a:r>
              <a:rPr lang="zh-CN" altLang="en-US" sz="1600" kern="0">
                <a:solidFill>
                  <a:sysClr val="windowText" lastClr="000000"/>
                </a:solidFill>
              </a:rPr>
              <a:t>原来的</a:t>
            </a:r>
            <a:r>
              <a:rPr lang="en-US" altLang="zh-CN" sz="1600" kern="0">
                <a:solidFill>
                  <a:sysClr val="windowText" lastClr="000000"/>
                </a:solidFill>
              </a:rPr>
              <a:t>SP</a:t>
            </a:r>
          </a:p>
        </p:txBody>
      </p:sp>
      <p:sp>
        <p:nvSpPr>
          <p:cNvPr id="44" name="Line 195"/>
          <p:cNvSpPr>
            <a:spLocks noChangeShapeType="1"/>
          </p:cNvSpPr>
          <p:nvPr/>
        </p:nvSpPr>
        <p:spPr bwMode="auto">
          <a:xfrm>
            <a:off x="1331778" y="2413451"/>
            <a:ext cx="636587"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5" name="Line 209"/>
          <p:cNvSpPr>
            <a:spLocks noChangeShapeType="1"/>
          </p:cNvSpPr>
          <p:nvPr/>
        </p:nvSpPr>
        <p:spPr bwMode="auto">
          <a:xfrm>
            <a:off x="1551443" y="2596014"/>
            <a:ext cx="13062" cy="2502784"/>
          </a:xfrm>
          <a:prstGeom prst="line">
            <a:avLst/>
          </a:prstGeom>
          <a:noFill/>
          <a:ln w="762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6" name="Text Box 210"/>
          <p:cNvSpPr txBox="1">
            <a:spLocks noChangeArrowheads="1"/>
          </p:cNvSpPr>
          <p:nvPr/>
        </p:nvSpPr>
        <p:spPr bwMode="auto">
          <a:xfrm>
            <a:off x="99878" y="5727778"/>
            <a:ext cx="3886198" cy="867353"/>
          </a:xfrm>
          <a:prstGeom prst="rect">
            <a:avLst/>
          </a:prstGeom>
          <a:solidFill>
            <a:schemeClr val="accent4">
              <a:lumMod val="20000"/>
              <a:lumOff val="80000"/>
            </a:schemeClr>
          </a:solidFill>
          <a:ln>
            <a:noFill/>
          </a:ln>
          <a:effectLst/>
        </p:spPr>
        <p:txBody>
          <a:bodyPr wrap="square">
            <a:spAutoFit/>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70000"/>
              </a:lnSpc>
              <a:spcBef>
                <a:spcPct val="50000"/>
              </a:spcBef>
              <a:buFont typeface="Wingdings" panose="05000000000000000000" pitchFamily="2" charset="2"/>
              <a:buNone/>
            </a:pPr>
            <a:r>
              <a:rPr lang="zh-CN" altLang="en-US" sz="1600" b="1" dirty="0" smtClean="0">
                <a:latin typeface="等线" panose="02010600030101010101" pitchFamily="2" charset="-122"/>
                <a:ea typeface="等线" panose="02010600030101010101" pitchFamily="2" charset="-122"/>
              </a:rPr>
              <a:t>使用</a:t>
            </a:r>
            <a:r>
              <a:rPr lang="zh-CN" altLang="en-US" sz="1600" b="1" dirty="0">
                <a:latin typeface="等线" panose="02010600030101010101" pitchFamily="2" charset="-122"/>
                <a:ea typeface="等线" panose="02010600030101010101" pitchFamily="2" charset="-122"/>
              </a:rPr>
              <a:t>进程堆栈时，上下文保存在进程</a:t>
            </a:r>
            <a:r>
              <a:rPr lang="zh-CN" altLang="en-US" sz="1600" b="1" dirty="0" smtClean="0">
                <a:latin typeface="等线" panose="02010600030101010101" pitchFamily="2" charset="-122"/>
                <a:ea typeface="等线" panose="02010600030101010101" pitchFamily="2" charset="-122"/>
              </a:rPr>
              <a:t>堆栈</a:t>
            </a:r>
            <a:endParaRPr lang="zh-CN" altLang="en-US" sz="1600" b="1" dirty="0">
              <a:latin typeface="等线" panose="02010600030101010101" pitchFamily="2" charset="-122"/>
              <a:ea typeface="等线"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1600" b="1" dirty="0" smtClean="0">
                <a:latin typeface="等线" panose="02010600030101010101" pitchFamily="2" charset="-122"/>
                <a:ea typeface="等线" panose="02010600030101010101" pitchFamily="2" charset="-122"/>
              </a:rPr>
              <a:t>使用</a:t>
            </a:r>
            <a:r>
              <a:rPr lang="zh-CN" altLang="en-US" sz="1600" b="1" dirty="0">
                <a:latin typeface="等线" panose="02010600030101010101" pitchFamily="2" charset="-122"/>
                <a:ea typeface="等线" panose="02010600030101010101" pitchFamily="2" charset="-122"/>
              </a:rPr>
              <a:t>主堆栈时，上下文保存在主堆栈</a:t>
            </a:r>
            <a:r>
              <a:rPr lang="zh-CN" altLang="en-US" sz="1600" b="1" dirty="0" smtClean="0">
                <a:latin typeface="等线" panose="02010600030101010101" pitchFamily="2" charset="-122"/>
                <a:ea typeface="等线" panose="02010600030101010101" pitchFamily="2" charset="-122"/>
              </a:rPr>
              <a:t>中</a:t>
            </a:r>
            <a:endParaRPr lang="zh-CN" altLang="en-US" sz="1600" b="1" dirty="0">
              <a:latin typeface="等线" panose="02010600030101010101" pitchFamily="2" charset="-122"/>
              <a:ea typeface="等线"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1600" b="1" dirty="0" smtClean="0">
                <a:latin typeface="等线" panose="02010600030101010101" pitchFamily="2" charset="-122"/>
                <a:ea typeface="等线" panose="02010600030101010101" pitchFamily="2" charset="-122"/>
              </a:rPr>
              <a:t>压</a:t>
            </a:r>
            <a:r>
              <a:rPr lang="zh-CN" altLang="en-US" sz="1600" b="1" dirty="0">
                <a:latin typeface="等线" panose="02010600030101010101" pitchFamily="2" charset="-122"/>
                <a:ea typeface="等线" panose="02010600030101010101" pitchFamily="2" charset="-122"/>
              </a:rPr>
              <a:t>栈操作由硬件保存以上</a:t>
            </a:r>
            <a:r>
              <a:rPr lang="en-US" altLang="zh-CN" sz="1600" b="1" dirty="0">
                <a:latin typeface="等线" panose="02010600030101010101" pitchFamily="2" charset="-122"/>
                <a:ea typeface="等线" panose="02010600030101010101" pitchFamily="2" charset="-122"/>
              </a:rPr>
              <a:t>8</a:t>
            </a:r>
            <a:r>
              <a:rPr lang="zh-CN" altLang="en-US" sz="1600" b="1" dirty="0">
                <a:latin typeface="等线" panose="02010600030101010101" pitchFamily="2" charset="-122"/>
                <a:ea typeface="等线" panose="02010600030101010101" pitchFamily="2" charset="-122"/>
              </a:rPr>
              <a:t>个</a:t>
            </a:r>
            <a:r>
              <a:rPr lang="zh-CN" altLang="en-US" sz="1600" b="1" dirty="0" smtClean="0">
                <a:latin typeface="等线" panose="02010600030101010101" pitchFamily="2" charset="-122"/>
                <a:ea typeface="等线" panose="02010600030101010101" pitchFamily="2" charset="-122"/>
              </a:rPr>
              <a:t>数据</a:t>
            </a:r>
            <a:endParaRPr lang="zh-CN" altLang="en-US" sz="1600" b="1" dirty="0">
              <a:latin typeface="等线" panose="02010600030101010101" pitchFamily="2" charset="-122"/>
              <a:ea typeface="等线" panose="02010600030101010101" pitchFamily="2" charset="-122"/>
            </a:endParaRPr>
          </a:p>
        </p:txBody>
      </p:sp>
      <p:cxnSp>
        <p:nvCxnSpPr>
          <p:cNvPr id="3" name="直接箭头连接符 2"/>
          <p:cNvCxnSpPr>
            <a:stCxn id="17" idx="3"/>
          </p:cNvCxnSpPr>
          <p:nvPr/>
        </p:nvCxnSpPr>
        <p:spPr>
          <a:xfrm flipV="1">
            <a:off x="2494690" y="1270397"/>
            <a:ext cx="1249996" cy="64456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68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additive="base">
                                        <p:cTn id="53" dur="500" fill="hold"/>
                                        <p:tgtEl>
                                          <p:spTgt spid="46"/>
                                        </p:tgtEl>
                                        <p:attrNameLst>
                                          <p:attrName>ppt_x</p:attrName>
                                        </p:attrNameLst>
                                      </p:cBhvr>
                                      <p:tavLst>
                                        <p:tav tm="0">
                                          <p:val>
                                            <p:strVal val="#ppt_x"/>
                                          </p:val>
                                        </p:tav>
                                        <p:tav tm="100000">
                                          <p:val>
                                            <p:strVal val="#ppt_x"/>
                                          </p:val>
                                        </p:tav>
                                      </p:tavLst>
                                    </p:anim>
                                    <p:anim calcmode="lin" valueType="num">
                                      <p:cBhvr additive="base">
                                        <p:cTn id="5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animBg="1"/>
      <p:bldP spid="12" grpId="0" animBg="1"/>
      <p:bldP spid="13" grpId="0" animBg="1"/>
      <p:bldP spid="14" grpId="0" animBg="1"/>
      <p:bldP spid="1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30"/>
          <p:cNvGrpSpPr>
            <a:grpSpLocks/>
          </p:cNvGrpSpPr>
          <p:nvPr/>
        </p:nvGrpSpPr>
        <p:grpSpPr bwMode="auto">
          <a:xfrm>
            <a:off x="1219200" y="1450848"/>
            <a:ext cx="2438400" cy="4062984"/>
            <a:chOff x="336" y="1824"/>
            <a:chExt cx="1536" cy="2016"/>
          </a:xfrm>
        </p:grpSpPr>
        <p:sp>
          <p:nvSpPr>
            <p:cNvPr id="26" name="Rectangle 10"/>
            <p:cNvSpPr>
              <a:spLocks noChangeArrowheads="1"/>
            </p:cNvSpPr>
            <p:nvPr/>
          </p:nvSpPr>
          <p:spPr bwMode="auto">
            <a:xfrm>
              <a:off x="528" y="1824"/>
              <a:ext cx="816" cy="201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5"/>
            <p:cNvSpPr>
              <a:spLocks noChangeShapeType="1"/>
            </p:cNvSpPr>
            <p:nvPr/>
          </p:nvSpPr>
          <p:spPr bwMode="auto">
            <a:xfrm flipH="1">
              <a:off x="1632" y="2832"/>
              <a:ext cx="240" cy="144"/>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6"/>
            <p:cNvSpPr>
              <a:spLocks noChangeShapeType="1"/>
            </p:cNvSpPr>
            <p:nvPr/>
          </p:nvSpPr>
          <p:spPr bwMode="auto">
            <a:xfrm>
              <a:off x="1344" y="2976"/>
              <a:ext cx="2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7"/>
            <p:cNvSpPr>
              <a:spLocks noChangeShapeType="1"/>
            </p:cNvSpPr>
            <p:nvPr/>
          </p:nvSpPr>
          <p:spPr bwMode="auto">
            <a:xfrm flipV="1">
              <a:off x="1584" y="2016"/>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8"/>
            <p:cNvSpPr>
              <a:spLocks noChangeShapeType="1"/>
            </p:cNvSpPr>
            <p:nvPr/>
          </p:nvSpPr>
          <p:spPr bwMode="auto">
            <a:xfrm flipH="1">
              <a:off x="1344" y="2016"/>
              <a:ext cx="2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9"/>
            <p:cNvSpPr>
              <a:spLocks noChangeShapeType="1"/>
            </p:cNvSpPr>
            <p:nvPr/>
          </p:nvSpPr>
          <p:spPr bwMode="auto">
            <a:xfrm flipH="1">
              <a:off x="336" y="2256"/>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0"/>
            <p:cNvSpPr>
              <a:spLocks noChangeShapeType="1"/>
            </p:cNvSpPr>
            <p:nvPr/>
          </p:nvSpPr>
          <p:spPr bwMode="auto">
            <a:xfrm flipH="1">
              <a:off x="336" y="2256"/>
              <a:ext cx="0" cy="72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1"/>
            <p:cNvSpPr>
              <a:spLocks noChangeShapeType="1"/>
            </p:cNvSpPr>
            <p:nvPr/>
          </p:nvSpPr>
          <p:spPr bwMode="auto">
            <a:xfrm flipV="1">
              <a:off x="336" y="2976"/>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Text Box 23"/>
            <p:cNvSpPr txBox="1">
              <a:spLocks noChangeArrowheads="1"/>
            </p:cNvSpPr>
            <p:nvPr/>
          </p:nvSpPr>
          <p:spPr bwMode="auto">
            <a:xfrm>
              <a:off x="528" y="2016"/>
              <a:ext cx="816" cy="2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dirty="0"/>
                <a:t>中断处理</a:t>
              </a:r>
              <a:r>
                <a:rPr lang="en-US" altLang="zh-CN" sz="1600" b="0" dirty="0"/>
                <a:t>1</a:t>
              </a:r>
            </a:p>
          </p:txBody>
        </p:sp>
        <p:sp>
          <p:nvSpPr>
            <p:cNvPr id="35" name="Text Box 24"/>
            <p:cNvSpPr txBox="1">
              <a:spLocks noChangeArrowheads="1"/>
            </p:cNvSpPr>
            <p:nvPr/>
          </p:nvSpPr>
          <p:spPr bwMode="auto">
            <a:xfrm>
              <a:off x="528" y="2496"/>
              <a:ext cx="816" cy="91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1600" b="0"/>
            </a:p>
            <a:p>
              <a:pPr algn="ctr">
                <a:spcBef>
                  <a:spcPct val="50000"/>
                </a:spcBef>
              </a:pPr>
              <a:r>
                <a:rPr lang="zh-CN" altLang="en-US" sz="1600" b="0"/>
                <a:t>正常处理的</a:t>
              </a:r>
            </a:p>
            <a:p>
              <a:pPr algn="ctr">
                <a:spcBef>
                  <a:spcPct val="50000"/>
                </a:spcBef>
              </a:pPr>
              <a:r>
                <a:rPr lang="zh-CN" altLang="en-US" sz="1600" b="0"/>
                <a:t>程序流程</a:t>
              </a:r>
            </a:p>
            <a:p>
              <a:pPr>
                <a:spcBef>
                  <a:spcPct val="50000"/>
                </a:spcBef>
              </a:pPr>
              <a:endParaRPr lang="en-US" altLang="zh-CN" sz="1600" b="0"/>
            </a:p>
          </p:txBody>
        </p:sp>
        <p:sp>
          <p:nvSpPr>
            <p:cNvPr id="36" name="Line 25"/>
            <p:cNvSpPr>
              <a:spLocks noChangeShapeType="1"/>
            </p:cNvSpPr>
            <p:nvPr/>
          </p:nvSpPr>
          <p:spPr bwMode="auto">
            <a:xfrm>
              <a:off x="1248" y="2592"/>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6"/>
            <p:cNvSpPr>
              <a:spLocks noChangeShapeType="1"/>
            </p:cNvSpPr>
            <p:nvPr/>
          </p:nvSpPr>
          <p:spPr bwMode="auto">
            <a:xfrm>
              <a:off x="624" y="302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Text Box 29"/>
            <p:cNvSpPr txBox="1">
              <a:spLocks noChangeArrowheads="1"/>
            </p:cNvSpPr>
            <p:nvPr/>
          </p:nvSpPr>
          <p:spPr bwMode="auto">
            <a:xfrm>
              <a:off x="528" y="3504"/>
              <a:ext cx="816" cy="2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a:t>中断处理</a:t>
              </a:r>
              <a:r>
                <a:rPr lang="en-US" altLang="zh-CN" sz="1600" b="0"/>
                <a:t>2</a:t>
              </a:r>
            </a:p>
          </p:txBody>
        </p:sp>
      </p:grpSp>
      <p:sp>
        <p:nvSpPr>
          <p:cNvPr id="39" name="Rectangle 31"/>
          <p:cNvSpPr>
            <a:spLocks noChangeArrowheads="1"/>
          </p:cNvSpPr>
          <p:nvPr/>
        </p:nvSpPr>
        <p:spPr bwMode="auto">
          <a:xfrm>
            <a:off x="4285488" y="1450848"/>
            <a:ext cx="60746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a:latin typeface="楷体_GB2312" pitchFamily="49" charset="-122"/>
                <a:ea typeface="楷体_GB2312" pitchFamily="49" charset="-122"/>
              </a:rPr>
              <a:t>   </a:t>
            </a:r>
            <a:r>
              <a:rPr lang="zh-CN" altLang="en-US" sz="2000" b="1" dirty="0" smtClean="0">
                <a:solidFill>
                  <a:srgbClr val="C00000"/>
                </a:solidFill>
                <a:latin typeface="等线" panose="02010600030101010101" pitchFamily="2" charset="-122"/>
                <a:ea typeface="等线" panose="02010600030101010101" pitchFamily="2" charset="-122"/>
              </a:rPr>
              <a:t>中断</a:t>
            </a:r>
            <a:r>
              <a:rPr lang="zh-CN" altLang="en-US" sz="2000" b="1" dirty="0">
                <a:solidFill>
                  <a:srgbClr val="C00000"/>
                </a:solidFill>
                <a:latin typeface="等线" panose="02010600030101010101" pitchFamily="2" charset="-122"/>
                <a:ea typeface="等线" panose="02010600030101010101" pitchFamily="2" charset="-122"/>
              </a:rPr>
              <a:t>是现代计算机的一项重要技术</a:t>
            </a:r>
            <a:r>
              <a:rPr lang="zh-CN" altLang="en-US" sz="1600" b="1" dirty="0">
                <a:solidFill>
                  <a:srgbClr val="C00000"/>
                </a:solidFill>
                <a:latin typeface="等线" panose="02010600030101010101" pitchFamily="2" charset="-122"/>
                <a:ea typeface="等线" panose="02010600030101010101" pitchFamily="2" charset="-122"/>
              </a:rPr>
              <a:t> </a:t>
            </a:r>
            <a:endParaRPr lang="en-US" altLang="zh-CN" sz="1600" b="1" dirty="0" smtClean="0">
              <a:solidFill>
                <a:srgbClr val="C00000"/>
              </a:solidFill>
              <a:latin typeface="等线" panose="02010600030101010101" pitchFamily="2" charset="-122"/>
              <a:ea typeface="等线" panose="02010600030101010101" pitchFamily="2" charset="-122"/>
            </a:endParaRPr>
          </a:p>
          <a:p>
            <a:endParaRPr lang="zh-CN" altLang="en-US" sz="1600" b="1" dirty="0">
              <a:latin typeface="楷体_GB2312" pitchFamily="49" charset="-122"/>
              <a:ea typeface="楷体_GB2312" pitchFamily="49" charset="-122"/>
            </a:endParaRPr>
          </a:p>
          <a:p>
            <a:endParaRPr lang="zh-CN" altLang="en-US" sz="1600" dirty="0">
              <a:latin typeface="楷体_GB2312" pitchFamily="49" charset="-122"/>
              <a:ea typeface="楷体_GB2312" pitchFamily="49" charset="-122"/>
            </a:endParaRPr>
          </a:p>
          <a:p>
            <a:r>
              <a:rPr lang="zh-CN" altLang="en-US" sz="1600" dirty="0">
                <a:latin typeface="楷体_GB2312" pitchFamily="49" charset="-122"/>
                <a:ea typeface="楷体_GB2312" pitchFamily="49" charset="-122"/>
              </a:rPr>
              <a:t>   </a:t>
            </a:r>
            <a:r>
              <a:rPr lang="zh-CN" altLang="en-US" sz="1800" b="1" dirty="0">
                <a:solidFill>
                  <a:schemeClr val="tx2"/>
                </a:solidFill>
                <a:latin typeface="楷体_GB2312" pitchFamily="49" charset="-122"/>
                <a:ea typeface="楷体_GB2312" pitchFamily="49" charset="-122"/>
              </a:rPr>
              <a:t>在一定条件下，</a:t>
            </a:r>
            <a:r>
              <a:rPr lang="en-US" altLang="zh-CN" sz="1800" b="1" dirty="0">
                <a:solidFill>
                  <a:schemeClr val="tx2"/>
                </a:solidFill>
                <a:latin typeface="楷体_GB2312" pitchFamily="49" charset="-122"/>
                <a:ea typeface="楷体_GB2312" pitchFamily="49" charset="-122"/>
              </a:rPr>
              <a:t>CPU</a:t>
            </a:r>
            <a:r>
              <a:rPr lang="zh-CN" altLang="en-US" sz="1800" b="1" dirty="0">
                <a:solidFill>
                  <a:schemeClr val="tx2"/>
                </a:solidFill>
                <a:latin typeface="楷体_GB2312" pitchFamily="49" charset="-122"/>
                <a:ea typeface="楷体_GB2312" pitchFamily="49" charset="-122"/>
              </a:rPr>
              <a:t>响应中断请求后，暂停原程序的执行，转至相应的中断处理程序。中断处理程序可以按照所要完成的任务编写成与过程类似的程序段。在程序段最后执行一条中断返回指令</a:t>
            </a:r>
            <a:r>
              <a:rPr lang="en-US" altLang="zh-CN" sz="1800" b="1" dirty="0">
                <a:solidFill>
                  <a:schemeClr val="tx2"/>
                </a:solidFill>
                <a:latin typeface="楷体_GB2312" pitchFamily="49" charset="-122"/>
                <a:ea typeface="楷体_GB2312" pitchFamily="49" charset="-122"/>
              </a:rPr>
              <a:t>(</a:t>
            </a:r>
            <a:r>
              <a:rPr lang="zh-CN" altLang="en-US" sz="1800" b="1" dirty="0">
                <a:solidFill>
                  <a:schemeClr val="tx2"/>
                </a:solidFill>
                <a:latin typeface="楷体_GB2312" pitchFamily="49" charset="-122"/>
                <a:ea typeface="楷体_GB2312" pitchFamily="49" charset="-122"/>
              </a:rPr>
              <a:t>如</a:t>
            </a:r>
            <a:r>
              <a:rPr lang="en-US" altLang="zh-CN" sz="1800" b="1" dirty="0">
                <a:solidFill>
                  <a:schemeClr val="tx2"/>
                </a:solidFill>
                <a:latin typeface="楷体_GB2312" pitchFamily="49" charset="-122"/>
                <a:ea typeface="楷体_GB2312" pitchFamily="49" charset="-122"/>
              </a:rPr>
              <a:t>8086</a:t>
            </a:r>
            <a:r>
              <a:rPr lang="zh-CN" altLang="en-US" sz="1800" b="1" dirty="0">
                <a:solidFill>
                  <a:schemeClr val="tx2"/>
                </a:solidFill>
                <a:latin typeface="楷体_GB2312" pitchFamily="49" charset="-122"/>
                <a:ea typeface="楷体_GB2312" pitchFamily="49" charset="-122"/>
              </a:rPr>
              <a:t>／</a:t>
            </a:r>
            <a:r>
              <a:rPr lang="en-US" altLang="zh-CN" sz="1800" b="1" dirty="0">
                <a:solidFill>
                  <a:schemeClr val="tx2"/>
                </a:solidFill>
                <a:latin typeface="楷体_GB2312" pitchFamily="49" charset="-122"/>
                <a:ea typeface="楷体_GB2312" pitchFamily="49" charset="-122"/>
              </a:rPr>
              <a:t>8088</a:t>
            </a:r>
            <a:r>
              <a:rPr lang="zh-CN" altLang="en-US" sz="1800" b="1" dirty="0">
                <a:solidFill>
                  <a:schemeClr val="tx2"/>
                </a:solidFill>
                <a:latin typeface="楷体_GB2312" pitchFamily="49" charset="-122"/>
                <a:ea typeface="楷体_GB2312" pitchFamily="49" charset="-122"/>
              </a:rPr>
              <a:t>的</a:t>
            </a:r>
            <a:r>
              <a:rPr lang="en-US" altLang="zh-CN" sz="1800" b="1" dirty="0">
                <a:solidFill>
                  <a:schemeClr val="tx2"/>
                </a:solidFill>
                <a:latin typeface="楷体_GB2312" pitchFamily="49" charset="-122"/>
                <a:ea typeface="楷体_GB2312" pitchFamily="49" charset="-122"/>
              </a:rPr>
              <a:t>IRET)</a:t>
            </a:r>
            <a:r>
              <a:rPr lang="zh-CN" altLang="en-US" sz="1800" b="1" dirty="0">
                <a:solidFill>
                  <a:schemeClr val="tx2"/>
                </a:solidFill>
                <a:latin typeface="楷体_GB2312" pitchFamily="49" charset="-122"/>
                <a:ea typeface="楷体_GB2312" pitchFamily="49" charset="-122"/>
              </a:rPr>
              <a:t>返回主程序，继续按原顺序</a:t>
            </a:r>
            <a:r>
              <a:rPr lang="zh-CN" altLang="en-US" sz="1800" b="1" dirty="0" smtClean="0">
                <a:solidFill>
                  <a:schemeClr val="tx2"/>
                </a:solidFill>
                <a:latin typeface="楷体_GB2312" pitchFamily="49" charset="-122"/>
                <a:ea typeface="楷体_GB2312" pitchFamily="49" charset="-122"/>
              </a:rPr>
              <a:t>执行。</a:t>
            </a:r>
            <a:endParaRPr lang="zh-CN" altLang="en-US" sz="1800" dirty="0">
              <a:solidFill>
                <a:schemeClr val="tx2"/>
              </a:solidFill>
              <a:latin typeface="楷体_GB2312" pitchFamily="49" charset="-122"/>
              <a:ea typeface="楷体_GB2312" pitchFamily="49" charset="-122"/>
            </a:endParaRPr>
          </a:p>
          <a:p>
            <a:r>
              <a:rPr lang="zh-CN" altLang="en-US" sz="1800" dirty="0">
                <a:solidFill>
                  <a:schemeClr val="tx2"/>
                </a:solidFill>
                <a:latin typeface="楷体_GB2312" pitchFamily="49" charset="-122"/>
                <a:ea typeface="楷体_GB2312" pitchFamily="49" charset="-122"/>
              </a:rPr>
              <a:t> </a:t>
            </a:r>
          </a:p>
        </p:txBody>
      </p:sp>
      <p:sp>
        <p:nvSpPr>
          <p:cNvPr id="40" name="Freeform 240"/>
          <p:cNvSpPr>
            <a:spLocks noEditPoints="1" noChangeArrowheads="1"/>
          </p:cNvSpPr>
          <p:nvPr/>
        </p:nvSpPr>
        <p:spPr bwMode="auto">
          <a:xfrm>
            <a:off x="10265318" y="5427346"/>
            <a:ext cx="1010541" cy="1054111"/>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C00000"/>
          </a:solidFill>
          <a:ln>
            <a:noFill/>
          </a:ln>
          <a:effectLst/>
        </p:spPr>
        <p:txBody>
          <a:bodyPr vert="horz" wrap="square" lIns="68580" tIns="34290" rIns="68580" bIns="34290" numCol="1" anchor="t" anchorCtr="0" compatLnSpc="1"/>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189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ChangeArrowheads="1"/>
          </p:cNvSpPr>
          <p:nvPr/>
        </p:nvSpPr>
        <p:spPr bwMode="auto">
          <a:xfrm>
            <a:off x="2890584" y="1131814"/>
            <a:ext cx="7239000" cy="4953000"/>
          </a:xfrm>
          <a:prstGeom prst="rect">
            <a:avLst/>
          </a:prstGeom>
          <a:noFill/>
          <a:ln w="28575" cap="rnd" algn="ctr">
            <a:solidFill>
              <a:srgbClr val="00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35" name="AutoShape 4"/>
          <p:cNvSpPr>
            <a:spLocks noChangeArrowheads="1"/>
          </p:cNvSpPr>
          <p:nvPr/>
        </p:nvSpPr>
        <p:spPr bwMode="auto">
          <a:xfrm>
            <a:off x="4033584" y="3189214"/>
            <a:ext cx="1752600" cy="685800"/>
          </a:xfrm>
          <a:prstGeom prst="flowChartDecision">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en-US" altLang="zh-CN" sz="1600" kern="0">
                <a:solidFill>
                  <a:sysClr val="windowText" lastClr="000000"/>
                </a:solidFill>
              </a:rPr>
              <a:t>IPSR</a:t>
            </a:r>
            <a:r>
              <a:rPr lang="zh-CN" altLang="en-US" sz="1600" kern="0">
                <a:solidFill>
                  <a:sysClr val="windowText" lastClr="000000"/>
                </a:solidFill>
              </a:rPr>
              <a:t>的位</a:t>
            </a:r>
            <a:r>
              <a:rPr lang="en-US" altLang="zh-CN" sz="1600" kern="0">
                <a:solidFill>
                  <a:sysClr val="windowText" lastClr="000000"/>
                </a:solidFill>
              </a:rPr>
              <a:t>[8:0]</a:t>
            </a:r>
          </a:p>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是否为</a:t>
            </a:r>
            <a:r>
              <a:rPr lang="en-US" altLang="zh-CN" sz="1600" kern="0">
                <a:solidFill>
                  <a:sysClr val="windowText" lastClr="000000"/>
                </a:solidFill>
              </a:rPr>
              <a:t>0</a:t>
            </a:r>
          </a:p>
        </p:txBody>
      </p:sp>
      <p:sp>
        <p:nvSpPr>
          <p:cNvPr id="36" name="AutoShape 5"/>
          <p:cNvSpPr>
            <a:spLocks noChangeArrowheads="1"/>
          </p:cNvSpPr>
          <p:nvPr/>
        </p:nvSpPr>
        <p:spPr bwMode="auto">
          <a:xfrm>
            <a:off x="4033584" y="2198614"/>
            <a:ext cx="1752600" cy="609600"/>
          </a:xfrm>
          <a:prstGeom prst="flowChartProcess">
            <a:avLst/>
          </a:prstGeom>
          <a:noFill/>
          <a:ln w="317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加载来自被压栈的</a:t>
            </a:r>
          </a:p>
          <a:p>
            <a:pPr marL="342900" indent="-342900" algn="ctr" fontAlgn="auto">
              <a:spcBef>
                <a:spcPts val="0"/>
              </a:spcBef>
              <a:spcAft>
                <a:spcPts val="0"/>
              </a:spcAft>
              <a:buFont typeface="Wingdings" pitchFamily="2" charset="2"/>
              <a:buNone/>
              <a:defRPr/>
            </a:pPr>
            <a:r>
              <a:rPr lang="en-US" altLang="zh-CN" sz="1600" kern="0">
                <a:solidFill>
                  <a:sysClr val="windowText" lastClr="000000"/>
                </a:solidFill>
              </a:rPr>
              <a:t>XPSR</a:t>
            </a:r>
            <a:r>
              <a:rPr lang="zh-CN" altLang="en-US" sz="1600" kern="0">
                <a:solidFill>
                  <a:sysClr val="windowText" lastClr="000000"/>
                </a:solidFill>
              </a:rPr>
              <a:t>的位</a:t>
            </a:r>
            <a:r>
              <a:rPr lang="en-US" altLang="zh-CN" sz="1600" kern="0">
                <a:solidFill>
                  <a:sysClr val="windowText" lastClr="000000"/>
                </a:solidFill>
              </a:rPr>
              <a:t>[8:0]</a:t>
            </a:r>
          </a:p>
        </p:txBody>
      </p:sp>
      <p:cxnSp>
        <p:nvCxnSpPr>
          <p:cNvPr id="37" name="AutoShape 6"/>
          <p:cNvCxnSpPr>
            <a:cxnSpLocks noChangeShapeType="1"/>
            <a:stCxn id="36" idx="2"/>
            <a:endCxn id="35" idx="0"/>
          </p:cNvCxnSpPr>
          <p:nvPr/>
        </p:nvCxnSpPr>
        <p:spPr bwMode="auto">
          <a:xfrm>
            <a:off x="4909884" y="2808214"/>
            <a:ext cx="0" cy="3810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AutoShape 7"/>
          <p:cNvSpPr>
            <a:spLocks noChangeArrowheads="1"/>
          </p:cNvSpPr>
          <p:nvPr/>
        </p:nvSpPr>
        <p:spPr bwMode="auto">
          <a:xfrm>
            <a:off x="4033584" y="5322814"/>
            <a:ext cx="1905000" cy="533400"/>
          </a:xfrm>
          <a:prstGeom prst="flowChartTerminator">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dirty="0">
                <a:solidFill>
                  <a:sysClr val="windowText" lastClr="000000"/>
                </a:solidFill>
              </a:rPr>
              <a:t>返回</a:t>
            </a:r>
          </a:p>
          <a:p>
            <a:pPr marL="342900" indent="-342900" algn="ctr" fontAlgn="auto">
              <a:spcBef>
                <a:spcPts val="0"/>
              </a:spcBef>
              <a:spcAft>
                <a:spcPts val="0"/>
              </a:spcAft>
              <a:buFont typeface="Wingdings" pitchFamily="2" charset="2"/>
              <a:buNone/>
              <a:defRPr/>
            </a:pPr>
            <a:r>
              <a:rPr lang="zh-CN" altLang="en-US" sz="1600" b="1" kern="0" dirty="0">
                <a:solidFill>
                  <a:srgbClr val="C00000"/>
                </a:solidFill>
              </a:rPr>
              <a:t>线程模式主堆栈</a:t>
            </a:r>
          </a:p>
        </p:txBody>
      </p:sp>
      <p:sp>
        <p:nvSpPr>
          <p:cNvPr id="39" name="Line 8"/>
          <p:cNvSpPr>
            <a:spLocks noChangeShapeType="1"/>
          </p:cNvSpPr>
          <p:nvPr/>
        </p:nvSpPr>
        <p:spPr bwMode="auto">
          <a:xfrm>
            <a:off x="4947984" y="3875014"/>
            <a:ext cx="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0" name="Text Box 9"/>
          <p:cNvSpPr txBox="1">
            <a:spLocks noChangeArrowheads="1"/>
          </p:cNvSpPr>
          <p:nvPr/>
        </p:nvSpPr>
        <p:spPr bwMode="auto">
          <a:xfrm>
            <a:off x="5024184" y="3824214"/>
            <a:ext cx="381000" cy="355600"/>
          </a:xfrm>
          <a:prstGeom prst="rect">
            <a:avLst/>
          </a:prstGeom>
          <a:noFill/>
          <a:ln w="19050" cap="rnd" algn="ctr">
            <a:solidFill>
              <a:srgbClr val="00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1600" kern="0" smtClean="0">
                <a:solidFill>
                  <a:srgbClr val="000000"/>
                </a:solidFill>
                <a:latin typeface="华文新魏" pitchFamily="2" charset="-122"/>
                <a:ea typeface="华文新魏" pitchFamily="2" charset="-122"/>
              </a:rPr>
              <a:t>是</a:t>
            </a:r>
          </a:p>
        </p:txBody>
      </p:sp>
      <p:sp>
        <p:nvSpPr>
          <p:cNvPr id="41" name="AutoShape 10"/>
          <p:cNvSpPr>
            <a:spLocks noChangeArrowheads="1"/>
          </p:cNvSpPr>
          <p:nvPr/>
        </p:nvSpPr>
        <p:spPr bwMode="auto">
          <a:xfrm>
            <a:off x="6548184" y="3189214"/>
            <a:ext cx="1219200" cy="609600"/>
          </a:xfrm>
          <a:prstGeom prst="flowChartProcess">
            <a:avLst/>
          </a:prstGeom>
          <a:noFill/>
          <a:ln w="317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加载当前激活</a:t>
            </a:r>
          </a:p>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的中断号</a:t>
            </a:r>
          </a:p>
        </p:txBody>
      </p:sp>
      <p:sp>
        <p:nvSpPr>
          <p:cNvPr id="42" name="AutoShape 11"/>
          <p:cNvSpPr>
            <a:spLocks noChangeArrowheads="1"/>
          </p:cNvSpPr>
          <p:nvPr/>
        </p:nvSpPr>
        <p:spPr bwMode="auto">
          <a:xfrm>
            <a:off x="8300784" y="3189214"/>
            <a:ext cx="1219200" cy="609600"/>
          </a:xfrm>
          <a:prstGeom prst="flowChartTerminator">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进入</a:t>
            </a:r>
          </a:p>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另一个异常</a:t>
            </a:r>
          </a:p>
        </p:txBody>
      </p:sp>
      <p:sp>
        <p:nvSpPr>
          <p:cNvPr id="43" name="Line 12"/>
          <p:cNvSpPr>
            <a:spLocks noChangeShapeType="1"/>
          </p:cNvSpPr>
          <p:nvPr/>
        </p:nvSpPr>
        <p:spPr bwMode="auto">
          <a:xfrm>
            <a:off x="5786184" y="3522589"/>
            <a:ext cx="7620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4" name="Text Box 13"/>
          <p:cNvSpPr txBox="1">
            <a:spLocks noChangeArrowheads="1"/>
          </p:cNvSpPr>
          <p:nvPr/>
        </p:nvSpPr>
        <p:spPr bwMode="auto">
          <a:xfrm>
            <a:off x="5938584" y="3036814"/>
            <a:ext cx="381000" cy="355600"/>
          </a:xfrm>
          <a:prstGeom prst="rect">
            <a:avLst/>
          </a:prstGeom>
          <a:noFill/>
          <a:ln w="19050" cap="rnd" algn="ctr">
            <a:solidFill>
              <a:srgbClr val="00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1600" kern="0" smtClean="0">
                <a:solidFill>
                  <a:srgbClr val="000000"/>
                </a:solidFill>
                <a:latin typeface="华文新魏" pitchFamily="2" charset="-122"/>
                <a:ea typeface="华文新魏" pitchFamily="2" charset="-122"/>
              </a:rPr>
              <a:t>否</a:t>
            </a:r>
          </a:p>
        </p:txBody>
      </p:sp>
      <p:sp>
        <p:nvSpPr>
          <p:cNvPr id="45" name="Line 14"/>
          <p:cNvSpPr>
            <a:spLocks noChangeShapeType="1"/>
          </p:cNvSpPr>
          <p:nvPr/>
        </p:nvSpPr>
        <p:spPr bwMode="auto">
          <a:xfrm>
            <a:off x="4947984" y="4941814"/>
            <a:ext cx="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6" name="AutoShape 15"/>
          <p:cNvSpPr>
            <a:spLocks noChangeArrowheads="1"/>
          </p:cNvSpPr>
          <p:nvPr/>
        </p:nvSpPr>
        <p:spPr bwMode="auto">
          <a:xfrm>
            <a:off x="3531934" y="1360414"/>
            <a:ext cx="2901950" cy="533400"/>
          </a:xfrm>
          <a:prstGeom prst="flowChartProcess">
            <a:avLst/>
          </a:prstGeom>
          <a:noFill/>
          <a:ln w="317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dirty="0">
                <a:solidFill>
                  <a:sysClr val="windowText" lastClr="000000"/>
                </a:solidFill>
              </a:rPr>
              <a:t>将</a:t>
            </a:r>
            <a:r>
              <a:rPr lang="en-US" altLang="zh-CN" sz="1600" kern="0" dirty="0">
                <a:solidFill>
                  <a:srgbClr val="0000FF"/>
                </a:solidFill>
              </a:rPr>
              <a:t>PC,xPSR,r0,r1,r2,r3,r12,LR</a:t>
            </a:r>
          </a:p>
          <a:p>
            <a:pPr marL="342900" indent="-342900" algn="ctr" fontAlgn="auto">
              <a:spcBef>
                <a:spcPts val="0"/>
              </a:spcBef>
              <a:spcAft>
                <a:spcPts val="0"/>
              </a:spcAft>
              <a:buFont typeface="Wingdings" pitchFamily="2" charset="2"/>
              <a:buNone/>
              <a:defRPr/>
            </a:pPr>
            <a:r>
              <a:rPr lang="zh-CN" altLang="en-US" sz="1600" kern="0" dirty="0">
                <a:solidFill>
                  <a:sysClr val="windowText" lastClr="000000"/>
                </a:solidFill>
              </a:rPr>
              <a:t>从所选的堆栈中出栈</a:t>
            </a:r>
          </a:p>
        </p:txBody>
      </p:sp>
      <p:sp>
        <p:nvSpPr>
          <p:cNvPr id="47" name="Line 16"/>
          <p:cNvSpPr>
            <a:spLocks noChangeShapeType="1"/>
          </p:cNvSpPr>
          <p:nvPr/>
        </p:nvSpPr>
        <p:spPr bwMode="auto">
          <a:xfrm>
            <a:off x="4871784" y="1893814"/>
            <a:ext cx="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48" name="AutoShape 17"/>
          <p:cNvSpPr>
            <a:spLocks noChangeArrowheads="1"/>
          </p:cNvSpPr>
          <p:nvPr/>
        </p:nvSpPr>
        <p:spPr bwMode="auto">
          <a:xfrm>
            <a:off x="3881184" y="4256014"/>
            <a:ext cx="2057400" cy="685800"/>
          </a:xfrm>
          <a:prstGeom prst="flowChartDecision">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en-US" altLang="zh-CN" sz="1600" kern="0" dirty="0">
                <a:solidFill>
                  <a:srgbClr val="0000FF"/>
                </a:solidFill>
              </a:rPr>
              <a:t>EXC_RETURN[3</a:t>
            </a:r>
            <a:r>
              <a:rPr lang="zh-CN" altLang="en-US" sz="1600" kern="0" dirty="0">
                <a:solidFill>
                  <a:srgbClr val="0000FF"/>
                </a:solidFill>
              </a:rPr>
              <a:t>：</a:t>
            </a:r>
            <a:r>
              <a:rPr lang="en-US" altLang="zh-CN" sz="1600" kern="0" dirty="0">
                <a:solidFill>
                  <a:srgbClr val="0000FF"/>
                </a:solidFill>
              </a:rPr>
              <a:t>0]</a:t>
            </a:r>
          </a:p>
          <a:p>
            <a:pPr marL="342900" indent="-342900" algn="ctr" fontAlgn="auto">
              <a:spcBef>
                <a:spcPts val="0"/>
              </a:spcBef>
              <a:spcAft>
                <a:spcPts val="0"/>
              </a:spcAft>
              <a:buFont typeface="Wingdings" pitchFamily="2" charset="2"/>
              <a:buNone/>
              <a:defRPr/>
            </a:pPr>
            <a:r>
              <a:rPr lang="zh-CN" altLang="en-US" sz="1600" kern="0" dirty="0">
                <a:solidFill>
                  <a:srgbClr val="0000FF"/>
                </a:solidFill>
              </a:rPr>
              <a:t>选择堆栈</a:t>
            </a:r>
          </a:p>
        </p:txBody>
      </p:sp>
      <p:sp>
        <p:nvSpPr>
          <p:cNvPr id="49" name="Text Box 18"/>
          <p:cNvSpPr txBox="1">
            <a:spLocks noChangeArrowheads="1"/>
          </p:cNvSpPr>
          <p:nvPr/>
        </p:nvSpPr>
        <p:spPr bwMode="auto">
          <a:xfrm>
            <a:off x="5024184" y="4941814"/>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Aft>
                <a:spcPts val="0"/>
              </a:spcAft>
              <a:defRPr/>
            </a:pPr>
            <a:r>
              <a:rPr lang="en-US" altLang="zh-CN" sz="1600" kern="0" smtClean="0">
                <a:solidFill>
                  <a:srgbClr val="FF3300"/>
                </a:solidFill>
                <a:latin typeface="华文新魏" pitchFamily="2" charset="-122"/>
                <a:ea typeface="华文新魏" pitchFamily="2" charset="-122"/>
              </a:rPr>
              <a:t>=0b1001</a:t>
            </a:r>
            <a:endParaRPr lang="en-US" altLang="zh-CN" sz="1600" kern="0" smtClean="0">
              <a:solidFill>
                <a:srgbClr val="000000"/>
              </a:solidFill>
              <a:latin typeface="华文新魏" pitchFamily="2" charset="-122"/>
              <a:ea typeface="华文新魏" pitchFamily="2" charset="-122"/>
            </a:endParaRPr>
          </a:p>
        </p:txBody>
      </p:sp>
      <p:sp>
        <p:nvSpPr>
          <p:cNvPr id="50" name="AutoShape 19"/>
          <p:cNvSpPr>
            <a:spLocks noChangeArrowheads="1"/>
          </p:cNvSpPr>
          <p:nvPr/>
        </p:nvSpPr>
        <p:spPr bwMode="auto">
          <a:xfrm>
            <a:off x="6776784" y="5322814"/>
            <a:ext cx="1905000" cy="533400"/>
          </a:xfrm>
          <a:prstGeom prst="flowChartTerminator">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dirty="0">
                <a:solidFill>
                  <a:sysClr val="windowText" lastClr="000000"/>
                </a:solidFill>
              </a:rPr>
              <a:t>返回</a:t>
            </a:r>
          </a:p>
          <a:p>
            <a:pPr marL="342900" indent="-342900" algn="ctr" fontAlgn="auto">
              <a:spcBef>
                <a:spcPts val="0"/>
              </a:spcBef>
              <a:spcAft>
                <a:spcPts val="0"/>
              </a:spcAft>
              <a:buFont typeface="Wingdings" pitchFamily="2" charset="2"/>
              <a:buNone/>
              <a:defRPr/>
            </a:pPr>
            <a:r>
              <a:rPr lang="zh-CN" altLang="en-US" sz="1600" b="1" kern="0" dirty="0">
                <a:solidFill>
                  <a:srgbClr val="C00000"/>
                </a:solidFill>
              </a:rPr>
              <a:t>线程模式进程堆栈</a:t>
            </a:r>
          </a:p>
        </p:txBody>
      </p:sp>
      <p:cxnSp>
        <p:nvCxnSpPr>
          <p:cNvPr id="51" name="AutoShape 20"/>
          <p:cNvCxnSpPr>
            <a:cxnSpLocks noChangeShapeType="1"/>
            <a:stCxn id="48" idx="3"/>
            <a:endCxn id="50" idx="0"/>
          </p:cNvCxnSpPr>
          <p:nvPr/>
        </p:nvCxnSpPr>
        <p:spPr bwMode="auto">
          <a:xfrm>
            <a:off x="5938584" y="4598914"/>
            <a:ext cx="1790700" cy="723900"/>
          </a:xfrm>
          <a:prstGeom prst="bentConnector2">
            <a:avLst/>
          </a:prstGeom>
          <a:noFill/>
          <a:ln w="381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21"/>
          <p:cNvSpPr txBox="1">
            <a:spLocks noChangeArrowheads="1"/>
          </p:cNvSpPr>
          <p:nvPr/>
        </p:nvSpPr>
        <p:spPr bwMode="auto">
          <a:xfrm>
            <a:off x="6243384" y="4300464"/>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Aft>
                <a:spcPts val="0"/>
              </a:spcAft>
              <a:defRPr/>
            </a:pPr>
            <a:r>
              <a:rPr lang="en-US" altLang="zh-CN" sz="1600" kern="0" smtClean="0">
                <a:solidFill>
                  <a:srgbClr val="FF3300"/>
                </a:solidFill>
                <a:latin typeface="华文新魏" pitchFamily="2" charset="-122"/>
                <a:ea typeface="华文新魏" pitchFamily="2" charset="-122"/>
              </a:rPr>
              <a:t>=0b1101</a:t>
            </a:r>
            <a:endParaRPr lang="en-US" altLang="zh-CN" sz="1600" kern="0" smtClean="0">
              <a:solidFill>
                <a:srgbClr val="000000"/>
              </a:solidFill>
              <a:latin typeface="华文新魏" pitchFamily="2" charset="-122"/>
              <a:ea typeface="华文新魏" pitchFamily="2" charset="-122"/>
            </a:endParaRPr>
          </a:p>
        </p:txBody>
      </p:sp>
      <p:cxnSp>
        <p:nvCxnSpPr>
          <p:cNvPr id="53" name="AutoShape 22"/>
          <p:cNvCxnSpPr>
            <a:cxnSpLocks noChangeShapeType="1"/>
            <a:stCxn id="41" idx="3"/>
            <a:endCxn id="42" idx="1"/>
          </p:cNvCxnSpPr>
          <p:nvPr/>
        </p:nvCxnSpPr>
        <p:spPr bwMode="auto">
          <a:xfrm>
            <a:off x="7767384" y="3494014"/>
            <a:ext cx="533400" cy="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
          <p:cNvSpPr txBox="1">
            <a:spLocks noChangeArrowheads="1"/>
          </p:cNvSpPr>
          <p:nvPr/>
        </p:nvSpPr>
        <p:spPr bwMode="auto">
          <a:xfrm>
            <a:off x="3531934" y="418891"/>
            <a:ext cx="290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2400" dirty="0">
                <a:solidFill>
                  <a:srgbClr val="C00000"/>
                </a:solidFill>
                <a:latin typeface="华文新魏" panose="02010800040101010101" pitchFamily="2" charset="-122"/>
                <a:ea typeface="华文新魏" panose="02010800040101010101" pitchFamily="2" charset="-122"/>
              </a:rPr>
              <a:t>异常退出步骤流程</a:t>
            </a:r>
          </a:p>
        </p:txBody>
      </p:sp>
    </p:spTree>
    <p:extLst>
      <p:ext uri="{BB962C8B-B14F-4D97-AF65-F5344CB8AC3E}">
        <p14:creationId xmlns:p14="http://schemas.microsoft.com/office/powerpoint/2010/main" val="96150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0-#ppt_h/2"/>
                                          </p:val>
                                        </p:tav>
                                        <p:tav tm="100000">
                                          <p:val>
                                            <p:strVal val="#ppt_y"/>
                                          </p:val>
                                        </p:tav>
                                      </p:tavLst>
                                    </p:anim>
                                  </p:childTnLst>
                                </p:cTn>
                              </p:par>
                              <p:par>
                                <p:cTn id="71" presetID="2" presetClass="entr" presetSubtype="1"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ppt_x"/>
                                          </p:val>
                                        </p:tav>
                                        <p:tav tm="100000">
                                          <p:val>
                                            <p:strVal val="#ppt_x"/>
                                          </p:val>
                                        </p:tav>
                                      </p:tavLst>
                                    </p:anim>
                                    <p:anim calcmode="lin" valueType="num">
                                      <p:cBhvr additive="base">
                                        <p:cTn id="78"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0-#ppt_h/2"/>
                                          </p:val>
                                        </p:tav>
                                        <p:tav tm="100000">
                                          <p:val>
                                            <p:strVal val="#ppt_y"/>
                                          </p:val>
                                        </p:tav>
                                      </p:tavLst>
                                    </p:anim>
                                  </p:childTnLst>
                                </p:cTn>
                              </p:par>
                              <p:par>
                                <p:cTn id="85" presetID="2" presetClass="entr" presetSubtype="1"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500" fill="hold"/>
                                        <p:tgtEl>
                                          <p:spTgt spid="43"/>
                                        </p:tgtEl>
                                        <p:attrNameLst>
                                          <p:attrName>ppt_x</p:attrName>
                                        </p:attrNameLst>
                                      </p:cBhvr>
                                      <p:tavLst>
                                        <p:tav tm="0">
                                          <p:val>
                                            <p:strVal val="#ppt_x"/>
                                          </p:val>
                                        </p:tav>
                                        <p:tav tm="100000">
                                          <p:val>
                                            <p:strVal val="#ppt_x"/>
                                          </p:val>
                                        </p:tav>
                                      </p:tavLst>
                                    </p:anim>
                                    <p:anim calcmode="lin" valueType="num">
                                      <p:cBhvr additive="base">
                                        <p:cTn id="88" dur="500" fill="hold"/>
                                        <p:tgtEl>
                                          <p:spTgt spid="43"/>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0-#ppt_h/2"/>
                                          </p:val>
                                        </p:tav>
                                        <p:tav tm="100000">
                                          <p:val>
                                            <p:strVal val="#ppt_y"/>
                                          </p:val>
                                        </p:tav>
                                      </p:tavLst>
                                    </p:anim>
                                  </p:childTnLst>
                                </p:cTn>
                              </p:par>
                              <p:par>
                                <p:cTn id="99" presetID="2" presetClass="entr" presetSubtype="1"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ppt_x"/>
                                          </p:val>
                                        </p:tav>
                                        <p:tav tm="100000">
                                          <p:val>
                                            <p:strVal val="#ppt_x"/>
                                          </p:val>
                                        </p:tav>
                                      </p:tavLst>
                                    </p:anim>
                                    <p:anim calcmode="lin" valueType="num">
                                      <p:cBhvr additive="base">
                                        <p:cTn id="10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8" grpId="0" animBg="1"/>
      <p:bldP spid="40" grpId="0" animBg="1"/>
      <p:bldP spid="41" grpId="0" animBg="1"/>
      <p:bldP spid="42" grpId="0" animBg="1"/>
      <p:bldP spid="44" grpId="0" animBg="1"/>
      <p:bldP spid="46" grpId="0" animBg="1"/>
      <p:bldP spid="48" grpId="0" animBg="1"/>
      <p:bldP spid="49" grpId="0"/>
      <p:bldP spid="50" grpId="0" animBg="1"/>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575" y="28575"/>
            <a:ext cx="12249150" cy="6800850"/>
          </a:xfrm>
          <a:prstGeom prst="rect">
            <a:avLst/>
          </a:prstGeom>
        </p:spPr>
      </p:pic>
      <p:sp>
        <p:nvSpPr>
          <p:cNvPr id="5" name="Rectangle 6"/>
          <p:cNvSpPr>
            <a:spLocks noChangeArrowheads="1"/>
          </p:cNvSpPr>
          <p:nvPr/>
        </p:nvSpPr>
        <p:spPr bwMode="auto">
          <a:xfrm>
            <a:off x="2010505" y="181376"/>
            <a:ext cx="1415772" cy="461665"/>
          </a:xfrm>
          <a:prstGeom prst="rect">
            <a:avLst/>
          </a:prstGeom>
          <a:solidFill>
            <a:srgbClr val="FFC000"/>
          </a:solidFill>
          <a:ln>
            <a:noFill/>
          </a:ln>
          <a:effectLst/>
          <a:extLst/>
        </p:spPr>
        <p:txBody>
          <a:bodyPr wrap="none">
            <a:spAutoFit/>
          </a:bodyPr>
          <a:lstStyle/>
          <a:p>
            <a:r>
              <a:rPr kumimoji="0" lang="zh-CN" altLang="en-US" sz="2400" b="1" dirty="0" smtClean="0">
                <a:solidFill>
                  <a:srgbClr val="CC0066"/>
                </a:solidFill>
                <a:latin typeface="Times New Roman" panose="02020603050405020304" pitchFamily="18" charset="0"/>
              </a:rPr>
              <a:t>中断有关</a:t>
            </a:r>
            <a:endParaRPr kumimoji="0" lang="zh-CN" altLang="en-US" sz="2400" b="1" dirty="0">
              <a:solidFill>
                <a:srgbClr val="CC0066"/>
              </a:solidFill>
              <a:latin typeface="Times New Roman" panose="02020603050405020304" pitchFamily="18" charset="0"/>
            </a:endParaRPr>
          </a:p>
        </p:txBody>
      </p:sp>
    </p:spTree>
    <p:extLst>
      <p:ext uri="{BB962C8B-B14F-4D97-AF65-F5344CB8AC3E}">
        <p14:creationId xmlns:p14="http://schemas.microsoft.com/office/powerpoint/2010/main" val="825683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934789" y="687547"/>
            <a:ext cx="164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2400" kern="0" dirty="0" smtClean="0">
                <a:solidFill>
                  <a:srgbClr val="000000"/>
                </a:solidFill>
                <a:latin typeface="华文隶书" panose="02010800040101010101" pitchFamily="2" charset="-122"/>
                <a:ea typeface="华文隶书" panose="02010800040101010101" pitchFamily="2" charset="-122"/>
              </a:rPr>
              <a:t>末尾连锁</a:t>
            </a:r>
          </a:p>
        </p:txBody>
      </p:sp>
      <p:sp>
        <p:nvSpPr>
          <p:cNvPr id="7" name="AutoShape 4"/>
          <p:cNvSpPr>
            <a:spLocks noChangeArrowheads="1"/>
          </p:cNvSpPr>
          <p:nvPr/>
        </p:nvSpPr>
        <p:spPr bwMode="auto">
          <a:xfrm>
            <a:off x="2401389" y="1949042"/>
            <a:ext cx="990600" cy="381000"/>
          </a:xfrm>
          <a:prstGeom prst="flowChartAlternateProcess">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用户程序</a:t>
            </a:r>
          </a:p>
        </p:txBody>
      </p:sp>
      <p:sp>
        <p:nvSpPr>
          <p:cNvPr id="8" name="AutoShape 5"/>
          <p:cNvSpPr>
            <a:spLocks noChangeArrowheads="1"/>
          </p:cNvSpPr>
          <p:nvPr/>
        </p:nvSpPr>
        <p:spPr bwMode="auto">
          <a:xfrm>
            <a:off x="4306389" y="1949042"/>
            <a:ext cx="990600" cy="381000"/>
          </a:xfrm>
          <a:prstGeom prst="flowChartAlternateProcess">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中断</a:t>
            </a:r>
            <a:r>
              <a:rPr lang="en-US" altLang="zh-CN" kern="0">
                <a:solidFill>
                  <a:sysClr val="windowText" lastClr="000000"/>
                </a:solidFill>
              </a:rPr>
              <a:t>1 </a:t>
            </a:r>
          </a:p>
        </p:txBody>
      </p:sp>
      <p:sp>
        <p:nvSpPr>
          <p:cNvPr id="9" name="AutoShape 6"/>
          <p:cNvSpPr>
            <a:spLocks noChangeArrowheads="1"/>
          </p:cNvSpPr>
          <p:nvPr/>
        </p:nvSpPr>
        <p:spPr bwMode="auto">
          <a:xfrm>
            <a:off x="6135189" y="1949042"/>
            <a:ext cx="990600" cy="381000"/>
          </a:xfrm>
          <a:prstGeom prst="flowChartAlternateProcess">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中断</a:t>
            </a:r>
            <a:r>
              <a:rPr lang="en-US" altLang="zh-CN" kern="0">
                <a:solidFill>
                  <a:sysClr val="windowText" lastClr="000000"/>
                </a:solidFill>
              </a:rPr>
              <a:t>2</a:t>
            </a:r>
          </a:p>
        </p:txBody>
      </p:sp>
      <p:sp>
        <p:nvSpPr>
          <p:cNvPr id="10" name="Line 7"/>
          <p:cNvSpPr>
            <a:spLocks noChangeShapeType="1"/>
          </p:cNvSpPr>
          <p:nvPr/>
        </p:nvSpPr>
        <p:spPr bwMode="auto">
          <a:xfrm>
            <a:off x="2858589" y="2406242"/>
            <a:ext cx="0" cy="762000"/>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cxnSp>
        <p:nvCxnSpPr>
          <p:cNvPr id="11" name="AutoShape 8"/>
          <p:cNvCxnSpPr>
            <a:cxnSpLocks noChangeShapeType="1"/>
            <a:stCxn id="10" idx="1"/>
          </p:cNvCxnSpPr>
          <p:nvPr/>
        </p:nvCxnSpPr>
        <p:spPr bwMode="auto">
          <a:xfrm flipV="1">
            <a:off x="2858589" y="2558642"/>
            <a:ext cx="1905000" cy="647700"/>
          </a:xfrm>
          <a:prstGeom prst="straightConnector1">
            <a:avLst/>
          </a:prstGeom>
          <a:noFill/>
          <a:ln w="57150">
            <a:solidFill>
              <a:srgbClr val="00CC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Line 9"/>
          <p:cNvSpPr>
            <a:spLocks noChangeShapeType="1"/>
          </p:cNvSpPr>
          <p:nvPr/>
        </p:nvSpPr>
        <p:spPr bwMode="auto">
          <a:xfrm>
            <a:off x="4763589" y="2634842"/>
            <a:ext cx="0" cy="685800"/>
          </a:xfrm>
          <a:prstGeom prst="line">
            <a:avLst/>
          </a:prstGeom>
          <a:noFill/>
          <a:ln w="762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cxnSp>
        <p:nvCxnSpPr>
          <p:cNvPr id="13" name="AutoShape 10"/>
          <p:cNvCxnSpPr>
            <a:cxnSpLocks noChangeShapeType="1"/>
            <a:stCxn id="12" idx="1"/>
            <a:endCxn id="14" idx="0"/>
          </p:cNvCxnSpPr>
          <p:nvPr/>
        </p:nvCxnSpPr>
        <p:spPr bwMode="auto">
          <a:xfrm flipV="1">
            <a:off x="4763589" y="2596742"/>
            <a:ext cx="1752600" cy="762000"/>
          </a:xfrm>
          <a:prstGeom prst="straightConnector1">
            <a:avLst/>
          </a:prstGeom>
          <a:noFill/>
          <a:ln w="57150">
            <a:solidFill>
              <a:srgbClr val="00CC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Line 11"/>
          <p:cNvSpPr>
            <a:spLocks noChangeShapeType="1"/>
          </p:cNvSpPr>
          <p:nvPr/>
        </p:nvSpPr>
        <p:spPr bwMode="auto">
          <a:xfrm>
            <a:off x="6516189" y="2634842"/>
            <a:ext cx="0" cy="28956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15" name="Line 15"/>
          <p:cNvSpPr>
            <a:spLocks noChangeShapeType="1"/>
          </p:cNvSpPr>
          <p:nvPr/>
        </p:nvSpPr>
        <p:spPr bwMode="auto">
          <a:xfrm>
            <a:off x="2858589" y="3320642"/>
            <a:ext cx="0" cy="1524000"/>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kern="0">
              <a:solidFill>
                <a:sysClr val="windowText" lastClr="000000"/>
              </a:solidFill>
            </a:endParaRPr>
          </a:p>
        </p:txBody>
      </p:sp>
      <p:sp>
        <p:nvSpPr>
          <p:cNvPr id="16" name="AutoShape 16"/>
          <p:cNvSpPr>
            <a:spLocks noChangeArrowheads="1"/>
          </p:cNvSpPr>
          <p:nvPr/>
        </p:nvSpPr>
        <p:spPr bwMode="auto">
          <a:xfrm>
            <a:off x="4306389" y="1568042"/>
            <a:ext cx="990600" cy="381000"/>
          </a:xfrm>
          <a:prstGeom prst="flowChartAlternateProcess">
            <a:avLst/>
          </a:prstGeom>
          <a:solidFill>
            <a:srgbClr val="FFFF00"/>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rgbClr val="FF3300"/>
                </a:solidFill>
              </a:rPr>
              <a:t>优先级</a:t>
            </a:r>
            <a:r>
              <a:rPr lang="en-US" altLang="zh-CN" kern="0">
                <a:solidFill>
                  <a:srgbClr val="FF3300"/>
                </a:solidFill>
              </a:rPr>
              <a:t>3</a:t>
            </a:r>
            <a:r>
              <a:rPr lang="en-US" altLang="zh-CN" kern="0">
                <a:solidFill>
                  <a:sysClr val="windowText" lastClr="000000"/>
                </a:solidFill>
              </a:rPr>
              <a:t> </a:t>
            </a:r>
          </a:p>
        </p:txBody>
      </p:sp>
      <p:sp>
        <p:nvSpPr>
          <p:cNvPr id="17" name="AutoShape 17"/>
          <p:cNvSpPr>
            <a:spLocks noChangeArrowheads="1"/>
          </p:cNvSpPr>
          <p:nvPr/>
        </p:nvSpPr>
        <p:spPr bwMode="auto">
          <a:xfrm>
            <a:off x="6135189" y="1568042"/>
            <a:ext cx="990600" cy="381000"/>
          </a:xfrm>
          <a:prstGeom prst="flowChartAlternateProcess">
            <a:avLst/>
          </a:prstGeom>
          <a:solidFill>
            <a:srgbClr val="FFFF00"/>
          </a:solidFill>
          <a:ln w="952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rgbClr val="FF3300"/>
                </a:solidFill>
              </a:rPr>
              <a:t>优先级</a:t>
            </a:r>
            <a:r>
              <a:rPr lang="en-US" altLang="zh-CN" kern="0">
                <a:solidFill>
                  <a:srgbClr val="FF3300"/>
                </a:solidFill>
              </a:rPr>
              <a:t>2</a:t>
            </a:r>
            <a:r>
              <a:rPr lang="en-US" altLang="zh-CN" kern="0">
                <a:solidFill>
                  <a:sysClr val="windowText" lastClr="000000"/>
                </a:solidFill>
              </a:rPr>
              <a:t> </a:t>
            </a:r>
          </a:p>
        </p:txBody>
      </p:sp>
      <p:sp>
        <p:nvSpPr>
          <p:cNvPr id="18" name="AutoShape 18"/>
          <p:cNvSpPr>
            <a:spLocks noChangeArrowheads="1"/>
          </p:cNvSpPr>
          <p:nvPr/>
        </p:nvSpPr>
        <p:spPr bwMode="auto">
          <a:xfrm>
            <a:off x="2020389" y="3015842"/>
            <a:ext cx="609600" cy="457200"/>
          </a:xfrm>
          <a:prstGeom prst="rightArrow">
            <a:avLst>
              <a:gd name="adj1" fmla="val 50000"/>
              <a:gd name="adj2" fmla="val 33333"/>
            </a:avLst>
          </a:prstGeom>
          <a:solidFill>
            <a:srgbClr val="FFFF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中断</a:t>
            </a:r>
            <a:r>
              <a:rPr lang="en-US" altLang="zh-CN" sz="1600" kern="0">
                <a:solidFill>
                  <a:sysClr val="windowText" lastClr="000000"/>
                </a:solidFill>
              </a:rPr>
              <a:t>1</a:t>
            </a:r>
          </a:p>
        </p:txBody>
      </p:sp>
      <p:sp>
        <p:nvSpPr>
          <p:cNvPr id="19" name="AutoShape 19"/>
          <p:cNvSpPr>
            <a:spLocks noChangeArrowheads="1"/>
          </p:cNvSpPr>
          <p:nvPr/>
        </p:nvSpPr>
        <p:spPr bwMode="auto">
          <a:xfrm>
            <a:off x="3620589" y="3473042"/>
            <a:ext cx="609600" cy="457200"/>
          </a:xfrm>
          <a:prstGeom prst="rightArrow">
            <a:avLst>
              <a:gd name="adj1" fmla="val 50000"/>
              <a:gd name="adj2" fmla="val 33333"/>
            </a:avLst>
          </a:prstGeom>
          <a:solidFill>
            <a:srgbClr val="FFFF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sz="1600" kern="0">
                <a:solidFill>
                  <a:sysClr val="windowText" lastClr="000000"/>
                </a:solidFill>
              </a:rPr>
              <a:t>中断</a:t>
            </a:r>
            <a:r>
              <a:rPr lang="en-US" altLang="zh-CN" sz="1600" kern="0">
                <a:solidFill>
                  <a:sysClr val="windowText" lastClr="000000"/>
                </a:solidFill>
              </a:rPr>
              <a:t>2</a:t>
            </a:r>
          </a:p>
        </p:txBody>
      </p:sp>
      <p:cxnSp>
        <p:nvCxnSpPr>
          <p:cNvPr id="20" name="AutoShape 20"/>
          <p:cNvCxnSpPr>
            <a:cxnSpLocks noChangeShapeType="1"/>
            <a:stCxn id="14" idx="1"/>
          </p:cNvCxnSpPr>
          <p:nvPr/>
        </p:nvCxnSpPr>
        <p:spPr bwMode="auto">
          <a:xfrm flipH="1" flipV="1">
            <a:off x="2934789" y="3396842"/>
            <a:ext cx="3581400" cy="2171700"/>
          </a:xfrm>
          <a:prstGeom prst="straightConnector1">
            <a:avLst/>
          </a:prstGeom>
          <a:noFill/>
          <a:ln w="57150">
            <a:solidFill>
              <a:srgbClr val="00CC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1"/>
          <p:cNvSpPr>
            <a:spLocks noChangeArrowheads="1"/>
          </p:cNvSpPr>
          <p:nvPr/>
        </p:nvSpPr>
        <p:spPr bwMode="auto">
          <a:xfrm>
            <a:off x="1550126" y="5149442"/>
            <a:ext cx="3823063" cy="737552"/>
          </a:xfrm>
          <a:prstGeom prst="wedgeRoundRectCallout">
            <a:avLst>
              <a:gd name="adj1" fmla="val 33338"/>
              <a:gd name="adj2" fmla="val -198689"/>
              <a:gd name="adj3" fmla="val 16667"/>
            </a:avLst>
          </a:prstGeom>
          <a:noFill/>
          <a:ln w="9525" algn="ctr">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auto">
              <a:spcBef>
                <a:spcPts val="0"/>
              </a:spcBef>
              <a:spcAft>
                <a:spcPts val="0"/>
              </a:spcAft>
              <a:buFont typeface="Wingdings" pitchFamily="2" charset="2"/>
              <a:buNone/>
              <a:defRPr/>
            </a:pPr>
            <a:r>
              <a:rPr lang="zh-CN" altLang="en-US" kern="0" dirty="0">
                <a:solidFill>
                  <a:sysClr val="windowText" lastClr="000000"/>
                </a:solidFill>
              </a:rPr>
              <a:t>如果此时中断</a:t>
            </a:r>
            <a:r>
              <a:rPr lang="en-US" altLang="zh-CN" kern="0" dirty="0">
                <a:solidFill>
                  <a:sysClr val="windowText" lastClr="000000"/>
                </a:solidFill>
              </a:rPr>
              <a:t>1 </a:t>
            </a:r>
            <a:r>
              <a:rPr lang="zh-CN" altLang="en-US" kern="0" dirty="0">
                <a:solidFill>
                  <a:sysClr val="windowText" lastClr="000000"/>
                </a:solidFill>
              </a:rPr>
              <a:t>已经完成，不出栈也不压栈，直接跳至中断</a:t>
            </a:r>
            <a:r>
              <a:rPr lang="en-US" altLang="zh-CN" kern="0" dirty="0">
                <a:solidFill>
                  <a:sysClr val="windowText" lastClr="000000"/>
                </a:solidFill>
              </a:rPr>
              <a:t>2</a:t>
            </a:r>
            <a:r>
              <a:rPr lang="zh-CN" altLang="en-US" kern="0" dirty="0">
                <a:solidFill>
                  <a:sysClr val="windowText" lastClr="000000"/>
                </a:solidFill>
              </a:rPr>
              <a:t>程序</a:t>
            </a:r>
          </a:p>
        </p:txBody>
      </p:sp>
      <p:sp>
        <p:nvSpPr>
          <p:cNvPr id="22" name="Rectangle 22"/>
          <p:cNvSpPr>
            <a:spLocks noChangeArrowheads="1"/>
          </p:cNvSpPr>
          <p:nvPr/>
        </p:nvSpPr>
        <p:spPr bwMode="auto">
          <a:xfrm>
            <a:off x="3315789" y="2558642"/>
            <a:ext cx="533400" cy="304800"/>
          </a:xfrm>
          <a:prstGeom prst="rect">
            <a:avLst/>
          </a:prstGeom>
          <a:noFill/>
          <a:ln w="9525" algn="ctr">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压栈</a:t>
            </a:r>
          </a:p>
        </p:txBody>
      </p:sp>
      <p:sp>
        <p:nvSpPr>
          <p:cNvPr id="23" name="Rectangle 23"/>
          <p:cNvSpPr>
            <a:spLocks noChangeArrowheads="1"/>
          </p:cNvSpPr>
          <p:nvPr/>
        </p:nvSpPr>
        <p:spPr bwMode="auto">
          <a:xfrm>
            <a:off x="5525589" y="4463642"/>
            <a:ext cx="533400" cy="304800"/>
          </a:xfrm>
          <a:prstGeom prst="rect">
            <a:avLst/>
          </a:prstGeom>
          <a:noFill/>
          <a:ln w="9525" algn="ctr">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出栈</a:t>
            </a:r>
          </a:p>
        </p:txBody>
      </p:sp>
      <p:sp>
        <p:nvSpPr>
          <p:cNvPr id="24" name="AutoShape 24"/>
          <p:cNvSpPr>
            <a:spLocks noChangeArrowheads="1"/>
          </p:cNvSpPr>
          <p:nvPr/>
        </p:nvSpPr>
        <p:spPr bwMode="auto">
          <a:xfrm>
            <a:off x="4230189" y="3396842"/>
            <a:ext cx="990600" cy="609600"/>
          </a:xfrm>
          <a:prstGeom prst="flowChartTerminator">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中断</a:t>
            </a:r>
            <a:r>
              <a:rPr lang="en-US" altLang="zh-CN" kern="0">
                <a:solidFill>
                  <a:sysClr val="windowText" lastClr="000000"/>
                </a:solidFill>
              </a:rPr>
              <a:t>1</a:t>
            </a:r>
          </a:p>
          <a:p>
            <a:pPr marL="342900" indent="-342900" algn="ctr" fontAlgn="auto">
              <a:spcBef>
                <a:spcPts val="0"/>
              </a:spcBef>
              <a:spcAft>
                <a:spcPts val="0"/>
              </a:spcAft>
              <a:buFont typeface="Wingdings" pitchFamily="2" charset="2"/>
              <a:buNone/>
              <a:defRPr/>
            </a:pPr>
            <a:r>
              <a:rPr lang="zh-CN" altLang="en-US" kern="0">
                <a:solidFill>
                  <a:sysClr val="windowText" lastClr="000000"/>
                </a:solidFill>
              </a:rPr>
              <a:t>结束</a:t>
            </a:r>
          </a:p>
        </p:txBody>
      </p:sp>
      <p:sp>
        <p:nvSpPr>
          <p:cNvPr id="25" name="Text Box 4"/>
          <p:cNvSpPr txBox="1">
            <a:spLocks noChangeArrowheads="1"/>
          </p:cNvSpPr>
          <p:nvPr/>
        </p:nvSpPr>
        <p:spPr bwMode="auto">
          <a:xfrm>
            <a:off x="7506788" y="2465754"/>
            <a:ext cx="3857034" cy="267765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0" indent="0" fontAlgn="auto">
              <a:spcBef>
                <a:spcPct val="20000"/>
              </a:spcBef>
              <a:spcAft>
                <a:spcPts val="0"/>
              </a:spcAft>
              <a:defRPr/>
            </a:pPr>
            <a:r>
              <a:rPr lang="zh-CN" altLang="en-US" sz="2400" kern="0" dirty="0" smtClean="0">
                <a:solidFill>
                  <a:srgbClr val="C00000"/>
                </a:solidFill>
                <a:latin typeface="华文新魏" pitchFamily="2" charset="-122"/>
                <a:ea typeface="华文新魏" pitchFamily="2" charset="-122"/>
              </a:rPr>
              <a:t>末尾连锁：</a:t>
            </a:r>
            <a:r>
              <a:rPr lang="zh-CN" altLang="en-US" sz="2400" kern="0" dirty="0" smtClean="0">
                <a:solidFill>
                  <a:srgbClr val="3333CC"/>
                </a:solidFill>
                <a:latin typeface="华文新魏" pitchFamily="2" charset="-122"/>
                <a:ea typeface="华文新魏" pitchFamily="2" charset="-122"/>
              </a:rPr>
              <a:t>是处理器用来加速中断响应的一种机制。在结束</a:t>
            </a:r>
            <a:r>
              <a:rPr lang="en-US" altLang="zh-CN" sz="2400" kern="0" dirty="0" smtClean="0">
                <a:solidFill>
                  <a:srgbClr val="3333CC"/>
                </a:solidFill>
                <a:latin typeface="华文新魏" pitchFamily="2" charset="-122"/>
                <a:ea typeface="华文新魏" pitchFamily="2" charset="-122"/>
              </a:rPr>
              <a:t>ISR</a:t>
            </a:r>
            <a:r>
              <a:rPr lang="zh-CN" altLang="en-US" sz="2400" kern="0" dirty="0" smtClean="0">
                <a:solidFill>
                  <a:srgbClr val="3333CC"/>
                </a:solidFill>
                <a:latin typeface="华文新魏" pitchFamily="2" charset="-122"/>
                <a:ea typeface="华文新魏" pitchFamily="2" charset="-122"/>
              </a:rPr>
              <a:t>时，如果存在一个挂起中断，其优先级高于正在返回的</a:t>
            </a:r>
            <a:r>
              <a:rPr lang="en-US" altLang="zh-CN" sz="2400" kern="0" dirty="0" smtClean="0">
                <a:solidFill>
                  <a:srgbClr val="3333CC"/>
                </a:solidFill>
                <a:latin typeface="华文新魏" pitchFamily="2" charset="-122"/>
                <a:ea typeface="华文新魏" pitchFamily="2" charset="-122"/>
              </a:rPr>
              <a:t>ISR</a:t>
            </a:r>
            <a:r>
              <a:rPr lang="zh-CN" altLang="en-US" sz="2400" kern="0" dirty="0" smtClean="0">
                <a:solidFill>
                  <a:srgbClr val="3333CC"/>
                </a:solidFill>
                <a:latin typeface="华文新魏" pitchFamily="2" charset="-122"/>
                <a:ea typeface="华文新魏" pitchFamily="2" charset="-122"/>
              </a:rPr>
              <a:t>或线程，那么就会跳过出栈操作，转而将控制权让给新的</a:t>
            </a:r>
            <a:r>
              <a:rPr lang="en-US" altLang="zh-CN" sz="2400" kern="0" dirty="0" smtClean="0">
                <a:solidFill>
                  <a:srgbClr val="3333CC"/>
                </a:solidFill>
                <a:latin typeface="华文新魏" pitchFamily="2" charset="-122"/>
                <a:ea typeface="华文新魏" pitchFamily="2" charset="-122"/>
              </a:rPr>
              <a:t>ISR</a:t>
            </a:r>
            <a:r>
              <a:rPr lang="zh-CN" altLang="en-US" sz="2400" kern="0" dirty="0" smtClean="0">
                <a:solidFill>
                  <a:srgbClr val="3333CC"/>
                </a:solidFill>
                <a:latin typeface="华文新魏" pitchFamily="2" charset="-122"/>
                <a:ea typeface="华文新魏" pitchFamily="2" charset="-122"/>
              </a:rPr>
              <a:t>。 </a:t>
            </a:r>
            <a:endParaRPr lang="en-US" altLang="zh-CN" sz="2400" kern="0" dirty="0" smtClean="0">
              <a:solidFill>
                <a:srgbClr val="3333CC"/>
              </a:solidFill>
              <a:latin typeface="华文新魏" pitchFamily="2" charset="-122"/>
              <a:ea typeface="华文新魏" pitchFamily="2" charset="-122"/>
            </a:endParaRPr>
          </a:p>
        </p:txBody>
      </p:sp>
      <p:sp>
        <p:nvSpPr>
          <p:cNvPr id="26" name="Text Box 4"/>
          <p:cNvSpPr txBox="1">
            <a:spLocks noChangeArrowheads="1"/>
          </p:cNvSpPr>
          <p:nvPr/>
        </p:nvSpPr>
        <p:spPr bwMode="auto">
          <a:xfrm>
            <a:off x="1029789" y="656024"/>
            <a:ext cx="1722120" cy="519112"/>
          </a:xfrm>
          <a:prstGeom prst="rect">
            <a:avLst/>
          </a:prstGeom>
          <a:solidFill>
            <a:srgbClr val="FFC000"/>
          </a:solidFill>
          <a:ln>
            <a:noFill/>
          </a:ln>
          <a:effectLs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2800" kern="0" dirty="0" smtClean="0">
                <a:solidFill>
                  <a:srgbClr val="000000"/>
                </a:solidFill>
                <a:latin typeface="华文新魏" pitchFamily="2" charset="-122"/>
                <a:ea typeface="华文新魏" pitchFamily="2" charset="-122"/>
              </a:rPr>
              <a:t>中断返回</a:t>
            </a:r>
          </a:p>
        </p:txBody>
      </p:sp>
    </p:spTree>
    <p:extLst>
      <p:ext uri="{BB962C8B-B14F-4D97-AF65-F5344CB8AC3E}">
        <p14:creationId xmlns:p14="http://schemas.microsoft.com/office/powerpoint/2010/main" val="22557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9" presetClass="entr" presetSubtype="0" fill="hold" grpId="1"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up)">
                                      <p:cBhvr>
                                        <p:cTn id="66" dur="500"/>
                                        <p:tgtEl>
                                          <p:spTgt spid="1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1+#ppt_w/2"/>
                                          </p:val>
                                        </p:tav>
                                        <p:tav tm="100000">
                                          <p:val>
                                            <p:strVal val="#ppt_x"/>
                                          </p:val>
                                        </p:tav>
                                      </p:tavLst>
                                    </p:anim>
                                    <p:anim calcmode="lin" valueType="num">
                                      <p:cBhvr additive="base">
                                        <p:cTn id="7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2" grpId="1" animBg="1"/>
      <p:bldP spid="23" grpId="0" animBg="1"/>
      <p:bldP spid="23" grpId="1" animBg="1"/>
      <p:bldP spid="24"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330337" y="918968"/>
            <a:ext cx="7716157" cy="769441"/>
          </a:xfrm>
          <a:prstGeom prst="rect">
            <a:avLst/>
          </a:prstGeom>
          <a:solidFill>
            <a:schemeClr val="accent4">
              <a:lumMod val="20000"/>
              <a:lumOff val="80000"/>
            </a:schemeClr>
          </a:solidFill>
          <a:ln w="9525" algn="ctr">
            <a:solidFill>
              <a:srgbClr val="FF9900"/>
            </a:solidFill>
            <a:miter lim="800000"/>
            <a:headEnd/>
            <a:tailEnd/>
          </a:ln>
          <a:effectLs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20000"/>
              </a:spcBef>
              <a:spcAft>
                <a:spcPts val="0"/>
              </a:spcAft>
              <a:buFont typeface="Wingdings" pitchFamily="2" charset="2"/>
              <a:buNone/>
              <a:defRPr/>
            </a:pPr>
            <a:r>
              <a:rPr lang="en-US" altLang="zh-CN" sz="2400" kern="0" dirty="0" smtClean="0">
                <a:solidFill>
                  <a:srgbClr val="3333CC"/>
                </a:solidFill>
                <a:latin typeface="华文新魏" pitchFamily="2" charset="-122"/>
                <a:ea typeface="华文新魏" pitchFamily="2" charset="-122"/>
              </a:rPr>
              <a:t>    </a:t>
            </a:r>
            <a:r>
              <a:rPr lang="zh-CN" altLang="en-US" sz="2000" kern="0" dirty="0" smtClean="0">
                <a:solidFill>
                  <a:schemeClr val="tx1">
                    <a:lumMod val="85000"/>
                    <a:lumOff val="15000"/>
                  </a:schemeClr>
                </a:solidFill>
                <a:latin typeface="等线" panose="02010600030101010101" pitchFamily="2" charset="-122"/>
                <a:ea typeface="等线" panose="02010600030101010101" pitchFamily="2" charset="-122"/>
              </a:rPr>
              <a:t>在没有挂起异常或没有比被压栈的</a:t>
            </a:r>
            <a:r>
              <a:rPr lang="en-US" altLang="zh-CN" sz="2000" kern="0" dirty="0" smtClean="0">
                <a:solidFill>
                  <a:schemeClr val="tx1">
                    <a:lumMod val="85000"/>
                    <a:lumOff val="15000"/>
                  </a:schemeClr>
                </a:solidFill>
                <a:latin typeface="等线" panose="02010600030101010101" pitchFamily="2" charset="-122"/>
                <a:ea typeface="等线" panose="02010600030101010101" pitchFamily="2" charset="-122"/>
              </a:rPr>
              <a:t>ISR</a:t>
            </a:r>
            <a:r>
              <a:rPr lang="zh-CN" altLang="en-US" sz="2000" kern="0" dirty="0" smtClean="0">
                <a:solidFill>
                  <a:schemeClr val="tx1">
                    <a:lumMod val="85000"/>
                    <a:lumOff val="15000"/>
                  </a:schemeClr>
                </a:solidFill>
                <a:latin typeface="等线" panose="02010600030101010101" pitchFamily="2" charset="-122"/>
                <a:ea typeface="等线" panose="02010600030101010101" pitchFamily="2" charset="-122"/>
              </a:rPr>
              <a:t>优先级更高的挂起异常时，处理器执行出栈操作，并返回到被压栈的</a:t>
            </a:r>
            <a:r>
              <a:rPr lang="en-US" altLang="zh-CN" sz="2000" kern="0" dirty="0" smtClean="0">
                <a:solidFill>
                  <a:schemeClr val="tx1">
                    <a:lumMod val="85000"/>
                    <a:lumOff val="15000"/>
                  </a:schemeClr>
                </a:solidFill>
                <a:latin typeface="等线" panose="02010600030101010101" pitchFamily="2" charset="-122"/>
                <a:ea typeface="等线" panose="02010600030101010101" pitchFamily="2" charset="-122"/>
              </a:rPr>
              <a:t>ISR</a:t>
            </a:r>
            <a:r>
              <a:rPr lang="zh-CN" altLang="en-US" sz="2000" kern="0" dirty="0" smtClean="0">
                <a:solidFill>
                  <a:schemeClr val="tx1">
                    <a:lumMod val="85000"/>
                    <a:lumOff val="15000"/>
                  </a:schemeClr>
                </a:solidFill>
                <a:latin typeface="等线" panose="02010600030101010101" pitchFamily="2" charset="-122"/>
                <a:ea typeface="等线" panose="02010600030101010101" pitchFamily="2" charset="-122"/>
              </a:rPr>
              <a:t>或线程模式。</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337" y="2145149"/>
            <a:ext cx="7716157" cy="3785652"/>
          </a:xfrm>
          <a:prstGeom prst="rect">
            <a:avLst/>
          </a:prstGeom>
          <a:noFill/>
          <a:ln w="28575">
            <a:solidFill>
              <a:srgbClr val="FF0066"/>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70913" y="2145149"/>
            <a:ext cx="3925389" cy="3785652"/>
          </a:xfrm>
          <a:prstGeom prst="rect">
            <a:avLst/>
          </a:prstGeom>
          <a:ln w="19050">
            <a:solidFill>
              <a:schemeClr val="tx1"/>
            </a:solidFill>
            <a:prstDash val="sysDash"/>
          </a:ln>
        </p:spPr>
        <p:txBody>
          <a:bodyPr wrap="square">
            <a:spAutoFit/>
          </a:bodyPr>
          <a:lstStyle>
            <a:defPPr>
              <a:defRPr lang="en-US"/>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defRPr/>
            </a:pPr>
            <a:r>
              <a:rPr lang="zh-CN" altLang="en-US" sz="2400" b="1" dirty="0" smtClean="0">
                <a:latin typeface="+mn-ea"/>
                <a:ea typeface="+mn-ea"/>
              </a:rPr>
              <a:t>处理模式</a:t>
            </a:r>
            <a:r>
              <a:rPr lang="zh-CN" altLang="en-US" sz="2400" dirty="0">
                <a:latin typeface="楷体" panose="02010609060101010101" pitchFamily="49" charset="-122"/>
                <a:ea typeface="楷体" panose="02010609060101010101" pitchFamily="49" charset="-122"/>
              </a:rPr>
              <a:t>（</a:t>
            </a:r>
            <a:r>
              <a:rPr lang="en-US" altLang="zh-CN" sz="2400" dirty="0">
                <a:solidFill>
                  <a:srgbClr val="C00000"/>
                </a:solidFill>
                <a:latin typeface="楷体" panose="02010609060101010101" pitchFamily="49" charset="-122"/>
                <a:ea typeface="楷体" panose="02010609060101010101" pitchFamily="49" charset="-122"/>
              </a:rPr>
              <a:t>handler</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defRPr/>
            </a:pPr>
            <a:r>
              <a:rPr lang="en-US" altLang="zh-CN" sz="2400" dirty="0">
                <a:solidFill>
                  <a:srgbClr val="0000FF"/>
                </a:solidFill>
                <a:latin typeface="楷体" panose="02010609060101010101" pitchFamily="49" charset="-122"/>
                <a:ea typeface="楷体" panose="02010609060101010101" pitchFamily="49" charset="-122"/>
              </a:rPr>
              <a:t>——</a:t>
            </a:r>
            <a:r>
              <a:rPr lang="zh-CN" altLang="en-US" sz="2400" dirty="0" smtClean="0">
                <a:solidFill>
                  <a:srgbClr val="0000FF"/>
                </a:solidFill>
                <a:latin typeface="楷体" panose="02010609060101010101" pitchFamily="49" charset="-122"/>
                <a:ea typeface="楷体" panose="02010609060101010101" pitchFamily="49" charset="-122"/>
              </a:rPr>
              <a:t>为</a:t>
            </a:r>
            <a:r>
              <a:rPr lang="zh-CN" altLang="en-US" sz="2400" dirty="0">
                <a:solidFill>
                  <a:srgbClr val="0000FF"/>
                </a:solidFill>
                <a:latin typeface="楷体" panose="02010609060101010101" pitchFamily="49" charset="-122"/>
                <a:ea typeface="楷体" panose="02010609060101010101" pitchFamily="49" charset="-122"/>
              </a:rPr>
              <a:t>异常处理例程的</a:t>
            </a:r>
            <a:r>
              <a:rPr lang="zh-CN" altLang="en-US" sz="2400" dirty="0" smtClean="0">
                <a:solidFill>
                  <a:srgbClr val="0000FF"/>
                </a:solidFill>
                <a:latin typeface="楷体" panose="02010609060101010101" pitchFamily="49" charset="-122"/>
                <a:ea typeface="楷体" panose="02010609060101010101" pitchFamily="49" charset="-122"/>
              </a:rPr>
              <a:t>代码</a:t>
            </a:r>
            <a:endParaRPr lang="en-US" altLang="zh-CN" sz="2400" dirty="0">
              <a:solidFill>
                <a:srgbClr val="0000FF"/>
              </a:solidFill>
              <a:latin typeface="楷体" panose="02010609060101010101" pitchFamily="49" charset="-122"/>
              <a:ea typeface="楷体" panose="02010609060101010101" pitchFamily="49" charset="-122"/>
            </a:endParaRPr>
          </a:p>
          <a:p>
            <a:pPr>
              <a:defRPr/>
            </a:pPr>
            <a:endParaRPr lang="en-US" altLang="zh-CN" sz="2400" dirty="0">
              <a:solidFill>
                <a:srgbClr val="0000FF"/>
              </a:solidFill>
              <a:latin typeface="楷体" panose="02010609060101010101" pitchFamily="49" charset="-122"/>
              <a:ea typeface="楷体" panose="02010609060101010101" pitchFamily="49" charset="-122"/>
            </a:endParaRPr>
          </a:p>
          <a:p>
            <a:pPr>
              <a:defRPr/>
            </a:pPr>
            <a:r>
              <a:rPr lang="zh-CN" altLang="en-US" sz="2400" b="1" dirty="0" smtClean="0">
                <a:latin typeface="等线" panose="02010600030101010101" pitchFamily="2" charset="-122"/>
                <a:ea typeface="等线" panose="02010600030101010101" pitchFamily="2" charset="-122"/>
              </a:rPr>
              <a:t>线程模式</a:t>
            </a:r>
            <a:r>
              <a:rPr lang="zh-CN" altLang="en-US" sz="2400" dirty="0">
                <a:latin typeface="楷体" panose="02010609060101010101" pitchFamily="49" charset="-122"/>
                <a:ea typeface="楷体" panose="02010609060101010101" pitchFamily="49" charset="-122"/>
              </a:rPr>
              <a:t>（</a:t>
            </a:r>
            <a:r>
              <a:rPr lang="en-US" altLang="zh-CN" sz="2400" dirty="0">
                <a:solidFill>
                  <a:srgbClr val="C00000"/>
                </a:solidFill>
                <a:latin typeface="楷体" panose="02010609060101010101" pitchFamily="49" charset="-122"/>
                <a:ea typeface="楷体" panose="02010609060101010101" pitchFamily="49" charset="-122"/>
              </a:rPr>
              <a:t>thread</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defRPr/>
            </a:pPr>
            <a:r>
              <a:rPr lang="en-US" altLang="zh-CN" sz="2400" dirty="0">
                <a:solidFill>
                  <a:srgbClr val="0000FF"/>
                </a:solidFill>
                <a:latin typeface="楷体" panose="02010609060101010101" pitchFamily="49" charset="-122"/>
                <a:ea typeface="楷体" panose="02010609060101010101" pitchFamily="49" charset="-122"/>
              </a:rPr>
              <a:t>——</a:t>
            </a:r>
            <a:r>
              <a:rPr lang="zh-CN" altLang="en-US" sz="2400" dirty="0" smtClean="0">
                <a:solidFill>
                  <a:srgbClr val="0000FF"/>
                </a:solidFill>
                <a:latin typeface="楷体" panose="02010609060101010101" pitchFamily="49" charset="-122"/>
                <a:ea typeface="楷体" panose="02010609060101010101" pitchFamily="49" charset="-122"/>
              </a:rPr>
              <a:t>为</a:t>
            </a:r>
            <a:r>
              <a:rPr lang="zh-CN" altLang="en-US" sz="2400" dirty="0">
                <a:solidFill>
                  <a:srgbClr val="0000FF"/>
                </a:solidFill>
                <a:latin typeface="楷体" panose="02010609060101010101" pitchFamily="49" charset="-122"/>
                <a:ea typeface="楷体" panose="02010609060101010101" pitchFamily="49" charset="-122"/>
              </a:rPr>
              <a:t>普通应用程序的</a:t>
            </a:r>
            <a:r>
              <a:rPr lang="zh-CN" altLang="en-US" sz="2400" dirty="0" smtClean="0">
                <a:solidFill>
                  <a:srgbClr val="0000FF"/>
                </a:solidFill>
                <a:latin typeface="楷体" panose="02010609060101010101" pitchFamily="49" charset="-122"/>
                <a:ea typeface="楷体" panose="02010609060101010101" pitchFamily="49" charset="-122"/>
              </a:rPr>
              <a:t>代码</a:t>
            </a:r>
            <a:endParaRPr lang="en-US" altLang="zh-CN" sz="2400" dirty="0" smtClean="0">
              <a:solidFill>
                <a:srgbClr val="0000FF"/>
              </a:solidFill>
              <a:latin typeface="楷体" panose="02010609060101010101" pitchFamily="49" charset="-122"/>
              <a:ea typeface="楷体" panose="02010609060101010101" pitchFamily="49" charset="-122"/>
            </a:endParaRPr>
          </a:p>
          <a:p>
            <a:pPr>
              <a:defRPr/>
            </a:pPr>
            <a:endParaRPr lang="en-US" altLang="zh-CN" sz="2400" dirty="0">
              <a:solidFill>
                <a:srgbClr val="0000FF"/>
              </a:solidFill>
              <a:latin typeface="楷体" panose="02010609060101010101" pitchFamily="49" charset="-122"/>
              <a:ea typeface="楷体" panose="02010609060101010101" pitchFamily="49" charset="-122"/>
            </a:endParaRPr>
          </a:p>
          <a:p>
            <a:pPr>
              <a:defRPr/>
            </a:pPr>
            <a:r>
              <a:rPr lang="zh-CN" altLang="en-US" sz="2400" b="1" dirty="0" smtClean="0">
                <a:latin typeface="等线" panose="02010600030101010101" pitchFamily="2" charset="-122"/>
                <a:ea typeface="等线" panose="02010600030101010101" pitchFamily="2" charset="-122"/>
              </a:rPr>
              <a:t>                 </a:t>
            </a:r>
            <a:endParaRPr lang="en-US" altLang="zh-CN" sz="2400" b="1" dirty="0" smtClean="0">
              <a:latin typeface="等线" panose="02010600030101010101" pitchFamily="2" charset="-122"/>
              <a:ea typeface="等线" panose="02010600030101010101" pitchFamily="2" charset="-122"/>
            </a:endParaRPr>
          </a:p>
          <a:p>
            <a:pPr>
              <a:defRPr/>
            </a:pPr>
            <a:r>
              <a:rPr lang="en-US" altLang="zh-CN" sz="2400" b="1" dirty="0">
                <a:solidFill>
                  <a:srgbClr val="C00000"/>
                </a:solidFill>
                <a:latin typeface="等线" panose="02010600030101010101" pitchFamily="2" charset="-122"/>
                <a:ea typeface="等线" panose="02010600030101010101" pitchFamily="2" charset="-122"/>
              </a:rPr>
              <a:t>	</a:t>
            </a:r>
            <a:r>
              <a:rPr lang="zh-CN" altLang="en-US" sz="2400" b="1" dirty="0" smtClean="0">
                <a:solidFill>
                  <a:srgbClr val="C00000"/>
                </a:solidFill>
                <a:latin typeface="等线" panose="02010600030101010101" pitchFamily="2" charset="-122"/>
                <a:ea typeface="等线" panose="02010600030101010101" pitchFamily="2" charset="-122"/>
              </a:rPr>
              <a:t>特权</a:t>
            </a:r>
            <a:r>
              <a:rPr lang="zh-CN" altLang="en-US" sz="2400" b="1" dirty="0" smtClean="0">
                <a:solidFill>
                  <a:srgbClr val="C00000"/>
                </a:solidFill>
                <a:latin typeface="等线" panose="02010600030101010101" pitchFamily="2" charset="-122"/>
                <a:ea typeface="等线" panose="02010600030101010101" pitchFamily="2" charset="-122"/>
              </a:rPr>
              <a:t>级</a:t>
            </a:r>
            <a:endParaRPr lang="en-US" altLang="zh-CN" sz="2400" b="1" dirty="0" smtClean="0">
              <a:solidFill>
                <a:srgbClr val="C00000"/>
              </a:solidFill>
              <a:latin typeface="等线" panose="02010600030101010101" pitchFamily="2" charset="-122"/>
              <a:ea typeface="等线" panose="02010600030101010101" pitchFamily="2" charset="-122"/>
            </a:endParaRPr>
          </a:p>
          <a:p>
            <a:pPr>
              <a:defRPr/>
            </a:pPr>
            <a:r>
              <a:rPr lang="en-US" altLang="zh-CN" sz="2400" dirty="0">
                <a:solidFill>
                  <a:srgbClr val="0000FF"/>
                </a:solidFill>
                <a:latin typeface="楷体" panose="02010609060101010101" pitchFamily="49" charset="-122"/>
                <a:ea typeface="楷体" panose="02010609060101010101" pitchFamily="49" charset="-122"/>
              </a:rPr>
              <a:t>	</a:t>
            </a:r>
            <a:r>
              <a:rPr lang="zh-CN" altLang="en-US" sz="2400" b="1" dirty="0" smtClean="0">
                <a:solidFill>
                  <a:srgbClr val="C00000"/>
                </a:solidFill>
                <a:latin typeface="等线" panose="02010600030101010101" pitchFamily="2" charset="-122"/>
                <a:ea typeface="等线" panose="02010600030101010101" pitchFamily="2" charset="-122"/>
              </a:rPr>
              <a:t>用户级</a:t>
            </a:r>
            <a:endParaRPr lang="en-US" altLang="zh-CN" sz="2400" b="1" dirty="0" smtClean="0">
              <a:solidFill>
                <a:srgbClr val="C00000"/>
              </a:solidFill>
              <a:latin typeface="等线" panose="02010600030101010101" pitchFamily="2" charset="-122"/>
              <a:ea typeface="等线" panose="02010600030101010101" pitchFamily="2" charset="-122"/>
            </a:endParaRPr>
          </a:p>
          <a:p>
            <a:pPr>
              <a:defRPr/>
            </a:pPr>
            <a:endParaRPr lang="zh-CN" altLang="en-US" sz="2400" dirty="0">
              <a:solidFill>
                <a:srgbClr val="0000FF"/>
              </a:solidFill>
              <a:latin typeface="楷体" panose="02010609060101010101" pitchFamily="49" charset="-122"/>
              <a:ea typeface="楷体" panose="02010609060101010101" pitchFamily="49" charset="-122"/>
            </a:endParaRPr>
          </a:p>
        </p:txBody>
      </p:sp>
      <p:sp>
        <p:nvSpPr>
          <p:cNvPr id="9" name="Text Box 4"/>
          <p:cNvSpPr txBox="1">
            <a:spLocks noChangeArrowheads="1"/>
          </p:cNvSpPr>
          <p:nvPr/>
        </p:nvSpPr>
        <p:spPr bwMode="auto">
          <a:xfrm>
            <a:off x="776009" y="883779"/>
            <a:ext cx="2573478" cy="519112"/>
          </a:xfrm>
          <a:prstGeom prst="rect">
            <a:avLst/>
          </a:prstGeom>
          <a:solidFill>
            <a:srgbClr val="FFC000"/>
          </a:solidFill>
          <a:ln>
            <a:noFill/>
          </a:ln>
          <a:effectLs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2800" kern="0" dirty="0" smtClean="0">
                <a:solidFill>
                  <a:srgbClr val="000000"/>
                </a:solidFill>
                <a:latin typeface="华文新魏" pitchFamily="2" charset="-122"/>
                <a:ea typeface="华文新魏" pitchFamily="2" charset="-122"/>
              </a:rPr>
              <a:t>中断</a:t>
            </a:r>
            <a:r>
              <a:rPr lang="zh-CN" altLang="en-US" sz="2800" kern="0" dirty="0" smtClean="0">
                <a:solidFill>
                  <a:srgbClr val="000000"/>
                </a:solidFill>
                <a:latin typeface="华文新魏" pitchFamily="2" charset="-122"/>
                <a:ea typeface="华文新魏" pitchFamily="2" charset="-122"/>
              </a:rPr>
              <a:t>返回相关</a:t>
            </a:r>
            <a:endParaRPr lang="zh-CN" altLang="en-US" sz="2800" kern="0" dirty="0" smtClean="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218572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8"/>
          <p:cNvSpPr txBox="1">
            <a:spLocks noChangeArrowheads="1"/>
          </p:cNvSpPr>
          <p:nvPr/>
        </p:nvSpPr>
        <p:spPr bwMode="auto">
          <a:xfrm>
            <a:off x="6025200" y="1164806"/>
            <a:ext cx="5464719"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20000"/>
              </a:spcBef>
              <a:spcAft>
                <a:spcPts val="0"/>
              </a:spcAft>
              <a:buFont typeface="Wingdings" pitchFamily="2" charset="2"/>
              <a:buNone/>
              <a:defRPr/>
            </a:pPr>
            <a:r>
              <a:rPr lang="zh-CN" altLang="en-US" kern="0" dirty="0" smtClean="0">
                <a:solidFill>
                  <a:srgbClr val="3333CC"/>
                </a:solidFill>
                <a:latin typeface="华文新魏" pitchFamily="2" charset="-122"/>
                <a:ea typeface="华文新魏" pitchFamily="2" charset="-122"/>
              </a:rPr>
              <a:t>确定处理器的运行模式（</a:t>
            </a:r>
            <a:r>
              <a:rPr lang="zh-CN" altLang="en-US" b="1" kern="0" dirty="0" smtClean="0">
                <a:solidFill>
                  <a:srgbClr val="C00000"/>
                </a:solidFill>
                <a:latin typeface="等线" panose="02010600030101010101" pitchFamily="2" charset="-122"/>
                <a:ea typeface="等线" panose="02010600030101010101" pitchFamily="2" charset="-122"/>
              </a:rPr>
              <a:t>处理模式或线程模式</a:t>
            </a:r>
            <a:r>
              <a:rPr lang="zh-CN" altLang="en-US" kern="0" dirty="0" smtClean="0">
                <a:solidFill>
                  <a:srgbClr val="3333CC"/>
                </a:solidFill>
                <a:latin typeface="华文新魏" pitchFamily="2" charset="-122"/>
                <a:ea typeface="华文新魏" pitchFamily="2" charset="-122"/>
              </a:rPr>
              <a:t>）及</a:t>
            </a:r>
            <a:endParaRPr lang="en-US" altLang="zh-CN" kern="0" dirty="0" smtClean="0">
              <a:solidFill>
                <a:srgbClr val="3333CC"/>
              </a:solidFill>
              <a:latin typeface="华文新魏" pitchFamily="2" charset="-122"/>
              <a:ea typeface="华文新魏" pitchFamily="2" charset="-122"/>
            </a:endParaRPr>
          </a:p>
          <a:p>
            <a:pPr fontAlgn="auto">
              <a:spcBef>
                <a:spcPct val="20000"/>
              </a:spcBef>
              <a:spcAft>
                <a:spcPts val="0"/>
              </a:spcAft>
              <a:buFont typeface="Wingdings" pitchFamily="2" charset="2"/>
              <a:buNone/>
              <a:defRPr/>
            </a:pPr>
            <a:r>
              <a:rPr lang="en-US" altLang="zh-CN" kern="0" dirty="0">
                <a:solidFill>
                  <a:srgbClr val="3333CC"/>
                </a:solidFill>
                <a:latin typeface="华文新魏" pitchFamily="2" charset="-122"/>
                <a:ea typeface="华文新魏" pitchFamily="2" charset="-122"/>
              </a:rPr>
              <a:t> </a:t>
            </a:r>
            <a:r>
              <a:rPr lang="en-US" altLang="zh-CN" kern="0" dirty="0" smtClean="0">
                <a:solidFill>
                  <a:srgbClr val="3333CC"/>
                </a:solidFill>
                <a:latin typeface="华文新魏" pitchFamily="2" charset="-122"/>
                <a:ea typeface="华文新魏" pitchFamily="2" charset="-122"/>
              </a:rPr>
              <a:t>                     </a:t>
            </a:r>
            <a:r>
              <a:rPr lang="zh-CN" altLang="en-US" kern="0" dirty="0" smtClean="0">
                <a:solidFill>
                  <a:srgbClr val="3333CC"/>
                </a:solidFill>
                <a:latin typeface="华文新魏" pitchFamily="2" charset="-122"/>
                <a:ea typeface="华文新魏" pitchFamily="2" charset="-122"/>
              </a:rPr>
              <a:t>使用的堆栈（</a:t>
            </a:r>
            <a:r>
              <a:rPr lang="zh-CN" altLang="en-US" b="1" kern="0" dirty="0" smtClean="0">
                <a:solidFill>
                  <a:srgbClr val="C00000"/>
                </a:solidFill>
                <a:latin typeface="等线" panose="02010600030101010101" pitchFamily="2" charset="-122"/>
                <a:ea typeface="等线" panose="02010600030101010101" pitchFamily="2" charset="-122"/>
              </a:rPr>
              <a:t>主堆栈或进程堆栈</a:t>
            </a:r>
            <a:r>
              <a:rPr lang="zh-CN" altLang="en-US" kern="0" dirty="0" smtClean="0">
                <a:solidFill>
                  <a:srgbClr val="3333CC"/>
                </a:solidFill>
                <a:latin typeface="华文新魏" pitchFamily="2" charset="-122"/>
                <a:ea typeface="华文新魏" pitchFamily="2" charset="-122"/>
              </a:rPr>
              <a:t>）。</a:t>
            </a:r>
          </a:p>
        </p:txBody>
      </p:sp>
      <p:sp>
        <p:nvSpPr>
          <p:cNvPr id="7" name="Text Box 19"/>
          <p:cNvSpPr txBox="1">
            <a:spLocks noChangeArrowheads="1"/>
          </p:cNvSpPr>
          <p:nvPr/>
        </p:nvSpPr>
        <p:spPr bwMode="auto">
          <a:xfrm>
            <a:off x="1135380" y="2133237"/>
            <a:ext cx="5779226"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0" indent="0" fontAlgn="auto">
              <a:spcBef>
                <a:spcPct val="20000"/>
              </a:spcBef>
              <a:spcAft>
                <a:spcPts val="0"/>
              </a:spcAft>
              <a:defRPr/>
            </a:pPr>
            <a:r>
              <a:rPr lang="en-US" altLang="zh-CN" sz="1600" kern="0" dirty="0" smtClean="0">
                <a:solidFill>
                  <a:srgbClr val="000000"/>
                </a:solidFill>
                <a:latin typeface="华文新魏" pitchFamily="2" charset="-122"/>
                <a:ea typeface="华文新魏" pitchFamily="2" charset="-122"/>
              </a:rPr>
              <a:t>POP</a:t>
            </a:r>
            <a:r>
              <a:rPr lang="zh-CN" altLang="en-US" sz="1600" kern="0" dirty="0" smtClean="0">
                <a:solidFill>
                  <a:srgbClr val="000000"/>
                </a:solidFill>
                <a:latin typeface="华文新魏" pitchFamily="2" charset="-122"/>
                <a:ea typeface="华文新魏" pitchFamily="2" charset="-122"/>
              </a:rPr>
              <a:t>包括加载</a:t>
            </a:r>
            <a:r>
              <a:rPr lang="en-US" altLang="zh-CN" sz="1600" kern="0" dirty="0" smtClean="0">
                <a:solidFill>
                  <a:srgbClr val="000000"/>
                </a:solidFill>
                <a:latin typeface="华文新魏" pitchFamily="2" charset="-122"/>
                <a:ea typeface="华文新魏" pitchFamily="2" charset="-122"/>
              </a:rPr>
              <a:t>PC</a:t>
            </a:r>
            <a:r>
              <a:rPr lang="zh-CN" altLang="en-US" sz="1600" kern="0" dirty="0" smtClean="0">
                <a:solidFill>
                  <a:srgbClr val="000000"/>
                </a:solidFill>
                <a:latin typeface="华文新魏" pitchFamily="2" charset="-122"/>
                <a:ea typeface="华文新魏" pitchFamily="2" charset="-122"/>
              </a:rPr>
              <a:t>的</a:t>
            </a:r>
            <a:r>
              <a:rPr lang="en-US" altLang="zh-CN" sz="1600" kern="0" dirty="0" smtClean="0">
                <a:solidFill>
                  <a:srgbClr val="000000"/>
                </a:solidFill>
                <a:latin typeface="华文新魏" pitchFamily="2" charset="-122"/>
                <a:ea typeface="华文新魏" pitchFamily="2" charset="-122"/>
              </a:rPr>
              <a:t>LDM</a:t>
            </a:r>
            <a:r>
              <a:rPr lang="zh-CN" altLang="en-US" sz="1600" kern="0" dirty="0" smtClean="0">
                <a:solidFill>
                  <a:srgbClr val="000000"/>
                </a:solidFill>
                <a:latin typeface="华文新魏" pitchFamily="2" charset="-122"/>
                <a:ea typeface="华文新魏" pitchFamily="2" charset="-122"/>
              </a:rPr>
              <a:t>操作</a:t>
            </a:r>
          </a:p>
          <a:p>
            <a:pPr fontAlgn="auto">
              <a:spcBef>
                <a:spcPct val="20000"/>
              </a:spcBef>
              <a:spcAft>
                <a:spcPts val="0"/>
              </a:spcAft>
              <a:buFont typeface="Wingdings" pitchFamily="2" charset="2"/>
              <a:buNone/>
              <a:defRPr/>
            </a:pPr>
            <a:r>
              <a:rPr lang="zh-CN" altLang="en-US" sz="1600" kern="0" dirty="0" smtClean="0">
                <a:solidFill>
                  <a:srgbClr val="000000"/>
                </a:solidFill>
                <a:latin typeface="华文新魏" pitchFamily="2" charset="-122"/>
                <a:ea typeface="华文新魏" pitchFamily="2" charset="-122"/>
              </a:rPr>
              <a:t>       </a:t>
            </a:r>
            <a:r>
              <a:rPr lang="en-US" altLang="zh-CN" sz="1600" b="1" kern="0" dirty="0" smtClean="0">
                <a:solidFill>
                  <a:srgbClr val="000000"/>
                </a:solidFill>
                <a:latin typeface="等线" panose="02010600030101010101" pitchFamily="2" charset="-122"/>
                <a:ea typeface="等线" panose="02010600030101010101" pitchFamily="2" charset="-122"/>
              </a:rPr>
              <a:t>PUSH    LR</a:t>
            </a:r>
          </a:p>
          <a:p>
            <a:pPr fontAlgn="auto">
              <a:spcBef>
                <a:spcPct val="20000"/>
              </a:spcBef>
              <a:spcAft>
                <a:spcPts val="0"/>
              </a:spcAft>
              <a:buFont typeface="Wingdings" pitchFamily="2" charset="2"/>
              <a:buNone/>
              <a:defRPr/>
            </a:pPr>
            <a:r>
              <a:rPr lang="en-US" altLang="zh-CN" sz="1600" b="1" kern="0" dirty="0" smtClean="0">
                <a:solidFill>
                  <a:srgbClr val="000000"/>
                </a:solidFill>
                <a:latin typeface="等线" panose="02010600030101010101" pitchFamily="2" charset="-122"/>
                <a:ea typeface="等线" panose="02010600030101010101" pitchFamily="2" charset="-122"/>
              </a:rPr>
              <a:t>       POP      PC</a:t>
            </a:r>
          </a:p>
          <a:p>
            <a:pPr fontAlgn="auto">
              <a:spcBef>
                <a:spcPct val="20000"/>
              </a:spcBef>
              <a:spcAft>
                <a:spcPts val="0"/>
              </a:spcAft>
              <a:buFont typeface="Wingdings" pitchFamily="2" charset="2"/>
              <a:buNone/>
              <a:defRPr/>
            </a:pPr>
            <a:endParaRPr lang="en-US" altLang="zh-CN" sz="1600" kern="0" dirty="0" smtClean="0">
              <a:solidFill>
                <a:srgbClr val="000000"/>
              </a:solidFill>
              <a:latin typeface="华文新魏" pitchFamily="2" charset="-122"/>
              <a:ea typeface="华文新魏" pitchFamily="2" charset="-122"/>
            </a:endParaRPr>
          </a:p>
          <a:p>
            <a:pPr marL="0" indent="0" fontAlgn="auto">
              <a:spcBef>
                <a:spcPct val="20000"/>
              </a:spcBef>
              <a:spcAft>
                <a:spcPts val="0"/>
              </a:spcAft>
              <a:defRPr/>
            </a:pPr>
            <a:r>
              <a:rPr lang="en-US" altLang="zh-CN" sz="1600" kern="0" dirty="0" smtClean="0">
                <a:solidFill>
                  <a:srgbClr val="000000"/>
                </a:solidFill>
                <a:latin typeface="华文新魏" pitchFamily="2" charset="-122"/>
                <a:ea typeface="华文新魏" pitchFamily="2" charset="-122"/>
              </a:rPr>
              <a:t>LDR</a:t>
            </a:r>
            <a:r>
              <a:rPr lang="zh-CN" altLang="en-US" sz="1600" kern="0" dirty="0" smtClean="0">
                <a:solidFill>
                  <a:srgbClr val="000000"/>
                </a:solidFill>
                <a:latin typeface="华文新魏" pitchFamily="2" charset="-122"/>
                <a:ea typeface="华文新魏" pitchFamily="2" charset="-122"/>
              </a:rPr>
              <a:t>操作，将</a:t>
            </a:r>
            <a:r>
              <a:rPr lang="en-US" altLang="zh-CN" sz="1600" kern="0" dirty="0" smtClean="0">
                <a:solidFill>
                  <a:srgbClr val="000000"/>
                </a:solidFill>
                <a:latin typeface="华文新魏" pitchFamily="2" charset="-122"/>
                <a:ea typeface="华文新魏" pitchFamily="2" charset="-122"/>
              </a:rPr>
              <a:t>PC</a:t>
            </a:r>
            <a:r>
              <a:rPr lang="zh-CN" altLang="en-US" sz="1600" kern="0" dirty="0" smtClean="0">
                <a:solidFill>
                  <a:srgbClr val="000000"/>
                </a:solidFill>
                <a:latin typeface="华文新魏" pitchFamily="2" charset="-122"/>
                <a:ea typeface="华文新魏" pitchFamily="2" charset="-122"/>
              </a:rPr>
              <a:t>作为目标寄存器</a:t>
            </a:r>
          </a:p>
          <a:p>
            <a:pPr fontAlgn="auto">
              <a:spcBef>
                <a:spcPct val="20000"/>
              </a:spcBef>
              <a:spcAft>
                <a:spcPts val="0"/>
              </a:spcAft>
              <a:buFont typeface="Wingdings" pitchFamily="2" charset="2"/>
              <a:buNone/>
              <a:defRPr/>
            </a:pPr>
            <a:r>
              <a:rPr lang="zh-CN" altLang="en-US" sz="1600" kern="0" dirty="0" smtClean="0">
                <a:solidFill>
                  <a:srgbClr val="000000"/>
                </a:solidFill>
                <a:latin typeface="华文新魏" pitchFamily="2" charset="-122"/>
                <a:ea typeface="华文新魏" pitchFamily="2" charset="-122"/>
              </a:rPr>
              <a:t>       </a:t>
            </a:r>
            <a:r>
              <a:rPr lang="en-US" altLang="zh-CN" sz="1600" b="1" kern="0" dirty="0" smtClean="0">
                <a:solidFill>
                  <a:srgbClr val="000000"/>
                </a:solidFill>
                <a:latin typeface="等线" panose="02010600030101010101" pitchFamily="2" charset="-122"/>
                <a:ea typeface="等线" panose="02010600030101010101" pitchFamily="2" charset="-122"/>
              </a:rPr>
              <a:t>STR      LR </a:t>
            </a:r>
            <a:r>
              <a:rPr lang="zh-CN" altLang="en-US" sz="1600" b="1" kern="0" dirty="0" smtClean="0">
                <a:solidFill>
                  <a:srgbClr val="000000"/>
                </a:solidFill>
                <a:latin typeface="等线" panose="02010600030101010101" pitchFamily="2" charset="-122"/>
                <a:ea typeface="等线" panose="02010600030101010101" pitchFamily="2" charset="-122"/>
              </a:rPr>
              <a:t>， </a:t>
            </a:r>
            <a:r>
              <a:rPr lang="en-US" altLang="zh-CN" sz="1600" b="1" kern="0" dirty="0" smtClean="0">
                <a:solidFill>
                  <a:srgbClr val="000000"/>
                </a:solidFill>
                <a:latin typeface="等线" panose="02010600030101010101" pitchFamily="2" charset="-122"/>
                <a:ea typeface="等线" panose="02010600030101010101" pitchFamily="2" charset="-122"/>
              </a:rPr>
              <a:t>#0X2000</a:t>
            </a:r>
          </a:p>
          <a:p>
            <a:pPr fontAlgn="auto">
              <a:spcBef>
                <a:spcPct val="20000"/>
              </a:spcBef>
              <a:spcAft>
                <a:spcPts val="0"/>
              </a:spcAft>
              <a:buFont typeface="Wingdings" pitchFamily="2" charset="2"/>
              <a:buNone/>
              <a:defRPr/>
            </a:pPr>
            <a:r>
              <a:rPr lang="en-US" altLang="zh-CN" sz="1600" b="1" kern="0" dirty="0" smtClean="0">
                <a:solidFill>
                  <a:srgbClr val="000000"/>
                </a:solidFill>
                <a:latin typeface="等线" panose="02010600030101010101" pitchFamily="2" charset="-122"/>
                <a:ea typeface="等线" panose="02010600030101010101" pitchFamily="2" charset="-122"/>
              </a:rPr>
              <a:t>       LDR     PC</a:t>
            </a:r>
            <a:r>
              <a:rPr lang="zh-CN" altLang="en-US" sz="1600" b="1" kern="0" dirty="0" smtClean="0">
                <a:solidFill>
                  <a:srgbClr val="000000"/>
                </a:solidFill>
                <a:latin typeface="等线" panose="02010600030101010101" pitchFamily="2" charset="-122"/>
                <a:ea typeface="等线" panose="02010600030101010101" pitchFamily="2" charset="-122"/>
              </a:rPr>
              <a:t>，  </a:t>
            </a:r>
            <a:r>
              <a:rPr lang="en-US" altLang="zh-CN" sz="1600" b="1" kern="0" dirty="0" smtClean="0">
                <a:solidFill>
                  <a:srgbClr val="000000"/>
                </a:solidFill>
                <a:latin typeface="等线" panose="02010600030101010101" pitchFamily="2" charset="-122"/>
                <a:ea typeface="等线" panose="02010600030101010101" pitchFamily="2" charset="-122"/>
              </a:rPr>
              <a:t>#0X2000 </a:t>
            </a:r>
          </a:p>
          <a:p>
            <a:pPr fontAlgn="auto">
              <a:spcBef>
                <a:spcPct val="20000"/>
              </a:spcBef>
              <a:spcAft>
                <a:spcPts val="0"/>
              </a:spcAft>
              <a:buFont typeface="Wingdings" pitchFamily="2" charset="2"/>
              <a:buNone/>
              <a:defRPr/>
            </a:pPr>
            <a:endParaRPr lang="en-US" altLang="zh-CN" sz="1600" kern="0" dirty="0" smtClean="0">
              <a:solidFill>
                <a:srgbClr val="000000"/>
              </a:solidFill>
              <a:latin typeface="华文新魏" pitchFamily="2" charset="-122"/>
              <a:ea typeface="华文新魏" pitchFamily="2" charset="-122"/>
            </a:endParaRPr>
          </a:p>
          <a:p>
            <a:pPr marL="0" indent="0" fontAlgn="auto">
              <a:spcBef>
                <a:spcPct val="20000"/>
              </a:spcBef>
              <a:spcAft>
                <a:spcPts val="0"/>
              </a:spcAft>
              <a:defRPr/>
            </a:pPr>
            <a:r>
              <a:rPr lang="en-US" altLang="zh-CN" sz="1600" kern="0" dirty="0" smtClean="0">
                <a:solidFill>
                  <a:srgbClr val="000000"/>
                </a:solidFill>
                <a:latin typeface="华文新魏" pitchFamily="2" charset="-122"/>
                <a:ea typeface="华文新魏" pitchFamily="2" charset="-122"/>
              </a:rPr>
              <a:t>BX</a:t>
            </a:r>
            <a:r>
              <a:rPr lang="zh-CN" altLang="en-US" sz="1600" kern="0" dirty="0" smtClean="0">
                <a:solidFill>
                  <a:srgbClr val="000000"/>
                </a:solidFill>
                <a:latin typeface="华文新魏" pitchFamily="2" charset="-122"/>
                <a:ea typeface="华文新魏" pitchFamily="2" charset="-122"/>
              </a:rPr>
              <a:t>操作，可使用任意寄存器</a:t>
            </a:r>
          </a:p>
          <a:p>
            <a:pPr fontAlgn="auto">
              <a:spcBef>
                <a:spcPct val="20000"/>
              </a:spcBef>
              <a:spcAft>
                <a:spcPts val="0"/>
              </a:spcAft>
              <a:buFont typeface="Wingdings" pitchFamily="2" charset="2"/>
              <a:buNone/>
              <a:defRPr/>
            </a:pPr>
            <a:r>
              <a:rPr lang="zh-CN" altLang="en-US" sz="1600" kern="0" dirty="0" smtClean="0">
                <a:solidFill>
                  <a:srgbClr val="000000"/>
                </a:solidFill>
                <a:latin typeface="华文新魏" pitchFamily="2" charset="-122"/>
                <a:ea typeface="华文新魏" pitchFamily="2" charset="-122"/>
              </a:rPr>
              <a:t>       </a:t>
            </a:r>
            <a:r>
              <a:rPr lang="en-US" altLang="zh-CN" sz="1600" b="1" kern="0" dirty="0" smtClean="0">
                <a:solidFill>
                  <a:srgbClr val="000000"/>
                </a:solidFill>
                <a:latin typeface="等线" panose="02010600030101010101" pitchFamily="2" charset="-122"/>
                <a:ea typeface="等线" panose="02010600030101010101" pitchFamily="2" charset="-122"/>
              </a:rPr>
              <a:t>BX        LR</a:t>
            </a:r>
          </a:p>
        </p:txBody>
      </p:sp>
      <p:sp>
        <p:nvSpPr>
          <p:cNvPr id="8" name="Rectangle 21"/>
          <p:cNvSpPr>
            <a:spLocks noChangeArrowheads="1"/>
          </p:cNvSpPr>
          <p:nvPr/>
        </p:nvSpPr>
        <p:spPr bwMode="auto">
          <a:xfrm>
            <a:off x="1516380" y="2447562"/>
            <a:ext cx="2362200" cy="60960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9" name="Rectangle 22"/>
          <p:cNvSpPr>
            <a:spLocks noChangeArrowheads="1"/>
          </p:cNvSpPr>
          <p:nvPr/>
        </p:nvSpPr>
        <p:spPr bwMode="auto">
          <a:xfrm>
            <a:off x="1516380" y="3590562"/>
            <a:ext cx="2362200" cy="60960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0" name="Rectangle 23"/>
          <p:cNvSpPr>
            <a:spLocks noChangeArrowheads="1"/>
          </p:cNvSpPr>
          <p:nvPr/>
        </p:nvSpPr>
        <p:spPr bwMode="auto">
          <a:xfrm>
            <a:off x="1516380" y="4809762"/>
            <a:ext cx="2362200" cy="303213"/>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1" name="Group 30"/>
          <p:cNvGrpSpPr>
            <a:grpSpLocks/>
          </p:cNvGrpSpPr>
          <p:nvPr/>
        </p:nvGrpSpPr>
        <p:grpSpPr bwMode="auto">
          <a:xfrm>
            <a:off x="4666706" y="2356122"/>
            <a:ext cx="1981200" cy="2590800"/>
            <a:chOff x="3600" y="1776"/>
            <a:chExt cx="1248" cy="1632"/>
          </a:xfrm>
        </p:grpSpPr>
        <p:sp>
          <p:nvSpPr>
            <p:cNvPr id="12" name="AutoShape 24"/>
            <p:cNvSpPr>
              <a:spLocks noChangeArrowheads="1"/>
            </p:cNvSpPr>
            <p:nvPr/>
          </p:nvSpPr>
          <p:spPr bwMode="auto">
            <a:xfrm>
              <a:off x="3888" y="2112"/>
              <a:ext cx="624" cy="336"/>
            </a:xfrm>
            <a:prstGeom prst="roundRect">
              <a:avLst>
                <a:gd name="adj" fmla="val 16667"/>
              </a:avLst>
            </a:prstGeom>
            <a:solidFill>
              <a:srgbClr val="FFFF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en-US" altLang="zh-CN" kern="0">
                  <a:solidFill>
                    <a:sysClr val="windowText" lastClr="000000"/>
                  </a:solidFill>
                </a:rPr>
                <a:t>LR</a:t>
              </a:r>
            </a:p>
          </p:txBody>
        </p:sp>
        <p:sp>
          <p:nvSpPr>
            <p:cNvPr id="13" name="AutoShape 25"/>
            <p:cNvSpPr>
              <a:spLocks noChangeArrowheads="1"/>
            </p:cNvSpPr>
            <p:nvPr/>
          </p:nvSpPr>
          <p:spPr bwMode="auto">
            <a:xfrm>
              <a:off x="3888" y="2928"/>
              <a:ext cx="624" cy="336"/>
            </a:xfrm>
            <a:prstGeom prst="roundRect">
              <a:avLst>
                <a:gd name="adj" fmla="val 16667"/>
              </a:avLst>
            </a:prstGeom>
            <a:solidFill>
              <a:srgbClr val="FF00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fontAlgn="auto">
                <a:spcBef>
                  <a:spcPts val="0"/>
                </a:spcBef>
                <a:spcAft>
                  <a:spcPts val="0"/>
                </a:spcAft>
                <a:buFont typeface="Wingdings" pitchFamily="2" charset="2"/>
                <a:buNone/>
                <a:defRPr/>
              </a:pPr>
              <a:r>
                <a:rPr lang="en-US" altLang="zh-CN" kern="0">
                  <a:solidFill>
                    <a:sysClr val="windowText" lastClr="000000"/>
                  </a:solidFill>
                </a:rPr>
                <a:t>PC</a:t>
              </a:r>
            </a:p>
          </p:txBody>
        </p:sp>
        <p:sp>
          <p:nvSpPr>
            <p:cNvPr id="14" name="AutoShape 26"/>
            <p:cNvSpPr>
              <a:spLocks noChangeArrowheads="1"/>
            </p:cNvSpPr>
            <p:nvPr/>
          </p:nvSpPr>
          <p:spPr bwMode="auto">
            <a:xfrm>
              <a:off x="4128" y="2448"/>
              <a:ext cx="144" cy="480"/>
            </a:xfrm>
            <a:prstGeom prst="downArrow">
              <a:avLst>
                <a:gd name="adj1" fmla="val 50000"/>
                <a:gd name="adj2" fmla="val 83333"/>
              </a:avLst>
            </a:prstGeom>
            <a:solidFill>
              <a:srgbClr val="00CC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5" name="Rectangle 27"/>
            <p:cNvSpPr>
              <a:spLocks noChangeArrowheads="1"/>
            </p:cNvSpPr>
            <p:nvPr/>
          </p:nvSpPr>
          <p:spPr bwMode="auto">
            <a:xfrm>
              <a:off x="3600" y="1776"/>
              <a:ext cx="1248" cy="1632"/>
            </a:xfrm>
            <a:prstGeom prst="rect">
              <a:avLst/>
            </a:prstGeom>
            <a:noFill/>
            <a:ln w="19050" cap="rnd" algn="ctr">
              <a:solidFill>
                <a:srgbClr val="00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6" name="Text Box 29"/>
            <p:cNvSpPr txBox="1">
              <a:spLocks noChangeArrowheads="1"/>
            </p:cNvSpPr>
            <p:nvPr/>
          </p:nvSpPr>
          <p:spPr bwMode="auto">
            <a:xfrm>
              <a:off x="3600" y="1824"/>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fontAlgn="auto">
                <a:spcBef>
                  <a:spcPct val="50000"/>
                </a:spcBef>
                <a:spcAft>
                  <a:spcPts val="0"/>
                </a:spcAft>
                <a:buFont typeface="Wingdings" pitchFamily="2" charset="2"/>
                <a:buNone/>
                <a:defRPr/>
              </a:pPr>
              <a:r>
                <a:rPr lang="zh-CN" altLang="en-US" sz="1600" kern="0" smtClean="0">
                  <a:solidFill>
                    <a:srgbClr val="000000"/>
                  </a:solidFill>
                  <a:latin typeface="华文新魏" pitchFamily="2" charset="-122"/>
                  <a:ea typeface="华文新魏" pitchFamily="2" charset="-122"/>
                </a:rPr>
                <a:t>异常处理程序</a:t>
              </a:r>
            </a:p>
          </p:txBody>
        </p:sp>
      </p:grpSp>
      <p:sp>
        <p:nvSpPr>
          <p:cNvPr id="17" name="Text Box 31"/>
          <p:cNvSpPr txBox="1">
            <a:spLocks noChangeArrowheads="1"/>
          </p:cNvSpPr>
          <p:nvPr/>
        </p:nvSpPr>
        <p:spPr bwMode="auto">
          <a:xfrm>
            <a:off x="5625556" y="3422922"/>
            <a:ext cx="488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kern="0" smtClean="0">
                <a:solidFill>
                  <a:srgbClr val="000000"/>
                </a:solidFill>
                <a:latin typeface="华文新魏" pitchFamily="2" charset="-122"/>
                <a:ea typeface="华文新魏" pitchFamily="2" charset="-122"/>
              </a:rPr>
              <a:t>更新</a:t>
            </a:r>
          </a:p>
        </p:txBody>
      </p:sp>
      <p:sp>
        <p:nvSpPr>
          <p:cNvPr id="18" name="Text Box 4"/>
          <p:cNvSpPr txBox="1">
            <a:spLocks noChangeArrowheads="1"/>
          </p:cNvSpPr>
          <p:nvPr/>
        </p:nvSpPr>
        <p:spPr bwMode="auto">
          <a:xfrm>
            <a:off x="1231173" y="755650"/>
            <a:ext cx="2406549" cy="523220"/>
          </a:xfrm>
          <a:prstGeom prst="rect">
            <a:avLst/>
          </a:prstGeom>
          <a:solidFill>
            <a:srgbClr val="FFC000"/>
          </a:solidFill>
          <a:ln>
            <a:noFill/>
          </a:ln>
          <a:effectLs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fontAlgn="auto">
              <a:spcBef>
                <a:spcPct val="50000"/>
              </a:spcBef>
              <a:spcAft>
                <a:spcPts val="0"/>
              </a:spcAft>
              <a:buFont typeface="Wingdings" pitchFamily="2" charset="2"/>
              <a:buNone/>
              <a:defRPr/>
            </a:pPr>
            <a:r>
              <a:rPr lang="zh-CN" altLang="en-US" sz="2800" kern="0" dirty="0" smtClean="0">
                <a:solidFill>
                  <a:srgbClr val="000000"/>
                </a:solidFill>
                <a:latin typeface="华文新魏" pitchFamily="2" charset="-122"/>
                <a:ea typeface="华文新魏" pitchFamily="2" charset="-122"/>
              </a:rPr>
              <a:t>中断</a:t>
            </a:r>
            <a:r>
              <a:rPr lang="zh-CN" altLang="en-US" sz="2800" kern="0" dirty="0" smtClean="0">
                <a:solidFill>
                  <a:srgbClr val="000000"/>
                </a:solidFill>
                <a:latin typeface="华文新魏" pitchFamily="2" charset="-122"/>
                <a:ea typeface="华文新魏" pitchFamily="2" charset="-122"/>
              </a:rPr>
              <a:t>返回相关</a:t>
            </a:r>
            <a:endParaRPr lang="zh-CN" altLang="en-US" sz="2800" kern="0" dirty="0" smtClean="0">
              <a:solidFill>
                <a:srgbClr val="000000"/>
              </a:solidFill>
              <a:latin typeface="华文新魏" pitchFamily="2" charset="-122"/>
              <a:ea typeface="华文新魏" pitchFamily="2" charset="-122"/>
            </a:endParaRPr>
          </a:p>
        </p:txBody>
      </p:sp>
      <p:graphicFrame>
        <p:nvGraphicFramePr>
          <p:cNvPr id="19" name="Group 113"/>
          <p:cNvGraphicFramePr>
            <a:graphicFrameLocks noGrp="1"/>
          </p:cNvGraphicFramePr>
          <p:nvPr>
            <p:extLst>
              <p:ext uri="{D42A27DB-BD31-4B8C-83A1-F6EECF244321}">
                <p14:modId xmlns:p14="http://schemas.microsoft.com/office/powerpoint/2010/main" val="1037881704"/>
              </p:ext>
            </p:extLst>
          </p:nvPr>
        </p:nvGraphicFramePr>
        <p:xfrm>
          <a:off x="7486106" y="2133237"/>
          <a:ext cx="3924300" cy="3719511"/>
        </p:xfrm>
        <a:graphic>
          <a:graphicData uri="http://schemas.openxmlformats.org/drawingml/2006/table">
            <a:tbl>
              <a:tblPr/>
              <a:tblGrid>
                <a:gridCol w="89535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tblGrid>
              <a:tr h="304878">
                <a:tc gridSpan="2">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EXC_RETURN[3:0]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zh-CN" altLang="en-US"/>
                    </a:p>
                  </a:txBody>
                  <a:tcPr/>
                </a:tc>
                <a:extLst>
                  <a:ext uri="{0D108BD9-81ED-4DB2-BD59-A6C34878D82A}">
                    <a16:rowId xmlns:a16="http://schemas.microsoft.com/office/drawing/2014/main" val="10000"/>
                  </a:ext>
                </a:extLst>
              </a:tr>
              <a:tr h="304878">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0bxxx0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保留</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707">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3300"/>
                          </a:solidFill>
                          <a:effectLst/>
                          <a:latin typeface="Arial" charset="0"/>
                          <a:ea typeface="宋体" pitchFamily="2" charset="-122"/>
                        </a:rPr>
                        <a:t>0b0001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返回</a:t>
                      </a:r>
                      <a:r>
                        <a:rPr kumimoji="0" lang="zh-CN" altLang="en-US" sz="1400" b="1" i="0" u="none" strike="noStrike" cap="none" normalizeH="0" baseline="0" dirty="0" smtClean="0">
                          <a:ln>
                            <a:noFill/>
                          </a:ln>
                          <a:solidFill>
                            <a:schemeClr val="tx1"/>
                          </a:solidFill>
                          <a:effectLst/>
                          <a:latin typeface="Arial" charset="0"/>
                          <a:ea typeface="宋体" pitchFamily="2" charset="-122"/>
                        </a:rPr>
                        <a:t>处理模式</a:t>
                      </a:r>
                      <a:endParaRPr kumimoji="0" lang="zh-CN" altLang="en-US"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异常返回，获得来自</a:t>
                      </a:r>
                      <a:r>
                        <a:rPr kumimoji="0" lang="zh-CN" altLang="en-US" sz="1400" b="1" i="0" u="none" strike="noStrike" cap="none" normalizeH="0" baseline="0" dirty="0" smtClean="0">
                          <a:ln>
                            <a:noFill/>
                          </a:ln>
                          <a:solidFill>
                            <a:schemeClr val="tx1"/>
                          </a:solidFill>
                          <a:effectLst/>
                          <a:latin typeface="Arial" charset="0"/>
                          <a:ea typeface="宋体" pitchFamily="2" charset="-122"/>
                        </a:rPr>
                        <a:t>主堆栈</a:t>
                      </a:r>
                      <a:r>
                        <a:rPr kumimoji="0" lang="zh-CN" altLang="en-US" sz="1400" b="0" i="0" u="none" strike="noStrike" cap="none" normalizeH="0" baseline="0" dirty="0" smtClean="0">
                          <a:ln>
                            <a:noFill/>
                          </a:ln>
                          <a:solidFill>
                            <a:schemeClr val="tx1"/>
                          </a:solidFill>
                          <a:effectLst/>
                          <a:latin typeface="Arial" charset="0"/>
                          <a:ea typeface="宋体" pitchFamily="2" charset="-122"/>
                        </a:rPr>
                        <a:t>的状态。</a:t>
                      </a:r>
                      <a:endParaRPr kumimoji="0" lang="zh-CN" altLang="en-US"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在返回时指令执行使用主堆栈</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78">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0b0011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保留</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78">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0b01x1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保留</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707">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3300"/>
                          </a:solidFill>
                          <a:effectLst/>
                          <a:latin typeface="Arial" charset="0"/>
                          <a:ea typeface="宋体" pitchFamily="2" charset="-122"/>
                        </a:rPr>
                        <a:t>0b1001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返回</a:t>
                      </a:r>
                      <a:r>
                        <a:rPr kumimoji="0" lang="zh-CN" altLang="en-US" sz="1400" b="1" i="0" u="none" strike="noStrike" cap="none" normalizeH="0" baseline="0" smtClean="0">
                          <a:ln>
                            <a:noFill/>
                          </a:ln>
                          <a:solidFill>
                            <a:schemeClr val="tx1"/>
                          </a:solidFill>
                          <a:effectLst/>
                          <a:latin typeface="Arial" charset="0"/>
                          <a:ea typeface="宋体" pitchFamily="2" charset="-122"/>
                        </a:rPr>
                        <a:t>线程模式</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异常返回，获得来自</a:t>
                      </a:r>
                      <a:r>
                        <a:rPr kumimoji="0" lang="zh-CN" altLang="en-US" sz="1400" b="1" i="0" u="none" strike="noStrike" cap="none" normalizeH="0" baseline="0" smtClean="0">
                          <a:ln>
                            <a:noFill/>
                          </a:ln>
                          <a:solidFill>
                            <a:schemeClr val="tx1"/>
                          </a:solidFill>
                          <a:effectLst/>
                          <a:latin typeface="Arial" charset="0"/>
                          <a:ea typeface="宋体" pitchFamily="2" charset="-122"/>
                        </a:rPr>
                        <a:t>主堆栈</a:t>
                      </a:r>
                      <a:r>
                        <a:rPr kumimoji="0" lang="zh-CN" altLang="en-US" sz="1400" b="0" i="0" u="none" strike="noStrike" cap="none" normalizeH="0" baseline="0" smtClean="0">
                          <a:ln>
                            <a:noFill/>
                          </a:ln>
                          <a:solidFill>
                            <a:schemeClr val="tx1"/>
                          </a:solidFill>
                          <a:effectLst/>
                          <a:latin typeface="Arial" charset="0"/>
                          <a:ea typeface="宋体" pitchFamily="2" charset="-122"/>
                        </a:rPr>
                        <a:t>的状态</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返回时指令执行使用主堆栈</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1707">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3300"/>
                          </a:solidFill>
                          <a:effectLst/>
                          <a:latin typeface="Arial" charset="0"/>
                          <a:ea typeface="宋体" pitchFamily="2" charset="-122"/>
                        </a:rPr>
                        <a:t>0b1101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返回</a:t>
                      </a:r>
                      <a:r>
                        <a:rPr kumimoji="0" lang="zh-CN" altLang="en-US" sz="1400" b="1" i="0" u="none" strike="noStrike" cap="none" normalizeH="0" baseline="0" smtClean="0">
                          <a:ln>
                            <a:noFill/>
                          </a:ln>
                          <a:solidFill>
                            <a:schemeClr val="tx1"/>
                          </a:solidFill>
                          <a:effectLst/>
                          <a:latin typeface="Arial" charset="0"/>
                          <a:ea typeface="宋体" pitchFamily="2" charset="-122"/>
                        </a:rPr>
                        <a:t>线程模式</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异常返回，获得来自</a:t>
                      </a:r>
                      <a:r>
                        <a:rPr kumimoji="0" lang="zh-CN" altLang="en-US" sz="1400" b="1" i="0" u="none" strike="noStrike" cap="none" normalizeH="0" baseline="0" smtClean="0">
                          <a:ln>
                            <a:noFill/>
                          </a:ln>
                          <a:solidFill>
                            <a:schemeClr val="tx1"/>
                          </a:solidFill>
                          <a:effectLst/>
                          <a:latin typeface="Arial" charset="0"/>
                          <a:ea typeface="宋体" pitchFamily="2" charset="-122"/>
                        </a:rPr>
                        <a:t>进程堆栈</a:t>
                      </a:r>
                      <a:r>
                        <a:rPr kumimoji="0" lang="zh-CN" altLang="en-US" sz="1400" b="0" i="0" u="none" strike="noStrike" cap="none" normalizeH="0" baseline="0" smtClean="0">
                          <a:ln>
                            <a:noFill/>
                          </a:ln>
                          <a:solidFill>
                            <a:schemeClr val="tx1"/>
                          </a:solidFill>
                          <a:effectLst/>
                          <a:latin typeface="Arial" charset="0"/>
                          <a:ea typeface="宋体" pitchFamily="2" charset="-122"/>
                        </a:rPr>
                        <a:t>的状态</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返回时指令执行使用进程堆栈</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78">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0b1x11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保留</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013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11229" y="237134"/>
            <a:ext cx="3504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solidFill>
                  <a:srgbClr val="CC0066"/>
                </a:solidFill>
                <a:latin typeface="Times New Roman" panose="02020603050405020304" pitchFamily="18" charset="0"/>
              </a:rPr>
              <a:t>11</a:t>
            </a:r>
            <a:r>
              <a:rPr kumimoji="0" lang="en-US" altLang="zh-CN" sz="2000" b="1" dirty="0" smtClean="0">
                <a:solidFill>
                  <a:srgbClr val="CC0066"/>
                </a:solidFill>
                <a:latin typeface="Times New Roman" panose="02020603050405020304" pitchFamily="18" charset="0"/>
              </a:rPr>
              <a:t>.4     </a:t>
            </a:r>
            <a:r>
              <a:rPr kumimoji="0" lang="zh-CN" altLang="en-US" sz="2000" b="1" dirty="0" smtClean="0">
                <a:solidFill>
                  <a:srgbClr val="CC0066"/>
                </a:solidFill>
                <a:latin typeface="Times New Roman" panose="02020603050405020304" pitchFamily="18" charset="0"/>
              </a:rPr>
              <a:t>中断处理程序（示意）</a:t>
            </a:r>
            <a:endParaRPr kumimoji="0" lang="zh-CN" altLang="en-US" sz="2000" b="1" dirty="0">
              <a:solidFill>
                <a:srgbClr val="CC0066"/>
              </a:solidFill>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958997" y="123825"/>
            <a:ext cx="8105775" cy="6734175"/>
          </a:xfrm>
          <a:prstGeom prst="rect">
            <a:avLst/>
          </a:prstGeom>
          <a:ln w="19050">
            <a:solidFill>
              <a:schemeClr val="tx1"/>
            </a:solidFill>
          </a:ln>
        </p:spPr>
      </p:pic>
      <p:sp>
        <p:nvSpPr>
          <p:cNvPr id="8" name="Rectangle 6"/>
          <p:cNvSpPr>
            <a:spLocks noChangeArrowheads="1"/>
          </p:cNvSpPr>
          <p:nvPr/>
        </p:nvSpPr>
        <p:spPr bwMode="auto">
          <a:xfrm>
            <a:off x="311229" y="990425"/>
            <a:ext cx="338991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dirty="0" smtClean="0">
                <a:solidFill>
                  <a:srgbClr val="CC0066"/>
                </a:solidFill>
                <a:latin typeface="Times New Roman" panose="02020603050405020304" pitchFamily="18" charset="0"/>
              </a:rPr>
              <a:t>     </a:t>
            </a:r>
            <a:r>
              <a:rPr kumimoji="0" lang="zh-CN" altLang="en-US" b="1" dirty="0" smtClean="0">
                <a:solidFill>
                  <a:schemeClr val="accent6">
                    <a:lumMod val="50000"/>
                  </a:schemeClr>
                </a:solidFill>
                <a:latin typeface="Times New Roman" panose="02020603050405020304" pitchFamily="18" charset="0"/>
              </a:rPr>
              <a:t>在嵌入式实时系统中，很多任务（工作）可能与定时器相关</a:t>
            </a:r>
            <a:endParaRPr kumimoji="0" lang="en-US" altLang="zh-CN" b="1" dirty="0" smtClean="0">
              <a:solidFill>
                <a:schemeClr val="accent6">
                  <a:lumMod val="50000"/>
                </a:schemeClr>
              </a:solidFill>
              <a:latin typeface="Times New Roman" panose="02020603050405020304" pitchFamily="18" charset="0"/>
            </a:endParaRPr>
          </a:p>
          <a:p>
            <a:endParaRPr kumimoji="0" lang="en-US" altLang="zh-CN" b="1" dirty="0" smtClean="0">
              <a:solidFill>
                <a:schemeClr val="accent6">
                  <a:lumMod val="50000"/>
                </a:schemeClr>
              </a:solidFill>
              <a:latin typeface="Times New Roman" panose="02020603050405020304" pitchFamily="18" charset="0"/>
            </a:endParaRPr>
          </a:p>
          <a:p>
            <a:r>
              <a:rPr lang="en-US" altLang="zh-CN" b="1" dirty="0">
                <a:solidFill>
                  <a:schemeClr val="accent6">
                    <a:lumMod val="50000"/>
                  </a:schemeClr>
                </a:solidFill>
                <a:latin typeface="Times New Roman" panose="02020603050405020304" pitchFamily="18" charset="0"/>
              </a:rPr>
              <a:t> </a:t>
            </a:r>
            <a:r>
              <a:rPr lang="en-US" altLang="zh-CN" b="1" dirty="0" smtClean="0">
                <a:solidFill>
                  <a:schemeClr val="accent6">
                    <a:lumMod val="50000"/>
                  </a:schemeClr>
                </a:solidFill>
                <a:latin typeface="Times New Roman" panose="02020603050405020304" pitchFamily="18" charset="0"/>
              </a:rPr>
              <a:t>    </a:t>
            </a:r>
            <a:r>
              <a:rPr lang="zh-CN" altLang="en-US" b="1" dirty="0" smtClean="0">
                <a:solidFill>
                  <a:schemeClr val="accent6">
                    <a:lumMod val="50000"/>
                  </a:schemeClr>
                </a:solidFill>
                <a:latin typeface="Times New Roman" panose="02020603050405020304" pitchFamily="18" charset="0"/>
              </a:rPr>
              <a:t>一般</a:t>
            </a:r>
            <a:r>
              <a:rPr lang="en-US" altLang="zh-CN" b="1" dirty="0" smtClean="0">
                <a:solidFill>
                  <a:schemeClr val="accent6">
                    <a:lumMod val="50000"/>
                  </a:schemeClr>
                </a:solidFill>
                <a:latin typeface="Times New Roman" panose="02020603050405020304" pitchFamily="18" charset="0"/>
              </a:rPr>
              <a:t>main</a:t>
            </a:r>
            <a:r>
              <a:rPr lang="zh-CN" altLang="en-US" b="1" dirty="0" smtClean="0">
                <a:solidFill>
                  <a:schemeClr val="accent6">
                    <a:lumMod val="50000"/>
                  </a:schemeClr>
                </a:solidFill>
                <a:latin typeface="Times New Roman" panose="02020603050405020304" pitchFamily="18" charset="0"/>
              </a:rPr>
              <a:t>（）等背景程序仅安排与时间不敏感内容。</a:t>
            </a:r>
            <a:endParaRPr kumimoji="0" lang="zh-CN" altLang="en-US" b="1" dirty="0">
              <a:solidFill>
                <a:schemeClr val="accent6">
                  <a:lumMod val="50000"/>
                </a:schemeClr>
              </a:solidFill>
              <a:latin typeface="Times New Roman" panose="02020603050405020304" pitchFamily="18" charset="0"/>
            </a:endParaRPr>
          </a:p>
        </p:txBody>
      </p:sp>
    </p:spTree>
    <p:extLst>
      <p:ext uri="{BB962C8B-B14F-4D97-AF65-F5344CB8AC3E}">
        <p14:creationId xmlns:p14="http://schemas.microsoft.com/office/powerpoint/2010/main" val="1808483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661523" y="3953010"/>
            <a:ext cx="5972175" cy="2505075"/>
          </a:xfrm>
          <a:prstGeom prst="rect">
            <a:avLst/>
          </a:prstGeom>
        </p:spPr>
      </p:pic>
      <p:pic>
        <p:nvPicPr>
          <p:cNvPr id="4" name="图片 3"/>
          <p:cNvPicPr>
            <a:picLocks noChangeAspect="1"/>
          </p:cNvPicPr>
          <p:nvPr/>
        </p:nvPicPr>
        <p:blipFill>
          <a:blip r:embed="rId3"/>
          <a:stretch>
            <a:fillRect/>
          </a:stretch>
        </p:blipFill>
        <p:spPr>
          <a:xfrm>
            <a:off x="695596" y="383449"/>
            <a:ext cx="10036488" cy="3160940"/>
          </a:xfrm>
          <a:prstGeom prst="rect">
            <a:avLst/>
          </a:prstGeom>
          <a:ln w="19050">
            <a:solidFill>
              <a:schemeClr val="tx1"/>
            </a:solidFill>
          </a:ln>
        </p:spPr>
      </p:pic>
      <p:sp>
        <p:nvSpPr>
          <p:cNvPr id="7" name="Rectangle 6"/>
          <p:cNvSpPr>
            <a:spLocks noChangeArrowheads="1"/>
          </p:cNvSpPr>
          <p:nvPr/>
        </p:nvSpPr>
        <p:spPr bwMode="auto">
          <a:xfrm>
            <a:off x="695596" y="3953010"/>
            <a:ext cx="318548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000" b="1" dirty="0" smtClean="0">
                <a:solidFill>
                  <a:srgbClr val="CC0066"/>
                </a:solidFill>
                <a:latin typeface="Times New Roman" panose="02020603050405020304" pitchFamily="18" charset="0"/>
              </a:rPr>
              <a:t>中断处理程序（示意）</a:t>
            </a:r>
            <a:endParaRPr kumimoji="0" lang="en-US" altLang="zh-CN" sz="2000" b="1" dirty="0" smtClean="0">
              <a:solidFill>
                <a:srgbClr val="CC0066"/>
              </a:solidFill>
              <a:latin typeface="Times New Roman" panose="02020603050405020304" pitchFamily="18" charset="0"/>
            </a:endParaRPr>
          </a:p>
          <a:p>
            <a:endParaRPr lang="en-US" altLang="zh-CN" sz="2000" b="1" dirty="0">
              <a:solidFill>
                <a:srgbClr val="CC0066"/>
              </a:solidFill>
              <a:latin typeface="Times New Roman" panose="02020603050405020304" pitchFamily="18" charset="0"/>
            </a:endParaRPr>
          </a:p>
          <a:p>
            <a:r>
              <a:rPr lang="zh-CN" altLang="en-US" b="1" dirty="0" smtClean="0">
                <a:solidFill>
                  <a:schemeClr val="accent6">
                    <a:lumMod val="50000"/>
                  </a:schemeClr>
                </a:solidFill>
                <a:latin typeface="Times New Roman" panose="02020603050405020304" pitchFamily="18" charset="0"/>
              </a:rPr>
              <a:t>某温湿度传感器串行数据访问</a:t>
            </a:r>
            <a:endParaRPr kumimoji="0" lang="zh-CN" altLang="en-US" b="1" dirty="0">
              <a:solidFill>
                <a:schemeClr val="accent6">
                  <a:lumMod val="50000"/>
                </a:schemeClr>
              </a:solidFill>
              <a:latin typeface="Times New Roman" panose="02020603050405020304" pitchFamily="18" charset="0"/>
            </a:endParaRPr>
          </a:p>
        </p:txBody>
      </p:sp>
    </p:spTree>
    <p:extLst>
      <p:ext uri="{BB962C8B-B14F-4D97-AF65-F5344CB8AC3E}">
        <p14:creationId xmlns:p14="http://schemas.microsoft.com/office/powerpoint/2010/main" val="289851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88746" y="1480730"/>
            <a:ext cx="9048750" cy="1771650"/>
          </a:xfrm>
          <a:prstGeom prst="rect">
            <a:avLst/>
          </a:prstGeom>
        </p:spPr>
      </p:pic>
      <p:sp>
        <p:nvSpPr>
          <p:cNvPr id="6" name="Rectangle 6"/>
          <p:cNvSpPr>
            <a:spLocks noChangeArrowheads="1"/>
          </p:cNvSpPr>
          <p:nvPr/>
        </p:nvSpPr>
        <p:spPr bwMode="auto">
          <a:xfrm>
            <a:off x="591092" y="434748"/>
            <a:ext cx="275299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dirty="0" smtClean="0">
                <a:solidFill>
                  <a:srgbClr val="CC0066"/>
                </a:solidFill>
                <a:latin typeface="Times New Roman" panose="02020603050405020304" pitchFamily="18" charset="0"/>
              </a:rPr>
              <a:t>中断处理程序（示意）</a:t>
            </a:r>
            <a:endParaRPr kumimoji="0" lang="en-US" altLang="zh-CN" sz="2000" b="1" dirty="0" smtClean="0">
              <a:solidFill>
                <a:srgbClr val="CC0066"/>
              </a:solidFill>
              <a:latin typeface="Times New Roman" panose="02020603050405020304" pitchFamily="18" charset="0"/>
            </a:endParaRPr>
          </a:p>
          <a:p>
            <a:endParaRPr lang="en-US" altLang="zh-CN" sz="2000" b="1" dirty="0">
              <a:solidFill>
                <a:srgbClr val="CC0066"/>
              </a:solidFill>
              <a:latin typeface="Times New Roman" panose="02020603050405020304" pitchFamily="18" charset="0"/>
            </a:endParaRPr>
          </a:p>
          <a:p>
            <a:r>
              <a:rPr lang="en-US" altLang="zh-CN" b="1" dirty="0" smtClean="0">
                <a:solidFill>
                  <a:schemeClr val="accent6">
                    <a:lumMod val="50000"/>
                  </a:schemeClr>
                </a:solidFill>
                <a:latin typeface="Times New Roman" panose="02020603050405020304" pitchFamily="18" charset="0"/>
              </a:rPr>
              <a:t>      UART</a:t>
            </a:r>
            <a:r>
              <a:rPr lang="zh-CN" altLang="en-US" b="1" dirty="0" smtClean="0">
                <a:solidFill>
                  <a:schemeClr val="accent6">
                    <a:lumMod val="50000"/>
                  </a:schemeClr>
                </a:solidFill>
                <a:latin typeface="Times New Roman" panose="02020603050405020304" pitchFamily="18" charset="0"/>
              </a:rPr>
              <a:t>收到字符</a:t>
            </a:r>
            <a:endParaRPr kumimoji="0" lang="zh-CN" altLang="en-US" b="1" dirty="0">
              <a:solidFill>
                <a:schemeClr val="accent6">
                  <a:lumMod val="50000"/>
                </a:schemeClr>
              </a:solidFill>
              <a:latin typeface="Times New Roman" panose="02020603050405020304" pitchFamily="18" charset="0"/>
            </a:endParaRPr>
          </a:p>
        </p:txBody>
      </p:sp>
      <p:sp>
        <p:nvSpPr>
          <p:cNvPr id="7" name="Rectangle 6"/>
          <p:cNvSpPr>
            <a:spLocks noChangeArrowheads="1"/>
          </p:cNvSpPr>
          <p:nvPr/>
        </p:nvSpPr>
        <p:spPr bwMode="auto">
          <a:xfrm>
            <a:off x="730430" y="3818028"/>
            <a:ext cx="68286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dirty="0" smtClean="0">
                <a:solidFill>
                  <a:srgbClr val="CC0066"/>
                </a:solidFill>
                <a:latin typeface="Times New Roman" panose="02020603050405020304" pitchFamily="18" charset="0"/>
              </a:rPr>
              <a:t>中断小结</a:t>
            </a:r>
            <a:endParaRPr kumimoji="0" lang="en-US" altLang="zh-CN" sz="2000" b="1" dirty="0" smtClean="0">
              <a:solidFill>
                <a:srgbClr val="CC0066"/>
              </a:solidFill>
              <a:latin typeface="Times New Roman" panose="02020603050405020304" pitchFamily="18" charset="0"/>
            </a:endParaRPr>
          </a:p>
          <a:p>
            <a:endParaRPr lang="en-US" altLang="zh-CN" sz="2000" b="1" dirty="0">
              <a:solidFill>
                <a:srgbClr val="CC0066"/>
              </a:solidFill>
              <a:latin typeface="Times New Roman" panose="02020603050405020304" pitchFamily="18" charset="0"/>
            </a:endParaRPr>
          </a:p>
          <a:p>
            <a:r>
              <a:rPr lang="en-US" altLang="zh-CN" b="1" dirty="0" smtClean="0">
                <a:solidFill>
                  <a:schemeClr val="accent6">
                    <a:lumMod val="50000"/>
                  </a:schemeClr>
                </a:solidFill>
                <a:latin typeface="Times New Roman" panose="02020603050405020304" pitchFamily="18" charset="0"/>
              </a:rPr>
              <a:t>          </a:t>
            </a:r>
            <a:r>
              <a:rPr lang="zh-CN" altLang="en-US" b="1" dirty="0" smtClean="0">
                <a:solidFill>
                  <a:schemeClr val="accent6">
                    <a:lumMod val="50000"/>
                  </a:schemeClr>
                </a:solidFill>
                <a:latin typeface="Times New Roman" panose="02020603050405020304" pitchFamily="18" charset="0"/>
              </a:rPr>
              <a:t>在目前</a:t>
            </a:r>
            <a:r>
              <a:rPr lang="en-US" altLang="zh-CN" b="1" dirty="0" smtClean="0">
                <a:solidFill>
                  <a:schemeClr val="accent6">
                    <a:lumMod val="50000"/>
                  </a:schemeClr>
                </a:solidFill>
                <a:latin typeface="Times New Roman" panose="02020603050405020304" pitchFamily="18" charset="0"/>
              </a:rPr>
              <a:t>MCU</a:t>
            </a:r>
            <a:r>
              <a:rPr lang="zh-CN" altLang="en-US" b="1" dirty="0" smtClean="0">
                <a:solidFill>
                  <a:schemeClr val="accent6">
                    <a:lumMod val="50000"/>
                  </a:schemeClr>
                </a:solidFill>
                <a:latin typeface="Times New Roman" panose="02020603050405020304" pitchFamily="18" charset="0"/>
              </a:rPr>
              <a:t>系统，中断机制强大、灵活、可满足多样用途。</a:t>
            </a:r>
            <a:endParaRPr lang="en-US" altLang="zh-CN" b="1" dirty="0" smtClean="0">
              <a:solidFill>
                <a:schemeClr val="accent6">
                  <a:lumMod val="50000"/>
                </a:schemeClr>
              </a:solidFill>
              <a:latin typeface="Times New Roman" panose="02020603050405020304" pitchFamily="18" charset="0"/>
            </a:endParaRPr>
          </a:p>
          <a:p>
            <a:r>
              <a:rPr kumimoji="0" lang="en-US" altLang="zh-CN" b="1" dirty="0">
                <a:solidFill>
                  <a:schemeClr val="accent6">
                    <a:lumMod val="50000"/>
                  </a:schemeClr>
                </a:solidFill>
                <a:latin typeface="Times New Roman" panose="02020603050405020304" pitchFamily="18" charset="0"/>
              </a:rPr>
              <a:t> </a:t>
            </a:r>
            <a:r>
              <a:rPr kumimoji="0" lang="en-US" altLang="zh-CN" b="1" dirty="0" smtClean="0">
                <a:solidFill>
                  <a:schemeClr val="accent6">
                    <a:lumMod val="50000"/>
                  </a:schemeClr>
                </a:solidFill>
                <a:latin typeface="Times New Roman" panose="02020603050405020304" pitchFamily="18" charset="0"/>
              </a:rPr>
              <a:t>     </a:t>
            </a:r>
            <a:r>
              <a:rPr kumimoji="0" lang="zh-CN" altLang="en-US" b="1" dirty="0" smtClean="0">
                <a:solidFill>
                  <a:schemeClr val="accent6">
                    <a:lumMod val="50000"/>
                  </a:schemeClr>
                </a:solidFill>
                <a:latin typeface="Times New Roman" panose="02020603050405020304" pitchFamily="18" charset="0"/>
              </a:rPr>
              <a:t>是提升处理能力的有力手段</a:t>
            </a:r>
            <a:endParaRPr kumimoji="0" lang="en-US" altLang="zh-CN" b="1" dirty="0" smtClean="0">
              <a:solidFill>
                <a:schemeClr val="accent6">
                  <a:lumMod val="50000"/>
                </a:schemeClr>
              </a:solidFill>
              <a:latin typeface="Times New Roman" panose="02020603050405020304" pitchFamily="18" charset="0"/>
            </a:endParaRPr>
          </a:p>
          <a:p>
            <a:endParaRPr lang="en-US" altLang="zh-CN" b="1" dirty="0">
              <a:solidFill>
                <a:schemeClr val="accent6">
                  <a:lumMod val="50000"/>
                </a:schemeClr>
              </a:solidFill>
              <a:latin typeface="Times New Roman" panose="02020603050405020304" pitchFamily="18" charset="0"/>
            </a:endParaRPr>
          </a:p>
          <a:p>
            <a:r>
              <a:rPr kumimoji="0" lang="en-US" altLang="zh-CN" b="1" dirty="0" smtClean="0">
                <a:solidFill>
                  <a:schemeClr val="accent6">
                    <a:lumMod val="50000"/>
                  </a:schemeClr>
                </a:solidFill>
                <a:latin typeface="Times New Roman" panose="02020603050405020304" pitchFamily="18" charset="0"/>
              </a:rPr>
              <a:t>          </a:t>
            </a:r>
            <a:r>
              <a:rPr kumimoji="0" lang="zh-CN" altLang="en-US" b="1" dirty="0" smtClean="0">
                <a:solidFill>
                  <a:srgbClr val="0070C0"/>
                </a:solidFill>
                <a:latin typeface="Times New Roman" panose="02020603050405020304" pitchFamily="18" charset="0"/>
              </a:rPr>
              <a:t>但需谨慎使用</a:t>
            </a:r>
            <a:r>
              <a:rPr kumimoji="0" lang="en-US" altLang="zh-CN" b="1" dirty="0" smtClean="0">
                <a:solidFill>
                  <a:srgbClr val="0070C0"/>
                </a:solidFill>
                <a:latin typeface="Times New Roman" panose="02020603050405020304" pitchFamily="18" charset="0"/>
              </a:rPr>
              <a:t>……</a:t>
            </a:r>
            <a:r>
              <a:rPr kumimoji="0" lang="zh-CN" altLang="en-US" b="1" dirty="0" smtClean="0">
                <a:solidFill>
                  <a:srgbClr val="0070C0"/>
                </a:solidFill>
                <a:latin typeface="Times New Roman" panose="02020603050405020304" pitchFamily="18" charset="0"/>
              </a:rPr>
              <a:t>不必要的滥用，可能导致系统不好把控 </a:t>
            </a:r>
            <a:endParaRPr kumimoji="0" lang="zh-CN" altLang="en-US" b="1" dirty="0">
              <a:solidFill>
                <a:srgbClr val="0070C0"/>
              </a:solidFill>
              <a:latin typeface="Times New Roman" panose="02020603050405020304" pitchFamily="18" charset="0"/>
            </a:endParaRPr>
          </a:p>
        </p:txBody>
      </p:sp>
    </p:spTree>
    <p:extLst>
      <p:ext uri="{BB962C8B-B14F-4D97-AF65-F5344CB8AC3E}">
        <p14:creationId xmlns:p14="http://schemas.microsoft.com/office/powerpoint/2010/main" val="272002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34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28"/>
          <p:cNvSpPr txBox="1">
            <a:spLocks noChangeArrowheads="1"/>
          </p:cNvSpPr>
          <p:nvPr/>
        </p:nvSpPr>
        <p:spPr bwMode="auto">
          <a:xfrm>
            <a:off x="1277112" y="838200"/>
            <a:ext cx="7775448"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t>以一常见现象为例分析：</a:t>
            </a:r>
          </a:p>
          <a:p>
            <a:pPr>
              <a:spcBef>
                <a:spcPct val="50000"/>
              </a:spcBef>
            </a:pPr>
            <a:r>
              <a:rPr lang="zh-CN" altLang="en-US" sz="2000" b="1" dirty="0"/>
              <a:t>       某同学正在读书，有电话打来，接听、通话，之后继续读书</a:t>
            </a:r>
            <a:r>
              <a:rPr lang="zh-CN" altLang="en-US" sz="2000" b="1" dirty="0" smtClean="0"/>
              <a:t>。</a:t>
            </a:r>
            <a:endParaRPr lang="en-US" altLang="zh-CN" sz="2000" b="1" dirty="0" smtClean="0"/>
          </a:p>
          <a:p>
            <a:pPr>
              <a:spcBef>
                <a:spcPct val="50000"/>
              </a:spcBef>
            </a:pPr>
            <a:endParaRPr lang="zh-CN" altLang="en-US" sz="2000" b="1" dirty="0"/>
          </a:p>
          <a:p>
            <a:pPr>
              <a:spcBef>
                <a:spcPct val="50000"/>
              </a:spcBef>
            </a:pPr>
            <a:r>
              <a:rPr lang="zh-CN" altLang="en-US" sz="1600" dirty="0"/>
              <a:t>       </a:t>
            </a:r>
            <a:r>
              <a:rPr lang="zh-CN" altLang="en-US" b="1" dirty="0">
                <a:solidFill>
                  <a:srgbClr val="002060"/>
                </a:solidFill>
              </a:rPr>
              <a:t>正在进行的行为</a:t>
            </a:r>
          </a:p>
          <a:p>
            <a:pPr>
              <a:spcBef>
                <a:spcPct val="50000"/>
              </a:spcBef>
            </a:pPr>
            <a:r>
              <a:rPr lang="zh-CN" altLang="en-US" b="1" dirty="0">
                <a:solidFill>
                  <a:srgbClr val="002060"/>
                </a:solidFill>
              </a:rPr>
              <a:t>       有随机事情发生</a:t>
            </a:r>
          </a:p>
          <a:p>
            <a:pPr>
              <a:spcBef>
                <a:spcPct val="50000"/>
              </a:spcBef>
            </a:pPr>
            <a:r>
              <a:rPr lang="zh-CN" altLang="en-US" b="1" dirty="0">
                <a:solidFill>
                  <a:srgbClr val="002060"/>
                </a:solidFill>
              </a:rPr>
              <a:t>       做出相应的反应</a:t>
            </a:r>
          </a:p>
          <a:p>
            <a:pPr>
              <a:spcBef>
                <a:spcPct val="50000"/>
              </a:spcBef>
            </a:pPr>
            <a:r>
              <a:rPr lang="zh-CN" altLang="en-US" b="1" dirty="0">
                <a:solidFill>
                  <a:srgbClr val="002060"/>
                </a:solidFill>
              </a:rPr>
              <a:t>       继续原来的活动</a:t>
            </a:r>
          </a:p>
          <a:p>
            <a:pPr>
              <a:spcBef>
                <a:spcPct val="50000"/>
              </a:spcBef>
            </a:pPr>
            <a:endParaRPr lang="zh-CN" altLang="en-US" sz="1400" dirty="0">
              <a:solidFill>
                <a:schemeClr val="tx2"/>
              </a:solidFill>
            </a:endParaRPr>
          </a:p>
          <a:p>
            <a:pPr>
              <a:spcBef>
                <a:spcPct val="50000"/>
              </a:spcBef>
            </a:pPr>
            <a:r>
              <a:rPr lang="zh-CN" altLang="en-US" b="1" dirty="0">
                <a:solidFill>
                  <a:srgbClr val="C00000"/>
                </a:solidFill>
              </a:rPr>
              <a:t>     </a:t>
            </a:r>
            <a:r>
              <a:rPr lang="en-US" altLang="zh-CN" b="1" dirty="0" smtClean="0">
                <a:solidFill>
                  <a:srgbClr val="C00000"/>
                </a:solidFill>
              </a:rPr>
              <a:t>1.  </a:t>
            </a:r>
            <a:r>
              <a:rPr lang="zh-CN" altLang="en-US" b="1" dirty="0" smtClean="0">
                <a:solidFill>
                  <a:srgbClr val="C00000"/>
                </a:solidFill>
              </a:rPr>
              <a:t>怎么</a:t>
            </a:r>
            <a:r>
              <a:rPr lang="zh-CN" altLang="en-US" b="1" dirty="0">
                <a:solidFill>
                  <a:srgbClr val="C00000"/>
                </a:solidFill>
              </a:rPr>
              <a:t>使该同学得知有此事件？</a:t>
            </a:r>
          </a:p>
          <a:p>
            <a:pPr>
              <a:spcBef>
                <a:spcPct val="50000"/>
              </a:spcBef>
            </a:pPr>
            <a:r>
              <a:rPr lang="zh-CN" altLang="en-US" b="1" dirty="0">
                <a:solidFill>
                  <a:srgbClr val="C00000"/>
                </a:solidFill>
              </a:rPr>
              <a:t>     </a:t>
            </a:r>
            <a:r>
              <a:rPr lang="en-US" altLang="zh-CN" b="1" dirty="0" smtClean="0">
                <a:solidFill>
                  <a:srgbClr val="C00000"/>
                </a:solidFill>
              </a:rPr>
              <a:t>2.  </a:t>
            </a:r>
            <a:r>
              <a:rPr lang="zh-CN" altLang="en-US" b="1" dirty="0" smtClean="0">
                <a:solidFill>
                  <a:srgbClr val="C00000"/>
                </a:solidFill>
              </a:rPr>
              <a:t>如何</a:t>
            </a:r>
            <a:r>
              <a:rPr lang="zh-CN" altLang="en-US" b="1" dirty="0">
                <a:solidFill>
                  <a:srgbClr val="C00000"/>
                </a:solidFill>
              </a:rPr>
              <a:t>区分什么事情发生？</a:t>
            </a:r>
          </a:p>
          <a:p>
            <a:pPr>
              <a:spcBef>
                <a:spcPct val="50000"/>
              </a:spcBef>
            </a:pPr>
            <a:r>
              <a:rPr lang="zh-CN" altLang="en-US" b="1" dirty="0">
                <a:solidFill>
                  <a:srgbClr val="C00000"/>
                </a:solidFill>
              </a:rPr>
              <a:t>     </a:t>
            </a:r>
            <a:r>
              <a:rPr lang="en-US" altLang="zh-CN" b="1" dirty="0" smtClean="0">
                <a:solidFill>
                  <a:srgbClr val="C00000"/>
                </a:solidFill>
              </a:rPr>
              <a:t>3.  </a:t>
            </a:r>
            <a:r>
              <a:rPr lang="zh-CN" altLang="en-US" b="1" dirty="0" smtClean="0">
                <a:solidFill>
                  <a:srgbClr val="C00000"/>
                </a:solidFill>
              </a:rPr>
              <a:t>做</a:t>
            </a:r>
            <a:r>
              <a:rPr lang="zh-CN" altLang="en-US" b="1" dirty="0">
                <a:solidFill>
                  <a:srgbClr val="C00000"/>
                </a:solidFill>
              </a:rPr>
              <a:t>如何的反应？</a:t>
            </a:r>
          </a:p>
          <a:p>
            <a:pPr>
              <a:spcBef>
                <a:spcPct val="50000"/>
              </a:spcBef>
            </a:pPr>
            <a:r>
              <a:rPr lang="zh-CN" altLang="en-US" b="1" dirty="0">
                <a:solidFill>
                  <a:srgbClr val="C00000"/>
                </a:solidFill>
              </a:rPr>
              <a:t>     </a:t>
            </a:r>
            <a:r>
              <a:rPr lang="en-US" altLang="zh-CN" b="1" dirty="0" smtClean="0">
                <a:solidFill>
                  <a:srgbClr val="C00000"/>
                </a:solidFill>
              </a:rPr>
              <a:t>4.  </a:t>
            </a:r>
            <a:r>
              <a:rPr lang="zh-CN" altLang="en-US" b="1" dirty="0" smtClean="0">
                <a:solidFill>
                  <a:srgbClr val="C00000"/>
                </a:solidFill>
              </a:rPr>
              <a:t>能否</a:t>
            </a:r>
            <a:r>
              <a:rPr lang="zh-CN" altLang="en-US" b="1" dirty="0">
                <a:solidFill>
                  <a:srgbClr val="C00000"/>
                </a:solidFill>
              </a:rPr>
              <a:t>正确地继续原来的活动？</a:t>
            </a:r>
          </a:p>
        </p:txBody>
      </p:sp>
      <p:sp>
        <p:nvSpPr>
          <p:cNvPr id="10" name="Freeform 240"/>
          <p:cNvSpPr>
            <a:spLocks noEditPoints="1" noChangeArrowheads="1"/>
          </p:cNvSpPr>
          <p:nvPr/>
        </p:nvSpPr>
        <p:spPr bwMode="auto">
          <a:xfrm>
            <a:off x="10265318" y="5427346"/>
            <a:ext cx="1010541" cy="1054111"/>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C00000"/>
          </a:solidFill>
          <a:ln>
            <a:noFill/>
          </a:ln>
          <a:effectLst/>
        </p:spPr>
        <p:txBody>
          <a:bodyPr vert="horz" wrap="square" lIns="68580" tIns="34290" rIns="68580" bIns="34290" numCol="1" anchor="t" anchorCtr="0" compatLnSpc="1"/>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808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7"/>
          <p:cNvSpPr txBox="1">
            <a:spLocks noChangeArrowheads="1"/>
          </p:cNvSpPr>
          <p:nvPr/>
        </p:nvSpPr>
        <p:spPr bwMode="auto">
          <a:xfrm>
            <a:off x="600075" y="389708"/>
            <a:ext cx="351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rgbClr val="002060"/>
                </a:solidFill>
              </a:rPr>
              <a:t>某</a:t>
            </a:r>
            <a:r>
              <a:rPr lang="en-US" altLang="zh-CN" sz="2000" b="1" dirty="0" smtClean="0">
                <a:solidFill>
                  <a:srgbClr val="002060"/>
                </a:solidFill>
              </a:rPr>
              <a:t>DSP  MCU</a:t>
            </a:r>
            <a:r>
              <a:rPr lang="zh-CN" altLang="en-US" sz="2000" b="1" dirty="0" smtClean="0">
                <a:solidFill>
                  <a:srgbClr val="002060"/>
                </a:solidFill>
              </a:rPr>
              <a:t>的</a:t>
            </a:r>
            <a:r>
              <a:rPr lang="zh-CN" altLang="en-US" sz="2000" b="1" dirty="0">
                <a:solidFill>
                  <a:srgbClr val="002060"/>
                </a:solidFill>
              </a:rPr>
              <a:t>中断源示意</a:t>
            </a:r>
          </a:p>
        </p:txBody>
      </p:sp>
      <p:pic>
        <p:nvPicPr>
          <p:cNvPr id="2" name="图片 1"/>
          <p:cNvPicPr>
            <a:picLocks noChangeAspect="1"/>
          </p:cNvPicPr>
          <p:nvPr/>
        </p:nvPicPr>
        <p:blipFill>
          <a:blip r:embed="rId2"/>
          <a:stretch>
            <a:fillRect/>
          </a:stretch>
        </p:blipFill>
        <p:spPr>
          <a:xfrm>
            <a:off x="4290332" y="956445"/>
            <a:ext cx="7791450" cy="5572125"/>
          </a:xfrm>
          <a:prstGeom prst="rect">
            <a:avLst/>
          </a:prstGeom>
        </p:spPr>
      </p:pic>
      <p:sp>
        <p:nvSpPr>
          <p:cNvPr id="35" name="Text Box 7"/>
          <p:cNvSpPr txBox="1">
            <a:spLocks noChangeArrowheads="1"/>
          </p:cNvSpPr>
          <p:nvPr/>
        </p:nvSpPr>
        <p:spPr bwMode="auto">
          <a:xfrm>
            <a:off x="600075" y="1369423"/>
            <a:ext cx="3516086" cy="2446824"/>
          </a:xfrm>
          <a:prstGeom prst="rect">
            <a:avLst/>
          </a:prstGeom>
          <a:solidFill>
            <a:srgbClr val="FFC000"/>
          </a:solidFill>
          <a:ln>
            <a:noFill/>
          </a:ln>
          <a:effectLst/>
        </p:spPr>
        <p:txBody>
          <a:bodyPr wrap="square">
            <a:spAutoFit/>
          </a:bodyPr>
          <a:lstStyle/>
          <a:p>
            <a:pPr>
              <a:spcBef>
                <a:spcPct val="50000"/>
              </a:spcBef>
            </a:pPr>
            <a:r>
              <a:rPr lang="zh-CN" altLang="en-US" b="1" dirty="0">
                <a:solidFill>
                  <a:srgbClr val="002060"/>
                </a:solidFill>
              </a:rPr>
              <a:t>多</a:t>
            </a:r>
            <a:r>
              <a:rPr lang="zh-CN" altLang="en-US" b="1" dirty="0" smtClean="0">
                <a:solidFill>
                  <a:srgbClr val="002060"/>
                </a:solidFill>
              </a:rPr>
              <a:t>个</a:t>
            </a:r>
            <a:endParaRPr lang="en-US" altLang="zh-CN" b="1" dirty="0" smtClean="0">
              <a:solidFill>
                <a:srgbClr val="002060"/>
              </a:solidFill>
            </a:endParaRPr>
          </a:p>
          <a:p>
            <a:pPr>
              <a:spcBef>
                <a:spcPct val="50000"/>
              </a:spcBef>
            </a:pPr>
            <a:r>
              <a:rPr lang="zh-CN" altLang="en-US" b="1" dirty="0" smtClean="0">
                <a:solidFill>
                  <a:srgbClr val="002060"/>
                </a:solidFill>
              </a:rPr>
              <a:t>往往与类型多样的外设接口相关</a:t>
            </a:r>
            <a:endParaRPr lang="en-US" altLang="zh-CN" b="1" dirty="0" smtClean="0">
              <a:solidFill>
                <a:srgbClr val="002060"/>
              </a:solidFill>
            </a:endParaRPr>
          </a:p>
          <a:p>
            <a:pPr>
              <a:spcBef>
                <a:spcPct val="50000"/>
              </a:spcBef>
            </a:pPr>
            <a:r>
              <a:rPr lang="zh-CN" altLang="en-US" b="1" dirty="0" smtClean="0">
                <a:solidFill>
                  <a:srgbClr val="002060"/>
                </a:solidFill>
              </a:rPr>
              <a:t>可能有快速、实时性要求</a:t>
            </a:r>
            <a:endParaRPr lang="en-US" altLang="zh-CN" b="1" dirty="0" smtClean="0">
              <a:solidFill>
                <a:srgbClr val="002060"/>
              </a:solidFill>
            </a:endParaRPr>
          </a:p>
          <a:p>
            <a:pPr>
              <a:spcBef>
                <a:spcPct val="50000"/>
              </a:spcBef>
            </a:pPr>
            <a:r>
              <a:rPr lang="zh-CN" altLang="en-US" b="1" dirty="0" smtClean="0">
                <a:solidFill>
                  <a:srgbClr val="002060"/>
                </a:solidFill>
              </a:rPr>
              <a:t>优先级、嵌套等考虑</a:t>
            </a:r>
            <a:endParaRPr lang="en-US" altLang="zh-CN" b="1" dirty="0" smtClean="0">
              <a:solidFill>
                <a:srgbClr val="002060"/>
              </a:solidFill>
            </a:endParaRPr>
          </a:p>
          <a:p>
            <a:pPr>
              <a:spcBef>
                <a:spcPct val="50000"/>
              </a:spcBef>
            </a:pPr>
            <a:r>
              <a:rPr lang="en-US" altLang="zh-CN" b="1" dirty="0" smtClean="0">
                <a:solidFill>
                  <a:srgbClr val="002060"/>
                </a:solidFill>
              </a:rPr>
              <a:t>……</a:t>
            </a:r>
            <a:endParaRPr lang="en-US" altLang="zh-CN" b="1" dirty="0">
              <a:solidFill>
                <a:srgbClr val="002060"/>
              </a:solidFill>
            </a:endParaRPr>
          </a:p>
          <a:p>
            <a:pPr>
              <a:spcBef>
                <a:spcPct val="50000"/>
              </a:spcBef>
            </a:pPr>
            <a:endParaRPr lang="zh-CN" altLang="en-US" b="1" dirty="0">
              <a:solidFill>
                <a:srgbClr val="002060"/>
              </a:solidFill>
            </a:endParaRPr>
          </a:p>
        </p:txBody>
      </p:sp>
    </p:spTree>
    <p:extLst>
      <p:ext uri="{BB962C8B-B14F-4D97-AF65-F5344CB8AC3E}">
        <p14:creationId xmlns:p14="http://schemas.microsoft.com/office/powerpoint/2010/main" val="31611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152605" y="745067"/>
            <a:ext cx="1210588" cy="400110"/>
          </a:xfrm>
          <a:prstGeom prst="rect">
            <a:avLst/>
          </a:prstGeom>
          <a:solidFill>
            <a:srgbClr val="FFFF00"/>
          </a:solidFill>
          <a:ln>
            <a:noFill/>
          </a:ln>
          <a:effectLst/>
        </p:spPr>
        <p:txBody>
          <a:bodyPr wrap="none">
            <a:spAutoFit/>
          </a:bodyPr>
          <a:lstStyle/>
          <a:p>
            <a:r>
              <a:rPr kumimoji="0" lang="zh-CN" altLang="en-US" sz="2000" b="1" dirty="0">
                <a:solidFill>
                  <a:srgbClr val="C00000"/>
                </a:solidFill>
                <a:latin typeface="Times New Roman" panose="02020603050405020304" pitchFamily="18" charset="0"/>
              </a:rPr>
              <a:t>中断嵌套</a:t>
            </a:r>
          </a:p>
        </p:txBody>
      </p:sp>
      <p:sp>
        <p:nvSpPr>
          <p:cNvPr id="6" name="矩形 5"/>
          <p:cNvSpPr/>
          <p:nvPr/>
        </p:nvSpPr>
        <p:spPr>
          <a:xfrm>
            <a:off x="365760" y="1322422"/>
            <a:ext cx="5468983" cy="3693319"/>
          </a:xfrm>
          <a:prstGeom prst="rect">
            <a:avLst/>
          </a:prstGeom>
          <a:ln w="28575">
            <a:solidFill>
              <a:srgbClr val="C00000"/>
            </a:solidFill>
            <a:prstDash val="dash"/>
          </a:ln>
        </p:spPr>
        <p:txBody>
          <a:bodyPr wrap="square">
            <a:spAutoFit/>
          </a:bodyPr>
          <a:lstStyle/>
          <a:p>
            <a:pPr algn="just"/>
            <a:r>
              <a:rPr lang="zh-CN" altLang="en-US" b="1" dirty="0">
                <a:solidFill>
                  <a:srgbClr val="FF00FF"/>
                </a:solidFill>
                <a:latin typeface="楷体_GB2312" pitchFamily="49" charset="-122"/>
                <a:ea typeface="楷体_GB2312" pitchFamily="49" charset="-122"/>
              </a:rPr>
              <a:t>不可屏蔽中断</a:t>
            </a:r>
            <a:r>
              <a:rPr lang="zh-CN" altLang="en-US" dirty="0" smtClean="0">
                <a:solidFill>
                  <a:srgbClr val="FF00FF"/>
                </a:solidFill>
                <a:latin typeface="楷体_GB2312" pitchFamily="49" charset="-122"/>
                <a:ea typeface="楷体_GB2312" pitchFamily="49" charset="-122"/>
              </a:rPr>
              <a:t>：</a:t>
            </a:r>
            <a:r>
              <a:rPr lang="en-US" altLang="zh-CN" dirty="0" smtClean="0">
                <a:latin typeface="楷体_GB2312" pitchFamily="49" charset="-122"/>
                <a:ea typeface="楷体_GB2312" pitchFamily="49" charset="-122"/>
              </a:rPr>
              <a:t>NMI,</a:t>
            </a:r>
            <a:r>
              <a:rPr lang="zh-CN" altLang="en-US" dirty="0" smtClean="0">
                <a:latin typeface="楷体_GB2312" pitchFamily="49" charset="-122"/>
                <a:ea typeface="楷体_GB2312" pitchFamily="49" charset="-122"/>
              </a:rPr>
              <a:t>不</a:t>
            </a:r>
            <a:r>
              <a:rPr lang="zh-CN" altLang="en-US" dirty="0">
                <a:latin typeface="楷体_GB2312" pitchFamily="49" charset="-122"/>
                <a:ea typeface="楷体_GB2312" pitchFamily="49" charset="-122"/>
              </a:rPr>
              <a:t>受中断允许标志</a:t>
            </a:r>
            <a:r>
              <a:rPr lang="zh-CN" altLang="en-US" dirty="0" smtClean="0">
                <a:latin typeface="楷体_GB2312" pitchFamily="49" charset="-122"/>
                <a:ea typeface="楷体_GB2312" pitchFamily="49" charset="-122"/>
              </a:rPr>
              <a:t>的响，用来</a:t>
            </a:r>
            <a:r>
              <a:rPr lang="zh-CN" altLang="en-US" dirty="0">
                <a:latin typeface="楷体_GB2312" pitchFamily="49" charset="-122"/>
                <a:ea typeface="楷体_GB2312" pitchFamily="49" charset="-122"/>
              </a:rPr>
              <a:t>处理紧急</a:t>
            </a:r>
            <a:r>
              <a:rPr lang="zh-CN" altLang="en-US" dirty="0" smtClean="0">
                <a:latin typeface="楷体_GB2312" pitchFamily="49" charset="-122"/>
                <a:ea typeface="楷体_GB2312" pitchFamily="49" charset="-122"/>
              </a:rPr>
              <a:t>情况。</a:t>
            </a:r>
            <a:r>
              <a:rPr lang="zh-CN" altLang="en-US" dirty="0">
                <a:latin typeface="楷体_GB2312" pitchFamily="49" charset="-122"/>
                <a:ea typeface="楷体_GB2312" pitchFamily="49" charset="-122"/>
              </a:rPr>
              <a:t>这种中断一旦发生，系统会立即响应；</a:t>
            </a:r>
          </a:p>
          <a:p>
            <a:pPr algn="just"/>
            <a:endParaRPr lang="zh-CN" altLang="en-US" dirty="0">
              <a:latin typeface="楷体_GB2312" pitchFamily="49" charset="-122"/>
              <a:ea typeface="楷体_GB2312" pitchFamily="49" charset="-122"/>
            </a:endParaRPr>
          </a:p>
          <a:p>
            <a:pPr algn="just" eaLnBrk="0" hangingPunct="0"/>
            <a:r>
              <a:rPr lang="zh-CN" altLang="en-US" b="1" dirty="0">
                <a:solidFill>
                  <a:srgbClr val="FF00FF"/>
                </a:solidFill>
                <a:latin typeface="楷体_GB2312" pitchFamily="49" charset="-122"/>
                <a:ea typeface="楷体_GB2312" pitchFamily="49" charset="-122"/>
              </a:rPr>
              <a:t>可屏蔽中断</a:t>
            </a:r>
            <a:r>
              <a:rPr lang="zh-CN" altLang="en-US" dirty="0" smtClean="0">
                <a:solidFill>
                  <a:srgbClr val="FF00FF"/>
                </a:solidFill>
                <a:latin typeface="楷体_GB2312" pitchFamily="49" charset="-122"/>
                <a:ea typeface="楷体_GB2312" pitchFamily="49" charset="-122"/>
              </a:rPr>
              <a:t>：</a:t>
            </a:r>
            <a:r>
              <a:rPr lang="zh-CN" altLang="en-US" dirty="0" smtClean="0">
                <a:latin typeface="楷体_GB2312" pitchFamily="49" charset="-122"/>
                <a:ea typeface="楷体_GB2312" pitchFamily="49" charset="-122"/>
              </a:rPr>
              <a:t>受</a:t>
            </a:r>
            <a:r>
              <a:rPr lang="zh-CN" altLang="en-US" dirty="0">
                <a:latin typeface="楷体_GB2312" pitchFamily="49" charset="-122"/>
                <a:ea typeface="楷体_GB2312" pitchFamily="49" charset="-122"/>
              </a:rPr>
              <a:t>中断允许标志的影响，也就是说，只有当</a:t>
            </a:r>
            <a:r>
              <a:rPr lang="en-US" altLang="zh-CN" dirty="0">
                <a:latin typeface="楷体_GB2312" pitchFamily="49" charset="-122"/>
                <a:ea typeface="楷体_GB2312" pitchFamily="49" charset="-122"/>
              </a:rPr>
              <a:t>IF</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时，可屏蔽中断才能</a:t>
            </a:r>
            <a:r>
              <a:rPr lang="zh-CN" altLang="en-US" dirty="0" smtClean="0">
                <a:latin typeface="楷体_GB2312" pitchFamily="49" charset="-122"/>
                <a:ea typeface="楷体_GB2312" pitchFamily="49" charset="-122"/>
              </a:rPr>
              <a:t>进入。可</a:t>
            </a:r>
            <a:r>
              <a:rPr lang="zh-CN" altLang="en-US" dirty="0">
                <a:latin typeface="楷体_GB2312" pitchFamily="49" charset="-122"/>
                <a:ea typeface="楷体_GB2312" pitchFamily="49" charset="-122"/>
              </a:rPr>
              <a:t>屏蔽中断可有多个，一般是通过优先级排队，从多个中断源中选出一个进行处理。</a:t>
            </a:r>
          </a:p>
          <a:p>
            <a:pPr algn="just" eaLnBrk="0" hangingPunct="0"/>
            <a:endParaRPr lang="zh-CN" altLang="en-US" dirty="0">
              <a:latin typeface="楷体_GB2312" pitchFamily="49" charset="-122"/>
              <a:ea typeface="楷体_GB2312" pitchFamily="49" charset="-122"/>
            </a:endParaRPr>
          </a:p>
          <a:p>
            <a:pPr algn="just" eaLnBrk="0" hangingPunct="0"/>
            <a:r>
              <a:rPr lang="zh-CN" altLang="en-US" b="1" dirty="0">
                <a:solidFill>
                  <a:srgbClr val="FF00FF"/>
                </a:solidFill>
                <a:latin typeface="楷体_GB2312" pitchFamily="49" charset="-122"/>
                <a:ea typeface="楷体_GB2312" pitchFamily="49" charset="-122"/>
              </a:rPr>
              <a:t>软件</a:t>
            </a:r>
            <a:r>
              <a:rPr lang="zh-CN" altLang="en-US" b="1" dirty="0" smtClean="0">
                <a:solidFill>
                  <a:srgbClr val="FF00FF"/>
                </a:solidFill>
                <a:latin typeface="楷体_GB2312" pitchFamily="49" charset="-122"/>
                <a:ea typeface="楷体_GB2312" pitchFamily="49" charset="-122"/>
              </a:rPr>
              <a:t>中断</a:t>
            </a:r>
            <a:r>
              <a:rPr lang="zh-CN" altLang="en-US" dirty="0" smtClean="0">
                <a:solidFill>
                  <a:srgbClr val="FF00FF"/>
                </a:solidFill>
                <a:latin typeface="楷体_GB2312" pitchFamily="49" charset="-122"/>
                <a:ea typeface="楷体_GB2312" pitchFamily="49" charset="-122"/>
              </a:rPr>
              <a:t>：</a:t>
            </a:r>
            <a:r>
              <a:rPr lang="zh-CN" altLang="en-US" dirty="0">
                <a:latin typeface="楷体_GB2312" pitchFamily="49" charset="-122"/>
                <a:ea typeface="楷体_GB2312" pitchFamily="49" charset="-122"/>
              </a:rPr>
              <a:t>即根据某条指令或者对标志寄存器中某个标志的设置而产生，它与硬件电路</a:t>
            </a:r>
            <a:r>
              <a:rPr lang="zh-CN" altLang="en-US" dirty="0" smtClean="0">
                <a:latin typeface="楷体_GB2312" pitchFamily="49" charset="-122"/>
                <a:ea typeface="楷体_GB2312" pitchFamily="49" charset="-122"/>
              </a:rPr>
              <a:t>无关。</a:t>
            </a:r>
            <a:endParaRPr lang="en-US" altLang="zh-CN" dirty="0" smtClean="0">
              <a:latin typeface="楷体_GB2312" pitchFamily="49" charset="-122"/>
              <a:ea typeface="楷体_GB2312" pitchFamily="49" charset="-122"/>
            </a:endParaRPr>
          </a:p>
          <a:p>
            <a:pPr algn="just" eaLnBrk="0" hangingPunct="0"/>
            <a:r>
              <a:rPr lang="zh-CN" altLang="en-US" dirty="0" smtClean="0">
                <a:latin typeface="楷体_GB2312" pitchFamily="49" charset="-122"/>
                <a:ea typeface="楷体_GB2312" pitchFamily="49" charset="-122"/>
              </a:rPr>
              <a:t>或</a:t>
            </a:r>
            <a:r>
              <a:rPr lang="zh-CN" altLang="en-US" dirty="0">
                <a:latin typeface="楷体_GB2312" pitchFamily="49" charset="-122"/>
                <a:ea typeface="楷体_GB2312" pitchFamily="49" charset="-122"/>
              </a:rPr>
              <a:t>用</a:t>
            </a:r>
            <a:r>
              <a:rPr lang="en-US" altLang="zh-CN" b="1" dirty="0">
                <a:solidFill>
                  <a:srgbClr val="7030A0"/>
                </a:solidFill>
                <a:latin typeface="楷体_GB2312" pitchFamily="49" charset="-122"/>
                <a:ea typeface="楷体_GB2312" pitchFamily="49" charset="-122"/>
              </a:rPr>
              <a:t>INT </a:t>
            </a:r>
            <a:r>
              <a:rPr lang="en-US" altLang="zh-CN" b="1" dirty="0" smtClean="0">
                <a:solidFill>
                  <a:srgbClr val="7030A0"/>
                </a:solidFill>
                <a:latin typeface="楷体_GB2312" pitchFamily="49" charset="-122"/>
                <a:ea typeface="楷体_GB2312" pitchFamily="49" charset="-122"/>
              </a:rPr>
              <a:t>n(</a:t>
            </a:r>
            <a:r>
              <a:rPr lang="en-US" altLang="zh-CN" b="1" dirty="0" smtClean="0">
                <a:solidFill>
                  <a:srgbClr val="7030A0"/>
                </a:solidFill>
                <a:latin typeface="等线" panose="02010600030101010101" pitchFamily="2" charset="-122"/>
                <a:ea typeface="等线" panose="02010600030101010101" pitchFamily="2" charset="-122"/>
              </a:rPr>
              <a:t>SWI</a:t>
            </a:r>
            <a:r>
              <a:rPr lang="en-US" altLang="zh-CN" b="1" dirty="0" smtClean="0">
                <a:solidFill>
                  <a:srgbClr val="7030A0"/>
                </a:solidFill>
                <a:latin typeface="楷体_GB2312" pitchFamily="49" charset="-122"/>
                <a:ea typeface="楷体_GB2312" pitchFamily="49" charset="-122"/>
              </a:rPr>
              <a:t>)</a:t>
            </a:r>
            <a:r>
              <a:rPr lang="zh-CN" altLang="en-US" dirty="0" smtClean="0">
                <a:latin typeface="楷体_GB2312" pitchFamily="49" charset="-122"/>
                <a:ea typeface="楷体_GB2312" pitchFamily="49" charset="-122"/>
              </a:rPr>
              <a:t>指令</a:t>
            </a:r>
            <a:r>
              <a:rPr lang="zh-CN" altLang="en-US" dirty="0">
                <a:latin typeface="楷体_GB2312" pitchFamily="49" charset="-122"/>
                <a:ea typeface="楷体_GB2312" pitchFamily="49" charset="-122"/>
              </a:rPr>
              <a:t>产生</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gn="just" eaLnBrk="0" hangingPunct="0"/>
            <a:endParaRPr lang="en-US" altLang="zh-CN" dirty="0" smtClean="0">
              <a:latin typeface="楷体_GB2312" pitchFamily="49" charset="-122"/>
              <a:ea typeface="楷体_GB2312" pitchFamily="49" charset="-122"/>
            </a:endParaRPr>
          </a:p>
          <a:p>
            <a:pPr algn="just" eaLnBrk="0" hangingPunct="0"/>
            <a:r>
              <a:rPr lang="zh-CN" altLang="en-US" b="1" dirty="0" smtClean="0">
                <a:solidFill>
                  <a:srgbClr val="C00000"/>
                </a:solidFill>
                <a:latin typeface="楷体_GB2312" pitchFamily="49" charset="-122"/>
                <a:ea typeface="楷体_GB2312" pitchFamily="49" charset="-122"/>
              </a:rPr>
              <a:t>优先级依次由高至低</a:t>
            </a:r>
            <a:endParaRPr lang="zh-CN" altLang="en-US" b="1" dirty="0">
              <a:solidFill>
                <a:srgbClr val="C00000"/>
              </a:solidFill>
              <a:latin typeface="楷体_GB2312" pitchFamily="49" charset="-122"/>
              <a:ea typeface="楷体_GB2312" pitchFamily="49" charset="-122"/>
            </a:endParaRPr>
          </a:p>
        </p:txBody>
      </p:sp>
      <p:sp>
        <p:nvSpPr>
          <p:cNvPr id="7" name="Rectangle 6"/>
          <p:cNvSpPr>
            <a:spLocks noChangeArrowheads="1"/>
          </p:cNvSpPr>
          <p:nvPr/>
        </p:nvSpPr>
        <p:spPr bwMode="auto">
          <a:xfrm>
            <a:off x="505096" y="745067"/>
            <a:ext cx="1467068" cy="400110"/>
          </a:xfrm>
          <a:prstGeom prst="rect">
            <a:avLst/>
          </a:prstGeom>
          <a:solidFill>
            <a:srgbClr val="FFFF00"/>
          </a:solidFill>
          <a:ln>
            <a:noFill/>
          </a:ln>
          <a:effectLst/>
        </p:spPr>
        <p:txBody>
          <a:bodyPr wrap="none">
            <a:spAutoFit/>
          </a:bodyPr>
          <a:lstStyle/>
          <a:p>
            <a:r>
              <a:rPr kumimoji="0" lang="zh-CN" altLang="en-US" sz="2000" b="1" dirty="0" smtClean="0">
                <a:solidFill>
                  <a:srgbClr val="C00000"/>
                </a:solidFill>
                <a:latin typeface="Times New Roman" panose="02020603050405020304" pitchFamily="18" charset="0"/>
              </a:rPr>
              <a:t>中断优先级</a:t>
            </a:r>
            <a:endParaRPr kumimoji="0" lang="zh-CN" altLang="en-US" sz="2000" b="1" dirty="0">
              <a:solidFill>
                <a:srgbClr val="C00000"/>
              </a:solidFill>
              <a:latin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5947469" y="1322422"/>
            <a:ext cx="6176051" cy="3693320"/>
          </a:xfrm>
          <a:prstGeom prst="rect">
            <a:avLst/>
          </a:prstGeom>
          <a:ln w="28575">
            <a:solidFill>
              <a:srgbClr val="C00000"/>
            </a:solidFill>
            <a:prstDash val="dash"/>
          </a:ln>
        </p:spPr>
      </p:pic>
      <p:pic>
        <p:nvPicPr>
          <p:cNvPr id="9" name="图片 8"/>
          <p:cNvPicPr>
            <a:picLocks noChangeAspect="1"/>
          </p:cNvPicPr>
          <p:nvPr/>
        </p:nvPicPr>
        <p:blipFill>
          <a:blip r:embed="rId3"/>
          <a:stretch>
            <a:fillRect/>
          </a:stretch>
        </p:blipFill>
        <p:spPr>
          <a:xfrm>
            <a:off x="365760" y="5259143"/>
            <a:ext cx="3495946" cy="1389852"/>
          </a:xfrm>
          <a:prstGeom prst="rect">
            <a:avLst/>
          </a:prstGeom>
          <a:ln w="19050">
            <a:solidFill>
              <a:schemeClr val="tx1"/>
            </a:solidFill>
          </a:ln>
        </p:spPr>
      </p:pic>
    </p:spTree>
    <p:extLst>
      <p:ext uri="{BB962C8B-B14F-4D97-AF65-F5344CB8AC3E}">
        <p14:creationId xmlns:p14="http://schemas.microsoft.com/office/powerpoint/2010/main" val="396976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17394" y="984068"/>
            <a:ext cx="7046798" cy="5147718"/>
          </a:xfrm>
          <a:prstGeom prst="rect">
            <a:avLst/>
          </a:prstGeom>
          <a:ln w="19050">
            <a:solidFill>
              <a:schemeClr val="tx1"/>
            </a:solidFill>
          </a:ln>
        </p:spPr>
      </p:pic>
      <p:sp>
        <p:nvSpPr>
          <p:cNvPr id="5" name="矩形 4"/>
          <p:cNvSpPr/>
          <p:nvPr/>
        </p:nvSpPr>
        <p:spPr>
          <a:xfrm>
            <a:off x="810041" y="893020"/>
            <a:ext cx="1967993" cy="892552"/>
          </a:xfrm>
          <a:prstGeom prst="rect">
            <a:avLst/>
          </a:prstGeom>
        </p:spPr>
        <p:txBody>
          <a:bodyPr wrap="square">
            <a:spAutoFit/>
          </a:bodyPr>
          <a:lstStyle/>
          <a:p>
            <a:r>
              <a:rPr lang="zh-CN" altLang="en-US" b="1" dirty="0">
                <a:solidFill>
                  <a:srgbClr val="C00000"/>
                </a:solidFill>
                <a:latin typeface="等线" panose="02010600030101010101" pitchFamily="2" charset="-122"/>
                <a:ea typeface="等线" panose="02010600030101010101" pitchFamily="2" charset="-122"/>
              </a:rPr>
              <a:t>软件</a:t>
            </a:r>
            <a:r>
              <a:rPr lang="zh-CN" altLang="en-US" b="1" dirty="0" smtClean="0">
                <a:solidFill>
                  <a:srgbClr val="C00000"/>
                </a:solidFill>
                <a:latin typeface="等线" panose="02010600030101010101" pitchFamily="2" charset="-122"/>
                <a:ea typeface="等线" panose="02010600030101010101" pitchFamily="2" charset="-122"/>
              </a:rPr>
              <a:t>中断</a:t>
            </a:r>
            <a:endParaRPr lang="en-US" altLang="zh-CN" b="1" dirty="0" smtClean="0">
              <a:solidFill>
                <a:srgbClr val="C00000"/>
              </a:solidFill>
              <a:latin typeface="等线" panose="02010600030101010101" pitchFamily="2" charset="-122"/>
              <a:ea typeface="等线" panose="02010600030101010101" pitchFamily="2" charset="-122"/>
            </a:endParaRPr>
          </a:p>
          <a:p>
            <a:endParaRPr lang="en-US" altLang="zh-CN" b="1" dirty="0">
              <a:solidFill>
                <a:srgbClr val="C00000"/>
              </a:solidFill>
              <a:ea typeface="楷体_GB2312" pitchFamily="49" charset="-122"/>
            </a:endParaRPr>
          </a:p>
          <a:p>
            <a:r>
              <a:rPr lang="zh-CN" altLang="en-US" sz="1600" b="1" dirty="0" smtClean="0">
                <a:solidFill>
                  <a:srgbClr val="C00000"/>
                </a:solidFill>
                <a:ea typeface="楷体_GB2312" pitchFamily="49" charset="-122"/>
              </a:rPr>
              <a:t>      </a:t>
            </a:r>
            <a:r>
              <a:rPr lang="zh-CN" altLang="en-US" sz="1600" b="1" dirty="0" smtClean="0">
                <a:solidFill>
                  <a:schemeClr val="accent6">
                    <a:lumMod val="50000"/>
                  </a:schemeClr>
                </a:solidFill>
                <a:ea typeface="楷体_GB2312" pitchFamily="49" charset="-122"/>
              </a:rPr>
              <a:t>更类似调用</a:t>
            </a:r>
            <a:endParaRPr lang="zh-CN" altLang="en-US" sz="1600" dirty="0">
              <a:solidFill>
                <a:schemeClr val="accent6">
                  <a:lumMod val="50000"/>
                </a:schemeClr>
              </a:solidFill>
            </a:endParaRPr>
          </a:p>
        </p:txBody>
      </p:sp>
    </p:spTree>
    <p:extLst>
      <p:ext uri="{BB962C8B-B14F-4D97-AF65-F5344CB8AC3E}">
        <p14:creationId xmlns:p14="http://schemas.microsoft.com/office/powerpoint/2010/main" val="92378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2113" y="1264261"/>
            <a:ext cx="9170127" cy="4339650"/>
          </a:xfrm>
          <a:prstGeom prst="rect">
            <a:avLst/>
          </a:prstGeom>
        </p:spPr>
        <p:txBody>
          <a:bodyPr wrap="square">
            <a:spAutoFit/>
          </a:bodyPr>
          <a:lstStyle/>
          <a:p>
            <a:r>
              <a:rPr lang="en-US" altLang="zh-CN" sz="2800" b="1" dirty="0"/>
              <a:t>Nested vectored interrupt controller (</a:t>
            </a:r>
            <a:r>
              <a:rPr lang="en-US" altLang="zh-CN" sz="2800" b="1" dirty="0">
                <a:solidFill>
                  <a:srgbClr val="C00000"/>
                </a:solidFill>
              </a:rPr>
              <a:t>NVIC</a:t>
            </a:r>
            <a:r>
              <a:rPr lang="en-US" altLang="zh-CN" sz="2800" b="1" dirty="0" smtClean="0"/>
              <a:t>)</a:t>
            </a:r>
          </a:p>
          <a:p>
            <a:endParaRPr lang="en-US" altLang="zh-CN" sz="3200" b="1" dirty="0">
              <a:latin typeface="Arial-BoldMT"/>
            </a:endParaRPr>
          </a:p>
          <a:p>
            <a:r>
              <a:rPr lang="en-US" altLang="zh-CN" b="1" dirty="0" smtClean="0"/>
              <a:t>Features</a:t>
            </a:r>
          </a:p>
          <a:p>
            <a:endParaRPr lang="en-US" altLang="zh-CN" b="1" dirty="0"/>
          </a:p>
          <a:p>
            <a:r>
              <a:rPr lang="en-US" altLang="zh-CN" b="1" dirty="0"/>
              <a:t>• 68 (not including the sixteen Cortex®-M3 interrupt lines)</a:t>
            </a:r>
          </a:p>
          <a:p>
            <a:r>
              <a:rPr lang="en-US" altLang="zh-CN" b="1" dirty="0"/>
              <a:t>• 16 programmable priority levels (4 bits of interrupt priority are used)</a:t>
            </a:r>
          </a:p>
          <a:p>
            <a:r>
              <a:rPr lang="en-US" altLang="zh-CN" b="1" dirty="0"/>
              <a:t>• Low-latency exception and interrupt handling</a:t>
            </a:r>
          </a:p>
          <a:p>
            <a:r>
              <a:rPr lang="en-US" altLang="zh-CN" b="1" dirty="0"/>
              <a:t>• Power management control</a:t>
            </a:r>
          </a:p>
          <a:p>
            <a:r>
              <a:rPr lang="en-US" altLang="zh-CN" b="1" dirty="0"/>
              <a:t>• </a:t>
            </a:r>
            <a:r>
              <a:rPr lang="en-US" altLang="zh-CN" b="1" dirty="0" smtClean="0"/>
              <a:t>Implementation </a:t>
            </a:r>
            <a:r>
              <a:rPr lang="en-US" altLang="zh-CN" b="1" dirty="0"/>
              <a:t>of System Control </a:t>
            </a:r>
            <a:r>
              <a:rPr lang="en-US" altLang="zh-CN" b="1" dirty="0" smtClean="0"/>
              <a:t>Registers</a:t>
            </a:r>
          </a:p>
          <a:p>
            <a:pPr marL="285750" indent="-285750">
              <a:buFont typeface="Symbol" panose="05050102010706020507" pitchFamily="18" charset="2"/>
              <a:buChar char="•"/>
            </a:pPr>
            <a:endParaRPr lang="en-US" altLang="zh-CN" dirty="0">
              <a:latin typeface="ArialMT"/>
            </a:endParaRPr>
          </a:p>
          <a:p>
            <a:r>
              <a:rPr lang="en-US" altLang="zh-CN" b="1" dirty="0">
                <a:solidFill>
                  <a:srgbClr val="002060"/>
                </a:solidFill>
                <a:latin typeface="ArialMT"/>
              </a:rPr>
              <a:t>The NVIC and the processor core interface are closely coupled, which enables low latency</a:t>
            </a:r>
          </a:p>
          <a:p>
            <a:r>
              <a:rPr lang="en-US" altLang="zh-CN" b="1" dirty="0">
                <a:solidFill>
                  <a:srgbClr val="002060"/>
                </a:solidFill>
                <a:latin typeface="ArialMT"/>
              </a:rPr>
              <a:t>interrupt processing and efficient processing of late arriving interrupts.</a:t>
            </a:r>
          </a:p>
          <a:p>
            <a:r>
              <a:rPr lang="en-US" altLang="zh-CN" b="1" dirty="0">
                <a:solidFill>
                  <a:srgbClr val="002060"/>
                </a:solidFill>
                <a:latin typeface="ArialMT"/>
              </a:rPr>
              <a:t>All interrupts including the core exceptions are managed by the NVIC.</a:t>
            </a:r>
            <a:endParaRPr lang="zh-CN" altLang="en-US" b="1" dirty="0">
              <a:solidFill>
                <a:srgbClr val="002060"/>
              </a:solidFill>
            </a:endParaRPr>
          </a:p>
        </p:txBody>
      </p:sp>
      <p:sp>
        <p:nvSpPr>
          <p:cNvPr id="45" name="Rectangle 6"/>
          <p:cNvSpPr>
            <a:spLocks noChangeArrowheads="1"/>
          </p:cNvSpPr>
          <p:nvPr/>
        </p:nvSpPr>
        <p:spPr bwMode="auto">
          <a:xfrm>
            <a:off x="868579" y="611603"/>
            <a:ext cx="4282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solidFill>
                  <a:srgbClr val="CC0066"/>
                </a:solidFill>
                <a:latin typeface="Times New Roman" panose="02020603050405020304" pitchFamily="18" charset="0"/>
              </a:rPr>
              <a:t>11</a:t>
            </a:r>
            <a:r>
              <a:rPr kumimoji="0" lang="en-US" altLang="zh-CN" sz="2000" b="1" dirty="0" smtClean="0">
                <a:solidFill>
                  <a:srgbClr val="CC0066"/>
                </a:solidFill>
                <a:latin typeface="Times New Roman" panose="02020603050405020304" pitchFamily="18" charset="0"/>
              </a:rPr>
              <a:t>.2     Cortex  </a:t>
            </a:r>
            <a:r>
              <a:rPr kumimoji="0" lang="en-US" altLang="zh-CN" sz="2000" b="1" dirty="0" err="1" smtClean="0">
                <a:solidFill>
                  <a:srgbClr val="CC0066"/>
                </a:solidFill>
                <a:latin typeface="Times New Roman" panose="02020603050405020304" pitchFamily="18" charset="0"/>
              </a:rPr>
              <a:t>Mx</a:t>
            </a:r>
            <a:r>
              <a:rPr kumimoji="0" lang="en-US" altLang="zh-CN" sz="2000" b="1" dirty="0" smtClean="0">
                <a:solidFill>
                  <a:srgbClr val="CC0066"/>
                </a:solidFill>
                <a:latin typeface="Times New Roman" panose="02020603050405020304" pitchFamily="18" charset="0"/>
              </a:rPr>
              <a:t>    MCU   </a:t>
            </a:r>
            <a:r>
              <a:rPr kumimoji="0" lang="zh-CN" altLang="en-US" sz="2000" b="1" dirty="0" smtClean="0">
                <a:solidFill>
                  <a:srgbClr val="CC0066"/>
                </a:solidFill>
                <a:latin typeface="Times New Roman" panose="02020603050405020304" pitchFamily="18" charset="0"/>
              </a:rPr>
              <a:t>中断机制</a:t>
            </a:r>
            <a:endParaRPr kumimoji="0" lang="zh-CN" altLang="en-US" sz="2000" b="1" dirty="0">
              <a:solidFill>
                <a:srgbClr val="CC0066"/>
              </a:solidFill>
              <a:latin typeface="Times New Roman" panose="02020603050405020304" pitchFamily="18" charset="0"/>
            </a:endParaRPr>
          </a:p>
        </p:txBody>
      </p:sp>
    </p:spTree>
    <p:extLst>
      <p:ext uri="{BB962C8B-B14F-4D97-AF65-F5344CB8AC3E}">
        <p14:creationId xmlns:p14="http://schemas.microsoft.com/office/powerpoint/2010/main" val="373891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7912272" y="418012"/>
            <a:ext cx="4161859" cy="6379028"/>
          </a:xfrm>
          <a:prstGeom prst="rect">
            <a:avLst/>
          </a:prstGeom>
        </p:spPr>
      </p:pic>
      <p:graphicFrame>
        <p:nvGraphicFramePr>
          <p:cNvPr id="4" name="对象 3"/>
          <p:cNvGraphicFramePr/>
          <p:nvPr>
            <p:extLst>
              <p:ext uri="{D42A27DB-BD31-4B8C-83A1-F6EECF244321}">
                <p14:modId xmlns:p14="http://schemas.microsoft.com/office/powerpoint/2010/main" val="2882021903"/>
              </p:ext>
            </p:extLst>
          </p:nvPr>
        </p:nvGraphicFramePr>
        <p:xfrm>
          <a:off x="69668" y="1485900"/>
          <a:ext cx="7715250" cy="5311140"/>
        </p:xfrm>
        <a:graphic>
          <a:graphicData uri="http://schemas.openxmlformats.org/presentationml/2006/ole">
            <mc:AlternateContent xmlns:mc="http://schemas.openxmlformats.org/markup-compatibility/2006">
              <mc:Choice xmlns:v="urn:schemas-microsoft-com:vml" Requires="v">
                <p:oleObj spid="_x0000_s2125" r:id="rId4" imgW="6162675" imgH="3762375" progId="Paint.Picture">
                  <p:embed/>
                </p:oleObj>
              </mc:Choice>
              <mc:Fallback>
                <p:oleObj r:id="rId4" imgW="6162675" imgH="3762375" progId="Paint.Picture">
                  <p:embed/>
                  <p:pic>
                    <p:nvPicPr>
                      <p:cNvPr id="7" name="对象 6"/>
                      <p:cNvPicPr/>
                      <p:nvPr/>
                    </p:nvPicPr>
                    <p:blipFill>
                      <a:blip r:embed="rId5"/>
                      <a:stretch>
                        <a:fillRect/>
                      </a:stretch>
                    </p:blipFill>
                    <p:spPr>
                      <a:xfrm>
                        <a:off x="69668" y="1485900"/>
                        <a:ext cx="7715250" cy="5311140"/>
                      </a:xfrm>
                      <a:prstGeom prst="rect">
                        <a:avLst/>
                      </a:prstGeom>
                    </p:spPr>
                  </p:pic>
                </p:oleObj>
              </mc:Fallback>
            </mc:AlternateContent>
          </a:graphicData>
        </a:graphic>
      </p:graphicFrame>
      <p:sp>
        <p:nvSpPr>
          <p:cNvPr id="5" name="矩形 4"/>
          <p:cNvSpPr/>
          <p:nvPr/>
        </p:nvSpPr>
        <p:spPr>
          <a:xfrm>
            <a:off x="148046" y="3026138"/>
            <a:ext cx="1698172" cy="474708"/>
          </a:xfrm>
          <a:prstGeom prst="rect">
            <a:avLst/>
          </a:prstGeom>
          <a:solidFill>
            <a:srgbClr val="FF0000">
              <a:alpha val="46000"/>
            </a:srgbClr>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238310" y="2486206"/>
            <a:ext cx="1236618" cy="269966"/>
          </a:xfrm>
          <a:prstGeom prst="rect">
            <a:avLst/>
          </a:prstGeom>
          <a:solidFill>
            <a:srgbClr val="FF0000">
              <a:alpha val="46000"/>
            </a:srgbClr>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4292" y="598408"/>
            <a:ext cx="4740400" cy="369332"/>
          </a:xfrm>
          <a:prstGeom prst="rect">
            <a:avLst/>
          </a:prstGeom>
        </p:spPr>
        <p:txBody>
          <a:bodyPr wrap="none">
            <a:spAutoFit/>
          </a:bodyPr>
          <a:lstStyle/>
          <a:p>
            <a:r>
              <a:rPr lang="en-US" altLang="zh-CN" b="1" dirty="0"/>
              <a:t>Nested vectored interrupt controller (</a:t>
            </a:r>
            <a:r>
              <a:rPr lang="en-US" altLang="zh-CN" b="1" dirty="0">
                <a:solidFill>
                  <a:srgbClr val="C00000"/>
                </a:solidFill>
              </a:rPr>
              <a:t>NVIC</a:t>
            </a:r>
            <a:r>
              <a:rPr lang="en-US" altLang="zh-CN" b="1" dirty="0"/>
              <a:t>)</a:t>
            </a:r>
          </a:p>
        </p:txBody>
      </p:sp>
    </p:spTree>
    <p:extLst>
      <p:ext uri="{BB962C8B-B14F-4D97-AF65-F5344CB8AC3E}">
        <p14:creationId xmlns:p14="http://schemas.microsoft.com/office/powerpoint/2010/main" val="71019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29670" y="0"/>
            <a:ext cx="5217034" cy="6762206"/>
          </a:xfrm>
          <a:prstGeom prst="rect">
            <a:avLst/>
          </a:prstGeom>
        </p:spPr>
      </p:pic>
      <p:pic>
        <p:nvPicPr>
          <p:cNvPr id="5" name="图片 4"/>
          <p:cNvPicPr>
            <a:picLocks noChangeAspect="1"/>
          </p:cNvPicPr>
          <p:nvPr/>
        </p:nvPicPr>
        <p:blipFill>
          <a:blip r:embed="rId3"/>
          <a:stretch>
            <a:fillRect/>
          </a:stretch>
        </p:blipFill>
        <p:spPr>
          <a:xfrm>
            <a:off x="6816470" y="0"/>
            <a:ext cx="5375530" cy="6736533"/>
          </a:xfrm>
          <a:prstGeom prst="rect">
            <a:avLst/>
          </a:prstGeom>
        </p:spPr>
      </p:pic>
      <p:pic>
        <p:nvPicPr>
          <p:cNvPr id="7" name="图片 6"/>
          <p:cNvPicPr>
            <a:picLocks noChangeAspect="1"/>
          </p:cNvPicPr>
          <p:nvPr/>
        </p:nvPicPr>
        <p:blipFill>
          <a:blip r:embed="rId4"/>
          <a:stretch>
            <a:fillRect/>
          </a:stretch>
        </p:blipFill>
        <p:spPr>
          <a:xfrm>
            <a:off x="74750" y="5077096"/>
            <a:ext cx="2596346" cy="1589495"/>
          </a:xfrm>
          <a:prstGeom prst="rect">
            <a:avLst/>
          </a:prstGeom>
          <a:ln w="28575">
            <a:solidFill>
              <a:schemeClr val="tx1"/>
            </a:solidFill>
          </a:ln>
        </p:spPr>
      </p:pic>
      <p:sp>
        <p:nvSpPr>
          <p:cNvPr id="9" name="矩形 8"/>
          <p:cNvSpPr/>
          <p:nvPr/>
        </p:nvSpPr>
        <p:spPr>
          <a:xfrm>
            <a:off x="132796" y="415528"/>
            <a:ext cx="1338828" cy="369332"/>
          </a:xfrm>
          <a:prstGeom prst="rect">
            <a:avLst/>
          </a:prstGeom>
          <a:solidFill>
            <a:srgbClr val="FFC000"/>
          </a:solidFill>
        </p:spPr>
        <p:txBody>
          <a:bodyPr wrap="none">
            <a:spAutoFit/>
          </a:bodyPr>
          <a:lstStyle/>
          <a:p>
            <a:r>
              <a:rPr lang="zh-CN" altLang="en-US" b="1" dirty="0" smtClean="0"/>
              <a:t>中断矢量表</a:t>
            </a:r>
            <a:endParaRPr lang="en-US" altLang="zh-CN" b="1" dirty="0"/>
          </a:p>
        </p:txBody>
      </p:sp>
      <p:sp>
        <p:nvSpPr>
          <p:cNvPr id="8" name="矩形 7"/>
          <p:cNvSpPr/>
          <p:nvPr/>
        </p:nvSpPr>
        <p:spPr>
          <a:xfrm>
            <a:off x="8020594" y="4458789"/>
            <a:ext cx="3971111" cy="165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8714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TotalTime>
  <Words>1790</Words>
  <Application>Microsoft Office PowerPoint</Application>
  <PresentationFormat>宽屏</PresentationFormat>
  <Paragraphs>250</Paragraphs>
  <Slides>28</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6" baseType="lpstr">
      <vt:lpstr>Arial-BoldMT</vt:lpstr>
      <vt:lpstr>ArialMT</vt:lpstr>
      <vt:lpstr>等线</vt:lpstr>
      <vt:lpstr>等线 Light</vt:lpstr>
      <vt:lpstr>黑体</vt:lpstr>
      <vt:lpstr>华文隶书</vt:lpstr>
      <vt:lpstr>华文新魏</vt:lpstr>
      <vt:lpstr>楷体</vt:lpstr>
      <vt:lpstr>楷体_GB2312</vt:lpstr>
      <vt:lpstr>宋体</vt:lpstr>
      <vt:lpstr>微软雅黑</vt:lpstr>
      <vt:lpstr>Arial</vt:lpstr>
      <vt:lpstr>Kartika</vt:lpstr>
      <vt:lpstr>Symbol</vt:lpstr>
      <vt:lpstr>Times New Roman</vt:lpstr>
      <vt:lpstr>Wingdings</vt:lpstr>
      <vt:lpstr>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OIO</dc:creator>
  <cp:lastModifiedBy>lenovov</cp:lastModifiedBy>
  <cp:revision>1011</cp:revision>
  <dcterms:created xsi:type="dcterms:W3CDTF">2020-09-23T02:09:00Z</dcterms:created>
  <dcterms:modified xsi:type="dcterms:W3CDTF">2020-12-22T15:07:37Z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