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433" r:id="rId3"/>
    <p:sldId id="439" r:id="rId4"/>
    <p:sldId id="419" r:id="rId5"/>
    <p:sldId id="444" r:id="rId6"/>
    <p:sldId id="445" r:id="rId7"/>
    <p:sldId id="440" r:id="rId8"/>
    <p:sldId id="447" r:id="rId9"/>
    <p:sldId id="448" r:id="rId10"/>
    <p:sldId id="446" r:id="rId11"/>
    <p:sldId id="441" r:id="rId12"/>
    <p:sldId id="443" r:id="rId13"/>
    <p:sldId id="400" r:id="rId14"/>
    <p:sldId id="434" r:id="rId15"/>
    <p:sldId id="40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E7E739"/>
    <a:srgbClr val="FF0066"/>
    <a:srgbClr val="883888"/>
    <a:srgbClr val="C6D74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51CC3-5E0B-4066-ABB0-F54EE64352C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7051" y="431165"/>
            <a:ext cx="2712537" cy="711835"/>
            <a:chOff x="120493" y="216862"/>
            <a:chExt cx="1261339" cy="430838"/>
          </a:xfrm>
        </p:grpSpPr>
        <p:sp>
          <p:nvSpPr>
            <p:cNvPr id="5" name="标题 2"/>
            <p:cNvSpPr txBox="1"/>
            <p:nvPr/>
          </p:nvSpPr>
          <p:spPr>
            <a:xfrm>
              <a:off x="314087" y="216862"/>
              <a:ext cx="1067745" cy="30919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 第</a:t>
              </a:r>
              <a:r>
                <a:rPr lang="en-US" altLang="zh-CN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12</a:t>
              </a:r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章 </a:t>
              </a:r>
              <a:endPara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endParaRPr>
            </a:p>
            <a:p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 </a:t>
              </a:r>
              <a:r>
                <a:rPr lang="en-US" altLang="zh-CN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X86</a:t>
              </a:r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处理器简介</a:t>
              </a:r>
              <a:endPara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0493" y="221094"/>
              <a:ext cx="119034" cy="42660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 flipH="1">
              <a:off x="279402" y="216862"/>
              <a:ext cx="34685" cy="42660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 flipH="1">
            <a:off x="4805206" y="431165"/>
            <a:ext cx="121920" cy="319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70C0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0"/>
            <a:ext cx="9372600" cy="678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116241" y="1306604"/>
            <a:ext cx="2159000" cy="1582737"/>
          </a:xfrm>
          <a:prstGeom prst="rect">
            <a:avLst/>
          </a:prstGeom>
          <a:solidFill>
            <a:srgbClr val="FF0000">
              <a:alpha val="1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-197836" y="2459122"/>
            <a:ext cx="3267425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hangingPunct="0">
              <a:spcBef>
                <a:spcPct val="50000"/>
              </a:spcBef>
              <a:buFontTx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</a:rPr>
              <a:t>    </a:t>
            </a:r>
            <a:r>
              <a:rPr lang="en-US" altLang="zh-CN" sz="1400" b="1" dirty="0">
                <a:solidFill>
                  <a:srgbClr val="3A1514"/>
                </a:solidFill>
                <a:latin typeface="楷体_GB2312" pitchFamily="49" charset="-122"/>
                <a:ea typeface="楷体_GB2312" pitchFamily="49" charset="-122"/>
              </a:rPr>
              <a:t>80486</a:t>
            </a:r>
            <a:r>
              <a:rPr lang="zh-CN" altLang="en-US" sz="1400" b="1" dirty="0">
                <a:solidFill>
                  <a:srgbClr val="3A1514"/>
                </a:solidFill>
                <a:latin typeface="楷体_GB2312" pitchFamily="49" charset="-122"/>
                <a:ea typeface="楷体_GB2312" pitchFamily="49" charset="-122"/>
              </a:rPr>
              <a:t>微处理器采用</a:t>
            </a:r>
            <a:r>
              <a:rPr lang="en-US" altLang="zh-CN" sz="1400" b="1" dirty="0">
                <a:solidFill>
                  <a:srgbClr val="3A1514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1400" b="1" dirty="0">
                <a:solidFill>
                  <a:srgbClr val="3A1514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1400" b="1" dirty="0">
                <a:solidFill>
                  <a:srgbClr val="3A1514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1400" b="1" dirty="0">
                <a:solidFill>
                  <a:srgbClr val="3A1514"/>
                </a:solidFill>
                <a:latin typeface="楷体_GB2312" pitchFamily="49" charset="-122"/>
                <a:ea typeface="楷体_GB2312" pitchFamily="49" charset="-122"/>
              </a:rPr>
              <a:t>工艺，集成了</a:t>
            </a:r>
            <a:r>
              <a:rPr lang="en-US" altLang="zh-CN" sz="1400" b="1" dirty="0">
                <a:solidFill>
                  <a:srgbClr val="3A1514"/>
                </a:solidFill>
                <a:latin typeface="楷体_GB2312" pitchFamily="49" charset="-122"/>
                <a:ea typeface="楷体_GB2312" pitchFamily="49" charset="-122"/>
              </a:rPr>
              <a:t>120</a:t>
            </a:r>
            <a:r>
              <a:rPr lang="zh-CN" altLang="en-US" sz="1400" b="1" dirty="0">
                <a:solidFill>
                  <a:srgbClr val="3A1514"/>
                </a:solidFill>
                <a:latin typeface="楷体_GB2312" pitchFamily="49" charset="-122"/>
                <a:ea typeface="楷体_GB2312" pitchFamily="49" charset="-122"/>
              </a:rPr>
              <a:t>万个晶体管，工作频率为</a:t>
            </a:r>
            <a:r>
              <a:rPr lang="en-US" altLang="zh-CN" sz="1400" b="1" dirty="0">
                <a:solidFill>
                  <a:srgbClr val="3A1514"/>
                </a:solidFill>
                <a:latin typeface="楷体_GB2312" pitchFamily="49" charset="-122"/>
                <a:ea typeface="楷体_GB2312" pitchFamily="49" charset="-122"/>
              </a:rPr>
              <a:t>33/66/100MHz</a:t>
            </a:r>
            <a:r>
              <a:rPr lang="zh-CN" altLang="en-US" sz="1400" b="1" dirty="0">
                <a:solidFill>
                  <a:srgbClr val="3A1514"/>
                </a:solidFill>
                <a:latin typeface="楷体_GB2312" pitchFamily="49" charset="-122"/>
                <a:ea typeface="楷体_GB2312" pitchFamily="49" charset="-122"/>
              </a:rPr>
              <a:t>的32位处理器。</a:t>
            </a:r>
          </a:p>
          <a:p>
            <a:pPr lvl="1" hangingPunct="0">
              <a:spcBef>
                <a:spcPct val="50000"/>
              </a:spcBef>
              <a:buFontTx/>
              <a:buChar char="•"/>
            </a:pPr>
            <a:r>
              <a:rPr lang="zh-CN" altLang="en-US" sz="1400" b="1" dirty="0">
                <a:solidFill>
                  <a:srgbClr val="3A1514"/>
                </a:solidFill>
                <a:latin typeface="楷体_GB2312" pitchFamily="49" charset="-122"/>
                <a:ea typeface="楷体_GB2312" pitchFamily="49" charset="-122"/>
              </a:rPr>
              <a:t>   由三个部件组成：一个</a:t>
            </a:r>
            <a:r>
              <a:rPr lang="en-US" altLang="zh-CN" sz="1400" b="1" dirty="0">
                <a:solidFill>
                  <a:srgbClr val="3A1514"/>
                </a:solidFill>
                <a:latin typeface="楷体_GB2312" pitchFamily="49" charset="-122"/>
                <a:ea typeface="楷体_GB2312" pitchFamily="49" charset="-122"/>
              </a:rPr>
              <a:t>80386</a:t>
            </a:r>
            <a:r>
              <a:rPr lang="zh-CN" altLang="en-US" sz="1400" b="1" dirty="0">
                <a:solidFill>
                  <a:srgbClr val="3A1514"/>
                </a:solidFill>
                <a:latin typeface="楷体_GB2312" pitchFamily="49" charset="-122"/>
                <a:ea typeface="楷体_GB2312" pitchFamily="49" charset="-122"/>
              </a:rPr>
              <a:t>体系结构的</a:t>
            </a:r>
            <a:r>
              <a:rPr lang="zh-CN" altLang="en-US" sz="1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主处理器</a:t>
            </a:r>
            <a:r>
              <a:rPr lang="zh-CN" altLang="en-US" sz="1400" b="1" dirty="0">
                <a:solidFill>
                  <a:srgbClr val="3A1514"/>
                </a:solidFill>
                <a:latin typeface="楷体_GB2312" pitchFamily="49" charset="-122"/>
                <a:ea typeface="楷体_GB2312" pitchFamily="49" charset="-122"/>
              </a:rPr>
              <a:t>，一个与</a:t>
            </a:r>
            <a:r>
              <a:rPr lang="en-US" altLang="zh-CN" sz="1400" b="1" dirty="0">
                <a:solidFill>
                  <a:srgbClr val="3A1514"/>
                </a:solidFill>
                <a:latin typeface="楷体_GB2312" pitchFamily="49" charset="-122"/>
                <a:ea typeface="楷体_GB2312" pitchFamily="49" charset="-122"/>
              </a:rPr>
              <a:t>80387</a:t>
            </a:r>
            <a:r>
              <a:rPr lang="zh-CN" altLang="en-US" sz="1400" b="1" dirty="0">
                <a:solidFill>
                  <a:srgbClr val="3A1514"/>
                </a:solidFill>
                <a:latin typeface="楷体_GB2312" pitchFamily="49" charset="-122"/>
                <a:ea typeface="楷体_GB2312" pitchFamily="49" charset="-122"/>
              </a:rPr>
              <a:t>相兼容的数学</a:t>
            </a:r>
            <a:r>
              <a:rPr lang="zh-CN" altLang="en-US" sz="1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协处理器</a:t>
            </a:r>
            <a:r>
              <a:rPr lang="zh-CN" altLang="en-US" sz="1400" b="1" dirty="0">
                <a:solidFill>
                  <a:srgbClr val="3A1514"/>
                </a:solidFill>
                <a:latin typeface="楷体_GB2312" pitchFamily="49" charset="-122"/>
                <a:ea typeface="楷体_GB2312" pitchFamily="49" charset="-122"/>
              </a:rPr>
              <a:t>和一个</a:t>
            </a:r>
            <a:r>
              <a:rPr lang="en-US" altLang="zh-CN" sz="1400" b="1" dirty="0">
                <a:solidFill>
                  <a:srgbClr val="3A1514"/>
                </a:solidFill>
                <a:latin typeface="楷体_GB2312" pitchFamily="49" charset="-122"/>
                <a:ea typeface="楷体_GB2312" pitchFamily="49" charset="-122"/>
              </a:rPr>
              <a:t>8KB</a:t>
            </a:r>
            <a:r>
              <a:rPr lang="zh-CN" altLang="en-US" sz="1400" b="1" dirty="0">
                <a:solidFill>
                  <a:srgbClr val="3A1514"/>
                </a:solidFill>
                <a:latin typeface="楷体_GB2312" pitchFamily="49" charset="-122"/>
                <a:ea typeface="楷体_GB2312" pitchFamily="49" charset="-122"/>
              </a:rPr>
              <a:t>容量的</a:t>
            </a:r>
            <a:r>
              <a:rPr lang="zh-CN" altLang="en-US" sz="1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高速缓冲存储器</a:t>
            </a:r>
            <a:r>
              <a:rPr lang="zh-CN" altLang="en-US" sz="1400" b="1" dirty="0">
                <a:solidFill>
                  <a:srgbClr val="3A1514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1" hangingPunct="0">
              <a:spcBef>
                <a:spcPct val="50000"/>
              </a:spcBef>
              <a:buFontTx/>
              <a:buChar char="•"/>
            </a:pPr>
            <a:r>
              <a:rPr lang="zh-CN" altLang="en-US" sz="1400" b="1" dirty="0">
                <a:solidFill>
                  <a:srgbClr val="3A1514"/>
                </a:solidFill>
                <a:latin typeface="楷体_GB2312" pitchFamily="49" charset="-122"/>
                <a:ea typeface="楷体_GB2312" pitchFamily="49" charset="-122"/>
              </a:rPr>
              <a:t>   大约有一半的指令在一个时钟周期内完成。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648847" y="4195945"/>
            <a:ext cx="1018947" cy="1081449"/>
          </a:xfrm>
          <a:prstGeom prst="rect">
            <a:avLst/>
          </a:prstGeom>
          <a:solidFill>
            <a:srgbClr val="7030A0">
              <a:alpha val="1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699783" y="1306604"/>
            <a:ext cx="1018947" cy="1582737"/>
          </a:xfrm>
          <a:prstGeom prst="rect">
            <a:avLst/>
          </a:prstGeom>
          <a:solidFill>
            <a:srgbClr val="7030A0">
              <a:alpha val="1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969623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FF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69736" y="692150"/>
            <a:ext cx="1655762" cy="317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400" b="1">
                <a:latin typeface="Arial" panose="020B0604020202020204" pitchFamily="34" charset="0"/>
              </a:rPr>
              <a:t>   选择子      </a:t>
            </a:r>
            <a:r>
              <a:rPr kumimoji="0" lang="en-US" altLang="zh-CN" sz="1000" b="1">
                <a:latin typeface="Arial" panose="020B0604020202020204" pitchFamily="34" charset="0"/>
              </a:rPr>
              <a:t>TI   RPL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028736" y="692150"/>
            <a:ext cx="2736850" cy="317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zh-CN" altLang="en-US" sz="1400" b="1">
                <a:latin typeface="Arial" panose="020B0604020202020204" pitchFamily="34" charset="0"/>
              </a:rPr>
              <a:t>段内地址</a:t>
            </a:r>
            <a:endParaRPr kumimoji="0" lang="en-US" altLang="zh-CN" sz="1400" b="1">
              <a:latin typeface="Arial" panose="020B06040202020202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796711" y="404813"/>
            <a:ext cx="1727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200" b="1">
                <a:latin typeface="Arial" panose="020B0604020202020204" pitchFamily="34" charset="0"/>
              </a:rPr>
              <a:t>15                   3 2  1 0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028736" y="404813"/>
            <a:ext cx="28813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200" b="1">
                <a:latin typeface="Arial" panose="020B0604020202020204" pitchFamily="34" charset="0"/>
              </a:rPr>
              <a:t>31                                                  2 1 0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445998" y="1484313"/>
            <a:ext cx="1079500" cy="13684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445998" y="2276475"/>
            <a:ext cx="1079500" cy="3175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400" b="1">
                <a:latin typeface="Arial" panose="020B0604020202020204" pitchFamily="34" charset="0"/>
              </a:rPr>
              <a:t>段描述符</a:t>
            </a:r>
            <a:endParaRPr kumimoji="0" lang="en-US" altLang="zh-CN" sz="1000" b="1">
              <a:latin typeface="Arial" panose="020B0604020202020204" pitchFamily="34" charset="0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4085636" y="1052513"/>
            <a:ext cx="0" cy="129698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4085636" y="2349500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3077573" y="2636838"/>
            <a:ext cx="1079500" cy="360362"/>
          </a:xfrm>
          <a:prstGeom prst="rect">
            <a:avLst/>
          </a:prstGeom>
          <a:solidFill>
            <a:schemeClr val="accent2"/>
          </a:solidFill>
          <a:ln w="317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200" b="1">
                <a:ea typeface="ˎ̥"/>
                <a:cs typeface="ˎ̥"/>
              </a:rPr>
              <a:t>GDTR/</a:t>
            </a:r>
          </a:p>
          <a:p>
            <a:pPr algn="ctr" eaLnBrk="0" hangingPunct="0"/>
            <a:r>
              <a:rPr lang="en-US" altLang="zh-CN" sz="1200" b="1"/>
              <a:t>LDTR</a:t>
            </a:r>
            <a:endParaRPr lang="zh-CN" altLang="en-US" sz="1200" b="1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4228511" y="2781300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5525498" y="2420938"/>
            <a:ext cx="93662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6678023" y="1052513"/>
            <a:ext cx="0" cy="11525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6462123" y="2205038"/>
            <a:ext cx="431800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957298" y="3068638"/>
            <a:ext cx="792163" cy="3175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400" b="1">
                <a:latin typeface="Arial" panose="020B0604020202020204" pitchFamily="34" charset="0"/>
              </a:rPr>
              <a:t>   目录</a:t>
            </a:r>
            <a:endParaRPr kumimoji="0" lang="en-US" altLang="zh-CN" sz="1000" b="1">
              <a:latin typeface="Arial" panose="020B0604020202020204" pitchFamily="34" charset="0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6749461" y="3068638"/>
            <a:ext cx="792162" cy="3175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400" b="1">
                <a:latin typeface="Arial" panose="020B0604020202020204" pitchFamily="34" charset="0"/>
              </a:rPr>
              <a:t>   表</a:t>
            </a:r>
            <a:endParaRPr kumimoji="0" lang="en-US" altLang="zh-CN" sz="1000" b="1">
              <a:latin typeface="Arial" panose="020B0604020202020204" pitchFamily="34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541623" y="3068638"/>
            <a:ext cx="1223963" cy="3175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400" b="1">
                <a:latin typeface="Arial" panose="020B0604020202020204" pitchFamily="34" charset="0"/>
              </a:rPr>
              <a:t>   表内偏移</a:t>
            </a:r>
            <a:endParaRPr kumimoji="0" lang="en-US" altLang="zh-CN" sz="1000" b="1">
              <a:latin typeface="Arial" panose="020B0604020202020204" pitchFamily="34" charset="0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957298" y="2852738"/>
            <a:ext cx="2952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200" b="1">
                <a:latin typeface="Arial" panose="020B0604020202020204" pitchFamily="34" charset="0"/>
              </a:rPr>
              <a:t>31       22 21           12 11                    0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H="1">
            <a:off x="6678023" y="2565400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5525498" y="3860800"/>
            <a:ext cx="792163" cy="13684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525498" y="4652963"/>
            <a:ext cx="792163" cy="3175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400" b="1">
                <a:latin typeface="Arial" panose="020B0604020202020204" pitchFamily="34" charset="0"/>
              </a:rPr>
              <a:t>目录项</a:t>
            </a:r>
            <a:endParaRPr kumimoji="0" lang="en-US" altLang="zh-CN" sz="1000" b="1">
              <a:latin typeface="Arial" panose="020B0604020202020204" pitchFamily="34" charset="0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7109823" y="3860800"/>
            <a:ext cx="863600" cy="13684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7109823" y="4365625"/>
            <a:ext cx="863600" cy="3175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zh-CN" altLang="en-US" sz="1400" b="1">
                <a:latin typeface="Arial" panose="020B0604020202020204" pitchFamily="34" charset="0"/>
              </a:rPr>
              <a:t>表项</a:t>
            </a:r>
            <a:endParaRPr kumimoji="0" lang="en-US" altLang="zh-CN" sz="1000" b="1">
              <a:latin typeface="Arial" panose="020B0604020202020204" pitchFamily="34" charset="0"/>
            </a:endParaRPr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5165136" y="3573463"/>
            <a:ext cx="0" cy="122396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5165136" y="4797425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6893923" y="3429000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6893923" y="4508500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6749461" y="4797425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6749461" y="5229225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6317661" y="4797425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6173198" y="3429000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5165136" y="3573463"/>
            <a:ext cx="100806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6028736" y="5805488"/>
            <a:ext cx="1512887" cy="3175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zh-CN" altLang="en-US" sz="1400" b="1">
                <a:latin typeface="Arial" panose="020B0604020202020204" pitchFamily="34" charset="0"/>
              </a:rPr>
              <a:t>   页地址</a:t>
            </a:r>
            <a:endParaRPr kumimoji="0" lang="en-US" altLang="zh-CN" sz="1000" b="1">
              <a:latin typeface="Arial" panose="020B0604020202020204" pitchFamily="34" charset="0"/>
            </a:endParaRP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6028736" y="5589588"/>
            <a:ext cx="2952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200" b="1">
                <a:latin typeface="Arial" panose="020B0604020202020204" pitchFamily="34" charset="0"/>
              </a:rPr>
              <a:t>31       22 21           12 11                    0</a:t>
            </a: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7541623" y="5805488"/>
            <a:ext cx="1223963" cy="3175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zh-CN" altLang="en-US" sz="1400" b="1">
                <a:latin typeface="Arial" panose="020B0604020202020204" pitchFamily="34" charset="0"/>
              </a:rPr>
              <a:t>偏移</a:t>
            </a:r>
            <a:endParaRPr kumimoji="0" lang="en-US" altLang="zh-CN" sz="1000" b="1">
              <a:latin typeface="Arial" panose="020B0604020202020204" pitchFamily="34" charset="0"/>
            </a:endParaRPr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>
            <a:off x="8405223" y="3429000"/>
            <a:ext cx="0" cy="23764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8189323" y="4508500"/>
            <a:ext cx="0" cy="9366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7254286" y="544671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>
            <a:off x="7973423" y="4508500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7254286" y="5445125"/>
            <a:ext cx="93503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9918111" y="620713"/>
            <a:ext cx="1152525" cy="376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FF1313"/>
                </a:solidFill>
                <a:ea typeface="黑体" panose="02010609060101010101" pitchFamily="49" charset="-122"/>
              </a:rPr>
              <a:t>逻辑地址</a:t>
            </a:r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9989548" y="2997200"/>
            <a:ext cx="1152525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FF1313"/>
                </a:solidFill>
                <a:ea typeface="黑体" panose="02010609060101010101" pitchFamily="49" charset="-122"/>
              </a:rPr>
              <a:t>线性地址</a:t>
            </a: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9989548" y="5734050"/>
            <a:ext cx="1152525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FF1313"/>
                </a:solidFill>
                <a:ea typeface="黑体" panose="02010609060101010101" pitchFamily="49" charset="-122"/>
              </a:rPr>
              <a:t>物理地址</a:t>
            </a:r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8478248" y="4221163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solidFill>
                  <a:srgbClr val="FF00FF"/>
                </a:solidFill>
              </a:rPr>
              <a:t>12</a:t>
            </a:r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7973423" y="4221163"/>
            <a:ext cx="409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FF00FF"/>
                </a:solidFill>
              </a:rPr>
              <a:t>20</a:t>
            </a:r>
            <a:endParaRPr lang="zh-CN" altLang="en-US" sz="1400" b="1">
              <a:solidFill>
                <a:srgbClr val="FF00FF"/>
              </a:solidFill>
            </a:endParaRPr>
          </a:p>
        </p:txBody>
      </p:sp>
      <p:sp>
        <p:nvSpPr>
          <p:cNvPr id="54" name="Rectangle 67"/>
          <p:cNvSpPr>
            <a:spLocks noChangeArrowheads="1"/>
          </p:cNvSpPr>
          <p:nvPr/>
        </p:nvSpPr>
        <p:spPr bwMode="auto">
          <a:xfrm>
            <a:off x="265793" y="679450"/>
            <a:ext cx="2371726" cy="466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400" b="1" dirty="0" smtClean="0">
                <a:solidFill>
                  <a:srgbClr val="800000"/>
                </a:solidFill>
                <a:latin typeface="+mn-ea"/>
                <a:ea typeface="+mn-ea"/>
                <a:cs typeface="eʩ"/>
              </a:rPr>
              <a:t>地址变换示意图</a:t>
            </a:r>
            <a:endParaRPr kumimoji="0" lang="en-US" altLang="zh-CN" sz="2400" b="1" dirty="0">
              <a:solidFill>
                <a:srgbClr val="800000"/>
              </a:solidFill>
              <a:latin typeface="+mn-ea"/>
              <a:ea typeface="+mn-ea"/>
              <a:cs typeface="eʩ"/>
            </a:endParaRPr>
          </a:p>
        </p:txBody>
      </p:sp>
    </p:spTree>
    <p:extLst>
      <p:ext uri="{BB962C8B-B14F-4D97-AF65-F5344CB8AC3E}">
        <p14:creationId xmlns:p14="http://schemas.microsoft.com/office/powerpoint/2010/main" val="308287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9587458" y="836613"/>
            <a:ext cx="1441450" cy="532923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923633" y="836613"/>
            <a:ext cx="1296987" cy="53292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28008" y="0"/>
            <a:ext cx="1295400" cy="6858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828008" y="620713"/>
            <a:ext cx="1295400" cy="792162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28008" y="1412875"/>
            <a:ext cx="1295400" cy="1079500"/>
          </a:xfrm>
          <a:prstGeom prst="rect">
            <a:avLst/>
          </a:prstGeom>
          <a:solidFill>
            <a:srgbClr val="3399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828008" y="4437063"/>
            <a:ext cx="1295400" cy="7921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3600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923633" y="836613"/>
            <a:ext cx="1295400" cy="792162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923633" y="4941888"/>
            <a:ext cx="1295400" cy="1079500"/>
          </a:xfrm>
          <a:prstGeom prst="rect">
            <a:avLst/>
          </a:prstGeom>
          <a:solidFill>
            <a:srgbClr val="3399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890736" y="3215275"/>
            <a:ext cx="1295400" cy="7921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9587458" y="1196975"/>
            <a:ext cx="1441450" cy="360363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9587458" y="1557338"/>
            <a:ext cx="1441450" cy="3603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600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9587458" y="1916113"/>
            <a:ext cx="1441450" cy="360362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9587458" y="2636838"/>
            <a:ext cx="1441450" cy="3603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9587458" y="2997200"/>
            <a:ext cx="1441450" cy="3603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600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9587458" y="3357563"/>
            <a:ext cx="1441450" cy="360362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9587458" y="4076700"/>
            <a:ext cx="1441450" cy="360363"/>
          </a:xfrm>
          <a:prstGeom prst="rect">
            <a:avLst/>
          </a:prstGeom>
          <a:solidFill>
            <a:srgbClr val="3399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9587458" y="4797425"/>
            <a:ext cx="1441450" cy="3603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9587457" y="5157788"/>
            <a:ext cx="1441451" cy="360362"/>
          </a:xfrm>
          <a:prstGeom prst="rect">
            <a:avLst/>
          </a:prstGeom>
          <a:pattFill prst="pct75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9587458" y="5518150"/>
            <a:ext cx="1441450" cy="360363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5194845" y="908050"/>
            <a:ext cx="1584325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5194845" y="1989138"/>
            <a:ext cx="1584325" cy="3384550"/>
          </a:xfrm>
          <a:prstGeom prst="line">
            <a:avLst/>
          </a:prstGeom>
          <a:noFill/>
          <a:ln w="38100">
            <a:solidFill>
              <a:schemeClr val="accent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5264606" y="3849189"/>
            <a:ext cx="1513681" cy="687976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 flipV="1">
            <a:off x="5123408" y="3644900"/>
            <a:ext cx="1654880" cy="1152525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8292058" y="981075"/>
            <a:ext cx="1223962" cy="10795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 flipV="1">
            <a:off x="8292058" y="1412875"/>
            <a:ext cx="11525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 flipV="1">
            <a:off x="8326186" y="1700212"/>
            <a:ext cx="1189833" cy="611981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8360322" y="2563814"/>
            <a:ext cx="1155698" cy="577849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8294528" y="3573462"/>
            <a:ext cx="1221491" cy="863599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8288001" y="4688680"/>
            <a:ext cx="1228019" cy="900907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39" name="Rectangle 67"/>
          <p:cNvSpPr>
            <a:spLocks noChangeArrowheads="1"/>
          </p:cNvSpPr>
          <p:nvPr/>
        </p:nvSpPr>
        <p:spPr bwMode="auto">
          <a:xfrm>
            <a:off x="276407" y="491711"/>
            <a:ext cx="2686413" cy="83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400" b="1" dirty="0" smtClean="0">
                <a:solidFill>
                  <a:srgbClr val="800000"/>
                </a:solidFill>
                <a:latin typeface="+mn-ea"/>
                <a:ea typeface="+mn-ea"/>
                <a:cs typeface="eʩ"/>
              </a:rPr>
              <a:t>为何</a:t>
            </a:r>
            <a:endParaRPr kumimoji="0" lang="en-US" altLang="zh-CN" sz="2400" b="1" dirty="0" smtClean="0">
              <a:solidFill>
                <a:srgbClr val="800000"/>
              </a:solidFill>
              <a:latin typeface="+mn-ea"/>
              <a:ea typeface="+mn-ea"/>
              <a:cs typeface="eʩ"/>
            </a:endParaRPr>
          </a:p>
          <a:p>
            <a:r>
              <a:rPr kumimoji="0" lang="zh-CN" altLang="en-US" sz="2400" b="1" dirty="0" smtClean="0">
                <a:solidFill>
                  <a:srgbClr val="800000"/>
                </a:solidFill>
                <a:latin typeface="+mn-ea"/>
                <a:ea typeface="+mn-ea"/>
                <a:cs typeface="eʩ"/>
              </a:rPr>
              <a:t>要如此乱七八糟？</a:t>
            </a:r>
            <a:endParaRPr kumimoji="0" lang="en-US" altLang="zh-CN" sz="2400" b="1" dirty="0">
              <a:solidFill>
                <a:srgbClr val="800000"/>
              </a:solidFill>
              <a:latin typeface="+mn-ea"/>
              <a:ea typeface="+mn-ea"/>
              <a:cs typeface="eʩ"/>
            </a:endParaRPr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8257574" y="3825077"/>
            <a:ext cx="1258445" cy="1116811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 flipV="1">
            <a:off x="8223090" y="2852737"/>
            <a:ext cx="1292929" cy="683417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3899445" y="122238"/>
            <a:ext cx="1152525" cy="376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 smtClean="0">
                <a:solidFill>
                  <a:srgbClr val="FF1313"/>
                </a:solidFill>
                <a:ea typeface="黑体" panose="02010609060101010101" pitchFamily="49" charset="-122"/>
              </a:rPr>
              <a:t>逻辑空间</a:t>
            </a:r>
            <a:endParaRPr lang="zh-CN" altLang="en-US" sz="1800" b="1" dirty="0">
              <a:solidFill>
                <a:srgbClr val="FF1313"/>
              </a:solidFill>
              <a:ea typeface="黑体" panose="02010609060101010101" pitchFamily="49" charset="-122"/>
            </a:endParaRP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6995070" y="115474"/>
            <a:ext cx="1152525" cy="376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 smtClean="0">
                <a:solidFill>
                  <a:srgbClr val="FF1313"/>
                </a:solidFill>
                <a:ea typeface="黑体" panose="02010609060101010101" pitchFamily="49" charset="-122"/>
              </a:rPr>
              <a:t>线性空间</a:t>
            </a:r>
            <a:endParaRPr lang="zh-CN" altLang="en-US" sz="1800" b="1" dirty="0">
              <a:solidFill>
                <a:srgbClr val="FF1313"/>
              </a:solidFill>
              <a:ea typeface="黑体" panose="02010609060101010101" pitchFamily="49" charset="-122"/>
            </a:endParaRP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9731920" y="122238"/>
            <a:ext cx="1152525" cy="376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 smtClean="0">
                <a:solidFill>
                  <a:srgbClr val="FF1313"/>
                </a:solidFill>
                <a:ea typeface="黑体" panose="02010609060101010101" pitchFamily="49" charset="-122"/>
              </a:rPr>
              <a:t>物理空间</a:t>
            </a:r>
            <a:endParaRPr lang="zh-CN" altLang="en-US" sz="1800" b="1" dirty="0">
              <a:solidFill>
                <a:srgbClr val="FF1313"/>
              </a:solidFill>
              <a:ea typeface="黑体" panose="02010609060101010101" pitchFamily="49" charset="-122"/>
            </a:endParaRPr>
          </a:p>
        </p:txBody>
      </p:sp>
      <p:sp>
        <p:nvSpPr>
          <p:cNvPr id="47" name="Line 31"/>
          <p:cNvSpPr>
            <a:spLocks noChangeShapeType="1"/>
          </p:cNvSpPr>
          <p:nvPr/>
        </p:nvSpPr>
        <p:spPr bwMode="auto">
          <a:xfrm>
            <a:off x="8293644" y="5302251"/>
            <a:ext cx="1150938" cy="34125"/>
          </a:xfrm>
          <a:prstGeom prst="line">
            <a:avLst/>
          </a:prstGeom>
          <a:noFill/>
          <a:ln w="38100">
            <a:solidFill>
              <a:schemeClr val="accent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48" name="Line 31"/>
          <p:cNvSpPr>
            <a:spLocks noChangeShapeType="1"/>
          </p:cNvSpPr>
          <p:nvPr/>
        </p:nvSpPr>
        <p:spPr bwMode="auto">
          <a:xfrm flipV="1">
            <a:off x="8363496" y="4328315"/>
            <a:ext cx="1081086" cy="1550197"/>
          </a:xfrm>
          <a:prstGeom prst="line">
            <a:avLst/>
          </a:prstGeom>
          <a:noFill/>
          <a:ln w="38100">
            <a:solidFill>
              <a:schemeClr val="accent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827600" y="2707503"/>
            <a:ext cx="1295400" cy="865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827214" y="3572691"/>
            <a:ext cx="1295400" cy="5635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922046" y="1992133"/>
            <a:ext cx="1295400" cy="865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921163" y="4269581"/>
            <a:ext cx="1295400" cy="5635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Line 32"/>
          <p:cNvSpPr>
            <a:spLocks noChangeShapeType="1"/>
          </p:cNvSpPr>
          <p:nvPr/>
        </p:nvSpPr>
        <p:spPr bwMode="auto">
          <a:xfrm flipV="1">
            <a:off x="5190789" y="2420938"/>
            <a:ext cx="1622516" cy="799741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46800" rIns="0" bIns="4680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531" y="286188"/>
            <a:ext cx="7593426" cy="6382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830854" y="1683891"/>
            <a:ext cx="2480166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 smtClean="0">
                <a:latin typeface="Times New Roman" panose="02020603050405020304" pitchFamily="18" charset="0"/>
              </a:rPr>
              <a:t>FPU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相关</a:t>
            </a:r>
            <a:r>
              <a:rPr lang="en-US" altLang="zh-CN" b="1" dirty="0" smtClean="0">
                <a:latin typeface="Times New Roman" panose="02020603050405020304" pitchFamily="18" charset="0"/>
              </a:rPr>
              <a:t>------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浮点</a:t>
            </a:r>
            <a:r>
              <a:rPr lang="zh-CN" altLang="en-US" b="1" dirty="0">
                <a:latin typeface="Times New Roman" panose="02020603050405020304" pitchFamily="18" charset="0"/>
              </a:rPr>
              <a:t>指令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0854" y="713169"/>
            <a:ext cx="1107996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 smtClean="0">
                <a:latin typeface="Times New Roman" panose="02020603050405020304" pitchFamily="18" charset="0"/>
              </a:rPr>
              <a:t>其他特征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0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121382"/>
            <a:ext cx="8468070" cy="646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30853" y="1600200"/>
            <a:ext cx="1822895" cy="36933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b="1" dirty="0" smtClean="0">
                <a:latin typeface="Times New Roman" panose="02020603050405020304" pitchFamily="18" charset="0"/>
              </a:rPr>
              <a:t>快速的数据</a:t>
            </a:r>
            <a:r>
              <a:rPr kumimoji="0" lang="zh-CN" altLang="en-US" b="1" dirty="0">
                <a:latin typeface="Times New Roman" panose="02020603050405020304" pitchFamily="18" charset="0"/>
              </a:rPr>
              <a:t>访问</a:t>
            </a:r>
            <a:endParaRPr kumimoji="0"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0854" y="713169"/>
            <a:ext cx="1107996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 smtClean="0">
                <a:latin typeface="Times New Roman" panose="02020603050405020304" pitchFamily="18" charset="0"/>
              </a:rPr>
              <a:t>其他特征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51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0853" y="713169"/>
            <a:ext cx="2591615" cy="7848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 smtClean="0">
                <a:latin typeface="Times New Roman" panose="02020603050405020304" pitchFamily="18" charset="0"/>
              </a:rPr>
              <a:t>更多特征</a:t>
            </a:r>
            <a:r>
              <a:rPr lang="en-US" altLang="zh-CN" b="1" dirty="0" smtClean="0">
                <a:latin typeface="Times New Roman" panose="02020603050405020304" pitchFamily="18" charset="0"/>
              </a:rPr>
              <a:t>-------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b="1" dirty="0" smtClean="0">
                <a:latin typeface="Times New Roman" panose="02020603050405020304" pitchFamily="18" charset="0"/>
              </a:rPr>
              <a:t>                以后</a:t>
            </a:r>
            <a:r>
              <a:rPr lang="zh-CN" altLang="en-US" b="1" dirty="0">
                <a:latin typeface="Times New Roman" panose="02020603050405020304" pitchFamily="18" charset="0"/>
              </a:rPr>
              <a:t>可注意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308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59312" y="2467012"/>
            <a:ext cx="3183798" cy="3693319"/>
          </a:xfrm>
          <a:prstGeom prst="rect">
            <a:avLst/>
          </a:prstGeom>
          <a:solidFill>
            <a:srgbClr val="E7E6E6"/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 smtClean="0">
                <a:latin typeface="Times New Roman" panose="02020603050405020304" pitchFamily="18" charset="0"/>
              </a:rPr>
              <a:t>体系结构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b="1" dirty="0" smtClean="0">
                <a:latin typeface="Times New Roman" panose="02020603050405020304" pitchFamily="18" charset="0"/>
              </a:rPr>
              <a:t>指令集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b="1" dirty="0" smtClean="0">
                <a:latin typeface="Times New Roman" panose="02020603050405020304" pitchFamily="18" charset="0"/>
              </a:rPr>
              <a:t>指令</a:t>
            </a:r>
            <a:r>
              <a:rPr lang="en-US" altLang="zh-CN" b="1" dirty="0" smtClean="0">
                <a:latin typeface="Times New Roman" panose="02020603050405020304" pitchFamily="18" charset="0"/>
              </a:rPr>
              <a:t>-------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b="1" dirty="0" smtClean="0">
                <a:latin typeface="Times New Roman" panose="02020603050405020304" pitchFamily="18" charset="0"/>
              </a:rPr>
              <a:t>寄存器（</a:t>
            </a:r>
            <a:r>
              <a:rPr lang="en-US" altLang="zh-CN" b="1" dirty="0" smtClean="0">
                <a:latin typeface="Times New Roman" panose="02020603050405020304" pitchFamily="18" charset="0"/>
              </a:rPr>
              <a:t>…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b="1" dirty="0" smtClean="0">
                <a:latin typeface="Times New Roman" panose="02020603050405020304" pitchFamily="18" charset="0"/>
              </a:rPr>
              <a:t>流水线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b="1" dirty="0" smtClean="0">
                <a:latin typeface="Times New Roman" panose="02020603050405020304" pitchFamily="18" charset="0"/>
              </a:rPr>
              <a:t>存贮器（体系、空间、地址）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b="1" dirty="0" smtClean="0">
                <a:latin typeface="Times New Roman" panose="02020603050405020304" pitchFamily="18" charset="0"/>
              </a:rPr>
              <a:t>中断</a:t>
            </a:r>
            <a:r>
              <a:rPr lang="en-US" altLang="zh-CN" b="1" dirty="0" smtClean="0">
                <a:latin typeface="Times New Roman" panose="02020603050405020304" pitchFamily="18" charset="0"/>
              </a:rPr>
              <a:t>-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handler|thread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b="1" dirty="0" smtClean="0">
                <a:latin typeface="Times New Roman" panose="02020603050405020304" pitchFamily="18" charset="0"/>
              </a:rPr>
              <a:t>外设（</a:t>
            </a:r>
            <a:r>
              <a:rPr lang="en-US" altLang="zh-CN" b="1" dirty="0" smtClean="0">
                <a:latin typeface="Times New Roman" panose="02020603050405020304" pitchFamily="18" charset="0"/>
              </a:rPr>
              <a:t>IO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b="1" dirty="0" smtClean="0">
                <a:latin typeface="Times New Roman" panose="02020603050405020304" pitchFamily="18" charset="0"/>
              </a:rPr>
              <a:t>异步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串行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59312" y="1017035"/>
            <a:ext cx="3183798" cy="7848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AutoNum type="ea1ChsPlain"/>
            </a:pPr>
            <a:r>
              <a:rPr lang="zh-CN" altLang="en-US" b="1" dirty="0" smtClean="0">
                <a:latin typeface="Times New Roman" panose="02020603050405020304" pitchFamily="18" charset="0"/>
              </a:rPr>
              <a:t>选择题 （</a:t>
            </a:r>
            <a:r>
              <a:rPr lang="en-US" altLang="zh-CN" b="1" dirty="0" smtClean="0">
                <a:latin typeface="Times New Roman" panose="02020603050405020304" pitchFamily="18" charset="0"/>
              </a:rPr>
              <a:t>10  x  2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AutoNum type="ea1ChsPlain"/>
            </a:pPr>
            <a:r>
              <a:rPr lang="zh-CN" altLang="en-US" b="1" dirty="0" smtClean="0">
                <a:latin typeface="Times New Roman" panose="02020603050405020304" pitchFamily="18" charset="0"/>
              </a:rPr>
              <a:t>简述题 </a:t>
            </a:r>
            <a:r>
              <a:rPr lang="zh-CN" altLang="en-US" b="1" dirty="0">
                <a:latin typeface="Times New Roman" panose="02020603050405020304" pitchFamily="18" charset="0"/>
              </a:rPr>
              <a:t>（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20 x  4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666516" y="1224784"/>
            <a:ext cx="64443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 smtClean="0">
                <a:latin typeface="Times New Roman" panose="02020603050405020304" pitchFamily="18" charset="0"/>
              </a:rPr>
              <a:t>X 2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0969" y="1022323"/>
            <a:ext cx="138547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 smtClean="0">
                <a:latin typeface="Times New Roman" panose="02020603050405020304" pitchFamily="18" charset="0"/>
              </a:rPr>
              <a:t>复习、整理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34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582" y="0"/>
            <a:ext cx="7524750" cy="667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75" y="2560320"/>
            <a:ext cx="3938604" cy="3837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22811" y="653143"/>
            <a:ext cx="2978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 smtClean="0">
                <a:solidFill>
                  <a:srgbClr val="002060"/>
                </a:solidFill>
              </a:rPr>
              <a:t>32</a:t>
            </a:r>
            <a:r>
              <a:rPr lang="zh-CN" altLang="en-US" sz="1600" b="1" i="1" dirty="0" smtClean="0">
                <a:solidFill>
                  <a:srgbClr val="002060"/>
                </a:solidFill>
              </a:rPr>
              <a:t>位数据线</a:t>
            </a:r>
            <a:r>
              <a:rPr lang="en-US" altLang="zh-CN" sz="1600" b="1" i="1" dirty="0" smtClean="0">
                <a:solidFill>
                  <a:srgbClr val="002060"/>
                </a:solidFill>
              </a:rPr>
              <a:t>+32</a:t>
            </a:r>
            <a:r>
              <a:rPr lang="zh-CN" altLang="en-US" sz="1600" b="1" i="1" dirty="0" smtClean="0">
                <a:solidFill>
                  <a:srgbClr val="002060"/>
                </a:solidFill>
              </a:rPr>
              <a:t>位地址线</a:t>
            </a:r>
            <a:endParaRPr lang="en-US" altLang="zh-CN" sz="1600" b="1" i="1" dirty="0" smtClean="0">
              <a:solidFill>
                <a:srgbClr val="002060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89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98" y="978932"/>
            <a:ext cx="4360902" cy="2907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525" y="203200"/>
            <a:ext cx="4419600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12222" y="322218"/>
            <a:ext cx="20794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80486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主要</a:t>
            </a:r>
            <a:r>
              <a:rPr kumimoji="0"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寄存器</a:t>
            </a:r>
            <a:endParaRPr kumimoji="0" lang="en-US" altLang="zh-CN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54" y="3886200"/>
            <a:ext cx="10842171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08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26" y="693012"/>
            <a:ext cx="7721878" cy="523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7204" y="508346"/>
            <a:ext cx="17482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b="1" dirty="0" smtClean="0">
                <a:latin typeface="Times New Roman" panose="02020603050405020304" pitchFamily="18" charset="0"/>
              </a:rPr>
              <a:t>存储管理</a:t>
            </a:r>
            <a:r>
              <a:rPr kumimoji="0" lang="en-US" altLang="zh-CN" b="1" dirty="0" smtClean="0">
                <a:latin typeface="Times New Roman" panose="02020603050405020304" pitchFamily="18" charset="0"/>
              </a:rPr>
              <a:t>MMU</a:t>
            </a:r>
            <a:endParaRPr kumimoji="0"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03996" y="1318532"/>
            <a:ext cx="3641229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1800" b="1" dirty="0"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zh-CN" altLang="en-US" sz="16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80486采用了段／页存储管理，其目标是满足多任务等复杂应用问题．</a:t>
            </a:r>
          </a:p>
          <a:p>
            <a:endParaRPr kumimoji="0" lang="en-US" altLang="zh-CN" sz="1600" b="1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0" lang="zh-CN" altLang="en-US" sz="16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　</a:t>
            </a:r>
            <a:r>
              <a:rPr kumimoji="0" lang="zh-CN" altLang="en-US" b="1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其段长度可达４ＧＢ</a:t>
            </a:r>
            <a:r>
              <a:rPr kumimoji="0" lang="zh-CN" altLang="en-US" sz="16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　</a:t>
            </a:r>
          </a:p>
          <a:p>
            <a:endParaRPr kumimoji="0" lang="zh-CN" altLang="en-US" sz="1600" b="1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0" lang="zh-CN" altLang="en-US" sz="16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　</a:t>
            </a:r>
            <a:r>
              <a:rPr kumimoji="0" lang="zh-CN" altLang="en-US" b="1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虚拟存储空间最大可达６４</a:t>
            </a:r>
            <a:r>
              <a:rPr kumimoji="0" lang="zh-CN" altLang="en-US" b="1" dirty="0" smtClean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ＴＢ</a:t>
            </a:r>
            <a:endParaRPr kumimoji="0" lang="en-US" altLang="zh-CN" b="1" dirty="0">
              <a:solidFill>
                <a:srgbClr val="7030A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18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745621" y="498407"/>
            <a:ext cx="23355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b="1" dirty="0" smtClean="0">
                <a:latin typeface="Times New Roman" panose="02020603050405020304" pitchFamily="18" charset="0"/>
              </a:rPr>
              <a:t>存储管理</a:t>
            </a:r>
            <a:r>
              <a:rPr lang="zh-CN" altLang="en-US" b="1" dirty="0">
                <a:latin typeface="Times New Roman" panose="02020603050405020304" pitchFamily="18" charset="0"/>
              </a:rPr>
              <a:t>想</a:t>
            </a:r>
            <a:r>
              <a:rPr kumimoji="0" lang="zh-CN" altLang="en-US" b="1" dirty="0" smtClean="0">
                <a:latin typeface="Times New Roman" panose="02020603050405020304" pitchFamily="18" charset="0"/>
              </a:rPr>
              <a:t>干什么？</a:t>
            </a:r>
            <a:endParaRPr kumimoji="0"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" name="云形 1"/>
          <p:cNvSpPr/>
          <p:nvPr/>
        </p:nvSpPr>
        <p:spPr>
          <a:xfrm>
            <a:off x="944219" y="1071770"/>
            <a:ext cx="4204251" cy="106348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一台机器是否需要陆续的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运行各种</a:t>
            </a:r>
            <a:r>
              <a:rPr lang="en-US" altLang="zh-CN" dirty="0" smtClean="0"/>
              <a:t>APP?</a:t>
            </a:r>
            <a:endParaRPr lang="zh-CN" altLang="en-US" dirty="0"/>
          </a:p>
        </p:txBody>
      </p:sp>
      <p:sp>
        <p:nvSpPr>
          <p:cNvPr id="22" name="云形 21"/>
          <p:cNvSpPr/>
          <p:nvPr/>
        </p:nvSpPr>
        <p:spPr>
          <a:xfrm>
            <a:off x="5844209" y="1071770"/>
            <a:ext cx="2849215" cy="106348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内存中是否可以存放多个</a:t>
            </a:r>
            <a:r>
              <a:rPr lang="en-US" altLang="zh-CN" dirty="0" smtClean="0"/>
              <a:t>APP?</a:t>
            </a:r>
            <a:endParaRPr lang="zh-CN" altLang="en-US" dirty="0"/>
          </a:p>
        </p:txBody>
      </p:sp>
      <p:sp>
        <p:nvSpPr>
          <p:cNvPr id="23" name="云形 22"/>
          <p:cNvSpPr/>
          <p:nvPr/>
        </p:nvSpPr>
        <p:spPr>
          <a:xfrm>
            <a:off x="1176131" y="2703445"/>
            <a:ext cx="3809998" cy="1063487"/>
          </a:xfrm>
          <a:prstGeom prst="cloud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是否必须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存储在连续的一段内存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24" name="云形 23"/>
          <p:cNvSpPr/>
          <p:nvPr/>
        </p:nvSpPr>
        <p:spPr>
          <a:xfrm>
            <a:off x="5363818" y="2623930"/>
            <a:ext cx="3809998" cy="1143004"/>
          </a:xfrm>
          <a:prstGeom prst="cloud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不断退出后，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是否内存有大小不一、位置散乱的碎片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25" name="云形 24"/>
          <p:cNvSpPr/>
          <p:nvPr/>
        </p:nvSpPr>
        <p:spPr>
          <a:xfrm>
            <a:off x="2126974" y="4326841"/>
            <a:ext cx="3809998" cy="944216"/>
          </a:xfrm>
          <a:prstGeom prst="clou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是否需要把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全部代码、数据存放在内存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26" name="云形 25"/>
          <p:cNvSpPr/>
          <p:nvPr/>
        </p:nvSpPr>
        <p:spPr>
          <a:xfrm>
            <a:off x="6284844" y="4798949"/>
            <a:ext cx="3809998" cy="944216"/>
          </a:xfrm>
          <a:prstGeom prst="clou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小的内存可以运行大的、更多的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吗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27" name="云形 26"/>
          <p:cNvSpPr/>
          <p:nvPr/>
        </p:nvSpPr>
        <p:spPr>
          <a:xfrm>
            <a:off x="9173816" y="5743165"/>
            <a:ext cx="2375454" cy="667574"/>
          </a:xfrm>
          <a:prstGeom prst="clou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？？？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76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02769" y="1114471"/>
            <a:ext cx="2160588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kumimoji="0" lang="zh-CN" altLang="en-US" sz="2800" b="1">
                <a:solidFill>
                  <a:schemeClr val="tx2"/>
                </a:solidFill>
              </a:rPr>
              <a:t> </a:t>
            </a:r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57969" y="1447846"/>
            <a:ext cx="1296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695134" y="989239"/>
            <a:ext cx="2376488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50"/>
          <p:cNvSpPr>
            <a:spLocks noChangeArrowheads="1"/>
          </p:cNvSpPr>
          <p:nvPr/>
        </p:nvSpPr>
        <p:spPr bwMode="auto">
          <a:xfrm>
            <a:off x="1050019" y="656477"/>
            <a:ext cx="216217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400" b="1" dirty="0">
                <a:solidFill>
                  <a:srgbClr val="800000"/>
                </a:solidFill>
                <a:ea typeface="隶书" panose="02010509060101010101" pitchFamily="49" charset="-122"/>
              </a:rPr>
              <a:t>描</a:t>
            </a:r>
            <a:r>
              <a:rPr kumimoji="0" lang="zh-CN" altLang="en-US" sz="2400" dirty="0">
                <a:solidFill>
                  <a:srgbClr val="800000"/>
                </a:solidFill>
                <a:ea typeface="隶书" panose="02010509060101010101" pitchFamily="49" charset="-122"/>
              </a:rPr>
              <a:t>述</a:t>
            </a:r>
            <a:r>
              <a:rPr kumimoji="0" lang="zh-CN" altLang="en-US" sz="2400" b="1" dirty="0">
                <a:solidFill>
                  <a:srgbClr val="800000"/>
                </a:solidFill>
                <a:ea typeface="隶书" panose="02010509060101010101" pitchFamily="49" charset="-122"/>
              </a:rPr>
              <a:t>符的格式</a:t>
            </a:r>
            <a:endParaRPr lang="zh-CN" altLang="en-US" sz="2400" b="1" dirty="0"/>
          </a:p>
        </p:txBody>
      </p:sp>
      <p:sp>
        <p:nvSpPr>
          <p:cNvPr id="10" name="Rectangle 49"/>
          <p:cNvSpPr>
            <a:spLocks noChangeArrowheads="1"/>
          </p:cNvSpPr>
          <p:nvPr/>
        </p:nvSpPr>
        <p:spPr bwMode="auto">
          <a:xfrm>
            <a:off x="1230994" y="1649458"/>
            <a:ext cx="6985000" cy="2016125"/>
          </a:xfrm>
          <a:prstGeom prst="rect">
            <a:avLst/>
          </a:prstGeom>
          <a:noFill/>
          <a:ln w="25400" cap="sq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>
            <a:off x="1230994" y="2152696"/>
            <a:ext cx="6985000" cy="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47"/>
          <p:cNvSpPr>
            <a:spLocks noChangeShapeType="1"/>
          </p:cNvSpPr>
          <p:nvPr/>
        </p:nvSpPr>
        <p:spPr bwMode="auto">
          <a:xfrm>
            <a:off x="1230994" y="3160758"/>
            <a:ext cx="6985000" cy="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46"/>
          <p:cNvSpPr>
            <a:spLocks noChangeShapeType="1"/>
          </p:cNvSpPr>
          <p:nvPr/>
        </p:nvSpPr>
        <p:spPr bwMode="auto">
          <a:xfrm flipV="1">
            <a:off x="1230994" y="2655933"/>
            <a:ext cx="6985000" cy="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45"/>
          <p:cNvSpPr txBox="1">
            <a:spLocks noChangeArrowheads="1"/>
          </p:cNvSpPr>
          <p:nvPr/>
        </p:nvSpPr>
        <p:spPr bwMode="auto">
          <a:xfrm>
            <a:off x="2239057" y="2187621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访问权限</a:t>
            </a:r>
            <a:endParaRPr lang="zh-CN" altLang="en-US" sz="20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Line 44"/>
          <p:cNvSpPr>
            <a:spLocks noChangeShapeType="1"/>
          </p:cNvSpPr>
          <p:nvPr/>
        </p:nvSpPr>
        <p:spPr bwMode="auto">
          <a:xfrm>
            <a:off x="4615544" y="2152696"/>
            <a:ext cx="0" cy="503237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>
            <a:off x="4615544" y="1649458"/>
            <a:ext cx="0" cy="503238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6444344" y="1720896"/>
            <a:ext cx="1771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zh-CN" altLang="en-US" sz="1600" b="1">
                <a:solidFill>
                  <a:srgbClr val="006600"/>
                </a:solidFill>
                <a:latin typeface="Times New Roman" panose="02020603050405020304" pitchFamily="18" charset="0"/>
              </a:rPr>
              <a:t>段界限</a:t>
            </a:r>
            <a:r>
              <a:rPr kumimoji="0" lang="zh-CN" altLang="en-US" sz="1600" b="1">
                <a:solidFill>
                  <a:srgbClr val="006600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r>
              <a:rPr kumimoji="0" lang="en-US" altLang="zh-CN" sz="1800" b="1">
                <a:solidFill>
                  <a:srgbClr val="006600"/>
                </a:solidFill>
                <a:latin typeface="Arial" panose="020B0604020202020204" pitchFamily="34" charset="0"/>
                <a:ea typeface="ˎ̥"/>
                <a:cs typeface="ˎ̥"/>
              </a:rPr>
              <a:t>(</a:t>
            </a:r>
            <a:r>
              <a:rPr kumimoji="0" lang="en-US" altLang="zh-CN" sz="1800" b="1">
                <a:solidFill>
                  <a:srgbClr val="006600"/>
                </a:solidFill>
                <a:latin typeface="Times New Roman" panose="02020603050405020304" pitchFamily="18" charset="0"/>
                <a:ea typeface="ˎ̥"/>
                <a:cs typeface="ˎ̥"/>
              </a:rPr>
              <a:t>L19-L16</a:t>
            </a:r>
            <a:r>
              <a:rPr kumimoji="0" lang="en-US" altLang="zh-CN" sz="1800" b="1">
                <a:solidFill>
                  <a:srgbClr val="006600"/>
                </a:solidFill>
                <a:latin typeface="Arial" panose="020B0604020202020204" pitchFamily="34" charset="0"/>
                <a:ea typeface="ˎ̥"/>
                <a:cs typeface="ˎ̥"/>
              </a:rPr>
              <a:t>)</a:t>
            </a:r>
            <a:endParaRPr lang="en-US" altLang="zh-CN" b="1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Text Box 41"/>
          <p:cNvSpPr txBox="1">
            <a:spLocks noChangeArrowheads="1"/>
          </p:cNvSpPr>
          <p:nvPr/>
        </p:nvSpPr>
        <p:spPr bwMode="auto">
          <a:xfrm>
            <a:off x="1086532" y="3810046"/>
            <a:ext cx="7416800" cy="213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1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ˎ̥"/>
              </a:rPr>
              <a:t>G( </a:t>
            </a:r>
            <a:r>
              <a:rPr kumimoji="0" lang="zh-CN" altLang="en-US" sz="1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ˎ̥"/>
              </a:rPr>
              <a:t>粒度</a:t>
            </a:r>
            <a:r>
              <a:rPr kumimoji="0" lang="en-US" altLang="zh-CN" sz="1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ˎ̥"/>
              </a:rPr>
              <a:t>) 	</a:t>
            </a:r>
            <a:r>
              <a:rPr kumimoji="0" lang="en-US" altLang="zh-CN" sz="1800" b="1">
                <a:latin typeface="楷体_GB2312" pitchFamily="49" charset="-122"/>
                <a:ea typeface="楷体_GB2312" pitchFamily="49" charset="-122"/>
                <a:cs typeface="ˎ̥"/>
              </a:rPr>
              <a:t>=0  </a:t>
            </a:r>
            <a:r>
              <a:rPr kumimoji="0" lang="zh-CN" altLang="en-US" sz="1800" b="1">
                <a:latin typeface="楷体_GB2312" pitchFamily="49" charset="-122"/>
                <a:ea typeface="楷体_GB2312" pitchFamily="49" charset="-122"/>
                <a:cs typeface="ˎ̥"/>
              </a:rPr>
              <a:t>段的大小为</a:t>
            </a:r>
            <a:r>
              <a:rPr kumimoji="0" lang="en-US" altLang="zh-CN" sz="1800" b="1">
                <a:latin typeface="楷体_GB2312" pitchFamily="49" charset="-122"/>
                <a:ea typeface="楷体_GB2312" pitchFamily="49" charset="-122"/>
                <a:cs typeface="ˎ̥"/>
              </a:rPr>
              <a:t>0</a:t>
            </a:r>
            <a:r>
              <a:rPr kumimoji="0" lang="zh-CN" altLang="en-US" sz="1800" b="1">
                <a:latin typeface="楷体_GB2312" pitchFamily="49" charset="-122"/>
                <a:ea typeface="楷体_GB2312" pitchFamily="49" charset="-122"/>
                <a:cs typeface="ˎ̥"/>
              </a:rPr>
              <a:t>～</a:t>
            </a:r>
            <a:r>
              <a:rPr kumimoji="0" lang="en-US" altLang="zh-CN" sz="1800" b="1">
                <a:latin typeface="楷体_GB2312" pitchFamily="49" charset="-122"/>
                <a:ea typeface="楷体_GB2312" pitchFamily="49" charset="-122"/>
                <a:cs typeface="ˎ̥"/>
              </a:rPr>
              <a:t>1MB</a:t>
            </a:r>
            <a:r>
              <a:rPr kumimoji="0" lang="zh-CN" altLang="en-US" b="1">
                <a:ea typeface="楷体_GB2312" pitchFamily="49" charset="-122"/>
                <a:cs typeface="ˎ̥"/>
              </a:rPr>
              <a:t> </a:t>
            </a:r>
            <a:endParaRPr lang="zh-CN" altLang="en-US">
              <a:ea typeface="楷体_GB2312" pitchFamily="49" charset="-122"/>
              <a:cs typeface="ˎ̥"/>
            </a:endParaRPr>
          </a:p>
          <a:p>
            <a:pPr eaLnBrk="0" hangingPunct="0"/>
            <a:r>
              <a:rPr kumimoji="0" lang="en-US" altLang="zh-CN" sz="1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ˎ̥"/>
              </a:rPr>
              <a:t> 	 	</a:t>
            </a:r>
            <a:r>
              <a:rPr kumimoji="0" lang="en-US" altLang="zh-CN" sz="1800" b="1">
                <a:latin typeface="楷体_GB2312" pitchFamily="49" charset="-122"/>
                <a:ea typeface="楷体_GB2312" pitchFamily="49" charset="-122"/>
                <a:cs typeface="ˎ̥"/>
              </a:rPr>
              <a:t>=1  </a:t>
            </a:r>
            <a:r>
              <a:rPr kumimoji="0" lang="zh-CN" altLang="en-US" sz="1800" b="1">
                <a:latin typeface="楷体_GB2312" pitchFamily="49" charset="-122"/>
                <a:ea typeface="楷体_GB2312" pitchFamily="49" charset="-122"/>
              </a:rPr>
              <a:t>界限要乘以</a:t>
            </a:r>
            <a:r>
              <a:rPr kumimoji="0" lang="en-US" altLang="zh-CN" sz="1800" b="1">
                <a:latin typeface="楷体_GB2312" pitchFamily="49" charset="-122"/>
                <a:ea typeface="楷体_GB2312" pitchFamily="49" charset="-122"/>
              </a:rPr>
              <a:t>4KB</a:t>
            </a:r>
            <a:r>
              <a:rPr kumimoji="0" lang="zh-CN" altLang="en-US" sz="1800" b="1">
                <a:latin typeface="楷体_GB2312" pitchFamily="49" charset="-122"/>
                <a:ea typeface="楷体_GB2312" pitchFamily="49" charset="-122"/>
              </a:rPr>
              <a:t>，即段的大小为</a:t>
            </a:r>
            <a:r>
              <a:rPr kumimoji="0" lang="en-US" altLang="zh-CN" sz="1800" b="1">
                <a:latin typeface="楷体_GB2312" pitchFamily="49" charset="-122"/>
                <a:ea typeface="楷体_GB2312" pitchFamily="49" charset="-122"/>
              </a:rPr>
              <a:t>4KB</a:t>
            </a:r>
            <a:r>
              <a:rPr kumimoji="0" lang="zh-CN" altLang="en-US" sz="1800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kumimoji="0" lang="en-US" altLang="zh-CN" sz="1800" b="1">
                <a:latin typeface="楷体_GB2312" pitchFamily="49" charset="-122"/>
                <a:ea typeface="楷体_GB2312" pitchFamily="49" charset="-122"/>
              </a:rPr>
              <a:t>4GB</a:t>
            </a:r>
            <a:r>
              <a:rPr kumimoji="0" lang="zh-CN" altLang="en-US" sz="1800" b="1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1800">
              <a:latin typeface="楷体_GB2312" pitchFamily="49" charset="-122"/>
              <a:ea typeface="楷体_GB2312" pitchFamily="49" charset="-122"/>
            </a:endParaRPr>
          </a:p>
          <a:p>
            <a:pPr eaLnBrk="0" hangingPunct="0"/>
            <a:r>
              <a:rPr kumimoji="0" lang="en-US" altLang="zh-CN" sz="1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D(16/32)   	</a:t>
            </a:r>
            <a:r>
              <a:rPr kumimoji="0" lang="en-US" altLang="zh-CN" sz="1800" b="1">
                <a:latin typeface="楷体_GB2312" pitchFamily="49" charset="-122"/>
                <a:ea typeface="楷体_GB2312" pitchFamily="49" charset="-122"/>
              </a:rPr>
              <a:t>=0  16</a:t>
            </a:r>
            <a:r>
              <a:rPr kumimoji="0" lang="zh-CN" altLang="en-US" sz="1800" b="1">
                <a:latin typeface="楷体_GB2312" pitchFamily="49" charset="-122"/>
                <a:ea typeface="楷体_GB2312" pitchFamily="49" charset="-122"/>
              </a:rPr>
              <a:t>位</a:t>
            </a:r>
            <a:endParaRPr kumimoji="0" lang="en-US" altLang="zh-CN" sz="1800" b="1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/>
            <a:r>
              <a:rPr kumimoji="0" lang="en-US" altLang="zh-CN" sz="1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kumimoji="0" lang="en-US" altLang="zh-CN" sz="1800" b="1">
                <a:latin typeface="楷体_GB2312" pitchFamily="49" charset="-122"/>
                <a:ea typeface="楷体_GB2312" pitchFamily="49" charset="-122"/>
              </a:rPr>
              <a:t>=1  </a:t>
            </a:r>
            <a:r>
              <a:rPr kumimoji="0" lang="zh-CN" altLang="en-US" sz="1800" b="1">
                <a:latin typeface="楷体_GB2312" pitchFamily="49" charset="-122"/>
                <a:ea typeface="楷体_GB2312" pitchFamily="49" charset="-122"/>
              </a:rPr>
              <a:t>寄存器和偏移地址均为</a:t>
            </a:r>
            <a:r>
              <a:rPr kumimoji="0" lang="en-US" altLang="zh-CN" sz="1800" b="1">
                <a:latin typeface="楷体_GB2312" pitchFamily="49" charset="-122"/>
                <a:ea typeface="楷体_GB2312" pitchFamily="49" charset="-122"/>
              </a:rPr>
              <a:t>32</a:t>
            </a:r>
            <a:r>
              <a:rPr kumimoji="0" lang="zh-CN" altLang="en-US" sz="1800" b="1">
                <a:latin typeface="楷体_GB2312" pitchFamily="49" charset="-122"/>
                <a:ea typeface="楷体_GB2312" pitchFamily="49" charset="-122"/>
              </a:rPr>
              <a:t>位</a:t>
            </a:r>
            <a:endParaRPr lang="zh-CN" altLang="en-US" sz="1800">
              <a:latin typeface="楷体_GB2312" pitchFamily="49" charset="-122"/>
              <a:ea typeface="楷体_GB2312" pitchFamily="49" charset="-122"/>
            </a:endParaRPr>
          </a:p>
          <a:p>
            <a:pPr eaLnBrk="0" hangingPunct="0"/>
            <a:r>
              <a:rPr kumimoji="0" lang="en-US" altLang="zh-CN" sz="1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AV(</a:t>
            </a:r>
            <a:r>
              <a:rPr kumimoji="0" lang="zh-CN" altLang="en-US" sz="1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段有效</a:t>
            </a:r>
            <a:r>
              <a:rPr kumimoji="0" lang="en-US" altLang="zh-CN" sz="1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en-US" altLang="zh-CN" sz="1800" b="1">
                <a:latin typeface="楷体_GB2312" pitchFamily="49" charset="-122"/>
                <a:ea typeface="楷体_GB2312" pitchFamily="49" charset="-122"/>
              </a:rPr>
              <a:t>      =0/1  </a:t>
            </a:r>
            <a:r>
              <a:rPr kumimoji="0" lang="zh-CN" altLang="en-US" sz="1800" b="1">
                <a:latin typeface="楷体_GB2312" pitchFamily="49" charset="-122"/>
                <a:ea typeface="楷体_GB2312" pitchFamily="49" charset="-122"/>
              </a:rPr>
              <a:t>段无（有）效。 </a:t>
            </a:r>
            <a:endParaRPr lang="zh-CN" altLang="en-US" sz="1800">
              <a:latin typeface="楷体_GB2312" pitchFamily="49" charset="-122"/>
              <a:ea typeface="楷体_GB2312" pitchFamily="49" charset="-122"/>
            </a:endParaRPr>
          </a:p>
          <a:p>
            <a:pPr eaLnBrk="0" hangingPunct="0"/>
            <a:r>
              <a:rPr kumimoji="0" lang="zh-CN" altLang="en-US" sz="1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访问权限        </a:t>
            </a:r>
            <a:r>
              <a:rPr kumimoji="0" lang="zh-CN" altLang="en-US" sz="1800" b="1">
                <a:latin typeface="楷体_GB2312" pitchFamily="49" charset="-122"/>
                <a:ea typeface="楷体_GB2312" pitchFamily="49" charset="-122"/>
              </a:rPr>
              <a:t>在保护方式下控制存储的访问。</a:t>
            </a:r>
          </a:p>
          <a:p>
            <a:pPr eaLnBrk="0" hangingPunct="0"/>
            <a:r>
              <a:rPr kumimoji="0" lang="zh-CN" altLang="en-US" sz="1800" b="1">
                <a:latin typeface="楷体_GB2312" pitchFamily="49" charset="-122"/>
                <a:ea typeface="楷体_GB2312" pitchFamily="49" charset="-122"/>
              </a:rPr>
              <a:t>                如：能否读写、优先级别、段如何扩展等。</a:t>
            </a:r>
            <a:r>
              <a:rPr kumimoji="0" lang="zh-CN" altLang="en-US" sz="2000" b="1">
                <a:latin typeface="Times New Roman" panose="02020603050405020304" pitchFamily="18" charset="0"/>
                <a:ea typeface="ˎ̥"/>
                <a:cs typeface="ˎ̥"/>
              </a:rPr>
              <a:t> </a:t>
            </a:r>
          </a:p>
        </p:txBody>
      </p:sp>
      <p:sp>
        <p:nvSpPr>
          <p:cNvPr id="19" name="Text Box 40"/>
          <p:cNvSpPr txBox="1">
            <a:spLocks noChangeArrowheads="1"/>
          </p:cNvSpPr>
          <p:nvPr/>
        </p:nvSpPr>
        <p:spPr bwMode="auto">
          <a:xfrm>
            <a:off x="1230994" y="1289096"/>
            <a:ext cx="698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ˎ̥"/>
                <a:cs typeface="ˎ̥"/>
              </a:rPr>
              <a:t>15                                              8   7     6     5      4     3                     0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" name="Text Box 39"/>
          <p:cNvSpPr txBox="1">
            <a:spLocks noChangeArrowheads="1"/>
          </p:cNvSpPr>
          <p:nvPr/>
        </p:nvSpPr>
        <p:spPr bwMode="auto">
          <a:xfrm>
            <a:off x="1518332" y="1720896"/>
            <a:ext cx="2663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段基址</a:t>
            </a:r>
            <a:r>
              <a:rPr kumimoji="0"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r>
              <a:rPr kumimoji="0"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ˎ̥"/>
                <a:cs typeface="ˎ̥"/>
              </a:rPr>
              <a:t>(</a:t>
            </a:r>
            <a:r>
              <a:rPr kumimoji="0"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  <a:ea typeface="ˎ̥"/>
                <a:cs typeface="ˎ̥"/>
              </a:rPr>
              <a:t>B31</a:t>
            </a:r>
            <a:r>
              <a:rPr kumimoji="0"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～</a:t>
            </a:r>
            <a:r>
              <a:rPr kumimoji="0"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  <a:ea typeface="ˎ̥"/>
                <a:cs typeface="ˎ̥"/>
              </a:rPr>
              <a:t>B24</a:t>
            </a:r>
            <a:r>
              <a:rPr kumimoji="0"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ˎ̥"/>
                <a:cs typeface="ˎ̥"/>
              </a:rPr>
              <a:t>)</a:t>
            </a:r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Line 38"/>
          <p:cNvSpPr>
            <a:spLocks noChangeShapeType="1"/>
          </p:cNvSpPr>
          <p:nvPr/>
        </p:nvSpPr>
        <p:spPr bwMode="auto">
          <a:xfrm>
            <a:off x="6415769" y="1647871"/>
            <a:ext cx="0" cy="503237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37"/>
          <p:cNvSpPr>
            <a:spLocks noChangeShapeType="1"/>
          </p:cNvSpPr>
          <p:nvPr/>
        </p:nvSpPr>
        <p:spPr bwMode="auto">
          <a:xfrm>
            <a:off x="5047344" y="1647871"/>
            <a:ext cx="0" cy="503237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5910944" y="1647871"/>
            <a:ext cx="0" cy="503237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5479144" y="1647871"/>
            <a:ext cx="0" cy="503237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5144182" y="1792333"/>
            <a:ext cx="2159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ˎ̥"/>
                <a:cs typeface="ˎ̥"/>
              </a:rPr>
              <a:t>D</a:t>
            </a:r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4712382" y="1792333"/>
            <a:ext cx="2159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ˎ̥"/>
                <a:cs typeface="ˎ̥"/>
              </a:rPr>
              <a:t>G</a:t>
            </a:r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5575982" y="1792333"/>
            <a:ext cx="2159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ˎ̥"/>
                <a:cs typeface="ˎ̥"/>
              </a:rPr>
              <a:t>0</a:t>
            </a:r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5982382" y="1792333"/>
            <a:ext cx="3603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ˎ̥"/>
                <a:cs typeface="ˎ̥"/>
              </a:rPr>
              <a:t>AV</a:t>
            </a:r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8287432" y="3305221"/>
            <a:ext cx="215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2000" b="1">
                <a:latin typeface="Times New Roman" panose="02020603050405020304" pitchFamily="18" charset="0"/>
                <a:ea typeface="ˎ̥"/>
                <a:cs typeface="ˎ̥"/>
              </a:rPr>
              <a:t>0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8287432" y="2800396"/>
            <a:ext cx="215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2000" b="1">
                <a:latin typeface="Times New Roman" panose="02020603050405020304" pitchFamily="18" charset="0"/>
                <a:ea typeface="ˎ̥"/>
                <a:cs typeface="ˎ̥"/>
              </a:rPr>
              <a:t>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8287432" y="2297158"/>
            <a:ext cx="215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2000" b="1">
                <a:latin typeface="Times New Roman" panose="02020603050405020304" pitchFamily="18" charset="0"/>
                <a:ea typeface="ˎ̥"/>
                <a:cs typeface="ˎ̥"/>
              </a:rPr>
              <a:t>4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8287432" y="1792333"/>
            <a:ext cx="215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2000" b="1">
                <a:latin typeface="Times New Roman" panose="02020603050405020304" pitchFamily="18" charset="0"/>
                <a:ea typeface="ˎ̥"/>
                <a:cs typeface="ˎ̥"/>
              </a:rPr>
              <a:t>6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942069" y="3305221"/>
            <a:ext cx="215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2000" b="1">
                <a:latin typeface="Times New Roman" panose="02020603050405020304" pitchFamily="18" charset="0"/>
                <a:ea typeface="ˎ̥"/>
                <a:cs typeface="ˎ̥"/>
              </a:rPr>
              <a:t>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942069" y="2800396"/>
            <a:ext cx="215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2000" b="1">
                <a:latin typeface="Times New Roman" panose="02020603050405020304" pitchFamily="18" charset="0"/>
                <a:ea typeface="ˎ̥"/>
                <a:cs typeface="ˎ̥"/>
              </a:rPr>
              <a:t>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942069" y="2297158"/>
            <a:ext cx="215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2000" b="1">
                <a:latin typeface="Times New Roman" panose="02020603050405020304" pitchFamily="18" charset="0"/>
                <a:ea typeface="ˎ̥"/>
                <a:cs typeface="ˎ̥"/>
              </a:rPr>
              <a:t>5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942069" y="1792333"/>
            <a:ext cx="215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2000" b="1">
                <a:latin typeface="Times New Roman" panose="02020603050405020304" pitchFamily="18" charset="0"/>
                <a:ea typeface="ˎ̥"/>
                <a:cs typeface="ˎ̥"/>
              </a:rPr>
              <a:t>7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5118782" y="2224133"/>
            <a:ext cx="2663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段基址</a:t>
            </a:r>
            <a:r>
              <a:rPr kumimoji="0"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r>
              <a:rPr kumimoji="0"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  <a:ea typeface="ˎ̥"/>
                <a:cs typeface="ˎ̥"/>
              </a:rPr>
              <a:t>(</a:t>
            </a:r>
            <a:r>
              <a:rPr kumimoji="0"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ˎ̥"/>
                <a:cs typeface="ˎ̥"/>
              </a:rPr>
              <a:t>B23</a:t>
            </a:r>
            <a:r>
              <a:rPr kumimoji="0"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～</a:t>
            </a:r>
            <a:r>
              <a:rPr kumimoji="0"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ˎ̥"/>
                <a:cs typeface="ˎ̥"/>
              </a:rPr>
              <a:t>B16</a:t>
            </a:r>
            <a:r>
              <a:rPr kumimoji="0"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  <a:ea typeface="ˎ̥"/>
                <a:cs typeface="ˎ̥"/>
              </a:rPr>
              <a:t>)</a:t>
            </a:r>
            <a:endParaRPr lang="en-US" altLang="zh-CN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3247119" y="2728958"/>
            <a:ext cx="2663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883888"/>
                </a:solidFill>
                <a:latin typeface="Times New Roman" panose="02020603050405020304" pitchFamily="18" charset="0"/>
              </a:rPr>
              <a:t>段基址</a:t>
            </a:r>
            <a:r>
              <a:rPr kumimoji="0" lang="zh-CN" altLang="en-US" sz="2000" b="1" dirty="0">
                <a:solidFill>
                  <a:srgbClr val="883888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r>
              <a:rPr kumimoji="0" lang="en-US" altLang="zh-CN" sz="2000" b="1" dirty="0">
                <a:solidFill>
                  <a:srgbClr val="883888"/>
                </a:solidFill>
                <a:latin typeface="Arial" panose="020B0604020202020204" pitchFamily="34" charset="0"/>
                <a:ea typeface="ˎ̥"/>
                <a:cs typeface="ˎ̥"/>
              </a:rPr>
              <a:t>(</a:t>
            </a:r>
            <a:r>
              <a:rPr kumimoji="0" lang="en-US" altLang="zh-CN" sz="2000" b="1" dirty="0">
                <a:solidFill>
                  <a:srgbClr val="883888"/>
                </a:solidFill>
                <a:latin typeface="Times New Roman" panose="02020603050405020304" pitchFamily="18" charset="0"/>
                <a:ea typeface="ˎ̥"/>
                <a:cs typeface="ˎ̥"/>
              </a:rPr>
              <a:t>B15</a:t>
            </a:r>
            <a:r>
              <a:rPr kumimoji="0" lang="zh-CN" altLang="en-US" sz="2000" b="1" dirty="0">
                <a:solidFill>
                  <a:srgbClr val="883888"/>
                </a:solidFill>
                <a:latin typeface="Times New Roman" panose="02020603050405020304" pitchFamily="18" charset="0"/>
              </a:rPr>
              <a:t>～</a:t>
            </a:r>
            <a:r>
              <a:rPr kumimoji="0" lang="en-US" altLang="zh-CN" sz="2000" b="1" dirty="0">
                <a:solidFill>
                  <a:srgbClr val="883888"/>
                </a:solidFill>
                <a:latin typeface="Times New Roman" panose="02020603050405020304" pitchFamily="18" charset="0"/>
                <a:ea typeface="ˎ̥"/>
                <a:cs typeface="ˎ̥"/>
              </a:rPr>
              <a:t>B0</a:t>
            </a:r>
            <a:r>
              <a:rPr kumimoji="0" lang="en-US" altLang="zh-CN" sz="2000" b="1" dirty="0">
                <a:solidFill>
                  <a:srgbClr val="883888"/>
                </a:solidFill>
                <a:latin typeface="Arial" panose="020B0604020202020204" pitchFamily="34" charset="0"/>
                <a:ea typeface="ˎ̥"/>
                <a:cs typeface="ˎ̥"/>
              </a:rPr>
              <a:t>)</a:t>
            </a:r>
            <a:endParaRPr lang="en-US" altLang="zh-CN" dirty="0">
              <a:solidFill>
                <a:srgbClr val="883888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Text Box 20"/>
          <p:cNvSpPr txBox="1">
            <a:spLocks noChangeArrowheads="1"/>
          </p:cNvSpPr>
          <p:nvPr/>
        </p:nvSpPr>
        <p:spPr bwMode="auto">
          <a:xfrm>
            <a:off x="3391582" y="3195683"/>
            <a:ext cx="237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zh-CN" altLang="en-US" sz="1800" b="1">
                <a:solidFill>
                  <a:srgbClr val="006600"/>
                </a:solidFill>
                <a:latin typeface="Times New Roman" panose="02020603050405020304" pitchFamily="18" charset="0"/>
              </a:rPr>
              <a:t>段界限</a:t>
            </a:r>
            <a:r>
              <a:rPr kumimoji="0" lang="zh-CN" altLang="en-US" sz="1800" b="1">
                <a:solidFill>
                  <a:srgbClr val="006600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r>
              <a:rPr kumimoji="0" lang="en-US" altLang="zh-CN" sz="1800" b="1">
                <a:solidFill>
                  <a:srgbClr val="006600"/>
                </a:solidFill>
                <a:latin typeface="Arial" panose="020B0604020202020204" pitchFamily="34" charset="0"/>
                <a:ea typeface="ˎ̥"/>
                <a:cs typeface="ˎ̥"/>
              </a:rPr>
              <a:t>(</a:t>
            </a:r>
            <a:r>
              <a:rPr kumimoji="0" lang="en-US" altLang="zh-CN" sz="1800" b="1">
                <a:solidFill>
                  <a:srgbClr val="006600"/>
                </a:solidFill>
                <a:latin typeface="Times New Roman" panose="02020603050405020304" pitchFamily="18" charset="0"/>
                <a:ea typeface="ˎ̥"/>
                <a:cs typeface="ˎ̥"/>
              </a:rPr>
              <a:t>L15</a:t>
            </a:r>
            <a:r>
              <a:rPr kumimoji="0" lang="zh-CN" altLang="en-US" sz="1800" b="1">
                <a:solidFill>
                  <a:srgbClr val="006600"/>
                </a:solidFill>
                <a:latin typeface="Times New Roman" panose="02020603050405020304" pitchFamily="18" charset="0"/>
              </a:rPr>
              <a:t>～</a:t>
            </a:r>
            <a:r>
              <a:rPr kumimoji="0" lang="en-US" altLang="zh-CN" sz="1800" b="1">
                <a:solidFill>
                  <a:srgbClr val="006600"/>
                </a:solidFill>
                <a:latin typeface="Times New Roman" panose="02020603050405020304" pitchFamily="18" charset="0"/>
                <a:ea typeface="ˎ̥"/>
                <a:cs typeface="ˎ̥"/>
              </a:rPr>
              <a:t>L0</a:t>
            </a:r>
            <a:r>
              <a:rPr kumimoji="0" lang="en-US" altLang="zh-CN" sz="1800" b="1">
                <a:solidFill>
                  <a:srgbClr val="006600"/>
                </a:solidFill>
                <a:latin typeface="Arial" panose="020B0604020202020204" pitchFamily="34" charset="0"/>
                <a:ea typeface="ˎ̥"/>
                <a:cs typeface="ˎ̥"/>
              </a:rPr>
              <a:t>)</a:t>
            </a:r>
            <a:endParaRPr lang="en-US" altLang="zh-CN" sz="1800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78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2394857" y="653144"/>
            <a:ext cx="8519025" cy="5194890"/>
            <a:chOff x="316" y="1189"/>
            <a:chExt cx="5171" cy="2994"/>
          </a:xfrm>
        </p:grpSpPr>
        <p:sp>
          <p:nvSpPr>
            <p:cNvPr id="5" name="Rectangle 79"/>
            <p:cNvSpPr>
              <a:spLocks noChangeArrowheads="1"/>
            </p:cNvSpPr>
            <p:nvPr/>
          </p:nvSpPr>
          <p:spPr bwMode="auto">
            <a:xfrm>
              <a:off x="3695" y="2369"/>
              <a:ext cx="880" cy="680"/>
            </a:xfrm>
            <a:prstGeom prst="rect">
              <a:avLst/>
            </a:prstGeom>
            <a:solidFill>
              <a:schemeClr val="accent1"/>
            </a:solidFill>
            <a:ln w="6350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77"/>
            <p:cNvSpPr txBox="1">
              <a:spLocks noChangeArrowheads="1"/>
            </p:cNvSpPr>
            <p:nvPr/>
          </p:nvSpPr>
          <p:spPr bwMode="auto">
            <a:xfrm>
              <a:off x="452" y="3366"/>
              <a:ext cx="590" cy="266"/>
            </a:xfrm>
            <a:prstGeom prst="rect">
              <a:avLst/>
            </a:prstGeom>
            <a:solidFill>
              <a:schemeClr val="accent2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ˎ̥"/>
                  <a:cs typeface="ˎ̥"/>
                </a:rPr>
                <a:t>0080H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7" name="Text Box 76"/>
            <p:cNvSpPr txBox="1">
              <a:spLocks noChangeArrowheads="1"/>
            </p:cNvSpPr>
            <p:nvPr/>
          </p:nvSpPr>
          <p:spPr bwMode="auto">
            <a:xfrm>
              <a:off x="588" y="3593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8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  <a:ea typeface="ˎ̥"/>
                  <a:cs typeface="ˎ̥"/>
                </a:rPr>
                <a:t>DS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75"/>
            <p:cNvSpPr txBox="1">
              <a:spLocks noChangeArrowheads="1"/>
            </p:cNvSpPr>
            <p:nvPr/>
          </p:nvSpPr>
          <p:spPr bwMode="auto">
            <a:xfrm>
              <a:off x="1586" y="1205"/>
              <a:ext cx="7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8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800" b="1">
                  <a:latin typeface="Times New Roman" panose="02020603050405020304" pitchFamily="18" charset="0"/>
                </a:rPr>
                <a:t>描述符表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9" name="Line 74"/>
            <p:cNvSpPr>
              <a:spLocks noChangeShapeType="1"/>
            </p:cNvSpPr>
            <p:nvPr/>
          </p:nvSpPr>
          <p:spPr bwMode="auto">
            <a:xfrm>
              <a:off x="1545" y="2822"/>
              <a:ext cx="864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73"/>
            <p:cNvSpPr>
              <a:spLocks noChangeShapeType="1"/>
            </p:cNvSpPr>
            <p:nvPr/>
          </p:nvSpPr>
          <p:spPr bwMode="auto">
            <a:xfrm>
              <a:off x="2424" y="1923"/>
              <a:ext cx="0" cy="1791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2"/>
            <p:cNvSpPr>
              <a:spLocks noChangeShapeType="1"/>
            </p:cNvSpPr>
            <p:nvPr/>
          </p:nvSpPr>
          <p:spPr bwMode="auto">
            <a:xfrm>
              <a:off x="1541" y="1955"/>
              <a:ext cx="0" cy="1791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71"/>
            <p:cNvSpPr>
              <a:spLocks noChangeShapeType="1"/>
            </p:cNvSpPr>
            <p:nvPr/>
          </p:nvSpPr>
          <p:spPr bwMode="auto">
            <a:xfrm>
              <a:off x="3697" y="3058"/>
              <a:ext cx="880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70"/>
            <p:cNvSpPr>
              <a:spLocks noChangeShapeType="1"/>
            </p:cNvSpPr>
            <p:nvPr/>
          </p:nvSpPr>
          <p:spPr bwMode="auto">
            <a:xfrm flipH="1">
              <a:off x="4580" y="1824"/>
              <a:ext cx="0" cy="1815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69"/>
            <p:cNvSpPr>
              <a:spLocks noChangeShapeType="1"/>
            </p:cNvSpPr>
            <p:nvPr/>
          </p:nvSpPr>
          <p:spPr bwMode="auto">
            <a:xfrm>
              <a:off x="1541" y="3366"/>
              <a:ext cx="864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68"/>
            <p:cNvSpPr>
              <a:spLocks noChangeShapeType="1"/>
            </p:cNvSpPr>
            <p:nvPr/>
          </p:nvSpPr>
          <p:spPr bwMode="auto">
            <a:xfrm>
              <a:off x="1541" y="3003"/>
              <a:ext cx="864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67"/>
            <p:cNvSpPr>
              <a:spLocks noChangeShapeType="1"/>
            </p:cNvSpPr>
            <p:nvPr/>
          </p:nvSpPr>
          <p:spPr bwMode="auto">
            <a:xfrm>
              <a:off x="1541" y="2640"/>
              <a:ext cx="864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>
              <a:off x="1545" y="2459"/>
              <a:ext cx="864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65"/>
            <p:cNvSpPr>
              <a:spLocks noChangeShapeType="1"/>
            </p:cNvSpPr>
            <p:nvPr/>
          </p:nvSpPr>
          <p:spPr bwMode="auto">
            <a:xfrm>
              <a:off x="1541" y="3548"/>
              <a:ext cx="864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64"/>
            <p:cNvSpPr>
              <a:spLocks noChangeShapeType="1"/>
            </p:cNvSpPr>
            <p:nvPr/>
          </p:nvSpPr>
          <p:spPr bwMode="auto">
            <a:xfrm>
              <a:off x="1541" y="2277"/>
              <a:ext cx="864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63"/>
            <p:cNvSpPr>
              <a:spLocks noChangeShapeType="1"/>
            </p:cNvSpPr>
            <p:nvPr/>
          </p:nvSpPr>
          <p:spPr bwMode="auto">
            <a:xfrm>
              <a:off x="1541" y="3185"/>
              <a:ext cx="864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62"/>
            <p:cNvSpPr txBox="1">
              <a:spLocks noChangeArrowheads="1"/>
            </p:cNvSpPr>
            <p:nvPr/>
          </p:nvSpPr>
          <p:spPr bwMode="auto">
            <a:xfrm>
              <a:off x="1768" y="3343"/>
              <a:ext cx="4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8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9900"/>
                  </a:solidFill>
                  <a:latin typeface="Times New Roman" panose="02020603050405020304" pitchFamily="18" charset="0"/>
                  <a:ea typeface="ˎ̥"/>
                  <a:cs typeface="ˎ̥"/>
                </a:rPr>
                <a:t> </a:t>
              </a:r>
              <a:r>
                <a:rPr lang="en-US" altLang="zh-CN" sz="2000" b="1" dirty="0" smtClean="0">
                  <a:solidFill>
                    <a:srgbClr val="009900"/>
                  </a:solidFill>
                  <a:latin typeface="Times New Roman" panose="02020603050405020304" pitchFamily="18" charset="0"/>
                  <a:ea typeface="ˎ̥"/>
                  <a:cs typeface="ˎ̥"/>
                </a:rPr>
                <a:t>34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61"/>
            <p:cNvSpPr txBox="1">
              <a:spLocks noChangeArrowheads="1"/>
            </p:cNvSpPr>
            <p:nvPr/>
          </p:nvSpPr>
          <p:spPr bwMode="auto">
            <a:xfrm>
              <a:off x="1813" y="3139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8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 smtClean="0">
                  <a:solidFill>
                    <a:srgbClr val="009900"/>
                  </a:solidFill>
                  <a:latin typeface="Times New Roman" panose="02020603050405020304" pitchFamily="18" charset="0"/>
                  <a:ea typeface="ˎ̥"/>
                  <a:cs typeface="ˎ̥"/>
                </a:rPr>
                <a:t>12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60"/>
            <p:cNvSpPr txBox="1">
              <a:spLocks noChangeArrowheads="1"/>
            </p:cNvSpPr>
            <p:nvPr/>
          </p:nvSpPr>
          <p:spPr bwMode="auto">
            <a:xfrm>
              <a:off x="1813" y="2958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8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ea typeface="ˎ̥"/>
                  <a:cs typeface="ˎ̥"/>
                </a:rPr>
                <a:t>00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59"/>
            <p:cNvSpPr txBox="1">
              <a:spLocks noChangeArrowheads="1"/>
            </p:cNvSpPr>
            <p:nvPr/>
          </p:nvSpPr>
          <p:spPr bwMode="auto">
            <a:xfrm>
              <a:off x="1813" y="2776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8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ea typeface="ˎ̥"/>
                  <a:cs typeface="ˎ̥"/>
                </a:rPr>
                <a:t>00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58"/>
            <p:cNvSpPr txBox="1">
              <a:spLocks noChangeArrowheads="1"/>
            </p:cNvSpPr>
            <p:nvPr/>
          </p:nvSpPr>
          <p:spPr bwMode="auto">
            <a:xfrm>
              <a:off x="1813" y="2595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8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ea typeface="ˎ̥"/>
                  <a:cs typeface="ˎ̥"/>
                </a:rPr>
                <a:t>10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6" name="Text Box 57"/>
            <p:cNvSpPr txBox="1">
              <a:spLocks noChangeArrowheads="1"/>
            </p:cNvSpPr>
            <p:nvPr/>
          </p:nvSpPr>
          <p:spPr bwMode="auto">
            <a:xfrm>
              <a:off x="1813" y="2051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8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ea typeface="ˎ̥"/>
                  <a:cs typeface="ˎ̥"/>
                </a:rPr>
                <a:t>00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56"/>
            <p:cNvSpPr txBox="1">
              <a:spLocks noChangeArrowheads="1"/>
            </p:cNvSpPr>
            <p:nvPr/>
          </p:nvSpPr>
          <p:spPr bwMode="auto">
            <a:xfrm>
              <a:off x="1813" y="2232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8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ˎ̥"/>
                  <a:cs typeface="ˎ̥"/>
                </a:rPr>
                <a:t>0</a:t>
              </a:r>
              <a:r>
                <a:rPr lang="en-US" altLang="zh-CN" sz="2000" b="1" dirty="0">
                  <a:solidFill>
                    <a:srgbClr val="009900"/>
                  </a:solidFill>
                  <a:latin typeface="Times New Roman" panose="02020603050405020304" pitchFamily="18" charset="0"/>
                  <a:ea typeface="ˎ̥"/>
                  <a:cs typeface="ˎ̥"/>
                </a:rPr>
                <a:t>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55"/>
            <p:cNvSpPr txBox="1">
              <a:spLocks noChangeArrowheads="1"/>
            </p:cNvSpPr>
            <p:nvPr/>
          </p:nvSpPr>
          <p:spPr bwMode="auto">
            <a:xfrm>
              <a:off x="1813" y="2414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8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ˎ̥"/>
                  <a:cs typeface="ˎ̥"/>
                </a:rPr>
                <a:t>92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54"/>
            <p:cNvSpPr txBox="1">
              <a:spLocks noChangeArrowheads="1"/>
            </p:cNvSpPr>
            <p:nvPr/>
          </p:nvSpPr>
          <p:spPr bwMode="auto">
            <a:xfrm>
              <a:off x="317" y="2777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8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段界限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0" name="Text Box 53"/>
            <p:cNvSpPr txBox="1">
              <a:spLocks noChangeArrowheads="1"/>
            </p:cNvSpPr>
            <p:nvPr/>
          </p:nvSpPr>
          <p:spPr bwMode="auto">
            <a:xfrm>
              <a:off x="316" y="2141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8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3333FF"/>
                  </a:solidFill>
                  <a:latin typeface="Times New Roman" panose="02020603050405020304" pitchFamily="18" charset="0"/>
                </a:rPr>
                <a:t>段基地址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1" name="AutoShape 52"/>
            <p:cNvSpPr>
              <a:spLocks/>
            </p:cNvSpPr>
            <p:nvPr/>
          </p:nvSpPr>
          <p:spPr bwMode="auto">
            <a:xfrm>
              <a:off x="1405" y="3185"/>
              <a:ext cx="46" cy="272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25400" cap="sq">
              <a:solidFill>
                <a:srgbClr val="0099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utoShape 51"/>
            <p:cNvSpPr>
              <a:spLocks/>
            </p:cNvSpPr>
            <p:nvPr/>
          </p:nvSpPr>
          <p:spPr bwMode="auto">
            <a:xfrm>
              <a:off x="1405" y="2656"/>
              <a:ext cx="46" cy="484"/>
            </a:xfrm>
            <a:prstGeom prst="leftBrace">
              <a:avLst>
                <a:gd name="adj1" fmla="val 87681"/>
                <a:gd name="adj2" fmla="val 50000"/>
              </a:avLst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50"/>
            <p:cNvSpPr>
              <a:spLocks noChangeShapeType="1"/>
            </p:cNvSpPr>
            <p:nvPr/>
          </p:nvSpPr>
          <p:spPr bwMode="auto">
            <a:xfrm flipH="1" flipV="1">
              <a:off x="997" y="2369"/>
              <a:ext cx="363" cy="499"/>
            </a:xfrm>
            <a:prstGeom prst="lin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49"/>
            <p:cNvSpPr>
              <a:spLocks noChangeShapeType="1"/>
            </p:cNvSpPr>
            <p:nvPr/>
          </p:nvSpPr>
          <p:spPr bwMode="auto">
            <a:xfrm flipH="1">
              <a:off x="997" y="2142"/>
              <a:ext cx="499" cy="135"/>
            </a:xfrm>
            <a:prstGeom prst="lin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8"/>
            <p:cNvSpPr>
              <a:spLocks noChangeShapeType="1"/>
            </p:cNvSpPr>
            <p:nvPr/>
          </p:nvSpPr>
          <p:spPr bwMode="auto">
            <a:xfrm flipH="1" flipV="1">
              <a:off x="815" y="2913"/>
              <a:ext cx="545" cy="408"/>
            </a:xfrm>
            <a:prstGeom prst="line">
              <a:avLst/>
            </a:prstGeom>
            <a:noFill/>
            <a:ln w="25400" cap="sq">
              <a:solidFill>
                <a:srgbClr val="0099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7"/>
            <p:cNvSpPr>
              <a:spLocks noChangeShapeType="1"/>
            </p:cNvSpPr>
            <p:nvPr/>
          </p:nvSpPr>
          <p:spPr bwMode="auto">
            <a:xfrm>
              <a:off x="1042" y="3503"/>
              <a:ext cx="40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 flipV="1">
              <a:off x="3265" y="3004"/>
              <a:ext cx="363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AutoShape 45"/>
            <p:cNvSpPr>
              <a:spLocks/>
            </p:cNvSpPr>
            <p:nvPr/>
          </p:nvSpPr>
          <p:spPr bwMode="auto">
            <a:xfrm flipH="1">
              <a:off x="2494" y="2097"/>
              <a:ext cx="182" cy="1452"/>
            </a:xfrm>
            <a:prstGeom prst="leftBrace">
              <a:avLst>
                <a:gd name="adj1" fmla="val 66484"/>
                <a:gd name="adj2" fmla="val 50000"/>
              </a:avLst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44"/>
            <p:cNvSpPr txBox="1">
              <a:spLocks noChangeArrowheads="1"/>
            </p:cNvSpPr>
            <p:nvPr/>
          </p:nvSpPr>
          <p:spPr bwMode="auto">
            <a:xfrm>
              <a:off x="4580" y="2916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8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 u="sng">
                  <a:latin typeface="Times New Roman" panose="02020603050405020304" pitchFamily="18" charset="0"/>
                  <a:ea typeface="ˎ̥"/>
                  <a:cs typeface="ˎ̥"/>
                </a:rPr>
                <a:t>00100000H</a:t>
              </a:r>
              <a:endParaRPr lang="en-US" altLang="zh-CN" u="sng">
                <a:latin typeface="Times New Roman" panose="02020603050405020304" pitchFamily="18" charset="0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4580" y="2278"/>
              <a:ext cx="9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8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 dirty="0" smtClean="0">
                  <a:latin typeface="Times New Roman" panose="02020603050405020304" pitchFamily="18" charset="0"/>
                  <a:ea typeface="ˎ̥"/>
                  <a:cs typeface="ˎ̥"/>
                </a:rPr>
                <a:t>00101234H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3708" y="2372"/>
              <a:ext cx="864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H="1">
              <a:off x="3690" y="1866"/>
              <a:ext cx="4" cy="1805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3855" y="2550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8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800" b="1">
                  <a:latin typeface="Times New Roman" panose="02020603050405020304" pitchFamily="18" charset="0"/>
                </a:rPr>
                <a:t>数据段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2630" y="2700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8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800" b="1">
                  <a:latin typeface="Times New Roman" panose="02020603050405020304" pitchFamily="18" charset="0"/>
                </a:rPr>
                <a:t>描述符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38"/>
            <p:cNvSpPr txBox="1">
              <a:spLocks noChangeArrowheads="1"/>
            </p:cNvSpPr>
            <p:nvPr/>
          </p:nvSpPr>
          <p:spPr bwMode="auto">
            <a:xfrm>
              <a:off x="3681" y="1189"/>
              <a:ext cx="8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8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800" b="1">
                  <a:latin typeface="Times New Roman" panose="02020603050405020304" pitchFamily="18" charset="0"/>
                </a:rPr>
                <a:t>存储器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861" y="2414"/>
              <a:ext cx="635" cy="454"/>
            </a:xfrm>
            <a:prstGeom prst="line">
              <a:avLst/>
            </a:prstGeom>
            <a:noFill/>
            <a:ln w="25400" cap="sq">
              <a:solidFill>
                <a:srgbClr val="0099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36"/>
            <p:cNvSpPr txBox="1">
              <a:spLocks noChangeArrowheads="1"/>
            </p:cNvSpPr>
            <p:nvPr/>
          </p:nvSpPr>
          <p:spPr bwMode="auto">
            <a:xfrm>
              <a:off x="317" y="2505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8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粒度</a:t>
              </a:r>
              <a:r>
                <a:rPr lang="en-US" altLang="zh-CN" sz="1800" b="1">
                  <a:solidFill>
                    <a:schemeClr val="hlink"/>
                  </a:solidFill>
                  <a:latin typeface="Times New Roman" panose="02020603050405020304" pitchFamily="18" charset="0"/>
                  <a:ea typeface="ˎ̥"/>
                  <a:cs typeface="ˎ̥"/>
                </a:rPr>
                <a:t>=0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9" name="Line 35"/>
            <p:cNvSpPr>
              <a:spLocks noChangeShapeType="1"/>
            </p:cNvSpPr>
            <p:nvPr/>
          </p:nvSpPr>
          <p:spPr bwMode="auto">
            <a:xfrm>
              <a:off x="3129" y="2822"/>
              <a:ext cx="13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34"/>
            <p:cNvSpPr>
              <a:spLocks noChangeShapeType="1"/>
            </p:cNvSpPr>
            <p:nvPr/>
          </p:nvSpPr>
          <p:spPr bwMode="auto">
            <a:xfrm flipH="1">
              <a:off x="3264" y="2822"/>
              <a:ext cx="1" cy="18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" name="Group 27"/>
            <p:cNvGrpSpPr>
              <a:grpSpLocks/>
            </p:cNvGrpSpPr>
            <p:nvPr/>
          </p:nvGrpSpPr>
          <p:grpSpPr bwMode="auto">
            <a:xfrm>
              <a:off x="1541" y="1467"/>
              <a:ext cx="884" cy="584"/>
              <a:chOff x="1519" y="1485"/>
              <a:chExt cx="884" cy="584"/>
            </a:xfrm>
          </p:grpSpPr>
          <p:sp>
            <p:nvSpPr>
              <p:cNvPr id="75" name="Line 33"/>
              <p:cNvSpPr>
                <a:spLocks noChangeShapeType="1"/>
              </p:cNvSpPr>
              <p:nvPr/>
            </p:nvSpPr>
            <p:spPr bwMode="auto">
              <a:xfrm>
                <a:off x="1519" y="1487"/>
                <a:ext cx="884" cy="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Line 32"/>
              <p:cNvSpPr>
                <a:spLocks noChangeShapeType="1"/>
              </p:cNvSpPr>
              <p:nvPr/>
            </p:nvSpPr>
            <p:spPr bwMode="auto">
              <a:xfrm flipH="1">
                <a:off x="1519" y="1486"/>
                <a:ext cx="0" cy="404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Line 31"/>
              <p:cNvSpPr>
                <a:spLocks noChangeShapeType="1"/>
              </p:cNvSpPr>
              <p:nvPr/>
            </p:nvSpPr>
            <p:spPr bwMode="auto">
              <a:xfrm>
                <a:off x="2402" y="1485"/>
                <a:ext cx="0" cy="372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Freeform 30"/>
              <p:cNvSpPr>
                <a:spLocks/>
              </p:cNvSpPr>
              <p:nvPr/>
            </p:nvSpPr>
            <p:spPr bwMode="auto">
              <a:xfrm>
                <a:off x="1519" y="1741"/>
                <a:ext cx="884" cy="153"/>
              </a:xfrm>
              <a:custGeom>
                <a:avLst/>
                <a:gdLst>
                  <a:gd name="T0" fmla="*/ 0 w 884"/>
                  <a:gd name="T1" fmla="*/ 149 h 153"/>
                  <a:gd name="T2" fmla="*/ 104 w 884"/>
                  <a:gd name="T3" fmla="*/ 77 h 153"/>
                  <a:gd name="T4" fmla="*/ 179 w 884"/>
                  <a:gd name="T5" fmla="*/ 32 h 153"/>
                  <a:gd name="T6" fmla="*/ 269 w 884"/>
                  <a:gd name="T7" fmla="*/ 8 h 153"/>
                  <a:gd name="T8" fmla="*/ 407 w 884"/>
                  <a:gd name="T9" fmla="*/ 14 h 153"/>
                  <a:gd name="T10" fmla="*/ 521 w 884"/>
                  <a:gd name="T11" fmla="*/ 77 h 153"/>
                  <a:gd name="T12" fmla="*/ 635 w 884"/>
                  <a:gd name="T13" fmla="*/ 140 h 153"/>
                  <a:gd name="T14" fmla="*/ 761 w 884"/>
                  <a:gd name="T15" fmla="*/ 149 h 153"/>
                  <a:gd name="T16" fmla="*/ 884 w 884"/>
                  <a:gd name="T17" fmla="*/ 11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4" h="153">
                    <a:moveTo>
                      <a:pt x="0" y="149"/>
                    </a:moveTo>
                    <a:cubicBezTo>
                      <a:pt x="47" y="119"/>
                      <a:pt x="65" y="103"/>
                      <a:pt x="104" y="77"/>
                    </a:cubicBezTo>
                    <a:cubicBezTo>
                      <a:pt x="140" y="53"/>
                      <a:pt x="151" y="43"/>
                      <a:pt x="179" y="32"/>
                    </a:cubicBezTo>
                    <a:cubicBezTo>
                      <a:pt x="207" y="21"/>
                      <a:pt x="231" y="11"/>
                      <a:pt x="269" y="8"/>
                    </a:cubicBezTo>
                    <a:cubicBezTo>
                      <a:pt x="338" y="5"/>
                      <a:pt x="335" y="0"/>
                      <a:pt x="407" y="14"/>
                    </a:cubicBezTo>
                    <a:cubicBezTo>
                      <a:pt x="464" y="35"/>
                      <a:pt x="485" y="50"/>
                      <a:pt x="521" y="77"/>
                    </a:cubicBezTo>
                    <a:cubicBezTo>
                      <a:pt x="552" y="102"/>
                      <a:pt x="578" y="113"/>
                      <a:pt x="635" y="140"/>
                    </a:cubicBezTo>
                    <a:cubicBezTo>
                      <a:pt x="672" y="153"/>
                      <a:pt x="720" y="153"/>
                      <a:pt x="761" y="149"/>
                    </a:cubicBezTo>
                    <a:cubicBezTo>
                      <a:pt x="802" y="145"/>
                      <a:pt x="859" y="123"/>
                      <a:pt x="884" y="116"/>
                    </a:cubicBezTo>
                  </a:path>
                </a:pathLst>
              </a:cu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29"/>
              <p:cNvSpPr>
                <a:spLocks noChangeShapeType="1"/>
              </p:cNvSpPr>
              <p:nvPr/>
            </p:nvSpPr>
            <p:spPr bwMode="auto">
              <a:xfrm>
                <a:off x="1519" y="2069"/>
                <a:ext cx="864" cy="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Freeform 28"/>
              <p:cNvSpPr>
                <a:spLocks/>
              </p:cNvSpPr>
              <p:nvPr/>
            </p:nvSpPr>
            <p:spPr bwMode="auto">
              <a:xfrm>
                <a:off x="1519" y="1821"/>
                <a:ext cx="884" cy="153"/>
              </a:xfrm>
              <a:custGeom>
                <a:avLst/>
                <a:gdLst>
                  <a:gd name="T0" fmla="*/ 0 w 884"/>
                  <a:gd name="T1" fmla="*/ 149 h 153"/>
                  <a:gd name="T2" fmla="*/ 104 w 884"/>
                  <a:gd name="T3" fmla="*/ 77 h 153"/>
                  <a:gd name="T4" fmla="*/ 179 w 884"/>
                  <a:gd name="T5" fmla="*/ 32 h 153"/>
                  <a:gd name="T6" fmla="*/ 269 w 884"/>
                  <a:gd name="T7" fmla="*/ 8 h 153"/>
                  <a:gd name="T8" fmla="*/ 407 w 884"/>
                  <a:gd name="T9" fmla="*/ 14 h 153"/>
                  <a:gd name="T10" fmla="*/ 521 w 884"/>
                  <a:gd name="T11" fmla="*/ 77 h 153"/>
                  <a:gd name="T12" fmla="*/ 635 w 884"/>
                  <a:gd name="T13" fmla="*/ 140 h 153"/>
                  <a:gd name="T14" fmla="*/ 761 w 884"/>
                  <a:gd name="T15" fmla="*/ 149 h 153"/>
                  <a:gd name="T16" fmla="*/ 884 w 884"/>
                  <a:gd name="T17" fmla="*/ 11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4" h="153">
                    <a:moveTo>
                      <a:pt x="0" y="149"/>
                    </a:moveTo>
                    <a:cubicBezTo>
                      <a:pt x="47" y="119"/>
                      <a:pt x="65" y="103"/>
                      <a:pt x="104" y="77"/>
                    </a:cubicBezTo>
                    <a:cubicBezTo>
                      <a:pt x="140" y="53"/>
                      <a:pt x="151" y="43"/>
                      <a:pt x="179" y="32"/>
                    </a:cubicBezTo>
                    <a:cubicBezTo>
                      <a:pt x="207" y="21"/>
                      <a:pt x="231" y="11"/>
                      <a:pt x="269" y="8"/>
                    </a:cubicBezTo>
                    <a:cubicBezTo>
                      <a:pt x="338" y="5"/>
                      <a:pt x="335" y="0"/>
                      <a:pt x="407" y="14"/>
                    </a:cubicBezTo>
                    <a:cubicBezTo>
                      <a:pt x="464" y="35"/>
                      <a:pt x="485" y="50"/>
                      <a:pt x="521" y="77"/>
                    </a:cubicBezTo>
                    <a:cubicBezTo>
                      <a:pt x="552" y="102"/>
                      <a:pt x="578" y="113"/>
                      <a:pt x="635" y="140"/>
                    </a:cubicBezTo>
                    <a:cubicBezTo>
                      <a:pt x="672" y="153"/>
                      <a:pt x="720" y="153"/>
                      <a:pt x="761" y="149"/>
                    </a:cubicBezTo>
                    <a:cubicBezTo>
                      <a:pt x="802" y="145"/>
                      <a:pt x="859" y="123"/>
                      <a:pt x="884" y="116"/>
                    </a:cubicBezTo>
                  </a:path>
                </a:pathLst>
              </a:cu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2" name="Group 21"/>
            <p:cNvGrpSpPr>
              <a:grpSpLocks/>
            </p:cNvGrpSpPr>
            <p:nvPr/>
          </p:nvGrpSpPr>
          <p:grpSpPr bwMode="auto">
            <a:xfrm>
              <a:off x="3685" y="1420"/>
              <a:ext cx="894" cy="439"/>
              <a:chOff x="3663" y="1438"/>
              <a:chExt cx="894" cy="439"/>
            </a:xfrm>
          </p:grpSpPr>
          <p:sp>
            <p:nvSpPr>
              <p:cNvPr id="70" name="Line 26"/>
              <p:cNvSpPr>
                <a:spLocks noChangeShapeType="1"/>
              </p:cNvSpPr>
              <p:nvPr/>
            </p:nvSpPr>
            <p:spPr bwMode="auto">
              <a:xfrm>
                <a:off x="3671" y="1438"/>
                <a:ext cx="886" cy="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25"/>
              <p:cNvSpPr>
                <a:spLocks noChangeShapeType="1"/>
              </p:cNvSpPr>
              <p:nvPr/>
            </p:nvSpPr>
            <p:spPr bwMode="auto">
              <a:xfrm>
                <a:off x="3663" y="1440"/>
                <a:ext cx="0" cy="272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24"/>
              <p:cNvSpPr>
                <a:spLocks noChangeShapeType="1"/>
              </p:cNvSpPr>
              <p:nvPr/>
            </p:nvSpPr>
            <p:spPr bwMode="auto">
              <a:xfrm>
                <a:off x="4557" y="1439"/>
                <a:ext cx="0" cy="245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Freeform 23"/>
              <p:cNvSpPr>
                <a:spLocks/>
              </p:cNvSpPr>
              <p:nvPr/>
            </p:nvSpPr>
            <p:spPr bwMode="auto">
              <a:xfrm>
                <a:off x="3663" y="1570"/>
                <a:ext cx="884" cy="153"/>
              </a:xfrm>
              <a:custGeom>
                <a:avLst/>
                <a:gdLst>
                  <a:gd name="T0" fmla="*/ 0 w 884"/>
                  <a:gd name="T1" fmla="*/ 149 h 153"/>
                  <a:gd name="T2" fmla="*/ 104 w 884"/>
                  <a:gd name="T3" fmla="*/ 77 h 153"/>
                  <a:gd name="T4" fmla="*/ 179 w 884"/>
                  <a:gd name="T5" fmla="*/ 32 h 153"/>
                  <a:gd name="T6" fmla="*/ 269 w 884"/>
                  <a:gd name="T7" fmla="*/ 8 h 153"/>
                  <a:gd name="T8" fmla="*/ 407 w 884"/>
                  <a:gd name="T9" fmla="*/ 14 h 153"/>
                  <a:gd name="T10" fmla="*/ 521 w 884"/>
                  <a:gd name="T11" fmla="*/ 77 h 153"/>
                  <a:gd name="T12" fmla="*/ 635 w 884"/>
                  <a:gd name="T13" fmla="*/ 140 h 153"/>
                  <a:gd name="T14" fmla="*/ 761 w 884"/>
                  <a:gd name="T15" fmla="*/ 149 h 153"/>
                  <a:gd name="T16" fmla="*/ 884 w 884"/>
                  <a:gd name="T17" fmla="*/ 11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4" h="153">
                    <a:moveTo>
                      <a:pt x="0" y="149"/>
                    </a:moveTo>
                    <a:cubicBezTo>
                      <a:pt x="47" y="119"/>
                      <a:pt x="65" y="103"/>
                      <a:pt x="104" y="77"/>
                    </a:cubicBezTo>
                    <a:cubicBezTo>
                      <a:pt x="140" y="53"/>
                      <a:pt x="151" y="43"/>
                      <a:pt x="179" y="32"/>
                    </a:cubicBezTo>
                    <a:cubicBezTo>
                      <a:pt x="207" y="21"/>
                      <a:pt x="231" y="11"/>
                      <a:pt x="269" y="8"/>
                    </a:cubicBezTo>
                    <a:cubicBezTo>
                      <a:pt x="338" y="5"/>
                      <a:pt x="335" y="0"/>
                      <a:pt x="407" y="14"/>
                    </a:cubicBezTo>
                    <a:cubicBezTo>
                      <a:pt x="464" y="35"/>
                      <a:pt x="485" y="50"/>
                      <a:pt x="521" y="77"/>
                    </a:cubicBezTo>
                    <a:cubicBezTo>
                      <a:pt x="552" y="102"/>
                      <a:pt x="578" y="113"/>
                      <a:pt x="635" y="140"/>
                    </a:cubicBezTo>
                    <a:cubicBezTo>
                      <a:pt x="672" y="153"/>
                      <a:pt x="720" y="153"/>
                      <a:pt x="761" y="149"/>
                    </a:cubicBezTo>
                    <a:cubicBezTo>
                      <a:pt x="802" y="145"/>
                      <a:pt x="859" y="123"/>
                      <a:pt x="884" y="116"/>
                    </a:cubicBezTo>
                  </a:path>
                </a:pathLst>
              </a:cu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Freeform 22"/>
              <p:cNvSpPr>
                <a:spLocks/>
              </p:cNvSpPr>
              <p:nvPr/>
            </p:nvSpPr>
            <p:spPr bwMode="auto">
              <a:xfrm>
                <a:off x="3672" y="1724"/>
                <a:ext cx="884" cy="153"/>
              </a:xfrm>
              <a:custGeom>
                <a:avLst/>
                <a:gdLst>
                  <a:gd name="T0" fmla="*/ 0 w 884"/>
                  <a:gd name="T1" fmla="*/ 149 h 153"/>
                  <a:gd name="T2" fmla="*/ 104 w 884"/>
                  <a:gd name="T3" fmla="*/ 77 h 153"/>
                  <a:gd name="T4" fmla="*/ 179 w 884"/>
                  <a:gd name="T5" fmla="*/ 32 h 153"/>
                  <a:gd name="T6" fmla="*/ 269 w 884"/>
                  <a:gd name="T7" fmla="*/ 8 h 153"/>
                  <a:gd name="T8" fmla="*/ 407 w 884"/>
                  <a:gd name="T9" fmla="*/ 14 h 153"/>
                  <a:gd name="T10" fmla="*/ 521 w 884"/>
                  <a:gd name="T11" fmla="*/ 77 h 153"/>
                  <a:gd name="T12" fmla="*/ 635 w 884"/>
                  <a:gd name="T13" fmla="*/ 140 h 153"/>
                  <a:gd name="T14" fmla="*/ 761 w 884"/>
                  <a:gd name="T15" fmla="*/ 149 h 153"/>
                  <a:gd name="T16" fmla="*/ 884 w 884"/>
                  <a:gd name="T17" fmla="*/ 11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4" h="153">
                    <a:moveTo>
                      <a:pt x="0" y="149"/>
                    </a:moveTo>
                    <a:cubicBezTo>
                      <a:pt x="47" y="119"/>
                      <a:pt x="65" y="103"/>
                      <a:pt x="104" y="77"/>
                    </a:cubicBezTo>
                    <a:cubicBezTo>
                      <a:pt x="140" y="53"/>
                      <a:pt x="151" y="43"/>
                      <a:pt x="179" y="32"/>
                    </a:cubicBezTo>
                    <a:cubicBezTo>
                      <a:pt x="207" y="21"/>
                      <a:pt x="231" y="11"/>
                      <a:pt x="269" y="8"/>
                    </a:cubicBezTo>
                    <a:cubicBezTo>
                      <a:pt x="338" y="5"/>
                      <a:pt x="335" y="0"/>
                      <a:pt x="407" y="14"/>
                    </a:cubicBezTo>
                    <a:cubicBezTo>
                      <a:pt x="464" y="35"/>
                      <a:pt x="485" y="50"/>
                      <a:pt x="521" y="77"/>
                    </a:cubicBezTo>
                    <a:cubicBezTo>
                      <a:pt x="552" y="102"/>
                      <a:pt x="578" y="113"/>
                      <a:pt x="635" y="140"/>
                    </a:cubicBezTo>
                    <a:cubicBezTo>
                      <a:pt x="672" y="153"/>
                      <a:pt x="720" y="153"/>
                      <a:pt x="761" y="149"/>
                    </a:cubicBezTo>
                    <a:cubicBezTo>
                      <a:pt x="802" y="145"/>
                      <a:pt x="859" y="123"/>
                      <a:pt x="884" y="116"/>
                    </a:cubicBezTo>
                  </a:path>
                </a:pathLst>
              </a:cu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" name="Group 15"/>
            <p:cNvGrpSpPr>
              <a:grpSpLocks/>
            </p:cNvGrpSpPr>
            <p:nvPr/>
          </p:nvGrpSpPr>
          <p:grpSpPr bwMode="auto">
            <a:xfrm>
              <a:off x="3688" y="3528"/>
              <a:ext cx="893" cy="579"/>
              <a:chOff x="3666" y="3546"/>
              <a:chExt cx="893" cy="579"/>
            </a:xfrm>
          </p:grpSpPr>
          <p:sp>
            <p:nvSpPr>
              <p:cNvPr id="65" name="Line 20"/>
              <p:cNvSpPr>
                <a:spLocks noChangeShapeType="1"/>
              </p:cNvSpPr>
              <p:nvPr/>
            </p:nvSpPr>
            <p:spPr bwMode="auto">
              <a:xfrm>
                <a:off x="3666" y="4125"/>
                <a:ext cx="893" cy="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>
                <a:off x="3666" y="3853"/>
                <a:ext cx="0" cy="272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18"/>
              <p:cNvSpPr>
                <a:spLocks noChangeShapeType="1"/>
              </p:cNvSpPr>
              <p:nvPr/>
            </p:nvSpPr>
            <p:spPr bwMode="auto">
              <a:xfrm flipH="1">
                <a:off x="4558" y="3820"/>
                <a:ext cx="0" cy="29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Freeform 17"/>
              <p:cNvSpPr>
                <a:spLocks/>
              </p:cNvSpPr>
              <p:nvPr/>
            </p:nvSpPr>
            <p:spPr bwMode="auto">
              <a:xfrm>
                <a:off x="3669" y="3546"/>
                <a:ext cx="884" cy="153"/>
              </a:xfrm>
              <a:custGeom>
                <a:avLst/>
                <a:gdLst>
                  <a:gd name="T0" fmla="*/ 0 w 884"/>
                  <a:gd name="T1" fmla="*/ 149 h 153"/>
                  <a:gd name="T2" fmla="*/ 104 w 884"/>
                  <a:gd name="T3" fmla="*/ 77 h 153"/>
                  <a:gd name="T4" fmla="*/ 179 w 884"/>
                  <a:gd name="T5" fmla="*/ 32 h 153"/>
                  <a:gd name="T6" fmla="*/ 269 w 884"/>
                  <a:gd name="T7" fmla="*/ 8 h 153"/>
                  <a:gd name="T8" fmla="*/ 407 w 884"/>
                  <a:gd name="T9" fmla="*/ 14 h 153"/>
                  <a:gd name="T10" fmla="*/ 521 w 884"/>
                  <a:gd name="T11" fmla="*/ 77 h 153"/>
                  <a:gd name="T12" fmla="*/ 635 w 884"/>
                  <a:gd name="T13" fmla="*/ 140 h 153"/>
                  <a:gd name="T14" fmla="*/ 761 w 884"/>
                  <a:gd name="T15" fmla="*/ 149 h 153"/>
                  <a:gd name="T16" fmla="*/ 884 w 884"/>
                  <a:gd name="T17" fmla="*/ 11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4" h="153">
                    <a:moveTo>
                      <a:pt x="0" y="149"/>
                    </a:moveTo>
                    <a:cubicBezTo>
                      <a:pt x="47" y="119"/>
                      <a:pt x="65" y="103"/>
                      <a:pt x="104" y="77"/>
                    </a:cubicBezTo>
                    <a:cubicBezTo>
                      <a:pt x="140" y="53"/>
                      <a:pt x="151" y="43"/>
                      <a:pt x="179" y="32"/>
                    </a:cubicBezTo>
                    <a:cubicBezTo>
                      <a:pt x="207" y="21"/>
                      <a:pt x="231" y="11"/>
                      <a:pt x="269" y="8"/>
                    </a:cubicBezTo>
                    <a:cubicBezTo>
                      <a:pt x="338" y="5"/>
                      <a:pt x="335" y="0"/>
                      <a:pt x="407" y="14"/>
                    </a:cubicBezTo>
                    <a:cubicBezTo>
                      <a:pt x="464" y="35"/>
                      <a:pt x="485" y="50"/>
                      <a:pt x="521" y="77"/>
                    </a:cubicBezTo>
                    <a:cubicBezTo>
                      <a:pt x="552" y="102"/>
                      <a:pt x="578" y="113"/>
                      <a:pt x="635" y="140"/>
                    </a:cubicBezTo>
                    <a:cubicBezTo>
                      <a:pt x="672" y="153"/>
                      <a:pt x="720" y="153"/>
                      <a:pt x="761" y="149"/>
                    </a:cubicBezTo>
                    <a:cubicBezTo>
                      <a:pt x="802" y="145"/>
                      <a:pt x="859" y="123"/>
                      <a:pt x="884" y="116"/>
                    </a:cubicBezTo>
                  </a:path>
                </a:pathLst>
              </a:cu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672" y="3702"/>
                <a:ext cx="884" cy="153"/>
              </a:xfrm>
              <a:custGeom>
                <a:avLst/>
                <a:gdLst>
                  <a:gd name="T0" fmla="*/ 0 w 884"/>
                  <a:gd name="T1" fmla="*/ 149 h 153"/>
                  <a:gd name="T2" fmla="*/ 104 w 884"/>
                  <a:gd name="T3" fmla="*/ 77 h 153"/>
                  <a:gd name="T4" fmla="*/ 179 w 884"/>
                  <a:gd name="T5" fmla="*/ 32 h 153"/>
                  <a:gd name="T6" fmla="*/ 269 w 884"/>
                  <a:gd name="T7" fmla="*/ 8 h 153"/>
                  <a:gd name="T8" fmla="*/ 407 w 884"/>
                  <a:gd name="T9" fmla="*/ 14 h 153"/>
                  <a:gd name="T10" fmla="*/ 521 w 884"/>
                  <a:gd name="T11" fmla="*/ 77 h 153"/>
                  <a:gd name="T12" fmla="*/ 635 w 884"/>
                  <a:gd name="T13" fmla="*/ 140 h 153"/>
                  <a:gd name="T14" fmla="*/ 761 w 884"/>
                  <a:gd name="T15" fmla="*/ 149 h 153"/>
                  <a:gd name="T16" fmla="*/ 884 w 884"/>
                  <a:gd name="T17" fmla="*/ 11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4" h="153">
                    <a:moveTo>
                      <a:pt x="0" y="149"/>
                    </a:moveTo>
                    <a:cubicBezTo>
                      <a:pt x="47" y="119"/>
                      <a:pt x="65" y="103"/>
                      <a:pt x="104" y="77"/>
                    </a:cubicBezTo>
                    <a:cubicBezTo>
                      <a:pt x="140" y="53"/>
                      <a:pt x="151" y="43"/>
                      <a:pt x="179" y="32"/>
                    </a:cubicBezTo>
                    <a:cubicBezTo>
                      <a:pt x="207" y="21"/>
                      <a:pt x="231" y="11"/>
                      <a:pt x="269" y="8"/>
                    </a:cubicBezTo>
                    <a:cubicBezTo>
                      <a:pt x="338" y="5"/>
                      <a:pt x="335" y="0"/>
                      <a:pt x="407" y="14"/>
                    </a:cubicBezTo>
                    <a:cubicBezTo>
                      <a:pt x="464" y="35"/>
                      <a:pt x="485" y="50"/>
                      <a:pt x="521" y="77"/>
                    </a:cubicBezTo>
                    <a:cubicBezTo>
                      <a:pt x="552" y="102"/>
                      <a:pt x="578" y="113"/>
                      <a:pt x="635" y="140"/>
                    </a:cubicBezTo>
                    <a:cubicBezTo>
                      <a:pt x="672" y="153"/>
                      <a:pt x="720" y="153"/>
                      <a:pt x="761" y="149"/>
                    </a:cubicBezTo>
                    <a:cubicBezTo>
                      <a:pt x="802" y="145"/>
                      <a:pt x="859" y="123"/>
                      <a:pt x="884" y="116"/>
                    </a:cubicBezTo>
                  </a:path>
                </a:pathLst>
              </a:cu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1541" y="3594"/>
              <a:ext cx="884" cy="153"/>
            </a:xfrm>
            <a:custGeom>
              <a:avLst/>
              <a:gdLst>
                <a:gd name="T0" fmla="*/ 0 w 884"/>
                <a:gd name="T1" fmla="*/ 149 h 153"/>
                <a:gd name="T2" fmla="*/ 104 w 884"/>
                <a:gd name="T3" fmla="*/ 77 h 153"/>
                <a:gd name="T4" fmla="*/ 179 w 884"/>
                <a:gd name="T5" fmla="*/ 32 h 153"/>
                <a:gd name="T6" fmla="*/ 269 w 884"/>
                <a:gd name="T7" fmla="*/ 8 h 153"/>
                <a:gd name="T8" fmla="*/ 407 w 884"/>
                <a:gd name="T9" fmla="*/ 14 h 153"/>
                <a:gd name="T10" fmla="*/ 521 w 884"/>
                <a:gd name="T11" fmla="*/ 77 h 153"/>
                <a:gd name="T12" fmla="*/ 635 w 884"/>
                <a:gd name="T13" fmla="*/ 140 h 153"/>
                <a:gd name="T14" fmla="*/ 761 w 884"/>
                <a:gd name="T15" fmla="*/ 149 h 153"/>
                <a:gd name="T16" fmla="*/ 884 w 884"/>
                <a:gd name="T17" fmla="*/ 1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4" h="153">
                  <a:moveTo>
                    <a:pt x="0" y="149"/>
                  </a:moveTo>
                  <a:cubicBezTo>
                    <a:pt x="47" y="119"/>
                    <a:pt x="65" y="103"/>
                    <a:pt x="104" y="77"/>
                  </a:cubicBezTo>
                  <a:cubicBezTo>
                    <a:pt x="140" y="53"/>
                    <a:pt x="151" y="43"/>
                    <a:pt x="179" y="32"/>
                  </a:cubicBezTo>
                  <a:cubicBezTo>
                    <a:pt x="207" y="21"/>
                    <a:pt x="231" y="11"/>
                    <a:pt x="269" y="8"/>
                  </a:cubicBezTo>
                  <a:cubicBezTo>
                    <a:pt x="338" y="5"/>
                    <a:pt x="335" y="0"/>
                    <a:pt x="407" y="14"/>
                  </a:cubicBezTo>
                  <a:cubicBezTo>
                    <a:pt x="464" y="35"/>
                    <a:pt x="485" y="50"/>
                    <a:pt x="521" y="77"/>
                  </a:cubicBezTo>
                  <a:cubicBezTo>
                    <a:pt x="552" y="102"/>
                    <a:pt x="578" y="113"/>
                    <a:pt x="635" y="140"/>
                  </a:cubicBezTo>
                  <a:cubicBezTo>
                    <a:pt x="672" y="153"/>
                    <a:pt x="720" y="153"/>
                    <a:pt x="761" y="149"/>
                  </a:cubicBezTo>
                  <a:cubicBezTo>
                    <a:pt x="802" y="145"/>
                    <a:pt x="859" y="123"/>
                    <a:pt x="884" y="116"/>
                  </a:cubicBezTo>
                </a:path>
              </a:pathLst>
            </a:cu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" name="Group 9"/>
            <p:cNvGrpSpPr>
              <a:grpSpLocks/>
            </p:cNvGrpSpPr>
            <p:nvPr/>
          </p:nvGrpSpPr>
          <p:grpSpPr bwMode="auto">
            <a:xfrm>
              <a:off x="1541" y="3730"/>
              <a:ext cx="886" cy="364"/>
              <a:chOff x="1519" y="3748"/>
              <a:chExt cx="886" cy="364"/>
            </a:xfrm>
          </p:grpSpPr>
          <p:sp>
            <p:nvSpPr>
              <p:cNvPr id="61" name="Line 13"/>
              <p:cNvSpPr>
                <a:spLocks noChangeShapeType="1"/>
              </p:cNvSpPr>
              <p:nvPr/>
            </p:nvSpPr>
            <p:spPr bwMode="auto">
              <a:xfrm>
                <a:off x="1523" y="4110"/>
                <a:ext cx="864" cy="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Line 12"/>
              <p:cNvSpPr>
                <a:spLocks noChangeShapeType="1"/>
              </p:cNvSpPr>
              <p:nvPr/>
            </p:nvSpPr>
            <p:spPr bwMode="auto">
              <a:xfrm>
                <a:off x="1519" y="3899"/>
                <a:ext cx="0" cy="204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Line 11"/>
              <p:cNvSpPr>
                <a:spLocks noChangeShapeType="1"/>
              </p:cNvSpPr>
              <p:nvPr/>
            </p:nvSpPr>
            <p:spPr bwMode="auto">
              <a:xfrm>
                <a:off x="2405" y="3863"/>
                <a:ext cx="0" cy="249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Freeform 10"/>
              <p:cNvSpPr>
                <a:spLocks/>
              </p:cNvSpPr>
              <p:nvPr/>
            </p:nvSpPr>
            <p:spPr bwMode="auto">
              <a:xfrm>
                <a:off x="1519" y="3748"/>
                <a:ext cx="884" cy="153"/>
              </a:xfrm>
              <a:custGeom>
                <a:avLst/>
                <a:gdLst>
                  <a:gd name="T0" fmla="*/ 0 w 884"/>
                  <a:gd name="T1" fmla="*/ 149 h 153"/>
                  <a:gd name="T2" fmla="*/ 104 w 884"/>
                  <a:gd name="T3" fmla="*/ 77 h 153"/>
                  <a:gd name="T4" fmla="*/ 179 w 884"/>
                  <a:gd name="T5" fmla="*/ 32 h 153"/>
                  <a:gd name="T6" fmla="*/ 269 w 884"/>
                  <a:gd name="T7" fmla="*/ 8 h 153"/>
                  <a:gd name="T8" fmla="*/ 407 w 884"/>
                  <a:gd name="T9" fmla="*/ 14 h 153"/>
                  <a:gd name="T10" fmla="*/ 521 w 884"/>
                  <a:gd name="T11" fmla="*/ 77 h 153"/>
                  <a:gd name="T12" fmla="*/ 635 w 884"/>
                  <a:gd name="T13" fmla="*/ 140 h 153"/>
                  <a:gd name="T14" fmla="*/ 761 w 884"/>
                  <a:gd name="T15" fmla="*/ 149 h 153"/>
                  <a:gd name="T16" fmla="*/ 884 w 884"/>
                  <a:gd name="T17" fmla="*/ 11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4" h="153">
                    <a:moveTo>
                      <a:pt x="0" y="149"/>
                    </a:moveTo>
                    <a:cubicBezTo>
                      <a:pt x="47" y="119"/>
                      <a:pt x="65" y="103"/>
                      <a:pt x="104" y="77"/>
                    </a:cubicBezTo>
                    <a:cubicBezTo>
                      <a:pt x="140" y="53"/>
                      <a:pt x="151" y="43"/>
                      <a:pt x="179" y="32"/>
                    </a:cubicBezTo>
                    <a:cubicBezTo>
                      <a:pt x="207" y="21"/>
                      <a:pt x="231" y="11"/>
                      <a:pt x="269" y="8"/>
                    </a:cubicBezTo>
                    <a:cubicBezTo>
                      <a:pt x="338" y="5"/>
                      <a:pt x="335" y="0"/>
                      <a:pt x="407" y="14"/>
                    </a:cubicBezTo>
                    <a:cubicBezTo>
                      <a:pt x="464" y="35"/>
                      <a:pt x="485" y="50"/>
                      <a:pt x="521" y="77"/>
                    </a:cubicBezTo>
                    <a:cubicBezTo>
                      <a:pt x="552" y="102"/>
                      <a:pt x="578" y="113"/>
                      <a:pt x="635" y="140"/>
                    </a:cubicBezTo>
                    <a:cubicBezTo>
                      <a:pt x="672" y="153"/>
                      <a:pt x="720" y="153"/>
                      <a:pt x="761" y="149"/>
                    </a:cubicBezTo>
                    <a:cubicBezTo>
                      <a:pt x="802" y="145"/>
                      <a:pt x="859" y="123"/>
                      <a:pt x="884" y="116"/>
                    </a:cubicBezTo>
                  </a:path>
                </a:pathLst>
              </a:cu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" name="Text Box 8"/>
            <p:cNvSpPr txBox="1">
              <a:spLocks noChangeArrowheads="1"/>
            </p:cNvSpPr>
            <p:nvPr/>
          </p:nvSpPr>
          <p:spPr bwMode="auto">
            <a:xfrm>
              <a:off x="453" y="3917"/>
              <a:ext cx="590" cy="266"/>
            </a:xfrm>
            <a:prstGeom prst="rect">
              <a:avLst/>
            </a:prstGeom>
            <a:solidFill>
              <a:schemeClr val="accent2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540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ˎ̥"/>
                  <a:cs typeface="ˎ̥"/>
                </a:rPr>
                <a:t>GDTR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57" name="Line 7"/>
            <p:cNvSpPr>
              <a:spLocks noChangeShapeType="1"/>
            </p:cNvSpPr>
            <p:nvPr/>
          </p:nvSpPr>
          <p:spPr bwMode="auto">
            <a:xfrm flipV="1">
              <a:off x="1042" y="4047"/>
              <a:ext cx="499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6"/>
            <p:cNvSpPr>
              <a:spLocks noChangeShapeType="1"/>
            </p:cNvSpPr>
            <p:nvPr/>
          </p:nvSpPr>
          <p:spPr bwMode="auto">
            <a:xfrm flipV="1">
              <a:off x="1269" y="3548"/>
              <a:ext cx="0" cy="454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5"/>
            <p:cNvSpPr txBox="1">
              <a:spLocks noChangeArrowheads="1"/>
            </p:cNvSpPr>
            <p:nvPr/>
          </p:nvSpPr>
          <p:spPr bwMode="auto">
            <a:xfrm>
              <a:off x="4580" y="3911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8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  <a:ea typeface="ˎ̥"/>
                  <a:cs typeface="ˎ̥"/>
                </a:rPr>
                <a:t>00000000H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0" name="Text Box 4"/>
            <p:cNvSpPr txBox="1">
              <a:spLocks noChangeArrowheads="1"/>
            </p:cNvSpPr>
            <p:nvPr/>
          </p:nvSpPr>
          <p:spPr bwMode="auto">
            <a:xfrm>
              <a:off x="4626" y="1371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8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  <a:ea typeface="ˎ̥"/>
                  <a:cs typeface="ˎ̥"/>
                </a:rPr>
                <a:t>FFFFFFFFH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sp>
        <p:nvSpPr>
          <p:cNvPr id="81" name="Line 93"/>
          <p:cNvSpPr>
            <a:spLocks noChangeShapeType="1"/>
          </p:cNvSpPr>
          <p:nvPr/>
        </p:nvSpPr>
        <p:spPr bwMode="auto">
          <a:xfrm flipV="1">
            <a:off x="10736082" y="3141345"/>
            <a:ext cx="0" cy="719138"/>
          </a:xfrm>
          <a:prstGeom prst="line">
            <a:avLst/>
          </a:prstGeom>
          <a:noFill/>
          <a:ln w="28575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" name="Rectangle 94"/>
          <p:cNvSpPr>
            <a:spLocks noChangeArrowheads="1"/>
          </p:cNvSpPr>
          <p:nvPr/>
        </p:nvSpPr>
        <p:spPr bwMode="auto">
          <a:xfrm>
            <a:off x="9943919" y="3357245"/>
            <a:ext cx="7537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009900"/>
                </a:solidFill>
              </a:rPr>
              <a:t>01234</a:t>
            </a:r>
            <a:endParaRPr lang="zh-CN" altLang="en-US" sz="16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91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7"/>
          <p:cNvSpPr>
            <a:spLocks noChangeArrowheads="1"/>
          </p:cNvSpPr>
          <p:nvPr/>
        </p:nvSpPr>
        <p:spPr bwMode="auto">
          <a:xfrm>
            <a:off x="902517" y="572498"/>
            <a:ext cx="2695575" cy="76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400" b="1" dirty="0">
                <a:solidFill>
                  <a:srgbClr val="800000"/>
                </a:solidFill>
                <a:ea typeface="隶书" panose="02010509060101010101" pitchFamily="49" charset="-122"/>
              </a:rPr>
              <a:t>局部描述符表</a:t>
            </a:r>
            <a:r>
              <a:rPr kumimoji="0" lang="en-US" altLang="zh-CN" sz="2400" b="1" dirty="0" smtClean="0">
                <a:solidFill>
                  <a:srgbClr val="800000"/>
                </a:solidFill>
                <a:ea typeface="eʩ"/>
                <a:cs typeface="eʩ"/>
              </a:rPr>
              <a:t>LDT</a:t>
            </a:r>
          </a:p>
          <a:p>
            <a:r>
              <a:rPr kumimoji="0" lang="zh-CN" altLang="en-US" sz="2400" b="1" dirty="0" smtClean="0">
                <a:solidFill>
                  <a:srgbClr val="800000"/>
                </a:solidFill>
                <a:ea typeface="隶书" panose="02010509060101010101" pitchFamily="49" charset="-122"/>
              </a:rPr>
              <a:t>全部</a:t>
            </a:r>
            <a:r>
              <a:rPr kumimoji="0" lang="zh-CN" altLang="en-US" sz="2400" b="1" dirty="0">
                <a:solidFill>
                  <a:srgbClr val="800000"/>
                </a:solidFill>
                <a:ea typeface="隶书" panose="02010509060101010101" pitchFamily="49" charset="-122"/>
              </a:rPr>
              <a:t>描述符</a:t>
            </a:r>
            <a:r>
              <a:rPr kumimoji="0" lang="zh-CN" altLang="en-US" sz="2400" b="1" dirty="0" smtClean="0">
                <a:solidFill>
                  <a:srgbClr val="800000"/>
                </a:solidFill>
                <a:ea typeface="隶书" panose="02010509060101010101" pitchFamily="49" charset="-122"/>
              </a:rPr>
              <a:t>表</a:t>
            </a:r>
            <a:r>
              <a:rPr kumimoji="0" lang="en-US" altLang="zh-CN" sz="2400" b="1" dirty="0" smtClean="0">
                <a:solidFill>
                  <a:srgbClr val="800000"/>
                </a:solidFill>
                <a:ea typeface="隶书" panose="02010509060101010101" pitchFamily="49" charset="-122"/>
              </a:rPr>
              <a:t>G</a:t>
            </a:r>
            <a:r>
              <a:rPr kumimoji="0" lang="en-US" altLang="zh-CN" sz="2400" b="1" dirty="0" smtClean="0">
                <a:solidFill>
                  <a:srgbClr val="800000"/>
                </a:solidFill>
                <a:ea typeface="eʩ"/>
                <a:cs typeface="eʩ"/>
              </a:rPr>
              <a:t>DT</a:t>
            </a:r>
            <a:endParaRPr kumimoji="0" lang="en-US" altLang="zh-CN" sz="2400" b="1" dirty="0">
              <a:solidFill>
                <a:srgbClr val="800000"/>
              </a:solidFill>
              <a:ea typeface="eʩ"/>
              <a:cs typeface="eʩ"/>
            </a:endParaRPr>
          </a:p>
        </p:txBody>
      </p:sp>
      <p:sp>
        <p:nvSpPr>
          <p:cNvPr id="11" name="Rectangle 66"/>
          <p:cNvSpPr>
            <a:spLocks noChangeArrowheads="1"/>
          </p:cNvSpPr>
          <p:nvPr/>
        </p:nvSpPr>
        <p:spPr bwMode="auto">
          <a:xfrm>
            <a:off x="4534717" y="2567986"/>
            <a:ext cx="1366838" cy="865187"/>
          </a:xfrm>
          <a:prstGeom prst="rect">
            <a:avLst/>
          </a:prstGeom>
          <a:solidFill>
            <a:srgbClr val="66FFFF"/>
          </a:solidFill>
          <a:ln w="317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65"/>
          <p:cNvSpPr txBox="1">
            <a:spLocks noChangeArrowheads="1"/>
          </p:cNvSpPr>
          <p:nvPr/>
        </p:nvSpPr>
        <p:spPr bwMode="auto">
          <a:xfrm>
            <a:off x="1359717" y="4512673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1800" b="1">
                <a:solidFill>
                  <a:srgbClr val="008000"/>
                </a:solidFill>
                <a:latin typeface="Times New Roman" panose="02020603050405020304" pitchFamily="18" charset="0"/>
              </a:rPr>
              <a:t>选择子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" name="Rectangle 64"/>
          <p:cNvSpPr>
            <a:spLocks noChangeArrowheads="1"/>
          </p:cNvSpPr>
          <p:nvPr/>
        </p:nvSpPr>
        <p:spPr bwMode="auto">
          <a:xfrm>
            <a:off x="4534717" y="1559923"/>
            <a:ext cx="1366838" cy="3455988"/>
          </a:xfrm>
          <a:prstGeom prst="rect">
            <a:avLst/>
          </a:prstGeom>
          <a:noFill/>
          <a:ln w="95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63"/>
          <p:cNvSpPr>
            <a:spLocks noChangeShapeType="1"/>
          </p:cNvSpPr>
          <p:nvPr/>
        </p:nvSpPr>
        <p:spPr bwMode="auto">
          <a:xfrm>
            <a:off x="4534717" y="2567986"/>
            <a:ext cx="1366838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62"/>
          <p:cNvSpPr>
            <a:spLocks noChangeShapeType="1"/>
          </p:cNvSpPr>
          <p:nvPr/>
        </p:nvSpPr>
        <p:spPr bwMode="auto">
          <a:xfrm>
            <a:off x="4534717" y="2783886"/>
            <a:ext cx="1366838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61"/>
          <p:cNvSpPr>
            <a:spLocks noChangeShapeType="1"/>
          </p:cNvSpPr>
          <p:nvPr/>
        </p:nvSpPr>
        <p:spPr bwMode="auto">
          <a:xfrm>
            <a:off x="4534717" y="2999786"/>
            <a:ext cx="1366838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60"/>
          <p:cNvSpPr>
            <a:spLocks noChangeShapeType="1"/>
          </p:cNvSpPr>
          <p:nvPr/>
        </p:nvSpPr>
        <p:spPr bwMode="auto">
          <a:xfrm>
            <a:off x="4534717" y="3215686"/>
            <a:ext cx="1366838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59"/>
          <p:cNvSpPr>
            <a:spLocks noChangeShapeType="1"/>
          </p:cNvSpPr>
          <p:nvPr/>
        </p:nvSpPr>
        <p:spPr bwMode="auto">
          <a:xfrm>
            <a:off x="4534717" y="3433173"/>
            <a:ext cx="1366838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58"/>
          <p:cNvSpPr>
            <a:spLocks noChangeShapeType="1"/>
          </p:cNvSpPr>
          <p:nvPr/>
        </p:nvSpPr>
        <p:spPr bwMode="auto">
          <a:xfrm flipV="1">
            <a:off x="5182417" y="2567986"/>
            <a:ext cx="0" cy="2159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57"/>
          <p:cNvSpPr>
            <a:spLocks noChangeShapeType="1"/>
          </p:cNvSpPr>
          <p:nvPr/>
        </p:nvSpPr>
        <p:spPr bwMode="auto">
          <a:xfrm flipV="1">
            <a:off x="5182417" y="2783886"/>
            <a:ext cx="0" cy="2159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56"/>
          <p:cNvSpPr>
            <a:spLocks noChangeShapeType="1"/>
          </p:cNvSpPr>
          <p:nvPr/>
        </p:nvSpPr>
        <p:spPr bwMode="auto">
          <a:xfrm flipV="1">
            <a:off x="5253855" y="2567986"/>
            <a:ext cx="0" cy="2159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55"/>
          <p:cNvSpPr>
            <a:spLocks noChangeShapeType="1"/>
          </p:cNvSpPr>
          <p:nvPr/>
        </p:nvSpPr>
        <p:spPr bwMode="auto">
          <a:xfrm flipV="1">
            <a:off x="5325292" y="2567986"/>
            <a:ext cx="0" cy="2159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54"/>
          <p:cNvSpPr>
            <a:spLocks noChangeShapeType="1"/>
          </p:cNvSpPr>
          <p:nvPr/>
        </p:nvSpPr>
        <p:spPr bwMode="auto">
          <a:xfrm flipV="1">
            <a:off x="5398317" y="2567986"/>
            <a:ext cx="0" cy="2159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53"/>
          <p:cNvSpPr>
            <a:spLocks noChangeShapeType="1"/>
          </p:cNvSpPr>
          <p:nvPr/>
        </p:nvSpPr>
        <p:spPr bwMode="auto">
          <a:xfrm flipV="1">
            <a:off x="5469755" y="2567986"/>
            <a:ext cx="0" cy="2159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52"/>
          <p:cNvSpPr>
            <a:spLocks noChangeArrowheads="1"/>
          </p:cNvSpPr>
          <p:nvPr/>
        </p:nvSpPr>
        <p:spPr bwMode="auto">
          <a:xfrm>
            <a:off x="2661467" y="4728573"/>
            <a:ext cx="1079500" cy="287338"/>
          </a:xfrm>
          <a:prstGeom prst="rect">
            <a:avLst/>
          </a:prstGeom>
          <a:solidFill>
            <a:schemeClr val="accent2"/>
          </a:solidFill>
          <a:ln w="317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400" b="1">
                <a:ea typeface="ˎ̥"/>
                <a:cs typeface="ˎ̥"/>
              </a:rPr>
              <a:t>GDTR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/>
        </p:nvSpPr>
        <p:spPr bwMode="auto">
          <a:xfrm>
            <a:off x="3742555" y="4871448"/>
            <a:ext cx="792162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50"/>
          <p:cNvSpPr>
            <a:spLocks noChangeShapeType="1"/>
          </p:cNvSpPr>
          <p:nvPr/>
        </p:nvSpPr>
        <p:spPr bwMode="auto">
          <a:xfrm>
            <a:off x="4534717" y="4800011"/>
            <a:ext cx="1366838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49"/>
          <p:cNvSpPr>
            <a:spLocks noChangeShapeType="1"/>
          </p:cNvSpPr>
          <p:nvPr/>
        </p:nvSpPr>
        <p:spPr bwMode="auto">
          <a:xfrm>
            <a:off x="2085205" y="3360148"/>
            <a:ext cx="244951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4534717" y="1344023"/>
            <a:ext cx="13668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ˎ̥"/>
                <a:cs typeface="ˎ̥"/>
              </a:rPr>
              <a:t>15                       0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" name="Line 47"/>
          <p:cNvSpPr>
            <a:spLocks noChangeShapeType="1"/>
          </p:cNvSpPr>
          <p:nvPr/>
        </p:nvSpPr>
        <p:spPr bwMode="auto">
          <a:xfrm flipV="1">
            <a:off x="4174355" y="3433173"/>
            <a:ext cx="0" cy="13668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4966517" y="1199561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ea typeface="ˎ̥"/>
                <a:cs typeface="ˎ̥"/>
              </a:rPr>
              <a:t>GDT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2" name="Rectangle 45"/>
          <p:cNvSpPr>
            <a:spLocks noChangeArrowheads="1"/>
          </p:cNvSpPr>
          <p:nvPr/>
        </p:nvSpPr>
        <p:spPr bwMode="auto">
          <a:xfrm>
            <a:off x="6117455" y="2641011"/>
            <a:ext cx="6477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317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400">
                <a:latin typeface="Times New Roman" panose="02020603050405020304" pitchFamily="18" charset="0"/>
                <a:ea typeface="ˎ̥"/>
                <a:cs typeface="ˎ̥"/>
              </a:rPr>
              <a:t>LDT </a:t>
            </a:r>
            <a:endParaRPr lang="en-US" altLang="zh-CN">
              <a:latin typeface="Times New Roman" panose="02020603050405020304" pitchFamily="18" charset="0"/>
              <a:ea typeface="ˎ̥"/>
              <a:cs typeface="ˎ̥"/>
            </a:endParaRPr>
          </a:p>
          <a:p>
            <a:pPr algn="ctr" eaLnBrk="0" hangingPunct="0"/>
            <a:r>
              <a:rPr lang="zh-CN" altLang="en-US" sz="1400">
                <a:latin typeface="Times New Roman" panose="02020603050405020304" pitchFamily="18" charset="0"/>
              </a:rPr>
              <a:t>描述符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3" name="AutoShape 44"/>
          <p:cNvSpPr>
            <a:spLocks/>
          </p:cNvSpPr>
          <p:nvPr/>
        </p:nvSpPr>
        <p:spPr bwMode="auto">
          <a:xfrm>
            <a:off x="5974580" y="2567986"/>
            <a:ext cx="142875" cy="865187"/>
          </a:xfrm>
          <a:prstGeom prst="rightBrace">
            <a:avLst>
              <a:gd name="adj1" fmla="val 50463"/>
              <a:gd name="adj2" fmla="val 50000"/>
            </a:avLst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43"/>
          <p:cNvSpPr>
            <a:spLocks noChangeArrowheads="1"/>
          </p:cNvSpPr>
          <p:nvPr/>
        </p:nvSpPr>
        <p:spPr bwMode="auto">
          <a:xfrm>
            <a:off x="4966517" y="1704386"/>
            <a:ext cx="5032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317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>
              <a:lnSpc>
                <a:spcPct val="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ˎ̥"/>
                <a:cs typeface="ˎ̥"/>
              </a:rPr>
              <a:t>·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ea typeface="ˎ̥"/>
              <a:cs typeface="ˎ̥"/>
            </a:endParaRPr>
          </a:p>
          <a:p>
            <a:pPr algn="ctr" eaLnBrk="0" hangingPunct="0">
              <a:lnSpc>
                <a:spcPct val="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ˎ̥"/>
                <a:cs typeface="ˎ̥"/>
              </a:rPr>
              <a:t>·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ea typeface="ˎ̥"/>
              <a:cs typeface="ˎ̥"/>
            </a:endParaRPr>
          </a:p>
          <a:p>
            <a:pPr algn="ctr" eaLnBrk="0" hangingPunct="0">
              <a:lnSpc>
                <a:spcPct val="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ˎ̥"/>
                <a:cs typeface="ˎ̥"/>
              </a:rPr>
              <a:t>·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" name="Rectangle 42"/>
          <p:cNvSpPr>
            <a:spLocks noChangeArrowheads="1"/>
          </p:cNvSpPr>
          <p:nvPr/>
        </p:nvSpPr>
        <p:spPr bwMode="auto">
          <a:xfrm>
            <a:off x="4966517" y="3720511"/>
            <a:ext cx="5032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317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>
              <a:lnSpc>
                <a:spcPct val="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ˎ̥"/>
                <a:cs typeface="ˎ̥"/>
              </a:rPr>
              <a:t>·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ea typeface="ˎ̥"/>
              <a:cs typeface="ˎ̥"/>
            </a:endParaRPr>
          </a:p>
          <a:p>
            <a:pPr algn="ctr" eaLnBrk="0" hangingPunct="0">
              <a:lnSpc>
                <a:spcPct val="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ˎ̥"/>
                <a:cs typeface="ˎ̥"/>
              </a:rPr>
              <a:t>·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ea typeface="ˎ̥"/>
              <a:cs typeface="ˎ̥"/>
            </a:endParaRPr>
          </a:p>
          <a:p>
            <a:pPr algn="ctr" eaLnBrk="0" hangingPunct="0">
              <a:lnSpc>
                <a:spcPct val="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ˎ̥"/>
                <a:cs typeface="ˎ̥"/>
              </a:rPr>
              <a:t>·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 flipV="1">
            <a:off x="6406380" y="3144248"/>
            <a:ext cx="0" cy="15128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7198542" y="5017498"/>
            <a:ext cx="10795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1581967" y="5376273"/>
            <a:ext cx="1079500" cy="287338"/>
          </a:xfrm>
          <a:prstGeom prst="rect">
            <a:avLst/>
          </a:prstGeom>
          <a:solidFill>
            <a:schemeClr val="accent1"/>
          </a:solidFill>
          <a:ln w="317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400" b="1">
                <a:ea typeface="ˎ̥"/>
                <a:cs typeface="ˎ̥"/>
              </a:rPr>
              <a:t>LDTR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950392" y="5376273"/>
            <a:ext cx="1295400" cy="28733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prstDash val="dash"/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zh-CN" altLang="en-US" sz="1400" b="1"/>
              <a:t>基地址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245792" y="5376273"/>
            <a:ext cx="863600" cy="28733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prstDash val="dash"/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zh-CN" altLang="en-US" sz="1400" b="1"/>
              <a:t>界限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5109392" y="5376273"/>
            <a:ext cx="576263" cy="28733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prstDash val="dash"/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zh-CN" altLang="en-US" sz="1400" b="1"/>
              <a:t>权限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1437505" y="4225336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ea typeface="ˎ̥"/>
                <a:cs typeface="ˎ̥"/>
              </a:rPr>
              <a:t>LLDT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3" name="Line 34"/>
          <p:cNvSpPr>
            <a:spLocks noChangeShapeType="1"/>
          </p:cNvSpPr>
          <p:nvPr/>
        </p:nvSpPr>
        <p:spPr bwMode="auto">
          <a:xfrm>
            <a:off x="1726430" y="4800011"/>
            <a:ext cx="0" cy="5048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33"/>
          <p:cNvSpPr>
            <a:spLocks noChangeShapeType="1"/>
          </p:cNvSpPr>
          <p:nvPr/>
        </p:nvSpPr>
        <p:spPr bwMode="auto">
          <a:xfrm flipV="1">
            <a:off x="2085205" y="3360148"/>
            <a:ext cx="0" cy="20177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Rectangle 32"/>
          <p:cNvSpPr>
            <a:spLocks noChangeArrowheads="1"/>
          </p:cNvSpPr>
          <p:nvPr/>
        </p:nvSpPr>
        <p:spPr bwMode="auto">
          <a:xfrm>
            <a:off x="3453630" y="3936411"/>
            <a:ext cx="64770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317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CN" altLang="en-US" sz="1400">
                <a:latin typeface="Times New Roman" panose="02020603050405020304" pitchFamily="18" charset="0"/>
              </a:rPr>
              <a:t>偏移量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6" name="Freeform 31"/>
          <p:cNvSpPr>
            <a:spLocks/>
          </p:cNvSpPr>
          <p:nvPr/>
        </p:nvSpPr>
        <p:spPr bwMode="auto">
          <a:xfrm rot="10800000" flipV="1">
            <a:off x="5685655" y="4657136"/>
            <a:ext cx="720725" cy="863600"/>
          </a:xfrm>
          <a:custGeom>
            <a:avLst/>
            <a:gdLst>
              <a:gd name="T0" fmla="*/ 0 w 636"/>
              <a:gd name="T1" fmla="*/ 0 h 1500"/>
              <a:gd name="T2" fmla="*/ 32 w 636"/>
              <a:gd name="T3" fmla="*/ 348 h 1500"/>
              <a:gd name="T4" fmla="*/ 76 w 636"/>
              <a:gd name="T5" fmla="*/ 596 h 1500"/>
              <a:gd name="T6" fmla="*/ 144 w 636"/>
              <a:gd name="T7" fmla="*/ 840 h 1500"/>
              <a:gd name="T8" fmla="*/ 260 w 636"/>
              <a:gd name="T9" fmla="*/ 1116 h 1500"/>
              <a:gd name="T10" fmla="*/ 412 w 636"/>
              <a:gd name="T11" fmla="*/ 1348 h 1500"/>
              <a:gd name="T12" fmla="*/ 524 w 636"/>
              <a:gd name="T13" fmla="*/ 1460 h 1500"/>
              <a:gd name="T14" fmla="*/ 636 w 636"/>
              <a:gd name="T15" fmla="*/ 150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6" h="1500">
                <a:moveTo>
                  <a:pt x="0" y="0"/>
                </a:moveTo>
                <a:cubicBezTo>
                  <a:pt x="8" y="144"/>
                  <a:pt x="19" y="252"/>
                  <a:pt x="32" y="348"/>
                </a:cubicBezTo>
                <a:cubicBezTo>
                  <a:pt x="45" y="447"/>
                  <a:pt x="57" y="514"/>
                  <a:pt x="76" y="596"/>
                </a:cubicBezTo>
                <a:cubicBezTo>
                  <a:pt x="100" y="712"/>
                  <a:pt x="115" y="750"/>
                  <a:pt x="144" y="840"/>
                </a:cubicBezTo>
                <a:cubicBezTo>
                  <a:pt x="188" y="980"/>
                  <a:pt x="212" y="1008"/>
                  <a:pt x="260" y="1116"/>
                </a:cubicBezTo>
                <a:cubicBezTo>
                  <a:pt x="305" y="1201"/>
                  <a:pt x="368" y="1291"/>
                  <a:pt x="412" y="1348"/>
                </a:cubicBezTo>
                <a:cubicBezTo>
                  <a:pt x="440" y="1379"/>
                  <a:pt x="487" y="1435"/>
                  <a:pt x="524" y="1460"/>
                </a:cubicBezTo>
                <a:cubicBezTo>
                  <a:pt x="550" y="1486"/>
                  <a:pt x="599" y="1500"/>
                  <a:pt x="636" y="1500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30"/>
          <p:cNvSpPr>
            <a:spLocks noChangeArrowheads="1"/>
          </p:cNvSpPr>
          <p:nvPr/>
        </p:nvSpPr>
        <p:spPr bwMode="auto">
          <a:xfrm>
            <a:off x="8278042" y="2641011"/>
            <a:ext cx="1366838" cy="865187"/>
          </a:xfrm>
          <a:prstGeom prst="rect">
            <a:avLst/>
          </a:prstGeom>
          <a:solidFill>
            <a:srgbClr val="66FFFF"/>
          </a:solidFill>
          <a:ln w="317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8278042" y="1632948"/>
            <a:ext cx="1366838" cy="3455988"/>
          </a:xfrm>
          <a:prstGeom prst="rect">
            <a:avLst/>
          </a:prstGeom>
          <a:noFill/>
          <a:ln w="95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28"/>
          <p:cNvSpPr>
            <a:spLocks noChangeShapeType="1"/>
          </p:cNvSpPr>
          <p:nvPr/>
        </p:nvSpPr>
        <p:spPr bwMode="auto">
          <a:xfrm>
            <a:off x="8278042" y="2641011"/>
            <a:ext cx="1366838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27"/>
          <p:cNvSpPr>
            <a:spLocks noChangeShapeType="1"/>
          </p:cNvSpPr>
          <p:nvPr/>
        </p:nvSpPr>
        <p:spPr bwMode="auto">
          <a:xfrm>
            <a:off x="8278042" y="2856911"/>
            <a:ext cx="1366838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>
            <a:off x="8278042" y="3072811"/>
            <a:ext cx="1366838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>
            <a:off x="8278042" y="3288711"/>
            <a:ext cx="1366838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>
            <a:off x="8278042" y="3506198"/>
            <a:ext cx="1366838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23"/>
          <p:cNvSpPr>
            <a:spLocks noChangeShapeType="1"/>
          </p:cNvSpPr>
          <p:nvPr/>
        </p:nvSpPr>
        <p:spPr bwMode="auto">
          <a:xfrm flipV="1">
            <a:off x="8925742" y="2641011"/>
            <a:ext cx="0" cy="2159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22"/>
          <p:cNvSpPr>
            <a:spLocks noChangeShapeType="1"/>
          </p:cNvSpPr>
          <p:nvPr/>
        </p:nvSpPr>
        <p:spPr bwMode="auto">
          <a:xfrm flipV="1">
            <a:off x="8925742" y="2856911"/>
            <a:ext cx="0" cy="2159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 flipV="1">
            <a:off x="8997180" y="2641011"/>
            <a:ext cx="0" cy="2159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9068617" y="2641011"/>
            <a:ext cx="0" cy="2159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Line 19"/>
          <p:cNvSpPr>
            <a:spLocks noChangeShapeType="1"/>
          </p:cNvSpPr>
          <p:nvPr/>
        </p:nvSpPr>
        <p:spPr bwMode="auto">
          <a:xfrm flipV="1">
            <a:off x="9141642" y="2641011"/>
            <a:ext cx="0" cy="2159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18"/>
          <p:cNvSpPr>
            <a:spLocks noChangeShapeType="1"/>
          </p:cNvSpPr>
          <p:nvPr/>
        </p:nvSpPr>
        <p:spPr bwMode="auto">
          <a:xfrm flipV="1">
            <a:off x="9213080" y="2641011"/>
            <a:ext cx="0" cy="2159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17"/>
          <p:cNvSpPr>
            <a:spLocks noChangeShapeType="1"/>
          </p:cNvSpPr>
          <p:nvPr/>
        </p:nvSpPr>
        <p:spPr bwMode="auto">
          <a:xfrm>
            <a:off x="8278042" y="4873036"/>
            <a:ext cx="1366838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8278042" y="1417048"/>
            <a:ext cx="13668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ˎ̥"/>
                <a:cs typeface="ˎ̥"/>
              </a:rPr>
              <a:t>15                       0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2" name="Text Box 15"/>
          <p:cNvSpPr txBox="1">
            <a:spLocks noChangeArrowheads="1"/>
          </p:cNvSpPr>
          <p:nvPr/>
        </p:nvSpPr>
        <p:spPr bwMode="auto">
          <a:xfrm>
            <a:off x="8709842" y="1272586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ea typeface="ˎ̥"/>
                <a:cs typeface="ˎ̥"/>
              </a:rPr>
              <a:t>LDT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8709842" y="1777411"/>
            <a:ext cx="5032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317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>
              <a:lnSpc>
                <a:spcPct val="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ˎ̥"/>
                <a:cs typeface="ˎ̥"/>
              </a:rPr>
              <a:t>·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ea typeface="ˎ̥"/>
              <a:cs typeface="ˎ̥"/>
            </a:endParaRPr>
          </a:p>
          <a:p>
            <a:pPr algn="ctr" eaLnBrk="0" hangingPunct="0">
              <a:lnSpc>
                <a:spcPct val="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ˎ̥"/>
                <a:cs typeface="ˎ̥"/>
              </a:rPr>
              <a:t>·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ea typeface="ˎ̥"/>
              <a:cs typeface="ˎ̥"/>
            </a:endParaRPr>
          </a:p>
          <a:p>
            <a:pPr algn="ctr" eaLnBrk="0" hangingPunct="0">
              <a:lnSpc>
                <a:spcPct val="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ˎ̥"/>
                <a:cs typeface="ˎ̥"/>
              </a:rPr>
              <a:t>·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8709842" y="3793536"/>
            <a:ext cx="5032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317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>
              <a:lnSpc>
                <a:spcPct val="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ˎ̥"/>
                <a:cs typeface="ˎ̥"/>
              </a:rPr>
              <a:t>·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ea typeface="ˎ̥"/>
              <a:cs typeface="ˎ̥"/>
            </a:endParaRPr>
          </a:p>
          <a:p>
            <a:pPr algn="ctr" eaLnBrk="0" hangingPunct="0">
              <a:lnSpc>
                <a:spcPct val="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ˎ̥"/>
                <a:cs typeface="ˎ̥"/>
              </a:rPr>
              <a:t>·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ea typeface="ˎ̥"/>
              <a:cs typeface="ˎ̥"/>
            </a:endParaRPr>
          </a:p>
          <a:p>
            <a:pPr algn="ctr" eaLnBrk="0" hangingPunct="0">
              <a:lnSpc>
                <a:spcPct val="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ˎ̥"/>
                <a:cs typeface="ˎ̥"/>
              </a:rPr>
              <a:t>·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3598092" y="5952536"/>
            <a:ext cx="360045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11"/>
          <p:cNvSpPr>
            <a:spLocks noChangeShapeType="1"/>
          </p:cNvSpPr>
          <p:nvPr/>
        </p:nvSpPr>
        <p:spPr bwMode="auto">
          <a:xfrm flipV="1">
            <a:off x="7198542" y="5017498"/>
            <a:ext cx="0" cy="9366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10"/>
          <p:cNvSpPr>
            <a:spLocks noChangeShapeType="1"/>
          </p:cNvSpPr>
          <p:nvPr/>
        </p:nvSpPr>
        <p:spPr bwMode="auto">
          <a:xfrm flipH="1" flipV="1">
            <a:off x="3598092" y="5665198"/>
            <a:ext cx="0" cy="2889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2805930" y="5233398"/>
            <a:ext cx="3168650" cy="574675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8"/>
          <p:cNvSpPr>
            <a:spLocks noChangeShapeType="1"/>
          </p:cNvSpPr>
          <p:nvPr/>
        </p:nvSpPr>
        <p:spPr bwMode="auto">
          <a:xfrm flipV="1">
            <a:off x="7846242" y="3504611"/>
            <a:ext cx="0" cy="14382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>
            <a:off x="7269980" y="3433173"/>
            <a:ext cx="93821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6"/>
          <p:cNvSpPr>
            <a:spLocks noChangeShapeType="1"/>
          </p:cNvSpPr>
          <p:nvPr/>
        </p:nvSpPr>
        <p:spPr bwMode="auto">
          <a:xfrm flipV="1">
            <a:off x="7269980" y="2425111"/>
            <a:ext cx="0" cy="10080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6693717" y="2136186"/>
            <a:ext cx="1079500" cy="287337"/>
          </a:xfrm>
          <a:prstGeom prst="rect">
            <a:avLst/>
          </a:prstGeom>
          <a:solidFill>
            <a:srgbClr val="FFCCFF"/>
          </a:solidFill>
          <a:ln w="317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zh-CN" altLang="en-US" sz="1400" b="1"/>
              <a:t>段寄存器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7198542" y="4007848"/>
            <a:ext cx="6477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317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CN" altLang="en-US" sz="1400">
                <a:latin typeface="Times New Roman" panose="02020603050405020304" pitchFamily="18" charset="0"/>
              </a:rPr>
              <a:t>偏移量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19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1112848" y="879132"/>
            <a:ext cx="5734605" cy="49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000" b="1" dirty="0">
                <a:solidFill>
                  <a:schemeClr val="tx2"/>
                </a:solidFill>
              </a:rPr>
              <a:t>选择子</a:t>
            </a:r>
            <a:r>
              <a:rPr kumimoji="0" lang="en-US" altLang="zh-CN" sz="1600" b="1" dirty="0">
                <a:solidFill>
                  <a:schemeClr val="tx2"/>
                </a:solidFill>
              </a:rPr>
              <a:t>(</a:t>
            </a:r>
            <a:r>
              <a:rPr kumimoji="0" lang="en-US" altLang="zh-CN" sz="1600" b="1" dirty="0">
                <a:solidFill>
                  <a:srgbClr val="C00000"/>
                </a:solidFill>
              </a:rPr>
              <a:t>Selector</a:t>
            </a:r>
            <a:r>
              <a:rPr kumimoji="0" lang="en-US" altLang="zh-CN" sz="1600" b="1" dirty="0">
                <a:solidFill>
                  <a:schemeClr val="tx2"/>
                </a:solidFill>
              </a:rPr>
              <a:t> </a:t>
            </a:r>
            <a:r>
              <a:rPr kumimoji="0" lang="zh-CN" altLang="en-US" sz="1600" b="1" dirty="0">
                <a:solidFill>
                  <a:schemeClr val="tx2"/>
                </a:solidFill>
              </a:rPr>
              <a:t>）</a:t>
            </a:r>
            <a:r>
              <a:rPr kumimoji="0" lang="en-US" altLang="zh-CN" sz="1600" b="1" dirty="0"/>
              <a:t> </a:t>
            </a:r>
            <a:r>
              <a:rPr kumimoji="0" lang="zh-CN" altLang="en-US" sz="1600" b="1" dirty="0">
                <a:solidFill>
                  <a:schemeClr val="tx2"/>
                </a:solidFill>
              </a:rPr>
              <a:t>：</a:t>
            </a:r>
            <a:r>
              <a:rPr kumimoji="0" lang="zh-CN" altLang="en-US" sz="2000" b="1" dirty="0">
                <a:solidFill>
                  <a:schemeClr val="tx2"/>
                </a:solidFill>
              </a:rPr>
              <a:t>加载到段寄存器中的内容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591240" y="2237804"/>
            <a:ext cx="4824413" cy="576263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选择子（</a:t>
            </a:r>
            <a:r>
              <a:rPr lang="en-US" altLang="zh-CN" sz="2000" b="1" dirty="0">
                <a:latin typeface="Times New Roman" panose="02020603050405020304" pitchFamily="18" charset="0"/>
                <a:ea typeface="ˎ̥"/>
                <a:cs typeface="ˎ̥"/>
              </a:rPr>
              <a:t>Selector</a:t>
            </a:r>
            <a:r>
              <a:rPr lang="zh-CN" altLang="en-US" sz="2000" b="1" dirty="0">
                <a:latin typeface="Times New Roman" panose="02020603050405020304" pitchFamily="18" charset="0"/>
              </a:rPr>
              <a:t>）：</a:t>
            </a:r>
            <a:r>
              <a:rPr lang="en-US" altLang="zh-CN" sz="2000" b="1" dirty="0">
                <a:latin typeface="Times New Roman" panose="02020603050405020304" pitchFamily="18" charset="0"/>
                <a:ea typeface="ˎ̥"/>
                <a:cs typeface="ˎ̥"/>
              </a:rPr>
              <a:t>13</a:t>
            </a:r>
            <a:r>
              <a:rPr lang="zh-CN" altLang="en-US" sz="2000" b="1" dirty="0">
                <a:latin typeface="Times New Roman" panose="02020603050405020304" pitchFamily="18" charset="0"/>
              </a:rPr>
              <a:t>位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415653" y="2237804"/>
            <a:ext cx="431800" cy="576263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000">
                <a:latin typeface="Times New Roman" panose="02020603050405020304" pitchFamily="18" charset="0"/>
                <a:ea typeface="ˎ̥"/>
                <a:cs typeface="ˎ̥"/>
              </a:rPr>
              <a:t>TI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849040" y="2237804"/>
            <a:ext cx="792163" cy="576263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000">
                <a:latin typeface="Times New Roman" panose="02020603050405020304" pitchFamily="18" charset="0"/>
                <a:ea typeface="ˎ̥"/>
                <a:cs typeface="ˎ̥"/>
              </a:rPr>
              <a:t>RPL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591240" y="1950467"/>
            <a:ext cx="6048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ˎ̥"/>
                <a:cs typeface="ˎ̥"/>
              </a:rPr>
              <a:t>15                                                                     3    2    1    0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311965" y="3390329"/>
            <a:ext cx="33845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lang="en-US" altLang="zh-CN" sz="1800" b="1">
                <a:latin typeface="Times New Roman" panose="02020603050405020304" pitchFamily="18" charset="0"/>
                <a:ea typeface="楷体_GB2312" pitchFamily="49" charset="-122"/>
              </a:rPr>
              <a:t>8192</a:t>
            </a:r>
            <a:r>
              <a:rPr lang="zh-CN" altLang="en-US" sz="1800" b="1">
                <a:latin typeface="Times New Roman" panose="02020603050405020304" pitchFamily="18" charset="0"/>
                <a:ea typeface="楷体_GB2312" pitchFamily="49" charset="-122"/>
              </a:rPr>
              <a:t>个全局描述符或</a:t>
            </a:r>
            <a:r>
              <a:rPr lang="en-US" altLang="zh-CN" sz="1800" b="1">
                <a:latin typeface="Times New Roman" panose="02020603050405020304" pitchFamily="18" charset="0"/>
                <a:ea typeface="楷体_GB2312" pitchFamily="49" charset="-122"/>
              </a:rPr>
              <a:t>8192</a:t>
            </a:r>
            <a:r>
              <a:rPr lang="zh-CN" altLang="en-US" sz="1800" b="1">
                <a:latin typeface="Times New Roman" panose="02020603050405020304" pitchFamily="18" charset="0"/>
                <a:ea typeface="楷体_GB2312" pitchFamily="49" charset="-122"/>
              </a:rPr>
              <a:t>个局部描述符中选择一个描述符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607365" y="4398392"/>
            <a:ext cx="59769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8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66700" indent="-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81088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17675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54263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9085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480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052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24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196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800" b="1">
                <a:ea typeface="楷体_GB2312" pitchFamily="49" charset="-122"/>
              </a:rPr>
              <a:t>=0  </a:t>
            </a:r>
            <a:r>
              <a:rPr lang="zh-CN" altLang="en-US" sz="1800" b="1">
                <a:ea typeface="楷体_GB2312" pitchFamily="49" charset="-122"/>
              </a:rPr>
              <a:t>使用</a:t>
            </a:r>
            <a:r>
              <a:rPr lang="en-US" altLang="zh-CN" sz="1800" b="1">
                <a:ea typeface="楷体_GB2312" pitchFamily="49" charset="-122"/>
              </a:rPr>
              <a:t>GDTR</a:t>
            </a:r>
            <a:r>
              <a:rPr lang="zh-CN" altLang="en-US" sz="1800" b="1">
                <a:ea typeface="楷体_GB2312" pitchFamily="49" charset="-122"/>
              </a:rPr>
              <a:t>作为描述符表的段基址，即访问</a:t>
            </a:r>
            <a:r>
              <a:rPr lang="en-US" altLang="zh-CN" sz="1800" b="1">
                <a:ea typeface="楷体_GB2312" pitchFamily="49" charset="-122"/>
              </a:rPr>
              <a:t>GDT </a:t>
            </a:r>
            <a:endParaRPr lang="en-US" altLang="zh-CN" sz="1800" b="1">
              <a:latin typeface="Tahoma" panose="020B0604030504040204" pitchFamily="34" charset="0"/>
              <a:ea typeface="楷体_GB2312" pitchFamily="49" charset="-122"/>
            </a:endParaRPr>
          </a:p>
          <a:p>
            <a:pPr eaLnBrk="0" hangingPunct="0"/>
            <a:r>
              <a:rPr lang="en-US" altLang="zh-CN" sz="1800" b="1">
                <a:ea typeface="楷体_GB2312" pitchFamily="49" charset="-122"/>
              </a:rPr>
              <a:t>=1  </a:t>
            </a:r>
            <a:r>
              <a:rPr lang="zh-CN" altLang="en-US" sz="1800" b="1">
                <a:ea typeface="楷体_GB2312" pitchFamily="49" charset="-122"/>
              </a:rPr>
              <a:t>使用</a:t>
            </a:r>
            <a:r>
              <a:rPr lang="en-US" altLang="zh-CN" sz="1800" b="1">
                <a:ea typeface="楷体_GB2312" pitchFamily="49" charset="-122"/>
              </a:rPr>
              <a:t>LDTR</a:t>
            </a:r>
            <a:r>
              <a:rPr lang="zh-CN" altLang="en-US" sz="1800" b="1">
                <a:ea typeface="楷体_GB2312" pitchFamily="49" charset="-122"/>
              </a:rPr>
              <a:t>作为描述符表的段基址，即访问</a:t>
            </a:r>
            <a:r>
              <a:rPr lang="en-US" altLang="zh-CN" sz="1800" b="1">
                <a:ea typeface="楷体_GB2312" pitchFamily="49" charset="-122"/>
              </a:rPr>
              <a:t>LDT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 flipV="1">
            <a:off x="7279253" y="2814067"/>
            <a:ext cx="0" cy="5048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7279253" y="3318892"/>
            <a:ext cx="2889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 flipH="1" flipV="1">
            <a:off x="6631553" y="2814067"/>
            <a:ext cx="0" cy="144145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 flipH="1" flipV="1">
            <a:off x="3967728" y="2814067"/>
            <a:ext cx="0" cy="5048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4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636</Words>
  <Application>Microsoft Office PowerPoint</Application>
  <PresentationFormat>宽屏</PresentationFormat>
  <Paragraphs>161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ˎ̥</vt:lpstr>
      <vt:lpstr>eʩ</vt:lpstr>
      <vt:lpstr>等线</vt:lpstr>
      <vt:lpstr>等线 Light</vt:lpstr>
      <vt:lpstr>黑体</vt:lpstr>
      <vt:lpstr>楷体</vt:lpstr>
      <vt:lpstr>楷体_GB2312</vt:lpstr>
      <vt:lpstr>隶书</vt:lpstr>
      <vt:lpstr>宋体</vt:lpstr>
      <vt:lpstr>微软雅黑</vt:lpstr>
      <vt:lpstr>Arial</vt:lpstr>
      <vt:lpstr>Kartika</vt:lpstr>
      <vt:lpstr>Symbol</vt:lpstr>
      <vt:lpstr>Tahoma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OIO</dc:creator>
  <cp:lastModifiedBy>lenovov</cp:lastModifiedBy>
  <cp:revision>1017</cp:revision>
  <dcterms:created xsi:type="dcterms:W3CDTF">2020-09-23T02:09:00Z</dcterms:created>
  <dcterms:modified xsi:type="dcterms:W3CDTF">2020-12-22T14:30:13Z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