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6" r:id="rId2"/>
  </p:sldMasterIdLst>
  <p:notesMasterIdLst>
    <p:notesMasterId r:id="rId48"/>
  </p:notesMasterIdLst>
  <p:handoutMasterIdLst>
    <p:handoutMasterId r:id="rId49"/>
  </p:handoutMasterIdLst>
  <p:sldIdLst>
    <p:sldId id="731" r:id="rId3"/>
    <p:sldId id="792" r:id="rId4"/>
    <p:sldId id="896" r:id="rId5"/>
    <p:sldId id="864" r:id="rId6"/>
    <p:sldId id="941" r:id="rId7"/>
    <p:sldId id="897" r:id="rId8"/>
    <p:sldId id="898" r:id="rId9"/>
    <p:sldId id="905" r:id="rId10"/>
    <p:sldId id="906" r:id="rId11"/>
    <p:sldId id="942" r:id="rId12"/>
    <p:sldId id="938" r:id="rId13"/>
    <p:sldId id="943" r:id="rId14"/>
    <p:sldId id="939" r:id="rId15"/>
    <p:sldId id="940" r:id="rId16"/>
    <p:sldId id="909" r:id="rId17"/>
    <p:sldId id="910" r:id="rId18"/>
    <p:sldId id="911" r:id="rId19"/>
    <p:sldId id="912" r:id="rId20"/>
    <p:sldId id="944" r:id="rId21"/>
    <p:sldId id="945" r:id="rId22"/>
    <p:sldId id="913" r:id="rId23"/>
    <p:sldId id="914" r:id="rId24"/>
    <p:sldId id="915" r:id="rId25"/>
    <p:sldId id="916" r:id="rId26"/>
    <p:sldId id="917" r:id="rId27"/>
    <p:sldId id="918" r:id="rId28"/>
    <p:sldId id="919" r:id="rId29"/>
    <p:sldId id="921" r:id="rId30"/>
    <p:sldId id="922" r:id="rId31"/>
    <p:sldId id="946" r:id="rId32"/>
    <p:sldId id="923" r:id="rId33"/>
    <p:sldId id="927" r:id="rId34"/>
    <p:sldId id="925" r:id="rId35"/>
    <p:sldId id="926" r:id="rId36"/>
    <p:sldId id="928" r:id="rId37"/>
    <p:sldId id="929" r:id="rId38"/>
    <p:sldId id="930" r:id="rId39"/>
    <p:sldId id="931" r:id="rId40"/>
    <p:sldId id="932" r:id="rId41"/>
    <p:sldId id="933" r:id="rId42"/>
    <p:sldId id="934" r:id="rId43"/>
    <p:sldId id="935" r:id="rId44"/>
    <p:sldId id="936" r:id="rId45"/>
    <p:sldId id="937" r:id="rId46"/>
    <p:sldId id="886" r:id="rId47"/>
  </p:sldIdLst>
  <p:sldSz cx="9144000" cy="6858000" type="screen4x3"/>
  <p:notesSz cx="6761163" cy="9942513"/>
  <p:defaultTextStyle>
    <a:defPPr>
      <a:defRPr lang="zh-CN"/>
    </a:defPPr>
    <a:lvl1pPr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9pPr>
  </p:defaultTextStyle>
  <p:extLst>
    <p:ext uri="{521415D9-36F7-43E2-AB2F-B90AF26B5E84}">
      <p14:sectionLst xmlns:p14="http://schemas.microsoft.com/office/powerpoint/2010/main">
        <p14:section name="默认节" id="{86968613-4287-4974-9738-04C54D3E76FC}">
          <p14:sldIdLst>
            <p14:sldId id="731"/>
            <p14:sldId id="792"/>
            <p14:sldId id="896"/>
            <p14:sldId id="864"/>
            <p14:sldId id="941"/>
            <p14:sldId id="897"/>
            <p14:sldId id="898"/>
            <p14:sldId id="905"/>
            <p14:sldId id="906"/>
            <p14:sldId id="942"/>
            <p14:sldId id="938"/>
            <p14:sldId id="943"/>
            <p14:sldId id="939"/>
            <p14:sldId id="940"/>
            <p14:sldId id="909"/>
            <p14:sldId id="910"/>
            <p14:sldId id="911"/>
            <p14:sldId id="912"/>
            <p14:sldId id="944"/>
            <p14:sldId id="945"/>
            <p14:sldId id="913"/>
            <p14:sldId id="914"/>
            <p14:sldId id="915"/>
            <p14:sldId id="916"/>
            <p14:sldId id="917"/>
            <p14:sldId id="918"/>
            <p14:sldId id="919"/>
            <p14:sldId id="921"/>
            <p14:sldId id="922"/>
            <p14:sldId id="946"/>
            <p14:sldId id="923"/>
            <p14:sldId id="927"/>
            <p14:sldId id="925"/>
            <p14:sldId id="926"/>
            <p14:sldId id="928"/>
            <p14:sldId id="929"/>
            <p14:sldId id="930"/>
            <p14:sldId id="931"/>
            <p14:sldId id="932"/>
            <p14:sldId id="933"/>
            <p14:sldId id="934"/>
            <p14:sldId id="935"/>
            <p14:sldId id="936"/>
            <p14:sldId id="937"/>
            <p14:sldId id="886"/>
          </p14:sldIdLst>
        </p14:section>
      </p14:sectionLst>
    </p:ext>
    <p:ext uri="{EFAFB233-063F-42B5-8137-9DF3F51BA10A}">
      <p15:sldGuideLst xmlns:p15="http://schemas.microsoft.com/office/powerpoint/2012/main">
        <p15:guide id="1" pos="1268">
          <p15:clr>
            <a:srgbClr val="A4A3A4"/>
          </p15:clr>
        </p15:guide>
        <p15:guide id="2" pos="4492">
          <p15:clr>
            <a:srgbClr val="A4A3A4"/>
          </p15:clr>
        </p15:guide>
        <p15:guide id="3" orient="horz" pos="214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志宇" initials="李"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A97D7"/>
    <a:srgbClr val="0070C0"/>
    <a:srgbClr val="E97C30"/>
    <a:srgbClr val="E87E04"/>
    <a:srgbClr val="FFC000"/>
    <a:srgbClr val="1F4E79"/>
    <a:srgbClr val="1557AE"/>
    <a:srgbClr val="4269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2" autoAdjust="0"/>
    <p:restoredTop sz="95238" autoAdjust="0"/>
  </p:normalViewPr>
  <p:slideViewPr>
    <p:cSldViewPr snapToGrid="0">
      <p:cViewPr varScale="1">
        <p:scale>
          <a:sx n="75" d="100"/>
          <a:sy n="75" d="100"/>
        </p:scale>
        <p:origin x="891" y="51"/>
      </p:cViewPr>
      <p:guideLst>
        <p:guide pos="1268"/>
        <p:guide pos="4492"/>
        <p:guide orient="horz" pos="2144"/>
      </p:guideLst>
    </p:cSldViewPr>
  </p:slideViewPr>
  <p:notesTextViewPr>
    <p:cViewPr>
      <p:scale>
        <a:sx n="1" d="1"/>
        <a:sy n="1" d="1"/>
      </p:scale>
      <p:origin x="0" y="0"/>
    </p:cViewPr>
  </p:notesTextViewPr>
  <p:notesViewPr>
    <p:cSldViewPr snapToGrid="0">
      <p:cViewPr varScale="1">
        <p:scale>
          <a:sx n="60" d="100"/>
          <a:sy n="60" d="100"/>
        </p:scale>
        <p:origin x="2563" y="53"/>
      </p:cViewPr>
      <p:guideLst/>
    </p:cSldViewPr>
  </p:notes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e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emf"/><Relationship Id="rId5" Type="http://schemas.openxmlformats.org/officeDocument/2006/relationships/image" Target="../media/image69.wmf"/><Relationship Id="rId4" Type="http://schemas.openxmlformats.org/officeDocument/2006/relationships/image" Target="../media/image6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emf"/><Relationship Id="rId5" Type="http://schemas.openxmlformats.org/officeDocument/2006/relationships/image" Target="../media/image91.wmf"/><Relationship Id="rId4" Type="http://schemas.openxmlformats.org/officeDocument/2006/relationships/image" Target="../media/image9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9.emf"/><Relationship Id="rId6" Type="http://schemas.openxmlformats.org/officeDocument/2006/relationships/image" Target="../media/image15.emf"/><Relationship Id="rId5" Type="http://schemas.openxmlformats.org/officeDocument/2006/relationships/image" Target="../media/image14.wmf"/><Relationship Id="rId4"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4" Type="http://schemas.openxmlformats.org/officeDocument/2006/relationships/image" Target="../media/image10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113.wmf"/><Relationship Id="rId1" Type="http://schemas.openxmlformats.org/officeDocument/2006/relationships/image" Target="../media/image11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7.wmf"/><Relationship Id="rId7" Type="http://schemas.openxmlformats.org/officeDocument/2006/relationships/image" Target="../media/image131.emf"/><Relationship Id="rId2" Type="http://schemas.openxmlformats.org/officeDocument/2006/relationships/image" Target="../media/image126.wmf"/><Relationship Id="rId1" Type="http://schemas.openxmlformats.org/officeDocument/2006/relationships/image" Target="../media/image125.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image" Target="../media/image134.wmf"/><Relationship Id="rId7" Type="http://schemas.openxmlformats.org/officeDocument/2006/relationships/image" Target="../media/image138.wmf"/><Relationship Id="rId2" Type="http://schemas.openxmlformats.org/officeDocument/2006/relationships/image" Target="../media/image133.wmf"/><Relationship Id="rId1" Type="http://schemas.openxmlformats.org/officeDocument/2006/relationships/image" Target="../media/image132.wmf"/><Relationship Id="rId6" Type="http://schemas.openxmlformats.org/officeDocument/2006/relationships/image" Target="../media/image137.wmf"/><Relationship Id="rId5" Type="http://schemas.openxmlformats.org/officeDocument/2006/relationships/image" Target="../media/image136.wmf"/><Relationship Id="rId4" Type="http://schemas.openxmlformats.org/officeDocument/2006/relationships/image" Target="../media/image13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2.wmf"/><Relationship Id="rId7" Type="http://schemas.openxmlformats.org/officeDocument/2006/relationships/image" Target="../media/image146.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49.wmf"/><Relationship Id="rId7" Type="http://schemas.openxmlformats.org/officeDocument/2006/relationships/image" Target="../media/image153.wmf"/><Relationship Id="rId2" Type="http://schemas.openxmlformats.org/officeDocument/2006/relationships/image" Target="../media/image148.wmf"/><Relationship Id="rId1" Type="http://schemas.openxmlformats.org/officeDocument/2006/relationships/image" Target="../media/image147.wmf"/><Relationship Id="rId6" Type="http://schemas.openxmlformats.org/officeDocument/2006/relationships/image" Target="../media/image152.wmf"/><Relationship Id="rId5" Type="http://schemas.openxmlformats.org/officeDocument/2006/relationships/image" Target="../media/image151.wmf"/><Relationship Id="rId4" Type="http://schemas.openxmlformats.org/officeDocument/2006/relationships/image" Target="../media/image15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e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23.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image" Target="../media/image156.wmf"/><Relationship Id="rId7" Type="http://schemas.openxmlformats.org/officeDocument/2006/relationships/image" Target="../media/image160.wmf"/><Relationship Id="rId2" Type="http://schemas.openxmlformats.org/officeDocument/2006/relationships/image" Target="../media/image155.wmf"/><Relationship Id="rId1" Type="http://schemas.openxmlformats.org/officeDocument/2006/relationships/image" Target="../media/image154.wmf"/><Relationship Id="rId6" Type="http://schemas.openxmlformats.org/officeDocument/2006/relationships/image" Target="../media/image159.wmf"/><Relationship Id="rId5" Type="http://schemas.openxmlformats.org/officeDocument/2006/relationships/image" Target="../media/image158.wmf"/><Relationship Id="rId4" Type="http://schemas.openxmlformats.org/officeDocument/2006/relationships/image" Target="../media/image157.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image" Target="../media/image164.wmf"/><Relationship Id="rId7" Type="http://schemas.openxmlformats.org/officeDocument/2006/relationships/image" Target="../media/image167.wmf"/><Relationship Id="rId2" Type="http://schemas.openxmlformats.org/officeDocument/2006/relationships/image" Target="../media/image163.wmf"/><Relationship Id="rId1" Type="http://schemas.openxmlformats.org/officeDocument/2006/relationships/image" Target="../media/image162.emf"/><Relationship Id="rId6" Type="http://schemas.openxmlformats.org/officeDocument/2006/relationships/image" Target="../media/image160.wmf"/><Relationship Id="rId5" Type="http://schemas.openxmlformats.org/officeDocument/2006/relationships/image" Target="../media/image166.wmf"/><Relationship Id="rId10" Type="http://schemas.openxmlformats.org/officeDocument/2006/relationships/image" Target="../media/image169.wmf"/><Relationship Id="rId4" Type="http://schemas.openxmlformats.org/officeDocument/2006/relationships/image" Target="../media/image165.wmf"/><Relationship Id="rId9" Type="http://schemas.openxmlformats.org/officeDocument/2006/relationships/image" Target="../media/image159.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image" Target="../media/image172.wmf"/><Relationship Id="rId7" Type="http://schemas.openxmlformats.org/officeDocument/2006/relationships/image" Target="../media/image176.wmf"/><Relationship Id="rId2" Type="http://schemas.openxmlformats.org/officeDocument/2006/relationships/image" Target="../media/image171.wmf"/><Relationship Id="rId1" Type="http://schemas.openxmlformats.org/officeDocument/2006/relationships/image" Target="../media/image170.wmf"/><Relationship Id="rId6" Type="http://schemas.openxmlformats.org/officeDocument/2006/relationships/image" Target="../media/image175.wmf"/><Relationship Id="rId5" Type="http://schemas.openxmlformats.org/officeDocument/2006/relationships/image" Target="../media/image174.wmf"/><Relationship Id="rId4" Type="http://schemas.openxmlformats.org/officeDocument/2006/relationships/image" Target="../media/image173.wmf"/><Relationship Id="rId9" Type="http://schemas.openxmlformats.org/officeDocument/2006/relationships/image" Target="../media/image17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 Id="rId4" Type="http://schemas.openxmlformats.org/officeDocument/2006/relationships/image" Target="../media/image18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82.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image" Target="../media/image185.wmf"/><Relationship Id="rId7" Type="http://schemas.openxmlformats.org/officeDocument/2006/relationships/image" Target="../media/image189.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3.wmf"/><Relationship Id="rId1" Type="http://schemas.openxmlformats.org/officeDocument/2006/relationships/image" Target="../media/image41.emf"/><Relationship Id="rId4"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 Id="rId9"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29050" y="0"/>
            <a:ext cx="2930525" cy="498475"/>
          </a:xfrm>
          <a:prstGeom prst="rect">
            <a:avLst/>
          </a:prstGeom>
        </p:spPr>
        <p:txBody>
          <a:bodyPr vert="horz" lIns="91440" tIns="45720" rIns="91440" bIns="45720" rtlCol="0"/>
          <a:lstStyle>
            <a:lvl1pPr algn="r" eaLnBrk="1" fontAlgn="auto" hangingPunct="1">
              <a:buFont typeface="Arial" panose="020B0604020202020204" pitchFamily="34" charset="0"/>
              <a:buNone/>
              <a:defRPr sz="1200" noProof="1">
                <a:latin typeface="+mn-lt"/>
                <a:ea typeface="+mn-ea"/>
              </a:defRPr>
            </a:lvl1pPr>
          </a:lstStyle>
          <a:p>
            <a:pPr>
              <a:defRPr/>
            </a:pPr>
            <a:fld id="{E28C075F-77E8-4AB7-B8D7-B67C0147F6D9}" type="datetimeFigureOut">
              <a:rPr lang="zh-CN" altLang="en-US"/>
              <a:t>2020/5/19</a:t>
            </a:fld>
            <a:endParaRPr lang="zh-CN" altLang="en-US">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2"/>
          </p:nvPr>
        </p:nvSpPr>
        <p:spPr>
          <a:xfrm>
            <a:off x="0" y="9444038"/>
            <a:ext cx="2930525" cy="498475"/>
          </a:xfrm>
          <a:prstGeom prst="rect">
            <a:avLst/>
          </a:prstGeom>
        </p:spPr>
        <p:txBody>
          <a:bodyPr vert="horz" lIns="91440" tIns="45720" rIns="91440" bIns="45720" rtlCol="0" anchor="b"/>
          <a:lstStyle>
            <a:lvl1pPr algn="l" eaLnBrk="1" fontAlgn="auto"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29050" y="9444038"/>
            <a:ext cx="2930525" cy="498475"/>
          </a:xfrm>
          <a:prstGeom prst="rect">
            <a:avLst/>
          </a:prstGeom>
        </p:spPr>
        <p:txBody>
          <a:bodyPr vert="horz" lIns="91440" tIns="45720" rIns="91440" bIns="45720" rtlCol="0" anchor="b"/>
          <a:lstStyle>
            <a:lvl1pPr algn="r" eaLnBrk="1" fontAlgn="auto" hangingPunct="1">
              <a:buFont typeface="Arial" panose="020B0604020202020204" pitchFamily="34" charset="0"/>
              <a:buNone/>
              <a:defRPr sz="1200" noProof="1">
                <a:latin typeface="+mn-lt"/>
                <a:ea typeface="+mn-ea"/>
              </a:defRPr>
            </a:lvl1pPr>
          </a:lstStyle>
          <a:p>
            <a:pPr>
              <a:defRPr/>
            </a:pPr>
            <a:fld id="{7CD698F9-1FC0-4678-BD71-076289988B72}" type="slidenum">
              <a:rPr lang="zh-CN" altLang="en-US"/>
              <a:t>‹#›</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61629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29050" y="0"/>
            <a:ext cx="2930525" cy="498475"/>
          </a:xfrm>
          <a:prstGeom prst="rect">
            <a:avLst/>
          </a:prstGeom>
        </p:spPr>
        <p:txBody>
          <a:bodyPr vert="horz" lIns="91440" tIns="45720" rIns="91440" bIns="45720" rtlCol="0"/>
          <a:lstStyle>
            <a:lvl1pPr algn="r" eaLnBrk="1" fontAlgn="auto" hangingPunct="1">
              <a:buFont typeface="Arial" panose="020B0604020202020204" pitchFamily="34" charset="0"/>
              <a:buNone/>
              <a:defRPr sz="1200" noProof="1">
                <a:latin typeface="+mn-lt"/>
                <a:ea typeface="+mn-ea"/>
              </a:defRPr>
            </a:lvl1pPr>
          </a:lstStyle>
          <a:p>
            <a:pPr>
              <a:defRPr/>
            </a:pPr>
            <a:fld id="{E8D66B94-9F8D-44C0-9B4F-FC0C290439FF}" type="datetimeFigureOut">
              <a:rPr lang="zh-CN" altLang="en-US"/>
              <a:t>2020/5/19</a:t>
            </a:fld>
            <a:endParaRPr lang="zh-CN" altLang="en-US">
              <a:latin typeface="黑体" panose="02010609060101010101" pitchFamily="49" charset="-122"/>
              <a:ea typeface="黑体" panose="02010609060101010101" pitchFamily="49" charset="-122"/>
            </a:endParaRPr>
          </a:p>
        </p:txBody>
      </p:sp>
      <p:sp>
        <p:nvSpPr>
          <p:cNvPr id="39940" name="幻灯片图像占位符 3"/>
          <p:cNvSpPr>
            <a:spLocks noGrp="1" noRot="1" noChangeAspect="1" noChangeArrowheads="1"/>
          </p:cNvSpPr>
          <p:nvPr>
            <p:ph type="sldImg" idx="4294967295"/>
          </p:nvPr>
        </p:nvSpPr>
        <p:spPr bwMode="auto">
          <a:xfrm>
            <a:off x="1144588" y="1243013"/>
            <a:ext cx="4471987" cy="3355975"/>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31749" name="备注占位符 4"/>
          <p:cNvSpPr>
            <a:spLocks noGrp="1" noChangeArrowheads="1"/>
          </p:cNvSpPr>
          <p:nvPr>
            <p:ph type="body" sz="quarter" idx="9"/>
          </p:nvPr>
        </p:nvSpPr>
        <p:spPr bwMode="auto">
          <a:xfrm>
            <a:off x="676275" y="4784725"/>
            <a:ext cx="5408613"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4038"/>
            <a:ext cx="2930525" cy="498475"/>
          </a:xfrm>
          <a:prstGeom prst="rect">
            <a:avLst/>
          </a:prstGeom>
        </p:spPr>
        <p:txBody>
          <a:bodyPr vert="horz" lIns="91440" tIns="45720" rIns="91440" bIns="45720" rtlCol="0" anchor="b"/>
          <a:lstStyle>
            <a:lvl1pPr algn="l" eaLnBrk="1" fontAlgn="auto"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29050" y="9444038"/>
            <a:ext cx="2930525" cy="498475"/>
          </a:xfrm>
          <a:prstGeom prst="rect">
            <a:avLst/>
          </a:prstGeom>
        </p:spPr>
        <p:txBody>
          <a:bodyPr vert="horz" lIns="91440" tIns="45720" rIns="91440" bIns="45720" rtlCol="0" anchor="b"/>
          <a:lstStyle>
            <a:lvl1pPr algn="r" eaLnBrk="1" fontAlgn="auto" hangingPunct="1">
              <a:buFont typeface="Arial" panose="020B0604020202020204" pitchFamily="34" charset="0"/>
              <a:buNone/>
              <a:defRPr sz="1200" noProof="1">
                <a:latin typeface="+mn-lt"/>
                <a:ea typeface="+mn-ea"/>
              </a:defRPr>
            </a:lvl1pPr>
          </a:lstStyle>
          <a:p>
            <a:pPr>
              <a:defRPr/>
            </a:pPr>
            <a:fld id="{7D9CF608-9E81-4F9F-B0DE-868D5200E9C5}" type="slidenum">
              <a:rPr lang="zh-CN" altLang="en-US"/>
              <a:t>‹#›</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2603536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CEC1DF35-2508-4E4B-96E5-1D16C83DED03}" type="slidenum">
              <a:rPr lang="zh-CN" altLang="en-US" smtClean="0"/>
              <a:t>2</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52350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12</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92467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13</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57009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14</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44953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15</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1829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16</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0290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17</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02025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18</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61657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19</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54182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20</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4328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21</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92362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4</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56832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22</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33512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23</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7777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24</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57834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25</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22410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26</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05254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27</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70854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28</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669480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29</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11572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30</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4842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31</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434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5</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64220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33</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92256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34</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80503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35</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74255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36</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734451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37</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76436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38</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731957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39</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41001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40</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052074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41</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070220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42</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85101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6</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459776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43</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775842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44</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8873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7</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65078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8</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3691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9</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134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10</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468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11</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95109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流程图: 过程 1"/>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3" name="流程图: 过程 8"/>
          <p:cNvSpPr/>
          <p:nvPr userDrawn="1"/>
        </p:nvSpPr>
        <p:spPr>
          <a:xfrm rot="5400000" flipH="1">
            <a:off x="8183563" y="5738813"/>
            <a:ext cx="328612" cy="159226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4" name="图片 10"/>
          <p:cNvPicPr>
            <a:picLocks noChangeAspect="1" noChangeArrowheads="1"/>
          </p:cNvPicPr>
          <p:nvPr userDrawn="1"/>
        </p:nvPicPr>
        <p:blipFill>
          <a:blip r:embed="rId2">
            <a:biLevel thresh="50000"/>
            <a:grayscl/>
            <a:extLst>
              <a:ext uri="{28A0092B-C50C-407E-A947-70E740481C1C}">
                <a14:useLocalDpi xmlns:a14="http://schemas.microsoft.com/office/drawing/2010/main" val="0"/>
              </a:ext>
            </a:extLst>
          </a:blip>
          <a:srcRect t="77927" r="53951"/>
          <a:stretch>
            <a:fillRect/>
          </a:stretch>
        </p:blipFill>
        <p:spPr bwMode="auto">
          <a:xfrm>
            <a:off x="7783513" y="6450013"/>
            <a:ext cx="11541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5996289" y="-49229"/>
            <a:ext cx="3140075" cy="2782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灯片编号占位符 6"/>
          <p:cNvSpPr>
            <a:spLocks noGrp="1"/>
          </p:cNvSpPr>
          <p:nvPr>
            <p:ph type="sldNum" sz="quarter" idx="12"/>
          </p:nvPr>
        </p:nvSpPr>
        <p:spPr>
          <a:xfrm>
            <a:off x="360363" y="6075363"/>
            <a:ext cx="2130425" cy="476250"/>
          </a:xfrm>
        </p:spPr>
        <p:txBody>
          <a:bodyPr/>
          <a:lstStyle>
            <a:lvl1pPr eaLnBrk="1" fontAlgn="auto" hangingPunct="1">
              <a:buFont typeface="Arial" panose="020B0604020202020204" pitchFamily="34" charset="0"/>
              <a:buNone/>
              <a:defRPr sz="1400" noProof="1">
                <a:latin typeface="+mn-lt"/>
                <a:ea typeface="+mn-ea"/>
              </a:defRPr>
            </a:lvl1pPr>
          </a:lstStyle>
          <a:p>
            <a:pPr>
              <a:defRPr/>
            </a:pPr>
            <a:fld id="{62DFB493-5F5E-4297-B778-4E7C69DFDE46}" type="slidenum">
              <a:rPr lang="en-US" altLang="zh-CN" smtClean="0"/>
              <a:t>‹#›</a:t>
            </a:fld>
            <a:endParaRPr lang="zh-CN"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流程图: 过程 8"/>
          <p:cNvSpPr/>
          <p:nvPr userDrawn="1"/>
        </p:nvSpPr>
        <p:spPr>
          <a:xfrm rot="5400000" flipH="1">
            <a:off x="8183563" y="5738813"/>
            <a:ext cx="328612" cy="159226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3" name="矩形 3"/>
          <p:cNvSpPr/>
          <p:nvPr userDrawn="1"/>
        </p:nvSpPr>
        <p:spPr>
          <a:xfrm rot="16200000">
            <a:off x="304007" y="311944"/>
            <a:ext cx="811212" cy="800100"/>
          </a:xfrm>
          <a:custGeom>
            <a:avLst/>
            <a:gdLst>
              <a:gd name="connsiteX0" fmla="*/ 0 w 661307"/>
              <a:gd name="connsiteY0" fmla="*/ 0 h 726621"/>
              <a:gd name="connsiteX1" fmla="*/ 661307 w 661307"/>
              <a:gd name="connsiteY1" fmla="*/ 0 h 726621"/>
              <a:gd name="connsiteX2" fmla="*/ 661307 w 661307"/>
              <a:gd name="connsiteY2" fmla="*/ 726621 h 726621"/>
              <a:gd name="connsiteX3" fmla="*/ 0 w 661307"/>
              <a:gd name="connsiteY3" fmla="*/ 726621 h 726621"/>
              <a:gd name="connsiteX4" fmla="*/ 0 w 661307"/>
              <a:gd name="connsiteY4" fmla="*/ 0 h 726621"/>
              <a:gd name="connsiteX0-1" fmla="*/ 0 w 661307"/>
              <a:gd name="connsiteY0-2" fmla="*/ 0 h 726621"/>
              <a:gd name="connsiteX1-3" fmla="*/ 661307 w 661307"/>
              <a:gd name="connsiteY1-4" fmla="*/ 0 h 726621"/>
              <a:gd name="connsiteX2-5" fmla="*/ 661307 w 661307"/>
              <a:gd name="connsiteY2-6" fmla="*/ 726621 h 726621"/>
              <a:gd name="connsiteX3-7" fmla="*/ 326571 w 661307"/>
              <a:gd name="connsiteY3-8" fmla="*/ 718457 h 726621"/>
              <a:gd name="connsiteX4-9" fmla="*/ 0 w 661307"/>
              <a:gd name="connsiteY4-10" fmla="*/ 726621 h 726621"/>
              <a:gd name="connsiteX5" fmla="*/ 0 w 661307"/>
              <a:gd name="connsiteY5" fmla="*/ 0 h 726621"/>
              <a:gd name="connsiteX0-11" fmla="*/ 0 w 661307"/>
              <a:gd name="connsiteY0-12" fmla="*/ 0 h 898071"/>
              <a:gd name="connsiteX1-13" fmla="*/ 661307 w 661307"/>
              <a:gd name="connsiteY1-14" fmla="*/ 0 h 898071"/>
              <a:gd name="connsiteX2-15" fmla="*/ 661307 w 661307"/>
              <a:gd name="connsiteY2-16" fmla="*/ 726621 h 898071"/>
              <a:gd name="connsiteX3-17" fmla="*/ 351063 w 661307"/>
              <a:gd name="connsiteY3-18" fmla="*/ 898071 h 898071"/>
              <a:gd name="connsiteX4-19" fmla="*/ 0 w 661307"/>
              <a:gd name="connsiteY4-20" fmla="*/ 726621 h 898071"/>
              <a:gd name="connsiteX5-21" fmla="*/ 0 w 661307"/>
              <a:gd name="connsiteY5-22" fmla="*/ 0 h 898071"/>
              <a:gd name="connsiteX0-23" fmla="*/ 0 w 661307"/>
              <a:gd name="connsiteY0-24" fmla="*/ 0 h 898071"/>
              <a:gd name="connsiteX1-25" fmla="*/ 661307 w 661307"/>
              <a:gd name="connsiteY1-26" fmla="*/ 0 h 898071"/>
              <a:gd name="connsiteX2-27" fmla="*/ 661307 w 661307"/>
              <a:gd name="connsiteY2-28" fmla="*/ 726621 h 898071"/>
              <a:gd name="connsiteX3-29" fmla="*/ 318406 w 661307"/>
              <a:gd name="connsiteY3-30" fmla="*/ 898071 h 898071"/>
              <a:gd name="connsiteX4-31" fmla="*/ 0 w 661307"/>
              <a:gd name="connsiteY4-32" fmla="*/ 726621 h 898071"/>
              <a:gd name="connsiteX5-33" fmla="*/ 0 w 661307"/>
              <a:gd name="connsiteY5-34" fmla="*/ 0 h 898071"/>
              <a:gd name="connsiteX0-35" fmla="*/ 0 w 661307"/>
              <a:gd name="connsiteY0-36" fmla="*/ 0 h 898071"/>
              <a:gd name="connsiteX1-37" fmla="*/ 661307 w 661307"/>
              <a:gd name="connsiteY1-38" fmla="*/ 0 h 898071"/>
              <a:gd name="connsiteX2-39" fmla="*/ 661307 w 661307"/>
              <a:gd name="connsiteY2-40" fmla="*/ 726621 h 898071"/>
              <a:gd name="connsiteX3-41" fmla="*/ 310242 w 661307"/>
              <a:gd name="connsiteY3-42" fmla="*/ 898071 h 898071"/>
              <a:gd name="connsiteX4-43" fmla="*/ 0 w 661307"/>
              <a:gd name="connsiteY4-44" fmla="*/ 726621 h 898071"/>
              <a:gd name="connsiteX5-45" fmla="*/ 0 w 661307"/>
              <a:gd name="connsiteY5-46" fmla="*/ 0 h 898071"/>
              <a:gd name="connsiteX0-47" fmla="*/ 0 w 661307"/>
              <a:gd name="connsiteY0-48" fmla="*/ 0 h 898071"/>
              <a:gd name="connsiteX1-49" fmla="*/ 661307 w 661307"/>
              <a:gd name="connsiteY1-50" fmla="*/ 0 h 898071"/>
              <a:gd name="connsiteX2-51" fmla="*/ 661307 w 661307"/>
              <a:gd name="connsiteY2-52" fmla="*/ 726621 h 898071"/>
              <a:gd name="connsiteX3-53" fmla="*/ 331673 w 661307"/>
              <a:gd name="connsiteY3-54" fmla="*/ 898071 h 898071"/>
              <a:gd name="connsiteX4-55" fmla="*/ 0 w 661307"/>
              <a:gd name="connsiteY4-56" fmla="*/ 726621 h 898071"/>
              <a:gd name="connsiteX5-57" fmla="*/ 0 w 661307"/>
              <a:gd name="connsiteY5-58" fmla="*/ 0 h 898071"/>
            </a:gdLst>
            <a:ahLst/>
            <a:cxnLst>
              <a:cxn ang="0">
                <a:pos x="connsiteX0-47" y="connsiteY0-48"/>
              </a:cxn>
              <a:cxn ang="0">
                <a:pos x="connsiteX1-49" y="connsiteY1-50"/>
              </a:cxn>
              <a:cxn ang="0">
                <a:pos x="connsiteX2-51" y="connsiteY2-52"/>
              </a:cxn>
              <a:cxn ang="0">
                <a:pos x="connsiteX3-53" y="connsiteY3-54"/>
              </a:cxn>
              <a:cxn ang="0">
                <a:pos x="connsiteX4-55" y="connsiteY4-56"/>
              </a:cxn>
              <a:cxn ang="0">
                <a:pos x="connsiteX5-57" y="connsiteY5-58"/>
              </a:cxn>
            </a:cxnLst>
            <a:rect l="l" t="t" r="r" b="b"/>
            <a:pathLst>
              <a:path w="661307" h="898071">
                <a:moveTo>
                  <a:pt x="0" y="0"/>
                </a:moveTo>
                <a:lnTo>
                  <a:pt x="661307" y="0"/>
                </a:lnTo>
                <a:lnTo>
                  <a:pt x="661307" y="726621"/>
                </a:lnTo>
                <a:lnTo>
                  <a:pt x="331673" y="898071"/>
                </a:lnTo>
                <a:lnTo>
                  <a:pt x="0" y="726621"/>
                </a:lnTo>
                <a:lnTo>
                  <a:pt x="0" y="0"/>
                </a:lnTo>
                <a:close/>
              </a:path>
            </a:pathLst>
          </a:custGeom>
          <a:solidFill>
            <a:srgbClr val="1557AE"/>
          </a:solidFill>
          <a:ln w="349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4" name="图片 2"/>
          <p:cNvPicPr>
            <a:picLocks noChangeAspect="1" noChangeArrowheads="1"/>
          </p:cNvPicPr>
          <p:nvPr userDrawn="1"/>
        </p:nvPicPr>
        <p:blipFill>
          <a:blip r:embed="rId2" cstate="print">
            <a:biLevel thresh="50000"/>
            <a:grayscl/>
            <a:extLst>
              <a:ext uri="{28A0092B-C50C-407E-A947-70E740481C1C}">
                <a14:useLocalDpi xmlns:a14="http://schemas.microsoft.com/office/drawing/2010/main" val="0"/>
              </a:ext>
            </a:extLst>
          </a:blip>
          <a:srcRect t="77939" r="87943"/>
          <a:stretch>
            <a:fillRect/>
          </a:stretch>
        </p:blipFill>
        <p:spPr bwMode="auto">
          <a:xfrm>
            <a:off x="360363" y="393700"/>
            <a:ext cx="619125"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136525" y="306388"/>
            <a:ext cx="112713" cy="811212"/>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6" name="流程图: 过程 5"/>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7" name="图片 10"/>
          <p:cNvPicPr>
            <a:picLocks noChangeAspect="1" noChangeArrowheads="1"/>
          </p:cNvPicPr>
          <p:nvPr userDrawn="1"/>
        </p:nvPicPr>
        <p:blipFill>
          <a:blip r:embed="rId3">
            <a:biLevel thresh="50000"/>
            <a:grayscl/>
            <a:extLst>
              <a:ext uri="{28A0092B-C50C-407E-A947-70E740481C1C}">
                <a14:useLocalDpi xmlns:a14="http://schemas.microsoft.com/office/drawing/2010/main" val="0"/>
              </a:ext>
            </a:extLst>
          </a:blip>
          <a:srcRect t="77927" r="53951"/>
          <a:stretch>
            <a:fillRect/>
          </a:stretch>
        </p:blipFill>
        <p:spPr bwMode="auto">
          <a:xfrm>
            <a:off x="7829550" y="6459538"/>
            <a:ext cx="11541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5996289" y="-49229"/>
            <a:ext cx="3140075" cy="2782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 name="灯片编号占位符 6"/>
          <p:cNvSpPr>
            <a:spLocks noGrp="1"/>
          </p:cNvSpPr>
          <p:nvPr>
            <p:ph type="sldNum" sz="quarter" idx="12"/>
          </p:nvPr>
        </p:nvSpPr>
        <p:spPr>
          <a:xfrm>
            <a:off x="360363" y="6075363"/>
            <a:ext cx="2130425" cy="476250"/>
          </a:xfrm>
        </p:spPr>
        <p:txBody>
          <a:bodyPr/>
          <a:lstStyle>
            <a:lvl1pPr eaLnBrk="1" fontAlgn="auto" hangingPunct="1">
              <a:buFont typeface="Arial" panose="020B0604020202020204" pitchFamily="34" charset="0"/>
              <a:buNone/>
              <a:defRPr sz="1400" noProof="1">
                <a:latin typeface="+mn-lt"/>
                <a:ea typeface="+mn-ea"/>
              </a:defRPr>
            </a:lvl1pPr>
          </a:lstStyle>
          <a:p>
            <a:pPr>
              <a:defRPr/>
            </a:pPr>
            <a:fld id="{62DFB493-5F5E-4297-B778-4E7C69DFDE46}" type="slidenum">
              <a:rPr lang="en-US" altLang="zh-CN" smtClean="0"/>
              <a:t>‹#›</a:t>
            </a:fld>
            <a:endParaRPr lang="zh-CN" dirty="0"/>
          </a:p>
        </p:txBody>
      </p:sp>
      <p:sp>
        <p:nvSpPr>
          <p:cNvPr id="11" name="文本框 10"/>
          <p:cNvSpPr txBox="1"/>
          <p:nvPr userDrawn="1"/>
        </p:nvSpPr>
        <p:spPr>
          <a:xfrm>
            <a:off x="561295" y="6071739"/>
            <a:ext cx="2410505" cy="306705"/>
          </a:xfrm>
          <a:prstGeom prst="rect">
            <a:avLst/>
          </a:prstGeom>
          <a:noFill/>
        </p:spPr>
        <p:txBody>
          <a:bodyPr wrap="square" rtlCol="0">
            <a:spAutoFit/>
          </a:bodyPr>
          <a:lstStyle/>
          <a:p>
            <a:r>
              <a:rPr lang="en-US" altLang="zh-CN" sz="1400" dirty="0"/>
              <a:t>/45</a:t>
            </a:r>
            <a:endParaRPr lang="en-US" sz="14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2" name="图片 4"/>
          <p:cNvPicPr>
            <a:picLocks noChangeAspect="1" noChangeArrowheads="1"/>
          </p:cNvPicPr>
          <p:nvPr userDrawn="1"/>
        </p:nvPicPr>
        <p:blipFill>
          <a:blip r:embed="rId2">
            <a:extLst>
              <a:ext uri="{28A0092B-C50C-407E-A947-70E740481C1C}">
                <a14:useLocalDpi xmlns:a14="http://schemas.microsoft.com/office/drawing/2010/main" val="0"/>
              </a:ext>
            </a:extLst>
          </a:blip>
          <a:srcRect l="-159" t="140" r="-478" b="11636"/>
          <a:stretch>
            <a:fillRect/>
          </a:stretch>
        </p:blipFill>
        <p:spPr bwMode="auto">
          <a:xfrm>
            <a:off x="-14288" y="0"/>
            <a:ext cx="9201151"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085263" cy="5529263"/>
          </a:xfrm>
          <a:prstGeom prst="rect">
            <a:avLst/>
          </a:prstGeom>
          <a:solidFill>
            <a:srgbClr val="384A5A">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4" name="图片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35725" y="-79375"/>
            <a:ext cx="27082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097"/>
            <a:ext cx="3140075" cy="2782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灯片编号占位符 6"/>
          <p:cNvSpPr>
            <a:spLocks noGrp="1"/>
          </p:cNvSpPr>
          <p:nvPr>
            <p:ph type="sldNum" sz="quarter" idx="12"/>
          </p:nvPr>
        </p:nvSpPr>
        <p:spPr>
          <a:xfrm>
            <a:off x="360363" y="6075363"/>
            <a:ext cx="2130425" cy="476250"/>
          </a:xfrm>
        </p:spPr>
        <p:txBody>
          <a:bodyPr/>
          <a:lstStyle>
            <a:lvl1pPr eaLnBrk="1" fontAlgn="auto" hangingPunct="1">
              <a:buFont typeface="Arial" panose="020B0604020202020204" pitchFamily="34" charset="0"/>
              <a:buNone/>
              <a:defRPr sz="1400" noProof="1">
                <a:latin typeface="+mn-lt"/>
                <a:ea typeface="+mn-ea"/>
              </a:defRPr>
            </a:lvl1pPr>
          </a:lstStyle>
          <a:p>
            <a:pPr>
              <a:defRPr/>
            </a:pPr>
            <a:fld id="{62DFB493-5F5E-4297-B778-4E7C69DFDE46}" type="slidenum">
              <a:rPr lang="en-US" altLang="zh-CN" smtClean="0"/>
              <a:t>‹#›</a:t>
            </a:fld>
            <a:endParaRPr 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p:nvPr userDrawn="1"/>
        </p:nvSpPr>
        <p:spPr>
          <a:xfrm>
            <a:off x="6872288" y="495300"/>
            <a:ext cx="2189162" cy="1793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nvGrpSpPr>
          <p:cNvPr id="3" name="组合 15"/>
          <p:cNvGrpSpPr/>
          <p:nvPr userDrawn="1"/>
        </p:nvGrpSpPr>
        <p:grpSpPr bwMode="auto">
          <a:xfrm>
            <a:off x="161925" y="419100"/>
            <a:ext cx="325438" cy="334963"/>
            <a:chOff x="3976261" y="3892343"/>
            <a:chExt cx="326182" cy="335109"/>
          </a:xfrm>
        </p:grpSpPr>
        <p:sp>
          <p:nvSpPr>
            <p:cNvPr id="4" name="六边形 3"/>
            <p:cNvSpPr/>
            <p:nvPr/>
          </p:nvSpPr>
          <p:spPr>
            <a:xfrm>
              <a:off x="3976261" y="3892343"/>
              <a:ext cx="122517" cy="106409"/>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5" name="六边形 4"/>
            <p:cNvSpPr/>
            <p:nvPr/>
          </p:nvSpPr>
          <p:spPr>
            <a:xfrm>
              <a:off x="3976261" y="4005105"/>
              <a:ext cx="122517" cy="10640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6" name="六边形 5"/>
            <p:cNvSpPr/>
            <p:nvPr/>
          </p:nvSpPr>
          <p:spPr>
            <a:xfrm>
              <a:off x="3976261" y="4121043"/>
              <a:ext cx="122517" cy="106409"/>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7" name="六边形 6"/>
            <p:cNvSpPr/>
            <p:nvPr/>
          </p:nvSpPr>
          <p:spPr>
            <a:xfrm>
              <a:off x="4078093" y="3946342"/>
              <a:ext cx="122517" cy="106409"/>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8" name="六边形 7"/>
            <p:cNvSpPr/>
            <p:nvPr/>
          </p:nvSpPr>
          <p:spPr>
            <a:xfrm>
              <a:off x="4078093" y="4060691"/>
              <a:ext cx="122517" cy="106409"/>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 name="六边形 8"/>
            <p:cNvSpPr/>
            <p:nvPr/>
          </p:nvSpPr>
          <p:spPr>
            <a:xfrm>
              <a:off x="4179926" y="4003516"/>
              <a:ext cx="122517" cy="10799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10" name="流程图: 过程 8"/>
          <p:cNvSpPr/>
          <p:nvPr userDrawn="1"/>
        </p:nvSpPr>
        <p:spPr>
          <a:xfrm rot="5400000" flipH="1">
            <a:off x="8214519" y="-324644"/>
            <a:ext cx="250825" cy="144621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11" name="图片 24"/>
          <p:cNvPicPr>
            <a:picLocks noChangeAspect="1" noChangeArrowheads="1"/>
          </p:cNvPicPr>
          <p:nvPr userDrawn="1"/>
        </p:nvPicPr>
        <p:blipFill>
          <a:blip r:embed="rId2">
            <a:biLevel thresh="50000"/>
            <a:grayscl/>
            <a:extLst>
              <a:ext uri="{28A0092B-C50C-407E-A947-70E740481C1C}">
                <a14:useLocalDpi xmlns:a14="http://schemas.microsoft.com/office/drawing/2010/main" val="0"/>
              </a:ext>
            </a:extLst>
          </a:blip>
          <a:srcRect t="77927" r="53951"/>
          <a:stretch>
            <a:fillRect/>
          </a:stretch>
        </p:blipFill>
        <p:spPr bwMode="auto">
          <a:xfrm>
            <a:off x="7810500" y="303213"/>
            <a:ext cx="11541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6"/>
          <p:cNvSpPr>
            <a:spLocks noGrp="1"/>
          </p:cNvSpPr>
          <p:nvPr>
            <p:ph type="sldNum" sz="quarter" idx="12"/>
          </p:nvPr>
        </p:nvSpPr>
        <p:spPr>
          <a:xfrm>
            <a:off x="360363" y="6075363"/>
            <a:ext cx="2130425" cy="476250"/>
          </a:xfrm>
        </p:spPr>
        <p:txBody>
          <a:bodyPr/>
          <a:lstStyle>
            <a:lvl1pPr eaLnBrk="1" fontAlgn="auto" hangingPunct="1">
              <a:buFont typeface="Arial" panose="020B0604020202020204" pitchFamily="34" charset="0"/>
              <a:buNone/>
              <a:defRPr sz="1400" noProof="1">
                <a:latin typeface="+mn-lt"/>
                <a:ea typeface="+mn-ea"/>
              </a:defRPr>
            </a:lvl1pPr>
          </a:lstStyle>
          <a:p>
            <a:pPr>
              <a:defRPr/>
            </a:pPr>
            <a:fld id="{62DFB493-5F5E-4297-B778-4E7C69DFDE46}" type="slidenum">
              <a:rPr lang="en-US" altLang="zh-CN" smtClean="0"/>
              <a:t>‹#›</a:t>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3" name="矩形 2"/>
          <p:cNvSpPr/>
          <p:nvPr userDrawn="1"/>
        </p:nvSpPr>
        <p:spPr>
          <a:xfrm>
            <a:off x="590550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4" name="图片 3"/>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02856" y="0"/>
            <a:ext cx="2387241" cy="838595"/>
          </a:xfrm>
          <a:prstGeom prst="rect">
            <a:avLst/>
          </a:prstGeom>
        </p:spPr>
      </p:pic>
      <p:sp>
        <p:nvSpPr>
          <p:cNvPr id="5" name="灯片编号占位符 6"/>
          <p:cNvSpPr>
            <a:spLocks noGrp="1"/>
          </p:cNvSpPr>
          <p:nvPr>
            <p:ph type="sldNum" sz="quarter" idx="12"/>
          </p:nvPr>
        </p:nvSpPr>
        <p:spPr>
          <a:xfrm>
            <a:off x="360363" y="6075363"/>
            <a:ext cx="2130425" cy="476250"/>
          </a:xfrm>
        </p:spPr>
        <p:txBody>
          <a:bodyPr/>
          <a:lstStyle>
            <a:lvl1pPr eaLnBrk="1" fontAlgn="auto" hangingPunct="1">
              <a:buFont typeface="Arial" panose="020B0604020202020204" pitchFamily="34" charset="0"/>
              <a:buNone/>
              <a:defRPr sz="1400" noProof="1">
                <a:latin typeface="+mn-lt"/>
                <a:ea typeface="+mn-ea"/>
              </a:defRPr>
            </a:lvl1pPr>
          </a:lstStyle>
          <a:p>
            <a:pPr>
              <a:defRPr/>
            </a:pPr>
            <a:fld id="{62DFB493-5F5E-4297-B778-4E7C69DFDE46}" type="slidenum">
              <a:rPr lang="en-US" altLang="zh-CN" smtClean="0"/>
              <a:t>‹#›</a:t>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流程图: 过程 1"/>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3" name="流程图: 过程 8"/>
          <p:cNvSpPr/>
          <p:nvPr userDrawn="1"/>
        </p:nvSpPr>
        <p:spPr>
          <a:xfrm rot="5400000" flipH="1">
            <a:off x="8183563" y="5738813"/>
            <a:ext cx="328612" cy="159226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4" name="图片 10"/>
          <p:cNvPicPr>
            <a:picLocks noChangeAspect="1" noChangeArrowheads="1"/>
          </p:cNvPicPr>
          <p:nvPr userDrawn="1"/>
        </p:nvPicPr>
        <p:blipFill>
          <a:blip r:embed="rId2">
            <a:biLevel thresh="50000"/>
            <a:grayscl/>
            <a:extLst>
              <a:ext uri="{28A0092B-C50C-407E-A947-70E740481C1C}">
                <a14:useLocalDpi xmlns:a14="http://schemas.microsoft.com/office/drawing/2010/main" val="0"/>
              </a:ext>
            </a:extLst>
          </a:blip>
          <a:srcRect t="77927" r="53951"/>
          <a:stretch>
            <a:fillRect/>
          </a:stretch>
        </p:blipFill>
        <p:spPr bwMode="auto">
          <a:xfrm>
            <a:off x="7783513" y="6450013"/>
            <a:ext cx="11541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5996289" y="-49229"/>
            <a:ext cx="3140075" cy="2782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灯片编号占位符 6"/>
          <p:cNvSpPr>
            <a:spLocks noGrp="1"/>
          </p:cNvSpPr>
          <p:nvPr>
            <p:ph type="sldNum" sz="quarter" idx="12"/>
          </p:nvPr>
        </p:nvSpPr>
        <p:spPr>
          <a:xfrm>
            <a:off x="360363" y="6075363"/>
            <a:ext cx="2130425" cy="476250"/>
          </a:xfrm>
        </p:spPr>
        <p:txBody>
          <a:bodyPr/>
          <a:lstStyle>
            <a:lvl1pPr eaLnBrk="1" fontAlgn="auto" hangingPunct="1">
              <a:buFont typeface="Arial" panose="020B0604020202020204" pitchFamily="34" charset="0"/>
              <a:buNone/>
              <a:defRPr sz="1400" noProof="1">
                <a:latin typeface="+mn-lt"/>
                <a:ea typeface="+mn-ea"/>
              </a:defRPr>
            </a:lvl1pPr>
          </a:lstStyle>
          <a:p>
            <a:pPr>
              <a:defRPr/>
            </a:pPr>
            <a:fld id="{62DFB493-5F5E-4297-B778-4E7C69DFDE46}" type="slidenum">
              <a:rPr lang="en-US" altLang="zh-CN" smtClean="0"/>
              <a:t>‹#›</a:t>
            </a:fld>
            <a:endParaRPr lang="zh-CN"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流程图: 过程 8"/>
          <p:cNvSpPr/>
          <p:nvPr userDrawn="1"/>
        </p:nvSpPr>
        <p:spPr>
          <a:xfrm rot="5400000" flipH="1">
            <a:off x="8183563" y="5738813"/>
            <a:ext cx="328612" cy="159226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3" name="矩形 3"/>
          <p:cNvSpPr/>
          <p:nvPr userDrawn="1"/>
        </p:nvSpPr>
        <p:spPr>
          <a:xfrm rot="16200000">
            <a:off x="304007" y="311944"/>
            <a:ext cx="811212" cy="800100"/>
          </a:xfrm>
          <a:custGeom>
            <a:avLst/>
            <a:gdLst>
              <a:gd name="connsiteX0" fmla="*/ 0 w 661307"/>
              <a:gd name="connsiteY0" fmla="*/ 0 h 726621"/>
              <a:gd name="connsiteX1" fmla="*/ 661307 w 661307"/>
              <a:gd name="connsiteY1" fmla="*/ 0 h 726621"/>
              <a:gd name="connsiteX2" fmla="*/ 661307 w 661307"/>
              <a:gd name="connsiteY2" fmla="*/ 726621 h 726621"/>
              <a:gd name="connsiteX3" fmla="*/ 0 w 661307"/>
              <a:gd name="connsiteY3" fmla="*/ 726621 h 726621"/>
              <a:gd name="connsiteX4" fmla="*/ 0 w 661307"/>
              <a:gd name="connsiteY4" fmla="*/ 0 h 726621"/>
              <a:gd name="connsiteX0-1" fmla="*/ 0 w 661307"/>
              <a:gd name="connsiteY0-2" fmla="*/ 0 h 726621"/>
              <a:gd name="connsiteX1-3" fmla="*/ 661307 w 661307"/>
              <a:gd name="connsiteY1-4" fmla="*/ 0 h 726621"/>
              <a:gd name="connsiteX2-5" fmla="*/ 661307 w 661307"/>
              <a:gd name="connsiteY2-6" fmla="*/ 726621 h 726621"/>
              <a:gd name="connsiteX3-7" fmla="*/ 326571 w 661307"/>
              <a:gd name="connsiteY3-8" fmla="*/ 718457 h 726621"/>
              <a:gd name="connsiteX4-9" fmla="*/ 0 w 661307"/>
              <a:gd name="connsiteY4-10" fmla="*/ 726621 h 726621"/>
              <a:gd name="connsiteX5" fmla="*/ 0 w 661307"/>
              <a:gd name="connsiteY5" fmla="*/ 0 h 726621"/>
              <a:gd name="connsiteX0-11" fmla="*/ 0 w 661307"/>
              <a:gd name="connsiteY0-12" fmla="*/ 0 h 898071"/>
              <a:gd name="connsiteX1-13" fmla="*/ 661307 w 661307"/>
              <a:gd name="connsiteY1-14" fmla="*/ 0 h 898071"/>
              <a:gd name="connsiteX2-15" fmla="*/ 661307 w 661307"/>
              <a:gd name="connsiteY2-16" fmla="*/ 726621 h 898071"/>
              <a:gd name="connsiteX3-17" fmla="*/ 351063 w 661307"/>
              <a:gd name="connsiteY3-18" fmla="*/ 898071 h 898071"/>
              <a:gd name="connsiteX4-19" fmla="*/ 0 w 661307"/>
              <a:gd name="connsiteY4-20" fmla="*/ 726621 h 898071"/>
              <a:gd name="connsiteX5-21" fmla="*/ 0 w 661307"/>
              <a:gd name="connsiteY5-22" fmla="*/ 0 h 898071"/>
              <a:gd name="connsiteX0-23" fmla="*/ 0 w 661307"/>
              <a:gd name="connsiteY0-24" fmla="*/ 0 h 898071"/>
              <a:gd name="connsiteX1-25" fmla="*/ 661307 w 661307"/>
              <a:gd name="connsiteY1-26" fmla="*/ 0 h 898071"/>
              <a:gd name="connsiteX2-27" fmla="*/ 661307 w 661307"/>
              <a:gd name="connsiteY2-28" fmla="*/ 726621 h 898071"/>
              <a:gd name="connsiteX3-29" fmla="*/ 318406 w 661307"/>
              <a:gd name="connsiteY3-30" fmla="*/ 898071 h 898071"/>
              <a:gd name="connsiteX4-31" fmla="*/ 0 w 661307"/>
              <a:gd name="connsiteY4-32" fmla="*/ 726621 h 898071"/>
              <a:gd name="connsiteX5-33" fmla="*/ 0 w 661307"/>
              <a:gd name="connsiteY5-34" fmla="*/ 0 h 898071"/>
              <a:gd name="connsiteX0-35" fmla="*/ 0 w 661307"/>
              <a:gd name="connsiteY0-36" fmla="*/ 0 h 898071"/>
              <a:gd name="connsiteX1-37" fmla="*/ 661307 w 661307"/>
              <a:gd name="connsiteY1-38" fmla="*/ 0 h 898071"/>
              <a:gd name="connsiteX2-39" fmla="*/ 661307 w 661307"/>
              <a:gd name="connsiteY2-40" fmla="*/ 726621 h 898071"/>
              <a:gd name="connsiteX3-41" fmla="*/ 310242 w 661307"/>
              <a:gd name="connsiteY3-42" fmla="*/ 898071 h 898071"/>
              <a:gd name="connsiteX4-43" fmla="*/ 0 w 661307"/>
              <a:gd name="connsiteY4-44" fmla="*/ 726621 h 898071"/>
              <a:gd name="connsiteX5-45" fmla="*/ 0 w 661307"/>
              <a:gd name="connsiteY5-46" fmla="*/ 0 h 898071"/>
              <a:gd name="connsiteX0-47" fmla="*/ 0 w 661307"/>
              <a:gd name="connsiteY0-48" fmla="*/ 0 h 898071"/>
              <a:gd name="connsiteX1-49" fmla="*/ 661307 w 661307"/>
              <a:gd name="connsiteY1-50" fmla="*/ 0 h 898071"/>
              <a:gd name="connsiteX2-51" fmla="*/ 661307 w 661307"/>
              <a:gd name="connsiteY2-52" fmla="*/ 726621 h 898071"/>
              <a:gd name="connsiteX3-53" fmla="*/ 331673 w 661307"/>
              <a:gd name="connsiteY3-54" fmla="*/ 898071 h 898071"/>
              <a:gd name="connsiteX4-55" fmla="*/ 0 w 661307"/>
              <a:gd name="connsiteY4-56" fmla="*/ 726621 h 898071"/>
              <a:gd name="connsiteX5-57" fmla="*/ 0 w 661307"/>
              <a:gd name="connsiteY5-58" fmla="*/ 0 h 898071"/>
            </a:gdLst>
            <a:ahLst/>
            <a:cxnLst>
              <a:cxn ang="0">
                <a:pos x="connsiteX0-47" y="connsiteY0-48"/>
              </a:cxn>
              <a:cxn ang="0">
                <a:pos x="connsiteX1-49" y="connsiteY1-50"/>
              </a:cxn>
              <a:cxn ang="0">
                <a:pos x="connsiteX2-51" y="connsiteY2-52"/>
              </a:cxn>
              <a:cxn ang="0">
                <a:pos x="connsiteX3-53" y="connsiteY3-54"/>
              </a:cxn>
              <a:cxn ang="0">
                <a:pos x="connsiteX4-55" y="connsiteY4-56"/>
              </a:cxn>
              <a:cxn ang="0">
                <a:pos x="connsiteX5-57" y="connsiteY5-58"/>
              </a:cxn>
            </a:cxnLst>
            <a:rect l="l" t="t" r="r" b="b"/>
            <a:pathLst>
              <a:path w="661307" h="898071">
                <a:moveTo>
                  <a:pt x="0" y="0"/>
                </a:moveTo>
                <a:lnTo>
                  <a:pt x="661307" y="0"/>
                </a:lnTo>
                <a:lnTo>
                  <a:pt x="661307" y="726621"/>
                </a:lnTo>
                <a:lnTo>
                  <a:pt x="331673" y="898071"/>
                </a:lnTo>
                <a:lnTo>
                  <a:pt x="0" y="726621"/>
                </a:lnTo>
                <a:lnTo>
                  <a:pt x="0" y="0"/>
                </a:lnTo>
                <a:close/>
              </a:path>
            </a:pathLst>
          </a:custGeom>
          <a:solidFill>
            <a:srgbClr val="1557AE"/>
          </a:solidFill>
          <a:ln w="349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4" name="图片 2"/>
          <p:cNvPicPr>
            <a:picLocks noChangeAspect="1" noChangeArrowheads="1"/>
          </p:cNvPicPr>
          <p:nvPr userDrawn="1"/>
        </p:nvPicPr>
        <p:blipFill>
          <a:blip r:embed="rId2" cstate="print">
            <a:biLevel thresh="50000"/>
            <a:grayscl/>
            <a:extLst>
              <a:ext uri="{28A0092B-C50C-407E-A947-70E740481C1C}">
                <a14:useLocalDpi xmlns:a14="http://schemas.microsoft.com/office/drawing/2010/main" val="0"/>
              </a:ext>
            </a:extLst>
          </a:blip>
          <a:srcRect t="77939" r="87943"/>
          <a:stretch>
            <a:fillRect/>
          </a:stretch>
        </p:blipFill>
        <p:spPr bwMode="auto">
          <a:xfrm>
            <a:off x="360363" y="393700"/>
            <a:ext cx="619125"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136525" y="306388"/>
            <a:ext cx="112713" cy="811212"/>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6" name="流程图: 过程 5"/>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7" name="图片 10"/>
          <p:cNvPicPr>
            <a:picLocks noChangeAspect="1" noChangeArrowheads="1"/>
          </p:cNvPicPr>
          <p:nvPr userDrawn="1"/>
        </p:nvPicPr>
        <p:blipFill>
          <a:blip r:embed="rId3">
            <a:biLevel thresh="50000"/>
            <a:grayscl/>
            <a:extLst>
              <a:ext uri="{28A0092B-C50C-407E-A947-70E740481C1C}">
                <a14:useLocalDpi xmlns:a14="http://schemas.microsoft.com/office/drawing/2010/main" val="0"/>
              </a:ext>
            </a:extLst>
          </a:blip>
          <a:srcRect t="77927" r="53951"/>
          <a:stretch>
            <a:fillRect/>
          </a:stretch>
        </p:blipFill>
        <p:spPr bwMode="auto">
          <a:xfrm>
            <a:off x="7829550" y="6459538"/>
            <a:ext cx="11541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5996289" y="-49229"/>
            <a:ext cx="3140075" cy="2782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 name="灯片编号占位符 6"/>
          <p:cNvSpPr>
            <a:spLocks noGrp="1"/>
          </p:cNvSpPr>
          <p:nvPr>
            <p:ph type="sldNum" sz="quarter" idx="12"/>
          </p:nvPr>
        </p:nvSpPr>
        <p:spPr>
          <a:xfrm>
            <a:off x="360363" y="6075363"/>
            <a:ext cx="2130425" cy="476250"/>
          </a:xfrm>
        </p:spPr>
        <p:txBody>
          <a:bodyPr/>
          <a:lstStyle>
            <a:lvl1pPr eaLnBrk="1" fontAlgn="auto" hangingPunct="1">
              <a:buFont typeface="Arial" panose="020B0604020202020204" pitchFamily="34" charset="0"/>
              <a:buNone/>
              <a:defRPr sz="1400" noProof="1">
                <a:latin typeface="+mn-lt"/>
                <a:ea typeface="+mn-ea"/>
              </a:defRPr>
            </a:lvl1pPr>
          </a:lstStyle>
          <a:p>
            <a:pPr>
              <a:defRPr/>
            </a:pPr>
            <a:fld id="{62DFB493-5F5E-4297-B778-4E7C69DFDE46}" type="slidenum">
              <a:rPr lang="en-US" altLang="zh-CN" smtClean="0"/>
              <a:t>‹#›</a:t>
            </a:fld>
            <a:endParaRPr lang="zh-CN" dirty="0"/>
          </a:p>
        </p:txBody>
      </p:sp>
      <p:sp>
        <p:nvSpPr>
          <p:cNvPr id="11" name="文本框 10"/>
          <p:cNvSpPr txBox="1"/>
          <p:nvPr userDrawn="1"/>
        </p:nvSpPr>
        <p:spPr>
          <a:xfrm>
            <a:off x="561295" y="6071739"/>
            <a:ext cx="2410505" cy="306705"/>
          </a:xfrm>
          <a:prstGeom prst="rect">
            <a:avLst/>
          </a:prstGeom>
          <a:noFill/>
        </p:spPr>
        <p:txBody>
          <a:bodyPr wrap="square" rtlCol="0">
            <a:spAutoFit/>
          </a:bodyPr>
          <a:lstStyle/>
          <a:p>
            <a:r>
              <a:rPr lang="en-US" altLang="zh-CN" sz="1400" dirty="0"/>
              <a:t>/45</a:t>
            </a:r>
            <a:endParaRPr lang="zh-CN" altLang="en-US" sz="14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2" name="图片 4"/>
          <p:cNvPicPr>
            <a:picLocks noChangeAspect="1" noChangeArrowheads="1"/>
          </p:cNvPicPr>
          <p:nvPr userDrawn="1"/>
        </p:nvPicPr>
        <p:blipFill>
          <a:blip r:embed="rId2">
            <a:extLst>
              <a:ext uri="{28A0092B-C50C-407E-A947-70E740481C1C}">
                <a14:useLocalDpi xmlns:a14="http://schemas.microsoft.com/office/drawing/2010/main" val="0"/>
              </a:ext>
            </a:extLst>
          </a:blip>
          <a:srcRect l="-159" t="140" r="-478" b="11636"/>
          <a:stretch>
            <a:fillRect/>
          </a:stretch>
        </p:blipFill>
        <p:spPr bwMode="auto">
          <a:xfrm>
            <a:off x="-14288" y="0"/>
            <a:ext cx="9201151"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085263" cy="5529263"/>
          </a:xfrm>
          <a:prstGeom prst="rect">
            <a:avLst/>
          </a:prstGeom>
          <a:solidFill>
            <a:srgbClr val="384A5A">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4" name="图片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35725" y="-79375"/>
            <a:ext cx="27082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097"/>
            <a:ext cx="3140075" cy="2782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灯片编号占位符 6"/>
          <p:cNvSpPr>
            <a:spLocks noGrp="1"/>
          </p:cNvSpPr>
          <p:nvPr>
            <p:ph type="sldNum" sz="quarter" idx="12"/>
          </p:nvPr>
        </p:nvSpPr>
        <p:spPr>
          <a:xfrm>
            <a:off x="360363" y="6075363"/>
            <a:ext cx="2130425" cy="476250"/>
          </a:xfrm>
        </p:spPr>
        <p:txBody>
          <a:bodyPr/>
          <a:lstStyle>
            <a:lvl1pPr eaLnBrk="1" fontAlgn="auto" hangingPunct="1">
              <a:buFont typeface="Arial" panose="020B0604020202020204" pitchFamily="34" charset="0"/>
              <a:buNone/>
              <a:defRPr sz="1400" noProof="1">
                <a:latin typeface="+mn-lt"/>
                <a:ea typeface="+mn-ea"/>
              </a:defRPr>
            </a:lvl1pPr>
          </a:lstStyle>
          <a:p>
            <a:pPr>
              <a:defRPr/>
            </a:pPr>
            <a:fld id="{62DFB493-5F5E-4297-B778-4E7C69DFDE46}" type="slidenum">
              <a:rPr lang="en-US" altLang="zh-CN" smtClean="0"/>
              <a:t>‹#›</a:t>
            </a:fld>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p:nvPr userDrawn="1"/>
        </p:nvSpPr>
        <p:spPr>
          <a:xfrm>
            <a:off x="6872288" y="495300"/>
            <a:ext cx="2189162" cy="1793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nvGrpSpPr>
          <p:cNvPr id="3" name="组合 15"/>
          <p:cNvGrpSpPr/>
          <p:nvPr userDrawn="1"/>
        </p:nvGrpSpPr>
        <p:grpSpPr bwMode="auto">
          <a:xfrm>
            <a:off x="161925" y="419100"/>
            <a:ext cx="325438" cy="334963"/>
            <a:chOff x="3976261" y="3892343"/>
            <a:chExt cx="326182" cy="335109"/>
          </a:xfrm>
        </p:grpSpPr>
        <p:sp>
          <p:nvSpPr>
            <p:cNvPr id="4" name="六边形 3"/>
            <p:cNvSpPr/>
            <p:nvPr/>
          </p:nvSpPr>
          <p:spPr>
            <a:xfrm>
              <a:off x="3976261" y="3892343"/>
              <a:ext cx="122517" cy="106409"/>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5" name="六边形 4"/>
            <p:cNvSpPr/>
            <p:nvPr/>
          </p:nvSpPr>
          <p:spPr>
            <a:xfrm>
              <a:off x="3976261" y="4005105"/>
              <a:ext cx="122517" cy="10640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6" name="六边形 5"/>
            <p:cNvSpPr/>
            <p:nvPr/>
          </p:nvSpPr>
          <p:spPr>
            <a:xfrm>
              <a:off x="3976261" y="4121043"/>
              <a:ext cx="122517" cy="106409"/>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7" name="六边形 6"/>
            <p:cNvSpPr/>
            <p:nvPr/>
          </p:nvSpPr>
          <p:spPr>
            <a:xfrm>
              <a:off x="4078093" y="3946342"/>
              <a:ext cx="122517" cy="106409"/>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8" name="六边形 7"/>
            <p:cNvSpPr/>
            <p:nvPr/>
          </p:nvSpPr>
          <p:spPr>
            <a:xfrm>
              <a:off x="4078093" y="4060691"/>
              <a:ext cx="122517" cy="106409"/>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 name="六边形 8"/>
            <p:cNvSpPr/>
            <p:nvPr/>
          </p:nvSpPr>
          <p:spPr>
            <a:xfrm>
              <a:off x="4179926" y="4003516"/>
              <a:ext cx="122517" cy="10799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10" name="流程图: 过程 8"/>
          <p:cNvSpPr/>
          <p:nvPr userDrawn="1"/>
        </p:nvSpPr>
        <p:spPr>
          <a:xfrm rot="5400000" flipH="1">
            <a:off x="8214519" y="-324644"/>
            <a:ext cx="250825" cy="144621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11" name="图片 24"/>
          <p:cNvPicPr>
            <a:picLocks noChangeAspect="1" noChangeArrowheads="1"/>
          </p:cNvPicPr>
          <p:nvPr userDrawn="1"/>
        </p:nvPicPr>
        <p:blipFill>
          <a:blip r:embed="rId2">
            <a:biLevel thresh="50000"/>
            <a:grayscl/>
            <a:extLst>
              <a:ext uri="{28A0092B-C50C-407E-A947-70E740481C1C}">
                <a14:useLocalDpi xmlns:a14="http://schemas.microsoft.com/office/drawing/2010/main" val="0"/>
              </a:ext>
            </a:extLst>
          </a:blip>
          <a:srcRect t="77927" r="53951"/>
          <a:stretch>
            <a:fillRect/>
          </a:stretch>
        </p:blipFill>
        <p:spPr bwMode="auto">
          <a:xfrm>
            <a:off x="7810500" y="303213"/>
            <a:ext cx="11541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6"/>
          <p:cNvSpPr>
            <a:spLocks noGrp="1"/>
          </p:cNvSpPr>
          <p:nvPr>
            <p:ph type="sldNum" sz="quarter" idx="12"/>
          </p:nvPr>
        </p:nvSpPr>
        <p:spPr>
          <a:xfrm>
            <a:off x="360363" y="6075363"/>
            <a:ext cx="2130425" cy="476250"/>
          </a:xfrm>
        </p:spPr>
        <p:txBody>
          <a:bodyPr/>
          <a:lstStyle>
            <a:lvl1pPr eaLnBrk="1" fontAlgn="auto" hangingPunct="1">
              <a:buFont typeface="Arial" panose="020B0604020202020204" pitchFamily="34" charset="0"/>
              <a:buNone/>
              <a:defRPr sz="1400" noProof="1">
                <a:latin typeface="+mn-lt"/>
                <a:ea typeface="+mn-ea"/>
              </a:defRPr>
            </a:lvl1pPr>
          </a:lstStyle>
          <a:p>
            <a:pPr>
              <a:defRPr/>
            </a:pPr>
            <a:fld id="{62DFB493-5F5E-4297-B778-4E7C69DFDE46}" type="slidenum">
              <a:rPr lang="en-US" altLang="zh-CN" smtClean="0"/>
              <a:t>‹#›</a:t>
            </a:fld>
            <a:endParaRPr 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3" name="矩形 2"/>
          <p:cNvSpPr/>
          <p:nvPr userDrawn="1"/>
        </p:nvSpPr>
        <p:spPr>
          <a:xfrm>
            <a:off x="590550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4" name="图片 3"/>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02856" y="0"/>
            <a:ext cx="2387241" cy="838595"/>
          </a:xfrm>
          <a:prstGeom prst="rect">
            <a:avLst/>
          </a:prstGeom>
        </p:spPr>
      </p:pic>
      <p:sp>
        <p:nvSpPr>
          <p:cNvPr id="5" name="灯片编号占位符 6"/>
          <p:cNvSpPr>
            <a:spLocks noGrp="1"/>
          </p:cNvSpPr>
          <p:nvPr>
            <p:ph type="sldNum" sz="quarter" idx="12"/>
          </p:nvPr>
        </p:nvSpPr>
        <p:spPr>
          <a:xfrm>
            <a:off x="360363" y="6075363"/>
            <a:ext cx="2130425" cy="476250"/>
          </a:xfrm>
        </p:spPr>
        <p:txBody>
          <a:bodyPr/>
          <a:lstStyle>
            <a:lvl1pPr eaLnBrk="1" fontAlgn="auto" hangingPunct="1">
              <a:buFont typeface="Arial" panose="020B0604020202020204" pitchFamily="34" charset="0"/>
              <a:buNone/>
              <a:defRPr sz="1400" noProof="1">
                <a:latin typeface="+mn-lt"/>
                <a:ea typeface="+mn-ea"/>
              </a:defRPr>
            </a:lvl1pPr>
          </a:lstStyle>
          <a:p>
            <a:pPr>
              <a:defRPr/>
            </a:pPr>
            <a:fld id="{62DFB493-5F5E-4297-B778-4E7C69DFDE46}" type="slidenum">
              <a:rPr lang="en-US" altLang="zh-CN" smtClean="0"/>
              <a:t>‹#›</a:t>
            </a:fld>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notesSlide" Target="../notesSlides/notesSlide8.xml"/><Relationship Id="rId7" Type="http://schemas.openxmlformats.org/officeDocument/2006/relationships/image" Target="../media/image37.wmf"/><Relationship Id="rId2" Type="http://schemas.openxmlformats.org/officeDocument/2006/relationships/slideLayout" Target="../slideLayouts/slideLayout11.xml"/><Relationship Id="rId1" Type="http://schemas.openxmlformats.org/officeDocument/2006/relationships/vmlDrawing" Target="../drawings/vmlDrawing6.vml"/><Relationship Id="rId6" Type="http://schemas.openxmlformats.org/officeDocument/2006/relationships/oleObject" Target="../embeddings/oleObject33.bin"/><Relationship Id="rId5" Type="http://schemas.openxmlformats.org/officeDocument/2006/relationships/image" Target="../media/image36.wmf"/><Relationship Id="rId4" Type="http://schemas.openxmlformats.org/officeDocument/2006/relationships/oleObject" Target="../embeddings/oleObject32.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2.wmf"/><Relationship Id="rId18" Type="http://schemas.openxmlformats.org/officeDocument/2006/relationships/oleObject" Target="../embeddings/oleObject42.bin"/><Relationship Id="rId3" Type="http://schemas.openxmlformats.org/officeDocument/2006/relationships/notesSlide" Target="../notesSlides/notesSlide9.xml"/><Relationship Id="rId7" Type="http://schemas.openxmlformats.org/officeDocument/2006/relationships/image" Target="../media/image40.wmf"/><Relationship Id="rId12" Type="http://schemas.openxmlformats.org/officeDocument/2006/relationships/oleObject" Target="../embeddings/oleObject39.bin"/><Relationship Id="rId17" Type="http://schemas.openxmlformats.org/officeDocument/2006/relationships/image" Target="../media/image44.wmf"/><Relationship Id="rId2" Type="http://schemas.openxmlformats.org/officeDocument/2006/relationships/slideLayout" Target="../slideLayouts/slideLayout11.xml"/><Relationship Id="rId16" Type="http://schemas.openxmlformats.org/officeDocument/2006/relationships/oleObject" Target="../embeddings/oleObject41.bin"/><Relationship Id="rId1" Type="http://schemas.openxmlformats.org/officeDocument/2006/relationships/vmlDrawing" Target="../drawings/vmlDrawing7.vml"/><Relationship Id="rId6" Type="http://schemas.openxmlformats.org/officeDocument/2006/relationships/oleObject" Target="../embeddings/oleObject35.bin"/><Relationship Id="rId11" Type="http://schemas.openxmlformats.org/officeDocument/2006/relationships/image" Target="../media/image41.emf"/><Relationship Id="rId5" Type="http://schemas.openxmlformats.org/officeDocument/2006/relationships/image" Target="../media/image39.wmf"/><Relationship Id="rId15" Type="http://schemas.openxmlformats.org/officeDocument/2006/relationships/image" Target="../media/image43.wmf"/><Relationship Id="rId10" Type="http://schemas.openxmlformats.org/officeDocument/2006/relationships/oleObject" Target="../embeddings/oleObject38.bin"/><Relationship Id="rId19" Type="http://schemas.openxmlformats.org/officeDocument/2006/relationships/image" Target="../media/image45.wmf"/><Relationship Id="rId4" Type="http://schemas.openxmlformats.org/officeDocument/2006/relationships/oleObject" Target="../embeddings/oleObject34.bin"/><Relationship Id="rId9" Type="http://schemas.openxmlformats.org/officeDocument/2006/relationships/oleObject" Target="../embeddings/oleObject37.bin"/><Relationship Id="rId14" Type="http://schemas.openxmlformats.org/officeDocument/2006/relationships/oleObject" Target="../embeddings/oleObject40.bin"/></Relationships>
</file>

<file path=ppt/slides/_rels/slide12.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notesSlide" Target="../notesSlides/notesSlide10.xml"/><Relationship Id="rId7" Type="http://schemas.openxmlformats.org/officeDocument/2006/relationships/image" Target="../media/image43.wmf"/><Relationship Id="rId12" Type="http://schemas.openxmlformats.org/officeDocument/2006/relationships/image" Target="../media/image47.wmf"/><Relationship Id="rId2" Type="http://schemas.openxmlformats.org/officeDocument/2006/relationships/slideLayout" Target="../slideLayouts/slideLayout11.xml"/><Relationship Id="rId1" Type="http://schemas.openxmlformats.org/officeDocument/2006/relationships/vmlDrawing" Target="../drawings/vmlDrawing8.vml"/><Relationship Id="rId6" Type="http://schemas.openxmlformats.org/officeDocument/2006/relationships/oleObject" Target="../embeddings/oleObject44.bin"/><Relationship Id="rId11" Type="http://schemas.openxmlformats.org/officeDocument/2006/relationships/oleObject" Target="../embeddings/oleObject46.bin"/><Relationship Id="rId5" Type="http://schemas.openxmlformats.org/officeDocument/2006/relationships/image" Target="../media/image41.emf"/><Relationship Id="rId10" Type="http://schemas.openxmlformats.org/officeDocument/2006/relationships/image" Target="../media/image46.wmf"/><Relationship Id="rId4" Type="http://schemas.openxmlformats.org/officeDocument/2006/relationships/oleObject" Target="../embeddings/oleObject43.bin"/><Relationship Id="rId9" Type="http://schemas.openxmlformats.org/officeDocument/2006/relationships/oleObject" Target="../embeddings/oleObject45.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53.wmf"/><Relationship Id="rId18" Type="http://schemas.openxmlformats.org/officeDocument/2006/relationships/oleObject" Target="../embeddings/oleObject54.bin"/><Relationship Id="rId3" Type="http://schemas.openxmlformats.org/officeDocument/2006/relationships/notesSlide" Target="../notesSlides/notesSlide11.xml"/><Relationship Id="rId21" Type="http://schemas.openxmlformats.org/officeDocument/2006/relationships/oleObject" Target="../embeddings/oleObject55.bin"/><Relationship Id="rId7" Type="http://schemas.openxmlformats.org/officeDocument/2006/relationships/image" Target="../media/image50.wmf"/><Relationship Id="rId12" Type="http://schemas.openxmlformats.org/officeDocument/2006/relationships/oleObject" Target="../embeddings/oleObject51.bin"/><Relationship Id="rId17" Type="http://schemas.openxmlformats.org/officeDocument/2006/relationships/image" Target="../media/image55.wmf"/><Relationship Id="rId2" Type="http://schemas.openxmlformats.org/officeDocument/2006/relationships/slideLayout" Target="../slideLayouts/slideLayout11.xml"/><Relationship Id="rId16" Type="http://schemas.openxmlformats.org/officeDocument/2006/relationships/oleObject" Target="../embeddings/oleObject53.bin"/><Relationship Id="rId20" Type="http://schemas.openxmlformats.org/officeDocument/2006/relationships/image" Target="../media/image58.emf"/><Relationship Id="rId1" Type="http://schemas.openxmlformats.org/officeDocument/2006/relationships/vmlDrawing" Target="../drawings/vmlDrawing9.vml"/><Relationship Id="rId6" Type="http://schemas.openxmlformats.org/officeDocument/2006/relationships/oleObject" Target="../embeddings/oleObject48.bin"/><Relationship Id="rId11" Type="http://schemas.openxmlformats.org/officeDocument/2006/relationships/image" Target="../media/image52.wmf"/><Relationship Id="rId5" Type="http://schemas.openxmlformats.org/officeDocument/2006/relationships/image" Target="../media/image49.wmf"/><Relationship Id="rId15" Type="http://schemas.openxmlformats.org/officeDocument/2006/relationships/image" Target="../media/image54.wmf"/><Relationship Id="rId23" Type="http://schemas.openxmlformats.org/officeDocument/2006/relationships/oleObject" Target="../embeddings/oleObject56.bin"/><Relationship Id="rId10" Type="http://schemas.openxmlformats.org/officeDocument/2006/relationships/oleObject" Target="../embeddings/oleObject50.bin"/><Relationship Id="rId19" Type="http://schemas.openxmlformats.org/officeDocument/2006/relationships/image" Target="../media/image56.wmf"/><Relationship Id="rId4" Type="http://schemas.openxmlformats.org/officeDocument/2006/relationships/oleObject" Target="../embeddings/oleObject47.bin"/><Relationship Id="rId9" Type="http://schemas.openxmlformats.org/officeDocument/2006/relationships/image" Target="../media/image51.wmf"/><Relationship Id="rId14" Type="http://schemas.openxmlformats.org/officeDocument/2006/relationships/oleObject" Target="../embeddings/oleObject52.bin"/><Relationship Id="rId22" Type="http://schemas.openxmlformats.org/officeDocument/2006/relationships/image" Target="../media/image57.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oleObject" Target="../embeddings/oleObject62.bin"/><Relationship Id="rId3" Type="http://schemas.openxmlformats.org/officeDocument/2006/relationships/notesSlide" Target="../notesSlides/notesSlide12.xml"/><Relationship Id="rId7" Type="http://schemas.openxmlformats.org/officeDocument/2006/relationships/image" Target="../media/image60.wmf"/><Relationship Id="rId12" Type="http://schemas.openxmlformats.org/officeDocument/2006/relationships/image" Target="../media/image62.wmf"/><Relationship Id="rId2" Type="http://schemas.openxmlformats.org/officeDocument/2006/relationships/slideLayout" Target="../slideLayouts/slideLayout11.xml"/><Relationship Id="rId1" Type="http://schemas.openxmlformats.org/officeDocument/2006/relationships/vmlDrawing" Target="../drawings/vmlDrawing10.vml"/><Relationship Id="rId6" Type="http://schemas.openxmlformats.org/officeDocument/2006/relationships/oleObject" Target="../embeddings/oleObject58.bin"/><Relationship Id="rId11" Type="http://schemas.openxmlformats.org/officeDocument/2006/relationships/oleObject" Target="../embeddings/oleObject61.bin"/><Relationship Id="rId5" Type="http://schemas.openxmlformats.org/officeDocument/2006/relationships/image" Target="../media/image59.wmf"/><Relationship Id="rId15" Type="http://schemas.openxmlformats.org/officeDocument/2006/relationships/image" Target="../media/image64.emf"/><Relationship Id="rId10" Type="http://schemas.openxmlformats.org/officeDocument/2006/relationships/image" Target="../media/image61.wmf"/><Relationship Id="rId4" Type="http://schemas.openxmlformats.org/officeDocument/2006/relationships/oleObject" Target="../embeddings/oleObject57.bin"/><Relationship Id="rId9" Type="http://schemas.openxmlformats.org/officeDocument/2006/relationships/oleObject" Target="../embeddings/oleObject60.bin"/><Relationship Id="rId14" Type="http://schemas.openxmlformats.org/officeDocument/2006/relationships/image" Target="../media/image63.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65.emf"/><Relationship Id="rId4" Type="http://schemas.openxmlformats.org/officeDocument/2006/relationships/oleObject" Target="../embeddings/oleObject63.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69.wmf"/><Relationship Id="rId3" Type="http://schemas.openxmlformats.org/officeDocument/2006/relationships/notesSlide" Target="../notesSlides/notesSlide14.xml"/><Relationship Id="rId7" Type="http://schemas.openxmlformats.org/officeDocument/2006/relationships/image" Target="../media/image66.wmf"/><Relationship Id="rId12" Type="http://schemas.openxmlformats.org/officeDocument/2006/relationships/oleObject" Target="../embeddings/oleObject68.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65.bin"/><Relationship Id="rId11" Type="http://schemas.openxmlformats.org/officeDocument/2006/relationships/image" Target="../media/image68.wmf"/><Relationship Id="rId5" Type="http://schemas.openxmlformats.org/officeDocument/2006/relationships/image" Target="../media/image65.e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67.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74.wmf"/><Relationship Id="rId3" Type="http://schemas.openxmlformats.org/officeDocument/2006/relationships/notesSlide" Target="../notesSlides/notesSlide15.xml"/><Relationship Id="rId7" Type="http://schemas.openxmlformats.org/officeDocument/2006/relationships/image" Target="../media/image71.wmf"/><Relationship Id="rId12" Type="http://schemas.openxmlformats.org/officeDocument/2006/relationships/oleObject" Target="../embeddings/oleObject73.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70.bin"/><Relationship Id="rId11" Type="http://schemas.openxmlformats.org/officeDocument/2006/relationships/image" Target="../media/image73.wmf"/><Relationship Id="rId5" Type="http://schemas.openxmlformats.org/officeDocument/2006/relationships/image" Target="../media/image70.wmf"/><Relationship Id="rId15" Type="http://schemas.openxmlformats.org/officeDocument/2006/relationships/image" Target="../media/image75.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72.wmf"/><Relationship Id="rId14" Type="http://schemas.openxmlformats.org/officeDocument/2006/relationships/oleObject" Target="../embeddings/oleObject74.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80.wmf"/><Relationship Id="rId3" Type="http://schemas.openxmlformats.org/officeDocument/2006/relationships/notesSlide" Target="../notesSlides/notesSlide16.xml"/><Relationship Id="rId7" Type="http://schemas.openxmlformats.org/officeDocument/2006/relationships/image" Target="../media/image77.wmf"/><Relationship Id="rId12" Type="http://schemas.openxmlformats.org/officeDocument/2006/relationships/oleObject" Target="../embeddings/oleObject79.bin"/><Relationship Id="rId17" Type="http://schemas.openxmlformats.org/officeDocument/2006/relationships/image" Target="../media/image82.wmf"/><Relationship Id="rId2" Type="http://schemas.openxmlformats.org/officeDocument/2006/relationships/slideLayout" Target="../slideLayouts/slideLayout4.xml"/><Relationship Id="rId16" Type="http://schemas.openxmlformats.org/officeDocument/2006/relationships/oleObject" Target="../embeddings/oleObject81.bin"/><Relationship Id="rId1" Type="http://schemas.openxmlformats.org/officeDocument/2006/relationships/vmlDrawing" Target="../drawings/vmlDrawing14.vml"/><Relationship Id="rId6" Type="http://schemas.openxmlformats.org/officeDocument/2006/relationships/oleObject" Target="../embeddings/oleObject76.bin"/><Relationship Id="rId11" Type="http://schemas.openxmlformats.org/officeDocument/2006/relationships/image" Target="../media/image79.wmf"/><Relationship Id="rId5" Type="http://schemas.openxmlformats.org/officeDocument/2006/relationships/image" Target="../media/image76.wmf"/><Relationship Id="rId15" Type="http://schemas.openxmlformats.org/officeDocument/2006/relationships/image" Target="../media/image81.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78.wmf"/><Relationship Id="rId14" Type="http://schemas.openxmlformats.org/officeDocument/2006/relationships/oleObject" Target="../embeddings/oleObject80.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17.xml"/><Relationship Id="rId7" Type="http://schemas.openxmlformats.org/officeDocument/2006/relationships/image" Target="../media/image84.wmf"/><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83.bin"/><Relationship Id="rId11" Type="http://schemas.openxmlformats.org/officeDocument/2006/relationships/image" Target="../media/image86.wmf"/><Relationship Id="rId5" Type="http://schemas.openxmlformats.org/officeDocument/2006/relationships/image" Target="../media/image83.w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85.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88.bin"/><Relationship Id="rId13" Type="http://schemas.openxmlformats.org/officeDocument/2006/relationships/oleObject" Target="../embeddings/oleObject91.bin"/><Relationship Id="rId18" Type="http://schemas.openxmlformats.org/officeDocument/2006/relationships/image" Target="../media/image93.wmf"/><Relationship Id="rId3" Type="http://schemas.openxmlformats.org/officeDocument/2006/relationships/notesSlide" Target="../notesSlides/notesSlide19.xml"/><Relationship Id="rId7" Type="http://schemas.openxmlformats.org/officeDocument/2006/relationships/image" Target="../media/image88.wmf"/><Relationship Id="rId12" Type="http://schemas.openxmlformats.org/officeDocument/2006/relationships/image" Target="../media/image90.wmf"/><Relationship Id="rId17" Type="http://schemas.openxmlformats.org/officeDocument/2006/relationships/oleObject" Target="../embeddings/oleObject93.bin"/><Relationship Id="rId2" Type="http://schemas.openxmlformats.org/officeDocument/2006/relationships/slideLayout" Target="../slideLayouts/slideLayout4.xml"/><Relationship Id="rId16" Type="http://schemas.openxmlformats.org/officeDocument/2006/relationships/image" Target="../media/image92.emf"/><Relationship Id="rId1" Type="http://schemas.openxmlformats.org/officeDocument/2006/relationships/vmlDrawing" Target="../drawings/vmlDrawing16.vml"/><Relationship Id="rId6" Type="http://schemas.openxmlformats.org/officeDocument/2006/relationships/oleObject" Target="../embeddings/oleObject87.bin"/><Relationship Id="rId11" Type="http://schemas.openxmlformats.org/officeDocument/2006/relationships/oleObject" Target="../embeddings/oleObject90.bin"/><Relationship Id="rId5" Type="http://schemas.openxmlformats.org/officeDocument/2006/relationships/image" Target="../media/image87.wmf"/><Relationship Id="rId15" Type="http://schemas.openxmlformats.org/officeDocument/2006/relationships/oleObject" Target="../embeddings/oleObject92.bin"/><Relationship Id="rId10" Type="http://schemas.openxmlformats.org/officeDocument/2006/relationships/oleObject" Target="../embeddings/oleObject89.bin"/><Relationship Id="rId4" Type="http://schemas.openxmlformats.org/officeDocument/2006/relationships/oleObject" Target="../embeddings/oleObject86.bin"/><Relationship Id="rId9" Type="http://schemas.openxmlformats.org/officeDocument/2006/relationships/image" Target="../media/image89.wmf"/><Relationship Id="rId14" Type="http://schemas.openxmlformats.org/officeDocument/2006/relationships/image" Target="../media/image91.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notesSlide" Target="../notesSlides/notesSlide20.xml"/><Relationship Id="rId7" Type="http://schemas.openxmlformats.org/officeDocument/2006/relationships/image" Target="../media/image95.wmf"/><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95.bin"/><Relationship Id="rId5" Type="http://schemas.openxmlformats.org/officeDocument/2006/relationships/image" Target="../media/image94.wmf"/><Relationship Id="rId4" Type="http://schemas.openxmlformats.org/officeDocument/2006/relationships/oleObject" Target="../embeddings/oleObject94.bin"/><Relationship Id="rId9" Type="http://schemas.openxmlformats.org/officeDocument/2006/relationships/image" Target="../media/image96.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notesSlide" Target="../notesSlides/notesSlide21.xml"/><Relationship Id="rId7" Type="http://schemas.openxmlformats.org/officeDocument/2006/relationships/image" Target="../media/image98.wmf"/><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oleObject" Target="../embeddings/oleObject98.bin"/><Relationship Id="rId5" Type="http://schemas.openxmlformats.org/officeDocument/2006/relationships/image" Target="../media/image97.wmf"/><Relationship Id="rId4" Type="http://schemas.openxmlformats.org/officeDocument/2006/relationships/oleObject" Target="../embeddings/oleObject97.bin"/><Relationship Id="rId9" Type="http://schemas.openxmlformats.org/officeDocument/2006/relationships/image" Target="../media/image99.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notesSlide" Target="../notesSlides/notesSlide22.xml"/><Relationship Id="rId7" Type="http://schemas.openxmlformats.org/officeDocument/2006/relationships/image" Target="../media/image101.wmf"/><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oleObject" Target="../embeddings/oleObject101.bin"/><Relationship Id="rId5" Type="http://schemas.openxmlformats.org/officeDocument/2006/relationships/image" Target="../media/image100.wmf"/><Relationship Id="rId4" Type="http://schemas.openxmlformats.org/officeDocument/2006/relationships/oleObject" Target="../embeddings/oleObject100.bin"/><Relationship Id="rId9" Type="http://schemas.openxmlformats.org/officeDocument/2006/relationships/image" Target="../media/image102.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notesSlide" Target="../notesSlides/notesSlide23.xml"/><Relationship Id="rId7" Type="http://schemas.openxmlformats.org/officeDocument/2006/relationships/image" Target="../media/image104.wmf"/><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oleObject" Target="../embeddings/oleObject104.bin"/><Relationship Id="rId11" Type="http://schemas.openxmlformats.org/officeDocument/2006/relationships/image" Target="../media/image106.wmf"/><Relationship Id="rId5" Type="http://schemas.openxmlformats.org/officeDocument/2006/relationships/image" Target="../media/image103.w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105.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vmlDrawing" Target="../drawings/vmlDrawing21.vml"/><Relationship Id="rId5" Type="http://schemas.openxmlformats.org/officeDocument/2006/relationships/image" Target="../media/image107.emf"/><Relationship Id="rId4" Type="http://schemas.openxmlformats.org/officeDocument/2006/relationships/oleObject" Target="../embeddings/oleObject107.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notesSlide" Target="../notesSlides/notesSlide25.xml"/><Relationship Id="rId7" Type="http://schemas.openxmlformats.org/officeDocument/2006/relationships/image" Target="../media/image109.wmf"/><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oleObject" Target="../embeddings/oleObject109.bin"/><Relationship Id="rId11" Type="http://schemas.openxmlformats.org/officeDocument/2006/relationships/image" Target="../media/image111.wmf"/><Relationship Id="rId5" Type="http://schemas.openxmlformats.org/officeDocument/2006/relationships/image" Target="../media/image108.wmf"/><Relationship Id="rId10" Type="http://schemas.openxmlformats.org/officeDocument/2006/relationships/oleObject" Target="../embeddings/oleObject111.bin"/><Relationship Id="rId4" Type="http://schemas.openxmlformats.org/officeDocument/2006/relationships/oleObject" Target="../embeddings/oleObject108.bin"/><Relationship Id="rId9" Type="http://schemas.openxmlformats.org/officeDocument/2006/relationships/image" Target="../media/image110.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notesSlide" Target="../notesSlides/notesSlide26.xml"/><Relationship Id="rId7" Type="http://schemas.openxmlformats.org/officeDocument/2006/relationships/image" Target="../media/image113.wmf"/><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oleObject" Target="../embeddings/oleObject113.bin"/><Relationship Id="rId5" Type="http://schemas.openxmlformats.org/officeDocument/2006/relationships/image" Target="../media/image112.wmf"/><Relationship Id="rId4" Type="http://schemas.openxmlformats.org/officeDocument/2006/relationships/oleObject" Target="../embeddings/oleObject112.bin"/><Relationship Id="rId9" Type="http://schemas.openxmlformats.org/officeDocument/2006/relationships/image" Target="../media/image114.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16.bin"/><Relationship Id="rId3" Type="http://schemas.openxmlformats.org/officeDocument/2006/relationships/notesSlide" Target="../notesSlides/notesSlide27.xml"/><Relationship Id="rId7" Type="http://schemas.openxmlformats.org/officeDocument/2006/relationships/image" Target="../media/image115.w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oleObject" Target="../embeddings/oleObject115.bin"/><Relationship Id="rId5" Type="http://schemas.openxmlformats.org/officeDocument/2006/relationships/image" Target="../media/image118.emf"/><Relationship Id="rId4" Type="http://schemas.openxmlformats.org/officeDocument/2006/relationships/image" Target="../media/image117.emf"/><Relationship Id="rId9" Type="http://schemas.openxmlformats.org/officeDocument/2006/relationships/image" Target="../media/image116.w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123.wmf"/><Relationship Id="rId3" Type="http://schemas.openxmlformats.org/officeDocument/2006/relationships/notesSlide" Target="../notesSlides/notesSlide28.xml"/><Relationship Id="rId7" Type="http://schemas.openxmlformats.org/officeDocument/2006/relationships/image" Target="../media/image120.wmf"/><Relationship Id="rId12" Type="http://schemas.openxmlformats.org/officeDocument/2006/relationships/oleObject" Target="../embeddings/oleObject121.bin"/><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oleObject" Target="../embeddings/oleObject118.bin"/><Relationship Id="rId11" Type="http://schemas.openxmlformats.org/officeDocument/2006/relationships/image" Target="../media/image122.wmf"/><Relationship Id="rId5" Type="http://schemas.openxmlformats.org/officeDocument/2006/relationships/image" Target="../media/image119.wmf"/><Relationship Id="rId15" Type="http://schemas.openxmlformats.org/officeDocument/2006/relationships/image" Target="../media/image124.wmf"/><Relationship Id="rId10" Type="http://schemas.openxmlformats.org/officeDocument/2006/relationships/oleObject" Target="../embeddings/oleObject120.bin"/><Relationship Id="rId4" Type="http://schemas.openxmlformats.org/officeDocument/2006/relationships/oleObject" Target="../embeddings/oleObject117.bin"/><Relationship Id="rId9" Type="http://schemas.openxmlformats.org/officeDocument/2006/relationships/image" Target="../media/image121.wmf"/><Relationship Id="rId14" Type="http://schemas.openxmlformats.org/officeDocument/2006/relationships/oleObject" Target="../embeddings/oleObject12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image" Target="../media/image129.wmf"/><Relationship Id="rId3" Type="http://schemas.openxmlformats.org/officeDocument/2006/relationships/notesSlide" Target="../notesSlides/notesSlide30.xml"/><Relationship Id="rId7" Type="http://schemas.openxmlformats.org/officeDocument/2006/relationships/image" Target="../media/image126.wmf"/><Relationship Id="rId12" Type="http://schemas.openxmlformats.org/officeDocument/2006/relationships/oleObject" Target="../embeddings/oleObject127.bin"/><Relationship Id="rId17" Type="http://schemas.openxmlformats.org/officeDocument/2006/relationships/image" Target="../media/image131.emf"/><Relationship Id="rId2" Type="http://schemas.openxmlformats.org/officeDocument/2006/relationships/slideLayout" Target="../slideLayouts/slideLayout4.xml"/><Relationship Id="rId16" Type="http://schemas.openxmlformats.org/officeDocument/2006/relationships/oleObject" Target="../embeddings/oleObject129.bin"/><Relationship Id="rId1" Type="http://schemas.openxmlformats.org/officeDocument/2006/relationships/vmlDrawing" Target="../drawings/vmlDrawing26.vml"/><Relationship Id="rId6" Type="http://schemas.openxmlformats.org/officeDocument/2006/relationships/oleObject" Target="../embeddings/oleObject124.bin"/><Relationship Id="rId11" Type="http://schemas.openxmlformats.org/officeDocument/2006/relationships/image" Target="../media/image128.wmf"/><Relationship Id="rId5" Type="http://schemas.openxmlformats.org/officeDocument/2006/relationships/image" Target="../media/image125.wmf"/><Relationship Id="rId15" Type="http://schemas.openxmlformats.org/officeDocument/2006/relationships/image" Target="../media/image130.wmf"/><Relationship Id="rId10" Type="http://schemas.openxmlformats.org/officeDocument/2006/relationships/oleObject" Target="../embeddings/oleObject126.bin"/><Relationship Id="rId4" Type="http://schemas.openxmlformats.org/officeDocument/2006/relationships/oleObject" Target="../embeddings/oleObject123.bin"/><Relationship Id="rId9" Type="http://schemas.openxmlformats.org/officeDocument/2006/relationships/image" Target="../media/image127.wmf"/><Relationship Id="rId14" Type="http://schemas.openxmlformats.org/officeDocument/2006/relationships/oleObject" Target="../embeddings/oleObject128.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32.bin"/><Relationship Id="rId13" Type="http://schemas.openxmlformats.org/officeDocument/2006/relationships/image" Target="../media/image136.wmf"/><Relationship Id="rId18" Type="http://schemas.openxmlformats.org/officeDocument/2006/relationships/oleObject" Target="../embeddings/oleObject137.bin"/><Relationship Id="rId3" Type="http://schemas.openxmlformats.org/officeDocument/2006/relationships/notesSlide" Target="../notesSlides/notesSlide31.xml"/><Relationship Id="rId7" Type="http://schemas.openxmlformats.org/officeDocument/2006/relationships/image" Target="../media/image133.wmf"/><Relationship Id="rId12" Type="http://schemas.openxmlformats.org/officeDocument/2006/relationships/oleObject" Target="../embeddings/oleObject134.bin"/><Relationship Id="rId17" Type="http://schemas.openxmlformats.org/officeDocument/2006/relationships/image" Target="../media/image138.wmf"/><Relationship Id="rId2" Type="http://schemas.openxmlformats.org/officeDocument/2006/relationships/slideLayout" Target="../slideLayouts/slideLayout4.xml"/><Relationship Id="rId16" Type="http://schemas.openxmlformats.org/officeDocument/2006/relationships/oleObject" Target="../embeddings/oleObject136.bin"/><Relationship Id="rId1" Type="http://schemas.openxmlformats.org/officeDocument/2006/relationships/vmlDrawing" Target="../drawings/vmlDrawing27.vml"/><Relationship Id="rId6" Type="http://schemas.openxmlformats.org/officeDocument/2006/relationships/oleObject" Target="../embeddings/oleObject131.bin"/><Relationship Id="rId11" Type="http://schemas.openxmlformats.org/officeDocument/2006/relationships/image" Target="../media/image135.wmf"/><Relationship Id="rId5" Type="http://schemas.openxmlformats.org/officeDocument/2006/relationships/image" Target="../media/image132.wmf"/><Relationship Id="rId15" Type="http://schemas.openxmlformats.org/officeDocument/2006/relationships/image" Target="../media/image137.wmf"/><Relationship Id="rId10" Type="http://schemas.openxmlformats.org/officeDocument/2006/relationships/oleObject" Target="../embeddings/oleObject133.bin"/><Relationship Id="rId19" Type="http://schemas.openxmlformats.org/officeDocument/2006/relationships/image" Target="../media/image139.wmf"/><Relationship Id="rId4" Type="http://schemas.openxmlformats.org/officeDocument/2006/relationships/oleObject" Target="../embeddings/oleObject130.bin"/><Relationship Id="rId9" Type="http://schemas.openxmlformats.org/officeDocument/2006/relationships/image" Target="../media/image134.wmf"/><Relationship Id="rId14" Type="http://schemas.openxmlformats.org/officeDocument/2006/relationships/oleObject" Target="../embeddings/oleObject135.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144.wmf"/><Relationship Id="rId3" Type="http://schemas.openxmlformats.org/officeDocument/2006/relationships/notesSlide" Target="../notesSlides/notesSlide32.xml"/><Relationship Id="rId7" Type="http://schemas.openxmlformats.org/officeDocument/2006/relationships/image" Target="../media/image141.wmf"/><Relationship Id="rId12" Type="http://schemas.openxmlformats.org/officeDocument/2006/relationships/oleObject" Target="../embeddings/oleObject142.bin"/><Relationship Id="rId17" Type="http://schemas.openxmlformats.org/officeDocument/2006/relationships/image" Target="../media/image146.wmf"/><Relationship Id="rId2" Type="http://schemas.openxmlformats.org/officeDocument/2006/relationships/slideLayout" Target="../slideLayouts/slideLayout4.xml"/><Relationship Id="rId16" Type="http://schemas.openxmlformats.org/officeDocument/2006/relationships/oleObject" Target="../embeddings/oleObject144.bin"/><Relationship Id="rId1" Type="http://schemas.openxmlformats.org/officeDocument/2006/relationships/vmlDrawing" Target="../drawings/vmlDrawing28.vml"/><Relationship Id="rId6" Type="http://schemas.openxmlformats.org/officeDocument/2006/relationships/oleObject" Target="../embeddings/oleObject139.bin"/><Relationship Id="rId11" Type="http://schemas.openxmlformats.org/officeDocument/2006/relationships/image" Target="../media/image143.wmf"/><Relationship Id="rId5" Type="http://schemas.openxmlformats.org/officeDocument/2006/relationships/image" Target="../media/image140.wmf"/><Relationship Id="rId15" Type="http://schemas.openxmlformats.org/officeDocument/2006/relationships/image" Target="../media/image145.wmf"/><Relationship Id="rId10" Type="http://schemas.openxmlformats.org/officeDocument/2006/relationships/oleObject" Target="../embeddings/oleObject141.bin"/><Relationship Id="rId4" Type="http://schemas.openxmlformats.org/officeDocument/2006/relationships/oleObject" Target="../embeddings/oleObject138.bin"/><Relationship Id="rId9" Type="http://schemas.openxmlformats.org/officeDocument/2006/relationships/image" Target="../media/image142.wmf"/><Relationship Id="rId14" Type="http://schemas.openxmlformats.org/officeDocument/2006/relationships/oleObject" Target="../embeddings/oleObject143.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47.bin"/><Relationship Id="rId13" Type="http://schemas.openxmlformats.org/officeDocument/2006/relationships/image" Target="../media/image151.wmf"/><Relationship Id="rId3" Type="http://schemas.openxmlformats.org/officeDocument/2006/relationships/notesSlide" Target="../notesSlides/notesSlide33.xml"/><Relationship Id="rId7" Type="http://schemas.openxmlformats.org/officeDocument/2006/relationships/image" Target="../media/image148.wmf"/><Relationship Id="rId12" Type="http://schemas.openxmlformats.org/officeDocument/2006/relationships/oleObject" Target="../embeddings/oleObject149.bin"/><Relationship Id="rId17" Type="http://schemas.openxmlformats.org/officeDocument/2006/relationships/image" Target="../media/image153.wmf"/><Relationship Id="rId2" Type="http://schemas.openxmlformats.org/officeDocument/2006/relationships/slideLayout" Target="../slideLayouts/slideLayout4.xml"/><Relationship Id="rId16" Type="http://schemas.openxmlformats.org/officeDocument/2006/relationships/oleObject" Target="../embeddings/oleObject151.bin"/><Relationship Id="rId1" Type="http://schemas.openxmlformats.org/officeDocument/2006/relationships/vmlDrawing" Target="../drawings/vmlDrawing29.vml"/><Relationship Id="rId6" Type="http://schemas.openxmlformats.org/officeDocument/2006/relationships/oleObject" Target="../embeddings/oleObject146.bin"/><Relationship Id="rId11" Type="http://schemas.openxmlformats.org/officeDocument/2006/relationships/image" Target="../media/image150.wmf"/><Relationship Id="rId5" Type="http://schemas.openxmlformats.org/officeDocument/2006/relationships/image" Target="../media/image147.wmf"/><Relationship Id="rId15" Type="http://schemas.openxmlformats.org/officeDocument/2006/relationships/image" Target="../media/image152.wmf"/><Relationship Id="rId10" Type="http://schemas.openxmlformats.org/officeDocument/2006/relationships/oleObject" Target="../embeddings/oleObject148.bin"/><Relationship Id="rId4" Type="http://schemas.openxmlformats.org/officeDocument/2006/relationships/oleObject" Target="../embeddings/oleObject145.bin"/><Relationship Id="rId9" Type="http://schemas.openxmlformats.org/officeDocument/2006/relationships/image" Target="../media/image149.wmf"/><Relationship Id="rId14" Type="http://schemas.openxmlformats.org/officeDocument/2006/relationships/oleObject" Target="../embeddings/oleObject150.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image" Target="../media/image158.wmf"/><Relationship Id="rId18" Type="http://schemas.openxmlformats.org/officeDocument/2006/relationships/oleObject" Target="../embeddings/oleObject159.bin"/><Relationship Id="rId3" Type="http://schemas.openxmlformats.org/officeDocument/2006/relationships/notesSlide" Target="../notesSlides/notesSlide34.xml"/><Relationship Id="rId7" Type="http://schemas.openxmlformats.org/officeDocument/2006/relationships/image" Target="../media/image155.wmf"/><Relationship Id="rId12" Type="http://schemas.openxmlformats.org/officeDocument/2006/relationships/oleObject" Target="../embeddings/oleObject156.bin"/><Relationship Id="rId17" Type="http://schemas.openxmlformats.org/officeDocument/2006/relationships/image" Target="../media/image160.wmf"/><Relationship Id="rId2" Type="http://schemas.openxmlformats.org/officeDocument/2006/relationships/slideLayout" Target="../slideLayouts/slideLayout4.xml"/><Relationship Id="rId16" Type="http://schemas.openxmlformats.org/officeDocument/2006/relationships/oleObject" Target="../embeddings/oleObject158.bin"/><Relationship Id="rId1" Type="http://schemas.openxmlformats.org/officeDocument/2006/relationships/vmlDrawing" Target="../drawings/vmlDrawing30.vml"/><Relationship Id="rId6" Type="http://schemas.openxmlformats.org/officeDocument/2006/relationships/oleObject" Target="../embeddings/oleObject153.bin"/><Relationship Id="rId11" Type="http://schemas.openxmlformats.org/officeDocument/2006/relationships/image" Target="../media/image157.wmf"/><Relationship Id="rId5" Type="http://schemas.openxmlformats.org/officeDocument/2006/relationships/image" Target="../media/image154.wmf"/><Relationship Id="rId15" Type="http://schemas.openxmlformats.org/officeDocument/2006/relationships/image" Target="../media/image159.wmf"/><Relationship Id="rId10" Type="http://schemas.openxmlformats.org/officeDocument/2006/relationships/oleObject" Target="../embeddings/oleObject155.bin"/><Relationship Id="rId19" Type="http://schemas.openxmlformats.org/officeDocument/2006/relationships/image" Target="../media/image161.wmf"/><Relationship Id="rId4" Type="http://schemas.openxmlformats.org/officeDocument/2006/relationships/oleObject" Target="../embeddings/oleObject152.bin"/><Relationship Id="rId9" Type="http://schemas.openxmlformats.org/officeDocument/2006/relationships/image" Target="../media/image156.wmf"/><Relationship Id="rId14" Type="http://schemas.openxmlformats.org/officeDocument/2006/relationships/oleObject" Target="../embeddings/oleObject157.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62.bin"/><Relationship Id="rId13" Type="http://schemas.openxmlformats.org/officeDocument/2006/relationships/image" Target="../media/image166.wmf"/><Relationship Id="rId18" Type="http://schemas.openxmlformats.org/officeDocument/2006/relationships/oleObject" Target="../embeddings/oleObject167.bin"/><Relationship Id="rId3" Type="http://schemas.openxmlformats.org/officeDocument/2006/relationships/notesSlide" Target="../notesSlides/notesSlide35.xml"/><Relationship Id="rId21" Type="http://schemas.openxmlformats.org/officeDocument/2006/relationships/image" Target="../media/image159.wmf"/><Relationship Id="rId7" Type="http://schemas.openxmlformats.org/officeDocument/2006/relationships/image" Target="../media/image163.wmf"/><Relationship Id="rId12" Type="http://schemas.openxmlformats.org/officeDocument/2006/relationships/oleObject" Target="../embeddings/oleObject164.bin"/><Relationship Id="rId17" Type="http://schemas.openxmlformats.org/officeDocument/2006/relationships/image" Target="../media/image167.wmf"/><Relationship Id="rId2" Type="http://schemas.openxmlformats.org/officeDocument/2006/relationships/slideLayout" Target="../slideLayouts/slideLayout4.xml"/><Relationship Id="rId16" Type="http://schemas.openxmlformats.org/officeDocument/2006/relationships/oleObject" Target="../embeddings/oleObject166.bin"/><Relationship Id="rId20" Type="http://schemas.openxmlformats.org/officeDocument/2006/relationships/oleObject" Target="../embeddings/oleObject168.bin"/><Relationship Id="rId1" Type="http://schemas.openxmlformats.org/officeDocument/2006/relationships/vmlDrawing" Target="../drawings/vmlDrawing31.vml"/><Relationship Id="rId6" Type="http://schemas.openxmlformats.org/officeDocument/2006/relationships/oleObject" Target="../embeddings/oleObject161.bin"/><Relationship Id="rId11" Type="http://schemas.openxmlformats.org/officeDocument/2006/relationships/image" Target="../media/image165.wmf"/><Relationship Id="rId5" Type="http://schemas.openxmlformats.org/officeDocument/2006/relationships/image" Target="../media/image162.emf"/><Relationship Id="rId15" Type="http://schemas.openxmlformats.org/officeDocument/2006/relationships/image" Target="../media/image160.wmf"/><Relationship Id="rId23" Type="http://schemas.openxmlformats.org/officeDocument/2006/relationships/image" Target="../media/image169.wmf"/><Relationship Id="rId10" Type="http://schemas.openxmlformats.org/officeDocument/2006/relationships/oleObject" Target="../embeddings/oleObject163.bin"/><Relationship Id="rId19" Type="http://schemas.openxmlformats.org/officeDocument/2006/relationships/image" Target="../media/image168.wmf"/><Relationship Id="rId4" Type="http://schemas.openxmlformats.org/officeDocument/2006/relationships/oleObject" Target="../embeddings/oleObject160.bin"/><Relationship Id="rId9" Type="http://schemas.openxmlformats.org/officeDocument/2006/relationships/image" Target="../media/image164.wmf"/><Relationship Id="rId14" Type="http://schemas.openxmlformats.org/officeDocument/2006/relationships/oleObject" Target="../embeddings/oleObject165.bin"/><Relationship Id="rId22" Type="http://schemas.openxmlformats.org/officeDocument/2006/relationships/oleObject" Target="../embeddings/oleObject169.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72.bin"/><Relationship Id="rId13" Type="http://schemas.openxmlformats.org/officeDocument/2006/relationships/image" Target="../media/image174.wmf"/><Relationship Id="rId18" Type="http://schemas.openxmlformats.org/officeDocument/2006/relationships/oleObject" Target="../embeddings/oleObject177.bin"/><Relationship Id="rId3" Type="http://schemas.openxmlformats.org/officeDocument/2006/relationships/notesSlide" Target="../notesSlides/notesSlide36.xml"/><Relationship Id="rId21" Type="http://schemas.openxmlformats.org/officeDocument/2006/relationships/image" Target="../media/image177.wmf"/><Relationship Id="rId7" Type="http://schemas.openxmlformats.org/officeDocument/2006/relationships/image" Target="../media/image171.wmf"/><Relationship Id="rId12" Type="http://schemas.openxmlformats.org/officeDocument/2006/relationships/oleObject" Target="../embeddings/oleObject174.bin"/><Relationship Id="rId17" Type="http://schemas.openxmlformats.org/officeDocument/2006/relationships/image" Target="../media/image176.wmf"/><Relationship Id="rId2" Type="http://schemas.openxmlformats.org/officeDocument/2006/relationships/slideLayout" Target="../slideLayouts/slideLayout4.xml"/><Relationship Id="rId16" Type="http://schemas.openxmlformats.org/officeDocument/2006/relationships/oleObject" Target="../embeddings/oleObject176.bin"/><Relationship Id="rId20" Type="http://schemas.openxmlformats.org/officeDocument/2006/relationships/oleObject" Target="../embeddings/oleObject178.bin"/><Relationship Id="rId1" Type="http://schemas.openxmlformats.org/officeDocument/2006/relationships/vmlDrawing" Target="../drawings/vmlDrawing32.vml"/><Relationship Id="rId6" Type="http://schemas.openxmlformats.org/officeDocument/2006/relationships/oleObject" Target="../embeddings/oleObject171.bin"/><Relationship Id="rId11" Type="http://schemas.openxmlformats.org/officeDocument/2006/relationships/image" Target="../media/image173.wmf"/><Relationship Id="rId5" Type="http://schemas.openxmlformats.org/officeDocument/2006/relationships/image" Target="../media/image170.wmf"/><Relationship Id="rId15" Type="http://schemas.openxmlformats.org/officeDocument/2006/relationships/image" Target="../media/image175.wmf"/><Relationship Id="rId10" Type="http://schemas.openxmlformats.org/officeDocument/2006/relationships/oleObject" Target="../embeddings/oleObject173.bin"/><Relationship Id="rId19" Type="http://schemas.openxmlformats.org/officeDocument/2006/relationships/image" Target="../media/image168.wmf"/><Relationship Id="rId4" Type="http://schemas.openxmlformats.org/officeDocument/2006/relationships/oleObject" Target="../embeddings/oleObject170.bin"/><Relationship Id="rId9" Type="http://schemas.openxmlformats.org/officeDocument/2006/relationships/image" Target="../media/image172.wmf"/><Relationship Id="rId14" Type="http://schemas.openxmlformats.org/officeDocument/2006/relationships/oleObject" Target="../embeddings/oleObject175.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9.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10.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81.bin"/><Relationship Id="rId3" Type="http://schemas.openxmlformats.org/officeDocument/2006/relationships/notesSlide" Target="../notesSlides/notesSlide37.xml"/><Relationship Id="rId7" Type="http://schemas.openxmlformats.org/officeDocument/2006/relationships/image" Target="../media/image179.wmf"/><Relationship Id="rId2" Type="http://schemas.openxmlformats.org/officeDocument/2006/relationships/slideLayout" Target="../slideLayouts/slideLayout4.xml"/><Relationship Id="rId1" Type="http://schemas.openxmlformats.org/officeDocument/2006/relationships/vmlDrawing" Target="../drawings/vmlDrawing33.vml"/><Relationship Id="rId6" Type="http://schemas.openxmlformats.org/officeDocument/2006/relationships/oleObject" Target="../embeddings/oleObject180.bin"/><Relationship Id="rId11" Type="http://schemas.openxmlformats.org/officeDocument/2006/relationships/image" Target="../media/image181.emf"/><Relationship Id="rId5" Type="http://schemas.openxmlformats.org/officeDocument/2006/relationships/image" Target="../media/image178.wmf"/><Relationship Id="rId10" Type="http://schemas.openxmlformats.org/officeDocument/2006/relationships/oleObject" Target="../embeddings/oleObject182.bin"/><Relationship Id="rId4" Type="http://schemas.openxmlformats.org/officeDocument/2006/relationships/oleObject" Target="../embeddings/oleObject179.bin"/><Relationship Id="rId9" Type="http://schemas.openxmlformats.org/officeDocument/2006/relationships/image" Target="../media/image180.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vmlDrawing" Target="../drawings/vmlDrawing34.vml"/><Relationship Id="rId5" Type="http://schemas.openxmlformats.org/officeDocument/2006/relationships/image" Target="../media/image182.wmf"/><Relationship Id="rId4" Type="http://schemas.openxmlformats.org/officeDocument/2006/relationships/oleObject" Target="../embeddings/oleObject183.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86.bin"/><Relationship Id="rId13" Type="http://schemas.openxmlformats.org/officeDocument/2006/relationships/image" Target="../media/image187.wmf"/><Relationship Id="rId18" Type="http://schemas.openxmlformats.org/officeDocument/2006/relationships/oleObject" Target="../embeddings/oleObject191.bin"/><Relationship Id="rId3" Type="http://schemas.openxmlformats.org/officeDocument/2006/relationships/notesSlide" Target="../notesSlides/notesSlide39.xml"/><Relationship Id="rId7" Type="http://schemas.openxmlformats.org/officeDocument/2006/relationships/image" Target="../media/image184.wmf"/><Relationship Id="rId12" Type="http://schemas.openxmlformats.org/officeDocument/2006/relationships/oleObject" Target="../embeddings/oleObject188.bin"/><Relationship Id="rId17" Type="http://schemas.openxmlformats.org/officeDocument/2006/relationships/image" Target="../media/image189.wmf"/><Relationship Id="rId2" Type="http://schemas.openxmlformats.org/officeDocument/2006/relationships/slideLayout" Target="../slideLayouts/slideLayout4.xml"/><Relationship Id="rId16" Type="http://schemas.openxmlformats.org/officeDocument/2006/relationships/oleObject" Target="../embeddings/oleObject190.bin"/><Relationship Id="rId1" Type="http://schemas.openxmlformats.org/officeDocument/2006/relationships/vmlDrawing" Target="../drawings/vmlDrawing35.vml"/><Relationship Id="rId6" Type="http://schemas.openxmlformats.org/officeDocument/2006/relationships/oleObject" Target="../embeddings/oleObject185.bin"/><Relationship Id="rId11" Type="http://schemas.openxmlformats.org/officeDocument/2006/relationships/image" Target="../media/image186.wmf"/><Relationship Id="rId5" Type="http://schemas.openxmlformats.org/officeDocument/2006/relationships/image" Target="../media/image183.wmf"/><Relationship Id="rId15" Type="http://schemas.openxmlformats.org/officeDocument/2006/relationships/image" Target="../media/image188.wmf"/><Relationship Id="rId10" Type="http://schemas.openxmlformats.org/officeDocument/2006/relationships/oleObject" Target="../embeddings/oleObject187.bin"/><Relationship Id="rId19" Type="http://schemas.openxmlformats.org/officeDocument/2006/relationships/image" Target="../media/image190.wmf"/><Relationship Id="rId4" Type="http://schemas.openxmlformats.org/officeDocument/2006/relationships/oleObject" Target="../embeddings/oleObject184.bin"/><Relationship Id="rId9" Type="http://schemas.openxmlformats.org/officeDocument/2006/relationships/image" Target="../media/image185.wmf"/><Relationship Id="rId14" Type="http://schemas.openxmlformats.org/officeDocument/2006/relationships/oleObject" Target="../embeddings/oleObject189.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91.jpeg"/><Relationship Id="rId2" Type="http://schemas.openxmlformats.org/officeDocument/2006/relationships/slideLayout" Target="../slideLayouts/slideLayout6.xml"/><Relationship Id="rId1" Type="http://schemas.openxmlformats.org/officeDocument/2006/relationships/themeOverride" Target="../theme/themeOverride2.xml"/><Relationship Id="rId4" Type="http://schemas.openxmlformats.org/officeDocument/2006/relationships/image" Target="../media/image192.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4.wmf"/><Relationship Id="rId3" Type="http://schemas.openxmlformats.org/officeDocument/2006/relationships/notesSlide" Target="../notesSlides/notesSlide3.xml"/><Relationship Id="rId7" Type="http://schemas.openxmlformats.org/officeDocument/2006/relationships/image" Target="../media/image11.wmf"/><Relationship Id="rId12"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3.wmf"/><Relationship Id="rId5" Type="http://schemas.openxmlformats.org/officeDocument/2006/relationships/image" Target="../media/image9.emf"/><Relationship Id="rId15" Type="http://schemas.openxmlformats.org/officeDocument/2006/relationships/image" Target="../media/image15.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2.wmf"/><Relationship Id="rId1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9.wmf"/><Relationship Id="rId18" Type="http://schemas.openxmlformats.org/officeDocument/2006/relationships/image" Target="../media/image21.wmf"/><Relationship Id="rId3" Type="http://schemas.openxmlformats.org/officeDocument/2006/relationships/notesSlide" Target="../notesSlides/notesSlide4.xml"/><Relationship Id="rId21" Type="http://schemas.openxmlformats.org/officeDocument/2006/relationships/oleObject" Target="../embeddings/oleObject19.bin"/><Relationship Id="rId7" Type="http://schemas.openxmlformats.org/officeDocument/2006/relationships/image" Target="../media/image16.wmf"/><Relationship Id="rId12" Type="http://schemas.openxmlformats.org/officeDocument/2006/relationships/oleObject" Target="../embeddings/oleObject14.bin"/><Relationship Id="rId17" Type="http://schemas.openxmlformats.org/officeDocument/2006/relationships/oleObject" Target="../embeddings/oleObject17.bin"/><Relationship Id="rId2" Type="http://schemas.openxmlformats.org/officeDocument/2006/relationships/slideLayout" Target="../slideLayouts/slideLayout4.xml"/><Relationship Id="rId16" Type="http://schemas.openxmlformats.org/officeDocument/2006/relationships/oleObject" Target="../embeddings/oleObject16.bin"/><Relationship Id="rId20" Type="http://schemas.openxmlformats.org/officeDocument/2006/relationships/image" Target="../media/image22.wmf"/><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image" Target="../media/image18.wmf"/><Relationship Id="rId5" Type="http://schemas.openxmlformats.org/officeDocument/2006/relationships/image" Target="../media/image15.emf"/><Relationship Id="rId15" Type="http://schemas.openxmlformats.org/officeDocument/2006/relationships/image" Target="../media/image20.wmf"/><Relationship Id="rId10" Type="http://schemas.openxmlformats.org/officeDocument/2006/relationships/oleObject" Target="../embeddings/oleObject13.bin"/><Relationship Id="rId19" Type="http://schemas.openxmlformats.org/officeDocument/2006/relationships/oleObject" Target="../embeddings/oleObject18.bin"/><Relationship Id="rId4" Type="http://schemas.openxmlformats.org/officeDocument/2006/relationships/oleObject" Target="../embeddings/oleObject10.bin"/><Relationship Id="rId9" Type="http://schemas.openxmlformats.org/officeDocument/2006/relationships/image" Target="../media/image17.wmf"/><Relationship Id="rId14" Type="http://schemas.openxmlformats.org/officeDocument/2006/relationships/oleObject" Target="../embeddings/oleObject15.bin"/><Relationship Id="rId22" Type="http://schemas.openxmlformats.org/officeDocument/2006/relationships/image" Target="../media/image23.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7.wmf"/><Relationship Id="rId3" Type="http://schemas.openxmlformats.org/officeDocument/2006/relationships/notesSlide" Target="../notesSlides/notesSlide5.xml"/><Relationship Id="rId7" Type="http://schemas.openxmlformats.org/officeDocument/2006/relationships/image" Target="../media/image25.wmf"/><Relationship Id="rId12"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21.bin"/><Relationship Id="rId11" Type="http://schemas.openxmlformats.org/officeDocument/2006/relationships/image" Target="../media/image26.wmf"/><Relationship Id="rId5" Type="http://schemas.openxmlformats.org/officeDocument/2006/relationships/image" Target="../media/image24.wmf"/><Relationship Id="rId15" Type="http://schemas.openxmlformats.org/officeDocument/2006/relationships/image" Target="../media/image28.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19.wmf"/><Relationship Id="rId14"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33.wmf"/><Relationship Id="rId3" Type="http://schemas.openxmlformats.org/officeDocument/2006/relationships/notesSlide" Target="../notesSlides/notesSlide7.xml"/><Relationship Id="rId7" Type="http://schemas.openxmlformats.org/officeDocument/2006/relationships/image" Target="../media/image31.wmf"/><Relationship Id="rId12" Type="http://schemas.openxmlformats.org/officeDocument/2006/relationships/oleObject" Target="../embeddings/oleObject30.bin"/><Relationship Id="rId2" Type="http://schemas.openxmlformats.org/officeDocument/2006/relationships/slideLayout" Target="../slideLayouts/slideLayout11.xml"/><Relationship Id="rId1" Type="http://schemas.openxmlformats.org/officeDocument/2006/relationships/vmlDrawing" Target="../drawings/vmlDrawing5.vml"/><Relationship Id="rId6" Type="http://schemas.openxmlformats.org/officeDocument/2006/relationships/oleObject" Target="../embeddings/oleObject27.bin"/><Relationship Id="rId11" Type="http://schemas.openxmlformats.org/officeDocument/2006/relationships/oleObject" Target="../embeddings/oleObject29.bin"/><Relationship Id="rId5" Type="http://schemas.openxmlformats.org/officeDocument/2006/relationships/image" Target="../media/image30.wmf"/><Relationship Id="rId15" Type="http://schemas.openxmlformats.org/officeDocument/2006/relationships/image" Target="../media/image34.wmf"/><Relationship Id="rId10" Type="http://schemas.openxmlformats.org/officeDocument/2006/relationships/image" Target="../media/image32.wmf"/><Relationship Id="rId4" Type="http://schemas.openxmlformats.org/officeDocument/2006/relationships/oleObject" Target="../embeddings/oleObject26.bin"/><Relationship Id="rId9" Type="http://schemas.openxmlformats.org/officeDocument/2006/relationships/oleObject" Target="../embeddings/oleObject28.bin"/><Relationship Id="rId14" Type="http://schemas.openxmlformats.org/officeDocument/2006/relationships/oleObject" Target="../embeddings/oleObject3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
        <p:nvSpPr>
          <p:cNvPr id="21" name="矩形 20"/>
          <p:cNvSpPr/>
          <p:nvPr/>
        </p:nvSpPr>
        <p:spPr>
          <a:xfrm>
            <a:off x="7938" y="1355725"/>
            <a:ext cx="9144000" cy="2528888"/>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22" name="Picture 4"/>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83368"/>
            <a:ext cx="3140075" cy="27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 name="标题 6145"/>
          <p:cNvSpPr>
            <a:spLocks noGrp="1"/>
          </p:cNvSpPr>
          <p:nvPr/>
        </p:nvSpPr>
        <p:spPr>
          <a:xfrm>
            <a:off x="581672" y="1812290"/>
            <a:ext cx="7996532" cy="822325"/>
          </a:xfrm>
          <a:prstGeom prst="rect">
            <a:avLst/>
          </a:prstGeom>
          <a:noFill/>
          <a:ln w="9525">
            <a:noFill/>
            <a:miter/>
          </a:ln>
        </p:spPr>
        <p:txBody>
          <a:bodyPr lIns="79050" tIns="39526" rIns="79050" bIns="39526" anchor="ctr">
            <a:scene3d>
              <a:camera prst="orthographicFront"/>
              <a:lightRig rig="threePt" dir="t"/>
            </a:scene3d>
          </a:bodyPr>
          <a:lstStyle>
            <a:lvl1pPr marL="0" lvl="0" indent="0" algn="ctr" defTabSz="790575" eaLnBrk="1" fontAlgn="base" latinLnBrk="0" hangingPunct="1">
              <a:spcBef>
                <a:spcPct val="0"/>
              </a:spcBef>
              <a:spcAft>
                <a:spcPct val="0"/>
              </a:spcAft>
              <a:buClr>
                <a:srgbClr val="000000"/>
              </a:buClr>
              <a:buNone/>
              <a:defRPr sz="2700" b="1" i="0" u="none" kern="1200" baseline="0">
                <a:solidFill>
                  <a:schemeClr val="bg1"/>
                </a:solidFill>
                <a:latin typeface="+mj-lt"/>
                <a:ea typeface="+mj-ea"/>
                <a:cs typeface="+mj-cs"/>
              </a:defRPr>
            </a:lvl1pPr>
          </a:lstStyle>
          <a:p>
            <a:pPr>
              <a:buFont typeface="Arial" panose="020B0604020202020204" pitchFamily="34" charset="0"/>
              <a:buNone/>
              <a:defRPr/>
            </a:pPr>
            <a:endParaRPr lang="zh-CN" altLang="en-US" sz="4800" noProof="1">
              <a:latin typeface="黑体" panose="02010609060101010101" pitchFamily="49" charset="-122"/>
              <a:sym typeface="+mn-ea"/>
            </a:endParaRPr>
          </a:p>
          <a:p>
            <a:pPr>
              <a:defRPr/>
            </a:pPr>
            <a:r>
              <a:rPr lang="zh-CN" altLang="en-US" sz="4800" noProof="1">
                <a:latin typeface="黑体" panose="02010609060101010101" pitchFamily="49" charset="-122"/>
                <a:sym typeface="+mn-ea"/>
              </a:rPr>
              <a:t>电磁场与波</a:t>
            </a:r>
            <a:r>
              <a:rPr lang="en-US" altLang="zh-CN" sz="4800" noProof="1">
                <a:latin typeface="黑体" panose="02010609060101010101" pitchFamily="49" charset="-122"/>
                <a:sym typeface="+mn-ea"/>
              </a:rPr>
              <a:t>——</a:t>
            </a:r>
            <a:r>
              <a:rPr lang="zh-CN" altLang="en-US" sz="4800" noProof="1">
                <a:latin typeface="黑体" panose="02010609060101010101" pitchFamily="49" charset="-122"/>
                <a:sym typeface="+mn-ea"/>
              </a:rPr>
              <a:t>习题课</a:t>
            </a:r>
            <a:endParaRPr lang="zh-CN" altLang="en-US" sz="3200" noProof="1">
              <a:latin typeface="黑体" panose="02010609060101010101" pitchFamily="49" charset="-122"/>
              <a:sym typeface="+mn-ea"/>
            </a:endParaRPr>
          </a:p>
        </p:txBody>
      </p:sp>
      <p:sp>
        <p:nvSpPr>
          <p:cNvPr id="27" name="Line 53"/>
          <p:cNvSpPr>
            <a:spLocks noChangeShapeType="1"/>
          </p:cNvSpPr>
          <p:nvPr/>
        </p:nvSpPr>
        <p:spPr bwMode="auto">
          <a:xfrm flipV="1">
            <a:off x="524522" y="5247175"/>
            <a:ext cx="2928892" cy="1"/>
          </a:xfrm>
          <a:prstGeom prst="line">
            <a:avLst/>
          </a:prstGeom>
          <a:noFill/>
          <a:ln w="25400">
            <a:solidFill>
              <a:srgbClr val="000000"/>
            </a:solidFill>
            <a:prstDash val="sysDot"/>
            <a:rou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28" name="TextBox 37"/>
          <p:cNvSpPr txBox="1">
            <a:spLocks noChangeArrowheads="1"/>
          </p:cNvSpPr>
          <p:nvPr/>
        </p:nvSpPr>
        <p:spPr bwMode="auto">
          <a:xfrm>
            <a:off x="468266" y="4794465"/>
            <a:ext cx="325348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r>
              <a:rPr lang="zh-CN" altLang="en-US" sz="2000" dirty="0">
                <a:solidFill>
                  <a:srgbClr val="000000"/>
                </a:solidFill>
                <a:latin typeface="Arial" panose="020B0604020202020204" pitchFamily="34" charset="0"/>
                <a:ea typeface="宋体" panose="02010600030101010101" pitchFamily="2" charset="-122"/>
              </a:rPr>
              <a:t>主讲人： 罗成（助教）</a:t>
            </a:r>
          </a:p>
        </p:txBody>
      </p:sp>
      <p:sp>
        <p:nvSpPr>
          <p:cNvPr id="12" name="TextBox 37"/>
          <p:cNvSpPr txBox="1">
            <a:spLocks noChangeArrowheads="1"/>
          </p:cNvSpPr>
          <p:nvPr/>
        </p:nvSpPr>
        <p:spPr bwMode="auto">
          <a:xfrm>
            <a:off x="524522" y="5302220"/>
            <a:ext cx="250031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r>
              <a:rPr lang="zh-CN" altLang="en-US" sz="2000" dirty="0">
                <a:solidFill>
                  <a:srgbClr val="000000"/>
                </a:solidFill>
                <a:latin typeface="Arial" panose="020B0604020202020204" pitchFamily="34" charset="0"/>
                <a:ea typeface="宋体" panose="02010600030101010101" pitchFamily="2" charset="-122"/>
              </a:rPr>
              <a:t>日  期： </a:t>
            </a:r>
            <a:r>
              <a:rPr lang="en-US" altLang="zh-CN" sz="2000" dirty="0">
                <a:solidFill>
                  <a:srgbClr val="000000"/>
                </a:solidFill>
                <a:latin typeface="Arial" panose="020B0604020202020204" pitchFamily="34" charset="0"/>
                <a:ea typeface="宋体" panose="02010600030101010101" pitchFamily="2" charset="-122"/>
              </a:rPr>
              <a:t>2020/05</a:t>
            </a:r>
            <a:r>
              <a:rPr lang="en-US" altLang="zh-CN" sz="2000" dirty="0">
                <a:solidFill>
                  <a:srgbClr val="000000"/>
                </a:solidFill>
                <a:latin typeface="Arial" panose="020B0604020202020204" pitchFamily="34" charset="0"/>
                <a:ea typeface="宋体" panose="02010600030101010101" pitchFamily="2" charset="-122"/>
                <a:sym typeface="+mn-ea"/>
              </a:rPr>
              <a:t>/18</a:t>
            </a:r>
            <a:endParaRPr lang="zh-CN" altLang="en-US" sz="2000" dirty="0">
              <a:solidFill>
                <a:srgbClr val="000000"/>
              </a:solidFill>
              <a:latin typeface="Arial" panose="020B0604020202020204" pitchFamily="34" charset="0"/>
              <a:ea typeface="宋体" panose="02010600030101010101" pitchFamily="2" charset="-122"/>
            </a:endParaRPr>
          </a:p>
          <a:p>
            <a:endParaRPr lang="zh-CN" altLang="en-US" sz="2000" dirty="0">
              <a:solidFill>
                <a:srgbClr val="000000"/>
              </a:solidFill>
              <a:latin typeface="Arial" panose="020B0604020202020204" pitchFamily="34" charset="0"/>
              <a:ea typeface="宋体" panose="02010600030101010101" pitchFamily="2" charset="-122"/>
            </a:endParaRPr>
          </a:p>
        </p:txBody>
      </p:sp>
      <p:sp>
        <p:nvSpPr>
          <p:cNvPr id="13" name="Line 53"/>
          <p:cNvSpPr>
            <a:spLocks noChangeShapeType="1"/>
          </p:cNvSpPr>
          <p:nvPr/>
        </p:nvSpPr>
        <p:spPr bwMode="auto">
          <a:xfrm flipV="1">
            <a:off x="524522" y="5755372"/>
            <a:ext cx="2928892" cy="1"/>
          </a:xfrm>
          <a:prstGeom prst="line">
            <a:avLst/>
          </a:prstGeom>
          <a:noFill/>
          <a:ln w="25400">
            <a:solidFill>
              <a:srgbClr val="000000"/>
            </a:solidFill>
            <a:prstDash val="sysDot"/>
            <a:round/>
            <a:tailEnd type="oval"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二、电容与部分电容</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10</a:t>
            </a:fld>
            <a:endParaRPr lang="zh-CN" dirty="0"/>
          </a:p>
        </p:txBody>
      </p:sp>
      <p:sp>
        <p:nvSpPr>
          <p:cNvPr id="30" name="文本框 29"/>
          <p:cNvSpPr txBox="1"/>
          <p:nvPr/>
        </p:nvSpPr>
        <p:spPr>
          <a:xfrm>
            <a:off x="874098" y="1363028"/>
            <a:ext cx="7679690" cy="922020"/>
          </a:xfrm>
          <a:prstGeom prst="rect">
            <a:avLst/>
          </a:prstGeom>
          <a:noFill/>
          <a:ln w="9525">
            <a:noFill/>
          </a:ln>
        </p:spPr>
        <p:txBody>
          <a:bodyPr wrap="square">
            <a:spAutoFit/>
          </a:bodyPr>
          <a:lstStyle/>
          <a:p>
            <a:pPr marL="0" indent="0"/>
            <a:r>
              <a:rPr lang="en-US" altLang="zh-CN" sz="1800" b="0" dirty="0">
                <a:ea typeface="宋体" panose="02010600030101010101" pitchFamily="2" charset="-122"/>
              </a:rPr>
              <a:t>2</a:t>
            </a:r>
            <a:r>
              <a:rPr lang="zh-CN" sz="1800" b="0" dirty="0">
                <a:ea typeface="宋体" panose="02010600030101010101" pitchFamily="2" charset="-122"/>
              </a:rPr>
              <a:t>）定量推导：</a:t>
            </a:r>
          </a:p>
          <a:p>
            <a:pPr marL="0" indent="0"/>
            <a:r>
              <a:rPr lang="en-US" altLang="zh-CN" sz="1800" b="0" dirty="0">
                <a:ea typeface="宋体" panose="02010600030101010101" pitchFamily="2" charset="-122"/>
              </a:rPr>
              <a:t>    </a:t>
            </a:r>
            <a:r>
              <a:rPr lang="zh-CN" sz="1800" b="0" dirty="0">
                <a:ea typeface="宋体" panose="02010600030101010101" pitchFamily="2" charset="-122"/>
              </a:rPr>
              <a:t>忽略边缘效应，作为均匀带电的无限大平行板电容器来处理，各区域均为均匀电场，方向垂直于极板。</a:t>
            </a:r>
            <a:endParaRPr lang="zh-CN" sz="1800" dirty="0">
              <a:ea typeface="宋体" panose="02010600030101010101" pitchFamily="2" charset="-122"/>
            </a:endParaRPr>
          </a:p>
        </p:txBody>
      </p:sp>
      <p:sp>
        <p:nvSpPr>
          <p:cNvPr id="34" name="文本框 33"/>
          <p:cNvSpPr txBox="1"/>
          <p:nvPr/>
        </p:nvSpPr>
        <p:spPr>
          <a:xfrm>
            <a:off x="897255" y="3811905"/>
            <a:ext cx="2658693" cy="368300"/>
          </a:xfrm>
          <a:prstGeom prst="rect">
            <a:avLst/>
          </a:prstGeom>
          <a:noFill/>
          <a:ln w="9525">
            <a:noFill/>
          </a:ln>
        </p:spPr>
        <p:txBody>
          <a:bodyPr wrap="square">
            <a:spAutoFit/>
          </a:bodyPr>
          <a:lstStyle/>
          <a:p>
            <a:pPr marL="0" indent="0"/>
            <a:r>
              <a:rPr lang="en-US" altLang="zh-CN" sz="1800" b="0" dirty="0">
                <a:latin typeface="+mj-lt"/>
                <a:ea typeface="宋体" panose="02010600030101010101" pitchFamily="2" charset="-122"/>
              </a:rPr>
              <a:t>(1) </a:t>
            </a:r>
            <a:r>
              <a:rPr lang="zh-CN" sz="1800" b="0" dirty="0">
                <a:ea typeface="宋体" panose="02010600030101010101" pitchFamily="2" charset="-122"/>
              </a:rPr>
              <a:t>充电到电压</a:t>
            </a:r>
            <a:r>
              <a:rPr lang="en-US" sz="1800" b="0" i="1" dirty="0">
                <a:latin typeface="Times New Roman" panose="02020603050405020304" pitchFamily="18" charset="0"/>
                <a:ea typeface="宋体" panose="02010600030101010101" pitchFamily="2" charset="-122"/>
              </a:rPr>
              <a:t>U</a:t>
            </a:r>
            <a:r>
              <a:rPr lang="en-US" sz="1800" b="0" i="1" baseline="-25000" dirty="0">
                <a:latin typeface="Times New Roman" panose="02020603050405020304" pitchFamily="18" charset="0"/>
                <a:ea typeface="宋体" panose="02010600030101010101" pitchFamily="2" charset="-122"/>
              </a:rPr>
              <a:t>0</a:t>
            </a:r>
            <a:r>
              <a:rPr lang="zh-CN" sz="1800" b="0" dirty="0">
                <a:ea typeface="宋体" panose="02010600030101010101" pitchFamily="2" charset="-122"/>
              </a:rPr>
              <a:t>后，</a:t>
            </a:r>
            <a:endParaRPr lang="zh-CN" altLang="en-US" sz="1800" b="0" dirty="0">
              <a:ea typeface="宋体" panose="02010600030101010101" pitchFamily="2" charset="-122"/>
            </a:endParaRPr>
          </a:p>
        </p:txBody>
      </p:sp>
      <p:sp>
        <p:nvSpPr>
          <p:cNvPr id="39" name="文本框 38"/>
          <p:cNvSpPr txBox="1"/>
          <p:nvPr/>
        </p:nvSpPr>
        <p:spPr>
          <a:xfrm>
            <a:off x="1274760" y="4901122"/>
            <a:ext cx="1057275" cy="368300"/>
          </a:xfrm>
          <a:prstGeom prst="rect">
            <a:avLst/>
          </a:prstGeom>
          <a:noFill/>
          <a:ln w="9525">
            <a:noFill/>
          </a:ln>
        </p:spPr>
        <p:txBody>
          <a:bodyPr wrap="square">
            <a:spAutoFit/>
          </a:bodyPr>
          <a:lstStyle/>
          <a:p>
            <a:pPr marL="0" indent="0"/>
            <a:r>
              <a:rPr lang="zh-CN" sz="1800" b="0" dirty="0">
                <a:ea typeface="宋体" panose="02010600030101010101" pitchFamily="2" charset="-122"/>
              </a:rPr>
              <a:t>所以</a:t>
            </a:r>
            <a:r>
              <a:rPr lang="en-US" altLang="zh-CN" sz="1800" b="0" dirty="0">
                <a:ea typeface="宋体" panose="02010600030101010101" pitchFamily="2" charset="-122"/>
              </a:rPr>
              <a:t>:</a:t>
            </a:r>
          </a:p>
        </p:txBody>
      </p:sp>
      <p:graphicFrame>
        <p:nvGraphicFramePr>
          <p:cNvPr id="3" name="对象 2"/>
          <p:cNvGraphicFramePr>
            <a:graphicFrameLocks noChangeAspect="1"/>
          </p:cNvGraphicFramePr>
          <p:nvPr>
            <p:extLst>
              <p:ext uri="{D42A27DB-BD31-4B8C-83A1-F6EECF244321}">
                <p14:modId xmlns:p14="http://schemas.microsoft.com/office/powerpoint/2010/main" val="2928511264"/>
              </p:ext>
            </p:extLst>
          </p:nvPr>
        </p:nvGraphicFramePr>
        <p:xfrm>
          <a:off x="2332035" y="4317453"/>
          <a:ext cx="4442647" cy="683246"/>
        </p:xfrm>
        <a:graphic>
          <a:graphicData uri="http://schemas.openxmlformats.org/presentationml/2006/ole">
            <mc:AlternateContent xmlns:mc="http://schemas.openxmlformats.org/markup-compatibility/2006">
              <mc:Choice xmlns:v="urn:schemas-microsoft-com:vml" Requires="v">
                <p:oleObj spid="_x0000_s35916" name="AxMath" r:id="rId4" imgW="2280960" imgH="351000" progId="Equation.AxMath">
                  <p:embed/>
                </p:oleObj>
              </mc:Choice>
              <mc:Fallback>
                <p:oleObj name="AxMath" r:id="rId4" imgW="2280960" imgH="351000" progId="Equation.AxMath">
                  <p:embed/>
                  <p:pic>
                    <p:nvPicPr>
                      <p:cNvPr id="0" name=""/>
                      <p:cNvPicPr/>
                      <p:nvPr/>
                    </p:nvPicPr>
                    <p:blipFill>
                      <a:blip r:embed="rId5"/>
                      <a:stretch>
                        <a:fillRect/>
                      </a:stretch>
                    </p:blipFill>
                    <p:spPr>
                      <a:xfrm>
                        <a:off x="2332035" y="4317453"/>
                        <a:ext cx="4442647" cy="683246"/>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5848616"/>
              </p:ext>
            </p:extLst>
          </p:nvPr>
        </p:nvGraphicFramePr>
        <p:xfrm>
          <a:off x="1976362" y="5313145"/>
          <a:ext cx="5762625" cy="704850"/>
        </p:xfrm>
        <a:graphic>
          <a:graphicData uri="http://schemas.openxmlformats.org/presentationml/2006/ole">
            <mc:AlternateContent xmlns:mc="http://schemas.openxmlformats.org/markup-compatibility/2006">
              <mc:Choice xmlns:v="urn:schemas-microsoft-com:vml" Requires="v">
                <p:oleObj spid="_x0000_s35917" name="AxMath" r:id="rId6" imgW="2881440" imgH="352800" progId="Equation.AxMath">
                  <p:embed/>
                </p:oleObj>
              </mc:Choice>
              <mc:Fallback>
                <p:oleObj name="AxMath" r:id="rId6" imgW="2881440" imgH="352800" progId="Equation.AxMath">
                  <p:embed/>
                  <p:pic>
                    <p:nvPicPr>
                      <p:cNvPr id="0" name=""/>
                      <p:cNvPicPr/>
                      <p:nvPr/>
                    </p:nvPicPr>
                    <p:blipFill>
                      <a:blip r:embed="rId7"/>
                      <a:stretch>
                        <a:fillRect/>
                      </a:stretch>
                    </p:blipFill>
                    <p:spPr>
                      <a:xfrm>
                        <a:off x="1976362" y="5313145"/>
                        <a:ext cx="5762625" cy="704850"/>
                      </a:xfrm>
                      <a:prstGeom prst="rect">
                        <a:avLst/>
                      </a:prstGeom>
                    </p:spPr>
                  </p:pic>
                </p:oleObj>
              </mc:Fallback>
            </mc:AlternateContent>
          </a:graphicData>
        </a:graphic>
      </p:graphicFrame>
      <p:pic>
        <p:nvPicPr>
          <p:cNvPr id="5" name="图片 4"/>
          <p:cNvPicPr>
            <a:picLocks noChangeAspect="1"/>
          </p:cNvPicPr>
          <p:nvPr/>
        </p:nvPicPr>
        <p:blipFill>
          <a:blip r:embed="rId8"/>
          <a:stretch>
            <a:fillRect/>
          </a:stretch>
        </p:blipFill>
        <p:spPr>
          <a:xfrm>
            <a:off x="4035376" y="2368161"/>
            <a:ext cx="1644599" cy="1554869"/>
          </a:xfrm>
          <a:prstGeom prst="rect">
            <a:avLst/>
          </a:prstGeom>
        </p:spPr>
      </p:pic>
    </p:spTree>
    <p:extLst>
      <p:ext uri="{BB962C8B-B14F-4D97-AF65-F5344CB8AC3E}">
        <p14:creationId xmlns:p14="http://schemas.microsoft.com/office/powerpoint/2010/main" val="220373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08710" y="167005"/>
            <a:ext cx="329311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二、电容与部分电容</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11</a:t>
            </a:fld>
            <a:endParaRPr lang="zh-CN" dirty="0"/>
          </a:p>
        </p:txBody>
      </p:sp>
      <p:sp>
        <p:nvSpPr>
          <p:cNvPr id="104" name="文本框 103"/>
          <p:cNvSpPr txBox="1"/>
          <p:nvPr/>
        </p:nvSpPr>
        <p:spPr>
          <a:xfrm>
            <a:off x="1108711" y="1132205"/>
            <a:ext cx="4817744" cy="368300"/>
          </a:xfrm>
          <a:prstGeom prst="rect">
            <a:avLst/>
          </a:prstGeom>
          <a:noFill/>
          <a:ln w="9525">
            <a:noFill/>
          </a:ln>
        </p:spPr>
        <p:txBody>
          <a:bodyPr wrap="square">
            <a:spAutoFit/>
          </a:bodyPr>
          <a:lstStyle/>
          <a:p>
            <a:pPr marL="0" indent="0"/>
            <a:r>
              <a:rPr lang="en-US" altLang="zh-CN" sz="1800" b="0" dirty="0">
                <a:ea typeface="宋体" panose="02010600030101010101" pitchFamily="2" charset="-122"/>
              </a:rPr>
              <a:t>     </a:t>
            </a:r>
            <a:r>
              <a:rPr lang="zh-CN" sz="1800" b="0" dirty="0">
                <a:ea typeface="宋体" panose="02010600030101010101" pitchFamily="2" charset="-122"/>
              </a:rPr>
              <a:t>各极板上的带电情况如右图所示，有：</a:t>
            </a:r>
            <a:endParaRPr lang="zh-CN" altLang="en-US" sz="1800" dirty="0"/>
          </a:p>
        </p:txBody>
      </p:sp>
      <p:sp>
        <p:nvSpPr>
          <p:cNvPr id="13" name="文本框 12"/>
          <p:cNvSpPr txBox="1"/>
          <p:nvPr/>
        </p:nvSpPr>
        <p:spPr>
          <a:xfrm>
            <a:off x="1024255" y="2368550"/>
            <a:ext cx="5350510" cy="368300"/>
          </a:xfrm>
          <a:prstGeom prst="rect">
            <a:avLst/>
          </a:prstGeom>
          <a:noFill/>
          <a:ln w="9525">
            <a:noFill/>
          </a:ln>
        </p:spPr>
        <p:txBody>
          <a:bodyPr wrap="square">
            <a:spAutoFit/>
          </a:bodyPr>
          <a:lstStyle/>
          <a:p>
            <a:pPr marL="0" indent="0"/>
            <a:r>
              <a:rPr lang="zh-CN" sz="1800" b="0">
                <a:ea typeface="宋体" panose="02010600030101010101" pitchFamily="2" charset="-122"/>
              </a:rPr>
              <a:t>（</a:t>
            </a:r>
            <a:r>
              <a:rPr lang="en-US" altLang="zh-CN" sz="1800" b="0">
                <a:ea typeface="宋体" panose="02010600030101010101" pitchFamily="2" charset="-122"/>
              </a:rPr>
              <a:t>2</a:t>
            </a:r>
            <a:r>
              <a:rPr lang="zh-CN" altLang="en-US" sz="1800" b="0">
                <a:ea typeface="宋体" panose="02010600030101010101" pitchFamily="2" charset="-122"/>
              </a:rPr>
              <a:t>）</a:t>
            </a:r>
            <a:r>
              <a:rPr lang="zh-CN" sz="1800" b="0">
                <a:ea typeface="宋体" panose="02010600030101010101" pitchFamily="2" charset="-122"/>
              </a:rPr>
              <a:t>若将</a:t>
            </a:r>
            <a:r>
              <a:rPr lang="zh-CN" sz="1800" b="0" i="1">
                <a:latin typeface="+mj-lt"/>
                <a:ea typeface="宋体" panose="02010600030101010101" pitchFamily="2" charset="-122"/>
                <a:cs typeface="+mj-lt"/>
              </a:rPr>
              <a:t>C、D </a:t>
            </a:r>
            <a:r>
              <a:rPr lang="zh-CN" sz="1800" b="0">
                <a:ea typeface="宋体" panose="02010600030101010101" pitchFamily="2" charset="-122"/>
              </a:rPr>
              <a:t>板用导线连接，</a:t>
            </a:r>
            <a:r>
              <a:rPr lang="zh-CN" sz="1800" b="0" i="1">
                <a:latin typeface="+mj-lt"/>
                <a:ea typeface="宋体" panose="02010600030101010101" pitchFamily="2" charset="-122"/>
                <a:cs typeface="+mj-lt"/>
              </a:rPr>
              <a:t>C、D </a:t>
            </a:r>
            <a:r>
              <a:rPr lang="zh-CN" sz="1800" b="0">
                <a:ea typeface="宋体" panose="02010600030101010101" pitchFamily="2" charset="-122"/>
              </a:rPr>
              <a:t>两板内侧的</a:t>
            </a:r>
            <a:endParaRPr lang="zh-CN" altLang="en-US" sz="1800"/>
          </a:p>
        </p:txBody>
      </p:sp>
      <p:graphicFrame>
        <p:nvGraphicFramePr>
          <p:cNvPr id="4" name="对象 -2147482592"/>
          <p:cNvGraphicFramePr>
            <a:graphicFrameLocks noChangeAspect="1"/>
          </p:cNvGraphicFramePr>
          <p:nvPr/>
        </p:nvGraphicFramePr>
        <p:xfrm>
          <a:off x="6115050" y="2379345"/>
          <a:ext cx="476250" cy="357505"/>
        </p:xfrm>
        <a:graphic>
          <a:graphicData uri="http://schemas.openxmlformats.org/presentationml/2006/ole">
            <mc:AlternateContent xmlns:mc="http://schemas.openxmlformats.org/markup-compatibility/2006">
              <mc:Choice xmlns:v="urn:schemas-microsoft-com:vml" Requires="v">
                <p:oleObj spid="_x0000_s8949" r:id="rId4" imgW="304800" imgH="228600" progId="Equation.KSEE3">
                  <p:embed/>
                </p:oleObj>
              </mc:Choice>
              <mc:Fallback>
                <p:oleObj r:id="rId4" imgW="304800" imgH="228600" progId="Equation.KSEE3">
                  <p:embed/>
                  <p:pic>
                    <p:nvPicPr>
                      <p:cNvPr id="0" name="图片 13"/>
                      <p:cNvPicPr/>
                      <p:nvPr/>
                    </p:nvPicPr>
                    <p:blipFill>
                      <a:blip r:embed="rId5"/>
                      <a:stretch>
                        <a:fillRect/>
                      </a:stretch>
                    </p:blipFill>
                    <p:spPr>
                      <a:xfrm>
                        <a:off x="6115050" y="2379345"/>
                        <a:ext cx="476250" cy="357505"/>
                      </a:xfrm>
                      <a:prstGeom prst="rect">
                        <a:avLst/>
                      </a:prstGeom>
                      <a:noFill/>
                      <a:ln w="38100">
                        <a:noFill/>
                        <a:miter/>
                      </a:ln>
                    </p:spPr>
                  </p:pic>
                </p:oleObj>
              </mc:Fallback>
            </mc:AlternateContent>
          </a:graphicData>
        </a:graphic>
      </p:graphicFrame>
      <p:sp>
        <p:nvSpPr>
          <p:cNvPr id="15" name="文本框 14"/>
          <p:cNvSpPr txBox="1"/>
          <p:nvPr/>
        </p:nvSpPr>
        <p:spPr>
          <a:xfrm>
            <a:off x="6508750" y="2379345"/>
            <a:ext cx="362585" cy="368300"/>
          </a:xfrm>
          <a:prstGeom prst="rect">
            <a:avLst/>
          </a:prstGeom>
          <a:noFill/>
          <a:ln w="9525">
            <a:noFill/>
          </a:ln>
        </p:spPr>
        <p:txBody>
          <a:bodyPr wrap="square">
            <a:spAutoFit/>
          </a:bodyPr>
          <a:lstStyle/>
          <a:p>
            <a:pPr marL="0" indent="0"/>
            <a:r>
              <a:rPr lang="zh-CN" sz="1800" b="0">
                <a:ea typeface="宋体" panose="02010600030101010101" pitchFamily="2" charset="-122"/>
              </a:rPr>
              <a:t>和</a:t>
            </a:r>
            <a:endParaRPr lang="zh-CN" altLang="en-US" sz="1800"/>
          </a:p>
        </p:txBody>
      </p:sp>
      <p:graphicFrame>
        <p:nvGraphicFramePr>
          <p:cNvPr id="5" name="对象 -2147482591"/>
          <p:cNvGraphicFramePr>
            <a:graphicFrameLocks noChangeAspect="1"/>
          </p:cNvGraphicFramePr>
          <p:nvPr/>
        </p:nvGraphicFramePr>
        <p:xfrm>
          <a:off x="6871335" y="2375535"/>
          <a:ext cx="481330" cy="361315"/>
        </p:xfrm>
        <a:graphic>
          <a:graphicData uri="http://schemas.openxmlformats.org/presentationml/2006/ole">
            <mc:AlternateContent xmlns:mc="http://schemas.openxmlformats.org/markup-compatibility/2006">
              <mc:Choice xmlns:v="urn:schemas-microsoft-com:vml" Requires="v">
                <p:oleObj spid="_x0000_s8950" r:id="rId6" imgW="304800" imgH="228600" progId="Equation.KSEE3">
                  <p:embed/>
                </p:oleObj>
              </mc:Choice>
              <mc:Fallback>
                <p:oleObj r:id="rId6" imgW="304800" imgH="228600" progId="Equation.KSEE3">
                  <p:embed/>
                  <p:pic>
                    <p:nvPicPr>
                      <p:cNvPr id="0" name="图片 15"/>
                      <p:cNvPicPr/>
                      <p:nvPr/>
                    </p:nvPicPr>
                    <p:blipFill>
                      <a:blip r:embed="rId7"/>
                      <a:stretch>
                        <a:fillRect/>
                      </a:stretch>
                    </p:blipFill>
                    <p:spPr>
                      <a:xfrm>
                        <a:off x="6871335" y="2375535"/>
                        <a:ext cx="481330" cy="361315"/>
                      </a:xfrm>
                      <a:prstGeom prst="rect">
                        <a:avLst/>
                      </a:prstGeom>
                      <a:noFill/>
                      <a:ln w="38100">
                        <a:noFill/>
                        <a:miter/>
                      </a:ln>
                    </p:spPr>
                  </p:pic>
                </p:oleObj>
              </mc:Fallback>
            </mc:AlternateContent>
          </a:graphicData>
        </a:graphic>
      </p:graphicFrame>
      <p:sp>
        <p:nvSpPr>
          <p:cNvPr id="17" name="文本框 16"/>
          <p:cNvSpPr txBox="1"/>
          <p:nvPr/>
        </p:nvSpPr>
        <p:spPr>
          <a:xfrm>
            <a:off x="7352665" y="2368550"/>
            <a:ext cx="1398905" cy="368300"/>
          </a:xfrm>
          <a:prstGeom prst="rect">
            <a:avLst/>
          </a:prstGeom>
          <a:noFill/>
          <a:ln w="9525">
            <a:noFill/>
          </a:ln>
        </p:spPr>
        <p:txBody>
          <a:bodyPr wrap="square">
            <a:spAutoFit/>
          </a:bodyPr>
          <a:lstStyle/>
          <a:p>
            <a:pPr marL="0" indent="0"/>
            <a:r>
              <a:rPr lang="zh-CN" sz="1800" b="0">
                <a:ea typeface="宋体" panose="02010600030101010101" pitchFamily="2" charset="-122"/>
              </a:rPr>
              <a:t>将中和，有</a:t>
            </a:r>
            <a:endParaRPr lang="zh-CN" altLang="en-US" sz="1800"/>
          </a:p>
        </p:txBody>
      </p:sp>
      <p:graphicFrame>
        <p:nvGraphicFramePr>
          <p:cNvPr id="9" name="对象 -2147482588"/>
          <p:cNvGraphicFramePr>
            <a:graphicFrameLocks noChangeAspect="1"/>
          </p:cNvGraphicFramePr>
          <p:nvPr>
            <p:extLst>
              <p:ext uri="{D42A27DB-BD31-4B8C-83A1-F6EECF244321}">
                <p14:modId xmlns:p14="http://schemas.microsoft.com/office/powerpoint/2010/main" val="1521778345"/>
              </p:ext>
            </p:extLst>
          </p:nvPr>
        </p:nvGraphicFramePr>
        <p:xfrm>
          <a:off x="3830954" y="3356611"/>
          <a:ext cx="425450" cy="319405"/>
        </p:xfrm>
        <a:graphic>
          <a:graphicData uri="http://schemas.openxmlformats.org/presentationml/2006/ole">
            <mc:AlternateContent xmlns:mc="http://schemas.openxmlformats.org/markup-compatibility/2006">
              <mc:Choice xmlns:v="urn:schemas-microsoft-com:vml" Requires="v">
                <p:oleObj spid="_x0000_s8951" r:id="rId8" imgW="304800" imgH="228600" progId="Equation.KSEE3">
                  <p:embed/>
                </p:oleObj>
              </mc:Choice>
              <mc:Fallback>
                <p:oleObj r:id="rId8" imgW="304800" imgH="228600" progId="Equation.KSEE3">
                  <p:embed/>
                  <p:pic>
                    <p:nvPicPr>
                      <p:cNvPr id="0" name="图片 21"/>
                      <p:cNvPicPr/>
                      <p:nvPr/>
                    </p:nvPicPr>
                    <p:blipFill>
                      <a:blip r:embed="rId5"/>
                      <a:stretch>
                        <a:fillRect/>
                      </a:stretch>
                    </p:blipFill>
                    <p:spPr>
                      <a:xfrm>
                        <a:off x="3830954" y="3356611"/>
                        <a:ext cx="425450" cy="319405"/>
                      </a:xfrm>
                      <a:prstGeom prst="rect">
                        <a:avLst/>
                      </a:prstGeom>
                      <a:noFill/>
                      <a:ln w="38100">
                        <a:noFill/>
                        <a:miter/>
                      </a:ln>
                    </p:spPr>
                  </p:pic>
                </p:oleObj>
              </mc:Fallback>
            </mc:AlternateContent>
          </a:graphicData>
        </a:graphic>
      </p:graphicFrame>
      <p:graphicFrame>
        <p:nvGraphicFramePr>
          <p:cNvPr id="10" name="对象 -2147482587"/>
          <p:cNvGraphicFramePr>
            <a:graphicFrameLocks noChangeAspect="1"/>
          </p:cNvGraphicFramePr>
          <p:nvPr>
            <p:extLst>
              <p:ext uri="{D42A27DB-BD31-4B8C-83A1-F6EECF244321}">
                <p14:modId xmlns:p14="http://schemas.microsoft.com/office/powerpoint/2010/main" val="3078547162"/>
              </p:ext>
            </p:extLst>
          </p:nvPr>
        </p:nvGraphicFramePr>
        <p:xfrm>
          <a:off x="4482465" y="3350261"/>
          <a:ext cx="472440" cy="354330"/>
        </p:xfrm>
        <a:graphic>
          <a:graphicData uri="http://schemas.openxmlformats.org/presentationml/2006/ole">
            <mc:AlternateContent xmlns:mc="http://schemas.openxmlformats.org/markup-compatibility/2006">
              <mc:Choice xmlns:v="urn:schemas-microsoft-com:vml" Requires="v">
                <p:oleObj spid="_x0000_s8952" r:id="rId9" imgW="304800" imgH="228600" progId="Equation.KSEE3">
                  <p:embed/>
                </p:oleObj>
              </mc:Choice>
              <mc:Fallback>
                <p:oleObj r:id="rId9" imgW="304800" imgH="228600" progId="Equation.KSEE3">
                  <p:embed/>
                  <p:pic>
                    <p:nvPicPr>
                      <p:cNvPr id="0" name="图片 23"/>
                      <p:cNvPicPr/>
                      <p:nvPr/>
                    </p:nvPicPr>
                    <p:blipFill>
                      <a:blip r:embed="rId7"/>
                      <a:stretch>
                        <a:fillRect/>
                      </a:stretch>
                    </p:blipFill>
                    <p:spPr>
                      <a:xfrm>
                        <a:off x="4482465" y="3350261"/>
                        <a:ext cx="472440" cy="354330"/>
                      </a:xfrm>
                      <a:prstGeom prst="rect">
                        <a:avLst/>
                      </a:prstGeom>
                      <a:noFill/>
                      <a:ln w="38100">
                        <a:noFill/>
                        <a:miter/>
                      </a:ln>
                    </p:spPr>
                  </p:pic>
                </p:oleObj>
              </mc:Fallback>
            </mc:AlternateContent>
          </a:graphicData>
        </a:graphic>
      </p:graphicFrame>
      <p:sp>
        <p:nvSpPr>
          <p:cNvPr id="25" name="文本框 24"/>
          <p:cNvSpPr txBox="1"/>
          <p:nvPr/>
        </p:nvSpPr>
        <p:spPr>
          <a:xfrm>
            <a:off x="1108710" y="3343909"/>
            <a:ext cx="7910830" cy="922020"/>
          </a:xfrm>
          <a:prstGeom prst="rect">
            <a:avLst/>
          </a:prstGeom>
          <a:noFill/>
          <a:ln w="9525">
            <a:noFill/>
          </a:ln>
        </p:spPr>
        <p:txBody>
          <a:bodyPr wrap="square">
            <a:spAutoFit/>
          </a:bodyPr>
          <a:lstStyle/>
          <a:p>
            <a:r>
              <a:rPr lang="en-US" altLang="zh-CN" dirty="0">
                <a:ea typeface="宋体" panose="02010600030101010101" pitchFamily="2" charset="-122"/>
              </a:rPr>
              <a:t>    </a:t>
            </a:r>
            <a:r>
              <a:rPr lang="zh-CN" altLang="zh-CN" dirty="0">
                <a:ea typeface="宋体" panose="02010600030101010101" pitchFamily="2" charset="-122"/>
              </a:rPr>
              <a:t>这样，</a:t>
            </a:r>
            <a:r>
              <a:rPr lang="zh-CN" altLang="zh-CN" i="1" dirty="0">
                <a:latin typeface="+mj-lt"/>
                <a:ea typeface="宋体" panose="02010600030101010101" pitchFamily="2" charset="-122"/>
                <a:cs typeface="+mj-lt"/>
              </a:rPr>
              <a:t>C、D</a:t>
            </a:r>
            <a:r>
              <a:rPr lang="zh-CN" altLang="zh-CN" dirty="0">
                <a:ea typeface="宋体" panose="02010600030101010101" pitchFamily="2" charset="-122"/>
              </a:rPr>
              <a:t>板内侧的</a:t>
            </a:r>
            <a:r>
              <a:rPr lang="en-US" altLang="zh-CN" dirty="0">
                <a:ea typeface="宋体" panose="02010600030101010101" pitchFamily="2" charset="-122"/>
              </a:rPr>
              <a:t>    </a:t>
            </a:r>
            <a:r>
              <a:rPr lang="zh-CN" altLang="zh-CN" dirty="0">
                <a:ea typeface="宋体" panose="02010600030101010101" pitchFamily="2" charset="-122"/>
              </a:rPr>
              <a:t>和</a:t>
            </a:r>
            <a:r>
              <a:rPr lang="en-US" altLang="zh-CN" sz="1800" b="0" dirty="0">
                <a:ea typeface="宋体" panose="02010600030101010101" pitchFamily="2" charset="-122"/>
              </a:rPr>
              <a:t>    </a:t>
            </a:r>
            <a:r>
              <a:rPr lang="zh-CN" sz="1800" b="0" dirty="0">
                <a:ea typeface="宋体" panose="02010600030101010101" pitchFamily="2" charset="-122"/>
              </a:rPr>
              <a:t>将全部中和掉，而其他部分的电荷则由电场的作用以及电荷守恒（这时电源已拆去）都不变化。在断开连接线时也不会变化，即有</a:t>
            </a:r>
            <a:endParaRPr lang="zh-CN" altLang="en-US" sz="1800" dirty="0"/>
          </a:p>
        </p:txBody>
      </p:sp>
      <p:sp>
        <p:nvSpPr>
          <p:cNvPr id="41" name="文本框 40"/>
          <p:cNvSpPr txBox="1"/>
          <p:nvPr/>
        </p:nvSpPr>
        <p:spPr>
          <a:xfrm>
            <a:off x="1294765" y="5056505"/>
            <a:ext cx="5759450" cy="368300"/>
          </a:xfrm>
          <a:prstGeom prst="rect">
            <a:avLst/>
          </a:prstGeom>
          <a:noFill/>
          <a:ln w="9525">
            <a:noFill/>
          </a:ln>
        </p:spPr>
        <p:txBody>
          <a:bodyPr wrap="square">
            <a:spAutoFit/>
          </a:bodyPr>
          <a:lstStyle/>
          <a:p>
            <a:pPr marL="0" indent="0"/>
            <a:r>
              <a:rPr lang="en-US" altLang="zh-CN" sz="1800" b="0" dirty="0">
                <a:ea typeface="宋体" panose="02010600030101010101" pitchFamily="2" charset="-122"/>
              </a:rPr>
              <a:t>  </a:t>
            </a:r>
            <a:r>
              <a:rPr lang="zh-CN" sz="1800" b="0" dirty="0">
                <a:ea typeface="宋体" panose="02010600030101010101" pitchFamily="2" charset="-122"/>
              </a:rPr>
              <a:t>而</a:t>
            </a:r>
            <a:r>
              <a:rPr lang="en-US" sz="1800" b="0" i="1" dirty="0">
                <a:latin typeface="+mj-lt"/>
                <a:ea typeface="宋体" panose="02010600030101010101" pitchFamily="2" charset="-122"/>
                <a:cs typeface="+mj-lt"/>
              </a:rPr>
              <a:t>A</a:t>
            </a:r>
            <a:r>
              <a:rPr lang="zh-CN" sz="1800" b="0" dirty="0">
                <a:ea typeface="宋体" panose="02010600030101010101" pitchFamily="2" charset="-122"/>
              </a:rPr>
              <a:t>板、</a:t>
            </a:r>
            <a:r>
              <a:rPr lang="en-US" sz="1800" b="0" i="1" dirty="0">
                <a:latin typeface="+mj-lt"/>
                <a:ea typeface="宋体" panose="02010600030101010101" pitchFamily="2" charset="-122"/>
                <a:cs typeface="+mj-lt"/>
              </a:rPr>
              <a:t>B</a:t>
            </a:r>
            <a:r>
              <a:rPr lang="zh-CN" sz="1800" b="0" dirty="0">
                <a:ea typeface="宋体" panose="02010600030101010101" pitchFamily="2" charset="-122"/>
              </a:rPr>
              <a:t>板、</a:t>
            </a:r>
            <a:r>
              <a:rPr lang="en-US" sz="1800" b="0" i="1" dirty="0">
                <a:latin typeface="+mj-lt"/>
                <a:ea typeface="宋体" panose="02010600030101010101" pitchFamily="2" charset="-122"/>
                <a:cs typeface="+mj-lt"/>
              </a:rPr>
              <a:t>C</a:t>
            </a:r>
            <a:r>
              <a:rPr lang="zh-CN" sz="1800" b="0" dirty="0">
                <a:ea typeface="宋体" panose="02010600030101010101" pitchFamily="2" charset="-122"/>
              </a:rPr>
              <a:t>板和</a:t>
            </a:r>
            <a:r>
              <a:rPr lang="en-US" sz="1800" b="0" i="1" dirty="0">
                <a:latin typeface="+mj-lt"/>
                <a:ea typeface="宋体" panose="02010600030101010101" pitchFamily="2" charset="-122"/>
                <a:cs typeface="+mj-lt"/>
              </a:rPr>
              <a:t>D</a:t>
            </a:r>
            <a:r>
              <a:rPr lang="zh-CN" sz="1800" b="0" dirty="0">
                <a:ea typeface="宋体" panose="02010600030101010101" pitchFamily="2" charset="-122"/>
              </a:rPr>
              <a:t>板外侧的电荷也都保持不变。</a:t>
            </a:r>
            <a:endParaRPr lang="zh-CN" altLang="en-US" sz="1800" dirty="0"/>
          </a:p>
        </p:txBody>
      </p:sp>
      <p:graphicFrame>
        <p:nvGraphicFramePr>
          <p:cNvPr id="42" name="对象 -2147482600"/>
          <p:cNvGraphicFramePr/>
          <p:nvPr/>
        </p:nvGraphicFramePr>
        <p:xfrm>
          <a:off x="6318885" y="416560"/>
          <a:ext cx="2103120" cy="1597660"/>
        </p:xfrm>
        <a:graphic>
          <a:graphicData uri="http://schemas.openxmlformats.org/presentationml/2006/ole">
            <mc:AlternateContent xmlns:mc="http://schemas.openxmlformats.org/markup-compatibility/2006">
              <mc:Choice xmlns:v="urn:schemas-microsoft-com:vml" Requires="v">
                <p:oleObj spid="_x0000_s8953" r:id="rId10" imgW="1493520" imgH="1240155" progId="Visio.Drawing.11">
                  <p:embed/>
                </p:oleObj>
              </mc:Choice>
              <mc:Fallback>
                <p:oleObj r:id="rId10" imgW="1493520" imgH="1240155" progId="Visio.Drawing.11">
                  <p:embed/>
                  <p:pic>
                    <p:nvPicPr>
                      <p:cNvPr id="0" name="图片 31"/>
                      <p:cNvPicPr/>
                      <p:nvPr/>
                    </p:nvPicPr>
                    <p:blipFill>
                      <a:blip r:embed="rId11"/>
                      <a:stretch>
                        <a:fillRect/>
                      </a:stretch>
                    </p:blipFill>
                    <p:spPr>
                      <a:xfrm>
                        <a:off x="6318885" y="416560"/>
                        <a:ext cx="2103120" cy="1597660"/>
                      </a:xfrm>
                      <a:prstGeom prst="rect">
                        <a:avLst/>
                      </a:prstGeom>
                      <a:noFill/>
                      <a:ln w="38100">
                        <a:noFill/>
                        <a:miter/>
                      </a:ln>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972646464"/>
              </p:ext>
            </p:extLst>
          </p:nvPr>
        </p:nvGraphicFramePr>
        <p:xfrm>
          <a:off x="3262313" y="1631950"/>
          <a:ext cx="1987550" cy="704850"/>
        </p:xfrm>
        <a:graphic>
          <a:graphicData uri="http://schemas.openxmlformats.org/presentationml/2006/ole">
            <mc:AlternateContent xmlns:mc="http://schemas.openxmlformats.org/markup-compatibility/2006">
              <mc:Choice xmlns:v="urn:schemas-microsoft-com:vml" Requires="v">
                <p:oleObj spid="_x0000_s8954" name="AxMath" r:id="rId12" imgW="993240" imgH="352800" progId="Equation.AxMath">
                  <p:embed/>
                </p:oleObj>
              </mc:Choice>
              <mc:Fallback>
                <p:oleObj name="AxMath" r:id="rId12" imgW="993240" imgH="352800" progId="Equation.AxMath">
                  <p:embed/>
                  <p:pic>
                    <p:nvPicPr>
                      <p:cNvPr id="0" name=""/>
                      <p:cNvPicPr/>
                      <p:nvPr/>
                    </p:nvPicPr>
                    <p:blipFill>
                      <a:blip r:embed="rId13"/>
                      <a:stretch>
                        <a:fillRect/>
                      </a:stretch>
                    </p:blipFill>
                    <p:spPr>
                      <a:xfrm>
                        <a:off x="3262313" y="1631950"/>
                        <a:ext cx="1987550" cy="70485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693188356"/>
              </p:ext>
            </p:extLst>
          </p:nvPr>
        </p:nvGraphicFramePr>
        <p:xfrm>
          <a:off x="2539999" y="2540000"/>
          <a:ext cx="174626" cy="384176"/>
        </p:xfrm>
        <a:graphic>
          <a:graphicData uri="http://schemas.openxmlformats.org/presentationml/2006/ole">
            <mc:AlternateContent xmlns:mc="http://schemas.openxmlformats.org/markup-compatibility/2006">
              <mc:Choice xmlns:v="urn:schemas-microsoft-com:vml" Requires="v">
                <p:oleObj spid="_x0000_s8955" name="AxMath" r:id="rId14" imgW="87840" imgH="191520" progId="Equation.AxMath">
                  <p:embed/>
                </p:oleObj>
              </mc:Choice>
              <mc:Fallback>
                <p:oleObj name="AxMath" r:id="rId14" imgW="87840" imgH="191520" progId="Equation.AxMath">
                  <p:embed/>
                  <p:pic>
                    <p:nvPicPr>
                      <p:cNvPr id="0" name=""/>
                      <p:cNvPicPr/>
                      <p:nvPr/>
                    </p:nvPicPr>
                    <p:blipFill>
                      <a:blip r:embed="rId15"/>
                      <a:stretch>
                        <a:fillRect/>
                      </a:stretch>
                    </p:blipFill>
                    <p:spPr>
                      <a:xfrm>
                        <a:off x="2539999" y="2540000"/>
                        <a:ext cx="174626" cy="384176"/>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892623563"/>
              </p:ext>
            </p:extLst>
          </p:nvPr>
        </p:nvGraphicFramePr>
        <p:xfrm>
          <a:off x="3317875" y="2841625"/>
          <a:ext cx="1914525" cy="387350"/>
        </p:xfrm>
        <a:graphic>
          <a:graphicData uri="http://schemas.openxmlformats.org/presentationml/2006/ole">
            <mc:AlternateContent xmlns:mc="http://schemas.openxmlformats.org/markup-compatibility/2006">
              <mc:Choice xmlns:v="urn:schemas-microsoft-com:vml" Requires="v">
                <p:oleObj spid="_x0000_s8956" name="AxMath" r:id="rId16" imgW="956520" imgH="192960" progId="Equation.AxMath">
                  <p:embed/>
                </p:oleObj>
              </mc:Choice>
              <mc:Fallback>
                <p:oleObj name="AxMath" r:id="rId16" imgW="956520" imgH="192960" progId="Equation.AxMath">
                  <p:embed/>
                  <p:pic>
                    <p:nvPicPr>
                      <p:cNvPr id="0" name=""/>
                      <p:cNvPicPr/>
                      <p:nvPr/>
                    </p:nvPicPr>
                    <p:blipFill>
                      <a:blip r:embed="rId17"/>
                      <a:stretch>
                        <a:fillRect/>
                      </a:stretch>
                    </p:blipFill>
                    <p:spPr>
                      <a:xfrm>
                        <a:off x="3317875" y="2841625"/>
                        <a:ext cx="1914525" cy="38735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57694696"/>
              </p:ext>
            </p:extLst>
          </p:nvPr>
        </p:nvGraphicFramePr>
        <p:xfrm>
          <a:off x="1443038" y="4265613"/>
          <a:ext cx="7181850" cy="704850"/>
        </p:xfrm>
        <a:graphic>
          <a:graphicData uri="http://schemas.openxmlformats.org/presentationml/2006/ole">
            <mc:AlternateContent xmlns:mc="http://schemas.openxmlformats.org/markup-compatibility/2006">
              <mc:Choice xmlns:v="urn:schemas-microsoft-com:vml" Requires="v">
                <p:oleObj spid="_x0000_s8957" name="AxMath" r:id="rId18" imgW="3591360" imgH="352800" progId="Equation.AxMath">
                  <p:embed/>
                </p:oleObj>
              </mc:Choice>
              <mc:Fallback>
                <p:oleObj name="AxMath" r:id="rId18" imgW="3591360" imgH="352800" progId="Equation.AxMath">
                  <p:embed/>
                  <p:pic>
                    <p:nvPicPr>
                      <p:cNvPr id="0" name=""/>
                      <p:cNvPicPr/>
                      <p:nvPr/>
                    </p:nvPicPr>
                    <p:blipFill>
                      <a:blip r:embed="rId19"/>
                      <a:stretch>
                        <a:fillRect/>
                      </a:stretch>
                    </p:blipFill>
                    <p:spPr>
                      <a:xfrm>
                        <a:off x="1443038" y="4265613"/>
                        <a:ext cx="7181850" cy="70485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08710" y="167005"/>
            <a:ext cx="329311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二、电容与部分电容</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12</a:t>
            </a:fld>
            <a:endParaRPr lang="zh-CN" dirty="0"/>
          </a:p>
        </p:txBody>
      </p:sp>
      <p:sp>
        <p:nvSpPr>
          <p:cNvPr id="13" name="文本框 12"/>
          <p:cNvSpPr txBox="1"/>
          <p:nvPr/>
        </p:nvSpPr>
        <p:spPr>
          <a:xfrm>
            <a:off x="940365" y="1388240"/>
            <a:ext cx="3279297" cy="368300"/>
          </a:xfrm>
          <a:prstGeom prst="rect">
            <a:avLst/>
          </a:prstGeom>
          <a:noFill/>
          <a:ln w="9525">
            <a:noFill/>
          </a:ln>
        </p:spPr>
        <p:txBody>
          <a:bodyPr wrap="square">
            <a:spAutoFit/>
          </a:bodyPr>
          <a:lstStyle/>
          <a:p>
            <a:pPr marL="0" indent="0"/>
            <a:r>
              <a:rPr lang="zh-CN" sz="1800" b="0" dirty="0">
                <a:ea typeface="宋体" panose="02010600030101010101" pitchFamily="2" charset="-122"/>
              </a:rPr>
              <a:t>（</a:t>
            </a:r>
            <a:r>
              <a:rPr lang="en-US" altLang="zh-CN" sz="1800" b="0" dirty="0">
                <a:ea typeface="宋体" panose="02010600030101010101" pitchFamily="2" charset="-122"/>
              </a:rPr>
              <a:t>2</a:t>
            </a:r>
            <a:r>
              <a:rPr lang="zh-CN" altLang="en-US" sz="1800" b="0" dirty="0">
                <a:ea typeface="宋体" panose="02010600030101010101" pitchFamily="2" charset="-122"/>
              </a:rPr>
              <a:t>）</a:t>
            </a:r>
            <a:r>
              <a:rPr lang="zh-CN" sz="1800" b="0" dirty="0">
                <a:ea typeface="宋体" panose="02010600030101010101" pitchFamily="2" charset="-122"/>
              </a:rPr>
              <a:t>若将</a:t>
            </a:r>
            <a:r>
              <a:rPr lang="zh-CN" sz="1800" b="0" i="1" dirty="0">
                <a:latin typeface="+mj-lt"/>
                <a:ea typeface="宋体" panose="02010600030101010101" pitchFamily="2" charset="-122"/>
                <a:cs typeface="+mj-lt"/>
              </a:rPr>
              <a:t>C、D </a:t>
            </a:r>
            <a:r>
              <a:rPr lang="zh-CN" sz="1800" b="0" dirty="0">
                <a:ea typeface="宋体" panose="02010600030101010101" pitchFamily="2" charset="-122"/>
              </a:rPr>
              <a:t>板用导线连接</a:t>
            </a:r>
            <a:endParaRPr lang="zh-CN" altLang="en-US" sz="1800" dirty="0"/>
          </a:p>
        </p:txBody>
      </p:sp>
      <p:graphicFrame>
        <p:nvGraphicFramePr>
          <p:cNvPr id="42" name="对象 -2147482600"/>
          <p:cNvGraphicFramePr/>
          <p:nvPr>
            <p:extLst>
              <p:ext uri="{D42A27DB-BD31-4B8C-83A1-F6EECF244321}">
                <p14:modId xmlns:p14="http://schemas.microsoft.com/office/powerpoint/2010/main" val="2388241436"/>
              </p:ext>
            </p:extLst>
          </p:nvPr>
        </p:nvGraphicFramePr>
        <p:xfrm>
          <a:off x="1868344" y="1996518"/>
          <a:ext cx="2108038" cy="1820473"/>
        </p:xfrm>
        <a:graphic>
          <a:graphicData uri="http://schemas.openxmlformats.org/presentationml/2006/ole">
            <mc:AlternateContent xmlns:mc="http://schemas.openxmlformats.org/markup-compatibility/2006">
              <mc:Choice xmlns:v="urn:schemas-microsoft-com:vml" Requires="v">
                <p:oleObj spid="_x0000_s37025" r:id="rId4" imgW="1493520" imgH="1240155" progId="Visio.Drawing.11">
                  <p:embed/>
                </p:oleObj>
              </mc:Choice>
              <mc:Fallback>
                <p:oleObj r:id="rId4" imgW="1493520" imgH="1240155" progId="Visio.Drawing.11">
                  <p:embed/>
                  <p:pic>
                    <p:nvPicPr>
                      <p:cNvPr id="0" name=""/>
                      <p:cNvPicPr/>
                      <p:nvPr/>
                    </p:nvPicPr>
                    <p:blipFill>
                      <a:blip r:embed="rId5"/>
                      <a:stretch>
                        <a:fillRect/>
                      </a:stretch>
                    </p:blipFill>
                    <p:spPr>
                      <a:xfrm>
                        <a:off x="1868344" y="1996518"/>
                        <a:ext cx="2108038" cy="1820473"/>
                      </a:xfrm>
                      <a:prstGeom prst="rect">
                        <a:avLst/>
                      </a:prstGeom>
                      <a:noFill/>
                      <a:ln w="38100">
                        <a:noFill/>
                        <a:miter/>
                      </a:ln>
                    </p:spPr>
                  </p:pic>
                </p:oleObj>
              </mc:Fallback>
            </mc:AlternateContent>
          </a:graphicData>
        </a:graphic>
      </p:graphicFrame>
      <p:graphicFrame>
        <p:nvGraphicFramePr>
          <p:cNvPr id="16" name="对象 15"/>
          <p:cNvGraphicFramePr>
            <a:graphicFrameLocks noChangeAspect="1"/>
          </p:cNvGraphicFramePr>
          <p:nvPr>
            <p:extLst/>
          </p:nvPr>
        </p:nvGraphicFramePr>
        <p:xfrm>
          <a:off x="2539999" y="2540000"/>
          <a:ext cx="174626" cy="384176"/>
        </p:xfrm>
        <a:graphic>
          <a:graphicData uri="http://schemas.openxmlformats.org/presentationml/2006/ole">
            <mc:AlternateContent xmlns:mc="http://schemas.openxmlformats.org/markup-compatibility/2006">
              <mc:Choice xmlns:v="urn:schemas-microsoft-com:vml" Requires="v">
                <p:oleObj spid="_x0000_s37026" name="AxMath" r:id="rId6" imgW="87840" imgH="191520" progId="Equation.AxMath">
                  <p:embed/>
                </p:oleObj>
              </mc:Choice>
              <mc:Fallback>
                <p:oleObj name="AxMath" r:id="rId6" imgW="87840" imgH="191520" progId="Equation.AxMath">
                  <p:embed/>
                  <p:pic>
                    <p:nvPicPr>
                      <p:cNvPr id="0" name=""/>
                      <p:cNvPicPr/>
                      <p:nvPr/>
                    </p:nvPicPr>
                    <p:blipFill>
                      <a:blip r:embed="rId7"/>
                      <a:stretch>
                        <a:fillRect/>
                      </a:stretch>
                    </p:blipFill>
                    <p:spPr>
                      <a:xfrm>
                        <a:off x="2539999" y="2540000"/>
                        <a:ext cx="174626" cy="384176"/>
                      </a:xfrm>
                      <a:prstGeom prst="rect">
                        <a:avLst/>
                      </a:prstGeom>
                    </p:spPr>
                  </p:pic>
                </p:oleObj>
              </mc:Fallback>
            </mc:AlternateContent>
          </a:graphicData>
        </a:graphic>
      </p:graphicFrame>
      <p:pic>
        <p:nvPicPr>
          <p:cNvPr id="7" name="图片 6"/>
          <p:cNvPicPr>
            <a:picLocks noChangeAspect="1"/>
          </p:cNvPicPr>
          <p:nvPr/>
        </p:nvPicPr>
        <p:blipFill>
          <a:blip r:embed="rId8"/>
          <a:stretch>
            <a:fillRect/>
          </a:stretch>
        </p:blipFill>
        <p:spPr>
          <a:xfrm>
            <a:off x="4401820" y="1883737"/>
            <a:ext cx="1973277" cy="2080878"/>
          </a:xfrm>
          <a:prstGeom prst="rect">
            <a:avLst/>
          </a:prstGeom>
        </p:spPr>
      </p:pic>
      <p:graphicFrame>
        <p:nvGraphicFramePr>
          <p:cNvPr id="21" name="对象 20"/>
          <p:cNvGraphicFramePr>
            <a:graphicFrameLocks noChangeAspect="1"/>
          </p:cNvGraphicFramePr>
          <p:nvPr>
            <p:extLst>
              <p:ext uri="{D42A27DB-BD31-4B8C-83A1-F6EECF244321}">
                <p14:modId xmlns:p14="http://schemas.microsoft.com/office/powerpoint/2010/main" val="289665355"/>
              </p:ext>
            </p:extLst>
          </p:nvPr>
        </p:nvGraphicFramePr>
        <p:xfrm>
          <a:off x="4103688" y="1387475"/>
          <a:ext cx="1835150" cy="387350"/>
        </p:xfrm>
        <a:graphic>
          <a:graphicData uri="http://schemas.openxmlformats.org/presentationml/2006/ole">
            <mc:AlternateContent xmlns:mc="http://schemas.openxmlformats.org/markup-compatibility/2006">
              <mc:Choice xmlns:v="urn:schemas-microsoft-com:vml" Requires="v">
                <p:oleObj spid="_x0000_s37027" name="AxMath" r:id="rId9" imgW="916920" imgH="192960" progId="Equation.AxMath">
                  <p:embed/>
                </p:oleObj>
              </mc:Choice>
              <mc:Fallback>
                <p:oleObj name="AxMath" r:id="rId9" imgW="916920" imgH="192960" progId="Equation.AxMath">
                  <p:embed/>
                  <p:pic>
                    <p:nvPicPr>
                      <p:cNvPr id="0" name=""/>
                      <p:cNvPicPr/>
                      <p:nvPr/>
                    </p:nvPicPr>
                    <p:blipFill>
                      <a:blip r:embed="rId10"/>
                      <a:stretch>
                        <a:fillRect/>
                      </a:stretch>
                    </p:blipFill>
                    <p:spPr>
                      <a:xfrm>
                        <a:off x="4103688" y="1387475"/>
                        <a:ext cx="1835150" cy="387350"/>
                      </a:xfrm>
                      <a:prstGeom prst="rect">
                        <a:avLst/>
                      </a:prstGeom>
                    </p:spPr>
                  </p:pic>
                </p:oleObj>
              </mc:Fallback>
            </mc:AlternateContent>
          </a:graphicData>
        </a:graphic>
      </p:graphicFrame>
      <p:sp>
        <p:nvSpPr>
          <p:cNvPr id="8" name="文本框 7"/>
          <p:cNvSpPr txBox="1"/>
          <p:nvPr/>
        </p:nvSpPr>
        <p:spPr>
          <a:xfrm>
            <a:off x="637563" y="4014912"/>
            <a:ext cx="8154098"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对于</a:t>
            </a:r>
            <a:r>
              <a:rPr lang="en-US" altLang="zh-CN" i="1" dirty="0">
                <a:latin typeface="+mj-lt"/>
                <a:ea typeface="宋体" panose="02010600030101010101" pitchFamily="2" charset="-122"/>
              </a:rPr>
              <a:t>A,B</a:t>
            </a:r>
            <a:r>
              <a:rPr lang="zh-CN" altLang="en-US" dirty="0">
                <a:latin typeface="宋体" panose="02010600030101010101" pitchFamily="2" charset="-122"/>
                <a:ea typeface="宋体" panose="02010600030101010101" pitchFamily="2" charset="-122"/>
              </a:rPr>
              <a:t>板上的电荷来说。由于断开了电源，所以电荷分布不变；对于</a:t>
            </a:r>
            <a:r>
              <a:rPr lang="en-US" altLang="zh-CN" i="1" dirty="0">
                <a:latin typeface="+mj-lt"/>
                <a:ea typeface="宋体" panose="02010600030101010101" pitchFamily="2" charset="-122"/>
              </a:rPr>
              <a:t>AC</a:t>
            </a:r>
            <a:r>
              <a:rPr lang="zh-CN" altLang="en-US" dirty="0">
                <a:latin typeface="宋体" panose="02010600030101010101" pitchFamily="2" charset="-122"/>
                <a:ea typeface="宋体" panose="02010600030101010101" pitchFamily="2" charset="-122"/>
              </a:rPr>
              <a:t>板和</a:t>
            </a:r>
            <a:r>
              <a:rPr lang="en-US" altLang="zh-CN" i="1" dirty="0">
                <a:latin typeface="+mj-lt"/>
                <a:ea typeface="宋体" panose="02010600030101010101" pitchFamily="2" charset="-122"/>
              </a:rPr>
              <a:t>DB</a:t>
            </a:r>
            <a:r>
              <a:rPr lang="zh-CN" altLang="en-US" dirty="0">
                <a:latin typeface="宋体" panose="02010600030101010101" pitchFamily="2" charset="-122"/>
                <a:ea typeface="宋体" panose="02010600030101010101" pitchFamily="2" charset="-122"/>
              </a:rPr>
              <a:t>板之间的电场强度来说，由于</a:t>
            </a:r>
            <a:r>
              <a:rPr lang="en-US" altLang="zh-CN" i="1" dirty="0">
                <a:latin typeface="+mj-lt"/>
                <a:ea typeface="宋体" panose="02010600030101010101" pitchFamily="2" charset="-122"/>
              </a:rPr>
              <a:t>CD</a:t>
            </a:r>
            <a:r>
              <a:rPr lang="zh-CN" altLang="en-US" dirty="0">
                <a:latin typeface="宋体" panose="02010600030101010101" pitchFamily="2" charset="-122"/>
                <a:ea typeface="宋体" panose="02010600030101010101" pitchFamily="2" charset="-122"/>
              </a:rPr>
              <a:t>这一整体前后的总电荷没变，所以</a:t>
            </a:r>
            <a:r>
              <a:rPr lang="en-US" altLang="zh-CN" i="1" dirty="0">
                <a:latin typeface="+mj-lt"/>
                <a:ea typeface="宋体" panose="02010600030101010101" pitchFamily="2" charset="-122"/>
              </a:rPr>
              <a:t>AC</a:t>
            </a:r>
            <a:r>
              <a:rPr lang="zh-CN" altLang="en-US" dirty="0">
                <a:latin typeface="宋体" panose="02010600030101010101" pitchFamily="2" charset="-122"/>
                <a:ea typeface="宋体" panose="02010600030101010101" pitchFamily="2" charset="-122"/>
              </a:rPr>
              <a:t>板之间和</a:t>
            </a:r>
            <a:r>
              <a:rPr lang="en-US" altLang="zh-CN" i="1" dirty="0">
                <a:latin typeface="+mj-lt"/>
                <a:ea typeface="宋体" panose="02010600030101010101" pitchFamily="2" charset="-122"/>
              </a:rPr>
              <a:t>DB</a:t>
            </a:r>
            <a:r>
              <a:rPr lang="zh-CN" altLang="en-US" dirty="0">
                <a:latin typeface="宋体" panose="02010600030101010101" pitchFamily="2" charset="-122"/>
                <a:ea typeface="宋体" panose="02010600030101010101" pitchFamily="2" charset="-122"/>
              </a:rPr>
              <a:t>板之间的电场强度不变。</a:t>
            </a:r>
          </a:p>
        </p:txBody>
      </p:sp>
      <p:graphicFrame>
        <p:nvGraphicFramePr>
          <p:cNvPr id="11" name="对象 10"/>
          <p:cNvGraphicFramePr>
            <a:graphicFrameLocks noChangeAspect="1"/>
          </p:cNvGraphicFramePr>
          <p:nvPr>
            <p:extLst>
              <p:ext uri="{D42A27DB-BD31-4B8C-83A1-F6EECF244321}">
                <p14:modId xmlns:p14="http://schemas.microsoft.com/office/powerpoint/2010/main" val="1030613270"/>
              </p:ext>
            </p:extLst>
          </p:nvPr>
        </p:nvGraphicFramePr>
        <p:xfrm>
          <a:off x="2307566" y="5079960"/>
          <a:ext cx="4188507" cy="1143027"/>
        </p:xfrm>
        <a:graphic>
          <a:graphicData uri="http://schemas.openxmlformats.org/presentationml/2006/ole">
            <mc:AlternateContent xmlns:mc="http://schemas.openxmlformats.org/markup-compatibility/2006">
              <mc:Choice xmlns:v="urn:schemas-microsoft-com:vml" Requires="v">
                <p:oleObj spid="_x0000_s37028" name="AxMath" r:id="rId11" imgW="2565000" imgH="700560" progId="Equation.AxMath">
                  <p:embed/>
                </p:oleObj>
              </mc:Choice>
              <mc:Fallback>
                <p:oleObj name="AxMath" r:id="rId11" imgW="2565000" imgH="700560" progId="Equation.AxMath">
                  <p:embed/>
                  <p:pic>
                    <p:nvPicPr>
                      <p:cNvPr id="0" name=""/>
                      <p:cNvPicPr/>
                      <p:nvPr/>
                    </p:nvPicPr>
                    <p:blipFill>
                      <a:blip r:embed="rId12"/>
                      <a:stretch>
                        <a:fillRect/>
                      </a:stretch>
                    </p:blipFill>
                    <p:spPr>
                      <a:xfrm>
                        <a:off x="2307566" y="5079960"/>
                        <a:ext cx="4188507" cy="1143027"/>
                      </a:xfrm>
                      <a:prstGeom prst="rect">
                        <a:avLst/>
                      </a:prstGeom>
                    </p:spPr>
                  </p:pic>
                </p:oleObj>
              </mc:Fallback>
            </mc:AlternateContent>
          </a:graphicData>
        </a:graphic>
      </p:graphicFrame>
      <p:sp>
        <p:nvSpPr>
          <p:cNvPr id="12" name="文本框 11"/>
          <p:cNvSpPr txBox="1"/>
          <p:nvPr/>
        </p:nvSpPr>
        <p:spPr>
          <a:xfrm>
            <a:off x="1108710" y="1057013"/>
            <a:ext cx="1517044"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补充说明：</a:t>
            </a:r>
          </a:p>
        </p:txBody>
      </p:sp>
    </p:spTree>
    <p:extLst>
      <p:ext uri="{BB962C8B-B14F-4D97-AF65-F5344CB8AC3E}">
        <p14:creationId xmlns:p14="http://schemas.microsoft.com/office/powerpoint/2010/main" val="2561870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二、电容与部分电容</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13</a:t>
            </a:fld>
            <a:endParaRPr lang="zh-CN" dirty="0"/>
          </a:p>
        </p:txBody>
      </p:sp>
      <p:sp>
        <p:nvSpPr>
          <p:cNvPr id="104" name="文本框 103"/>
          <p:cNvSpPr txBox="1"/>
          <p:nvPr/>
        </p:nvSpPr>
        <p:spPr>
          <a:xfrm>
            <a:off x="1067435" y="1022985"/>
            <a:ext cx="7421880" cy="645160"/>
          </a:xfrm>
          <a:prstGeom prst="rect">
            <a:avLst/>
          </a:prstGeom>
          <a:noFill/>
          <a:ln w="9525">
            <a:noFill/>
          </a:ln>
        </p:spPr>
        <p:txBody>
          <a:bodyPr wrap="square">
            <a:spAutoFit/>
          </a:bodyPr>
          <a:lstStyle/>
          <a:p>
            <a:pPr marL="0" indent="0"/>
            <a:r>
              <a:rPr lang="zh-CN" sz="1800" b="0">
                <a:ea typeface="宋体" panose="02010600030101010101" pitchFamily="2" charset="-122"/>
              </a:rPr>
              <a:t>（3）由于在连接</a:t>
            </a:r>
            <a:r>
              <a:rPr lang="zh-CN" sz="1800" b="0" i="1">
                <a:latin typeface="+mj-lt"/>
                <a:ea typeface="宋体" panose="02010600030101010101" pitchFamily="2" charset="-122"/>
                <a:cs typeface="+mj-lt"/>
              </a:rPr>
              <a:t>C、D</a:t>
            </a:r>
            <a:r>
              <a:rPr lang="zh-CN" sz="1800" b="0">
                <a:ea typeface="宋体" panose="02010600030101010101" pitchFamily="2" charset="-122"/>
              </a:rPr>
              <a:t>时接有电源，电源的作用将强迫</a:t>
            </a:r>
            <a:r>
              <a:rPr lang="zh-CN" sz="1800" b="0" i="1">
                <a:latin typeface="+mj-lt"/>
                <a:ea typeface="宋体" panose="02010600030101010101" pitchFamily="2" charset="-122"/>
                <a:cs typeface="+mj-lt"/>
              </a:rPr>
              <a:t>A、B</a:t>
            </a:r>
            <a:r>
              <a:rPr lang="zh-CN" sz="1800" b="0">
                <a:ea typeface="宋体" panose="02010600030101010101" pitchFamily="2" charset="-122"/>
              </a:rPr>
              <a:t>板间电压</a:t>
            </a:r>
            <a:r>
              <a:rPr lang="en-US" sz="1800" b="0" i="1">
                <a:latin typeface="Times New Roman" panose="02020603050405020304" pitchFamily="18" charset="0"/>
                <a:ea typeface="宋体" panose="02010600030101010101" pitchFamily="2" charset="-122"/>
              </a:rPr>
              <a:t>U</a:t>
            </a:r>
            <a:r>
              <a:rPr lang="en-US" sz="1800" b="0" i="1" baseline="-25000">
                <a:latin typeface="Times New Roman" panose="02020603050405020304" pitchFamily="18" charset="0"/>
                <a:ea typeface="宋体" panose="02010600030101010101" pitchFamily="2" charset="-122"/>
              </a:rPr>
              <a:t>AB</a:t>
            </a:r>
            <a:r>
              <a:rPr lang="zh-CN" sz="1800" b="0">
                <a:ea typeface="宋体" panose="02010600030101010101" pitchFamily="2" charset="-122"/>
              </a:rPr>
              <a:t>保持在</a:t>
            </a:r>
            <a:r>
              <a:rPr lang="en-US" sz="1800" b="0" i="1">
                <a:latin typeface="Times New Roman" panose="02020603050405020304" pitchFamily="18" charset="0"/>
                <a:ea typeface="宋体" panose="02010600030101010101" pitchFamily="2" charset="-122"/>
              </a:rPr>
              <a:t>U</a:t>
            </a:r>
            <a:r>
              <a:rPr lang="en-US" sz="1800" b="0" i="1" baseline="-25000">
                <a:latin typeface="Times New Roman" panose="02020603050405020304" pitchFamily="18" charset="0"/>
                <a:ea typeface="宋体" panose="02010600030101010101" pitchFamily="2" charset="-122"/>
              </a:rPr>
              <a:t>0</a:t>
            </a:r>
            <a:r>
              <a:rPr lang="en-US" sz="1800" b="0">
                <a:latin typeface="宋体" panose="02010600030101010101" pitchFamily="2" charset="-122"/>
                <a:ea typeface="宋体" panose="02010600030101010101" pitchFamily="2" charset="-122"/>
              </a:rPr>
              <a:t>;</a:t>
            </a:r>
            <a:r>
              <a:rPr lang="zh-CN" sz="1800" b="0" i="1">
                <a:latin typeface="+mj-lt"/>
                <a:ea typeface="宋体" panose="02010600030101010101" pitchFamily="2" charset="-122"/>
                <a:cs typeface="+mj-lt"/>
              </a:rPr>
              <a:t>C、D</a:t>
            </a:r>
            <a:r>
              <a:rPr lang="zh-CN" sz="1800" b="0">
                <a:ea typeface="宋体" panose="02010600030101010101" pitchFamily="2" charset="-122"/>
              </a:rPr>
              <a:t>板被短接，强迫</a:t>
            </a:r>
            <a:endParaRPr lang="zh-CN" altLang="en-US" sz="1800"/>
          </a:p>
        </p:txBody>
      </p:sp>
      <p:sp>
        <p:nvSpPr>
          <p:cNvPr id="13" name="文本框 12"/>
          <p:cNvSpPr txBox="1"/>
          <p:nvPr/>
        </p:nvSpPr>
        <p:spPr>
          <a:xfrm>
            <a:off x="5320665" y="1299845"/>
            <a:ext cx="1050290" cy="368300"/>
          </a:xfrm>
          <a:prstGeom prst="rect">
            <a:avLst/>
          </a:prstGeom>
          <a:noFill/>
          <a:ln w="9525">
            <a:noFill/>
          </a:ln>
        </p:spPr>
        <p:txBody>
          <a:bodyPr wrap="square">
            <a:spAutoFit/>
          </a:bodyPr>
          <a:lstStyle/>
          <a:p>
            <a:pPr marL="0" indent="0"/>
            <a:r>
              <a:rPr lang="zh-CN" sz="1800" b="0">
                <a:ea typeface="宋体" panose="02010600030101010101" pitchFamily="2" charset="-122"/>
              </a:rPr>
              <a:t>。显然</a:t>
            </a:r>
            <a:r>
              <a:rPr lang="zh-CN" sz="1200" b="0">
                <a:ea typeface="宋体" panose="02010600030101010101" pitchFamily="2" charset="-122"/>
              </a:rPr>
              <a:t>，</a:t>
            </a:r>
            <a:endParaRPr lang="zh-CN" altLang="en-US"/>
          </a:p>
        </p:txBody>
      </p:sp>
      <p:sp>
        <p:nvSpPr>
          <p:cNvPr id="15" name="文本框 14"/>
          <p:cNvSpPr txBox="1"/>
          <p:nvPr/>
        </p:nvSpPr>
        <p:spPr>
          <a:xfrm>
            <a:off x="7005955" y="1299845"/>
            <a:ext cx="1483360" cy="368300"/>
          </a:xfrm>
          <a:prstGeom prst="rect">
            <a:avLst/>
          </a:prstGeom>
          <a:noFill/>
          <a:ln w="9525">
            <a:noFill/>
          </a:ln>
        </p:spPr>
        <p:txBody>
          <a:bodyPr wrap="square">
            <a:spAutoFit/>
          </a:bodyPr>
          <a:lstStyle/>
          <a:p>
            <a:pPr marL="0" indent="0"/>
            <a:r>
              <a:rPr lang="zh-CN" sz="1800" b="0">
                <a:ea typeface="宋体" panose="02010600030101010101" pitchFamily="2" charset="-122"/>
              </a:rPr>
              <a:t>,但同时为了</a:t>
            </a:r>
          </a:p>
        </p:txBody>
      </p:sp>
      <p:sp>
        <p:nvSpPr>
          <p:cNvPr id="16" name="文本框 15"/>
          <p:cNvSpPr txBox="1"/>
          <p:nvPr/>
        </p:nvSpPr>
        <p:spPr>
          <a:xfrm>
            <a:off x="1067435" y="1668145"/>
            <a:ext cx="1118235" cy="368300"/>
          </a:xfrm>
          <a:prstGeom prst="rect">
            <a:avLst/>
          </a:prstGeom>
          <a:noFill/>
          <a:ln w="9525">
            <a:noFill/>
          </a:ln>
        </p:spPr>
        <p:txBody>
          <a:bodyPr wrap="square">
            <a:spAutoFit/>
          </a:bodyPr>
          <a:lstStyle/>
          <a:p>
            <a:pPr marL="0" indent="0"/>
            <a:r>
              <a:rPr lang="zh-CN" sz="1800" b="0">
                <a:ea typeface="宋体" panose="02010600030101010101" pitchFamily="2" charset="-122"/>
              </a:rPr>
              <a:t>又满足</a:t>
            </a:r>
            <a:endParaRPr lang="zh-CN" altLang="en-US" sz="1800"/>
          </a:p>
        </p:txBody>
      </p:sp>
      <p:sp>
        <p:nvSpPr>
          <p:cNvPr id="18" name="文本框 17"/>
          <p:cNvSpPr txBox="1"/>
          <p:nvPr/>
        </p:nvSpPr>
        <p:spPr>
          <a:xfrm>
            <a:off x="2943860" y="1673225"/>
            <a:ext cx="5443855" cy="368300"/>
          </a:xfrm>
          <a:prstGeom prst="rect">
            <a:avLst/>
          </a:prstGeom>
          <a:noFill/>
          <a:ln w="9525">
            <a:noFill/>
          </a:ln>
        </p:spPr>
        <p:txBody>
          <a:bodyPr wrap="square">
            <a:spAutoFit/>
          </a:bodyPr>
          <a:lstStyle/>
          <a:p>
            <a:pPr marL="0" indent="0"/>
            <a:r>
              <a:rPr lang="zh-CN" sz="1800" b="0" dirty="0">
                <a:ea typeface="宋体" panose="02010600030101010101" pitchFamily="2" charset="-122"/>
              </a:rPr>
              <a:t>的条件，必须使</a:t>
            </a:r>
            <a:r>
              <a:rPr lang="en-US" sz="1800" i="1" dirty="0">
                <a:latin typeface="+mj-lt"/>
                <a:ea typeface="宋体" panose="02010600030101010101" pitchFamily="2" charset="-122"/>
                <a:cs typeface="+mj-lt"/>
              </a:rPr>
              <a:t>E</a:t>
            </a:r>
            <a:r>
              <a:rPr lang="en-US" sz="1800" b="0" baseline="-25000" dirty="0">
                <a:latin typeface="+mj-lt"/>
                <a:ea typeface="宋体" panose="02010600030101010101" pitchFamily="2" charset="-122"/>
                <a:cs typeface="+mj-lt"/>
              </a:rPr>
              <a:t>1</a:t>
            </a:r>
            <a:r>
              <a:rPr lang="zh-CN" sz="1800" b="0" dirty="0">
                <a:ea typeface="宋体" panose="02010600030101010101" pitchFamily="2" charset="-122"/>
              </a:rPr>
              <a:t>和</a:t>
            </a:r>
            <a:r>
              <a:rPr lang="en-US" sz="1800" i="1" dirty="0">
                <a:latin typeface="+mj-lt"/>
                <a:ea typeface="宋体" panose="02010600030101010101" pitchFamily="2" charset="-122"/>
                <a:cs typeface="+mj-lt"/>
              </a:rPr>
              <a:t>E</a:t>
            </a:r>
            <a:r>
              <a:rPr lang="en-US" sz="1800" b="0" baseline="-25000" dirty="0">
                <a:latin typeface="+mj-lt"/>
                <a:ea typeface="宋体" panose="02010600030101010101" pitchFamily="2" charset="-122"/>
                <a:cs typeface="+mj-lt"/>
              </a:rPr>
              <a:t>3</a:t>
            </a:r>
            <a:r>
              <a:rPr lang="zh-CN" sz="1800" b="0" dirty="0">
                <a:ea typeface="宋体" panose="02010600030101010101" pitchFamily="2" charset="-122"/>
              </a:rPr>
              <a:t>增大，也即相应的电荷密度由</a:t>
            </a:r>
            <a:endParaRPr lang="zh-CN" altLang="en-US" sz="1800" dirty="0"/>
          </a:p>
        </p:txBody>
      </p:sp>
      <p:graphicFrame>
        <p:nvGraphicFramePr>
          <p:cNvPr id="7" name="对象 -2147482580"/>
          <p:cNvGraphicFramePr>
            <a:graphicFrameLocks noChangeAspect="1"/>
          </p:cNvGraphicFramePr>
          <p:nvPr/>
        </p:nvGraphicFramePr>
        <p:xfrm>
          <a:off x="1165225" y="1984375"/>
          <a:ext cx="338455" cy="406400"/>
        </p:xfrm>
        <a:graphic>
          <a:graphicData uri="http://schemas.openxmlformats.org/presentationml/2006/ole">
            <mc:AlternateContent xmlns:mc="http://schemas.openxmlformats.org/markup-compatibility/2006">
              <mc:Choice xmlns:v="urn:schemas-microsoft-com:vml" Requires="v">
                <p:oleObj spid="_x0000_s10094" r:id="rId4" imgW="190500" imgH="228600" progId="Equation.KSEE3">
                  <p:embed/>
                </p:oleObj>
              </mc:Choice>
              <mc:Fallback>
                <p:oleObj r:id="rId4" imgW="190500" imgH="228600" progId="Equation.KSEE3">
                  <p:embed/>
                  <p:pic>
                    <p:nvPicPr>
                      <p:cNvPr id="0" name="图片 18"/>
                      <p:cNvPicPr/>
                      <p:nvPr/>
                    </p:nvPicPr>
                    <p:blipFill>
                      <a:blip r:embed="rId5"/>
                      <a:stretch>
                        <a:fillRect/>
                      </a:stretch>
                    </p:blipFill>
                    <p:spPr>
                      <a:xfrm>
                        <a:off x="1165225" y="1984375"/>
                        <a:ext cx="338455" cy="406400"/>
                      </a:xfrm>
                      <a:prstGeom prst="rect">
                        <a:avLst/>
                      </a:prstGeom>
                      <a:noFill/>
                      <a:ln w="38100">
                        <a:noFill/>
                        <a:miter/>
                      </a:ln>
                    </p:spPr>
                  </p:pic>
                </p:oleObj>
              </mc:Fallback>
            </mc:AlternateContent>
          </a:graphicData>
        </a:graphic>
      </p:graphicFrame>
      <p:sp>
        <p:nvSpPr>
          <p:cNvPr id="20" name="文本框 19"/>
          <p:cNvSpPr txBox="1"/>
          <p:nvPr/>
        </p:nvSpPr>
        <p:spPr>
          <a:xfrm>
            <a:off x="1503680" y="2003425"/>
            <a:ext cx="911225" cy="368300"/>
          </a:xfrm>
          <a:prstGeom prst="rect">
            <a:avLst/>
          </a:prstGeom>
          <a:noFill/>
          <a:ln w="9525">
            <a:noFill/>
          </a:ln>
        </p:spPr>
        <p:txBody>
          <a:bodyPr wrap="square">
            <a:spAutoFit/>
          </a:bodyPr>
          <a:lstStyle/>
          <a:p>
            <a:pPr marL="0" indent="0"/>
            <a:r>
              <a:rPr lang="zh-CN" sz="1800" b="0">
                <a:ea typeface="宋体" panose="02010600030101010101" pitchFamily="2" charset="-122"/>
              </a:rPr>
              <a:t>增大到</a:t>
            </a:r>
            <a:endParaRPr lang="zh-CN" altLang="en-US" sz="1800"/>
          </a:p>
        </p:txBody>
      </p:sp>
      <p:sp>
        <p:nvSpPr>
          <p:cNvPr id="22" name="文本框 21"/>
          <p:cNvSpPr txBox="1"/>
          <p:nvPr/>
        </p:nvSpPr>
        <p:spPr>
          <a:xfrm>
            <a:off x="2615565" y="2036445"/>
            <a:ext cx="1340485" cy="368300"/>
          </a:xfrm>
          <a:prstGeom prst="rect">
            <a:avLst/>
          </a:prstGeom>
          <a:noFill/>
          <a:ln w="9525">
            <a:noFill/>
          </a:ln>
        </p:spPr>
        <p:txBody>
          <a:bodyPr wrap="square">
            <a:spAutoFit/>
          </a:bodyPr>
          <a:lstStyle/>
          <a:p>
            <a:pPr marL="0" indent="0"/>
            <a:r>
              <a:rPr lang="zh-CN" sz="1800" b="0">
                <a:ea typeface="宋体" panose="02010600030101010101" pitchFamily="2" charset="-122"/>
              </a:rPr>
              <a:t>。这时，有</a:t>
            </a:r>
            <a:endParaRPr lang="zh-CN" altLang="en-US" sz="1800"/>
          </a:p>
        </p:txBody>
      </p:sp>
      <p:sp>
        <p:nvSpPr>
          <p:cNvPr id="26" name="文本框 25"/>
          <p:cNvSpPr txBox="1"/>
          <p:nvPr/>
        </p:nvSpPr>
        <p:spPr>
          <a:xfrm>
            <a:off x="1091882" y="3087683"/>
            <a:ext cx="667385" cy="368300"/>
          </a:xfrm>
          <a:prstGeom prst="rect">
            <a:avLst/>
          </a:prstGeom>
          <a:noFill/>
          <a:ln w="9525">
            <a:noFill/>
          </a:ln>
        </p:spPr>
        <p:txBody>
          <a:bodyPr wrap="square">
            <a:spAutoFit/>
          </a:bodyPr>
          <a:lstStyle/>
          <a:p>
            <a:pPr marL="0" indent="0"/>
            <a:r>
              <a:rPr lang="zh-CN" sz="1800" b="0" dirty="0">
                <a:ea typeface="宋体" panose="02010600030101010101" pitchFamily="2" charset="-122"/>
              </a:rPr>
              <a:t>所以</a:t>
            </a:r>
            <a:endParaRPr lang="zh-CN" altLang="en-US" sz="1800" dirty="0"/>
          </a:p>
        </p:txBody>
      </p:sp>
      <p:sp>
        <p:nvSpPr>
          <p:cNvPr id="43" name="文本框 42"/>
          <p:cNvSpPr txBox="1"/>
          <p:nvPr/>
        </p:nvSpPr>
        <p:spPr>
          <a:xfrm>
            <a:off x="1091882" y="4892461"/>
            <a:ext cx="7324725" cy="645160"/>
          </a:xfrm>
          <a:prstGeom prst="rect">
            <a:avLst/>
          </a:prstGeom>
          <a:noFill/>
          <a:ln w="9525">
            <a:noFill/>
          </a:ln>
        </p:spPr>
        <p:txBody>
          <a:bodyPr wrap="square">
            <a:spAutoFit/>
          </a:bodyPr>
          <a:lstStyle/>
          <a:p>
            <a:pPr marL="0" indent="0"/>
            <a:r>
              <a:rPr lang="en-US" altLang="zh-CN" sz="1800" b="0" i="1" dirty="0">
                <a:latin typeface="+mj-lt"/>
                <a:ea typeface="宋体" panose="02010600030101010101" pitchFamily="2" charset="-122"/>
                <a:cs typeface="+mj-lt"/>
              </a:rPr>
              <a:t>        </a:t>
            </a:r>
            <a:r>
              <a:rPr lang="zh-CN" sz="1800" b="0" i="1" dirty="0">
                <a:latin typeface="+mj-lt"/>
                <a:ea typeface="宋体" panose="02010600030101010101" pitchFamily="2" charset="-122"/>
                <a:cs typeface="+mj-lt"/>
              </a:rPr>
              <a:t>C、D</a:t>
            </a:r>
            <a:r>
              <a:rPr lang="zh-CN" sz="1800" b="0" dirty="0">
                <a:ea typeface="宋体" panose="02010600030101010101" pitchFamily="2" charset="-122"/>
              </a:rPr>
              <a:t>板内侧没有电荷分布，而</a:t>
            </a:r>
            <a:r>
              <a:rPr lang="en-US" sz="1800" b="0" i="1" dirty="0">
                <a:latin typeface="+mj-lt"/>
                <a:ea typeface="宋体" panose="02010600030101010101" pitchFamily="2" charset="-122"/>
                <a:cs typeface="+mj-lt"/>
              </a:rPr>
              <a:t>A</a:t>
            </a:r>
            <a:r>
              <a:rPr lang="zh-CN" sz="1800" b="0" dirty="0">
                <a:latin typeface="+mj-lt"/>
                <a:ea typeface="宋体" panose="02010600030101010101" pitchFamily="2" charset="-122"/>
                <a:cs typeface="+mj-lt"/>
              </a:rPr>
              <a:t>板，</a:t>
            </a:r>
            <a:r>
              <a:rPr lang="en-US" sz="1800" b="0" i="1" dirty="0">
                <a:latin typeface="+mj-lt"/>
                <a:ea typeface="宋体" panose="02010600030101010101" pitchFamily="2" charset="-122"/>
                <a:cs typeface="+mj-lt"/>
              </a:rPr>
              <a:t>B</a:t>
            </a:r>
            <a:r>
              <a:rPr lang="zh-CN" sz="1800" b="0" dirty="0">
                <a:latin typeface="+mj-lt"/>
                <a:ea typeface="宋体" panose="02010600030101010101" pitchFamily="2" charset="-122"/>
                <a:cs typeface="+mj-lt"/>
              </a:rPr>
              <a:t>板，</a:t>
            </a:r>
            <a:r>
              <a:rPr lang="en-US" sz="1800" b="0" i="1" dirty="0">
                <a:latin typeface="+mj-lt"/>
                <a:ea typeface="宋体" panose="02010600030101010101" pitchFamily="2" charset="-122"/>
                <a:cs typeface="+mj-lt"/>
              </a:rPr>
              <a:t>C</a:t>
            </a:r>
            <a:r>
              <a:rPr lang="zh-CN" sz="1800" b="0" dirty="0">
                <a:latin typeface="+mj-lt"/>
                <a:ea typeface="宋体" panose="02010600030101010101" pitchFamily="2" charset="-122"/>
                <a:cs typeface="+mj-lt"/>
              </a:rPr>
              <a:t>板和</a:t>
            </a:r>
            <a:r>
              <a:rPr lang="en-US" sz="1800" b="0" i="1" dirty="0">
                <a:latin typeface="+mj-lt"/>
                <a:ea typeface="宋体" panose="02010600030101010101" pitchFamily="2" charset="-122"/>
                <a:cs typeface="+mj-lt"/>
              </a:rPr>
              <a:t>D</a:t>
            </a:r>
            <a:r>
              <a:rPr lang="zh-CN" sz="1800" b="0" dirty="0">
                <a:ea typeface="宋体" panose="02010600030101010101" pitchFamily="2" charset="-122"/>
              </a:rPr>
              <a:t>板外侧的电荷密度都由（1）问中的</a:t>
            </a:r>
            <a:r>
              <a:rPr lang="en-US" altLang="zh-CN" sz="1800" b="0" dirty="0">
                <a:ea typeface="宋体" panose="02010600030101010101" pitchFamily="2" charset="-122"/>
              </a:rPr>
              <a:t>  </a:t>
            </a:r>
            <a:r>
              <a:rPr lang="zh-CN" altLang="en-US" sz="1800" b="0" dirty="0">
                <a:ea typeface="宋体" panose="02010600030101010101" pitchFamily="2" charset="-122"/>
              </a:rPr>
              <a:t>增大到</a:t>
            </a:r>
            <a:endParaRPr lang="zh-CN" altLang="en-US" sz="1800" dirty="0"/>
          </a:p>
        </p:txBody>
      </p:sp>
      <p:graphicFrame>
        <p:nvGraphicFramePr>
          <p:cNvPr id="30" name="对象 -2147482572"/>
          <p:cNvGraphicFramePr>
            <a:graphicFrameLocks noChangeAspect="1"/>
          </p:cNvGraphicFramePr>
          <p:nvPr>
            <p:extLst>
              <p:ext uri="{D42A27DB-BD31-4B8C-83A1-F6EECF244321}">
                <p14:modId xmlns:p14="http://schemas.microsoft.com/office/powerpoint/2010/main" val="254014351"/>
              </p:ext>
            </p:extLst>
          </p:nvPr>
        </p:nvGraphicFramePr>
        <p:xfrm>
          <a:off x="3099458" y="5168042"/>
          <a:ext cx="276860" cy="332105"/>
        </p:xfrm>
        <a:graphic>
          <a:graphicData uri="http://schemas.openxmlformats.org/presentationml/2006/ole">
            <mc:AlternateContent xmlns:mc="http://schemas.openxmlformats.org/markup-compatibility/2006">
              <mc:Choice xmlns:v="urn:schemas-microsoft-com:vml" Requires="v">
                <p:oleObj spid="_x0000_s10095" r:id="rId6" imgW="190500" imgH="228600" progId="Equation.KSEE3">
                  <p:embed/>
                </p:oleObj>
              </mc:Choice>
              <mc:Fallback>
                <p:oleObj r:id="rId6" imgW="190500" imgH="228600" progId="Equation.KSEE3">
                  <p:embed/>
                  <p:pic>
                    <p:nvPicPr>
                      <p:cNvPr id="0" name="图片 43"/>
                      <p:cNvPicPr/>
                      <p:nvPr/>
                    </p:nvPicPr>
                    <p:blipFill>
                      <a:blip r:embed="rId7"/>
                      <a:stretch>
                        <a:fillRect/>
                      </a:stretch>
                    </p:blipFill>
                    <p:spPr>
                      <a:xfrm>
                        <a:off x="3099458" y="5168042"/>
                        <a:ext cx="276860" cy="332105"/>
                      </a:xfrm>
                      <a:prstGeom prst="rect">
                        <a:avLst/>
                      </a:prstGeom>
                      <a:noFill/>
                      <a:ln w="38100">
                        <a:noFill/>
                        <a:miter/>
                      </a:ln>
                    </p:spPr>
                  </p:pic>
                </p:oleObj>
              </mc:Fallback>
            </mc:AlternateContent>
          </a:graphicData>
        </a:graphic>
      </p:graphicFrame>
      <p:sp>
        <p:nvSpPr>
          <p:cNvPr id="47" name="文本框 46"/>
          <p:cNvSpPr txBox="1"/>
          <p:nvPr/>
        </p:nvSpPr>
        <p:spPr>
          <a:xfrm>
            <a:off x="989647" y="5196304"/>
            <a:ext cx="7634026" cy="646331"/>
          </a:xfrm>
          <a:prstGeom prst="rect">
            <a:avLst/>
          </a:prstGeom>
          <a:noFill/>
          <a:ln w="9525">
            <a:noFill/>
          </a:ln>
        </p:spPr>
        <p:txBody>
          <a:bodyPr wrap="square">
            <a:spAutoFit/>
          </a:bodyPr>
          <a:lstStyle/>
          <a:p>
            <a:pPr marL="0" indent="304800"/>
            <a:r>
              <a:rPr lang="en-US" altLang="zh-CN" sz="1800" b="0" dirty="0">
                <a:ea typeface="宋体" panose="02010600030101010101" pitchFamily="2" charset="-122"/>
              </a:rPr>
              <a:t>                          </a:t>
            </a:r>
            <a:r>
              <a:rPr lang="zh-CN" sz="1800" b="0" dirty="0">
                <a:ea typeface="宋体" panose="02010600030101010101" pitchFamily="2" charset="-122"/>
              </a:rPr>
              <a:t>。由于电场力的作用，依次拆去电源与</a:t>
            </a:r>
            <a:r>
              <a:rPr lang="zh-CN" sz="1800" b="0" i="1" dirty="0">
                <a:latin typeface="+mj-lt"/>
                <a:ea typeface="宋体" panose="02010600030101010101" pitchFamily="2" charset="-122"/>
                <a:cs typeface="+mj-lt"/>
              </a:rPr>
              <a:t>C</a:t>
            </a:r>
            <a:r>
              <a:rPr lang="zh-CN" sz="1800" b="0" dirty="0">
                <a:latin typeface="+mj-lt"/>
                <a:ea typeface="宋体" panose="02010600030101010101" pitchFamily="2" charset="-122"/>
                <a:cs typeface="+mj-lt"/>
              </a:rPr>
              <a:t>,</a:t>
            </a:r>
            <a:r>
              <a:rPr lang="en-US" altLang="zh-CN" sz="1800" b="0" i="1" dirty="0">
                <a:latin typeface="+mj-lt"/>
                <a:ea typeface="宋体" panose="02010600030101010101" pitchFamily="2" charset="-122"/>
                <a:cs typeface="+mj-lt"/>
              </a:rPr>
              <a:t>           </a:t>
            </a:r>
            <a:r>
              <a:rPr lang="zh-CN" sz="1800" b="0" i="1" dirty="0">
                <a:latin typeface="+mj-lt"/>
                <a:ea typeface="宋体" panose="02010600030101010101" pitchFamily="2" charset="-122"/>
                <a:cs typeface="+mj-lt"/>
              </a:rPr>
              <a:t>D</a:t>
            </a:r>
            <a:r>
              <a:rPr lang="zh-CN" sz="1800" b="0" dirty="0">
                <a:ea typeface="宋体" panose="02010600030101010101" pitchFamily="2" charset="-122"/>
              </a:rPr>
              <a:t>间的连线时，情况不再变化。</a:t>
            </a:r>
            <a:endParaRPr lang="zh-CN" altLang="en-US" sz="1800" dirty="0"/>
          </a:p>
        </p:txBody>
      </p:sp>
      <p:graphicFrame>
        <p:nvGraphicFramePr>
          <p:cNvPr id="14" name="对象 13"/>
          <p:cNvGraphicFramePr>
            <a:graphicFrameLocks noChangeAspect="1"/>
          </p:cNvGraphicFramePr>
          <p:nvPr>
            <p:extLst>
              <p:ext uri="{D42A27DB-BD31-4B8C-83A1-F6EECF244321}">
                <p14:modId xmlns:p14="http://schemas.microsoft.com/office/powerpoint/2010/main" val="1930272287"/>
              </p:ext>
            </p:extLst>
          </p:nvPr>
        </p:nvGraphicFramePr>
        <p:xfrm>
          <a:off x="4435475" y="1303338"/>
          <a:ext cx="898525" cy="387350"/>
        </p:xfrm>
        <a:graphic>
          <a:graphicData uri="http://schemas.openxmlformats.org/presentationml/2006/ole">
            <mc:AlternateContent xmlns:mc="http://schemas.openxmlformats.org/markup-compatibility/2006">
              <mc:Choice xmlns:v="urn:schemas-microsoft-com:vml" Requires="v">
                <p:oleObj spid="_x0000_s10096" name="AxMath" r:id="rId8" imgW="449640" imgH="192960" progId="Equation.AxMath">
                  <p:embed/>
                </p:oleObj>
              </mc:Choice>
              <mc:Fallback>
                <p:oleObj name="AxMath" r:id="rId8" imgW="449640" imgH="192960" progId="Equation.AxMath">
                  <p:embed/>
                  <p:pic>
                    <p:nvPicPr>
                      <p:cNvPr id="0" name=""/>
                      <p:cNvPicPr/>
                      <p:nvPr/>
                    </p:nvPicPr>
                    <p:blipFill>
                      <a:blip r:embed="rId9"/>
                      <a:stretch>
                        <a:fillRect/>
                      </a:stretch>
                    </p:blipFill>
                    <p:spPr>
                      <a:xfrm>
                        <a:off x="4435475" y="1303338"/>
                        <a:ext cx="898525" cy="38735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137970240"/>
              </p:ext>
            </p:extLst>
          </p:nvPr>
        </p:nvGraphicFramePr>
        <p:xfrm>
          <a:off x="6235700" y="1309688"/>
          <a:ext cx="784225" cy="387350"/>
        </p:xfrm>
        <a:graphic>
          <a:graphicData uri="http://schemas.openxmlformats.org/presentationml/2006/ole">
            <mc:AlternateContent xmlns:mc="http://schemas.openxmlformats.org/markup-compatibility/2006">
              <mc:Choice xmlns:v="urn:schemas-microsoft-com:vml" Requires="v">
                <p:oleObj spid="_x0000_s10097" name="AxMath" r:id="rId10" imgW="392400" imgH="192960" progId="Equation.AxMath">
                  <p:embed/>
                </p:oleObj>
              </mc:Choice>
              <mc:Fallback>
                <p:oleObj name="AxMath" r:id="rId10" imgW="392400" imgH="192960" progId="Equation.AxMath">
                  <p:embed/>
                  <p:pic>
                    <p:nvPicPr>
                      <p:cNvPr id="0" name=""/>
                      <p:cNvPicPr/>
                      <p:nvPr/>
                    </p:nvPicPr>
                    <p:blipFill>
                      <a:blip r:embed="rId11"/>
                      <a:stretch>
                        <a:fillRect/>
                      </a:stretch>
                    </p:blipFill>
                    <p:spPr>
                      <a:xfrm>
                        <a:off x="6235700" y="1309688"/>
                        <a:ext cx="784225" cy="38735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468414526"/>
              </p:ext>
            </p:extLst>
          </p:nvPr>
        </p:nvGraphicFramePr>
        <p:xfrm>
          <a:off x="1947228" y="1685289"/>
          <a:ext cx="1025525" cy="387350"/>
        </p:xfrm>
        <a:graphic>
          <a:graphicData uri="http://schemas.openxmlformats.org/presentationml/2006/ole">
            <mc:AlternateContent xmlns:mc="http://schemas.openxmlformats.org/markup-compatibility/2006">
              <mc:Choice xmlns:v="urn:schemas-microsoft-com:vml" Requires="v">
                <p:oleObj spid="_x0000_s10098" name="AxMath" r:id="rId12" imgW="512280" imgH="192960" progId="Equation.AxMath">
                  <p:embed/>
                </p:oleObj>
              </mc:Choice>
              <mc:Fallback>
                <p:oleObj name="AxMath" r:id="rId12" imgW="512280" imgH="192960" progId="Equation.AxMath">
                  <p:embed/>
                  <p:pic>
                    <p:nvPicPr>
                      <p:cNvPr id="0" name=""/>
                      <p:cNvPicPr/>
                      <p:nvPr/>
                    </p:nvPicPr>
                    <p:blipFill>
                      <a:blip r:embed="rId13"/>
                      <a:stretch>
                        <a:fillRect/>
                      </a:stretch>
                    </p:blipFill>
                    <p:spPr>
                      <a:xfrm>
                        <a:off x="1947228" y="1685289"/>
                        <a:ext cx="1025525" cy="38735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911504820"/>
              </p:ext>
            </p:extLst>
          </p:nvPr>
        </p:nvGraphicFramePr>
        <p:xfrm>
          <a:off x="2414905" y="2376805"/>
          <a:ext cx="3155950" cy="701675"/>
        </p:xfrm>
        <a:graphic>
          <a:graphicData uri="http://schemas.openxmlformats.org/presentationml/2006/ole">
            <mc:AlternateContent xmlns:mc="http://schemas.openxmlformats.org/markup-compatibility/2006">
              <mc:Choice xmlns:v="urn:schemas-microsoft-com:vml" Requires="v">
                <p:oleObj spid="_x0000_s10099" name="AxMath" r:id="rId14" imgW="1577880" imgH="351000" progId="Equation.AxMath">
                  <p:embed/>
                </p:oleObj>
              </mc:Choice>
              <mc:Fallback>
                <p:oleObj name="AxMath" r:id="rId14" imgW="1577880" imgH="351000" progId="Equation.AxMath">
                  <p:embed/>
                  <p:pic>
                    <p:nvPicPr>
                      <p:cNvPr id="0" name=""/>
                      <p:cNvPicPr/>
                      <p:nvPr/>
                    </p:nvPicPr>
                    <p:blipFill>
                      <a:blip r:embed="rId15"/>
                      <a:stretch>
                        <a:fillRect/>
                      </a:stretch>
                    </p:blipFill>
                    <p:spPr>
                      <a:xfrm>
                        <a:off x="2414905" y="2376805"/>
                        <a:ext cx="3155950" cy="701675"/>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4148231189"/>
              </p:ext>
            </p:extLst>
          </p:nvPr>
        </p:nvGraphicFramePr>
        <p:xfrm>
          <a:off x="2454593" y="2962592"/>
          <a:ext cx="2701925" cy="704850"/>
        </p:xfrm>
        <a:graphic>
          <a:graphicData uri="http://schemas.openxmlformats.org/presentationml/2006/ole">
            <mc:AlternateContent xmlns:mc="http://schemas.openxmlformats.org/markup-compatibility/2006">
              <mc:Choice xmlns:v="urn:schemas-microsoft-com:vml" Requires="v">
                <p:oleObj spid="_x0000_s10100" name="AxMath" r:id="rId16" imgW="1350360" imgH="352800" progId="Equation.AxMath">
                  <p:embed/>
                </p:oleObj>
              </mc:Choice>
              <mc:Fallback>
                <p:oleObj name="AxMath" r:id="rId16" imgW="1350360" imgH="352800" progId="Equation.AxMath">
                  <p:embed/>
                  <p:pic>
                    <p:nvPicPr>
                      <p:cNvPr id="0" name=""/>
                      <p:cNvPicPr/>
                      <p:nvPr/>
                    </p:nvPicPr>
                    <p:blipFill>
                      <a:blip r:embed="rId17"/>
                      <a:stretch>
                        <a:fillRect/>
                      </a:stretch>
                    </p:blipFill>
                    <p:spPr>
                      <a:xfrm>
                        <a:off x="2454593" y="2962592"/>
                        <a:ext cx="2701925" cy="704850"/>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542666058"/>
              </p:ext>
            </p:extLst>
          </p:nvPr>
        </p:nvGraphicFramePr>
        <p:xfrm>
          <a:off x="2228533" y="3540442"/>
          <a:ext cx="3203575" cy="1463675"/>
        </p:xfrm>
        <a:graphic>
          <a:graphicData uri="http://schemas.openxmlformats.org/presentationml/2006/ole">
            <mc:AlternateContent xmlns:mc="http://schemas.openxmlformats.org/markup-compatibility/2006">
              <mc:Choice xmlns:v="urn:schemas-microsoft-com:vml" Requires="v">
                <p:oleObj spid="_x0000_s10101" name="AxMath" r:id="rId18" imgW="1601280" imgH="731520" progId="Equation.AxMath">
                  <p:embed/>
                </p:oleObj>
              </mc:Choice>
              <mc:Fallback>
                <p:oleObj name="AxMath" r:id="rId18" imgW="1601280" imgH="731520" progId="Equation.AxMath">
                  <p:embed/>
                  <p:pic>
                    <p:nvPicPr>
                      <p:cNvPr id="0" name=""/>
                      <p:cNvPicPr/>
                      <p:nvPr/>
                    </p:nvPicPr>
                    <p:blipFill>
                      <a:blip r:embed="rId19"/>
                      <a:stretch>
                        <a:fillRect/>
                      </a:stretch>
                    </p:blipFill>
                    <p:spPr>
                      <a:xfrm>
                        <a:off x="2228533" y="3540442"/>
                        <a:ext cx="3203575" cy="1463675"/>
                      </a:xfrm>
                      <a:prstGeom prst="rect">
                        <a:avLst/>
                      </a:prstGeom>
                    </p:spPr>
                  </p:pic>
                </p:oleObj>
              </mc:Fallback>
            </mc:AlternateContent>
          </a:graphicData>
        </a:graphic>
      </p:graphicFrame>
      <p:pic>
        <p:nvPicPr>
          <p:cNvPr id="3" name="图片 2"/>
          <p:cNvPicPr>
            <a:picLocks noChangeAspect="1"/>
          </p:cNvPicPr>
          <p:nvPr/>
        </p:nvPicPr>
        <p:blipFill>
          <a:blip r:embed="rId20"/>
          <a:stretch>
            <a:fillRect/>
          </a:stretch>
        </p:blipFill>
        <p:spPr>
          <a:xfrm>
            <a:off x="6127434" y="2503798"/>
            <a:ext cx="2260281" cy="2153396"/>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1274459295"/>
              </p:ext>
            </p:extLst>
          </p:nvPr>
        </p:nvGraphicFramePr>
        <p:xfrm>
          <a:off x="2391568" y="2009505"/>
          <a:ext cx="285750" cy="387350"/>
        </p:xfrm>
        <a:graphic>
          <a:graphicData uri="http://schemas.openxmlformats.org/presentationml/2006/ole">
            <mc:AlternateContent xmlns:mc="http://schemas.openxmlformats.org/markup-compatibility/2006">
              <mc:Choice xmlns:v="urn:schemas-microsoft-com:vml" Requires="v">
                <p:oleObj spid="_x0000_s10102" name="AxMath" r:id="rId21" imgW="142200" imgH="192960" progId="Equation.AxMath">
                  <p:embed/>
                </p:oleObj>
              </mc:Choice>
              <mc:Fallback>
                <p:oleObj name="AxMath" r:id="rId21" imgW="142200" imgH="192960" progId="Equation.AxMath">
                  <p:embed/>
                  <p:pic>
                    <p:nvPicPr>
                      <p:cNvPr id="0" name=""/>
                      <p:cNvPicPr/>
                      <p:nvPr/>
                    </p:nvPicPr>
                    <p:blipFill>
                      <a:blip r:embed="rId22"/>
                      <a:stretch>
                        <a:fillRect/>
                      </a:stretch>
                    </p:blipFill>
                    <p:spPr>
                      <a:xfrm>
                        <a:off x="2391568" y="2009505"/>
                        <a:ext cx="285750" cy="387350"/>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761868994"/>
              </p:ext>
            </p:extLst>
          </p:nvPr>
        </p:nvGraphicFramePr>
        <p:xfrm>
          <a:off x="4020832" y="5158517"/>
          <a:ext cx="285750" cy="387350"/>
        </p:xfrm>
        <a:graphic>
          <a:graphicData uri="http://schemas.openxmlformats.org/presentationml/2006/ole">
            <mc:AlternateContent xmlns:mc="http://schemas.openxmlformats.org/markup-compatibility/2006">
              <mc:Choice xmlns:v="urn:schemas-microsoft-com:vml" Requires="v">
                <p:oleObj spid="_x0000_s10103" name="AxMath" r:id="rId23" imgW="142200" imgH="192960" progId="Equation.AxMath">
                  <p:embed/>
                </p:oleObj>
              </mc:Choice>
              <mc:Fallback>
                <p:oleObj name="AxMath" r:id="rId23" imgW="142200" imgH="192960" progId="Equation.AxMath">
                  <p:embed/>
                  <p:pic>
                    <p:nvPicPr>
                      <p:cNvPr id="0" name=""/>
                      <p:cNvPicPr/>
                      <p:nvPr/>
                    </p:nvPicPr>
                    <p:blipFill>
                      <a:blip r:embed="rId22"/>
                      <a:stretch>
                        <a:fillRect/>
                      </a:stretch>
                    </p:blipFill>
                    <p:spPr>
                      <a:xfrm>
                        <a:off x="4020832" y="5158517"/>
                        <a:ext cx="285750" cy="38735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二、电容与部分电容</a:t>
            </a:r>
          </a:p>
        </p:txBody>
      </p:sp>
      <p:sp>
        <p:nvSpPr>
          <p:cNvPr id="6" name="灯片编号占位符 5"/>
          <p:cNvSpPr>
            <a:spLocks noGrp="1"/>
          </p:cNvSpPr>
          <p:nvPr>
            <p:ph type="sldNum" sz="quarter" idx="12"/>
          </p:nvPr>
        </p:nvSpPr>
        <p:spPr>
          <a:xfrm>
            <a:off x="360363" y="5982018"/>
            <a:ext cx="2130425" cy="476250"/>
          </a:xfrm>
        </p:spPr>
        <p:txBody>
          <a:bodyPr/>
          <a:lstStyle/>
          <a:p>
            <a:pPr>
              <a:defRPr/>
            </a:pPr>
            <a:fld id="{62DFB493-5F5E-4297-B778-4E7C69DFDE46}" type="slidenum">
              <a:rPr lang="en-US" altLang="zh-CN" smtClean="0"/>
              <a:t>14</a:t>
            </a:fld>
            <a:endParaRPr lang="zh-CN" dirty="0"/>
          </a:p>
        </p:txBody>
      </p:sp>
      <p:sp>
        <p:nvSpPr>
          <p:cNvPr id="32" name="文本框 31"/>
          <p:cNvSpPr txBox="1"/>
          <p:nvPr/>
        </p:nvSpPr>
        <p:spPr>
          <a:xfrm>
            <a:off x="741108" y="1125538"/>
            <a:ext cx="6703695" cy="368300"/>
          </a:xfrm>
          <a:prstGeom prst="rect">
            <a:avLst/>
          </a:prstGeom>
          <a:noFill/>
          <a:ln w="9525">
            <a:noFill/>
          </a:ln>
        </p:spPr>
        <p:txBody>
          <a:bodyPr wrap="square">
            <a:spAutoFit/>
          </a:bodyPr>
          <a:lstStyle/>
          <a:p>
            <a:pPr marL="0" indent="0"/>
            <a:r>
              <a:rPr lang="zh-CN" sz="1800" b="0" dirty="0">
                <a:ea typeface="宋体" panose="02010600030101010101" pitchFamily="2" charset="-122"/>
              </a:rPr>
              <a:t>（4）若在继（2）问之后将</a:t>
            </a:r>
            <a:r>
              <a:rPr lang="zh-CN" sz="1800" b="0" i="1" dirty="0">
                <a:latin typeface="+mj-lt"/>
                <a:ea typeface="宋体" panose="02010600030101010101" pitchFamily="2" charset="-122"/>
                <a:cs typeface="+mj-lt"/>
              </a:rPr>
              <a:t>A、B</a:t>
            </a:r>
            <a:r>
              <a:rPr lang="zh-CN" sz="1800" b="0" dirty="0">
                <a:ea typeface="宋体" panose="02010600030101010101" pitchFamily="2" charset="-122"/>
              </a:rPr>
              <a:t>短接，由于在（2）的情况下，</a:t>
            </a:r>
            <a:endParaRPr lang="zh-CN" altLang="en-US" sz="1800" dirty="0"/>
          </a:p>
        </p:txBody>
      </p:sp>
      <p:graphicFrame>
        <p:nvGraphicFramePr>
          <p:cNvPr id="3" name="对象 -2147482570"/>
          <p:cNvGraphicFramePr>
            <a:graphicFrameLocks noChangeAspect="1"/>
          </p:cNvGraphicFramePr>
          <p:nvPr>
            <p:extLst>
              <p:ext uri="{D42A27DB-BD31-4B8C-83A1-F6EECF244321}">
                <p14:modId xmlns:p14="http://schemas.microsoft.com/office/powerpoint/2010/main" val="3354688216"/>
              </p:ext>
            </p:extLst>
          </p:nvPr>
        </p:nvGraphicFramePr>
        <p:xfrm>
          <a:off x="7140765" y="1055687"/>
          <a:ext cx="1278255" cy="521335"/>
        </p:xfrm>
        <a:graphic>
          <a:graphicData uri="http://schemas.openxmlformats.org/presentationml/2006/ole">
            <mc:AlternateContent xmlns:mc="http://schemas.openxmlformats.org/markup-compatibility/2006">
              <mc:Choice xmlns:v="urn:schemas-microsoft-com:vml" Requires="v">
                <p:oleObj spid="_x0000_s10963" r:id="rId4" imgW="965200" imgH="393700" progId="Equation.KSEE3">
                  <p:embed/>
                </p:oleObj>
              </mc:Choice>
              <mc:Fallback>
                <p:oleObj r:id="rId4" imgW="965200" imgH="393700" progId="Equation.KSEE3">
                  <p:embed/>
                  <p:pic>
                    <p:nvPicPr>
                      <p:cNvPr id="0" name="图片 32"/>
                      <p:cNvPicPr/>
                      <p:nvPr/>
                    </p:nvPicPr>
                    <p:blipFill>
                      <a:blip r:embed="rId5"/>
                      <a:stretch>
                        <a:fillRect/>
                      </a:stretch>
                    </p:blipFill>
                    <p:spPr>
                      <a:xfrm>
                        <a:off x="7140765" y="1055687"/>
                        <a:ext cx="1278255" cy="521335"/>
                      </a:xfrm>
                      <a:prstGeom prst="rect">
                        <a:avLst/>
                      </a:prstGeom>
                      <a:noFill/>
                      <a:ln w="38100">
                        <a:noFill/>
                        <a:miter/>
                      </a:ln>
                    </p:spPr>
                  </p:pic>
                </p:oleObj>
              </mc:Fallback>
            </mc:AlternateContent>
          </a:graphicData>
        </a:graphic>
      </p:graphicFrame>
      <p:sp>
        <p:nvSpPr>
          <p:cNvPr id="34" name="文本框 33"/>
          <p:cNvSpPr txBox="1"/>
          <p:nvPr/>
        </p:nvSpPr>
        <p:spPr>
          <a:xfrm>
            <a:off x="423545" y="1500505"/>
            <a:ext cx="5080000" cy="368300"/>
          </a:xfrm>
          <a:prstGeom prst="rect">
            <a:avLst/>
          </a:prstGeom>
          <a:noFill/>
          <a:ln w="9525">
            <a:noFill/>
          </a:ln>
        </p:spPr>
        <p:txBody>
          <a:bodyPr>
            <a:spAutoFit/>
          </a:bodyPr>
          <a:lstStyle/>
          <a:p>
            <a:pPr marL="0" indent="0"/>
            <a:r>
              <a:rPr lang="zh-CN" sz="1800" b="0">
                <a:ea typeface="宋体" panose="02010600030101010101" pitchFamily="2" charset="-122"/>
              </a:rPr>
              <a:t>因此</a:t>
            </a:r>
            <a:r>
              <a:rPr lang="zh-CN" sz="1800" b="0" i="1">
                <a:latin typeface="+mj-lt"/>
                <a:ea typeface="宋体" panose="02010600030101010101" pitchFamily="2" charset="-122"/>
                <a:cs typeface="+mj-lt"/>
              </a:rPr>
              <a:t>A、B</a:t>
            </a:r>
            <a:r>
              <a:rPr lang="zh-CN" sz="1800" b="0">
                <a:ea typeface="宋体" panose="02010600030101010101" pitchFamily="2" charset="-122"/>
              </a:rPr>
              <a:t>两板上的电荷将进行中和达到</a:t>
            </a:r>
            <a:endParaRPr lang="zh-CN" altLang="en-US" sz="1800"/>
          </a:p>
        </p:txBody>
      </p:sp>
      <p:graphicFrame>
        <p:nvGraphicFramePr>
          <p:cNvPr id="4" name="对象 -2147482569"/>
          <p:cNvGraphicFramePr>
            <a:graphicFrameLocks noChangeAspect="1"/>
          </p:cNvGraphicFramePr>
          <p:nvPr/>
        </p:nvGraphicFramePr>
        <p:xfrm>
          <a:off x="4489450" y="1500505"/>
          <a:ext cx="765175" cy="317500"/>
        </p:xfrm>
        <a:graphic>
          <a:graphicData uri="http://schemas.openxmlformats.org/presentationml/2006/ole">
            <mc:AlternateContent xmlns:mc="http://schemas.openxmlformats.org/markup-compatibility/2006">
              <mc:Choice xmlns:v="urn:schemas-microsoft-com:vml" Requires="v">
                <p:oleObj spid="_x0000_s10964" r:id="rId6" imgW="520700" imgH="215900" progId="Equation.KSEE3">
                  <p:embed/>
                </p:oleObj>
              </mc:Choice>
              <mc:Fallback>
                <p:oleObj r:id="rId6" imgW="520700" imgH="215900" progId="Equation.KSEE3">
                  <p:embed/>
                  <p:pic>
                    <p:nvPicPr>
                      <p:cNvPr id="0" name="图片 34"/>
                      <p:cNvPicPr/>
                      <p:nvPr/>
                    </p:nvPicPr>
                    <p:blipFill>
                      <a:blip r:embed="rId7"/>
                      <a:stretch>
                        <a:fillRect/>
                      </a:stretch>
                    </p:blipFill>
                    <p:spPr>
                      <a:xfrm>
                        <a:off x="4489450" y="1500505"/>
                        <a:ext cx="765175" cy="317500"/>
                      </a:xfrm>
                      <a:prstGeom prst="rect">
                        <a:avLst/>
                      </a:prstGeom>
                      <a:noFill/>
                      <a:ln w="38100">
                        <a:noFill/>
                        <a:miter/>
                      </a:ln>
                    </p:spPr>
                  </p:pic>
                </p:oleObj>
              </mc:Fallback>
            </mc:AlternateContent>
          </a:graphicData>
        </a:graphic>
      </p:graphicFrame>
      <p:sp>
        <p:nvSpPr>
          <p:cNvPr id="36" name="文本框 35"/>
          <p:cNvSpPr txBox="1"/>
          <p:nvPr/>
        </p:nvSpPr>
        <p:spPr>
          <a:xfrm>
            <a:off x="361315" y="1500505"/>
            <a:ext cx="8495030" cy="922020"/>
          </a:xfrm>
          <a:prstGeom prst="rect">
            <a:avLst/>
          </a:prstGeom>
          <a:noFill/>
          <a:ln w="9525">
            <a:noFill/>
          </a:ln>
        </p:spPr>
        <p:txBody>
          <a:bodyPr wrap="square">
            <a:spAutoFit/>
          </a:bodyPr>
          <a:lstStyle/>
          <a:p>
            <a:pPr marL="0" indent="0"/>
            <a:r>
              <a:rPr lang="en-US" altLang="zh-CN" sz="1800" b="0" dirty="0">
                <a:ea typeface="宋体" panose="02010600030101010101" pitchFamily="2" charset="-122"/>
              </a:rPr>
              <a:t>                                          </a:t>
            </a:r>
            <a:r>
              <a:rPr lang="zh-CN" sz="1800" b="0" dirty="0">
                <a:ea typeface="宋体" panose="02010600030101010101" pitchFamily="2" charset="-122"/>
              </a:rPr>
              <a:t>的强制条件。而</a:t>
            </a:r>
            <a:r>
              <a:rPr lang="zh-CN" sz="1800" b="0" i="1" dirty="0">
                <a:latin typeface="+mj-lt"/>
                <a:ea typeface="宋体" panose="02010600030101010101" pitchFamily="2" charset="-122"/>
                <a:cs typeface="+mj-lt"/>
              </a:rPr>
              <a:t>C、D</a:t>
            </a:r>
            <a:r>
              <a:rPr lang="zh-CN" sz="1800" b="0" dirty="0">
                <a:ea typeface="宋体" panose="02010600030101010101" pitchFamily="2" charset="-122"/>
              </a:rPr>
              <a:t>板由于与外界没有导线连接，电荷守恒，各自板上的总电荷保持不变，但会在内、外侧板面间发生电荷转移。达到</a:t>
            </a:r>
            <a:endParaRPr lang="zh-CN" altLang="en-US" sz="1800" dirty="0"/>
          </a:p>
        </p:txBody>
      </p:sp>
      <p:graphicFrame>
        <p:nvGraphicFramePr>
          <p:cNvPr id="5" name="对象 -2147482568"/>
          <p:cNvGraphicFramePr>
            <a:graphicFrameLocks noChangeAspect="1"/>
          </p:cNvGraphicFramePr>
          <p:nvPr>
            <p:extLst>
              <p:ext uri="{D42A27DB-BD31-4B8C-83A1-F6EECF244321}">
                <p14:modId xmlns:p14="http://schemas.microsoft.com/office/powerpoint/2010/main" val="3359013267"/>
              </p:ext>
            </p:extLst>
          </p:nvPr>
        </p:nvGraphicFramePr>
        <p:xfrm>
          <a:off x="2501096" y="2115185"/>
          <a:ext cx="740410" cy="307340"/>
        </p:xfrm>
        <a:graphic>
          <a:graphicData uri="http://schemas.openxmlformats.org/presentationml/2006/ole">
            <mc:AlternateContent xmlns:mc="http://schemas.openxmlformats.org/markup-compatibility/2006">
              <mc:Choice xmlns:v="urn:schemas-microsoft-com:vml" Requires="v">
                <p:oleObj spid="_x0000_s10965" r:id="rId8" imgW="520700" imgH="215900" progId="Equation.KSEE3">
                  <p:embed/>
                </p:oleObj>
              </mc:Choice>
              <mc:Fallback>
                <p:oleObj r:id="rId8" imgW="520700" imgH="215900" progId="Equation.KSEE3">
                  <p:embed/>
                  <p:pic>
                    <p:nvPicPr>
                      <p:cNvPr id="0" name="图片 36"/>
                      <p:cNvPicPr/>
                      <p:nvPr/>
                    </p:nvPicPr>
                    <p:blipFill>
                      <a:blip r:embed="rId7"/>
                      <a:stretch>
                        <a:fillRect/>
                      </a:stretch>
                    </p:blipFill>
                    <p:spPr>
                      <a:xfrm>
                        <a:off x="2501096" y="2115185"/>
                        <a:ext cx="740410" cy="307340"/>
                      </a:xfrm>
                      <a:prstGeom prst="rect">
                        <a:avLst/>
                      </a:prstGeom>
                      <a:noFill/>
                      <a:ln w="38100">
                        <a:noFill/>
                        <a:miter/>
                      </a:ln>
                    </p:spPr>
                  </p:pic>
                </p:oleObj>
              </mc:Fallback>
            </mc:AlternateContent>
          </a:graphicData>
        </a:graphic>
      </p:graphicFrame>
      <p:sp>
        <p:nvSpPr>
          <p:cNvPr id="38" name="文本框 37"/>
          <p:cNvSpPr txBox="1"/>
          <p:nvPr/>
        </p:nvSpPr>
        <p:spPr>
          <a:xfrm>
            <a:off x="360363" y="2056448"/>
            <a:ext cx="8655685" cy="645160"/>
          </a:xfrm>
          <a:prstGeom prst="rect">
            <a:avLst/>
          </a:prstGeom>
          <a:noFill/>
          <a:ln w="9525">
            <a:noFill/>
          </a:ln>
        </p:spPr>
        <p:txBody>
          <a:bodyPr wrap="square">
            <a:spAutoFit/>
          </a:bodyPr>
          <a:lstStyle/>
          <a:p>
            <a:pPr marL="0" indent="0"/>
            <a:r>
              <a:rPr lang="en-US" altLang="zh-CN" sz="1800" b="0" dirty="0">
                <a:ea typeface="宋体" panose="02010600030101010101" pitchFamily="2" charset="-122"/>
              </a:rPr>
              <a:t>                        </a:t>
            </a:r>
            <a:r>
              <a:rPr lang="zh-CN" sz="1800" b="0" dirty="0">
                <a:ea typeface="宋体" panose="02010600030101010101" pitchFamily="2" charset="-122"/>
              </a:rPr>
              <a:t>后，一切的电荷的转移将停止，电荷的分布如下图所示。有</a:t>
            </a:r>
            <a:endParaRPr lang="zh-CN" altLang="en-US" sz="1800" dirty="0"/>
          </a:p>
        </p:txBody>
      </p:sp>
      <p:sp>
        <p:nvSpPr>
          <p:cNvPr id="51" name="文本框 50"/>
          <p:cNvSpPr txBox="1"/>
          <p:nvPr/>
        </p:nvSpPr>
        <p:spPr>
          <a:xfrm>
            <a:off x="287655" y="3655060"/>
            <a:ext cx="2689225" cy="368300"/>
          </a:xfrm>
          <a:prstGeom prst="rect">
            <a:avLst/>
          </a:prstGeom>
          <a:noFill/>
          <a:ln w="9525">
            <a:noFill/>
          </a:ln>
        </p:spPr>
        <p:txBody>
          <a:bodyPr wrap="square">
            <a:spAutoFit/>
          </a:bodyPr>
          <a:lstStyle/>
          <a:p>
            <a:pPr marL="0" indent="0"/>
            <a:r>
              <a:rPr lang="zh-CN" sz="1800" b="0">
                <a:ea typeface="宋体" panose="02010600030101010101" pitchFamily="2" charset="-122"/>
              </a:rPr>
              <a:t>由电荷守恒，还应有：</a:t>
            </a:r>
            <a:endParaRPr lang="zh-CN" altLang="en-US" sz="1800"/>
          </a:p>
        </p:txBody>
      </p:sp>
      <p:sp>
        <p:nvSpPr>
          <p:cNvPr id="53" name="文本框 52"/>
          <p:cNvSpPr txBox="1"/>
          <p:nvPr/>
        </p:nvSpPr>
        <p:spPr>
          <a:xfrm>
            <a:off x="473710" y="4302125"/>
            <a:ext cx="1261745" cy="368300"/>
          </a:xfrm>
          <a:prstGeom prst="rect">
            <a:avLst/>
          </a:prstGeom>
          <a:noFill/>
          <a:ln w="9525">
            <a:noFill/>
          </a:ln>
        </p:spPr>
        <p:txBody>
          <a:bodyPr wrap="square">
            <a:spAutoFit/>
          </a:bodyPr>
          <a:lstStyle/>
          <a:p>
            <a:pPr marL="0" indent="0"/>
            <a:r>
              <a:rPr lang="zh-CN" sz="1800" b="0">
                <a:ea typeface="宋体" panose="02010600030101010101" pitchFamily="2" charset="-122"/>
              </a:rPr>
              <a:t>解之得：</a:t>
            </a:r>
            <a:endParaRPr lang="zh-CN" altLang="en-US" sz="1800"/>
          </a:p>
        </p:txBody>
      </p:sp>
      <p:sp>
        <p:nvSpPr>
          <p:cNvPr id="61" name="文本框 60"/>
          <p:cNvSpPr txBox="1"/>
          <p:nvPr/>
        </p:nvSpPr>
        <p:spPr>
          <a:xfrm>
            <a:off x="1201801" y="6057583"/>
            <a:ext cx="5782310" cy="368300"/>
          </a:xfrm>
          <a:prstGeom prst="rect">
            <a:avLst/>
          </a:prstGeom>
          <a:noFill/>
          <a:ln w="9525">
            <a:noFill/>
          </a:ln>
        </p:spPr>
        <p:txBody>
          <a:bodyPr wrap="square">
            <a:spAutoFit/>
          </a:bodyPr>
          <a:lstStyle/>
          <a:p>
            <a:pPr marL="0" indent="0"/>
            <a:r>
              <a:rPr lang="zh-CN" sz="1800" b="0" dirty="0">
                <a:latin typeface="Calibri" panose="020F0502020204030204" charset="0"/>
                <a:ea typeface="宋体" panose="02010600030101010101" pitchFamily="2" charset="-122"/>
              </a:rPr>
              <a:t>由于电场力的作用，再断开</a:t>
            </a:r>
            <a:r>
              <a:rPr lang="en-US" sz="1800" b="0" i="1" dirty="0">
                <a:latin typeface="Times New Roman" panose="02020603050405020304" pitchFamily="18" charset="0"/>
                <a:ea typeface="宋体" panose="02010600030101010101" pitchFamily="2" charset="-122"/>
              </a:rPr>
              <a:t>A</a:t>
            </a:r>
            <a:r>
              <a:rPr lang="zh-CN" sz="1800" b="0" i="1" dirty="0">
                <a:latin typeface="Times New Roman" panose="02020603050405020304" pitchFamily="18" charset="0"/>
                <a:ea typeface="宋体" panose="02010600030101010101" pitchFamily="2" charset="-122"/>
              </a:rPr>
              <a:t>、</a:t>
            </a:r>
            <a:r>
              <a:rPr lang="en-US" sz="1800" b="0" i="1" dirty="0">
                <a:latin typeface="Times New Roman" panose="02020603050405020304" pitchFamily="18" charset="0"/>
                <a:ea typeface="宋体" panose="02010600030101010101" pitchFamily="2" charset="-122"/>
              </a:rPr>
              <a:t>B</a:t>
            </a:r>
            <a:r>
              <a:rPr lang="zh-CN" sz="1800" b="0" dirty="0">
                <a:latin typeface="Calibri" panose="020F0502020204030204" charset="0"/>
                <a:ea typeface="宋体" panose="02010600030101010101" pitchFamily="2" charset="-122"/>
              </a:rPr>
              <a:t>连接线时，情况不变。</a:t>
            </a:r>
            <a:endParaRPr lang="zh-CN" altLang="en-US" sz="1800" dirty="0"/>
          </a:p>
        </p:txBody>
      </p:sp>
      <p:graphicFrame>
        <p:nvGraphicFramePr>
          <p:cNvPr id="18" name="对象 17"/>
          <p:cNvGraphicFramePr>
            <a:graphicFrameLocks noChangeAspect="1"/>
          </p:cNvGraphicFramePr>
          <p:nvPr>
            <p:extLst>
              <p:ext uri="{D42A27DB-BD31-4B8C-83A1-F6EECF244321}">
                <p14:modId xmlns:p14="http://schemas.microsoft.com/office/powerpoint/2010/main" val="961784641"/>
              </p:ext>
            </p:extLst>
          </p:nvPr>
        </p:nvGraphicFramePr>
        <p:xfrm>
          <a:off x="1001713" y="2693988"/>
          <a:ext cx="5654675" cy="674687"/>
        </p:xfrm>
        <a:graphic>
          <a:graphicData uri="http://schemas.openxmlformats.org/presentationml/2006/ole">
            <mc:AlternateContent xmlns:mc="http://schemas.openxmlformats.org/markup-compatibility/2006">
              <mc:Choice xmlns:v="urn:schemas-microsoft-com:vml" Requires="v">
                <p:oleObj spid="_x0000_s10966" name="AxMath" r:id="rId9" imgW="2964240" imgH="354240" progId="Equation.AxMath">
                  <p:embed/>
                </p:oleObj>
              </mc:Choice>
              <mc:Fallback>
                <p:oleObj name="AxMath" r:id="rId9" imgW="2964240" imgH="354240" progId="Equation.AxMath">
                  <p:embed/>
                  <p:pic>
                    <p:nvPicPr>
                      <p:cNvPr id="0" name=""/>
                      <p:cNvPicPr/>
                      <p:nvPr/>
                    </p:nvPicPr>
                    <p:blipFill>
                      <a:blip r:embed="rId10"/>
                      <a:stretch>
                        <a:fillRect/>
                      </a:stretch>
                    </p:blipFill>
                    <p:spPr>
                      <a:xfrm>
                        <a:off x="1001713" y="2693988"/>
                        <a:ext cx="5654675" cy="674687"/>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896111277"/>
              </p:ext>
            </p:extLst>
          </p:nvPr>
        </p:nvGraphicFramePr>
        <p:xfrm>
          <a:off x="3241506" y="3543114"/>
          <a:ext cx="2241550" cy="704850"/>
        </p:xfrm>
        <a:graphic>
          <a:graphicData uri="http://schemas.openxmlformats.org/presentationml/2006/ole">
            <mc:AlternateContent xmlns:mc="http://schemas.openxmlformats.org/markup-compatibility/2006">
              <mc:Choice xmlns:v="urn:schemas-microsoft-com:vml" Requires="v">
                <p:oleObj spid="_x0000_s10967" name="AxMath" r:id="rId11" imgW="1120320" imgH="352800" progId="Equation.AxMath">
                  <p:embed/>
                </p:oleObj>
              </mc:Choice>
              <mc:Fallback>
                <p:oleObj name="AxMath" r:id="rId11" imgW="1120320" imgH="352800" progId="Equation.AxMath">
                  <p:embed/>
                  <p:pic>
                    <p:nvPicPr>
                      <p:cNvPr id="0" name=""/>
                      <p:cNvPicPr/>
                      <p:nvPr/>
                    </p:nvPicPr>
                    <p:blipFill>
                      <a:blip r:embed="rId12"/>
                      <a:stretch>
                        <a:fillRect/>
                      </a:stretch>
                    </p:blipFill>
                    <p:spPr>
                      <a:xfrm>
                        <a:off x="3241506" y="3543114"/>
                        <a:ext cx="2241550" cy="70485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539886070"/>
              </p:ext>
            </p:extLst>
          </p:nvPr>
        </p:nvGraphicFramePr>
        <p:xfrm>
          <a:off x="552450" y="4241800"/>
          <a:ext cx="7524750" cy="1919288"/>
        </p:xfrm>
        <a:graphic>
          <a:graphicData uri="http://schemas.openxmlformats.org/presentationml/2006/ole">
            <mc:AlternateContent xmlns:mc="http://schemas.openxmlformats.org/markup-compatibility/2006">
              <mc:Choice xmlns:v="urn:schemas-microsoft-com:vml" Requires="v">
                <p:oleObj spid="_x0000_s10968" name="AxMath" r:id="rId13" imgW="4348800" imgH="1109880" progId="Equation.AxMath">
                  <p:embed/>
                </p:oleObj>
              </mc:Choice>
              <mc:Fallback>
                <p:oleObj name="AxMath" r:id="rId13" imgW="4348800" imgH="1109880" progId="Equation.AxMath">
                  <p:embed/>
                  <p:pic>
                    <p:nvPicPr>
                      <p:cNvPr id="0" name=""/>
                      <p:cNvPicPr/>
                      <p:nvPr/>
                    </p:nvPicPr>
                    <p:blipFill>
                      <a:blip r:embed="rId14"/>
                      <a:stretch>
                        <a:fillRect/>
                      </a:stretch>
                    </p:blipFill>
                    <p:spPr>
                      <a:xfrm>
                        <a:off x="552450" y="4241800"/>
                        <a:ext cx="7524750" cy="1919288"/>
                      </a:xfrm>
                      <a:prstGeom prst="rect">
                        <a:avLst/>
                      </a:prstGeom>
                    </p:spPr>
                  </p:pic>
                </p:oleObj>
              </mc:Fallback>
            </mc:AlternateContent>
          </a:graphicData>
        </a:graphic>
      </p:graphicFrame>
      <p:pic>
        <p:nvPicPr>
          <p:cNvPr id="7" name="图片 6"/>
          <p:cNvPicPr>
            <a:picLocks noChangeAspect="1"/>
          </p:cNvPicPr>
          <p:nvPr/>
        </p:nvPicPr>
        <p:blipFill>
          <a:blip r:embed="rId15"/>
          <a:stretch>
            <a:fillRect/>
          </a:stretch>
        </p:blipFill>
        <p:spPr>
          <a:xfrm>
            <a:off x="6984111" y="2787617"/>
            <a:ext cx="1879478" cy="18179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二、电容与部分电容</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15</a:t>
            </a:fld>
            <a:endParaRPr lang="zh-CN" dirty="0"/>
          </a:p>
        </p:txBody>
      </p:sp>
      <p:sp>
        <p:nvSpPr>
          <p:cNvPr id="103" name="文本框 102"/>
          <p:cNvSpPr txBox="1"/>
          <p:nvPr/>
        </p:nvSpPr>
        <p:spPr>
          <a:xfrm>
            <a:off x="955675" y="1310005"/>
            <a:ext cx="7484110" cy="1477328"/>
          </a:xfrm>
          <a:prstGeom prst="rect">
            <a:avLst/>
          </a:prstGeom>
          <a:noFill/>
          <a:ln w="9525">
            <a:noFill/>
          </a:ln>
        </p:spPr>
        <p:txBody>
          <a:bodyPr wrap="square">
            <a:spAutoFit/>
          </a:bodyPr>
          <a:lstStyle/>
          <a:p>
            <a:pPr marL="0" indent="0"/>
            <a:r>
              <a:rPr lang="en-US" altLang="zh-CN" sz="1800" b="1" dirty="0">
                <a:ea typeface="宋体" panose="02010600030101010101" pitchFamily="2" charset="-122"/>
              </a:rPr>
              <a:t>    </a:t>
            </a:r>
            <a:r>
              <a:rPr lang="zh-CN" sz="1800" b="1" dirty="0">
                <a:ea typeface="宋体" panose="02010600030101010101" pitchFamily="2" charset="-122"/>
              </a:rPr>
              <a:t>结论：</a:t>
            </a:r>
            <a:endParaRPr lang="en-US" sz="1800" b="1" dirty="0">
              <a:latin typeface="宋体" panose="02010600030101010101" pitchFamily="2" charset="-122"/>
              <a:ea typeface="宋体" panose="02010600030101010101" pitchFamily="2" charset="-122"/>
            </a:endParaRPr>
          </a:p>
          <a:p>
            <a:pPr marL="0" indent="0"/>
            <a:r>
              <a:rPr lang="en-US" sz="1800" b="0" dirty="0">
                <a:latin typeface="宋体" panose="02010600030101010101" pitchFamily="2" charset="-122"/>
                <a:ea typeface="宋体" panose="02010600030101010101" pitchFamily="2" charset="-122"/>
              </a:rPr>
              <a:t>    </a:t>
            </a:r>
            <a:r>
              <a:rPr lang="en-US" sz="1800" b="0" dirty="0" err="1">
                <a:latin typeface="宋体" panose="02010600030101010101" pitchFamily="2" charset="-122"/>
                <a:ea typeface="宋体" panose="02010600030101010101" pitchFamily="2" charset="-122"/>
              </a:rPr>
              <a:t>不同的短接和接地条件会引起电荷的重新分布，继而使得电场强度和电压发生改变</a:t>
            </a:r>
            <a:r>
              <a:rPr lang="en-US" sz="1800" b="0" dirty="0">
                <a:latin typeface="宋体" panose="02010600030101010101" pitchFamily="2" charset="-122"/>
                <a:ea typeface="宋体" panose="02010600030101010101" pitchFamily="2" charset="-122"/>
              </a:rPr>
              <a:t>。</a:t>
            </a:r>
          </a:p>
          <a:p>
            <a:pPr marL="0" indent="0"/>
            <a:r>
              <a:rPr lang="en-US" dirty="0">
                <a:latin typeface="宋体" panose="02010600030101010101" pitchFamily="2" charset="-122"/>
                <a:ea typeface="宋体" panose="02010600030101010101" pitchFamily="2" charset="-122"/>
              </a:rPr>
              <a:t>    </a:t>
            </a:r>
            <a:r>
              <a:rPr lang="en-US" sz="1800" b="0" dirty="0" err="1">
                <a:latin typeface="宋体" panose="02010600030101010101" pitchFamily="2" charset="-122"/>
                <a:ea typeface="宋体" panose="02010600030101010101" pitchFamily="2" charset="-122"/>
              </a:rPr>
              <a:t>灵活运用题目条件和基本电场强度、电压、电荷公式是关键</a:t>
            </a:r>
            <a:r>
              <a:rPr lang="en-US" sz="1800" b="0" dirty="0">
                <a:latin typeface="宋体" panose="02010600030101010101" pitchFamily="2" charset="-122"/>
                <a:ea typeface="宋体" panose="02010600030101010101" pitchFamily="2" charset="-122"/>
              </a:rPr>
              <a:t>。</a:t>
            </a:r>
            <a:r>
              <a:rPr lang="zh-CN" altLang="en-US" sz="1800" b="0" dirty="0">
                <a:latin typeface="宋体" panose="02010600030101010101" pitchFamily="2" charset="-122"/>
                <a:ea typeface="宋体" panose="02010600030101010101" pitchFamily="2" charset="-122"/>
              </a:rPr>
              <a:t>借助数学工具，更有利于理解复杂的物理过程。</a:t>
            </a:r>
            <a:endParaRPr lang="en-US" sz="1800" b="0" dirty="0">
              <a:latin typeface="宋体" panose="02010600030101010101" pitchFamily="2" charset="-122"/>
              <a:ea typeface="宋体" panose="02010600030101010101" pitchFamily="2" charset="-122"/>
            </a:endParaRPr>
          </a:p>
        </p:txBody>
      </p:sp>
      <p:sp>
        <p:nvSpPr>
          <p:cNvPr id="100" name="文本框 99"/>
          <p:cNvSpPr txBox="1"/>
          <p:nvPr/>
        </p:nvSpPr>
        <p:spPr>
          <a:xfrm>
            <a:off x="955675" y="2787333"/>
            <a:ext cx="7807960" cy="1476375"/>
          </a:xfrm>
          <a:prstGeom prst="rect">
            <a:avLst/>
          </a:prstGeom>
          <a:noFill/>
          <a:ln w="9525">
            <a:noFill/>
          </a:ln>
        </p:spPr>
        <p:txBody>
          <a:bodyPr wrap="square">
            <a:spAutoFit/>
          </a:bodyPr>
          <a:lstStyle/>
          <a:p>
            <a:pPr marL="0" indent="0"/>
            <a:r>
              <a:rPr lang="zh-CN" altLang="en-US" b="1" dirty="0">
                <a:latin typeface="宋体" panose="02010600030101010101" pitchFamily="2" charset="-122"/>
                <a:ea typeface="宋体" panose="02010600030101010101" pitchFamily="2" charset="-122"/>
              </a:rPr>
              <a:t>    例题</a:t>
            </a:r>
            <a:r>
              <a:rPr lang="en-US" altLang="zh-CN" b="1" dirty="0">
                <a:latin typeface="宋体" panose="02010600030101010101" pitchFamily="2" charset="-122"/>
                <a:ea typeface="宋体" panose="02010600030101010101" pitchFamily="2" charset="-122"/>
              </a:rPr>
              <a:t>3 </a:t>
            </a:r>
            <a:r>
              <a:rPr lang="en-US" sz="1800" b="0" dirty="0">
                <a:latin typeface="宋体" panose="02010600030101010101" pitchFamily="2" charset="-122"/>
                <a:ea typeface="宋体" panose="02010600030101010101" pitchFamily="2" charset="-122"/>
              </a:rPr>
              <a:t>空气中，相隔1cm的两块平行导电平板充电到100V后脱离电源，然后将一厚度为1mm的绝缘导电片插</a:t>
            </a:r>
            <a:r>
              <a:rPr lang="zh-CN" altLang="en-US" sz="1800" b="0" dirty="0">
                <a:latin typeface="宋体" panose="02010600030101010101" pitchFamily="2" charset="-122"/>
                <a:ea typeface="宋体" panose="02010600030101010101" pitchFamily="2" charset="-122"/>
              </a:rPr>
              <a:t>入</a:t>
            </a:r>
            <a:r>
              <a:rPr lang="en-US" sz="1800" b="0" dirty="0" err="1">
                <a:latin typeface="宋体" panose="02010600030101010101" pitchFamily="2" charset="-122"/>
                <a:ea typeface="宋体" panose="02010600030101010101" pitchFamily="2" charset="-122"/>
              </a:rPr>
              <a:t>两板间，问</a:t>
            </a:r>
            <a:r>
              <a:rPr lang="en-US" sz="1800" b="0" dirty="0">
                <a:latin typeface="宋体" panose="02010600030101010101" pitchFamily="2" charset="-122"/>
                <a:ea typeface="宋体" panose="02010600030101010101" pitchFamily="2" charset="-122"/>
              </a:rPr>
              <a:t>:</a:t>
            </a:r>
          </a:p>
          <a:p>
            <a:pPr marL="0" indent="0"/>
            <a:r>
              <a:rPr lang="en-US" sz="1800" b="0" dirty="0">
                <a:latin typeface="宋体" panose="02010600030101010101" pitchFamily="2" charset="-122"/>
                <a:ea typeface="宋体" panose="02010600030101010101" pitchFamily="2" charset="-122"/>
              </a:rPr>
              <a:t>(1)</a:t>
            </a:r>
            <a:r>
              <a:rPr lang="en-US" sz="1800" b="0" dirty="0" err="1">
                <a:latin typeface="宋体" panose="02010600030101010101" pitchFamily="2" charset="-122"/>
                <a:ea typeface="宋体" panose="02010600030101010101" pitchFamily="2" charset="-122"/>
              </a:rPr>
              <a:t>忽略边缘效应，导电片吸收了多少能量?这部分能量起到了什么作用?两板间的电压和电荷的改变量各为若干?最后储存在其中的能量多大</a:t>
            </a:r>
            <a:r>
              <a:rPr lang="en-US" sz="1800" b="0" dirty="0">
                <a:latin typeface="宋体" panose="02010600030101010101" pitchFamily="2" charset="-122"/>
                <a:ea typeface="宋体" panose="02010600030101010101" pitchFamily="2" charset="-122"/>
              </a:rPr>
              <a:t>?</a:t>
            </a:r>
          </a:p>
          <a:p>
            <a:pPr marL="0" indent="0"/>
            <a:r>
              <a:rPr lang="en-US" sz="1800" b="0" dirty="0">
                <a:latin typeface="宋体" panose="02010600030101010101" pitchFamily="2" charset="-122"/>
                <a:ea typeface="宋体" panose="02010600030101010101" pitchFamily="2" charset="-122"/>
              </a:rPr>
              <a:t>(2)</a:t>
            </a:r>
            <a:r>
              <a:rPr lang="en-US" sz="1800" b="0" dirty="0" err="1">
                <a:latin typeface="宋体" panose="02010600030101010101" pitchFamily="2" charset="-122"/>
                <a:ea typeface="宋体" panose="02010600030101010101" pitchFamily="2" charset="-122"/>
              </a:rPr>
              <a:t>如果电压源一直与两平行导电平板相</a:t>
            </a:r>
            <a:r>
              <a:rPr lang="zh-CN" altLang="en-US" sz="1800" b="0" dirty="0">
                <a:latin typeface="宋体" panose="02010600030101010101" pitchFamily="2" charset="-122"/>
                <a:ea typeface="宋体" panose="02010600030101010101" pitchFamily="2" charset="-122"/>
              </a:rPr>
              <a:t>连</a:t>
            </a:r>
            <a:r>
              <a:rPr lang="en-US" sz="1800" b="0" dirty="0">
                <a:latin typeface="宋体" panose="02010600030101010101" pitchFamily="2" charset="-122"/>
                <a:ea typeface="宋体" panose="02010600030101010101" pitchFamily="2" charset="-122"/>
              </a:rPr>
              <a:t>，</a:t>
            </a:r>
            <a:r>
              <a:rPr lang="en-US" sz="1800" b="0" dirty="0" err="1">
                <a:latin typeface="宋体" panose="02010600030101010101" pitchFamily="2" charset="-122"/>
                <a:ea typeface="宋体" panose="02010600030101010101" pitchFamily="2" charset="-122"/>
              </a:rPr>
              <a:t>重答前问</a:t>
            </a:r>
            <a:r>
              <a:rPr lang="zh-CN" altLang="en-US" sz="1800" b="0" dirty="0">
                <a:latin typeface="宋体" panose="02010600030101010101" pitchFamily="2" charset="-122"/>
                <a:ea typeface="宋体" panose="02010600030101010101" pitchFamily="2" charset="-122"/>
              </a:rPr>
              <a:t>。</a:t>
            </a:r>
            <a:endParaRPr lang="en-US" sz="1800" dirty="0">
              <a:latin typeface="宋体" panose="02010600030101010101" pitchFamily="2" charset="-122"/>
              <a:ea typeface="宋体" panose="02010600030101010101" pitchFamily="2" charset="-122"/>
            </a:endParaRPr>
          </a:p>
        </p:txBody>
      </p:sp>
      <p:graphicFrame>
        <p:nvGraphicFramePr>
          <p:cNvPr id="3" name="对象 -2147482556"/>
          <p:cNvGraphicFramePr/>
          <p:nvPr>
            <p:extLst>
              <p:ext uri="{D42A27DB-BD31-4B8C-83A1-F6EECF244321}">
                <p14:modId xmlns:p14="http://schemas.microsoft.com/office/powerpoint/2010/main" val="635711513"/>
              </p:ext>
            </p:extLst>
          </p:nvPr>
        </p:nvGraphicFramePr>
        <p:xfrm>
          <a:off x="3963988" y="4263708"/>
          <a:ext cx="1571625" cy="1219200"/>
        </p:xfrm>
        <a:graphic>
          <a:graphicData uri="http://schemas.openxmlformats.org/presentationml/2006/ole">
            <mc:AlternateContent xmlns:mc="http://schemas.openxmlformats.org/markup-compatibility/2006">
              <mc:Choice xmlns:v="urn:schemas-microsoft-com:vml" Requires="v">
                <p:oleObj spid="_x0000_s11344" r:id="rId4" imgW="1493520" imgH="1158875" progId="Visio.Drawing.11">
                  <p:embed/>
                </p:oleObj>
              </mc:Choice>
              <mc:Fallback>
                <p:oleObj r:id="rId4" imgW="1493520" imgH="1158875" progId="Visio.Drawing.11">
                  <p:embed/>
                  <p:pic>
                    <p:nvPicPr>
                      <p:cNvPr id="0" name="图片 9"/>
                      <p:cNvPicPr/>
                      <p:nvPr/>
                    </p:nvPicPr>
                    <p:blipFill>
                      <a:blip r:embed="rId5"/>
                      <a:stretch>
                        <a:fillRect/>
                      </a:stretch>
                    </p:blipFill>
                    <p:spPr>
                      <a:xfrm>
                        <a:off x="3963988" y="4263708"/>
                        <a:ext cx="1571625" cy="1219200"/>
                      </a:xfrm>
                      <a:prstGeom prst="rect">
                        <a:avLst/>
                      </a:prstGeom>
                      <a:noFill/>
                      <a:ln w="38100">
                        <a:noFill/>
                        <a:miter/>
                      </a:ln>
                    </p:spPr>
                  </p:pic>
                </p:oleObj>
              </mc:Fallback>
            </mc:AlternateContent>
          </a:graphicData>
        </a:graphic>
      </p:graphicFrame>
      <p:sp>
        <p:nvSpPr>
          <p:cNvPr id="11" name="文本框 10"/>
          <p:cNvSpPr txBox="1"/>
          <p:nvPr/>
        </p:nvSpPr>
        <p:spPr>
          <a:xfrm>
            <a:off x="3589020" y="5624513"/>
            <a:ext cx="2236470" cy="369332"/>
          </a:xfrm>
          <a:prstGeom prst="rect">
            <a:avLst/>
          </a:prstGeom>
          <a:noFill/>
          <a:ln w="9525">
            <a:noFill/>
          </a:ln>
        </p:spPr>
        <p:txBody>
          <a:bodyPr wrap="square">
            <a:spAutoFit/>
          </a:bodyPr>
          <a:lstStyle/>
          <a:p>
            <a:pPr marL="0" indent="0" algn="ctr"/>
            <a:r>
              <a:rPr lang="zh-CN" altLang="en-US" sz="1800" b="0" dirty="0">
                <a:solidFill>
                  <a:srgbClr val="000000"/>
                </a:solidFill>
                <a:ea typeface="宋体" panose="02010600030101010101" pitchFamily="2" charset="-122"/>
                <a:cs typeface="Times New Roman" panose="02020603050405020304" pitchFamily="18" charset="0"/>
              </a:rPr>
              <a:t>例题</a:t>
            </a:r>
            <a:r>
              <a:rPr lang="en-US" altLang="zh-CN" sz="1800" b="0" dirty="0">
                <a:solidFill>
                  <a:srgbClr val="000000"/>
                </a:solidFill>
                <a:ea typeface="宋体" panose="02010600030101010101" pitchFamily="2" charset="-122"/>
                <a:cs typeface="Times New Roman" panose="02020603050405020304" pitchFamily="18" charset="0"/>
              </a:rPr>
              <a:t>3</a:t>
            </a:r>
            <a:r>
              <a:rPr lang="zh-CN" sz="1800" b="0" dirty="0">
                <a:solidFill>
                  <a:srgbClr val="000000"/>
                </a:solidFill>
                <a:ea typeface="宋体" panose="02010600030101010101" pitchFamily="2" charset="-122"/>
                <a:cs typeface="Times New Roman" panose="02020603050405020304" pitchFamily="18" charset="0"/>
              </a:rPr>
              <a:t>示意图</a:t>
            </a:r>
            <a:endParaRPr lang="zh-CN" alt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二、电容与部分电容</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16</a:t>
            </a:fld>
            <a:endParaRPr lang="zh-CN" dirty="0"/>
          </a:p>
        </p:txBody>
      </p:sp>
      <p:graphicFrame>
        <p:nvGraphicFramePr>
          <p:cNvPr id="3" name="对象 -2147482556"/>
          <p:cNvGraphicFramePr/>
          <p:nvPr/>
        </p:nvGraphicFramePr>
        <p:xfrm>
          <a:off x="2491105" y="1310005"/>
          <a:ext cx="2073910" cy="1281430"/>
        </p:xfrm>
        <a:graphic>
          <a:graphicData uri="http://schemas.openxmlformats.org/presentationml/2006/ole">
            <mc:AlternateContent xmlns:mc="http://schemas.openxmlformats.org/markup-compatibility/2006">
              <mc:Choice xmlns:v="urn:schemas-microsoft-com:vml" Requires="v">
                <p:oleObj spid="_x0000_s12702" r:id="rId4" imgW="1493520" imgH="1158875" progId="Visio.Drawing.11">
                  <p:embed/>
                </p:oleObj>
              </mc:Choice>
              <mc:Fallback>
                <p:oleObj r:id="rId4" imgW="1493520" imgH="1158875" progId="Visio.Drawing.11">
                  <p:embed/>
                  <p:pic>
                    <p:nvPicPr>
                      <p:cNvPr id="0" name="图片 9"/>
                      <p:cNvPicPr/>
                      <p:nvPr/>
                    </p:nvPicPr>
                    <p:blipFill>
                      <a:blip r:embed="rId5"/>
                      <a:stretch>
                        <a:fillRect/>
                      </a:stretch>
                    </p:blipFill>
                    <p:spPr>
                      <a:xfrm>
                        <a:off x="2491105" y="1310005"/>
                        <a:ext cx="2073910" cy="1281430"/>
                      </a:xfrm>
                      <a:prstGeom prst="rect">
                        <a:avLst/>
                      </a:prstGeom>
                      <a:noFill/>
                      <a:ln w="38100">
                        <a:noFill/>
                        <a:miter/>
                      </a:ln>
                    </p:spPr>
                  </p:pic>
                </p:oleObj>
              </mc:Fallback>
            </mc:AlternateContent>
          </a:graphicData>
        </a:graphic>
      </p:graphicFrame>
      <p:sp>
        <p:nvSpPr>
          <p:cNvPr id="11" name="文本框 10"/>
          <p:cNvSpPr txBox="1"/>
          <p:nvPr/>
        </p:nvSpPr>
        <p:spPr>
          <a:xfrm>
            <a:off x="2606675" y="2664460"/>
            <a:ext cx="2092325" cy="368300"/>
          </a:xfrm>
          <a:prstGeom prst="rect">
            <a:avLst/>
          </a:prstGeom>
          <a:noFill/>
          <a:ln w="9525">
            <a:noFill/>
          </a:ln>
        </p:spPr>
        <p:txBody>
          <a:bodyPr wrap="square">
            <a:spAutoFit/>
          </a:bodyPr>
          <a:lstStyle/>
          <a:p>
            <a:pPr marL="0" indent="0" algn="ctr"/>
            <a:r>
              <a:rPr lang="zh-CN" altLang="en-US" sz="1800" b="0" dirty="0">
                <a:solidFill>
                  <a:srgbClr val="000000"/>
                </a:solidFill>
                <a:ea typeface="宋体" panose="02010600030101010101" pitchFamily="2" charset="-122"/>
                <a:cs typeface="Times New Roman" panose="02020603050405020304" pitchFamily="18" charset="0"/>
              </a:rPr>
              <a:t>例题</a:t>
            </a:r>
            <a:r>
              <a:rPr lang="en-US" altLang="zh-CN" sz="1800" b="0" dirty="0">
                <a:solidFill>
                  <a:srgbClr val="000000"/>
                </a:solidFill>
                <a:ea typeface="宋体" panose="02010600030101010101" pitchFamily="2" charset="-122"/>
                <a:cs typeface="Times New Roman" panose="02020603050405020304" pitchFamily="18" charset="0"/>
              </a:rPr>
              <a:t>3</a:t>
            </a:r>
            <a:r>
              <a:rPr lang="zh-CN" sz="1800" b="0" dirty="0">
                <a:solidFill>
                  <a:srgbClr val="000000"/>
                </a:solidFill>
                <a:ea typeface="宋体" panose="02010600030101010101" pitchFamily="2" charset="-122"/>
                <a:cs typeface="Times New Roman" panose="02020603050405020304" pitchFamily="18" charset="0"/>
              </a:rPr>
              <a:t>示意图</a:t>
            </a:r>
            <a:endParaRPr lang="zh-CN" altLang="en-US" sz="1800" dirty="0"/>
          </a:p>
        </p:txBody>
      </p:sp>
      <p:sp>
        <p:nvSpPr>
          <p:cNvPr id="4" name="文本框 3"/>
          <p:cNvSpPr txBox="1"/>
          <p:nvPr/>
        </p:nvSpPr>
        <p:spPr>
          <a:xfrm>
            <a:off x="501015" y="3176270"/>
            <a:ext cx="6054090" cy="922020"/>
          </a:xfrm>
          <a:prstGeom prst="rect">
            <a:avLst/>
          </a:prstGeom>
          <a:noFill/>
          <a:ln w="9525">
            <a:noFill/>
          </a:ln>
        </p:spPr>
        <p:txBody>
          <a:bodyPr wrap="square">
            <a:spAutoFit/>
          </a:bodyPr>
          <a:lstStyle/>
          <a:p>
            <a:pPr marL="0" indent="0"/>
            <a:r>
              <a:rPr lang="en-US" sz="1800" b="0" dirty="0">
                <a:latin typeface="宋体" panose="02010600030101010101" pitchFamily="2" charset="-122"/>
                <a:ea typeface="宋体" panose="02010600030101010101" pitchFamily="2" charset="-122"/>
              </a:rPr>
              <a:t>  </a:t>
            </a:r>
            <a:endParaRPr lang="zh-CN" sz="1800" b="0" dirty="0">
              <a:ea typeface="宋体" panose="02010600030101010101" pitchFamily="2" charset="-122"/>
            </a:endParaRPr>
          </a:p>
          <a:p>
            <a:pPr marL="0" indent="0"/>
            <a:r>
              <a:rPr lang="en-US" altLang="zh-CN" b="1" dirty="0">
                <a:ea typeface="宋体" panose="02010600030101010101" pitchFamily="2" charset="-122"/>
              </a:rPr>
              <a:t>    </a:t>
            </a:r>
            <a:r>
              <a:rPr lang="zh-CN" altLang="zh-CN" b="1" dirty="0">
                <a:ea typeface="宋体" panose="02010600030101010101" pitchFamily="2" charset="-122"/>
              </a:rPr>
              <a:t>解：</a:t>
            </a:r>
            <a:r>
              <a:rPr lang="zh-CN" sz="1800" b="0" dirty="0">
                <a:ea typeface="宋体" panose="02010600030101010101" pitchFamily="2" charset="-122"/>
              </a:rPr>
              <a:t>1）定性分析：</a:t>
            </a:r>
            <a:endParaRPr lang="en-US" altLang="zh-CN" dirty="0">
              <a:latin typeface="宋体" panose="02010600030101010101" pitchFamily="2" charset="-122"/>
              <a:ea typeface="宋体" panose="02010600030101010101" pitchFamily="2" charset="-122"/>
            </a:endParaRPr>
          </a:p>
          <a:p>
            <a:pPr marL="0" indent="0"/>
            <a:r>
              <a:rPr lang="zh-CN" sz="1800" b="0" dirty="0">
                <a:ea typeface="宋体" panose="02010600030101010101" pitchFamily="2" charset="-122"/>
              </a:rPr>
              <a:t>平行板电容器电荷、电压、电场强度之间的关系为：</a:t>
            </a:r>
            <a:endParaRPr lang="zh-CN" altLang="en-US" sz="1800" dirty="0"/>
          </a:p>
        </p:txBody>
      </p:sp>
      <p:sp>
        <p:nvSpPr>
          <p:cNvPr id="9" name="文本框 8"/>
          <p:cNvSpPr txBox="1"/>
          <p:nvPr/>
        </p:nvSpPr>
        <p:spPr>
          <a:xfrm>
            <a:off x="988060" y="4637723"/>
            <a:ext cx="5080000" cy="645160"/>
          </a:xfrm>
          <a:prstGeom prst="rect">
            <a:avLst/>
          </a:prstGeom>
          <a:noFill/>
          <a:ln w="9525">
            <a:noFill/>
          </a:ln>
        </p:spPr>
        <p:txBody>
          <a:bodyPr>
            <a:spAutoFit/>
          </a:bodyPr>
          <a:lstStyle/>
          <a:p>
            <a:pPr marL="0" indent="0"/>
            <a:r>
              <a:rPr lang="zh-CN" sz="1800" b="0" dirty="0">
                <a:ea typeface="宋体" panose="02010600030101010101" pitchFamily="2" charset="-122"/>
              </a:rPr>
              <a:t>2）定量计算：</a:t>
            </a:r>
          </a:p>
          <a:p>
            <a:pPr marL="0" indent="0"/>
            <a:r>
              <a:rPr lang="zh-CN" sz="1800" b="0" dirty="0">
                <a:ea typeface="宋体" panose="02010600030101010101" pitchFamily="2" charset="-122"/>
              </a:rPr>
              <a:t>设导电平板的面积为</a:t>
            </a:r>
            <a:r>
              <a:rPr lang="en-US" sz="1800" b="0" i="1" dirty="0">
                <a:latin typeface="Times New Roman" panose="02020603050405020304" pitchFamily="18" charset="0"/>
                <a:ea typeface="宋体" panose="02010600030101010101" pitchFamily="2" charset="-122"/>
              </a:rPr>
              <a:t>S</a:t>
            </a:r>
            <a:r>
              <a:rPr lang="zh-CN" sz="1800" b="0" dirty="0">
                <a:ea typeface="宋体" panose="02010600030101010101" pitchFamily="2" charset="-122"/>
              </a:rPr>
              <a:t>。两平板间的间隔为</a:t>
            </a:r>
            <a:endParaRPr lang="zh-CN" altLang="en-US" sz="1800" dirty="0"/>
          </a:p>
        </p:txBody>
      </p:sp>
      <p:graphicFrame>
        <p:nvGraphicFramePr>
          <p:cNvPr id="12" name="对象 -2147482553"/>
          <p:cNvGraphicFramePr>
            <a:graphicFrameLocks noChangeAspect="1"/>
          </p:cNvGraphicFramePr>
          <p:nvPr/>
        </p:nvGraphicFramePr>
        <p:xfrm>
          <a:off x="5333365" y="4914265"/>
          <a:ext cx="902335" cy="307340"/>
        </p:xfrm>
        <a:graphic>
          <a:graphicData uri="http://schemas.openxmlformats.org/presentationml/2006/ole">
            <mc:AlternateContent xmlns:mc="http://schemas.openxmlformats.org/markup-compatibility/2006">
              <mc:Choice xmlns:v="urn:schemas-microsoft-com:vml" Requires="v">
                <p:oleObj spid="_x0000_s12703" r:id="rId6" imgW="520700" imgH="177165" progId="Equation.KSEE3">
                  <p:embed/>
                </p:oleObj>
              </mc:Choice>
              <mc:Fallback>
                <p:oleObj r:id="rId6" imgW="520700" imgH="177165" progId="Equation.KSEE3">
                  <p:embed/>
                  <p:pic>
                    <p:nvPicPr>
                      <p:cNvPr id="0" name="图片 7"/>
                      <p:cNvPicPr/>
                      <p:nvPr/>
                    </p:nvPicPr>
                    <p:blipFill>
                      <a:blip r:embed="rId7"/>
                      <a:stretch>
                        <a:fillRect/>
                      </a:stretch>
                    </p:blipFill>
                    <p:spPr>
                      <a:xfrm>
                        <a:off x="5333365" y="4914265"/>
                        <a:ext cx="902335" cy="307340"/>
                      </a:xfrm>
                      <a:prstGeom prst="rect">
                        <a:avLst/>
                      </a:prstGeom>
                      <a:noFill/>
                      <a:ln w="38100">
                        <a:noFill/>
                        <a:miter/>
                      </a:ln>
                    </p:spPr>
                  </p:pic>
                </p:oleObj>
              </mc:Fallback>
            </mc:AlternateContent>
          </a:graphicData>
        </a:graphic>
      </p:graphicFrame>
      <p:sp>
        <p:nvSpPr>
          <p:cNvPr id="14" name="文本框 13"/>
          <p:cNvSpPr txBox="1"/>
          <p:nvPr/>
        </p:nvSpPr>
        <p:spPr>
          <a:xfrm>
            <a:off x="6112510" y="4883785"/>
            <a:ext cx="3022600" cy="368300"/>
          </a:xfrm>
          <a:prstGeom prst="rect">
            <a:avLst/>
          </a:prstGeom>
          <a:noFill/>
          <a:ln w="9525">
            <a:noFill/>
          </a:ln>
        </p:spPr>
        <p:txBody>
          <a:bodyPr wrap="square">
            <a:spAutoFit/>
          </a:bodyPr>
          <a:lstStyle/>
          <a:p>
            <a:pPr marL="0" indent="0"/>
            <a:r>
              <a:rPr lang="zh-CN" sz="1800" b="0">
                <a:ea typeface="宋体" panose="02010600030101010101" pitchFamily="2" charset="-122"/>
              </a:rPr>
              <a:t>。显然，绝缘导电片的厚度</a:t>
            </a:r>
            <a:endParaRPr lang="zh-CN" altLang="en-US" sz="1800"/>
          </a:p>
        </p:txBody>
      </p:sp>
      <p:graphicFrame>
        <p:nvGraphicFramePr>
          <p:cNvPr id="15" name="对象 -2147482552"/>
          <p:cNvGraphicFramePr>
            <a:graphicFrameLocks noChangeAspect="1"/>
          </p:cNvGraphicFramePr>
          <p:nvPr/>
        </p:nvGraphicFramePr>
        <p:xfrm>
          <a:off x="632460" y="5348605"/>
          <a:ext cx="1329690" cy="528320"/>
        </p:xfrm>
        <a:graphic>
          <a:graphicData uri="http://schemas.openxmlformats.org/presentationml/2006/ole">
            <mc:AlternateContent xmlns:mc="http://schemas.openxmlformats.org/markup-compatibility/2006">
              <mc:Choice xmlns:v="urn:schemas-microsoft-com:vml" Requires="v">
                <p:oleObj spid="_x0000_s12704" r:id="rId8" imgW="990600" imgH="393700" progId="Equation.KSEE3">
                  <p:embed/>
                </p:oleObj>
              </mc:Choice>
              <mc:Fallback>
                <p:oleObj r:id="rId8" imgW="990600" imgH="393700" progId="Equation.KSEE3">
                  <p:embed/>
                  <p:pic>
                    <p:nvPicPr>
                      <p:cNvPr id="0" name="图片 11"/>
                      <p:cNvPicPr/>
                      <p:nvPr/>
                    </p:nvPicPr>
                    <p:blipFill>
                      <a:blip r:embed="rId9"/>
                      <a:stretch>
                        <a:fillRect/>
                      </a:stretch>
                    </p:blipFill>
                    <p:spPr>
                      <a:xfrm>
                        <a:off x="632460" y="5348605"/>
                        <a:ext cx="1329690" cy="528320"/>
                      </a:xfrm>
                      <a:prstGeom prst="rect">
                        <a:avLst/>
                      </a:prstGeom>
                      <a:noFill/>
                      <a:ln w="38100">
                        <a:noFill/>
                        <a:miter/>
                      </a:ln>
                    </p:spPr>
                  </p:pic>
                </p:oleObj>
              </mc:Fallback>
            </mc:AlternateContent>
          </a:graphicData>
        </a:graphic>
      </p:graphicFrame>
      <p:sp>
        <p:nvSpPr>
          <p:cNvPr id="17" name="文本框 16"/>
          <p:cNvSpPr txBox="1"/>
          <p:nvPr/>
        </p:nvSpPr>
        <p:spPr>
          <a:xfrm>
            <a:off x="1962150" y="5461000"/>
            <a:ext cx="2088515" cy="368300"/>
          </a:xfrm>
          <a:prstGeom prst="rect">
            <a:avLst/>
          </a:prstGeom>
          <a:noFill/>
          <a:ln w="9525">
            <a:noFill/>
          </a:ln>
        </p:spPr>
        <p:txBody>
          <a:bodyPr wrap="square">
            <a:spAutoFit/>
          </a:bodyPr>
          <a:lstStyle/>
          <a:p>
            <a:pPr marL="0" indent="0"/>
            <a:r>
              <a:rPr lang="zh-CN" sz="1800" b="0">
                <a:ea typeface="宋体" panose="02010600030101010101" pitchFamily="2" charset="-122"/>
              </a:rPr>
              <a:t>。平板间的电压为</a:t>
            </a:r>
            <a:endParaRPr lang="zh-CN" altLang="en-US" sz="1800"/>
          </a:p>
        </p:txBody>
      </p:sp>
      <p:graphicFrame>
        <p:nvGraphicFramePr>
          <p:cNvPr id="18" name="对象 -2147482551"/>
          <p:cNvGraphicFramePr>
            <a:graphicFrameLocks noChangeAspect="1"/>
          </p:cNvGraphicFramePr>
          <p:nvPr/>
        </p:nvGraphicFramePr>
        <p:xfrm>
          <a:off x="3945890" y="5483860"/>
          <a:ext cx="1037590" cy="346075"/>
        </p:xfrm>
        <a:graphic>
          <a:graphicData uri="http://schemas.openxmlformats.org/presentationml/2006/ole">
            <mc:AlternateContent xmlns:mc="http://schemas.openxmlformats.org/markup-compatibility/2006">
              <mc:Choice xmlns:v="urn:schemas-microsoft-com:vml" Requires="v">
                <p:oleObj spid="_x0000_s12705" r:id="rId10" imgW="685800" imgH="228600" progId="Equation.KSEE3">
                  <p:embed/>
                </p:oleObj>
              </mc:Choice>
              <mc:Fallback>
                <p:oleObj r:id="rId10" imgW="685800" imgH="228600" progId="Equation.KSEE3">
                  <p:embed/>
                  <p:pic>
                    <p:nvPicPr>
                      <p:cNvPr id="0" name="图片 13"/>
                      <p:cNvPicPr/>
                      <p:nvPr/>
                    </p:nvPicPr>
                    <p:blipFill>
                      <a:blip r:embed="rId11"/>
                      <a:stretch>
                        <a:fillRect/>
                      </a:stretch>
                    </p:blipFill>
                    <p:spPr>
                      <a:xfrm>
                        <a:off x="3945890" y="5483860"/>
                        <a:ext cx="1037590" cy="346075"/>
                      </a:xfrm>
                      <a:prstGeom prst="rect">
                        <a:avLst/>
                      </a:prstGeom>
                      <a:noFill/>
                      <a:ln w="38100">
                        <a:noFill/>
                        <a:miter/>
                      </a:ln>
                    </p:spPr>
                  </p:pic>
                </p:oleObj>
              </mc:Fallback>
            </mc:AlternateContent>
          </a:graphicData>
        </a:graphic>
      </p:graphicFrame>
      <p:sp>
        <p:nvSpPr>
          <p:cNvPr id="20" name="文本框 19"/>
          <p:cNvSpPr txBox="1"/>
          <p:nvPr/>
        </p:nvSpPr>
        <p:spPr>
          <a:xfrm>
            <a:off x="4983480" y="5483860"/>
            <a:ext cx="574040" cy="368300"/>
          </a:xfrm>
          <a:prstGeom prst="rect">
            <a:avLst/>
          </a:prstGeom>
          <a:noFill/>
          <a:ln w="9525">
            <a:noFill/>
          </a:ln>
        </p:spPr>
        <p:txBody>
          <a:bodyPr wrap="square">
            <a:spAutoFit/>
          </a:bodyPr>
          <a:lstStyle/>
          <a:p>
            <a:pPr marL="0" indent="0"/>
            <a:r>
              <a:rPr lang="zh-CN" sz="1800" b="0">
                <a:ea typeface="宋体" panose="02010600030101010101" pitchFamily="2" charset="-122"/>
              </a:rPr>
              <a:t>。</a:t>
            </a:r>
            <a:endParaRPr lang="zh-CN" altLang="en-US" sz="1800"/>
          </a:p>
        </p:txBody>
      </p:sp>
      <p:graphicFrame>
        <p:nvGraphicFramePr>
          <p:cNvPr id="8" name="对象 7"/>
          <p:cNvGraphicFramePr>
            <a:graphicFrameLocks noChangeAspect="1"/>
          </p:cNvGraphicFramePr>
          <p:nvPr>
            <p:extLst>
              <p:ext uri="{D42A27DB-BD31-4B8C-83A1-F6EECF244321}">
                <p14:modId xmlns:p14="http://schemas.microsoft.com/office/powerpoint/2010/main" val="2964592674"/>
              </p:ext>
            </p:extLst>
          </p:nvPr>
        </p:nvGraphicFramePr>
        <p:xfrm>
          <a:off x="3275013" y="4038600"/>
          <a:ext cx="3038475" cy="704850"/>
        </p:xfrm>
        <a:graphic>
          <a:graphicData uri="http://schemas.openxmlformats.org/presentationml/2006/ole">
            <mc:AlternateContent xmlns:mc="http://schemas.openxmlformats.org/markup-compatibility/2006">
              <mc:Choice xmlns:v="urn:schemas-microsoft-com:vml" Requires="v">
                <p:oleObj spid="_x0000_s12706" name="AxMath" r:id="rId12" imgW="1519920" imgH="352800" progId="Equation.AxMath">
                  <p:embed/>
                </p:oleObj>
              </mc:Choice>
              <mc:Fallback>
                <p:oleObj name="AxMath" r:id="rId12" imgW="1519920" imgH="352800" progId="Equation.AxMath">
                  <p:embed/>
                  <p:pic>
                    <p:nvPicPr>
                      <p:cNvPr id="0" name=""/>
                      <p:cNvPicPr/>
                      <p:nvPr/>
                    </p:nvPicPr>
                    <p:blipFill>
                      <a:blip r:embed="rId13"/>
                      <a:stretch>
                        <a:fillRect/>
                      </a:stretch>
                    </p:blipFill>
                    <p:spPr>
                      <a:xfrm>
                        <a:off x="3275013" y="4038600"/>
                        <a:ext cx="3038475" cy="704850"/>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二、电容与部分电容</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17</a:t>
            </a:fld>
            <a:endParaRPr lang="zh-CN" dirty="0"/>
          </a:p>
        </p:txBody>
      </p:sp>
      <p:sp>
        <p:nvSpPr>
          <p:cNvPr id="100" name="文本框 99"/>
          <p:cNvSpPr txBox="1"/>
          <p:nvPr/>
        </p:nvSpPr>
        <p:spPr>
          <a:xfrm>
            <a:off x="1002665" y="1405255"/>
            <a:ext cx="5080000" cy="368300"/>
          </a:xfrm>
          <a:prstGeom prst="rect">
            <a:avLst/>
          </a:prstGeom>
          <a:noFill/>
          <a:ln w="9525">
            <a:noFill/>
          </a:ln>
        </p:spPr>
        <p:txBody>
          <a:bodyPr>
            <a:spAutoFit/>
          </a:bodyPr>
          <a:lstStyle/>
          <a:p>
            <a:pPr marL="0" indent="0"/>
            <a:r>
              <a:rPr lang="zh-CN" sz="1800" b="0">
                <a:ea typeface="宋体" panose="02010600030101010101" pitchFamily="2" charset="-122"/>
              </a:rPr>
              <a:t>（1）忽略边缘效应，未插入绝缘导电片时：</a:t>
            </a:r>
            <a:endParaRPr lang="zh-CN" altLang="en-US" sz="1800"/>
          </a:p>
        </p:txBody>
      </p:sp>
      <p:graphicFrame>
        <p:nvGraphicFramePr>
          <p:cNvPr id="3" name="对象 -2147482550"/>
          <p:cNvGraphicFramePr>
            <a:graphicFrameLocks noChangeAspect="1"/>
          </p:cNvGraphicFramePr>
          <p:nvPr/>
        </p:nvGraphicFramePr>
        <p:xfrm>
          <a:off x="2047875" y="1923415"/>
          <a:ext cx="1867535" cy="603250"/>
        </p:xfrm>
        <a:graphic>
          <a:graphicData uri="http://schemas.openxmlformats.org/presentationml/2006/ole">
            <mc:AlternateContent xmlns:mc="http://schemas.openxmlformats.org/markup-compatibility/2006">
              <mc:Choice xmlns:v="urn:schemas-microsoft-com:vml" Requires="v">
                <p:oleObj spid="_x0000_s13787" r:id="rId4" imgW="1219200" imgH="393700" progId="Equation.KSEE3">
                  <p:embed/>
                </p:oleObj>
              </mc:Choice>
              <mc:Fallback>
                <p:oleObj r:id="rId4" imgW="1219200" imgH="393700" progId="Equation.KSEE3">
                  <p:embed/>
                  <p:pic>
                    <p:nvPicPr>
                      <p:cNvPr id="0" name="图片 20"/>
                      <p:cNvPicPr/>
                      <p:nvPr/>
                    </p:nvPicPr>
                    <p:blipFill>
                      <a:blip r:embed="rId5"/>
                      <a:stretch>
                        <a:fillRect/>
                      </a:stretch>
                    </p:blipFill>
                    <p:spPr>
                      <a:xfrm>
                        <a:off x="2047875" y="1923415"/>
                        <a:ext cx="1867535" cy="603250"/>
                      </a:xfrm>
                      <a:prstGeom prst="rect">
                        <a:avLst/>
                      </a:prstGeom>
                      <a:noFill/>
                      <a:ln w="38100">
                        <a:noFill/>
                        <a:miter/>
                      </a:ln>
                    </p:spPr>
                  </p:pic>
                </p:oleObj>
              </mc:Fallback>
            </mc:AlternateContent>
          </a:graphicData>
        </a:graphic>
      </p:graphicFrame>
      <p:graphicFrame>
        <p:nvGraphicFramePr>
          <p:cNvPr id="4" name="对象 -2147482549"/>
          <p:cNvGraphicFramePr>
            <a:graphicFrameLocks noChangeAspect="1"/>
          </p:cNvGraphicFramePr>
          <p:nvPr/>
        </p:nvGraphicFramePr>
        <p:xfrm>
          <a:off x="4431030" y="1989455"/>
          <a:ext cx="2379980" cy="594995"/>
        </p:xfrm>
        <a:graphic>
          <a:graphicData uri="http://schemas.openxmlformats.org/presentationml/2006/ole">
            <mc:AlternateContent xmlns:mc="http://schemas.openxmlformats.org/markup-compatibility/2006">
              <mc:Choice xmlns:v="urn:schemas-microsoft-com:vml" Requires="v">
                <p:oleObj spid="_x0000_s13788" r:id="rId6" imgW="1574800" imgH="393700" progId="Equation.KSEE3">
                  <p:embed/>
                </p:oleObj>
              </mc:Choice>
              <mc:Fallback>
                <p:oleObj r:id="rId6" imgW="1574800" imgH="393700" progId="Equation.KSEE3">
                  <p:embed/>
                  <p:pic>
                    <p:nvPicPr>
                      <p:cNvPr id="0" name="图片 21"/>
                      <p:cNvPicPr/>
                      <p:nvPr/>
                    </p:nvPicPr>
                    <p:blipFill>
                      <a:blip r:embed="rId7"/>
                      <a:stretch>
                        <a:fillRect/>
                      </a:stretch>
                    </p:blipFill>
                    <p:spPr>
                      <a:xfrm>
                        <a:off x="4431030" y="1989455"/>
                        <a:ext cx="2379980" cy="594995"/>
                      </a:xfrm>
                      <a:prstGeom prst="rect">
                        <a:avLst/>
                      </a:prstGeom>
                      <a:noFill/>
                      <a:ln w="38100">
                        <a:noFill/>
                        <a:miter/>
                      </a:ln>
                    </p:spPr>
                  </p:pic>
                </p:oleObj>
              </mc:Fallback>
            </mc:AlternateContent>
          </a:graphicData>
        </a:graphic>
      </p:graphicFrame>
      <p:sp>
        <p:nvSpPr>
          <p:cNvPr id="23" name="文本框 22"/>
          <p:cNvSpPr txBox="1"/>
          <p:nvPr/>
        </p:nvSpPr>
        <p:spPr>
          <a:xfrm>
            <a:off x="1570355" y="2526665"/>
            <a:ext cx="1856105" cy="368300"/>
          </a:xfrm>
          <a:prstGeom prst="rect">
            <a:avLst/>
          </a:prstGeom>
          <a:noFill/>
          <a:ln w="9525">
            <a:noFill/>
          </a:ln>
        </p:spPr>
        <p:txBody>
          <a:bodyPr wrap="square">
            <a:spAutoFit/>
          </a:bodyPr>
          <a:lstStyle/>
          <a:p>
            <a:pPr marL="0" indent="0"/>
            <a:r>
              <a:rPr lang="zh-CN" sz="1800" b="0">
                <a:ea typeface="宋体" panose="02010600030101010101" pitchFamily="2" charset="-122"/>
              </a:rPr>
              <a:t>插入导电片后</a:t>
            </a:r>
            <a:endParaRPr lang="zh-CN" altLang="en-US" sz="1800"/>
          </a:p>
        </p:txBody>
      </p:sp>
      <p:graphicFrame>
        <p:nvGraphicFramePr>
          <p:cNvPr id="5" name="对象 -2147482548"/>
          <p:cNvGraphicFramePr>
            <a:graphicFrameLocks noChangeAspect="1"/>
          </p:cNvGraphicFramePr>
          <p:nvPr/>
        </p:nvGraphicFramePr>
        <p:xfrm>
          <a:off x="1793240" y="2894965"/>
          <a:ext cx="2727960" cy="631190"/>
        </p:xfrm>
        <a:graphic>
          <a:graphicData uri="http://schemas.openxmlformats.org/presentationml/2006/ole">
            <mc:AlternateContent xmlns:mc="http://schemas.openxmlformats.org/markup-compatibility/2006">
              <mc:Choice xmlns:v="urn:schemas-microsoft-com:vml" Requires="v">
                <p:oleObj spid="_x0000_s13789" r:id="rId8" imgW="1701800" imgH="393700" progId="Equation.KSEE3">
                  <p:embed/>
                </p:oleObj>
              </mc:Choice>
              <mc:Fallback>
                <p:oleObj r:id="rId8" imgW="1701800" imgH="393700" progId="Equation.KSEE3">
                  <p:embed/>
                  <p:pic>
                    <p:nvPicPr>
                      <p:cNvPr id="0" name="图片 23"/>
                      <p:cNvPicPr/>
                      <p:nvPr/>
                    </p:nvPicPr>
                    <p:blipFill>
                      <a:blip r:embed="rId9"/>
                      <a:stretch>
                        <a:fillRect/>
                      </a:stretch>
                    </p:blipFill>
                    <p:spPr>
                      <a:xfrm>
                        <a:off x="1793240" y="2894965"/>
                        <a:ext cx="2727960" cy="631190"/>
                      </a:xfrm>
                      <a:prstGeom prst="rect">
                        <a:avLst/>
                      </a:prstGeom>
                      <a:noFill/>
                      <a:ln w="38100">
                        <a:noFill/>
                        <a:miter/>
                      </a:ln>
                    </p:spPr>
                  </p:pic>
                </p:oleObj>
              </mc:Fallback>
            </mc:AlternateContent>
          </a:graphicData>
        </a:graphic>
      </p:graphicFrame>
      <p:graphicFrame>
        <p:nvGraphicFramePr>
          <p:cNvPr id="7" name="对象 -2147482547"/>
          <p:cNvGraphicFramePr>
            <a:graphicFrameLocks noChangeAspect="1"/>
          </p:cNvGraphicFramePr>
          <p:nvPr/>
        </p:nvGraphicFramePr>
        <p:xfrm>
          <a:off x="4852670" y="2894965"/>
          <a:ext cx="3062605" cy="645160"/>
        </p:xfrm>
        <a:graphic>
          <a:graphicData uri="http://schemas.openxmlformats.org/presentationml/2006/ole">
            <mc:AlternateContent xmlns:mc="http://schemas.openxmlformats.org/markup-compatibility/2006">
              <mc:Choice xmlns:v="urn:schemas-microsoft-com:vml" Requires="v">
                <p:oleObj spid="_x0000_s13790" r:id="rId10" imgW="2171700" imgH="457200" progId="Equation.KSEE3">
                  <p:embed/>
                </p:oleObj>
              </mc:Choice>
              <mc:Fallback>
                <p:oleObj r:id="rId10" imgW="2171700" imgH="457200" progId="Equation.KSEE3">
                  <p:embed/>
                  <p:pic>
                    <p:nvPicPr>
                      <p:cNvPr id="0" name="图片 24"/>
                      <p:cNvPicPr/>
                      <p:nvPr/>
                    </p:nvPicPr>
                    <p:blipFill>
                      <a:blip r:embed="rId11"/>
                      <a:stretch>
                        <a:fillRect/>
                      </a:stretch>
                    </p:blipFill>
                    <p:spPr>
                      <a:xfrm>
                        <a:off x="4852670" y="2894965"/>
                        <a:ext cx="3062605" cy="645160"/>
                      </a:xfrm>
                      <a:prstGeom prst="rect">
                        <a:avLst/>
                      </a:prstGeom>
                      <a:noFill/>
                      <a:ln w="38100">
                        <a:noFill/>
                        <a:miter/>
                      </a:ln>
                    </p:spPr>
                  </p:pic>
                </p:oleObj>
              </mc:Fallback>
            </mc:AlternateContent>
          </a:graphicData>
        </a:graphic>
      </p:graphicFrame>
      <p:sp>
        <p:nvSpPr>
          <p:cNvPr id="26" name="文本框 25"/>
          <p:cNvSpPr txBox="1"/>
          <p:nvPr/>
        </p:nvSpPr>
        <p:spPr>
          <a:xfrm>
            <a:off x="1570355" y="3646805"/>
            <a:ext cx="5080000" cy="368300"/>
          </a:xfrm>
          <a:prstGeom prst="rect">
            <a:avLst/>
          </a:prstGeom>
          <a:noFill/>
          <a:ln w="9525">
            <a:noFill/>
          </a:ln>
        </p:spPr>
        <p:txBody>
          <a:bodyPr>
            <a:spAutoFit/>
          </a:bodyPr>
          <a:lstStyle/>
          <a:p>
            <a:pPr marL="0" indent="0"/>
            <a:r>
              <a:rPr lang="zh-CN" sz="1800" b="0" dirty="0">
                <a:ea typeface="宋体" panose="02010600030101010101" pitchFamily="2" charset="-122"/>
              </a:rPr>
              <a:t>所以，导电片吸收的能量为：</a:t>
            </a:r>
            <a:endParaRPr lang="zh-CN" altLang="en-US" sz="1800" dirty="0"/>
          </a:p>
        </p:txBody>
      </p:sp>
      <p:sp>
        <p:nvSpPr>
          <p:cNvPr id="28" name="文本框 27"/>
          <p:cNvSpPr txBox="1"/>
          <p:nvPr/>
        </p:nvSpPr>
        <p:spPr>
          <a:xfrm>
            <a:off x="1107440" y="4645025"/>
            <a:ext cx="7793355" cy="645160"/>
          </a:xfrm>
          <a:prstGeom prst="rect">
            <a:avLst/>
          </a:prstGeom>
          <a:noFill/>
          <a:ln w="9525">
            <a:noFill/>
          </a:ln>
        </p:spPr>
        <p:txBody>
          <a:bodyPr wrap="square">
            <a:spAutoFit/>
          </a:bodyPr>
          <a:lstStyle/>
          <a:p>
            <a:pPr marL="0" indent="0"/>
            <a:r>
              <a:rPr lang="en-US" altLang="zh-CN" sz="1800" b="0" dirty="0">
                <a:ea typeface="宋体" panose="02010600030101010101" pitchFamily="2" charset="-122"/>
              </a:rPr>
              <a:t>    </a:t>
            </a:r>
            <a:r>
              <a:rPr lang="zh-CN" sz="1800" b="0" dirty="0">
                <a:ea typeface="宋体" panose="02010600030101010101" pitchFamily="2" charset="-122"/>
              </a:rPr>
              <a:t>这部分能量使绝缘导电片的正、负电荷分离，在导电片进入极板间时，做机械功。</a:t>
            </a:r>
            <a:endParaRPr lang="zh-CN" altLang="en-US" sz="1800" dirty="0"/>
          </a:p>
        </p:txBody>
      </p:sp>
      <p:sp>
        <p:nvSpPr>
          <p:cNvPr id="29" name="文本框 28"/>
          <p:cNvSpPr txBox="1"/>
          <p:nvPr/>
        </p:nvSpPr>
        <p:spPr>
          <a:xfrm>
            <a:off x="1570355" y="5350510"/>
            <a:ext cx="5502910" cy="368300"/>
          </a:xfrm>
          <a:prstGeom prst="rect">
            <a:avLst/>
          </a:prstGeom>
          <a:noFill/>
          <a:ln w="9525">
            <a:noFill/>
          </a:ln>
        </p:spPr>
        <p:txBody>
          <a:bodyPr wrap="square">
            <a:spAutoFit/>
          </a:bodyPr>
          <a:lstStyle/>
          <a:p>
            <a:pPr marL="0" indent="0"/>
            <a:r>
              <a:rPr lang="zh-CN" sz="1800" b="0">
                <a:ea typeface="宋体" panose="02010600030101010101" pitchFamily="2" charset="-122"/>
              </a:rPr>
              <a:t>这是一常电荷系统，电荷守恒，各极板电荷量不变，</a:t>
            </a:r>
            <a:endParaRPr lang="zh-CN" altLang="en-US" sz="1800"/>
          </a:p>
        </p:txBody>
      </p:sp>
      <p:graphicFrame>
        <p:nvGraphicFramePr>
          <p:cNvPr id="9" name="对象 -2147482545"/>
          <p:cNvGraphicFramePr>
            <a:graphicFrameLocks noChangeAspect="1"/>
          </p:cNvGraphicFramePr>
          <p:nvPr/>
        </p:nvGraphicFramePr>
        <p:xfrm>
          <a:off x="6811010" y="5394960"/>
          <a:ext cx="612140" cy="280035"/>
        </p:xfrm>
        <a:graphic>
          <a:graphicData uri="http://schemas.openxmlformats.org/presentationml/2006/ole">
            <mc:AlternateContent xmlns:mc="http://schemas.openxmlformats.org/markup-compatibility/2006">
              <mc:Choice xmlns:v="urn:schemas-microsoft-com:vml" Requires="v">
                <p:oleObj spid="_x0000_s13791" r:id="rId12" imgW="444500" imgH="203200" progId="Equation.KSEE3">
                  <p:embed/>
                </p:oleObj>
              </mc:Choice>
              <mc:Fallback>
                <p:oleObj r:id="rId12" imgW="444500" imgH="203200" progId="Equation.KSEE3">
                  <p:embed/>
                  <p:pic>
                    <p:nvPicPr>
                      <p:cNvPr id="0" name="图片 29"/>
                      <p:cNvPicPr/>
                      <p:nvPr/>
                    </p:nvPicPr>
                    <p:blipFill>
                      <a:blip r:embed="rId13"/>
                      <a:stretch>
                        <a:fillRect/>
                      </a:stretch>
                    </p:blipFill>
                    <p:spPr>
                      <a:xfrm>
                        <a:off x="6811010" y="5394960"/>
                        <a:ext cx="612140" cy="280035"/>
                      </a:xfrm>
                      <a:prstGeom prst="rect">
                        <a:avLst/>
                      </a:prstGeom>
                      <a:noFill/>
                      <a:ln w="38100">
                        <a:noFill/>
                        <a:miter/>
                      </a:ln>
                    </p:spPr>
                  </p:pic>
                </p:oleObj>
              </mc:Fallback>
            </mc:AlternateContent>
          </a:graphicData>
        </a:graphic>
      </p:graphicFrame>
      <p:sp>
        <p:nvSpPr>
          <p:cNvPr id="31" name="文本框 30"/>
          <p:cNvSpPr txBox="1"/>
          <p:nvPr/>
        </p:nvSpPr>
        <p:spPr>
          <a:xfrm>
            <a:off x="7423150" y="5350510"/>
            <a:ext cx="1097280" cy="368300"/>
          </a:xfrm>
          <a:prstGeom prst="rect">
            <a:avLst/>
          </a:prstGeom>
          <a:noFill/>
          <a:ln w="9525">
            <a:noFill/>
          </a:ln>
        </p:spPr>
        <p:txBody>
          <a:bodyPr wrap="square">
            <a:spAutoFit/>
          </a:bodyPr>
          <a:lstStyle/>
          <a:p>
            <a:pPr marL="0" indent="0"/>
            <a:r>
              <a:rPr lang="zh-CN" sz="1800" b="0">
                <a:ea typeface="宋体" panose="02010600030101010101" pitchFamily="2" charset="-122"/>
              </a:rPr>
              <a:t>。而插入</a:t>
            </a:r>
            <a:endParaRPr lang="zh-CN" altLang="en-US" sz="1800"/>
          </a:p>
        </p:txBody>
      </p:sp>
      <p:sp>
        <p:nvSpPr>
          <p:cNvPr id="32" name="文本框 31"/>
          <p:cNvSpPr txBox="1"/>
          <p:nvPr/>
        </p:nvSpPr>
        <p:spPr>
          <a:xfrm>
            <a:off x="1165225" y="5718810"/>
            <a:ext cx="2818765" cy="368300"/>
          </a:xfrm>
          <a:prstGeom prst="rect">
            <a:avLst/>
          </a:prstGeom>
          <a:noFill/>
        </p:spPr>
        <p:txBody>
          <a:bodyPr wrap="square" rtlCol="0" anchor="t">
            <a:spAutoFit/>
          </a:bodyPr>
          <a:lstStyle/>
          <a:p>
            <a:pPr marL="0" indent="0"/>
            <a:r>
              <a:rPr lang="zh-CN">
                <a:ea typeface="宋体" panose="02010600030101010101" pitchFamily="2" charset="-122"/>
                <a:sym typeface="+mn-ea"/>
              </a:rPr>
              <a:t>绝缘导电片后的电压为：</a:t>
            </a:r>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889568114"/>
              </p:ext>
            </p:extLst>
          </p:nvPr>
        </p:nvGraphicFramePr>
        <p:xfrm>
          <a:off x="2547752" y="4095677"/>
          <a:ext cx="1757415" cy="549348"/>
        </p:xfrm>
        <a:graphic>
          <a:graphicData uri="http://schemas.openxmlformats.org/presentationml/2006/ole">
            <mc:AlternateContent xmlns:mc="http://schemas.openxmlformats.org/markup-compatibility/2006">
              <mc:Choice xmlns:v="urn:schemas-microsoft-com:vml" Requires="v">
                <p:oleObj spid="_x0000_s13792" name="AxMath" r:id="rId14" imgW="1122480" imgH="351000" progId="Equation.AxMath">
                  <p:embed/>
                </p:oleObj>
              </mc:Choice>
              <mc:Fallback>
                <p:oleObj name="AxMath" r:id="rId14" imgW="1122480" imgH="351000" progId="Equation.AxMath">
                  <p:embed/>
                  <p:pic>
                    <p:nvPicPr>
                      <p:cNvPr id="0" name=""/>
                      <p:cNvPicPr/>
                      <p:nvPr/>
                    </p:nvPicPr>
                    <p:blipFill>
                      <a:blip r:embed="rId15"/>
                      <a:stretch>
                        <a:fillRect/>
                      </a:stretch>
                    </p:blipFill>
                    <p:spPr>
                      <a:xfrm>
                        <a:off x="2547752" y="4095677"/>
                        <a:ext cx="1757415" cy="549348"/>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二、电容与部分电容</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18</a:t>
            </a:fld>
            <a:endParaRPr lang="zh-CN" dirty="0"/>
          </a:p>
        </p:txBody>
      </p:sp>
      <p:sp>
        <p:nvSpPr>
          <p:cNvPr id="10" name="文本框 9"/>
          <p:cNvSpPr txBox="1"/>
          <p:nvPr/>
        </p:nvSpPr>
        <p:spPr>
          <a:xfrm>
            <a:off x="1271905" y="2069465"/>
            <a:ext cx="5080000" cy="368300"/>
          </a:xfrm>
          <a:prstGeom prst="rect">
            <a:avLst/>
          </a:prstGeom>
          <a:noFill/>
          <a:ln w="9525">
            <a:noFill/>
          </a:ln>
        </p:spPr>
        <p:txBody>
          <a:bodyPr>
            <a:spAutoFit/>
          </a:bodyPr>
          <a:lstStyle/>
          <a:p>
            <a:pPr marL="0" indent="0"/>
            <a:r>
              <a:rPr lang="zh-CN" sz="1800" b="0">
                <a:ea typeface="宋体" panose="02010600030101010101" pitchFamily="2" charset="-122"/>
              </a:rPr>
              <a:t>所以电压的改变量为：</a:t>
            </a:r>
            <a:endParaRPr lang="zh-CN" altLang="en-US" sz="1800"/>
          </a:p>
        </p:txBody>
      </p:sp>
      <p:graphicFrame>
        <p:nvGraphicFramePr>
          <p:cNvPr id="4" name="对象 -2147482543"/>
          <p:cNvGraphicFramePr>
            <a:graphicFrameLocks noChangeAspect="1"/>
          </p:cNvGraphicFramePr>
          <p:nvPr/>
        </p:nvGraphicFramePr>
        <p:xfrm>
          <a:off x="2331085" y="2564130"/>
          <a:ext cx="2433320" cy="391160"/>
        </p:xfrm>
        <a:graphic>
          <a:graphicData uri="http://schemas.openxmlformats.org/presentationml/2006/ole">
            <mc:AlternateContent xmlns:mc="http://schemas.openxmlformats.org/markup-compatibility/2006">
              <mc:Choice xmlns:v="urn:schemas-microsoft-com:vml" Requires="v">
                <p:oleObj spid="_x0000_s14837" r:id="rId4" imgW="1422400" imgH="228600" progId="Equation.KSEE3">
                  <p:embed/>
                </p:oleObj>
              </mc:Choice>
              <mc:Fallback>
                <p:oleObj r:id="rId4" imgW="1422400" imgH="228600" progId="Equation.KSEE3">
                  <p:embed/>
                  <p:pic>
                    <p:nvPicPr>
                      <p:cNvPr id="0" name="图片 10"/>
                      <p:cNvPicPr/>
                      <p:nvPr/>
                    </p:nvPicPr>
                    <p:blipFill>
                      <a:blip r:embed="rId5"/>
                      <a:stretch>
                        <a:fillRect/>
                      </a:stretch>
                    </p:blipFill>
                    <p:spPr>
                      <a:xfrm>
                        <a:off x="2331085" y="2564130"/>
                        <a:ext cx="2433320" cy="391160"/>
                      </a:xfrm>
                      <a:prstGeom prst="rect">
                        <a:avLst/>
                      </a:prstGeom>
                      <a:noFill/>
                      <a:ln w="38100">
                        <a:noFill/>
                        <a:miter/>
                      </a:ln>
                    </p:spPr>
                  </p:pic>
                </p:oleObj>
              </mc:Fallback>
            </mc:AlternateContent>
          </a:graphicData>
        </a:graphic>
      </p:graphicFrame>
      <p:sp>
        <p:nvSpPr>
          <p:cNvPr id="12" name="文本框 11"/>
          <p:cNvSpPr txBox="1"/>
          <p:nvPr/>
        </p:nvSpPr>
        <p:spPr>
          <a:xfrm>
            <a:off x="1165225" y="3021965"/>
            <a:ext cx="5080000" cy="368300"/>
          </a:xfrm>
          <a:prstGeom prst="rect">
            <a:avLst/>
          </a:prstGeom>
          <a:noFill/>
          <a:ln w="9525">
            <a:noFill/>
          </a:ln>
        </p:spPr>
        <p:txBody>
          <a:bodyPr>
            <a:spAutoFit/>
          </a:bodyPr>
          <a:lstStyle/>
          <a:p>
            <a:pPr marL="0" indent="0"/>
            <a:r>
              <a:rPr lang="zh-CN" sz="1800" b="0">
                <a:ea typeface="宋体" panose="02010600030101010101" pitchFamily="2" charset="-122"/>
              </a:rPr>
              <a:t>（</a:t>
            </a:r>
            <a:r>
              <a:rPr lang="en-US" altLang="zh-CN" sz="1800" b="0">
                <a:ea typeface="宋体" panose="02010600030101010101" pitchFamily="2" charset="-122"/>
              </a:rPr>
              <a:t>2</a:t>
            </a:r>
            <a:r>
              <a:rPr lang="zh-CN" sz="1800" b="0">
                <a:ea typeface="宋体" panose="02010600030101010101" pitchFamily="2" charset="-122"/>
              </a:rPr>
              <a:t>）如果电源一直连接着，则</a:t>
            </a:r>
            <a:endParaRPr lang="zh-CN" altLang="en-US" sz="1800"/>
          </a:p>
        </p:txBody>
      </p:sp>
      <p:sp>
        <p:nvSpPr>
          <p:cNvPr id="13" name="文本框 12"/>
          <p:cNvSpPr txBox="1"/>
          <p:nvPr/>
        </p:nvSpPr>
        <p:spPr>
          <a:xfrm>
            <a:off x="2032000" y="4118928"/>
            <a:ext cx="5080000" cy="275590"/>
          </a:xfrm>
          <a:prstGeom prst="rect">
            <a:avLst/>
          </a:prstGeom>
          <a:noFill/>
          <a:ln w="9525">
            <a:noFill/>
          </a:ln>
        </p:spPr>
        <p:txBody>
          <a:bodyPr>
            <a:spAutoFit/>
          </a:bodyPr>
          <a:lstStyle/>
          <a:p>
            <a:pPr marL="0" indent="0"/>
            <a:r>
              <a:rPr lang="en-US" sz="1200" b="0">
                <a:latin typeface="宋体" panose="02010600030101010101" pitchFamily="2" charset="-122"/>
                <a:ea typeface="宋体" panose="02010600030101010101" pitchFamily="2" charset="-122"/>
              </a:rPr>
              <a:t>     </a:t>
            </a:r>
            <a:endParaRPr lang="zh-CN" altLang="en-US"/>
          </a:p>
        </p:txBody>
      </p:sp>
      <p:graphicFrame>
        <p:nvGraphicFramePr>
          <p:cNvPr id="5" name="对象 -2147482542"/>
          <p:cNvGraphicFramePr>
            <a:graphicFrameLocks noChangeAspect="1"/>
          </p:cNvGraphicFramePr>
          <p:nvPr/>
        </p:nvGraphicFramePr>
        <p:xfrm>
          <a:off x="2783205" y="3465830"/>
          <a:ext cx="913765" cy="327025"/>
        </p:xfrm>
        <a:graphic>
          <a:graphicData uri="http://schemas.openxmlformats.org/presentationml/2006/ole">
            <mc:AlternateContent xmlns:mc="http://schemas.openxmlformats.org/markup-compatibility/2006">
              <mc:Choice xmlns:v="urn:schemas-microsoft-com:vml" Requires="v">
                <p:oleObj spid="_x0000_s14838" r:id="rId6" imgW="495300" imgH="177165" progId="Equation.KSEE3">
                  <p:embed/>
                </p:oleObj>
              </mc:Choice>
              <mc:Fallback>
                <p:oleObj r:id="rId6" imgW="495300" imgH="177165" progId="Equation.KSEE3">
                  <p:embed/>
                  <p:pic>
                    <p:nvPicPr>
                      <p:cNvPr id="0" name="图片 16"/>
                      <p:cNvPicPr/>
                      <p:nvPr/>
                    </p:nvPicPr>
                    <p:blipFill>
                      <a:blip r:embed="rId7"/>
                      <a:stretch>
                        <a:fillRect/>
                      </a:stretch>
                    </p:blipFill>
                    <p:spPr>
                      <a:xfrm>
                        <a:off x="2783205" y="3465830"/>
                        <a:ext cx="913765" cy="327025"/>
                      </a:xfrm>
                      <a:prstGeom prst="rect">
                        <a:avLst/>
                      </a:prstGeom>
                      <a:noFill/>
                      <a:ln w="38100">
                        <a:noFill/>
                        <a:miter/>
                      </a:ln>
                    </p:spPr>
                  </p:pic>
                </p:oleObj>
              </mc:Fallback>
            </mc:AlternateContent>
          </a:graphicData>
        </a:graphic>
      </p:graphicFrame>
      <p:graphicFrame>
        <p:nvGraphicFramePr>
          <p:cNvPr id="7" name="对象 -2147482541"/>
          <p:cNvGraphicFramePr>
            <a:graphicFrameLocks noChangeAspect="1"/>
          </p:cNvGraphicFramePr>
          <p:nvPr/>
        </p:nvGraphicFramePr>
        <p:xfrm>
          <a:off x="4262755" y="3390265"/>
          <a:ext cx="1833880" cy="402590"/>
        </p:xfrm>
        <a:graphic>
          <a:graphicData uri="http://schemas.openxmlformats.org/presentationml/2006/ole">
            <mc:AlternateContent xmlns:mc="http://schemas.openxmlformats.org/markup-compatibility/2006">
              <mc:Choice xmlns:v="urn:schemas-microsoft-com:vml" Requires="v">
                <p:oleObj spid="_x0000_s14839" r:id="rId8" imgW="1041400" imgH="228600" progId="Equation.KSEE3">
                  <p:embed/>
                </p:oleObj>
              </mc:Choice>
              <mc:Fallback>
                <p:oleObj r:id="rId8" imgW="1041400" imgH="228600" progId="Equation.KSEE3">
                  <p:embed/>
                  <p:pic>
                    <p:nvPicPr>
                      <p:cNvPr id="0" name="图片 17"/>
                      <p:cNvPicPr/>
                      <p:nvPr/>
                    </p:nvPicPr>
                    <p:blipFill>
                      <a:blip r:embed="rId9"/>
                      <a:stretch>
                        <a:fillRect/>
                      </a:stretch>
                    </p:blipFill>
                    <p:spPr>
                      <a:xfrm>
                        <a:off x="4262755" y="3390265"/>
                        <a:ext cx="1833880" cy="402590"/>
                      </a:xfrm>
                      <a:prstGeom prst="rect">
                        <a:avLst/>
                      </a:prstGeom>
                      <a:noFill/>
                      <a:ln w="38100">
                        <a:noFill/>
                        <a:miter/>
                      </a:ln>
                    </p:spPr>
                  </p:pic>
                </p:oleObj>
              </mc:Fallback>
            </mc:AlternateContent>
          </a:graphicData>
        </a:graphic>
      </p:graphicFrame>
      <p:graphicFrame>
        <p:nvGraphicFramePr>
          <p:cNvPr id="8" name="对象 -2147482540"/>
          <p:cNvGraphicFramePr>
            <a:graphicFrameLocks noChangeAspect="1"/>
          </p:cNvGraphicFramePr>
          <p:nvPr/>
        </p:nvGraphicFramePr>
        <p:xfrm>
          <a:off x="2720340" y="3792855"/>
          <a:ext cx="3001010" cy="679450"/>
        </p:xfrm>
        <a:graphic>
          <a:graphicData uri="http://schemas.openxmlformats.org/presentationml/2006/ole">
            <mc:AlternateContent xmlns:mc="http://schemas.openxmlformats.org/markup-compatibility/2006">
              <mc:Choice xmlns:v="urn:schemas-microsoft-com:vml" Requires="v">
                <p:oleObj spid="_x0000_s14840" r:id="rId10" imgW="1739900" imgH="393700" progId="Equation.KSEE3">
                  <p:embed/>
                </p:oleObj>
              </mc:Choice>
              <mc:Fallback>
                <p:oleObj r:id="rId10" imgW="1739900" imgH="393700" progId="Equation.KSEE3">
                  <p:embed/>
                  <p:pic>
                    <p:nvPicPr>
                      <p:cNvPr id="0" name="图片 18"/>
                      <p:cNvPicPr/>
                      <p:nvPr/>
                    </p:nvPicPr>
                    <p:blipFill>
                      <a:blip r:embed="rId11"/>
                      <a:stretch>
                        <a:fillRect/>
                      </a:stretch>
                    </p:blipFill>
                    <p:spPr>
                      <a:xfrm>
                        <a:off x="2720340" y="3792855"/>
                        <a:ext cx="3001010" cy="679450"/>
                      </a:xfrm>
                      <a:prstGeom prst="rect">
                        <a:avLst/>
                      </a:prstGeom>
                      <a:noFill/>
                      <a:ln w="38100">
                        <a:noFill/>
                        <a:miter/>
                      </a:ln>
                    </p:spPr>
                  </p:pic>
                </p:oleObj>
              </mc:Fallback>
            </mc:AlternateContent>
          </a:graphicData>
        </a:graphic>
      </p:graphicFrame>
      <p:sp>
        <p:nvSpPr>
          <p:cNvPr id="103" name="文本框 102"/>
          <p:cNvSpPr txBox="1"/>
          <p:nvPr/>
        </p:nvSpPr>
        <p:spPr>
          <a:xfrm>
            <a:off x="1294130" y="4601210"/>
            <a:ext cx="2809240" cy="368300"/>
          </a:xfrm>
          <a:prstGeom prst="rect">
            <a:avLst/>
          </a:prstGeom>
          <a:noFill/>
          <a:ln w="9525">
            <a:noFill/>
          </a:ln>
        </p:spPr>
        <p:txBody>
          <a:bodyPr wrap="square">
            <a:spAutoFit/>
          </a:bodyPr>
          <a:lstStyle/>
          <a:p>
            <a:pPr marL="0" indent="0"/>
            <a:r>
              <a:rPr lang="zh-CN" sz="1800" b="0">
                <a:ea typeface="宋体" panose="02010600030101010101" pitchFamily="2" charset="-122"/>
              </a:rPr>
              <a:t>所以，电荷的改变量为：</a:t>
            </a:r>
            <a:endParaRPr lang="zh-CN" altLang="en-US" sz="1800"/>
          </a:p>
        </p:txBody>
      </p:sp>
      <p:sp>
        <p:nvSpPr>
          <p:cNvPr id="11" name="Rectangle 272"/>
          <p:cNvSpPr>
            <a:spLocks noChangeArrowheads="1"/>
          </p:cNvSpPr>
          <p:nvPr/>
        </p:nvSpPr>
        <p:spPr bwMode="auto">
          <a:xfrm>
            <a:off x="3071424"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455257798"/>
              </p:ext>
            </p:extLst>
          </p:nvPr>
        </p:nvGraphicFramePr>
        <p:xfrm>
          <a:off x="2800985" y="5062855"/>
          <a:ext cx="2178050" cy="701675"/>
        </p:xfrm>
        <a:graphic>
          <a:graphicData uri="http://schemas.openxmlformats.org/presentationml/2006/ole">
            <mc:AlternateContent xmlns:mc="http://schemas.openxmlformats.org/markup-compatibility/2006">
              <mc:Choice xmlns:v="urn:schemas-microsoft-com:vml" Requires="v">
                <p:oleObj spid="_x0000_s14841" name="AxMath" r:id="rId12" imgW="1089720" imgH="351000" progId="Equation.AxMath">
                  <p:embed/>
                </p:oleObj>
              </mc:Choice>
              <mc:Fallback>
                <p:oleObj name="AxMath" r:id="rId12" imgW="1089720" imgH="351000" progId="Equation.AxMath">
                  <p:embed/>
                  <p:pic>
                    <p:nvPicPr>
                      <p:cNvPr id="0" name=""/>
                      <p:cNvPicPr/>
                      <p:nvPr/>
                    </p:nvPicPr>
                    <p:blipFill>
                      <a:blip r:embed="rId13"/>
                      <a:stretch>
                        <a:fillRect/>
                      </a:stretch>
                    </p:blipFill>
                    <p:spPr>
                      <a:xfrm>
                        <a:off x="2800985" y="5062855"/>
                        <a:ext cx="2178050" cy="7016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963030"/>
              </p:ext>
            </p:extLst>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14842" name="Equation" r:id="rId14" imgW="114120" imgH="177480" progId="Equation.DSMT4">
                  <p:embed/>
                </p:oleObj>
              </mc:Choice>
              <mc:Fallback>
                <p:oleObj name="Equation" r:id="rId14" imgW="114120" imgH="177480" progId="Equation.DSMT4">
                  <p:embed/>
                  <p:pic>
                    <p:nvPicPr>
                      <p:cNvPr id="0" name=""/>
                      <p:cNvPicPr/>
                      <p:nvPr/>
                    </p:nvPicPr>
                    <p:blipFill>
                      <a:blip r:embed="rId15"/>
                      <a:stretch>
                        <a:fillRect/>
                      </a:stretch>
                    </p:blipFill>
                    <p:spPr>
                      <a:xfrm>
                        <a:off x="4514850" y="3340100"/>
                        <a:ext cx="114300" cy="17780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654726839"/>
              </p:ext>
            </p:extLst>
          </p:nvPr>
        </p:nvGraphicFramePr>
        <p:xfrm>
          <a:off x="2283142" y="1380208"/>
          <a:ext cx="3875405" cy="672018"/>
        </p:xfrm>
        <a:graphic>
          <a:graphicData uri="http://schemas.openxmlformats.org/presentationml/2006/ole">
            <mc:AlternateContent xmlns:mc="http://schemas.openxmlformats.org/markup-compatibility/2006">
              <mc:Choice xmlns:v="urn:schemas-microsoft-com:vml" Requires="v">
                <p:oleObj spid="_x0000_s14843" name="AxMath" r:id="rId16" imgW="2041560" imgH="354240" progId="Equation.AxMath">
                  <p:embed/>
                </p:oleObj>
              </mc:Choice>
              <mc:Fallback>
                <p:oleObj name="AxMath" r:id="rId16" imgW="2041560" imgH="354240" progId="Equation.AxMath">
                  <p:embed/>
                  <p:pic>
                    <p:nvPicPr>
                      <p:cNvPr id="0" name=""/>
                      <p:cNvPicPr/>
                      <p:nvPr/>
                    </p:nvPicPr>
                    <p:blipFill>
                      <a:blip r:embed="rId17"/>
                      <a:stretch>
                        <a:fillRect/>
                      </a:stretch>
                    </p:blipFill>
                    <p:spPr>
                      <a:xfrm>
                        <a:off x="2283142" y="1380208"/>
                        <a:ext cx="3875405" cy="672018"/>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二、电容与部分电容</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19</a:t>
            </a:fld>
            <a:endParaRPr lang="zh-CN" dirty="0"/>
          </a:p>
        </p:txBody>
      </p:sp>
      <p:sp>
        <p:nvSpPr>
          <p:cNvPr id="11" name="Rectangle 272"/>
          <p:cNvSpPr>
            <a:spLocks noChangeArrowheads="1"/>
          </p:cNvSpPr>
          <p:nvPr/>
        </p:nvSpPr>
        <p:spPr bwMode="auto">
          <a:xfrm>
            <a:off x="3071424"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964644530"/>
              </p:ext>
            </p:extLst>
          </p:nvPr>
        </p:nvGraphicFramePr>
        <p:xfrm>
          <a:off x="2490788" y="1309688"/>
          <a:ext cx="3362932" cy="581773"/>
        </p:xfrm>
        <a:graphic>
          <a:graphicData uri="http://schemas.openxmlformats.org/presentationml/2006/ole">
            <mc:AlternateContent xmlns:mc="http://schemas.openxmlformats.org/markup-compatibility/2006">
              <mc:Choice xmlns:v="urn:schemas-microsoft-com:vml" Requires="v">
                <p:oleObj spid="_x0000_s38022" r:id="rId4" imgW="2260440" imgH="393480" progId="Equation.3">
                  <p:embed/>
                </p:oleObj>
              </mc:Choice>
              <mc:Fallback>
                <p:oleObj r:id="rId4" imgW="22604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0788" y="1309688"/>
                        <a:ext cx="3362932" cy="581773"/>
                      </a:xfrm>
                      <a:prstGeom prst="rect">
                        <a:avLst/>
                      </a:prstGeom>
                      <a:noFill/>
                    </p:spPr>
                  </p:pic>
                </p:oleObj>
              </mc:Fallback>
            </mc:AlternateContent>
          </a:graphicData>
        </a:graphic>
      </p:graphicFrame>
      <p:sp>
        <p:nvSpPr>
          <p:cNvPr id="15" name="矩形 14"/>
          <p:cNvSpPr/>
          <p:nvPr/>
        </p:nvSpPr>
        <p:spPr>
          <a:xfrm>
            <a:off x="947090" y="1891461"/>
            <a:ext cx="2723823" cy="369332"/>
          </a:xfrm>
          <a:prstGeom prst="rect">
            <a:avLst/>
          </a:prstGeom>
        </p:spPr>
        <p:txBody>
          <a:bodyPr wrap="none">
            <a:spAutoFit/>
          </a:bodyPr>
          <a:lstStyle/>
          <a:p>
            <a:pPr>
              <a:spcAft>
                <a:spcPts val="0"/>
              </a:spcAft>
            </a:pPr>
            <a:r>
              <a:rPr lang="zh-CN" altLang="zh-CN" kern="0" dirty="0">
                <a:latin typeface="Calibri" panose="020F0502020204030204" pitchFamily="34" charset="0"/>
                <a:ea typeface="宋体" panose="02010600030101010101" pitchFamily="2" charset="-122"/>
                <a:cs typeface="宋体" panose="02010600030101010101" pitchFamily="2" charset="-122"/>
              </a:rPr>
              <a:t>因此，</a:t>
            </a:r>
            <a:r>
              <a:rPr lang="zh-CN" altLang="en-US" kern="0" dirty="0">
                <a:latin typeface="Calibri" panose="020F0502020204030204" pitchFamily="34" charset="0"/>
                <a:ea typeface="宋体" panose="02010600030101010101" pitchFamily="2" charset="-122"/>
                <a:cs typeface="宋体" panose="02010600030101010101" pitchFamily="2" charset="-122"/>
              </a:rPr>
              <a:t>电容变化</a:t>
            </a:r>
            <a:r>
              <a:rPr lang="zh-CN" altLang="zh-CN" kern="0" dirty="0">
                <a:latin typeface="Calibri" panose="020F0502020204030204" pitchFamily="34" charset="0"/>
                <a:ea typeface="宋体" panose="02010600030101010101" pitchFamily="2" charset="-122"/>
                <a:cs typeface="宋体" panose="02010600030101010101" pitchFamily="2" charset="-122"/>
              </a:rPr>
              <a:t>能量为</a:t>
            </a:r>
            <a:r>
              <a:rPr lang="zh-CN" altLang="en-US" kern="0" dirty="0">
                <a:latin typeface="Calibri" panose="020F0502020204030204" pitchFamily="34" charset="0"/>
                <a:ea typeface="宋体" panose="02010600030101010101" pitchFamily="2" charset="-122"/>
                <a:cs typeface="宋体" panose="02010600030101010101" pitchFamily="2" charset="-122"/>
              </a:rPr>
              <a:t>：</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7" name="Rectangle 2"/>
          <p:cNvSpPr>
            <a:spLocks noChangeArrowheads="1"/>
          </p:cNvSpPr>
          <p:nvPr/>
        </p:nvSpPr>
        <p:spPr bwMode="auto">
          <a:xfrm>
            <a:off x="2490787" y="2497308"/>
            <a:ext cx="115648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0" name="对象 19"/>
          <p:cNvGraphicFramePr>
            <a:graphicFrameLocks noChangeAspect="1"/>
          </p:cNvGraphicFramePr>
          <p:nvPr>
            <p:extLst>
              <p:ext uri="{D42A27DB-BD31-4B8C-83A1-F6EECF244321}">
                <p14:modId xmlns:p14="http://schemas.microsoft.com/office/powerpoint/2010/main" val="684099672"/>
              </p:ext>
            </p:extLst>
          </p:nvPr>
        </p:nvGraphicFramePr>
        <p:xfrm>
          <a:off x="2170113" y="2349500"/>
          <a:ext cx="3606800" cy="598488"/>
        </p:xfrm>
        <a:graphic>
          <a:graphicData uri="http://schemas.openxmlformats.org/presentationml/2006/ole">
            <mc:AlternateContent xmlns:mc="http://schemas.openxmlformats.org/markup-compatibility/2006">
              <mc:Choice xmlns:v="urn:schemas-microsoft-com:vml" Requires="v">
                <p:oleObj spid="_x0000_s38023" name="AxMath" r:id="rId6" imgW="2115720" imgH="351000" progId="Equation.AxMath">
                  <p:embed/>
                </p:oleObj>
              </mc:Choice>
              <mc:Fallback>
                <p:oleObj name="AxMath" r:id="rId6" imgW="2115720" imgH="351000" progId="Equation.AxMath">
                  <p:embed/>
                  <p:pic>
                    <p:nvPicPr>
                      <p:cNvPr id="0" name=""/>
                      <p:cNvPicPr/>
                      <p:nvPr/>
                    </p:nvPicPr>
                    <p:blipFill>
                      <a:blip r:embed="rId7"/>
                      <a:stretch>
                        <a:fillRect/>
                      </a:stretch>
                    </p:blipFill>
                    <p:spPr>
                      <a:xfrm>
                        <a:off x="2170113" y="2349500"/>
                        <a:ext cx="3606800" cy="598488"/>
                      </a:xfrm>
                      <a:prstGeom prst="rect">
                        <a:avLst/>
                      </a:prstGeom>
                    </p:spPr>
                  </p:pic>
                </p:oleObj>
              </mc:Fallback>
            </mc:AlternateContent>
          </a:graphicData>
        </a:graphic>
      </p:graphicFrame>
      <p:sp>
        <p:nvSpPr>
          <p:cNvPr id="19" name="矩形 18"/>
          <p:cNvSpPr/>
          <p:nvPr/>
        </p:nvSpPr>
        <p:spPr>
          <a:xfrm>
            <a:off x="947090" y="3116047"/>
            <a:ext cx="7108941" cy="369332"/>
          </a:xfrm>
          <a:prstGeom prst="rect">
            <a:avLst/>
          </a:prstGeom>
        </p:spPr>
        <p:txBody>
          <a:bodyPr wrap="square">
            <a:spAutoFit/>
          </a:bodyPr>
          <a:lstStyle/>
          <a:p>
            <a:pPr marL="0" indent="0"/>
            <a:r>
              <a:rPr lang="en-US" altLang="zh-CN" dirty="0">
                <a:ea typeface="宋体" panose="02010600030101010101" pitchFamily="2" charset="-122"/>
              </a:rPr>
              <a:t>  </a:t>
            </a:r>
            <a:endParaRPr lang="zh-CN" altLang="en-US" dirty="0"/>
          </a:p>
        </p:txBody>
      </p:sp>
      <p:sp>
        <p:nvSpPr>
          <p:cNvPr id="21" name="文本框 20"/>
          <p:cNvSpPr txBox="1"/>
          <p:nvPr/>
        </p:nvSpPr>
        <p:spPr>
          <a:xfrm>
            <a:off x="947090" y="3001787"/>
            <a:ext cx="2016808"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电源提供的能量：</a:t>
            </a:r>
          </a:p>
        </p:txBody>
      </p:sp>
      <p:graphicFrame>
        <p:nvGraphicFramePr>
          <p:cNvPr id="22" name="对象 21"/>
          <p:cNvGraphicFramePr>
            <a:graphicFrameLocks noChangeAspect="1"/>
          </p:cNvGraphicFramePr>
          <p:nvPr>
            <p:extLst>
              <p:ext uri="{D42A27DB-BD31-4B8C-83A1-F6EECF244321}">
                <p14:modId xmlns:p14="http://schemas.microsoft.com/office/powerpoint/2010/main" val="1562177861"/>
              </p:ext>
            </p:extLst>
          </p:nvPr>
        </p:nvGraphicFramePr>
        <p:xfrm>
          <a:off x="2094626" y="3522697"/>
          <a:ext cx="4256087" cy="614363"/>
        </p:xfrm>
        <a:graphic>
          <a:graphicData uri="http://schemas.openxmlformats.org/presentationml/2006/ole">
            <mc:AlternateContent xmlns:mc="http://schemas.openxmlformats.org/markup-compatibility/2006">
              <mc:Choice xmlns:v="urn:schemas-microsoft-com:vml" Requires="v">
                <p:oleObj spid="_x0000_s38024" name="AxMath" r:id="rId8" imgW="2433240" imgH="351000" progId="Equation.AxMath">
                  <p:embed/>
                </p:oleObj>
              </mc:Choice>
              <mc:Fallback>
                <p:oleObj name="AxMath" r:id="rId8" imgW="2433240" imgH="351000" progId="Equation.AxMath">
                  <p:embed/>
                  <p:pic>
                    <p:nvPicPr>
                      <p:cNvPr id="0" name=""/>
                      <p:cNvPicPr/>
                      <p:nvPr/>
                    </p:nvPicPr>
                    <p:blipFill>
                      <a:blip r:embed="rId9"/>
                      <a:stretch>
                        <a:fillRect/>
                      </a:stretch>
                    </p:blipFill>
                    <p:spPr>
                      <a:xfrm>
                        <a:off x="2094626" y="3522697"/>
                        <a:ext cx="4256087" cy="614363"/>
                      </a:xfrm>
                      <a:prstGeom prst="rect">
                        <a:avLst/>
                      </a:prstGeom>
                    </p:spPr>
                  </p:pic>
                </p:oleObj>
              </mc:Fallback>
            </mc:AlternateContent>
          </a:graphicData>
        </a:graphic>
      </p:graphicFrame>
      <p:sp>
        <p:nvSpPr>
          <p:cNvPr id="12" name="文本框 11"/>
          <p:cNvSpPr txBox="1"/>
          <p:nvPr/>
        </p:nvSpPr>
        <p:spPr>
          <a:xfrm>
            <a:off x="843962" y="4287214"/>
            <a:ext cx="5080000" cy="368300"/>
          </a:xfrm>
          <a:prstGeom prst="rect">
            <a:avLst/>
          </a:prstGeom>
          <a:noFill/>
          <a:ln w="9525">
            <a:noFill/>
          </a:ln>
        </p:spPr>
        <p:txBody>
          <a:bodyPr>
            <a:spAutoFit/>
          </a:bodyPr>
          <a:lstStyle/>
          <a:p>
            <a:pPr marL="0" indent="0"/>
            <a:r>
              <a:rPr lang="zh-CN" sz="1800" b="0" dirty="0">
                <a:ea typeface="宋体" panose="02010600030101010101" pitchFamily="2" charset="-122"/>
              </a:rPr>
              <a:t>所以，导电片吸收的能量为：</a:t>
            </a:r>
            <a:endParaRPr lang="zh-CN" altLang="en-US" sz="1800" dirty="0"/>
          </a:p>
        </p:txBody>
      </p:sp>
      <p:graphicFrame>
        <p:nvGraphicFramePr>
          <p:cNvPr id="3" name="对象 2"/>
          <p:cNvGraphicFramePr>
            <a:graphicFrameLocks noChangeAspect="1"/>
          </p:cNvGraphicFramePr>
          <p:nvPr>
            <p:extLst>
              <p:ext uri="{D42A27DB-BD31-4B8C-83A1-F6EECF244321}">
                <p14:modId xmlns:p14="http://schemas.microsoft.com/office/powerpoint/2010/main" val="4093630381"/>
              </p:ext>
            </p:extLst>
          </p:nvPr>
        </p:nvGraphicFramePr>
        <p:xfrm>
          <a:off x="2320035" y="4790968"/>
          <a:ext cx="3230563" cy="642937"/>
        </p:xfrm>
        <a:graphic>
          <a:graphicData uri="http://schemas.openxmlformats.org/presentationml/2006/ole">
            <mc:AlternateContent xmlns:mc="http://schemas.openxmlformats.org/markup-compatibility/2006">
              <mc:Choice xmlns:v="urn:schemas-microsoft-com:vml" Requires="v">
                <p:oleObj spid="_x0000_s38025" name="AxMath" r:id="rId10" imgW="1760040" imgH="351000" progId="Equation.AxMath">
                  <p:embed/>
                </p:oleObj>
              </mc:Choice>
              <mc:Fallback>
                <p:oleObj name="AxMath" r:id="rId10" imgW="1760040" imgH="351000" progId="Equation.AxMath">
                  <p:embed/>
                  <p:pic>
                    <p:nvPicPr>
                      <p:cNvPr id="0" name=""/>
                      <p:cNvPicPr/>
                      <p:nvPr/>
                    </p:nvPicPr>
                    <p:blipFill>
                      <a:blip r:embed="rId11"/>
                      <a:stretch>
                        <a:fillRect/>
                      </a:stretch>
                    </p:blipFill>
                    <p:spPr>
                      <a:xfrm>
                        <a:off x="2320035" y="4790968"/>
                        <a:ext cx="3230563" cy="642937"/>
                      </a:xfrm>
                      <a:prstGeom prst="rect">
                        <a:avLst/>
                      </a:prstGeom>
                    </p:spPr>
                  </p:pic>
                </p:oleObj>
              </mc:Fallback>
            </mc:AlternateContent>
          </a:graphicData>
        </a:graphic>
      </p:graphicFrame>
      <p:sp>
        <p:nvSpPr>
          <p:cNvPr id="14" name="文本框 13"/>
          <p:cNvSpPr txBox="1"/>
          <p:nvPr/>
        </p:nvSpPr>
        <p:spPr>
          <a:xfrm>
            <a:off x="947090" y="5457349"/>
            <a:ext cx="7793355" cy="645160"/>
          </a:xfrm>
          <a:prstGeom prst="rect">
            <a:avLst/>
          </a:prstGeom>
          <a:noFill/>
          <a:ln w="9525">
            <a:noFill/>
          </a:ln>
        </p:spPr>
        <p:txBody>
          <a:bodyPr wrap="square">
            <a:spAutoFit/>
          </a:bodyPr>
          <a:lstStyle/>
          <a:p>
            <a:pPr marL="0" indent="0"/>
            <a:r>
              <a:rPr lang="en-US" altLang="zh-CN" sz="1800" b="0" dirty="0">
                <a:ea typeface="宋体" panose="02010600030101010101" pitchFamily="2" charset="-122"/>
              </a:rPr>
              <a:t>    </a:t>
            </a:r>
            <a:r>
              <a:rPr lang="zh-CN" sz="1800" b="0" dirty="0">
                <a:ea typeface="宋体" panose="02010600030101010101" pitchFamily="2" charset="-122"/>
              </a:rPr>
              <a:t>这部分能量使绝缘导电片的正、负电荷分离，在导电片进入极板间时，做机械功。</a:t>
            </a:r>
            <a:endParaRPr lang="zh-CN" altLang="en-US" sz="1800" dirty="0"/>
          </a:p>
        </p:txBody>
      </p:sp>
    </p:spTree>
    <p:extLst>
      <p:ext uri="{BB962C8B-B14F-4D97-AF65-F5344CB8AC3E}">
        <p14:creationId xmlns:p14="http://schemas.microsoft.com/office/powerpoint/2010/main" val="10244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886903" y="1191259"/>
            <a:ext cx="4791075" cy="4278094"/>
          </a:xfrm>
          <a:prstGeom prst="rect">
            <a:avLst/>
          </a:prstGeom>
        </p:spPr>
        <p:txBody>
          <a:bodyPr>
            <a:spAutoFit/>
          </a:bodyPr>
          <a:lstStyle/>
          <a:p>
            <a:pPr eaLnBrk="1" fontAlgn="auto" hangingPunct="1">
              <a:lnSpc>
                <a:spcPct val="200000"/>
              </a:lnSpc>
              <a:buFont typeface="Arial" panose="020B0604020202020204" pitchFamily="34" charset="0"/>
              <a:buNone/>
              <a:defRPr/>
            </a:pPr>
            <a:r>
              <a:rPr lang="zh-CN" altLang="en-US" sz="2000" b="1" noProof="1">
                <a:latin typeface="Arial" panose="020B0604020202020204" pitchFamily="34" charset="0"/>
                <a:ea typeface="微软雅黑" panose="020B0503020204020204" charset="-122"/>
                <a:sym typeface="+mn-ea"/>
              </a:rPr>
              <a:t>第一章 静电场</a:t>
            </a:r>
            <a:endParaRPr lang="en-US" altLang="zh-CN" sz="2000" b="1" noProof="1">
              <a:latin typeface="Arial" panose="020B0604020202020204" pitchFamily="34" charset="0"/>
              <a:ea typeface="微软雅黑" panose="020B0503020204020204" charset="-122"/>
              <a:sym typeface="+mn-ea"/>
            </a:endParaRPr>
          </a:p>
          <a:p>
            <a:pPr marL="342900" indent="-342900" eaLnBrk="1" fontAlgn="auto" hangingPunct="1">
              <a:lnSpc>
                <a:spcPct val="200000"/>
              </a:lnSpc>
              <a:buFont typeface="Wingdings" panose="05000000000000000000" pitchFamily="2" charset="2"/>
              <a:buChar char="Ø"/>
              <a:defRPr/>
            </a:pPr>
            <a:r>
              <a:rPr lang="zh-CN" altLang="en-US" sz="1600" noProof="1">
                <a:latin typeface="+mn-lt"/>
                <a:ea typeface="微软雅黑" panose="020B0503020204020204" charset="-122"/>
                <a:sym typeface="+mn-ea"/>
              </a:rPr>
              <a:t>电场强度</a:t>
            </a:r>
            <a:r>
              <a:rPr lang="en-US" altLang="zh-CN" sz="1600" dirty="0">
                <a:latin typeface="+mn-lt"/>
                <a:ea typeface="微软雅黑" panose="020B0503020204020204" charset="-122"/>
                <a:sym typeface="+mn-ea"/>
              </a:rPr>
              <a:t>·</a:t>
            </a:r>
            <a:r>
              <a:rPr lang="zh-CN" altLang="en-US" sz="1600" noProof="1">
                <a:latin typeface="+mn-lt"/>
                <a:ea typeface="微软雅黑" panose="020B0503020204020204" charset="-122"/>
                <a:sym typeface="+mn-ea"/>
              </a:rPr>
              <a:t>电位</a:t>
            </a:r>
            <a:r>
              <a:rPr lang="en-US" altLang="zh-CN" sz="1600" dirty="0">
                <a:ea typeface="微软雅黑" panose="020B0503020204020204" charset="-122"/>
                <a:sym typeface="+mn-ea"/>
              </a:rPr>
              <a:t>·</a:t>
            </a:r>
            <a:r>
              <a:rPr lang="zh-CN" altLang="en-US" sz="1600" noProof="1">
                <a:latin typeface="+mn-lt"/>
                <a:ea typeface="微软雅黑" panose="020B0503020204020204" charset="-122"/>
                <a:sym typeface="+mn-ea"/>
              </a:rPr>
              <a:t>高斯定律</a:t>
            </a:r>
            <a:endParaRPr lang="en-US" altLang="zh-CN" sz="1600" noProof="1">
              <a:latin typeface="+mn-lt"/>
              <a:ea typeface="微软雅黑" panose="020B0503020204020204" charset="-122"/>
              <a:sym typeface="+mn-ea"/>
            </a:endParaRPr>
          </a:p>
          <a:p>
            <a:pPr marL="342900" indent="-342900" eaLnBrk="1" fontAlgn="auto" hangingPunct="1">
              <a:lnSpc>
                <a:spcPct val="200000"/>
              </a:lnSpc>
              <a:buFont typeface="Wingdings" panose="05000000000000000000" pitchFamily="2" charset="2"/>
              <a:buChar char="Ø"/>
              <a:defRPr/>
            </a:pPr>
            <a:r>
              <a:rPr lang="zh-CN" altLang="en-US" sz="1600" noProof="1">
                <a:latin typeface="+mn-lt"/>
                <a:ea typeface="微软雅黑" panose="020B0503020204020204" charset="-122"/>
                <a:sym typeface="+mn-ea"/>
              </a:rPr>
              <a:t>电容与部分电容</a:t>
            </a:r>
            <a:endParaRPr lang="en-US" altLang="zh-CN" sz="1600" noProof="1">
              <a:latin typeface="+mn-lt"/>
              <a:ea typeface="微软雅黑" panose="020B0503020204020204" charset="-122"/>
              <a:sym typeface="+mn-ea"/>
            </a:endParaRPr>
          </a:p>
          <a:p>
            <a:pPr marL="342900" indent="-342900" eaLnBrk="1" fontAlgn="auto" hangingPunct="1">
              <a:lnSpc>
                <a:spcPct val="200000"/>
              </a:lnSpc>
              <a:buFont typeface="Wingdings" panose="05000000000000000000" pitchFamily="2" charset="2"/>
              <a:buChar char="Ø"/>
              <a:defRPr/>
            </a:pPr>
            <a:r>
              <a:rPr sz="1600" noProof="1">
                <a:latin typeface="+mn-lt"/>
                <a:ea typeface="微软雅黑" panose="020B0503020204020204" charset="-122"/>
                <a:sym typeface="+mn-ea"/>
              </a:rPr>
              <a:t>静电能量与力</a:t>
            </a:r>
          </a:p>
          <a:p>
            <a:pPr marL="342900" indent="-342900" eaLnBrk="1" fontAlgn="auto" hangingPunct="1">
              <a:lnSpc>
                <a:spcPct val="200000"/>
              </a:lnSpc>
              <a:buFont typeface="Wingdings" panose="05000000000000000000" pitchFamily="2" charset="2"/>
              <a:buChar char="Ø"/>
              <a:defRPr/>
            </a:pPr>
            <a:r>
              <a:rPr sz="1600" noProof="1">
                <a:latin typeface="+mn-lt"/>
                <a:ea typeface="微软雅黑" panose="020B0503020204020204" charset="-122"/>
                <a:sym typeface="+mn-ea"/>
              </a:rPr>
              <a:t>镜像法和电轴法</a:t>
            </a:r>
          </a:p>
          <a:p>
            <a:pPr marL="0" indent="0" eaLnBrk="1" fontAlgn="auto" hangingPunct="1">
              <a:lnSpc>
                <a:spcPct val="200000"/>
              </a:lnSpc>
              <a:buFont typeface="Wingdings" panose="05000000000000000000" pitchFamily="2" charset="2"/>
              <a:buNone/>
              <a:defRPr/>
            </a:pPr>
            <a:r>
              <a:rPr lang="zh-CN" altLang="en-US" sz="2000" b="1" noProof="1">
                <a:latin typeface="Arial" panose="020B0604020202020204" pitchFamily="34" charset="0"/>
                <a:ea typeface="微软雅黑" panose="020B0503020204020204" charset="-122"/>
                <a:sym typeface="+mn-ea"/>
              </a:rPr>
              <a:t>第二章 恒定电场</a:t>
            </a:r>
          </a:p>
          <a:p>
            <a:pPr marL="342900" indent="-342900" eaLnBrk="1" fontAlgn="auto" hangingPunct="1">
              <a:lnSpc>
                <a:spcPct val="200000"/>
              </a:lnSpc>
              <a:buFont typeface="Wingdings" panose="05000000000000000000" pitchFamily="2" charset="2"/>
              <a:buChar char="Ø"/>
              <a:defRPr/>
            </a:pPr>
            <a:r>
              <a:rPr lang="zh-CN" altLang="en-US" sz="1600" dirty="0">
                <a:latin typeface="+mn-lt"/>
                <a:ea typeface="微软雅黑" panose="020B0503020204020204" charset="-122"/>
              </a:rPr>
              <a:t>恒定电场基本方程</a:t>
            </a:r>
            <a:r>
              <a:rPr lang="en-US" altLang="zh-CN" sz="1600" dirty="0">
                <a:ea typeface="微软雅黑" panose="020B0503020204020204" charset="-122"/>
                <a:sym typeface="+mn-ea"/>
              </a:rPr>
              <a:t>·</a:t>
            </a:r>
            <a:r>
              <a:rPr lang="zh-CN" altLang="en-US" sz="1600" dirty="0">
                <a:latin typeface="+mn-lt"/>
                <a:ea typeface="微软雅黑" panose="020B0503020204020204" charset="-122"/>
              </a:rPr>
              <a:t>分界面上的衔接条件</a:t>
            </a:r>
          </a:p>
          <a:p>
            <a:pPr marL="342900" indent="-342900" eaLnBrk="1" fontAlgn="auto" hangingPunct="1">
              <a:lnSpc>
                <a:spcPct val="200000"/>
              </a:lnSpc>
              <a:buFont typeface="Wingdings" panose="05000000000000000000" pitchFamily="2" charset="2"/>
              <a:buChar char="Ø"/>
              <a:defRPr/>
            </a:pPr>
            <a:r>
              <a:rPr lang="zh-CN" altLang="en-US" sz="1600" dirty="0">
                <a:latin typeface="+mn-lt"/>
                <a:ea typeface="微软雅黑" panose="020B0503020204020204" charset="-122"/>
              </a:rPr>
              <a:t>电导和部分电导</a:t>
            </a:r>
            <a:endParaRPr lang="en-US" altLang="zh-CN" sz="1600" dirty="0">
              <a:latin typeface="+mn-lt"/>
              <a:ea typeface="微软雅黑" panose="020B0503020204020204" charset="-122"/>
            </a:endParaRPr>
          </a:p>
        </p:txBody>
      </p:sp>
      <p:sp>
        <p:nvSpPr>
          <p:cNvPr id="4" name="任意多边形 3"/>
          <p:cNvSpPr/>
          <p:nvPr/>
        </p:nvSpPr>
        <p:spPr>
          <a:xfrm rot="10800000">
            <a:off x="0" y="8240"/>
            <a:ext cx="9144000" cy="1241919"/>
          </a:xfrm>
          <a:custGeom>
            <a:avLst/>
            <a:gdLst>
              <a:gd name="connsiteX0" fmla="*/ 9144000 w 9144000"/>
              <a:gd name="connsiteY0" fmla="*/ 1241919 h 1241919"/>
              <a:gd name="connsiteX1" fmla="*/ 0 w 9144000"/>
              <a:gd name="connsiteY1" fmla="*/ 1241919 h 1241919"/>
              <a:gd name="connsiteX2" fmla="*/ 0 w 9144000"/>
              <a:gd name="connsiteY2" fmla="*/ 1061919 h 1241919"/>
              <a:gd name="connsiteX3" fmla="*/ 1762992 w 9144000"/>
              <a:gd name="connsiteY3" fmla="*/ 1061919 h 1241919"/>
              <a:gd name="connsiteX4" fmla="*/ 4572000 w 9144000"/>
              <a:gd name="connsiteY4" fmla="*/ 0 h 1241919"/>
              <a:gd name="connsiteX5" fmla="*/ 7381007 w 9144000"/>
              <a:gd name="connsiteY5" fmla="*/ 1061919 h 1241919"/>
              <a:gd name="connsiteX6" fmla="*/ 9144000 w 9144000"/>
              <a:gd name="connsiteY6" fmla="*/ 1061919 h 124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241919">
                <a:moveTo>
                  <a:pt x="9144000" y="1241919"/>
                </a:moveTo>
                <a:lnTo>
                  <a:pt x="0" y="1241919"/>
                </a:lnTo>
                <a:lnTo>
                  <a:pt x="0" y="1061919"/>
                </a:lnTo>
                <a:lnTo>
                  <a:pt x="1762992" y="1061919"/>
                </a:lnTo>
                <a:lnTo>
                  <a:pt x="4572000" y="0"/>
                </a:lnTo>
                <a:lnTo>
                  <a:pt x="7381007" y="1061919"/>
                </a:lnTo>
                <a:lnTo>
                  <a:pt x="9144000" y="1061919"/>
                </a:lnTo>
                <a:close/>
              </a:path>
            </a:pathLst>
          </a:custGeom>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44038" name="矩形 5"/>
          <p:cNvSpPr>
            <a:spLocks noChangeArrowheads="1"/>
          </p:cNvSpPr>
          <p:nvPr/>
        </p:nvSpPr>
        <p:spPr bwMode="auto">
          <a:xfrm>
            <a:off x="3371850" y="115888"/>
            <a:ext cx="239395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buFont typeface="Arial" panose="020B0604020202020204" pitchFamily="34" charset="0"/>
              <a:buNone/>
            </a:pPr>
            <a:r>
              <a:rPr lang="en-US" altLang="zh-CN" sz="3500" b="1">
                <a:solidFill>
                  <a:schemeClr val="bg1"/>
                </a:solidFill>
                <a:latin typeface="微软雅黑" panose="020B0503020204020204" charset="-122"/>
                <a:ea typeface="微软雅黑" panose="020B0503020204020204" charset="-122"/>
              </a:rPr>
              <a:t>CONTENS</a:t>
            </a:r>
            <a:endParaRPr lang="zh-CN" altLang="en-US" sz="3500">
              <a:solidFill>
                <a:schemeClr val="bg1"/>
              </a:solidFill>
            </a:endParaRPr>
          </a:p>
        </p:txBody>
      </p:sp>
      <p:grpSp>
        <p:nvGrpSpPr>
          <p:cNvPr id="44039" name="组合 66"/>
          <p:cNvGrpSpPr>
            <a:grpSpLocks noChangeAspect="1"/>
          </p:cNvGrpSpPr>
          <p:nvPr/>
        </p:nvGrpSpPr>
        <p:grpSpPr bwMode="auto">
          <a:xfrm>
            <a:off x="6867525" y="3800475"/>
            <a:ext cx="1260475" cy="1260475"/>
            <a:chOff x="1174779" y="3359349"/>
            <a:chExt cx="1800000" cy="1800001"/>
          </a:xfrm>
        </p:grpSpPr>
        <p:grpSp>
          <p:nvGrpSpPr>
            <p:cNvPr id="44076" name="组合 67"/>
            <p:cNvGrpSpPr/>
            <p:nvPr/>
          </p:nvGrpSpPr>
          <p:grpSpPr bwMode="auto">
            <a:xfrm>
              <a:off x="1174779" y="3359349"/>
              <a:ext cx="1800000" cy="1800001"/>
              <a:chOff x="6250980" y="3660482"/>
              <a:chExt cx="1800000" cy="1800001"/>
            </a:xfrm>
          </p:grpSpPr>
          <p:sp>
            <p:nvSpPr>
              <p:cNvPr id="69" name="椭圆 68"/>
              <p:cNvSpPr/>
              <p:nvPr/>
            </p:nvSpPr>
            <p:spPr>
              <a:xfrm>
                <a:off x="6250980" y="3660482"/>
                <a:ext cx="1800000" cy="1800001"/>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70" name="椭圆 6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71" name="椭圆 70"/>
            <p:cNvSpPr/>
            <p:nvPr/>
          </p:nvSpPr>
          <p:spPr>
            <a:xfrm>
              <a:off x="1354779" y="3539349"/>
              <a:ext cx="1440000" cy="1440000"/>
            </a:xfrm>
            <a:prstGeom prst="ellipse">
              <a:avLst/>
            </a:prstGeom>
            <a:solidFill>
              <a:srgbClr val="5D9FC1"/>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grpSp>
        <p:nvGrpSpPr>
          <p:cNvPr id="44040" name="组合 71"/>
          <p:cNvGrpSpPr>
            <a:grpSpLocks noChangeAspect="1"/>
          </p:cNvGrpSpPr>
          <p:nvPr/>
        </p:nvGrpSpPr>
        <p:grpSpPr bwMode="auto">
          <a:xfrm>
            <a:off x="7275513" y="2511425"/>
            <a:ext cx="576262" cy="574675"/>
            <a:chOff x="1174779" y="3359349"/>
            <a:chExt cx="1800000" cy="1800001"/>
          </a:xfrm>
        </p:grpSpPr>
        <p:grpSp>
          <p:nvGrpSpPr>
            <p:cNvPr id="44068" name="组合 72"/>
            <p:cNvGrpSpPr/>
            <p:nvPr/>
          </p:nvGrpSpPr>
          <p:grpSpPr bwMode="auto">
            <a:xfrm>
              <a:off x="1174779" y="3359349"/>
              <a:ext cx="1800000" cy="1800001"/>
              <a:chOff x="6250980" y="3660482"/>
              <a:chExt cx="1800000" cy="1800001"/>
            </a:xfrm>
          </p:grpSpPr>
          <p:sp>
            <p:nvSpPr>
              <p:cNvPr id="74" name="椭圆 73"/>
              <p:cNvSpPr/>
              <p:nvPr/>
            </p:nvSpPr>
            <p:spPr>
              <a:xfrm>
                <a:off x="6250980" y="3660482"/>
                <a:ext cx="1800000" cy="1800001"/>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75" name="椭圆 7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76" name="椭圆 75"/>
            <p:cNvSpPr/>
            <p:nvPr/>
          </p:nvSpPr>
          <p:spPr>
            <a:xfrm>
              <a:off x="1354779" y="3539349"/>
              <a:ext cx="1440000" cy="1440000"/>
            </a:xfrm>
            <a:prstGeom prst="ellipse">
              <a:avLst/>
            </a:prstGeom>
            <a:solidFill>
              <a:srgbClr val="183A6A"/>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grpSp>
        <p:nvGrpSpPr>
          <p:cNvPr id="44041" name="组合 76"/>
          <p:cNvGrpSpPr/>
          <p:nvPr/>
        </p:nvGrpSpPr>
        <p:grpSpPr bwMode="auto">
          <a:xfrm>
            <a:off x="5638800" y="2659063"/>
            <a:ext cx="1979613" cy="1979612"/>
            <a:chOff x="6250980" y="3660482"/>
            <a:chExt cx="1800000" cy="1800001"/>
          </a:xfrm>
        </p:grpSpPr>
        <p:sp>
          <p:nvSpPr>
            <p:cNvPr id="78" name="椭圆 77"/>
            <p:cNvSpPr/>
            <p:nvPr/>
          </p:nvSpPr>
          <p:spPr>
            <a:xfrm>
              <a:off x="6250980" y="3660482"/>
              <a:ext cx="1800000" cy="1800001"/>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79" name="椭圆 7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80" name="椭圆 79"/>
          <p:cNvSpPr/>
          <p:nvPr/>
        </p:nvSpPr>
        <p:spPr>
          <a:xfrm>
            <a:off x="5782276" y="2802712"/>
            <a:ext cx="1692000" cy="1692000"/>
          </a:xfrm>
          <a:prstGeom prst="ellipse">
            <a:avLst/>
          </a:prstGeom>
          <a:solidFill>
            <a:srgbClr val="0070C0"/>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nvGrpSpPr>
          <p:cNvPr id="44045" name="组合 80"/>
          <p:cNvGrpSpPr>
            <a:grpSpLocks noChangeAspect="1"/>
          </p:cNvGrpSpPr>
          <p:nvPr/>
        </p:nvGrpSpPr>
        <p:grpSpPr bwMode="auto">
          <a:xfrm>
            <a:off x="5370513" y="1976438"/>
            <a:ext cx="1042987" cy="1042987"/>
            <a:chOff x="1174779" y="3359349"/>
            <a:chExt cx="1800000" cy="1800001"/>
          </a:xfrm>
        </p:grpSpPr>
        <p:grpSp>
          <p:nvGrpSpPr>
            <p:cNvPr id="44056" name="组合 81"/>
            <p:cNvGrpSpPr/>
            <p:nvPr/>
          </p:nvGrpSpPr>
          <p:grpSpPr bwMode="auto">
            <a:xfrm>
              <a:off x="1174779" y="3359349"/>
              <a:ext cx="1800000" cy="1800001"/>
              <a:chOff x="6250980" y="3660482"/>
              <a:chExt cx="1800000" cy="1800001"/>
            </a:xfrm>
          </p:grpSpPr>
          <p:sp>
            <p:nvSpPr>
              <p:cNvPr id="83" name="椭圆 82"/>
              <p:cNvSpPr/>
              <p:nvPr/>
            </p:nvSpPr>
            <p:spPr>
              <a:xfrm>
                <a:off x="6250980" y="3660482"/>
                <a:ext cx="1800000" cy="1800001"/>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84" name="椭圆 8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85" name="椭圆 84"/>
            <p:cNvSpPr/>
            <p:nvPr/>
          </p:nvSpPr>
          <p:spPr>
            <a:xfrm>
              <a:off x="1354779" y="3539349"/>
              <a:ext cx="1440000" cy="1440000"/>
            </a:xfrm>
            <a:prstGeom prst="ellipse">
              <a:avLst/>
            </a:prstGeom>
            <a:solidFill>
              <a:srgbClr val="16B6CC"/>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grpSp>
        <p:nvGrpSpPr>
          <p:cNvPr id="44046" name="组合 85"/>
          <p:cNvGrpSpPr>
            <a:grpSpLocks noChangeAspect="1"/>
          </p:cNvGrpSpPr>
          <p:nvPr/>
        </p:nvGrpSpPr>
        <p:grpSpPr bwMode="auto">
          <a:xfrm>
            <a:off x="5305425" y="4235450"/>
            <a:ext cx="647700" cy="647700"/>
            <a:chOff x="1174779" y="3359349"/>
            <a:chExt cx="1800000" cy="1800001"/>
          </a:xfrm>
        </p:grpSpPr>
        <p:grpSp>
          <p:nvGrpSpPr>
            <p:cNvPr id="44048" name="组合 86"/>
            <p:cNvGrpSpPr/>
            <p:nvPr/>
          </p:nvGrpSpPr>
          <p:grpSpPr bwMode="auto">
            <a:xfrm>
              <a:off x="1174779" y="3359349"/>
              <a:ext cx="1800000" cy="1800001"/>
              <a:chOff x="6250980" y="3660482"/>
              <a:chExt cx="1800000" cy="1800001"/>
            </a:xfrm>
          </p:grpSpPr>
          <p:sp>
            <p:nvSpPr>
              <p:cNvPr id="88" name="椭圆 87"/>
              <p:cNvSpPr/>
              <p:nvPr/>
            </p:nvSpPr>
            <p:spPr>
              <a:xfrm>
                <a:off x="6250980" y="3660482"/>
                <a:ext cx="1800000" cy="1800001"/>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89" name="椭圆 8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90" name="椭圆 89"/>
            <p:cNvSpPr/>
            <p:nvPr/>
          </p:nvSpPr>
          <p:spPr>
            <a:xfrm>
              <a:off x="1354779" y="3539349"/>
              <a:ext cx="1440000" cy="1440000"/>
            </a:xfrm>
            <a:prstGeom prst="ellipse">
              <a:avLst/>
            </a:prstGeom>
            <a:solidFill>
              <a:schemeClr val="bg1">
                <a:lumMod val="7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grpSp>
        <p:nvGrpSpPr>
          <p:cNvPr id="91" name="组合 90"/>
          <p:cNvGrpSpPr>
            <a:grpSpLocks noChangeAspect="1"/>
          </p:cNvGrpSpPr>
          <p:nvPr/>
        </p:nvGrpSpPr>
        <p:grpSpPr>
          <a:xfrm>
            <a:off x="6245768" y="3251127"/>
            <a:ext cx="876025" cy="900000"/>
            <a:chOff x="3976261" y="3892343"/>
            <a:chExt cx="326182" cy="335109"/>
          </a:xfrm>
          <a:solidFill>
            <a:schemeClr val="bg1"/>
          </a:solidFill>
        </p:grpSpPr>
        <p:sp>
          <p:nvSpPr>
            <p:cNvPr id="92" name="六边形 91"/>
            <p:cNvSpPr/>
            <p:nvPr/>
          </p:nvSpPr>
          <p:spPr>
            <a:xfrm>
              <a:off x="3976261" y="3892343"/>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3" name="六边形 92"/>
            <p:cNvSpPr/>
            <p:nvPr/>
          </p:nvSpPr>
          <p:spPr>
            <a:xfrm>
              <a:off x="3976261" y="4005288"/>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4" name="六边形 93"/>
            <p:cNvSpPr/>
            <p:nvPr/>
          </p:nvSpPr>
          <p:spPr>
            <a:xfrm>
              <a:off x="3976261" y="4120615"/>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5" name="六边形 94"/>
            <p:cNvSpPr/>
            <p:nvPr/>
          </p:nvSpPr>
          <p:spPr>
            <a:xfrm>
              <a:off x="4078302" y="3945761"/>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6" name="六边形 95"/>
            <p:cNvSpPr/>
            <p:nvPr/>
          </p:nvSpPr>
          <p:spPr>
            <a:xfrm>
              <a:off x="4078302" y="4060570"/>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7" name="六边形 96"/>
            <p:cNvSpPr/>
            <p:nvPr/>
          </p:nvSpPr>
          <p:spPr>
            <a:xfrm>
              <a:off x="4180344" y="4003942"/>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二、电容与部分电容</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20</a:t>
            </a:fld>
            <a:endParaRPr lang="zh-CN" dirty="0"/>
          </a:p>
        </p:txBody>
      </p:sp>
      <p:sp>
        <p:nvSpPr>
          <p:cNvPr id="11" name="Rectangle 272"/>
          <p:cNvSpPr>
            <a:spLocks noChangeArrowheads="1"/>
          </p:cNvSpPr>
          <p:nvPr/>
        </p:nvSpPr>
        <p:spPr bwMode="auto">
          <a:xfrm>
            <a:off x="3071424"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2"/>
          <p:cNvSpPr>
            <a:spLocks noChangeArrowheads="1"/>
          </p:cNvSpPr>
          <p:nvPr/>
        </p:nvSpPr>
        <p:spPr bwMode="auto">
          <a:xfrm>
            <a:off x="2490787" y="2497308"/>
            <a:ext cx="115648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9" name="矩形 18"/>
          <p:cNvSpPr/>
          <p:nvPr/>
        </p:nvSpPr>
        <p:spPr>
          <a:xfrm>
            <a:off x="947090" y="3116047"/>
            <a:ext cx="7108941" cy="369332"/>
          </a:xfrm>
          <a:prstGeom prst="rect">
            <a:avLst/>
          </a:prstGeom>
        </p:spPr>
        <p:txBody>
          <a:bodyPr wrap="square">
            <a:spAutoFit/>
          </a:bodyPr>
          <a:lstStyle/>
          <a:p>
            <a:pPr marL="0" indent="0"/>
            <a:r>
              <a:rPr lang="en-US" altLang="zh-CN" dirty="0">
                <a:ea typeface="宋体" panose="02010600030101010101" pitchFamily="2" charset="-122"/>
              </a:rPr>
              <a:t>  </a:t>
            </a:r>
            <a:endParaRPr lang="zh-CN" altLang="en-US" dirty="0"/>
          </a:p>
        </p:txBody>
      </p:sp>
      <p:sp>
        <p:nvSpPr>
          <p:cNvPr id="4" name="矩形 3"/>
          <p:cNvSpPr/>
          <p:nvPr/>
        </p:nvSpPr>
        <p:spPr>
          <a:xfrm>
            <a:off x="870178" y="2822960"/>
            <a:ext cx="7863624" cy="2585323"/>
          </a:xfrm>
          <a:prstGeom prst="rect">
            <a:avLst/>
          </a:prstGeom>
        </p:spPr>
        <p:txBody>
          <a:bodyPr wrap="square">
            <a:spAutoFit/>
          </a:bodyPr>
          <a:lstStyle/>
          <a:p>
            <a:pPr>
              <a:spcAft>
                <a:spcPts val="0"/>
              </a:spcAft>
            </a:pPr>
            <a:r>
              <a:rPr lang="zh-CN" altLang="zh-CN" b="1" kern="0" dirty="0">
                <a:latin typeface="Calibri" panose="020F0502020204030204" pitchFamily="34" charset="0"/>
                <a:ea typeface="宋体" panose="02010600030101010101" pitchFamily="2" charset="-122"/>
                <a:cs typeface="宋体" panose="02010600030101010101" pitchFamily="2" charset="-122"/>
              </a:rPr>
              <a:t>结论：</a:t>
            </a:r>
            <a:endParaRPr lang="zh-CN" altLang="zh-CN" sz="1400" b="1"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kern="0" dirty="0">
                <a:latin typeface="宋体" panose="02010600030101010101" pitchFamily="2" charset="-122"/>
                <a:ea typeface="宋体" panose="02010600030101010101" pitchFamily="2" charset="-122"/>
                <a:cs typeface="宋体" panose="02010600030101010101" pitchFamily="2" charset="-122"/>
              </a:rPr>
              <a:t>     </a:t>
            </a:r>
            <a:r>
              <a:rPr lang="zh-CN" altLang="zh-CN" kern="0" dirty="0">
                <a:latin typeface="Calibri" panose="020F0502020204030204" pitchFamily="34" charset="0"/>
                <a:ea typeface="宋体" panose="02010600030101010101" pitchFamily="2" charset="-122"/>
                <a:cs typeface="宋体" panose="02010600030101010101" pitchFamily="2" charset="-122"/>
              </a:rPr>
              <a:t>向平板电容器中插入其他东西（电介质</a:t>
            </a:r>
            <a:r>
              <a:rPr lang="zh-CN" altLang="en-US" kern="0" dirty="0">
                <a:latin typeface="Calibri" panose="020F0502020204030204" pitchFamily="34" charset="0"/>
                <a:ea typeface="宋体" panose="02010600030101010101" pitchFamily="2" charset="-122"/>
                <a:cs typeface="宋体" panose="02010600030101010101" pitchFamily="2" charset="-122"/>
              </a:rPr>
              <a:t>板</a:t>
            </a:r>
            <a:r>
              <a:rPr lang="zh-CN" altLang="zh-CN" kern="0" dirty="0">
                <a:latin typeface="Calibri" panose="020F0502020204030204" pitchFamily="34" charset="0"/>
                <a:ea typeface="宋体" panose="02010600030101010101" pitchFamily="2" charset="-122"/>
                <a:cs typeface="宋体" panose="02010600030101010101" pitchFamily="2" charset="-122"/>
              </a:rPr>
              <a:t>或者导体</a:t>
            </a:r>
            <a:r>
              <a:rPr lang="zh-CN" altLang="en-US" kern="0" dirty="0">
                <a:latin typeface="Calibri" panose="020F0502020204030204" pitchFamily="34" charset="0"/>
                <a:ea typeface="宋体" panose="02010600030101010101" pitchFamily="2" charset="-122"/>
                <a:cs typeface="宋体" panose="02010600030101010101" pitchFamily="2" charset="-122"/>
              </a:rPr>
              <a:t>板</a:t>
            </a:r>
            <a:r>
              <a:rPr lang="zh-CN" altLang="zh-CN" kern="0" dirty="0">
                <a:latin typeface="Calibri" panose="020F0502020204030204" pitchFamily="34" charset="0"/>
                <a:ea typeface="宋体" panose="02010600030101010101" pitchFamily="2" charset="-122"/>
                <a:cs typeface="宋体" panose="02010600030101010101" pitchFamily="2" charset="-122"/>
              </a:rPr>
              <a:t>），</a:t>
            </a:r>
            <a:r>
              <a:rPr lang="zh-CN" altLang="en-US" kern="0" dirty="0">
                <a:latin typeface="Calibri" panose="020F0502020204030204" pitchFamily="34" charset="0"/>
                <a:ea typeface="宋体" panose="02010600030101010101" pitchFamily="2" charset="-122"/>
                <a:cs typeface="宋体" panose="02010600030101010101" pitchFamily="2" charset="-122"/>
              </a:rPr>
              <a:t>对于常电压条件和常电荷条件下的系统来说</a:t>
            </a:r>
            <a:r>
              <a:rPr lang="zh-CN" altLang="zh-CN" kern="0" dirty="0">
                <a:latin typeface="Calibri" panose="020F0502020204030204" pitchFamily="34" charset="0"/>
                <a:ea typeface="宋体" panose="02010600030101010101" pitchFamily="2" charset="-122"/>
                <a:cs typeface="宋体" panose="02010600030101010101" pitchFamily="2" charset="-122"/>
              </a:rPr>
              <a:t>电场强度和电荷分布的改变</a:t>
            </a:r>
            <a:r>
              <a:rPr lang="zh-CN" altLang="en-US" kern="0" dirty="0">
                <a:latin typeface="Calibri" panose="020F0502020204030204" pitchFamily="34" charset="0"/>
                <a:ea typeface="宋体" panose="02010600030101010101" pitchFamily="2" charset="-122"/>
                <a:cs typeface="宋体" panose="02010600030101010101" pitchFamily="2" charset="-122"/>
              </a:rPr>
              <a:t>是不同的</a:t>
            </a:r>
            <a:r>
              <a:rPr lang="zh-CN" altLang="zh-CN" kern="0" dirty="0">
                <a:latin typeface="Calibri" panose="020F0502020204030204" pitchFamily="34" charset="0"/>
                <a:ea typeface="宋体" panose="02010600030101010101" pitchFamily="2" charset="-122"/>
                <a:cs typeface="宋体" panose="02010600030101010101" pitchFamily="2" charset="-122"/>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zh-CN" altLang="zh-CN" b="1" kern="0" dirty="0">
                <a:latin typeface="Calibri" panose="020F0502020204030204" pitchFamily="34" charset="0"/>
                <a:ea typeface="宋体" panose="02010600030101010101" pitchFamily="2" charset="-122"/>
                <a:cs typeface="宋体" panose="02010600030101010101" pitchFamily="2" charset="-122"/>
              </a:rPr>
              <a:t>讨论：</a:t>
            </a:r>
            <a:endParaRPr lang="zh-CN" altLang="zh-CN" sz="1400" b="1" kern="100" dirty="0">
              <a:latin typeface="Calibri" panose="020F0502020204030204" pitchFamily="34" charset="0"/>
              <a:ea typeface="宋体" panose="02010600030101010101" pitchFamily="2" charset="-122"/>
              <a:cs typeface="Times New Roman" panose="02020603050405020304" pitchFamily="18" charset="0"/>
            </a:endParaRPr>
          </a:p>
          <a:p>
            <a:pPr lvl="0">
              <a:spcAft>
                <a:spcPts val="0"/>
              </a:spcAft>
            </a:pPr>
            <a:r>
              <a:rPr lang="en-US" altLang="zh-CN" kern="0" dirty="0">
                <a:latin typeface="宋体" panose="02010600030101010101" pitchFamily="2" charset="-122"/>
                <a:ea typeface="宋体" panose="02010600030101010101" pitchFamily="2" charset="-122"/>
                <a:cs typeface="宋体" panose="02010600030101010101" pitchFamily="2" charset="-122"/>
              </a:rPr>
              <a:t>    1</a:t>
            </a:r>
            <a:r>
              <a:rPr lang="zh-CN" altLang="en-US" kern="0" dirty="0">
                <a:latin typeface="宋体" panose="02010600030101010101" pitchFamily="2" charset="-122"/>
                <a:ea typeface="宋体" panose="02010600030101010101" pitchFamily="2" charset="-122"/>
                <a:cs typeface="宋体" panose="02010600030101010101" pitchFamily="2" charset="-122"/>
              </a:rPr>
              <a:t>）</a:t>
            </a:r>
            <a:r>
              <a:rPr lang="zh-CN" altLang="zh-CN" kern="0" dirty="0">
                <a:latin typeface="Calibri" panose="020F0502020204030204" pitchFamily="34" charset="0"/>
                <a:ea typeface="宋体" panose="02010600030101010101" pitchFamily="2" charset="-122"/>
                <a:cs typeface="宋体" panose="02010600030101010101" pitchFamily="2" charset="-122"/>
              </a:rPr>
              <a:t>以上两题考察的是平行板电容器的求解，向平行板电容器中插入介质</a:t>
            </a:r>
            <a:r>
              <a:rPr lang="zh-CN" altLang="en-US" kern="0" dirty="0">
                <a:latin typeface="Calibri" panose="020F0502020204030204" pitchFamily="34" charset="0"/>
                <a:ea typeface="宋体" panose="02010600030101010101" pitchFamily="2" charset="-122"/>
                <a:cs typeface="宋体" panose="02010600030101010101" pitchFamily="2" charset="-122"/>
              </a:rPr>
              <a:t>板</a:t>
            </a:r>
            <a:r>
              <a:rPr lang="zh-CN" altLang="zh-CN" kern="0" dirty="0">
                <a:latin typeface="Calibri" panose="020F0502020204030204" pitchFamily="34" charset="0"/>
                <a:ea typeface="宋体" panose="02010600030101010101" pitchFamily="2" charset="-122"/>
                <a:cs typeface="宋体" panose="02010600030101010101" pitchFamily="2" charset="-122"/>
              </a:rPr>
              <a:t>时，电场强度和电压的重分布也要注意。</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spcAft>
                <a:spcPts val="0"/>
              </a:spcAft>
            </a:pPr>
            <a:r>
              <a:rPr lang="en-US" altLang="zh-CN" kern="0" dirty="0">
                <a:latin typeface="宋体" panose="02010600030101010101" pitchFamily="2" charset="-122"/>
                <a:ea typeface="宋体" panose="02010600030101010101" pitchFamily="2" charset="-122"/>
                <a:cs typeface="宋体" panose="02010600030101010101" pitchFamily="2" charset="-122"/>
              </a:rPr>
              <a:t>    2</a:t>
            </a:r>
            <a:r>
              <a:rPr lang="zh-CN" altLang="zh-CN" kern="0" dirty="0">
                <a:latin typeface="Calibri" panose="020F0502020204030204" pitchFamily="34" charset="0"/>
                <a:ea typeface="宋体" panose="02010600030101010101" pitchFamily="2" charset="-122"/>
                <a:cs typeface="宋体" panose="02010600030101010101" pitchFamily="2" charset="-122"/>
              </a:rPr>
              <a:t>）插入导电片或者电介质</a:t>
            </a:r>
            <a:r>
              <a:rPr lang="zh-CN" altLang="en-US" kern="0" dirty="0">
                <a:latin typeface="Calibri" panose="020F0502020204030204" pitchFamily="34" charset="0"/>
                <a:ea typeface="宋体" panose="02010600030101010101" pitchFamily="2" charset="-122"/>
                <a:cs typeface="宋体" panose="02010600030101010101" pitchFamily="2" charset="-122"/>
              </a:rPr>
              <a:t>板</a:t>
            </a:r>
            <a:r>
              <a:rPr lang="zh-CN" altLang="zh-CN" kern="0" dirty="0">
                <a:latin typeface="Calibri" panose="020F0502020204030204" pitchFamily="34" charset="0"/>
                <a:ea typeface="宋体" panose="02010600030101010101" pitchFamily="2" charset="-122"/>
                <a:cs typeface="宋体" panose="02010600030101010101" pitchFamily="2" charset="-122"/>
              </a:rPr>
              <a:t>，实质上是改变了场的分布，使均匀电场变得不均匀，如果插入的物体的几何形状非常复杂，这时的电场不论场强或者电压分布都很难找到简约的闭合形式的解了。</a:t>
            </a:r>
            <a:endPar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文本框 4"/>
          <p:cNvSpPr txBox="1"/>
          <p:nvPr/>
        </p:nvSpPr>
        <p:spPr>
          <a:xfrm>
            <a:off x="870178" y="1571044"/>
            <a:ext cx="7345327"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借鉴课本</a:t>
            </a:r>
            <a:r>
              <a:rPr lang="en-US" altLang="zh-CN" i="1" dirty="0">
                <a:latin typeface="+mj-lt"/>
                <a:ea typeface="宋体" panose="02010600030101010101" pitchFamily="2" charset="-122"/>
              </a:rPr>
              <a:t>P</a:t>
            </a:r>
            <a:r>
              <a:rPr lang="en-US" altLang="zh-CN" dirty="0">
                <a:latin typeface="+mj-lt"/>
                <a:ea typeface="宋体" panose="02010600030101010101" pitchFamily="2" charset="-122"/>
              </a:rPr>
              <a:t>57</a:t>
            </a:r>
            <a:r>
              <a:rPr lang="zh-CN" altLang="en-US" dirty="0">
                <a:latin typeface="宋体" panose="02010600030101010101" pitchFamily="2" charset="-122"/>
                <a:ea typeface="宋体" panose="02010600030101010101" pitchFamily="2" charset="-122"/>
              </a:rPr>
              <a:t>页，对于常电压系统来说，当</a:t>
            </a:r>
            <a:r>
              <a:rPr lang="en-US" altLang="zh-CN" i="1" dirty="0">
                <a:latin typeface="+mj-lt"/>
                <a:ea typeface="宋体" panose="02010600030101010101" pitchFamily="2" charset="-122"/>
              </a:rPr>
              <a:t>P</a:t>
            </a:r>
            <a:r>
              <a:rPr lang="zh-CN" altLang="en-US" dirty="0">
                <a:latin typeface="宋体" panose="02010600030101010101" pitchFamily="2" charset="-122"/>
                <a:ea typeface="宋体" panose="02010600030101010101" pitchFamily="2" charset="-122"/>
              </a:rPr>
              <a:t>号导体位移时，外电源提供的能量有一半用于静电能量的增量，另一半用于电场力做功。</a:t>
            </a:r>
          </a:p>
        </p:txBody>
      </p:sp>
    </p:spTree>
    <p:extLst>
      <p:ext uri="{BB962C8B-B14F-4D97-AF65-F5344CB8AC3E}">
        <p14:creationId xmlns:p14="http://schemas.microsoft.com/office/powerpoint/2010/main" val="2958692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991870"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三、静电能量与力</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21</a:t>
            </a:fld>
            <a:endParaRPr lang="zh-CN" dirty="0"/>
          </a:p>
        </p:txBody>
      </p:sp>
      <p:sp>
        <p:nvSpPr>
          <p:cNvPr id="14" name="文本框 13"/>
          <p:cNvSpPr txBox="1"/>
          <p:nvPr/>
        </p:nvSpPr>
        <p:spPr>
          <a:xfrm>
            <a:off x="487045" y="1176020"/>
            <a:ext cx="1325880" cy="368300"/>
          </a:xfrm>
          <a:prstGeom prst="rect">
            <a:avLst/>
          </a:prstGeom>
          <a:noFill/>
        </p:spPr>
        <p:txBody>
          <a:bodyPr wrap="none" rtlCol="0" anchor="t">
            <a:spAutoFit/>
          </a:bodyPr>
          <a:lstStyle/>
          <a:p>
            <a:r>
              <a:rPr lang="zh-CN" altLang="en-US" dirty="0">
                <a:solidFill>
                  <a:srgbClr val="0070C0"/>
                </a:solidFill>
                <a:latin typeface="Arial" panose="020B0604020202020204" pitchFamily="34" charset="0"/>
                <a:ea typeface="微软雅黑" panose="020B0503020204020204" charset="-122"/>
                <a:cs typeface="+mj-cs"/>
                <a:sym typeface="+mn-ea"/>
              </a:rPr>
              <a:t>（一）目的</a:t>
            </a:r>
            <a:endParaRPr lang="zh-CN" altLang="en-US"/>
          </a:p>
        </p:txBody>
      </p:sp>
      <p:sp>
        <p:nvSpPr>
          <p:cNvPr id="15" name="文本框 14"/>
          <p:cNvSpPr txBox="1"/>
          <p:nvPr/>
        </p:nvSpPr>
        <p:spPr>
          <a:xfrm>
            <a:off x="360680" y="1544320"/>
            <a:ext cx="6839585" cy="922020"/>
          </a:xfrm>
          <a:prstGeom prst="rect">
            <a:avLst/>
          </a:prstGeom>
          <a:noFill/>
        </p:spPr>
        <p:txBody>
          <a:bodyPr wrap="square" rtlCol="0" anchor="t">
            <a:spAutoFit/>
          </a:bodyPr>
          <a:lstStyle/>
          <a:p>
            <a:pPr indent="457200">
              <a:lnSpc>
                <a:spcPct val="150000"/>
              </a:lnSpc>
            </a:pPr>
            <a:r>
              <a:rPr lang="en-US" dirty="0">
                <a:latin typeface="宋体" panose="02010600030101010101" pitchFamily="2" charset="-122"/>
                <a:ea typeface="宋体" panose="02010600030101010101" pitchFamily="2" charset="-122"/>
                <a:sym typeface="+mn-ea"/>
              </a:rPr>
              <a:t>1.</a:t>
            </a:r>
            <a:r>
              <a:rPr lang="zh-CN">
                <a:solidFill>
                  <a:srgbClr val="000000"/>
                </a:solidFill>
                <a:ea typeface="宋体" panose="02010600030101010101" pitchFamily="2" charset="-122"/>
                <a:cs typeface="Times New Roman" panose="02020603050405020304" pitchFamily="18" charset="0"/>
                <a:sym typeface="+mn-ea"/>
              </a:rPr>
              <a:t>掌握静电能量的计算公式</a:t>
            </a:r>
            <a:endParaRPr dirty="0">
              <a:latin typeface="宋体" panose="02010600030101010101" pitchFamily="2" charset="-122"/>
              <a:ea typeface="宋体" panose="02010600030101010101" pitchFamily="2" charset="-122"/>
            </a:endParaRPr>
          </a:p>
          <a:p>
            <a:pPr indent="457200">
              <a:lnSpc>
                <a:spcPct val="150000"/>
              </a:lnSpc>
            </a:pPr>
            <a:r>
              <a:rPr lang="en-US" dirty="0">
                <a:latin typeface="宋体" panose="02010600030101010101" pitchFamily="2" charset="-122"/>
                <a:ea typeface="宋体" panose="02010600030101010101" pitchFamily="2" charset="-122"/>
                <a:sym typeface="+mn-ea"/>
              </a:rPr>
              <a:t>2.</a:t>
            </a:r>
            <a:r>
              <a:rPr lang="zh-CN">
                <a:solidFill>
                  <a:srgbClr val="000000"/>
                </a:solidFill>
                <a:ea typeface="宋体" panose="02010600030101010101" pitchFamily="2" charset="-122"/>
                <a:cs typeface="Times New Roman" panose="02020603050405020304" pitchFamily="18" charset="0"/>
                <a:sym typeface="+mn-ea"/>
              </a:rPr>
              <a:t>理解利用能量密度计算系统能量的过程</a:t>
            </a:r>
            <a:endParaRPr lang="zh-CN" altLang="en-US"/>
          </a:p>
        </p:txBody>
      </p:sp>
      <p:sp>
        <p:nvSpPr>
          <p:cNvPr id="16" name="文本框 15"/>
          <p:cNvSpPr txBox="1"/>
          <p:nvPr/>
        </p:nvSpPr>
        <p:spPr>
          <a:xfrm>
            <a:off x="487045" y="2561590"/>
            <a:ext cx="1783080" cy="368300"/>
          </a:xfrm>
          <a:prstGeom prst="rect">
            <a:avLst/>
          </a:prstGeom>
          <a:noFill/>
        </p:spPr>
        <p:txBody>
          <a:bodyPr wrap="none" rtlCol="0" anchor="t">
            <a:spAutoFit/>
          </a:bodyPr>
          <a:lstStyle/>
          <a:p>
            <a:r>
              <a:rPr lang="zh-CN" altLang="en-US" dirty="0">
                <a:solidFill>
                  <a:srgbClr val="0070C0"/>
                </a:solidFill>
                <a:latin typeface="Arial" panose="020B0604020202020204" pitchFamily="34" charset="0"/>
                <a:ea typeface="微软雅黑" panose="020B0503020204020204" charset="-122"/>
                <a:cs typeface="+mj-cs"/>
                <a:sym typeface="+mn-ea"/>
              </a:rPr>
              <a:t>（二）例题分析</a:t>
            </a:r>
            <a:endParaRPr lang="zh-CN" altLang="en-US"/>
          </a:p>
        </p:txBody>
      </p:sp>
      <p:sp>
        <p:nvSpPr>
          <p:cNvPr id="17" name="文本框 16"/>
          <p:cNvSpPr txBox="1"/>
          <p:nvPr/>
        </p:nvSpPr>
        <p:spPr>
          <a:xfrm>
            <a:off x="563880" y="2929890"/>
            <a:ext cx="8285480" cy="645160"/>
          </a:xfrm>
          <a:prstGeom prst="rect">
            <a:avLst/>
          </a:prstGeom>
          <a:noFill/>
          <a:ln w="9525">
            <a:noFill/>
          </a:ln>
        </p:spPr>
        <p:txBody>
          <a:bodyPr wrap="square">
            <a:spAutoFit/>
          </a:bodyPr>
          <a:lstStyle/>
          <a:p>
            <a:pPr marL="0" indent="0"/>
            <a:r>
              <a:rPr lang="zh-CN" altLang="en-US" sz="1800" b="1" dirty="0">
                <a:solidFill>
                  <a:srgbClr val="000000"/>
                </a:solidFill>
                <a:latin typeface="宋体" panose="02010600030101010101" pitchFamily="2" charset="-122"/>
                <a:ea typeface="宋体" panose="02010600030101010101" pitchFamily="2" charset="-122"/>
              </a:rPr>
              <a:t>    例题</a:t>
            </a:r>
            <a:r>
              <a:rPr lang="en-US" altLang="zh-CN" sz="1800" b="1" dirty="0">
                <a:solidFill>
                  <a:srgbClr val="000000"/>
                </a:solidFill>
                <a:latin typeface="宋体" panose="02010600030101010101" pitchFamily="2" charset="-122"/>
                <a:ea typeface="宋体" panose="02010600030101010101" pitchFamily="2" charset="-122"/>
              </a:rPr>
              <a:t>4 </a:t>
            </a:r>
            <a:r>
              <a:rPr lang="zh-CN" sz="1800" b="0" dirty="0">
                <a:solidFill>
                  <a:srgbClr val="000000"/>
                </a:solidFill>
                <a:ea typeface="宋体" panose="02010600030101010101" pitchFamily="2" charset="-122"/>
              </a:rPr>
              <a:t>半径分别为</a:t>
            </a:r>
            <a:r>
              <a:rPr lang="en-US" sz="1800" b="0" i="1" dirty="0">
                <a:solidFill>
                  <a:srgbClr val="000000"/>
                </a:solidFill>
                <a:latin typeface="Times New Roman" panose="02020603050405020304" pitchFamily="18" charset="0"/>
                <a:ea typeface="宋体" panose="02010600030101010101" pitchFamily="2" charset="-122"/>
              </a:rPr>
              <a:t>a</a:t>
            </a:r>
            <a:r>
              <a:rPr lang="zh-CN" sz="1800" b="0" dirty="0">
                <a:solidFill>
                  <a:srgbClr val="000000"/>
                </a:solidFill>
                <a:ea typeface="宋体" panose="02010600030101010101" pitchFamily="2" charset="-122"/>
              </a:rPr>
              <a:t>和</a:t>
            </a:r>
            <a:r>
              <a:rPr lang="en-US" sz="1800" b="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lang="zh-CN" sz="1800" b="0" dirty="0">
                <a:solidFill>
                  <a:srgbClr val="000000"/>
                </a:solidFill>
                <a:ea typeface="宋体" panose="02010600030101010101" pitchFamily="2" charset="-122"/>
              </a:rPr>
              <a:t>的两同轴圆柱</a:t>
            </a:r>
            <a:r>
              <a:rPr lang="zh-CN" sz="1800" b="0" dirty="0">
                <a:solidFill>
                  <a:srgbClr val="000000"/>
                </a:solidFill>
                <a:ea typeface="宋体" panose="02010600030101010101" pitchFamily="2" charset="-122"/>
                <a:cs typeface="Times New Roman" panose="02020603050405020304" pitchFamily="18" charset="0"/>
              </a:rPr>
              <a:t>,所带电荷之和为零。试求下列各种</a:t>
            </a:r>
            <a:r>
              <a:rPr lang="zh-CN" sz="1800" b="0" dirty="0">
                <a:solidFill>
                  <a:srgbClr val="000000"/>
                </a:solidFill>
                <a:ea typeface="宋体" panose="02010600030101010101" pitchFamily="2" charset="-122"/>
              </a:rPr>
              <a:t>电荷分布下</a:t>
            </a:r>
            <a:r>
              <a:rPr lang="zh-CN" sz="1800" b="0" dirty="0">
                <a:solidFill>
                  <a:srgbClr val="000000"/>
                </a:solidFill>
                <a:ea typeface="宋体" panose="02010600030101010101" pitchFamily="2" charset="-122"/>
                <a:cs typeface="Times New Roman" panose="02020603050405020304" pitchFamily="18" charset="0"/>
              </a:rPr>
              <a:t>,沿轴向单位长度中储存的能量。</a:t>
            </a:r>
            <a:endParaRPr lang="zh-CN" altLang="en-US" sz="1800" dirty="0"/>
          </a:p>
        </p:txBody>
      </p:sp>
      <p:sp>
        <p:nvSpPr>
          <p:cNvPr id="18" name="文本框 17"/>
          <p:cNvSpPr txBox="1"/>
          <p:nvPr/>
        </p:nvSpPr>
        <p:spPr>
          <a:xfrm>
            <a:off x="563880" y="3718242"/>
            <a:ext cx="2973070" cy="368300"/>
          </a:xfrm>
          <a:prstGeom prst="rect">
            <a:avLst/>
          </a:prstGeom>
          <a:noFill/>
          <a:ln w="9525">
            <a:noFill/>
          </a:ln>
        </p:spPr>
        <p:txBody>
          <a:bodyPr wrap="square">
            <a:spAutoFit/>
          </a:bodyPr>
          <a:lstStyle/>
          <a:p>
            <a:pPr marL="0" indent="0"/>
            <a:r>
              <a:rPr lang="zh-CN" sz="1800" b="0" dirty="0">
                <a:solidFill>
                  <a:srgbClr val="000000"/>
                </a:solidFill>
                <a:ea typeface="宋体" panose="02010600030101010101" pitchFamily="2" charset="-122"/>
                <a:cs typeface="Times New Roman" panose="02020603050405020304" pitchFamily="18" charset="0"/>
              </a:rPr>
              <a:t>(1)每一圆柱面上的电荷为</a:t>
            </a:r>
            <a:endParaRPr lang="zh-CN" altLang="en-US" sz="1800" dirty="0"/>
          </a:p>
        </p:txBody>
      </p:sp>
      <p:graphicFrame>
        <p:nvGraphicFramePr>
          <p:cNvPr id="3" name="对象 -2147482536"/>
          <p:cNvGraphicFramePr>
            <a:graphicFrameLocks noChangeAspect="1"/>
          </p:cNvGraphicFramePr>
          <p:nvPr>
            <p:extLst>
              <p:ext uri="{D42A27DB-BD31-4B8C-83A1-F6EECF244321}">
                <p14:modId xmlns:p14="http://schemas.microsoft.com/office/powerpoint/2010/main" val="537466772"/>
              </p:ext>
            </p:extLst>
          </p:nvPr>
        </p:nvGraphicFramePr>
        <p:xfrm>
          <a:off x="3311525" y="3753802"/>
          <a:ext cx="1488440" cy="297815"/>
        </p:xfrm>
        <a:graphic>
          <a:graphicData uri="http://schemas.openxmlformats.org/presentationml/2006/ole">
            <mc:AlternateContent xmlns:mc="http://schemas.openxmlformats.org/markup-compatibility/2006">
              <mc:Choice xmlns:v="urn:schemas-microsoft-com:vml" Requires="v">
                <p:oleObj spid="_x0000_s16009" r:id="rId4" imgW="1143000" imgH="228600" progId="Equation.KSEE3">
                  <p:embed/>
                </p:oleObj>
              </mc:Choice>
              <mc:Fallback>
                <p:oleObj r:id="rId4" imgW="1143000" imgH="228600" progId="Equation.KSEE3">
                  <p:embed/>
                  <p:pic>
                    <p:nvPicPr>
                      <p:cNvPr id="0" name="图片 18"/>
                      <p:cNvPicPr/>
                      <p:nvPr/>
                    </p:nvPicPr>
                    <p:blipFill>
                      <a:blip r:embed="rId5"/>
                      <a:stretch>
                        <a:fillRect/>
                      </a:stretch>
                    </p:blipFill>
                    <p:spPr>
                      <a:xfrm>
                        <a:off x="3311525" y="3753802"/>
                        <a:ext cx="1488440" cy="297815"/>
                      </a:xfrm>
                      <a:prstGeom prst="rect">
                        <a:avLst/>
                      </a:prstGeom>
                      <a:noFill/>
                      <a:ln w="38100">
                        <a:noFill/>
                        <a:miter/>
                      </a:ln>
                    </p:spPr>
                  </p:pic>
                </p:oleObj>
              </mc:Fallback>
            </mc:AlternateContent>
          </a:graphicData>
        </a:graphic>
      </p:graphicFrame>
      <p:sp>
        <p:nvSpPr>
          <p:cNvPr id="20" name="文本框 19"/>
          <p:cNvSpPr txBox="1"/>
          <p:nvPr/>
        </p:nvSpPr>
        <p:spPr>
          <a:xfrm>
            <a:off x="563880" y="4161472"/>
            <a:ext cx="2973070" cy="368300"/>
          </a:xfrm>
          <a:prstGeom prst="rect">
            <a:avLst/>
          </a:prstGeom>
          <a:noFill/>
          <a:ln w="9525">
            <a:noFill/>
          </a:ln>
        </p:spPr>
        <p:txBody>
          <a:bodyPr wrap="square">
            <a:spAutoFit/>
          </a:bodyPr>
          <a:lstStyle/>
          <a:p>
            <a:pPr marL="0" indent="0"/>
            <a:r>
              <a:rPr lang="zh-CN" sz="1800" b="0">
                <a:solidFill>
                  <a:srgbClr val="000000"/>
                </a:solidFill>
                <a:ea typeface="宋体" panose="02010600030101010101" pitchFamily="2" charset="-122"/>
                <a:cs typeface="Times New Roman" panose="02020603050405020304" pitchFamily="18" charset="0"/>
              </a:rPr>
              <a:t>(2)内柱中电荷的体密度为</a:t>
            </a:r>
            <a:endParaRPr lang="zh-CN" altLang="en-US" sz="1800"/>
          </a:p>
        </p:txBody>
      </p:sp>
      <p:graphicFrame>
        <p:nvGraphicFramePr>
          <p:cNvPr id="4" name="对象 -2147482535"/>
          <p:cNvGraphicFramePr>
            <a:graphicFrameLocks noChangeAspect="1"/>
          </p:cNvGraphicFramePr>
          <p:nvPr>
            <p:extLst>
              <p:ext uri="{D42A27DB-BD31-4B8C-83A1-F6EECF244321}">
                <p14:modId xmlns:p14="http://schemas.microsoft.com/office/powerpoint/2010/main" val="58380401"/>
              </p:ext>
            </p:extLst>
          </p:nvPr>
        </p:nvGraphicFramePr>
        <p:xfrm>
          <a:off x="3311525" y="4124642"/>
          <a:ext cx="307340" cy="368935"/>
        </p:xfrm>
        <a:graphic>
          <a:graphicData uri="http://schemas.openxmlformats.org/presentationml/2006/ole">
            <mc:AlternateContent xmlns:mc="http://schemas.openxmlformats.org/markup-compatibility/2006">
              <mc:Choice xmlns:v="urn:schemas-microsoft-com:vml" Requires="v">
                <p:oleObj spid="_x0000_s16010" r:id="rId6" imgW="190500" imgH="228600" progId="Equation.KSEE3">
                  <p:embed/>
                </p:oleObj>
              </mc:Choice>
              <mc:Fallback>
                <p:oleObj r:id="rId6" imgW="190500" imgH="228600" progId="Equation.KSEE3">
                  <p:embed/>
                  <p:pic>
                    <p:nvPicPr>
                      <p:cNvPr id="0" name="图片 32"/>
                      <p:cNvPicPr/>
                      <p:nvPr/>
                    </p:nvPicPr>
                    <p:blipFill>
                      <a:blip r:embed="rId7"/>
                      <a:stretch>
                        <a:fillRect/>
                      </a:stretch>
                    </p:blipFill>
                    <p:spPr>
                      <a:xfrm>
                        <a:off x="3311525" y="4124642"/>
                        <a:ext cx="307340" cy="368935"/>
                      </a:xfrm>
                      <a:prstGeom prst="rect">
                        <a:avLst/>
                      </a:prstGeom>
                      <a:noFill/>
                      <a:ln w="38100">
                        <a:noFill/>
                        <a:miter/>
                      </a:ln>
                    </p:spPr>
                  </p:pic>
                </p:oleObj>
              </mc:Fallback>
            </mc:AlternateContent>
          </a:graphicData>
        </a:graphic>
      </p:graphicFrame>
      <p:sp>
        <p:nvSpPr>
          <p:cNvPr id="34" name="文本框 33"/>
          <p:cNvSpPr txBox="1"/>
          <p:nvPr/>
        </p:nvSpPr>
        <p:spPr>
          <a:xfrm>
            <a:off x="3588385" y="4161472"/>
            <a:ext cx="2092325" cy="368300"/>
          </a:xfrm>
          <a:prstGeom prst="rect">
            <a:avLst/>
          </a:prstGeom>
          <a:noFill/>
          <a:ln w="9525">
            <a:noFill/>
          </a:ln>
        </p:spPr>
        <p:txBody>
          <a:bodyPr wrap="square">
            <a:spAutoFit/>
          </a:bodyPr>
          <a:lstStyle/>
          <a:p>
            <a:pPr marL="0" indent="0"/>
            <a:r>
              <a:rPr lang="zh-CN" sz="1800" b="0">
                <a:solidFill>
                  <a:srgbClr val="000000"/>
                </a:solidFill>
                <a:ea typeface="宋体" panose="02010600030101010101" pitchFamily="2" charset="-122"/>
                <a:cs typeface="Times New Roman" panose="02020603050405020304" pitchFamily="18" charset="0"/>
              </a:rPr>
              <a:t>,外柱有面密度为</a:t>
            </a:r>
            <a:endParaRPr lang="zh-CN" altLang="en-US" sz="1800"/>
          </a:p>
        </p:txBody>
      </p:sp>
      <p:graphicFrame>
        <p:nvGraphicFramePr>
          <p:cNvPr id="5" name="对象 -2147482534"/>
          <p:cNvGraphicFramePr>
            <a:graphicFrameLocks noChangeAspect="1"/>
          </p:cNvGraphicFramePr>
          <p:nvPr>
            <p:extLst>
              <p:ext uri="{D42A27DB-BD31-4B8C-83A1-F6EECF244321}">
                <p14:modId xmlns:p14="http://schemas.microsoft.com/office/powerpoint/2010/main" val="4288103742"/>
              </p:ext>
            </p:extLst>
          </p:nvPr>
        </p:nvGraphicFramePr>
        <p:xfrm>
          <a:off x="5379085" y="4146232"/>
          <a:ext cx="301625" cy="361950"/>
        </p:xfrm>
        <a:graphic>
          <a:graphicData uri="http://schemas.openxmlformats.org/presentationml/2006/ole">
            <mc:AlternateContent xmlns:mc="http://schemas.openxmlformats.org/markup-compatibility/2006">
              <mc:Choice xmlns:v="urn:schemas-microsoft-com:vml" Requires="v">
                <p:oleObj spid="_x0000_s16011" r:id="rId8" imgW="190500" imgH="228600" progId="Equation.KSEE3">
                  <p:embed/>
                </p:oleObj>
              </mc:Choice>
              <mc:Fallback>
                <p:oleObj r:id="rId8" imgW="190500" imgH="228600" progId="Equation.KSEE3">
                  <p:embed/>
                  <p:pic>
                    <p:nvPicPr>
                      <p:cNvPr id="0" name="图片 34"/>
                      <p:cNvPicPr/>
                      <p:nvPr/>
                    </p:nvPicPr>
                    <p:blipFill>
                      <a:blip r:embed="rId9"/>
                      <a:stretch>
                        <a:fillRect/>
                      </a:stretch>
                    </p:blipFill>
                    <p:spPr>
                      <a:xfrm>
                        <a:off x="5379085" y="4146232"/>
                        <a:ext cx="301625" cy="361950"/>
                      </a:xfrm>
                      <a:prstGeom prst="rect">
                        <a:avLst/>
                      </a:prstGeom>
                      <a:noFill/>
                      <a:ln w="38100">
                        <a:noFill/>
                        <a:miter/>
                      </a:ln>
                    </p:spPr>
                  </p:pic>
                </p:oleObj>
              </mc:Fallback>
            </mc:AlternateContent>
          </a:graphicData>
        </a:graphic>
      </p:graphicFrame>
      <p:sp>
        <p:nvSpPr>
          <p:cNvPr id="36" name="文本框 35"/>
          <p:cNvSpPr txBox="1"/>
          <p:nvPr/>
        </p:nvSpPr>
        <p:spPr>
          <a:xfrm>
            <a:off x="5680710" y="4146232"/>
            <a:ext cx="1644650" cy="368300"/>
          </a:xfrm>
          <a:prstGeom prst="rect">
            <a:avLst/>
          </a:prstGeom>
          <a:noFill/>
          <a:ln w="9525">
            <a:noFill/>
          </a:ln>
        </p:spPr>
        <p:txBody>
          <a:bodyPr wrap="square">
            <a:spAutoFit/>
          </a:bodyPr>
          <a:lstStyle/>
          <a:p>
            <a:pPr marL="0" indent="0"/>
            <a:r>
              <a:rPr lang="zh-CN" sz="1800" b="0" dirty="0">
                <a:solidFill>
                  <a:srgbClr val="000000"/>
                </a:solidFill>
                <a:ea typeface="宋体" panose="02010600030101010101" pitchFamily="2" charset="-122"/>
              </a:rPr>
              <a:t>的面电荷，且</a:t>
            </a:r>
            <a:endParaRPr lang="zh-CN" altLang="en-US" sz="1800" dirty="0"/>
          </a:p>
        </p:txBody>
      </p:sp>
      <p:sp>
        <p:nvSpPr>
          <p:cNvPr id="39" name="文本框 38"/>
          <p:cNvSpPr txBox="1"/>
          <p:nvPr/>
        </p:nvSpPr>
        <p:spPr>
          <a:xfrm>
            <a:off x="563880" y="4635817"/>
            <a:ext cx="2683510" cy="368300"/>
          </a:xfrm>
          <a:prstGeom prst="rect">
            <a:avLst/>
          </a:prstGeom>
          <a:noFill/>
          <a:ln w="9525">
            <a:noFill/>
          </a:ln>
        </p:spPr>
        <p:txBody>
          <a:bodyPr wrap="square">
            <a:spAutoFit/>
          </a:bodyPr>
          <a:lstStyle/>
          <a:p>
            <a:pPr marL="0" indent="0"/>
            <a:r>
              <a:rPr lang="en-US" altLang="zh-CN" sz="1800" b="0">
                <a:solidFill>
                  <a:srgbClr val="000000"/>
                </a:solidFill>
                <a:ea typeface="宋体" panose="02010600030101010101" pitchFamily="2" charset="-122"/>
              </a:rPr>
              <a:t>(3)</a:t>
            </a:r>
            <a:r>
              <a:rPr lang="zh-CN" sz="1800" b="0">
                <a:solidFill>
                  <a:srgbClr val="000000"/>
                </a:solidFill>
                <a:ea typeface="宋体" panose="02010600030101010101" pitchFamily="2" charset="-122"/>
              </a:rPr>
              <a:t>内柱中电荷体密度为</a:t>
            </a:r>
            <a:endParaRPr lang="zh-CN" altLang="en-US" sz="1800"/>
          </a:p>
        </p:txBody>
      </p:sp>
      <p:graphicFrame>
        <p:nvGraphicFramePr>
          <p:cNvPr id="8" name="对象 -2147482532"/>
          <p:cNvGraphicFramePr>
            <a:graphicFrameLocks noChangeAspect="1"/>
          </p:cNvGraphicFramePr>
          <p:nvPr>
            <p:extLst>
              <p:ext uri="{D42A27DB-BD31-4B8C-83A1-F6EECF244321}">
                <p14:modId xmlns:p14="http://schemas.microsoft.com/office/powerpoint/2010/main" val="1497054944"/>
              </p:ext>
            </p:extLst>
          </p:nvPr>
        </p:nvGraphicFramePr>
        <p:xfrm>
          <a:off x="3095625" y="4635817"/>
          <a:ext cx="304800" cy="366395"/>
        </p:xfrm>
        <a:graphic>
          <a:graphicData uri="http://schemas.openxmlformats.org/presentationml/2006/ole">
            <mc:AlternateContent xmlns:mc="http://schemas.openxmlformats.org/markup-compatibility/2006">
              <mc:Choice xmlns:v="urn:schemas-microsoft-com:vml" Requires="v">
                <p:oleObj spid="_x0000_s16012" r:id="rId10" imgW="190500" imgH="228600" progId="Equation.KSEE3">
                  <p:embed/>
                </p:oleObj>
              </mc:Choice>
              <mc:Fallback>
                <p:oleObj r:id="rId10" imgW="190500" imgH="228600" progId="Equation.KSEE3">
                  <p:embed/>
                  <p:pic>
                    <p:nvPicPr>
                      <p:cNvPr id="0" name="图片 39"/>
                      <p:cNvPicPr/>
                      <p:nvPr/>
                    </p:nvPicPr>
                    <p:blipFill>
                      <a:blip r:embed="rId7"/>
                      <a:stretch>
                        <a:fillRect/>
                      </a:stretch>
                    </p:blipFill>
                    <p:spPr>
                      <a:xfrm>
                        <a:off x="3095625" y="4635817"/>
                        <a:ext cx="304800" cy="366395"/>
                      </a:xfrm>
                      <a:prstGeom prst="rect">
                        <a:avLst/>
                      </a:prstGeom>
                      <a:noFill/>
                      <a:ln w="38100">
                        <a:noFill/>
                        <a:miter/>
                      </a:ln>
                    </p:spPr>
                  </p:pic>
                </p:oleObj>
              </mc:Fallback>
            </mc:AlternateContent>
          </a:graphicData>
        </a:graphic>
      </p:graphicFrame>
      <p:sp>
        <p:nvSpPr>
          <p:cNvPr id="41" name="文本框 40"/>
          <p:cNvSpPr txBox="1"/>
          <p:nvPr/>
        </p:nvSpPr>
        <p:spPr>
          <a:xfrm>
            <a:off x="3400425" y="4633912"/>
            <a:ext cx="3550920" cy="368300"/>
          </a:xfrm>
          <a:prstGeom prst="rect">
            <a:avLst/>
          </a:prstGeom>
          <a:noFill/>
          <a:ln w="9525">
            <a:noFill/>
          </a:ln>
        </p:spPr>
        <p:txBody>
          <a:bodyPr wrap="square">
            <a:spAutoFit/>
          </a:bodyPr>
          <a:lstStyle/>
          <a:p>
            <a:pPr marL="0" indent="0"/>
            <a:r>
              <a:rPr lang="zh-CN" sz="1800" b="0">
                <a:solidFill>
                  <a:srgbClr val="000000"/>
                </a:solidFill>
                <a:ea typeface="宋体" panose="02010600030101010101" pitchFamily="2" charset="-122"/>
                <a:cs typeface="Times New Roman" panose="02020603050405020304" pitchFamily="18" charset="0"/>
              </a:rPr>
              <a:t>,两柱之间区域内电荷的体密度为</a:t>
            </a:r>
            <a:endParaRPr lang="zh-CN" altLang="en-US" sz="1800"/>
          </a:p>
        </p:txBody>
      </p:sp>
      <p:graphicFrame>
        <p:nvGraphicFramePr>
          <p:cNvPr id="9" name="对象 -2147482531"/>
          <p:cNvGraphicFramePr>
            <a:graphicFrameLocks noChangeAspect="1"/>
          </p:cNvGraphicFramePr>
          <p:nvPr>
            <p:extLst>
              <p:ext uri="{D42A27DB-BD31-4B8C-83A1-F6EECF244321}">
                <p14:modId xmlns:p14="http://schemas.microsoft.com/office/powerpoint/2010/main" val="105412244"/>
              </p:ext>
            </p:extLst>
          </p:nvPr>
        </p:nvGraphicFramePr>
        <p:xfrm>
          <a:off x="6875780" y="4614227"/>
          <a:ext cx="323215" cy="387985"/>
        </p:xfrm>
        <a:graphic>
          <a:graphicData uri="http://schemas.openxmlformats.org/presentationml/2006/ole">
            <mc:AlternateContent xmlns:mc="http://schemas.openxmlformats.org/markup-compatibility/2006">
              <mc:Choice xmlns:v="urn:schemas-microsoft-com:vml" Requires="v">
                <p:oleObj spid="_x0000_s16013" r:id="rId11" imgW="190500" imgH="228600" progId="Equation.KSEE3">
                  <p:embed/>
                </p:oleObj>
              </mc:Choice>
              <mc:Fallback>
                <p:oleObj r:id="rId11" imgW="190500" imgH="228600" progId="Equation.KSEE3">
                  <p:embed/>
                  <p:pic>
                    <p:nvPicPr>
                      <p:cNvPr id="0" name="图片 41"/>
                      <p:cNvPicPr/>
                      <p:nvPr/>
                    </p:nvPicPr>
                    <p:blipFill>
                      <a:blip r:embed="rId12"/>
                      <a:stretch>
                        <a:fillRect/>
                      </a:stretch>
                    </p:blipFill>
                    <p:spPr>
                      <a:xfrm>
                        <a:off x="6875780" y="4614227"/>
                        <a:ext cx="323215" cy="387985"/>
                      </a:xfrm>
                      <a:prstGeom prst="rect">
                        <a:avLst/>
                      </a:prstGeom>
                      <a:noFill/>
                      <a:ln w="38100">
                        <a:noFill/>
                        <a:miter/>
                      </a:ln>
                    </p:spPr>
                  </p:pic>
                </p:oleObj>
              </mc:Fallback>
            </mc:AlternateContent>
          </a:graphicData>
        </a:graphic>
      </p:graphicFrame>
      <p:sp>
        <p:nvSpPr>
          <p:cNvPr id="43" name="文本框 42"/>
          <p:cNvSpPr txBox="1"/>
          <p:nvPr/>
        </p:nvSpPr>
        <p:spPr>
          <a:xfrm>
            <a:off x="7198995" y="4614227"/>
            <a:ext cx="593090" cy="368300"/>
          </a:xfrm>
          <a:prstGeom prst="rect">
            <a:avLst/>
          </a:prstGeom>
          <a:noFill/>
          <a:ln w="9525">
            <a:noFill/>
          </a:ln>
        </p:spPr>
        <p:txBody>
          <a:bodyPr wrap="square">
            <a:spAutoFit/>
          </a:bodyPr>
          <a:lstStyle/>
          <a:p>
            <a:pPr marL="0" indent="0"/>
            <a:r>
              <a:rPr lang="zh-CN" sz="1800" b="0">
                <a:solidFill>
                  <a:srgbClr val="000000"/>
                </a:solidFill>
                <a:ea typeface="宋体" panose="02010600030101010101" pitchFamily="2" charset="-122"/>
                <a:cs typeface="Times New Roman" panose="02020603050405020304" pitchFamily="18" charset="0"/>
              </a:rPr>
              <a:t>,且</a:t>
            </a:r>
            <a:endParaRPr lang="zh-CN" altLang="en-US" sz="1800"/>
          </a:p>
        </p:txBody>
      </p:sp>
      <p:graphicFrame>
        <p:nvGraphicFramePr>
          <p:cNvPr id="10" name="对象 -2147482530"/>
          <p:cNvGraphicFramePr>
            <a:graphicFrameLocks noChangeAspect="1"/>
          </p:cNvGraphicFramePr>
          <p:nvPr>
            <p:extLst>
              <p:ext uri="{D42A27DB-BD31-4B8C-83A1-F6EECF244321}">
                <p14:modId xmlns:p14="http://schemas.microsoft.com/office/powerpoint/2010/main" val="570930704"/>
              </p:ext>
            </p:extLst>
          </p:nvPr>
        </p:nvGraphicFramePr>
        <p:xfrm>
          <a:off x="887508" y="5047190"/>
          <a:ext cx="2235200" cy="375920"/>
        </p:xfrm>
        <a:graphic>
          <a:graphicData uri="http://schemas.openxmlformats.org/presentationml/2006/ole">
            <mc:AlternateContent xmlns:mc="http://schemas.openxmlformats.org/markup-compatibility/2006">
              <mc:Choice xmlns:v="urn:schemas-microsoft-com:vml" Requires="v">
                <p:oleObj spid="_x0000_s16014" r:id="rId13" imgW="1435100" imgH="241300" progId="Equation.KSEE3">
                  <p:embed/>
                </p:oleObj>
              </mc:Choice>
              <mc:Fallback>
                <p:oleObj r:id="rId13" imgW="1435100" imgH="241300" progId="Equation.KSEE3">
                  <p:embed/>
                  <p:pic>
                    <p:nvPicPr>
                      <p:cNvPr id="0" name="图片 43"/>
                      <p:cNvPicPr/>
                      <p:nvPr/>
                    </p:nvPicPr>
                    <p:blipFill>
                      <a:blip r:embed="rId14"/>
                      <a:stretch>
                        <a:fillRect/>
                      </a:stretch>
                    </p:blipFill>
                    <p:spPr>
                      <a:xfrm>
                        <a:off x="887508" y="5047190"/>
                        <a:ext cx="2235200" cy="375920"/>
                      </a:xfrm>
                      <a:prstGeom prst="rect">
                        <a:avLst/>
                      </a:prstGeom>
                      <a:noFill/>
                      <a:ln w="38100">
                        <a:noFill/>
                        <a:miter/>
                      </a:ln>
                    </p:spPr>
                  </p:pic>
                </p:oleObj>
              </mc:Fallback>
            </mc:AlternateContent>
          </a:graphicData>
        </a:graphic>
      </p:graphicFrame>
      <p:sp>
        <p:nvSpPr>
          <p:cNvPr id="45" name="文本框 44"/>
          <p:cNvSpPr txBox="1"/>
          <p:nvPr/>
        </p:nvSpPr>
        <p:spPr>
          <a:xfrm>
            <a:off x="3132551" y="5094675"/>
            <a:ext cx="229678" cy="368300"/>
          </a:xfrm>
          <a:prstGeom prst="rect">
            <a:avLst/>
          </a:prstGeom>
          <a:noFill/>
          <a:ln w="9525">
            <a:noFill/>
          </a:ln>
        </p:spPr>
        <p:txBody>
          <a:bodyPr wrap="square">
            <a:spAutoFit/>
          </a:bodyPr>
          <a:lstStyle/>
          <a:p>
            <a:pPr marL="0" indent="0"/>
            <a:r>
              <a:rPr lang="zh-CN" sz="1800" b="1" dirty="0">
                <a:solidFill>
                  <a:srgbClr val="000000"/>
                </a:solidFill>
                <a:ea typeface="宋体" panose="02010600030101010101" pitchFamily="2" charset="-122"/>
              </a:rPr>
              <a:t>。</a:t>
            </a:r>
            <a:endParaRPr lang="zh-CN" altLang="en-US" sz="1800" dirty="0"/>
          </a:p>
        </p:txBody>
      </p:sp>
      <p:graphicFrame>
        <p:nvGraphicFramePr>
          <p:cNvPr id="11" name="对象 -2147482529"/>
          <p:cNvGraphicFramePr/>
          <p:nvPr/>
        </p:nvGraphicFramePr>
        <p:xfrm>
          <a:off x="6228715" y="417195"/>
          <a:ext cx="1885950" cy="1885950"/>
        </p:xfrm>
        <a:graphic>
          <a:graphicData uri="http://schemas.openxmlformats.org/presentationml/2006/ole">
            <mc:AlternateContent xmlns:mc="http://schemas.openxmlformats.org/markup-compatibility/2006">
              <mc:Choice xmlns:v="urn:schemas-microsoft-com:vml" Requires="v">
                <p:oleObj spid="_x0000_s16015" r:id="rId15" imgW="1792605" imgH="1792605" progId="Visio.Drawing.11">
                  <p:embed/>
                </p:oleObj>
              </mc:Choice>
              <mc:Fallback>
                <p:oleObj r:id="rId15" imgW="1792605" imgH="1792605" progId="Visio.Drawing.11">
                  <p:embed/>
                  <p:pic>
                    <p:nvPicPr>
                      <p:cNvPr id="0" name="图片 45"/>
                      <p:cNvPicPr/>
                      <p:nvPr/>
                    </p:nvPicPr>
                    <p:blipFill>
                      <a:blip r:embed="rId16"/>
                      <a:stretch>
                        <a:fillRect/>
                      </a:stretch>
                    </p:blipFill>
                    <p:spPr>
                      <a:xfrm>
                        <a:off x="6228715" y="417195"/>
                        <a:ext cx="1885950" cy="1885950"/>
                      </a:xfrm>
                      <a:prstGeom prst="rect">
                        <a:avLst/>
                      </a:prstGeom>
                      <a:noFill/>
                      <a:ln w="38100">
                        <a:noFill/>
                        <a:miter/>
                      </a:ln>
                    </p:spPr>
                  </p:pic>
                </p:oleObj>
              </mc:Fallback>
            </mc:AlternateContent>
          </a:graphicData>
        </a:graphic>
      </p:graphicFrame>
      <p:sp>
        <p:nvSpPr>
          <p:cNvPr id="47" name="文本框 46"/>
          <p:cNvSpPr txBox="1"/>
          <p:nvPr/>
        </p:nvSpPr>
        <p:spPr>
          <a:xfrm>
            <a:off x="6172200" y="2303145"/>
            <a:ext cx="2194560" cy="369332"/>
          </a:xfrm>
          <a:prstGeom prst="rect">
            <a:avLst/>
          </a:prstGeom>
          <a:noFill/>
          <a:ln w="9525">
            <a:noFill/>
          </a:ln>
        </p:spPr>
        <p:txBody>
          <a:bodyPr wrap="square">
            <a:spAutoFit/>
          </a:bodyPr>
          <a:lstStyle/>
          <a:p>
            <a:pPr marL="0" indent="0" algn="ctr"/>
            <a:r>
              <a:rPr lang="zh-CN" altLang="en-US" sz="1800" b="0" dirty="0">
                <a:solidFill>
                  <a:srgbClr val="000000"/>
                </a:solidFill>
                <a:ea typeface="宋体" panose="02010600030101010101" pitchFamily="2" charset="-122"/>
                <a:cs typeface="Times New Roman" panose="02020603050405020304" pitchFamily="18" charset="0"/>
              </a:rPr>
              <a:t>例题</a:t>
            </a:r>
            <a:r>
              <a:rPr lang="en-US" altLang="zh-CN" sz="1800" b="0" dirty="0">
                <a:solidFill>
                  <a:srgbClr val="000000"/>
                </a:solidFill>
                <a:ea typeface="宋体" panose="02010600030101010101" pitchFamily="2" charset="-122"/>
                <a:cs typeface="Times New Roman" panose="02020603050405020304" pitchFamily="18" charset="0"/>
              </a:rPr>
              <a:t>4</a:t>
            </a:r>
            <a:r>
              <a:rPr lang="zh-CN" sz="1800" b="0" dirty="0">
                <a:solidFill>
                  <a:srgbClr val="000000"/>
                </a:solidFill>
                <a:ea typeface="宋体" panose="02010600030101010101" pitchFamily="2" charset="-122"/>
              </a:rPr>
              <a:t>示意图</a:t>
            </a:r>
            <a:endParaRPr lang="zh-CN" altLang="en-US" sz="1800" dirty="0"/>
          </a:p>
        </p:txBody>
      </p:sp>
      <p:graphicFrame>
        <p:nvGraphicFramePr>
          <p:cNvPr id="12" name="对象 11"/>
          <p:cNvGraphicFramePr>
            <a:graphicFrameLocks noChangeAspect="1"/>
          </p:cNvGraphicFramePr>
          <p:nvPr>
            <p:extLst>
              <p:ext uri="{D42A27DB-BD31-4B8C-83A1-F6EECF244321}">
                <p14:modId xmlns:p14="http://schemas.microsoft.com/office/powerpoint/2010/main" val="737722510"/>
              </p:ext>
            </p:extLst>
          </p:nvPr>
        </p:nvGraphicFramePr>
        <p:xfrm>
          <a:off x="7168375" y="4197667"/>
          <a:ext cx="1582224" cy="332105"/>
        </p:xfrm>
        <a:graphic>
          <a:graphicData uri="http://schemas.openxmlformats.org/presentationml/2006/ole">
            <mc:AlternateContent xmlns:mc="http://schemas.openxmlformats.org/markup-compatibility/2006">
              <mc:Choice xmlns:v="urn:schemas-microsoft-com:vml" Requires="v">
                <p:oleObj spid="_x0000_s16016" name="AxMath" r:id="rId17" imgW="929520" imgH="194760" progId="Equation.AxMath">
                  <p:embed/>
                </p:oleObj>
              </mc:Choice>
              <mc:Fallback>
                <p:oleObj name="AxMath" r:id="rId17" imgW="929520" imgH="194760" progId="Equation.AxMath">
                  <p:embed/>
                  <p:pic>
                    <p:nvPicPr>
                      <p:cNvPr id="0" name=""/>
                      <p:cNvPicPr/>
                      <p:nvPr/>
                    </p:nvPicPr>
                    <p:blipFill>
                      <a:blip r:embed="rId18"/>
                      <a:stretch>
                        <a:fillRect/>
                      </a:stretch>
                    </p:blipFill>
                    <p:spPr>
                      <a:xfrm>
                        <a:off x="7168375" y="4197667"/>
                        <a:ext cx="1582224" cy="33210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三、静电能量与力</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22</a:t>
            </a:fld>
            <a:endParaRPr lang="zh-CN" dirty="0"/>
          </a:p>
        </p:txBody>
      </p:sp>
      <p:sp>
        <p:nvSpPr>
          <p:cNvPr id="103" name="文本框 102"/>
          <p:cNvSpPr txBox="1"/>
          <p:nvPr/>
        </p:nvSpPr>
        <p:spPr>
          <a:xfrm>
            <a:off x="1092199" y="1178361"/>
            <a:ext cx="7506516" cy="923330"/>
          </a:xfrm>
          <a:prstGeom prst="rect">
            <a:avLst/>
          </a:prstGeom>
          <a:noFill/>
          <a:ln w="9525">
            <a:noFill/>
          </a:ln>
        </p:spPr>
        <p:txBody>
          <a:bodyPr wrap="square">
            <a:spAutoFit/>
          </a:bodyPr>
          <a:lstStyle/>
          <a:p>
            <a:pPr marL="0" indent="0"/>
            <a:r>
              <a:rPr lang="en-US" altLang="zh-CN" sz="1800" b="1" dirty="0">
                <a:solidFill>
                  <a:srgbClr val="000000"/>
                </a:solidFill>
                <a:ea typeface="宋体" panose="02010600030101010101" pitchFamily="2" charset="-122"/>
              </a:rPr>
              <a:t>    </a:t>
            </a:r>
            <a:r>
              <a:rPr lang="zh-CN" sz="1800" b="1" dirty="0">
                <a:solidFill>
                  <a:srgbClr val="000000"/>
                </a:solidFill>
                <a:ea typeface="宋体" panose="02010600030101010101" pitchFamily="2" charset="-122"/>
              </a:rPr>
              <a:t>解</a:t>
            </a:r>
            <a:r>
              <a:rPr lang="zh-CN" altLang="en-US" b="1" dirty="0">
                <a:solidFill>
                  <a:srgbClr val="000000"/>
                </a:solidFill>
                <a:ea typeface="宋体" panose="02010600030101010101" pitchFamily="2" charset="-122"/>
              </a:rPr>
              <a:t>：</a:t>
            </a:r>
            <a:r>
              <a:rPr lang="zh-CN" sz="1800" b="1" dirty="0">
                <a:solidFill>
                  <a:srgbClr val="000000"/>
                </a:solidFill>
                <a:ea typeface="宋体" panose="02010600030101010101" pitchFamily="2" charset="-122"/>
                <a:cs typeface="Times New Roman" panose="02020603050405020304" pitchFamily="18" charset="0"/>
              </a:rPr>
              <a:t> </a:t>
            </a:r>
            <a:r>
              <a:rPr lang="zh-CN" sz="1800" b="0" dirty="0">
                <a:solidFill>
                  <a:srgbClr val="000000"/>
                </a:solidFill>
                <a:ea typeface="宋体" panose="02010600030101010101" pitchFamily="2" charset="-122"/>
                <a:cs typeface="Times New Roman" panose="02020603050405020304" pitchFamily="18" charset="0"/>
              </a:rPr>
              <a:t>1）定性分析：</a:t>
            </a:r>
            <a:endParaRPr lang="zh-CN" sz="1800" b="0" dirty="0">
              <a:solidFill>
                <a:srgbClr val="000000"/>
              </a:solidFill>
              <a:ea typeface="宋体" panose="02010600030101010101" pitchFamily="2" charset="-122"/>
            </a:endParaRPr>
          </a:p>
          <a:p>
            <a:pPr marL="0" indent="0"/>
            <a:r>
              <a:rPr lang="en-US" altLang="zh-CN" sz="1800" b="0" dirty="0">
                <a:solidFill>
                  <a:srgbClr val="000000"/>
                </a:solidFill>
                <a:ea typeface="宋体" panose="02010600030101010101" pitchFamily="2" charset="-122"/>
              </a:rPr>
              <a:t>    </a:t>
            </a:r>
            <a:r>
              <a:rPr lang="zh-CN" sz="1800" b="0" dirty="0">
                <a:solidFill>
                  <a:srgbClr val="000000"/>
                </a:solidFill>
                <a:ea typeface="宋体" panose="02010600030101010101" pitchFamily="2" charset="-122"/>
              </a:rPr>
              <a:t>求静电系统的能量，既可以从能量与电压、电荷量的关系出发计算，也可以通过对能量密度的积分计算。</a:t>
            </a:r>
            <a:endParaRPr lang="zh-CN" altLang="en-US" sz="1800" dirty="0"/>
          </a:p>
        </p:txBody>
      </p:sp>
      <p:sp>
        <p:nvSpPr>
          <p:cNvPr id="10" name="文本框 9"/>
          <p:cNvSpPr txBox="1"/>
          <p:nvPr/>
        </p:nvSpPr>
        <p:spPr>
          <a:xfrm>
            <a:off x="1092199" y="2091055"/>
            <a:ext cx="7380681" cy="1198880"/>
          </a:xfrm>
          <a:prstGeom prst="rect">
            <a:avLst/>
          </a:prstGeom>
          <a:noFill/>
          <a:ln w="9525">
            <a:noFill/>
          </a:ln>
        </p:spPr>
        <p:txBody>
          <a:bodyPr wrap="square">
            <a:spAutoFit/>
          </a:bodyPr>
          <a:lstStyle/>
          <a:p>
            <a:pPr marL="0" indent="0"/>
            <a:r>
              <a:rPr lang="zh-CN" sz="1200" b="0" dirty="0">
                <a:solidFill>
                  <a:srgbClr val="000000"/>
                </a:solidFill>
                <a:ea typeface="宋体" panose="02010600030101010101" pitchFamily="2" charset="-122"/>
                <a:cs typeface="Times New Roman" panose="02020603050405020304" pitchFamily="18" charset="0"/>
              </a:rPr>
              <a:t>   </a:t>
            </a:r>
            <a:r>
              <a:rPr lang="en-US" altLang="zh-CN" sz="1200" b="0" dirty="0">
                <a:solidFill>
                  <a:srgbClr val="000000"/>
                </a:solidFill>
                <a:ea typeface="宋体" panose="02010600030101010101" pitchFamily="2" charset="-122"/>
                <a:cs typeface="Times New Roman" panose="02020603050405020304" pitchFamily="18" charset="0"/>
              </a:rPr>
              <a:t>   </a:t>
            </a:r>
            <a:r>
              <a:rPr lang="zh-CN" sz="1800" b="0" dirty="0">
                <a:solidFill>
                  <a:srgbClr val="000000"/>
                </a:solidFill>
                <a:ea typeface="宋体" panose="02010600030101010101" pitchFamily="2" charset="-122"/>
                <a:cs typeface="Times New Roman" panose="02020603050405020304" pitchFamily="18" charset="0"/>
              </a:rPr>
              <a:t>2）定量计算：</a:t>
            </a:r>
            <a:endParaRPr lang="zh-CN" sz="1800" b="0" dirty="0">
              <a:solidFill>
                <a:srgbClr val="000000"/>
              </a:solidFill>
              <a:ea typeface="宋体" panose="02010600030101010101" pitchFamily="2" charset="-122"/>
            </a:endParaRPr>
          </a:p>
          <a:p>
            <a:pPr marL="0" indent="0"/>
            <a:r>
              <a:rPr lang="en-US" altLang="zh-CN" sz="1800" b="0" dirty="0">
                <a:solidFill>
                  <a:srgbClr val="000000"/>
                </a:solidFill>
                <a:ea typeface="宋体" panose="02010600030101010101" pitchFamily="2" charset="-122"/>
              </a:rPr>
              <a:t>    </a:t>
            </a:r>
            <a:r>
              <a:rPr lang="zh-CN" sz="1800" b="0" dirty="0">
                <a:solidFill>
                  <a:srgbClr val="000000"/>
                </a:solidFill>
                <a:ea typeface="宋体" panose="02010600030101010101" pitchFamily="2" charset="-122"/>
              </a:rPr>
              <a:t>由于电荷分布都是轴对称分布，因此</a:t>
            </a:r>
            <a:r>
              <a:rPr lang="en-US" sz="1800" b="0" i="1" dirty="0">
                <a:solidFill>
                  <a:srgbClr val="000000"/>
                </a:solidFill>
                <a:latin typeface="Times New Roman" panose="02020603050405020304" pitchFamily="18" charset="0"/>
                <a:ea typeface="宋体" panose="02010600030101010101" pitchFamily="2" charset="-122"/>
              </a:rPr>
              <a:t>E</a:t>
            </a:r>
            <a:r>
              <a:rPr lang="zh-CN" sz="1800" b="0" dirty="0">
                <a:solidFill>
                  <a:srgbClr val="000000"/>
                </a:solidFill>
                <a:ea typeface="宋体" panose="02010600030101010101" pitchFamily="2" charset="-122"/>
              </a:rPr>
              <a:t>的方向必然是沿径向的且只与半径</a:t>
            </a:r>
            <a:r>
              <a:rPr lang="en-US" sz="1800" b="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t>
            </a:r>
            <a:r>
              <a:rPr lang="zh-CN" sz="1800" b="0" dirty="0">
                <a:solidFill>
                  <a:srgbClr val="000000"/>
                </a:solidFill>
                <a:ea typeface="宋体" panose="02010600030101010101" pitchFamily="2" charset="-122"/>
              </a:rPr>
              <a:t>有关，则由高斯定律容易求得上述各种情况下的电场分布。但由于</a:t>
            </a:r>
            <a:r>
              <a:rPr lang="en-US" sz="1800" b="0" dirty="0">
                <a:solidFill>
                  <a:srgbClr val="000000"/>
                </a:solidFill>
                <a:latin typeface="Times New Roman" panose="02020603050405020304" pitchFamily="18" charset="0"/>
                <a:ea typeface="宋体" panose="02010600030101010101" pitchFamily="2" charset="-122"/>
              </a:rPr>
              <a:t>3</a:t>
            </a:r>
            <a:r>
              <a:rPr lang="zh-CN" sz="1800" b="0" dirty="0">
                <a:solidFill>
                  <a:srgbClr val="000000"/>
                </a:solidFill>
                <a:ea typeface="宋体" panose="02010600030101010101" pitchFamily="2" charset="-122"/>
              </a:rPr>
              <a:t>种情况下，净电荷都为零，因而圆柱外区域中的电场为零。</a:t>
            </a:r>
            <a:endParaRPr lang="zh-CN" altLang="en-US" sz="1800" dirty="0"/>
          </a:p>
        </p:txBody>
      </p:sp>
      <p:sp>
        <p:nvSpPr>
          <p:cNvPr id="11" name="文本框 10"/>
          <p:cNvSpPr txBox="1"/>
          <p:nvPr/>
        </p:nvSpPr>
        <p:spPr>
          <a:xfrm>
            <a:off x="1165225" y="3345815"/>
            <a:ext cx="922655" cy="368300"/>
          </a:xfrm>
          <a:prstGeom prst="rect">
            <a:avLst/>
          </a:prstGeom>
          <a:noFill/>
        </p:spPr>
        <p:txBody>
          <a:bodyPr wrap="square" rtlCol="0">
            <a:spAutoFit/>
          </a:bodyPr>
          <a:lstStyle/>
          <a:p>
            <a:r>
              <a:rPr lang="zh-CN" altLang="en-US"/>
              <a:t>（</a:t>
            </a:r>
            <a:r>
              <a:rPr lang="en-US" altLang="zh-CN"/>
              <a:t>1</a:t>
            </a:r>
            <a:r>
              <a:rPr lang="zh-CN" altLang="en-US"/>
              <a:t>）</a:t>
            </a:r>
          </a:p>
        </p:txBody>
      </p:sp>
      <p:graphicFrame>
        <p:nvGraphicFramePr>
          <p:cNvPr id="3" name="对象 -2147482528"/>
          <p:cNvGraphicFramePr>
            <a:graphicFrameLocks noChangeAspect="1"/>
          </p:cNvGraphicFramePr>
          <p:nvPr/>
        </p:nvGraphicFramePr>
        <p:xfrm>
          <a:off x="1893570" y="3282315"/>
          <a:ext cx="3526155" cy="494665"/>
        </p:xfrm>
        <a:graphic>
          <a:graphicData uri="http://schemas.openxmlformats.org/presentationml/2006/ole">
            <mc:AlternateContent xmlns:mc="http://schemas.openxmlformats.org/markup-compatibility/2006">
              <mc:Choice xmlns:v="urn:schemas-microsoft-com:vml" Requires="v">
                <p:oleObj spid="_x0000_s16628" r:id="rId4" imgW="2806700" imgH="393700" progId="Equation.KSEE3">
                  <p:embed/>
                </p:oleObj>
              </mc:Choice>
              <mc:Fallback>
                <p:oleObj r:id="rId4" imgW="2806700" imgH="393700" progId="Equation.KSEE3">
                  <p:embed/>
                  <p:pic>
                    <p:nvPicPr>
                      <p:cNvPr id="0" name="图片 3075"/>
                      <p:cNvPicPr/>
                      <p:nvPr/>
                    </p:nvPicPr>
                    <p:blipFill>
                      <a:blip r:embed="rId5"/>
                      <a:stretch>
                        <a:fillRect/>
                      </a:stretch>
                    </p:blipFill>
                    <p:spPr>
                      <a:xfrm>
                        <a:off x="1893570" y="3282315"/>
                        <a:ext cx="3526155" cy="494665"/>
                      </a:xfrm>
                      <a:prstGeom prst="rect">
                        <a:avLst/>
                      </a:prstGeom>
                      <a:noFill/>
                      <a:ln w="38100">
                        <a:noFill/>
                        <a:miter/>
                      </a:ln>
                    </p:spPr>
                  </p:pic>
                </p:oleObj>
              </mc:Fallback>
            </mc:AlternateContent>
          </a:graphicData>
        </a:graphic>
      </p:graphicFrame>
      <p:sp>
        <p:nvSpPr>
          <p:cNvPr id="12" name="文本框 11"/>
          <p:cNvSpPr txBox="1"/>
          <p:nvPr/>
        </p:nvSpPr>
        <p:spPr>
          <a:xfrm>
            <a:off x="1165225" y="3776980"/>
            <a:ext cx="847090" cy="368300"/>
          </a:xfrm>
          <a:prstGeom prst="rect">
            <a:avLst/>
          </a:prstGeom>
          <a:noFill/>
          <a:ln w="9525">
            <a:noFill/>
          </a:ln>
        </p:spPr>
        <p:txBody>
          <a:bodyPr wrap="square">
            <a:spAutoFit/>
          </a:bodyPr>
          <a:lstStyle/>
          <a:p>
            <a:pPr marL="0" indent="0"/>
            <a:r>
              <a:rPr lang="en-US" sz="1800" b="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sz="1800" b="0">
                <a:solidFill>
                  <a:srgbClr val="000000"/>
                </a:solidFill>
                <a:ea typeface="宋体" panose="02010600030101010101" pitchFamily="2" charset="-122"/>
              </a:rPr>
              <a:t>因为</a:t>
            </a:r>
            <a:endParaRPr lang="zh-CN" altLang="en-US" sz="1800"/>
          </a:p>
        </p:txBody>
      </p:sp>
      <p:sp>
        <p:nvSpPr>
          <p:cNvPr id="14" name="文本框 13"/>
          <p:cNvSpPr txBox="1"/>
          <p:nvPr/>
        </p:nvSpPr>
        <p:spPr>
          <a:xfrm>
            <a:off x="1296035" y="4742180"/>
            <a:ext cx="716280" cy="368300"/>
          </a:xfrm>
          <a:prstGeom prst="rect">
            <a:avLst/>
          </a:prstGeom>
          <a:noFill/>
          <a:ln w="9525">
            <a:noFill/>
          </a:ln>
        </p:spPr>
        <p:txBody>
          <a:bodyPr wrap="square">
            <a:spAutoFit/>
          </a:bodyPr>
          <a:lstStyle/>
          <a:p>
            <a:pPr marL="0" indent="0"/>
            <a:r>
              <a:rPr lang="zh-CN" sz="1800" b="0">
                <a:solidFill>
                  <a:srgbClr val="000000"/>
                </a:solidFill>
                <a:ea typeface="宋体" panose="02010600030101010101" pitchFamily="2" charset="-122"/>
              </a:rPr>
              <a:t>所以</a:t>
            </a:r>
            <a:endParaRPr lang="zh-CN" altLang="en-US" sz="1800"/>
          </a:p>
        </p:txBody>
      </p:sp>
      <p:graphicFrame>
        <p:nvGraphicFramePr>
          <p:cNvPr id="5" name="对象 -2147482526"/>
          <p:cNvGraphicFramePr>
            <a:graphicFrameLocks noChangeAspect="1"/>
          </p:cNvGraphicFramePr>
          <p:nvPr/>
        </p:nvGraphicFramePr>
        <p:xfrm>
          <a:off x="2012315" y="5110480"/>
          <a:ext cx="1328420" cy="534670"/>
        </p:xfrm>
        <a:graphic>
          <a:graphicData uri="http://schemas.openxmlformats.org/presentationml/2006/ole">
            <mc:AlternateContent xmlns:mc="http://schemas.openxmlformats.org/markup-compatibility/2006">
              <mc:Choice xmlns:v="urn:schemas-microsoft-com:vml" Requires="v">
                <p:oleObj spid="_x0000_s16629" r:id="rId6" imgW="1041400" imgH="419100" progId="Equation.KSEE3">
                  <p:embed/>
                </p:oleObj>
              </mc:Choice>
              <mc:Fallback>
                <p:oleObj r:id="rId6" imgW="1041400" imgH="419100" progId="Equation.KSEE3">
                  <p:embed/>
                  <p:pic>
                    <p:nvPicPr>
                      <p:cNvPr id="0" name="图片 14"/>
                      <p:cNvPicPr/>
                      <p:nvPr/>
                    </p:nvPicPr>
                    <p:blipFill>
                      <a:blip r:embed="rId7"/>
                      <a:stretch>
                        <a:fillRect/>
                      </a:stretch>
                    </p:blipFill>
                    <p:spPr>
                      <a:xfrm>
                        <a:off x="2012315" y="5110480"/>
                        <a:ext cx="1328420" cy="534670"/>
                      </a:xfrm>
                      <a:prstGeom prst="rect">
                        <a:avLst/>
                      </a:prstGeom>
                      <a:noFill/>
                      <a:ln w="38100">
                        <a:noFill/>
                        <a:miter/>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029610334"/>
              </p:ext>
            </p:extLst>
          </p:nvPr>
        </p:nvGraphicFramePr>
        <p:xfrm>
          <a:off x="1943100" y="4033838"/>
          <a:ext cx="4078288" cy="668337"/>
        </p:xfrm>
        <a:graphic>
          <a:graphicData uri="http://schemas.openxmlformats.org/presentationml/2006/ole">
            <mc:AlternateContent xmlns:mc="http://schemas.openxmlformats.org/markup-compatibility/2006">
              <mc:Choice xmlns:v="urn:schemas-microsoft-com:vml" Requires="v">
                <p:oleObj spid="_x0000_s16630" name="AxMath" r:id="rId8" imgW="2311200" imgH="378720" progId="Equation.AxMath">
                  <p:embed/>
                </p:oleObj>
              </mc:Choice>
              <mc:Fallback>
                <p:oleObj name="AxMath" r:id="rId8" imgW="2311200" imgH="378720" progId="Equation.AxMath">
                  <p:embed/>
                  <p:pic>
                    <p:nvPicPr>
                      <p:cNvPr id="0" name=""/>
                      <p:cNvPicPr/>
                      <p:nvPr/>
                    </p:nvPicPr>
                    <p:blipFill>
                      <a:blip r:embed="rId9"/>
                      <a:stretch>
                        <a:fillRect/>
                      </a:stretch>
                    </p:blipFill>
                    <p:spPr>
                      <a:xfrm>
                        <a:off x="1943100" y="4033838"/>
                        <a:ext cx="4078288" cy="668337"/>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三、静电能量与力</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23</a:t>
            </a:fld>
            <a:endParaRPr lang="zh-CN" dirty="0"/>
          </a:p>
        </p:txBody>
      </p:sp>
      <p:sp>
        <p:nvSpPr>
          <p:cNvPr id="7" name="文本框 6"/>
          <p:cNvSpPr txBox="1"/>
          <p:nvPr/>
        </p:nvSpPr>
        <p:spPr>
          <a:xfrm>
            <a:off x="1165225" y="1089660"/>
            <a:ext cx="2988945" cy="368300"/>
          </a:xfrm>
          <a:prstGeom prst="rect">
            <a:avLst/>
          </a:prstGeom>
          <a:noFill/>
          <a:ln w="9525">
            <a:noFill/>
          </a:ln>
        </p:spPr>
        <p:txBody>
          <a:bodyPr wrap="square">
            <a:spAutoFit/>
          </a:bodyPr>
          <a:lstStyle/>
          <a:p>
            <a:pPr marL="0" indent="0"/>
            <a:r>
              <a:rPr lang="zh-CN" sz="1800" b="0">
                <a:solidFill>
                  <a:srgbClr val="000000"/>
                </a:solidFill>
                <a:ea typeface="宋体" panose="02010600030101010101" pitchFamily="2" charset="-122"/>
              </a:rPr>
              <a:t>（2）由高斯定律，求得：</a:t>
            </a:r>
            <a:endParaRPr lang="zh-CN" altLang="en-US" sz="1800"/>
          </a:p>
        </p:txBody>
      </p:sp>
      <p:sp>
        <p:nvSpPr>
          <p:cNvPr id="9" name="文本框 8"/>
          <p:cNvSpPr txBox="1"/>
          <p:nvPr/>
        </p:nvSpPr>
        <p:spPr>
          <a:xfrm>
            <a:off x="1398905" y="2923527"/>
            <a:ext cx="930910" cy="368300"/>
          </a:xfrm>
          <a:prstGeom prst="rect">
            <a:avLst/>
          </a:prstGeom>
          <a:noFill/>
          <a:ln w="9525">
            <a:noFill/>
          </a:ln>
        </p:spPr>
        <p:txBody>
          <a:bodyPr wrap="square">
            <a:spAutoFit/>
          </a:bodyPr>
          <a:lstStyle/>
          <a:p>
            <a:pPr marL="0" indent="266700"/>
            <a:r>
              <a:rPr lang="zh-CN" sz="1800" b="0" dirty="0">
                <a:latin typeface="Calibri" panose="020F0502020204030204" charset="0"/>
                <a:ea typeface="宋体" panose="02010600030101010101" pitchFamily="2" charset="-122"/>
              </a:rPr>
              <a:t>所以</a:t>
            </a:r>
            <a:endParaRPr lang="zh-CN" altLang="en-US" sz="1800" b="0" dirty="0">
              <a:latin typeface="Calibri" panose="020F0502020204030204" charset="0"/>
              <a:ea typeface="宋体" panose="02010600030101010101" pitchFamily="2" charset="-122"/>
            </a:endParaRPr>
          </a:p>
        </p:txBody>
      </p:sp>
      <p:sp>
        <p:nvSpPr>
          <p:cNvPr id="17" name="文本框 16"/>
          <p:cNvSpPr txBox="1"/>
          <p:nvPr/>
        </p:nvSpPr>
        <p:spPr>
          <a:xfrm>
            <a:off x="1206182" y="4757394"/>
            <a:ext cx="2818765" cy="368300"/>
          </a:xfrm>
          <a:prstGeom prst="rect">
            <a:avLst/>
          </a:prstGeom>
          <a:noFill/>
          <a:ln w="9525">
            <a:noFill/>
          </a:ln>
        </p:spPr>
        <p:txBody>
          <a:bodyPr wrap="square">
            <a:spAutoFit/>
          </a:bodyPr>
          <a:lstStyle/>
          <a:p>
            <a:pPr marL="0" indent="0"/>
            <a:r>
              <a:rPr lang="zh-CN" sz="1800" b="0">
                <a:solidFill>
                  <a:srgbClr val="000000"/>
                </a:solidFill>
                <a:ea typeface="宋体" panose="02010600030101010101" pitchFamily="2" charset="-122"/>
              </a:rPr>
              <a:t>（</a:t>
            </a:r>
            <a:r>
              <a:rPr lang="en-US" altLang="zh-CN" sz="1800" b="0">
                <a:solidFill>
                  <a:srgbClr val="000000"/>
                </a:solidFill>
                <a:ea typeface="宋体" panose="02010600030101010101" pitchFamily="2" charset="-122"/>
              </a:rPr>
              <a:t>3</a:t>
            </a:r>
            <a:r>
              <a:rPr lang="zh-CN" sz="1800" b="0">
                <a:solidFill>
                  <a:srgbClr val="000000"/>
                </a:solidFill>
                <a:ea typeface="宋体" panose="02010600030101010101" pitchFamily="2" charset="-122"/>
              </a:rPr>
              <a:t>）由高斯定律，求得：</a:t>
            </a:r>
            <a:endParaRPr lang="zh-CN" altLang="en-US" sz="1800"/>
          </a:p>
        </p:txBody>
      </p:sp>
      <p:graphicFrame>
        <p:nvGraphicFramePr>
          <p:cNvPr id="8" name="对象 7"/>
          <p:cNvGraphicFramePr>
            <a:graphicFrameLocks noChangeAspect="1"/>
          </p:cNvGraphicFramePr>
          <p:nvPr>
            <p:extLst>
              <p:ext uri="{D42A27DB-BD31-4B8C-83A1-F6EECF244321}">
                <p14:modId xmlns:p14="http://schemas.microsoft.com/office/powerpoint/2010/main" val="2755923908"/>
              </p:ext>
            </p:extLst>
          </p:nvPr>
        </p:nvGraphicFramePr>
        <p:xfrm>
          <a:off x="2720975" y="1614488"/>
          <a:ext cx="2863850" cy="1236662"/>
        </p:xfrm>
        <a:graphic>
          <a:graphicData uri="http://schemas.openxmlformats.org/presentationml/2006/ole">
            <mc:AlternateContent xmlns:mc="http://schemas.openxmlformats.org/markup-compatibility/2006">
              <mc:Choice xmlns:v="urn:schemas-microsoft-com:vml" Requires="v">
                <p:oleObj spid="_x0000_s17655" name="AxMath" r:id="rId4" imgW="1624320" imgH="702000" progId="Equation.AxMath">
                  <p:embed/>
                </p:oleObj>
              </mc:Choice>
              <mc:Fallback>
                <p:oleObj name="AxMath" r:id="rId4" imgW="1624320" imgH="702000" progId="Equation.AxMath">
                  <p:embed/>
                  <p:pic>
                    <p:nvPicPr>
                      <p:cNvPr id="0" name=""/>
                      <p:cNvPicPr/>
                      <p:nvPr/>
                    </p:nvPicPr>
                    <p:blipFill>
                      <a:blip r:embed="rId5"/>
                      <a:stretch>
                        <a:fillRect/>
                      </a:stretch>
                    </p:blipFill>
                    <p:spPr>
                      <a:xfrm>
                        <a:off x="2720975" y="1614488"/>
                        <a:ext cx="2863850" cy="1236662"/>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159624385"/>
              </p:ext>
            </p:extLst>
          </p:nvPr>
        </p:nvGraphicFramePr>
        <p:xfrm>
          <a:off x="2329815" y="5235232"/>
          <a:ext cx="3946525" cy="1146175"/>
        </p:xfrm>
        <a:graphic>
          <a:graphicData uri="http://schemas.openxmlformats.org/presentationml/2006/ole">
            <mc:AlternateContent xmlns:mc="http://schemas.openxmlformats.org/markup-compatibility/2006">
              <mc:Choice xmlns:v="urn:schemas-microsoft-com:vml" Requires="v">
                <p:oleObj spid="_x0000_s17656" name="AxMath" r:id="rId6" imgW="2443320" imgH="709920" progId="Equation.AxMath">
                  <p:embed/>
                </p:oleObj>
              </mc:Choice>
              <mc:Fallback>
                <p:oleObj name="AxMath" r:id="rId6" imgW="2443320" imgH="709920" progId="Equation.AxMath">
                  <p:embed/>
                  <p:pic>
                    <p:nvPicPr>
                      <p:cNvPr id="0" name=""/>
                      <p:cNvPicPr/>
                      <p:nvPr/>
                    </p:nvPicPr>
                    <p:blipFill>
                      <a:blip r:embed="rId7"/>
                      <a:stretch>
                        <a:fillRect/>
                      </a:stretch>
                    </p:blipFill>
                    <p:spPr>
                      <a:xfrm>
                        <a:off x="2329815" y="5235232"/>
                        <a:ext cx="3946525" cy="11461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679285769"/>
              </p:ext>
            </p:extLst>
          </p:nvPr>
        </p:nvGraphicFramePr>
        <p:xfrm>
          <a:off x="2659696" y="2767472"/>
          <a:ext cx="4638575" cy="1989921"/>
        </p:xfrm>
        <a:graphic>
          <a:graphicData uri="http://schemas.openxmlformats.org/presentationml/2006/ole">
            <mc:AlternateContent xmlns:mc="http://schemas.openxmlformats.org/markup-compatibility/2006">
              <mc:Choice xmlns:v="urn:schemas-microsoft-com:vml" Requires="v">
                <p:oleObj spid="_x0000_s17657" name="AxMath" r:id="rId8" imgW="2682720" imgH="1151640" progId="Equation.AxMath">
                  <p:embed/>
                </p:oleObj>
              </mc:Choice>
              <mc:Fallback>
                <p:oleObj name="AxMath" r:id="rId8" imgW="2682720" imgH="1151640" progId="Equation.AxMath">
                  <p:embed/>
                  <p:pic>
                    <p:nvPicPr>
                      <p:cNvPr id="0" name=""/>
                      <p:cNvPicPr/>
                      <p:nvPr/>
                    </p:nvPicPr>
                    <p:blipFill>
                      <a:blip r:embed="rId9"/>
                      <a:stretch>
                        <a:fillRect/>
                      </a:stretch>
                    </p:blipFill>
                    <p:spPr>
                      <a:xfrm>
                        <a:off x="2659696" y="2767472"/>
                        <a:ext cx="4638575" cy="1989921"/>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三、静电能量与力</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24</a:t>
            </a:fld>
            <a:endParaRPr lang="zh-CN" dirty="0"/>
          </a:p>
        </p:txBody>
      </p:sp>
      <p:sp>
        <p:nvSpPr>
          <p:cNvPr id="7" name="文本框 6"/>
          <p:cNvSpPr txBox="1"/>
          <p:nvPr/>
        </p:nvSpPr>
        <p:spPr>
          <a:xfrm>
            <a:off x="1165225" y="1140460"/>
            <a:ext cx="1000125" cy="368300"/>
          </a:xfrm>
          <a:prstGeom prst="rect">
            <a:avLst/>
          </a:prstGeom>
          <a:noFill/>
          <a:ln w="9525">
            <a:noFill/>
          </a:ln>
        </p:spPr>
        <p:txBody>
          <a:bodyPr wrap="square">
            <a:spAutoFit/>
          </a:bodyPr>
          <a:lstStyle/>
          <a:p>
            <a:pPr marL="0" indent="266700"/>
            <a:r>
              <a:rPr lang="zh-CN" sz="1800" b="0">
                <a:latin typeface="Calibri" panose="020F0502020204030204" charset="0"/>
                <a:ea typeface="宋体" panose="02010600030101010101" pitchFamily="2" charset="-122"/>
              </a:rPr>
              <a:t>所以</a:t>
            </a:r>
            <a:endParaRPr lang="zh-CN" altLang="en-US" sz="1800"/>
          </a:p>
        </p:txBody>
      </p:sp>
      <p:sp>
        <p:nvSpPr>
          <p:cNvPr id="9" name="文本框 8"/>
          <p:cNvSpPr txBox="1"/>
          <p:nvPr/>
        </p:nvSpPr>
        <p:spPr>
          <a:xfrm>
            <a:off x="1425575" y="3134360"/>
            <a:ext cx="6704965" cy="1753235"/>
          </a:xfrm>
          <a:prstGeom prst="rect">
            <a:avLst/>
          </a:prstGeom>
          <a:noFill/>
          <a:ln w="9525">
            <a:noFill/>
          </a:ln>
        </p:spPr>
        <p:txBody>
          <a:bodyPr wrap="square">
            <a:spAutoFit/>
          </a:bodyPr>
          <a:lstStyle/>
          <a:p>
            <a:pPr marL="0" indent="0"/>
            <a:r>
              <a:rPr lang="zh-CN" sz="1800" b="1" dirty="0">
                <a:ea typeface="宋体" panose="02010600030101010101" pitchFamily="2" charset="-122"/>
              </a:rPr>
              <a:t>结论</a:t>
            </a:r>
            <a:r>
              <a:rPr lang="zh-CN" sz="1800" b="0" dirty="0">
                <a:ea typeface="宋体" panose="02010600030101010101" pitchFamily="2" charset="-122"/>
              </a:rPr>
              <a:t>：</a:t>
            </a:r>
            <a:endParaRPr lang="en-US" sz="1800" b="0" dirty="0">
              <a:latin typeface="宋体" panose="02010600030101010101" pitchFamily="2" charset="-122"/>
              <a:ea typeface="宋体" panose="02010600030101010101" pitchFamily="2" charset="-122"/>
            </a:endParaRPr>
          </a:p>
          <a:p>
            <a:pPr marL="0" indent="0"/>
            <a:r>
              <a:rPr lang="en-US" sz="1800" b="0" dirty="0">
                <a:latin typeface="宋体" panose="02010600030101010101" pitchFamily="2" charset="-122"/>
                <a:ea typeface="宋体" panose="02010600030101010101" pitchFamily="2" charset="-122"/>
              </a:rPr>
              <a:t>    </a:t>
            </a:r>
            <a:r>
              <a:rPr lang="zh-CN" sz="1800" b="0" dirty="0">
                <a:ea typeface="宋体" panose="02010600030101010101" pitchFamily="2" charset="-122"/>
              </a:rPr>
              <a:t>能量密度本质上是能量的空间微分量，只要求得区域中的电场分布，进而求得能量密度分布，就可以算出区域中总的能量。</a:t>
            </a:r>
          </a:p>
          <a:p>
            <a:pPr marL="0" indent="0"/>
            <a:r>
              <a:rPr lang="zh-CN" sz="1800" b="1" dirty="0">
                <a:ea typeface="宋体" panose="02010600030101010101" pitchFamily="2" charset="-122"/>
              </a:rPr>
              <a:t>讨论：</a:t>
            </a:r>
          </a:p>
          <a:p>
            <a:pPr marL="0" indent="0"/>
            <a:r>
              <a:rPr lang="en-US" altLang="zh-CN" sz="1800" b="0" dirty="0">
                <a:ea typeface="宋体" panose="02010600030101010101" pitchFamily="2" charset="-122"/>
              </a:rPr>
              <a:t>1</a:t>
            </a:r>
            <a:r>
              <a:rPr lang="zh-CN" altLang="en-US" sz="1800" b="0" dirty="0">
                <a:ea typeface="宋体" panose="02010600030101010101" pitchFamily="2" charset="-122"/>
              </a:rPr>
              <a:t>）</a:t>
            </a:r>
            <a:r>
              <a:rPr lang="zh-CN" sz="1800" b="0" dirty="0">
                <a:ea typeface="宋体" panose="02010600030101010101" pitchFamily="2" charset="-122"/>
              </a:rPr>
              <a:t>本题考察的是圆柱形带电系统能量的求解，其他几何形状下带</a:t>
            </a:r>
            <a:r>
              <a:rPr lang="zh-CN" altLang="en-US" sz="1800" b="0" dirty="0">
                <a:ea typeface="宋体" panose="02010600030101010101" pitchFamily="2" charset="-122"/>
              </a:rPr>
              <a:t>电</a:t>
            </a:r>
            <a:r>
              <a:rPr lang="zh-CN" sz="1800" b="0" dirty="0">
                <a:ea typeface="宋体" panose="02010600030101010101" pitchFamily="2" charset="-122"/>
              </a:rPr>
              <a:t>系统能量的求解也值得注意。</a:t>
            </a:r>
            <a:endParaRPr lang="zh-CN" altLang="en-US" sz="1800" dirty="0"/>
          </a:p>
        </p:txBody>
      </p:sp>
      <p:sp>
        <p:nvSpPr>
          <p:cNvPr id="104" name="文本框 103"/>
          <p:cNvSpPr txBox="1"/>
          <p:nvPr/>
        </p:nvSpPr>
        <p:spPr>
          <a:xfrm>
            <a:off x="1856740" y="4976495"/>
            <a:ext cx="2032635" cy="368300"/>
          </a:xfrm>
          <a:prstGeom prst="rect">
            <a:avLst/>
          </a:prstGeom>
          <a:noFill/>
          <a:ln w="9525">
            <a:noFill/>
          </a:ln>
        </p:spPr>
        <p:txBody>
          <a:bodyPr wrap="square">
            <a:spAutoFit/>
          </a:bodyPr>
          <a:lstStyle/>
          <a:p>
            <a:pPr marL="0" indent="0"/>
            <a:r>
              <a:rPr lang="zh-CN" sz="1800" b="0">
                <a:solidFill>
                  <a:srgbClr val="000000"/>
                </a:solidFill>
                <a:ea typeface="宋体" panose="02010600030101010101" pitchFamily="2" charset="-122"/>
              </a:rPr>
              <a:t>连续体电荷系统：</a:t>
            </a:r>
            <a:endParaRPr lang="zh-CN" altLang="en-US" sz="1800"/>
          </a:p>
        </p:txBody>
      </p:sp>
      <p:graphicFrame>
        <p:nvGraphicFramePr>
          <p:cNvPr id="4" name="对象 -2147482521"/>
          <p:cNvGraphicFramePr>
            <a:graphicFrameLocks noChangeAspect="1"/>
          </p:cNvGraphicFramePr>
          <p:nvPr>
            <p:extLst>
              <p:ext uri="{D42A27DB-BD31-4B8C-83A1-F6EECF244321}">
                <p14:modId xmlns:p14="http://schemas.microsoft.com/office/powerpoint/2010/main" val="3336961368"/>
              </p:ext>
            </p:extLst>
          </p:nvPr>
        </p:nvGraphicFramePr>
        <p:xfrm>
          <a:off x="4069080" y="4887595"/>
          <a:ext cx="1307465" cy="500380"/>
        </p:xfrm>
        <a:graphic>
          <a:graphicData uri="http://schemas.openxmlformats.org/presentationml/2006/ole">
            <mc:AlternateContent xmlns:mc="http://schemas.openxmlformats.org/markup-compatibility/2006">
              <mc:Choice xmlns:v="urn:schemas-microsoft-com:vml" Requires="v">
                <p:oleObj spid="_x0000_s18674" r:id="rId4" imgW="1028700" imgH="393700" progId="Equation.KSEE3">
                  <p:embed/>
                </p:oleObj>
              </mc:Choice>
              <mc:Fallback>
                <p:oleObj r:id="rId4" imgW="1028700" imgH="393700" progId="Equation.KSEE3">
                  <p:embed/>
                  <p:pic>
                    <p:nvPicPr>
                      <p:cNvPr id="0" name="图片 17"/>
                      <p:cNvPicPr/>
                      <p:nvPr/>
                    </p:nvPicPr>
                    <p:blipFill>
                      <a:blip r:embed="rId5"/>
                      <a:stretch>
                        <a:fillRect/>
                      </a:stretch>
                    </p:blipFill>
                    <p:spPr>
                      <a:xfrm>
                        <a:off x="4069080" y="4887595"/>
                        <a:ext cx="1307465" cy="500380"/>
                      </a:xfrm>
                      <a:prstGeom prst="rect">
                        <a:avLst/>
                      </a:prstGeom>
                      <a:noFill/>
                      <a:ln w="38100">
                        <a:noFill/>
                        <a:miter/>
                      </a:ln>
                    </p:spPr>
                  </p:pic>
                </p:oleObj>
              </mc:Fallback>
            </mc:AlternateContent>
          </a:graphicData>
        </a:graphic>
      </p:graphicFrame>
      <p:sp>
        <p:nvSpPr>
          <p:cNvPr id="19" name="文本框 18"/>
          <p:cNvSpPr txBox="1"/>
          <p:nvPr/>
        </p:nvSpPr>
        <p:spPr>
          <a:xfrm>
            <a:off x="1915795" y="5553075"/>
            <a:ext cx="1786255" cy="368300"/>
          </a:xfrm>
          <a:prstGeom prst="rect">
            <a:avLst/>
          </a:prstGeom>
          <a:noFill/>
          <a:ln w="9525">
            <a:noFill/>
          </a:ln>
        </p:spPr>
        <p:txBody>
          <a:bodyPr wrap="square">
            <a:spAutoFit/>
          </a:bodyPr>
          <a:lstStyle/>
          <a:p>
            <a:pPr marL="0" indent="0"/>
            <a:r>
              <a:rPr lang="zh-CN" sz="1800" b="0">
                <a:solidFill>
                  <a:srgbClr val="000000"/>
                </a:solidFill>
                <a:ea typeface="宋体" panose="02010600030101010101" pitchFamily="2" charset="-122"/>
              </a:rPr>
              <a:t>面电荷系统：</a:t>
            </a:r>
            <a:r>
              <a:rPr lang="en-US" sz="1200" b="0">
                <a:solidFill>
                  <a:srgbClr val="000000"/>
                </a:solidFill>
                <a:latin typeface="宋体" panose="02010600030101010101" pitchFamily="2" charset="-122"/>
                <a:ea typeface="宋体" panose="02010600030101010101" pitchFamily="2" charset="-122"/>
                <a:cs typeface="Times New Roman" panose="02020603050405020304" pitchFamily="18" charset="0"/>
              </a:rPr>
              <a:t> </a:t>
            </a:r>
            <a:endParaRPr lang="zh-CN" altLang="en-US"/>
          </a:p>
        </p:txBody>
      </p:sp>
      <p:graphicFrame>
        <p:nvGraphicFramePr>
          <p:cNvPr id="5" name="对象 -2147482520"/>
          <p:cNvGraphicFramePr>
            <a:graphicFrameLocks noChangeAspect="1"/>
          </p:cNvGraphicFramePr>
          <p:nvPr>
            <p:extLst>
              <p:ext uri="{D42A27DB-BD31-4B8C-83A1-F6EECF244321}">
                <p14:modId xmlns:p14="http://schemas.microsoft.com/office/powerpoint/2010/main" val="4203036029"/>
              </p:ext>
            </p:extLst>
          </p:nvPr>
        </p:nvGraphicFramePr>
        <p:xfrm>
          <a:off x="4069080" y="5467350"/>
          <a:ext cx="1357630" cy="539750"/>
        </p:xfrm>
        <a:graphic>
          <a:graphicData uri="http://schemas.openxmlformats.org/presentationml/2006/ole">
            <mc:AlternateContent xmlns:mc="http://schemas.openxmlformats.org/markup-compatibility/2006">
              <mc:Choice xmlns:v="urn:schemas-microsoft-com:vml" Requires="v">
                <p:oleObj spid="_x0000_s18675" r:id="rId6" imgW="990600" imgH="393700" progId="Equation.KSEE3">
                  <p:embed/>
                </p:oleObj>
              </mc:Choice>
              <mc:Fallback>
                <p:oleObj r:id="rId6" imgW="990600" imgH="393700" progId="Equation.KSEE3">
                  <p:embed/>
                  <p:pic>
                    <p:nvPicPr>
                      <p:cNvPr id="0" name="图片 19"/>
                      <p:cNvPicPr/>
                      <p:nvPr/>
                    </p:nvPicPr>
                    <p:blipFill>
                      <a:blip r:embed="rId7"/>
                      <a:stretch>
                        <a:fillRect/>
                      </a:stretch>
                    </p:blipFill>
                    <p:spPr>
                      <a:xfrm>
                        <a:off x="4069080" y="5467350"/>
                        <a:ext cx="1357630" cy="539750"/>
                      </a:xfrm>
                      <a:prstGeom prst="rect">
                        <a:avLst/>
                      </a:prstGeom>
                      <a:noFill/>
                      <a:ln w="38100">
                        <a:noFill/>
                        <a:miter/>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008363245"/>
              </p:ext>
            </p:extLst>
          </p:nvPr>
        </p:nvGraphicFramePr>
        <p:xfrm>
          <a:off x="2028825" y="1447800"/>
          <a:ext cx="6413500" cy="1685925"/>
        </p:xfrm>
        <a:graphic>
          <a:graphicData uri="http://schemas.openxmlformats.org/presentationml/2006/ole">
            <mc:AlternateContent xmlns:mc="http://schemas.openxmlformats.org/markup-compatibility/2006">
              <mc:Choice xmlns:v="urn:schemas-microsoft-com:vml" Requires="v">
                <p:oleObj spid="_x0000_s18676" name="AxMath" r:id="rId8" imgW="4395240" imgH="1156320" progId="Equation.AxMath">
                  <p:embed/>
                </p:oleObj>
              </mc:Choice>
              <mc:Fallback>
                <p:oleObj name="AxMath" r:id="rId8" imgW="4395240" imgH="1156320" progId="Equation.AxMath">
                  <p:embed/>
                  <p:pic>
                    <p:nvPicPr>
                      <p:cNvPr id="0" name=""/>
                      <p:cNvPicPr/>
                      <p:nvPr/>
                    </p:nvPicPr>
                    <p:blipFill>
                      <a:blip r:embed="rId9"/>
                      <a:stretch>
                        <a:fillRect/>
                      </a:stretch>
                    </p:blipFill>
                    <p:spPr>
                      <a:xfrm>
                        <a:off x="2028825" y="1447800"/>
                        <a:ext cx="6413500" cy="1685925"/>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三、静电能量与力</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25</a:t>
            </a:fld>
            <a:endParaRPr lang="zh-CN" dirty="0"/>
          </a:p>
        </p:txBody>
      </p:sp>
      <p:sp>
        <p:nvSpPr>
          <p:cNvPr id="104" name="文本框 103"/>
          <p:cNvSpPr txBox="1"/>
          <p:nvPr/>
        </p:nvSpPr>
        <p:spPr>
          <a:xfrm>
            <a:off x="1165225" y="1224915"/>
            <a:ext cx="1993265" cy="368300"/>
          </a:xfrm>
          <a:prstGeom prst="rect">
            <a:avLst/>
          </a:prstGeom>
          <a:noFill/>
          <a:ln w="9525">
            <a:noFill/>
          </a:ln>
        </p:spPr>
        <p:txBody>
          <a:bodyPr wrap="square">
            <a:spAutoFit/>
          </a:bodyPr>
          <a:lstStyle/>
          <a:p>
            <a:pPr marL="0" indent="0"/>
            <a:r>
              <a:rPr lang="zh-CN" sz="1800" b="0">
                <a:solidFill>
                  <a:srgbClr val="000000"/>
                </a:solidFill>
                <a:ea typeface="宋体" panose="02010600030101010101" pitchFamily="2" charset="-122"/>
              </a:rPr>
              <a:t>离散电荷系统：</a:t>
            </a:r>
            <a:endParaRPr lang="zh-CN" altLang="en-US" sz="1800" b="0">
              <a:solidFill>
                <a:srgbClr val="000000"/>
              </a:solidFill>
              <a:ea typeface="宋体" panose="02010600030101010101" pitchFamily="2" charset="-122"/>
            </a:endParaRPr>
          </a:p>
        </p:txBody>
      </p:sp>
      <p:sp>
        <p:nvSpPr>
          <p:cNvPr id="8" name="文本框 7"/>
          <p:cNvSpPr txBox="1"/>
          <p:nvPr/>
        </p:nvSpPr>
        <p:spPr>
          <a:xfrm>
            <a:off x="1165225" y="1809750"/>
            <a:ext cx="2345690" cy="368300"/>
          </a:xfrm>
          <a:prstGeom prst="rect">
            <a:avLst/>
          </a:prstGeom>
          <a:noFill/>
          <a:ln w="9525">
            <a:noFill/>
          </a:ln>
        </p:spPr>
        <p:txBody>
          <a:bodyPr wrap="square">
            <a:spAutoFit/>
          </a:bodyPr>
          <a:lstStyle/>
          <a:p>
            <a:pPr marL="0" indent="0"/>
            <a:r>
              <a:rPr lang="zh-CN" sz="1800" b="0">
                <a:solidFill>
                  <a:srgbClr val="000000"/>
                </a:solidFill>
                <a:ea typeface="宋体" panose="02010600030101010101" pitchFamily="2" charset="-122"/>
              </a:rPr>
              <a:t>能量密度积分公式：</a:t>
            </a:r>
            <a:endParaRPr lang="zh-CN" altLang="en-US" sz="1800" b="0">
              <a:solidFill>
                <a:srgbClr val="000000"/>
              </a:solidFill>
              <a:ea typeface="宋体" panose="02010600030101010101" pitchFamily="2" charset="-122"/>
            </a:endParaRPr>
          </a:p>
        </p:txBody>
      </p:sp>
      <p:sp>
        <p:nvSpPr>
          <p:cNvPr id="18" name="文本框 17"/>
          <p:cNvSpPr txBox="1"/>
          <p:nvPr/>
        </p:nvSpPr>
        <p:spPr>
          <a:xfrm>
            <a:off x="1165225" y="2326005"/>
            <a:ext cx="2664460" cy="368300"/>
          </a:xfrm>
          <a:prstGeom prst="rect">
            <a:avLst/>
          </a:prstGeom>
          <a:noFill/>
          <a:ln w="9525">
            <a:noFill/>
          </a:ln>
        </p:spPr>
        <p:txBody>
          <a:bodyPr wrap="square">
            <a:spAutoFit/>
          </a:bodyPr>
          <a:lstStyle/>
          <a:p>
            <a:pPr marL="0" indent="0"/>
            <a:r>
              <a:rPr lang="en-US" altLang="zh-CN" sz="1800" b="0" dirty="0">
                <a:ea typeface="宋体" panose="02010600030101010101" pitchFamily="2" charset="-122"/>
              </a:rPr>
              <a:t>2</a:t>
            </a:r>
            <a:r>
              <a:rPr lang="zh-CN" altLang="en-US" sz="1800" b="0" dirty="0">
                <a:ea typeface="宋体" panose="02010600030101010101" pitchFamily="2" charset="-122"/>
              </a:rPr>
              <a:t>）</a:t>
            </a:r>
            <a:r>
              <a:rPr lang="zh-CN" sz="1800" b="0" dirty="0">
                <a:ea typeface="宋体" panose="02010600030101010101" pitchFamily="2" charset="-122"/>
              </a:rPr>
              <a:t>深入理解能量公式前</a:t>
            </a:r>
            <a:endParaRPr lang="zh-CN" altLang="en-US" sz="1800" dirty="0"/>
          </a:p>
        </p:txBody>
      </p:sp>
      <p:sp>
        <p:nvSpPr>
          <p:cNvPr id="20" name="文本框 19"/>
          <p:cNvSpPr txBox="1"/>
          <p:nvPr/>
        </p:nvSpPr>
        <p:spPr>
          <a:xfrm>
            <a:off x="3566795" y="2326005"/>
            <a:ext cx="1869440" cy="368300"/>
          </a:xfrm>
          <a:prstGeom prst="rect">
            <a:avLst/>
          </a:prstGeom>
          <a:noFill/>
          <a:ln w="9525">
            <a:noFill/>
          </a:ln>
        </p:spPr>
        <p:txBody>
          <a:bodyPr wrap="square">
            <a:spAutoFit/>
          </a:bodyPr>
          <a:lstStyle/>
          <a:p>
            <a:pPr marL="0" indent="0"/>
            <a:r>
              <a:rPr lang="zh-CN" sz="1800" b="0" dirty="0">
                <a:ea typeface="宋体" panose="02010600030101010101" pitchFamily="2" charset="-122"/>
              </a:rPr>
              <a:t>系数  的含义。</a:t>
            </a:r>
            <a:endParaRPr lang="zh-CN" altLang="en-US" sz="1800" dirty="0"/>
          </a:p>
        </p:txBody>
      </p:sp>
      <p:sp>
        <p:nvSpPr>
          <p:cNvPr id="21" name="文本框 20"/>
          <p:cNvSpPr txBox="1"/>
          <p:nvPr/>
        </p:nvSpPr>
        <p:spPr>
          <a:xfrm>
            <a:off x="1070424" y="4032250"/>
            <a:ext cx="2286000" cy="423545"/>
          </a:xfrm>
          <a:prstGeom prst="rect">
            <a:avLst/>
          </a:prstGeom>
          <a:noFill/>
        </p:spPr>
        <p:txBody>
          <a:bodyPr wrap="none" rtlCol="0" anchor="t">
            <a:spAutoFit/>
          </a:bodyPr>
          <a:lstStyle/>
          <a:p>
            <a:pPr algn="l" eaLnBrk="1" fontAlgn="auto" hangingPunct="1">
              <a:defRPr/>
            </a:pPr>
            <a:r>
              <a:rPr lang="zh-CN" altLang="en-US" sz="2160" b="1" dirty="0">
                <a:solidFill>
                  <a:srgbClr val="0070C0"/>
                </a:solidFill>
                <a:latin typeface="Arial" panose="020B0604020202020204" pitchFamily="34" charset="0"/>
                <a:ea typeface="微软雅黑" panose="020B0503020204020204" charset="-122"/>
                <a:cs typeface="+mj-cs"/>
                <a:sym typeface="+mn-ea"/>
              </a:rPr>
              <a:t>四、镜像法和电轴法</a:t>
            </a:r>
          </a:p>
        </p:txBody>
      </p:sp>
      <p:sp>
        <p:nvSpPr>
          <p:cNvPr id="22" name="文本框 21"/>
          <p:cNvSpPr txBox="1"/>
          <p:nvPr/>
        </p:nvSpPr>
        <p:spPr>
          <a:xfrm>
            <a:off x="884627" y="4433815"/>
            <a:ext cx="1325880" cy="368300"/>
          </a:xfrm>
          <a:prstGeom prst="rect">
            <a:avLst/>
          </a:prstGeom>
          <a:noFill/>
        </p:spPr>
        <p:txBody>
          <a:bodyPr wrap="none" rtlCol="0" anchor="t">
            <a:spAutoFit/>
          </a:bodyPr>
          <a:lstStyle/>
          <a:p>
            <a:r>
              <a:rPr lang="zh-CN" altLang="en-US" dirty="0">
                <a:solidFill>
                  <a:srgbClr val="0070C0"/>
                </a:solidFill>
                <a:latin typeface="Arial" panose="020B0604020202020204" pitchFamily="34" charset="0"/>
                <a:ea typeface="微软雅黑" panose="020B0503020204020204" charset="-122"/>
                <a:cs typeface="+mj-cs"/>
                <a:sym typeface="+mn-ea"/>
              </a:rPr>
              <a:t>（一）目的</a:t>
            </a:r>
            <a:endParaRPr lang="zh-CN" altLang="en-US" dirty="0"/>
          </a:p>
        </p:txBody>
      </p:sp>
      <p:sp>
        <p:nvSpPr>
          <p:cNvPr id="23" name="文本框 22"/>
          <p:cNvSpPr txBox="1"/>
          <p:nvPr/>
        </p:nvSpPr>
        <p:spPr>
          <a:xfrm>
            <a:off x="594402" y="4737418"/>
            <a:ext cx="6839585" cy="1337945"/>
          </a:xfrm>
          <a:prstGeom prst="rect">
            <a:avLst/>
          </a:prstGeom>
          <a:noFill/>
        </p:spPr>
        <p:txBody>
          <a:bodyPr wrap="square" rtlCol="0" anchor="t">
            <a:spAutoFit/>
          </a:bodyPr>
          <a:lstStyle/>
          <a:p>
            <a:pPr indent="457200">
              <a:lnSpc>
                <a:spcPct val="150000"/>
              </a:lnSpc>
            </a:pPr>
            <a:r>
              <a:rPr lang="en-US" dirty="0">
                <a:latin typeface="宋体" panose="02010600030101010101" pitchFamily="2" charset="-122"/>
                <a:ea typeface="宋体" panose="02010600030101010101" pitchFamily="2" charset="-122"/>
                <a:sym typeface="+mn-ea"/>
              </a:rPr>
              <a:t>1.</a:t>
            </a:r>
            <a:r>
              <a:rPr lang="zh-CN" dirty="0">
                <a:solidFill>
                  <a:srgbClr val="000000"/>
                </a:solidFill>
                <a:ea typeface="宋体" panose="02010600030101010101" pitchFamily="2" charset="-122"/>
                <a:cs typeface="Times New Roman" panose="02020603050405020304" pitchFamily="18" charset="0"/>
                <a:sym typeface="+mn-ea"/>
              </a:rPr>
              <a:t>掌握镜像法的应用</a:t>
            </a:r>
          </a:p>
          <a:p>
            <a:pPr indent="457200">
              <a:lnSpc>
                <a:spcPct val="150000"/>
              </a:lnSpc>
            </a:pPr>
            <a:r>
              <a:rPr lang="en-US" dirty="0">
                <a:latin typeface="宋体" panose="02010600030101010101" pitchFamily="2" charset="-122"/>
                <a:ea typeface="宋体" panose="02010600030101010101" pitchFamily="2" charset="-122"/>
                <a:sym typeface="+mn-ea"/>
              </a:rPr>
              <a:t>2.</a:t>
            </a:r>
            <a:r>
              <a:rPr lang="zh-CN" dirty="0">
                <a:solidFill>
                  <a:srgbClr val="000000"/>
                </a:solidFill>
                <a:ea typeface="宋体" panose="02010600030101010101" pitchFamily="2" charset="-122"/>
                <a:cs typeface="Times New Roman" panose="02020603050405020304" pitchFamily="18" charset="0"/>
                <a:sym typeface="+mn-ea"/>
              </a:rPr>
              <a:t>掌握电轴法的应用</a:t>
            </a:r>
          </a:p>
          <a:p>
            <a:pPr indent="457200">
              <a:lnSpc>
                <a:spcPct val="150000"/>
              </a:lnSpc>
            </a:pPr>
            <a:r>
              <a:rPr lang="en-US" altLang="zh-CN" dirty="0">
                <a:solidFill>
                  <a:srgbClr val="000000"/>
                </a:solidFill>
                <a:ea typeface="宋体" panose="02010600030101010101" pitchFamily="2" charset="-122"/>
                <a:cs typeface="Times New Roman" panose="02020603050405020304" pitchFamily="18" charset="0"/>
                <a:sym typeface="+mn-ea"/>
              </a:rPr>
              <a:t>3</a:t>
            </a:r>
            <a:r>
              <a:rPr lang="zh-CN" sz="1800" dirty="0">
                <a:solidFill>
                  <a:srgbClr val="000000"/>
                </a:solidFill>
                <a:ea typeface="宋体" panose="02010600030101010101" pitchFamily="2" charset="-122"/>
                <a:cs typeface="Times New Roman" panose="02020603050405020304" pitchFamily="18" charset="0"/>
                <a:sym typeface="+mn-ea"/>
              </a:rPr>
              <a:t>.充分理解镜像法和电轴法的本质</a:t>
            </a:r>
          </a:p>
        </p:txBody>
      </p:sp>
      <p:graphicFrame>
        <p:nvGraphicFramePr>
          <p:cNvPr id="10" name="对象 -2147482517"/>
          <p:cNvGraphicFramePr>
            <a:graphicFrameLocks noChangeAspect="1"/>
          </p:cNvGraphicFramePr>
          <p:nvPr/>
        </p:nvGraphicFramePr>
        <p:xfrm>
          <a:off x="4154805" y="2239010"/>
          <a:ext cx="196215" cy="506730"/>
        </p:xfrm>
        <a:graphic>
          <a:graphicData uri="http://schemas.openxmlformats.org/presentationml/2006/ole">
            <mc:AlternateContent xmlns:mc="http://schemas.openxmlformats.org/markup-compatibility/2006">
              <mc:Choice xmlns:v="urn:schemas-microsoft-com:vml" Requires="v">
                <p:oleObj spid="_x0000_s19722" r:id="rId4" imgW="152400" imgH="393700" progId="Equation.KSEE3">
                  <p:embed/>
                </p:oleObj>
              </mc:Choice>
              <mc:Fallback>
                <p:oleObj r:id="rId4" imgW="152400" imgH="393700" progId="Equation.KSEE3">
                  <p:embed/>
                  <p:pic>
                    <p:nvPicPr>
                      <p:cNvPr id="0" name="图片 18"/>
                      <p:cNvPicPr/>
                      <p:nvPr/>
                    </p:nvPicPr>
                    <p:blipFill>
                      <a:blip r:embed="rId5"/>
                      <a:stretch>
                        <a:fillRect/>
                      </a:stretch>
                    </p:blipFill>
                    <p:spPr>
                      <a:xfrm>
                        <a:off x="4154805" y="2239010"/>
                        <a:ext cx="196215" cy="506730"/>
                      </a:xfrm>
                      <a:prstGeom prst="rect">
                        <a:avLst/>
                      </a:prstGeom>
                      <a:noFill/>
                      <a:ln w="38100">
                        <a:noFill/>
                        <a:miter/>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3522651"/>
              </p:ext>
            </p:extLst>
          </p:nvPr>
        </p:nvGraphicFramePr>
        <p:xfrm>
          <a:off x="3314065" y="1778048"/>
          <a:ext cx="1629576" cy="547957"/>
        </p:xfrm>
        <a:graphic>
          <a:graphicData uri="http://schemas.openxmlformats.org/presentationml/2006/ole">
            <mc:AlternateContent xmlns:mc="http://schemas.openxmlformats.org/markup-compatibility/2006">
              <mc:Choice xmlns:v="urn:schemas-microsoft-com:vml" Requires="v">
                <p:oleObj spid="_x0000_s19723" name="AxMath" r:id="rId6" imgW="1085760" imgH="365040" progId="Equation.AxMath">
                  <p:embed/>
                </p:oleObj>
              </mc:Choice>
              <mc:Fallback>
                <p:oleObj name="AxMath" r:id="rId6" imgW="1085760" imgH="365040" progId="Equation.AxMath">
                  <p:embed/>
                  <p:pic>
                    <p:nvPicPr>
                      <p:cNvPr id="0" name=""/>
                      <p:cNvPicPr/>
                      <p:nvPr/>
                    </p:nvPicPr>
                    <p:blipFill>
                      <a:blip r:embed="rId7"/>
                      <a:stretch>
                        <a:fillRect/>
                      </a:stretch>
                    </p:blipFill>
                    <p:spPr>
                      <a:xfrm>
                        <a:off x="3314065" y="1778048"/>
                        <a:ext cx="1629576" cy="54795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26400118"/>
              </p:ext>
            </p:extLst>
          </p:nvPr>
        </p:nvGraphicFramePr>
        <p:xfrm>
          <a:off x="3314065" y="1177304"/>
          <a:ext cx="1400261" cy="581011"/>
        </p:xfrm>
        <a:graphic>
          <a:graphicData uri="http://schemas.openxmlformats.org/presentationml/2006/ole">
            <mc:AlternateContent xmlns:mc="http://schemas.openxmlformats.org/markup-compatibility/2006">
              <mc:Choice xmlns:v="urn:schemas-microsoft-com:vml" Requires="v">
                <p:oleObj spid="_x0000_s19724" name="AxMath" r:id="rId8" imgW="913680" imgH="379800" progId="Equation.AxMath">
                  <p:embed/>
                </p:oleObj>
              </mc:Choice>
              <mc:Fallback>
                <p:oleObj name="AxMath" r:id="rId8" imgW="913680" imgH="379800" progId="Equation.AxMath">
                  <p:embed/>
                  <p:pic>
                    <p:nvPicPr>
                      <p:cNvPr id="0" name=""/>
                      <p:cNvPicPr/>
                      <p:nvPr/>
                    </p:nvPicPr>
                    <p:blipFill>
                      <a:blip r:embed="rId9"/>
                      <a:stretch>
                        <a:fillRect/>
                      </a:stretch>
                    </p:blipFill>
                    <p:spPr>
                      <a:xfrm>
                        <a:off x="3314065" y="1177304"/>
                        <a:ext cx="1400261" cy="581011"/>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727605785"/>
              </p:ext>
            </p:extLst>
          </p:nvPr>
        </p:nvGraphicFramePr>
        <p:xfrm>
          <a:off x="3314065" y="2701018"/>
          <a:ext cx="2122170" cy="1216610"/>
        </p:xfrm>
        <a:graphic>
          <a:graphicData uri="http://schemas.openxmlformats.org/presentationml/2006/ole">
            <mc:AlternateContent xmlns:mc="http://schemas.openxmlformats.org/markup-compatibility/2006">
              <mc:Choice xmlns:v="urn:schemas-microsoft-com:vml" Requires="v">
                <p:oleObj spid="_x0000_s19725" name="AxMath" r:id="rId10" imgW="1342440" imgH="769680" progId="Equation.AxMath">
                  <p:embed/>
                </p:oleObj>
              </mc:Choice>
              <mc:Fallback>
                <p:oleObj name="AxMath" r:id="rId10" imgW="1342440" imgH="769680" progId="Equation.AxMath">
                  <p:embed/>
                  <p:pic>
                    <p:nvPicPr>
                      <p:cNvPr id="0" name=""/>
                      <p:cNvPicPr/>
                      <p:nvPr/>
                    </p:nvPicPr>
                    <p:blipFill>
                      <a:blip r:embed="rId11"/>
                      <a:stretch>
                        <a:fillRect/>
                      </a:stretch>
                    </p:blipFill>
                    <p:spPr>
                      <a:xfrm>
                        <a:off x="3314065" y="2701018"/>
                        <a:ext cx="2122170" cy="121661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0DAD4BC9-7EEA-45B7-880A-045390B04F96}"/>
              </a:ext>
            </a:extLst>
          </p:cNvPr>
          <p:cNvSpPr txBox="1"/>
          <p:nvPr/>
        </p:nvSpPr>
        <p:spPr>
          <a:xfrm>
            <a:off x="6350000" y="2622550"/>
            <a:ext cx="219710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参考课本</a:t>
            </a:r>
            <a:r>
              <a:rPr lang="en-US" altLang="zh-CN" dirty="0">
                <a:latin typeface="+mj-lt"/>
                <a:ea typeface="宋体" panose="02010600030101010101" pitchFamily="2" charset="-122"/>
              </a:rPr>
              <a:t>P53</a:t>
            </a:r>
            <a:r>
              <a:rPr lang="zh-CN" altLang="en-US" dirty="0">
                <a:latin typeface="宋体" panose="02010600030101010101" pitchFamily="2" charset="-122"/>
                <a:ea typeface="宋体" panose="02010600030101010101" pitchFamily="2" charset="-122"/>
              </a:rPr>
              <a:t>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2938145"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四、镜像法与电轴</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26</a:t>
            </a:fld>
            <a:endParaRPr lang="zh-CN" dirty="0"/>
          </a:p>
        </p:txBody>
      </p:sp>
      <p:sp>
        <p:nvSpPr>
          <p:cNvPr id="16" name="文本框 15"/>
          <p:cNvSpPr txBox="1"/>
          <p:nvPr/>
        </p:nvSpPr>
        <p:spPr>
          <a:xfrm>
            <a:off x="988695" y="1076960"/>
            <a:ext cx="1783080" cy="368300"/>
          </a:xfrm>
          <a:prstGeom prst="rect">
            <a:avLst/>
          </a:prstGeom>
          <a:noFill/>
        </p:spPr>
        <p:txBody>
          <a:bodyPr wrap="none" rtlCol="0" anchor="t">
            <a:spAutoFit/>
          </a:bodyPr>
          <a:lstStyle/>
          <a:p>
            <a:r>
              <a:rPr lang="zh-CN" altLang="en-US" dirty="0">
                <a:solidFill>
                  <a:srgbClr val="0070C0"/>
                </a:solidFill>
                <a:latin typeface="Arial" panose="020B0604020202020204" pitchFamily="34" charset="0"/>
                <a:ea typeface="微软雅黑" panose="020B0503020204020204" charset="-122"/>
                <a:cs typeface="+mj-cs"/>
                <a:sym typeface="+mn-ea"/>
              </a:rPr>
              <a:t>（二）例题分析</a:t>
            </a:r>
            <a:endParaRPr lang="zh-CN" altLang="en-US"/>
          </a:p>
        </p:txBody>
      </p:sp>
      <p:sp>
        <p:nvSpPr>
          <p:cNvPr id="100" name="文本框 99"/>
          <p:cNvSpPr txBox="1"/>
          <p:nvPr/>
        </p:nvSpPr>
        <p:spPr>
          <a:xfrm>
            <a:off x="821055" y="1611630"/>
            <a:ext cx="8121015" cy="645160"/>
          </a:xfrm>
          <a:prstGeom prst="rect">
            <a:avLst/>
          </a:prstGeom>
          <a:noFill/>
          <a:ln w="9525">
            <a:noFill/>
          </a:ln>
        </p:spPr>
        <p:txBody>
          <a:bodyPr wrap="square">
            <a:spAutoFit/>
          </a:bodyPr>
          <a:lstStyle/>
          <a:p>
            <a:pPr marL="0" indent="0"/>
            <a:r>
              <a:rPr lang="zh-CN" altLang="en-US" sz="1800" b="1" dirty="0">
                <a:solidFill>
                  <a:srgbClr val="000000"/>
                </a:solidFill>
                <a:latin typeface="宋体" panose="02010600030101010101" pitchFamily="2" charset="-122"/>
                <a:ea typeface="宋体" panose="02010600030101010101" pitchFamily="2" charset="-122"/>
              </a:rPr>
              <a:t>例题</a:t>
            </a:r>
            <a:r>
              <a:rPr lang="en-US" altLang="zh-CN" sz="1800" b="1" dirty="0">
                <a:solidFill>
                  <a:srgbClr val="000000"/>
                </a:solidFill>
                <a:latin typeface="宋体" panose="02010600030101010101" pitchFamily="2" charset="-122"/>
                <a:ea typeface="宋体" panose="02010600030101010101" pitchFamily="2" charset="-122"/>
              </a:rPr>
              <a:t>5</a:t>
            </a:r>
            <a:r>
              <a:rPr lang="en-US" sz="18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sz="1800" b="0" dirty="0">
                <a:solidFill>
                  <a:srgbClr val="000000"/>
                </a:solidFill>
                <a:ea typeface="宋体" panose="02010600030101010101" pitchFamily="2" charset="-122"/>
              </a:rPr>
              <a:t>点电荷</a:t>
            </a:r>
            <a:r>
              <a:rPr lang="en-US" sz="1800" b="0" i="1" dirty="0">
                <a:solidFill>
                  <a:srgbClr val="000000"/>
                </a:solidFill>
                <a:latin typeface="Times New Roman" panose="02020603050405020304" pitchFamily="18" charset="0"/>
                <a:ea typeface="宋体" panose="02010600030101010101" pitchFamily="2" charset="-122"/>
              </a:rPr>
              <a:t>q</a:t>
            </a:r>
            <a:r>
              <a:rPr lang="zh-CN" sz="1800" b="0" dirty="0">
                <a:solidFill>
                  <a:srgbClr val="000000"/>
                </a:solidFill>
                <a:ea typeface="宋体" panose="02010600030101010101" pitchFamily="2" charset="-122"/>
              </a:rPr>
              <a:t>放置在内表面半径为</a:t>
            </a:r>
            <a:r>
              <a:rPr lang="en-US" sz="1800" b="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lang="zh-CN" sz="1800" b="0" dirty="0">
                <a:solidFill>
                  <a:srgbClr val="000000"/>
                </a:solidFill>
                <a:ea typeface="宋体" panose="02010600030101010101" pitchFamily="2" charset="-122"/>
                <a:cs typeface="Times New Roman" panose="02020603050405020304" pitchFamily="18" charset="0"/>
              </a:rPr>
              <a:t>,厚度为</a:t>
            </a:r>
            <a:r>
              <a:rPr lang="en-US" sz="1800" b="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lang="zh-CN" sz="1800" b="0" dirty="0">
                <a:solidFill>
                  <a:srgbClr val="000000"/>
                </a:solidFill>
                <a:ea typeface="宋体" panose="02010600030101010101" pitchFamily="2" charset="-122"/>
              </a:rPr>
              <a:t>的导体球壳内</a:t>
            </a:r>
            <a:r>
              <a:rPr lang="zh-CN" sz="1800" b="0" dirty="0">
                <a:solidFill>
                  <a:srgbClr val="000000"/>
                </a:solidFill>
                <a:ea typeface="宋体" panose="02010600030101010101" pitchFamily="2" charset="-122"/>
                <a:cs typeface="Times New Roman" panose="02020603050405020304" pitchFamily="18" charset="0"/>
              </a:rPr>
              <a:t>,点电荷与球心的距离为</a:t>
            </a:r>
            <a:r>
              <a:rPr lang="en-US" sz="1800" b="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zh-CN" sz="1800" b="0" dirty="0">
                <a:solidFill>
                  <a:srgbClr val="000000"/>
                </a:solidFill>
                <a:ea typeface="宋体" panose="02010600030101010101" pitchFamily="2" charset="-122"/>
              </a:rPr>
              <a:t>。分别求在球壳接地和不接地的两种情况下点电荷所受的力。</a:t>
            </a:r>
            <a:endParaRPr lang="zh-CN" altLang="en-US" sz="1800" dirty="0"/>
          </a:p>
        </p:txBody>
      </p:sp>
      <p:graphicFrame>
        <p:nvGraphicFramePr>
          <p:cNvPr id="3" name="对象 -2147482516"/>
          <p:cNvGraphicFramePr/>
          <p:nvPr/>
        </p:nvGraphicFramePr>
        <p:xfrm>
          <a:off x="3471863" y="2308860"/>
          <a:ext cx="2390775" cy="1885950"/>
        </p:xfrm>
        <a:graphic>
          <a:graphicData uri="http://schemas.openxmlformats.org/presentationml/2006/ole">
            <mc:AlternateContent xmlns:mc="http://schemas.openxmlformats.org/markup-compatibility/2006">
              <mc:Choice xmlns:v="urn:schemas-microsoft-com:vml" Requires="v">
                <p:oleObj spid="_x0000_s20561" r:id="rId4" imgW="2272665" imgH="1792605" progId="Visio.Drawing.11">
                  <p:embed/>
                </p:oleObj>
              </mc:Choice>
              <mc:Fallback>
                <p:oleObj r:id="rId4" imgW="2272665" imgH="1792605" progId="Visio.Drawing.11">
                  <p:embed/>
                  <p:pic>
                    <p:nvPicPr>
                      <p:cNvPr id="0" name="图片 6"/>
                      <p:cNvPicPr/>
                      <p:nvPr/>
                    </p:nvPicPr>
                    <p:blipFill>
                      <a:blip r:embed="rId5"/>
                      <a:stretch>
                        <a:fillRect/>
                      </a:stretch>
                    </p:blipFill>
                    <p:spPr>
                      <a:xfrm>
                        <a:off x="3471863" y="2308860"/>
                        <a:ext cx="2390775" cy="1885950"/>
                      </a:xfrm>
                      <a:prstGeom prst="rect">
                        <a:avLst/>
                      </a:prstGeom>
                      <a:noFill/>
                      <a:ln w="38100">
                        <a:noFill/>
                        <a:miter/>
                      </a:ln>
                    </p:spPr>
                  </p:pic>
                </p:oleObj>
              </mc:Fallback>
            </mc:AlternateContent>
          </a:graphicData>
        </a:graphic>
      </p:graphicFrame>
      <p:sp>
        <p:nvSpPr>
          <p:cNvPr id="8" name="文本框 7"/>
          <p:cNvSpPr txBox="1"/>
          <p:nvPr/>
        </p:nvSpPr>
        <p:spPr>
          <a:xfrm>
            <a:off x="3471863" y="4164013"/>
            <a:ext cx="1938020" cy="368300"/>
          </a:xfrm>
          <a:prstGeom prst="rect">
            <a:avLst/>
          </a:prstGeom>
          <a:noFill/>
          <a:ln w="9525">
            <a:noFill/>
          </a:ln>
        </p:spPr>
        <p:txBody>
          <a:bodyPr wrap="square">
            <a:spAutoFit/>
          </a:bodyPr>
          <a:lstStyle/>
          <a:p>
            <a:pPr marL="0" indent="0" algn="ctr"/>
            <a:r>
              <a:rPr lang="zh-CN" altLang="en-US" sz="1800" b="0" dirty="0">
                <a:solidFill>
                  <a:srgbClr val="000000"/>
                </a:solidFill>
                <a:ea typeface="宋体" panose="02010600030101010101" pitchFamily="2" charset="-122"/>
                <a:cs typeface="Times New Roman" panose="02020603050405020304" pitchFamily="18" charset="0"/>
              </a:rPr>
              <a:t>例题</a:t>
            </a:r>
            <a:r>
              <a:rPr lang="en-US" altLang="zh-CN" sz="1800" b="0" dirty="0">
                <a:solidFill>
                  <a:srgbClr val="000000"/>
                </a:solidFill>
                <a:ea typeface="宋体" panose="02010600030101010101" pitchFamily="2" charset="-122"/>
                <a:cs typeface="Times New Roman" panose="02020603050405020304" pitchFamily="18" charset="0"/>
              </a:rPr>
              <a:t>5</a:t>
            </a:r>
            <a:r>
              <a:rPr lang="zh-CN" sz="1800" b="0" dirty="0">
                <a:solidFill>
                  <a:srgbClr val="000000"/>
                </a:solidFill>
                <a:ea typeface="宋体" panose="02010600030101010101" pitchFamily="2" charset="-122"/>
              </a:rPr>
              <a:t>示意图</a:t>
            </a:r>
            <a:endParaRPr lang="zh-CN" altLang="en-US" sz="1800" dirty="0"/>
          </a:p>
        </p:txBody>
      </p:sp>
      <p:sp>
        <p:nvSpPr>
          <p:cNvPr id="18" name="文本框 17"/>
          <p:cNvSpPr txBox="1"/>
          <p:nvPr/>
        </p:nvSpPr>
        <p:spPr>
          <a:xfrm>
            <a:off x="821055" y="4501515"/>
            <a:ext cx="7823835" cy="923330"/>
          </a:xfrm>
          <a:prstGeom prst="rect">
            <a:avLst/>
          </a:prstGeom>
          <a:noFill/>
          <a:ln w="9525">
            <a:noFill/>
          </a:ln>
        </p:spPr>
        <p:txBody>
          <a:bodyPr wrap="square">
            <a:spAutoFit/>
          </a:bodyPr>
          <a:lstStyle/>
          <a:p>
            <a:pPr marL="0" indent="0"/>
            <a:r>
              <a:rPr lang="en-US" altLang="zh-CN" sz="1800" b="0" dirty="0">
                <a:ea typeface="宋体" panose="02010600030101010101" pitchFamily="2" charset="-122"/>
              </a:rPr>
              <a:t>    </a:t>
            </a:r>
            <a:r>
              <a:rPr lang="zh-CN" sz="1800" b="1" dirty="0">
                <a:ea typeface="宋体" panose="02010600030101010101" pitchFamily="2" charset="-122"/>
              </a:rPr>
              <a:t>解：</a:t>
            </a:r>
            <a:r>
              <a:rPr lang="zh-CN" sz="1800" b="0" dirty="0">
                <a:ea typeface="宋体" panose="02010600030101010101" pitchFamily="2" charset="-122"/>
              </a:rPr>
              <a:t>1）定性分析：</a:t>
            </a:r>
            <a:endParaRPr lang="en-US" sz="1800" b="0" dirty="0">
              <a:latin typeface="宋体" panose="02010600030101010101" pitchFamily="2" charset="-122"/>
              <a:ea typeface="宋体" panose="02010600030101010101" pitchFamily="2" charset="-122"/>
            </a:endParaRPr>
          </a:p>
          <a:p>
            <a:pPr marL="0" indent="0"/>
            <a:r>
              <a:rPr lang="en-US" sz="1800" b="0" dirty="0">
                <a:latin typeface="宋体" panose="02010600030101010101" pitchFamily="2" charset="-122"/>
                <a:ea typeface="宋体" panose="02010600030101010101" pitchFamily="2" charset="-122"/>
              </a:rPr>
              <a:t>    </a:t>
            </a:r>
            <a:r>
              <a:rPr lang="zh-CN" sz="1800" b="0" dirty="0">
                <a:ea typeface="宋体" panose="02010600030101010101" pitchFamily="2" charset="-122"/>
              </a:rPr>
              <a:t>本题考察镜像法的应用</a:t>
            </a:r>
            <a:r>
              <a:rPr lang="zh-CN" altLang="en-US" sz="1800" b="0" dirty="0">
                <a:ea typeface="宋体" panose="02010600030101010101" pitchFamily="2" charset="-122"/>
              </a:rPr>
              <a:t>，实质是导体球面的镜像问题</a:t>
            </a:r>
            <a:r>
              <a:rPr lang="zh-CN" sz="1800" b="0" dirty="0">
                <a:ea typeface="宋体" panose="02010600030101010101" pitchFamily="2" charset="-122"/>
              </a:rPr>
              <a:t>，把球壳对点电荷的影响等效为一个虚拟电荷对点电荷的影响，简化分析与计算。</a:t>
            </a:r>
            <a:endParaRPr lang="zh-CN" alt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342773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四、镜像法与电轴法</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27</a:t>
            </a:fld>
            <a:endParaRPr lang="zh-CN" dirty="0"/>
          </a:p>
        </p:txBody>
      </p:sp>
      <p:sp>
        <p:nvSpPr>
          <p:cNvPr id="101" name="文本框 100"/>
          <p:cNvSpPr txBox="1"/>
          <p:nvPr/>
        </p:nvSpPr>
        <p:spPr>
          <a:xfrm>
            <a:off x="1083945" y="1082040"/>
            <a:ext cx="5714365" cy="646331"/>
          </a:xfrm>
          <a:prstGeom prst="rect">
            <a:avLst/>
          </a:prstGeom>
          <a:noFill/>
          <a:ln w="9525">
            <a:noFill/>
          </a:ln>
        </p:spPr>
        <p:txBody>
          <a:bodyPr wrap="square">
            <a:spAutoFit/>
          </a:bodyPr>
          <a:lstStyle/>
          <a:p>
            <a:pPr marL="0" indent="0"/>
            <a:r>
              <a:rPr lang="en-US" altLang="zh-CN" sz="1800" b="0" dirty="0">
                <a:ea typeface="宋体" panose="02010600030101010101" pitchFamily="2" charset="-122"/>
              </a:rPr>
              <a:t>2</a:t>
            </a:r>
            <a:r>
              <a:rPr lang="zh-CN" sz="1800" b="0" dirty="0">
                <a:ea typeface="宋体" panose="02010600030101010101" pitchFamily="2" charset="-122"/>
              </a:rPr>
              <a:t>）定量计算：</a:t>
            </a:r>
          </a:p>
          <a:p>
            <a:pPr marL="0" indent="0"/>
            <a:r>
              <a:rPr lang="zh-CN" sz="1800" b="0" dirty="0">
                <a:ea typeface="宋体" panose="02010600030101010101" pitchFamily="2" charset="-122"/>
              </a:rPr>
              <a:t>先讨论球壳接地的情况。由于球壳接地，球壳</a:t>
            </a:r>
            <a:r>
              <a:rPr lang="zh-CN" altLang="en-US" sz="1800" b="0" dirty="0">
                <a:ea typeface="宋体" panose="02010600030101010101" pitchFamily="2" charset="-122"/>
              </a:rPr>
              <a:t>外</a:t>
            </a:r>
            <a:r>
              <a:rPr lang="zh-CN" sz="1800" b="0" dirty="0">
                <a:ea typeface="宋体" panose="02010600030101010101" pitchFamily="2" charset="-122"/>
              </a:rPr>
              <a:t>的电场</a:t>
            </a:r>
            <a:endParaRPr lang="zh-CN" altLang="en-US" sz="1800" dirty="0"/>
          </a:p>
        </p:txBody>
      </p:sp>
      <p:graphicFrame>
        <p:nvGraphicFramePr>
          <p:cNvPr id="3" name="对象 -2147482515"/>
          <p:cNvGraphicFramePr>
            <a:graphicFrameLocks noChangeAspect="1"/>
          </p:cNvGraphicFramePr>
          <p:nvPr/>
        </p:nvGraphicFramePr>
        <p:xfrm>
          <a:off x="6673850" y="1410335"/>
          <a:ext cx="520700" cy="241935"/>
        </p:xfrm>
        <a:graphic>
          <a:graphicData uri="http://schemas.openxmlformats.org/presentationml/2006/ole">
            <mc:AlternateContent xmlns:mc="http://schemas.openxmlformats.org/markup-compatibility/2006">
              <mc:Choice xmlns:v="urn:schemas-microsoft-com:vml" Requires="v">
                <p:oleObj spid="_x0000_s21833" r:id="rId4" imgW="381000" imgH="177165" progId="Equation.KSEE3">
                  <p:embed/>
                </p:oleObj>
              </mc:Choice>
              <mc:Fallback>
                <p:oleObj r:id="rId4" imgW="381000" imgH="177165" progId="Equation.KSEE3">
                  <p:embed/>
                  <p:pic>
                    <p:nvPicPr>
                      <p:cNvPr id="0" name="图片 6"/>
                      <p:cNvPicPr/>
                      <p:nvPr/>
                    </p:nvPicPr>
                    <p:blipFill>
                      <a:blip r:embed="rId5"/>
                      <a:stretch>
                        <a:fillRect/>
                      </a:stretch>
                    </p:blipFill>
                    <p:spPr>
                      <a:xfrm>
                        <a:off x="6673850" y="1410335"/>
                        <a:ext cx="520700" cy="241935"/>
                      </a:xfrm>
                      <a:prstGeom prst="rect">
                        <a:avLst/>
                      </a:prstGeom>
                      <a:noFill/>
                      <a:ln w="38100">
                        <a:noFill/>
                        <a:miter/>
                      </a:ln>
                    </p:spPr>
                  </p:pic>
                </p:oleObj>
              </mc:Fallback>
            </mc:AlternateContent>
          </a:graphicData>
        </a:graphic>
      </p:graphicFrame>
      <p:sp>
        <p:nvSpPr>
          <p:cNvPr id="8" name="文本框 7"/>
          <p:cNvSpPr txBox="1"/>
          <p:nvPr/>
        </p:nvSpPr>
        <p:spPr>
          <a:xfrm>
            <a:off x="6798310" y="1347152"/>
            <a:ext cx="1957070" cy="368300"/>
          </a:xfrm>
          <a:prstGeom prst="rect">
            <a:avLst/>
          </a:prstGeom>
          <a:noFill/>
          <a:ln w="9525">
            <a:noFill/>
          </a:ln>
        </p:spPr>
        <p:txBody>
          <a:bodyPr wrap="square">
            <a:spAutoFit/>
          </a:bodyPr>
          <a:lstStyle/>
          <a:p>
            <a:pPr marL="0" indent="304800"/>
            <a:r>
              <a:rPr lang="zh-CN" sz="1800" b="0" dirty="0">
                <a:ea typeface="宋体" panose="02010600030101010101" pitchFamily="2" charset="-122"/>
              </a:rPr>
              <a:t>。求点电荷所</a:t>
            </a:r>
            <a:endParaRPr lang="zh-CN" altLang="en-US" sz="1800" dirty="0"/>
          </a:p>
        </p:txBody>
      </p:sp>
      <p:sp>
        <p:nvSpPr>
          <p:cNvPr id="9" name="文本框 8"/>
          <p:cNvSpPr txBox="1"/>
          <p:nvPr/>
        </p:nvSpPr>
        <p:spPr>
          <a:xfrm>
            <a:off x="360680" y="1678305"/>
            <a:ext cx="8729980" cy="645160"/>
          </a:xfrm>
          <a:prstGeom prst="rect">
            <a:avLst/>
          </a:prstGeom>
          <a:noFill/>
          <a:ln w="9525">
            <a:noFill/>
          </a:ln>
        </p:spPr>
        <p:txBody>
          <a:bodyPr wrap="square">
            <a:spAutoFit/>
          </a:bodyPr>
          <a:lstStyle/>
          <a:p>
            <a:pPr marL="0" indent="304800"/>
            <a:r>
              <a:rPr lang="zh-CN" sz="1800" b="0">
                <a:ea typeface="宋体" panose="02010600030101010101" pitchFamily="2" charset="-122"/>
              </a:rPr>
              <a:t>受的力时，只需求球壳内的场，球壳的厚度</a:t>
            </a:r>
            <a:r>
              <a:rPr lang="en-US" sz="1800" b="0" i="1">
                <a:latin typeface="Times New Roman" panose="02020603050405020304" pitchFamily="18" charset="0"/>
                <a:ea typeface="宋体" panose="02010600030101010101" pitchFamily="2" charset="-122"/>
              </a:rPr>
              <a:t>c</a:t>
            </a:r>
            <a:r>
              <a:rPr lang="zh-CN" sz="1800" b="0">
                <a:ea typeface="宋体" panose="02010600030101010101" pitchFamily="2" charset="-122"/>
              </a:rPr>
              <a:t>是没有影响的。应用镜像法，在球</a:t>
            </a:r>
          </a:p>
          <a:p>
            <a:pPr marL="0" indent="304800"/>
            <a:r>
              <a:rPr lang="zh-CN" sz="1800" b="0">
                <a:ea typeface="宋体" panose="02010600030101010101" pitchFamily="2" charset="-122"/>
              </a:rPr>
              <a:t>壳外距球心</a:t>
            </a:r>
            <a:endParaRPr lang="zh-CN" altLang="en-US" sz="1800"/>
          </a:p>
        </p:txBody>
      </p:sp>
      <p:graphicFrame>
        <p:nvGraphicFramePr>
          <p:cNvPr id="4" name="对象 -2147482427"/>
          <p:cNvGraphicFramePr>
            <a:graphicFrameLocks noChangeAspect="1"/>
          </p:cNvGraphicFramePr>
          <p:nvPr/>
        </p:nvGraphicFramePr>
        <p:xfrm>
          <a:off x="3940810" y="2323465"/>
          <a:ext cx="812800" cy="706120"/>
        </p:xfrm>
        <a:graphic>
          <a:graphicData uri="http://schemas.openxmlformats.org/presentationml/2006/ole">
            <mc:AlternateContent xmlns:mc="http://schemas.openxmlformats.org/markup-compatibility/2006">
              <mc:Choice xmlns:v="urn:schemas-microsoft-com:vml" Requires="v">
                <p:oleObj spid="_x0000_s21834" r:id="rId6" imgW="482600" imgH="419100" progId="Equation.KSEE3">
                  <p:embed/>
                </p:oleObj>
              </mc:Choice>
              <mc:Fallback>
                <p:oleObj r:id="rId6" imgW="482600" imgH="419100" progId="Equation.KSEE3">
                  <p:embed/>
                  <p:pic>
                    <p:nvPicPr>
                      <p:cNvPr id="0" name="图片 15"/>
                      <p:cNvPicPr/>
                      <p:nvPr/>
                    </p:nvPicPr>
                    <p:blipFill>
                      <a:blip r:embed="rId7"/>
                      <a:stretch>
                        <a:fillRect/>
                      </a:stretch>
                    </p:blipFill>
                    <p:spPr>
                      <a:xfrm>
                        <a:off x="3940810" y="2323465"/>
                        <a:ext cx="812800" cy="706120"/>
                      </a:xfrm>
                      <a:prstGeom prst="rect">
                        <a:avLst/>
                      </a:prstGeom>
                      <a:noFill/>
                      <a:ln w="38100">
                        <a:noFill/>
                        <a:miter/>
                      </a:ln>
                    </p:spPr>
                  </p:pic>
                </p:oleObj>
              </mc:Fallback>
            </mc:AlternateContent>
          </a:graphicData>
        </a:graphic>
      </p:graphicFrame>
      <p:sp>
        <p:nvSpPr>
          <p:cNvPr id="17" name="文本框 16"/>
          <p:cNvSpPr txBox="1"/>
          <p:nvPr/>
        </p:nvSpPr>
        <p:spPr>
          <a:xfrm>
            <a:off x="1165225" y="2952750"/>
            <a:ext cx="2117725" cy="368300"/>
          </a:xfrm>
          <a:prstGeom prst="rect">
            <a:avLst/>
          </a:prstGeom>
          <a:noFill/>
          <a:ln w="9525">
            <a:noFill/>
          </a:ln>
        </p:spPr>
        <p:txBody>
          <a:bodyPr wrap="square">
            <a:spAutoFit/>
          </a:bodyPr>
          <a:lstStyle/>
          <a:p>
            <a:pPr marL="0" indent="0"/>
            <a:r>
              <a:rPr lang="zh-CN" sz="1800" b="0">
                <a:ea typeface="宋体" panose="02010600030101010101" pitchFamily="2" charset="-122"/>
              </a:rPr>
              <a:t>处，放置一点电荷</a:t>
            </a:r>
            <a:endParaRPr lang="zh-CN" altLang="en-US" sz="1800"/>
          </a:p>
        </p:txBody>
      </p:sp>
      <p:graphicFrame>
        <p:nvGraphicFramePr>
          <p:cNvPr id="5" name="对象 -2147482513"/>
          <p:cNvGraphicFramePr>
            <a:graphicFrameLocks noChangeAspect="1"/>
          </p:cNvGraphicFramePr>
          <p:nvPr/>
        </p:nvGraphicFramePr>
        <p:xfrm>
          <a:off x="3958590" y="3321050"/>
          <a:ext cx="1091565" cy="677545"/>
        </p:xfrm>
        <a:graphic>
          <a:graphicData uri="http://schemas.openxmlformats.org/presentationml/2006/ole">
            <mc:AlternateContent xmlns:mc="http://schemas.openxmlformats.org/markup-compatibility/2006">
              <mc:Choice xmlns:v="urn:schemas-microsoft-com:vml" Requires="v">
                <p:oleObj spid="_x0000_s21835" r:id="rId8" imgW="634365" imgH="393700" progId="Equation.KSEE3">
                  <p:embed/>
                </p:oleObj>
              </mc:Choice>
              <mc:Fallback>
                <p:oleObj r:id="rId8" imgW="634365" imgH="393700" progId="Equation.KSEE3">
                  <p:embed/>
                  <p:pic>
                    <p:nvPicPr>
                      <p:cNvPr id="0" name="图片 17"/>
                      <p:cNvPicPr/>
                      <p:nvPr/>
                    </p:nvPicPr>
                    <p:blipFill>
                      <a:blip r:embed="rId9"/>
                      <a:stretch>
                        <a:fillRect/>
                      </a:stretch>
                    </p:blipFill>
                    <p:spPr>
                      <a:xfrm>
                        <a:off x="3958590" y="3321050"/>
                        <a:ext cx="1091565" cy="677545"/>
                      </a:xfrm>
                      <a:prstGeom prst="rect">
                        <a:avLst/>
                      </a:prstGeom>
                      <a:noFill/>
                      <a:ln w="38100">
                        <a:noFill/>
                        <a:miter/>
                      </a:ln>
                    </p:spPr>
                  </p:pic>
                </p:oleObj>
              </mc:Fallback>
            </mc:AlternateContent>
          </a:graphicData>
        </a:graphic>
      </p:graphicFrame>
      <p:sp>
        <p:nvSpPr>
          <p:cNvPr id="19" name="文本框 18"/>
          <p:cNvSpPr txBox="1"/>
          <p:nvPr/>
        </p:nvSpPr>
        <p:spPr>
          <a:xfrm>
            <a:off x="817880" y="4229735"/>
            <a:ext cx="8107045" cy="645160"/>
          </a:xfrm>
          <a:prstGeom prst="rect">
            <a:avLst/>
          </a:prstGeom>
          <a:noFill/>
          <a:ln w="9525">
            <a:noFill/>
          </a:ln>
        </p:spPr>
        <p:txBody>
          <a:bodyPr wrap="square">
            <a:spAutoFit/>
          </a:bodyPr>
          <a:lstStyle/>
          <a:p>
            <a:pPr marL="0" indent="0"/>
            <a:r>
              <a:rPr lang="en-US" altLang="zh-CN" sz="1800" b="0" dirty="0">
                <a:ea typeface="宋体" panose="02010600030101010101" pitchFamily="2" charset="-122"/>
              </a:rPr>
              <a:t>    </a:t>
            </a:r>
            <a:r>
              <a:rPr lang="zh-CN" sz="1800" b="0" dirty="0">
                <a:ea typeface="宋体" panose="02010600030101010101" pitchFamily="2" charset="-122"/>
              </a:rPr>
              <a:t>该点电荷位于球心与点电荷</a:t>
            </a:r>
            <a:r>
              <a:rPr lang="en-US" sz="1800" b="0" i="1" dirty="0">
                <a:latin typeface="Times New Roman" panose="02020603050405020304" pitchFamily="18" charset="0"/>
                <a:ea typeface="宋体" panose="02010600030101010101" pitchFamily="2" charset="-122"/>
              </a:rPr>
              <a:t>q</a:t>
            </a:r>
            <a:r>
              <a:rPr lang="zh-CN" sz="1800" b="0" dirty="0">
                <a:ea typeface="宋体" panose="02010600030101010101" pitchFamily="2" charset="-122"/>
              </a:rPr>
              <a:t>的连线上。它对点电荷</a:t>
            </a:r>
            <a:r>
              <a:rPr lang="en-US" sz="1800" b="0" i="1" dirty="0">
                <a:latin typeface="Times New Roman" panose="02020603050405020304" pitchFamily="18" charset="0"/>
                <a:ea typeface="宋体" panose="02010600030101010101" pitchFamily="2" charset="-122"/>
                <a:cs typeface="Times New Roman" panose="02020603050405020304" pitchFamily="18" charset="0"/>
              </a:rPr>
              <a:t>q</a:t>
            </a:r>
            <a:r>
              <a:rPr lang="zh-CN" sz="1800" b="0" dirty="0">
                <a:ea typeface="宋体" panose="02010600030101010101" pitchFamily="2" charset="-122"/>
              </a:rPr>
              <a:t>的作用力就是球壳对点电荷</a:t>
            </a:r>
            <a:r>
              <a:rPr lang="en-US" sz="1800" b="0" i="1" dirty="0">
                <a:latin typeface="Times New Roman" panose="02020603050405020304" pitchFamily="18" charset="0"/>
                <a:ea typeface="宋体" panose="02010600030101010101" pitchFamily="2" charset="-122"/>
                <a:cs typeface="Times New Roman" panose="02020603050405020304" pitchFamily="18" charset="0"/>
              </a:rPr>
              <a:t>q</a:t>
            </a:r>
            <a:r>
              <a:rPr lang="zh-CN" sz="1800" b="0" dirty="0">
                <a:ea typeface="宋体" panose="02010600030101010101" pitchFamily="2" charset="-122"/>
              </a:rPr>
              <a:t>的作用力，大小为</a:t>
            </a:r>
            <a:endParaRPr lang="zh-CN" altLang="en-US" sz="1800" dirty="0"/>
          </a:p>
        </p:txBody>
      </p:sp>
      <p:sp>
        <p:nvSpPr>
          <p:cNvPr id="21" name="文本框 20"/>
          <p:cNvSpPr txBox="1"/>
          <p:nvPr/>
        </p:nvSpPr>
        <p:spPr>
          <a:xfrm>
            <a:off x="1240790" y="5645150"/>
            <a:ext cx="2792730" cy="368300"/>
          </a:xfrm>
          <a:prstGeom prst="rect">
            <a:avLst/>
          </a:prstGeom>
          <a:noFill/>
          <a:ln w="9525">
            <a:noFill/>
          </a:ln>
        </p:spPr>
        <p:txBody>
          <a:bodyPr wrap="square">
            <a:spAutoFit/>
          </a:bodyPr>
          <a:lstStyle/>
          <a:p>
            <a:pPr marL="0" indent="0"/>
            <a:r>
              <a:rPr lang="zh-CN" sz="1800" b="0">
                <a:ea typeface="宋体" panose="02010600030101010101" pitchFamily="2" charset="-122"/>
              </a:rPr>
              <a:t>其中，负号表示吸引力。</a:t>
            </a:r>
            <a:endParaRPr lang="zh-CN" altLang="en-US" sz="1800"/>
          </a:p>
        </p:txBody>
      </p:sp>
      <p:graphicFrame>
        <p:nvGraphicFramePr>
          <p:cNvPr id="7" name="对象 6"/>
          <p:cNvGraphicFramePr>
            <a:graphicFrameLocks noChangeAspect="1"/>
          </p:cNvGraphicFramePr>
          <p:nvPr>
            <p:extLst>
              <p:ext uri="{D42A27DB-BD31-4B8C-83A1-F6EECF244321}">
                <p14:modId xmlns:p14="http://schemas.microsoft.com/office/powerpoint/2010/main" val="1218932428"/>
              </p:ext>
            </p:extLst>
          </p:nvPr>
        </p:nvGraphicFramePr>
        <p:xfrm>
          <a:off x="3011488" y="4835525"/>
          <a:ext cx="4406900" cy="747713"/>
        </p:xfrm>
        <a:graphic>
          <a:graphicData uri="http://schemas.openxmlformats.org/presentationml/2006/ole">
            <mc:AlternateContent xmlns:mc="http://schemas.openxmlformats.org/markup-compatibility/2006">
              <mc:Choice xmlns:v="urn:schemas-microsoft-com:vml" Requires="v">
                <p:oleObj spid="_x0000_s21836" name="AxMath" r:id="rId10" imgW="2141280" imgH="363240" progId="Equation.AxMath">
                  <p:embed/>
                </p:oleObj>
              </mc:Choice>
              <mc:Fallback>
                <p:oleObj name="AxMath" r:id="rId10" imgW="2141280" imgH="363240" progId="Equation.AxMath">
                  <p:embed/>
                  <p:pic>
                    <p:nvPicPr>
                      <p:cNvPr id="0" name=""/>
                      <p:cNvPicPr/>
                      <p:nvPr/>
                    </p:nvPicPr>
                    <p:blipFill>
                      <a:blip r:embed="rId11"/>
                      <a:stretch>
                        <a:fillRect/>
                      </a:stretch>
                    </p:blipFill>
                    <p:spPr>
                      <a:xfrm>
                        <a:off x="3011488" y="4835525"/>
                        <a:ext cx="4406900" cy="747713"/>
                      </a:xfrm>
                      <a:prstGeom prst="rect">
                        <a:avLst/>
                      </a:prstGeom>
                    </p:spPr>
                  </p:pic>
                </p:oleObj>
              </mc:Fallback>
            </mc:AlternateContent>
          </a:graphicData>
        </a:graphic>
      </p:graphicFrame>
      <p:sp>
        <p:nvSpPr>
          <p:cNvPr id="10" name="文本框 9"/>
          <p:cNvSpPr txBox="1"/>
          <p:nvPr/>
        </p:nvSpPr>
        <p:spPr>
          <a:xfrm>
            <a:off x="5847127" y="2206089"/>
            <a:ext cx="2908253"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选取虚拟电荷电荷量及其位置的依据是唯一性定理！（教材</a:t>
            </a:r>
            <a:r>
              <a:rPr lang="en-US" altLang="zh-CN" dirty="0">
                <a:latin typeface="+mj-lt"/>
                <a:ea typeface="宋体" panose="02010600030101010101" pitchFamily="2" charset="-122"/>
              </a:rPr>
              <a:t>P42</a:t>
            </a:r>
            <a:r>
              <a:rPr lang="zh-CN" altLang="en-US" dirty="0">
                <a:latin typeface="+mj-lt"/>
                <a:ea typeface="宋体" panose="02010600030101010101" pitchFamily="2" charset="-122"/>
              </a:rPr>
              <a:t>页</a:t>
            </a:r>
            <a:r>
              <a:rPr lang="zh-CN" altLang="en-US" dirty="0">
                <a:latin typeface="宋体" panose="02010600030101010101" pitchFamily="2" charset="-122"/>
                <a:ea typeface="宋体" panose="02010600030101010101" pitchFamily="2" charset="-122"/>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342773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四、镜像法与电轴法</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28</a:t>
            </a:fld>
            <a:endParaRPr lang="zh-CN" dirty="0"/>
          </a:p>
        </p:txBody>
      </p:sp>
      <p:sp>
        <p:nvSpPr>
          <p:cNvPr id="11" name="文本框 10"/>
          <p:cNvSpPr txBox="1"/>
          <p:nvPr/>
        </p:nvSpPr>
        <p:spPr>
          <a:xfrm>
            <a:off x="964566" y="1174115"/>
            <a:ext cx="7721600" cy="645160"/>
          </a:xfrm>
          <a:prstGeom prst="rect">
            <a:avLst/>
          </a:prstGeom>
          <a:noFill/>
          <a:ln w="9525">
            <a:noFill/>
          </a:ln>
        </p:spPr>
        <p:txBody>
          <a:bodyPr wrap="square">
            <a:spAutoFit/>
          </a:bodyPr>
          <a:lstStyle/>
          <a:p>
            <a:pPr marL="0" indent="304800"/>
            <a:r>
              <a:rPr lang="en-US" altLang="zh-CN" sz="1800" b="0" dirty="0">
                <a:ea typeface="宋体" panose="02010600030101010101" pitchFamily="2" charset="-122"/>
              </a:rPr>
              <a:t>  </a:t>
            </a:r>
            <a:r>
              <a:rPr lang="zh-CN" sz="1800" b="0" dirty="0">
                <a:ea typeface="宋体" panose="02010600030101010101" pitchFamily="2" charset="-122"/>
              </a:rPr>
              <a:t>对于球壳不接地的情况，因球壳外表面上的感应电荷在球壳内不产生电场，而球壳内表面的感应电荷仍可用</a:t>
            </a:r>
            <a:endParaRPr lang="zh-CN" altLang="en-US" sz="1800" dirty="0"/>
          </a:p>
        </p:txBody>
      </p:sp>
      <p:graphicFrame>
        <p:nvGraphicFramePr>
          <p:cNvPr id="3" name="对象 -2147482511"/>
          <p:cNvGraphicFramePr>
            <a:graphicFrameLocks noChangeAspect="1"/>
          </p:cNvGraphicFramePr>
          <p:nvPr>
            <p:extLst>
              <p:ext uri="{D42A27DB-BD31-4B8C-83A1-F6EECF244321}">
                <p14:modId xmlns:p14="http://schemas.microsoft.com/office/powerpoint/2010/main" val="2911070687"/>
              </p:ext>
            </p:extLst>
          </p:nvPr>
        </p:nvGraphicFramePr>
        <p:xfrm>
          <a:off x="4905979" y="1439497"/>
          <a:ext cx="252730" cy="311785"/>
        </p:xfrm>
        <a:graphic>
          <a:graphicData uri="http://schemas.openxmlformats.org/presentationml/2006/ole">
            <mc:AlternateContent xmlns:mc="http://schemas.openxmlformats.org/markup-compatibility/2006">
              <mc:Choice xmlns:v="urn:schemas-microsoft-com:vml" Requires="v">
                <p:oleObj spid="_x0000_s22772" r:id="rId4" imgW="165100" imgH="203200" progId="Equation.KSEE3">
                  <p:embed/>
                </p:oleObj>
              </mc:Choice>
              <mc:Fallback>
                <p:oleObj r:id="rId4" imgW="165100" imgH="203200" progId="Equation.KSEE3">
                  <p:embed/>
                  <p:pic>
                    <p:nvPicPr>
                      <p:cNvPr id="0" name="图片 3075"/>
                      <p:cNvPicPr/>
                      <p:nvPr/>
                    </p:nvPicPr>
                    <p:blipFill>
                      <a:blip r:embed="rId5"/>
                      <a:stretch>
                        <a:fillRect/>
                      </a:stretch>
                    </p:blipFill>
                    <p:spPr>
                      <a:xfrm>
                        <a:off x="4905979" y="1439497"/>
                        <a:ext cx="252730" cy="311785"/>
                      </a:xfrm>
                      <a:prstGeom prst="rect">
                        <a:avLst/>
                      </a:prstGeom>
                      <a:noFill/>
                      <a:ln w="38100">
                        <a:noFill/>
                        <a:miter/>
                      </a:ln>
                    </p:spPr>
                  </p:pic>
                </p:oleObj>
              </mc:Fallback>
            </mc:AlternateContent>
          </a:graphicData>
        </a:graphic>
      </p:graphicFrame>
      <p:sp>
        <p:nvSpPr>
          <p:cNvPr id="13" name="文本框 12"/>
          <p:cNvSpPr txBox="1"/>
          <p:nvPr/>
        </p:nvSpPr>
        <p:spPr>
          <a:xfrm>
            <a:off x="1023303" y="1454884"/>
            <a:ext cx="7604126" cy="646331"/>
          </a:xfrm>
          <a:prstGeom prst="rect">
            <a:avLst/>
          </a:prstGeom>
          <a:noFill/>
          <a:ln w="9525">
            <a:noFill/>
          </a:ln>
        </p:spPr>
        <p:txBody>
          <a:bodyPr wrap="square">
            <a:spAutoFit/>
          </a:bodyPr>
          <a:lstStyle/>
          <a:p>
            <a:pPr indent="304800"/>
            <a:r>
              <a:rPr lang="en-US" altLang="zh-CN" dirty="0">
                <a:ea typeface="宋体" panose="02010600030101010101" pitchFamily="2" charset="-122"/>
              </a:rPr>
              <a:t>                                </a:t>
            </a:r>
            <a:r>
              <a:rPr lang="zh-CN" altLang="zh-CN" dirty="0">
                <a:ea typeface="宋体" panose="02010600030101010101" pitchFamily="2" charset="-122"/>
              </a:rPr>
              <a:t>来代替，即球壳内的电场分</a:t>
            </a:r>
            <a:r>
              <a:rPr lang="zh-CN" sz="1800" b="0" dirty="0">
                <a:ea typeface="宋体" panose="02010600030101010101" pitchFamily="2" charset="-122"/>
              </a:rPr>
              <a:t>布不变。这样，点电荷</a:t>
            </a:r>
            <a:r>
              <a:rPr lang="en-US" sz="1800" b="0" i="1" dirty="0">
                <a:latin typeface="Times New Roman" panose="02020603050405020304" pitchFamily="18" charset="0"/>
                <a:ea typeface="宋体" panose="02010600030101010101" pitchFamily="2" charset="-122"/>
              </a:rPr>
              <a:t>q</a:t>
            </a:r>
            <a:r>
              <a:rPr lang="zh-CN" sz="1800" b="0" dirty="0">
                <a:ea typeface="宋体" panose="02010600030101010101" pitchFamily="2" charset="-122"/>
              </a:rPr>
              <a:t>的受力仍和球壳接地时一样。</a:t>
            </a:r>
            <a:endParaRPr lang="zh-CN" altLang="en-US" sz="1800" dirty="0"/>
          </a:p>
        </p:txBody>
      </p:sp>
      <p:sp>
        <p:nvSpPr>
          <p:cNvPr id="14" name="文本框 13"/>
          <p:cNvSpPr txBox="1"/>
          <p:nvPr/>
        </p:nvSpPr>
        <p:spPr>
          <a:xfrm>
            <a:off x="1025524" y="2160904"/>
            <a:ext cx="7816471" cy="922020"/>
          </a:xfrm>
          <a:prstGeom prst="rect">
            <a:avLst/>
          </a:prstGeom>
          <a:noFill/>
          <a:ln w="9525">
            <a:noFill/>
          </a:ln>
        </p:spPr>
        <p:txBody>
          <a:bodyPr wrap="square">
            <a:spAutoFit/>
          </a:bodyPr>
          <a:lstStyle/>
          <a:p>
            <a:pPr marL="0" indent="0"/>
            <a:r>
              <a:rPr lang="en-US" altLang="zh-CN" sz="1800" b="1" dirty="0">
                <a:ea typeface="宋体" panose="02010600030101010101" pitchFamily="2" charset="-122"/>
              </a:rPr>
              <a:t>    </a:t>
            </a:r>
            <a:r>
              <a:rPr lang="zh-CN" sz="1800" b="1" dirty="0">
                <a:ea typeface="宋体" panose="02010600030101010101" pitchFamily="2" charset="-122"/>
              </a:rPr>
              <a:t>结论：</a:t>
            </a:r>
          </a:p>
          <a:p>
            <a:pPr marL="0" indent="0"/>
            <a:r>
              <a:rPr lang="en-US" altLang="zh-CN" sz="1800" b="0" dirty="0">
                <a:ea typeface="宋体" panose="02010600030101010101" pitchFamily="2" charset="-122"/>
              </a:rPr>
              <a:t>    </a:t>
            </a:r>
            <a:r>
              <a:rPr lang="zh-CN" sz="1800" b="0" dirty="0">
                <a:ea typeface="宋体" panose="02010600030101010101" pitchFamily="2" charset="-122"/>
              </a:rPr>
              <a:t>利用镜像法可以极大地简化分析，将复杂的积分问题转化为简单的代数问题，依据的原理就是唯一性定理。</a:t>
            </a:r>
            <a:endParaRPr lang="zh-CN" altLang="en-US" sz="1800" dirty="0"/>
          </a:p>
        </p:txBody>
      </p:sp>
      <p:sp>
        <p:nvSpPr>
          <p:cNvPr id="15" name="文本框 14"/>
          <p:cNvSpPr txBox="1"/>
          <p:nvPr/>
        </p:nvSpPr>
        <p:spPr>
          <a:xfrm>
            <a:off x="964565" y="3368675"/>
            <a:ext cx="8039100" cy="646331"/>
          </a:xfrm>
          <a:prstGeom prst="rect">
            <a:avLst/>
          </a:prstGeom>
          <a:noFill/>
          <a:ln w="9525">
            <a:noFill/>
          </a:ln>
        </p:spPr>
        <p:txBody>
          <a:bodyPr wrap="square">
            <a:spAutoFit/>
          </a:bodyPr>
          <a:lstStyle/>
          <a:p>
            <a:pPr marL="0" indent="0"/>
            <a:r>
              <a:rPr lang="zh-CN" altLang="en-US" sz="1800" b="1" dirty="0">
                <a:solidFill>
                  <a:srgbClr val="000000"/>
                </a:solidFill>
                <a:latin typeface="宋体" panose="02010600030101010101" pitchFamily="2" charset="-122"/>
                <a:ea typeface="宋体" panose="02010600030101010101" pitchFamily="2" charset="-122"/>
              </a:rPr>
              <a:t>    例题</a:t>
            </a:r>
            <a:r>
              <a:rPr lang="en-US" altLang="zh-CN" sz="1800" b="1" dirty="0">
                <a:solidFill>
                  <a:srgbClr val="000000"/>
                </a:solidFill>
                <a:latin typeface="宋体" panose="02010600030101010101" pitchFamily="2" charset="-122"/>
                <a:ea typeface="宋体" panose="02010600030101010101" pitchFamily="2" charset="-122"/>
              </a:rPr>
              <a:t>6</a:t>
            </a:r>
            <a:r>
              <a:rPr lang="en-US" sz="18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sz="1800" b="0" dirty="0">
                <a:solidFill>
                  <a:srgbClr val="000000"/>
                </a:solidFill>
                <a:ea typeface="宋体" panose="02010600030101010101" pitchFamily="2" charset="-122"/>
              </a:rPr>
              <a:t>在一半径为</a:t>
            </a:r>
            <a:r>
              <a:rPr lang="en-US" sz="1800" b="0" i="1" dirty="0">
                <a:solidFill>
                  <a:srgbClr val="000000"/>
                </a:solidFill>
                <a:latin typeface="Times New Roman" panose="02020603050405020304" pitchFamily="18" charset="0"/>
                <a:ea typeface="宋体" panose="02010600030101010101" pitchFamily="2" charset="-122"/>
              </a:rPr>
              <a:t>a</a:t>
            </a:r>
            <a:r>
              <a:rPr lang="zh-CN" sz="1800" b="0" dirty="0">
                <a:solidFill>
                  <a:srgbClr val="000000"/>
                </a:solidFill>
                <a:ea typeface="宋体" panose="02010600030101010101" pitchFamily="2" charset="-122"/>
              </a:rPr>
              <a:t>的空心导体圆柱中</a:t>
            </a:r>
            <a:r>
              <a:rPr lang="zh-CN" sz="1800" b="0" dirty="0">
                <a:solidFill>
                  <a:srgbClr val="000000"/>
                </a:solidFill>
                <a:ea typeface="宋体" panose="02010600030101010101" pitchFamily="2" charset="-122"/>
                <a:cs typeface="Times New Roman" panose="02020603050405020304" pitchFamily="18" charset="0"/>
              </a:rPr>
              <a:t>(无限长、接地)放一线电荷(线电荷密度为</a:t>
            </a:r>
            <a:endParaRPr lang="zh-CN" altLang="en-US" sz="1800" dirty="0"/>
          </a:p>
        </p:txBody>
      </p:sp>
      <p:graphicFrame>
        <p:nvGraphicFramePr>
          <p:cNvPr id="4" name="对象 -2147482510"/>
          <p:cNvGraphicFramePr>
            <a:graphicFrameLocks noChangeAspect="1"/>
          </p:cNvGraphicFramePr>
          <p:nvPr>
            <p:extLst>
              <p:ext uri="{D42A27DB-BD31-4B8C-83A1-F6EECF244321}">
                <p14:modId xmlns:p14="http://schemas.microsoft.com/office/powerpoint/2010/main" val="3129462532"/>
              </p:ext>
            </p:extLst>
          </p:nvPr>
        </p:nvGraphicFramePr>
        <p:xfrm>
          <a:off x="1768000" y="3748405"/>
          <a:ext cx="220345" cy="242570"/>
        </p:xfrm>
        <a:graphic>
          <a:graphicData uri="http://schemas.openxmlformats.org/presentationml/2006/ole">
            <mc:AlternateContent xmlns:mc="http://schemas.openxmlformats.org/markup-compatibility/2006">
              <mc:Choice xmlns:v="urn:schemas-microsoft-com:vml" Requires="v">
                <p:oleObj spid="_x0000_s22773" r:id="rId6" imgW="127000" imgH="139700" progId="Equation.KSEE3">
                  <p:embed/>
                </p:oleObj>
              </mc:Choice>
              <mc:Fallback>
                <p:oleObj r:id="rId6" imgW="127000" imgH="139700" progId="Equation.KSEE3">
                  <p:embed/>
                  <p:pic>
                    <p:nvPicPr>
                      <p:cNvPr id="0" name="图片 21"/>
                      <p:cNvPicPr/>
                      <p:nvPr/>
                    </p:nvPicPr>
                    <p:blipFill>
                      <a:blip r:embed="rId7"/>
                      <a:stretch>
                        <a:fillRect/>
                      </a:stretch>
                    </p:blipFill>
                    <p:spPr>
                      <a:xfrm>
                        <a:off x="1768000" y="3748405"/>
                        <a:ext cx="220345" cy="242570"/>
                      </a:xfrm>
                      <a:prstGeom prst="rect">
                        <a:avLst/>
                      </a:prstGeom>
                      <a:noFill/>
                      <a:ln w="38100">
                        <a:noFill/>
                        <a:miter/>
                      </a:ln>
                    </p:spPr>
                  </p:pic>
                </p:oleObj>
              </mc:Fallback>
            </mc:AlternateContent>
          </a:graphicData>
        </a:graphic>
      </p:graphicFrame>
      <p:sp>
        <p:nvSpPr>
          <p:cNvPr id="23" name="文本框 22"/>
          <p:cNvSpPr txBox="1"/>
          <p:nvPr/>
        </p:nvSpPr>
        <p:spPr>
          <a:xfrm>
            <a:off x="1878173" y="3646706"/>
            <a:ext cx="7529195" cy="368300"/>
          </a:xfrm>
          <a:prstGeom prst="rect">
            <a:avLst/>
          </a:prstGeom>
          <a:noFill/>
          <a:ln w="9525">
            <a:noFill/>
          </a:ln>
        </p:spPr>
        <p:txBody>
          <a:bodyPr wrap="square">
            <a:spAutoFit/>
          </a:bodyPr>
          <a:lstStyle/>
          <a:p>
            <a:pPr marL="0" indent="0"/>
            <a:r>
              <a:rPr lang="zh-CN" sz="1800" b="0" dirty="0">
                <a:solidFill>
                  <a:srgbClr val="000000"/>
                </a:solidFill>
                <a:latin typeface="+mj-lt"/>
                <a:ea typeface="宋体" panose="02010600030101010101" pitchFamily="2" charset="-122"/>
                <a:cs typeface="+mj-lt"/>
              </a:rPr>
              <a:t>)</a:t>
            </a:r>
            <a:r>
              <a:rPr lang="zh-CN" sz="1800" b="0" dirty="0">
                <a:solidFill>
                  <a:srgbClr val="000000"/>
                </a:solidFill>
                <a:ea typeface="宋体" panose="02010600030101010101" pitchFamily="2" charset="-122"/>
                <a:cs typeface="Times New Roman" panose="02020603050405020304" pitchFamily="18" charset="0"/>
              </a:rPr>
              <a:t>。此线电荷与圆柱轴线平行相距为</a:t>
            </a:r>
            <a:r>
              <a:rPr lang="en-US" sz="1800" b="0" dirty="0">
                <a:solidFill>
                  <a:srgbClr val="000000"/>
                </a:solidFill>
                <a:latin typeface="Times New Roman" panose="02020603050405020304" pitchFamily="18" charset="0"/>
                <a:ea typeface="宋体" panose="02010600030101010101" pitchFamily="2" charset="-122"/>
              </a:rPr>
              <a:t>d</a:t>
            </a:r>
            <a:r>
              <a:rPr lang="zh-CN" sz="1800" b="0" dirty="0">
                <a:solidFill>
                  <a:srgbClr val="000000"/>
                </a:solidFill>
                <a:ea typeface="宋体" panose="02010600030101010101" pitchFamily="2" charset="-122"/>
              </a:rPr>
              <a:t>。求圆柱内任意点的电位。</a:t>
            </a:r>
            <a:endParaRPr lang="zh-CN" altLang="en-US" sz="1800" dirty="0"/>
          </a:p>
        </p:txBody>
      </p:sp>
      <p:graphicFrame>
        <p:nvGraphicFramePr>
          <p:cNvPr id="5" name="对象 -2147482509"/>
          <p:cNvGraphicFramePr/>
          <p:nvPr/>
        </p:nvGraphicFramePr>
        <p:xfrm>
          <a:off x="3867785" y="3990975"/>
          <a:ext cx="1714500" cy="1714500"/>
        </p:xfrm>
        <a:graphic>
          <a:graphicData uri="http://schemas.openxmlformats.org/presentationml/2006/ole">
            <mc:AlternateContent xmlns:mc="http://schemas.openxmlformats.org/markup-compatibility/2006">
              <mc:Choice xmlns:v="urn:schemas-microsoft-com:vml" Requires="v">
                <p:oleObj spid="_x0000_s22774" r:id="rId8" imgW="1629410" imgH="1629410" progId="Visio.Drawing.11">
                  <p:embed/>
                </p:oleObj>
              </mc:Choice>
              <mc:Fallback>
                <p:oleObj r:id="rId8" imgW="1629410" imgH="1629410" progId="Visio.Drawing.11">
                  <p:embed/>
                  <p:pic>
                    <p:nvPicPr>
                      <p:cNvPr id="0" name="图片 23"/>
                      <p:cNvPicPr/>
                      <p:nvPr/>
                    </p:nvPicPr>
                    <p:blipFill>
                      <a:blip r:embed="rId9"/>
                      <a:stretch>
                        <a:fillRect/>
                      </a:stretch>
                    </p:blipFill>
                    <p:spPr>
                      <a:xfrm>
                        <a:off x="3867785" y="3990975"/>
                        <a:ext cx="1714500" cy="1714500"/>
                      </a:xfrm>
                      <a:prstGeom prst="rect">
                        <a:avLst/>
                      </a:prstGeom>
                      <a:noFill/>
                      <a:ln w="38100">
                        <a:noFill/>
                        <a:miter/>
                      </a:ln>
                    </p:spPr>
                  </p:pic>
                </p:oleObj>
              </mc:Fallback>
            </mc:AlternateContent>
          </a:graphicData>
        </a:graphic>
      </p:graphicFrame>
      <p:sp>
        <p:nvSpPr>
          <p:cNvPr id="25" name="文本框 24"/>
          <p:cNvSpPr txBox="1"/>
          <p:nvPr/>
        </p:nvSpPr>
        <p:spPr>
          <a:xfrm>
            <a:off x="3819525" y="5705475"/>
            <a:ext cx="1744980" cy="368300"/>
          </a:xfrm>
          <a:prstGeom prst="rect">
            <a:avLst/>
          </a:prstGeom>
          <a:noFill/>
          <a:ln w="9525">
            <a:noFill/>
          </a:ln>
        </p:spPr>
        <p:txBody>
          <a:bodyPr wrap="square">
            <a:spAutoFit/>
          </a:bodyPr>
          <a:lstStyle/>
          <a:p>
            <a:pPr marL="0" indent="0" algn="ctr"/>
            <a:r>
              <a:rPr lang="zh-CN" altLang="en-US" sz="1800" b="0" dirty="0">
                <a:solidFill>
                  <a:srgbClr val="000000"/>
                </a:solidFill>
                <a:ea typeface="宋体" panose="02010600030101010101" pitchFamily="2" charset="-122"/>
                <a:cs typeface="Times New Roman" panose="02020603050405020304" pitchFamily="18" charset="0"/>
              </a:rPr>
              <a:t>例题</a:t>
            </a:r>
            <a:r>
              <a:rPr lang="en-US" altLang="zh-CN" sz="1800" b="0" dirty="0">
                <a:solidFill>
                  <a:srgbClr val="000000"/>
                </a:solidFill>
                <a:ea typeface="宋体" panose="02010600030101010101" pitchFamily="2" charset="-122"/>
                <a:cs typeface="Times New Roman" panose="02020603050405020304" pitchFamily="18" charset="0"/>
              </a:rPr>
              <a:t>6</a:t>
            </a:r>
            <a:r>
              <a:rPr lang="zh-CN" sz="1800" b="0" dirty="0">
                <a:solidFill>
                  <a:srgbClr val="000000"/>
                </a:solidFill>
                <a:ea typeface="宋体" panose="02010600030101010101" pitchFamily="2" charset="-122"/>
              </a:rPr>
              <a:t>示意图</a:t>
            </a:r>
            <a:endParaRPr lang="zh-CN" alt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342773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四、镜像法与电轴法</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29</a:t>
            </a:fld>
            <a:endParaRPr lang="zh-CN" dirty="0"/>
          </a:p>
        </p:txBody>
      </p:sp>
      <p:pic>
        <p:nvPicPr>
          <p:cNvPr id="8" name="图片 7"/>
          <p:cNvPicPr>
            <a:picLocks noChangeAspect="1"/>
          </p:cNvPicPr>
          <p:nvPr/>
        </p:nvPicPr>
        <p:blipFill>
          <a:blip r:embed="rId4"/>
          <a:stretch>
            <a:fillRect/>
          </a:stretch>
        </p:blipFill>
        <p:spPr>
          <a:xfrm>
            <a:off x="4820570" y="1466152"/>
            <a:ext cx="3661668" cy="2453840"/>
          </a:xfrm>
          <a:prstGeom prst="rect">
            <a:avLst/>
          </a:prstGeom>
        </p:spPr>
      </p:pic>
      <p:pic>
        <p:nvPicPr>
          <p:cNvPr id="9" name="图片 8"/>
          <p:cNvPicPr>
            <a:picLocks noChangeAspect="1"/>
          </p:cNvPicPr>
          <p:nvPr/>
        </p:nvPicPr>
        <p:blipFill>
          <a:blip r:embed="rId5"/>
          <a:stretch>
            <a:fillRect/>
          </a:stretch>
        </p:blipFill>
        <p:spPr>
          <a:xfrm>
            <a:off x="621510" y="1310005"/>
            <a:ext cx="3971445" cy="2758196"/>
          </a:xfrm>
          <a:prstGeom prst="rect">
            <a:avLst/>
          </a:prstGeom>
        </p:spPr>
      </p:pic>
      <p:graphicFrame>
        <p:nvGraphicFramePr>
          <p:cNvPr id="10" name="对象 9"/>
          <p:cNvGraphicFramePr>
            <a:graphicFrameLocks noChangeAspect="1"/>
          </p:cNvGraphicFramePr>
          <p:nvPr>
            <p:extLst>
              <p:ext uri="{D42A27DB-BD31-4B8C-83A1-F6EECF244321}">
                <p14:modId xmlns:p14="http://schemas.microsoft.com/office/powerpoint/2010/main" val="1807453611"/>
              </p:ext>
            </p:extLst>
          </p:nvPr>
        </p:nvGraphicFramePr>
        <p:xfrm>
          <a:off x="1509464" y="4218752"/>
          <a:ext cx="1842432" cy="1341321"/>
        </p:xfrm>
        <a:graphic>
          <a:graphicData uri="http://schemas.openxmlformats.org/presentationml/2006/ole">
            <mc:AlternateContent xmlns:mc="http://schemas.openxmlformats.org/markup-compatibility/2006">
              <mc:Choice xmlns:v="urn:schemas-microsoft-com:vml" Requires="v">
                <p:oleObj spid="_x0000_s23929" name="AxMath" r:id="rId6" imgW="776520" imgH="564480" progId="Equation.AxMath">
                  <p:embed/>
                </p:oleObj>
              </mc:Choice>
              <mc:Fallback>
                <p:oleObj name="AxMath" r:id="rId6" imgW="776520" imgH="564480" progId="Equation.AxMath">
                  <p:embed/>
                  <p:pic>
                    <p:nvPicPr>
                      <p:cNvPr id="0" name=""/>
                      <p:cNvPicPr/>
                      <p:nvPr/>
                    </p:nvPicPr>
                    <p:blipFill>
                      <a:blip r:embed="rId7"/>
                      <a:stretch>
                        <a:fillRect/>
                      </a:stretch>
                    </p:blipFill>
                    <p:spPr>
                      <a:xfrm>
                        <a:off x="1509464" y="4218752"/>
                        <a:ext cx="1842432" cy="1341321"/>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454957108"/>
              </p:ext>
            </p:extLst>
          </p:nvPr>
        </p:nvGraphicFramePr>
        <p:xfrm>
          <a:off x="5411742" y="4181414"/>
          <a:ext cx="1842432" cy="1341321"/>
        </p:xfrm>
        <a:graphic>
          <a:graphicData uri="http://schemas.openxmlformats.org/presentationml/2006/ole">
            <mc:AlternateContent xmlns:mc="http://schemas.openxmlformats.org/markup-compatibility/2006">
              <mc:Choice xmlns:v="urn:schemas-microsoft-com:vml" Requires="v">
                <p:oleObj spid="_x0000_s23930" name="AxMath" r:id="rId8" imgW="776520" imgH="564480" progId="Equation.AxMath">
                  <p:embed/>
                </p:oleObj>
              </mc:Choice>
              <mc:Fallback>
                <p:oleObj name="AxMath" r:id="rId8" imgW="776520" imgH="564480" progId="Equation.AxMath">
                  <p:embed/>
                  <p:pic>
                    <p:nvPicPr>
                      <p:cNvPr id="0" name=""/>
                      <p:cNvPicPr/>
                      <p:nvPr/>
                    </p:nvPicPr>
                    <p:blipFill>
                      <a:blip r:embed="rId9"/>
                      <a:stretch>
                        <a:fillRect/>
                      </a:stretch>
                    </p:blipFill>
                    <p:spPr>
                      <a:xfrm>
                        <a:off x="5411742" y="4181414"/>
                        <a:ext cx="1842432" cy="1341321"/>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
        <p:nvSpPr>
          <p:cNvPr id="21" name="矩形 20"/>
          <p:cNvSpPr/>
          <p:nvPr/>
        </p:nvSpPr>
        <p:spPr>
          <a:xfrm>
            <a:off x="7938" y="1812290"/>
            <a:ext cx="9144000" cy="2528888"/>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22" name="Picture 4"/>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83368"/>
            <a:ext cx="3140075" cy="27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 name="标题 6145"/>
          <p:cNvSpPr>
            <a:spLocks noGrp="1"/>
          </p:cNvSpPr>
          <p:nvPr/>
        </p:nvSpPr>
        <p:spPr>
          <a:xfrm>
            <a:off x="573734" y="2125504"/>
            <a:ext cx="7996532" cy="822325"/>
          </a:xfrm>
          <a:prstGeom prst="rect">
            <a:avLst/>
          </a:prstGeom>
          <a:noFill/>
          <a:ln w="9525">
            <a:noFill/>
            <a:miter/>
          </a:ln>
        </p:spPr>
        <p:txBody>
          <a:bodyPr lIns="79050" tIns="39526" rIns="79050" bIns="39526" anchor="ctr">
            <a:scene3d>
              <a:camera prst="orthographicFront"/>
              <a:lightRig rig="threePt" dir="t"/>
            </a:scene3d>
          </a:bodyPr>
          <a:lstStyle>
            <a:lvl1pPr marL="0" lvl="0" indent="0" algn="ctr" defTabSz="790575" eaLnBrk="1" fontAlgn="base" latinLnBrk="0" hangingPunct="1">
              <a:spcBef>
                <a:spcPct val="0"/>
              </a:spcBef>
              <a:spcAft>
                <a:spcPct val="0"/>
              </a:spcAft>
              <a:buClr>
                <a:srgbClr val="000000"/>
              </a:buClr>
              <a:buNone/>
              <a:defRPr sz="2700" b="1" i="0" u="none" kern="1200" baseline="0">
                <a:solidFill>
                  <a:schemeClr val="bg1"/>
                </a:solidFill>
                <a:latin typeface="+mj-lt"/>
                <a:ea typeface="+mj-ea"/>
                <a:cs typeface="+mj-cs"/>
              </a:defRPr>
            </a:lvl1pPr>
          </a:lstStyle>
          <a:p>
            <a:pPr>
              <a:buFont typeface="Arial" panose="020B0604020202020204" pitchFamily="34" charset="0"/>
              <a:buNone/>
              <a:defRPr/>
            </a:pPr>
            <a:endParaRPr lang="zh-CN" altLang="en-US" sz="4800" noProof="1">
              <a:latin typeface="黑体" panose="02010609060101010101" pitchFamily="49" charset="-122"/>
              <a:sym typeface="+mn-ea"/>
            </a:endParaRPr>
          </a:p>
          <a:p>
            <a:pPr fontAlgn="auto">
              <a:lnSpc>
                <a:spcPct val="200000"/>
              </a:lnSpc>
              <a:defRPr/>
            </a:pPr>
            <a:r>
              <a:rPr lang="zh-CN" altLang="en-US" sz="4800" noProof="1">
                <a:latin typeface="Arial" panose="020B0604020202020204" pitchFamily="34" charset="0"/>
                <a:ea typeface="微软雅黑" panose="020B0503020204020204" charset="-122"/>
                <a:sym typeface="+mn-ea"/>
              </a:rPr>
              <a:t>第一章 静电场</a:t>
            </a:r>
            <a:endParaRPr lang="en-US" altLang="zh-CN" sz="4800" noProof="1">
              <a:latin typeface="Arial" panose="020B0604020202020204" pitchFamily="34" charset="0"/>
              <a:ea typeface="微软雅黑" panose="020B0503020204020204"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342773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四、镜像法与电轴法</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30</a:t>
            </a:fld>
            <a:endParaRPr lang="zh-CN" dirty="0"/>
          </a:p>
        </p:txBody>
      </p:sp>
      <p:sp>
        <p:nvSpPr>
          <p:cNvPr id="7" name="文本框 6"/>
          <p:cNvSpPr txBox="1"/>
          <p:nvPr/>
        </p:nvSpPr>
        <p:spPr>
          <a:xfrm>
            <a:off x="651510" y="1374775"/>
            <a:ext cx="8067675" cy="1754326"/>
          </a:xfrm>
          <a:prstGeom prst="rect">
            <a:avLst/>
          </a:prstGeom>
          <a:noFill/>
          <a:ln w="9525">
            <a:noFill/>
          </a:ln>
        </p:spPr>
        <p:txBody>
          <a:bodyPr wrap="square">
            <a:spAutoFit/>
          </a:bodyPr>
          <a:lstStyle/>
          <a:p>
            <a:pPr marL="0" indent="0"/>
            <a:r>
              <a:rPr lang="en-US" sz="1800" b="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sz="1800" b="1" dirty="0">
                <a:ea typeface="宋体" panose="02010600030101010101" pitchFamily="2" charset="-122"/>
              </a:rPr>
              <a:t>解：</a:t>
            </a:r>
            <a:r>
              <a:rPr lang="zh-CN" sz="1800" b="0" dirty="0">
                <a:ea typeface="宋体" panose="02010600030101010101" pitchFamily="2" charset="-122"/>
              </a:rPr>
              <a:t>1）定性分析：</a:t>
            </a:r>
            <a:endParaRPr lang="en-US" sz="1800" b="0" dirty="0">
              <a:latin typeface="宋体" panose="02010600030101010101" pitchFamily="2" charset="-122"/>
              <a:ea typeface="宋体" panose="02010600030101010101" pitchFamily="2" charset="-122"/>
            </a:endParaRPr>
          </a:p>
          <a:p>
            <a:pPr marL="0" indent="0"/>
            <a:r>
              <a:rPr lang="en-US" sz="1800" b="0" dirty="0">
                <a:latin typeface="宋体" panose="02010600030101010101" pitchFamily="2" charset="-122"/>
                <a:ea typeface="宋体" panose="02010600030101010101" pitchFamily="2" charset="-122"/>
              </a:rPr>
              <a:t>    </a:t>
            </a:r>
            <a:r>
              <a:rPr lang="zh-CN" sz="1800" b="0" dirty="0">
                <a:ea typeface="宋体" panose="02010600030101010101" pitchFamily="2" charset="-122"/>
              </a:rPr>
              <a:t>本题实质是考察电轴法的应用，把圆柱对线电荷的影响等效为一个虚拟线电荷对目标线电荷的影响，简化分析与计算。</a:t>
            </a:r>
          </a:p>
          <a:p>
            <a:pPr marL="0" indent="0"/>
            <a:r>
              <a:rPr lang="en-US" altLang="zh-CN" sz="1800" b="0" dirty="0">
                <a:ea typeface="宋体" panose="02010600030101010101" pitchFamily="2" charset="-122"/>
              </a:rPr>
              <a:t>    </a:t>
            </a:r>
            <a:r>
              <a:rPr lang="zh-CN" sz="1800" b="0" dirty="0">
                <a:ea typeface="宋体" panose="02010600030101010101" pitchFamily="2" charset="-122"/>
              </a:rPr>
              <a:t>2）定量计算：</a:t>
            </a:r>
            <a:endParaRPr lang="en-US" sz="1800" b="0" dirty="0">
              <a:latin typeface="宋体" panose="02010600030101010101" pitchFamily="2" charset="-122"/>
              <a:ea typeface="宋体" panose="02010600030101010101" pitchFamily="2" charset="-122"/>
            </a:endParaRPr>
          </a:p>
          <a:p>
            <a:pPr marL="0" indent="0"/>
            <a:r>
              <a:rPr lang="en-US" sz="1800" b="0" dirty="0">
                <a:latin typeface="宋体" panose="02010600030101010101" pitchFamily="2" charset="-122"/>
                <a:ea typeface="宋体" panose="02010600030101010101" pitchFamily="2" charset="-122"/>
              </a:rPr>
              <a:t>    </a:t>
            </a:r>
            <a:r>
              <a:rPr lang="zh-CN" sz="1800" b="0" dirty="0">
                <a:ea typeface="宋体" panose="02010600030101010101" pitchFamily="2" charset="-122"/>
              </a:rPr>
              <a:t>这题可以看作是带等量异号电荷的偏心圆柱导体间的电场。这里，只需将内导体圆柱的半径  取为零，外圆柱导体的内半径取为     。这时，有</a:t>
            </a:r>
          </a:p>
        </p:txBody>
      </p:sp>
      <p:graphicFrame>
        <p:nvGraphicFramePr>
          <p:cNvPr id="3" name="对象 -2147482508"/>
          <p:cNvGraphicFramePr>
            <a:graphicFrameLocks noChangeAspect="1"/>
          </p:cNvGraphicFramePr>
          <p:nvPr>
            <p:extLst>
              <p:ext uri="{D42A27DB-BD31-4B8C-83A1-F6EECF244321}">
                <p14:modId xmlns:p14="http://schemas.microsoft.com/office/powerpoint/2010/main" val="2351523271"/>
              </p:ext>
            </p:extLst>
          </p:nvPr>
        </p:nvGraphicFramePr>
        <p:xfrm>
          <a:off x="2553778" y="2733040"/>
          <a:ext cx="245745" cy="349250"/>
        </p:xfrm>
        <a:graphic>
          <a:graphicData uri="http://schemas.openxmlformats.org/presentationml/2006/ole">
            <mc:AlternateContent xmlns:mc="http://schemas.openxmlformats.org/markup-compatibility/2006">
              <mc:Choice xmlns:v="urn:schemas-microsoft-com:vml" Requires="v">
                <p:oleObj spid="_x0000_s39082" r:id="rId4" imgW="152400" imgH="215900" progId="Equation.KSEE3">
                  <p:embed/>
                </p:oleObj>
              </mc:Choice>
              <mc:Fallback>
                <p:oleObj r:id="rId4" imgW="152400" imgH="215900" progId="Equation.KSEE3">
                  <p:embed/>
                  <p:pic>
                    <p:nvPicPr>
                      <p:cNvPr id="0" name=""/>
                      <p:cNvPicPr/>
                      <p:nvPr/>
                    </p:nvPicPr>
                    <p:blipFill>
                      <a:blip r:embed="rId5"/>
                      <a:stretch>
                        <a:fillRect/>
                      </a:stretch>
                    </p:blipFill>
                    <p:spPr>
                      <a:xfrm>
                        <a:off x="2553778" y="2733040"/>
                        <a:ext cx="245745" cy="349250"/>
                      </a:xfrm>
                      <a:prstGeom prst="rect">
                        <a:avLst/>
                      </a:prstGeom>
                      <a:noFill/>
                      <a:ln w="38100">
                        <a:noFill/>
                        <a:miter/>
                      </a:ln>
                    </p:spPr>
                  </p:pic>
                </p:oleObj>
              </mc:Fallback>
            </mc:AlternateContent>
          </a:graphicData>
        </a:graphic>
      </p:graphicFrame>
      <p:graphicFrame>
        <p:nvGraphicFramePr>
          <p:cNvPr id="4" name="对象 -2147482507"/>
          <p:cNvGraphicFramePr>
            <a:graphicFrameLocks noChangeAspect="1"/>
          </p:cNvGraphicFramePr>
          <p:nvPr>
            <p:extLst>
              <p:ext uri="{D42A27DB-BD31-4B8C-83A1-F6EECF244321}">
                <p14:modId xmlns:p14="http://schemas.microsoft.com/office/powerpoint/2010/main" val="4027028166"/>
              </p:ext>
            </p:extLst>
          </p:nvPr>
        </p:nvGraphicFramePr>
        <p:xfrm>
          <a:off x="6239720" y="2758440"/>
          <a:ext cx="628015" cy="323850"/>
        </p:xfrm>
        <a:graphic>
          <a:graphicData uri="http://schemas.openxmlformats.org/presentationml/2006/ole">
            <mc:AlternateContent xmlns:mc="http://schemas.openxmlformats.org/markup-compatibility/2006">
              <mc:Choice xmlns:v="urn:schemas-microsoft-com:vml" Requires="v">
                <p:oleObj spid="_x0000_s39083" r:id="rId6" imgW="419100" imgH="215900" progId="Equation.KSEE3">
                  <p:embed/>
                </p:oleObj>
              </mc:Choice>
              <mc:Fallback>
                <p:oleObj r:id="rId6" imgW="419100" imgH="215900" progId="Equation.KSEE3">
                  <p:embed/>
                  <p:pic>
                    <p:nvPicPr>
                      <p:cNvPr id="0" name=""/>
                      <p:cNvPicPr/>
                      <p:nvPr/>
                    </p:nvPicPr>
                    <p:blipFill>
                      <a:blip r:embed="rId7"/>
                      <a:stretch>
                        <a:fillRect/>
                      </a:stretch>
                    </p:blipFill>
                    <p:spPr>
                      <a:xfrm>
                        <a:off x="6239720" y="2758440"/>
                        <a:ext cx="628015" cy="323850"/>
                      </a:xfrm>
                      <a:prstGeom prst="rect">
                        <a:avLst/>
                      </a:prstGeom>
                      <a:noFill/>
                      <a:ln w="38100">
                        <a:noFill/>
                        <a:miter/>
                      </a:ln>
                    </p:spPr>
                  </p:pic>
                </p:oleObj>
              </mc:Fallback>
            </mc:AlternateContent>
          </a:graphicData>
        </a:graphic>
      </p:graphicFrame>
      <p:graphicFrame>
        <p:nvGraphicFramePr>
          <p:cNvPr id="5" name="对象 -2147482506"/>
          <p:cNvGraphicFramePr>
            <a:graphicFrameLocks noChangeAspect="1"/>
          </p:cNvGraphicFramePr>
          <p:nvPr>
            <p:extLst>
              <p:ext uri="{D42A27DB-BD31-4B8C-83A1-F6EECF244321}">
                <p14:modId xmlns:p14="http://schemas.microsoft.com/office/powerpoint/2010/main" val="3624253669"/>
              </p:ext>
            </p:extLst>
          </p:nvPr>
        </p:nvGraphicFramePr>
        <p:xfrm>
          <a:off x="2317115" y="3354198"/>
          <a:ext cx="1893570" cy="374650"/>
        </p:xfrm>
        <a:graphic>
          <a:graphicData uri="http://schemas.openxmlformats.org/presentationml/2006/ole">
            <mc:AlternateContent xmlns:mc="http://schemas.openxmlformats.org/markup-compatibility/2006">
              <mc:Choice xmlns:v="urn:schemas-microsoft-com:vml" Requires="v">
                <p:oleObj spid="_x0000_s39084" r:id="rId8" imgW="1155700" imgH="228600" progId="Equation.KSEE3">
                  <p:embed/>
                </p:oleObj>
              </mc:Choice>
              <mc:Fallback>
                <p:oleObj r:id="rId8" imgW="1155700" imgH="228600" progId="Equation.KSEE3">
                  <p:embed/>
                  <p:pic>
                    <p:nvPicPr>
                      <p:cNvPr id="0" name=""/>
                      <p:cNvPicPr/>
                      <p:nvPr/>
                    </p:nvPicPr>
                    <p:blipFill>
                      <a:blip r:embed="rId9"/>
                      <a:stretch>
                        <a:fillRect/>
                      </a:stretch>
                    </p:blipFill>
                    <p:spPr>
                      <a:xfrm>
                        <a:off x="2317115" y="3354198"/>
                        <a:ext cx="1893570" cy="374650"/>
                      </a:xfrm>
                      <a:prstGeom prst="rect">
                        <a:avLst/>
                      </a:prstGeom>
                      <a:noFill/>
                      <a:ln w="38100">
                        <a:noFill/>
                        <a:miter/>
                      </a:ln>
                    </p:spPr>
                  </p:pic>
                </p:oleObj>
              </mc:Fallback>
            </mc:AlternateContent>
          </a:graphicData>
        </a:graphic>
      </p:graphicFrame>
      <p:graphicFrame>
        <p:nvGraphicFramePr>
          <p:cNvPr id="11" name="对象 -2147482505"/>
          <p:cNvGraphicFramePr>
            <a:graphicFrameLocks noChangeAspect="1"/>
          </p:cNvGraphicFramePr>
          <p:nvPr>
            <p:extLst>
              <p:ext uri="{D42A27DB-BD31-4B8C-83A1-F6EECF244321}">
                <p14:modId xmlns:p14="http://schemas.microsoft.com/office/powerpoint/2010/main" val="3328841282"/>
              </p:ext>
            </p:extLst>
          </p:nvPr>
        </p:nvGraphicFramePr>
        <p:xfrm>
          <a:off x="4565650" y="3354198"/>
          <a:ext cx="1866265" cy="361315"/>
        </p:xfrm>
        <a:graphic>
          <a:graphicData uri="http://schemas.openxmlformats.org/presentationml/2006/ole">
            <mc:AlternateContent xmlns:mc="http://schemas.openxmlformats.org/markup-compatibility/2006">
              <mc:Choice xmlns:v="urn:schemas-microsoft-com:vml" Requires="v">
                <p:oleObj spid="_x0000_s39085" r:id="rId10" imgW="1181100" imgH="228600" progId="Equation.KSEE3">
                  <p:embed/>
                </p:oleObj>
              </mc:Choice>
              <mc:Fallback>
                <p:oleObj r:id="rId10" imgW="1181100" imgH="228600" progId="Equation.KSEE3">
                  <p:embed/>
                  <p:pic>
                    <p:nvPicPr>
                      <p:cNvPr id="0" name=""/>
                      <p:cNvPicPr/>
                      <p:nvPr/>
                    </p:nvPicPr>
                    <p:blipFill>
                      <a:blip r:embed="rId11"/>
                      <a:stretch>
                        <a:fillRect/>
                      </a:stretch>
                    </p:blipFill>
                    <p:spPr>
                      <a:xfrm>
                        <a:off x="4565650" y="3354198"/>
                        <a:ext cx="1866265" cy="361315"/>
                      </a:xfrm>
                      <a:prstGeom prst="rect">
                        <a:avLst/>
                      </a:prstGeom>
                      <a:noFill/>
                      <a:ln w="38100">
                        <a:noFill/>
                        <a:miter/>
                      </a:ln>
                    </p:spPr>
                  </p:pic>
                </p:oleObj>
              </mc:Fallback>
            </mc:AlternateContent>
          </a:graphicData>
        </a:graphic>
      </p:graphicFrame>
      <p:graphicFrame>
        <p:nvGraphicFramePr>
          <p:cNvPr id="13" name="对象 -2147482504"/>
          <p:cNvGraphicFramePr>
            <a:graphicFrameLocks noChangeAspect="1"/>
          </p:cNvGraphicFramePr>
          <p:nvPr>
            <p:extLst>
              <p:ext uri="{D42A27DB-BD31-4B8C-83A1-F6EECF244321}">
                <p14:modId xmlns:p14="http://schemas.microsoft.com/office/powerpoint/2010/main" val="1654703858"/>
              </p:ext>
            </p:extLst>
          </p:nvPr>
        </p:nvGraphicFramePr>
        <p:xfrm>
          <a:off x="3552190" y="3846958"/>
          <a:ext cx="1862455" cy="381000"/>
        </p:xfrm>
        <a:graphic>
          <a:graphicData uri="http://schemas.openxmlformats.org/presentationml/2006/ole">
            <mc:AlternateContent xmlns:mc="http://schemas.openxmlformats.org/markup-compatibility/2006">
              <mc:Choice xmlns:v="urn:schemas-microsoft-com:vml" Requires="v">
                <p:oleObj spid="_x0000_s39086" r:id="rId12" imgW="1117600" imgH="228600" progId="Equation.KSEE3">
                  <p:embed/>
                </p:oleObj>
              </mc:Choice>
              <mc:Fallback>
                <p:oleObj r:id="rId12" imgW="1117600" imgH="228600" progId="Equation.KSEE3">
                  <p:embed/>
                  <p:pic>
                    <p:nvPicPr>
                      <p:cNvPr id="0" name=""/>
                      <p:cNvPicPr/>
                      <p:nvPr/>
                    </p:nvPicPr>
                    <p:blipFill>
                      <a:blip r:embed="rId13"/>
                      <a:stretch>
                        <a:fillRect/>
                      </a:stretch>
                    </p:blipFill>
                    <p:spPr>
                      <a:xfrm>
                        <a:off x="3552190" y="3846958"/>
                        <a:ext cx="1862455" cy="381000"/>
                      </a:xfrm>
                      <a:prstGeom prst="rect">
                        <a:avLst/>
                      </a:prstGeom>
                      <a:noFill/>
                      <a:ln w="38100">
                        <a:noFill/>
                        <a:miter/>
                      </a:ln>
                    </p:spPr>
                  </p:pic>
                </p:oleObj>
              </mc:Fallback>
            </mc:AlternateContent>
          </a:graphicData>
        </a:graphic>
      </p:graphicFrame>
      <p:sp>
        <p:nvSpPr>
          <p:cNvPr id="17" name="文本框 16"/>
          <p:cNvSpPr txBox="1"/>
          <p:nvPr/>
        </p:nvSpPr>
        <p:spPr>
          <a:xfrm>
            <a:off x="651510" y="4300348"/>
            <a:ext cx="5994400" cy="368300"/>
          </a:xfrm>
          <a:prstGeom prst="rect">
            <a:avLst/>
          </a:prstGeom>
          <a:noFill/>
          <a:ln w="9525">
            <a:noFill/>
          </a:ln>
        </p:spPr>
        <p:txBody>
          <a:bodyPr wrap="square">
            <a:spAutoFit/>
          </a:bodyPr>
          <a:lstStyle/>
          <a:p>
            <a:pPr marL="0" indent="304800"/>
            <a:r>
              <a:rPr lang="zh-CN" sz="1800" b="0">
                <a:ea typeface="宋体" panose="02010600030101010101" pitchFamily="2" charset="-122"/>
              </a:rPr>
              <a:t>确定了电轴的位置，就可以求出圆柱内任一点的电位为</a:t>
            </a:r>
            <a:endParaRPr lang="zh-CN" altLang="en-US" sz="1800"/>
          </a:p>
        </p:txBody>
      </p:sp>
      <p:graphicFrame>
        <p:nvGraphicFramePr>
          <p:cNvPr id="14" name="对象 -2147482503"/>
          <p:cNvGraphicFramePr>
            <a:graphicFrameLocks noChangeAspect="1"/>
          </p:cNvGraphicFramePr>
          <p:nvPr>
            <p:extLst>
              <p:ext uri="{D42A27DB-BD31-4B8C-83A1-F6EECF244321}">
                <p14:modId xmlns:p14="http://schemas.microsoft.com/office/powerpoint/2010/main" val="3628051139"/>
              </p:ext>
            </p:extLst>
          </p:nvPr>
        </p:nvGraphicFramePr>
        <p:xfrm>
          <a:off x="2894330" y="4798188"/>
          <a:ext cx="3037840" cy="812800"/>
        </p:xfrm>
        <a:graphic>
          <a:graphicData uri="http://schemas.openxmlformats.org/presentationml/2006/ole">
            <mc:AlternateContent xmlns:mc="http://schemas.openxmlformats.org/markup-compatibility/2006">
              <mc:Choice xmlns:v="urn:schemas-microsoft-com:vml" Requires="v">
                <p:oleObj spid="_x0000_s39087" r:id="rId14" imgW="1993900" imgH="533400" progId="Equation.KSEE3">
                  <p:embed/>
                </p:oleObj>
              </mc:Choice>
              <mc:Fallback>
                <p:oleObj r:id="rId14" imgW="1993900" imgH="533400" progId="Equation.KSEE3">
                  <p:embed/>
                  <p:pic>
                    <p:nvPicPr>
                      <p:cNvPr id="0" name=""/>
                      <p:cNvPicPr/>
                      <p:nvPr/>
                    </p:nvPicPr>
                    <p:blipFill>
                      <a:blip r:embed="rId15"/>
                      <a:stretch>
                        <a:fillRect/>
                      </a:stretch>
                    </p:blipFill>
                    <p:spPr>
                      <a:xfrm>
                        <a:off x="2894330" y="4798188"/>
                        <a:ext cx="3037840" cy="81280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361071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342773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四、镜像法与电轴法</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31</a:t>
            </a:fld>
            <a:endParaRPr lang="zh-CN" dirty="0"/>
          </a:p>
        </p:txBody>
      </p:sp>
      <p:sp>
        <p:nvSpPr>
          <p:cNvPr id="7" name="文本框 6"/>
          <p:cNvSpPr txBox="1"/>
          <p:nvPr/>
        </p:nvSpPr>
        <p:spPr>
          <a:xfrm>
            <a:off x="572770" y="1310005"/>
            <a:ext cx="8145145" cy="2031325"/>
          </a:xfrm>
          <a:prstGeom prst="rect">
            <a:avLst/>
          </a:prstGeom>
          <a:noFill/>
          <a:ln w="9525">
            <a:noFill/>
          </a:ln>
        </p:spPr>
        <p:txBody>
          <a:bodyPr wrap="square">
            <a:spAutoFit/>
          </a:bodyPr>
          <a:lstStyle/>
          <a:p>
            <a:pPr marL="0" indent="0"/>
            <a:r>
              <a:rPr lang="zh-CN" sz="1800" b="1" dirty="0">
                <a:ea typeface="宋体" panose="02010600030101010101" pitchFamily="2" charset="-122"/>
              </a:rPr>
              <a:t>结论：</a:t>
            </a:r>
          </a:p>
          <a:p>
            <a:pPr marL="0" indent="0"/>
            <a:r>
              <a:rPr lang="zh-CN" sz="1800" b="0" dirty="0">
                <a:ea typeface="宋体" panose="02010600030101010101" pitchFamily="2" charset="-122"/>
              </a:rPr>
              <a:t>    利用电轴法可以极大地简化分析，将柱坐标系下复杂的积分问题转化为简单的代数问题，依据的原理就是唯一性定理。</a:t>
            </a:r>
          </a:p>
          <a:p>
            <a:pPr marL="0" indent="0"/>
            <a:r>
              <a:rPr lang="zh-CN" sz="1800" b="1" dirty="0">
                <a:ea typeface="宋体" panose="02010600030101010101" pitchFamily="2" charset="-122"/>
              </a:rPr>
              <a:t>讨论：</a:t>
            </a:r>
          </a:p>
          <a:p>
            <a:pPr marL="0" indent="0"/>
            <a:r>
              <a:rPr lang="zh-CN" sz="1800" b="0" dirty="0">
                <a:ea typeface="宋体" panose="02010600030101010101" pitchFamily="2" charset="-122"/>
              </a:rPr>
              <a:t>    本题考察的是镜像法和电轴法的应用，除了记住相应的公式以外，我们一定要理解镜像法和电轴法的实质起源于唯一性定理，即只要虚拟源</a:t>
            </a:r>
            <a:r>
              <a:rPr lang="zh-CN" altLang="en-US" sz="1800" b="0" dirty="0">
                <a:ea typeface="宋体" panose="02010600030101010101" pitchFamily="2" charset="-122"/>
              </a:rPr>
              <a:t>与原始电荷形成的电场</a:t>
            </a:r>
            <a:r>
              <a:rPr lang="zh-CN" sz="1800" b="0" dirty="0">
                <a:ea typeface="宋体" panose="02010600030101010101" pitchFamily="2" charset="-122"/>
              </a:rPr>
              <a:t>满足的边界条件和真实边界条件一致</a:t>
            </a:r>
            <a:r>
              <a:rPr lang="zh-CN" altLang="en-US" sz="1800" b="0" dirty="0">
                <a:ea typeface="宋体" panose="02010600030101010101" pitchFamily="2" charset="-122"/>
              </a:rPr>
              <a:t>即可。</a:t>
            </a:r>
            <a:endParaRPr lang="zh-CN" alt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
        <p:nvSpPr>
          <p:cNvPr id="21" name="矩形 20"/>
          <p:cNvSpPr/>
          <p:nvPr/>
        </p:nvSpPr>
        <p:spPr>
          <a:xfrm>
            <a:off x="7938" y="1812290"/>
            <a:ext cx="9144000" cy="2528888"/>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22" name="Picture 4"/>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83368"/>
            <a:ext cx="3140075" cy="27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 name="标题 6145"/>
          <p:cNvSpPr>
            <a:spLocks noGrp="1"/>
          </p:cNvSpPr>
          <p:nvPr/>
        </p:nvSpPr>
        <p:spPr>
          <a:xfrm>
            <a:off x="573734" y="2125504"/>
            <a:ext cx="7996532" cy="822325"/>
          </a:xfrm>
          <a:prstGeom prst="rect">
            <a:avLst/>
          </a:prstGeom>
          <a:noFill/>
          <a:ln w="9525">
            <a:noFill/>
            <a:miter/>
          </a:ln>
        </p:spPr>
        <p:txBody>
          <a:bodyPr lIns="79050" tIns="39526" rIns="79050" bIns="39526" anchor="ctr">
            <a:scene3d>
              <a:camera prst="orthographicFront"/>
              <a:lightRig rig="threePt" dir="t"/>
            </a:scene3d>
          </a:bodyPr>
          <a:lstStyle>
            <a:lvl1pPr marL="0" lvl="0" indent="0" algn="ctr" defTabSz="790575" eaLnBrk="1" fontAlgn="base" latinLnBrk="0" hangingPunct="1">
              <a:spcBef>
                <a:spcPct val="0"/>
              </a:spcBef>
              <a:spcAft>
                <a:spcPct val="0"/>
              </a:spcAft>
              <a:buClr>
                <a:srgbClr val="000000"/>
              </a:buClr>
              <a:buNone/>
              <a:defRPr sz="2700" b="1" i="0" u="none" kern="1200" baseline="0">
                <a:solidFill>
                  <a:schemeClr val="bg1"/>
                </a:solidFill>
                <a:latin typeface="+mj-lt"/>
                <a:ea typeface="+mj-ea"/>
                <a:cs typeface="+mj-cs"/>
              </a:defRPr>
            </a:lvl1pPr>
          </a:lstStyle>
          <a:p>
            <a:pPr>
              <a:buFont typeface="Arial" panose="020B0604020202020204" pitchFamily="34" charset="0"/>
              <a:buNone/>
              <a:defRPr/>
            </a:pPr>
            <a:endParaRPr lang="zh-CN" altLang="en-US" sz="4800" noProof="1">
              <a:latin typeface="黑体" panose="02010609060101010101" pitchFamily="49" charset="-122"/>
              <a:sym typeface="+mn-ea"/>
            </a:endParaRPr>
          </a:p>
          <a:p>
            <a:pPr fontAlgn="auto">
              <a:lnSpc>
                <a:spcPct val="200000"/>
              </a:lnSpc>
              <a:defRPr/>
            </a:pPr>
            <a:r>
              <a:rPr lang="zh-CN" altLang="en-US" sz="4800" noProof="1">
                <a:latin typeface="Arial" panose="020B0604020202020204" pitchFamily="34" charset="0"/>
                <a:ea typeface="微软雅黑" panose="020B0503020204020204" charset="-122"/>
                <a:sym typeface="+mn-ea"/>
              </a:rPr>
              <a:t>第二章 恒定电场</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598424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一、恒定电场基本方程.分界面上的衔接条件</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33</a:t>
            </a:fld>
            <a:endParaRPr lang="zh-CN" dirty="0"/>
          </a:p>
        </p:txBody>
      </p:sp>
      <p:sp>
        <p:nvSpPr>
          <p:cNvPr id="7" name="文本框 6"/>
          <p:cNvSpPr txBox="1"/>
          <p:nvPr/>
        </p:nvSpPr>
        <p:spPr>
          <a:xfrm>
            <a:off x="487045" y="1176020"/>
            <a:ext cx="1325880" cy="368300"/>
          </a:xfrm>
          <a:prstGeom prst="rect">
            <a:avLst/>
          </a:prstGeom>
          <a:noFill/>
        </p:spPr>
        <p:txBody>
          <a:bodyPr wrap="none" rtlCol="0" anchor="t">
            <a:spAutoFit/>
          </a:bodyPr>
          <a:lstStyle/>
          <a:p>
            <a:r>
              <a:rPr lang="zh-CN" altLang="en-US" dirty="0">
                <a:solidFill>
                  <a:srgbClr val="0070C0"/>
                </a:solidFill>
                <a:latin typeface="Arial" panose="020B0604020202020204" pitchFamily="34" charset="0"/>
                <a:ea typeface="微软雅黑" panose="020B0503020204020204" charset="-122"/>
                <a:cs typeface="+mj-cs"/>
                <a:sym typeface="+mn-ea"/>
              </a:rPr>
              <a:t>（一）目的</a:t>
            </a:r>
            <a:endParaRPr lang="zh-CN" altLang="en-US"/>
          </a:p>
        </p:txBody>
      </p:sp>
      <p:sp>
        <p:nvSpPr>
          <p:cNvPr id="8" name="文本框 7"/>
          <p:cNvSpPr txBox="1"/>
          <p:nvPr/>
        </p:nvSpPr>
        <p:spPr>
          <a:xfrm>
            <a:off x="360680" y="1544320"/>
            <a:ext cx="6839585" cy="922020"/>
          </a:xfrm>
          <a:prstGeom prst="rect">
            <a:avLst/>
          </a:prstGeom>
          <a:noFill/>
        </p:spPr>
        <p:txBody>
          <a:bodyPr wrap="square" rtlCol="0" anchor="t">
            <a:spAutoFit/>
          </a:bodyPr>
          <a:lstStyle/>
          <a:p>
            <a:pPr indent="457200">
              <a:lnSpc>
                <a:spcPct val="150000"/>
              </a:lnSpc>
            </a:pPr>
            <a:r>
              <a:rPr lang="en-US" dirty="0">
                <a:latin typeface="宋体" panose="02010600030101010101" pitchFamily="2" charset="-122"/>
                <a:ea typeface="宋体" panose="02010600030101010101" pitchFamily="2" charset="-122"/>
                <a:sym typeface="+mn-ea"/>
              </a:rPr>
              <a:t>1.</a:t>
            </a:r>
            <a:r>
              <a:rPr lang="zh-CN">
                <a:solidFill>
                  <a:srgbClr val="000000"/>
                </a:solidFill>
                <a:ea typeface="宋体" panose="02010600030101010101" pitchFamily="2" charset="-122"/>
                <a:cs typeface="Times New Roman" panose="02020603050405020304" pitchFamily="18" charset="0"/>
                <a:sym typeface="+mn-ea"/>
              </a:rPr>
              <a:t>掌握拉普拉斯方程在柱坐标系中的解法</a:t>
            </a:r>
          </a:p>
          <a:p>
            <a:pPr indent="457200">
              <a:lnSpc>
                <a:spcPct val="150000"/>
              </a:lnSpc>
            </a:pPr>
            <a:r>
              <a:rPr lang="en-US" dirty="0">
                <a:latin typeface="宋体" panose="02010600030101010101" pitchFamily="2" charset="-122"/>
                <a:ea typeface="宋体" panose="02010600030101010101" pitchFamily="2" charset="-122"/>
                <a:sym typeface="+mn-ea"/>
              </a:rPr>
              <a:t>2.</a:t>
            </a:r>
            <a:r>
              <a:rPr lang="zh-CN">
                <a:solidFill>
                  <a:srgbClr val="000000"/>
                </a:solidFill>
                <a:ea typeface="宋体" panose="02010600030101010101" pitchFamily="2" charset="-122"/>
                <a:cs typeface="Times New Roman" panose="02020603050405020304" pitchFamily="18" charset="0"/>
                <a:sym typeface="+mn-ea"/>
              </a:rPr>
              <a:t>掌握恒定电场中的分界面衔接条件</a:t>
            </a:r>
          </a:p>
        </p:txBody>
      </p:sp>
      <p:sp>
        <p:nvSpPr>
          <p:cNvPr id="16" name="文本框 15"/>
          <p:cNvSpPr txBox="1"/>
          <p:nvPr/>
        </p:nvSpPr>
        <p:spPr>
          <a:xfrm>
            <a:off x="487045" y="2618105"/>
            <a:ext cx="1783080" cy="368300"/>
          </a:xfrm>
          <a:prstGeom prst="rect">
            <a:avLst/>
          </a:prstGeom>
          <a:noFill/>
        </p:spPr>
        <p:txBody>
          <a:bodyPr wrap="none" rtlCol="0" anchor="t">
            <a:spAutoFit/>
          </a:bodyPr>
          <a:lstStyle/>
          <a:p>
            <a:r>
              <a:rPr lang="zh-CN" altLang="en-US" dirty="0">
                <a:solidFill>
                  <a:srgbClr val="0070C0"/>
                </a:solidFill>
                <a:latin typeface="Arial" panose="020B0604020202020204" pitchFamily="34" charset="0"/>
                <a:ea typeface="微软雅黑" panose="020B0503020204020204" charset="-122"/>
                <a:cs typeface="+mj-cs"/>
                <a:sym typeface="+mn-ea"/>
              </a:rPr>
              <a:t>（二）例题分析</a:t>
            </a:r>
            <a:endParaRPr lang="zh-CN" altLang="en-US"/>
          </a:p>
        </p:txBody>
      </p:sp>
      <p:sp>
        <p:nvSpPr>
          <p:cNvPr id="9" name="文本框 8"/>
          <p:cNvSpPr txBox="1"/>
          <p:nvPr/>
        </p:nvSpPr>
        <p:spPr>
          <a:xfrm>
            <a:off x="360364" y="3062605"/>
            <a:ext cx="7064692" cy="369332"/>
          </a:xfrm>
          <a:prstGeom prst="rect">
            <a:avLst/>
          </a:prstGeom>
          <a:noFill/>
          <a:ln w="9525">
            <a:noFill/>
          </a:ln>
        </p:spPr>
        <p:txBody>
          <a:bodyPr wrap="square">
            <a:spAutoFit/>
          </a:bodyPr>
          <a:lstStyle/>
          <a:p>
            <a:pPr marL="0" indent="0"/>
            <a:r>
              <a:rPr lang="zh-CN" altLang="en-US" sz="1800" b="1" dirty="0">
                <a:solidFill>
                  <a:srgbClr val="000000"/>
                </a:solidFill>
                <a:latin typeface="宋体" panose="02010600030101010101" pitchFamily="2" charset="-122"/>
                <a:ea typeface="宋体" panose="02010600030101010101" pitchFamily="2" charset="-122"/>
              </a:rPr>
              <a:t>例题</a:t>
            </a:r>
            <a:r>
              <a:rPr lang="en-US" altLang="zh-CN" sz="1800" b="1" dirty="0">
                <a:solidFill>
                  <a:srgbClr val="000000"/>
                </a:solidFill>
                <a:latin typeface="宋体" panose="02010600030101010101" pitchFamily="2" charset="-122"/>
                <a:ea typeface="宋体" panose="02010600030101010101" pitchFamily="2" charset="-122"/>
              </a:rPr>
              <a:t>7 </a:t>
            </a:r>
            <a:r>
              <a:rPr lang="zh-CN" sz="1800" b="0" dirty="0">
                <a:solidFill>
                  <a:srgbClr val="000000"/>
                </a:solidFill>
                <a:ea typeface="宋体" panose="02010600030101010101" pitchFamily="2" charset="-122"/>
              </a:rPr>
              <a:t>有两块不同电导率的薄钢片构成一导电弧片。如附图所示。若</a:t>
            </a:r>
            <a:endParaRPr lang="zh-CN" altLang="en-US" sz="1800" dirty="0"/>
          </a:p>
        </p:txBody>
      </p:sp>
      <p:graphicFrame>
        <p:nvGraphicFramePr>
          <p:cNvPr id="3" name="对象 -2147482502"/>
          <p:cNvGraphicFramePr>
            <a:graphicFrameLocks noChangeAspect="1"/>
          </p:cNvGraphicFramePr>
          <p:nvPr/>
        </p:nvGraphicFramePr>
        <p:xfrm>
          <a:off x="7359650" y="3062605"/>
          <a:ext cx="1544320" cy="312420"/>
        </p:xfrm>
        <a:graphic>
          <a:graphicData uri="http://schemas.openxmlformats.org/presentationml/2006/ole">
            <mc:AlternateContent xmlns:mc="http://schemas.openxmlformats.org/markup-compatibility/2006">
              <mc:Choice xmlns:v="urn:schemas-microsoft-com:vml" Requires="v">
                <p:oleObj spid="_x0000_s25130" r:id="rId4" imgW="1130300" imgH="228600" progId="Equation.KSEE3">
                  <p:embed/>
                </p:oleObj>
              </mc:Choice>
              <mc:Fallback>
                <p:oleObj r:id="rId4" imgW="1130300" imgH="228600" progId="Equation.KSEE3">
                  <p:embed/>
                  <p:pic>
                    <p:nvPicPr>
                      <p:cNvPr id="0" name="图片 9"/>
                      <p:cNvPicPr/>
                      <p:nvPr/>
                    </p:nvPicPr>
                    <p:blipFill>
                      <a:blip r:embed="rId5"/>
                      <a:stretch>
                        <a:fillRect/>
                      </a:stretch>
                    </p:blipFill>
                    <p:spPr>
                      <a:xfrm>
                        <a:off x="7359650" y="3062605"/>
                        <a:ext cx="1544320" cy="312420"/>
                      </a:xfrm>
                      <a:prstGeom prst="rect">
                        <a:avLst/>
                      </a:prstGeom>
                      <a:noFill/>
                      <a:ln w="38100">
                        <a:noFill/>
                        <a:miter/>
                      </a:ln>
                    </p:spPr>
                  </p:pic>
                </p:oleObj>
              </mc:Fallback>
            </mc:AlternateContent>
          </a:graphicData>
        </a:graphic>
      </p:graphicFrame>
      <p:graphicFrame>
        <p:nvGraphicFramePr>
          <p:cNvPr id="4" name="对象 -2147482501"/>
          <p:cNvGraphicFramePr>
            <a:graphicFrameLocks noChangeAspect="1"/>
          </p:cNvGraphicFramePr>
          <p:nvPr/>
        </p:nvGraphicFramePr>
        <p:xfrm>
          <a:off x="351790" y="3430905"/>
          <a:ext cx="1596390" cy="322580"/>
        </p:xfrm>
        <a:graphic>
          <a:graphicData uri="http://schemas.openxmlformats.org/presentationml/2006/ole">
            <mc:AlternateContent xmlns:mc="http://schemas.openxmlformats.org/markup-compatibility/2006">
              <mc:Choice xmlns:v="urn:schemas-microsoft-com:vml" Requires="v">
                <p:oleObj spid="_x0000_s25131" r:id="rId6" imgW="1130300" imgH="228600" progId="Equation.KSEE3">
                  <p:embed/>
                </p:oleObj>
              </mc:Choice>
              <mc:Fallback>
                <p:oleObj r:id="rId6" imgW="1130300" imgH="228600" progId="Equation.KSEE3">
                  <p:embed/>
                  <p:pic>
                    <p:nvPicPr>
                      <p:cNvPr id="0" name="图片 11"/>
                      <p:cNvPicPr/>
                      <p:nvPr/>
                    </p:nvPicPr>
                    <p:blipFill>
                      <a:blip r:embed="rId7"/>
                      <a:stretch>
                        <a:fillRect/>
                      </a:stretch>
                    </p:blipFill>
                    <p:spPr>
                      <a:xfrm>
                        <a:off x="351790" y="3430905"/>
                        <a:ext cx="1596390" cy="322580"/>
                      </a:xfrm>
                      <a:prstGeom prst="rect">
                        <a:avLst/>
                      </a:prstGeom>
                      <a:noFill/>
                      <a:ln w="38100">
                        <a:noFill/>
                        <a:miter/>
                      </a:ln>
                    </p:spPr>
                  </p:pic>
                </p:oleObj>
              </mc:Fallback>
            </mc:AlternateContent>
          </a:graphicData>
        </a:graphic>
      </p:graphicFrame>
      <p:graphicFrame>
        <p:nvGraphicFramePr>
          <p:cNvPr id="5" name="对象 -2147482500"/>
          <p:cNvGraphicFramePr>
            <a:graphicFrameLocks noChangeAspect="1"/>
          </p:cNvGraphicFramePr>
          <p:nvPr/>
        </p:nvGraphicFramePr>
        <p:xfrm>
          <a:off x="2082800" y="3438525"/>
          <a:ext cx="999490" cy="314960"/>
        </p:xfrm>
        <a:graphic>
          <a:graphicData uri="http://schemas.openxmlformats.org/presentationml/2006/ole">
            <mc:AlternateContent xmlns:mc="http://schemas.openxmlformats.org/markup-compatibility/2006">
              <mc:Choice xmlns:v="urn:schemas-microsoft-com:vml" Requires="v">
                <p:oleObj spid="_x0000_s25132" r:id="rId8" imgW="685800" imgH="215900" progId="Equation.KSEE3">
                  <p:embed/>
                </p:oleObj>
              </mc:Choice>
              <mc:Fallback>
                <p:oleObj r:id="rId8" imgW="685800" imgH="215900" progId="Equation.KSEE3">
                  <p:embed/>
                  <p:pic>
                    <p:nvPicPr>
                      <p:cNvPr id="0" name="图片 16"/>
                      <p:cNvPicPr/>
                      <p:nvPr/>
                    </p:nvPicPr>
                    <p:blipFill>
                      <a:blip r:embed="rId9"/>
                      <a:stretch>
                        <a:fillRect/>
                      </a:stretch>
                    </p:blipFill>
                    <p:spPr>
                      <a:xfrm>
                        <a:off x="2082800" y="3438525"/>
                        <a:ext cx="999490" cy="314960"/>
                      </a:xfrm>
                      <a:prstGeom prst="rect">
                        <a:avLst/>
                      </a:prstGeom>
                      <a:noFill/>
                      <a:ln w="38100">
                        <a:noFill/>
                        <a:miter/>
                      </a:ln>
                    </p:spPr>
                  </p:pic>
                </p:oleObj>
              </mc:Fallback>
            </mc:AlternateContent>
          </a:graphicData>
        </a:graphic>
      </p:graphicFrame>
      <p:graphicFrame>
        <p:nvGraphicFramePr>
          <p:cNvPr id="11" name="对象 -2147482499"/>
          <p:cNvGraphicFramePr>
            <a:graphicFrameLocks noChangeAspect="1"/>
          </p:cNvGraphicFramePr>
          <p:nvPr/>
        </p:nvGraphicFramePr>
        <p:xfrm>
          <a:off x="3174365" y="3438525"/>
          <a:ext cx="970280" cy="317500"/>
        </p:xfrm>
        <a:graphic>
          <a:graphicData uri="http://schemas.openxmlformats.org/presentationml/2006/ole">
            <mc:AlternateContent xmlns:mc="http://schemas.openxmlformats.org/markup-compatibility/2006">
              <mc:Choice xmlns:v="urn:schemas-microsoft-com:vml" Requires="v">
                <p:oleObj spid="_x0000_s25133" r:id="rId10" imgW="660400" imgH="215900" progId="Equation.KSEE3">
                  <p:embed/>
                </p:oleObj>
              </mc:Choice>
              <mc:Fallback>
                <p:oleObj r:id="rId10" imgW="660400" imgH="215900" progId="Equation.KSEE3">
                  <p:embed/>
                  <p:pic>
                    <p:nvPicPr>
                      <p:cNvPr id="0" name="图片 17"/>
                      <p:cNvPicPr/>
                      <p:nvPr/>
                    </p:nvPicPr>
                    <p:blipFill>
                      <a:blip r:embed="rId11"/>
                      <a:stretch>
                        <a:fillRect/>
                      </a:stretch>
                    </p:blipFill>
                    <p:spPr>
                      <a:xfrm>
                        <a:off x="3174365" y="3438525"/>
                        <a:ext cx="970280" cy="317500"/>
                      </a:xfrm>
                      <a:prstGeom prst="rect">
                        <a:avLst/>
                      </a:prstGeom>
                      <a:noFill/>
                      <a:ln w="38100">
                        <a:noFill/>
                        <a:miter/>
                      </a:ln>
                    </p:spPr>
                  </p:pic>
                </p:oleObj>
              </mc:Fallback>
            </mc:AlternateContent>
          </a:graphicData>
        </a:graphic>
      </p:graphicFrame>
      <p:sp>
        <p:nvSpPr>
          <p:cNvPr id="19" name="文本框 18"/>
          <p:cNvSpPr txBox="1"/>
          <p:nvPr/>
        </p:nvSpPr>
        <p:spPr>
          <a:xfrm>
            <a:off x="4208145" y="3438525"/>
            <a:ext cx="2941320" cy="368300"/>
          </a:xfrm>
          <a:prstGeom prst="rect">
            <a:avLst/>
          </a:prstGeom>
          <a:noFill/>
          <a:ln w="9525">
            <a:noFill/>
          </a:ln>
        </p:spPr>
        <p:txBody>
          <a:bodyPr wrap="square">
            <a:spAutoFit/>
          </a:bodyPr>
          <a:lstStyle/>
          <a:p>
            <a:pPr marL="0" indent="0"/>
            <a:r>
              <a:rPr lang="zh-CN" sz="1800" b="0">
                <a:solidFill>
                  <a:srgbClr val="000000"/>
                </a:solidFill>
                <a:ea typeface="宋体" panose="02010600030101010101" pitchFamily="2" charset="-122"/>
                <a:cs typeface="Times New Roman" panose="02020603050405020304" pitchFamily="18" charset="0"/>
              </a:rPr>
              <a:t>,厚度为</a:t>
            </a:r>
            <a:r>
              <a:rPr lang="en-US" sz="1800" b="0">
                <a:solidFill>
                  <a:srgbClr val="000000"/>
                </a:solidFill>
                <a:latin typeface="Times New Roman" panose="02020603050405020304" pitchFamily="18" charset="0"/>
                <a:ea typeface="宋体" panose="02010600030101010101" pitchFamily="2" charset="-122"/>
              </a:rPr>
              <a:t>2 mm</a:t>
            </a:r>
            <a:r>
              <a:rPr lang="zh-CN" sz="1800" b="0">
                <a:solidFill>
                  <a:srgbClr val="000000"/>
                </a:solidFill>
                <a:ea typeface="宋体" panose="02010600030101010101" pitchFamily="2" charset="-122"/>
              </a:rPr>
              <a:t>。电极间电压</a:t>
            </a:r>
            <a:endParaRPr lang="zh-CN" altLang="en-US" sz="1800"/>
          </a:p>
        </p:txBody>
      </p:sp>
      <p:graphicFrame>
        <p:nvGraphicFramePr>
          <p:cNvPr id="13" name="对象 -2147482498"/>
          <p:cNvGraphicFramePr>
            <a:graphicFrameLocks noChangeAspect="1"/>
          </p:cNvGraphicFramePr>
          <p:nvPr/>
        </p:nvGraphicFramePr>
        <p:xfrm>
          <a:off x="7031990" y="3449955"/>
          <a:ext cx="951865" cy="295275"/>
        </p:xfrm>
        <a:graphic>
          <a:graphicData uri="http://schemas.openxmlformats.org/presentationml/2006/ole">
            <mc:AlternateContent xmlns:mc="http://schemas.openxmlformats.org/markup-compatibility/2006">
              <mc:Choice xmlns:v="urn:schemas-microsoft-com:vml" Requires="v">
                <p:oleObj spid="_x0000_s25134" r:id="rId12" imgW="571500" imgH="177165" progId="Equation.KSEE3">
                  <p:embed/>
                </p:oleObj>
              </mc:Choice>
              <mc:Fallback>
                <p:oleObj r:id="rId12" imgW="571500" imgH="177165" progId="Equation.KSEE3">
                  <p:embed/>
                  <p:pic>
                    <p:nvPicPr>
                      <p:cNvPr id="0" name="图片 19"/>
                      <p:cNvPicPr/>
                      <p:nvPr/>
                    </p:nvPicPr>
                    <p:blipFill>
                      <a:blip r:embed="rId13"/>
                      <a:stretch>
                        <a:fillRect/>
                      </a:stretch>
                    </p:blipFill>
                    <p:spPr>
                      <a:xfrm>
                        <a:off x="7031990" y="3449955"/>
                        <a:ext cx="951865" cy="295275"/>
                      </a:xfrm>
                      <a:prstGeom prst="rect">
                        <a:avLst/>
                      </a:prstGeom>
                      <a:noFill/>
                      <a:ln w="38100">
                        <a:noFill/>
                        <a:miter/>
                      </a:ln>
                    </p:spPr>
                  </p:pic>
                </p:oleObj>
              </mc:Fallback>
            </mc:AlternateContent>
          </a:graphicData>
        </a:graphic>
      </p:graphicFrame>
      <p:sp>
        <p:nvSpPr>
          <p:cNvPr id="21" name="文本框 20"/>
          <p:cNvSpPr txBox="1"/>
          <p:nvPr/>
        </p:nvSpPr>
        <p:spPr>
          <a:xfrm>
            <a:off x="7902575" y="3408045"/>
            <a:ext cx="459105" cy="368300"/>
          </a:xfrm>
          <a:prstGeom prst="rect">
            <a:avLst/>
          </a:prstGeom>
          <a:noFill/>
          <a:ln w="9525">
            <a:noFill/>
          </a:ln>
        </p:spPr>
        <p:txBody>
          <a:bodyPr wrap="square">
            <a:spAutoFit/>
          </a:bodyPr>
          <a:lstStyle/>
          <a:p>
            <a:pPr marL="0" indent="0"/>
            <a:r>
              <a:rPr lang="zh-CN" sz="1800" b="0">
                <a:solidFill>
                  <a:srgbClr val="000000"/>
                </a:solidFill>
                <a:ea typeface="宋体" panose="02010600030101010101" pitchFamily="2" charset="-122"/>
              </a:rPr>
              <a:t>且</a:t>
            </a:r>
            <a:endParaRPr lang="zh-CN" altLang="en-US" sz="1800"/>
          </a:p>
        </p:txBody>
      </p:sp>
      <p:graphicFrame>
        <p:nvGraphicFramePr>
          <p:cNvPr id="14" name="对象 -2147482497"/>
          <p:cNvGraphicFramePr>
            <a:graphicFrameLocks noChangeAspect="1"/>
          </p:cNvGraphicFramePr>
          <p:nvPr/>
        </p:nvGraphicFramePr>
        <p:xfrm>
          <a:off x="387350" y="3782060"/>
          <a:ext cx="1122045" cy="418465"/>
        </p:xfrm>
        <a:graphic>
          <a:graphicData uri="http://schemas.openxmlformats.org/presentationml/2006/ole">
            <mc:AlternateContent xmlns:mc="http://schemas.openxmlformats.org/markup-compatibility/2006">
              <mc:Choice xmlns:v="urn:schemas-microsoft-com:vml" Requires="v">
                <p:oleObj spid="_x0000_s25135" r:id="rId14" imgW="647700" imgH="241300" progId="Equation.KSEE3">
                  <p:embed/>
                </p:oleObj>
              </mc:Choice>
              <mc:Fallback>
                <p:oleObj r:id="rId14" imgW="647700" imgH="241300" progId="Equation.KSEE3">
                  <p:embed/>
                  <p:pic>
                    <p:nvPicPr>
                      <p:cNvPr id="0" name="图片 25"/>
                      <p:cNvPicPr/>
                      <p:nvPr/>
                    </p:nvPicPr>
                    <p:blipFill>
                      <a:blip r:embed="rId15"/>
                      <a:stretch>
                        <a:fillRect/>
                      </a:stretch>
                    </p:blipFill>
                    <p:spPr>
                      <a:xfrm>
                        <a:off x="387350" y="3782060"/>
                        <a:ext cx="1122045" cy="418465"/>
                      </a:xfrm>
                      <a:prstGeom prst="rect">
                        <a:avLst/>
                      </a:prstGeom>
                      <a:noFill/>
                      <a:ln w="38100">
                        <a:noFill/>
                        <a:miter/>
                      </a:ln>
                    </p:spPr>
                  </p:pic>
                </p:oleObj>
              </mc:Fallback>
            </mc:AlternateContent>
          </a:graphicData>
        </a:graphic>
      </p:graphicFrame>
      <p:sp>
        <p:nvSpPr>
          <p:cNvPr id="27" name="文本框 26"/>
          <p:cNvSpPr txBox="1"/>
          <p:nvPr/>
        </p:nvSpPr>
        <p:spPr>
          <a:xfrm>
            <a:off x="1523365" y="3806825"/>
            <a:ext cx="652780" cy="368300"/>
          </a:xfrm>
          <a:prstGeom prst="rect">
            <a:avLst/>
          </a:prstGeom>
          <a:noFill/>
          <a:ln w="9525">
            <a:noFill/>
          </a:ln>
        </p:spPr>
        <p:txBody>
          <a:bodyPr wrap="square">
            <a:spAutoFit/>
          </a:bodyPr>
          <a:lstStyle/>
          <a:p>
            <a:pPr marL="0" indent="0"/>
            <a:r>
              <a:rPr lang="zh-CN" sz="1800" b="0">
                <a:solidFill>
                  <a:srgbClr val="000000"/>
                </a:solidFill>
                <a:ea typeface="宋体" panose="02010600030101010101" pitchFamily="2" charset="-122"/>
                <a:cs typeface="Times New Roman" panose="02020603050405020304" pitchFamily="18" charset="0"/>
              </a:rPr>
              <a:t>,求:</a:t>
            </a:r>
            <a:endParaRPr lang="zh-CN" altLang="en-US" sz="1800"/>
          </a:p>
        </p:txBody>
      </p:sp>
      <p:sp>
        <p:nvSpPr>
          <p:cNvPr id="28" name="文本框 27"/>
          <p:cNvSpPr txBox="1"/>
          <p:nvPr/>
        </p:nvSpPr>
        <p:spPr>
          <a:xfrm>
            <a:off x="737235" y="4200525"/>
            <a:ext cx="5375275" cy="1198880"/>
          </a:xfrm>
          <a:prstGeom prst="rect">
            <a:avLst/>
          </a:prstGeom>
          <a:noFill/>
          <a:ln w="9525">
            <a:noFill/>
          </a:ln>
        </p:spPr>
        <p:txBody>
          <a:bodyPr wrap="square">
            <a:spAutoFit/>
          </a:bodyPr>
          <a:lstStyle/>
          <a:p>
            <a:pPr marL="0" indent="0"/>
            <a:r>
              <a:rPr lang="zh-CN" sz="1800" b="0" dirty="0">
                <a:solidFill>
                  <a:srgbClr val="000000"/>
                </a:solidFill>
                <a:ea typeface="宋体" panose="02010600030101010101" pitchFamily="2" charset="-122"/>
                <a:cs typeface="Times New Roman" panose="02020603050405020304" pitchFamily="18" charset="0"/>
              </a:rPr>
              <a:t>(1)弧片内的电位分布(设</a:t>
            </a:r>
            <a:r>
              <a:rPr lang="en-US" sz="1800" b="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zh-CN" sz="1800" b="0" dirty="0">
                <a:solidFill>
                  <a:srgbClr val="000000"/>
                </a:solidFill>
                <a:ea typeface="宋体" panose="02010600030101010101" pitchFamily="2" charset="-122"/>
              </a:rPr>
              <a:t>轴上的电极为零电位</a:t>
            </a:r>
            <a:r>
              <a:rPr lang="en-US" sz="1800" b="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lang="zh-CN" sz="1800" b="0" dirty="0">
              <a:solidFill>
                <a:srgbClr val="000000"/>
              </a:solidFill>
              <a:ea typeface="宋体" panose="02010600030101010101" pitchFamily="2" charset="-122"/>
              <a:cs typeface="Times New Roman" panose="02020603050405020304" pitchFamily="18" charset="0"/>
            </a:endParaRPr>
          </a:p>
          <a:p>
            <a:pPr marL="0" indent="0"/>
            <a:r>
              <a:rPr lang="zh-CN" sz="1800" b="0" dirty="0">
                <a:solidFill>
                  <a:srgbClr val="000000"/>
                </a:solidFill>
                <a:ea typeface="宋体" panose="02010600030101010101" pitchFamily="2" charset="-122"/>
                <a:cs typeface="Times New Roman" panose="02020603050405020304" pitchFamily="18" charset="0"/>
              </a:rPr>
              <a:t>(2)总电流</a:t>
            </a:r>
            <a:r>
              <a:rPr lang="en-US" sz="1800" b="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sz="1800" b="0" dirty="0">
                <a:solidFill>
                  <a:srgbClr val="000000"/>
                </a:solidFill>
                <a:ea typeface="宋体" panose="02010600030101010101" pitchFamily="2" charset="-122"/>
              </a:rPr>
              <a:t>和弧片电阻</a:t>
            </a:r>
            <a:r>
              <a:rPr lang="en-US" sz="1800" b="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t>
            </a:r>
            <a:r>
              <a:rPr lang="en-US" sz="1800" b="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lang="zh-CN" sz="1800" b="0" dirty="0">
              <a:solidFill>
                <a:srgbClr val="000000"/>
              </a:solidFill>
              <a:ea typeface="宋体" panose="02010600030101010101" pitchFamily="2" charset="-122"/>
              <a:cs typeface="Times New Roman" panose="02020603050405020304" pitchFamily="18" charset="0"/>
            </a:endParaRPr>
          </a:p>
          <a:p>
            <a:pPr marL="0" indent="0"/>
            <a:r>
              <a:rPr lang="zh-CN" sz="1800" b="0" dirty="0">
                <a:solidFill>
                  <a:srgbClr val="000000"/>
                </a:solidFill>
                <a:ea typeface="宋体" panose="02010600030101010101" pitchFamily="2" charset="-122"/>
                <a:cs typeface="Times New Roman" panose="02020603050405020304" pitchFamily="18" charset="0"/>
              </a:rPr>
              <a:t>(3)在分界面上，</a:t>
            </a:r>
            <a:r>
              <a:rPr lang="en-US" sz="1800" b="1" i="1" dirty="0">
                <a:solidFill>
                  <a:srgbClr val="000000"/>
                </a:solidFill>
                <a:latin typeface="Times New Roman" panose="02020603050405020304" pitchFamily="18" charset="0"/>
                <a:ea typeface="宋体" panose="02010600030101010101" pitchFamily="2" charset="-122"/>
              </a:rPr>
              <a:t>D</a:t>
            </a:r>
            <a:r>
              <a:rPr lang="zh-CN" sz="1800" b="0" dirty="0">
                <a:solidFill>
                  <a:srgbClr val="000000"/>
                </a:solidFill>
                <a:ea typeface="宋体" panose="02010600030101010101" pitchFamily="2" charset="-122"/>
              </a:rPr>
              <a:t>、</a:t>
            </a:r>
            <a:r>
              <a:rPr lang="en-US" sz="1800" b="1" i="1" dirty="0">
                <a:solidFill>
                  <a:srgbClr val="000000"/>
                </a:solidFill>
                <a:latin typeface="Times New Roman" panose="02020603050405020304" pitchFamily="18" charset="0"/>
                <a:ea typeface="宋体" panose="02010600030101010101" pitchFamily="2" charset="-122"/>
              </a:rPr>
              <a:t>J</a:t>
            </a:r>
            <a:r>
              <a:rPr lang="zh-CN" sz="1800" b="0" dirty="0">
                <a:solidFill>
                  <a:srgbClr val="000000"/>
                </a:solidFill>
                <a:ea typeface="宋体" panose="02010600030101010101" pitchFamily="2" charset="-122"/>
              </a:rPr>
              <a:t>、</a:t>
            </a:r>
            <a:r>
              <a:rPr lang="en-US" sz="1800" b="1" i="1" dirty="0">
                <a:solidFill>
                  <a:srgbClr val="000000"/>
                </a:solidFill>
                <a:latin typeface="Times New Roman" panose="02020603050405020304" pitchFamily="18" charset="0"/>
                <a:ea typeface="宋体" panose="02010600030101010101" pitchFamily="2" charset="-122"/>
              </a:rPr>
              <a:t>E</a:t>
            </a:r>
            <a:r>
              <a:rPr lang="zh-CN" sz="1800" b="0" dirty="0">
                <a:solidFill>
                  <a:srgbClr val="000000"/>
                </a:solidFill>
                <a:ea typeface="宋体" panose="02010600030101010101" pitchFamily="2" charset="-122"/>
              </a:rPr>
              <a:t>是否突变</a:t>
            </a:r>
            <a:r>
              <a:rPr lang="en-US" sz="1800" b="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endParaRPr lang="zh-CN" sz="1800" b="0" dirty="0">
              <a:solidFill>
                <a:srgbClr val="000000"/>
              </a:solidFill>
              <a:ea typeface="宋体" panose="02010600030101010101" pitchFamily="2" charset="-122"/>
              <a:cs typeface="Times New Roman" panose="02020603050405020304" pitchFamily="18" charset="0"/>
            </a:endParaRPr>
          </a:p>
          <a:p>
            <a:pPr marL="0" indent="0"/>
            <a:r>
              <a:rPr lang="zh-CN" sz="1800" b="0" dirty="0">
                <a:solidFill>
                  <a:srgbClr val="000000"/>
                </a:solidFill>
                <a:ea typeface="宋体" panose="02010600030101010101" pitchFamily="2" charset="-122"/>
                <a:cs typeface="Times New Roman" panose="02020603050405020304" pitchFamily="18" charset="0"/>
              </a:rPr>
              <a:t>(4)分界面上的电荷</a:t>
            </a:r>
            <a:r>
              <a:rPr lang="zh-CN" sz="1800" b="0" dirty="0">
                <a:solidFill>
                  <a:srgbClr val="000000"/>
                </a:solidFill>
                <a:ea typeface="宋体" panose="02010600030101010101" pitchFamily="2" charset="-122"/>
              </a:rPr>
              <a:t>面密度</a:t>
            </a:r>
            <a:r>
              <a:rPr lang="en-US" sz="1800" b="0" i="1" dirty="0">
                <a:solidFill>
                  <a:srgbClr val="000000"/>
                </a:solidFill>
                <a:latin typeface="Times New Roman" panose="02020603050405020304" pitchFamily="18" charset="0"/>
                <a:ea typeface="宋体" panose="02010600030101010101" pitchFamily="2" charset="-122"/>
              </a:rPr>
              <a:t>σ</a:t>
            </a:r>
            <a:r>
              <a:rPr lang="zh-CN" sz="1800" b="0" dirty="0">
                <a:solidFill>
                  <a:srgbClr val="000000"/>
                </a:solidFill>
                <a:ea typeface="宋体" panose="02010600030101010101" pitchFamily="2" charset="-122"/>
              </a:rPr>
              <a:t>。</a:t>
            </a:r>
            <a:endParaRPr lang="zh-CN" altLang="en-US" sz="1800" dirty="0"/>
          </a:p>
        </p:txBody>
      </p:sp>
      <p:graphicFrame>
        <p:nvGraphicFramePr>
          <p:cNvPr id="15" name="对象 -2147482496"/>
          <p:cNvGraphicFramePr/>
          <p:nvPr/>
        </p:nvGraphicFramePr>
        <p:xfrm>
          <a:off x="6603365" y="198120"/>
          <a:ext cx="2227580" cy="2268220"/>
        </p:xfrm>
        <a:graphic>
          <a:graphicData uri="http://schemas.openxmlformats.org/presentationml/2006/ole">
            <mc:AlternateContent xmlns:mc="http://schemas.openxmlformats.org/markup-compatibility/2006">
              <mc:Choice xmlns:v="urn:schemas-microsoft-com:vml" Requires="v">
                <p:oleObj spid="_x0000_s25136" r:id="rId16" imgW="1466850" imgH="1312545" progId="Visio.Drawing.11">
                  <p:embed/>
                </p:oleObj>
              </mc:Choice>
              <mc:Fallback>
                <p:oleObj r:id="rId16" imgW="1466850" imgH="1312545" progId="Visio.Drawing.11">
                  <p:embed/>
                  <p:pic>
                    <p:nvPicPr>
                      <p:cNvPr id="0" name="图片 28"/>
                      <p:cNvPicPr/>
                      <p:nvPr/>
                    </p:nvPicPr>
                    <p:blipFill>
                      <a:blip r:embed="rId17"/>
                      <a:stretch>
                        <a:fillRect/>
                      </a:stretch>
                    </p:blipFill>
                    <p:spPr>
                      <a:xfrm>
                        <a:off x="6603365" y="198120"/>
                        <a:ext cx="2227580" cy="2268220"/>
                      </a:xfrm>
                      <a:prstGeom prst="rect">
                        <a:avLst/>
                      </a:prstGeom>
                      <a:noFill/>
                      <a:ln w="38100">
                        <a:noFill/>
                        <a:miter/>
                      </a:ln>
                    </p:spPr>
                  </p:pic>
                </p:oleObj>
              </mc:Fallback>
            </mc:AlternateContent>
          </a:graphicData>
        </a:graphic>
      </p:graphicFrame>
      <p:sp>
        <p:nvSpPr>
          <p:cNvPr id="30" name="文本框 29"/>
          <p:cNvSpPr txBox="1"/>
          <p:nvPr/>
        </p:nvSpPr>
        <p:spPr>
          <a:xfrm>
            <a:off x="6911340" y="2466340"/>
            <a:ext cx="1611630" cy="368300"/>
          </a:xfrm>
          <a:prstGeom prst="rect">
            <a:avLst/>
          </a:prstGeom>
          <a:noFill/>
          <a:ln w="9525">
            <a:noFill/>
          </a:ln>
        </p:spPr>
        <p:txBody>
          <a:bodyPr wrap="square">
            <a:spAutoFit/>
          </a:bodyPr>
          <a:lstStyle/>
          <a:p>
            <a:pPr marL="0" indent="0" algn="ctr"/>
            <a:r>
              <a:rPr lang="zh-CN" altLang="en-US" sz="1800" b="0" dirty="0">
                <a:solidFill>
                  <a:srgbClr val="000000"/>
                </a:solidFill>
                <a:ea typeface="宋体" panose="02010600030101010101" pitchFamily="2" charset="-122"/>
                <a:cs typeface="Times New Roman" panose="02020603050405020304" pitchFamily="18" charset="0"/>
              </a:rPr>
              <a:t>例题</a:t>
            </a:r>
            <a:r>
              <a:rPr lang="en-US" altLang="zh-CN" sz="1800" b="0" dirty="0">
                <a:solidFill>
                  <a:srgbClr val="000000"/>
                </a:solidFill>
                <a:ea typeface="宋体" panose="02010600030101010101" pitchFamily="2" charset="-122"/>
                <a:cs typeface="Times New Roman" panose="02020603050405020304" pitchFamily="18" charset="0"/>
              </a:rPr>
              <a:t>7</a:t>
            </a:r>
            <a:r>
              <a:rPr lang="zh-CN" sz="1800" b="0" dirty="0">
                <a:solidFill>
                  <a:srgbClr val="000000"/>
                </a:solidFill>
                <a:ea typeface="宋体" panose="02010600030101010101" pitchFamily="2" charset="-122"/>
              </a:rPr>
              <a:t>示意图</a:t>
            </a:r>
            <a:endParaRPr lang="zh-CN" alt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7005955"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a:t>
            </a:r>
            <a:r>
              <a:rPr lang="zh-CN" altLang="en-US" sz="2160" b="1">
                <a:solidFill>
                  <a:srgbClr val="0070C0"/>
                </a:solidFill>
                <a:latin typeface="Arial" panose="020B0604020202020204" pitchFamily="34" charset="0"/>
                <a:ea typeface="微软雅黑" panose="020B0503020204020204" charset="-122"/>
                <a:sym typeface="+mn-ea"/>
              </a:rPr>
              <a:t>恒定电场基本方程.分界面上的衔接条件</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34</a:t>
            </a:fld>
            <a:endParaRPr lang="zh-CN" dirty="0"/>
          </a:p>
        </p:txBody>
      </p:sp>
      <p:sp>
        <p:nvSpPr>
          <p:cNvPr id="7" name="文本框 6"/>
          <p:cNvSpPr txBox="1"/>
          <p:nvPr/>
        </p:nvSpPr>
        <p:spPr>
          <a:xfrm>
            <a:off x="1058545" y="1258897"/>
            <a:ext cx="6468110" cy="830997"/>
          </a:xfrm>
          <a:prstGeom prst="rect">
            <a:avLst/>
          </a:prstGeom>
          <a:noFill/>
          <a:ln w="9525">
            <a:noFill/>
          </a:ln>
        </p:spPr>
        <p:txBody>
          <a:bodyPr wrap="square">
            <a:spAutoFit/>
          </a:bodyPr>
          <a:lstStyle/>
          <a:p>
            <a:pPr marL="0" indent="0"/>
            <a:r>
              <a:rPr lang="en-US" sz="1200" b="0" dirty="0">
                <a:latin typeface="宋体" panose="02010600030101010101" pitchFamily="2" charset="-122"/>
                <a:ea typeface="宋体" panose="02010600030101010101" pitchFamily="2" charset="-122"/>
              </a:rPr>
              <a:t> </a:t>
            </a:r>
            <a:endParaRPr lang="zh-CN" sz="1200" b="0" dirty="0">
              <a:ea typeface="宋体" panose="02010600030101010101" pitchFamily="2" charset="-122"/>
            </a:endParaRPr>
          </a:p>
          <a:p>
            <a:pPr marL="0" indent="0"/>
            <a:r>
              <a:rPr lang="zh-CN" sz="1800" b="1" dirty="0">
                <a:ea typeface="宋体" panose="02010600030101010101" pitchFamily="2" charset="-122"/>
              </a:rPr>
              <a:t>解：</a:t>
            </a:r>
            <a:r>
              <a:rPr lang="zh-CN" sz="1800" b="0" dirty="0">
                <a:ea typeface="宋体" panose="02010600030101010101" pitchFamily="2" charset="-122"/>
              </a:rPr>
              <a:t>1）定性分析：</a:t>
            </a:r>
          </a:p>
          <a:p>
            <a:pPr marL="0" indent="0"/>
            <a:r>
              <a:rPr lang="zh-CN" sz="1800" b="0" dirty="0">
                <a:ea typeface="宋体" panose="02010600030101010101" pitchFamily="2" charset="-122"/>
              </a:rPr>
              <a:t>本题实质是考察拉式方程在柱坐标系下的解法。分别列写</a:t>
            </a:r>
            <a:endParaRPr lang="zh-CN" altLang="en-US" sz="1800" dirty="0"/>
          </a:p>
        </p:txBody>
      </p:sp>
      <p:sp>
        <p:nvSpPr>
          <p:cNvPr id="103" name="文本框 102"/>
          <p:cNvSpPr txBox="1"/>
          <p:nvPr/>
        </p:nvSpPr>
        <p:spPr>
          <a:xfrm>
            <a:off x="6824345" y="1708150"/>
            <a:ext cx="2097405" cy="368300"/>
          </a:xfrm>
          <a:prstGeom prst="rect">
            <a:avLst/>
          </a:prstGeom>
          <a:noFill/>
          <a:ln w="9525">
            <a:noFill/>
          </a:ln>
        </p:spPr>
        <p:txBody>
          <a:bodyPr wrap="square">
            <a:spAutoFit/>
          </a:bodyPr>
          <a:lstStyle/>
          <a:p>
            <a:pPr marL="0" indent="304800"/>
            <a:r>
              <a:rPr lang="zh-CN" sz="1800" b="0">
                <a:ea typeface="宋体" panose="02010600030101010101" pitchFamily="2" charset="-122"/>
              </a:rPr>
              <a:t>区域的方程和边</a:t>
            </a:r>
            <a:endParaRPr lang="zh-CN" altLang="en-US" sz="1800"/>
          </a:p>
        </p:txBody>
      </p:sp>
      <p:graphicFrame>
        <p:nvGraphicFramePr>
          <p:cNvPr id="3" name="对象 -2147482495"/>
          <p:cNvGraphicFramePr>
            <a:graphicFrameLocks noChangeAspect="1"/>
          </p:cNvGraphicFramePr>
          <p:nvPr/>
        </p:nvGraphicFramePr>
        <p:xfrm>
          <a:off x="6883400" y="1708150"/>
          <a:ext cx="259080" cy="367030"/>
        </p:xfrm>
        <a:graphic>
          <a:graphicData uri="http://schemas.openxmlformats.org/presentationml/2006/ole">
            <mc:AlternateContent xmlns:mc="http://schemas.openxmlformats.org/markup-compatibility/2006">
              <mc:Choice xmlns:v="urn:schemas-microsoft-com:vml" Requires="v">
                <p:oleObj spid="_x0000_s26279" r:id="rId4" imgW="152400" imgH="215900" progId="Equation.KSEE3">
                  <p:embed/>
                </p:oleObj>
              </mc:Choice>
              <mc:Fallback>
                <p:oleObj r:id="rId4" imgW="152400" imgH="215900" progId="Equation.KSEE3">
                  <p:embed/>
                  <p:pic>
                    <p:nvPicPr>
                      <p:cNvPr id="0" name="图片 9"/>
                      <p:cNvPicPr/>
                      <p:nvPr/>
                    </p:nvPicPr>
                    <p:blipFill>
                      <a:blip r:embed="rId5"/>
                      <a:stretch>
                        <a:fillRect/>
                      </a:stretch>
                    </p:blipFill>
                    <p:spPr>
                      <a:xfrm>
                        <a:off x="6883400" y="1708150"/>
                        <a:ext cx="259080" cy="367030"/>
                      </a:xfrm>
                      <a:prstGeom prst="rect">
                        <a:avLst/>
                      </a:prstGeom>
                      <a:noFill/>
                      <a:ln w="38100">
                        <a:noFill/>
                        <a:miter/>
                      </a:ln>
                    </p:spPr>
                  </p:pic>
                </p:oleObj>
              </mc:Fallback>
            </mc:AlternateContent>
          </a:graphicData>
        </a:graphic>
      </p:graphicFrame>
      <p:sp>
        <p:nvSpPr>
          <p:cNvPr id="12" name="文本框 11"/>
          <p:cNvSpPr txBox="1"/>
          <p:nvPr/>
        </p:nvSpPr>
        <p:spPr>
          <a:xfrm>
            <a:off x="727710" y="2113915"/>
            <a:ext cx="1405255" cy="368300"/>
          </a:xfrm>
          <a:prstGeom prst="rect">
            <a:avLst/>
          </a:prstGeom>
          <a:noFill/>
          <a:ln w="9525">
            <a:noFill/>
          </a:ln>
        </p:spPr>
        <p:txBody>
          <a:bodyPr wrap="square">
            <a:spAutoFit/>
          </a:bodyPr>
          <a:lstStyle/>
          <a:p>
            <a:pPr marL="0" indent="0"/>
            <a:r>
              <a:rPr lang="zh-CN" sz="1800" b="0">
                <a:ea typeface="宋体" panose="02010600030101010101" pitchFamily="2" charset="-122"/>
              </a:rPr>
              <a:t>界条件以及</a:t>
            </a:r>
            <a:endParaRPr lang="zh-CN" altLang="en-US" sz="1800"/>
          </a:p>
        </p:txBody>
      </p:sp>
      <p:graphicFrame>
        <p:nvGraphicFramePr>
          <p:cNvPr id="4" name="对象 -2147482494"/>
          <p:cNvGraphicFramePr>
            <a:graphicFrameLocks noChangeAspect="1"/>
          </p:cNvGraphicFramePr>
          <p:nvPr/>
        </p:nvGraphicFramePr>
        <p:xfrm>
          <a:off x="1937385" y="2118995"/>
          <a:ext cx="298450" cy="363220"/>
        </p:xfrm>
        <a:graphic>
          <a:graphicData uri="http://schemas.openxmlformats.org/presentationml/2006/ole">
            <mc:AlternateContent xmlns:mc="http://schemas.openxmlformats.org/markup-compatibility/2006">
              <mc:Choice xmlns:v="urn:schemas-microsoft-com:vml" Requires="v">
                <p:oleObj spid="_x0000_s26280" r:id="rId6" imgW="177165" imgH="215900" progId="Equation.KSEE3">
                  <p:embed/>
                </p:oleObj>
              </mc:Choice>
              <mc:Fallback>
                <p:oleObj r:id="rId6" imgW="177165" imgH="215900" progId="Equation.KSEE3">
                  <p:embed/>
                  <p:pic>
                    <p:nvPicPr>
                      <p:cNvPr id="0" name="图片 15"/>
                      <p:cNvPicPr/>
                      <p:nvPr/>
                    </p:nvPicPr>
                    <p:blipFill>
                      <a:blip r:embed="rId7"/>
                      <a:stretch>
                        <a:fillRect/>
                      </a:stretch>
                    </p:blipFill>
                    <p:spPr>
                      <a:xfrm>
                        <a:off x="1937385" y="2118995"/>
                        <a:ext cx="298450" cy="363220"/>
                      </a:xfrm>
                      <a:prstGeom prst="rect">
                        <a:avLst/>
                      </a:prstGeom>
                      <a:noFill/>
                      <a:ln w="38100">
                        <a:noFill/>
                        <a:miter/>
                      </a:ln>
                    </p:spPr>
                  </p:pic>
                </p:oleObj>
              </mc:Fallback>
            </mc:AlternateContent>
          </a:graphicData>
        </a:graphic>
      </p:graphicFrame>
      <p:sp>
        <p:nvSpPr>
          <p:cNvPr id="17" name="文本框 16"/>
          <p:cNvSpPr txBox="1"/>
          <p:nvPr/>
        </p:nvSpPr>
        <p:spPr>
          <a:xfrm>
            <a:off x="1854835" y="2118995"/>
            <a:ext cx="3403600" cy="368300"/>
          </a:xfrm>
          <a:prstGeom prst="rect">
            <a:avLst/>
          </a:prstGeom>
          <a:noFill/>
          <a:ln w="9525">
            <a:noFill/>
          </a:ln>
        </p:spPr>
        <p:txBody>
          <a:bodyPr wrap="square">
            <a:spAutoFit/>
          </a:bodyPr>
          <a:lstStyle/>
          <a:p>
            <a:pPr marL="0" indent="304800"/>
            <a:r>
              <a:rPr lang="zh-CN" sz="1800" b="0">
                <a:ea typeface="宋体" panose="02010600030101010101" pitchFamily="2" charset="-122"/>
              </a:rPr>
              <a:t>区域的方程和边界条件即可</a:t>
            </a:r>
            <a:r>
              <a:rPr lang="zh-CN" sz="1200" b="0">
                <a:ea typeface="宋体" panose="02010600030101010101" pitchFamily="2" charset="-122"/>
              </a:rPr>
              <a:t>。</a:t>
            </a:r>
            <a:endParaRPr lang="zh-CN" altLang="en-US"/>
          </a:p>
        </p:txBody>
      </p:sp>
      <p:sp>
        <p:nvSpPr>
          <p:cNvPr id="18" name="文本框 17"/>
          <p:cNvSpPr txBox="1"/>
          <p:nvPr/>
        </p:nvSpPr>
        <p:spPr>
          <a:xfrm>
            <a:off x="727710" y="2487295"/>
            <a:ext cx="4632325" cy="368300"/>
          </a:xfrm>
          <a:prstGeom prst="rect">
            <a:avLst/>
          </a:prstGeom>
          <a:noFill/>
          <a:ln w="9525">
            <a:noFill/>
          </a:ln>
        </p:spPr>
        <p:txBody>
          <a:bodyPr wrap="square">
            <a:spAutoFit/>
          </a:bodyPr>
          <a:lstStyle/>
          <a:p>
            <a:pPr marL="0" indent="304800"/>
            <a:r>
              <a:rPr lang="zh-CN" sz="1800" b="0">
                <a:ea typeface="宋体" panose="02010600030101010101" pitchFamily="2" charset="-122"/>
              </a:rPr>
              <a:t>本题也考察恒定电场的分界面衔接条件。</a:t>
            </a:r>
            <a:endParaRPr lang="zh-CN" altLang="en-US" sz="1800"/>
          </a:p>
        </p:txBody>
      </p:sp>
      <p:sp>
        <p:nvSpPr>
          <p:cNvPr id="19" name="文本框 18"/>
          <p:cNvSpPr txBox="1"/>
          <p:nvPr/>
        </p:nvSpPr>
        <p:spPr>
          <a:xfrm>
            <a:off x="1058545" y="2855595"/>
            <a:ext cx="1819910" cy="368300"/>
          </a:xfrm>
          <a:prstGeom prst="rect">
            <a:avLst/>
          </a:prstGeom>
          <a:noFill/>
          <a:ln w="9525">
            <a:noFill/>
          </a:ln>
        </p:spPr>
        <p:txBody>
          <a:bodyPr wrap="square">
            <a:spAutoFit/>
          </a:bodyPr>
          <a:lstStyle/>
          <a:p>
            <a:pPr marL="0" indent="0"/>
            <a:r>
              <a:rPr lang="zh-CN" sz="1800" b="0">
                <a:ea typeface="宋体" panose="02010600030101010101" pitchFamily="2" charset="-122"/>
              </a:rPr>
              <a:t>2）定量计算：</a:t>
            </a:r>
            <a:endParaRPr lang="zh-CN" altLang="en-US" sz="1800"/>
          </a:p>
        </p:txBody>
      </p:sp>
      <p:sp>
        <p:nvSpPr>
          <p:cNvPr id="20" name="文本框 19"/>
          <p:cNvSpPr txBox="1"/>
          <p:nvPr/>
        </p:nvSpPr>
        <p:spPr>
          <a:xfrm>
            <a:off x="887730" y="3223895"/>
            <a:ext cx="1245235" cy="368300"/>
          </a:xfrm>
          <a:prstGeom prst="rect">
            <a:avLst/>
          </a:prstGeom>
          <a:noFill/>
          <a:ln w="9525">
            <a:noFill/>
          </a:ln>
        </p:spPr>
        <p:txBody>
          <a:bodyPr wrap="square">
            <a:spAutoFit/>
          </a:bodyPr>
          <a:lstStyle/>
          <a:p>
            <a:pPr marL="0" indent="0"/>
            <a:r>
              <a:rPr lang="zh-CN" sz="1800" b="0">
                <a:ea typeface="宋体" panose="02010600030101010101" pitchFamily="2" charset="-122"/>
              </a:rPr>
              <a:t>（1）因为</a:t>
            </a:r>
            <a:endParaRPr lang="zh-CN" altLang="en-US" sz="1800"/>
          </a:p>
        </p:txBody>
      </p:sp>
      <p:graphicFrame>
        <p:nvGraphicFramePr>
          <p:cNvPr id="5" name="对象 -2147482493"/>
          <p:cNvGraphicFramePr>
            <a:graphicFrameLocks noChangeAspect="1"/>
          </p:cNvGraphicFramePr>
          <p:nvPr/>
        </p:nvGraphicFramePr>
        <p:xfrm>
          <a:off x="2030095" y="3207385"/>
          <a:ext cx="1032510" cy="384810"/>
        </p:xfrm>
        <a:graphic>
          <a:graphicData uri="http://schemas.openxmlformats.org/presentationml/2006/ole">
            <mc:AlternateContent xmlns:mc="http://schemas.openxmlformats.org/markup-compatibility/2006">
              <mc:Choice xmlns:v="urn:schemas-microsoft-com:vml" Requires="v">
                <p:oleObj spid="_x0000_s26281" r:id="rId8" imgW="647700" imgH="241300" progId="Equation.KSEE3">
                  <p:embed/>
                </p:oleObj>
              </mc:Choice>
              <mc:Fallback>
                <p:oleObj r:id="rId8" imgW="647700" imgH="241300" progId="Equation.KSEE3">
                  <p:embed/>
                  <p:pic>
                    <p:nvPicPr>
                      <p:cNvPr id="0" name="图片 20"/>
                      <p:cNvPicPr/>
                      <p:nvPr/>
                    </p:nvPicPr>
                    <p:blipFill>
                      <a:blip r:embed="rId9"/>
                      <a:stretch>
                        <a:fillRect/>
                      </a:stretch>
                    </p:blipFill>
                    <p:spPr>
                      <a:xfrm>
                        <a:off x="2030095" y="3207385"/>
                        <a:ext cx="1032510" cy="384810"/>
                      </a:xfrm>
                      <a:prstGeom prst="rect">
                        <a:avLst/>
                      </a:prstGeom>
                      <a:noFill/>
                      <a:ln w="38100">
                        <a:noFill/>
                        <a:miter/>
                      </a:ln>
                    </p:spPr>
                  </p:pic>
                </p:oleObj>
              </mc:Fallback>
            </mc:AlternateContent>
          </a:graphicData>
        </a:graphic>
      </p:graphicFrame>
      <p:sp>
        <p:nvSpPr>
          <p:cNvPr id="26" name="文本框 25"/>
          <p:cNvSpPr txBox="1"/>
          <p:nvPr/>
        </p:nvSpPr>
        <p:spPr>
          <a:xfrm>
            <a:off x="3062605" y="3270250"/>
            <a:ext cx="5859780" cy="368300"/>
          </a:xfrm>
          <a:prstGeom prst="rect">
            <a:avLst/>
          </a:prstGeom>
          <a:noFill/>
          <a:ln w="9525">
            <a:noFill/>
          </a:ln>
        </p:spPr>
        <p:txBody>
          <a:bodyPr wrap="square">
            <a:spAutoFit/>
          </a:bodyPr>
          <a:lstStyle/>
          <a:p>
            <a:pPr marL="0" indent="0"/>
            <a:r>
              <a:rPr lang="zh-CN" sz="1800" b="0">
                <a:ea typeface="宋体" panose="02010600030101010101" pitchFamily="2" charset="-122"/>
              </a:rPr>
              <a:t>，电极表面可视为等位面，由对称性分析，电流密度线</a:t>
            </a:r>
            <a:endParaRPr lang="zh-CN" altLang="en-US" sz="1800"/>
          </a:p>
        </p:txBody>
      </p:sp>
      <p:sp>
        <p:nvSpPr>
          <p:cNvPr id="27" name="文本框 26"/>
          <p:cNvSpPr txBox="1"/>
          <p:nvPr/>
        </p:nvSpPr>
        <p:spPr>
          <a:xfrm>
            <a:off x="727710" y="3638550"/>
            <a:ext cx="1127125" cy="368300"/>
          </a:xfrm>
          <a:prstGeom prst="rect">
            <a:avLst/>
          </a:prstGeom>
          <a:noFill/>
          <a:ln w="9525">
            <a:noFill/>
          </a:ln>
        </p:spPr>
        <p:txBody>
          <a:bodyPr wrap="square">
            <a:spAutoFit/>
          </a:bodyPr>
          <a:lstStyle/>
          <a:p>
            <a:pPr marL="0" indent="0"/>
            <a:r>
              <a:rPr lang="zh-CN" sz="1800" b="0">
                <a:ea typeface="宋体" panose="02010600030101010101" pitchFamily="2" charset="-122"/>
              </a:rPr>
              <a:t>是沿图示</a:t>
            </a:r>
            <a:endParaRPr lang="zh-CN" altLang="en-US" sz="1800"/>
          </a:p>
        </p:txBody>
      </p:sp>
      <p:sp>
        <p:nvSpPr>
          <p:cNvPr id="29" name="文本框 28"/>
          <p:cNvSpPr txBox="1"/>
          <p:nvPr/>
        </p:nvSpPr>
        <p:spPr>
          <a:xfrm>
            <a:off x="2030095" y="3638550"/>
            <a:ext cx="4699000" cy="368300"/>
          </a:xfrm>
          <a:prstGeom prst="rect">
            <a:avLst/>
          </a:prstGeom>
          <a:noFill/>
          <a:ln w="9525">
            <a:noFill/>
          </a:ln>
        </p:spPr>
        <p:txBody>
          <a:bodyPr wrap="square">
            <a:spAutoFit/>
          </a:bodyPr>
          <a:lstStyle/>
          <a:p>
            <a:pPr marL="0" indent="0"/>
            <a:r>
              <a:rPr lang="zh-CN" sz="1800" b="0" dirty="0">
                <a:ea typeface="宋体" panose="02010600030101010101" pitchFamily="2" charset="-122"/>
              </a:rPr>
              <a:t>方向，即垂直于电极表面，而等位线垂直于</a:t>
            </a:r>
            <a:r>
              <a:rPr lang="en-US" altLang="zh-CN" sz="1800" b="1" i="1" dirty="0">
                <a:latin typeface="+mj-lt"/>
                <a:ea typeface="宋体" panose="02010600030101010101" pitchFamily="2" charset="-122"/>
              </a:rPr>
              <a:t>E</a:t>
            </a:r>
            <a:endParaRPr lang="zh-CN" altLang="en-US" sz="1800" b="1" i="1" dirty="0">
              <a:latin typeface="+mj-lt"/>
            </a:endParaRPr>
          </a:p>
        </p:txBody>
      </p:sp>
      <p:sp>
        <p:nvSpPr>
          <p:cNvPr id="31" name="文本框 30"/>
          <p:cNvSpPr txBox="1"/>
          <p:nvPr/>
        </p:nvSpPr>
        <p:spPr>
          <a:xfrm>
            <a:off x="6589395" y="3638550"/>
            <a:ext cx="2212340" cy="368300"/>
          </a:xfrm>
          <a:prstGeom prst="rect">
            <a:avLst/>
          </a:prstGeom>
          <a:noFill/>
          <a:ln w="9525">
            <a:noFill/>
          </a:ln>
        </p:spPr>
        <p:txBody>
          <a:bodyPr wrap="square">
            <a:spAutoFit/>
          </a:bodyPr>
          <a:lstStyle/>
          <a:p>
            <a:pPr marL="0" indent="0"/>
            <a:r>
              <a:rPr lang="zh-CN" sz="1800" b="0" dirty="0">
                <a:ea typeface="宋体" panose="02010600030101010101" pitchFamily="2" charset="-122"/>
              </a:rPr>
              <a:t>线（即</a:t>
            </a:r>
            <a:r>
              <a:rPr lang="zh-CN" sz="1800" b="1" i="1" dirty="0">
                <a:latin typeface="+mj-lt"/>
                <a:ea typeface="宋体" panose="02010600030101010101" pitchFamily="2" charset="-122"/>
                <a:cs typeface="+mj-lt"/>
              </a:rPr>
              <a:t>J</a:t>
            </a:r>
            <a:r>
              <a:rPr lang="zh-CN" sz="1800" b="0" dirty="0">
                <a:ea typeface="宋体" panose="02010600030101010101" pitchFamily="2" charset="-122"/>
              </a:rPr>
              <a:t>线），因此</a:t>
            </a:r>
          </a:p>
        </p:txBody>
      </p:sp>
      <p:graphicFrame>
        <p:nvGraphicFramePr>
          <p:cNvPr id="11" name="对象 -2147482490"/>
          <p:cNvGraphicFramePr>
            <a:graphicFrameLocks noChangeAspect="1"/>
          </p:cNvGraphicFramePr>
          <p:nvPr/>
        </p:nvGraphicFramePr>
        <p:xfrm>
          <a:off x="820420" y="4069715"/>
          <a:ext cx="238125" cy="281940"/>
        </p:xfrm>
        <a:graphic>
          <a:graphicData uri="http://schemas.openxmlformats.org/presentationml/2006/ole">
            <mc:AlternateContent xmlns:mc="http://schemas.openxmlformats.org/markup-compatibility/2006">
              <mc:Choice xmlns:v="urn:schemas-microsoft-com:vml" Requires="v">
                <p:oleObj spid="_x0000_s26282" r:id="rId10" imgW="139700" imgH="165100" progId="Equation.KSEE3">
                  <p:embed/>
                </p:oleObj>
              </mc:Choice>
              <mc:Fallback>
                <p:oleObj r:id="rId10" imgW="139700" imgH="165100" progId="Equation.KSEE3">
                  <p:embed/>
                  <p:pic>
                    <p:nvPicPr>
                      <p:cNvPr id="0" name="图片 31"/>
                      <p:cNvPicPr/>
                      <p:nvPr/>
                    </p:nvPicPr>
                    <p:blipFill>
                      <a:blip r:embed="rId11"/>
                      <a:stretch>
                        <a:fillRect/>
                      </a:stretch>
                    </p:blipFill>
                    <p:spPr>
                      <a:xfrm>
                        <a:off x="820420" y="4069715"/>
                        <a:ext cx="238125" cy="281940"/>
                      </a:xfrm>
                      <a:prstGeom prst="rect">
                        <a:avLst/>
                      </a:prstGeom>
                      <a:noFill/>
                      <a:ln w="38100">
                        <a:noFill/>
                        <a:miter/>
                      </a:ln>
                    </p:spPr>
                  </p:pic>
                </p:oleObj>
              </mc:Fallback>
            </mc:AlternateContent>
          </a:graphicData>
        </a:graphic>
      </p:graphicFrame>
      <p:sp>
        <p:nvSpPr>
          <p:cNvPr id="33" name="文本框 32"/>
          <p:cNvSpPr txBox="1"/>
          <p:nvPr/>
        </p:nvSpPr>
        <p:spPr>
          <a:xfrm>
            <a:off x="1016635" y="4006850"/>
            <a:ext cx="1116330" cy="368300"/>
          </a:xfrm>
          <a:prstGeom prst="rect">
            <a:avLst/>
          </a:prstGeom>
          <a:noFill/>
          <a:ln w="9525">
            <a:noFill/>
          </a:ln>
        </p:spPr>
        <p:txBody>
          <a:bodyPr wrap="square">
            <a:spAutoFit/>
          </a:bodyPr>
          <a:lstStyle/>
          <a:p>
            <a:pPr marL="0" indent="0"/>
            <a:r>
              <a:rPr lang="zh-CN" sz="1800" b="0">
                <a:ea typeface="宋体" panose="02010600030101010101" pitchFamily="2" charset="-122"/>
              </a:rPr>
              <a:t>只与坐标</a:t>
            </a:r>
            <a:endParaRPr lang="zh-CN" altLang="en-US" sz="1800"/>
          </a:p>
        </p:txBody>
      </p:sp>
      <p:graphicFrame>
        <p:nvGraphicFramePr>
          <p:cNvPr id="13" name="对象 -2147482489"/>
          <p:cNvGraphicFramePr>
            <a:graphicFrameLocks noChangeAspect="1"/>
          </p:cNvGraphicFramePr>
          <p:nvPr/>
        </p:nvGraphicFramePr>
        <p:xfrm>
          <a:off x="2030095" y="3994785"/>
          <a:ext cx="222885" cy="356870"/>
        </p:xfrm>
        <a:graphic>
          <a:graphicData uri="http://schemas.openxmlformats.org/presentationml/2006/ole">
            <mc:AlternateContent xmlns:mc="http://schemas.openxmlformats.org/markup-compatibility/2006">
              <mc:Choice xmlns:v="urn:schemas-microsoft-com:vml" Requires="v">
                <p:oleObj spid="_x0000_s26283" r:id="rId12" imgW="127000" imgH="203200" progId="Equation.KSEE3">
                  <p:embed/>
                </p:oleObj>
              </mc:Choice>
              <mc:Fallback>
                <p:oleObj r:id="rId12" imgW="127000" imgH="203200" progId="Equation.KSEE3">
                  <p:embed/>
                  <p:pic>
                    <p:nvPicPr>
                      <p:cNvPr id="0" name="图片 33"/>
                      <p:cNvPicPr/>
                      <p:nvPr/>
                    </p:nvPicPr>
                    <p:blipFill>
                      <a:blip r:embed="rId13"/>
                      <a:stretch>
                        <a:fillRect/>
                      </a:stretch>
                    </p:blipFill>
                    <p:spPr>
                      <a:xfrm>
                        <a:off x="2030095" y="3994785"/>
                        <a:ext cx="222885" cy="356870"/>
                      </a:xfrm>
                      <a:prstGeom prst="rect">
                        <a:avLst/>
                      </a:prstGeom>
                      <a:noFill/>
                      <a:ln w="38100">
                        <a:noFill/>
                        <a:miter/>
                      </a:ln>
                    </p:spPr>
                  </p:pic>
                </p:oleObj>
              </mc:Fallback>
            </mc:AlternateContent>
          </a:graphicData>
        </a:graphic>
      </p:graphicFrame>
      <p:sp>
        <p:nvSpPr>
          <p:cNvPr id="35" name="文本框 34"/>
          <p:cNvSpPr txBox="1"/>
          <p:nvPr/>
        </p:nvSpPr>
        <p:spPr>
          <a:xfrm>
            <a:off x="2185035" y="3994785"/>
            <a:ext cx="1869440" cy="368300"/>
          </a:xfrm>
          <a:prstGeom prst="rect">
            <a:avLst/>
          </a:prstGeom>
          <a:noFill/>
          <a:ln w="9525">
            <a:noFill/>
          </a:ln>
        </p:spPr>
        <p:txBody>
          <a:bodyPr wrap="square">
            <a:spAutoFit/>
          </a:bodyPr>
          <a:lstStyle/>
          <a:p>
            <a:pPr marL="0" indent="0"/>
            <a:r>
              <a:rPr lang="zh-CN" sz="1800" b="0" dirty="0">
                <a:ea typeface="宋体" panose="02010600030101010101" pitchFamily="2" charset="-122"/>
              </a:rPr>
              <a:t>有关，而与坐标</a:t>
            </a:r>
            <a:endParaRPr lang="zh-CN" altLang="en-US" sz="1800" dirty="0"/>
          </a:p>
        </p:txBody>
      </p:sp>
      <p:graphicFrame>
        <p:nvGraphicFramePr>
          <p:cNvPr id="14" name="对象 -2147482488"/>
          <p:cNvGraphicFramePr>
            <a:graphicFrameLocks noChangeAspect="1"/>
          </p:cNvGraphicFramePr>
          <p:nvPr/>
        </p:nvGraphicFramePr>
        <p:xfrm>
          <a:off x="3906520" y="4038600"/>
          <a:ext cx="248285" cy="269240"/>
        </p:xfrm>
        <a:graphic>
          <a:graphicData uri="http://schemas.openxmlformats.org/presentationml/2006/ole">
            <mc:AlternateContent xmlns:mc="http://schemas.openxmlformats.org/markup-compatibility/2006">
              <mc:Choice xmlns:v="urn:schemas-microsoft-com:vml" Requires="v">
                <p:oleObj spid="_x0000_s26284" r:id="rId14" imgW="152400" imgH="165100" progId="Equation.KSEE3">
                  <p:embed/>
                </p:oleObj>
              </mc:Choice>
              <mc:Fallback>
                <p:oleObj r:id="rId14" imgW="152400" imgH="165100" progId="Equation.KSEE3">
                  <p:embed/>
                  <p:pic>
                    <p:nvPicPr>
                      <p:cNvPr id="0" name="图片 35"/>
                      <p:cNvPicPr/>
                      <p:nvPr/>
                    </p:nvPicPr>
                    <p:blipFill>
                      <a:blip r:embed="rId15"/>
                      <a:stretch>
                        <a:fillRect/>
                      </a:stretch>
                    </p:blipFill>
                    <p:spPr>
                      <a:xfrm>
                        <a:off x="3906520" y="4038600"/>
                        <a:ext cx="248285" cy="269240"/>
                      </a:xfrm>
                      <a:prstGeom prst="rect">
                        <a:avLst/>
                      </a:prstGeom>
                      <a:noFill/>
                      <a:ln w="38100">
                        <a:noFill/>
                        <a:miter/>
                      </a:ln>
                    </p:spPr>
                  </p:pic>
                </p:oleObj>
              </mc:Fallback>
            </mc:AlternateContent>
          </a:graphicData>
        </a:graphic>
      </p:graphicFrame>
      <p:sp>
        <p:nvSpPr>
          <p:cNvPr id="37" name="文本框 36"/>
          <p:cNvSpPr txBox="1"/>
          <p:nvPr/>
        </p:nvSpPr>
        <p:spPr>
          <a:xfrm>
            <a:off x="3771900" y="3994785"/>
            <a:ext cx="5080000" cy="368300"/>
          </a:xfrm>
          <a:prstGeom prst="rect">
            <a:avLst/>
          </a:prstGeom>
          <a:noFill/>
          <a:ln w="9525">
            <a:noFill/>
          </a:ln>
        </p:spPr>
        <p:txBody>
          <a:bodyPr>
            <a:spAutoFit/>
          </a:bodyPr>
          <a:lstStyle/>
          <a:p>
            <a:pPr marL="0" indent="304800"/>
            <a:r>
              <a:rPr lang="zh-CN" sz="1800" b="0" dirty="0">
                <a:ea typeface="宋体" panose="02010600030101010101" pitchFamily="2" charset="-122"/>
              </a:rPr>
              <a:t>无关。将系统分为两个均匀的导电媒质区域，</a:t>
            </a:r>
            <a:endParaRPr lang="zh-CN" altLang="en-US" sz="1800" dirty="0"/>
          </a:p>
        </p:txBody>
      </p:sp>
      <p:sp>
        <p:nvSpPr>
          <p:cNvPr id="38" name="文本框 37"/>
          <p:cNvSpPr txBox="1"/>
          <p:nvPr/>
        </p:nvSpPr>
        <p:spPr>
          <a:xfrm>
            <a:off x="434975" y="4375150"/>
            <a:ext cx="2140585" cy="368300"/>
          </a:xfrm>
          <a:prstGeom prst="rect">
            <a:avLst/>
          </a:prstGeom>
          <a:noFill/>
          <a:ln w="9525">
            <a:noFill/>
          </a:ln>
        </p:spPr>
        <p:txBody>
          <a:bodyPr wrap="square">
            <a:spAutoFit/>
          </a:bodyPr>
          <a:lstStyle/>
          <a:p>
            <a:pPr marL="0" indent="304800"/>
            <a:r>
              <a:rPr lang="zh-CN" sz="1800" b="0">
                <a:ea typeface="宋体" panose="02010600030101010101" pitchFamily="2" charset="-122"/>
              </a:rPr>
              <a:t>其边值问题为：</a:t>
            </a:r>
            <a:endParaRPr lang="zh-CN" altLang="en-US" sz="1800"/>
          </a:p>
        </p:txBody>
      </p:sp>
      <p:graphicFrame>
        <p:nvGraphicFramePr>
          <p:cNvPr id="15" name="对象 -2147482424"/>
          <p:cNvGraphicFramePr>
            <a:graphicFrameLocks noChangeAspect="1"/>
          </p:cNvGraphicFramePr>
          <p:nvPr/>
        </p:nvGraphicFramePr>
        <p:xfrm>
          <a:off x="2816860" y="4665345"/>
          <a:ext cx="4117975" cy="1294765"/>
        </p:xfrm>
        <a:graphic>
          <a:graphicData uri="http://schemas.openxmlformats.org/presentationml/2006/ole">
            <mc:AlternateContent xmlns:mc="http://schemas.openxmlformats.org/markup-compatibility/2006">
              <mc:Choice xmlns:v="urn:schemas-microsoft-com:vml" Requires="v">
                <p:oleObj spid="_x0000_s26285" r:id="rId16" imgW="2908300" imgH="914400" progId="Equation.KSEE3">
                  <p:embed/>
                </p:oleObj>
              </mc:Choice>
              <mc:Fallback>
                <p:oleObj r:id="rId16" imgW="2908300" imgH="914400" progId="Equation.KSEE3">
                  <p:embed/>
                  <p:pic>
                    <p:nvPicPr>
                      <p:cNvPr id="0" name="图片 38"/>
                      <p:cNvPicPr/>
                      <p:nvPr/>
                    </p:nvPicPr>
                    <p:blipFill>
                      <a:blip r:embed="rId17"/>
                      <a:stretch>
                        <a:fillRect/>
                      </a:stretch>
                    </p:blipFill>
                    <p:spPr>
                      <a:xfrm>
                        <a:off x="2816860" y="4665345"/>
                        <a:ext cx="4117975" cy="1294765"/>
                      </a:xfrm>
                      <a:prstGeom prst="rect">
                        <a:avLst/>
                      </a:prstGeom>
                      <a:noFill/>
                      <a:ln w="38100">
                        <a:noFill/>
                        <a:miter/>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19278106"/>
              </p:ext>
            </p:extLst>
          </p:nvPr>
        </p:nvGraphicFramePr>
        <p:xfrm>
          <a:off x="1778953" y="3589832"/>
          <a:ext cx="354012" cy="479883"/>
        </p:xfrm>
        <a:graphic>
          <a:graphicData uri="http://schemas.openxmlformats.org/presentationml/2006/ole">
            <mc:AlternateContent xmlns:mc="http://schemas.openxmlformats.org/markup-compatibility/2006">
              <mc:Choice xmlns:v="urn:schemas-microsoft-com:vml" Requires="v">
                <p:oleObj spid="_x0000_s26286" name="AxMath" r:id="rId18" imgW="142920" imgH="192960" progId="Equation.AxMath">
                  <p:embed/>
                </p:oleObj>
              </mc:Choice>
              <mc:Fallback>
                <p:oleObj name="AxMath" r:id="rId18" imgW="142920" imgH="192960" progId="Equation.AxMath">
                  <p:embed/>
                  <p:pic>
                    <p:nvPicPr>
                      <p:cNvPr id="0" name=""/>
                      <p:cNvPicPr/>
                      <p:nvPr/>
                    </p:nvPicPr>
                    <p:blipFill>
                      <a:blip r:embed="rId19"/>
                      <a:stretch>
                        <a:fillRect/>
                      </a:stretch>
                    </p:blipFill>
                    <p:spPr>
                      <a:xfrm>
                        <a:off x="1778953" y="3589832"/>
                        <a:ext cx="354012" cy="479883"/>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6365875"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a:t>
            </a:r>
            <a:r>
              <a:rPr lang="zh-CN" altLang="en-US" sz="2160" b="1">
                <a:solidFill>
                  <a:srgbClr val="0070C0"/>
                </a:solidFill>
                <a:latin typeface="Arial" panose="020B0604020202020204" pitchFamily="34" charset="0"/>
                <a:ea typeface="微软雅黑" panose="020B0503020204020204" charset="-122"/>
                <a:sym typeface="+mn-ea"/>
              </a:rPr>
              <a:t>恒定电场基本方程.分界面上的衔接条件</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35</a:t>
            </a:fld>
            <a:endParaRPr lang="zh-CN" dirty="0"/>
          </a:p>
        </p:txBody>
      </p:sp>
      <p:graphicFrame>
        <p:nvGraphicFramePr>
          <p:cNvPr id="3" name="对象 -2147482425"/>
          <p:cNvGraphicFramePr>
            <a:graphicFrameLocks noChangeAspect="1"/>
          </p:cNvGraphicFramePr>
          <p:nvPr/>
        </p:nvGraphicFramePr>
        <p:xfrm>
          <a:off x="2950845" y="1394460"/>
          <a:ext cx="2219325" cy="2305050"/>
        </p:xfrm>
        <a:graphic>
          <a:graphicData uri="http://schemas.openxmlformats.org/presentationml/2006/ole">
            <mc:AlternateContent xmlns:mc="http://schemas.openxmlformats.org/markup-compatibility/2006">
              <mc:Choice xmlns:v="urn:schemas-microsoft-com:vml" Requires="v">
                <p:oleObj spid="_x0000_s27178" r:id="rId4" imgW="1447800" imgH="1397000" progId="Equation.KSEE3">
                  <p:embed/>
                </p:oleObj>
              </mc:Choice>
              <mc:Fallback>
                <p:oleObj r:id="rId4" imgW="1447800" imgH="1397000" progId="Equation.KSEE3">
                  <p:embed/>
                  <p:pic>
                    <p:nvPicPr>
                      <p:cNvPr id="0" name="图片 3075"/>
                      <p:cNvPicPr/>
                      <p:nvPr/>
                    </p:nvPicPr>
                    <p:blipFill>
                      <a:blip r:embed="rId5"/>
                      <a:stretch>
                        <a:fillRect/>
                      </a:stretch>
                    </p:blipFill>
                    <p:spPr>
                      <a:xfrm>
                        <a:off x="2950845" y="1394460"/>
                        <a:ext cx="2219325" cy="2305050"/>
                      </a:xfrm>
                      <a:prstGeom prst="rect">
                        <a:avLst/>
                      </a:prstGeom>
                      <a:noFill/>
                      <a:ln w="38100">
                        <a:noFill/>
                        <a:miter/>
                      </a:ln>
                    </p:spPr>
                  </p:pic>
                </p:oleObj>
              </mc:Fallback>
            </mc:AlternateContent>
          </a:graphicData>
        </a:graphic>
      </p:graphicFrame>
      <p:sp>
        <p:nvSpPr>
          <p:cNvPr id="22" name="文本框 21"/>
          <p:cNvSpPr txBox="1"/>
          <p:nvPr/>
        </p:nvSpPr>
        <p:spPr>
          <a:xfrm>
            <a:off x="1338580" y="1170305"/>
            <a:ext cx="1461770" cy="368300"/>
          </a:xfrm>
          <a:prstGeom prst="rect">
            <a:avLst/>
          </a:prstGeom>
          <a:noFill/>
        </p:spPr>
        <p:txBody>
          <a:bodyPr wrap="square" rtlCol="0" anchor="t">
            <a:spAutoFit/>
          </a:bodyPr>
          <a:lstStyle/>
          <a:p>
            <a:r>
              <a:rPr lang="zh-CN">
                <a:ea typeface="宋体" panose="02010600030101010101" pitchFamily="2" charset="-122"/>
                <a:sym typeface="+mn-ea"/>
              </a:rPr>
              <a:t>边界条件：</a:t>
            </a:r>
            <a:endParaRPr lang="zh-CN" altLang="en-US"/>
          </a:p>
        </p:txBody>
      </p:sp>
      <p:sp>
        <p:nvSpPr>
          <p:cNvPr id="104" name="文本框 103"/>
          <p:cNvSpPr txBox="1"/>
          <p:nvPr/>
        </p:nvSpPr>
        <p:spPr>
          <a:xfrm>
            <a:off x="1338580" y="3816985"/>
            <a:ext cx="1861820" cy="368300"/>
          </a:xfrm>
          <a:prstGeom prst="rect">
            <a:avLst/>
          </a:prstGeom>
          <a:noFill/>
          <a:ln w="9525">
            <a:noFill/>
          </a:ln>
        </p:spPr>
        <p:txBody>
          <a:bodyPr wrap="square">
            <a:spAutoFit/>
          </a:bodyPr>
          <a:lstStyle/>
          <a:p>
            <a:pPr marL="0" indent="0"/>
            <a:r>
              <a:rPr lang="zh-CN" sz="1800" b="0">
                <a:ea typeface="宋体" panose="02010600030101010101" pitchFamily="2" charset="-122"/>
              </a:rPr>
              <a:t>其通解可写为：</a:t>
            </a:r>
            <a:endParaRPr lang="zh-CN" altLang="en-US" sz="1800"/>
          </a:p>
        </p:txBody>
      </p:sp>
      <p:graphicFrame>
        <p:nvGraphicFramePr>
          <p:cNvPr id="4" name="对象 -2147482486"/>
          <p:cNvGraphicFramePr>
            <a:graphicFrameLocks noChangeAspect="1"/>
          </p:cNvGraphicFramePr>
          <p:nvPr/>
        </p:nvGraphicFramePr>
        <p:xfrm>
          <a:off x="2950845" y="4302760"/>
          <a:ext cx="1484630" cy="387985"/>
        </p:xfrm>
        <a:graphic>
          <a:graphicData uri="http://schemas.openxmlformats.org/presentationml/2006/ole">
            <mc:AlternateContent xmlns:mc="http://schemas.openxmlformats.org/markup-compatibility/2006">
              <mc:Choice xmlns:v="urn:schemas-microsoft-com:vml" Requires="v">
                <p:oleObj spid="_x0000_s27179" r:id="rId6" imgW="825500" imgH="215900" progId="Equation.KSEE3">
                  <p:embed/>
                </p:oleObj>
              </mc:Choice>
              <mc:Fallback>
                <p:oleObj r:id="rId6" imgW="825500" imgH="215900" progId="Equation.KSEE3">
                  <p:embed/>
                  <p:pic>
                    <p:nvPicPr>
                      <p:cNvPr id="0" name="图片 22"/>
                      <p:cNvPicPr/>
                      <p:nvPr/>
                    </p:nvPicPr>
                    <p:blipFill>
                      <a:blip r:embed="rId7"/>
                      <a:stretch>
                        <a:fillRect/>
                      </a:stretch>
                    </p:blipFill>
                    <p:spPr>
                      <a:xfrm>
                        <a:off x="2950845" y="4302760"/>
                        <a:ext cx="1484630" cy="387985"/>
                      </a:xfrm>
                      <a:prstGeom prst="rect">
                        <a:avLst/>
                      </a:prstGeom>
                      <a:noFill/>
                      <a:ln w="38100">
                        <a:noFill/>
                        <a:miter/>
                      </a:ln>
                    </p:spPr>
                  </p:pic>
                </p:oleObj>
              </mc:Fallback>
            </mc:AlternateContent>
          </a:graphicData>
        </a:graphic>
      </p:graphicFrame>
      <p:graphicFrame>
        <p:nvGraphicFramePr>
          <p:cNvPr id="5" name="对象 -2147482485"/>
          <p:cNvGraphicFramePr>
            <a:graphicFrameLocks noChangeAspect="1"/>
          </p:cNvGraphicFramePr>
          <p:nvPr/>
        </p:nvGraphicFramePr>
        <p:xfrm>
          <a:off x="5054600" y="4300855"/>
          <a:ext cx="1471930" cy="389890"/>
        </p:xfrm>
        <a:graphic>
          <a:graphicData uri="http://schemas.openxmlformats.org/presentationml/2006/ole">
            <mc:AlternateContent xmlns:mc="http://schemas.openxmlformats.org/markup-compatibility/2006">
              <mc:Choice xmlns:v="urn:schemas-microsoft-com:vml" Requires="v">
                <p:oleObj spid="_x0000_s27180" r:id="rId8" imgW="862965" imgH="228600" progId="Equation.KSEE3">
                  <p:embed/>
                </p:oleObj>
              </mc:Choice>
              <mc:Fallback>
                <p:oleObj r:id="rId8" imgW="862965" imgH="228600" progId="Equation.KSEE3">
                  <p:embed/>
                  <p:pic>
                    <p:nvPicPr>
                      <p:cNvPr id="0" name="图片 23"/>
                      <p:cNvPicPr/>
                      <p:nvPr/>
                    </p:nvPicPr>
                    <p:blipFill>
                      <a:blip r:embed="rId9"/>
                      <a:stretch>
                        <a:fillRect/>
                      </a:stretch>
                    </p:blipFill>
                    <p:spPr>
                      <a:xfrm>
                        <a:off x="5054600" y="4300855"/>
                        <a:ext cx="1471930" cy="389890"/>
                      </a:xfrm>
                      <a:prstGeom prst="rect">
                        <a:avLst/>
                      </a:prstGeom>
                      <a:noFill/>
                      <a:ln w="38100">
                        <a:noFill/>
                        <a:miter/>
                      </a:ln>
                    </p:spPr>
                  </p:pic>
                </p:oleObj>
              </mc:Fallback>
            </mc:AlternateContent>
          </a:graphicData>
        </a:graphic>
      </p:graphicFrame>
      <p:sp>
        <p:nvSpPr>
          <p:cNvPr id="25" name="文本框 24"/>
          <p:cNvSpPr txBox="1"/>
          <p:nvPr/>
        </p:nvSpPr>
        <p:spPr>
          <a:xfrm>
            <a:off x="1266190" y="4776470"/>
            <a:ext cx="3903980" cy="368300"/>
          </a:xfrm>
          <a:prstGeom prst="rect">
            <a:avLst/>
          </a:prstGeom>
          <a:noFill/>
          <a:ln w="9525">
            <a:noFill/>
          </a:ln>
        </p:spPr>
        <p:txBody>
          <a:bodyPr wrap="square">
            <a:spAutoFit/>
          </a:bodyPr>
          <a:lstStyle/>
          <a:p>
            <a:pPr marL="0" indent="0"/>
            <a:r>
              <a:rPr lang="zh-CN" sz="1800" b="0">
                <a:ea typeface="宋体" panose="02010600030101010101" pitchFamily="2" charset="-122"/>
              </a:rPr>
              <a:t>利用边界条件，决定待定系数可得：</a:t>
            </a:r>
            <a:endParaRPr lang="zh-CN" altLang="en-US" sz="1800"/>
          </a:p>
        </p:txBody>
      </p:sp>
      <p:graphicFrame>
        <p:nvGraphicFramePr>
          <p:cNvPr id="7" name="对象 -2147482484"/>
          <p:cNvGraphicFramePr>
            <a:graphicFrameLocks noChangeAspect="1"/>
          </p:cNvGraphicFramePr>
          <p:nvPr/>
        </p:nvGraphicFramePr>
        <p:xfrm>
          <a:off x="1498600" y="5144770"/>
          <a:ext cx="1861820" cy="844550"/>
        </p:xfrm>
        <a:graphic>
          <a:graphicData uri="http://schemas.openxmlformats.org/presentationml/2006/ole">
            <mc:AlternateContent xmlns:mc="http://schemas.openxmlformats.org/markup-compatibility/2006">
              <mc:Choice xmlns:v="urn:schemas-microsoft-com:vml" Requires="v">
                <p:oleObj spid="_x0000_s27181" r:id="rId10" imgW="1371600" imgH="622300" progId="Equation.KSEE3">
                  <p:embed/>
                </p:oleObj>
              </mc:Choice>
              <mc:Fallback>
                <p:oleObj r:id="rId10" imgW="1371600" imgH="622300" progId="Equation.KSEE3">
                  <p:embed/>
                  <p:pic>
                    <p:nvPicPr>
                      <p:cNvPr id="0" name="图片 39"/>
                      <p:cNvPicPr/>
                      <p:nvPr/>
                    </p:nvPicPr>
                    <p:blipFill>
                      <a:blip r:embed="rId11"/>
                      <a:stretch>
                        <a:fillRect/>
                      </a:stretch>
                    </p:blipFill>
                    <p:spPr>
                      <a:xfrm>
                        <a:off x="1498600" y="5144770"/>
                        <a:ext cx="1861820" cy="844550"/>
                      </a:xfrm>
                      <a:prstGeom prst="rect">
                        <a:avLst/>
                      </a:prstGeom>
                      <a:noFill/>
                      <a:ln w="38100">
                        <a:noFill/>
                        <a:miter/>
                      </a:ln>
                    </p:spPr>
                  </p:pic>
                </p:oleObj>
              </mc:Fallback>
            </mc:AlternateContent>
          </a:graphicData>
        </a:graphic>
      </p:graphicFrame>
      <p:graphicFrame>
        <p:nvGraphicFramePr>
          <p:cNvPr id="8" name="对象 -2147482483"/>
          <p:cNvGraphicFramePr>
            <a:graphicFrameLocks noChangeAspect="1"/>
          </p:cNvGraphicFramePr>
          <p:nvPr/>
        </p:nvGraphicFramePr>
        <p:xfrm>
          <a:off x="3619500" y="5144770"/>
          <a:ext cx="1905635" cy="537210"/>
        </p:xfrm>
        <a:graphic>
          <a:graphicData uri="http://schemas.openxmlformats.org/presentationml/2006/ole">
            <mc:AlternateContent xmlns:mc="http://schemas.openxmlformats.org/markup-compatibility/2006">
              <mc:Choice xmlns:v="urn:schemas-microsoft-com:vml" Requires="v">
                <p:oleObj spid="_x0000_s27182" r:id="rId12" imgW="1397000" imgH="393700" progId="Equation.KSEE3">
                  <p:embed/>
                </p:oleObj>
              </mc:Choice>
              <mc:Fallback>
                <p:oleObj r:id="rId12" imgW="1397000" imgH="393700" progId="Equation.KSEE3">
                  <p:embed/>
                  <p:pic>
                    <p:nvPicPr>
                      <p:cNvPr id="0" name="图片 40"/>
                      <p:cNvPicPr/>
                      <p:nvPr/>
                    </p:nvPicPr>
                    <p:blipFill>
                      <a:blip r:embed="rId13"/>
                      <a:stretch>
                        <a:fillRect/>
                      </a:stretch>
                    </p:blipFill>
                    <p:spPr>
                      <a:xfrm>
                        <a:off x="3619500" y="5144770"/>
                        <a:ext cx="1905635" cy="537210"/>
                      </a:xfrm>
                      <a:prstGeom prst="rect">
                        <a:avLst/>
                      </a:prstGeom>
                      <a:noFill/>
                      <a:ln w="38100">
                        <a:noFill/>
                        <a:miter/>
                      </a:ln>
                    </p:spPr>
                  </p:pic>
                </p:oleObj>
              </mc:Fallback>
            </mc:AlternateContent>
          </a:graphicData>
        </a:graphic>
      </p:graphicFrame>
      <p:graphicFrame>
        <p:nvGraphicFramePr>
          <p:cNvPr id="9" name="对象 -2147482422"/>
          <p:cNvGraphicFramePr>
            <a:graphicFrameLocks noChangeAspect="1"/>
          </p:cNvGraphicFramePr>
          <p:nvPr/>
        </p:nvGraphicFramePr>
        <p:xfrm>
          <a:off x="5723255" y="5106670"/>
          <a:ext cx="1659890" cy="613410"/>
        </p:xfrm>
        <a:graphic>
          <a:graphicData uri="http://schemas.openxmlformats.org/presentationml/2006/ole">
            <mc:AlternateContent xmlns:mc="http://schemas.openxmlformats.org/markup-compatibility/2006">
              <mc:Choice xmlns:v="urn:schemas-microsoft-com:vml" Requires="v">
                <p:oleObj spid="_x0000_s27183" r:id="rId14" imgW="1168400" imgH="431800" progId="Equation.KSEE3">
                  <p:embed/>
                </p:oleObj>
              </mc:Choice>
              <mc:Fallback>
                <p:oleObj r:id="rId14" imgW="1168400" imgH="431800" progId="Equation.KSEE3">
                  <p:embed/>
                  <p:pic>
                    <p:nvPicPr>
                      <p:cNvPr id="0" name="图片 41"/>
                      <p:cNvPicPr/>
                      <p:nvPr/>
                    </p:nvPicPr>
                    <p:blipFill>
                      <a:blip r:embed="rId15"/>
                      <a:stretch>
                        <a:fillRect/>
                      </a:stretch>
                    </p:blipFill>
                    <p:spPr>
                      <a:xfrm>
                        <a:off x="5723255" y="5106670"/>
                        <a:ext cx="1659890" cy="613410"/>
                      </a:xfrm>
                      <a:prstGeom prst="rect">
                        <a:avLst/>
                      </a:prstGeom>
                      <a:noFill/>
                      <a:ln w="38100">
                        <a:noFill/>
                        <a:miter/>
                      </a:ln>
                    </p:spPr>
                  </p:pic>
                </p:oleObj>
              </mc:Fallback>
            </mc:AlternateContent>
          </a:graphicData>
        </a:graphic>
      </p:graphicFrame>
      <p:graphicFrame>
        <p:nvGraphicFramePr>
          <p:cNvPr id="10" name="对象 -2147482481"/>
          <p:cNvGraphicFramePr>
            <a:graphicFrameLocks noChangeAspect="1"/>
          </p:cNvGraphicFramePr>
          <p:nvPr/>
        </p:nvGraphicFramePr>
        <p:xfrm>
          <a:off x="7531100" y="5243195"/>
          <a:ext cx="678815" cy="339725"/>
        </p:xfrm>
        <a:graphic>
          <a:graphicData uri="http://schemas.openxmlformats.org/presentationml/2006/ole">
            <mc:AlternateContent xmlns:mc="http://schemas.openxmlformats.org/markup-compatibility/2006">
              <mc:Choice xmlns:v="urn:schemas-microsoft-com:vml" Requires="v">
                <p:oleObj spid="_x0000_s27184" r:id="rId16" imgW="431800" imgH="215900" progId="Equation.KSEE3">
                  <p:embed/>
                </p:oleObj>
              </mc:Choice>
              <mc:Fallback>
                <p:oleObj r:id="rId16" imgW="431800" imgH="215900" progId="Equation.KSEE3">
                  <p:embed/>
                  <p:pic>
                    <p:nvPicPr>
                      <p:cNvPr id="0" name="图片 42"/>
                      <p:cNvPicPr/>
                      <p:nvPr/>
                    </p:nvPicPr>
                    <p:blipFill>
                      <a:blip r:embed="rId17"/>
                      <a:stretch>
                        <a:fillRect/>
                      </a:stretch>
                    </p:blipFill>
                    <p:spPr>
                      <a:xfrm>
                        <a:off x="7531100" y="5243195"/>
                        <a:ext cx="678815" cy="339725"/>
                      </a:xfrm>
                      <a:prstGeom prst="rect">
                        <a:avLst/>
                      </a:prstGeom>
                      <a:noFill/>
                      <a:ln w="38100">
                        <a:noFill/>
                        <a:miter/>
                      </a:ln>
                    </p:spPr>
                  </p:pic>
                </p:oleObj>
              </mc:Fallback>
            </mc:AlternateContent>
          </a:graphicData>
        </a:graphic>
      </p:graphicFrame>
      <p:sp>
        <p:nvSpPr>
          <p:cNvPr id="11" name="文本框 10"/>
          <p:cNvSpPr txBox="1"/>
          <p:nvPr/>
        </p:nvSpPr>
        <p:spPr>
          <a:xfrm>
            <a:off x="5170170" y="1538605"/>
            <a:ext cx="3729990" cy="120032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注意：</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课本</a:t>
            </a:r>
            <a:r>
              <a:rPr lang="en-US" altLang="zh-CN" dirty="0">
                <a:latin typeface="+mj-lt"/>
                <a:ea typeface="宋体" panose="02010600030101010101" pitchFamily="2" charset="-122"/>
              </a:rPr>
              <a:t>P78</a:t>
            </a:r>
            <a:r>
              <a:rPr lang="zh-CN" altLang="en-US" dirty="0">
                <a:latin typeface="宋体" panose="02010600030101010101" pitchFamily="2" charset="-122"/>
                <a:ea typeface="宋体" panose="02010600030101010101" pitchFamily="2" charset="-122"/>
              </a:rPr>
              <a:t>页，（</a:t>
            </a:r>
            <a:r>
              <a:rPr lang="en-US" altLang="zh-CN" dirty="0">
                <a:latin typeface="+mj-lt"/>
                <a:ea typeface="宋体" panose="02010600030101010101" pitchFamily="2" charset="-122"/>
              </a:rPr>
              <a:t>2-31</a:t>
            </a:r>
            <a:r>
              <a:rPr lang="zh-CN" altLang="en-US" dirty="0">
                <a:latin typeface="+mj-lt"/>
                <a:ea typeface="宋体" panose="02010600030101010101" pitchFamily="2" charset="-122"/>
              </a:rPr>
              <a:t>）（</a:t>
            </a:r>
            <a:r>
              <a:rPr lang="en-US" altLang="zh-CN" dirty="0">
                <a:latin typeface="+mj-lt"/>
                <a:ea typeface="宋体" panose="02010600030101010101" pitchFamily="2" charset="-122"/>
              </a:rPr>
              <a:t>2-32</a:t>
            </a:r>
            <a:r>
              <a:rPr lang="zh-CN" altLang="en-US" dirty="0">
                <a:latin typeface="+mj-lt"/>
                <a:ea typeface="宋体" panose="02010600030101010101" pitchFamily="2" charset="-122"/>
              </a:rPr>
              <a:t>）</a:t>
            </a:r>
            <a:r>
              <a:rPr lang="zh-CN" altLang="en-US" dirty="0">
                <a:latin typeface="宋体" panose="02010600030101010101" pitchFamily="2" charset="-122"/>
                <a:ea typeface="宋体" panose="02010600030101010101" pitchFamily="2" charset="-122"/>
              </a:rPr>
              <a:t>为分界面衔接条件</a:t>
            </a:r>
            <a:r>
              <a:rPr lang="zh-CN" altLang="en-US" dirty="0">
                <a:latin typeface="+mj-lt"/>
                <a:ea typeface="宋体" panose="02010600030101010101" pitchFamily="2" charset="-122"/>
              </a:rPr>
              <a:t>，（</a:t>
            </a:r>
            <a:r>
              <a:rPr lang="en-US" altLang="zh-CN" dirty="0">
                <a:latin typeface="+mj-lt"/>
                <a:ea typeface="宋体" panose="02010600030101010101" pitchFamily="2" charset="-122"/>
              </a:rPr>
              <a:t>2-31</a:t>
            </a:r>
            <a:r>
              <a:rPr lang="zh-CN" altLang="en-US" dirty="0">
                <a:latin typeface="+mj-lt"/>
                <a:ea typeface="宋体" panose="02010600030101010101" pitchFamily="2" charset="-122"/>
              </a:rPr>
              <a:t>）</a:t>
            </a:r>
            <a:r>
              <a:rPr lang="zh-CN" altLang="en-US" dirty="0">
                <a:latin typeface="宋体" panose="02010600030101010101" pitchFamily="2" charset="-122"/>
                <a:ea typeface="宋体" panose="02010600030101010101" pitchFamily="2" charset="-122"/>
              </a:rPr>
              <a:t>式本质上就是电流连续性原理</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600583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a:t>
            </a:r>
            <a:r>
              <a:rPr lang="zh-CN" altLang="en-US" sz="2160" b="1">
                <a:solidFill>
                  <a:srgbClr val="0070C0"/>
                </a:solidFill>
                <a:latin typeface="Arial" panose="020B0604020202020204" pitchFamily="34" charset="0"/>
                <a:ea typeface="微软雅黑" panose="020B0503020204020204" charset="-122"/>
                <a:sym typeface="+mn-ea"/>
              </a:rPr>
              <a:t>恒定电场基本方程.分界面上的衔接条件</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36</a:t>
            </a:fld>
            <a:endParaRPr lang="zh-CN" dirty="0"/>
          </a:p>
        </p:txBody>
      </p:sp>
      <p:sp>
        <p:nvSpPr>
          <p:cNvPr id="104" name="文本框 103"/>
          <p:cNvSpPr txBox="1"/>
          <p:nvPr/>
        </p:nvSpPr>
        <p:spPr>
          <a:xfrm>
            <a:off x="939800" y="1208405"/>
            <a:ext cx="3987800" cy="368300"/>
          </a:xfrm>
          <a:prstGeom prst="rect">
            <a:avLst/>
          </a:prstGeom>
          <a:noFill/>
          <a:ln w="9525">
            <a:noFill/>
          </a:ln>
        </p:spPr>
        <p:txBody>
          <a:bodyPr wrap="square">
            <a:spAutoFit/>
          </a:bodyPr>
          <a:lstStyle/>
          <a:p>
            <a:pPr marL="0" indent="152400"/>
            <a:r>
              <a:rPr lang="en-US" sz="1800" b="0">
                <a:latin typeface="宋体" panose="02010600030101010101" pitchFamily="2" charset="-122"/>
                <a:ea typeface="宋体" panose="02010600030101010101" pitchFamily="2" charset="-122"/>
              </a:rPr>
              <a:t> </a:t>
            </a:r>
            <a:r>
              <a:rPr lang="zh-CN" sz="1800" b="0">
                <a:ea typeface="宋体" panose="02010600030101010101" pitchFamily="2" charset="-122"/>
              </a:rPr>
              <a:t>由此可得到弧片内的电位分布为：</a:t>
            </a:r>
            <a:endParaRPr lang="zh-CN" altLang="en-US" sz="1800"/>
          </a:p>
        </p:txBody>
      </p:sp>
      <p:graphicFrame>
        <p:nvGraphicFramePr>
          <p:cNvPr id="3" name="对象 -2147482480"/>
          <p:cNvGraphicFramePr>
            <a:graphicFrameLocks noChangeAspect="1"/>
          </p:cNvGraphicFramePr>
          <p:nvPr/>
        </p:nvGraphicFramePr>
        <p:xfrm>
          <a:off x="1864995" y="1771650"/>
          <a:ext cx="2011680" cy="325755"/>
        </p:xfrm>
        <a:graphic>
          <a:graphicData uri="http://schemas.openxmlformats.org/presentationml/2006/ole">
            <mc:AlternateContent xmlns:mc="http://schemas.openxmlformats.org/markup-compatibility/2006">
              <mc:Choice xmlns:v="urn:schemas-microsoft-com:vml" Requires="v">
                <p:oleObj spid="_x0000_s28209" r:id="rId4" imgW="1333500" imgH="215900" progId="Equation.KSEE3">
                  <p:embed/>
                </p:oleObj>
              </mc:Choice>
              <mc:Fallback>
                <p:oleObj r:id="rId4" imgW="1333500" imgH="215900" progId="Equation.KSEE3">
                  <p:embed/>
                  <p:pic>
                    <p:nvPicPr>
                      <p:cNvPr id="0" name="图片 3075"/>
                      <p:cNvPicPr/>
                      <p:nvPr/>
                    </p:nvPicPr>
                    <p:blipFill>
                      <a:blip r:embed="rId5"/>
                      <a:stretch>
                        <a:fillRect/>
                      </a:stretch>
                    </p:blipFill>
                    <p:spPr>
                      <a:xfrm>
                        <a:off x="1864995" y="1771650"/>
                        <a:ext cx="2011680" cy="325755"/>
                      </a:xfrm>
                      <a:prstGeom prst="rect">
                        <a:avLst/>
                      </a:prstGeom>
                      <a:noFill/>
                      <a:ln w="38100">
                        <a:noFill/>
                        <a:miter/>
                      </a:ln>
                    </p:spPr>
                  </p:pic>
                </p:oleObj>
              </mc:Fallback>
            </mc:AlternateContent>
          </a:graphicData>
        </a:graphic>
      </p:graphicFrame>
      <p:graphicFrame>
        <p:nvGraphicFramePr>
          <p:cNvPr id="4" name="对象 -2147482479"/>
          <p:cNvGraphicFramePr>
            <a:graphicFrameLocks noChangeAspect="1"/>
          </p:cNvGraphicFramePr>
          <p:nvPr/>
        </p:nvGraphicFramePr>
        <p:xfrm>
          <a:off x="4086860" y="1766570"/>
          <a:ext cx="1460500" cy="330835"/>
        </p:xfrm>
        <a:graphic>
          <a:graphicData uri="http://schemas.openxmlformats.org/presentationml/2006/ole">
            <mc:AlternateContent xmlns:mc="http://schemas.openxmlformats.org/markup-compatibility/2006">
              <mc:Choice xmlns:v="urn:schemas-microsoft-com:vml" Requires="v">
                <p:oleObj spid="_x0000_s28210" r:id="rId6" imgW="952500" imgH="215900" progId="Equation.KSEE3">
                  <p:embed/>
                </p:oleObj>
              </mc:Choice>
              <mc:Fallback>
                <p:oleObj r:id="rId6" imgW="952500" imgH="215900" progId="Equation.KSEE3">
                  <p:embed/>
                  <p:pic>
                    <p:nvPicPr>
                      <p:cNvPr id="0" name="图片 21"/>
                      <p:cNvPicPr/>
                      <p:nvPr/>
                    </p:nvPicPr>
                    <p:blipFill>
                      <a:blip r:embed="rId7"/>
                      <a:stretch>
                        <a:fillRect/>
                      </a:stretch>
                    </p:blipFill>
                    <p:spPr>
                      <a:xfrm>
                        <a:off x="4086860" y="1766570"/>
                        <a:ext cx="1460500" cy="330835"/>
                      </a:xfrm>
                      <a:prstGeom prst="rect">
                        <a:avLst/>
                      </a:prstGeom>
                      <a:noFill/>
                      <a:ln w="38100">
                        <a:noFill/>
                        <a:miter/>
                      </a:ln>
                    </p:spPr>
                  </p:pic>
                </p:oleObj>
              </mc:Fallback>
            </mc:AlternateContent>
          </a:graphicData>
        </a:graphic>
      </p:graphicFrame>
      <p:sp>
        <p:nvSpPr>
          <p:cNvPr id="23" name="文本框 22"/>
          <p:cNvSpPr txBox="1"/>
          <p:nvPr/>
        </p:nvSpPr>
        <p:spPr>
          <a:xfrm>
            <a:off x="1165225" y="2334260"/>
            <a:ext cx="810260" cy="368300"/>
          </a:xfrm>
          <a:prstGeom prst="rect">
            <a:avLst/>
          </a:prstGeom>
          <a:noFill/>
          <a:ln w="9525">
            <a:noFill/>
          </a:ln>
        </p:spPr>
        <p:txBody>
          <a:bodyPr wrap="square">
            <a:spAutoFit/>
          </a:bodyPr>
          <a:lstStyle/>
          <a:p>
            <a:pPr marL="0" indent="0"/>
            <a:r>
              <a:rPr lang="zh-CN" sz="1800" b="0">
                <a:ea typeface="宋体" panose="02010600030101010101" pitchFamily="2" charset="-122"/>
              </a:rPr>
              <a:t>（2）</a:t>
            </a:r>
            <a:endParaRPr lang="zh-CN" altLang="en-US" sz="1800"/>
          </a:p>
        </p:txBody>
      </p:sp>
      <p:sp>
        <p:nvSpPr>
          <p:cNvPr id="25" name="文本框 24"/>
          <p:cNvSpPr txBox="1"/>
          <p:nvPr/>
        </p:nvSpPr>
        <p:spPr>
          <a:xfrm>
            <a:off x="1165225" y="2918460"/>
            <a:ext cx="3869690" cy="368300"/>
          </a:xfrm>
          <a:prstGeom prst="rect">
            <a:avLst/>
          </a:prstGeom>
          <a:noFill/>
          <a:ln w="9525">
            <a:noFill/>
          </a:ln>
        </p:spPr>
        <p:txBody>
          <a:bodyPr wrap="square">
            <a:spAutoFit/>
          </a:bodyPr>
          <a:lstStyle/>
          <a:p>
            <a:pPr marL="0" indent="0"/>
            <a:r>
              <a:rPr lang="zh-CN" sz="1800" b="0">
                <a:ea typeface="宋体" panose="02010600030101010101" pitchFamily="2" charset="-122"/>
              </a:rPr>
              <a:t>再利用分界面上电流密度的衔接条件</a:t>
            </a:r>
            <a:endParaRPr lang="zh-CN" altLang="en-US" sz="1800"/>
          </a:p>
        </p:txBody>
      </p:sp>
      <p:graphicFrame>
        <p:nvGraphicFramePr>
          <p:cNvPr id="7" name="对象 -2147482477"/>
          <p:cNvGraphicFramePr>
            <a:graphicFrameLocks noChangeAspect="1"/>
          </p:cNvGraphicFramePr>
          <p:nvPr/>
        </p:nvGraphicFramePr>
        <p:xfrm>
          <a:off x="4927600" y="2948305"/>
          <a:ext cx="845820" cy="338455"/>
        </p:xfrm>
        <a:graphic>
          <a:graphicData uri="http://schemas.openxmlformats.org/presentationml/2006/ole">
            <mc:AlternateContent xmlns:mc="http://schemas.openxmlformats.org/markup-compatibility/2006">
              <mc:Choice xmlns:v="urn:schemas-microsoft-com:vml" Requires="v">
                <p:oleObj spid="_x0000_s28211" r:id="rId8" imgW="571500" imgH="228600" progId="Equation.KSEE3">
                  <p:embed/>
                </p:oleObj>
              </mc:Choice>
              <mc:Fallback>
                <p:oleObj r:id="rId8" imgW="571500" imgH="228600" progId="Equation.KSEE3">
                  <p:embed/>
                  <p:pic>
                    <p:nvPicPr>
                      <p:cNvPr id="0" name="图片 39"/>
                      <p:cNvPicPr/>
                      <p:nvPr/>
                    </p:nvPicPr>
                    <p:blipFill>
                      <a:blip r:embed="rId9"/>
                      <a:stretch>
                        <a:fillRect/>
                      </a:stretch>
                    </p:blipFill>
                    <p:spPr>
                      <a:xfrm>
                        <a:off x="4927600" y="2948305"/>
                        <a:ext cx="845820" cy="338455"/>
                      </a:xfrm>
                      <a:prstGeom prst="rect">
                        <a:avLst/>
                      </a:prstGeom>
                      <a:noFill/>
                      <a:ln w="38100">
                        <a:noFill/>
                        <a:miter/>
                      </a:ln>
                    </p:spPr>
                  </p:pic>
                </p:oleObj>
              </mc:Fallback>
            </mc:AlternateContent>
          </a:graphicData>
        </a:graphic>
      </p:graphicFrame>
      <p:sp>
        <p:nvSpPr>
          <p:cNvPr id="41" name="文本框 40"/>
          <p:cNvSpPr txBox="1"/>
          <p:nvPr/>
        </p:nvSpPr>
        <p:spPr>
          <a:xfrm>
            <a:off x="1033145" y="3286760"/>
            <a:ext cx="1516380" cy="368300"/>
          </a:xfrm>
          <a:prstGeom prst="rect">
            <a:avLst/>
          </a:prstGeom>
          <a:noFill/>
          <a:ln w="9525">
            <a:noFill/>
          </a:ln>
        </p:spPr>
        <p:txBody>
          <a:bodyPr wrap="square">
            <a:spAutoFit/>
          </a:bodyPr>
          <a:lstStyle/>
          <a:p>
            <a:pPr marL="0" indent="152400"/>
            <a:r>
              <a:rPr lang="zh-CN" sz="1800" b="0">
                <a:ea typeface="宋体" panose="02010600030101010101" pitchFamily="2" charset="-122"/>
              </a:rPr>
              <a:t>由此可得到</a:t>
            </a:r>
            <a:endParaRPr lang="zh-CN" altLang="en-US" sz="1800"/>
          </a:p>
        </p:txBody>
      </p:sp>
      <p:sp>
        <p:nvSpPr>
          <p:cNvPr id="43" name="文本框 42"/>
          <p:cNvSpPr txBox="1"/>
          <p:nvPr/>
        </p:nvSpPr>
        <p:spPr>
          <a:xfrm>
            <a:off x="939800" y="4451985"/>
            <a:ext cx="2082800" cy="368300"/>
          </a:xfrm>
          <a:prstGeom prst="rect">
            <a:avLst/>
          </a:prstGeom>
          <a:noFill/>
          <a:ln w="9525">
            <a:noFill/>
          </a:ln>
        </p:spPr>
        <p:txBody>
          <a:bodyPr wrap="square">
            <a:spAutoFit/>
          </a:bodyPr>
          <a:lstStyle/>
          <a:p>
            <a:pPr marL="0" indent="0"/>
            <a:r>
              <a:rPr lang="en-US" sz="1800" b="0">
                <a:latin typeface="宋体" panose="02010600030101010101" pitchFamily="2" charset="-122"/>
                <a:ea typeface="宋体" panose="02010600030101010101" pitchFamily="2" charset="-122"/>
              </a:rPr>
              <a:t>  </a:t>
            </a:r>
            <a:r>
              <a:rPr lang="zh-CN" sz="1800" b="0">
                <a:ea typeface="宋体" panose="02010600030101010101" pitchFamily="2" charset="-122"/>
              </a:rPr>
              <a:t>弧片内的总电流</a:t>
            </a:r>
            <a:endParaRPr lang="zh-CN" altLang="en-US" sz="1800"/>
          </a:p>
        </p:txBody>
      </p:sp>
      <p:sp>
        <p:nvSpPr>
          <p:cNvPr id="45" name="文本框 44"/>
          <p:cNvSpPr txBox="1"/>
          <p:nvPr/>
        </p:nvSpPr>
        <p:spPr>
          <a:xfrm>
            <a:off x="1231265" y="5489575"/>
            <a:ext cx="744220" cy="368300"/>
          </a:xfrm>
          <a:prstGeom prst="rect">
            <a:avLst/>
          </a:prstGeom>
          <a:noFill/>
          <a:ln w="9525">
            <a:noFill/>
          </a:ln>
        </p:spPr>
        <p:txBody>
          <a:bodyPr wrap="square">
            <a:spAutoFit/>
          </a:bodyPr>
          <a:lstStyle/>
          <a:p>
            <a:pPr marL="0" indent="0"/>
            <a:r>
              <a:rPr lang="zh-CN" sz="1800" b="0">
                <a:ea typeface="宋体" panose="02010600030101010101" pitchFamily="2" charset="-122"/>
              </a:rPr>
              <a:t>式中</a:t>
            </a:r>
            <a:endParaRPr lang="zh-CN" altLang="en-US" sz="1800"/>
          </a:p>
        </p:txBody>
      </p:sp>
      <p:graphicFrame>
        <p:nvGraphicFramePr>
          <p:cNvPr id="10" name="对象 -2147482474"/>
          <p:cNvGraphicFramePr>
            <a:graphicFrameLocks noChangeAspect="1"/>
          </p:cNvGraphicFramePr>
          <p:nvPr>
            <p:extLst>
              <p:ext uri="{D42A27DB-BD31-4B8C-83A1-F6EECF244321}">
                <p14:modId xmlns:p14="http://schemas.microsoft.com/office/powerpoint/2010/main" val="2237653490"/>
              </p:ext>
            </p:extLst>
          </p:nvPr>
        </p:nvGraphicFramePr>
        <p:xfrm>
          <a:off x="1824355" y="5524500"/>
          <a:ext cx="1003935" cy="297815"/>
        </p:xfrm>
        <a:graphic>
          <a:graphicData uri="http://schemas.openxmlformats.org/presentationml/2006/ole">
            <mc:AlternateContent xmlns:mc="http://schemas.openxmlformats.org/markup-compatibility/2006">
              <mc:Choice xmlns:v="urn:schemas-microsoft-com:vml" Requires="v">
                <p:oleObj spid="_x0000_s28212" r:id="rId10" imgW="596900" imgH="177165" progId="Equation.KSEE3">
                  <p:embed/>
                </p:oleObj>
              </mc:Choice>
              <mc:Fallback>
                <p:oleObj r:id="rId10" imgW="596900" imgH="177165" progId="Equation.KSEE3">
                  <p:embed/>
                  <p:pic>
                    <p:nvPicPr>
                      <p:cNvPr id="0" name="图片 45"/>
                      <p:cNvPicPr/>
                      <p:nvPr/>
                    </p:nvPicPr>
                    <p:blipFill>
                      <a:blip r:embed="rId11"/>
                      <a:stretch>
                        <a:fillRect/>
                      </a:stretch>
                    </p:blipFill>
                    <p:spPr>
                      <a:xfrm>
                        <a:off x="1824355" y="5524500"/>
                        <a:ext cx="1003935" cy="297815"/>
                      </a:xfrm>
                      <a:prstGeom prst="rect">
                        <a:avLst/>
                      </a:prstGeom>
                      <a:noFill/>
                      <a:ln w="38100">
                        <a:noFill/>
                        <a:miter/>
                      </a:ln>
                    </p:spPr>
                  </p:pic>
                </p:oleObj>
              </mc:Fallback>
            </mc:AlternateContent>
          </a:graphicData>
        </a:graphic>
      </p:graphicFrame>
      <p:sp>
        <p:nvSpPr>
          <p:cNvPr id="47" name="文本框 46"/>
          <p:cNvSpPr txBox="1"/>
          <p:nvPr/>
        </p:nvSpPr>
        <p:spPr>
          <a:xfrm>
            <a:off x="2720975" y="5511800"/>
            <a:ext cx="2206625" cy="368300"/>
          </a:xfrm>
          <a:prstGeom prst="rect">
            <a:avLst/>
          </a:prstGeom>
          <a:noFill/>
          <a:ln w="9525">
            <a:noFill/>
          </a:ln>
        </p:spPr>
        <p:txBody>
          <a:bodyPr wrap="square">
            <a:spAutoFit/>
          </a:bodyPr>
          <a:lstStyle/>
          <a:p>
            <a:pPr marL="0" indent="0"/>
            <a:r>
              <a:rPr lang="zh-CN" sz="1800" b="0" dirty="0">
                <a:ea typeface="宋体" panose="02010600030101010101" pitchFamily="2" charset="-122"/>
              </a:rPr>
              <a:t>,是薄钢片的厚度。</a:t>
            </a:r>
            <a:endParaRPr lang="zh-CN" altLang="en-US" sz="1800" dirty="0"/>
          </a:p>
        </p:txBody>
      </p:sp>
      <p:graphicFrame>
        <p:nvGraphicFramePr>
          <p:cNvPr id="12" name="对象 11"/>
          <p:cNvGraphicFramePr>
            <a:graphicFrameLocks noChangeAspect="1"/>
          </p:cNvGraphicFramePr>
          <p:nvPr>
            <p:extLst>
              <p:ext uri="{D42A27DB-BD31-4B8C-83A1-F6EECF244321}">
                <p14:modId xmlns:p14="http://schemas.microsoft.com/office/powerpoint/2010/main" val="1134028501"/>
              </p:ext>
            </p:extLst>
          </p:nvPr>
        </p:nvGraphicFramePr>
        <p:xfrm>
          <a:off x="1864995" y="2293620"/>
          <a:ext cx="2218004" cy="600710"/>
        </p:xfrm>
        <a:graphic>
          <a:graphicData uri="http://schemas.openxmlformats.org/presentationml/2006/ole">
            <mc:AlternateContent xmlns:mc="http://schemas.openxmlformats.org/markup-compatibility/2006">
              <mc:Choice xmlns:v="urn:schemas-microsoft-com:vml" Requires="v">
                <p:oleObj spid="_x0000_s28213" name="AxMath" r:id="rId12" imgW="1294920" imgH="351000" progId="Equation.AxMath">
                  <p:embed/>
                </p:oleObj>
              </mc:Choice>
              <mc:Fallback>
                <p:oleObj name="AxMath" r:id="rId12" imgW="1294920" imgH="351000" progId="Equation.AxMath">
                  <p:embed/>
                  <p:pic>
                    <p:nvPicPr>
                      <p:cNvPr id="0" name=""/>
                      <p:cNvPicPr/>
                      <p:nvPr/>
                    </p:nvPicPr>
                    <p:blipFill>
                      <a:blip r:embed="rId13"/>
                      <a:stretch>
                        <a:fillRect/>
                      </a:stretch>
                    </p:blipFill>
                    <p:spPr>
                      <a:xfrm>
                        <a:off x="1864995" y="2293620"/>
                        <a:ext cx="2218004" cy="60071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065604097"/>
              </p:ext>
            </p:extLst>
          </p:nvPr>
        </p:nvGraphicFramePr>
        <p:xfrm>
          <a:off x="2269491" y="3689448"/>
          <a:ext cx="2810510" cy="600513"/>
        </p:xfrm>
        <a:graphic>
          <a:graphicData uri="http://schemas.openxmlformats.org/presentationml/2006/ole">
            <mc:AlternateContent xmlns:mc="http://schemas.openxmlformats.org/markup-compatibility/2006">
              <mc:Choice xmlns:v="urn:schemas-microsoft-com:vml" Requires="v">
                <p:oleObj spid="_x0000_s28214" name="AxMath" r:id="rId14" imgW="1649520" imgH="352800" progId="Equation.AxMath">
                  <p:embed/>
                </p:oleObj>
              </mc:Choice>
              <mc:Fallback>
                <p:oleObj name="AxMath" r:id="rId14" imgW="1649520" imgH="352800" progId="Equation.AxMath">
                  <p:embed/>
                  <p:pic>
                    <p:nvPicPr>
                      <p:cNvPr id="0" name=""/>
                      <p:cNvPicPr/>
                      <p:nvPr/>
                    </p:nvPicPr>
                    <p:blipFill>
                      <a:blip r:embed="rId15"/>
                      <a:stretch>
                        <a:fillRect/>
                      </a:stretch>
                    </p:blipFill>
                    <p:spPr>
                      <a:xfrm>
                        <a:off x="2269491" y="3689448"/>
                        <a:ext cx="2810510" cy="600513"/>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320212850"/>
              </p:ext>
            </p:extLst>
          </p:nvPr>
        </p:nvGraphicFramePr>
        <p:xfrm>
          <a:off x="1875155" y="4873013"/>
          <a:ext cx="4813300" cy="528910"/>
        </p:xfrm>
        <a:graphic>
          <a:graphicData uri="http://schemas.openxmlformats.org/presentationml/2006/ole">
            <mc:AlternateContent xmlns:mc="http://schemas.openxmlformats.org/markup-compatibility/2006">
              <mc:Choice xmlns:v="urn:schemas-microsoft-com:vml" Requires="v">
                <p:oleObj spid="_x0000_s28215" name="AxMath" r:id="rId16" imgW="3452040" imgH="378720" progId="Equation.AxMath">
                  <p:embed/>
                </p:oleObj>
              </mc:Choice>
              <mc:Fallback>
                <p:oleObj name="AxMath" r:id="rId16" imgW="3452040" imgH="378720" progId="Equation.AxMath">
                  <p:embed/>
                  <p:pic>
                    <p:nvPicPr>
                      <p:cNvPr id="0" name=""/>
                      <p:cNvPicPr/>
                      <p:nvPr/>
                    </p:nvPicPr>
                    <p:blipFill>
                      <a:blip r:embed="rId17"/>
                      <a:stretch>
                        <a:fillRect/>
                      </a:stretch>
                    </p:blipFill>
                    <p:spPr>
                      <a:xfrm>
                        <a:off x="1875155" y="4873013"/>
                        <a:ext cx="4813300" cy="528910"/>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604393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a:t>
            </a:r>
            <a:r>
              <a:rPr lang="zh-CN" altLang="en-US" sz="2160" b="1">
                <a:solidFill>
                  <a:srgbClr val="0070C0"/>
                </a:solidFill>
                <a:latin typeface="Arial" panose="020B0604020202020204" pitchFamily="34" charset="0"/>
                <a:ea typeface="微软雅黑" panose="020B0503020204020204" charset="-122"/>
                <a:sym typeface="+mn-ea"/>
              </a:rPr>
              <a:t>恒定电场基本方程.分界面上的衔接条件</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37</a:t>
            </a:fld>
            <a:endParaRPr lang="zh-CN" dirty="0"/>
          </a:p>
        </p:txBody>
      </p:sp>
      <p:sp>
        <p:nvSpPr>
          <p:cNvPr id="104" name="文本框 103"/>
          <p:cNvSpPr txBox="1"/>
          <p:nvPr/>
        </p:nvSpPr>
        <p:spPr>
          <a:xfrm>
            <a:off x="923290" y="1233805"/>
            <a:ext cx="1819910" cy="368300"/>
          </a:xfrm>
          <a:prstGeom prst="rect">
            <a:avLst/>
          </a:prstGeom>
          <a:noFill/>
          <a:ln w="9525">
            <a:noFill/>
          </a:ln>
        </p:spPr>
        <p:txBody>
          <a:bodyPr wrap="square">
            <a:spAutoFit/>
          </a:bodyPr>
          <a:lstStyle/>
          <a:p>
            <a:pPr marL="0" indent="0"/>
            <a:r>
              <a:rPr lang="zh-CN" sz="1800" b="0">
                <a:ea typeface="宋体" panose="02010600030101010101" pitchFamily="2" charset="-122"/>
              </a:rPr>
              <a:t>弧片的电阻：</a:t>
            </a:r>
            <a:endParaRPr lang="zh-CN" altLang="en-US" sz="1800"/>
          </a:p>
        </p:txBody>
      </p:sp>
      <p:graphicFrame>
        <p:nvGraphicFramePr>
          <p:cNvPr id="3" name="对象 -2147482473"/>
          <p:cNvGraphicFramePr>
            <a:graphicFrameLocks noChangeAspect="1"/>
          </p:cNvGraphicFramePr>
          <p:nvPr/>
        </p:nvGraphicFramePr>
        <p:xfrm>
          <a:off x="2779395" y="1591945"/>
          <a:ext cx="2165350" cy="621665"/>
        </p:xfrm>
        <a:graphic>
          <a:graphicData uri="http://schemas.openxmlformats.org/presentationml/2006/ole">
            <mc:AlternateContent xmlns:mc="http://schemas.openxmlformats.org/markup-compatibility/2006">
              <mc:Choice xmlns:v="urn:schemas-microsoft-com:vml" Requires="v">
                <p:oleObj spid="_x0000_s29349" r:id="rId4" imgW="1371600" imgH="393700" progId="Equation.KSEE3">
                  <p:embed/>
                </p:oleObj>
              </mc:Choice>
              <mc:Fallback>
                <p:oleObj r:id="rId4" imgW="1371600" imgH="393700" progId="Equation.KSEE3">
                  <p:embed/>
                  <p:pic>
                    <p:nvPicPr>
                      <p:cNvPr id="0" name="图片 3075"/>
                      <p:cNvPicPr/>
                      <p:nvPr/>
                    </p:nvPicPr>
                    <p:blipFill>
                      <a:blip r:embed="rId5"/>
                      <a:stretch>
                        <a:fillRect/>
                      </a:stretch>
                    </p:blipFill>
                    <p:spPr>
                      <a:xfrm>
                        <a:off x="2779395" y="1591945"/>
                        <a:ext cx="2165350" cy="621665"/>
                      </a:xfrm>
                      <a:prstGeom prst="rect">
                        <a:avLst/>
                      </a:prstGeom>
                      <a:noFill/>
                      <a:ln w="38100">
                        <a:noFill/>
                        <a:miter/>
                      </a:ln>
                    </p:spPr>
                  </p:pic>
                </p:oleObj>
              </mc:Fallback>
            </mc:AlternateContent>
          </a:graphicData>
        </a:graphic>
      </p:graphicFrame>
      <p:sp>
        <p:nvSpPr>
          <p:cNvPr id="22" name="文本框 21"/>
          <p:cNvSpPr txBox="1"/>
          <p:nvPr/>
        </p:nvSpPr>
        <p:spPr>
          <a:xfrm>
            <a:off x="779145" y="2223770"/>
            <a:ext cx="3286125" cy="368300"/>
          </a:xfrm>
          <a:prstGeom prst="rect">
            <a:avLst/>
          </a:prstGeom>
          <a:noFill/>
          <a:ln w="9525">
            <a:noFill/>
          </a:ln>
        </p:spPr>
        <p:txBody>
          <a:bodyPr wrap="square">
            <a:spAutoFit/>
          </a:bodyPr>
          <a:lstStyle/>
          <a:p>
            <a:pPr marL="0" indent="0"/>
            <a:r>
              <a:rPr lang="zh-CN" sz="1800" b="0" dirty="0">
                <a:ea typeface="宋体" panose="02010600030101010101" pitchFamily="2" charset="-122"/>
              </a:rPr>
              <a:t>（</a:t>
            </a:r>
            <a:r>
              <a:rPr lang="en-US" altLang="zh-CN" sz="1800" b="0" dirty="0">
                <a:ea typeface="宋体" panose="02010600030101010101" pitchFamily="2" charset="-122"/>
              </a:rPr>
              <a:t>3</a:t>
            </a:r>
            <a:r>
              <a:rPr lang="zh-CN" altLang="en-US" sz="1800" b="0" dirty="0">
                <a:ea typeface="宋体" panose="02010600030101010101" pitchFamily="2" charset="-122"/>
              </a:rPr>
              <a:t>）</a:t>
            </a:r>
            <a:r>
              <a:rPr lang="zh-CN" sz="1800" b="0" dirty="0">
                <a:ea typeface="宋体" panose="02010600030101010101" pitchFamily="2" charset="-122"/>
              </a:rPr>
              <a:t>利用分界面上的衔接条件</a:t>
            </a:r>
            <a:endParaRPr lang="zh-CN" altLang="en-US" sz="1800" dirty="0"/>
          </a:p>
        </p:txBody>
      </p:sp>
      <p:graphicFrame>
        <p:nvGraphicFramePr>
          <p:cNvPr id="4" name="对象 -2147482472"/>
          <p:cNvGraphicFramePr>
            <a:graphicFrameLocks noChangeAspect="1"/>
          </p:cNvGraphicFramePr>
          <p:nvPr/>
        </p:nvGraphicFramePr>
        <p:xfrm>
          <a:off x="3964305" y="2234565"/>
          <a:ext cx="1215390" cy="347345"/>
        </p:xfrm>
        <a:graphic>
          <a:graphicData uri="http://schemas.openxmlformats.org/presentationml/2006/ole">
            <mc:AlternateContent xmlns:mc="http://schemas.openxmlformats.org/markup-compatibility/2006">
              <mc:Choice xmlns:v="urn:schemas-microsoft-com:vml" Requires="v">
                <p:oleObj spid="_x0000_s29350" r:id="rId6" imgW="800100" imgH="228600" progId="Equation.KSEE3">
                  <p:embed/>
                </p:oleObj>
              </mc:Choice>
              <mc:Fallback>
                <p:oleObj r:id="rId6" imgW="800100" imgH="228600" progId="Equation.KSEE3">
                  <p:embed/>
                  <p:pic>
                    <p:nvPicPr>
                      <p:cNvPr id="0" name="图片 22"/>
                      <p:cNvPicPr/>
                      <p:nvPr/>
                    </p:nvPicPr>
                    <p:blipFill>
                      <a:blip r:embed="rId7"/>
                      <a:stretch>
                        <a:fillRect/>
                      </a:stretch>
                    </p:blipFill>
                    <p:spPr>
                      <a:xfrm>
                        <a:off x="3964305" y="2234565"/>
                        <a:ext cx="1215390" cy="347345"/>
                      </a:xfrm>
                      <a:prstGeom prst="rect">
                        <a:avLst/>
                      </a:prstGeom>
                      <a:noFill/>
                      <a:ln w="38100">
                        <a:noFill/>
                        <a:miter/>
                      </a:ln>
                    </p:spPr>
                  </p:pic>
                </p:oleObj>
              </mc:Fallback>
            </mc:AlternateContent>
          </a:graphicData>
        </a:graphic>
      </p:graphicFrame>
      <p:sp>
        <p:nvSpPr>
          <p:cNvPr id="24" name="文本框 23"/>
          <p:cNvSpPr txBox="1"/>
          <p:nvPr/>
        </p:nvSpPr>
        <p:spPr>
          <a:xfrm>
            <a:off x="5179695" y="2213610"/>
            <a:ext cx="3657600" cy="368300"/>
          </a:xfrm>
          <a:prstGeom prst="rect">
            <a:avLst/>
          </a:prstGeom>
          <a:noFill/>
          <a:ln w="9525">
            <a:noFill/>
          </a:ln>
        </p:spPr>
        <p:txBody>
          <a:bodyPr wrap="square">
            <a:spAutoFit/>
          </a:bodyPr>
          <a:lstStyle/>
          <a:p>
            <a:pPr marL="0" indent="0"/>
            <a:r>
              <a:rPr lang="zh-CN" sz="1800" b="0">
                <a:ea typeface="宋体" panose="02010600030101010101" pitchFamily="2" charset="-122"/>
              </a:rPr>
              <a:t>则电流密度在分界面上保持连续，</a:t>
            </a:r>
            <a:endParaRPr lang="zh-CN" altLang="en-US" sz="1800"/>
          </a:p>
        </p:txBody>
      </p:sp>
      <p:sp>
        <p:nvSpPr>
          <p:cNvPr id="25" name="文本框 24"/>
          <p:cNvSpPr txBox="1"/>
          <p:nvPr/>
        </p:nvSpPr>
        <p:spPr>
          <a:xfrm>
            <a:off x="779145" y="2592070"/>
            <a:ext cx="1489710" cy="368300"/>
          </a:xfrm>
          <a:prstGeom prst="rect">
            <a:avLst/>
          </a:prstGeom>
          <a:noFill/>
          <a:ln w="9525">
            <a:noFill/>
          </a:ln>
        </p:spPr>
        <p:txBody>
          <a:bodyPr wrap="square">
            <a:spAutoFit/>
          </a:bodyPr>
          <a:lstStyle/>
          <a:p>
            <a:pPr marL="0" indent="0"/>
            <a:r>
              <a:rPr lang="zh-CN" sz="1800" b="0" dirty="0">
                <a:ea typeface="宋体" panose="02010600030101010101" pitchFamily="2" charset="-122"/>
              </a:rPr>
              <a:t>没有突变。</a:t>
            </a:r>
            <a:endParaRPr lang="zh-CN" altLang="en-US" sz="1800" dirty="0"/>
          </a:p>
        </p:txBody>
      </p:sp>
      <p:sp>
        <p:nvSpPr>
          <p:cNvPr id="40" name="文本框 39"/>
          <p:cNvSpPr txBox="1"/>
          <p:nvPr/>
        </p:nvSpPr>
        <p:spPr>
          <a:xfrm>
            <a:off x="1132840" y="3088005"/>
            <a:ext cx="586105" cy="368300"/>
          </a:xfrm>
          <a:prstGeom prst="rect">
            <a:avLst/>
          </a:prstGeom>
          <a:noFill/>
          <a:ln w="9525">
            <a:noFill/>
          </a:ln>
        </p:spPr>
        <p:txBody>
          <a:bodyPr wrap="square">
            <a:spAutoFit/>
          </a:bodyPr>
          <a:lstStyle/>
          <a:p>
            <a:pPr marL="0" indent="0"/>
            <a:r>
              <a:rPr lang="en-US" sz="1200" b="0">
                <a:latin typeface="宋体" panose="02010600030101010101" pitchFamily="2" charset="-122"/>
                <a:ea typeface="宋体" panose="02010600030101010101" pitchFamily="2" charset="-122"/>
              </a:rPr>
              <a:t> </a:t>
            </a:r>
            <a:r>
              <a:rPr lang="zh-CN" sz="1800" b="0">
                <a:ea typeface="宋体" panose="02010600030101010101" pitchFamily="2" charset="-122"/>
              </a:rPr>
              <a:t>因</a:t>
            </a:r>
            <a:endParaRPr lang="zh-CN" altLang="en-US" sz="1800"/>
          </a:p>
        </p:txBody>
      </p:sp>
      <p:graphicFrame>
        <p:nvGraphicFramePr>
          <p:cNvPr id="7" name="对象 -2147482470"/>
          <p:cNvGraphicFramePr>
            <a:graphicFrameLocks noChangeAspect="1"/>
          </p:cNvGraphicFramePr>
          <p:nvPr>
            <p:extLst>
              <p:ext uri="{D42A27DB-BD31-4B8C-83A1-F6EECF244321}">
                <p14:modId xmlns:p14="http://schemas.microsoft.com/office/powerpoint/2010/main" val="1097597031"/>
              </p:ext>
            </p:extLst>
          </p:nvPr>
        </p:nvGraphicFramePr>
        <p:xfrm>
          <a:off x="3341099" y="3049270"/>
          <a:ext cx="871762" cy="422910"/>
        </p:xfrm>
        <a:graphic>
          <a:graphicData uri="http://schemas.openxmlformats.org/presentationml/2006/ole">
            <mc:AlternateContent xmlns:mc="http://schemas.openxmlformats.org/markup-compatibility/2006">
              <mc:Choice xmlns:v="urn:schemas-microsoft-com:vml" Requires="v">
                <p:oleObj spid="_x0000_s29351" r:id="rId8" imgW="444500" imgH="215900" progId="Equation.KSEE3">
                  <p:embed/>
                </p:oleObj>
              </mc:Choice>
              <mc:Fallback>
                <p:oleObj r:id="rId8" imgW="444500" imgH="215900" progId="Equation.KSEE3">
                  <p:embed/>
                  <p:pic>
                    <p:nvPicPr>
                      <p:cNvPr id="0" name="图片 41"/>
                      <p:cNvPicPr/>
                      <p:nvPr/>
                    </p:nvPicPr>
                    <p:blipFill>
                      <a:blip r:embed="rId9"/>
                      <a:stretch>
                        <a:fillRect/>
                      </a:stretch>
                    </p:blipFill>
                    <p:spPr>
                      <a:xfrm>
                        <a:off x="3341099" y="3049270"/>
                        <a:ext cx="871762" cy="422910"/>
                      </a:xfrm>
                      <a:prstGeom prst="rect">
                        <a:avLst/>
                      </a:prstGeom>
                      <a:noFill/>
                      <a:ln w="38100">
                        <a:noFill/>
                        <a:miter/>
                      </a:ln>
                    </p:spPr>
                  </p:pic>
                </p:oleObj>
              </mc:Fallback>
            </mc:AlternateContent>
          </a:graphicData>
        </a:graphic>
      </p:graphicFrame>
      <p:sp>
        <p:nvSpPr>
          <p:cNvPr id="43" name="文本框 42"/>
          <p:cNvSpPr txBox="1"/>
          <p:nvPr/>
        </p:nvSpPr>
        <p:spPr>
          <a:xfrm>
            <a:off x="4200525" y="3106420"/>
            <a:ext cx="4580255" cy="368300"/>
          </a:xfrm>
          <a:prstGeom prst="rect">
            <a:avLst/>
          </a:prstGeom>
          <a:noFill/>
          <a:ln w="9525">
            <a:noFill/>
          </a:ln>
        </p:spPr>
        <p:txBody>
          <a:bodyPr wrap="square">
            <a:spAutoFit/>
          </a:bodyPr>
          <a:lstStyle/>
          <a:p>
            <a:pPr marL="0" indent="0"/>
            <a:r>
              <a:rPr lang="zh-CN" sz="1800" b="0">
                <a:ea typeface="宋体" panose="02010600030101010101" pitchFamily="2" charset="-122"/>
              </a:rPr>
              <a:t>故电场强度在分界面上不连续，有突变。又</a:t>
            </a:r>
            <a:endParaRPr lang="zh-CN" altLang="en-US" sz="1800"/>
          </a:p>
        </p:txBody>
      </p:sp>
      <p:sp>
        <p:nvSpPr>
          <p:cNvPr id="44" name="文本框 43"/>
          <p:cNvSpPr txBox="1"/>
          <p:nvPr/>
        </p:nvSpPr>
        <p:spPr>
          <a:xfrm>
            <a:off x="779145" y="3474720"/>
            <a:ext cx="4165600" cy="368300"/>
          </a:xfrm>
          <a:prstGeom prst="rect">
            <a:avLst/>
          </a:prstGeom>
          <a:noFill/>
          <a:ln w="9525">
            <a:noFill/>
          </a:ln>
        </p:spPr>
        <p:txBody>
          <a:bodyPr wrap="square">
            <a:spAutoFit/>
          </a:bodyPr>
          <a:lstStyle/>
          <a:p>
            <a:pPr marL="0" indent="0"/>
            <a:r>
              <a:rPr lang="zh-CN" sz="1800" b="0">
                <a:ea typeface="宋体" panose="02010600030101010101" pitchFamily="2" charset="-122"/>
              </a:rPr>
              <a:t>因为两种导电媒质的介电常数均可视为</a:t>
            </a:r>
            <a:endParaRPr lang="zh-CN" altLang="en-US" sz="1800"/>
          </a:p>
        </p:txBody>
      </p:sp>
      <p:graphicFrame>
        <p:nvGraphicFramePr>
          <p:cNvPr id="8" name="对象 -2147482469"/>
          <p:cNvGraphicFramePr>
            <a:graphicFrameLocks noChangeAspect="1"/>
          </p:cNvGraphicFramePr>
          <p:nvPr>
            <p:extLst>
              <p:ext uri="{D42A27DB-BD31-4B8C-83A1-F6EECF244321}">
                <p14:modId xmlns:p14="http://schemas.microsoft.com/office/powerpoint/2010/main" val="1544221170"/>
              </p:ext>
            </p:extLst>
          </p:nvPr>
        </p:nvGraphicFramePr>
        <p:xfrm>
          <a:off x="4779963" y="3439160"/>
          <a:ext cx="317500" cy="439420"/>
        </p:xfrm>
        <a:graphic>
          <a:graphicData uri="http://schemas.openxmlformats.org/presentationml/2006/ole">
            <mc:AlternateContent xmlns:mc="http://schemas.openxmlformats.org/markup-compatibility/2006">
              <mc:Choice xmlns:v="urn:schemas-microsoft-com:vml" Requires="v">
                <p:oleObj spid="_x0000_s29352" r:id="rId10" imgW="165100" imgH="228600" progId="Equation.KSEE3">
                  <p:embed/>
                </p:oleObj>
              </mc:Choice>
              <mc:Fallback>
                <p:oleObj r:id="rId10" imgW="165100" imgH="228600" progId="Equation.KSEE3">
                  <p:embed/>
                  <p:pic>
                    <p:nvPicPr>
                      <p:cNvPr id="0" name="图片 44"/>
                      <p:cNvPicPr/>
                      <p:nvPr/>
                    </p:nvPicPr>
                    <p:blipFill>
                      <a:blip r:embed="rId11"/>
                      <a:stretch>
                        <a:fillRect/>
                      </a:stretch>
                    </p:blipFill>
                    <p:spPr>
                      <a:xfrm>
                        <a:off x="4779963" y="3439160"/>
                        <a:ext cx="317500" cy="439420"/>
                      </a:xfrm>
                      <a:prstGeom prst="rect">
                        <a:avLst/>
                      </a:prstGeom>
                      <a:noFill/>
                      <a:ln w="38100">
                        <a:noFill/>
                        <a:miter/>
                      </a:ln>
                    </p:spPr>
                  </p:pic>
                </p:oleObj>
              </mc:Fallback>
            </mc:AlternateContent>
          </a:graphicData>
        </a:graphic>
      </p:graphicFrame>
      <p:sp>
        <p:nvSpPr>
          <p:cNvPr id="46" name="文本框 45"/>
          <p:cNvSpPr txBox="1"/>
          <p:nvPr/>
        </p:nvSpPr>
        <p:spPr>
          <a:xfrm>
            <a:off x="5088890" y="3452495"/>
            <a:ext cx="3997325" cy="368300"/>
          </a:xfrm>
          <a:prstGeom prst="rect">
            <a:avLst/>
          </a:prstGeom>
          <a:noFill/>
          <a:ln w="9525">
            <a:noFill/>
          </a:ln>
        </p:spPr>
        <p:txBody>
          <a:bodyPr wrap="square">
            <a:spAutoFit/>
          </a:bodyPr>
          <a:lstStyle/>
          <a:p>
            <a:pPr marL="0" indent="0"/>
            <a:r>
              <a:rPr lang="zh-CN" sz="1800" b="0">
                <a:ea typeface="宋体" panose="02010600030101010101" pitchFamily="2" charset="-122"/>
              </a:rPr>
              <a:t>，故电位移矢量也不连续，有突变。</a:t>
            </a:r>
            <a:endParaRPr lang="zh-CN" altLang="en-US" sz="1800"/>
          </a:p>
        </p:txBody>
      </p:sp>
      <p:sp>
        <p:nvSpPr>
          <p:cNvPr id="47" name="文本框 46"/>
          <p:cNvSpPr txBox="1"/>
          <p:nvPr/>
        </p:nvSpPr>
        <p:spPr>
          <a:xfrm>
            <a:off x="779145" y="3843020"/>
            <a:ext cx="1261745" cy="368300"/>
          </a:xfrm>
          <a:prstGeom prst="rect">
            <a:avLst/>
          </a:prstGeom>
          <a:noFill/>
          <a:ln w="9525">
            <a:noFill/>
          </a:ln>
        </p:spPr>
        <p:txBody>
          <a:bodyPr wrap="square">
            <a:spAutoFit/>
          </a:bodyPr>
          <a:lstStyle/>
          <a:p>
            <a:pPr marL="0" indent="0"/>
            <a:r>
              <a:rPr lang="zh-CN" sz="1800" b="0">
                <a:ea typeface="宋体" panose="02010600030101010101" pitchFamily="2" charset="-122"/>
              </a:rPr>
              <a:t>（</a:t>
            </a:r>
            <a:r>
              <a:rPr lang="en-US" altLang="zh-CN" sz="1800" b="0">
                <a:ea typeface="宋体" panose="02010600030101010101" pitchFamily="2" charset="-122"/>
              </a:rPr>
              <a:t>4</a:t>
            </a:r>
            <a:r>
              <a:rPr lang="zh-CN" altLang="en-US" sz="1800" b="0">
                <a:ea typeface="宋体" panose="02010600030101010101" pitchFamily="2" charset="-122"/>
              </a:rPr>
              <a:t>）</a:t>
            </a:r>
            <a:r>
              <a:rPr lang="zh-CN" sz="1800" b="0">
                <a:ea typeface="宋体" panose="02010600030101010101" pitchFamily="2" charset="-122"/>
              </a:rPr>
              <a:t>利用</a:t>
            </a:r>
            <a:endParaRPr lang="zh-CN" altLang="en-US" sz="1800"/>
          </a:p>
        </p:txBody>
      </p:sp>
      <p:sp>
        <p:nvSpPr>
          <p:cNvPr id="49" name="文本框 48"/>
          <p:cNvSpPr txBox="1"/>
          <p:nvPr/>
        </p:nvSpPr>
        <p:spPr>
          <a:xfrm>
            <a:off x="3202305" y="3843020"/>
            <a:ext cx="762000" cy="368300"/>
          </a:xfrm>
          <a:prstGeom prst="rect">
            <a:avLst/>
          </a:prstGeom>
          <a:noFill/>
          <a:ln w="9525">
            <a:noFill/>
          </a:ln>
        </p:spPr>
        <p:txBody>
          <a:bodyPr wrap="square">
            <a:spAutoFit/>
          </a:bodyPr>
          <a:lstStyle/>
          <a:p>
            <a:pPr marL="0" indent="0"/>
            <a:r>
              <a:rPr lang="zh-CN" sz="1800" b="0">
                <a:ea typeface="宋体" panose="02010600030101010101" pitchFamily="2" charset="-122"/>
              </a:rPr>
              <a:t>，将</a:t>
            </a:r>
            <a:endParaRPr lang="zh-CN" altLang="en-US" sz="1800"/>
          </a:p>
        </p:txBody>
      </p:sp>
      <p:sp>
        <p:nvSpPr>
          <p:cNvPr id="52" name="文本框 51"/>
          <p:cNvSpPr txBox="1"/>
          <p:nvPr/>
        </p:nvSpPr>
        <p:spPr>
          <a:xfrm>
            <a:off x="5867400" y="3881755"/>
            <a:ext cx="1016000" cy="368300"/>
          </a:xfrm>
          <a:prstGeom prst="rect">
            <a:avLst/>
          </a:prstGeom>
          <a:noFill/>
          <a:ln w="9525">
            <a:noFill/>
          </a:ln>
        </p:spPr>
        <p:txBody>
          <a:bodyPr wrap="square">
            <a:spAutoFit/>
          </a:bodyPr>
          <a:lstStyle/>
          <a:p>
            <a:pPr marL="0" indent="0"/>
            <a:r>
              <a:rPr lang="zh-CN" sz="1800" b="0">
                <a:ea typeface="宋体" panose="02010600030101010101" pitchFamily="2" charset="-122"/>
              </a:rPr>
              <a:t>代入得</a:t>
            </a:r>
            <a:endParaRPr lang="zh-CN" altLang="en-US" sz="1800"/>
          </a:p>
        </p:txBody>
      </p:sp>
      <p:graphicFrame>
        <p:nvGraphicFramePr>
          <p:cNvPr id="12" name="对象 -2147482465"/>
          <p:cNvGraphicFramePr>
            <a:graphicFrameLocks noChangeAspect="1"/>
          </p:cNvGraphicFramePr>
          <p:nvPr/>
        </p:nvGraphicFramePr>
        <p:xfrm>
          <a:off x="2743200" y="4371975"/>
          <a:ext cx="1946275" cy="719455"/>
        </p:xfrm>
        <a:graphic>
          <a:graphicData uri="http://schemas.openxmlformats.org/presentationml/2006/ole">
            <mc:AlternateContent xmlns:mc="http://schemas.openxmlformats.org/markup-compatibility/2006">
              <mc:Choice xmlns:v="urn:schemas-microsoft-com:vml" Requires="v">
                <p:oleObj spid="_x0000_s29353" r:id="rId12" imgW="1168400" imgH="431800" progId="Equation.KSEE3">
                  <p:embed/>
                </p:oleObj>
              </mc:Choice>
              <mc:Fallback>
                <p:oleObj r:id="rId12" imgW="1168400" imgH="431800" progId="Equation.KSEE3">
                  <p:embed/>
                  <p:pic>
                    <p:nvPicPr>
                      <p:cNvPr id="0" name="图片 52"/>
                      <p:cNvPicPr/>
                      <p:nvPr/>
                    </p:nvPicPr>
                    <p:blipFill>
                      <a:blip r:embed="rId13"/>
                      <a:stretch>
                        <a:fillRect/>
                      </a:stretch>
                    </p:blipFill>
                    <p:spPr>
                      <a:xfrm>
                        <a:off x="2743200" y="4371975"/>
                        <a:ext cx="1946275" cy="719455"/>
                      </a:xfrm>
                      <a:prstGeom prst="rect">
                        <a:avLst/>
                      </a:prstGeom>
                      <a:noFill/>
                      <a:ln w="38100">
                        <a:noFill/>
                        <a:miter/>
                      </a:ln>
                    </p:spPr>
                  </p:pic>
                </p:oleObj>
              </mc:Fallback>
            </mc:AlternateContent>
          </a:graphicData>
        </a:graphic>
      </p:graphicFrame>
      <p:sp>
        <p:nvSpPr>
          <p:cNvPr id="54" name="文本框 53"/>
          <p:cNvSpPr txBox="1"/>
          <p:nvPr/>
        </p:nvSpPr>
        <p:spPr>
          <a:xfrm>
            <a:off x="779145" y="5091430"/>
            <a:ext cx="7790180" cy="922020"/>
          </a:xfrm>
          <a:prstGeom prst="rect">
            <a:avLst/>
          </a:prstGeom>
          <a:noFill/>
          <a:ln w="9525">
            <a:noFill/>
          </a:ln>
        </p:spPr>
        <p:txBody>
          <a:bodyPr wrap="square">
            <a:spAutoFit/>
          </a:bodyPr>
          <a:lstStyle/>
          <a:p>
            <a:pPr marL="0" indent="304800"/>
            <a:r>
              <a:rPr lang="en-US" altLang="zh-CN" sz="1800" b="1" dirty="0">
                <a:ea typeface="宋体" panose="02010600030101010101" pitchFamily="2" charset="-122"/>
              </a:rPr>
              <a:t> </a:t>
            </a:r>
            <a:r>
              <a:rPr lang="zh-CN" sz="1800" b="1" dirty="0">
                <a:ea typeface="宋体" panose="02010600030101010101" pitchFamily="2" charset="-122"/>
              </a:rPr>
              <a:t>结论：</a:t>
            </a:r>
          </a:p>
          <a:p>
            <a:pPr marL="0" indent="304800"/>
            <a:r>
              <a:rPr lang="en-US" altLang="zh-CN" sz="1800" b="0" dirty="0">
                <a:ea typeface="宋体" panose="02010600030101010101" pitchFamily="2" charset="-122"/>
              </a:rPr>
              <a:t> </a:t>
            </a:r>
            <a:r>
              <a:rPr lang="zh-CN" sz="1800" b="0" dirty="0">
                <a:ea typeface="宋体" panose="02010600030101010101" pitchFamily="2" charset="-122"/>
              </a:rPr>
              <a:t>在恒定电场条件下，只有电流密度的法向分量保持连续，电位移矢量和电场强度的法向分量均不一定连续。</a:t>
            </a:r>
            <a:endParaRPr lang="zh-CN" altLang="en-US" sz="1800" dirty="0"/>
          </a:p>
        </p:txBody>
      </p:sp>
      <p:graphicFrame>
        <p:nvGraphicFramePr>
          <p:cNvPr id="13" name="对象 12"/>
          <p:cNvGraphicFramePr>
            <a:graphicFrameLocks noChangeAspect="1"/>
          </p:cNvGraphicFramePr>
          <p:nvPr>
            <p:extLst>
              <p:ext uri="{D42A27DB-BD31-4B8C-83A1-F6EECF244321}">
                <p14:modId xmlns:p14="http://schemas.microsoft.com/office/powerpoint/2010/main" val="3903570804"/>
              </p:ext>
            </p:extLst>
          </p:nvPr>
        </p:nvGraphicFramePr>
        <p:xfrm>
          <a:off x="1554163" y="3113088"/>
          <a:ext cx="1700212" cy="339725"/>
        </p:xfrm>
        <a:graphic>
          <a:graphicData uri="http://schemas.openxmlformats.org/presentationml/2006/ole">
            <mc:AlternateContent xmlns:mc="http://schemas.openxmlformats.org/markup-compatibility/2006">
              <mc:Choice xmlns:v="urn:schemas-microsoft-com:vml" Requires="v">
                <p:oleObj spid="_x0000_s29354" name="AxMath" r:id="rId14" imgW="1036440" imgH="192960" progId="Equation.AxMath">
                  <p:embed/>
                </p:oleObj>
              </mc:Choice>
              <mc:Fallback>
                <p:oleObj name="AxMath" r:id="rId14" imgW="1036440" imgH="192960" progId="Equation.AxMath">
                  <p:embed/>
                  <p:pic>
                    <p:nvPicPr>
                      <p:cNvPr id="0" name=""/>
                      <p:cNvPicPr/>
                      <p:nvPr/>
                    </p:nvPicPr>
                    <p:blipFill>
                      <a:blip r:embed="rId15"/>
                      <a:stretch>
                        <a:fillRect/>
                      </a:stretch>
                    </p:blipFill>
                    <p:spPr>
                      <a:xfrm>
                        <a:off x="1554163" y="3113088"/>
                        <a:ext cx="1700212" cy="339725"/>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4254445091"/>
              </p:ext>
            </p:extLst>
          </p:nvPr>
        </p:nvGraphicFramePr>
        <p:xfrm>
          <a:off x="1889125" y="3878263"/>
          <a:ext cx="1365250" cy="330200"/>
        </p:xfrm>
        <a:graphic>
          <a:graphicData uri="http://schemas.openxmlformats.org/presentationml/2006/ole">
            <mc:AlternateContent xmlns:mc="http://schemas.openxmlformats.org/markup-compatibility/2006">
              <mc:Choice xmlns:v="urn:schemas-microsoft-com:vml" Requires="v">
                <p:oleObj spid="_x0000_s29355" name="AxMath" r:id="rId16" imgW="800640" imgH="192960" progId="Equation.AxMath">
                  <p:embed/>
                </p:oleObj>
              </mc:Choice>
              <mc:Fallback>
                <p:oleObj name="AxMath" r:id="rId16" imgW="800640" imgH="192960" progId="Equation.AxMath">
                  <p:embed/>
                  <p:pic>
                    <p:nvPicPr>
                      <p:cNvPr id="0" name=""/>
                      <p:cNvPicPr/>
                      <p:nvPr/>
                    </p:nvPicPr>
                    <p:blipFill>
                      <a:blip r:embed="rId17"/>
                      <a:stretch>
                        <a:fillRect/>
                      </a:stretch>
                    </p:blipFill>
                    <p:spPr>
                      <a:xfrm>
                        <a:off x="1889125" y="3878263"/>
                        <a:ext cx="1365250" cy="33020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940646539"/>
              </p:ext>
            </p:extLst>
          </p:nvPr>
        </p:nvGraphicFramePr>
        <p:xfrm>
          <a:off x="3789363" y="3802063"/>
          <a:ext cx="2165350" cy="541337"/>
        </p:xfrm>
        <a:graphic>
          <a:graphicData uri="http://schemas.openxmlformats.org/presentationml/2006/ole">
            <mc:AlternateContent xmlns:mc="http://schemas.openxmlformats.org/markup-compatibility/2006">
              <mc:Choice xmlns:v="urn:schemas-microsoft-com:vml" Requires="v">
                <p:oleObj spid="_x0000_s29356" name="AxMath" r:id="rId18" imgW="1413000" imgH="352800" progId="Equation.AxMath">
                  <p:embed/>
                </p:oleObj>
              </mc:Choice>
              <mc:Fallback>
                <p:oleObj name="AxMath" r:id="rId18" imgW="1413000" imgH="352800" progId="Equation.AxMath">
                  <p:embed/>
                  <p:pic>
                    <p:nvPicPr>
                      <p:cNvPr id="0" name=""/>
                      <p:cNvPicPr/>
                      <p:nvPr/>
                    </p:nvPicPr>
                    <p:blipFill>
                      <a:blip r:embed="rId19"/>
                      <a:stretch>
                        <a:fillRect/>
                      </a:stretch>
                    </p:blipFill>
                    <p:spPr>
                      <a:xfrm>
                        <a:off x="3789363" y="3802063"/>
                        <a:ext cx="2165350" cy="541337"/>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625221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a:t>
            </a:r>
            <a:r>
              <a:rPr lang="zh-CN" altLang="en-US" sz="2160" b="1">
                <a:solidFill>
                  <a:srgbClr val="0070C0"/>
                </a:solidFill>
                <a:latin typeface="Arial" panose="020B0604020202020204" pitchFamily="34" charset="0"/>
                <a:ea typeface="微软雅黑" panose="020B0503020204020204" charset="-122"/>
                <a:sym typeface="+mn-ea"/>
              </a:rPr>
              <a:t>恒定电场基本方程.分界面上的衔接条件</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38</a:t>
            </a:fld>
            <a:endParaRPr lang="zh-CN" dirty="0"/>
          </a:p>
        </p:txBody>
      </p:sp>
      <p:sp>
        <p:nvSpPr>
          <p:cNvPr id="104" name="文本框 103"/>
          <p:cNvSpPr txBox="1"/>
          <p:nvPr/>
        </p:nvSpPr>
        <p:spPr>
          <a:xfrm>
            <a:off x="1016000" y="1108710"/>
            <a:ext cx="7627620" cy="922020"/>
          </a:xfrm>
          <a:prstGeom prst="rect">
            <a:avLst/>
          </a:prstGeom>
          <a:noFill/>
          <a:ln w="9525">
            <a:noFill/>
          </a:ln>
        </p:spPr>
        <p:txBody>
          <a:bodyPr wrap="square">
            <a:spAutoFit/>
          </a:bodyPr>
          <a:lstStyle/>
          <a:p>
            <a:pPr marL="0" indent="304800"/>
            <a:r>
              <a:rPr lang="en-US" altLang="zh-CN" sz="1800" b="1" dirty="0">
                <a:ea typeface="宋体" panose="02010600030101010101" pitchFamily="2" charset="-122"/>
              </a:rPr>
              <a:t> </a:t>
            </a:r>
            <a:r>
              <a:rPr lang="zh-CN" sz="1800" b="1" dirty="0">
                <a:ea typeface="宋体" panose="02010600030101010101" pitchFamily="2" charset="-122"/>
              </a:rPr>
              <a:t>讨论：</a:t>
            </a:r>
          </a:p>
          <a:p>
            <a:pPr marL="0" indent="304800"/>
            <a:r>
              <a:rPr lang="en-US" altLang="zh-CN" sz="1800" b="0" dirty="0">
                <a:ea typeface="宋体" panose="02010600030101010101" pitchFamily="2" charset="-122"/>
              </a:rPr>
              <a:t> </a:t>
            </a:r>
            <a:r>
              <a:rPr lang="zh-CN" sz="1800" b="0" dirty="0">
                <a:ea typeface="宋体" panose="02010600030101010101" pitchFamily="2" charset="-122"/>
              </a:rPr>
              <a:t>本题考察的是拉普拉斯方程在柱坐标系的应用，重点要理解恒定电场中的分界面衔接条件。</a:t>
            </a:r>
            <a:r>
              <a:rPr lang="en-US" sz="1800" b="0" dirty="0">
                <a:latin typeface="宋体" panose="02010600030101010101" pitchFamily="2" charset="-122"/>
                <a:ea typeface="宋体" panose="02010600030101010101" pitchFamily="2" charset="-122"/>
              </a:rPr>
              <a:t> </a:t>
            </a:r>
            <a:endParaRPr lang="zh-CN" altLang="en-US" sz="1800" dirty="0"/>
          </a:p>
        </p:txBody>
      </p:sp>
      <p:graphicFrame>
        <p:nvGraphicFramePr>
          <p:cNvPr id="3" name="对象 -2147482464"/>
          <p:cNvGraphicFramePr/>
          <p:nvPr/>
        </p:nvGraphicFramePr>
        <p:xfrm>
          <a:off x="1223645" y="2119630"/>
          <a:ext cx="1709420" cy="1780540"/>
        </p:xfrm>
        <a:graphic>
          <a:graphicData uri="http://schemas.openxmlformats.org/presentationml/2006/ole">
            <mc:AlternateContent xmlns:mc="http://schemas.openxmlformats.org/markup-compatibility/2006">
              <mc:Choice xmlns:v="urn:schemas-microsoft-com:vml" Requires="v">
                <p:oleObj spid="_x0000_s30518" r:id="rId4" imgW="1376045" imgH="1620520" progId="Visio.Drawing.11">
                  <p:embed/>
                </p:oleObj>
              </mc:Choice>
              <mc:Fallback>
                <p:oleObj r:id="rId4" imgW="1376045" imgH="1620520" progId="Visio.Drawing.11">
                  <p:embed/>
                  <p:pic>
                    <p:nvPicPr>
                      <p:cNvPr id="0" name="图片 3075"/>
                      <p:cNvPicPr/>
                      <p:nvPr/>
                    </p:nvPicPr>
                    <p:blipFill>
                      <a:blip r:embed="rId5"/>
                      <a:stretch>
                        <a:fillRect/>
                      </a:stretch>
                    </p:blipFill>
                    <p:spPr>
                      <a:xfrm>
                        <a:off x="1223645" y="2119630"/>
                        <a:ext cx="1709420" cy="1780540"/>
                      </a:xfrm>
                      <a:prstGeom prst="rect">
                        <a:avLst/>
                      </a:prstGeom>
                      <a:noFill/>
                      <a:ln w="38100">
                        <a:noFill/>
                        <a:miter/>
                      </a:ln>
                    </p:spPr>
                  </p:pic>
                </p:oleObj>
              </mc:Fallback>
            </mc:AlternateContent>
          </a:graphicData>
        </a:graphic>
      </p:graphicFrame>
      <p:sp>
        <p:nvSpPr>
          <p:cNvPr id="22" name="文本框 21"/>
          <p:cNvSpPr txBox="1"/>
          <p:nvPr/>
        </p:nvSpPr>
        <p:spPr>
          <a:xfrm>
            <a:off x="482600" y="4044950"/>
            <a:ext cx="3979545" cy="368300"/>
          </a:xfrm>
          <a:prstGeom prst="rect">
            <a:avLst/>
          </a:prstGeom>
          <a:noFill/>
          <a:ln w="9525">
            <a:noFill/>
          </a:ln>
        </p:spPr>
        <p:txBody>
          <a:bodyPr wrap="square">
            <a:spAutoFit/>
          </a:bodyPr>
          <a:lstStyle/>
          <a:p>
            <a:pPr marL="0" indent="0" algn="ctr"/>
            <a:r>
              <a:rPr lang="zh-CN" sz="1800" b="0" dirty="0">
                <a:solidFill>
                  <a:srgbClr val="000000"/>
                </a:solidFill>
                <a:ea typeface="宋体" panose="02010600030101010101" pitchFamily="2" charset="-122"/>
              </a:rPr>
              <a:t>图</a:t>
            </a:r>
            <a:r>
              <a:rPr lang="zh-CN" sz="1800" b="0" dirty="0">
                <a:solidFill>
                  <a:srgbClr val="000000"/>
                </a:solidFill>
                <a:ea typeface="宋体" panose="02010600030101010101" pitchFamily="2" charset="-122"/>
                <a:cs typeface="Times New Roman" panose="02020603050405020304" pitchFamily="18" charset="0"/>
              </a:rPr>
              <a:t>11：恒定电场分界面示意图</a:t>
            </a:r>
            <a:endParaRPr lang="zh-CN" altLang="en-US" sz="1800" dirty="0"/>
          </a:p>
        </p:txBody>
      </p:sp>
      <p:sp>
        <p:nvSpPr>
          <p:cNvPr id="23" name="文本框 22"/>
          <p:cNvSpPr txBox="1"/>
          <p:nvPr/>
        </p:nvSpPr>
        <p:spPr>
          <a:xfrm>
            <a:off x="4174490" y="2326005"/>
            <a:ext cx="4468495" cy="645160"/>
          </a:xfrm>
          <a:prstGeom prst="rect">
            <a:avLst/>
          </a:prstGeom>
          <a:noFill/>
          <a:ln w="9525">
            <a:noFill/>
          </a:ln>
        </p:spPr>
        <p:txBody>
          <a:bodyPr wrap="square">
            <a:spAutoFit/>
          </a:bodyPr>
          <a:lstStyle/>
          <a:p>
            <a:pPr marL="0" indent="0"/>
            <a:r>
              <a:rPr lang="zh-CN" sz="1800" b="0" dirty="0">
                <a:ea typeface="宋体" panose="02010600030101010101" pitchFamily="2" charset="-122"/>
              </a:rPr>
              <a:t>如图（11）所示，在两种不同导电媒质的分界面处，</a:t>
            </a:r>
            <a:endParaRPr lang="zh-CN" altLang="en-US" sz="1800" dirty="0"/>
          </a:p>
        </p:txBody>
      </p:sp>
      <p:sp>
        <p:nvSpPr>
          <p:cNvPr id="24" name="文本框 23"/>
          <p:cNvSpPr txBox="1"/>
          <p:nvPr/>
        </p:nvSpPr>
        <p:spPr>
          <a:xfrm>
            <a:off x="5248275" y="2602865"/>
            <a:ext cx="2168525" cy="368300"/>
          </a:xfrm>
          <a:prstGeom prst="rect">
            <a:avLst/>
          </a:prstGeom>
          <a:noFill/>
          <a:ln w="9525">
            <a:noFill/>
          </a:ln>
        </p:spPr>
        <p:txBody>
          <a:bodyPr wrap="square">
            <a:spAutoFit/>
          </a:bodyPr>
          <a:lstStyle/>
          <a:p>
            <a:pPr marL="0" indent="0"/>
            <a:r>
              <a:rPr lang="zh-CN" sz="1800" b="0" dirty="0">
                <a:ea typeface="宋体" panose="02010600030101010101" pitchFamily="2" charset="-122"/>
              </a:rPr>
              <a:t>设区域</a:t>
            </a:r>
            <a:r>
              <a:rPr lang="zh-CN" sz="1800" b="0" dirty="0">
                <a:latin typeface="+mj-lt"/>
                <a:ea typeface="宋体" panose="02010600030101010101" pitchFamily="2" charset="-122"/>
              </a:rPr>
              <a:t>1</a:t>
            </a:r>
            <a:r>
              <a:rPr lang="zh-CN" sz="1800" b="0" dirty="0">
                <a:ea typeface="宋体" panose="02010600030101010101" pitchFamily="2" charset="-122"/>
              </a:rPr>
              <a:t>的电导率为</a:t>
            </a:r>
            <a:endParaRPr lang="zh-CN" altLang="en-US" sz="1800" dirty="0"/>
          </a:p>
        </p:txBody>
      </p:sp>
      <p:graphicFrame>
        <p:nvGraphicFramePr>
          <p:cNvPr id="4" name="对象 -2147482420"/>
          <p:cNvGraphicFramePr>
            <a:graphicFrameLocks noChangeAspect="1"/>
          </p:cNvGraphicFramePr>
          <p:nvPr/>
        </p:nvGraphicFramePr>
        <p:xfrm>
          <a:off x="7302500" y="2599690"/>
          <a:ext cx="262255" cy="371475"/>
        </p:xfrm>
        <a:graphic>
          <a:graphicData uri="http://schemas.openxmlformats.org/presentationml/2006/ole">
            <mc:AlternateContent xmlns:mc="http://schemas.openxmlformats.org/markup-compatibility/2006">
              <mc:Choice xmlns:v="urn:schemas-microsoft-com:vml" Requires="v">
                <p:oleObj spid="_x0000_s30519" r:id="rId6" imgW="152400" imgH="215900" progId="Equation.KSEE3">
                  <p:embed/>
                </p:oleObj>
              </mc:Choice>
              <mc:Fallback>
                <p:oleObj r:id="rId6" imgW="152400" imgH="215900" progId="Equation.KSEE3">
                  <p:embed/>
                  <p:pic>
                    <p:nvPicPr>
                      <p:cNvPr id="0" name="图片 24"/>
                      <p:cNvPicPr/>
                      <p:nvPr/>
                    </p:nvPicPr>
                    <p:blipFill>
                      <a:blip r:embed="rId7"/>
                      <a:stretch>
                        <a:fillRect/>
                      </a:stretch>
                    </p:blipFill>
                    <p:spPr>
                      <a:xfrm>
                        <a:off x="7302500" y="2599690"/>
                        <a:ext cx="262255" cy="371475"/>
                      </a:xfrm>
                      <a:prstGeom prst="rect">
                        <a:avLst/>
                      </a:prstGeom>
                      <a:noFill/>
                      <a:ln w="38100">
                        <a:noFill/>
                        <a:miter/>
                      </a:ln>
                    </p:spPr>
                  </p:pic>
                </p:oleObj>
              </mc:Fallback>
            </mc:AlternateContent>
          </a:graphicData>
        </a:graphic>
      </p:graphicFrame>
      <p:sp>
        <p:nvSpPr>
          <p:cNvPr id="40" name="文本框 39"/>
          <p:cNvSpPr txBox="1"/>
          <p:nvPr/>
        </p:nvSpPr>
        <p:spPr>
          <a:xfrm>
            <a:off x="7497445" y="2602865"/>
            <a:ext cx="1145540" cy="368300"/>
          </a:xfrm>
          <a:prstGeom prst="rect">
            <a:avLst/>
          </a:prstGeom>
          <a:noFill/>
          <a:ln w="9525">
            <a:noFill/>
          </a:ln>
        </p:spPr>
        <p:txBody>
          <a:bodyPr wrap="square">
            <a:spAutoFit/>
          </a:bodyPr>
          <a:lstStyle/>
          <a:p>
            <a:pPr marL="0" indent="0"/>
            <a:r>
              <a:rPr lang="zh-CN" sz="1800" b="0">
                <a:ea typeface="宋体" panose="02010600030101010101" pitchFamily="2" charset="-122"/>
              </a:rPr>
              <a:t>介电常数</a:t>
            </a:r>
            <a:endParaRPr lang="zh-CN" altLang="en-US" sz="1800"/>
          </a:p>
        </p:txBody>
      </p:sp>
      <p:sp>
        <p:nvSpPr>
          <p:cNvPr id="41" name="文本框 40"/>
          <p:cNvSpPr txBox="1"/>
          <p:nvPr/>
        </p:nvSpPr>
        <p:spPr>
          <a:xfrm>
            <a:off x="4174490" y="2853690"/>
            <a:ext cx="601980" cy="368300"/>
          </a:xfrm>
          <a:prstGeom prst="rect">
            <a:avLst/>
          </a:prstGeom>
          <a:noFill/>
          <a:ln w="9525">
            <a:noFill/>
          </a:ln>
        </p:spPr>
        <p:txBody>
          <a:bodyPr wrap="square">
            <a:spAutoFit/>
          </a:bodyPr>
          <a:lstStyle/>
          <a:p>
            <a:pPr marL="0" indent="0"/>
            <a:r>
              <a:rPr lang="zh-CN" sz="1800" b="0">
                <a:ea typeface="宋体" panose="02010600030101010101" pitchFamily="2" charset="-122"/>
              </a:rPr>
              <a:t>为</a:t>
            </a:r>
            <a:endParaRPr lang="zh-CN" altLang="en-US" sz="1800"/>
          </a:p>
        </p:txBody>
      </p:sp>
      <p:graphicFrame>
        <p:nvGraphicFramePr>
          <p:cNvPr id="5" name="对象 -2147482462"/>
          <p:cNvGraphicFramePr>
            <a:graphicFrameLocks noChangeAspect="1"/>
          </p:cNvGraphicFramePr>
          <p:nvPr/>
        </p:nvGraphicFramePr>
        <p:xfrm>
          <a:off x="4519295" y="2857500"/>
          <a:ext cx="257175" cy="364490"/>
        </p:xfrm>
        <a:graphic>
          <a:graphicData uri="http://schemas.openxmlformats.org/presentationml/2006/ole">
            <mc:AlternateContent xmlns:mc="http://schemas.openxmlformats.org/markup-compatibility/2006">
              <mc:Choice xmlns:v="urn:schemas-microsoft-com:vml" Requires="v">
                <p:oleObj spid="_x0000_s30520" r:id="rId8" imgW="152400" imgH="215900" progId="Equation.KSEE3">
                  <p:embed/>
                </p:oleObj>
              </mc:Choice>
              <mc:Fallback>
                <p:oleObj r:id="rId8" imgW="152400" imgH="215900" progId="Equation.KSEE3">
                  <p:embed/>
                  <p:pic>
                    <p:nvPicPr>
                      <p:cNvPr id="0" name="图片 41"/>
                      <p:cNvPicPr/>
                      <p:nvPr/>
                    </p:nvPicPr>
                    <p:blipFill>
                      <a:blip r:embed="rId9"/>
                      <a:stretch>
                        <a:fillRect/>
                      </a:stretch>
                    </p:blipFill>
                    <p:spPr>
                      <a:xfrm>
                        <a:off x="4519295" y="2857500"/>
                        <a:ext cx="257175" cy="364490"/>
                      </a:xfrm>
                      <a:prstGeom prst="rect">
                        <a:avLst/>
                      </a:prstGeom>
                      <a:noFill/>
                      <a:ln w="38100">
                        <a:noFill/>
                        <a:miter/>
                      </a:ln>
                    </p:spPr>
                  </p:pic>
                </p:oleObj>
              </mc:Fallback>
            </mc:AlternateContent>
          </a:graphicData>
        </a:graphic>
      </p:graphicFrame>
      <p:sp>
        <p:nvSpPr>
          <p:cNvPr id="43" name="文本框 42"/>
          <p:cNvSpPr txBox="1"/>
          <p:nvPr/>
        </p:nvSpPr>
        <p:spPr>
          <a:xfrm>
            <a:off x="4715510" y="2919095"/>
            <a:ext cx="2193290" cy="368300"/>
          </a:xfrm>
          <a:prstGeom prst="rect">
            <a:avLst/>
          </a:prstGeom>
          <a:noFill/>
          <a:ln w="9525">
            <a:noFill/>
          </a:ln>
        </p:spPr>
        <p:txBody>
          <a:bodyPr wrap="square">
            <a:spAutoFit/>
          </a:bodyPr>
          <a:lstStyle/>
          <a:p>
            <a:pPr marL="0" indent="0"/>
            <a:r>
              <a:rPr lang="zh-CN" sz="1800" b="0" dirty="0">
                <a:ea typeface="宋体" panose="02010600030101010101" pitchFamily="2" charset="-122"/>
              </a:rPr>
              <a:t>，区域</a:t>
            </a:r>
            <a:r>
              <a:rPr lang="zh-CN" sz="1800" b="0" dirty="0">
                <a:latin typeface="+mj-lt"/>
                <a:ea typeface="宋体" panose="02010600030101010101" pitchFamily="2" charset="-122"/>
              </a:rPr>
              <a:t>2</a:t>
            </a:r>
            <a:r>
              <a:rPr lang="zh-CN" sz="1800" b="0" dirty="0">
                <a:ea typeface="宋体" panose="02010600030101010101" pitchFamily="2" charset="-122"/>
              </a:rPr>
              <a:t>的电导率为</a:t>
            </a:r>
            <a:endParaRPr lang="zh-CN" altLang="en-US" sz="1800" dirty="0"/>
          </a:p>
        </p:txBody>
      </p:sp>
      <p:graphicFrame>
        <p:nvGraphicFramePr>
          <p:cNvPr id="7" name="对象 -2147482461"/>
          <p:cNvGraphicFramePr>
            <a:graphicFrameLocks noChangeAspect="1"/>
          </p:cNvGraphicFramePr>
          <p:nvPr/>
        </p:nvGraphicFramePr>
        <p:xfrm>
          <a:off x="6742430" y="2857500"/>
          <a:ext cx="311785" cy="380365"/>
        </p:xfrm>
        <a:graphic>
          <a:graphicData uri="http://schemas.openxmlformats.org/presentationml/2006/ole">
            <mc:AlternateContent xmlns:mc="http://schemas.openxmlformats.org/markup-compatibility/2006">
              <mc:Choice xmlns:v="urn:schemas-microsoft-com:vml" Requires="v">
                <p:oleObj spid="_x0000_s30521" r:id="rId10" imgW="177165" imgH="215900" progId="Equation.KSEE3">
                  <p:embed/>
                </p:oleObj>
              </mc:Choice>
              <mc:Fallback>
                <p:oleObj r:id="rId10" imgW="177165" imgH="215900" progId="Equation.KSEE3">
                  <p:embed/>
                  <p:pic>
                    <p:nvPicPr>
                      <p:cNvPr id="0" name="图片 43"/>
                      <p:cNvPicPr/>
                      <p:nvPr/>
                    </p:nvPicPr>
                    <p:blipFill>
                      <a:blip r:embed="rId11"/>
                      <a:stretch>
                        <a:fillRect/>
                      </a:stretch>
                    </p:blipFill>
                    <p:spPr>
                      <a:xfrm>
                        <a:off x="6742430" y="2857500"/>
                        <a:ext cx="311785" cy="380365"/>
                      </a:xfrm>
                      <a:prstGeom prst="rect">
                        <a:avLst/>
                      </a:prstGeom>
                      <a:noFill/>
                      <a:ln w="38100">
                        <a:noFill/>
                        <a:miter/>
                      </a:ln>
                    </p:spPr>
                  </p:pic>
                </p:oleObj>
              </mc:Fallback>
            </mc:AlternateContent>
          </a:graphicData>
        </a:graphic>
      </p:graphicFrame>
      <p:sp>
        <p:nvSpPr>
          <p:cNvPr id="45" name="文本框 44"/>
          <p:cNvSpPr txBox="1"/>
          <p:nvPr/>
        </p:nvSpPr>
        <p:spPr>
          <a:xfrm>
            <a:off x="6946265" y="2919095"/>
            <a:ext cx="1697355" cy="368300"/>
          </a:xfrm>
          <a:prstGeom prst="rect">
            <a:avLst/>
          </a:prstGeom>
          <a:noFill/>
          <a:ln w="9525">
            <a:noFill/>
          </a:ln>
        </p:spPr>
        <p:txBody>
          <a:bodyPr wrap="square">
            <a:spAutoFit/>
          </a:bodyPr>
          <a:lstStyle/>
          <a:p>
            <a:pPr marL="0" indent="0"/>
            <a:r>
              <a:rPr lang="zh-CN" sz="1800" b="0">
                <a:ea typeface="宋体" panose="02010600030101010101" pitchFamily="2" charset="-122"/>
              </a:rPr>
              <a:t>，介电常数为</a:t>
            </a:r>
            <a:endParaRPr lang="zh-CN" altLang="en-US" sz="1800"/>
          </a:p>
        </p:txBody>
      </p:sp>
      <p:graphicFrame>
        <p:nvGraphicFramePr>
          <p:cNvPr id="8" name="对象 -2147482460"/>
          <p:cNvGraphicFramePr>
            <a:graphicFrameLocks noChangeAspect="1"/>
          </p:cNvGraphicFramePr>
          <p:nvPr/>
        </p:nvGraphicFramePr>
        <p:xfrm>
          <a:off x="4232275" y="3164840"/>
          <a:ext cx="287020" cy="375285"/>
        </p:xfrm>
        <a:graphic>
          <a:graphicData uri="http://schemas.openxmlformats.org/presentationml/2006/ole">
            <mc:AlternateContent xmlns:mc="http://schemas.openxmlformats.org/markup-compatibility/2006">
              <mc:Choice xmlns:v="urn:schemas-microsoft-com:vml" Requires="v">
                <p:oleObj spid="_x0000_s30522" r:id="rId12" imgW="165100" imgH="215900" progId="Equation.KSEE3">
                  <p:embed/>
                </p:oleObj>
              </mc:Choice>
              <mc:Fallback>
                <p:oleObj r:id="rId12" imgW="165100" imgH="215900" progId="Equation.KSEE3">
                  <p:embed/>
                  <p:pic>
                    <p:nvPicPr>
                      <p:cNvPr id="0" name="图片 45"/>
                      <p:cNvPicPr/>
                      <p:nvPr/>
                    </p:nvPicPr>
                    <p:blipFill>
                      <a:blip r:embed="rId13"/>
                      <a:stretch>
                        <a:fillRect/>
                      </a:stretch>
                    </p:blipFill>
                    <p:spPr>
                      <a:xfrm>
                        <a:off x="4232275" y="3164840"/>
                        <a:ext cx="287020" cy="375285"/>
                      </a:xfrm>
                      <a:prstGeom prst="rect">
                        <a:avLst/>
                      </a:prstGeom>
                      <a:noFill/>
                      <a:ln w="38100">
                        <a:noFill/>
                        <a:miter/>
                      </a:ln>
                    </p:spPr>
                  </p:pic>
                </p:oleObj>
              </mc:Fallback>
            </mc:AlternateContent>
          </a:graphicData>
        </a:graphic>
      </p:graphicFrame>
      <p:sp>
        <p:nvSpPr>
          <p:cNvPr id="47" name="文本框 46"/>
          <p:cNvSpPr txBox="1"/>
          <p:nvPr/>
        </p:nvSpPr>
        <p:spPr>
          <a:xfrm>
            <a:off x="4181475" y="3221990"/>
            <a:ext cx="4461510" cy="645160"/>
          </a:xfrm>
          <a:prstGeom prst="rect">
            <a:avLst/>
          </a:prstGeom>
          <a:noFill/>
          <a:ln w="9525">
            <a:noFill/>
          </a:ln>
        </p:spPr>
        <p:txBody>
          <a:bodyPr wrap="square">
            <a:spAutoFit/>
          </a:bodyPr>
          <a:lstStyle/>
          <a:p>
            <a:pPr marL="0" indent="304800"/>
            <a:r>
              <a:rPr lang="zh-CN" sz="1800" b="0" dirty="0">
                <a:ea typeface="宋体" panose="02010600030101010101" pitchFamily="2" charset="-122"/>
              </a:rPr>
              <a:t>，则电位移</a:t>
            </a:r>
            <a:r>
              <a:rPr lang="zh-CN" altLang="en-US" dirty="0">
                <a:ea typeface="宋体" panose="02010600030101010101" pitchFamily="2" charset="-122"/>
              </a:rPr>
              <a:t>矢量</a:t>
            </a:r>
            <a:r>
              <a:rPr lang="zh-CN" sz="1800" b="0" dirty="0">
                <a:ea typeface="宋体" panose="02010600030101010101" pitchFamily="2" charset="-122"/>
              </a:rPr>
              <a:t>和电流密度的法向分量的衔接条件为：</a:t>
            </a:r>
          </a:p>
        </p:txBody>
      </p:sp>
      <p:sp>
        <p:nvSpPr>
          <p:cNvPr id="50" name="文本框 49"/>
          <p:cNvSpPr txBox="1"/>
          <p:nvPr/>
        </p:nvSpPr>
        <p:spPr>
          <a:xfrm>
            <a:off x="6000750" y="4012565"/>
            <a:ext cx="438785" cy="368300"/>
          </a:xfrm>
          <a:prstGeom prst="rect">
            <a:avLst/>
          </a:prstGeom>
          <a:noFill/>
          <a:ln w="9525">
            <a:noFill/>
          </a:ln>
        </p:spPr>
        <p:txBody>
          <a:bodyPr wrap="square">
            <a:spAutoFit/>
          </a:bodyPr>
          <a:lstStyle/>
          <a:p>
            <a:pPr marL="0" indent="0"/>
            <a:r>
              <a:rPr lang="zh-CN" sz="1800" b="0">
                <a:ea typeface="宋体" panose="02010600030101010101" pitchFamily="2" charset="-122"/>
              </a:rPr>
              <a:t>或</a:t>
            </a:r>
            <a:r>
              <a:rPr lang="en-US" sz="1200" b="0">
                <a:latin typeface="宋体" panose="02010600030101010101" pitchFamily="2" charset="-122"/>
                <a:ea typeface="宋体" panose="02010600030101010101" pitchFamily="2" charset="-122"/>
              </a:rPr>
              <a:t> </a:t>
            </a:r>
            <a:endParaRPr lang="zh-CN" altLang="en-US"/>
          </a:p>
        </p:txBody>
      </p:sp>
      <p:sp>
        <p:nvSpPr>
          <p:cNvPr id="53" name="文本框 52"/>
          <p:cNvSpPr txBox="1"/>
          <p:nvPr/>
        </p:nvSpPr>
        <p:spPr>
          <a:xfrm>
            <a:off x="5874385" y="4552315"/>
            <a:ext cx="565150" cy="368300"/>
          </a:xfrm>
          <a:prstGeom prst="rect">
            <a:avLst/>
          </a:prstGeom>
          <a:noFill/>
          <a:ln w="9525">
            <a:noFill/>
          </a:ln>
        </p:spPr>
        <p:txBody>
          <a:bodyPr wrap="square">
            <a:spAutoFit/>
          </a:bodyPr>
          <a:lstStyle/>
          <a:p>
            <a:pPr marL="0" indent="0"/>
            <a:r>
              <a:rPr lang="en-US" sz="1200" b="0">
                <a:latin typeface="宋体" panose="02010600030101010101" pitchFamily="2" charset="-122"/>
                <a:ea typeface="宋体" panose="02010600030101010101" pitchFamily="2" charset="-122"/>
              </a:rPr>
              <a:t>  </a:t>
            </a:r>
            <a:r>
              <a:rPr lang="zh-CN" sz="1800" b="0">
                <a:ea typeface="宋体" panose="02010600030101010101" pitchFamily="2" charset="-122"/>
              </a:rPr>
              <a:t>或</a:t>
            </a:r>
            <a:r>
              <a:rPr lang="en-US" sz="1800" b="0">
                <a:latin typeface="宋体" panose="02010600030101010101" pitchFamily="2" charset="-122"/>
                <a:ea typeface="宋体" panose="02010600030101010101" pitchFamily="2" charset="-122"/>
              </a:rPr>
              <a:t> </a:t>
            </a:r>
            <a:endParaRPr lang="zh-CN" altLang="en-US" sz="1800"/>
          </a:p>
        </p:txBody>
      </p:sp>
      <p:sp>
        <p:nvSpPr>
          <p:cNvPr id="55" name="文本框 54"/>
          <p:cNvSpPr txBox="1"/>
          <p:nvPr/>
        </p:nvSpPr>
        <p:spPr>
          <a:xfrm>
            <a:off x="2107565" y="5106670"/>
            <a:ext cx="2940050" cy="368300"/>
          </a:xfrm>
          <a:prstGeom prst="rect">
            <a:avLst/>
          </a:prstGeom>
          <a:noFill/>
          <a:ln w="9525">
            <a:noFill/>
          </a:ln>
        </p:spPr>
        <p:txBody>
          <a:bodyPr wrap="square">
            <a:spAutoFit/>
          </a:bodyPr>
          <a:lstStyle/>
          <a:p>
            <a:pPr marL="0" indent="0"/>
            <a:r>
              <a:rPr lang="zh-CN" sz="1800" b="0">
                <a:ea typeface="宋体" panose="02010600030101010101" pitchFamily="2" charset="-122"/>
              </a:rPr>
              <a:t>分界面上的电荷面密度为</a:t>
            </a:r>
            <a:r>
              <a:rPr lang="zh-CN" sz="1200" b="0">
                <a:ea typeface="宋体" panose="02010600030101010101" pitchFamily="2" charset="-122"/>
              </a:rPr>
              <a:t>：</a:t>
            </a:r>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192876649"/>
              </p:ext>
            </p:extLst>
          </p:nvPr>
        </p:nvGraphicFramePr>
        <p:xfrm>
          <a:off x="4552950" y="4043363"/>
          <a:ext cx="1435100" cy="347662"/>
        </p:xfrm>
        <a:graphic>
          <a:graphicData uri="http://schemas.openxmlformats.org/presentationml/2006/ole">
            <mc:AlternateContent xmlns:mc="http://schemas.openxmlformats.org/markup-compatibility/2006">
              <mc:Choice xmlns:v="urn:schemas-microsoft-com:vml" Requires="v">
                <p:oleObj spid="_x0000_s30523" name="AxMath" r:id="rId14" imgW="800640" imgH="192960" progId="Equation.AxMath">
                  <p:embed/>
                </p:oleObj>
              </mc:Choice>
              <mc:Fallback>
                <p:oleObj name="AxMath" r:id="rId14" imgW="800640" imgH="192960" progId="Equation.AxMath">
                  <p:embed/>
                  <p:pic>
                    <p:nvPicPr>
                      <p:cNvPr id="0" name=""/>
                      <p:cNvPicPr/>
                      <p:nvPr/>
                    </p:nvPicPr>
                    <p:blipFill>
                      <a:blip r:embed="rId15"/>
                      <a:stretch>
                        <a:fillRect/>
                      </a:stretch>
                    </p:blipFill>
                    <p:spPr>
                      <a:xfrm>
                        <a:off x="4552950" y="4043363"/>
                        <a:ext cx="1435100" cy="347662"/>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111909435"/>
              </p:ext>
            </p:extLst>
          </p:nvPr>
        </p:nvGraphicFramePr>
        <p:xfrm>
          <a:off x="6551613" y="4008438"/>
          <a:ext cx="1755775" cy="334962"/>
        </p:xfrm>
        <a:graphic>
          <a:graphicData uri="http://schemas.openxmlformats.org/presentationml/2006/ole">
            <mc:AlternateContent xmlns:mc="http://schemas.openxmlformats.org/markup-compatibility/2006">
              <mc:Choice xmlns:v="urn:schemas-microsoft-com:vml" Requires="v">
                <p:oleObj spid="_x0000_s30524" name="AxMath" r:id="rId16" imgW="1015560" imgH="192960" progId="Equation.AxMath">
                  <p:embed/>
                </p:oleObj>
              </mc:Choice>
              <mc:Fallback>
                <p:oleObj name="AxMath" r:id="rId16" imgW="1015560" imgH="192960" progId="Equation.AxMath">
                  <p:embed/>
                  <p:pic>
                    <p:nvPicPr>
                      <p:cNvPr id="0" name=""/>
                      <p:cNvPicPr/>
                      <p:nvPr/>
                    </p:nvPicPr>
                    <p:blipFill>
                      <a:blip r:embed="rId17"/>
                      <a:stretch>
                        <a:fillRect/>
                      </a:stretch>
                    </p:blipFill>
                    <p:spPr>
                      <a:xfrm>
                        <a:off x="6551613" y="4008438"/>
                        <a:ext cx="1755775" cy="334962"/>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993871715"/>
              </p:ext>
            </p:extLst>
          </p:nvPr>
        </p:nvGraphicFramePr>
        <p:xfrm>
          <a:off x="4549775" y="4611688"/>
          <a:ext cx="1425575" cy="379412"/>
        </p:xfrm>
        <a:graphic>
          <a:graphicData uri="http://schemas.openxmlformats.org/presentationml/2006/ole">
            <mc:AlternateContent xmlns:mc="http://schemas.openxmlformats.org/markup-compatibility/2006">
              <mc:Choice xmlns:v="urn:schemas-microsoft-com:vml" Requires="v">
                <p:oleObj spid="_x0000_s30525" name="AxMath" r:id="rId18" imgW="728640" imgH="192960" progId="Equation.AxMath">
                  <p:embed/>
                </p:oleObj>
              </mc:Choice>
              <mc:Fallback>
                <p:oleObj name="AxMath" r:id="rId18" imgW="728640" imgH="192960" progId="Equation.AxMath">
                  <p:embed/>
                  <p:pic>
                    <p:nvPicPr>
                      <p:cNvPr id="0" name=""/>
                      <p:cNvPicPr/>
                      <p:nvPr/>
                    </p:nvPicPr>
                    <p:blipFill>
                      <a:blip r:embed="rId19"/>
                      <a:stretch>
                        <a:fillRect/>
                      </a:stretch>
                    </p:blipFill>
                    <p:spPr>
                      <a:xfrm>
                        <a:off x="4549775" y="4611688"/>
                        <a:ext cx="1425575" cy="379412"/>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701287974"/>
              </p:ext>
            </p:extLst>
          </p:nvPr>
        </p:nvGraphicFramePr>
        <p:xfrm>
          <a:off x="6515100" y="4635500"/>
          <a:ext cx="1792288" cy="334963"/>
        </p:xfrm>
        <a:graphic>
          <a:graphicData uri="http://schemas.openxmlformats.org/presentationml/2006/ole">
            <mc:AlternateContent xmlns:mc="http://schemas.openxmlformats.org/markup-compatibility/2006">
              <mc:Choice xmlns:v="urn:schemas-microsoft-com:vml" Requires="v">
                <p:oleObj spid="_x0000_s30526" name="AxMath" r:id="rId20" imgW="1036440" imgH="192960" progId="Equation.AxMath">
                  <p:embed/>
                </p:oleObj>
              </mc:Choice>
              <mc:Fallback>
                <p:oleObj name="AxMath" r:id="rId20" imgW="1036440" imgH="192960" progId="Equation.AxMath">
                  <p:embed/>
                  <p:pic>
                    <p:nvPicPr>
                      <p:cNvPr id="0" name=""/>
                      <p:cNvPicPr/>
                      <p:nvPr/>
                    </p:nvPicPr>
                    <p:blipFill>
                      <a:blip r:embed="rId21"/>
                      <a:stretch>
                        <a:fillRect/>
                      </a:stretch>
                    </p:blipFill>
                    <p:spPr>
                      <a:xfrm>
                        <a:off x="6515100" y="4635500"/>
                        <a:ext cx="1792288" cy="334963"/>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564908303"/>
              </p:ext>
            </p:extLst>
          </p:nvPr>
        </p:nvGraphicFramePr>
        <p:xfrm>
          <a:off x="3257550" y="5554663"/>
          <a:ext cx="3719513" cy="625475"/>
        </p:xfrm>
        <a:graphic>
          <a:graphicData uri="http://schemas.openxmlformats.org/presentationml/2006/ole">
            <mc:AlternateContent xmlns:mc="http://schemas.openxmlformats.org/markup-compatibility/2006">
              <mc:Choice xmlns:v="urn:schemas-microsoft-com:vml" Requires="v">
                <p:oleObj spid="_x0000_s30527" name="AxMath" r:id="rId22" imgW="2152440" imgH="361800" progId="Equation.AxMath">
                  <p:embed/>
                </p:oleObj>
              </mc:Choice>
              <mc:Fallback>
                <p:oleObj name="AxMath" r:id="rId22" imgW="2152440" imgH="361800" progId="Equation.AxMath">
                  <p:embed/>
                  <p:pic>
                    <p:nvPicPr>
                      <p:cNvPr id="0" name=""/>
                      <p:cNvPicPr/>
                      <p:nvPr/>
                    </p:nvPicPr>
                    <p:blipFill>
                      <a:blip r:embed="rId23"/>
                      <a:stretch>
                        <a:fillRect/>
                      </a:stretch>
                    </p:blipFill>
                    <p:spPr>
                      <a:xfrm>
                        <a:off x="3257550" y="5554663"/>
                        <a:ext cx="3719513" cy="625475"/>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570738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a:t>
            </a:r>
            <a:r>
              <a:rPr lang="zh-CN" altLang="en-US" sz="2160" b="1">
                <a:solidFill>
                  <a:srgbClr val="0070C0"/>
                </a:solidFill>
                <a:latin typeface="Arial" panose="020B0604020202020204" pitchFamily="34" charset="0"/>
                <a:ea typeface="微软雅黑" panose="020B0503020204020204" charset="-122"/>
                <a:sym typeface="+mn-ea"/>
              </a:rPr>
              <a:t>恒定电场基本方程.分界面上的衔接条件</a:t>
            </a:r>
            <a:endParaRPr lang="zh-CN" altLang="en-US" sz="2160" b="1" noProof="1">
              <a:solidFill>
                <a:srgbClr val="0070C0"/>
              </a:solidFill>
              <a:latin typeface="Arial" panose="020B0604020202020204" pitchFamily="34" charset="0"/>
              <a:ea typeface="微软雅黑" panose="020B0503020204020204" charset="-122"/>
            </a:endParaRPr>
          </a:p>
          <a:p>
            <a:pPr eaLnBrk="1" fontAlgn="auto" hangingPunct="1">
              <a:defRPr/>
            </a:pPr>
            <a:endParaRPr lang="zh-CN" altLang="en-US" sz="2160" b="1" noProof="1">
              <a:solidFill>
                <a:srgbClr val="0070C0"/>
              </a:solidFill>
              <a:latin typeface="Arial" panose="020B0604020202020204" pitchFamily="34" charset="0"/>
              <a:ea typeface="微软雅黑" panose="020B0503020204020204" charset="-122"/>
            </a:endParaRP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39</a:t>
            </a:fld>
            <a:endParaRPr lang="zh-CN" dirty="0"/>
          </a:p>
        </p:txBody>
      </p:sp>
      <p:sp>
        <p:nvSpPr>
          <p:cNvPr id="104" name="文本框 103"/>
          <p:cNvSpPr txBox="1"/>
          <p:nvPr/>
        </p:nvSpPr>
        <p:spPr>
          <a:xfrm>
            <a:off x="821055" y="1310005"/>
            <a:ext cx="5925820" cy="368300"/>
          </a:xfrm>
          <a:prstGeom prst="rect">
            <a:avLst/>
          </a:prstGeom>
          <a:noFill/>
          <a:ln w="9525">
            <a:noFill/>
          </a:ln>
        </p:spPr>
        <p:txBody>
          <a:bodyPr wrap="square">
            <a:spAutoFit/>
          </a:bodyPr>
          <a:lstStyle/>
          <a:p>
            <a:pPr marL="0" indent="0"/>
            <a:r>
              <a:rPr lang="zh-CN" sz="1800" b="0">
                <a:ea typeface="宋体" panose="02010600030101010101" pitchFamily="2" charset="-122"/>
              </a:rPr>
              <a:t>在恒定场情况下，可以近似地认为金属导体的介电常数</a:t>
            </a:r>
            <a:endParaRPr lang="zh-CN" altLang="en-US" sz="1800"/>
          </a:p>
        </p:txBody>
      </p:sp>
      <p:graphicFrame>
        <p:nvGraphicFramePr>
          <p:cNvPr id="3" name="对象 -2147482454"/>
          <p:cNvGraphicFramePr>
            <a:graphicFrameLocks noChangeAspect="1"/>
          </p:cNvGraphicFramePr>
          <p:nvPr>
            <p:extLst>
              <p:ext uri="{D42A27DB-BD31-4B8C-83A1-F6EECF244321}">
                <p14:modId xmlns:p14="http://schemas.microsoft.com/office/powerpoint/2010/main" val="3888761693"/>
              </p:ext>
            </p:extLst>
          </p:nvPr>
        </p:nvGraphicFramePr>
        <p:xfrm>
          <a:off x="6401435" y="1289921"/>
          <a:ext cx="769620" cy="433705"/>
        </p:xfrm>
        <a:graphic>
          <a:graphicData uri="http://schemas.openxmlformats.org/presentationml/2006/ole">
            <mc:AlternateContent xmlns:mc="http://schemas.openxmlformats.org/markup-compatibility/2006">
              <mc:Choice xmlns:v="urn:schemas-microsoft-com:vml" Requires="v">
                <p:oleObj spid="_x0000_s31460" r:id="rId4" imgW="405765" imgH="228600" progId="Equation.KSEE3">
                  <p:embed/>
                </p:oleObj>
              </mc:Choice>
              <mc:Fallback>
                <p:oleObj r:id="rId4" imgW="405765" imgH="228600" progId="Equation.KSEE3">
                  <p:embed/>
                  <p:pic>
                    <p:nvPicPr>
                      <p:cNvPr id="0" name="图片 3075"/>
                      <p:cNvPicPr/>
                      <p:nvPr/>
                    </p:nvPicPr>
                    <p:blipFill>
                      <a:blip r:embed="rId5"/>
                      <a:stretch>
                        <a:fillRect/>
                      </a:stretch>
                    </p:blipFill>
                    <p:spPr>
                      <a:xfrm>
                        <a:off x="6401435" y="1289921"/>
                        <a:ext cx="769620" cy="433705"/>
                      </a:xfrm>
                      <a:prstGeom prst="rect">
                        <a:avLst/>
                      </a:prstGeom>
                      <a:noFill/>
                      <a:ln w="38100">
                        <a:noFill/>
                        <a:miter/>
                      </a:ln>
                    </p:spPr>
                  </p:pic>
                </p:oleObj>
              </mc:Fallback>
            </mc:AlternateContent>
          </a:graphicData>
        </a:graphic>
      </p:graphicFrame>
      <p:sp>
        <p:nvSpPr>
          <p:cNvPr id="22" name="文本框 21"/>
          <p:cNvSpPr txBox="1"/>
          <p:nvPr/>
        </p:nvSpPr>
        <p:spPr>
          <a:xfrm>
            <a:off x="7171055" y="1310005"/>
            <a:ext cx="1812925" cy="368300"/>
          </a:xfrm>
          <a:prstGeom prst="rect">
            <a:avLst/>
          </a:prstGeom>
          <a:noFill/>
          <a:ln w="9525">
            <a:noFill/>
          </a:ln>
        </p:spPr>
        <p:txBody>
          <a:bodyPr wrap="square">
            <a:spAutoFit/>
          </a:bodyPr>
          <a:lstStyle/>
          <a:p>
            <a:pPr marL="0" indent="0"/>
            <a:r>
              <a:rPr lang="zh-CN" sz="1800" b="0">
                <a:ea typeface="宋体" panose="02010600030101010101" pitchFamily="2" charset="-122"/>
              </a:rPr>
              <a:t>。因此，两种</a:t>
            </a:r>
            <a:endParaRPr lang="zh-CN" altLang="en-US" sz="1800"/>
          </a:p>
        </p:txBody>
      </p:sp>
      <p:sp>
        <p:nvSpPr>
          <p:cNvPr id="23" name="文本框 22"/>
          <p:cNvSpPr txBox="1"/>
          <p:nvPr/>
        </p:nvSpPr>
        <p:spPr>
          <a:xfrm>
            <a:off x="360680" y="1678305"/>
            <a:ext cx="4297680" cy="368300"/>
          </a:xfrm>
          <a:prstGeom prst="rect">
            <a:avLst/>
          </a:prstGeom>
          <a:noFill/>
        </p:spPr>
        <p:txBody>
          <a:bodyPr wrap="none" rtlCol="0" anchor="t">
            <a:spAutoFit/>
          </a:bodyPr>
          <a:lstStyle/>
          <a:p>
            <a:pPr marL="0" indent="0"/>
            <a:r>
              <a:rPr lang="zh-CN">
                <a:ea typeface="宋体" panose="02010600030101010101" pitchFamily="2" charset="-122"/>
                <a:sym typeface="+mn-ea"/>
              </a:rPr>
              <a:t>不同金属导体分界面上的电荷面密度为：</a:t>
            </a:r>
            <a:endParaRPr lang="zh-CN" altLang="en-US"/>
          </a:p>
        </p:txBody>
      </p:sp>
      <p:sp>
        <p:nvSpPr>
          <p:cNvPr id="25" name="文本框 24"/>
          <p:cNvSpPr txBox="1"/>
          <p:nvPr/>
        </p:nvSpPr>
        <p:spPr>
          <a:xfrm>
            <a:off x="821055" y="2689860"/>
            <a:ext cx="2303145" cy="368300"/>
          </a:xfrm>
          <a:prstGeom prst="rect">
            <a:avLst/>
          </a:prstGeom>
          <a:noFill/>
          <a:ln w="9525">
            <a:noFill/>
          </a:ln>
        </p:spPr>
        <p:txBody>
          <a:bodyPr wrap="square">
            <a:spAutoFit/>
          </a:bodyPr>
          <a:lstStyle/>
          <a:p>
            <a:pPr marL="0" indent="0"/>
            <a:r>
              <a:rPr lang="zh-CN" sz="1800" b="0">
                <a:ea typeface="宋体" panose="02010600030101010101" pitchFamily="2" charset="-122"/>
              </a:rPr>
              <a:t>参考4-2-2这个题目</a:t>
            </a:r>
            <a:endParaRPr lang="zh-CN" altLang="en-US" sz="1800"/>
          </a:p>
        </p:txBody>
      </p:sp>
      <p:sp>
        <p:nvSpPr>
          <p:cNvPr id="40" name="文本框 39"/>
          <p:cNvSpPr txBox="1"/>
          <p:nvPr/>
        </p:nvSpPr>
        <p:spPr>
          <a:xfrm>
            <a:off x="613410" y="3173095"/>
            <a:ext cx="6134100" cy="368300"/>
          </a:xfrm>
          <a:prstGeom prst="rect">
            <a:avLst/>
          </a:prstGeom>
          <a:noFill/>
          <a:ln w="9525">
            <a:noFill/>
          </a:ln>
        </p:spPr>
        <p:txBody>
          <a:bodyPr wrap="square">
            <a:spAutoFit/>
          </a:bodyPr>
          <a:lstStyle/>
          <a:p>
            <a:pPr marL="0" indent="0"/>
            <a:r>
              <a:rPr lang="zh-CN" sz="1800" b="0" dirty="0">
                <a:ea typeface="宋体" panose="02010600030101010101" pitchFamily="2" charset="-122"/>
              </a:rPr>
              <a:t>4-2-2 已知分界面一侧媒质1为空气，另一侧媒质2为干土，</a:t>
            </a:r>
            <a:endParaRPr lang="zh-CN" altLang="en-US" sz="1800" dirty="0"/>
          </a:p>
        </p:txBody>
      </p:sp>
      <p:graphicFrame>
        <p:nvGraphicFramePr>
          <p:cNvPr id="5" name="对象 -2147482452"/>
          <p:cNvGraphicFramePr>
            <a:graphicFrameLocks noChangeAspect="1"/>
          </p:cNvGraphicFramePr>
          <p:nvPr/>
        </p:nvGraphicFramePr>
        <p:xfrm>
          <a:off x="6568440" y="3173095"/>
          <a:ext cx="859155" cy="417830"/>
        </p:xfrm>
        <a:graphic>
          <a:graphicData uri="http://schemas.openxmlformats.org/presentationml/2006/ole">
            <mc:AlternateContent xmlns:mc="http://schemas.openxmlformats.org/markup-compatibility/2006">
              <mc:Choice xmlns:v="urn:schemas-microsoft-com:vml" Requires="v">
                <p:oleObj spid="_x0000_s31461" r:id="rId6" imgW="444500" imgH="215900" progId="Equation.KSEE3">
                  <p:embed/>
                </p:oleObj>
              </mc:Choice>
              <mc:Fallback>
                <p:oleObj r:id="rId6" imgW="444500" imgH="215900" progId="Equation.KSEE3">
                  <p:embed/>
                  <p:pic>
                    <p:nvPicPr>
                      <p:cNvPr id="0" name="图片 40"/>
                      <p:cNvPicPr/>
                      <p:nvPr/>
                    </p:nvPicPr>
                    <p:blipFill>
                      <a:blip r:embed="rId7"/>
                      <a:stretch>
                        <a:fillRect/>
                      </a:stretch>
                    </p:blipFill>
                    <p:spPr>
                      <a:xfrm>
                        <a:off x="6568440" y="3173095"/>
                        <a:ext cx="859155" cy="417830"/>
                      </a:xfrm>
                      <a:prstGeom prst="rect">
                        <a:avLst/>
                      </a:prstGeom>
                      <a:noFill/>
                      <a:ln w="38100">
                        <a:noFill/>
                        <a:miter/>
                      </a:ln>
                    </p:spPr>
                  </p:pic>
                </p:oleObj>
              </mc:Fallback>
            </mc:AlternateContent>
          </a:graphicData>
        </a:graphic>
      </p:graphicFrame>
      <p:graphicFrame>
        <p:nvGraphicFramePr>
          <p:cNvPr id="7" name="对象 -2147482451"/>
          <p:cNvGraphicFramePr>
            <a:graphicFrameLocks noChangeAspect="1"/>
          </p:cNvGraphicFramePr>
          <p:nvPr/>
        </p:nvGraphicFramePr>
        <p:xfrm>
          <a:off x="7548880" y="3179445"/>
          <a:ext cx="1303655" cy="355600"/>
        </p:xfrm>
        <a:graphic>
          <a:graphicData uri="http://schemas.openxmlformats.org/presentationml/2006/ole">
            <mc:AlternateContent xmlns:mc="http://schemas.openxmlformats.org/markup-compatibility/2006">
              <mc:Choice xmlns:v="urn:schemas-microsoft-com:vml" Requires="v">
                <p:oleObj spid="_x0000_s31462" r:id="rId8" imgW="838200" imgH="228600" progId="Equation.KSEE3">
                  <p:embed/>
                </p:oleObj>
              </mc:Choice>
              <mc:Fallback>
                <p:oleObj r:id="rId8" imgW="838200" imgH="228600" progId="Equation.KSEE3">
                  <p:embed/>
                  <p:pic>
                    <p:nvPicPr>
                      <p:cNvPr id="0" name="图片 41"/>
                      <p:cNvPicPr/>
                      <p:nvPr/>
                    </p:nvPicPr>
                    <p:blipFill>
                      <a:blip r:embed="rId9"/>
                      <a:stretch>
                        <a:fillRect/>
                      </a:stretch>
                    </p:blipFill>
                    <p:spPr>
                      <a:xfrm>
                        <a:off x="7548880" y="3179445"/>
                        <a:ext cx="1303655" cy="355600"/>
                      </a:xfrm>
                      <a:prstGeom prst="rect">
                        <a:avLst/>
                      </a:prstGeom>
                      <a:noFill/>
                      <a:ln w="38100">
                        <a:noFill/>
                        <a:miter/>
                      </a:ln>
                    </p:spPr>
                  </p:pic>
                </p:oleObj>
              </mc:Fallback>
            </mc:AlternateContent>
          </a:graphicData>
        </a:graphic>
      </p:graphicFrame>
      <p:sp>
        <p:nvSpPr>
          <p:cNvPr id="43" name="文本框 42"/>
          <p:cNvSpPr txBox="1"/>
          <p:nvPr/>
        </p:nvSpPr>
        <p:spPr>
          <a:xfrm>
            <a:off x="469582" y="3625850"/>
            <a:ext cx="702945" cy="368300"/>
          </a:xfrm>
          <a:prstGeom prst="rect">
            <a:avLst/>
          </a:prstGeom>
          <a:noFill/>
          <a:ln w="9525">
            <a:noFill/>
          </a:ln>
        </p:spPr>
        <p:txBody>
          <a:bodyPr wrap="square">
            <a:spAutoFit/>
          </a:bodyPr>
          <a:lstStyle/>
          <a:p>
            <a:pPr marL="0" indent="0"/>
            <a:r>
              <a:rPr lang="zh-CN" sz="1800" b="0" dirty="0">
                <a:ea typeface="宋体" panose="02010600030101010101" pitchFamily="2" charset="-122"/>
              </a:rPr>
              <a:t>现有</a:t>
            </a:r>
            <a:endParaRPr lang="zh-CN" altLang="en-US" sz="1800" dirty="0"/>
          </a:p>
        </p:txBody>
      </p:sp>
      <p:sp>
        <p:nvSpPr>
          <p:cNvPr id="45" name="文本框 44"/>
          <p:cNvSpPr txBox="1"/>
          <p:nvPr/>
        </p:nvSpPr>
        <p:spPr>
          <a:xfrm>
            <a:off x="4003040" y="3672205"/>
            <a:ext cx="2640330" cy="368300"/>
          </a:xfrm>
          <a:prstGeom prst="rect">
            <a:avLst/>
          </a:prstGeom>
          <a:noFill/>
          <a:ln w="9525">
            <a:noFill/>
          </a:ln>
        </p:spPr>
        <p:txBody>
          <a:bodyPr wrap="square">
            <a:spAutoFit/>
          </a:bodyPr>
          <a:lstStyle/>
          <a:p>
            <a:pPr marL="0" indent="0"/>
            <a:r>
              <a:rPr lang="zh-CN" sz="1800" b="0">
                <a:ea typeface="宋体" panose="02010600030101010101" pitchFamily="2" charset="-122"/>
              </a:rPr>
              <a:t>,其方向与分界面法线成</a:t>
            </a:r>
            <a:endParaRPr lang="zh-CN" altLang="en-US" sz="1800"/>
          </a:p>
        </p:txBody>
      </p:sp>
      <p:graphicFrame>
        <p:nvGraphicFramePr>
          <p:cNvPr id="9" name="对象 -2147482449"/>
          <p:cNvGraphicFramePr>
            <a:graphicFrameLocks noChangeAspect="1"/>
          </p:cNvGraphicFramePr>
          <p:nvPr/>
        </p:nvGraphicFramePr>
        <p:xfrm>
          <a:off x="6529070" y="3711575"/>
          <a:ext cx="343535" cy="289560"/>
        </p:xfrm>
        <a:graphic>
          <a:graphicData uri="http://schemas.openxmlformats.org/presentationml/2006/ole">
            <mc:AlternateContent xmlns:mc="http://schemas.openxmlformats.org/markup-compatibility/2006">
              <mc:Choice xmlns:v="urn:schemas-microsoft-com:vml" Requires="v">
                <p:oleObj spid="_x0000_s31463" r:id="rId10" imgW="241300" imgH="203200" progId="Equation.KSEE3">
                  <p:embed/>
                </p:oleObj>
              </mc:Choice>
              <mc:Fallback>
                <p:oleObj r:id="rId10" imgW="241300" imgH="203200" progId="Equation.KSEE3">
                  <p:embed/>
                  <p:pic>
                    <p:nvPicPr>
                      <p:cNvPr id="0" name="图片 45"/>
                      <p:cNvPicPr/>
                      <p:nvPr/>
                    </p:nvPicPr>
                    <p:blipFill>
                      <a:blip r:embed="rId11"/>
                      <a:stretch>
                        <a:fillRect/>
                      </a:stretch>
                    </p:blipFill>
                    <p:spPr>
                      <a:xfrm>
                        <a:off x="6529070" y="3711575"/>
                        <a:ext cx="343535" cy="289560"/>
                      </a:xfrm>
                      <a:prstGeom prst="rect">
                        <a:avLst/>
                      </a:prstGeom>
                      <a:noFill/>
                      <a:ln w="38100">
                        <a:noFill/>
                        <a:miter/>
                      </a:ln>
                    </p:spPr>
                  </p:pic>
                </p:oleObj>
              </mc:Fallback>
            </mc:AlternateContent>
          </a:graphicData>
        </a:graphic>
      </p:graphicFrame>
      <p:sp>
        <p:nvSpPr>
          <p:cNvPr id="47" name="文本框 46"/>
          <p:cNvSpPr txBox="1"/>
          <p:nvPr/>
        </p:nvSpPr>
        <p:spPr>
          <a:xfrm>
            <a:off x="6872605" y="3672205"/>
            <a:ext cx="881380" cy="368300"/>
          </a:xfrm>
          <a:prstGeom prst="rect">
            <a:avLst/>
          </a:prstGeom>
          <a:noFill/>
          <a:ln w="9525">
            <a:noFill/>
          </a:ln>
        </p:spPr>
        <p:txBody>
          <a:bodyPr wrap="square">
            <a:spAutoFit/>
          </a:bodyPr>
          <a:lstStyle/>
          <a:p>
            <a:pPr marL="0" indent="0"/>
            <a:r>
              <a:rPr lang="zh-CN" sz="1800" b="0">
                <a:ea typeface="宋体" panose="02010600030101010101" pitchFamily="2" charset="-122"/>
              </a:rPr>
              <a:t>角，求</a:t>
            </a:r>
            <a:endParaRPr lang="zh-CN" altLang="en-US" sz="1800"/>
          </a:p>
        </p:txBody>
      </p:sp>
      <p:sp>
        <p:nvSpPr>
          <p:cNvPr id="49" name="文本框 48"/>
          <p:cNvSpPr txBox="1"/>
          <p:nvPr/>
        </p:nvSpPr>
        <p:spPr>
          <a:xfrm>
            <a:off x="7854950" y="3665220"/>
            <a:ext cx="280035" cy="368300"/>
          </a:xfrm>
          <a:prstGeom prst="rect">
            <a:avLst/>
          </a:prstGeom>
          <a:noFill/>
          <a:ln w="9525">
            <a:noFill/>
          </a:ln>
        </p:spPr>
        <p:txBody>
          <a:bodyPr wrap="square">
            <a:spAutoFit/>
          </a:bodyPr>
          <a:lstStyle/>
          <a:p>
            <a:pPr marL="0" indent="0"/>
            <a:r>
              <a:rPr lang="zh-CN" sz="1800" b="0">
                <a:ea typeface="宋体" panose="02010600030101010101" pitchFamily="2" charset="-122"/>
              </a:rPr>
              <a:t>。</a:t>
            </a:r>
            <a:endParaRPr lang="zh-CN" altLang="en-US" sz="1800"/>
          </a:p>
        </p:txBody>
      </p:sp>
      <p:sp>
        <p:nvSpPr>
          <p:cNvPr id="50" name="文本框 49"/>
          <p:cNvSpPr txBox="1"/>
          <p:nvPr/>
        </p:nvSpPr>
        <p:spPr>
          <a:xfrm>
            <a:off x="650240" y="4198826"/>
            <a:ext cx="4008120" cy="368300"/>
          </a:xfrm>
          <a:prstGeom prst="rect">
            <a:avLst/>
          </a:prstGeom>
          <a:noFill/>
          <a:ln w="9525">
            <a:noFill/>
          </a:ln>
        </p:spPr>
        <p:txBody>
          <a:bodyPr wrap="square">
            <a:spAutoFit/>
          </a:bodyPr>
          <a:lstStyle/>
          <a:p>
            <a:pPr marL="0" indent="0"/>
            <a:r>
              <a:rPr lang="zh-CN" sz="1800" b="0" dirty="0">
                <a:ea typeface="宋体" panose="02010600030101010101" pitchFamily="2" charset="-122"/>
              </a:rPr>
              <a:t>这个题目的分界面衔接条件一定是：</a:t>
            </a:r>
            <a:r>
              <a:rPr lang="en-US" sz="1200" b="0" dirty="0">
                <a:latin typeface="宋体" panose="02010600030101010101" pitchFamily="2" charset="-122"/>
                <a:ea typeface="宋体" panose="02010600030101010101" pitchFamily="2" charset="-122"/>
              </a:rPr>
              <a:t> </a:t>
            </a:r>
            <a:endParaRPr lang="zh-CN" altLang="en-US" dirty="0"/>
          </a:p>
        </p:txBody>
      </p:sp>
      <p:sp>
        <p:nvSpPr>
          <p:cNvPr id="52" name="文本框 51"/>
          <p:cNvSpPr txBox="1"/>
          <p:nvPr/>
        </p:nvSpPr>
        <p:spPr>
          <a:xfrm>
            <a:off x="5473700" y="4164965"/>
            <a:ext cx="927735" cy="368300"/>
          </a:xfrm>
          <a:prstGeom prst="rect">
            <a:avLst/>
          </a:prstGeom>
          <a:noFill/>
          <a:ln w="9525">
            <a:noFill/>
          </a:ln>
        </p:spPr>
        <p:txBody>
          <a:bodyPr wrap="square">
            <a:spAutoFit/>
          </a:bodyPr>
          <a:lstStyle/>
          <a:p>
            <a:pPr marL="0" indent="0"/>
            <a:r>
              <a:rPr lang="zh-CN" sz="1800" b="0">
                <a:ea typeface="宋体" panose="02010600030101010101" pitchFamily="2" charset="-122"/>
              </a:rPr>
              <a:t>而不是</a:t>
            </a:r>
            <a:endParaRPr lang="zh-CN" altLang="en-US" sz="1800"/>
          </a:p>
        </p:txBody>
      </p:sp>
      <p:graphicFrame>
        <p:nvGraphicFramePr>
          <p:cNvPr id="13" name="对象 12"/>
          <p:cNvGraphicFramePr>
            <a:graphicFrameLocks noChangeAspect="1"/>
          </p:cNvGraphicFramePr>
          <p:nvPr>
            <p:extLst>
              <p:ext uri="{D42A27DB-BD31-4B8C-83A1-F6EECF244321}">
                <p14:modId xmlns:p14="http://schemas.microsoft.com/office/powerpoint/2010/main" val="1107969631"/>
              </p:ext>
            </p:extLst>
          </p:nvPr>
        </p:nvGraphicFramePr>
        <p:xfrm>
          <a:off x="2771775" y="2157413"/>
          <a:ext cx="3430588" cy="601662"/>
        </p:xfrm>
        <a:graphic>
          <a:graphicData uri="http://schemas.openxmlformats.org/presentationml/2006/ole">
            <mc:AlternateContent xmlns:mc="http://schemas.openxmlformats.org/markup-compatibility/2006">
              <mc:Choice xmlns:v="urn:schemas-microsoft-com:vml" Requires="v">
                <p:oleObj spid="_x0000_s31464" name="AxMath" r:id="rId12" imgW="2059920" imgH="361800" progId="Equation.AxMath">
                  <p:embed/>
                </p:oleObj>
              </mc:Choice>
              <mc:Fallback>
                <p:oleObj name="AxMath" r:id="rId12" imgW="2059920" imgH="361800" progId="Equation.AxMath">
                  <p:embed/>
                  <p:pic>
                    <p:nvPicPr>
                      <p:cNvPr id="0" name=""/>
                      <p:cNvPicPr/>
                      <p:nvPr/>
                    </p:nvPicPr>
                    <p:blipFill>
                      <a:blip r:embed="rId13"/>
                      <a:stretch>
                        <a:fillRect/>
                      </a:stretch>
                    </p:blipFill>
                    <p:spPr>
                      <a:xfrm>
                        <a:off x="2771775" y="2157413"/>
                        <a:ext cx="3430588" cy="60166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407259968"/>
              </p:ext>
            </p:extLst>
          </p:nvPr>
        </p:nvGraphicFramePr>
        <p:xfrm>
          <a:off x="1022350" y="3681413"/>
          <a:ext cx="2989263" cy="352425"/>
        </p:xfrm>
        <a:graphic>
          <a:graphicData uri="http://schemas.openxmlformats.org/presentationml/2006/ole">
            <mc:AlternateContent xmlns:mc="http://schemas.openxmlformats.org/markup-compatibility/2006">
              <mc:Choice xmlns:v="urn:schemas-microsoft-com:vml" Requires="v">
                <p:oleObj spid="_x0000_s31465" name="AxMath" r:id="rId14" imgW="1710360" imgH="202320" progId="Equation.AxMath">
                  <p:embed/>
                </p:oleObj>
              </mc:Choice>
              <mc:Fallback>
                <p:oleObj name="AxMath" r:id="rId14" imgW="1710360" imgH="202320" progId="Equation.AxMath">
                  <p:embed/>
                  <p:pic>
                    <p:nvPicPr>
                      <p:cNvPr id="0" name=""/>
                      <p:cNvPicPr/>
                      <p:nvPr/>
                    </p:nvPicPr>
                    <p:blipFill>
                      <a:blip r:embed="rId15"/>
                      <a:stretch>
                        <a:fillRect/>
                      </a:stretch>
                    </p:blipFill>
                    <p:spPr>
                      <a:xfrm>
                        <a:off x="1022350" y="3681413"/>
                        <a:ext cx="2989263" cy="352425"/>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46679339"/>
              </p:ext>
            </p:extLst>
          </p:nvPr>
        </p:nvGraphicFramePr>
        <p:xfrm>
          <a:off x="7643813" y="3702050"/>
          <a:ext cx="319087" cy="368300"/>
        </p:xfrm>
        <a:graphic>
          <a:graphicData uri="http://schemas.openxmlformats.org/presentationml/2006/ole">
            <mc:AlternateContent xmlns:mc="http://schemas.openxmlformats.org/markup-compatibility/2006">
              <mc:Choice xmlns:v="urn:schemas-microsoft-com:vml" Requires="v">
                <p:oleObj spid="_x0000_s31466" name="AxMath" r:id="rId16" imgW="167040" imgH="192960" progId="Equation.AxMath">
                  <p:embed/>
                </p:oleObj>
              </mc:Choice>
              <mc:Fallback>
                <p:oleObj name="AxMath" r:id="rId16" imgW="167040" imgH="192960" progId="Equation.AxMath">
                  <p:embed/>
                  <p:pic>
                    <p:nvPicPr>
                      <p:cNvPr id="0" name=""/>
                      <p:cNvPicPr/>
                      <p:nvPr/>
                    </p:nvPicPr>
                    <p:blipFill>
                      <a:blip r:embed="rId17"/>
                      <a:stretch>
                        <a:fillRect/>
                      </a:stretch>
                    </p:blipFill>
                    <p:spPr>
                      <a:xfrm>
                        <a:off x="7643813" y="3702050"/>
                        <a:ext cx="319087" cy="36830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996825278"/>
              </p:ext>
            </p:extLst>
          </p:nvPr>
        </p:nvGraphicFramePr>
        <p:xfrm>
          <a:off x="4276725" y="4254500"/>
          <a:ext cx="1176338" cy="312738"/>
        </p:xfrm>
        <a:graphic>
          <a:graphicData uri="http://schemas.openxmlformats.org/presentationml/2006/ole">
            <mc:AlternateContent xmlns:mc="http://schemas.openxmlformats.org/markup-compatibility/2006">
              <mc:Choice xmlns:v="urn:schemas-microsoft-com:vml" Requires="v">
                <p:oleObj spid="_x0000_s31467" name="AxMath" r:id="rId18" imgW="728640" imgH="192960" progId="Equation.AxMath">
                  <p:embed/>
                </p:oleObj>
              </mc:Choice>
              <mc:Fallback>
                <p:oleObj name="AxMath" r:id="rId18" imgW="728640" imgH="192960" progId="Equation.AxMath">
                  <p:embed/>
                  <p:pic>
                    <p:nvPicPr>
                      <p:cNvPr id="0" name=""/>
                      <p:cNvPicPr/>
                      <p:nvPr/>
                    </p:nvPicPr>
                    <p:blipFill>
                      <a:blip r:embed="rId19"/>
                      <a:stretch>
                        <a:fillRect/>
                      </a:stretch>
                    </p:blipFill>
                    <p:spPr>
                      <a:xfrm>
                        <a:off x="4276725" y="4254500"/>
                        <a:ext cx="1176338" cy="312738"/>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223448555"/>
              </p:ext>
            </p:extLst>
          </p:nvPr>
        </p:nvGraphicFramePr>
        <p:xfrm>
          <a:off x="6342063" y="4227513"/>
          <a:ext cx="1271587" cy="312737"/>
        </p:xfrm>
        <a:graphic>
          <a:graphicData uri="http://schemas.openxmlformats.org/presentationml/2006/ole">
            <mc:AlternateContent xmlns:mc="http://schemas.openxmlformats.org/markup-compatibility/2006">
              <mc:Choice xmlns:v="urn:schemas-microsoft-com:vml" Requires="v">
                <p:oleObj spid="_x0000_s31468" name="AxMath" r:id="rId20" imgW="789480" imgH="192960" progId="Equation.AxMath">
                  <p:embed/>
                </p:oleObj>
              </mc:Choice>
              <mc:Fallback>
                <p:oleObj name="AxMath" r:id="rId20" imgW="789480" imgH="192960" progId="Equation.AxMath">
                  <p:embed/>
                  <p:pic>
                    <p:nvPicPr>
                      <p:cNvPr id="0" name=""/>
                      <p:cNvPicPr/>
                      <p:nvPr/>
                    </p:nvPicPr>
                    <p:blipFill>
                      <a:blip r:embed="rId21"/>
                      <a:stretch>
                        <a:fillRect/>
                      </a:stretch>
                    </p:blipFill>
                    <p:spPr>
                      <a:xfrm>
                        <a:off x="6342063" y="4227513"/>
                        <a:ext cx="1271587" cy="312737"/>
                      </a:xfrm>
                      <a:prstGeom prst="rect">
                        <a:avLst/>
                      </a:prstGeom>
                    </p:spPr>
                  </p:pic>
                </p:oleObj>
              </mc:Fallback>
            </mc:AlternateContent>
          </a:graphicData>
        </a:graphic>
      </p:graphicFrame>
      <p:sp>
        <p:nvSpPr>
          <p:cNvPr id="4" name="文本框 3"/>
          <p:cNvSpPr txBox="1"/>
          <p:nvPr/>
        </p:nvSpPr>
        <p:spPr>
          <a:xfrm>
            <a:off x="650240" y="4976277"/>
            <a:ext cx="7755529" cy="646331"/>
          </a:xfrm>
          <a:prstGeom prst="rect">
            <a:avLst/>
          </a:prstGeom>
          <a:noFill/>
        </p:spPr>
        <p:txBody>
          <a:bodyPr wrap="square" rtlCol="0">
            <a:spAutoFit/>
          </a:bodyPr>
          <a:lstStyle/>
          <a:p>
            <a:r>
              <a:rPr lang="zh-CN" altLang="en-US" dirty="0">
                <a:ea typeface="宋体" panose="02010600030101010101" pitchFamily="2" charset="-122"/>
              </a:rPr>
              <a:t>大家可以参考课本</a:t>
            </a:r>
            <a:r>
              <a:rPr lang="en-US" altLang="zh-CN" dirty="0">
                <a:latin typeface="+mj-lt"/>
                <a:ea typeface="宋体" panose="02010600030101010101" pitchFamily="2" charset="-122"/>
              </a:rPr>
              <a:t>P77</a:t>
            </a:r>
            <a:r>
              <a:rPr lang="zh-CN" altLang="en-US" dirty="0">
                <a:ea typeface="宋体" panose="02010600030101010101" pitchFamily="2" charset="-122"/>
              </a:rPr>
              <a:t>页，对于恒定电场来说，分界面上有面电荷存在的，书上有定性分析，大家要理解清楚！</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4432935"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一、电场强度</a:t>
            </a:r>
            <a:r>
              <a:rPr lang="en-US" altLang="zh-CN" sz="2160" b="1">
                <a:solidFill>
                  <a:srgbClr val="0070C0"/>
                </a:solidFill>
                <a:latin typeface="Arial" panose="020B0604020202020204" pitchFamily="34" charset="0"/>
                <a:ea typeface="微软雅黑" panose="020B0503020204020204" charset="-122"/>
                <a:sym typeface="+mn-ea"/>
              </a:rPr>
              <a:t>·</a:t>
            </a:r>
            <a:r>
              <a:rPr lang="zh-CN" altLang="en-US" sz="2160" b="1" noProof="1">
                <a:solidFill>
                  <a:srgbClr val="0070C0"/>
                </a:solidFill>
                <a:latin typeface="Arial" panose="020B0604020202020204" pitchFamily="34" charset="0"/>
                <a:ea typeface="微软雅黑" panose="020B0503020204020204" charset="-122"/>
              </a:rPr>
              <a:t>电位</a:t>
            </a:r>
            <a:r>
              <a:rPr lang="en-US" altLang="zh-CN" sz="2160" b="1">
                <a:solidFill>
                  <a:srgbClr val="0070C0"/>
                </a:solidFill>
                <a:latin typeface="Arial" panose="020B0604020202020204" pitchFamily="34" charset="0"/>
                <a:ea typeface="微软雅黑" panose="020B0503020204020204" charset="-122"/>
                <a:sym typeface="+mn-ea"/>
              </a:rPr>
              <a:t>·</a:t>
            </a:r>
            <a:r>
              <a:rPr lang="zh-CN" altLang="en-US" sz="2160" b="1" noProof="1">
                <a:solidFill>
                  <a:srgbClr val="0070C0"/>
                </a:solidFill>
                <a:latin typeface="Arial" panose="020B0604020202020204" pitchFamily="34" charset="0"/>
                <a:ea typeface="微软雅黑" panose="020B0503020204020204" charset="-122"/>
              </a:rPr>
              <a:t>高斯定律</a:t>
            </a:r>
          </a:p>
        </p:txBody>
      </p:sp>
      <p:sp>
        <p:nvSpPr>
          <p:cNvPr id="4" name="文本框 3"/>
          <p:cNvSpPr txBox="1"/>
          <p:nvPr/>
        </p:nvSpPr>
        <p:spPr>
          <a:xfrm>
            <a:off x="1065229" y="112502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（一）目的</a:t>
            </a:r>
          </a:p>
        </p:txBody>
      </p:sp>
      <p:sp>
        <p:nvSpPr>
          <p:cNvPr id="5" name="文本框 4"/>
          <p:cNvSpPr txBox="1"/>
          <p:nvPr/>
        </p:nvSpPr>
        <p:spPr>
          <a:xfrm>
            <a:off x="527685" y="1494790"/>
            <a:ext cx="3991610" cy="1753235"/>
          </a:xfrm>
          <a:prstGeom prst="rect">
            <a:avLst/>
          </a:prstGeom>
          <a:noFill/>
        </p:spPr>
        <p:txBody>
          <a:bodyPr wrap="square" rtlCol="0">
            <a:spAutoFit/>
          </a:bodyPr>
          <a:lstStyle/>
          <a:p>
            <a:pPr indent="457200">
              <a:lnSpc>
                <a:spcPct val="150000"/>
              </a:lnSpc>
            </a:pPr>
            <a:r>
              <a:rPr lang="en-US" altLang="zh-CN" sz="1800" dirty="0">
                <a:latin typeface="宋体" panose="02010600030101010101" pitchFamily="2" charset="-122"/>
                <a:ea typeface="宋体" panose="02010600030101010101" pitchFamily="2" charset="-122"/>
              </a:rPr>
              <a:t>1.</a:t>
            </a:r>
            <a:r>
              <a:rPr sz="1800" dirty="0">
                <a:latin typeface="宋体" panose="02010600030101010101" pitchFamily="2" charset="-122"/>
                <a:ea typeface="宋体" panose="02010600030101010101" pitchFamily="2" charset="-122"/>
              </a:rPr>
              <a:t>会求点、线、球形电极的电场</a:t>
            </a:r>
            <a:endParaRPr lang="zh-CN" altLang="en-US" sz="1800" dirty="0">
              <a:latin typeface="宋体" panose="02010600030101010101" pitchFamily="2" charset="-122"/>
              <a:ea typeface="宋体" panose="02010600030101010101" pitchFamily="2" charset="-122"/>
            </a:endParaRPr>
          </a:p>
          <a:p>
            <a:pPr indent="457200">
              <a:lnSpc>
                <a:spcPct val="150000"/>
              </a:lnSpc>
            </a:pP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掌握电位的计算方法</a:t>
            </a:r>
          </a:p>
          <a:p>
            <a:pPr indent="457200">
              <a:lnSpc>
                <a:spcPct val="150000"/>
              </a:lnSpc>
            </a:pP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掌握高斯定律的应用</a:t>
            </a:r>
          </a:p>
          <a:p>
            <a:pPr>
              <a:lnSpc>
                <a:spcPct val="150000"/>
              </a:lnSpc>
            </a:pPr>
            <a:endParaRPr lang="en-US" altLang="zh-CN" sz="1800" dirty="0">
              <a:latin typeface="宋体" panose="02010600030101010101" pitchFamily="2" charset="-122"/>
              <a:ea typeface="宋体" panose="02010600030101010101" pitchFamily="2" charset="-122"/>
            </a:endParaRP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4</a:t>
            </a:fld>
            <a:endParaRPr lang="zh-CN" dirty="0"/>
          </a:p>
        </p:txBody>
      </p:sp>
      <p:sp>
        <p:nvSpPr>
          <p:cNvPr id="13" name="文本框 12"/>
          <p:cNvSpPr txBox="1"/>
          <p:nvPr/>
        </p:nvSpPr>
        <p:spPr>
          <a:xfrm>
            <a:off x="1065229" y="2852699"/>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0" name="文本框 99"/>
          <p:cNvSpPr txBox="1"/>
          <p:nvPr/>
        </p:nvSpPr>
        <p:spPr>
          <a:xfrm>
            <a:off x="527685" y="3252470"/>
            <a:ext cx="8275320" cy="1753235"/>
          </a:xfrm>
          <a:prstGeom prst="rect">
            <a:avLst/>
          </a:prstGeom>
          <a:noFill/>
          <a:ln w="9525">
            <a:noFill/>
          </a:ln>
        </p:spPr>
        <p:txBody>
          <a:bodyPr wrap="square">
            <a:spAutoFit/>
          </a:bodyPr>
          <a:lstStyle/>
          <a:p>
            <a:pPr marL="0" indent="0"/>
            <a:r>
              <a:rPr lang="zh-CN" altLang="en-US" sz="1800" b="1" dirty="0">
                <a:latin typeface="Calibri" panose="020F0502020204030204" charset="0"/>
                <a:ea typeface="宋体" panose="02010600030101010101" pitchFamily="2" charset="-122"/>
              </a:rPr>
              <a:t>        例</a:t>
            </a:r>
            <a:r>
              <a:rPr lang="en-US" altLang="zh-CN" sz="1800" b="1" dirty="0">
                <a:latin typeface="Calibri" panose="020F0502020204030204" charset="0"/>
                <a:ea typeface="宋体" panose="02010600030101010101" pitchFamily="2" charset="-122"/>
              </a:rPr>
              <a:t>1</a:t>
            </a:r>
            <a:r>
              <a:rPr lang="en-US" altLang="zh-CN" sz="1800" b="0" dirty="0">
                <a:latin typeface="Calibri" panose="020F0502020204030204" charset="0"/>
                <a:ea typeface="宋体" panose="02010600030101010101" pitchFamily="2" charset="-122"/>
              </a:rPr>
              <a:t>  </a:t>
            </a:r>
            <a:r>
              <a:rPr lang="en-US" sz="1800" b="0" dirty="0">
                <a:latin typeface="Calibri" panose="020F0502020204030204" charset="0"/>
                <a:ea typeface="宋体" panose="02010600030101010101" pitchFamily="2" charset="-122"/>
                <a:cs typeface="Times New Roman" panose="02020603050405020304" pitchFamily="18" charset="0"/>
              </a:rPr>
              <a:t> </a:t>
            </a:r>
            <a:r>
              <a:rPr lang="zh-CN" sz="1800" b="0" dirty="0">
                <a:latin typeface="Calibri" panose="020F0502020204030204" charset="0"/>
                <a:ea typeface="宋体" panose="02010600030101010101" pitchFamily="2" charset="-122"/>
              </a:rPr>
              <a:t>高压同轴线的最佳尺寸设计：一高压同轴圆柱电缆</a:t>
            </a:r>
            <a:r>
              <a:rPr lang="en-US" sz="1800" b="0" dirty="0">
                <a:latin typeface="Calibri" panose="020F0502020204030204" charset="0"/>
                <a:ea typeface="宋体" panose="02010600030101010101" pitchFamily="2" charset="-122"/>
                <a:cs typeface="Times New Roman" panose="02020603050405020304" pitchFamily="18" charset="0"/>
              </a:rPr>
              <a:t>,</a:t>
            </a:r>
            <a:r>
              <a:rPr lang="zh-CN" sz="1800" b="0" dirty="0">
                <a:latin typeface="Calibri" panose="020F0502020204030204" charset="0"/>
                <a:ea typeface="宋体" panose="02010600030101010101" pitchFamily="2" charset="-122"/>
              </a:rPr>
              <a:t>外导体的内半径为</a:t>
            </a:r>
            <a:r>
              <a:rPr lang="en-US" sz="1800" b="0" dirty="0">
                <a:latin typeface="Times New Roman" panose="02020603050405020304" pitchFamily="18" charset="0"/>
                <a:ea typeface="宋体" panose="02010600030101010101" pitchFamily="2" charset="-122"/>
              </a:rPr>
              <a:t>2cm</a:t>
            </a:r>
            <a:r>
              <a:rPr lang="zh-CN" altLang="en-US" sz="1800" b="0" dirty="0">
                <a:latin typeface="Times New Roman" panose="02020603050405020304" pitchFamily="18" charset="0"/>
                <a:ea typeface="宋体" panose="02010600030101010101" pitchFamily="2" charset="-122"/>
              </a:rPr>
              <a:t>，</a:t>
            </a:r>
            <a:r>
              <a:rPr lang="zh-CN" sz="1800" b="0" dirty="0">
                <a:latin typeface="Calibri" panose="020F0502020204030204" charset="0"/>
                <a:ea typeface="宋体" panose="02010600030101010101" pitchFamily="2" charset="-122"/>
              </a:rPr>
              <a:t>内外导体间电介质的击穿场强为</a:t>
            </a:r>
            <a:r>
              <a:rPr lang="en-US" sz="1800" b="0" dirty="0">
                <a:latin typeface="Times New Roman" panose="02020603050405020304" pitchFamily="18" charset="0"/>
                <a:ea typeface="宋体" panose="02010600030101010101" pitchFamily="2" charset="-122"/>
              </a:rPr>
              <a:t>200kV/cm</a:t>
            </a:r>
            <a:r>
              <a:rPr lang="zh-CN" sz="1800" b="0" dirty="0">
                <a:latin typeface="Calibri" panose="020F0502020204030204" charset="0"/>
                <a:ea typeface="宋体" panose="02010600030101010101" pitchFamily="2" charset="-122"/>
              </a:rPr>
              <a:t>。内导体的半径为</a:t>
            </a:r>
            <a:r>
              <a:rPr lang="en-US" sz="1800" b="0" i="1" dirty="0">
                <a:latin typeface="Times New Roman" panose="02020603050405020304" pitchFamily="18" charset="0"/>
                <a:ea typeface="宋体" panose="02010600030101010101" pitchFamily="2" charset="-122"/>
                <a:cs typeface="Times New Roman" panose="02020603050405020304" pitchFamily="18" charset="0"/>
              </a:rPr>
              <a:t>a</a:t>
            </a:r>
            <a:r>
              <a:rPr lang="en-US" sz="1800" b="0" dirty="0">
                <a:latin typeface="Times New Roman" panose="02020603050405020304" pitchFamily="18" charset="0"/>
                <a:ea typeface="宋体" panose="02010600030101010101" pitchFamily="2" charset="-122"/>
                <a:cs typeface="Times New Roman" panose="02020603050405020304" pitchFamily="18" charset="0"/>
              </a:rPr>
              <a:t>, </a:t>
            </a:r>
            <a:r>
              <a:rPr lang="zh-CN" sz="1800" b="0" dirty="0">
                <a:latin typeface="Calibri" panose="020F0502020204030204" charset="0"/>
                <a:ea typeface="宋体" panose="02010600030101010101" pitchFamily="2" charset="-122"/>
              </a:rPr>
              <a:t>其值可以自由选定，但有一最佳值。因为若</a:t>
            </a:r>
            <a:r>
              <a:rPr lang="en-US" sz="1800" b="0" i="1" dirty="0">
                <a:latin typeface="Times New Roman" panose="02020603050405020304" pitchFamily="18" charset="0"/>
                <a:ea typeface="宋体" panose="02010600030101010101" pitchFamily="2" charset="-122"/>
                <a:cs typeface="Times New Roman" panose="02020603050405020304" pitchFamily="18" charset="0"/>
              </a:rPr>
              <a:t>a</a:t>
            </a:r>
            <a:r>
              <a:rPr lang="zh-CN" sz="1800" b="0" dirty="0">
                <a:latin typeface="Calibri" panose="020F0502020204030204" charset="0"/>
                <a:ea typeface="宋体" panose="02010600030101010101" pitchFamily="2" charset="-122"/>
              </a:rPr>
              <a:t>太大</a:t>
            </a:r>
            <a:r>
              <a:rPr lang="zh-CN" altLang="en-US" sz="1800" b="0" dirty="0">
                <a:latin typeface="Calibri" panose="020F0502020204030204" charset="0"/>
                <a:ea typeface="宋体" panose="02010600030101010101" pitchFamily="2" charset="-122"/>
                <a:cs typeface="Times New Roman" panose="02020603050405020304" pitchFamily="18" charset="0"/>
              </a:rPr>
              <a:t>，</a:t>
            </a:r>
            <a:r>
              <a:rPr lang="zh-CN" sz="1800" b="0" dirty="0">
                <a:latin typeface="Calibri" panose="020F0502020204030204" charset="0"/>
                <a:ea typeface="宋体" panose="02010600030101010101" pitchFamily="2" charset="-122"/>
              </a:rPr>
              <a:t>内外导体的间隙就变得很小，以致在给定的电压下</a:t>
            </a:r>
            <a:r>
              <a:rPr lang="zh-CN" altLang="en-US" sz="1800" b="0" dirty="0">
                <a:latin typeface="Calibri" panose="020F0502020204030204" charset="0"/>
                <a:ea typeface="宋体" panose="02010600030101010101" pitchFamily="2" charset="-122"/>
              </a:rPr>
              <a:t>，</a:t>
            </a:r>
            <a:r>
              <a:rPr lang="zh-CN" sz="1800" b="0" dirty="0">
                <a:latin typeface="Calibri" panose="020F0502020204030204" charset="0"/>
                <a:ea typeface="宋体" panose="02010600030101010101" pitchFamily="2" charset="-122"/>
              </a:rPr>
              <a:t>最大的</a:t>
            </a:r>
            <a:r>
              <a:rPr lang="en-US" sz="1800" b="0" i="1" dirty="0">
                <a:latin typeface="Times New Roman" panose="02020603050405020304" pitchFamily="18" charset="0"/>
                <a:ea typeface="宋体" panose="02010600030101010101" pitchFamily="2" charset="-122"/>
                <a:cs typeface="Times New Roman" panose="02020603050405020304" pitchFamily="18" charset="0"/>
              </a:rPr>
              <a:t>E</a:t>
            </a:r>
            <a:r>
              <a:rPr lang="zh-CN" sz="1800" b="0" dirty="0">
                <a:latin typeface="Calibri" panose="020F0502020204030204" charset="0"/>
                <a:ea typeface="宋体" panose="02010600030101010101" pitchFamily="2" charset="-122"/>
              </a:rPr>
              <a:t>会超过电介质的击穿场强。另一方面，由于</a:t>
            </a:r>
            <a:r>
              <a:rPr lang="en-US" sz="1800" b="0" i="1" dirty="0">
                <a:latin typeface="Times New Roman" panose="02020603050405020304" pitchFamily="18" charset="0"/>
                <a:ea typeface="宋体" panose="02010600030101010101" pitchFamily="2" charset="-122"/>
                <a:cs typeface="Times New Roman" panose="02020603050405020304" pitchFamily="18" charset="0"/>
              </a:rPr>
              <a:t>E</a:t>
            </a:r>
            <a:r>
              <a:rPr lang="zh-CN" sz="1800" b="0" dirty="0">
                <a:latin typeface="Calibri" panose="020F0502020204030204" charset="0"/>
                <a:ea typeface="宋体" panose="02010600030101010101" pitchFamily="2" charset="-122"/>
              </a:rPr>
              <a:t>的最大值</a:t>
            </a:r>
            <a:r>
              <a:rPr lang="en-US" sz="1800" b="0" i="1" dirty="0" err="1">
                <a:latin typeface="Times New Roman" panose="02020603050405020304" pitchFamily="18" charset="0"/>
                <a:ea typeface="宋体" panose="02010600030101010101" pitchFamily="2" charset="-122"/>
                <a:cs typeface="Times New Roman" panose="02020603050405020304" pitchFamily="18" charset="0"/>
              </a:rPr>
              <a:t>E</a:t>
            </a:r>
            <a:r>
              <a:rPr lang="en-US" sz="1800" b="0" i="1" baseline="-25000" dirty="0" err="1">
                <a:latin typeface="Times New Roman" panose="02020603050405020304" pitchFamily="18" charset="0"/>
                <a:ea typeface="宋体" panose="02010600030101010101" pitchFamily="2" charset="-122"/>
                <a:cs typeface="Times New Roman" panose="02020603050405020304" pitchFamily="18" charset="0"/>
              </a:rPr>
              <a:t>m</a:t>
            </a:r>
            <a:r>
              <a:rPr lang="zh-CN" sz="1800" b="0" dirty="0">
                <a:latin typeface="Calibri" panose="020F0502020204030204" charset="0"/>
                <a:ea typeface="宋体" panose="02010600030101010101" pitchFamily="2" charset="-122"/>
              </a:rPr>
              <a:t>总是在内导体表面上</a:t>
            </a:r>
            <a:r>
              <a:rPr lang="zh-CN" altLang="en-US" sz="1800" b="0" dirty="0">
                <a:latin typeface="Calibri" panose="020F0502020204030204" charset="0"/>
                <a:ea typeface="宋体" panose="02010600030101010101" pitchFamily="2" charset="-122"/>
                <a:cs typeface="Times New Roman" panose="02020603050405020304" pitchFamily="18" charset="0"/>
              </a:rPr>
              <a:t>，</a:t>
            </a:r>
            <a:r>
              <a:rPr lang="zh-CN" sz="1800" b="0" dirty="0">
                <a:latin typeface="Calibri" panose="020F0502020204030204" charset="0"/>
                <a:ea typeface="宋体" panose="02010600030101010101" pitchFamily="2" charset="-122"/>
              </a:rPr>
              <a:t>当</a:t>
            </a:r>
            <a:r>
              <a:rPr lang="en-US" sz="1800" b="0" i="1" dirty="0">
                <a:latin typeface="Times New Roman" panose="02020603050405020304" pitchFamily="18" charset="0"/>
                <a:ea typeface="宋体" panose="02010600030101010101" pitchFamily="2" charset="-122"/>
                <a:cs typeface="Times New Roman" panose="02020603050405020304" pitchFamily="18" charset="0"/>
              </a:rPr>
              <a:t>a</a:t>
            </a:r>
            <a:r>
              <a:rPr lang="zh-CN" sz="1800" b="0" dirty="0">
                <a:latin typeface="Calibri" panose="020F0502020204030204" charset="0"/>
                <a:ea typeface="宋体" panose="02010600030101010101" pitchFamily="2" charset="-122"/>
              </a:rPr>
              <a:t>很小时</a:t>
            </a:r>
            <a:r>
              <a:rPr lang="zh-CN" altLang="en-US" sz="1800" b="0" dirty="0">
                <a:latin typeface="Calibri" panose="020F0502020204030204" charset="0"/>
                <a:ea typeface="宋体" panose="02010600030101010101" pitchFamily="2" charset="-122"/>
                <a:cs typeface="Times New Roman" panose="02020603050405020304" pitchFamily="18" charset="0"/>
              </a:rPr>
              <a:t>，</a:t>
            </a:r>
            <a:r>
              <a:rPr lang="zh-CN" sz="1800" b="0" dirty="0">
                <a:latin typeface="Calibri" panose="020F0502020204030204" charset="0"/>
                <a:ea typeface="宋体" panose="02010600030101010101" pitchFamily="2" charset="-122"/>
              </a:rPr>
              <a:t>其表面的</a:t>
            </a:r>
            <a:r>
              <a:rPr lang="en-US" sz="1800" b="0" i="1" dirty="0">
                <a:latin typeface="Times New Roman" panose="02020603050405020304" pitchFamily="18" charset="0"/>
                <a:ea typeface="宋体" panose="02010600030101010101" pitchFamily="2" charset="-122"/>
                <a:cs typeface="Times New Roman" panose="02020603050405020304" pitchFamily="18" charset="0"/>
              </a:rPr>
              <a:t>E</a:t>
            </a:r>
            <a:r>
              <a:rPr lang="zh-CN" sz="1800" b="0" dirty="0">
                <a:latin typeface="Calibri" panose="020F0502020204030204" charset="0"/>
                <a:ea typeface="宋体" panose="02010600030101010101" pitchFamily="2" charset="-122"/>
              </a:rPr>
              <a:t>必定很大。试问</a:t>
            </a:r>
            <a:r>
              <a:rPr lang="en-US" sz="1800" b="0" i="1" dirty="0">
                <a:latin typeface="Times New Roman" panose="02020603050405020304" pitchFamily="18" charset="0"/>
                <a:ea typeface="宋体" panose="02010600030101010101" pitchFamily="2" charset="-122"/>
                <a:cs typeface="Times New Roman" panose="02020603050405020304" pitchFamily="18" charset="0"/>
              </a:rPr>
              <a:t>a</a:t>
            </a:r>
            <a:r>
              <a:rPr lang="zh-CN" sz="1800" b="0" dirty="0">
                <a:latin typeface="Calibri" panose="020F0502020204030204" charset="0"/>
                <a:ea typeface="宋体" panose="02010600030101010101" pitchFamily="2" charset="-122"/>
              </a:rPr>
              <a:t>为何值时</a:t>
            </a:r>
            <a:r>
              <a:rPr lang="zh-CN" altLang="en-US" sz="1800" b="0" dirty="0">
                <a:latin typeface="Calibri" panose="020F0502020204030204" charset="0"/>
                <a:ea typeface="宋体" panose="02010600030101010101" pitchFamily="2" charset="-122"/>
                <a:cs typeface="Times New Roman" panose="02020603050405020304" pitchFamily="18" charset="0"/>
              </a:rPr>
              <a:t>，</a:t>
            </a:r>
            <a:r>
              <a:rPr lang="zh-CN" sz="1800" b="0" dirty="0">
                <a:latin typeface="Calibri" panose="020F0502020204030204" charset="0"/>
                <a:ea typeface="宋体" panose="02010600030101010101" pitchFamily="2" charset="-122"/>
              </a:rPr>
              <a:t>该电缆能承受最大电压</a:t>
            </a:r>
            <a:r>
              <a:rPr lang="en-US" sz="1800" b="0" dirty="0">
                <a:latin typeface="Times New Roman" panose="02020603050405020304" pitchFamily="18" charset="0"/>
                <a:ea typeface="宋体" panose="02010600030101010101" pitchFamily="2" charset="-122"/>
              </a:rPr>
              <a:t>?</a:t>
            </a:r>
            <a:r>
              <a:rPr lang="en-US" sz="1800" b="0" dirty="0">
                <a:latin typeface="Times New Roman" panose="02020603050405020304" pitchFamily="18" charset="0"/>
                <a:ea typeface="宋体" panose="02010600030101010101" pitchFamily="2" charset="-122"/>
                <a:cs typeface="Times New Roman" panose="02020603050405020304" pitchFamily="18" charset="0"/>
              </a:rPr>
              <a:t> </a:t>
            </a:r>
            <a:r>
              <a:rPr lang="zh-CN" sz="1800" b="0" dirty="0">
                <a:latin typeface="Calibri" panose="020F0502020204030204" charset="0"/>
                <a:ea typeface="宋体" panose="02010600030101010101" pitchFamily="2" charset="-122"/>
              </a:rPr>
              <a:t>并求此最大电压值。</a:t>
            </a:r>
            <a:endParaRPr lang="zh-CN" altLang="en-US" sz="1800" dirty="0"/>
          </a:p>
        </p:txBody>
      </p:sp>
      <p:sp>
        <p:nvSpPr>
          <p:cNvPr id="3" name="文本框 2"/>
          <p:cNvSpPr txBox="1"/>
          <p:nvPr/>
        </p:nvSpPr>
        <p:spPr>
          <a:xfrm>
            <a:off x="527685" y="5005705"/>
            <a:ext cx="8189595" cy="922020"/>
          </a:xfrm>
          <a:prstGeom prst="rect">
            <a:avLst/>
          </a:prstGeom>
          <a:noFill/>
          <a:ln w="9525">
            <a:noFill/>
          </a:ln>
        </p:spPr>
        <p:txBody>
          <a:bodyPr wrap="square">
            <a:spAutoFit/>
          </a:bodyPr>
          <a:lstStyle/>
          <a:p>
            <a:pPr marL="0" indent="0"/>
            <a:r>
              <a:rPr lang="en-US" altLang="zh-CN" sz="1800" b="1" dirty="0">
                <a:ea typeface="宋体" panose="02010600030101010101" pitchFamily="2" charset="-122"/>
              </a:rPr>
              <a:t>   </a:t>
            </a:r>
            <a:r>
              <a:rPr lang="zh-CN" altLang="en-US" sz="1800" b="1" dirty="0">
                <a:ea typeface="宋体" panose="02010600030101010101" pitchFamily="2" charset="-122"/>
              </a:rPr>
              <a:t>解：</a:t>
            </a:r>
            <a:r>
              <a:rPr lang="zh-CN" sz="1800" b="0" dirty="0">
                <a:ea typeface="宋体" panose="02010600030101010101" pitchFamily="2" charset="-122"/>
              </a:rPr>
              <a:t>1）定性分析</a:t>
            </a:r>
            <a:endParaRPr lang="en-US" sz="1800" b="0" dirty="0">
              <a:latin typeface="宋体" panose="02010600030101010101" pitchFamily="2" charset="-122"/>
              <a:ea typeface="宋体" panose="02010600030101010101" pitchFamily="2" charset="-122"/>
            </a:endParaRPr>
          </a:p>
          <a:p>
            <a:pPr marL="0" indent="0"/>
            <a:r>
              <a:rPr lang="en-US" sz="1800" b="0" dirty="0">
                <a:latin typeface="宋体" panose="02010600030101010101" pitchFamily="2" charset="-122"/>
                <a:ea typeface="宋体" panose="02010600030101010101" pitchFamily="2" charset="-122"/>
              </a:rPr>
              <a:t>   </a:t>
            </a:r>
            <a:r>
              <a:rPr lang="zh-CN" sz="1800" b="0" dirty="0">
                <a:ea typeface="宋体" panose="02010600030101010101" pitchFamily="2" charset="-122"/>
              </a:rPr>
              <a:t>本题的实质是圆柱型电极的电场。考虑利用高斯定理求解，高斯面取为半径为</a:t>
            </a:r>
            <a:endParaRPr lang="zh-CN" altLang="en-US" sz="1800" dirty="0"/>
          </a:p>
        </p:txBody>
      </p:sp>
      <p:graphicFrame>
        <p:nvGraphicFramePr>
          <p:cNvPr id="7" name="对象 -2147482624"/>
          <p:cNvGraphicFramePr>
            <a:graphicFrameLocks noChangeAspect="1"/>
          </p:cNvGraphicFramePr>
          <p:nvPr>
            <p:extLst>
              <p:ext uri="{D42A27DB-BD31-4B8C-83A1-F6EECF244321}">
                <p14:modId xmlns:p14="http://schemas.microsoft.com/office/powerpoint/2010/main" val="1309076074"/>
              </p:ext>
            </p:extLst>
          </p:nvPr>
        </p:nvGraphicFramePr>
        <p:xfrm>
          <a:off x="901700" y="5654040"/>
          <a:ext cx="252730" cy="273685"/>
        </p:xfrm>
        <a:graphic>
          <a:graphicData uri="http://schemas.openxmlformats.org/presentationml/2006/ole">
            <mc:AlternateContent xmlns:mc="http://schemas.openxmlformats.org/markup-compatibility/2006">
              <mc:Choice xmlns:v="urn:schemas-microsoft-com:vml" Requires="v">
                <p:oleObj spid="_x0000_s3318" r:id="rId4" imgW="152400" imgH="165100" progId="Equation.KSEE3">
                  <p:embed/>
                </p:oleObj>
              </mc:Choice>
              <mc:Fallback>
                <p:oleObj r:id="rId4" imgW="152400" imgH="165100" progId="Equation.KSEE3">
                  <p:embed/>
                  <p:pic>
                    <p:nvPicPr>
                      <p:cNvPr id="0" name="图片 3075"/>
                      <p:cNvPicPr/>
                      <p:nvPr/>
                    </p:nvPicPr>
                    <p:blipFill>
                      <a:blip r:embed="rId5"/>
                      <a:stretch>
                        <a:fillRect/>
                      </a:stretch>
                    </p:blipFill>
                    <p:spPr>
                      <a:xfrm>
                        <a:off x="901700" y="5654040"/>
                        <a:ext cx="252730" cy="273685"/>
                      </a:xfrm>
                      <a:prstGeom prst="rect">
                        <a:avLst/>
                      </a:prstGeom>
                      <a:noFill/>
                      <a:ln w="38100">
                        <a:noFill/>
                        <a:miter/>
                      </a:ln>
                    </p:spPr>
                  </p:pic>
                </p:oleObj>
              </mc:Fallback>
            </mc:AlternateContent>
          </a:graphicData>
        </a:graphic>
      </p:graphicFrame>
      <p:sp>
        <p:nvSpPr>
          <p:cNvPr id="9" name="文本框 8"/>
          <p:cNvSpPr txBox="1"/>
          <p:nvPr/>
        </p:nvSpPr>
        <p:spPr>
          <a:xfrm>
            <a:off x="1065530" y="5559425"/>
            <a:ext cx="1425575" cy="368300"/>
          </a:xfrm>
          <a:prstGeom prst="rect">
            <a:avLst/>
          </a:prstGeom>
          <a:noFill/>
          <a:ln w="9525">
            <a:noFill/>
          </a:ln>
        </p:spPr>
        <p:txBody>
          <a:bodyPr wrap="square">
            <a:spAutoFit/>
          </a:bodyPr>
          <a:lstStyle/>
          <a:p>
            <a:pPr marL="0" indent="0"/>
            <a:r>
              <a:rPr lang="zh-CN" sz="1800" b="0">
                <a:ea typeface="宋体" panose="02010600030101010101" pitchFamily="2" charset="-122"/>
              </a:rPr>
              <a:t>的圆柱面。</a:t>
            </a:r>
            <a:endParaRPr lang="zh-CN" altLang="en-US" sz="1800" b="0">
              <a:ea typeface="宋体" panose="02010600030101010101" pitchFamily="2" charset="-122"/>
            </a:endParaRPr>
          </a:p>
        </p:txBody>
      </p:sp>
      <p:graphicFrame>
        <p:nvGraphicFramePr>
          <p:cNvPr id="10" name="对象 -2147482622"/>
          <p:cNvGraphicFramePr/>
          <p:nvPr/>
        </p:nvGraphicFramePr>
        <p:xfrm>
          <a:off x="6354445" y="966470"/>
          <a:ext cx="1642110" cy="1644015"/>
        </p:xfrm>
        <a:graphic>
          <a:graphicData uri="http://schemas.openxmlformats.org/presentationml/2006/ole">
            <mc:AlternateContent xmlns:mc="http://schemas.openxmlformats.org/markup-compatibility/2006">
              <mc:Choice xmlns:v="urn:schemas-microsoft-com:vml" Requires="v">
                <p:oleObj spid="_x0000_s3319" r:id="rId6" imgW="1792605" imgH="1792605" progId="Visio.Drawing.11">
                  <p:embed/>
                </p:oleObj>
              </mc:Choice>
              <mc:Fallback>
                <p:oleObj r:id="rId6" imgW="1792605" imgH="1792605" progId="Visio.Drawing.11">
                  <p:embed/>
                  <p:pic>
                    <p:nvPicPr>
                      <p:cNvPr id="0" name="图片 11"/>
                      <p:cNvPicPr/>
                      <p:nvPr/>
                    </p:nvPicPr>
                    <p:blipFill>
                      <a:blip r:embed="rId7"/>
                      <a:stretch>
                        <a:fillRect/>
                      </a:stretch>
                    </p:blipFill>
                    <p:spPr>
                      <a:xfrm>
                        <a:off x="6354445" y="966470"/>
                        <a:ext cx="1642110" cy="1644015"/>
                      </a:xfrm>
                      <a:prstGeom prst="rect">
                        <a:avLst/>
                      </a:prstGeom>
                      <a:noFill/>
                      <a:ln w="38100">
                        <a:noFill/>
                        <a:miter/>
                      </a:ln>
                    </p:spPr>
                  </p:pic>
                </p:oleObj>
              </mc:Fallback>
            </mc:AlternateContent>
          </a:graphicData>
        </a:graphic>
      </p:graphicFrame>
      <p:sp>
        <p:nvSpPr>
          <p:cNvPr id="14" name="文本框 13"/>
          <p:cNvSpPr txBox="1"/>
          <p:nvPr/>
        </p:nvSpPr>
        <p:spPr>
          <a:xfrm>
            <a:off x="6536690" y="2668549"/>
            <a:ext cx="1277620" cy="368300"/>
          </a:xfrm>
          <a:prstGeom prst="rect">
            <a:avLst/>
          </a:prstGeom>
          <a:noFill/>
          <a:ln w="9525">
            <a:noFill/>
          </a:ln>
        </p:spPr>
        <p:txBody>
          <a:bodyPr wrap="square">
            <a:spAutoFit/>
          </a:bodyPr>
          <a:lstStyle/>
          <a:p>
            <a:pPr marL="0" indent="0"/>
            <a:r>
              <a:rPr lang="zh-CN" sz="1800" b="0" dirty="0">
                <a:ea typeface="宋体" panose="02010600030101010101" pitchFamily="2" charset="-122"/>
              </a:rPr>
              <a:t>例</a:t>
            </a:r>
            <a:r>
              <a:rPr lang="en-US" altLang="zh-CN" sz="1800" b="0" dirty="0">
                <a:ea typeface="宋体" panose="02010600030101010101" pitchFamily="2" charset="-122"/>
              </a:rPr>
              <a:t>1</a:t>
            </a:r>
            <a:r>
              <a:rPr lang="zh-CN" sz="1800" b="0" dirty="0">
                <a:ea typeface="宋体" panose="02010600030101010101" pitchFamily="2" charset="-122"/>
              </a:rPr>
              <a:t>示意图</a:t>
            </a:r>
            <a:endParaRPr lang="zh-CN" altLang="en-US" sz="1800" dirty="0"/>
          </a:p>
        </p:txBody>
      </p:sp>
      <p:graphicFrame>
        <p:nvGraphicFramePr>
          <p:cNvPr id="11" name="对象 10">
            <a:extLst>
              <a:ext uri="{FF2B5EF4-FFF2-40B4-BE49-F238E27FC236}">
                <a16:creationId xmlns:a16="http://schemas.microsoft.com/office/drawing/2014/main" id="{D6AE5C02-FC71-45CB-8307-C72D4DC3270A}"/>
              </a:ext>
            </a:extLst>
          </p:cNvPr>
          <p:cNvGraphicFramePr>
            <a:graphicFrameLocks noChangeAspect="1"/>
          </p:cNvGraphicFramePr>
          <p:nvPr>
            <p:extLst>
              <p:ext uri="{D42A27DB-BD31-4B8C-83A1-F6EECF244321}">
                <p14:modId xmlns:p14="http://schemas.microsoft.com/office/powerpoint/2010/main" val="3058308242"/>
              </p:ext>
            </p:extLst>
          </p:nvPr>
        </p:nvGraphicFramePr>
        <p:xfrm>
          <a:off x="3740150" y="5788025"/>
          <a:ext cx="1663700" cy="723900"/>
        </p:xfrm>
        <a:graphic>
          <a:graphicData uri="http://schemas.openxmlformats.org/presentationml/2006/ole">
            <mc:AlternateContent xmlns:mc="http://schemas.openxmlformats.org/markup-compatibility/2006">
              <mc:Choice xmlns:v="urn:schemas-microsoft-com:vml" Requires="v">
                <p:oleObj spid="_x0000_s3320" name="AxMath" r:id="rId8" imgW="831240" imgH="362160" progId="Equation.AxMath">
                  <p:embed/>
                </p:oleObj>
              </mc:Choice>
              <mc:Fallback>
                <p:oleObj name="AxMath" r:id="rId8" imgW="831240" imgH="362160" progId="Equation.AxMath">
                  <p:embed/>
                  <p:pic>
                    <p:nvPicPr>
                      <p:cNvPr id="0" name=""/>
                      <p:cNvPicPr/>
                      <p:nvPr/>
                    </p:nvPicPr>
                    <p:blipFill>
                      <a:blip r:embed="rId9"/>
                      <a:stretch>
                        <a:fillRect/>
                      </a:stretch>
                    </p:blipFill>
                    <p:spPr>
                      <a:xfrm>
                        <a:off x="3740150" y="5788025"/>
                        <a:ext cx="1663700" cy="723900"/>
                      </a:xfrm>
                      <a:prstGeom prst="rect">
                        <a:avLst/>
                      </a:prstGeom>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598424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二、电导和部分电导</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40</a:t>
            </a:fld>
            <a:endParaRPr lang="zh-CN" dirty="0"/>
          </a:p>
        </p:txBody>
      </p:sp>
      <p:sp>
        <p:nvSpPr>
          <p:cNvPr id="7" name="文本框 6"/>
          <p:cNvSpPr txBox="1"/>
          <p:nvPr/>
        </p:nvSpPr>
        <p:spPr>
          <a:xfrm>
            <a:off x="487045" y="1176020"/>
            <a:ext cx="1325880" cy="368300"/>
          </a:xfrm>
          <a:prstGeom prst="rect">
            <a:avLst/>
          </a:prstGeom>
          <a:noFill/>
        </p:spPr>
        <p:txBody>
          <a:bodyPr wrap="none" rtlCol="0" anchor="t">
            <a:spAutoFit/>
          </a:bodyPr>
          <a:lstStyle/>
          <a:p>
            <a:r>
              <a:rPr lang="zh-CN" altLang="en-US" dirty="0">
                <a:solidFill>
                  <a:srgbClr val="0070C0"/>
                </a:solidFill>
                <a:latin typeface="Arial" panose="020B0604020202020204" pitchFamily="34" charset="0"/>
                <a:ea typeface="微软雅黑" panose="020B0503020204020204" charset="-122"/>
                <a:cs typeface="+mj-cs"/>
                <a:sym typeface="+mn-ea"/>
              </a:rPr>
              <a:t>（一）目的</a:t>
            </a:r>
            <a:endParaRPr lang="zh-CN" altLang="en-US"/>
          </a:p>
        </p:txBody>
      </p:sp>
      <p:sp>
        <p:nvSpPr>
          <p:cNvPr id="8" name="文本框 7"/>
          <p:cNvSpPr txBox="1"/>
          <p:nvPr/>
        </p:nvSpPr>
        <p:spPr>
          <a:xfrm>
            <a:off x="360680" y="1544320"/>
            <a:ext cx="6839585" cy="922020"/>
          </a:xfrm>
          <a:prstGeom prst="rect">
            <a:avLst/>
          </a:prstGeom>
          <a:noFill/>
        </p:spPr>
        <p:txBody>
          <a:bodyPr wrap="square" rtlCol="0" anchor="t">
            <a:spAutoFit/>
          </a:bodyPr>
          <a:lstStyle/>
          <a:p>
            <a:pPr indent="457200">
              <a:lnSpc>
                <a:spcPct val="150000"/>
              </a:lnSpc>
            </a:pPr>
            <a:r>
              <a:rPr lang="en-US" dirty="0">
                <a:latin typeface="宋体" panose="02010600030101010101" pitchFamily="2" charset="-122"/>
                <a:ea typeface="宋体" panose="02010600030101010101" pitchFamily="2" charset="-122"/>
                <a:sym typeface="+mn-ea"/>
              </a:rPr>
              <a:t>1.</a:t>
            </a:r>
            <a:r>
              <a:rPr lang="zh-CN">
                <a:solidFill>
                  <a:srgbClr val="000000"/>
                </a:solidFill>
                <a:ea typeface="宋体" panose="02010600030101010101" pitchFamily="2" charset="-122"/>
                <a:cs typeface="Times New Roman" panose="02020603050405020304" pitchFamily="18" charset="0"/>
                <a:sym typeface="+mn-ea"/>
              </a:rPr>
              <a:t>掌握球形电容器在恒定电场中电场强度、电位的表达式</a:t>
            </a:r>
          </a:p>
          <a:p>
            <a:pPr indent="457200">
              <a:lnSpc>
                <a:spcPct val="150000"/>
              </a:lnSpc>
            </a:pPr>
            <a:r>
              <a:rPr lang="en-US" dirty="0">
                <a:latin typeface="宋体" panose="02010600030101010101" pitchFamily="2" charset="-122"/>
                <a:ea typeface="宋体" panose="02010600030101010101" pitchFamily="2" charset="-122"/>
                <a:sym typeface="+mn-ea"/>
              </a:rPr>
              <a:t>2.</a:t>
            </a:r>
            <a:r>
              <a:rPr lang="zh-CN">
                <a:solidFill>
                  <a:srgbClr val="000000"/>
                </a:solidFill>
                <a:ea typeface="宋体" panose="02010600030101010101" pitchFamily="2" charset="-122"/>
                <a:cs typeface="Times New Roman" panose="02020603050405020304" pitchFamily="18" charset="0"/>
                <a:sym typeface="+mn-ea"/>
              </a:rPr>
              <a:t>掌握球形电容器漏电导计算方法</a:t>
            </a:r>
          </a:p>
        </p:txBody>
      </p:sp>
      <p:sp>
        <p:nvSpPr>
          <p:cNvPr id="16" name="文本框 15"/>
          <p:cNvSpPr txBox="1"/>
          <p:nvPr/>
        </p:nvSpPr>
        <p:spPr>
          <a:xfrm>
            <a:off x="487045" y="2618105"/>
            <a:ext cx="1783080" cy="368300"/>
          </a:xfrm>
          <a:prstGeom prst="rect">
            <a:avLst/>
          </a:prstGeom>
          <a:noFill/>
        </p:spPr>
        <p:txBody>
          <a:bodyPr wrap="none" rtlCol="0" anchor="t">
            <a:spAutoFit/>
          </a:bodyPr>
          <a:lstStyle/>
          <a:p>
            <a:r>
              <a:rPr lang="zh-CN" altLang="en-US" dirty="0">
                <a:solidFill>
                  <a:srgbClr val="0070C0"/>
                </a:solidFill>
                <a:latin typeface="Arial" panose="020B0604020202020204" pitchFamily="34" charset="0"/>
                <a:ea typeface="微软雅黑" panose="020B0503020204020204" charset="-122"/>
                <a:cs typeface="+mj-cs"/>
                <a:sym typeface="+mn-ea"/>
              </a:rPr>
              <a:t>（二）例题分析</a:t>
            </a:r>
            <a:endParaRPr lang="zh-CN" altLang="en-US"/>
          </a:p>
        </p:txBody>
      </p:sp>
      <p:sp>
        <p:nvSpPr>
          <p:cNvPr id="104" name="文本框 103"/>
          <p:cNvSpPr txBox="1"/>
          <p:nvPr/>
        </p:nvSpPr>
        <p:spPr>
          <a:xfrm>
            <a:off x="723900" y="3181350"/>
            <a:ext cx="8340725" cy="369332"/>
          </a:xfrm>
          <a:prstGeom prst="rect">
            <a:avLst/>
          </a:prstGeom>
          <a:noFill/>
          <a:ln w="9525">
            <a:noFill/>
          </a:ln>
        </p:spPr>
        <p:txBody>
          <a:bodyPr wrap="square">
            <a:spAutoFit/>
          </a:bodyPr>
          <a:lstStyle/>
          <a:p>
            <a:pPr marL="0" indent="0"/>
            <a:r>
              <a:rPr lang="zh-CN" altLang="en-US" sz="1800" b="1" dirty="0">
                <a:solidFill>
                  <a:srgbClr val="000000"/>
                </a:solidFill>
                <a:latin typeface="宋体" panose="02010600030101010101" pitchFamily="2" charset="-122"/>
                <a:ea typeface="宋体" panose="02010600030101010101" pitchFamily="2" charset="-122"/>
              </a:rPr>
              <a:t>例题</a:t>
            </a:r>
            <a:r>
              <a:rPr lang="en-US" altLang="zh-CN" sz="1800" b="1" dirty="0">
                <a:solidFill>
                  <a:srgbClr val="000000"/>
                </a:solidFill>
                <a:latin typeface="宋体" panose="02010600030101010101" pitchFamily="2" charset="-122"/>
                <a:ea typeface="宋体" panose="02010600030101010101" pitchFamily="2" charset="-122"/>
              </a:rPr>
              <a:t>8</a:t>
            </a:r>
            <a:r>
              <a:rPr lang="en-US" sz="1800" b="0" dirty="0">
                <a:latin typeface="宋体" panose="02010600030101010101" pitchFamily="2" charset="-122"/>
                <a:ea typeface="宋体" panose="02010600030101010101" pitchFamily="2" charset="-122"/>
              </a:rPr>
              <a:t> </a:t>
            </a:r>
            <a:r>
              <a:rPr lang="zh-CN" sz="1800" b="0" dirty="0">
                <a:ea typeface="宋体" panose="02010600030101010101" pitchFamily="2" charset="-122"/>
              </a:rPr>
              <a:t>球形电容器的内半径</a:t>
            </a:r>
            <a:r>
              <a:rPr lang="en-US" sz="1800" b="0" i="1" dirty="0">
                <a:latin typeface="Times New Roman" panose="02020603050405020304" pitchFamily="18" charset="0"/>
                <a:ea typeface="宋体" panose="02010600030101010101" pitchFamily="2" charset="-122"/>
              </a:rPr>
              <a:t>R</a:t>
            </a:r>
            <a:r>
              <a:rPr lang="en-US" sz="1800" b="0" baseline="-25000" dirty="0">
                <a:latin typeface="Times New Roman" panose="02020603050405020304" pitchFamily="18" charset="0"/>
                <a:ea typeface="宋体" panose="02010600030101010101" pitchFamily="2" charset="-122"/>
              </a:rPr>
              <a:t>1</a:t>
            </a:r>
            <a:r>
              <a:rPr lang="en-US" sz="1800" b="0" dirty="0">
                <a:latin typeface="Times New Roman" panose="02020603050405020304" pitchFamily="18" charset="0"/>
                <a:ea typeface="宋体" panose="02010600030101010101" pitchFamily="2" charset="-122"/>
              </a:rPr>
              <a:t>=5cm</a:t>
            </a:r>
            <a:r>
              <a:rPr lang="zh-CN" sz="1800" b="0" dirty="0">
                <a:ea typeface="宋体" panose="02010600030101010101" pitchFamily="2" charset="-122"/>
              </a:rPr>
              <a:t>,外半径</a:t>
            </a:r>
            <a:r>
              <a:rPr lang="en-US" sz="1800" b="0" i="1" dirty="0">
                <a:latin typeface="Times New Roman" panose="02020603050405020304" pitchFamily="18" charset="0"/>
                <a:ea typeface="宋体" panose="02010600030101010101" pitchFamily="2" charset="-122"/>
              </a:rPr>
              <a:t>R</a:t>
            </a:r>
            <a:r>
              <a:rPr lang="en-US" sz="1800" b="0" baseline="-25000" dirty="0">
                <a:latin typeface="Times New Roman" panose="02020603050405020304" pitchFamily="18" charset="0"/>
                <a:ea typeface="宋体" panose="02010600030101010101" pitchFamily="2" charset="-122"/>
              </a:rPr>
              <a:t>2</a:t>
            </a:r>
            <a:r>
              <a:rPr lang="en-US" sz="1800" b="0" dirty="0">
                <a:latin typeface="Times New Roman" panose="02020603050405020304" pitchFamily="18" charset="0"/>
                <a:ea typeface="宋体" panose="02010600030101010101" pitchFamily="2" charset="-122"/>
              </a:rPr>
              <a:t>=10cm</a:t>
            </a:r>
            <a:r>
              <a:rPr lang="zh-CN" sz="1800" b="0" dirty="0">
                <a:ea typeface="宋体" panose="02010600030101010101" pitchFamily="2" charset="-122"/>
              </a:rPr>
              <a:t>,其中设有两层电介质,其分界</a:t>
            </a:r>
          </a:p>
        </p:txBody>
      </p:sp>
      <p:sp>
        <p:nvSpPr>
          <p:cNvPr id="22" name="文本框 21"/>
          <p:cNvSpPr txBox="1"/>
          <p:nvPr/>
        </p:nvSpPr>
        <p:spPr>
          <a:xfrm>
            <a:off x="652145" y="3549650"/>
            <a:ext cx="3361690" cy="368300"/>
          </a:xfrm>
          <a:prstGeom prst="rect">
            <a:avLst/>
          </a:prstGeom>
          <a:noFill/>
          <a:ln w="9525">
            <a:noFill/>
          </a:ln>
        </p:spPr>
        <p:txBody>
          <a:bodyPr wrap="square">
            <a:spAutoFit/>
          </a:bodyPr>
          <a:lstStyle/>
          <a:p>
            <a:pPr marL="0" indent="0"/>
            <a:r>
              <a:rPr lang="zh-CN" sz="1800" b="0">
                <a:ea typeface="宋体" panose="02010600030101010101" pitchFamily="2" charset="-122"/>
              </a:rPr>
              <a:t>面亦为球面,半径</a:t>
            </a:r>
            <a:r>
              <a:rPr lang="zh-CN" sz="1800" b="0" i="1">
                <a:latin typeface="+mj-lt"/>
                <a:ea typeface="宋体" panose="02010600030101010101" pitchFamily="2" charset="-122"/>
                <a:cs typeface="+mj-lt"/>
              </a:rPr>
              <a:t>R</a:t>
            </a:r>
            <a:r>
              <a:rPr lang="zh-CN" sz="1800" b="0" baseline="-25000">
                <a:latin typeface="+mj-lt"/>
                <a:ea typeface="宋体" panose="02010600030101010101" pitchFamily="2" charset="-122"/>
                <a:cs typeface="+mj-lt"/>
              </a:rPr>
              <a:t>0</a:t>
            </a:r>
            <a:r>
              <a:rPr lang="zh-CN" sz="1800" b="0">
                <a:latin typeface="+mj-lt"/>
                <a:ea typeface="宋体" panose="02010600030101010101" pitchFamily="2" charset="-122"/>
                <a:cs typeface="+mj-lt"/>
              </a:rPr>
              <a:t>=8cm</a:t>
            </a:r>
            <a:r>
              <a:rPr lang="zh-CN" sz="1800" b="0">
                <a:ea typeface="宋体" panose="02010600030101010101" pitchFamily="2" charset="-122"/>
              </a:rPr>
              <a:t>。若</a:t>
            </a:r>
          </a:p>
        </p:txBody>
      </p:sp>
      <p:graphicFrame>
        <p:nvGraphicFramePr>
          <p:cNvPr id="3" name="对象 -2147482445"/>
          <p:cNvGraphicFramePr>
            <a:graphicFrameLocks noChangeAspect="1"/>
          </p:cNvGraphicFramePr>
          <p:nvPr/>
        </p:nvGraphicFramePr>
        <p:xfrm>
          <a:off x="3699510" y="3585210"/>
          <a:ext cx="1087120" cy="296545"/>
        </p:xfrm>
        <a:graphic>
          <a:graphicData uri="http://schemas.openxmlformats.org/presentationml/2006/ole">
            <mc:AlternateContent xmlns:mc="http://schemas.openxmlformats.org/markup-compatibility/2006">
              <mc:Choice xmlns:v="urn:schemas-microsoft-com:vml" Requires="v">
                <p:oleObj spid="_x0000_s32061" r:id="rId4" imgW="838200" imgH="228600" progId="Equation.KSEE3">
                  <p:embed/>
                </p:oleObj>
              </mc:Choice>
              <mc:Fallback>
                <p:oleObj r:id="rId4" imgW="838200" imgH="228600" progId="Equation.KSEE3">
                  <p:embed/>
                  <p:pic>
                    <p:nvPicPr>
                      <p:cNvPr id="0" name="图片 3075"/>
                      <p:cNvPicPr/>
                      <p:nvPr/>
                    </p:nvPicPr>
                    <p:blipFill>
                      <a:blip r:embed="rId5"/>
                      <a:stretch>
                        <a:fillRect/>
                      </a:stretch>
                    </p:blipFill>
                    <p:spPr>
                      <a:xfrm>
                        <a:off x="3699510" y="3585210"/>
                        <a:ext cx="1087120" cy="296545"/>
                      </a:xfrm>
                      <a:prstGeom prst="rect">
                        <a:avLst/>
                      </a:prstGeom>
                      <a:noFill/>
                      <a:ln w="38100">
                        <a:noFill/>
                        <a:miter/>
                      </a:ln>
                    </p:spPr>
                  </p:pic>
                </p:oleObj>
              </mc:Fallback>
            </mc:AlternateContent>
          </a:graphicData>
        </a:graphic>
      </p:graphicFrame>
      <p:graphicFrame>
        <p:nvGraphicFramePr>
          <p:cNvPr id="4" name="对象 -2147482444"/>
          <p:cNvGraphicFramePr>
            <a:graphicFrameLocks noChangeAspect="1"/>
          </p:cNvGraphicFramePr>
          <p:nvPr/>
        </p:nvGraphicFramePr>
        <p:xfrm>
          <a:off x="4859655" y="3585210"/>
          <a:ext cx="983615" cy="276860"/>
        </p:xfrm>
        <a:graphic>
          <a:graphicData uri="http://schemas.openxmlformats.org/presentationml/2006/ole">
            <mc:AlternateContent xmlns:mc="http://schemas.openxmlformats.org/markup-compatibility/2006">
              <mc:Choice xmlns:v="urn:schemas-microsoft-com:vml" Requires="v">
                <p:oleObj spid="_x0000_s32062" r:id="rId6" imgW="812800" imgH="228600" progId="Equation.KSEE3">
                  <p:embed/>
                </p:oleObj>
              </mc:Choice>
              <mc:Fallback>
                <p:oleObj r:id="rId6" imgW="812800" imgH="228600" progId="Equation.KSEE3">
                  <p:embed/>
                  <p:pic>
                    <p:nvPicPr>
                      <p:cNvPr id="0" name="图片 22"/>
                      <p:cNvPicPr/>
                      <p:nvPr/>
                    </p:nvPicPr>
                    <p:blipFill>
                      <a:blip r:embed="rId7"/>
                      <a:stretch>
                        <a:fillRect/>
                      </a:stretch>
                    </p:blipFill>
                    <p:spPr>
                      <a:xfrm>
                        <a:off x="4859655" y="3585210"/>
                        <a:ext cx="983615" cy="276860"/>
                      </a:xfrm>
                      <a:prstGeom prst="rect">
                        <a:avLst/>
                      </a:prstGeom>
                      <a:noFill/>
                      <a:ln w="38100">
                        <a:noFill/>
                        <a:miter/>
                      </a:ln>
                    </p:spPr>
                  </p:pic>
                </p:oleObj>
              </mc:Fallback>
            </mc:AlternateContent>
          </a:graphicData>
        </a:graphic>
      </p:graphicFrame>
      <p:sp>
        <p:nvSpPr>
          <p:cNvPr id="24" name="文本框 23"/>
          <p:cNvSpPr txBox="1"/>
          <p:nvPr/>
        </p:nvSpPr>
        <p:spPr>
          <a:xfrm>
            <a:off x="5762625" y="3549650"/>
            <a:ext cx="3302000" cy="368300"/>
          </a:xfrm>
          <a:prstGeom prst="rect">
            <a:avLst/>
          </a:prstGeom>
          <a:noFill/>
          <a:ln w="9525">
            <a:noFill/>
          </a:ln>
        </p:spPr>
        <p:txBody>
          <a:bodyPr wrap="square">
            <a:spAutoFit/>
          </a:bodyPr>
          <a:lstStyle/>
          <a:p>
            <a:pPr marL="0" indent="0"/>
            <a:r>
              <a:rPr lang="zh-CN" sz="1800" b="0">
                <a:ea typeface="宋体" panose="02010600030101010101" pitchFamily="2" charset="-122"/>
              </a:rPr>
              <a:t>。若内外导体间施加电压</a:t>
            </a:r>
            <a:r>
              <a:rPr lang="en-US" sz="1800" b="0">
                <a:latin typeface="Times New Roman" panose="02020603050405020304" pitchFamily="18" charset="0"/>
                <a:ea typeface="华文隶书" panose="02010800040101010101" charset="-122"/>
              </a:rPr>
              <a:t>1kV</a:t>
            </a:r>
            <a:r>
              <a:rPr lang="zh-CN" sz="1800" b="0">
                <a:ea typeface="宋体" panose="02010600030101010101" pitchFamily="2" charset="-122"/>
              </a:rPr>
              <a:t>,</a:t>
            </a:r>
            <a:endParaRPr lang="zh-CN" altLang="en-US" sz="1800"/>
          </a:p>
        </p:txBody>
      </p:sp>
      <p:sp>
        <p:nvSpPr>
          <p:cNvPr id="25" name="文本框 24"/>
          <p:cNvSpPr txBox="1"/>
          <p:nvPr/>
        </p:nvSpPr>
        <p:spPr>
          <a:xfrm>
            <a:off x="652145" y="3917950"/>
            <a:ext cx="582930" cy="368300"/>
          </a:xfrm>
          <a:prstGeom prst="rect">
            <a:avLst/>
          </a:prstGeom>
          <a:noFill/>
          <a:ln w="9525">
            <a:noFill/>
          </a:ln>
        </p:spPr>
        <p:txBody>
          <a:bodyPr wrap="square">
            <a:spAutoFit/>
          </a:bodyPr>
          <a:lstStyle/>
          <a:p>
            <a:pPr marL="0" indent="0"/>
            <a:r>
              <a:rPr lang="zh-CN" sz="1800" b="0">
                <a:ea typeface="宋体" panose="02010600030101010101" pitchFamily="2" charset="-122"/>
              </a:rPr>
              <a:t>求</a:t>
            </a:r>
            <a:r>
              <a:rPr lang="en-US" sz="1800" b="0">
                <a:latin typeface="宋体" panose="02010600030101010101" pitchFamily="2" charset="-122"/>
                <a:ea typeface="宋体" panose="02010600030101010101" pitchFamily="2" charset="-122"/>
              </a:rPr>
              <a:t>:</a:t>
            </a:r>
            <a:endParaRPr lang="zh-CN" altLang="en-US" sz="1800"/>
          </a:p>
        </p:txBody>
      </p:sp>
      <p:sp>
        <p:nvSpPr>
          <p:cNvPr id="31" name="文本框 30"/>
          <p:cNvSpPr txBox="1"/>
          <p:nvPr/>
        </p:nvSpPr>
        <p:spPr>
          <a:xfrm>
            <a:off x="880110" y="4286250"/>
            <a:ext cx="2336165" cy="368300"/>
          </a:xfrm>
          <a:prstGeom prst="rect">
            <a:avLst/>
          </a:prstGeom>
          <a:noFill/>
          <a:ln w="9525">
            <a:noFill/>
          </a:ln>
        </p:spPr>
        <p:txBody>
          <a:bodyPr wrap="square">
            <a:spAutoFit/>
          </a:bodyPr>
          <a:lstStyle/>
          <a:p>
            <a:pPr marL="0" indent="0"/>
            <a:r>
              <a:rPr lang="zh-CN" sz="1800" b="0" dirty="0">
                <a:ea typeface="宋体" panose="02010600030101010101" pitchFamily="2" charset="-122"/>
              </a:rPr>
              <a:t>(1)球面之间的</a:t>
            </a:r>
            <a:r>
              <a:rPr lang="zh-CN" sz="1800" b="1" i="1" dirty="0">
                <a:latin typeface="+mj-lt"/>
                <a:ea typeface="宋体" panose="02010600030101010101" pitchFamily="2" charset="-122"/>
                <a:cs typeface="+mj-lt"/>
              </a:rPr>
              <a:t>E</a:t>
            </a:r>
            <a:r>
              <a:rPr lang="zh-CN" sz="1800" b="0" dirty="0">
                <a:ea typeface="宋体" panose="02010600030101010101" pitchFamily="2" charset="-122"/>
              </a:rPr>
              <a:t>,</a:t>
            </a:r>
            <a:r>
              <a:rPr lang="zh-CN" sz="1800" b="1" i="1" dirty="0">
                <a:latin typeface="+mj-lt"/>
                <a:ea typeface="宋体" panose="02010600030101010101" pitchFamily="2" charset="-122"/>
                <a:cs typeface="+mj-lt"/>
              </a:rPr>
              <a:t>J</a:t>
            </a:r>
            <a:r>
              <a:rPr lang="zh-CN" sz="1800" b="0" i="1" dirty="0">
                <a:latin typeface="+mj-lt"/>
                <a:ea typeface="宋体" panose="02010600030101010101" pitchFamily="2" charset="-122"/>
                <a:cs typeface="+mj-lt"/>
              </a:rPr>
              <a:t> </a:t>
            </a:r>
            <a:r>
              <a:rPr lang="zh-CN" sz="1800" b="0" dirty="0">
                <a:ea typeface="宋体" panose="02010600030101010101" pitchFamily="2" charset="-122"/>
              </a:rPr>
              <a:t>和</a:t>
            </a:r>
          </a:p>
        </p:txBody>
      </p:sp>
      <p:graphicFrame>
        <p:nvGraphicFramePr>
          <p:cNvPr id="5" name="对象 -2147482443"/>
          <p:cNvGraphicFramePr>
            <a:graphicFrameLocks noChangeAspect="1"/>
          </p:cNvGraphicFramePr>
          <p:nvPr>
            <p:extLst>
              <p:ext uri="{D42A27DB-BD31-4B8C-83A1-F6EECF244321}">
                <p14:modId xmlns:p14="http://schemas.microsoft.com/office/powerpoint/2010/main" val="2005011337"/>
              </p:ext>
            </p:extLst>
          </p:nvPr>
        </p:nvGraphicFramePr>
        <p:xfrm>
          <a:off x="3091815" y="4333875"/>
          <a:ext cx="226060" cy="267335"/>
        </p:xfrm>
        <a:graphic>
          <a:graphicData uri="http://schemas.openxmlformats.org/presentationml/2006/ole">
            <mc:AlternateContent xmlns:mc="http://schemas.openxmlformats.org/markup-compatibility/2006">
              <mc:Choice xmlns:v="urn:schemas-microsoft-com:vml" Requires="v">
                <p:oleObj spid="_x0000_s32063" r:id="rId8" imgW="139700" imgH="165100" progId="Equation.KSEE3">
                  <p:embed/>
                </p:oleObj>
              </mc:Choice>
              <mc:Fallback>
                <p:oleObj r:id="rId8" imgW="139700" imgH="165100" progId="Equation.KSEE3">
                  <p:embed/>
                  <p:pic>
                    <p:nvPicPr>
                      <p:cNvPr id="0" name="图片 31"/>
                      <p:cNvPicPr/>
                      <p:nvPr/>
                    </p:nvPicPr>
                    <p:blipFill>
                      <a:blip r:embed="rId9"/>
                      <a:stretch>
                        <a:fillRect/>
                      </a:stretch>
                    </p:blipFill>
                    <p:spPr>
                      <a:xfrm>
                        <a:off x="3091815" y="4333875"/>
                        <a:ext cx="226060" cy="267335"/>
                      </a:xfrm>
                      <a:prstGeom prst="rect">
                        <a:avLst/>
                      </a:prstGeom>
                      <a:noFill/>
                      <a:ln w="38100">
                        <a:noFill/>
                        <a:miter/>
                      </a:ln>
                    </p:spPr>
                  </p:pic>
                </p:oleObj>
              </mc:Fallback>
            </mc:AlternateContent>
          </a:graphicData>
        </a:graphic>
      </p:graphicFrame>
      <p:sp>
        <p:nvSpPr>
          <p:cNvPr id="33" name="文本框 32"/>
          <p:cNvSpPr txBox="1"/>
          <p:nvPr/>
        </p:nvSpPr>
        <p:spPr>
          <a:xfrm>
            <a:off x="3140075" y="4285615"/>
            <a:ext cx="355600" cy="368300"/>
          </a:xfrm>
          <a:prstGeom prst="rect">
            <a:avLst/>
          </a:prstGeom>
          <a:noFill/>
          <a:ln w="9525">
            <a:noFill/>
          </a:ln>
        </p:spPr>
        <p:txBody>
          <a:bodyPr wrap="square">
            <a:spAutoFit/>
          </a:bodyPr>
          <a:lstStyle/>
          <a:p>
            <a:pPr marL="0" indent="0"/>
            <a:r>
              <a:rPr lang="en-US" sz="1800" b="0">
                <a:latin typeface="宋体" panose="02010600030101010101" pitchFamily="2" charset="-122"/>
                <a:ea typeface="宋体" panose="02010600030101010101" pitchFamily="2" charset="-122"/>
              </a:rPr>
              <a:t>;</a:t>
            </a:r>
            <a:endParaRPr lang="zh-CN" altLang="en-US" sz="1800"/>
          </a:p>
        </p:txBody>
      </p:sp>
      <p:sp>
        <p:nvSpPr>
          <p:cNvPr id="34" name="文本框 33"/>
          <p:cNvSpPr txBox="1"/>
          <p:nvPr/>
        </p:nvSpPr>
        <p:spPr>
          <a:xfrm>
            <a:off x="879475" y="4702175"/>
            <a:ext cx="2556510" cy="368300"/>
          </a:xfrm>
          <a:prstGeom prst="rect">
            <a:avLst/>
          </a:prstGeom>
          <a:noFill/>
          <a:ln w="9525">
            <a:noFill/>
          </a:ln>
        </p:spPr>
        <p:txBody>
          <a:bodyPr wrap="square">
            <a:spAutoFit/>
          </a:bodyPr>
          <a:lstStyle/>
          <a:p>
            <a:pPr marL="0" indent="0"/>
            <a:r>
              <a:rPr lang="zh-CN" sz="1800" b="0">
                <a:ea typeface="宋体" panose="02010600030101010101" pitchFamily="2" charset="-122"/>
              </a:rPr>
              <a:t>(2)漏电导。</a:t>
            </a:r>
            <a:endParaRPr lang="zh-CN" altLang="en-US" sz="1800"/>
          </a:p>
        </p:txBody>
      </p:sp>
      <p:graphicFrame>
        <p:nvGraphicFramePr>
          <p:cNvPr id="9" name="对象 -2147482442"/>
          <p:cNvGraphicFramePr/>
          <p:nvPr/>
        </p:nvGraphicFramePr>
        <p:xfrm>
          <a:off x="4356735" y="4018915"/>
          <a:ext cx="1734185" cy="1734185"/>
        </p:xfrm>
        <a:graphic>
          <a:graphicData uri="http://schemas.openxmlformats.org/presentationml/2006/ole">
            <mc:AlternateContent xmlns:mc="http://schemas.openxmlformats.org/markup-compatibility/2006">
              <mc:Choice xmlns:v="urn:schemas-microsoft-com:vml" Requires="v">
                <p:oleObj spid="_x0000_s32064" r:id="rId10" imgW="1792605" imgH="1792605" progId="Visio.Drawing.11">
                  <p:embed/>
                </p:oleObj>
              </mc:Choice>
              <mc:Fallback>
                <p:oleObj r:id="rId10" imgW="1792605" imgH="1792605" progId="Visio.Drawing.11">
                  <p:embed/>
                  <p:pic>
                    <p:nvPicPr>
                      <p:cNvPr id="0" name="图片 34"/>
                      <p:cNvPicPr/>
                      <p:nvPr/>
                    </p:nvPicPr>
                    <p:blipFill>
                      <a:blip r:embed="rId11"/>
                      <a:stretch>
                        <a:fillRect/>
                      </a:stretch>
                    </p:blipFill>
                    <p:spPr>
                      <a:xfrm>
                        <a:off x="4356735" y="4018915"/>
                        <a:ext cx="1734185" cy="1734185"/>
                      </a:xfrm>
                      <a:prstGeom prst="rect">
                        <a:avLst/>
                      </a:prstGeom>
                      <a:noFill/>
                      <a:ln w="38100">
                        <a:noFill/>
                        <a:miter/>
                      </a:ln>
                    </p:spPr>
                  </p:pic>
                </p:oleObj>
              </mc:Fallback>
            </mc:AlternateContent>
          </a:graphicData>
        </a:graphic>
      </p:graphicFrame>
      <p:sp>
        <p:nvSpPr>
          <p:cNvPr id="36" name="文本框 35"/>
          <p:cNvSpPr txBox="1"/>
          <p:nvPr/>
        </p:nvSpPr>
        <p:spPr>
          <a:xfrm>
            <a:off x="4243070" y="5725795"/>
            <a:ext cx="1736090" cy="368300"/>
          </a:xfrm>
          <a:prstGeom prst="rect">
            <a:avLst/>
          </a:prstGeom>
          <a:noFill/>
          <a:ln w="9525">
            <a:noFill/>
          </a:ln>
        </p:spPr>
        <p:txBody>
          <a:bodyPr wrap="square">
            <a:spAutoFit/>
          </a:bodyPr>
          <a:lstStyle/>
          <a:p>
            <a:pPr marL="0" indent="0" algn="ctr"/>
            <a:r>
              <a:rPr lang="zh-CN" altLang="en-US" sz="1800" b="0" dirty="0">
                <a:solidFill>
                  <a:srgbClr val="000000"/>
                </a:solidFill>
                <a:ea typeface="宋体" panose="02010600030101010101" pitchFamily="2" charset="-122"/>
                <a:cs typeface="Times New Roman" panose="02020603050405020304" pitchFamily="18" charset="0"/>
              </a:rPr>
              <a:t>例题</a:t>
            </a:r>
            <a:r>
              <a:rPr lang="en-US" altLang="zh-CN" sz="1800" b="0" dirty="0">
                <a:solidFill>
                  <a:srgbClr val="000000"/>
                </a:solidFill>
                <a:ea typeface="宋体" panose="02010600030101010101" pitchFamily="2" charset="-122"/>
                <a:cs typeface="Times New Roman" panose="02020603050405020304" pitchFamily="18" charset="0"/>
              </a:rPr>
              <a:t>8</a:t>
            </a:r>
            <a:r>
              <a:rPr lang="zh-CN" sz="1800" b="0" dirty="0">
                <a:solidFill>
                  <a:srgbClr val="000000"/>
                </a:solidFill>
                <a:ea typeface="宋体" panose="02010600030101010101" pitchFamily="2" charset="-122"/>
              </a:rPr>
              <a:t>示意图</a:t>
            </a:r>
            <a:endParaRPr lang="zh-CN" altLang="en-US"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372872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a:t>
            </a:r>
            <a:r>
              <a:rPr lang="zh-CN" altLang="en-US" sz="2160" b="1">
                <a:solidFill>
                  <a:srgbClr val="0070C0"/>
                </a:solidFill>
                <a:latin typeface="Arial" panose="020B0604020202020204" pitchFamily="34" charset="0"/>
                <a:ea typeface="微软雅黑" panose="020B0503020204020204" charset="-122"/>
                <a:sym typeface="+mn-ea"/>
              </a:rPr>
              <a:t>电导和部分电导</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41</a:t>
            </a:fld>
            <a:endParaRPr lang="zh-CN" dirty="0"/>
          </a:p>
        </p:txBody>
      </p:sp>
      <p:sp>
        <p:nvSpPr>
          <p:cNvPr id="104" name="文本框 103"/>
          <p:cNvSpPr txBox="1"/>
          <p:nvPr/>
        </p:nvSpPr>
        <p:spPr>
          <a:xfrm>
            <a:off x="621665" y="1310005"/>
            <a:ext cx="8214995" cy="1754326"/>
          </a:xfrm>
          <a:prstGeom prst="rect">
            <a:avLst/>
          </a:prstGeom>
          <a:noFill/>
          <a:ln w="9525">
            <a:noFill/>
          </a:ln>
        </p:spPr>
        <p:txBody>
          <a:bodyPr wrap="square">
            <a:spAutoFit/>
          </a:bodyPr>
          <a:lstStyle/>
          <a:p>
            <a:pPr marL="0" indent="304800"/>
            <a:r>
              <a:rPr lang="en-US" altLang="zh-CN" sz="1800" b="1" dirty="0">
                <a:ea typeface="宋体" panose="02010600030101010101" pitchFamily="2" charset="-122"/>
              </a:rPr>
              <a:t> </a:t>
            </a:r>
            <a:r>
              <a:rPr lang="zh-CN" sz="1800" b="1" dirty="0">
                <a:ea typeface="宋体" panose="02010600030101010101" pitchFamily="2" charset="-122"/>
              </a:rPr>
              <a:t>解：</a:t>
            </a:r>
            <a:r>
              <a:rPr lang="zh-CN" sz="1800" b="0" dirty="0">
                <a:ea typeface="宋体" panose="02010600030101010101" pitchFamily="2" charset="-122"/>
              </a:rPr>
              <a:t>1）定性分析：</a:t>
            </a:r>
          </a:p>
          <a:p>
            <a:pPr marL="0" indent="304800"/>
            <a:r>
              <a:rPr lang="en-US" altLang="zh-CN" sz="1800" b="0" dirty="0">
                <a:ea typeface="宋体" panose="02010600030101010101" pitchFamily="2" charset="-122"/>
              </a:rPr>
              <a:t> </a:t>
            </a:r>
            <a:r>
              <a:rPr lang="zh-CN" sz="1800" b="0" dirty="0">
                <a:ea typeface="宋体" panose="02010600030101010101" pitchFamily="2" charset="-122"/>
              </a:rPr>
              <a:t>在恒定电场中计算电场强度和电压应该按照先求电流密度，再求电场强度，最后求电压的思路展开。</a:t>
            </a:r>
          </a:p>
          <a:p>
            <a:pPr marL="0" indent="304800"/>
            <a:r>
              <a:rPr lang="en-US" altLang="zh-CN" sz="1800" b="0" dirty="0">
                <a:ea typeface="宋体" panose="02010600030101010101" pitchFamily="2" charset="-122"/>
              </a:rPr>
              <a:t> </a:t>
            </a:r>
            <a:r>
              <a:rPr lang="zh-CN" sz="1800" b="0" dirty="0">
                <a:ea typeface="宋体" panose="02010600030101010101" pitchFamily="2" charset="-122"/>
              </a:rPr>
              <a:t>2）定量分析：</a:t>
            </a:r>
          </a:p>
          <a:p>
            <a:pPr marL="0" indent="304800"/>
            <a:r>
              <a:rPr lang="en-US" altLang="zh-CN" sz="1800" b="0" dirty="0">
                <a:ea typeface="宋体" panose="02010600030101010101" pitchFamily="2" charset="-122"/>
              </a:rPr>
              <a:t> </a:t>
            </a:r>
            <a:r>
              <a:rPr lang="zh-CN" sz="1800" b="0" dirty="0">
                <a:ea typeface="宋体" panose="02010600030101010101" pitchFamily="2" charset="-122"/>
              </a:rPr>
              <a:t>设内外导体之间电压为</a:t>
            </a:r>
            <a:r>
              <a:rPr lang="en-US" sz="1800" b="0" i="1" dirty="0">
                <a:latin typeface="Times New Roman" panose="02020603050405020304" pitchFamily="18" charset="0"/>
                <a:ea typeface="宋体" panose="02010600030101010101" pitchFamily="2" charset="-122"/>
              </a:rPr>
              <a:t>U</a:t>
            </a:r>
            <a:r>
              <a:rPr lang="zh-CN" sz="1800" b="0" dirty="0">
                <a:ea typeface="宋体" panose="02010600030101010101" pitchFamily="2" charset="-122"/>
              </a:rPr>
              <a:t>,流过的电流为</a:t>
            </a:r>
            <a:r>
              <a:rPr lang="en-US" sz="1800" b="0" i="1" dirty="0">
                <a:latin typeface="Times New Roman" panose="02020603050405020304" pitchFamily="18" charset="0"/>
                <a:ea typeface="宋体" panose="02010600030101010101" pitchFamily="2" charset="-122"/>
                <a:cs typeface="Times New Roman" panose="02020603050405020304" pitchFamily="18" charset="0"/>
              </a:rPr>
              <a:t>I</a:t>
            </a:r>
            <a:r>
              <a:rPr lang="zh-CN" sz="1800" b="0" dirty="0">
                <a:ea typeface="宋体" panose="02010600030101010101" pitchFamily="2" charset="-122"/>
              </a:rPr>
              <a:t>。由对称性分析可知，电流沿径向且为球对称。</a:t>
            </a:r>
            <a:endParaRPr lang="zh-CN" altLang="en-US" sz="1800" dirty="0"/>
          </a:p>
        </p:txBody>
      </p:sp>
      <p:graphicFrame>
        <p:nvGraphicFramePr>
          <p:cNvPr id="10" name="对象 9"/>
          <p:cNvGraphicFramePr>
            <a:graphicFrameLocks noChangeAspect="1"/>
          </p:cNvGraphicFramePr>
          <p:nvPr>
            <p:extLst>
              <p:ext uri="{D42A27DB-BD31-4B8C-83A1-F6EECF244321}">
                <p14:modId xmlns:p14="http://schemas.microsoft.com/office/powerpoint/2010/main" val="528247514"/>
              </p:ext>
            </p:extLst>
          </p:nvPr>
        </p:nvGraphicFramePr>
        <p:xfrm>
          <a:off x="2785378" y="3402974"/>
          <a:ext cx="3927734" cy="2217650"/>
        </p:xfrm>
        <a:graphic>
          <a:graphicData uri="http://schemas.openxmlformats.org/presentationml/2006/ole">
            <mc:AlternateContent xmlns:mc="http://schemas.openxmlformats.org/markup-compatibility/2006">
              <mc:Choice xmlns:v="urn:schemas-microsoft-com:vml" Requires="v">
                <p:oleObj spid="_x0000_s32997" name="AxMath" r:id="rId4" imgW="1969920" imgH="1113120" progId="Equation.AxMath">
                  <p:embed/>
                </p:oleObj>
              </mc:Choice>
              <mc:Fallback>
                <p:oleObj name="AxMath" r:id="rId4" imgW="1969920" imgH="1113120" progId="Equation.AxMath">
                  <p:embed/>
                  <p:pic>
                    <p:nvPicPr>
                      <p:cNvPr id="0" name=""/>
                      <p:cNvPicPr/>
                      <p:nvPr/>
                    </p:nvPicPr>
                    <p:blipFill>
                      <a:blip r:embed="rId5"/>
                      <a:stretch>
                        <a:fillRect/>
                      </a:stretch>
                    </p:blipFill>
                    <p:spPr>
                      <a:xfrm>
                        <a:off x="2785378" y="3402974"/>
                        <a:ext cx="3927734" cy="2217650"/>
                      </a:xfrm>
                      <a:prstGeom prst="rect">
                        <a:avLst/>
                      </a:prstGeom>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4139565"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a:t>
            </a:r>
            <a:r>
              <a:rPr lang="zh-CN" altLang="en-US" sz="2160" b="1">
                <a:solidFill>
                  <a:srgbClr val="0070C0"/>
                </a:solidFill>
                <a:latin typeface="Arial" panose="020B0604020202020204" pitchFamily="34" charset="0"/>
                <a:ea typeface="微软雅黑" panose="020B0503020204020204" charset="-122"/>
                <a:sym typeface="+mn-ea"/>
              </a:rPr>
              <a:t>电导和部分电导</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42</a:t>
            </a:fld>
            <a:endParaRPr lang="zh-CN" dirty="0"/>
          </a:p>
        </p:txBody>
      </p:sp>
      <p:sp>
        <p:nvSpPr>
          <p:cNvPr id="104" name="文本框 103"/>
          <p:cNvSpPr txBox="1"/>
          <p:nvPr/>
        </p:nvSpPr>
        <p:spPr>
          <a:xfrm>
            <a:off x="963930" y="1386205"/>
            <a:ext cx="3521710" cy="368300"/>
          </a:xfrm>
          <a:prstGeom prst="rect">
            <a:avLst/>
          </a:prstGeom>
          <a:noFill/>
          <a:ln w="9525">
            <a:noFill/>
          </a:ln>
        </p:spPr>
        <p:txBody>
          <a:bodyPr wrap="square">
            <a:spAutoFit/>
          </a:bodyPr>
          <a:lstStyle/>
          <a:p>
            <a:pPr marL="0" indent="0"/>
            <a:r>
              <a:rPr lang="en-US" sz="1800" b="0">
                <a:latin typeface="宋体" panose="02010600030101010101" pitchFamily="2" charset="-122"/>
                <a:ea typeface="宋体" panose="02010600030101010101" pitchFamily="2" charset="-122"/>
              </a:rPr>
              <a:t> </a:t>
            </a:r>
            <a:r>
              <a:rPr lang="zh-CN" sz="1800" b="0">
                <a:ea typeface="宋体" panose="02010600030101010101" pitchFamily="2" charset="-122"/>
              </a:rPr>
              <a:t>若以外球壳为电位参考点，则在</a:t>
            </a:r>
            <a:endParaRPr lang="zh-CN" altLang="en-US" sz="1800"/>
          </a:p>
        </p:txBody>
      </p:sp>
      <p:graphicFrame>
        <p:nvGraphicFramePr>
          <p:cNvPr id="3" name="对象 -2147482435"/>
          <p:cNvGraphicFramePr>
            <a:graphicFrameLocks noChangeAspect="1"/>
          </p:cNvGraphicFramePr>
          <p:nvPr/>
        </p:nvGraphicFramePr>
        <p:xfrm>
          <a:off x="4428490" y="1381125"/>
          <a:ext cx="1161415" cy="373380"/>
        </p:xfrm>
        <a:graphic>
          <a:graphicData uri="http://schemas.openxmlformats.org/presentationml/2006/ole">
            <mc:AlternateContent xmlns:mc="http://schemas.openxmlformats.org/markup-compatibility/2006">
              <mc:Choice xmlns:v="urn:schemas-microsoft-com:vml" Requires="v">
                <p:oleObj spid="_x0000_s34425" r:id="rId4" imgW="711200" imgH="228600" progId="Equation.KSEE3">
                  <p:embed/>
                </p:oleObj>
              </mc:Choice>
              <mc:Fallback>
                <p:oleObj r:id="rId4" imgW="711200" imgH="228600" progId="Equation.KSEE3">
                  <p:embed/>
                  <p:pic>
                    <p:nvPicPr>
                      <p:cNvPr id="0" name="图片 3075"/>
                      <p:cNvPicPr/>
                      <p:nvPr/>
                    </p:nvPicPr>
                    <p:blipFill>
                      <a:blip r:embed="rId5"/>
                      <a:stretch>
                        <a:fillRect/>
                      </a:stretch>
                    </p:blipFill>
                    <p:spPr>
                      <a:xfrm>
                        <a:off x="4428490" y="1381125"/>
                        <a:ext cx="1161415" cy="373380"/>
                      </a:xfrm>
                      <a:prstGeom prst="rect">
                        <a:avLst/>
                      </a:prstGeom>
                      <a:noFill/>
                      <a:ln w="38100">
                        <a:noFill/>
                        <a:miter/>
                      </a:ln>
                    </p:spPr>
                  </p:pic>
                </p:oleObj>
              </mc:Fallback>
            </mc:AlternateContent>
          </a:graphicData>
        </a:graphic>
      </p:graphicFrame>
      <p:sp>
        <p:nvSpPr>
          <p:cNvPr id="22" name="文本框 21"/>
          <p:cNvSpPr txBox="1"/>
          <p:nvPr/>
        </p:nvSpPr>
        <p:spPr>
          <a:xfrm>
            <a:off x="5669280" y="1381125"/>
            <a:ext cx="1154430" cy="368300"/>
          </a:xfrm>
          <a:prstGeom prst="rect">
            <a:avLst/>
          </a:prstGeom>
          <a:noFill/>
          <a:ln w="9525">
            <a:noFill/>
          </a:ln>
        </p:spPr>
        <p:txBody>
          <a:bodyPr wrap="square">
            <a:spAutoFit/>
          </a:bodyPr>
          <a:lstStyle/>
          <a:p>
            <a:pPr marL="0" indent="0"/>
            <a:r>
              <a:rPr lang="zh-CN" sz="1800" b="0">
                <a:ea typeface="宋体" panose="02010600030101010101" pitchFamily="2" charset="-122"/>
              </a:rPr>
              <a:t>的区域内</a:t>
            </a:r>
            <a:endParaRPr lang="zh-CN" altLang="en-US" sz="1800"/>
          </a:p>
        </p:txBody>
      </p:sp>
      <p:graphicFrame>
        <p:nvGraphicFramePr>
          <p:cNvPr id="4" name="对象 -2147482434"/>
          <p:cNvGraphicFramePr>
            <a:graphicFrameLocks noChangeAspect="1"/>
          </p:cNvGraphicFramePr>
          <p:nvPr/>
        </p:nvGraphicFramePr>
        <p:xfrm>
          <a:off x="2936240" y="1953260"/>
          <a:ext cx="3272155" cy="662305"/>
        </p:xfrm>
        <a:graphic>
          <a:graphicData uri="http://schemas.openxmlformats.org/presentationml/2006/ole">
            <mc:AlternateContent xmlns:mc="http://schemas.openxmlformats.org/markup-compatibility/2006">
              <mc:Choice xmlns:v="urn:schemas-microsoft-com:vml" Requires="v">
                <p:oleObj spid="_x0000_s34426" r:id="rId6" imgW="2133600" imgH="431800" progId="Equation.KSEE3">
                  <p:embed/>
                </p:oleObj>
              </mc:Choice>
              <mc:Fallback>
                <p:oleObj r:id="rId6" imgW="2133600" imgH="431800" progId="Equation.KSEE3">
                  <p:embed/>
                  <p:pic>
                    <p:nvPicPr>
                      <p:cNvPr id="0" name="图片 22"/>
                      <p:cNvPicPr/>
                      <p:nvPr/>
                    </p:nvPicPr>
                    <p:blipFill>
                      <a:blip r:embed="rId7"/>
                      <a:stretch>
                        <a:fillRect/>
                      </a:stretch>
                    </p:blipFill>
                    <p:spPr>
                      <a:xfrm>
                        <a:off x="2936240" y="1953260"/>
                        <a:ext cx="3272155" cy="662305"/>
                      </a:xfrm>
                      <a:prstGeom prst="rect">
                        <a:avLst/>
                      </a:prstGeom>
                      <a:noFill/>
                      <a:ln w="38100">
                        <a:noFill/>
                        <a:miter/>
                      </a:ln>
                    </p:spPr>
                  </p:pic>
                </p:oleObj>
              </mc:Fallback>
            </mc:AlternateContent>
          </a:graphicData>
        </a:graphic>
      </p:graphicFrame>
      <p:sp>
        <p:nvSpPr>
          <p:cNvPr id="24" name="文本框 23"/>
          <p:cNvSpPr txBox="1"/>
          <p:nvPr/>
        </p:nvSpPr>
        <p:spPr>
          <a:xfrm>
            <a:off x="963295" y="2818765"/>
            <a:ext cx="519430" cy="368300"/>
          </a:xfrm>
          <a:prstGeom prst="rect">
            <a:avLst/>
          </a:prstGeom>
          <a:noFill/>
          <a:ln w="9525">
            <a:noFill/>
          </a:ln>
        </p:spPr>
        <p:txBody>
          <a:bodyPr wrap="square">
            <a:spAutoFit/>
          </a:bodyPr>
          <a:lstStyle/>
          <a:p>
            <a:pPr marL="0" indent="0"/>
            <a:r>
              <a:rPr lang="zh-CN" sz="1800" b="0">
                <a:ea typeface="宋体" panose="02010600030101010101" pitchFamily="2" charset="-122"/>
              </a:rPr>
              <a:t>在</a:t>
            </a:r>
            <a:endParaRPr lang="zh-CN" altLang="en-US" sz="1800"/>
          </a:p>
        </p:txBody>
      </p:sp>
      <p:graphicFrame>
        <p:nvGraphicFramePr>
          <p:cNvPr id="5" name="对象 -2147482433"/>
          <p:cNvGraphicFramePr>
            <a:graphicFrameLocks noChangeAspect="1"/>
          </p:cNvGraphicFramePr>
          <p:nvPr/>
        </p:nvGraphicFramePr>
        <p:xfrm>
          <a:off x="1340485" y="2818765"/>
          <a:ext cx="1258570" cy="412115"/>
        </p:xfrm>
        <a:graphic>
          <a:graphicData uri="http://schemas.openxmlformats.org/presentationml/2006/ole">
            <mc:AlternateContent xmlns:mc="http://schemas.openxmlformats.org/markup-compatibility/2006">
              <mc:Choice xmlns:v="urn:schemas-microsoft-com:vml" Requires="v">
                <p:oleObj spid="_x0000_s34427" r:id="rId8" imgW="698500" imgH="228600" progId="Equation.KSEE3">
                  <p:embed/>
                </p:oleObj>
              </mc:Choice>
              <mc:Fallback>
                <p:oleObj r:id="rId8" imgW="698500" imgH="228600" progId="Equation.KSEE3">
                  <p:embed/>
                  <p:pic>
                    <p:nvPicPr>
                      <p:cNvPr id="0" name="图片 24"/>
                      <p:cNvPicPr/>
                      <p:nvPr/>
                    </p:nvPicPr>
                    <p:blipFill>
                      <a:blip r:embed="rId9"/>
                      <a:stretch>
                        <a:fillRect/>
                      </a:stretch>
                    </p:blipFill>
                    <p:spPr>
                      <a:xfrm>
                        <a:off x="1340485" y="2818765"/>
                        <a:ext cx="1258570" cy="412115"/>
                      </a:xfrm>
                      <a:prstGeom prst="rect">
                        <a:avLst/>
                      </a:prstGeom>
                      <a:noFill/>
                      <a:ln w="38100">
                        <a:noFill/>
                        <a:miter/>
                      </a:ln>
                    </p:spPr>
                  </p:pic>
                </p:oleObj>
              </mc:Fallback>
            </mc:AlternateContent>
          </a:graphicData>
        </a:graphic>
      </p:graphicFrame>
      <p:sp>
        <p:nvSpPr>
          <p:cNvPr id="31" name="文本框 30"/>
          <p:cNvSpPr txBox="1"/>
          <p:nvPr/>
        </p:nvSpPr>
        <p:spPr>
          <a:xfrm>
            <a:off x="2599055" y="2865120"/>
            <a:ext cx="1154430" cy="368300"/>
          </a:xfrm>
          <a:prstGeom prst="rect">
            <a:avLst/>
          </a:prstGeom>
          <a:noFill/>
          <a:ln w="9525">
            <a:noFill/>
          </a:ln>
        </p:spPr>
        <p:txBody>
          <a:bodyPr wrap="square">
            <a:spAutoFit/>
          </a:bodyPr>
          <a:lstStyle/>
          <a:p>
            <a:pPr marL="0" indent="0"/>
            <a:r>
              <a:rPr lang="zh-CN" sz="1800" b="0">
                <a:ea typeface="宋体" panose="02010600030101010101" pitchFamily="2" charset="-122"/>
              </a:rPr>
              <a:t>的区域内</a:t>
            </a:r>
            <a:endParaRPr lang="zh-CN" altLang="en-US" sz="1800"/>
          </a:p>
        </p:txBody>
      </p:sp>
      <p:sp>
        <p:nvSpPr>
          <p:cNvPr id="33" name="文本框 32"/>
          <p:cNvSpPr txBox="1"/>
          <p:nvPr/>
        </p:nvSpPr>
        <p:spPr>
          <a:xfrm>
            <a:off x="948055" y="4144010"/>
            <a:ext cx="354330" cy="368300"/>
          </a:xfrm>
          <a:prstGeom prst="rect">
            <a:avLst/>
          </a:prstGeom>
          <a:noFill/>
          <a:ln w="9525">
            <a:noFill/>
          </a:ln>
        </p:spPr>
        <p:txBody>
          <a:bodyPr wrap="square">
            <a:spAutoFit/>
          </a:bodyPr>
          <a:lstStyle/>
          <a:p>
            <a:pPr marL="0" indent="0"/>
            <a:r>
              <a:rPr lang="zh-CN" sz="1800" b="0">
                <a:ea typeface="宋体" panose="02010600030101010101" pitchFamily="2" charset="-122"/>
              </a:rPr>
              <a:t>若</a:t>
            </a:r>
            <a:endParaRPr lang="zh-CN" altLang="en-US" sz="1800"/>
          </a:p>
        </p:txBody>
      </p:sp>
      <p:graphicFrame>
        <p:nvGraphicFramePr>
          <p:cNvPr id="8" name="对象 -2147482419"/>
          <p:cNvGraphicFramePr>
            <a:graphicFrameLocks noChangeAspect="1"/>
          </p:cNvGraphicFramePr>
          <p:nvPr/>
        </p:nvGraphicFramePr>
        <p:xfrm>
          <a:off x="1340485" y="4214495"/>
          <a:ext cx="542290" cy="297815"/>
        </p:xfrm>
        <a:graphic>
          <a:graphicData uri="http://schemas.openxmlformats.org/presentationml/2006/ole">
            <mc:AlternateContent xmlns:mc="http://schemas.openxmlformats.org/markup-compatibility/2006">
              <mc:Choice xmlns:v="urn:schemas-microsoft-com:vml" Requires="v">
                <p:oleObj spid="_x0000_s34428" r:id="rId10" imgW="393700" imgH="215900" progId="Equation.KSEE3">
                  <p:embed/>
                </p:oleObj>
              </mc:Choice>
              <mc:Fallback>
                <p:oleObj r:id="rId10" imgW="393700" imgH="215900" progId="Equation.KSEE3">
                  <p:embed/>
                  <p:pic>
                    <p:nvPicPr>
                      <p:cNvPr id="0" name="图片 33"/>
                      <p:cNvPicPr/>
                      <p:nvPr/>
                    </p:nvPicPr>
                    <p:blipFill>
                      <a:blip r:embed="rId11"/>
                      <a:stretch>
                        <a:fillRect/>
                      </a:stretch>
                    </p:blipFill>
                    <p:spPr>
                      <a:xfrm>
                        <a:off x="1340485" y="4214495"/>
                        <a:ext cx="542290" cy="297815"/>
                      </a:xfrm>
                      <a:prstGeom prst="rect">
                        <a:avLst/>
                      </a:prstGeom>
                      <a:noFill/>
                      <a:ln w="38100">
                        <a:noFill/>
                        <a:miter/>
                      </a:ln>
                    </p:spPr>
                  </p:pic>
                </p:oleObj>
              </mc:Fallback>
            </mc:AlternateContent>
          </a:graphicData>
        </a:graphic>
      </p:graphicFrame>
      <p:sp>
        <p:nvSpPr>
          <p:cNvPr id="35" name="文本框 34"/>
          <p:cNvSpPr txBox="1"/>
          <p:nvPr/>
        </p:nvSpPr>
        <p:spPr>
          <a:xfrm>
            <a:off x="1882775" y="4178935"/>
            <a:ext cx="839470" cy="368300"/>
          </a:xfrm>
          <a:prstGeom prst="rect">
            <a:avLst/>
          </a:prstGeom>
          <a:noFill/>
          <a:ln w="9525">
            <a:noFill/>
          </a:ln>
        </p:spPr>
        <p:txBody>
          <a:bodyPr wrap="square">
            <a:spAutoFit/>
          </a:bodyPr>
          <a:lstStyle/>
          <a:p>
            <a:pPr marL="0" indent="0"/>
            <a:r>
              <a:rPr lang="zh-CN" sz="1800" b="0">
                <a:ea typeface="宋体" panose="02010600030101010101" pitchFamily="2" charset="-122"/>
              </a:rPr>
              <a:t>时，</a:t>
            </a:r>
            <a:endParaRPr lang="zh-CN" altLang="en-US" sz="1800"/>
          </a:p>
        </p:txBody>
      </p:sp>
      <p:graphicFrame>
        <p:nvGraphicFramePr>
          <p:cNvPr id="9" name="对象 -2147482430"/>
          <p:cNvGraphicFramePr>
            <a:graphicFrameLocks noChangeAspect="1"/>
          </p:cNvGraphicFramePr>
          <p:nvPr/>
        </p:nvGraphicFramePr>
        <p:xfrm>
          <a:off x="2354580" y="4178935"/>
          <a:ext cx="740410" cy="360045"/>
        </p:xfrm>
        <a:graphic>
          <a:graphicData uri="http://schemas.openxmlformats.org/presentationml/2006/ole">
            <mc:AlternateContent xmlns:mc="http://schemas.openxmlformats.org/markup-compatibility/2006">
              <mc:Choice xmlns:v="urn:schemas-microsoft-com:vml" Requires="v">
                <p:oleObj spid="_x0000_s34429" r:id="rId12" imgW="444500" imgH="215900" progId="Equation.KSEE3">
                  <p:embed/>
                </p:oleObj>
              </mc:Choice>
              <mc:Fallback>
                <p:oleObj r:id="rId12" imgW="444500" imgH="215900" progId="Equation.KSEE3">
                  <p:embed/>
                  <p:pic>
                    <p:nvPicPr>
                      <p:cNvPr id="0" name="图片 35"/>
                      <p:cNvPicPr/>
                      <p:nvPr/>
                    </p:nvPicPr>
                    <p:blipFill>
                      <a:blip r:embed="rId13"/>
                      <a:stretch>
                        <a:fillRect/>
                      </a:stretch>
                    </p:blipFill>
                    <p:spPr>
                      <a:xfrm>
                        <a:off x="2354580" y="4178935"/>
                        <a:ext cx="740410" cy="360045"/>
                      </a:xfrm>
                      <a:prstGeom prst="rect">
                        <a:avLst/>
                      </a:prstGeom>
                      <a:noFill/>
                      <a:ln w="38100">
                        <a:noFill/>
                        <a:miter/>
                      </a:ln>
                    </p:spPr>
                  </p:pic>
                </p:oleObj>
              </mc:Fallback>
            </mc:AlternateContent>
          </a:graphicData>
        </a:graphic>
      </p:graphicFrame>
      <p:sp>
        <p:nvSpPr>
          <p:cNvPr id="37" name="文本框 36"/>
          <p:cNvSpPr txBox="1"/>
          <p:nvPr/>
        </p:nvSpPr>
        <p:spPr>
          <a:xfrm>
            <a:off x="3025140" y="4170680"/>
            <a:ext cx="529590" cy="368300"/>
          </a:xfrm>
          <a:prstGeom prst="rect">
            <a:avLst/>
          </a:prstGeom>
          <a:noFill/>
          <a:ln w="9525">
            <a:noFill/>
          </a:ln>
        </p:spPr>
        <p:txBody>
          <a:bodyPr wrap="square">
            <a:spAutoFit/>
          </a:bodyPr>
          <a:lstStyle/>
          <a:p>
            <a:pPr marL="0" indent="0"/>
            <a:r>
              <a:rPr lang="zh-CN" sz="1800" b="0">
                <a:ea typeface="宋体" panose="02010600030101010101" pitchFamily="2" charset="-122"/>
              </a:rPr>
              <a:t>,则</a:t>
            </a:r>
            <a:endParaRPr lang="zh-CN" altLang="en-US" sz="1800"/>
          </a:p>
        </p:txBody>
      </p:sp>
      <p:graphicFrame>
        <p:nvGraphicFramePr>
          <p:cNvPr id="10" name="对象 -2147482429"/>
          <p:cNvGraphicFramePr>
            <a:graphicFrameLocks noChangeAspect="1"/>
          </p:cNvGraphicFramePr>
          <p:nvPr/>
        </p:nvGraphicFramePr>
        <p:xfrm>
          <a:off x="2819400" y="4641850"/>
          <a:ext cx="3163570" cy="653415"/>
        </p:xfrm>
        <a:graphic>
          <a:graphicData uri="http://schemas.openxmlformats.org/presentationml/2006/ole">
            <mc:AlternateContent xmlns:mc="http://schemas.openxmlformats.org/markup-compatibility/2006">
              <mc:Choice xmlns:v="urn:schemas-microsoft-com:vml" Requires="v">
                <p:oleObj spid="_x0000_s34430" r:id="rId14" imgW="2336800" imgH="482600" progId="Equation.KSEE3">
                  <p:embed/>
                </p:oleObj>
              </mc:Choice>
              <mc:Fallback>
                <p:oleObj r:id="rId14" imgW="2336800" imgH="482600" progId="Equation.KSEE3">
                  <p:embed/>
                  <p:pic>
                    <p:nvPicPr>
                      <p:cNvPr id="0" name="图片 37"/>
                      <p:cNvPicPr/>
                      <p:nvPr/>
                    </p:nvPicPr>
                    <p:blipFill>
                      <a:blip r:embed="rId15"/>
                      <a:stretch>
                        <a:fillRect/>
                      </a:stretch>
                    </p:blipFill>
                    <p:spPr>
                      <a:xfrm>
                        <a:off x="2819400" y="4641850"/>
                        <a:ext cx="3163570" cy="653415"/>
                      </a:xfrm>
                      <a:prstGeom prst="rect">
                        <a:avLst/>
                      </a:prstGeom>
                      <a:noFill/>
                      <a:ln w="38100">
                        <a:noFill/>
                        <a:miter/>
                      </a:ln>
                    </p:spPr>
                  </p:pic>
                </p:oleObj>
              </mc:Fallback>
            </mc:AlternateContent>
          </a:graphicData>
        </a:graphic>
      </p:graphicFrame>
      <p:sp>
        <p:nvSpPr>
          <p:cNvPr id="39" name="文本框 38"/>
          <p:cNvSpPr txBox="1"/>
          <p:nvPr/>
        </p:nvSpPr>
        <p:spPr>
          <a:xfrm>
            <a:off x="963930" y="5475605"/>
            <a:ext cx="2546985" cy="368300"/>
          </a:xfrm>
          <a:prstGeom prst="rect">
            <a:avLst/>
          </a:prstGeom>
          <a:noFill/>
          <a:ln w="9525">
            <a:noFill/>
          </a:ln>
        </p:spPr>
        <p:txBody>
          <a:bodyPr wrap="square">
            <a:spAutoFit/>
          </a:bodyPr>
          <a:lstStyle/>
          <a:p>
            <a:pPr marL="0" indent="0"/>
            <a:r>
              <a:rPr lang="zh-CN" sz="1800" b="0">
                <a:ea typeface="宋体" panose="02010600030101010101" pitchFamily="2" charset="-122"/>
              </a:rPr>
              <a:t>球形电容器的漏电导为</a:t>
            </a:r>
            <a:endParaRPr lang="zh-CN" altLang="en-US" sz="1800"/>
          </a:p>
        </p:txBody>
      </p:sp>
      <p:graphicFrame>
        <p:nvGraphicFramePr>
          <p:cNvPr id="11" name="对象 -2147482418"/>
          <p:cNvGraphicFramePr>
            <a:graphicFrameLocks noChangeAspect="1"/>
          </p:cNvGraphicFramePr>
          <p:nvPr/>
        </p:nvGraphicFramePr>
        <p:xfrm>
          <a:off x="3753485" y="5530850"/>
          <a:ext cx="3322955" cy="914400"/>
        </p:xfrm>
        <a:graphic>
          <a:graphicData uri="http://schemas.openxmlformats.org/presentationml/2006/ole">
            <mc:AlternateContent xmlns:mc="http://schemas.openxmlformats.org/markup-compatibility/2006">
              <mc:Choice xmlns:v="urn:schemas-microsoft-com:vml" Requires="v">
                <p:oleObj spid="_x0000_s34431" r:id="rId16" imgW="2400300" imgH="660400" progId="Equation.KSEE3">
                  <p:embed/>
                </p:oleObj>
              </mc:Choice>
              <mc:Fallback>
                <p:oleObj r:id="rId16" imgW="2400300" imgH="660400" progId="Equation.KSEE3">
                  <p:embed/>
                  <p:pic>
                    <p:nvPicPr>
                      <p:cNvPr id="0" name="图片 39"/>
                      <p:cNvPicPr/>
                      <p:nvPr/>
                    </p:nvPicPr>
                    <p:blipFill>
                      <a:blip r:embed="rId17"/>
                      <a:stretch>
                        <a:fillRect/>
                      </a:stretch>
                    </p:blipFill>
                    <p:spPr>
                      <a:xfrm>
                        <a:off x="3753485" y="5530850"/>
                        <a:ext cx="3322955" cy="914400"/>
                      </a:xfrm>
                      <a:prstGeom prst="rect">
                        <a:avLst/>
                      </a:prstGeom>
                      <a:noFill/>
                      <a:ln w="38100">
                        <a:noFill/>
                        <a:miter/>
                      </a:ln>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843393181"/>
              </p:ext>
            </p:extLst>
          </p:nvPr>
        </p:nvGraphicFramePr>
        <p:xfrm>
          <a:off x="2154238" y="3394075"/>
          <a:ext cx="6080125" cy="631825"/>
        </p:xfrm>
        <a:graphic>
          <a:graphicData uri="http://schemas.openxmlformats.org/presentationml/2006/ole">
            <mc:AlternateContent xmlns:mc="http://schemas.openxmlformats.org/markup-compatibility/2006">
              <mc:Choice xmlns:v="urn:schemas-microsoft-com:vml" Requires="v">
                <p:oleObj spid="_x0000_s34432" name="AxMath" r:id="rId18" imgW="3642840" imgH="378720" progId="Equation.AxMath">
                  <p:embed/>
                </p:oleObj>
              </mc:Choice>
              <mc:Fallback>
                <p:oleObj name="AxMath" r:id="rId18" imgW="3642840" imgH="378720" progId="Equation.AxMath">
                  <p:embed/>
                  <p:pic>
                    <p:nvPicPr>
                      <p:cNvPr id="0" name=""/>
                      <p:cNvPicPr/>
                      <p:nvPr/>
                    </p:nvPicPr>
                    <p:blipFill>
                      <a:blip r:embed="rId19"/>
                      <a:stretch>
                        <a:fillRect/>
                      </a:stretch>
                    </p:blipFill>
                    <p:spPr>
                      <a:xfrm>
                        <a:off x="2154238" y="3394075"/>
                        <a:ext cx="6080125" cy="631825"/>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598424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a:t>
            </a:r>
            <a:r>
              <a:rPr lang="zh-CN" altLang="en-US" sz="2160" b="1">
                <a:solidFill>
                  <a:srgbClr val="0070C0"/>
                </a:solidFill>
                <a:latin typeface="Arial" panose="020B0604020202020204" pitchFamily="34" charset="0"/>
                <a:ea typeface="微软雅黑" panose="020B0503020204020204" charset="-122"/>
                <a:sym typeface="+mn-ea"/>
              </a:rPr>
              <a:t>电导和部分电导</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43</a:t>
            </a:fld>
            <a:endParaRPr lang="zh-CN" dirty="0"/>
          </a:p>
        </p:txBody>
      </p:sp>
      <p:sp>
        <p:nvSpPr>
          <p:cNvPr id="104" name="文本框 103"/>
          <p:cNvSpPr txBox="1"/>
          <p:nvPr/>
        </p:nvSpPr>
        <p:spPr>
          <a:xfrm>
            <a:off x="889635" y="1508760"/>
            <a:ext cx="7899400" cy="2308324"/>
          </a:xfrm>
          <a:prstGeom prst="rect">
            <a:avLst/>
          </a:prstGeom>
          <a:noFill/>
          <a:ln w="9525">
            <a:noFill/>
          </a:ln>
        </p:spPr>
        <p:txBody>
          <a:bodyPr wrap="square">
            <a:spAutoFit/>
          </a:bodyPr>
          <a:lstStyle/>
          <a:p>
            <a:pPr marL="0" indent="304800"/>
            <a:r>
              <a:rPr lang="en-US" altLang="zh-CN" sz="1800" b="1" dirty="0">
                <a:ea typeface="宋体" panose="02010600030101010101" pitchFamily="2" charset="-122"/>
              </a:rPr>
              <a:t> </a:t>
            </a:r>
            <a:r>
              <a:rPr lang="zh-CN" sz="1800" b="1" dirty="0">
                <a:ea typeface="宋体" panose="02010600030101010101" pitchFamily="2" charset="-122"/>
              </a:rPr>
              <a:t>结论：</a:t>
            </a:r>
          </a:p>
          <a:p>
            <a:pPr marL="0" indent="304800"/>
            <a:r>
              <a:rPr lang="zh-CN" sz="1800" b="0" dirty="0">
                <a:ea typeface="宋体" panose="02010600030101010101" pitchFamily="2" charset="-122"/>
              </a:rPr>
              <a:t> 在恒定电场条件下，对于球形电容器来说，在分界面上能保证的只有电</a:t>
            </a:r>
            <a:r>
              <a:rPr lang="en-US" altLang="zh-CN" sz="1800" b="0" dirty="0">
                <a:ea typeface="宋体" panose="02010600030101010101" pitchFamily="2" charset="-122"/>
              </a:rPr>
              <a:t> </a:t>
            </a:r>
            <a:r>
              <a:rPr lang="zh-CN" sz="1800" b="0" dirty="0">
                <a:ea typeface="宋体" panose="02010600030101010101" pitchFamily="2" charset="-122"/>
              </a:rPr>
              <a:t>流密度连续，电场强度可能会发生突变。</a:t>
            </a:r>
          </a:p>
          <a:p>
            <a:pPr marL="0" indent="304800"/>
            <a:endParaRPr lang="zh-CN" sz="1800" b="0" dirty="0">
              <a:ea typeface="宋体" panose="02010600030101010101" pitchFamily="2" charset="-122"/>
            </a:endParaRPr>
          </a:p>
          <a:p>
            <a:pPr marL="0" indent="304800"/>
            <a:r>
              <a:rPr lang="en-US" altLang="zh-CN" sz="1800" b="1" dirty="0">
                <a:ea typeface="宋体" panose="02010600030101010101" pitchFamily="2" charset="-122"/>
              </a:rPr>
              <a:t> </a:t>
            </a:r>
            <a:r>
              <a:rPr lang="zh-CN" sz="1800" b="1" dirty="0">
                <a:ea typeface="宋体" panose="02010600030101010101" pitchFamily="2" charset="-122"/>
              </a:rPr>
              <a:t>讨论：</a:t>
            </a:r>
            <a:endParaRPr lang="en-US" altLang="zh-CN" sz="1800" b="1" dirty="0">
              <a:ea typeface="宋体" panose="02010600030101010101" pitchFamily="2" charset="-122"/>
            </a:endParaRPr>
          </a:p>
          <a:p>
            <a:pPr marL="0" indent="304800"/>
            <a:r>
              <a:rPr lang="en-US" altLang="zh-CN" dirty="0">
                <a:ea typeface="宋体" panose="02010600030101010101" pitchFamily="2" charset="-122"/>
              </a:rPr>
              <a:t> </a:t>
            </a:r>
            <a:r>
              <a:rPr lang="zh-CN" sz="1800" b="0" dirty="0">
                <a:ea typeface="宋体" panose="02010600030101010101" pitchFamily="2" charset="-122"/>
              </a:rPr>
              <a:t>本题中涉及的分界面比较</a:t>
            </a:r>
            <a:r>
              <a:rPr lang="zh-CN" altLang="en-US" sz="1800" b="0" dirty="0">
                <a:ea typeface="宋体" panose="02010600030101010101" pitchFamily="2" charset="-122"/>
              </a:rPr>
              <a:t>简单</a:t>
            </a:r>
            <a:r>
              <a:rPr lang="zh-CN" sz="1800" b="0" dirty="0">
                <a:ea typeface="宋体" panose="02010600030101010101" pitchFamily="2" charset="-122"/>
              </a:rPr>
              <a:t>，实际中的分界面可能形状非常复杂，电介质参数也有可能是非线性的，在这种情况下求解整个区域的电场分布的时候，直接计算难度非常大，必须使用有限元等方法来进行数值逼近。</a:t>
            </a:r>
            <a:endParaRPr lang="zh-CN" altLang="en-US" sz="1800" b="0" dirty="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598424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参考文献</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44</a:t>
            </a:fld>
            <a:endParaRPr lang="zh-CN" dirty="0"/>
          </a:p>
        </p:txBody>
      </p:sp>
      <p:sp>
        <p:nvSpPr>
          <p:cNvPr id="3" name="文本框 2"/>
          <p:cNvSpPr txBox="1"/>
          <p:nvPr/>
        </p:nvSpPr>
        <p:spPr>
          <a:xfrm>
            <a:off x="438150" y="1457325"/>
            <a:ext cx="8396605" cy="922020"/>
          </a:xfrm>
          <a:prstGeom prst="rect">
            <a:avLst/>
          </a:prstGeom>
          <a:noFill/>
          <a:ln w="9525">
            <a:noFill/>
          </a:ln>
        </p:spPr>
        <p:txBody>
          <a:bodyPr wrap="square">
            <a:spAutoFit/>
          </a:bodyPr>
          <a:lstStyle/>
          <a:p>
            <a:pPr marL="0" indent="0"/>
            <a:r>
              <a:rPr lang="zh-CN" sz="1800" b="0">
                <a:ea typeface="宋体" panose="02010600030101010101" pitchFamily="2" charset="-122"/>
              </a:rPr>
              <a:t>[1]冯慈璋，马西奎主编.工程电磁场导论.北京:高等教育出版社, 2000.06.</a:t>
            </a:r>
          </a:p>
          <a:p>
            <a:pPr marL="0" indent="0"/>
            <a:r>
              <a:rPr lang="zh-CN" sz="1800" b="0">
                <a:ea typeface="宋体" panose="02010600030101010101" pitchFamily="2" charset="-122"/>
              </a:rPr>
              <a:t>[2]王仲奕等编著.《工程电磁场导论》习题详解.西安:西安交通大学出版社, 2001.06.</a:t>
            </a:r>
            <a:endParaRPr lang="zh-CN" altLang="en-US"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57346" name="图片 6"/>
          <p:cNvPicPr>
            <a:picLocks noChangeAspect="1" noChangeArrowheads="1"/>
          </p:cNvPicPr>
          <p:nvPr/>
        </p:nvPicPr>
        <p:blipFill>
          <a:blip r:embed="rId4" cstate="print">
            <a:biLevel thresh="50000"/>
            <a:grayscl/>
            <a:extLst>
              <a:ext uri="{28A0092B-C50C-407E-A947-70E740481C1C}">
                <a14:useLocalDpi xmlns:a14="http://schemas.microsoft.com/office/drawing/2010/main" val="0"/>
              </a:ext>
            </a:extLst>
          </a:blip>
          <a:srcRect t="77859" r="53864"/>
          <a:stretch>
            <a:fillRect/>
          </a:stretch>
        </p:blipFill>
        <p:spPr bwMode="auto">
          <a:xfrm>
            <a:off x="206375" y="152400"/>
            <a:ext cx="25177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文本框 11266"/>
          <p:cNvSpPr txBox="1"/>
          <p:nvPr/>
        </p:nvSpPr>
        <p:spPr>
          <a:xfrm>
            <a:off x="2178050" y="2651307"/>
            <a:ext cx="5330825" cy="1321525"/>
          </a:xfrm>
          <a:prstGeom prst="rect">
            <a:avLst/>
          </a:prstGeom>
          <a:noFill/>
          <a:ln w="9525">
            <a:noFill/>
            <a:miter/>
          </a:ln>
        </p:spPr>
        <p:txBody>
          <a:bodyPr lIns="89544" tIns="44772" rIns="89544" bIns="44772">
            <a:spAutoFit/>
          </a:bodyPr>
          <a:lstStyle/>
          <a:p>
            <a:pPr algn="ctr" eaLnBrk="1" fontAlgn="auto" hangingPunct="1">
              <a:buFont typeface="Arial" panose="020B0604020202020204" pitchFamily="34" charset="0"/>
              <a:buNone/>
              <a:defRPr/>
            </a:pPr>
            <a:r>
              <a:rPr lang="zh-CN" altLang="en-US" sz="8000" b="1" i="1"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微软雅黑" panose="020B0503020204020204" charset="-122"/>
              </a:rPr>
              <a:t>谢 谢！</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4432935"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一、电场强度</a:t>
            </a:r>
            <a:r>
              <a:rPr lang="en-US" altLang="zh-CN" sz="2160" b="1">
                <a:solidFill>
                  <a:srgbClr val="0070C0"/>
                </a:solidFill>
                <a:latin typeface="Arial" panose="020B0604020202020204" pitchFamily="34" charset="0"/>
                <a:ea typeface="微软雅黑" panose="020B0503020204020204" charset="-122"/>
                <a:sym typeface="+mn-ea"/>
              </a:rPr>
              <a:t>·</a:t>
            </a:r>
            <a:r>
              <a:rPr lang="zh-CN" altLang="en-US" sz="2160" b="1" noProof="1">
                <a:solidFill>
                  <a:srgbClr val="0070C0"/>
                </a:solidFill>
                <a:latin typeface="Arial" panose="020B0604020202020204" pitchFamily="34" charset="0"/>
                <a:ea typeface="微软雅黑" panose="020B0503020204020204" charset="-122"/>
              </a:rPr>
              <a:t>电位</a:t>
            </a:r>
            <a:r>
              <a:rPr lang="en-US" altLang="zh-CN" sz="2160" b="1">
                <a:solidFill>
                  <a:srgbClr val="0070C0"/>
                </a:solidFill>
                <a:latin typeface="Arial" panose="020B0604020202020204" pitchFamily="34" charset="0"/>
                <a:ea typeface="微软雅黑" panose="020B0503020204020204" charset="-122"/>
                <a:sym typeface="+mn-ea"/>
              </a:rPr>
              <a:t>·</a:t>
            </a:r>
            <a:r>
              <a:rPr lang="zh-CN" altLang="en-US" sz="2160" b="1" noProof="1">
                <a:solidFill>
                  <a:srgbClr val="0070C0"/>
                </a:solidFill>
                <a:latin typeface="Arial" panose="020B0604020202020204" pitchFamily="34" charset="0"/>
                <a:ea typeface="微软雅黑" panose="020B0503020204020204" charset="-122"/>
              </a:rPr>
              <a:t>高斯定律</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5</a:t>
            </a:fld>
            <a:endParaRPr lang="zh-CN" dirty="0"/>
          </a:p>
        </p:txBody>
      </p:sp>
      <p:graphicFrame>
        <p:nvGraphicFramePr>
          <p:cNvPr id="10" name="对象 -2147482622"/>
          <p:cNvGraphicFramePr/>
          <p:nvPr/>
        </p:nvGraphicFramePr>
        <p:xfrm>
          <a:off x="6354445" y="966470"/>
          <a:ext cx="1642110" cy="1644015"/>
        </p:xfrm>
        <a:graphic>
          <a:graphicData uri="http://schemas.openxmlformats.org/presentationml/2006/ole">
            <mc:AlternateContent xmlns:mc="http://schemas.openxmlformats.org/markup-compatibility/2006">
              <mc:Choice xmlns:v="urn:schemas-microsoft-com:vml" Requires="v">
                <p:oleObj spid="_x0000_s35090" r:id="rId4" imgW="1792605" imgH="1792605" progId="Visio.Drawing.11">
                  <p:embed/>
                </p:oleObj>
              </mc:Choice>
              <mc:Fallback>
                <p:oleObj r:id="rId4" imgW="1792605" imgH="1792605" progId="Visio.Drawing.11">
                  <p:embed/>
                  <p:pic>
                    <p:nvPicPr>
                      <p:cNvPr id="0" name=""/>
                      <p:cNvPicPr/>
                      <p:nvPr/>
                    </p:nvPicPr>
                    <p:blipFill>
                      <a:blip r:embed="rId5"/>
                      <a:stretch>
                        <a:fillRect/>
                      </a:stretch>
                    </p:blipFill>
                    <p:spPr>
                      <a:xfrm>
                        <a:off x="6354445" y="966470"/>
                        <a:ext cx="1642110" cy="1644015"/>
                      </a:xfrm>
                      <a:prstGeom prst="rect">
                        <a:avLst/>
                      </a:prstGeom>
                      <a:noFill/>
                      <a:ln w="38100">
                        <a:noFill/>
                        <a:miter/>
                      </a:ln>
                    </p:spPr>
                  </p:pic>
                </p:oleObj>
              </mc:Fallback>
            </mc:AlternateContent>
          </a:graphicData>
        </a:graphic>
      </p:graphicFrame>
      <p:sp>
        <p:nvSpPr>
          <p:cNvPr id="14" name="文本框 13"/>
          <p:cNvSpPr txBox="1"/>
          <p:nvPr/>
        </p:nvSpPr>
        <p:spPr>
          <a:xfrm>
            <a:off x="6536690" y="2668549"/>
            <a:ext cx="1277620" cy="368300"/>
          </a:xfrm>
          <a:prstGeom prst="rect">
            <a:avLst/>
          </a:prstGeom>
          <a:noFill/>
          <a:ln w="9525">
            <a:noFill/>
          </a:ln>
        </p:spPr>
        <p:txBody>
          <a:bodyPr wrap="square">
            <a:spAutoFit/>
          </a:bodyPr>
          <a:lstStyle/>
          <a:p>
            <a:pPr marL="0" indent="0"/>
            <a:r>
              <a:rPr lang="zh-CN" sz="1800" b="0" dirty="0">
                <a:ea typeface="宋体" panose="02010600030101010101" pitchFamily="2" charset="-122"/>
              </a:rPr>
              <a:t>例</a:t>
            </a:r>
            <a:r>
              <a:rPr lang="en-US" altLang="zh-CN" sz="1800" b="0" dirty="0">
                <a:ea typeface="宋体" panose="02010600030101010101" pitchFamily="2" charset="-122"/>
              </a:rPr>
              <a:t>1</a:t>
            </a:r>
            <a:r>
              <a:rPr lang="zh-CN" sz="1800" b="0" dirty="0">
                <a:ea typeface="宋体" panose="02010600030101010101" pitchFamily="2" charset="-122"/>
              </a:rPr>
              <a:t>示意图</a:t>
            </a:r>
            <a:endParaRPr lang="zh-CN" altLang="en-US" sz="1800" dirty="0"/>
          </a:p>
        </p:txBody>
      </p:sp>
      <p:sp>
        <p:nvSpPr>
          <p:cNvPr id="8" name="矩形 7"/>
          <p:cNvSpPr/>
          <p:nvPr/>
        </p:nvSpPr>
        <p:spPr>
          <a:xfrm>
            <a:off x="1039492" y="1120599"/>
            <a:ext cx="3532508" cy="923330"/>
          </a:xfrm>
          <a:prstGeom prst="rect">
            <a:avLst/>
          </a:prstGeom>
        </p:spPr>
        <p:txBody>
          <a:bodyPr wrap="square">
            <a:spAutoFit/>
          </a:bodyPr>
          <a:lstStyle/>
          <a:p>
            <a:r>
              <a:rPr lang="en-US" altLang="zh-CN" dirty="0">
                <a:latin typeface="Calibri" panose="020F0502020204030204" charset="0"/>
                <a:ea typeface="宋体" panose="02010600030101010101" pitchFamily="2" charset="-122"/>
              </a:rPr>
              <a:t>        </a:t>
            </a:r>
            <a:r>
              <a:rPr lang="zh-CN" altLang="zh-CN" dirty="0">
                <a:latin typeface="Calibri" panose="020F0502020204030204" charset="0"/>
                <a:ea typeface="宋体" panose="02010600030101010101" pitchFamily="2" charset="-122"/>
              </a:rPr>
              <a:t>另一方面，由于</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E</a:t>
            </a:r>
            <a:r>
              <a:rPr lang="zh-CN" altLang="zh-CN" dirty="0">
                <a:latin typeface="Calibri" panose="020F0502020204030204" charset="0"/>
                <a:ea typeface="宋体" panose="02010600030101010101" pitchFamily="2" charset="-122"/>
              </a:rPr>
              <a:t>的最大值</a:t>
            </a:r>
            <a:r>
              <a:rPr lang="en-US" altLang="zh-CN" i="1" dirty="0" err="1">
                <a:latin typeface="Times New Roman" panose="02020603050405020304" pitchFamily="18" charset="0"/>
                <a:ea typeface="宋体" panose="02010600030101010101" pitchFamily="2" charset="-122"/>
                <a:cs typeface="Times New Roman" panose="02020603050405020304" pitchFamily="18" charset="0"/>
              </a:rPr>
              <a:t>E</a:t>
            </a:r>
            <a:r>
              <a:rPr lang="en-US" altLang="zh-CN" i="1" baseline="-25000" dirty="0" err="1">
                <a:latin typeface="Times New Roman" panose="02020603050405020304" pitchFamily="18" charset="0"/>
                <a:ea typeface="宋体" panose="02010600030101010101" pitchFamily="2" charset="-122"/>
                <a:cs typeface="Times New Roman" panose="02020603050405020304" pitchFamily="18" charset="0"/>
              </a:rPr>
              <a:t>m</a:t>
            </a:r>
            <a:r>
              <a:rPr lang="zh-CN" altLang="zh-CN" dirty="0">
                <a:latin typeface="Calibri" panose="020F0502020204030204" charset="0"/>
                <a:ea typeface="宋体" panose="02010600030101010101" pitchFamily="2" charset="-122"/>
              </a:rPr>
              <a:t>总是在内导体表面上</a:t>
            </a:r>
            <a:r>
              <a:rPr lang="zh-CN" altLang="en-US" dirty="0">
                <a:latin typeface="Calibri" panose="020F0502020204030204" charset="0"/>
                <a:ea typeface="宋体" panose="02010600030101010101" pitchFamily="2" charset="-122"/>
                <a:cs typeface="Times New Roman" panose="02020603050405020304" pitchFamily="18" charset="0"/>
              </a:rPr>
              <a:t>，</a:t>
            </a:r>
            <a:r>
              <a:rPr lang="zh-CN" altLang="zh-CN" dirty="0">
                <a:latin typeface="Calibri" panose="020F0502020204030204" charset="0"/>
                <a:ea typeface="宋体" panose="02010600030101010101" pitchFamily="2" charset="-122"/>
              </a:rPr>
              <a:t>当</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a</a:t>
            </a:r>
            <a:r>
              <a:rPr lang="zh-CN" altLang="zh-CN" dirty="0">
                <a:latin typeface="Calibri" panose="020F0502020204030204" charset="0"/>
                <a:ea typeface="宋体" panose="02010600030101010101" pitchFamily="2" charset="-122"/>
              </a:rPr>
              <a:t>很小时</a:t>
            </a:r>
            <a:r>
              <a:rPr lang="zh-CN" altLang="en-US" dirty="0">
                <a:latin typeface="Calibri" panose="020F0502020204030204" charset="0"/>
                <a:ea typeface="宋体" panose="02010600030101010101" pitchFamily="2" charset="-122"/>
                <a:cs typeface="Times New Roman" panose="02020603050405020304" pitchFamily="18" charset="0"/>
              </a:rPr>
              <a:t>，</a:t>
            </a:r>
            <a:r>
              <a:rPr lang="zh-CN" altLang="zh-CN" dirty="0">
                <a:latin typeface="Calibri" panose="020F0502020204030204" charset="0"/>
                <a:ea typeface="宋体" panose="02010600030101010101" pitchFamily="2" charset="-122"/>
              </a:rPr>
              <a:t>其表面的</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E</a:t>
            </a:r>
            <a:r>
              <a:rPr lang="zh-CN" altLang="zh-CN" dirty="0">
                <a:latin typeface="Calibri" panose="020F0502020204030204" charset="0"/>
                <a:ea typeface="宋体" panose="02010600030101010101" pitchFamily="2" charset="-122"/>
              </a:rPr>
              <a:t>必定很大。</a:t>
            </a:r>
            <a:endParaRPr lang="zh-CN" altLang="en-US" dirty="0"/>
          </a:p>
        </p:txBody>
      </p:sp>
      <p:sp>
        <p:nvSpPr>
          <p:cNvPr id="12" name="下箭头 11"/>
          <p:cNvSpPr/>
          <p:nvPr/>
        </p:nvSpPr>
        <p:spPr>
          <a:xfrm>
            <a:off x="2595650" y="2004391"/>
            <a:ext cx="209724" cy="495528"/>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039492" y="2439652"/>
            <a:ext cx="3389152"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利用高斯定理可以求得：</a:t>
            </a:r>
          </a:p>
        </p:txBody>
      </p:sp>
      <p:sp>
        <p:nvSpPr>
          <p:cNvPr id="17" name="文本框 16"/>
          <p:cNvSpPr txBox="1"/>
          <p:nvPr/>
        </p:nvSpPr>
        <p:spPr>
          <a:xfrm>
            <a:off x="1149947" y="2905190"/>
            <a:ext cx="3389152"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当      时</a:t>
            </a:r>
          </a:p>
        </p:txBody>
      </p:sp>
      <p:graphicFrame>
        <p:nvGraphicFramePr>
          <p:cNvPr id="16" name="对象 15"/>
          <p:cNvGraphicFramePr>
            <a:graphicFrameLocks noChangeAspect="1"/>
          </p:cNvGraphicFramePr>
          <p:nvPr>
            <p:extLst>
              <p:ext uri="{D42A27DB-BD31-4B8C-83A1-F6EECF244321}">
                <p14:modId xmlns:p14="http://schemas.microsoft.com/office/powerpoint/2010/main" val="817769852"/>
              </p:ext>
            </p:extLst>
          </p:nvPr>
        </p:nvGraphicFramePr>
        <p:xfrm>
          <a:off x="1559055" y="2873603"/>
          <a:ext cx="641350" cy="384175"/>
        </p:xfrm>
        <a:graphic>
          <a:graphicData uri="http://schemas.openxmlformats.org/presentationml/2006/ole">
            <mc:AlternateContent xmlns:mc="http://schemas.openxmlformats.org/markup-compatibility/2006">
              <mc:Choice xmlns:v="urn:schemas-microsoft-com:vml" Requires="v">
                <p:oleObj spid="_x0000_s35091" name="AxMath" r:id="rId6" imgW="320400" imgH="191520" progId="Equation.AxMath">
                  <p:embed/>
                </p:oleObj>
              </mc:Choice>
              <mc:Fallback>
                <p:oleObj name="AxMath" r:id="rId6" imgW="320400" imgH="191520" progId="Equation.AxMath">
                  <p:embed/>
                  <p:pic>
                    <p:nvPicPr>
                      <p:cNvPr id="0" name=""/>
                      <p:cNvPicPr/>
                      <p:nvPr/>
                    </p:nvPicPr>
                    <p:blipFill>
                      <a:blip r:embed="rId7"/>
                      <a:stretch>
                        <a:fillRect/>
                      </a:stretch>
                    </p:blipFill>
                    <p:spPr>
                      <a:xfrm>
                        <a:off x="1559055" y="2873603"/>
                        <a:ext cx="641350" cy="384175"/>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C7E96CA7-8852-42FD-970F-B5B9621BFA26}"/>
              </a:ext>
            </a:extLst>
          </p:cNvPr>
          <p:cNvGraphicFramePr>
            <a:graphicFrameLocks noChangeAspect="1"/>
          </p:cNvGraphicFramePr>
          <p:nvPr>
            <p:extLst>
              <p:ext uri="{D42A27DB-BD31-4B8C-83A1-F6EECF244321}">
                <p14:modId xmlns:p14="http://schemas.microsoft.com/office/powerpoint/2010/main" val="1317634458"/>
              </p:ext>
            </p:extLst>
          </p:nvPr>
        </p:nvGraphicFramePr>
        <p:xfrm>
          <a:off x="2734068" y="2758879"/>
          <a:ext cx="2487337" cy="1914381"/>
        </p:xfrm>
        <a:graphic>
          <a:graphicData uri="http://schemas.openxmlformats.org/presentationml/2006/ole">
            <mc:AlternateContent xmlns:mc="http://schemas.openxmlformats.org/markup-compatibility/2006">
              <mc:Choice xmlns:v="urn:schemas-microsoft-com:vml" Requires="v">
                <p:oleObj spid="_x0000_s35092" name="AxMath" r:id="rId8" imgW="1454400" imgH="1119600" progId="Equation.AxMath">
                  <p:embed/>
                </p:oleObj>
              </mc:Choice>
              <mc:Fallback>
                <p:oleObj name="AxMath" r:id="rId8" imgW="1454400" imgH="1119600" progId="Equation.AxMath">
                  <p:embed/>
                  <p:pic>
                    <p:nvPicPr>
                      <p:cNvPr id="0" name=""/>
                      <p:cNvPicPr/>
                      <p:nvPr/>
                    </p:nvPicPr>
                    <p:blipFill>
                      <a:blip r:embed="rId9"/>
                      <a:stretch>
                        <a:fillRect/>
                      </a:stretch>
                    </p:blipFill>
                    <p:spPr>
                      <a:xfrm>
                        <a:off x="2734068" y="2758879"/>
                        <a:ext cx="2487337" cy="1914381"/>
                      </a:xfrm>
                      <a:prstGeom prst="rect">
                        <a:avLst/>
                      </a:prstGeom>
                    </p:spPr>
                  </p:pic>
                </p:oleObj>
              </mc:Fallback>
            </mc:AlternateContent>
          </a:graphicData>
        </a:graphic>
      </p:graphicFrame>
      <p:sp>
        <p:nvSpPr>
          <p:cNvPr id="20" name="文本框 19"/>
          <p:cNvSpPr txBox="1"/>
          <p:nvPr/>
        </p:nvSpPr>
        <p:spPr>
          <a:xfrm>
            <a:off x="1165225" y="4675481"/>
            <a:ext cx="3389152"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当      时</a:t>
            </a:r>
          </a:p>
        </p:txBody>
      </p:sp>
      <p:graphicFrame>
        <p:nvGraphicFramePr>
          <p:cNvPr id="21" name="对象 20"/>
          <p:cNvGraphicFramePr>
            <a:graphicFrameLocks noChangeAspect="1"/>
          </p:cNvGraphicFramePr>
          <p:nvPr>
            <p:extLst>
              <p:ext uri="{D42A27DB-BD31-4B8C-83A1-F6EECF244321}">
                <p14:modId xmlns:p14="http://schemas.microsoft.com/office/powerpoint/2010/main" val="2917040763"/>
              </p:ext>
            </p:extLst>
          </p:nvPr>
        </p:nvGraphicFramePr>
        <p:xfrm>
          <a:off x="1574333" y="4643894"/>
          <a:ext cx="641350" cy="384175"/>
        </p:xfrm>
        <a:graphic>
          <a:graphicData uri="http://schemas.openxmlformats.org/presentationml/2006/ole">
            <mc:AlternateContent xmlns:mc="http://schemas.openxmlformats.org/markup-compatibility/2006">
              <mc:Choice xmlns:v="urn:schemas-microsoft-com:vml" Requires="v">
                <p:oleObj spid="_x0000_s35093" name="AxMath" r:id="rId10" imgW="320400" imgH="191520" progId="Equation.AxMath">
                  <p:embed/>
                </p:oleObj>
              </mc:Choice>
              <mc:Fallback>
                <p:oleObj name="AxMath" r:id="rId10" imgW="320400" imgH="191520" progId="Equation.AxMath">
                  <p:embed/>
                  <p:pic>
                    <p:nvPicPr>
                      <p:cNvPr id="0" name=""/>
                      <p:cNvPicPr/>
                      <p:nvPr/>
                    </p:nvPicPr>
                    <p:blipFill>
                      <a:blip r:embed="rId11"/>
                      <a:stretch>
                        <a:fillRect/>
                      </a:stretch>
                    </p:blipFill>
                    <p:spPr>
                      <a:xfrm>
                        <a:off x="1574333" y="4643894"/>
                        <a:ext cx="641350" cy="384175"/>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C7E96CA7-8852-42FD-970F-B5B9621BFA26}"/>
              </a:ext>
            </a:extLst>
          </p:cNvPr>
          <p:cNvGraphicFramePr>
            <a:graphicFrameLocks noChangeAspect="1"/>
          </p:cNvGraphicFramePr>
          <p:nvPr>
            <p:extLst>
              <p:ext uri="{D42A27DB-BD31-4B8C-83A1-F6EECF244321}">
                <p14:modId xmlns:p14="http://schemas.microsoft.com/office/powerpoint/2010/main" val="1428531944"/>
              </p:ext>
            </p:extLst>
          </p:nvPr>
        </p:nvGraphicFramePr>
        <p:xfrm>
          <a:off x="2749346" y="4638526"/>
          <a:ext cx="2074324" cy="1817235"/>
        </p:xfrm>
        <a:graphic>
          <a:graphicData uri="http://schemas.openxmlformats.org/presentationml/2006/ole">
            <mc:AlternateContent xmlns:mc="http://schemas.openxmlformats.org/markup-compatibility/2006">
              <mc:Choice xmlns:v="urn:schemas-microsoft-com:vml" Requires="v">
                <p:oleObj spid="_x0000_s35094" name="AxMath" r:id="rId12" imgW="1094040" imgH="956880" progId="Equation.AxMath">
                  <p:embed/>
                </p:oleObj>
              </mc:Choice>
              <mc:Fallback>
                <p:oleObj name="AxMath" r:id="rId12" imgW="1094040" imgH="956880" progId="Equation.AxMath">
                  <p:embed/>
                  <p:pic>
                    <p:nvPicPr>
                      <p:cNvPr id="0" name=""/>
                      <p:cNvPicPr/>
                      <p:nvPr/>
                    </p:nvPicPr>
                    <p:blipFill>
                      <a:blip r:embed="rId13"/>
                      <a:stretch>
                        <a:fillRect/>
                      </a:stretch>
                    </p:blipFill>
                    <p:spPr>
                      <a:xfrm>
                        <a:off x="2749346" y="4638526"/>
                        <a:ext cx="2074324" cy="1817235"/>
                      </a:xfrm>
                      <a:prstGeom prst="rect">
                        <a:avLst/>
                      </a:prstGeom>
                    </p:spPr>
                  </p:pic>
                </p:oleObj>
              </mc:Fallback>
            </mc:AlternateContent>
          </a:graphicData>
        </a:graphic>
      </p:graphicFrame>
      <p:graphicFrame>
        <p:nvGraphicFramePr>
          <p:cNvPr id="23" name="对象 -2147482621"/>
          <p:cNvGraphicFramePr/>
          <p:nvPr>
            <p:extLst>
              <p:ext uri="{D42A27DB-BD31-4B8C-83A1-F6EECF244321}">
                <p14:modId xmlns:p14="http://schemas.microsoft.com/office/powerpoint/2010/main" val="236586222"/>
              </p:ext>
            </p:extLst>
          </p:nvPr>
        </p:nvGraphicFramePr>
        <p:xfrm>
          <a:off x="5739790" y="3572691"/>
          <a:ext cx="2598867" cy="1838208"/>
        </p:xfrm>
        <a:graphic>
          <a:graphicData uri="http://schemas.openxmlformats.org/presentationml/2006/ole">
            <mc:AlternateContent xmlns:mc="http://schemas.openxmlformats.org/markup-compatibility/2006">
              <mc:Choice xmlns:v="urn:schemas-microsoft-com:vml" Requires="v">
                <p:oleObj spid="_x0000_s35095" r:id="rId14" imgW="5323205" imgH="3512820" progId="Visio.Drawing.11">
                  <p:embed/>
                </p:oleObj>
              </mc:Choice>
              <mc:Fallback>
                <p:oleObj r:id="rId14" imgW="5323205" imgH="3512820" progId="Visio.Drawing.11">
                  <p:embed/>
                  <p:pic>
                    <p:nvPicPr>
                      <p:cNvPr id="0" name=""/>
                      <p:cNvPicPr/>
                      <p:nvPr/>
                    </p:nvPicPr>
                    <p:blipFill>
                      <a:blip r:embed="rId15"/>
                      <a:stretch>
                        <a:fillRect/>
                      </a:stretch>
                    </p:blipFill>
                    <p:spPr>
                      <a:xfrm>
                        <a:off x="5739790" y="3572691"/>
                        <a:ext cx="2598867" cy="1838208"/>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89135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4451985"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a:t>
            </a:r>
            <a:r>
              <a:rPr lang="zh-CN" altLang="en-US" sz="2160" b="1">
                <a:solidFill>
                  <a:srgbClr val="0070C0"/>
                </a:solidFill>
                <a:latin typeface="Arial" panose="020B0604020202020204" pitchFamily="34" charset="0"/>
                <a:ea typeface="微软雅黑" panose="020B0503020204020204" charset="-122"/>
                <a:sym typeface="+mn-ea"/>
              </a:rPr>
              <a:t>电场强度</a:t>
            </a:r>
            <a:r>
              <a:rPr lang="en-US" altLang="zh-CN" sz="2160" b="1">
                <a:solidFill>
                  <a:srgbClr val="0070C0"/>
                </a:solidFill>
                <a:latin typeface="Arial" panose="020B0604020202020204" pitchFamily="34" charset="0"/>
                <a:ea typeface="微软雅黑" panose="020B0503020204020204" charset="-122"/>
                <a:sym typeface="+mn-ea"/>
              </a:rPr>
              <a:t>·</a:t>
            </a:r>
            <a:r>
              <a:rPr lang="zh-CN" altLang="en-US" sz="2160" b="1">
                <a:solidFill>
                  <a:srgbClr val="0070C0"/>
                </a:solidFill>
                <a:latin typeface="Arial" panose="020B0604020202020204" pitchFamily="34" charset="0"/>
                <a:ea typeface="微软雅黑" panose="020B0503020204020204" charset="-122"/>
                <a:sym typeface="+mn-ea"/>
              </a:rPr>
              <a:t>电位</a:t>
            </a:r>
            <a:r>
              <a:rPr lang="en-US" altLang="zh-CN" sz="2160" b="1">
                <a:solidFill>
                  <a:srgbClr val="0070C0"/>
                </a:solidFill>
                <a:latin typeface="Arial" panose="020B0604020202020204" pitchFamily="34" charset="0"/>
                <a:ea typeface="微软雅黑" panose="020B0503020204020204" charset="-122"/>
                <a:sym typeface="+mn-ea"/>
              </a:rPr>
              <a:t>·</a:t>
            </a:r>
            <a:r>
              <a:rPr lang="zh-CN" altLang="en-US" sz="2160" b="1">
                <a:solidFill>
                  <a:srgbClr val="0070C0"/>
                </a:solidFill>
                <a:latin typeface="Arial" panose="020B0604020202020204" pitchFamily="34" charset="0"/>
                <a:ea typeface="微软雅黑" panose="020B0503020204020204" charset="-122"/>
                <a:sym typeface="+mn-ea"/>
              </a:rPr>
              <a:t>高斯定律</a:t>
            </a:r>
            <a:endParaRPr lang="zh-CN" altLang="en-US" sz="2160" b="1" noProof="1">
              <a:solidFill>
                <a:srgbClr val="0070C0"/>
              </a:solidFill>
              <a:latin typeface="Arial" panose="020B0604020202020204" pitchFamily="34" charset="0"/>
              <a:ea typeface="微软雅黑" panose="020B0503020204020204" charset="-122"/>
            </a:endParaRPr>
          </a:p>
          <a:p>
            <a:pPr eaLnBrk="1" fontAlgn="auto" hangingPunct="1">
              <a:defRPr/>
            </a:pPr>
            <a:endParaRPr lang="zh-CN" altLang="en-US" sz="2160" b="1" noProof="1">
              <a:solidFill>
                <a:srgbClr val="0070C0"/>
              </a:solidFill>
              <a:latin typeface="Arial" panose="020B0604020202020204" pitchFamily="34" charset="0"/>
              <a:ea typeface="微软雅黑" panose="020B0503020204020204" charset="-122"/>
            </a:endParaRP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6</a:t>
            </a:fld>
            <a:endParaRPr lang="zh-CN" dirty="0"/>
          </a:p>
        </p:txBody>
      </p:sp>
      <p:sp>
        <p:nvSpPr>
          <p:cNvPr id="102" name="文本框 101"/>
          <p:cNvSpPr txBox="1"/>
          <p:nvPr/>
        </p:nvSpPr>
        <p:spPr>
          <a:xfrm>
            <a:off x="790575" y="1203960"/>
            <a:ext cx="7867650" cy="922020"/>
          </a:xfrm>
          <a:prstGeom prst="rect">
            <a:avLst/>
          </a:prstGeom>
          <a:noFill/>
          <a:ln w="9525">
            <a:noFill/>
          </a:ln>
        </p:spPr>
        <p:txBody>
          <a:bodyPr wrap="square">
            <a:spAutoFit/>
          </a:bodyPr>
          <a:lstStyle/>
          <a:p>
            <a:pPr marL="0" indent="0"/>
            <a:r>
              <a:rPr lang="en-US" altLang="zh-CN" dirty="0">
                <a:ea typeface="宋体" panose="02010600030101010101" pitchFamily="2" charset="-122"/>
              </a:rPr>
              <a:t>    2</a:t>
            </a:r>
            <a:r>
              <a:rPr lang="zh-CN" sz="1800" b="0" dirty="0">
                <a:ea typeface="宋体" panose="02010600030101010101" pitchFamily="2" charset="-122"/>
              </a:rPr>
              <a:t>）定量计算：</a:t>
            </a:r>
          </a:p>
          <a:p>
            <a:pPr marL="0" indent="0"/>
            <a:r>
              <a:rPr lang="en-US" altLang="zh-CN" sz="1800" b="0" dirty="0">
                <a:ea typeface="宋体" panose="02010600030101010101" pitchFamily="2" charset="-122"/>
              </a:rPr>
              <a:t>    </a:t>
            </a:r>
            <a:r>
              <a:rPr lang="zh-CN" sz="1800" b="0" dirty="0">
                <a:ea typeface="宋体" panose="02010600030101010101" pitchFamily="2" charset="-122"/>
              </a:rPr>
              <a:t>设内外导体的半径分别为</a:t>
            </a:r>
            <a:r>
              <a:rPr lang="en-US" sz="1800" b="0" i="1" dirty="0">
                <a:latin typeface="Times New Roman" panose="02020603050405020304" pitchFamily="18" charset="0"/>
                <a:ea typeface="宋体" panose="02010600030101010101" pitchFamily="2" charset="-122"/>
              </a:rPr>
              <a:t>a</a:t>
            </a:r>
            <a:r>
              <a:rPr lang="zh-CN" sz="1800" b="0" dirty="0">
                <a:ea typeface="宋体" panose="02010600030101010101" pitchFamily="2" charset="-122"/>
              </a:rPr>
              <a:t>和</a:t>
            </a:r>
            <a:r>
              <a:rPr lang="en-US" sz="1800" b="0" i="1" dirty="0">
                <a:latin typeface="Times New Roman" panose="02020603050405020304" pitchFamily="18" charset="0"/>
                <a:ea typeface="宋体" panose="02010600030101010101" pitchFamily="2" charset="-122"/>
              </a:rPr>
              <a:t>b</a:t>
            </a:r>
            <a:r>
              <a:rPr lang="zh-CN" sz="1800" b="0" dirty="0">
                <a:ea typeface="宋体" panose="02010600030101010101" pitchFamily="2" charset="-122"/>
              </a:rPr>
              <a:t>。场强示意图如图</a:t>
            </a:r>
            <a:r>
              <a:rPr lang="zh-CN" sz="1800" b="0" dirty="0">
                <a:latin typeface="+mj-lt"/>
                <a:ea typeface="宋体" panose="02010600030101010101" pitchFamily="2" charset="-122"/>
                <a:cs typeface="+mj-lt"/>
              </a:rPr>
              <a:t>（2）</a:t>
            </a:r>
            <a:r>
              <a:rPr lang="zh-CN" sz="1800" b="0" dirty="0">
                <a:ea typeface="宋体" panose="02010600030101010101" pitchFamily="2" charset="-122"/>
              </a:rPr>
              <a:t>所示，显然，最大场强出现在</a:t>
            </a:r>
            <a:endParaRPr lang="zh-CN" altLang="en-US" sz="1800" dirty="0"/>
          </a:p>
        </p:txBody>
      </p:sp>
      <p:sp>
        <p:nvSpPr>
          <p:cNvPr id="103" name="文本框 102"/>
          <p:cNvSpPr txBox="1"/>
          <p:nvPr/>
        </p:nvSpPr>
        <p:spPr>
          <a:xfrm>
            <a:off x="1864995" y="1757680"/>
            <a:ext cx="4997199" cy="369332"/>
          </a:xfrm>
          <a:prstGeom prst="rect">
            <a:avLst/>
          </a:prstGeom>
          <a:noFill/>
          <a:ln w="9525">
            <a:noFill/>
          </a:ln>
        </p:spPr>
        <p:txBody>
          <a:bodyPr wrap="square">
            <a:spAutoFit/>
          </a:bodyPr>
          <a:lstStyle/>
          <a:p>
            <a:pPr marL="0" indent="304800"/>
            <a:r>
              <a:rPr lang="en-US" altLang="zh-CN" sz="1800" b="0" dirty="0">
                <a:ea typeface="宋体" panose="02010600030101010101" pitchFamily="2" charset="-122"/>
              </a:rPr>
              <a:t>   </a:t>
            </a:r>
            <a:r>
              <a:rPr lang="zh-CN" sz="1800" b="0" dirty="0">
                <a:ea typeface="宋体" panose="02010600030101010101" pitchFamily="2" charset="-122"/>
              </a:rPr>
              <a:t>处。由高斯定理，求得介质中的电场为：</a:t>
            </a:r>
            <a:endParaRPr lang="zh-CN" altLang="en-US" sz="1800" dirty="0"/>
          </a:p>
        </p:txBody>
      </p:sp>
      <p:graphicFrame>
        <p:nvGraphicFramePr>
          <p:cNvPr id="4" name="对象 -2147482621"/>
          <p:cNvGraphicFramePr/>
          <p:nvPr/>
        </p:nvGraphicFramePr>
        <p:xfrm>
          <a:off x="582295" y="2289175"/>
          <a:ext cx="2414905" cy="1662430"/>
        </p:xfrm>
        <a:graphic>
          <a:graphicData uri="http://schemas.openxmlformats.org/presentationml/2006/ole">
            <mc:AlternateContent xmlns:mc="http://schemas.openxmlformats.org/markup-compatibility/2006">
              <mc:Choice xmlns:v="urn:schemas-microsoft-com:vml" Requires="v">
                <p:oleObj spid="_x0000_s4898" r:id="rId4" imgW="5323205" imgH="3512820" progId="Visio.Drawing.11">
                  <p:embed/>
                </p:oleObj>
              </mc:Choice>
              <mc:Fallback>
                <p:oleObj r:id="rId4" imgW="5323205" imgH="3512820" progId="Visio.Drawing.11">
                  <p:embed/>
                  <p:pic>
                    <p:nvPicPr>
                      <p:cNvPr id="0" name="图片 3075"/>
                      <p:cNvPicPr/>
                      <p:nvPr/>
                    </p:nvPicPr>
                    <p:blipFill>
                      <a:blip r:embed="rId5"/>
                      <a:stretch>
                        <a:fillRect/>
                      </a:stretch>
                    </p:blipFill>
                    <p:spPr>
                      <a:xfrm>
                        <a:off x="582295" y="2289175"/>
                        <a:ext cx="2414905" cy="1662430"/>
                      </a:xfrm>
                      <a:prstGeom prst="rect">
                        <a:avLst/>
                      </a:prstGeom>
                      <a:noFill/>
                      <a:ln w="38100">
                        <a:noFill/>
                        <a:miter/>
                      </a:ln>
                    </p:spPr>
                  </p:pic>
                </p:oleObj>
              </mc:Fallback>
            </mc:AlternateContent>
          </a:graphicData>
        </a:graphic>
      </p:graphicFrame>
      <p:sp>
        <p:nvSpPr>
          <p:cNvPr id="7" name="文本框 6"/>
          <p:cNvSpPr txBox="1"/>
          <p:nvPr/>
        </p:nvSpPr>
        <p:spPr>
          <a:xfrm>
            <a:off x="361315" y="3951605"/>
            <a:ext cx="2458085" cy="368300"/>
          </a:xfrm>
          <a:prstGeom prst="rect">
            <a:avLst/>
          </a:prstGeom>
          <a:noFill/>
          <a:ln w="9525">
            <a:noFill/>
          </a:ln>
        </p:spPr>
        <p:txBody>
          <a:bodyPr wrap="square">
            <a:spAutoFit/>
          </a:bodyPr>
          <a:lstStyle/>
          <a:p>
            <a:pPr marL="0" indent="0"/>
            <a:r>
              <a:rPr lang="zh-CN" sz="1800" b="0" dirty="0">
                <a:ea typeface="宋体" panose="02010600030101010101" pitchFamily="2" charset="-122"/>
              </a:rPr>
              <a:t>图2</a:t>
            </a:r>
            <a:r>
              <a:rPr lang="en-US" altLang="zh-CN" sz="1800" b="0" dirty="0">
                <a:ea typeface="宋体" panose="02010600030101010101" pitchFamily="2" charset="-122"/>
              </a:rPr>
              <a:t> </a:t>
            </a:r>
            <a:r>
              <a:rPr lang="zh-CN" sz="1800" b="0" dirty="0">
                <a:ea typeface="宋体" panose="02010600030101010101" pitchFamily="2" charset="-122"/>
              </a:rPr>
              <a:t>电场场强示意图</a:t>
            </a:r>
            <a:r>
              <a:rPr lang="zh-CN" sz="1200" b="0" dirty="0">
                <a:ea typeface="宋体" panose="02010600030101010101" pitchFamily="2" charset="-122"/>
              </a:rPr>
              <a:t>  </a:t>
            </a:r>
            <a:r>
              <a:rPr lang="zh-CN" sz="1800" b="0" dirty="0">
                <a:ea typeface="宋体" panose="02010600030101010101" pitchFamily="2" charset="-122"/>
              </a:rPr>
              <a:t>  </a:t>
            </a:r>
            <a:endParaRPr lang="zh-CN" altLang="en-US" sz="1800" dirty="0"/>
          </a:p>
        </p:txBody>
      </p:sp>
      <p:sp>
        <p:nvSpPr>
          <p:cNvPr id="11" name="文本框 10"/>
          <p:cNvSpPr txBox="1"/>
          <p:nvPr/>
        </p:nvSpPr>
        <p:spPr>
          <a:xfrm>
            <a:off x="3133725" y="3291205"/>
            <a:ext cx="2673350" cy="368300"/>
          </a:xfrm>
          <a:prstGeom prst="rect">
            <a:avLst/>
          </a:prstGeom>
          <a:noFill/>
          <a:ln w="9525">
            <a:noFill/>
          </a:ln>
        </p:spPr>
        <p:txBody>
          <a:bodyPr wrap="square">
            <a:spAutoFit/>
          </a:bodyPr>
          <a:lstStyle/>
          <a:p>
            <a:pPr marL="0" indent="0"/>
            <a:r>
              <a:rPr lang="zh-CN" sz="1800" b="0">
                <a:ea typeface="宋体" panose="02010600030101010101" pitchFamily="2" charset="-122"/>
              </a:rPr>
              <a:t>内外导体间的电压为：</a:t>
            </a:r>
            <a:endParaRPr lang="zh-CN" altLang="en-US" sz="1800" b="0">
              <a:ea typeface="宋体" panose="02010600030101010101" pitchFamily="2" charset="-122"/>
            </a:endParaRPr>
          </a:p>
        </p:txBody>
      </p:sp>
      <p:sp>
        <p:nvSpPr>
          <p:cNvPr id="12" name="文本框 11"/>
          <p:cNvSpPr txBox="1"/>
          <p:nvPr/>
        </p:nvSpPr>
        <p:spPr>
          <a:xfrm>
            <a:off x="3117215" y="3838258"/>
            <a:ext cx="5080000" cy="645160"/>
          </a:xfrm>
          <a:prstGeom prst="rect">
            <a:avLst/>
          </a:prstGeom>
          <a:noFill/>
          <a:ln w="9525">
            <a:noFill/>
          </a:ln>
        </p:spPr>
        <p:txBody>
          <a:bodyPr>
            <a:spAutoFit/>
          </a:bodyPr>
          <a:lstStyle/>
          <a:p>
            <a:pPr marL="0" indent="0"/>
            <a:r>
              <a:rPr lang="zh-CN" sz="1800" b="0" dirty="0">
                <a:ea typeface="宋体" panose="02010600030101010101" pitchFamily="2" charset="-122"/>
              </a:rPr>
              <a:t>可见</a:t>
            </a:r>
            <a:r>
              <a:rPr lang="en-US" sz="1800" b="0" i="1" dirty="0">
                <a:latin typeface="Times New Roman" panose="02020603050405020304" pitchFamily="18" charset="0"/>
                <a:ea typeface="宋体" panose="02010600030101010101" pitchFamily="2" charset="-122"/>
              </a:rPr>
              <a:t>U</a:t>
            </a:r>
            <a:r>
              <a:rPr lang="zh-CN" sz="1800" b="0" dirty="0">
                <a:ea typeface="宋体" panose="02010600030101010101" pitchFamily="2" charset="-122"/>
              </a:rPr>
              <a:t>随</a:t>
            </a:r>
            <a:r>
              <a:rPr lang="en-US" sz="1800" b="0" i="1" dirty="0">
                <a:latin typeface="Times New Roman" panose="02020603050405020304" pitchFamily="18" charset="0"/>
                <a:ea typeface="宋体" panose="02010600030101010101" pitchFamily="2" charset="-122"/>
              </a:rPr>
              <a:t>a</a:t>
            </a:r>
            <a:r>
              <a:rPr lang="zh-CN" sz="1800" b="0" dirty="0">
                <a:ea typeface="宋体" panose="02010600030101010101" pitchFamily="2" charset="-122"/>
              </a:rPr>
              <a:t>而变化，但不是一单调函数，必存在一极值。为求此极值，必有：</a:t>
            </a:r>
            <a:endParaRPr lang="zh-CN" altLang="en-US" sz="1800" dirty="0"/>
          </a:p>
        </p:txBody>
      </p:sp>
      <p:graphicFrame>
        <p:nvGraphicFramePr>
          <p:cNvPr id="15" name="对象 -2147482615"/>
          <p:cNvGraphicFramePr>
            <a:graphicFrameLocks noChangeAspect="1"/>
          </p:cNvGraphicFramePr>
          <p:nvPr/>
        </p:nvGraphicFramePr>
        <p:xfrm>
          <a:off x="6629400" y="4520565"/>
          <a:ext cx="723900" cy="748030"/>
        </p:xfrm>
        <a:graphic>
          <a:graphicData uri="http://schemas.openxmlformats.org/presentationml/2006/ole">
            <mc:AlternateContent xmlns:mc="http://schemas.openxmlformats.org/markup-compatibility/2006">
              <mc:Choice xmlns:v="urn:schemas-microsoft-com:vml" Requires="v">
                <p:oleObj spid="_x0000_s4899" r:id="rId6" imgW="381000" imgH="393700" progId="Equation.KSEE3">
                  <p:embed/>
                </p:oleObj>
              </mc:Choice>
              <mc:Fallback>
                <p:oleObj r:id="rId6" imgW="381000" imgH="393700" progId="Equation.KSEE3">
                  <p:embed/>
                  <p:pic>
                    <p:nvPicPr>
                      <p:cNvPr id="0" name="图片 13"/>
                      <p:cNvPicPr/>
                      <p:nvPr/>
                    </p:nvPicPr>
                    <p:blipFill>
                      <a:blip r:embed="rId7"/>
                      <a:stretch>
                        <a:fillRect/>
                      </a:stretch>
                    </p:blipFill>
                    <p:spPr>
                      <a:xfrm>
                        <a:off x="6629400" y="4520565"/>
                        <a:ext cx="723900" cy="748030"/>
                      </a:xfrm>
                      <a:prstGeom prst="rect">
                        <a:avLst/>
                      </a:prstGeom>
                      <a:noFill/>
                      <a:ln w="38100">
                        <a:noFill/>
                        <a:miter/>
                      </a:ln>
                    </p:spPr>
                  </p:pic>
                </p:oleObj>
              </mc:Fallback>
            </mc:AlternateContent>
          </a:graphicData>
        </a:graphic>
      </p:graphicFrame>
      <p:sp>
        <p:nvSpPr>
          <p:cNvPr id="21" name="文本框 20"/>
          <p:cNvSpPr txBox="1"/>
          <p:nvPr/>
        </p:nvSpPr>
        <p:spPr>
          <a:xfrm>
            <a:off x="121920" y="4829334"/>
            <a:ext cx="1422400" cy="368300"/>
          </a:xfrm>
          <a:prstGeom prst="rect">
            <a:avLst/>
          </a:prstGeom>
          <a:noFill/>
          <a:ln w="9525">
            <a:noFill/>
          </a:ln>
        </p:spPr>
        <p:txBody>
          <a:bodyPr wrap="square">
            <a:spAutoFit/>
          </a:bodyPr>
          <a:lstStyle/>
          <a:p>
            <a:pPr marL="0" indent="0"/>
            <a:r>
              <a:rPr lang="zh-CN" sz="1800" b="0" dirty="0">
                <a:ea typeface="宋体" panose="02010600030101010101" pitchFamily="2" charset="-122"/>
              </a:rPr>
              <a:t>代入数据：</a:t>
            </a:r>
            <a:endParaRPr lang="zh-CN" altLang="en-US" sz="1800" b="0" dirty="0">
              <a:ea typeface="宋体" panose="02010600030101010101" pitchFamily="2" charset="-122"/>
            </a:endParaRPr>
          </a:p>
        </p:txBody>
      </p:sp>
      <p:sp>
        <p:nvSpPr>
          <p:cNvPr id="26" name="文本框 25"/>
          <p:cNvSpPr txBox="1"/>
          <p:nvPr/>
        </p:nvSpPr>
        <p:spPr>
          <a:xfrm>
            <a:off x="3338830" y="5268595"/>
            <a:ext cx="770255" cy="368300"/>
          </a:xfrm>
          <a:prstGeom prst="rect">
            <a:avLst/>
          </a:prstGeom>
          <a:noFill/>
          <a:ln w="9525">
            <a:noFill/>
          </a:ln>
        </p:spPr>
        <p:txBody>
          <a:bodyPr wrap="square">
            <a:spAutoFit/>
          </a:bodyPr>
          <a:lstStyle/>
          <a:p>
            <a:pPr marL="0" indent="0"/>
            <a:r>
              <a:rPr lang="zh-CN" sz="1800" b="0" dirty="0">
                <a:ea typeface="宋体" panose="02010600030101010101" pitchFamily="2" charset="-122"/>
              </a:rPr>
              <a:t>得：</a:t>
            </a:r>
            <a:endParaRPr lang="zh-CN" altLang="en-US" sz="1800" b="0" dirty="0">
              <a:ea typeface="宋体" panose="02010600030101010101" pitchFamily="2" charset="-122"/>
            </a:endParaRPr>
          </a:p>
        </p:txBody>
      </p:sp>
      <p:cxnSp>
        <p:nvCxnSpPr>
          <p:cNvPr id="28" name="直接箭头连接符 27"/>
          <p:cNvCxnSpPr/>
          <p:nvPr/>
        </p:nvCxnSpPr>
        <p:spPr>
          <a:xfrm>
            <a:off x="5761355" y="4884420"/>
            <a:ext cx="635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 name="对象 7">
            <a:extLst>
              <a:ext uri="{FF2B5EF4-FFF2-40B4-BE49-F238E27FC236}">
                <a16:creationId xmlns:a16="http://schemas.microsoft.com/office/drawing/2014/main" id="{8B9B8401-F7FE-40AB-8F9D-A5C3A234C082}"/>
              </a:ext>
            </a:extLst>
          </p:cNvPr>
          <p:cNvGraphicFramePr>
            <a:graphicFrameLocks noChangeAspect="1"/>
          </p:cNvGraphicFramePr>
          <p:nvPr>
            <p:extLst>
              <p:ext uri="{D42A27DB-BD31-4B8C-83A1-F6EECF244321}">
                <p14:modId xmlns:p14="http://schemas.microsoft.com/office/powerpoint/2010/main" val="2473886262"/>
              </p:ext>
            </p:extLst>
          </p:nvPr>
        </p:nvGraphicFramePr>
        <p:xfrm>
          <a:off x="2035554" y="1757680"/>
          <a:ext cx="641350" cy="381000"/>
        </p:xfrm>
        <a:graphic>
          <a:graphicData uri="http://schemas.openxmlformats.org/presentationml/2006/ole">
            <mc:AlternateContent xmlns:mc="http://schemas.openxmlformats.org/markup-compatibility/2006">
              <mc:Choice xmlns:v="urn:schemas-microsoft-com:vml" Requires="v">
                <p:oleObj spid="_x0000_s4900" name="AxMath" r:id="rId8" imgW="320400" imgH="189720" progId="Equation.AxMath">
                  <p:embed/>
                </p:oleObj>
              </mc:Choice>
              <mc:Fallback>
                <p:oleObj name="AxMath" r:id="rId8" imgW="320400" imgH="189720" progId="Equation.AxMath">
                  <p:embed/>
                  <p:pic>
                    <p:nvPicPr>
                      <p:cNvPr id="0" name=""/>
                      <p:cNvPicPr/>
                      <p:nvPr/>
                    </p:nvPicPr>
                    <p:blipFill>
                      <a:blip r:embed="rId9"/>
                      <a:stretch>
                        <a:fillRect/>
                      </a:stretch>
                    </p:blipFill>
                    <p:spPr>
                      <a:xfrm>
                        <a:off x="2035554" y="1757680"/>
                        <a:ext cx="641350" cy="3810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C7E96CA7-8852-42FD-970F-B5B9621BFA26}"/>
              </a:ext>
            </a:extLst>
          </p:cNvPr>
          <p:cNvGraphicFramePr>
            <a:graphicFrameLocks noChangeAspect="1"/>
          </p:cNvGraphicFramePr>
          <p:nvPr>
            <p:extLst>
              <p:ext uri="{D42A27DB-BD31-4B8C-83A1-F6EECF244321}">
                <p14:modId xmlns:p14="http://schemas.microsoft.com/office/powerpoint/2010/main" val="3995156410"/>
              </p:ext>
            </p:extLst>
          </p:nvPr>
        </p:nvGraphicFramePr>
        <p:xfrm>
          <a:off x="3863975" y="2262188"/>
          <a:ext cx="3794125" cy="701675"/>
        </p:xfrm>
        <a:graphic>
          <a:graphicData uri="http://schemas.openxmlformats.org/presentationml/2006/ole">
            <mc:AlternateContent xmlns:mc="http://schemas.openxmlformats.org/markup-compatibility/2006">
              <mc:Choice xmlns:v="urn:schemas-microsoft-com:vml" Requires="v">
                <p:oleObj spid="_x0000_s4901" name="AxMath" r:id="rId10" imgW="1896480" imgH="351000" progId="Equation.AxMath">
                  <p:embed/>
                </p:oleObj>
              </mc:Choice>
              <mc:Fallback>
                <p:oleObj name="AxMath" r:id="rId10" imgW="1896480" imgH="351000" progId="Equation.AxMath">
                  <p:embed/>
                  <p:pic>
                    <p:nvPicPr>
                      <p:cNvPr id="0" name=""/>
                      <p:cNvPicPr/>
                      <p:nvPr/>
                    </p:nvPicPr>
                    <p:blipFill>
                      <a:blip r:embed="rId11"/>
                      <a:stretch>
                        <a:fillRect/>
                      </a:stretch>
                    </p:blipFill>
                    <p:spPr>
                      <a:xfrm>
                        <a:off x="3863975" y="2262188"/>
                        <a:ext cx="3794125" cy="70167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2C8E025-D030-44E3-B2B4-80F4BB47423E}"/>
              </a:ext>
            </a:extLst>
          </p:cNvPr>
          <p:cNvGraphicFramePr>
            <a:graphicFrameLocks noChangeAspect="1"/>
          </p:cNvGraphicFramePr>
          <p:nvPr>
            <p:extLst>
              <p:ext uri="{D42A27DB-BD31-4B8C-83A1-F6EECF244321}">
                <p14:modId xmlns:p14="http://schemas.microsoft.com/office/powerpoint/2010/main" val="728788461"/>
              </p:ext>
            </p:extLst>
          </p:nvPr>
        </p:nvGraphicFramePr>
        <p:xfrm>
          <a:off x="2539999" y="2540000"/>
          <a:ext cx="174626" cy="381000"/>
        </p:xfrm>
        <a:graphic>
          <a:graphicData uri="http://schemas.openxmlformats.org/presentationml/2006/ole">
            <mc:AlternateContent xmlns:mc="http://schemas.openxmlformats.org/markup-compatibility/2006">
              <mc:Choice xmlns:v="urn:schemas-microsoft-com:vml" Requires="v">
                <p:oleObj spid="_x0000_s4902" name="AxMath" r:id="rId12" imgW="87840" imgH="189720" progId="Equation.AxMath">
                  <p:embed/>
                </p:oleObj>
              </mc:Choice>
              <mc:Fallback>
                <p:oleObj name="AxMath" r:id="rId12" imgW="87840" imgH="189720" progId="Equation.AxMath">
                  <p:embed/>
                  <p:pic>
                    <p:nvPicPr>
                      <p:cNvPr id="0" name=""/>
                      <p:cNvPicPr/>
                      <p:nvPr/>
                    </p:nvPicPr>
                    <p:blipFill>
                      <a:blip r:embed="rId13"/>
                      <a:stretch>
                        <a:fillRect/>
                      </a:stretch>
                    </p:blipFill>
                    <p:spPr>
                      <a:xfrm>
                        <a:off x="2539999" y="2540000"/>
                        <a:ext cx="174626" cy="38100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C4C314CC-8FB0-4E35-A47C-23EB924A3423}"/>
              </a:ext>
            </a:extLst>
          </p:cNvPr>
          <p:cNvGraphicFramePr>
            <a:graphicFrameLocks noChangeAspect="1"/>
          </p:cNvGraphicFramePr>
          <p:nvPr>
            <p:extLst>
              <p:ext uri="{D42A27DB-BD31-4B8C-83A1-F6EECF244321}">
                <p14:modId xmlns:p14="http://schemas.microsoft.com/office/powerpoint/2010/main" val="3571606350"/>
              </p:ext>
            </p:extLst>
          </p:nvPr>
        </p:nvGraphicFramePr>
        <p:xfrm>
          <a:off x="5483225" y="3128963"/>
          <a:ext cx="3060700" cy="758825"/>
        </p:xfrm>
        <a:graphic>
          <a:graphicData uri="http://schemas.openxmlformats.org/presentationml/2006/ole">
            <mc:AlternateContent xmlns:mc="http://schemas.openxmlformats.org/markup-compatibility/2006">
              <mc:Choice xmlns:v="urn:schemas-microsoft-com:vml" Requires="v">
                <p:oleObj spid="_x0000_s4903" name="AxMath" r:id="rId14" imgW="1530000" imgH="378720" progId="Equation.AxMath">
                  <p:embed/>
                </p:oleObj>
              </mc:Choice>
              <mc:Fallback>
                <p:oleObj name="AxMath" r:id="rId14" imgW="1530000" imgH="378720" progId="Equation.AxMath">
                  <p:embed/>
                  <p:pic>
                    <p:nvPicPr>
                      <p:cNvPr id="0" name=""/>
                      <p:cNvPicPr/>
                      <p:nvPr/>
                    </p:nvPicPr>
                    <p:blipFill>
                      <a:blip r:embed="rId15"/>
                      <a:stretch>
                        <a:fillRect/>
                      </a:stretch>
                    </p:blipFill>
                    <p:spPr>
                      <a:xfrm>
                        <a:off x="5483225" y="3128963"/>
                        <a:ext cx="3060700" cy="758825"/>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FDE23DC6-E384-45CA-8EC1-3FBA7AF585E7}"/>
              </a:ext>
            </a:extLst>
          </p:cNvPr>
          <p:cNvGraphicFramePr>
            <a:graphicFrameLocks noChangeAspect="1"/>
          </p:cNvGraphicFramePr>
          <p:nvPr>
            <p:extLst>
              <p:ext uri="{D42A27DB-BD31-4B8C-83A1-F6EECF244321}">
                <p14:modId xmlns:p14="http://schemas.microsoft.com/office/powerpoint/2010/main" val="628780640"/>
              </p:ext>
            </p:extLst>
          </p:nvPr>
        </p:nvGraphicFramePr>
        <p:xfrm>
          <a:off x="2539999" y="2540000"/>
          <a:ext cx="174626" cy="381000"/>
        </p:xfrm>
        <a:graphic>
          <a:graphicData uri="http://schemas.openxmlformats.org/presentationml/2006/ole">
            <mc:AlternateContent xmlns:mc="http://schemas.openxmlformats.org/markup-compatibility/2006">
              <mc:Choice xmlns:v="urn:schemas-microsoft-com:vml" Requires="v">
                <p:oleObj spid="_x0000_s4904" name="AxMath" r:id="rId16" imgW="87840" imgH="189720" progId="Equation.AxMath">
                  <p:embed/>
                </p:oleObj>
              </mc:Choice>
              <mc:Fallback>
                <p:oleObj name="AxMath" r:id="rId16" imgW="87840" imgH="189720" progId="Equation.AxMath">
                  <p:embed/>
                  <p:pic>
                    <p:nvPicPr>
                      <p:cNvPr id="0" name=""/>
                      <p:cNvPicPr/>
                      <p:nvPr/>
                    </p:nvPicPr>
                    <p:blipFill>
                      <a:blip r:embed="rId13"/>
                      <a:stretch>
                        <a:fillRect/>
                      </a:stretch>
                    </p:blipFill>
                    <p:spPr>
                      <a:xfrm>
                        <a:off x="2539999" y="2540000"/>
                        <a:ext cx="174626" cy="381000"/>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1F399217-8DE2-45AE-91E6-76C7A0B8C470}"/>
              </a:ext>
            </a:extLst>
          </p:cNvPr>
          <p:cNvGraphicFramePr>
            <a:graphicFrameLocks noChangeAspect="1"/>
          </p:cNvGraphicFramePr>
          <p:nvPr>
            <p:extLst>
              <p:ext uri="{D42A27DB-BD31-4B8C-83A1-F6EECF244321}">
                <p14:modId xmlns:p14="http://schemas.microsoft.com/office/powerpoint/2010/main" val="3095066120"/>
              </p:ext>
            </p:extLst>
          </p:nvPr>
        </p:nvGraphicFramePr>
        <p:xfrm>
          <a:off x="4708207" y="4570016"/>
          <a:ext cx="936625" cy="695325"/>
        </p:xfrm>
        <a:graphic>
          <a:graphicData uri="http://schemas.openxmlformats.org/presentationml/2006/ole">
            <mc:AlternateContent xmlns:mc="http://schemas.openxmlformats.org/markup-compatibility/2006">
              <mc:Choice xmlns:v="urn:schemas-microsoft-com:vml" Requires="v">
                <p:oleObj spid="_x0000_s4905" name="AxMath" r:id="rId17" imgW="467640" imgH="347760" progId="Equation.AxMath">
                  <p:embed/>
                </p:oleObj>
              </mc:Choice>
              <mc:Fallback>
                <p:oleObj name="AxMath" r:id="rId17" imgW="467640" imgH="347760" progId="Equation.AxMath">
                  <p:embed/>
                  <p:pic>
                    <p:nvPicPr>
                      <p:cNvPr id="0" name=""/>
                      <p:cNvPicPr/>
                      <p:nvPr/>
                    </p:nvPicPr>
                    <p:blipFill>
                      <a:blip r:embed="rId18"/>
                      <a:stretch>
                        <a:fillRect/>
                      </a:stretch>
                    </p:blipFill>
                    <p:spPr>
                      <a:xfrm>
                        <a:off x="4708207" y="4570016"/>
                        <a:ext cx="936625" cy="695325"/>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EEAB975A-ED8E-4504-BF60-F871C28D6313}"/>
              </a:ext>
            </a:extLst>
          </p:cNvPr>
          <p:cNvGraphicFramePr>
            <a:graphicFrameLocks noChangeAspect="1"/>
          </p:cNvGraphicFramePr>
          <p:nvPr>
            <p:extLst>
              <p:ext uri="{D42A27DB-BD31-4B8C-83A1-F6EECF244321}">
                <p14:modId xmlns:p14="http://schemas.microsoft.com/office/powerpoint/2010/main" val="655672156"/>
              </p:ext>
            </p:extLst>
          </p:nvPr>
        </p:nvGraphicFramePr>
        <p:xfrm>
          <a:off x="965200" y="5160963"/>
          <a:ext cx="1981200" cy="822325"/>
        </p:xfrm>
        <a:graphic>
          <a:graphicData uri="http://schemas.openxmlformats.org/presentationml/2006/ole">
            <mc:AlternateContent xmlns:mc="http://schemas.openxmlformats.org/markup-compatibility/2006">
              <mc:Choice xmlns:v="urn:schemas-microsoft-com:vml" Requires="v">
                <p:oleObj spid="_x0000_s4906" name="AxMath" r:id="rId19" imgW="990000" imgH="410400" progId="Equation.AxMath">
                  <p:embed/>
                </p:oleObj>
              </mc:Choice>
              <mc:Fallback>
                <p:oleObj name="AxMath" r:id="rId19" imgW="990000" imgH="410400" progId="Equation.AxMath">
                  <p:embed/>
                  <p:pic>
                    <p:nvPicPr>
                      <p:cNvPr id="0" name=""/>
                      <p:cNvPicPr/>
                      <p:nvPr/>
                    </p:nvPicPr>
                    <p:blipFill>
                      <a:blip r:embed="rId20"/>
                      <a:stretch>
                        <a:fillRect/>
                      </a:stretch>
                    </p:blipFill>
                    <p:spPr>
                      <a:xfrm>
                        <a:off x="965200" y="5160963"/>
                        <a:ext cx="1981200" cy="822325"/>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72BB28B3-10A7-4E71-9951-400E85923C09}"/>
              </a:ext>
            </a:extLst>
          </p:cNvPr>
          <p:cNvGraphicFramePr>
            <a:graphicFrameLocks noChangeAspect="1"/>
          </p:cNvGraphicFramePr>
          <p:nvPr>
            <p:extLst>
              <p:ext uri="{D42A27DB-BD31-4B8C-83A1-F6EECF244321}">
                <p14:modId xmlns:p14="http://schemas.microsoft.com/office/powerpoint/2010/main" val="3825680028"/>
              </p:ext>
            </p:extLst>
          </p:nvPr>
        </p:nvGraphicFramePr>
        <p:xfrm>
          <a:off x="4021137" y="5188427"/>
          <a:ext cx="3571875" cy="1444625"/>
        </p:xfrm>
        <a:graphic>
          <a:graphicData uri="http://schemas.openxmlformats.org/presentationml/2006/ole">
            <mc:AlternateContent xmlns:mc="http://schemas.openxmlformats.org/markup-compatibility/2006">
              <mc:Choice xmlns:v="urn:schemas-microsoft-com:vml" Requires="v">
                <p:oleObj spid="_x0000_s4907" name="AxMath" r:id="rId21" imgW="1785600" imgH="722880" progId="Equation.AxMath">
                  <p:embed/>
                </p:oleObj>
              </mc:Choice>
              <mc:Fallback>
                <p:oleObj name="AxMath" r:id="rId21" imgW="1785600" imgH="722880" progId="Equation.AxMath">
                  <p:embed/>
                  <p:pic>
                    <p:nvPicPr>
                      <p:cNvPr id="0" name=""/>
                      <p:cNvPicPr/>
                      <p:nvPr/>
                    </p:nvPicPr>
                    <p:blipFill>
                      <a:blip r:embed="rId22"/>
                      <a:stretch>
                        <a:fillRect/>
                      </a:stretch>
                    </p:blipFill>
                    <p:spPr>
                      <a:xfrm>
                        <a:off x="4021137" y="5188427"/>
                        <a:ext cx="3571875" cy="144462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a:t>
            </a:r>
            <a:r>
              <a:rPr lang="zh-CN" altLang="en-US" sz="2160" b="1">
                <a:solidFill>
                  <a:srgbClr val="0070C0"/>
                </a:solidFill>
                <a:latin typeface="Arial" panose="020B0604020202020204" pitchFamily="34" charset="0"/>
                <a:ea typeface="微软雅黑" panose="020B0503020204020204" charset="-122"/>
                <a:sym typeface="+mn-ea"/>
              </a:rPr>
              <a:t>电场强度</a:t>
            </a:r>
            <a:r>
              <a:rPr lang="en-US" altLang="zh-CN" sz="2160" b="1">
                <a:solidFill>
                  <a:srgbClr val="0070C0"/>
                </a:solidFill>
                <a:latin typeface="Arial" panose="020B0604020202020204" pitchFamily="34" charset="0"/>
                <a:ea typeface="微软雅黑" panose="020B0503020204020204" charset="-122"/>
                <a:sym typeface="+mn-ea"/>
              </a:rPr>
              <a:t>·</a:t>
            </a:r>
            <a:r>
              <a:rPr lang="zh-CN" altLang="en-US" sz="2160" b="1">
                <a:solidFill>
                  <a:srgbClr val="0070C0"/>
                </a:solidFill>
                <a:latin typeface="Arial" panose="020B0604020202020204" pitchFamily="34" charset="0"/>
                <a:ea typeface="微软雅黑" panose="020B0503020204020204" charset="-122"/>
                <a:sym typeface="+mn-ea"/>
              </a:rPr>
              <a:t>电位</a:t>
            </a:r>
            <a:r>
              <a:rPr lang="en-US" altLang="zh-CN" sz="2160" b="1">
                <a:solidFill>
                  <a:srgbClr val="0070C0"/>
                </a:solidFill>
                <a:latin typeface="Arial" panose="020B0604020202020204" pitchFamily="34" charset="0"/>
                <a:ea typeface="微软雅黑" panose="020B0503020204020204" charset="-122"/>
                <a:sym typeface="+mn-ea"/>
              </a:rPr>
              <a:t>·</a:t>
            </a:r>
            <a:r>
              <a:rPr lang="zh-CN" altLang="en-US" sz="2160" b="1">
                <a:solidFill>
                  <a:srgbClr val="0070C0"/>
                </a:solidFill>
                <a:latin typeface="Arial" panose="020B0604020202020204" pitchFamily="34" charset="0"/>
                <a:ea typeface="微软雅黑" panose="020B0503020204020204" charset="-122"/>
                <a:sym typeface="+mn-ea"/>
              </a:rPr>
              <a:t>高斯定律</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7</a:t>
            </a:fld>
            <a:endParaRPr lang="zh-CN" dirty="0"/>
          </a:p>
        </p:txBody>
      </p:sp>
      <p:sp>
        <p:nvSpPr>
          <p:cNvPr id="103" name="文本框 102"/>
          <p:cNvSpPr txBox="1"/>
          <p:nvPr/>
        </p:nvSpPr>
        <p:spPr>
          <a:xfrm>
            <a:off x="1260475" y="1310005"/>
            <a:ext cx="6630035" cy="922020"/>
          </a:xfrm>
          <a:prstGeom prst="rect">
            <a:avLst/>
          </a:prstGeom>
          <a:noFill/>
          <a:ln w="9525">
            <a:noFill/>
          </a:ln>
        </p:spPr>
        <p:txBody>
          <a:bodyPr wrap="square">
            <a:spAutoFit/>
          </a:bodyPr>
          <a:lstStyle/>
          <a:p>
            <a:pPr marL="0" indent="0"/>
            <a:r>
              <a:rPr lang="zh-CN" sz="1800" b="1" dirty="0">
                <a:latin typeface="宋体" panose="02010600030101010101" pitchFamily="2" charset="-122"/>
                <a:ea typeface="宋体" panose="02010600030101010101" pitchFamily="2" charset="-122"/>
              </a:rPr>
              <a:t>结论：</a:t>
            </a:r>
            <a:endParaRPr lang="en-US" sz="1800" b="1" dirty="0">
              <a:latin typeface="宋体" panose="02010600030101010101" pitchFamily="2" charset="-122"/>
              <a:ea typeface="宋体" panose="02010600030101010101" pitchFamily="2" charset="-122"/>
            </a:endParaRPr>
          </a:p>
          <a:p>
            <a:pPr marL="0" indent="0"/>
            <a:r>
              <a:rPr lang="en-US" sz="1800" b="0" dirty="0">
                <a:latin typeface="宋体" panose="02010600030101010101" pitchFamily="2" charset="-122"/>
                <a:ea typeface="宋体" panose="02010600030101010101" pitchFamily="2" charset="-122"/>
              </a:rPr>
              <a:t>    </a:t>
            </a:r>
            <a:r>
              <a:rPr lang="zh-CN" sz="1800" b="0" dirty="0">
                <a:ea typeface="宋体" panose="02010600030101010101" pitchFamily="2" charset="-122"/>
              </a:rPr>
              <a:t>圆柱型电极的电场强度在圆柱内外的表达形式不同，其本质是电场强度随着包围的自由电荷以及高斯面的变化而变化。</a:t>
            </a:r>
            <a:endParaRPr lang="zh-CN" altLang="en-US" sz="1800" dirty="0"/>
          </a:p>
        </p:txBody>
      </p:sp>
      <p:sp>
        <p:nvSpPr>
          <p:cNvPr id="3" name="文本框 2"/>
          <p:cNvSpPr txBox="1"/>
          <p:nvPr/>
        </p:nvSpPr>
        <p:spPr>
          <a:xfrm>
            <a:off x="1317625" y="3315271"/>
            <a:ext cx="7255924" cy="922020"/>
          </a:xfrm>
          <a:prstGeom prst="rect">
            <a:avLst/>
          </a:prstGeom>
          <a:noFill/>
          <a:ln w="9525">
            <a:noFill/>
          </a:ln>
        </p:spPr>
        <p:txBody>
          <a:bodyPr wrap="square">
            <a:spAutoFit/>
          </a:bodyPr>
          <a:lstStyle/>
          <a:p>
            <a:pPr marL="0" indent="0"/>
            <a:r>
              <a:rPr lang="zh-CN" sz="1800" b="1" dirty="0">
                <a:ea typeface="宋体" panose="02010600030101010101" pitchFamily="2" charset="-122"/>
              </a:rPr>
              <a:t>讨论：</a:t>
            </a:r>
          </a:p>
          <a:p>
            <a:pPr marL="0" indent="0"/>
            <a:r>
              <a:rPr lang="en-US" altLang="zh-CN" sz="1800" b="0" dirty="0">
                <a:ea typeface="宋体" panose="02010600030101010101" pitchFamily="2" charset="-122"/>
              </a:rPr>
              <a:t>    </a:t>
            </a:r>
            <a:r>
              <a:rPr lang="zh-CN" sz="1800" b="0" dirty="0">
                <a:ea typeface="宋体" panose="02010600030101010101" pitchFamily="2" charset="-122"/>
              </a:rPr>
              <a:t>1）本题考察的是圆柱形电极电场的求解，球形电场、点电荷电极电场同理。</a:t>
            </a:r>
            <a:endParaRPr lang="zh-CN" altLang="en-US" sz="1800" dirty="0"/>
          </a:p>
        </p:txBody>
      </p:sp>
      <p:sp>
        <p:nvSpPr>
          <p:cNvPr id="13" name="文本框 12"/>
          <p:cNvSpPr txBox="1"/>
          <p:nvPr/>
        </p:nvSpPr>
        <p:spPr>
          <a:xfrm>
            <a:off x="1317625" y="5198046"/>
            <a:ext cx="5080000" cy="368300"/>
          </a:xfrm>
          <a:prstGeom prst="rect">
            <a:avLst/>
          </a:prstGeom>
          <a:noFill/>
          <a:ln w="9525">
            <a:noFill/>
          </a:ln>
        </p:spPr>
        <p:txBody>
          <a:bodyPr>
            <a:spAutoFit/>
          </a:bodyPr>
          <a:lstStyle/>
          <a:p>
            <a:pPr marL="0" indent="0"/>
            <a:r>
              <a:rPr lang="en-US" altLang="zh-CN" sz="1800" b="0" dirty="0">
                <a:ea typeface="宋体" panose="02010600030101010101" pitchFamily="2" charset="-122"/>
              </a:rPr>
              <a:t>    2</a:t>
            </a:r>
            <a:r>
              <a:rPr lang="zh-CN" altLang="en-US" sz="1800" b="0" dirty="0">
                <a:ea typeface="宋体" panose="02010600030101010101" pitchFamily="2" charset="-122"/>
              </a:rPr>
              <a:t>）</a:t>
            </a:r>
            <a:r>
              <a:rPr lang="zh-CN" sz="1800" b="0" dirty="0">
                <a:ea typeface="宋体" panose="02010600030101010101" pitchFamily="2" charset="-122"/>
              </a:rPr>
              <a:t>电位移矢量</a:t>
            </a:r>
            <a:endParaRPr lang="zh-CN" altLang="en-US" sz="1800" dirty="0"/>
          </a:p>
        </p:txBody>
      </p:sp>
      <p:sp>
        <p:nvSpPr>
          <p:cNvPr id="15" name="文本框 14"/>
          <p:cNvSpPr txBox="1"/>
          <p:nvPr/>
        </p:nvSpPr>
        <p:spPr>
          <a:xfrm>
            <a:off x="4448175" y="5197530"/>
            <a:ext cx="4317365" cy="369332"/>
          </a:xfrm>
          <a:prstGeom prst="rect">
            <a:avLst/>
          </a:prstGeom>
          <a:noFill/>
          <a:ln w="9525">
            <a:noFill/>
          </a:ln>
        </p:spPr>
        <p:txBody>
          <a:bodyPr wrap="square">
            <a:spAutoFit/>
          </a:bodyPr>
          <a:lstStyle/>
          <a:p>
            <a:pPr marL="0" indent="0"/>
            <a:r>
              <a:rPr lang="en-US" altLang="zh-CN" sz="1800" b="0" dirty="0">
                <a:ea typeface="宋体" panose="02010600030101010101" pitchFamily="2" charset="-122"/>
              </a:rPr>
              <a:t>   </a:t>
            </a:r>
            <a:r>
              <a:rPr lang="zh-CN" sz="1800" b="0" dirty="0">
                <a:ea typeface="宋体" panose="02010600030101010101" pitchFamily="2" charset="-122"/>
              </a:rPr>
              <a:t>只有在不考虑极化场的情况下才可以</a:t>
            </a:r>
          </a:p>
        </p:txBody>
      </p:sp>
      <p:sp>
        <p:nvSpPr>
          <p:cNvPr id="17" name="文本框 16"/>
          <p:cNvSpPr txBox="1"/>
          <p:nvPr/>
        </p:nvSpPr>
        <p:spPr>
          <a:xfrm>
            <a:off x="1260475" y="5479668"/>
            <a:ext cx="5080000" cy="368300"/>
          </a:xfrm>
          <a:prstGeom prst="rect">
            <a:avLst/>
          </a:prstGeom>
          <a:noFill/>
          <a:ln w="9525">
            <a:noFill/>
          </a:ln>
        </p:spPr>
        <p:txBody>
          <a:bodyPr>
            <a:spAutoFit/>
          </a:bodyPr>
          <a:lstStyle/>
          <a:p>
            <a:pPr marL="0" indent="0"/>
            <a:r>
              <a:rPr lang="zh-CN" sz="1800" b="0" dirty="0">
                <a:ea typeface="宋体" panose="02010600030101010101" pitchFamily="2" charset="-122"/>
              </a:rPr>
              <a:t>简化为       </a:t>
            </a:r>
            <a:r>
              <a:rPr lang="en-US" altLang="zh-CN" sz="1800" b="0" dirty="0">
                <a:ea typeface="宋体" panose="02010600030101010101" pitchFamily="2" charset="-122"/>
              </a:rPr>
              <a:t>  </a:t>
            </a:r>
            <a:r>
              <a:rPr lang="zh-CN" sz="1800" b="0" dirty="0">
                <a:ea typeface="宋体" panose="02010600030101010101" pitchFamily="2" charset="-122"/>
              </a:rPr>
              <a:t>，否则会造成错误。</a:t>
            </a:r>
            <a:endParaRPr lang="zh-CN" altLang="en-US" sz="1800" dirty="0"/>
          </a:p>
        </p:txBody>
      </p:sp>
      <p:graphicFrame>
        <p:nvGraphicFramePr>
          <p:cNvPr id="7" name="对象 6">
            <a:extLst>
              <a:ext uri="{FF2B5EF4-FFF2-40B4-BE49-F238E27FC236}">
                <a16:creationId xmlns:a16="http://schemas.microsoft.com/office/drawing/2014/main" id="{A723F43B-C8FD-4BD3-8331-378E699F5642}"/>
              </a:ext>
            </a:extLst>
          </p:cNvPr>
          <p:cNvGraphicFramePr>
            <a:graphicFrameLocks noChangeAspect="1"/>
          </p:cNvGraphicFramePr>
          <p:nvPr>
            <p:extLst>
              <p:ext uri="{D42A27DB-BD31-4B8C-83A1-F6EECF244321}">
                <p14:modId xmlns:p14="http://schemas.microsoft.com/office/powerpoint/2010/main" val="865861500"/>
              </p:ext>
            </p:extLst>
          </p:nvPr>
        </p:nvGraphicFramePr>
        <p:xfrm>
          <a:off x="3537267" y="3897566"/>
          <a:ext cx="2184400" cy="717550"/>
        </p:xfrm>
        <a:graphic>
          <a:graphicData uri="http://schemas.openxmlformats.org/presentationml/2006/ole">
            <mc:AlternateContent xmlns:mc="http://schemas.openxmlformats.org/markup-compatibility/2006">
              <mc:Choice xmlns:v="urn:schemas-microsoft-com:vml" Requires="v">
                <p:oleObj spid="_x0000_s5545" name="AxMath" r:id="rId4" imgW="1092600" imgH="358560" progId="Equation.AxMath">
                  <p:embed/>
                </p:oleObj>
              </mc:Choice>
              <mc:Fallback>
                <p:oleObj name="AxMath" r:id="rId4" imgW="1092600" imgH="358560" progId="Equation.AxMath">
                  <p:embed/>
                  <p:pic>
                    <p:nvPicPr>
                      <p:cNvPr id="0" name=""/>
                      <p:cNvPicPr/>
                      <p:nvPr/>
                    </p:nvPicPr>
                    <p:blipFill>
                      <a:blip r:embed="rId5"/>
                      <a:stretch>
                        <a:fillRect/>
                      </a:stretch>
                    </p:blipFill>
                    <p:spPr>
                      <a:xfrm>
                        <a:off x="3537267" y="3897566"/>
                        <a:ext cx="2184400" cy="71755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7DC4E4E0-CED1-4143-B1A6-69224EAA930F}"/>
              </a:ext>
            </a:extLst>
          </p:cNvPr>
          <p:cNvGraphicFramePr>
            <a:graphicFrameLocks noChangeAspect="1"/>
          </p:cNvGraphicFramePr>
          <p:nvPr>
            <p:extLst>
              <p:ext uri="{D42A27DB-BD31-4B8C-83A1-F6EECF244321}">
                <p14:modId xmlns:p14="http://schemas.microsoft.com/office/powerpoint/2010/main" val="2625659432"/>
              </p:ext>
            </p:extLst>
          </p:nvPr>
        </p:nvGraphicFramePr>
        <p:xfrm>
          <a:off x="3746500" y="4539551"/>
          <a:ext cx="1524000" cy="723900"/>
        </p:xfrm>
        <a:graphic>
          <a:graphicData uri="http://schemas.openxmlformats.org/presentationml/2006/ole">
            <mc:AlternateContent xmlns:mc="http://schemas.openxmlformats.org/markup-compatibility/2006">
              <mc:Choice xmlns:v="urn:schemas-microsoft-com:vml" Requires="v">
                <p:oleObj spid="_x0000_s5546" name="AxMath" r:id="rId6" imgW="762120" imgH="362160" progId="Equation.AxMath">
                  <p:embed/>
                </p:oleObj>
              </mc:Choice>
              <mc:Fallback>
                <p:oleObj name="AxMath" r:id="rId6" imgW="762120" imgH="362160" progId="Equation.AxMath">
                  <p:embed/>
                  <p:pic>
                    <p:nvPicPr>
                      <p:cNvPr id="0" name=""/>
                      <p:cNvPicPr/>
                      <p:nvPr/>
                    </p:nvPicPr>
                    <p:blipFill>
                      <a:blip r:embed="rId7"/>
                      <a:stretch>
                        <a:fillRect/>
                      </a:stretch>
                    </p:blipFill>
                    <p:spPr>
                      <a:xfrm>
                        <a:off x="3746500" y="4539551"/>
                        <a:ext cx="1524000" cy="7239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E99116E8-F005-46DB-8A03-335DC5158B58}"/>
              </a:ext>
            </a:extLst>
          </p:cNvPr>
          <p:cNvGraphicFramePr>
            <a:graphicFrameLocks noChangeAspect="1"/>
          </p:cNvGraphicFramePr>
          <p:nvPr>
            <p:extLst>
              <p:ext uri="{D42A27DB-BD31-4B8C-83A1-F6EECF244321}">
                <p14:modId xmlns:p14="http://schemas.microsoft.com/office/powerpoint/2010/main" val="1284430282"/>
              </p:ext>
            </p:extLst>
          </p:nvPr>
        </p:nvGraphicFramePr>
        <p:xfrm>
          <a:off x="2539999" y="3529901"/>
          <a:ext cx="174626" cy="381000"/>
        </p:xfrm>
        <a:graphic>
          <a:graphicData uri="http://schemas.openxmlformats.org/presentationml/2006/ole">
            <mc:AlternateContent xmlns:mc="http://schemas.openxmlformats.org/markup-compatibility/2006">
              <mc:Choice xmlns:v="urn:schemas-microsoft-com:vml" Requires="v">
                <p:oleObj spid="_x0000_s5547" name="AxMath" r:id="rId8" imgW="87840" imgH="189720" progId="Equation.AxMath">
                  <p:embed/>
                </p:oleObj>
              </mc:Choice>
              <mc:Fallback>
                <p:oleObj name="AxMath" r:id="rId8" imgW="87840" imgH="189720" progId="Equation.AxMath">
                  <p:embed/>
                  <p:pic>
                    <p:nvPicPr>
                      <p:cNvPr id="0" name=""/>
                      <p:cNvPicPr/>
                      <p:nvPr/>
                    </p:nvPicPr>
                    <p:blipFill>
                      <a:blip r:embed="rId9"/>
                      <a:stretch>
                        <a:fillRect/>
                      </a:stretch>
                    </p:blipFill>
                    <p:spPr>
                      <a:xfrm>
                        <a:off x="2539999" y="3529901"/>
                        <a:ext cx="174626" cy="38100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244314C9-8389-42C7-A204-B913373BEC77}"/>
              </a:ext>
            </a:extLst>
          </p:cNvPr>
          <p:cNvGraphicFramePr>
            <a:graphicFrameLocks noChangeAspect="1"/>
          </p:cNvGraphicFramePr>
          <p:nvPr>
            <p:extLst>
              <p:ext uri="{D42A27DB-BD31-4B8C-83A1-F6EECF244321}">
                <p14:modId xmlns:p14="http://schemas.microsoft.com/office/powerpoint/2010/main" val="2232491996"/>
              </p:ext>
            </p:extLst>
          </p:nvPr>
        </p:nvGraphicFramePr>
        <p:xfrm>
          <a:off x="3308350" y="5219669"/>
          <a:ext cx="1577975" cy="381000"/>
        </p:xfrm>
        <a:graphic>
          <a:graphicData uri="http://schemas.openxmlformats.org/presentationml/2006/ole">
            <mc:AlternateContent xmlns:mc="http://schemas.openxmlformats.org/markup-compatibility/2006">
              <mc:Choice xmlns:v="urn:schemas-microsoft-com:vml" Requires="v">
                <p:oleObj spid="_x0000_s5548" name="AxMath" r:id="rId10" imgW="788760" imgH="191160" progId="Equation.AxMath">
                  <p:embed/>
                </p:oleObj>
              </mc:Choice>
              <mc:Fallback>
                <p:oleObj name="AxMath" r:id="rId10" imgW="788760" imgH="191160" progId="Equation.AxMath">
                  <p:embed/>
                  <p:pic>
                    <p:nvPicPr>
                      <p:cNvPr id="0" name=""/>
                      <p:cNvPicPr/>
                      <p:nvPr/>
                    </p:nvPicPr>
                    <p:blipFill>
                      <a:blip r:embed="rId11"/>
                      <a:stretch>
                        <a:fillRect/>
                      </a:stretch>
                    </p:blipFill>
                    <p:spPr>
                      <a:xfrm>
                        <a:off x="3308350" y="5219669"/>
                        <a:ext cx="1577975" cy="38100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A806859-A46D-4E0C-8787-F8BEBDAF7122}"/>
              </a:ext>
            </a:extLst>
          </p:cNvPr>
          <p:cNvGraphicFramePr>
            <a:graphicFrameLocks noChangeAspect="1"/>
          </p:cNvGraphicFramePr>
          <p:nvPr>
            <p:extLst>
              <p:ext uri="{D42A27DB-BD31-4B8C-83A1-F6EECF244321}">
                <p14:modId xmlns:p14="http://schemas.microsoft.com/office/powerpoint/2010/main" val="4243433487"/>
              </p:ext>
            </p:extLst>
          </p:nvPr>
        </p:nvGraphicFramePr>
        <p:xfrm>
          <a:off x="2016124" y="5516657"/>
          <a:ext cx="1047750" cy="381000"/>
        </p:xfrm>
        <a:graphic>
          <a:graphicData uri="http://schemas.openxmlformats.org/presentationml/2006/ole">
            <mc:AlternateContent xmlns:mc="http://schemas.openxmlformats.org/markup-compatibility/2006">
              <mc:Choice xmlns:v="urn:schemas-microsoft-com:vml" Requires="v">
                <p:oleObj spid="_x0000_s5549" name="AxMath" r:id="rId12" imgW="524520" imgH="191160" progId="Equation.AxMath">
                  <p:embed/>
                </p:oleObj>
              </mc:Choice>
              <mc:Fallback>
                <p:oleObj name="AxMath" r:id="rId12" imgW="524520" imgH="191160" progId="Equation.AxMath">
                  <p:embed/>
                  <p:pic>
                    <p:nvPicPr>
                      <p:cNvPr id="0" name=""/>
                      <p:cNvPicPr/>
                      <p:nvPr/>
                    </p:nvPicPr>
                    <p:blipFill>
                      <a:blip r:embed="rId13"/>
                      <a:stretch>
                        <a:fillRect/>
                      </a:stretch>
                    </p:blipFill>
                    <p:spPr>
                      <a:xfrm>
                        <a:off x="2016124" y="5516657"/>
                        <a:ext cx="1047750" cy="38100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C7E96CA7-8852-42FD-970F-B5B9621BFA26}"/>
              </a:ext>
            </a:extLst>
          </p:cNvPr>
          <p:cNvGraphicFramePr>
            <a:graphicFrameLocks noChangeAspect="1"/>
          </p:cNvGraphicFramePr>
          <p:nvPr>
            <p:extLst>
              <p:ext uri="{D42A27DB-BD31-4B8C-83A1-F6EECF244321}">
                <p14:modId xmlns:p14="http://schemas.microsoft.com/office/powerpoint/2010/main" val="2724349621"/>
              </p:ext>
            </p:extLst>
          </p:nvPr>
        </p:nvGraphicFramePr>
        <p:xfrm>
          <a:off x="2994025" y="2199289"/>
          <a:ext cx="2921475" cy="1320451"/>
        </p:xfrm>
        <a:graphic>
          <a:graphicData uri="http://schemas.openxmlformats.org/presentationml/2006/ole">
            <mc:AlternateContent xmlns:mc="http://schemas.openxmlformats.org/markup-compatibility/2006">
              <mc:Choice xmlns:v="urn:schemas-microsoft-com:vml" Requires="v">
                <p:oleObj spid="_x0000_s5550" name="AxMath" r:id="rId14" imgW="1545840" imgH="699120" progId="Equation.AxMath">
                  <p:embed/>
                </p:oleObj>
              </mc:Choice>
              <mc:Fallback>
                <p:oleObj name="AxMath" r:id="rId14" imgW="1545840" imgH="699120" progId="Equation.AxMath">
                  <p:embed/>
                  <p:pic>
                    <p:nvPicPr>
                      <p:cNvPr id="0" name=""/>
                      <p:cNvPicPr/>
                      <p:nvPr/>
                    </p:nvPicPr>
                    <p:blipFill>
                      <a:blip r:embed="rId15"/>
                      <a:stretch>
                        <a:fillRect/>
                      </a:stretch>
                    </p:blipFill>
                    <p:spPr>
                      <a:xfrm>
                        <a:off x="2994025" y="2199289"/>
                        <a:ext cx="2921475" cy="1320451"/>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4432935"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a:t>
            </a:r>
            <a:r>
              <a:rPr sz="2160" b="1" noProof="1">
                <a:solidFill>
                  <a:srgbClr val="0070C0"/>
                </a:solidFill>
                <a:latin typeface="Arial" panose="020B0604020202020204" pitchFamily="34" charset="0"/>
                <a:ea typeface="微软雅黑" panose="020B0503020204020204" charset="-122"/>
              </a:rPr>
              <a:t>电容与部分电容</a:t>
            </a:r>
          </a:p>
        </p:txBody>
      </p:sp>
      <p:sp>
        <p:nvSpPr>
          <p:cNvPr id="4" name="文本框 3"/>
          <p:cNvSpPr txBox="1"/>
          <p:nvPr/>
        </p:nvSpPr>
        <p:spPr>
          <a:xfrm>
            <a:off x="1065229" y="112502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（一）目的</a:t>
            </a:r>
          </a:p>
        </p:txBody>
      </p:sp>
      <p:sp>
        <p:nvSpPr>
          <p:cNvPr id="5" name="文本框 4"/>
          <p:cNvSpPr txBox="1"/>
          <p:nvPr/>
        </p:nvSpPr>
        <p:spPr>
          <a:xfrm>
            <a:off x="161290" y="1514475"/>
            <a:ext cx="7056755" cy="1337945"/>
          </a:xfrm>
          <a:prstGeom prst="rect">
            <a:avLst/>
          </a:prstGeom>
          <a:noFill/>
        </p:spPr>
        <p:txBody>
          <a:bodyPr wrap="square" rtlCol="0">
            <a:spAutoFit/>
          </a:bodyPr>
          <a:lstStyle/>
          <a:p>
            <a:pPr indent="457200">
              <a:lnSpc>
                <a:spcPct val="150000"/>
              </a:lnSpc>
            </a:pPr>
            <a:r>
              <a:rPr lang="en-US" sz="1800" dirty="0">
                <a:latin typeface="宋体" panose="02010600030101010101" pitchFamily="2" charset="-122"/>
                <a:ea typeface="宋体" panose="02010600030101010101" pitchFamily="2" charset="-122"/>
              </a:rPr>
              <a:t>1.</a:t>
            </a:r>
            <a:r>
              <a:rPr sz="1800" dirty="0">
                <a:latin typeface="宋体" panose="02010600030101010101" pitchFamily="2" charset="-122"/>
                <a:ea typeface="宋体" panose="02010600030101010101" pitchFamily="2" charset="-122"/>
              </a:rPr>
              <a:t>掌握平板电容器电场强度和电压与电荷分布的关系</a:t>
            </a:r>
          </a:p>
          <a:p>
            <a:pPr indent="457200">
              <a:lnSpc>
                <a:spcPct val="150000"/>
              </a:lnSpc>
            </a:pPr>
            <a:r>
              <a:rPr lang="en-US" sz="1800" dirty="0">
                <a:latin typeface="宋体" panose="02010600030101010101" pitchFamily="2" charset="-122"/>
                <a:ea typeface="宋体" panose="02010600030101010101" pitchFamily="2" charset="-122"/>
              </a:rPr>
              <a:t>2.</a:t>
            </a:r>
            <a:r>
              <a:rPr sz="1800" dirty="0">
                <a:latin typeface="宋体" panose="02010600030101010101" pitchFamily="2" charset="-122"/>
                <a:ea typeface="宋体" panose="02010600030101010101" pitchFamily="2" charset="-122"/>
              </a:rPr>
              <a:t>理解接地对平板电容器电场强度、电压分布的影响</a:t>
            </a:r>
          </a:p>
          <a:p>
            <a:pPr indent="457200">
              <a:lnSpc>
                <a:spcPct val="150000"/>
              </a:lnSpc>
            </a:pPr>
            <a:r>
              <a:rPr lang="en-US" sz="1800" dirty="0">
                <a:latin typeface="宋体" panose="02010600030101010101" pitchFamily="2" charset="-122"/>
                <a:ea typeface="宋体" panose="02010600030101010101" pitchFamily="2" charset="-122"/>
              </a:rPr>
              <a:t>3.</a:t>
            </a:r>
            <a:r>
              <a:rPr sz="1800" dirty="0">
                <a:latin typeface="宋体" panose="02010600030101010101" pitchFamily="2" charset="-122"/>
                <a:ea typeface="宋体" panose="02010600030101010101" pitchFamily="2" charset="-122"/>
              </a:rPr>
              <a:t>理解向平板电容器中插入导电片时，电场强度和电压的</a:t>
            </a:r>
            <a:r>
              <a:rPr lang="zh-CN" sz="1800" dirty="0">
                <a:latin typeface="宋体" panose="02010600030101010101" pitchFamily="2" charset="-122"/>
                <a:ea typeface="宋体" panose="02010600030101010101" pitchFamily="2" charset="-122"/>
              </a:rPr>
              <a:t>变化</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8</a:t>
            </a:fld>
            <a:endParaRPr lang="zh-CN" dirty="0"/>
          </a:p>
        </p:txBody>
      </p:sp>
      <p:sp>
        <p:nvSpPr>
          <p:cNvPr id="13" name="文本框 12"/>
          <p:cNvSpPr txBox="1"/>
          <p:nvPr/>
        </p:nvSpPr>
        <p:spPr>
          <a:xfrm>
            <a:off x="1065229" y="2852699"/>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0" name="文本框 99"/>
          <p:cNvSpPr txBox="1"/>
          <p:nvPr/>
        </p:nvSpPr>
        <p:spPr>
          <a:xfrm>
            <a:off x="360680" y="3252470"/>
            <a:ext cx="8679180" cy="2030095"/>
          </a:xfrm>
          <a:prstGeom prst="rect">
            <a:avLst/>
          </a:prstGeom>
          <a:noFill/>
          <a:ln w="9525">
            <a:noFill/>
          </a:ln>
        </p:spPr>
        <p:txBody>
          <a:bodyPr wrap="square">
            <a:spAutoFit/>
          </a:bodyPr>
          <a:lstStyle/>
          <a:p>
            <a:pPr marL="0" indent="0"/>
            <a:r>
              <a:rPr lang="zh-CN" altLang="en-US" b="1" dirty="0">
                <a:latin typeface="宋体" panose="02010600030101010101" pitchFamily="2" charset="-122"/>
                <a:ea typeface="宋体" panose="02010600030101010101" pitchFamily="2" charset="-122"/>
              </a:rPr>
              <a:t>    例</a:t>
            </a:r>
            <a:r>
              <a:rPr lang="en-US" altLang="zh-CN" b="1" dirty="0">
                <a:latin typeface="宋体" panose="02010600030101010101" pitchFamily="2" charset="-122"/>
                <a:ea typeface="宋体" panose="02010600030101010101" pitchFamily="2" charset="-122"/>
              </a:rPr>
              <a:t>2 </a:t>
            </a:r>
            <a:r>
              <a:rPr sz="1800" dirty="0" err="1">
                <a:latin typeface="宋体" panose="02010600030101010101" pitchFamily="2" charset="-122"/>
                <a:ea typeface="宋体" panose="02010600030101010101" pitchFamily="2" charset="-122"/>
              </a:rPr>
              <a:t>有一平行板电容器，两极板距离</a:t>
            </a:r>
            <a:r>
              <a:rPr sz="1800" i="1" dirty="0" err="1">
                <a:latin typeface="Times New Roman" panose="02020603050405020304" pitchFamily="18" charset="0"/>
                <a:ea typeface="宋体" panose="02010600030101010101" pitchFamily="2" charset="-122"/>
                <a:cs typeface="Times New Roman" panose="02020603050405020304" pitchFamily="18" charset="0"/>
              </a:rPr>
              <a:t>AB</a:t>
            </a:r>
            <a:r>
              <a:rPr sz="1800" dirty="0">
                <a:latin typeface="Times New Roman" panose="02020603050405020304" pitchFamily="18" charset="0"/>
                <a:ea typeface="宋体" panose="02010600030101010101" pitchFamily="2" charset="-122"/>
                <a:cs typeface="Times New Roman" panose="02020603050405020304" pitchFamily="18" charset="0"/>
              </a:rPr>
              <a:t>=d</a:t>
            </a:r>
            <a:r>
              <a:rPr sz="1800" dirty="0">
                <a:latin typeface="宋体" panose="02010600030101010101" pitchFamily="2" charset="-122"/>
                <a:ea typeface="宋体" panose="02010600030101010101" pitchFamily="2" charset="-122"/>
              </a:rPr>
              <a:t>,中间平行地放入两块薄金属片</a:t>
            </a:r>
            <a:r>
              <a:rPr sz="1800" i="1" dirty="0">
                <a:latin typeface="Times New Roman" panose="02020603050405020304" pitchFamily="18" charset="0"/>
                <a:ea typeface="宋体" panose="02010600030101010101" pitchFamily="2" charset="-122"/>
                <a:cs typeface="Times New Roman" panose="02020603050405020304" pitchFamily="18" charset="0"/>
              </a:rPr>
              <a:t>C</a:t>
            </a:r>
            <a:r>
              <a:rPr lang="zh-CN" sz="1800" i="1" dirty="0">
                <a:latin typeface="Times New Roman" panose="02020603050405020304" pitchFamily="18" charset="0"/>
                <a:ea typeface="宋体" panose="02010600030101010101" pitchFamily="2" charset="-122"/>
                <a:cs typeface="Times New Roman" panose="02020603050405020304" pitchFamily="18" charset="0"/>
              </a:rPr>
              <a:t>、</a:t>
            </a:r>
            <a:r>
              <a:rPr sz="1800" i="1" dirty="0">
                <a:latin typeface="Times New Roman" panose="02020603050405020304" pitchFamily="18" charset="0"/>
                <a:ea typeface="宋体" panose="02010600030101010101" pitchFamily="2" charset="-122"/>
                <a:cs typeface="Times New Roman" panose="02020603050405020304" pitchFamily="18" charset="0"/>
              </a:rPr>
              <a:t>D</a:t>
            </a:r>
            <a:r>
              <a:rPr sz="1800" dirty="0">
                <a:latin typeface="宋体" panose="02010600030101010101" pitchFamily="2" charset="-122"/>
                <a:ea typeface="宋体" panose="02010600030101010101" pitchFamily="2" charset="-122"/>
              </a:rPr>
              <a:t>,且</a:t>
            </a:r>
            <a:r>
              <a:rPr sz="1800" i="1" dirty="0">
                <a:latin typeface="Times New Roman" panose="02020603050405020304" pitchFamily="18" charset="0"/>
                <a:ea typeface="宋体" panose="02010600030101010101" pitchFamily="2" charset="-122"/>
                <a:cs typeface="Times New Roman" panose="02020603050405020304" pitchFamily="18" charset="0"/>
              </a:rPr>
              <a:t>AC</a:t>
            </a:r>
            <a:r>
              <a:rPr sz="1800" dirty="0">
                <a:latin typeface="Times New Roman" panose="02020603050405020304" pitchFamily="18" charset="0"/>
                <a:ea typeface="宋体" panose="02010600030101010101" pitchFamily="2" charset="-122"/>
                <a:cs typeface="Times New Roman" panose="02020603050405020304" pitchFamily="18" charset="0"/>
              </a:rPr>
              <a:t>=</a:t>
            </a:r>
            <a:r>
              <a:rPr sz="1800" i="1" dirty="0">
                <a:latin typeface="Times New Roman" panose="02020603050405020304" pitchFamily="18" charset="0"/>
                <a:ea typeface="宋体" panose="02010600030101010101" pitchFamily="2" charset="-122"/>
                <a:cs typeface="Times New Roman" panose="02020603050405020304" pitchFamily="18" charset="0"/>
              </a:rPr>
              <a:t>CD</a:t>
            </a:r>
            <a:r>
              <a:rPr sz="1800" dirty="0">
                <a:latin typeface="Times New Roman" panose="02020603050405020304" pitchFamily="18" charset="0"/>
                <a:ea typeface="宋体" panose="02010600030101010101" pitchFamily="2" charset="-122"/>
                <a:cs typeface="Times New Roman" panose="02020603050405020304" pitchFamily="18" charset="0"/>
              </a:rPr>
              <a:t>=</a:t>
            </a:r>
            <a:r>
              <a:rPr sz="1800" i="1" dirty="0">
                <a:latin typeface="Times New Roman" panose="02020603050405020304" pitchFamily="18" charset="0"/>
                <a:ea typeface="宋体" panose="02010600030101010101" pitchFamily="2" charset="-122"/>
                <a:cs typeface="Times New Roman" panose="02020603050405020304" pitchFamily="18" charset="0"/>
              </a:rPr>
              <a:t>DB</a:t>
            </a:r>
            <a:r>
              <a:rPr sz="1800" dirty="0">
                <a:latin typeface="Times New Roman" panose="02020603050405020304" pitchFamily="18" charset="0"/>
                <a:ea typeface="宋体" panose="02010600030101010101" pitchFamily="2" charset="-122"/>
                <a:cs typeface="Times New Roman" panose="02020603050405020304" pitchFamily="18" charset="0"/>
              </a:rPr>
              <a:t>=d/3 </a:t>
            </a:r>
            <a:r>
              <a:rPr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见右图</a:t>
            </a:r>
            <a:r>
              <a:rPr sz="1800" dirty="0">
                <a:latin typeface="宋体" panose="02010600030101010101" pitchFamily="2" charset="-122"/>
                <a:ea typeface="宋体" panose="02010600030101010101" pitchFamily="2" charset="-122"/>
              </a:rPr>
              <a:t>) ,如将</a:t>
            </a:r>
            <a:r>
              <a:rPr sz="1800" i="1" dirty="0">
                <a:latin typeface="Times New Roman" panose="02020603050405020304" pitchFamily="18" charset="0"/>
                <a:ea typeface="宋体" panose="02010600030101010101" pitchFamily="2" charset="-122"/>
                <a:cs typeface="Times New Roman" panose="02020603050405020304" pitchFamily="18" charset="0"/>
              </a:rPr>
              <a:t>A、B</a:t>
            </a:r>
            <a:r>
              <a:rPr sz="1800" dirty="0">
                <a:latin typeface="宋体" panose="02010600030101010101" pitchFamily="2" charset="-122"/>
                <a:ea typeface="宋体" panose="02010600030101010101" pitchFamily="2" charset="-122"/>
              </a:rPr>
              <a:t>两板充电到电压</a:t>
            </a:r>
            <a:r>
              <a:rPr sz="1800" i="1" dirty="0">
                <a:latin typeface="Times New Roman" panose="02020603050405020304" pitchFamily="18" charset="0"/>
                <a:ea typeface="宋体" panose="02010600030101010101" pitchFamily="2" charset="-122"/>
                <a:cs typeface="Times New Roman" panose="02020603050405020304" pitchFamily="18" charset="0"/>
              </a:rPr>
              <a:t>U</a:t>
            </a:r>
            <a:r>
              <a:rPr sz="1800" baseline="-25000" dirty="0">
                <a:latin typeface="Times New Roman" panose="02020603050405020304" pitchFamily="18" charset="0"/>
                <a:ea typeface="宋体" panose="02010600030101010101" pitchFamily="2" charset="-122"/>
                <a:cs typeface="Times New Roman" panose="02020603050405020304" pitchFamily="18" charset="0"/>
              </a:rPr>
              <a:t>0</a:t>
            </a:r>
            <a:r>
              <a:rPr sz="1800" dirty="0">
                <a:latin typeface="宋体" panose="02010600030101010101" pitchFamily="2" charset="-122"/>
                <a:ea typeface="宋体" panose="02010600030101010101" pitchFamily="2" charset="-122"/>
              </a:rPr>
              <a:t>后，拆去电源，问:</a:t>
            </a:r>
          </a:p>
          <a:p>
            <a:pPr marL="0" indent="0"/>
            <a:r>
              <a:rPr sz="1800" dirty="0">
                <a:latin typeface="宋体" panose="02010600030101010101" pitchFamily="2" charset="-122"/>
                <a:ea typeface="宋体" panose="02010600030101010101" pitchFamily="2" charset="-122"/>
              </a:rPr>
              <a:t>(1)</a:t>
            </a:r>
            <a:r>
              <a:rPr sz="1800" dirty="0">
                <a:latin typeface="Times New Roman" panose="02020603050405020304" pitchFamily="18" charset="0"/>
                <a:ea typeface="宋体" panose="02010600030101010101" pitchFamily="2" charset="-122"/>
                <a:cs typeface="Times New Roman" panose="02020603050405020304" pitchFamily="18" charset="0"/>
              </a:rPr>
              <a:t> </a:t>
            </a:r>
            <a:r>
              <a:rPr sz="1800" i="1" dirty="0">
                <a:latin typeface="Times New Roman" panose="02020603050405020304" pitchFamily="18" charset="0"/>
                <a:ea typeface="宋体" panose="02010600030101010101" pitchFamily="2" charset="-122"/>
                <a:cs typeface="Times New Roman" panose="02020603050405020304" pitchFamily="18" charset="0"/>
              </a:rPr>
              <a:t>AC、CD、BC</a:t>
            </a:r>
            <a:r>
              <a:rPr sz="1800" dirty="0">
                <a:latin typeface="宋体" panose="02010600030101010101" pitchFamily="2" charset="-122"/>
                <a:ea typeface="宋体" panose="02010600030101010101" pitchFamily="2" charset="-122"/>
              </a:rPr>
              <a:t>间电压各为多少? </a:t>
            </a:r>
            <a:r>
              <a:rPr sz="1800" i="1" dirty="0">
                <a:latin typeface="Times New Roman" panose="02020603050405020304" pitchFamily="18" charset="0"/>
                <a:ea typeface="宋体" panose="02010600030101010101" pitchFamily="2" charset="-122"/>
                <a:cs typeface="Times New Roman" panose="02020603050405020304" pitchFamily="18" charset="0"/>
              </a:rPr>
              <a:t>C、D</a:t>
            </a:r>
            <a:r>
              <a:rPr sz="1800" dirty="0">
                <a:latin typeface="宋体" panose="02010600030101010101" pitchFamily="2" charset="-122"/>
                <a:ea typeface="宋体" panose="02010600030101010101" pitchFamily="2" charset="-122"/>
              </a:rPr>
              <a:t>片上有无电荷? </a:t>
            </a:r>
            <a:r>
              <a:rPr sz="1800" i="1" dirty="0">
                <a:latin typeface="Times New Roman" panose="02020603050405020304" pitchFamily="18" charset="0"/>
                <a:ea typeface="宋体" panose="02010600030101010101" pitchFamily="2" charset="-122"/>
                <a:cs typeface="Times New Roman" panose="02020603050405020304" pitchFamily="18" charset="0"/>
              </a:rPr>
              <a:t>AC、CD、DB</a:t>
            </a:r>
            <a:r>
              <a:rPr sz="1800" dirty="0">
                <a:latin typeface="宋体" panose="02010600030101010101" pitchFamily="2" charset="-122"/>
                <a:ea typeface="宋体" panose="02010600030101010101" pitchFamily="2" charset="-122"/>
              </a:rPr>
              <a:t>间电场强度各为多少?</a:t>
            </a:r>
          </a:p>
          <a:p>
            <a:pPr marL="0" indent="0"/>
            <a:r>
              <a:rPr sz="1800" dirty="0">
                <a:latin typeface="宋体" panose="02010600030101010101" pitchFamily="2" charset="-122"/>
                <a:ea typeface="宋体" panose="02010600030101010101" pitchFamily="2" charset="-122"/>
              </a:rPr>
              <a:t>(2)若将</a:t>
            </a:r>
            <a:r>
              <a:rPr sz="1800" i="1" dirty="0">
                <a:latin typeface="Times New Roman" panose="02020603050405020304" pitchFamily="18" charset="0"/>
                <a:ea typeface="宋体" panose="02010600030101010101" pitchFamily="2" charset="-122"/>
                <a:cs typeface="Times New Roman" panose="02020603050405020304" pitchFamily="18" charset="0"/>
              </a:rPr>
              <a:t>C、D</a:t>
            </a:r>
            <a:r>
              <a:rPr sz="1800" dirty="0">
                <a:latin typeface="宋体" panose="02010600030101010101" pitchFamily="2" charset="-122"/>
                <a:ea typeface="宋体" panose="02010600030101010101" pitchFamily="2" charset="-122"/>
              </a:rPr>
              <a:t>两片用导线连接，再断开，重答(1)问;</a:t>
            </a:r>
          </a:p>
          <a:p>
            <a:pPr marL="0" indent="0"/>
            <a:r>
              <a:rPr sz="1800" dirty="0">
                <a:latin typeface="宋体" panose="02010600030101010101" pitchFamily="2" charset="-122"/>
                <a:ea typeface="宋体" panose="02010600030101010101" pitchFamily="2" charset="-122"/>
              </a:rPr>
              <a:t>(3)若充电前先连接</a:t>
            </a:r>
            <a:r>
              <a:rPr sz="1800" i="1" dirty="0">
                <a:latin typeface="Times New Roman" panose="02020603050405020304" pitchFamily="18" charset="0"/>
                <a:ea typeface="宋体" panose="02010600030101010101" pitchFamily="2" charset="-122"/>
                <a:cs typeface="Times New Roman" panose="02020603050405020304" pitchFamily="18" charset="0"/>
              </a:rPr>
              <a:t>C、D</a:t>
            </a:r>
            <a:r>
              <a:rPr sz="1800" dirty="0">
                <a:latin typeface="宋体" panose="02010600030101010101" pitchFamily="2" charset="-122"/>
                <a:ea typeface="宋体" panose="02010600030101010101" pitchFamily="2" charset="-122"/>
              </a:rPr>
              <a:t>，然后依次拆去电源和</a:t>
            </a:r>
            <a:r>
              <a:rPr sz="1800" i="1" dirty="0">
                <a:latin typeface="+mj-lt"/>
                <a:ea typeface="宋体" panose="02010600030101010101" pitchFamily="2" charset="-122"/>
                <a:cs typeface="+mj-lt"/>
              </a:rPr>
              <a:t>C、D</a:t>
            </a:r>
            <a:r>
              <a:rPr sz="1800" dirty="0">
                <a:latin typeface="宋体" panose="02010600030101010101" pitchFamily="2" charset="-122"/>
                <a:ea typeface="宋体" panose="02010600030101010101" pitchFamily="2" charset="-122"/>
              </a:rPr>
              <a:t>的连接线，再答(1)问;</a:t>
            </a:r>
          </a:p>
          <a:p>
            <a:pPr marL="0" indent="0"/>
            <a:r>
              <a:rPr sz="1800" dirty="0">
                <a:latin typeface="宋体" panose="02010600030101010101" pitchFamily="2" charset="-122"/>
                <a:ea typeface="宋体" panose="02010600030101010101" pitchFamily="2" charset="-122"/>
              </a:rPr>
              <a:t>(4)若继(2)之后，又将</a:t>
            </a:r>
            <a:r>
              <a:rPr sz="1800" i="1" dirty="0">
                <a:latin typeface="+mj-lt"/>
                <a:ea typeface="宋体" panose="02010600030101010101" pitchFamily="2" charset="-122"/>
                <a:cs typeface="+mj-lt"/>
              </a:rPr>
              <a:t>A、B</a:t>
            </a:r>
            <a:r>
              <a:rPr sz="1800" dirty="0">
                <a:latin typeface="宋体" panose="02010600030101010101" pitchFamily="2" charset="-122"/>
                <a:ea typeface="宋体" panose="02010600030101010101" pitchFamily="2" charset="-122"/>
              </a:rPr>
              <a:t>两板用导线短接，再断开，重新回答(1)</a:t>
            </a:r>
            <a:r>
              <a:rPr sz="1800" dirty="0" err="1">
                <a:latin typeface="宋体" panose="02010600030101010101" pitchFamily="2" charset="-122"/>
                <a:ea typeface="宋体" panose="02010600030101010101" pitchFamily="2" charset="-122"/>
              </a:rPr>
              <a:t>中所问</a:t>
            </a:r>
            <a:r>
              <a:rPr lang="zh-CN" sz="1800" dirty="0">
                <a:latin typeface="宋体" panose="02010600030101010101" pitchFamily="2" charset="-122"/>
                <a:ea typeface="宋体" panose="02010600030101010101" pitchFamily="2" charset="-122"/>
              </a:rPr>
              <a:t>。</a:t>
            </a:r>
            <a:endParaRPr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5" name="文本框 104"/>
          <p:cNvSpPr txBox="1"/>
          <p:nvPr/>
        </p:nvSpPr>
        <p:spPr>
          <a:xfrm>
            <a:off x="7037705" y="2728595"/>
            <a:ext cx="2042160" cy="368300"/>
          </a:xfrm>
          <a:prstGeom prst="rect">
            <a:avLst/>
          </a:prstGeom>
          <a:noFill/>
          <a:ln w="9525">
            <a:noFill/>
          </a:ln>
        </p:spPr>
        <p:txBody>
          <a:bodyPr wrap="square">
            <a:spAutoFit/>
          </a:bodyPr>
          <a:lstStyle/>
          <a:p>
            <a:pPr marL="0" indent="0" algn="ctr"/>
            <a:r>
              <a:rPr lang="zh-CN" altLang="en-US" dirty="0">
                <a:latin typeface="宋体" panose="02010600030101010101" pitchFamily="2" charset="-122"/>
                <a:ea typeface="宋体" panose="02010600030101010101" pitchFamily="2" charset="-122"/>
              </a:rPr>
              <a:t>例题</a:t>
            </a:r>
            <a:r>
              <a:rPr lang="en-US" altLang="zh-CN" dirty="0">
                <a:latin typeface="宋体" panose="02010600030101010101" pitchFamily="2" charset="-122"/>
                <a:ea typeface="宋体" panose="02010600030101010101" pitchFamily="2" charset="-122"/>
              </a:rPr>
              <a:t>2</a:t>
            </a:r>
            <a:r>
              <a:rPr lang="zh-CN" sz="1800" b="0" dirty="0">
                <a:ea typeface="宋体" panose="02010600030101010101" pitchFamily="2" charset="-122"/>
              </a:rPr>
              <a:t>示意图</a:t>
            </a:r>
            <a:endParaRPr lang="zh-CN" altLang="en-US" sz="1800" dirty="0"/>
          </a:p>
        </p:txBody>
      </p:sp>
      <p:pic>
        <p:nvPicPr>
          <p:cNvPr id="9" name="图片 8"/>
          <p:cNvPicPr>
            <a:picLocks noChangeAspect="1"/>
          </p:cNvPicPr>
          <p:nvPr/>
        </p:nvPicPr>
        <p:blipFill>
          <a:blip r:embed="rId3"/>
          <a:stretch>
            <a:fillRect/>
          </a:stretch>
        </p:blipFill>
        <p:spPr>
          <a:xfrm>
            <a:off x="7318041" y="1170099"/>
            <a:ext cx="1379415" cy="15313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二、电容与部分电容</a:t>
            </a:r>
          </a:p>
        </p:txBody>
      </p:sp>
      <p:sp>
        <p:nvSpPr>
          <p:cNvPr id="6" name="灯片编号占位符 5"/>
          <p:cNvSpPr>
            <a:spLocks noGrp="1"/>
          </p:cNvSpPr>
          <p:nvPr>
            <p:ph type="sldNum" sz="quarter" idx="12"/>
          </p:nvPr>
        </p:nvSpPr>
        <p:spPr/>
        <p:txBody>
          <a:bodyPr/>
          <a:lstStyle/>
          <a:p>
            <a:pPr>
              <a:defRPr/>
            </a:pPr>
            <a:fld id="{62DFB493-5F5E-4297-B778-4E7C69DFDE46}" type="slidenum">
              <a:rPr lang="en-US" altLang="zh-CN" smtClean="0"/>
              <a:t>9</a:t>
            </a:fld>
            <a:endParaRPr lang="zh-CN" dirty="0"/>
          </a:p>
        </p:txBody>
      </p:sp>
      <p:sp>
        <p:nvSpPr>
          <p:cNvPr id="102" name="文本框 101"/>
          <p:cNvSpPr txBox="1"/>
          <p:nvPr/>
        </p:nvSpPr>
        <p:spPr>
          <a:xfrm>
            <a:off x="790575" y="1203960"/>
            <a:ext cx="7867650" cy="645160"/>
          </a:xfrm>
          <a:prstGeom prst="rect">
            <a:avLst/>
          </a:prstGeom>
          <a:noFill/>
          <a:ln w="9525">
            <a:noFill/>
          </a:ln>
        </p:spPr>
        <p:txBody>
          <a:bodyPr wrap="square">
            <a:spAutoFit/>
          </a:bodyPr>
          <a:lstStyle/>
          <a:p>
            <a:pPr marL="0" indent="0"/>
            <a:r>
              <a:rPr lang="zh-CN" altLang="en-US" sz="1800" b="1" dirty="0">
                <a:ea typeface="宋体" panose="02010600030101010101" pitchFamily="2" charset="-122"/>
              </a:rPr>
              <a:t>解：</a:t>
            </a:r>
            <a:r>
              <a:rPr lang="zh-CN" sz="1800" b="0" dirty="0">
                <a:ea typeface="宋体" panose="02010600030101010101" pitchFamily="2" charset="-122"/>
              </a:rPr>
              <a:t>1）定性分析</a:t>
            </a:r>
          </a:p>
          <a:p>
            <a:endParaRPr lang="zh-CN" altLang="en-US" sz="1800" dirty="0"/>
          </a:p>
        </p:txBody>
      </p:sp>
      <p:sp>
        <p:nvSpPr>
          <p:cNvPr id="105" name="文本框 104"/>
          <p:cNvSpPr txBox="1"/>
          <p:nvPr/>
        </p:nvSpPr>
        <p:spPr>
          <a:xfrm>
            <a:off x="1050925" y="1573530"/>
            <a:ext cx="5707380" cy="368300"/>
          </a:xfrm>
          <a:prstGeom prst="rect">
            <a:avLst/>
          </a:prstGeom>
          <a:noFill/>
          <a:ln w="9525">
            <a:noFill/>
          </a:ln>
        </p:spPr>
        <p:txBody>
          <a:bodyPr wrap="square">
            <a:spAutoFit/>
          </a:bodyPr>
          <a:lstStyle/>
          <a:p>
            <a:pPr marL="0" indent="0"/>
            <a:r>
              <a:rPr lang="zh-CN" altLang="en-US" sz="1800" b="0" dirty="0">
                <a:ea typeface="宋体" panose="02010600030101010101" pitchFamily="2" charset="-122"/>
              </a:rPr>
              <a:t>平</a:t>
            </a:r>
            <a:r>
              <a:rPr lang="zh-CN" sz="1800" b="0" dirty="0">
                <a:ea typeface="宋体" panose="02010600030101010101" pitchFamily="2" charset="-122"/>
              </a:rPr>
              <a:t>行板电容器电荷、电压、电场强度之间的关系为：</a:t>
            </a:r>
            <a:endParaRPr lang="zh-CN" altLang="en-US" sz="1800" dirty="0"/>
          </a:p>
        </p:txBody>
      </p:sp>
      <p:graphicFrame>
        <p:nvGraphicFramePr>
          <p:cNvPr id="7" name="对象 6"/>
          <p:cNvGraphicFramePr>
            <a:graphicFrameLocks noChangeAspect="1"/>
          </p:cNvGraphicFramePr>
          <p:nvPr>
            <p:extLst>
              <p:ext uri="{D42A27DB-BD31-4B8C-83A1-F6EECF244321}">
                <p14:modId xmlns:p14="http://schemas.microsoft.com/office/powerpoint/2010/main" val="29777272"/>
              </p:ext>
            </p:extLst>
          </p:nvPr>
        </p:nvGraphicFramePr>
        <p:xfrm>
          <a:off x="2946400" y="2070100"/>
          <a:ext cx="846138" cy="296863"/>
        </p:xfrm>
        <a:graphic>
          <a:graphicData uri="http://schemas.openxmlformats.org/presentationml/2006/ole">
            <mc:AlternateContent xmlns:mc="http://schemas.openxmlformats.org/markup-compatibility/2006">
              <mc:Choice xmlns:v="urn:schemas-microsoft-com:vml" Requires="v">
                <p:oleObj spid="_x0000_s7606" name="Equation" r:id="rId4" imgW="507960" imgH="177480" progId="Equation.DSMT4">
                  <p:embed/>
                </p:oleObj>
              </mc:Choice>
              <mc:Fallback>
                <p:oleObj name="Equation" r:id="rId4" imgW="507960" imgH="177480" progId="Equation.DSMT4">
                  <p:embed/>
                  <p:pic>
                    <p:nvPicPr>
                      <p:cNvPr id="0" name=""/>
                      <p:cNvPicPr/>
                      <p:nvPr/>
                    </p:nvPicPr>
                    <p:blipFill>
                      <a:blip r:embed="rId5"/>
                      <a:stretch>
                        <a:fillRect/>
                      </a:stretch>
                    </p:blipFill>
                    <p:spPr>
                      <a:xfrm>
                        <a:off x="2946400" y="2070100"/>
                        <a:ext cx="846138" cy="2968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796600397"/>
              </p:ext>
            </p:extLst>
          </p:nvPr>
        </p:nvGraphicFramePr>
        <p:xfrm>
          <a:off x="4284663" y="1947863"/>
          <a:ext cx="1516062" cy="593725"/>
        </p:xfrm>
        <a:graphic>
          <a:graphicData uri="http://schemas.openxmlformats.org/presentationml/2006/ole">
            <mc:AlternateContent xmlns:mc="http://schemas.openxmlformats.org/markup-compatibility/2006">
              <mc:Choice xmlns:v="urn:schemas-microsoft-com:vml" Requires="v">
                <p:oleObj spid="_x0000_s7607" name="Equation" r:id="rId6" imgW="1002960" imgH="393480" progId="Equation.DSMT4">
                  <p:embed/>
                </p:oleObj>
              </mc:Choice>
              <mc:Fallback>
                <p:oleObj name="Equation" r:id="rId6" imgW="1002960" imgH="393480" progId="Equation.DSMT4">
                  <p:embed/>
                  <p:pic>
                    <p:nvPicPr>
                      <p:cNvPr id="0" name=""/>
                      <p:cNvPicPr/>
                      <p:nvPr/>
                    </p:nvPicPr>
                    <p:blipFill>
                      <a:blip r:embed="rId7"/>
                      <a:stretch>
                        <a:fillRect/>
                      </a:stretch>
                    </p:blipFill>
                    <p:spPr>
                      <a:xfrm>
                        <a:off x="4284663" y="1947863"/>
                        <a:ext cx="1516062" cy="593725"/>
                      </a:xfrm>
                      <a:prstGeom prst="rect">
                        <a:avLst/>
                      </a:prstGeom>
                    </p:spPr>
                  </p:pic>
                </p:oleObj>
              </mc:Fallback>
            </mc:AlternateContent>
          </a:graphicData>
        </a:graphic>
      </p:graphicFrame>
      <p:pic>
        <p:nvPicPr>
          <p:cNvPr id="8" name="图片 7"/>
          <p:cNvPicPr>
            <a:picLocks noChangeAspect="1"/>
          </p:cNvPicPr>
          <p:nvPr/>
        </p:nvPicPr>
        <p:blipFill>
          <a:blip r:embed="rId8"/>
          <a:stretch>
            <a:fillRect/>
          </a:stretch>
        </p:blipFill>
        <p:spPr>
          <a:xfrm>
            <a:off x="1325687" y="2792040"/>
            <a:ext cx="2534872" cy="2340403"/>
          </a:xfrm>
          <a:prstGeom prst="rect">
            <a:avLst/>
          </a:prstGeom>
        </p:spPr>
      </p:pic>
      <p:sp>
        <p:nvSpPr>
          <p:cNvPr id="9" name="文本框 8"/>
          <p:cNvSpPr txBox="1"/>
          <p:nvPr/>
        </p:nvSpPr>
        <p:spPr>
          <a:xfrm>
            <a:off x="4034830" y="2820011"/>
            <a:ext cx="2697961"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在</a:t>
            </a:r>
            <a:r>
              <a:rPr lang="en-US" altLang="zh-CN" i="1" dirty="0">
                <a:latin typeface="+mj-lt"/>
                <a:ea typeface="宋体" panose="02010600030101010101" pitchFamily="2" charset="-122"/>
              </a:rPr>
              <a:t>A</a:t>
            </a:r>
            <a:r>
              <a:rPr lang="zh-CN" altLang="en-US" dirty="0">
                <a:latin typeface="宋体" panose="02010600030101010101" pitchFamily="2" charset="-122"/>
                <a:ea typeface="宋体" panose="02010600030101010101" pitchFamily="2" charset="-122"/>
              </a:rPr>
              <a:t>极板左边（由</a:t>
            </a:r>
            <a:r>
              <a:rPr lang="en-US" altLang="zh-CN" i="1" dirty="0">
                <a:latin typeface="+mj-lt"/>
                <a:ea typeface="宋体" panose="02010600030101010101" pitchFamily="2" charset="-122"/>
              </a:rPr>
              <a:t>A</a:t>
            </a:r>
            <a:r>
              <a:rPr lang="zh-CN" altLang="en-US" dirty="0">
                <a:latin typeface="宋体" panose="02010600030101010101" pitchFamily="2" charset="-122"/>
                <a:ea typeface="宋体" panose="02010600030101010101" pitchFamily="2" charset="-122"/>
              </a:rPr>
              <a:t>极板上的电荷形成的）电场：</a:t>
            </a:r>
          </a:p>
        </p:txBody>
      </p:sp>
      <p:graphicFrame>
        <p:nvGraphicFramePr>
          <p:cNvPr id="10" name="对象 9"/>
          <p:cNvGraphicFramePr>
            <a:graphicFrameLocks noChangeAspect="1"/>
          </p:cNvGraphicFramePr>
          <p:nvPr>
            <p:extLst>
              <p:ext uri="{D42A27DB-BD31-4B8C-83A1-F6EECF244321}">
                <p14:modId xmlns:p14="http://schemas.microsoft.com/office/powerpoint/2010/main" val="3722150937"/>
              </p:ext>
            </p:extLst>
          </p:nvPr>
        </p:nvGraphicFramePr>
        <p:xfrm>
          <a:off x="6907062" y="2817911"/>
          <a:ext cx="1324931" cy="958232"/>
        </p:xfrm>
        <a:graphic>
          <a:graphicData uri="http://schemas.openxmlformats.org/presentationml/2006/ole">
            <mc:AlternateContent xmlns:mc="http://schemas.openxmlformats.org/markup-compatibility/2006">
              <mc:Choice xmlns:v="urn:schemas-microsoft-com:vml" Requires="v">
                <p:oleObj spid="_x0000_s7608" name="AxMath" r:id="rId9" imgW="786240" imgH="568440" progId="Equation.AxMath">
                  <p:embed/>
                </p:oleObj>
              </mc:Choice>
              <mc:Fallback>
                <p:oleObj name="AxMath" r:id="rId9" imgW="786240" imgH="568440" progId="Equation.AxMath">
                  <p:embed/>
                  <p:pic>
                    <p:nvPicPr>
                      <p:cNvPr id="0" name=""/>
                      <p:cNvPicPr/>
                      <p:nvPr/>
                    </p:nvPicPr>
                    <p:blipFill>
                      <a:blip r:embed="rId10"/>
                      <a:stretch>
                        <a:fillRect/>
                      </a:stretch>
                    </p:blipFill>
                    <p:spPr>
                      <a:xfrm>
                        <a:off x="6907062" y="2817911"/>
                        <a:ext cx="1324931" cy="958232"/>
                      </a:xfrm>
                      <a:prstGeom prst="rect">
                        <a:avLst/>
                      </a:prstGeom>
                    </p:spPr>
                  </p:pic>
                </p:oleObj>
              </mc:Fallback>
            </mc:AlternateContent>
          </a:graphicData>
        </a:graphic>
      </p:graphicFrame>
      <p:sp>
        <p:nvSpPr>
          <p:cNvPr id="17" name="文本框 16"/>
          <p:cNvSpPr txBox="1"/>
          <p:nvPr/>
        </p:nvSpPr>
        <p:spPr>
          <a:xfrm>
            <a:off x="3996269" y="3815850"/>
            <a:ext cx="2723506"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在</a:t>
            </a:r>
            <a:r>
              <a:rPr lang="en-US" altLang="zh-CN" i="1" dirty="0">
                <a:latin typeface="+mj-lt"/>
                <a:ea typeface="宋体" panose="02010600030101010101" pitchFamily="2" charset="-122"/>
              </a:rPr>
              <a:t>B</a:t>
            </a:r>
            <a:r>
              <a:rPr lang="zh-CN" altLang="en-US" dirty="0">
                <a:latin typeface="宋体" panose="02010600030101010101" pitchFamily="2" charset="-122"/>
                <a:ea typeface="宋体" panose="02010600030101010101" pitchFamily="2" charset="-122"/>
              </a:rPr>
              <a:t>极板右边（由</a:t>
            </a:r>
            <a:r>
              <a:rPr lang="en-US" altLang="zh-CN" i="1" dirty="0">
                <a:latin typeface="+mj-lt"/>
                <a:ea typeface="宋体" panose="02010600030101010101" pitchFamily="2" charset="-122"/>
              </a:rPr>
              <a:t>B</a:t>
            </a:r>
            <a:r>
              <a:rPr lang="zh-CN" altLang="en-US" dirty="0">
                <a:latin typeface="宋体" panose="02010600030101010101" pitchFamily="2" charset="-122"/>
                <a:ea typeface="宋体" panose="02010600030101010101" pitchFamily="2" charset="-122"/>
              </a:rPr>
              <a:t>极板上的电荷形成的）电场：</a:t>
            </a:r>
          </a:p>
        </p:txBody>
      </p:sp>
      <p:graphicFrame>
        <p:nvGraphicFramePr>
          <p:cNvPr id="18" name="对象 17"/>
          <p:cNvGraphicFramePr>
            <a:graphicFrameLocks noChangeAspect="1"/>
          </p:cNvGraphicFramePr>
          <p:nvPr>
            <p:extLst>
              <p:ext uri="{D42A27DB-BD31-4B8C-83A1-F6EECF244321}">
                <p14:modId xmlns:p14="http://schemas.microsoft.com/office/powerpoint/2010/main" val="1231169398"/>
              </p:ext>
            </p:extLst>
          </p:nvPr>
        </p:nvGraphicFramePr>
        <p:xfrm>
          <a:off x="6907062" y="3859728"/>
          <a:ext cx="1324931" cy="958232"/>
        </p:xfrm>
        <a:graphic>
          <a:graphicData uri="http://schemas.openxmlformats.org/presentationml/2006/ole">
            <mc:AlternateContent xmlns:mc="http://schemas.openxmlformats.org/markup-compatibility/2006">
              <mc:Choice xmlns:v="urn:schemas-microsoft-com:vml" Requires="v">
                <p:oleObj spid="_x0000_s7609" name="AxMath" r:id="rId11" imgW="786240" imgH="568440" progId="Equation.AxMath">
                  <p:embed/>
                </p:oleObj>
              </mc:Choice>
              <mc:Fallback>
                <p:oleObj name="AxMath" r:id="rId11" imgW="786240" imgH="568440" progId="Equation.AxMath">
                  <p:embed/>
                  <p:pic>
                    <p:nvPicPr>
                      <p:cNvPr id="0" name=""/>
                      <p:cNvPicPr/>
                      <p:nvPr/>
                    </p:nvPicPr>
                    <p:blipFill>
                      <a:blip r:embed="rId10"/>
                      <a:stretch>
                        <a:fillRect/>
                      </a:stretch>
                    </p:blipFill>
                    <p:spPr>
                      <a:xfrm>
                        <a:off x="6907062" y="3859728"/>
                        <a:ext cx="1324931" cy="958232"/>
                      </a:xfrm>
                      <a:prstGeom prst="rect">
                        <a:avLst/>
                      </a:prstGeom>
                    </p:spPr>
                  </p:pic>
                </p:oleObj>
              </mc:Fallback>
            </mc:AlternateContent>
          </a:graphicData>
        </a:graphic>
      </p:graphicFrame>
      <p:sp>
        <p:nvSpPr>
          <p:cNvPr id="19" name="文本框 18"/>
          <p:cNvSpPr txBox="1"/>
          <p:nvPr/>
        </p:nvSpPr>
        <p:spPr>
          <a:xfrm>
            <a:off x="4437775" y="4817960"/>
            <a:ext cx="183718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在</a:t>
            </a:r>
            <a:r>
              <a:rPr lang="en-US" altLang="zh-CN" i="1" dirty="0">
                <a:latin typeface="+mj-lt"/>
                <a:ea typeface="宋体" panose="02010600030101010101" pitchFamily="2" charset="-122"/>
              </a:rPr>
              <a:t>AB</a:t>
            </a:r>
            <a:r>
              <a:rPr lang="zh-CN" altLang="en-US" dirty="0">
                <a:latin typeface="+mj-lt"/>
                <a:ea typeface="宋体" panose="02010600030101010101" pitchFamily="2" charset="-122"/>
              </a:rPr>
              <a:t>极板之间</a:t>
            </a:r>
            <a:r>
              <a:rPr lang="zh-CN" altLang="en-US" dirty="0">
                <a:latin typeface="宋体" panose="02010600030101010101" pitchFamily="2" charset="-122"/>
                <a:ea typeface="宋体" panose="02010600030101010101" pitchFamily="2" charset="-122"/>
              </a:rPr>
              <a:t>：</a:t>
            </a:r>
          </a:p>
        </p:txBody>
      </p:sp>
      <p:graphicFrame>
        <p:nvGraphicFramePr>
          <p:cNvPr id="20" name="对象 19"/>
          <p:cNvGraphicFramePr>
            <a:graphicFrameLocks noChangeAspect="1"/>
          </p:cNvGraphicFramePr>
          <p:nvPr>
            <p:extLst>
              <p:ext uri="{D42A27DB-BD31-4B8C-83A1-F6EECF244321}">
                <p14:modId xmlns:p14="http://schemas.microsoft.com/office/powerpoint/2010/main" val="1529295741"/>
              </p:ext>
            </p:extLst>
          </p:nvPr>
        </p:nvGraphicFramePr>
        <p:xfrm>
          <a:off x="6907062" y="4769733"/>
          <a:ext cx="1350962" cy="1228725"/>
        </p:xfrm>
        <a:graphic>
          <a:graphicData uri="http://schemas.openxmlformats.org/presentationml/2006/ole">
            <mc:AlternateContent xmlns:mc="http://schemas.openxmlformats.org/markup-compatibility/2006">
              <mc:Choice xmlns:v="urn:schemas-microsoft-com:vml" Requires="v">
                <p:oleObj spid="_x0000_s7610" name="AxMath" r:id="rId12" imgW="801000" imgH="728640" progId="Equation.AxMath">
                  <p:embed/>
                </p:oleObj>
              </mc:Choice>
              <mc:Fallback>
                <p:oleObj name="AxMath" r:id="rId12" imgW="801000" imgH="728640" progId="Equation.AxMath">
                  <p:embed/>
                  <p:pic>
                    <p:nvPicPr>
                      <p:cNvPr id="0" name=""/>
                      <p:cNvPicPr/>
                      <p:nvPr/>
                    </p:nvPicPr>
                    <p:blipFill>
                      <a:blip r:embed="rId13"/>
                      <a:stretch>
                        <a:fillRect/>
                      </a:stretch>
                    </p:blipFill>
                    <p:spPr>
                      <a:xfrm>
                        <a:off x="6907062" y="4769733"/>
                        <a:ext cx="1350962" cy="1228725"/>
                      </a:xfrm>
                      <a:prstGeom prst="rect">
                        <a:avLst/>
                      </a:prstGeom>
                    </p:spPr>
                  </p:pic>
                </p:oleObj>
              </mc:Fallback>
            </mc:AlternateContent>
          </a:graphicData>
        </a:graphic>
      </p:graphicFrame>
      <p:sp>
        <p:nvSpPr>
          <p:cNvPr id="21" name="文本框 20"/>
          <p:cNvSpPr txBox="1"/>
          <p:nvPr/>
        </p:nvSpPr>
        <p:spPr>
          <a:xfrm>
            <a:off x="1809323" y="5629126"/>
            <a:ext cx="2172748" cy="369332"/>
          </a:xfrm>
          <a:prstGeom prst="rect">
            <a:avLst/>
          </a:prstGeom>
          <a:noFill/>
        </p:spPr>
        <p:txBody>
          <a:bodyPr wrap="square" rtlCol="0">
            <a:spAutoFit/>
          </a:bodyPr>
          <a:lstStyle/>
          <a:p>
            <a:r>
              <a:rPr lang="en-US" altLang="zh-CN" i="1" dirty="0">
                <a:latin typeface="+mj-lt"/>
                <a:ea typeface="宋体" panose="02010600030101010101" pitchFamily="2" charset="-122"/>
              </a:rPr>
              <a:t>AB</a:t>
            </a:r>
            <a:r>
              <a:rPr lang="zh-CN" altLang="en-US" dirty="0">
                <a:latin typeface="+mj-lt"/>
                <a:ea typeface="宋体" panose="02010600030101010101" pitchFamily="2" charset="-122"/>
              </a:rPr>
              <a:t>极板之间电压</a:t>
            </a:r>
            <a:r>
              <a:rPr lang="zh-CN" altLang="en-US" dirty="0">
                <a:latin typeface="宋体" panose="02010600030101010101" pitchFamily="2" charset="-122"/>
                <a:ea typeface="宋体" panose="02010600030101010101" pitchFamily="2" charset="-122"/>
              </a:rPr>
              <a:t>：</a:t>
            </a:r>
          </a:p>
        </p:txBody>
      </p:sp>
      <p:graphicFrame>
        <p:nvGraphicFramePr>
          <p:cNvPr id="22" name="对象 21"/>
          <p:cNvGraphicFramePr>
            <a:graphicFrameLocks noChangeAspect="1"/>
          </p:cNvGraphicFramePr>
          <p:nvPr>
            <p:extLst>
              <p:ext uri="{D42A27DB-BD31-4B8C-83A1-F6EECF244321}">
                <p14:modId xmlns:p14="http://schemas.microsoft.com/office/powerpoint/2010/main" val="4045338673"/>
              </p:ext>
            </p:extLst>
          </p:nvPr>
        </p:nvGraphicFramePr>
        <p:xfrm>
          <a:off x="3737034" y="5544853"/>
          <a:ext cx="1484312" cy="590550"/>
        </p:xfrm>
        <a:graphic>
          <a:graphicData uri="http://schemas.openxmlformats.org/presentationml/2006/ole">
            <mc:AlternateContent xmlns:mc="http://schemas.openxmlformats.org/markup-compatibility/2006">
              <mc:Choice xmlns:v="urn:schemas-microsoft-com:vml" Requires="v">
                <p:oleObj spid="_x0000_s7611" name="AxMath" r:id="rId14" imgW="880920" imgH="351000" progId="Equation.AxMath">
                  <p:embed/>
                </p:oleObj>
              </mc:Choice>
              <mc:Fallback>
                <p:oleObj name="AxMath" r:id="rId14" imgW="880920" imgH="351000" progId="Equation.AxMath">
                  <p:embed/>
                  <p:pic>
                    <p:nvPicPr>
                      <p:cNvPr id="0" name=""/>
                      <p:cNvPicPr/>
                      <p:nvPr/>
                    </p:nvPicPr>
                    <p:blipFill>
                      <a:blip r:embed="rId15"/>
                      <a:stretch>
                        <a:fillRect/>
                      </a:stretch>
                    </p:blipFill>
                    <p:spPr>
                      <a:xfrm>
                        <a:off x="3737034" y="5544853"/>
                        <a:ext cx="1484312" cy="59055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自定义 5">
      <a:majorFont>
        <a:latin typeface="Times New Roman"/>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自定义 5">
      <a:majorFont>
        <a:latin typeface="Times New Roman"/>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1932</TotalTime>
  <Words>3864</Words>
  <Application>Microsoft Office PowerPoint</Application>
  <PresentationFormat>全屏显示(4:3)</PresentationFormat>
  <Paragraphs>437</Paragraphs>
  <Slides>45</Slides>
  <Notes>41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5</vt:i4>
      </vt:variant>
      <vt:variant>
        <vt:lpstr>幻灯片标题</vt:lpstr>
      </vt:variant>
      <vt:variant>
        <vt:i4>45</vt:i4>
      </vt:variant>
    </vt:vector>
  </HeadingPairs>
  <TitlesOfParts>
    <vt:vector size="60" baseType="lpstr">
      <vt:lpstr>黑体</vt:lpstr>
      <vt:lpstr>华文隶书</vt:lpstr>
      <vt:lpstr>宋体</vt:lpstr>
      <vt:lpstr>微软雅黑</vt:lpstr>
      <vt:lpstr>Arial</vt:lpstr>
      <vt:lpstr>Calibri</vt:lpstr>
      <vt:lpstr>Times New Roman</vt:lpstr>
      <vt:lpstr>Wingdings</vt:lpstr>
      <vt:lpstr>Office 主题</vt:lpstr>
      <vt:lpstr>1_Office 主题</vt:lpstr>
      <vt:lpstr>Equation.KSEE3</vt:lpstr>
      <vt:lpstr>Microsoft Visio 2003-2010 Drawing</vt:lpstr>
      <vt:lpstr>AxMath</vt:lpstr>
      <vt:lpstr>Equation</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lc</cp:lastModifiedBy>
  <cp:revision>985</cp:revision>
  <cp:lastPrinted>2019-11-30T09:18:00Z</cp:lastPrinted>
  <dcterms:created xsi:type="dcterms:W3CDTF">2015-09-04T08:06:00Z</dcterms:created>
  <dcterms:modified xsi:type="dcterms:W3CDTF">2020-05-19T01:54:37Z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