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5"/>
  </p:notesMasterIdLst>
  <p:handoutMasterIdLst>
    <p:handoutMasterId r:id="rId66"/>
  </p:handoutMasterIdLst>
  <p:sldIdLst>
    <p:sldId id="731" r:id="rId2"/>
    <p:sldId id="792" r:id="rId3"/>
    <p:sldId id="896" r:id="rId4"/>
    <p:sldId id="864" r:id="rId5"/>
    <p:sldId id="897" r:id="rId6"/>
    <p:sldId id="898" r:id="rId7"/>
    <p:sldId id="899" r:id="rId8"/>
    <p:sldId id="900" r:id="rId9"/>
    <p:sldId id="901" r:id="rId10"/>
    <p:sldId id="903" r:id="rId11"/>
    <p:sldId id="904" r:id="rId12"/>
    <p:sldId id="905" r:id="rId13"/>
    <p:sldId id="906" r:id="rId14"/>
    <p:sldId id="907" r:id="rId15"/>
    <p:sldId id="909" r:id="rId16"/>
    <p:sldId id="902" r:id="rId17"/>
    <p:sldId id="910" r:id="rId18"/>
    <p:sldId id="911" r:id="rId19"/>
    <p:sldId id="912" r:id="rId20"/>
    <p:sldId id="913" r:id="rId21"/>
    <p:sldId id="914" r:id="rId22"/>
    <p:sldId id="915" r:id="rId23"/>
    <p:sldId id="916" r:id="rId24"/>
    <p:sldId id="917" r:id="rId25"/>
    <p:sldId id="918" r:id="rId26"/>
    <p:sldId id="919" r:id="rId27"/>
    <p:sldId id="920" r:id="rId28"/>
    <p:sldId id="923" r:id="rId29"/>
    <p:sldId id="924" r:id="rId30"/>
    <p:sldId id="925" r:id="rId31"/>
    <p:sldId id="957" r:id="rId32"/>
    <p:sldId id="926" r:id="rId33"/>
    <p:sldId id="927" r:id="rId34"/>
    <p:sldId id="928" r:id="rId35"/>
    <p:sldId id="929" r:id="rId36"/>
    <p:sldId id="930" r:id="rId37"/>
    <p:sldId id="931" r:id="rId38"/>
    <p:sldId id="932" r:id="rId39"/>
    <p:sldId id="933" r:id="rId40"/>
    <p:sldId id="934" r:id="rId41"/>
    <p:sldId id="935" r:id="rId42"/>
    <p:sldId id="936" r:id="rId43"/>
    <p:sldId id="937" r:id="rId44"/>
    <p:sldId id="938" r:id="rId45"/>
    <p:sldId id="939" r:id="rId46"/>
    <p:sldId id="940" r:id="rId47"/>
    <p:sldId id="941" r:id="rId48"/>
    <p:sldId id="942" r:id="rId49"/>
    <p:sldId id="943" r:id="rId50"/>
    <p:sldId id="944" r:id="rId51"/>
    <p:sldId id="945" r:id="rId52"/>
    <p:sldId id="946" r:id="rId53"/>
    <p:sldId id="947" r:id="rId54"/>
    <p:sldId id="948" r:id="rId55"/>
    <p:sldId id="949" r:id="rId56"/>
    <p:sldId id="950" r:id="rId57"/>
    <p:sldId id="951" r:id="rId58"/>
    <p:sldId id="952" r:id="rId59"/>
    <p:sldId id="953" r:id="rId60"/>
    <p:sldId id="954" r:id="rId61"/>
    <p:sldId id="955" r:id="rId62"/>
    <p:sldId id="956" r:id="rId63"/>
    <p:sldId id="886" r:id="rId64"/>
  </p:sldIdLst>
  <p:sldSz cx="9144000" cy="6858000" type="screen4x3"/>
  <p:notesSz cx="6761163" cy="9942513"/>
  <p:defaultTextStyle>
    <a:defPPr>
      <a:defRPr lang="zh-CN"/>
    </a:defPPr>
    <a:lvl1pPr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1pPr>
    <a:lvl2pPr marL="457200"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2pPr>
    <a:lvl3pPr marL="914400"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3pPr>
    <a:lvl4pPr marL="1371600"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4pPr>
    <a:lvl5pPr marL="1828800"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5pPr>
    <a:lvl6pPr marL="2286000" algn="l" defTabSz="914400" rtl="0" eaLnBrk="1" latinLnBrk="0" hangingPunct="1">
      <a:defRPr kern="1200">
        <a:solidFill>
          <a:schemeClr val="tx1"/>
        </a:solidFill>
        <a:latin typeface="黑体" panose="02010609060101010101" pitchFamily="49" charset="-122"/>
        <a:ea typeface="黑体" panose="02010609060101010101" pitchFamily="49" charset="-122"/>
        <a:cs typeface="+mn-cs"/>
      </a:defRPr>
    </a:lvl6pPr>
    <a:lvl7pPr marL="2743200" algn="l" defTabSz="914400" rtl="0" eaLnBrk="1" latinLnBrk="0" hangingPunct="1">
      <a:defRPr kern="1200">
        <a:solidFill>
          <a:schemeClr val="tx1"/>
        </a:solidFill>
        <a:latin typeface="黑体" panose="02010609060101010101" pitchFamily="49" charset="-122"/>
        <a:ea typeface="黑体" panose="02010609060101010101" pitchFamily="49" charset="-122"/>
        <a:cs typeface="+mn-cs"/>
      </a:defRPr>
    </a:lvl7pPr>
    <a:lvl8pPr marL="3200400" algn="l" defTabSz="914400" rtl="0" eaLnBrk="1" latinLnBrk="0" hangingPunct="1">
      <a:defRPr kern="1200">
        <a:solidFill>
          <a:schemeClr val="tx1"/>
        </a:solidFill>
        <a:latin typeface="黑体" panose="02010609060101010101" pitchFamily="49" charset="-122"/>
        <a:ea typeface="黑体" panose="02010609060101010101" pitchFamily="49" charset="-122"/>
        <a:cs typeface="+mn-cs"/>
      </a:defRPr>
    </a:lvl8pPr>
    <a:lvl9pPr marL="3657600" algn="l" defTabSz="914400" rtl="0" eaLnBrk="1" latinLnBrk="0" hangingPunct="1">
      <a:defRPr kern="1200">
        <a:solidFill>
          <a:schemeClr val="tx1"/>
        </a:solidFill>
        <a:latin typeface="黑体" panose="02010609060101010101" pitchFamily="49" charset="-122"/>
        <a:ea typeface="黑体" panose="02010609060101010101" pitchFamily="49" charset="-122"/>
        <a:cs typeface="+mn-cs"/>
      </a:defRPr>
    </a:lvl9pPr>
  </p:defaultTextStyle>
  <p:extLst>
    <p:ext uri="{521415D9-36F7-43E2-AB2F-B90AF26B5E84}">
      <p14:sectionLst xmlns:p14="http://schemas.microsoft.com/office/powerpoint/2010/main">
        <p14:section name="默认节" id="{86968613-4287-4974-9738-04C54D3E76FC}">
          <p14:sldIdLst>
            <p14:sldId id="731"/>
            <p14:sldId id="792"/>
            <p14:sldId id="896"/>
            <p14:sldId id="864"/>
            <p14:sldId id="897"/>
            <p14:sldId id="898"/>
            <p14:sldId id="899"/>
            <p14:sldId id="900"/>
            <p14:sldId id="901"/>
            <p14:sldId id="903"/>
            <p14:sldId id="904"/>
            <p14:sldId id="905"/>
            <p14:sldId id="906"/>
            <p14:sldId id="907"/>
            <p14:sldId id="909"/>
            <p14:sldId id="902"/>
            <p14:sldId id="910"/>
            <p14:sldId id="911"/>
            <p14:sldId id="912"/>
            <p14:sldId id="913"/>
            <p14:sldId id="914"/>
            <p14:sldId id="915"/>
            <p14:sldId id="916"/>
            <p14:sldId id="917"/>
            <p14:sldId id="918"/>
            <p14:sldId id="919"/>
            <p14:sldId id="920"/>
            <p14:sldId id="923"/>
            <p14:sldId id="924"/>
            <p14:sldId id="925"/>
            <p14:sldId id="957"/>
            <p14:sldId id="926"/>
            <p14:sldId id="927"/>
            <p14:sldId id="928"/>
            <p14:sldId id="929"/>
            <p14:sldId id="930"/>
            <p14:sldId id="931"/>
            <p14:sldId id="932"/>
            <p14:sldId id="933"/>
            <p14:sldId id="934"/>
            <p14:sldId id="935"/>
            <p14:sldId id="936"/>
            <p14:sldId id="937"/>
            <p14:sldId id="938"/>
            <p14:sldId id="939"/>
            <p14:sldId id="940"/>
            <p14:sldId id="941"/>
            <p14:sldId id="942"/>
            <p14:sldId id="943"/>
            <p14:sldId id="944"/>
            <p14:sldId id="945"/>
            <p14:sldId id="946"/>
            <p14:sldId id="947"/>
            <p14:sldId id="948"/>
            <p14:sldId id="949"/>
            <p14:sldId id="950"/>
            <p14:sldId id="951"/>
            <p14:sldId id="952"/>
            <p14:sldId id="953"/>
            <p14:sldId id="954"/>
            <p14:sldId id="955"/>
            <p14:sldId id="956"/>
            <p14:sldId id="886"/>
          </p14:sldIdLst>
        </p14:section>
      </p14:sectionLst>
    </p:ext>
    <p:ext uri="{EFAFB233-063F-42B5-8137-9DF3F51BA10A}">
      <p15:sldGuideLst xmlns:p15="http://schemas.microsoft.com/office/powerpoint/2012/main">
        <p15:guide id="1" pos="1292" userDrawn="1">
          <p15:clr>
            <a:srgbClr val="A4A3A4"/>
          </p15:clr>
        </p15:guide>
        <p15:guide id="2" pos="4468" userDrawn="1">
          <p15:clr>
            <a:srgbClr val="A4A3A4"/>
          </p15:clr>
        </p15:guide>
        <p15:guide id="3" orient="horz" pos="213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李 志宇" initials="李" lastIdx="1" clrIdx="0">
    <p:extLst>
      <p:ext uri="{19B8F6BF-5375-455C-9EA6-DF929625EA0E}">
        <p15:presenceInfo xmlns:p15="http://schemas.microsoft.com/office/powerpoint/2012/main" userId="9e7f6b86354b8c0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0C0"/>
    <a:srgbClr val="1557AE"/>
    <a:srgbClr val="3A97D7"/>
    <a:srgbClr val="FFFFFF"/>
    <a:srgbClr val="E6E6E6"/>
    <a:srgbClr val="E97C30"/>
    <a:srgbClr val="E87E04"/>
    <a:srgbClr val="FFC000"/>
    <a:srgbClr val="1F4E79"/>
    <a:srgbClr val="4269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93" autoAdjust="0"/>
    <p:restoredTop sz="95238" autoAdjust="0"/>
  </p:normalViewPr>
  <p:slideViewPr>
    <p:cSldViewPr snapToGrid="0">
      <p:cViewPr varScale="1">
        <p:scale>
          <a:sx n="86" d="100"/>
          <a:sy n="86" d="100"/>
        </p:scale>
        <p:origin x="821" y="67"/>
      </p:cViewPr>
      <p:guideLst>
        <p:guide pos="1292"/>
        <p:guide pos="4468"/>
        <p:guide orient="horz" pos="2137"/>
      </p:guideLst>
    </p:cSldViewPr>
  </p:slideViewPr>
  <p:notesTextViewPr>
    <p:cViewPr>
      <p:scale>
        <a:sx n="1" d="1"/>
        <a:sy n="1" d="1"/>
      </p:scale>
      <p:origin x="0" y="0"/>
    </p:cViewPr>
  </p:notesTextViewPr>
  <p:notesViewPr>
    <p:cSldViewPr snapToGrid="0" showGuides="1">
      <p:cViewPr varScale="1">
        <p:scale>
          <a:sx n="60" d="100"/>
          <a:sy n="60" d="100"/>
        </p:scale>
        <p:origin x="2563" y="53"/>
      </p:cViewPr>
      <p:guideLst/>
    </p:cSldViewPr>
  </p:notesViewPr>
  <p:gridSpacing cx="72005" cy="72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30525" cy="498475"/>
          </a:xfrm>
          <a:prstGeom prst="rect">
            <a:avLst/>
          </a:prstGeom>
        </p:spPr>
        <p:txBody>
          <a:bodyPr vert="horz" lIns="91440" tIns="45720" rIns="91440" bIns="45720" rtlCol="0"/>
          <a:lstStyle>
            <a:lvl1pPr algn="l" eaLnBrk="1" fontAlgn="auto" hangingPunct="1">
              <a:buFont typeface="Arial" panose="020B0604020202020204" pitchFamily="34" charset="0"/>
              <a:buNone/>
              <a:defRPr sz="1200" noProof="1"/>
            </a:lvl1pPr>
          </a:lstStyle>
          <a:p>
            <a:pPr>
              <a:defRPr/>
            </a:pPr>
            <a:endParaRPr lang="zh-CN" altLang="en-US"/>
          </a:p>
        </p:txBody>
      </p:sp>
      <p:sp>
        <p:nvSpPr>
          <p:cNvPr id="3" name="日期占位符 2"/>
          <p:cNvSpPr>
            <a:spLocks noGrp="1"/>
          </p:cNvSpPr>
          <p:nvPr>
            <p:ph type="dt" sz="quarter" idx="1"/>
          </p:nvPr>
        </p:nvSpPr>
        <p:spPr>
          <a:xfrm>
            <a:off x="3829050" y="0"/>
            <a:ext cx="2930525" cy="498475"/>
          </a:xfrm>
          <a:prstGeom prst="rect">
            <a:avLst/>
          </a:prstGeom>
        </p:spPr>
        <p:txBody>
          <a:bodyPr vert="horz" lIns="91440" tIns="45720" rIns="91440" bIns="45720" rtlCol="0"/>
          <a:lstStyle>
            <a:lvl1pPr algn="r" eaLnBrk="1" fontAlgn="auto" hangingPunct="1">
              <a:buFont typeface="Arial" panose="020B0604020202020204" pitchFamily="34" charset="0"/>
              <a:buNone/>
              <a:defRPr sz="1200" noProof="1">
                <a:latin typeface="+mn-lt"/>
                <a:ea typeface="+mn-ea"/>
              </a:defRPr>
            </a:lvl1pPr>
          </a:lstStyle>
          <a:p>
            <a:pPr>
              <a:defRPr/>
            </a:pPr>
            <a:fld id="{E28C075F-77E8-4AB7-B8D7-B67C0147F6D9}" type="datetimeFigureOut">
              <a:rPr lang="zh-CN" altLang="en-US"/>
              <a:pPr>
                <a:defRPr/>
              </a:pPr>
              <a:t>2020/5/20</a:t>
            </a:fld>
            <a:endParaRPr lang="zh-CN" altLang="en-US">
              <a:latin typeface="黑体" panose="02010609060101010101" pitchFamily="49" charset="-122"/>
              <a:ea typeface="黑体" panose="02010609060101010101" pitchFamily="49" charset="-122"/>
            </a:endParaRPr>
          </a:p>
        </p:txBody>
      </p:sp>
      <p:sp>
        <p:nvSpPr>
          <p:cNvPr id="4" name="页脚占位符 3"/>
          <p:cNvSpPr>
            <a:spLocks noGrp="1"/>
          </p:cNvSpPr>
          <p:nvPr>
            <p:ph type="ftr" sz="quarter" idx="2"/>
          </p:nvPr>
        </p:nvSpPr>
        <p:spPr>
          <a:xfrm>
            <a:off x="0" y="9444038"/>
            <a:ext cx="2930525" cy="498475"/>
          </a:xfrm>
          <a:prstGeom prst="rect">
            <a:avLst/>
          </a:prstGeom>
        </p:spPr>
        <p:txBody>
          <a:bodyPr vert="horz" lIns="91440" tIns="45720" rIns="91440" bIns="45720" rtlCol="0" anchor="b"/>
          <a:lstStyle>
            <a:lvl1pPr algn="l" eaLnBrk="1" fontAlgn="auto" hangingPunct="1">
              <a:buFont typeface="Arial" panose="020B0604020202020204" pitchFamily="34" charset="0"/>
              <a:buNone/>
              <a:defRPr sz="1200" noProof="1"/>
            </a:lvl1pPr>
          </a:lstStyle>
          <a:p>
            <a:pPr>
              <a:defRPr/>
            </a:pPr>
            <a:endParaRPr lang="zh-CN" altLang="en-US"/>
          </a:p>
        </p:txBody>
      </p:sp>
      <p:sp>
        <p:nvSpPr>
          <p:cNvPr id="5" name="灯片编号占位符 4"/>
          <p:cNvSpPr>
            <a:spLocks noGrp="1"/>
          </p:cNvSpPr>
          <p:nvPr>
            <p:ph type="sldNum" sz="quarter" idx="3"/>
          </p:nvPr>
        </p:nvSpPr>
        <p:spPr>
          <a:xfrm>
            <a:off x="3829050" y="9444038"/>
            <a:ext cx="2930525" cy="498475"/>
          </a:xfrm>
          <a:prstGeom prst="rect">
            <a:avLst/>
          </a:prstGeom>
        </p:spPr>
        <p:txBody>
          <a:bodyPr vert="horz" lIns="91440" tIns="45720" rIns="91440" bIns="45720" rtlCol="0" anchor="b"/>
          <a:lstStyle>
            <a:lvl1pPr algn="r" eaLnBrk="1" fontAlgn="auto" hangingPunct="1">
              <a:buFont typeface="Arial" panose="020B0604020202020204" pitchFamily="34" charset="0"/>
              <a:buNone/>
              <a:defRPr sz="1200" noProof="1">
                <a:latin typeface="+mn-lt"/>
                <a:ea typeface="+mn-ea"/>
              </a:defRPr>
            </a:lvl1pPr>
          </a:lstStyle>
          <a:p>
            <a:pPr>
              <a:defRPr/>
            </a:pPr>
            <a:fld id="{7CD698F9-1FC0-4678-BD71-076289988B72}" type="slidenum">
              <a:rPr lang="zh-CN" altLang="en-US"/>
              <a:pPr>
                <a:defRPr/>
              </a:pPr>
              <a:t>‹#›</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287271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30525" cy="498475"/>
          </a:xfrm>
          <a:prstGeom prst="rect">
            <a:avLst/>
          </a:prstGeom>
        </p:spPr>
        <p:txBody>
          <a:bodyPr vert="horz" lIns="91440" tIns="45720" rIns="91440" bIns="45720" rtlCol="0"/>
          <a:lstStyle>
            <a:lvl1pPr algn="l" eaLnBrk="1" fontAlgn="auto" hangingPunct="1">
              <a:buFont typeface="Arial" panose="020B0604020202020204" pitchFamily="34" charset="0"/>
              <a:buNone/>
              <a:defRPr sz="1200" noProof="1"/>
            </a:lvl1pPr>
          </a:lstStyle>
          <a:p>
            <a:pPr>
              <a:defRPr/>
            </a:pPr>
            <a:endParaRPr lang="zh-CN" altLang="en-US"/>
          </a:p>
        </p:txBody>
      </p:sp>
      <p:sp>
        <p:nvSpPr>
          <p:cNvPr id="3" name="日期占位符 2"/>
          <p:cNvSpPr>
            <a:spLocks noGrp="1"/>
          </p:cNvSpPr>
          <p:nvPr>
            <p:ph type="dt" idx="1"/>
          </p:nvPr>
        </p:nvSpPr>
        <p:spPr>
          <a:xfrm>
            <a:off x="3829050" y="0"/>
            <a:ext cx="2930525" cy="498475"/>
          </a:xfrm>
          <a:prstGeom prst="rect">
            <a:avLst/>
          </a:prstGeom>
        </p:spPr>
        <p:txBody>
          <a:bodyPr vert="horz" lIns="91440" tIns="45720" rIns="91440" bIns="45720" rtlCol="0"/>
          <a:lstStyle>
            <a:lvl1pPr algn="r" eaLnBrk="1" fontAlgn="auto" hangingPunct="1">
              <a:buFont typeface="Arial" panose="020B0604020202020204" pitchFamily="34" charset="0"/>
              <a:buNone/>
              <a:defRPr sz="1200" noProof="1">
                <a:latin typeface="+mn-lt"/>
                <a:ea typeface="+mn-ea"/>
              </a:defRPr>
            </a:lvl1pPr>
          </a:lstStyle>
          <a:p>
            <a:pPr>
              <a:defRPr/>
            </a:pPr>
            <a:fld id="{E8D66B94-9F8D-44C0-9B4F-FC0C290439FF}" type="datetimeFigureOut">
              <a:rPr lang="zh-CN" altLang="en-US"/>
              <a:pPr>
                <a:defRPr/>
              </a:pPr>
              <a:t>2020/5/20</a:t>
            </a:fld>
            <a:endParaRPr lang="zh-CN" altLang="en-US">
              <a:latin typeface="黑体" panose="02010609060101010101" pitchFamily="49" charset="-122"/>
              <a:ea typeface="黑体" panose="02010609060101010101" pitchFamily="49" charset="-122"/>
            </a:endParaRPr>
          </a:p>
        </p:txBody>
      </p:sp>
      <p:sp>
        <p:nvSpPr>
          <p:cNvPr id="39940" name="幻灯片图像占位符 3"/>
          <p:cNvSpPr>
            <a:spLocks noGrp="1" noRot="1" noChangeAspect="1" noChangeArrowheads="1"/>
          </p:cNvSpPr>
          <p:nvPr>
            <p:ph type="sldImg" idx="4294967295"/>
          </p:nvPr>
        </p:nvSpPr>
        <p:spPr bwMode="auto">
          <a:xfrm>
            <a:off x="1144588" y="1243013"/>
            <a:ext cx="4471987" cy="3355975"/>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31749" name="备注占位符 4"/>
          <p:cNvSpPr>
            <a:spLocks noGrp="1" noChangeArrowheads="1"/>
          </p:cNvSpPr>
          <p:nvPr>
            <p:ph type="body" sz="quarter" idx="4294967295"/>
          </p:nvPr>
        </p:nvSpPr>
        <p:spPr bwMode="auto">
          <a:xfrm>
            <a:off x="676275" y="4784725"/>
            <a:ext cx="5408613"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44038"/>
            <a:ext cx="2930525" cy="498475"/>
          </a:xfrm>
          <a:prstGeom prst="rect">
            <a:avLst/>
          </a:prstGeom>
        </p:spPr>
        <p:txBody>
          <a:bodyPr vert="horz" lIns="91440" tIns="45720" rIns="91440" bIns="45720" rtlCol="0" anchor="b"/>
          <a:lstStyle>
            <a:lvl1pPr algn="l" eaLnBrk="1" fontAlgn="auto" hangingPunct="1">
              <a:buFont typeface="Arial" panose="020B0604020202020204" pitchFamily="34" charset="0"/>
              <a:buNone/>
              <a:defRPr sz="1200" noProof="1"/>
            </a:lvl1pPr>
          </a:lstStyle>
          <a:p>
            <a:pPr>
              <a:defRPr/>
            </a:pPr>
            <a:endParaRPr lang="zh-CN" altLang="en-US"/>
          </a:p>
        </p:txBody>
      </p:sp>
      <p:sp>
        <p:nvSpPr>
          <p:cNvPr id="7" name="灯片编号占位符 6"/>
          <p:cNvSpPr>
            <a:spLocks noGrp="1"/>
          </p:cNvSpPr>
          <p:nvPr>
            <p:ph type="sldNum" sz="quarter" idx="5"/>
          </p:nvPr>
        </p:nvSpPr>
        <p:spPr>
          <a:xfrm>
            <a:off x="3829050" y="9444038"/>
            <a:ext cx="2930525" cy="498475"/>
          </a:xfrm>
          <a:prstGeom prst="rect">
            <a:avLst/>
          </a:prstGeom>
        </p:spPr>
        <p:txBody>
          <a:bodyPr vert="horz" lIns="91440" tIns="45720" rIns="91440" bIns="45720" rtlCol="0" anchor="b"/>
          <a:lstStyle>
            <a:lvl1pPr algn="r" eaLnBrk="1" fontAlgn="auto" hangingPunct="1">
              <a:buFont typeface="Arial" panose="020B0604020202020204" pitchFamily="34" charset="0"/>
              <a:buNone/>
              <a:defRPr sz="1200" noProof="1">
                <a:latin typeface="+mn-lt"/>
                <a:ea typeface="+mn-ea"/>
              </a:defRPr>
            </a:lvl1pPr>
          </a:lstStyle>
          <a:p>
            <a:pPr>
              <a:defRPr/>
            </a:pPr>
            <a:fld id="{7D9CF608-9E81-4F9F-B0DE-868D5200E9C5}" type="slidenum">
              <a:rPr lang="zh-CN" altLang="en-US"/>
              <a:pPr>
                <a:defRPr/>
              </a:pPr>
              <a:t>‹#›</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68627464"/>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ln/>
        </p:spPr>
      </p:sp>
      <p:sp>
        <p:nvSpPr>
          <p:cNvPr id="45059" name="备注占位符 2"/>
          <p:cNvSpPr>
            <a:spLocks noGrp="1"/>
          </p:cNvSpPr>
          <p:nvPr>
            <p:ph type="body" idx="1"/>
          </p:nvPr>
        </p:nvSpPr>
        <p:spPr>
          <a:noFill/>
        </p:spPr>
        <p:txBody>
          <a:bodyPr/>
          <a:lstStyle/>
          <a:p>
            <a:endParaRPr lang="zh-CN" altLang="en-US"/>
          </a:p>
        </p:txBody>
      </p:sp>
      <p:sp>
        <p:nvSpPr>
          <p:cNvPr id="4" name="灯片编号占位符 3"/>
          <p:cNvSpPr>
            <a:spLocks noGrp="1"/>
          </p:cNvSpPr>
          <p:nvPr>
            <p:ph type="sldNum" sz="quarter" idx="5"/>
          </p:nvPr>
        </p:nvSpPr>
        <p:spPr/>
        <p:txBody>
          <a:bodyPr/>
          <a:lstStyle/>
          <a:p>
            <a:pPr>
              <a:defRPr/>
            </a:pPr>
            <a:fld id="{CEC1DF35-2508-4E4B-96E5-1D16C83DED03}" type="slidenum">
              <a:rPr lang="zh-CN" altLang="en-US" smtClean="0"/>
              <a:pPr>
                <a:defRPr/>
              </a:pPr>
              <a:t>2</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27140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12</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7025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13</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97286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14</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07743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15</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68739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16</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3768093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17</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77850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18</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75809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19</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92197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20</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57786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21</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59930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4</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199522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22</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7846487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23</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653581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24</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176257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25</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65452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26</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8977653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27</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565451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28</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393089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29</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3628003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30</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051620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31</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5700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5</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259907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32</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1176646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33</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387983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34</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475818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35</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819260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36</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6834622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37</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6907927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38</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723047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39</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674694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40</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4949938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41</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653986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6</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213595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42</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4013507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43</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644034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44</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997513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46</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7168452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47</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651296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48</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4487387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49</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341116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50</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278482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51</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1268279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52</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71766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7</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8033208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53</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840303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54</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902208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55</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510252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56</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603227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57</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6880204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58</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8898124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59</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0466554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60</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3054658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61</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3212590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62</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27740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8</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48850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9</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71879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10</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878548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11</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1630802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6783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矩形 1"/>
          <p:cNvSpPr/>
          <p:nvPr userDrawn="1"/>
        </p:nvSpPr>
        <p:spPr>
          <a:xfrm>
            <a:off x="0" y="360363"/>
            <a:ext cx="3240088" cy="53975"/>
          </a:xfrm>
          <a:prstGeom prst="rect">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3" name="矩形 2"/>
          <p:cNvSpPr/>
          <p:nvPr userDrawn="1"/>
        </p:nvSpPr>
        <p:spPr>
          <a:xfrm>
            <a:off x="5905500" y="360363"/>
            <a:ext cx="3240088" cy="53975"/>
          </a:xfrm>
          <a:prstGeom prst="rect">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pic>
        <p:nvPicPr>
          <p:cNvPr id="4" name="图片 3"/>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402856" y="0"/>
            <a:ext cx="2387241" cy="838595"/>
          </a:xfrm>
          <a:prstGeom prst="rect">
            <a:avLst/>
          </a:prstGeom>
        </p:spPr>
      </p:pic>
      <p:sp>
        <p:nvSpPr>
          <p:cNvPr id="5" name="灯片编号占位符 6">
            <a:extLst>
              <a:ext uri="{FF2B5EF4-FFF2-40B4-BE49-F238E27FC236}">
                <a16:creationId xmlns:a16="http://schemas.microsoft.com/office/drawing/2014/main" id="{C8F17743-E4C4-41C5-A26B-B3DA40139F6E}"/>
              </a:ext>
            </a:extLst>
          </p:cNvPr>
          <p:cNvSpPr>
            <a:spLocks noGrp="1"/>
          </p:cNvSpPr>
          <p:nvPr>
            <p:ph type="sldNum" sz="quarter" idx="12"/>
          </p:nvPr>
        </p:nvSpPr>
        <p:spPr>
          <a:xfrm>
            <a:off x="360363" y="6075363"/>
            <a:ext cx="2130425" cy="476250"/>
          </a:xfrm>
        </p:spPr>
        <p:txBody>
          <a:bodyPr/>
          <a:lstStyle>
            <a:lvl1pPr eaLnBrk="1" fontAlgn="auto" hangingPunct="1">
              <a:buFont typeface="Arial" panose="020B0604020202020204" pitchFamily="34" charset="0"/>
              <a:buNone/>
              <a:defRPr sz="1400" noProof="1">
                <a:latin typeface="+mn-lt"/>
                <a:ea typeface="+mn-ea"/>
              </a:defRPr>
            </a:lvl1pPr>
          </a:lstStyle>
          <a:p>
            <a:pPr>
              <a:defRPr/>
            </a:pPr>
            <a:fld id="{62DFB493-5F5E-4297-B778-4E7C69DFDE46}" type="slidenum">
              <a:rPr lang="en-US" altLang="zh-CN" smtClean="0"/>
              <a:pPr>
                <a:defRPr/>
              </a:pPr>
              <a:t>‹#›</a:t>
            </a:fld>
            <a:endParaRPr lang="zh-CN" dirty="0"/>
          </a:p>
        </p:txBody>
      </p:sp>
    </p:spTree>
    <p:extLst>
      <p:ext uri="{BB962C8B-B14F-4D97-AF65-F5344CB8AC3E}">
        <p14:creationId xmlns:p14="http://schemas.microsoft.com/office/powerpoint/2010/main" val="3679595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流程图: 过程 1"/>
          <p:cNvSpPr/>
          <p:nvPr userDrawn="1"/>
        </p:nvSpPr>
        <p:spPr>
          <a:xfrm rot="5400000">
            <a:off x="4486275" y="2200275"/>
            <a:ext cx="171450" cy="9144000"/>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3" name="流程图: 过程 8"/>
          <p:cNvSpPr/>
          <p:nvPr userDrawn="1"/>
        </p:nvSpPr>
        <p:spPr>
          <a:xfrm rot="5400000" flipH="1">
            <a:off x="8183563" y="5738813"/>
            <a:ext cx="328612" cy="1592262"/>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1" fmla="*/ 0 w 10000"/>
              <a:gd name="connsiteY0-2" fmla="*/ 0 h 10000"/>
              <a:gd name="connsiteX1-3" fmla="*/ 10000 w 10000"/>
              <a:gd name="connsiteY1-4" fmla="*/ 0 h 10000"/>
              <a:gd name="connsiteX2-5" fmla="*/ 9474 w 10000"/>
              <a:gd name="connsiteY2-6" fmla="*/ 9062 h 10000"/>
              <a:gd name="connsiteX3-7" fmla="*/ 0 w 10000"/>
              <a:gd name="connsiteY3-8" fmla="*/ 10000 h 10000"/>
              <a:gd name="connsiteX4-9" fmla="*/ 0 w 10000"/>
              <a:gd name="connsiteY4-10" fmla="*/ 0 h 10000"/>
              <a:gd name="connsiteX0-11" fmla="*/ 0 w 10075"/>
              <a:gd name="connsiteY0-12" fmla="*/ 0 h 10000"/>
              <a:gd name="connsiteX1-13" fmla="*/ 10000 w 10075"/>
              <a:gd name="connsiteY1-14" fmla="*/ 0 h 10000"/>
              <a:gd name="connsiteX2-15" fmla="*/ 10028 w 10075"/>
              <a:gd name="connsiteY2-16" fmla="*/ 8891 h 10000"/>
              <a:gd name="connsiteX3-17" fmla="*/ 0 w 10075"/>
              <a:gd name="connsiteY3-18" fmla="*/ 10000 h 10000"/>
              <a:gd name="connsiteX4-19" fmla="*/ 0 w 10075"/>
              <a:gd name="connsiteY4-20" fmla="*/ 0 h 10000"/>
              <a:gd name="connsiteX0-21" fmla="*/ 0 w 10335"/>
              <a:gd name="connsiteY0-22" fmla="*/ 0 h 10000"/>
              <a:gd name="connsiteX1-23" fmla="*/ 10000 w 10335"/>
              <a:gd name="connsiteY1-24" fmla="*/ 0 h 10000"/>
              <a:gd name="connsiteX2-25" fmla="*/ 10305 w 10335"/>
              <a:gd name="connsiteY2-26" fmla="*/ 8891 h 10000"/>
              <a:gd name="connsiteX3-27" fmla="*/ 0 w 10335"/>
              <a:gd name="connsiteY3-28" fmla="*/ 10000 h 10000"/>
              <a:gd name="connsiteX4-29" fmla="*/ 0 w 10335"/>
              <a:gd name="connsiteY4-30" fmla="*/ 0 h 10000"/>
              <a:gd name="connsiteX0-31" fmla="*/ 0 w 10000"/>
              <a:gd name="connsiteY0-32" fmla="*/ 0 h 10000"/>
              <a:gd name="connsiteX1-33" fmla="*/ 10000 w 10000"/>
              <a:gd name="connsiteY1-34" fmla="*/ 0 h 10000"/>
              <a:gd name="connsiteX2-35" fmla="*/ 9751 w 10000"/>
              <a:gd name="connsiteY2-36" fmla="*/ 9062 h 10000"/>
              <a:gd name="connsiteX3-37" fmla="*/ 0 w 10000"/>
              <a:gd name="connsiteY3-38" fmla="*/ 10000 h 10000"/>
              <a:gd name="connsiteX4-39" fmla="*/ 0 w 10000"/>
              <a:gd name="connsiteY4-40" fmla="*/ 0 h 10000"/>
            </a:gdLst>
            <a:ahLst/>
            <a:cxnLst>
              <a:cxn ang="0">
                <a:pos x="connsiteX0-31" y="connsiteY0-32"/>
              </a:cxn>
              <a:cxn ang="0">
                <a:pos x="connsiteX1-33" y="connsiteY1-34"/>
              </a:cxn>
              <a:cxn ang="0">
                <a:pos x="connsiteX2-35" y="connsiteY2-36"/>
              </a:cxn>
              <a:cxn ang="0">
                <a:pos x="connsiteX3-37" y="connsiteY3-38"/>
              </a:cxn>
              <a:cxn ang="0">
                <a:pos x="connsiteX4-39" y="connsiteY4-40"/>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pic>
        <p:nvPicPr>
          <p:cNvPr id="4" name="图片 10"/>
          <p:cNvPicPr>
            <a:picLocks noChangeAspect="1" noChangeArrowheads="1"/>
          </p:cNvPicPr>
          <p:nvPr userDrawn="1"/>
        </p:nvPicPr>
        <p:blipFill>
          <a:blip r:embed="rId2">
            <a:grayscl/>
            <a:biLevel thresh="50000"/>
            <a:extLst>
              <a:ext uri="{28A0092B-C50C-407E-A947-70E740481C1C}">
                <a14:useLocalDpi xmlns:a14="http://schemas.microsoft.com/office/drawing/2010/main" val="0"/>
              </a:ext>
            </a:extLst>
          </a:blip>
          <a:srcRect t="77927" r="53951"/>
          <a:stretch>
            <a:fillRect/>
          </a:stretch>
        </p:blipFill>
        <p:spPr bwMode="auto">
          <a:xfrm>
            <a:off x="7783513" y="6450013"/>
            <a:ext cx="11541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noChangeArrowheads="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rcRect t="6494" r="23326" b="24977"/>
          <a:stretch>
            <a:fillRect/>
          </a:stretch>
        </p:blipFill>
        <p:spPr bwMode="auto">
          <a:xfrm>
            <a:off x="5996289" y="-49229"/>
            <a:ext cx="3140075" cy="2782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灯片编号占位符 6">
            <a:extLst>
              <a:ext uri="{FF2B5EF4-FFF2-40B4-BE49-F238E27FC236}">
                <a16:creationId xmlns:a16="http://schemas.microsoft.com/office/drawing/2014/main" id="{FAC73425-D603-4783-9DD2-8F87994DB8D4}"/>
              </a:ext>
            </a:extLst>
          </p:cNvPr>
          <p:cNvSpPr>
            <a:spLocks noGrp="1"/>
          </p:cNvSpPr>
          <p:nvPr>
            <p:ph type="sldNum" sz="quarter" idx="12"/>
          </p:nvPr>
        </p:nvSpPr>
        <p:spPr>
          <a:xfrm>
            <a:off x="360363" y="6075363"/>
            <a:ext cx="2130425" cy="476250"/>
          </a:xfrm>
        </p:spPr>
        <p:txBody>
          <a:bodyPr/>
          <a:lstStyle>
            <a:lvl1pPr eaLnBrk="1" fontAlgn="auto" hangingPunct="1">
              <a:buFont typeface="Arial" panose="020B0604020202020204" pitchFamily="34" charset="0"/>
              <a:buNone/>
              <a:defRPr sz="1400" noProof="1">
                <a:latin typeface="+mn-lt"/>
                <a:ea typeface="+mn-ea"/>
              </a:defRPr>
            </a:lvl1pPr>
          </a:lstStyle>
          <a:p>
            <a:pPr>
              <a:defRPr/>
            </a:pPr>
            <a:fld id="{62DFB493-5F5E-4297-B778-4E7C69DFDE46}" type="slidenum">
              <a:rPr lang="en-US" altLang="zh-CN" smtClean="0"/>
              <a:pPr>
                <a:defRPr/>
              </a:pPr>
              <a:t>‹#›</a:t>
            </a:fld>
            <a:endParaRPr lang="zh-CN" dirty="0"/>
          </a:p>
        </p:txBody>
      </p:sp>
    </p:spTree>
    <p:extLst>
      <p:ext uri="{BB962C8B-B14F-4D97-AF65-F5344CB8AC3E}">
        <p14:creationId xmlns:p14="http://schemas.microsoft.com/office/powerpoint/2010/main" val="183709122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流程图: 过程 8"/>
          <p:cNvSpPr/>
          <p:nvPr userDrawn="1"/>
        </p:nvSpPr>
        <p:spPr>
          <a:xfrm rot="5400000" flipH="1">
            <a:off x="8183563" y="5738813"/>
            <a:ext cx="328612" cy="1592262"/>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1" fmla="*/ 0 w 10000"/>
              <a:gd name="connsiteY0-2" fmla="*/ 0 h 10000"/>
              <a:gd name="connsiteX1-3" fmla="*/ 10000 w 10000"/>
              <a:gd name="connsiteY1-4" fmla="*/ 0 h 10000"/>
              <a:gd name="connsiteX2-5" fmla="*/ 9474 w 10000"/>
              <a:gd name="connsiteY2-6" fmla="*/ 9062 h 10000"/>
              <a:gd name="connsiteX3-7" fmla="*/ 0 w 10000"/>
              <a:gd name="connsiteY3-8" fmla="*/ 10000 h 10000"/>
              <a:gd name="connsiteX4-9" fmla="*/ 0 w 10000"/>
              <a:gd name="connsiteY4-10" fmla="*/ 0 h 10000"/>
              <a:gd name="connsiteX0-11" fmla="*/ 0 w 10075"/>
              <a:gd name="connsiteY0-12" fmla="*/ 0 h 10000"/>
              <a:gd name="connsiteX1-13" fmla="*/ 10000 w 10075"/>
              <a:gd name="connsiteY1-14" fmla="*/ 0 h 10000"/>
              <a:gd name="connsiteX2-15" fmla="*/ 10028 w 10075"/>
              <a:gd name="connsiteY2-16" fmla="*/ 8891 h 10000"/>
              <a:gd name="connsiteX3-17" fmla="*/ 0 w 10075"/>
              <a:gd name="connsiteY3-18" fmla="*/ 10000 h 10000"/>
              <a:gd name="connsiteX4-19" fmla="*/ 0 w 10075"/>
              <a:gd name="connsiteY4-20" fmla="*/ 0 h 10000"/>
              <a:gd name="connsiteX0-21" fmla="*/ 0 w 10335"/>
              <a:gd name="connsiteY0-22" fmla="*/ 0 h 10000"/>
              <a:gd name="connsiteX1-23" fmla="*/ 10000 w 10335"/>
              <a:gd name="connsiteY1-24" fmla="*/ 0 h 10000"/>
              <a:gd name="connsiteX2-25" fmla="*/ 10305 w 10335"/>
              <a:gd name="connsiteY2-26" fmla="*/ 8891 h 10000"/>
              <a:gd name="connsiteX3-27" fmla="*/ 0 w 10335"/>
              <a:gd name="connsiteY3-28" fmla="*/ 10000 h 10000"/>
              <a:gd name="connsiteX4-29" fmla="*/ 0 w 10335"/>
              <a:gd name="connsiteY4-30" fmla="*/ 0 h 10000"/>
              <a:gd name="connsiteX0-31" fmla="*/ 0 w 10000"/>
              <a:gd name="connsiteY0-32" fmla="*/ 0 h 10000"/>
              <a:gd name="connsiteX1-33" fmla="*/ 10000 w 10000"/>
              <a:gd name="connsiteY1-34" fmla="*/ 0 h 10000"/>
              <a:gd name="connsiteX2-35" fmla="*/ 9751 w 10000"/>
              <a:gd name="connsiteY2-36" fmla="*/ 9062 h 10000"/>
              <a:gd name="connsiteX3-37" fmla="*/ 0 w 10000"/>
              <a:gd name="connsiteY3-38" fmla="*/ 10000 h 10000"/>
              <a:gd name="connsiteX4-39" fmla="*/ 0 w 10000"/>
              <a:gd name="connsiteY4-40" fmla="*/ 0 h 10000"/>
            </a:gdLst>
            <a:ahLst/>
            <a:cxnLst>
              <a:cxn ang="0">
                <a:pos x="connsiteX0-31" y="connsiteY0-32"/>
              </a:cxn>
              <a:cxn ang="0">
                <a:pos x="connsiteX1-33" y="connsiteY1-34"/>
              </a:cxn>
              <a:cxn ang="0">
                <a:pos x="connsiteX2-35" y="connsiteY2-36"/>
              </a:cxn>
              <a:cxn ang="0">
                <a:pos x="connsiteX3-37" y="connsiteY3-38"/>
              </a:cxn>
              <a:cxn ang="0">
                <a:pos x="connsiteX4-39" y="connsiteY4-40"/>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3" name="矩形 3"/>
          <p:cNvSpPr/>
          <p:nvPr userDrawn="1"/>
        </p:nvSpPr>
        <p:spPr>
          <a:xfrm rot="16200000">
            <a:off x="304007" y="311944"/>
            <a:ext cx="811212" cy="800100"/>
          </a:xfrm>
          <a:custGeom>
            <a:avLst/>
            <a:gdLst>
              <a:gd name="connsiteX0" fmla="*/ 0 w 661307"/>
              <a:gd name="connsiteY0" fmla="*/ 0 h 726621"/>
              <a:gd name="connsiteX1" fmla="*/ 661307 w 661307"/>
              <a:gd name="connsiteY1" fmla="*/ 0 h 726621"/>
              <a:gd name="connsiteX2" fmla="*/ 661307 w 661307"/>
              <a:gd name="connsiteY2" fmla="*/ 726621 h 726621"/>
              <a:gd name="connsiteX3" fmla="*/ 0 w 661307"/>
              <a:gd name="connsiteY3" fmla="*/ 726621 h 726621"/>
              <a:gd name="connsiteX4" fmla="*/ 0 w 661307"/>
              <a:gd name="connsiteY4" fmla="*/ 0 h 726621"/>
              <a:gd name="connsiteX0-1" fmla="*/ 0 w 661307"/>
              <a:gd name="connsiteY0-2" fmla="*/ 0 h 726621"/>
              <a:gd name="connsiteX1-3" fmla="*/ 661307 w 661307"/>
              <a:gd name="connsiteY1-4" fmla="*/ 0 h 726621"/>
              <a:gd name="connsiteX2-5" fmla="*/ 661307 w 661307"/>
              <a:gd name="connsiteY2-6" fmla="*/ 726621 h 726621"/>
              <a:gd name="connsiteX3-7" fmla="*/ 326571 w 661307"/>
              <a:gd name="connsiteY3-8" fmla="*/ 718457 h 726621"/>
              <a:gd name="connsiteX4-9" fmla="*/ 0 w 661307"/>
              <a:gd name="connsiteY4-10" fmla="*/ 726621 h 726621"/>
              <a:gd name="connsiteX5" fmla="*/ 0 w 661307"/>
              <a:gd name="connsiteY5" fmla="*/ 0 h 726621"/>
              <a:gd name="connsiteX0-11" fmla="*/ 0 w 661307"/>
              <a:gd name="connsiteY0-12" fmla="*/ 0 h 898071"/>
              <a:gd name="connsiteX1-13" fmla="*/ 661307 w 661307"/>
              <a:gd name="connsiteY1-14" fmla="*/ 0 h 898071"/>
              <a:gd name="connsiteX2-15" fmla="*/ 661307 w 661307"/>
              <a:gd name="connsiteY2-16" fmla="*/ 726621 h 898071"/>
              <a:gd name="connsiteX3-17" fmla="*/ 351063 w 661307"/>
              <a:gd name="connsiteY3-18" fmla="*/ 898071 h 898071"/>
              <a:gd name="connsiteX4-19" fmla="*/ 0 w 661307"/>
              <a:gd name="connsiteY4-20" fmla="*/ 726621 h 898071"/>
              <a:gd name="connsiteX5-21" fmla="*/ 0 w 661307"/>
              <a:gd name="connsiteY5-22" fmla="*/ 0 h 898071"/>
              <a:gd name="connsiteX0-23" fmla="*/ 0 w 661307"/>
              <a:gd name="connsiteY0-24" fmla="*/ 0 h 898071"/>
              <a:gd name="connsiteX1-25" fmla="*/ 661307 w 661307"/>
              <a:gd name="connsiteY1-26" fmla="*/ 0 h 898071"/>
              <a:gd name="connsiteX2-27" fmla="*/ 661307 w 661307"/>
              <a:gd name="connsiteY2-28" fmla="*/ 726621 h 898071"/>
              <a:gd name="connsiteX3-29" fmla="*/ 318406 w 661307"/>
              <a:gd name="connsiteY3-30" fmla="*/ 898071 h 898071"/>
              <a:gd name="connsiteX4-31" fmla="*/ 0 w 661307"/>
              <a:gd name="connsiteY4-32" fmla="*/ 726621 h 898071"/>
              <a:gd name="connsiteX5-33" fmla="*/ 0 w 661307"/>
              <a:gd name="connsiteY5-34" fmla="*/ 0 h 898071"/>
              <a:gd name="connsiteX0-35" fmla="*/ 0 w 661307"/>
              <a:gd name="connsiteY0-36" fmla="*/ 0 h 898071"/>
              <a:gd name="connsiteX1-37" fmla="*/ 661307 w 661307"/>
              <a:gd name="connsiteY1-38" fmla="*/ 0 h 898071"/>
              <a:gd name="connsiteX2-39" fmla="*/ 661307 w 661307"/>
              <a:gd name="connsiteY2-40" fmla="*/ 726621 h 898071"/>
              <a:gd name="connsiteX3-41" fmla="*/ 310242 w 661307"/>
              <a:gd name="connsiteY3-42" fmla="*/ 898071 h 898071"/>
              <a:gd name="connsiteX4-43" fmla="*/ 0 w 661307"/>
              <a:gd name="connsiteY4-44" fmla="*/ 726621 h 898071"/>
              <a:gd name="connsiteX5-45" fmla="*/ 0 w 661307"/>
              <a:gd name="connsiteY5-46" fmla="*/ 0 h 898071"/>
              <a:gd name="connsiteX0-47" fmla="*/ 0 w 661307"/>
              <a:gd name="connsiteY0-48" fmla="*/ 0 h 898071"/>
              <a:gd name="connsiteX1-49" fmla="*/ 661307 w 661307"/>
              <a:gd name="connsiteY1-50" fmla="*/ 0 h 898071"/>
              <a:gd name="connsiteX2-51" fmla="*/ 661307 w 661307"/>
              <a:gd name="connsiteY2-52" fmla="*/ 726621 h 898071"/>
              <a:gd name="connsiteX3-53" fmla="*/ 331673 w 661307"/>
              <a:gd name="connsiteY3-54" fmla="*/ 898071 h 898071"/>
              <a:gd name="connsiteX4-55" fmla="*/ 0 w 661307"/>
              <a:gd name="connsiteY4-56" fmla="*/ 726621 h 898071"/>
              <a:gd name="connsiteX5-57" fmla="*/ 0 w 661307"/>
              <a:gd name="connsiteY5-58" fmla="*/ 0 h 898071"/>
            </a:gdLst>
            <a:ahLst/>
            <a:cxnLst>
              <a:cxn ang="0">
                <a:pos x="connsiteX0-47" y="connsiteY0-48"/>
              </a:cxn>
              <a:cxn ang="0">
                <a:pos x="connsiteX1-49" y="connsiteY1-50"/>
              </a:cxn>
              <a:cxn ang="0">
                <a:pos x="connsiteX2-51" y="connsiteY2-52"/>
              </a:cxn>
              <a:cxn ang="0">
                <a:pos x="connsiteX3-53" y="connsiteY3-54"/>
              </a:cxn>
              <a:cxn ang="0">
                <a:pos x="connsiteX4-55" y="connsiteY4-56"/>
              </a:cxn>
              <a:cxn ang="0">
                <a:pos x="connsiteX5-57" y="connsiteY5-58"/>
              </a:cxn>
            </a:cxnLst>
            <a:rect l="l" t="t" r="r" b="b"/>
            <a:pathLst>
              <a:path w="661307" h="898071">
                <a:moveTo>
                  <a:pt x="0" y="0"/>
                </a:moveTo>
                <a:lnTo>
                  <a:pt x="661307" y="0"/>
                </a:lnTo>
                <a:lnTo>
                  <a:pt x="661307" y="726621"/>
                </a:lnTo>
                <a:lnTo>
                  <a:pt x="331673" y="898071"/>
                </a:lnTo>
                <a:lnTo>
                  <a:pt x="0" y="726621"/>
                </a:lnTo>
                <a:lnTo>
                  <a:pt x="0" y="0"/>
                </a:lnTo>
                <a:close/>
              </a:path>
            </a:pathLst>
          </a:custGeom>
          <a:solidFill>
            <a:srgbClr val="1557AE"/>
          </a:solidFill>
          <a:ln w="349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pic>
        <p:nvPicPr>
          <p:cNvPr id="4" name="图片 2"/>
          <p:cNvPicPr>
            <a:picLocks noChangeAspect="1" noChangeArrowheads="1"/>
          </p:cNvPicPr>
          <p:nvPr userDrawn="1"/>
        </p:nvPicPr>
        <p:blipFill>
          <a:blip r:embed="rId2" cstate="print">
            <a:grayscl/>
            <a:biLevel thresh="50000"/>
            <a:extLst>
              <a:ext uri="{28A0092B-C50C-407E-A947-70E740481C1C}">
                <a14:useLocalDpi xmlns:a14="http://schemas.microsoft.com/office/drawing/2010/main" val="0"/>
              </a:ext>
            </a:extLst>
          </a:blip>
          <a:srcRect t="77939" r="87943"/>
          <a:stretch>
            <a:fillRect/>
          </a:stretch>
        </p:blipFill>
        <p:spPr bwMode="auto">
          <a:xfrm>
            <a:off x="360363" y="393700"/>
            <a:ext cx="619125"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userDrawn="1"/>
        </p:nvSpPr>
        <p:spPr>
          <a:xfrm>
            <a:off x="136525" y="306388"/>
            <a:ext cx="112713" cy="811212"/>
          </a:xfrm>
          <a:prstGeom prst="rect">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6" name="流程图: 过程 5"/>
          <p:cNvSpPr/>
          <p:nvPr userDrawn="1"/>
        </p:nvSpPr>
        <p:spPr>
          <a:xfrm rot="5400000">
            <a:off x="4486275" y="2200275"/>
            <a:ext cx="171450" cy="9144000"/>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pic>
        <p:nvPicPr>
          <p:cNvPr id="7" name="图片 10"/>
          <p:cNvPicPr>
            <a:picLocks noChangeAspect="1" noChangeArrowheads="1"/>
          </p:cNvPicPr>
          <p:nvPr userDrawn="1"/>
        </p:nvPicPr>
        <p:blipFill>
          <a:blip r:embed="rId3">
            <a:grayscl/>
            <a:biLevel thresh="50000"/>
            <a:extLst>
              <a:ext uri="{28A0092B-C50C-407E-A947-70E740481C1C}">
                <a14:useLocalDpi xmlns:a14="http://schemas.microsoft.com/office/drawing/2010/main" val="0"/>
              </a:ext>
            </a:extLst>
          </a:blip>
          <a:srcRect t="77927" r="53951"/>
          <a:stretch>
            <a:fillRect/>
          </a:stretch>
        </p:blipFill>
        <p:spPr bwMode="auto">
          <a:xfrm>
            <a:off x="7829550" y="6459538"/>
            <a:ext cx="115411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noChangeArrowheads="1"/>
          </p:cNvPicPr>
          <p:nvPr/>
        </p:nvPicPr>
        <p:blipFill>
          <a:blip r:embed="rId4">
            <a:duotone>
              <a:prstClr val="black"/>
              <a:schemeClr val="accent5">
                <a:tint val="45000"/>
                <a:satMod val="400000"/>
              </a:schemeClr>
            </a:duotone>
            <a:extLst>
              <a:ext uri="{28A0092B-C50C-407E-A947-70E740481C1C}">
                <a14:useLocalDpi xmlns:a14="http://schemas.microsoft.com/office/drawing/2010/main" val="0"/>
              </a:ext>
            </a:extLst>
          </a:blip>
          <a:srcRect t="6494" r="23326" b="24977"/>
          <a:stretch>
            <a:fillRect/>
          </a:stretch>
        </p:blipFill>
        <p:spPr bwMode="auto">
          <a:xfrm>
            <a:off x="5996289" y="-49229"/>
            <a:ext cx="3140075" cy="2782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 name="灯片编号占位符 6">
            <a:extLst>
              <a:ext uri="{FF2B5EF4-FFF2-40B4-BE49-F238E27FC236}">
                <a16:creationId xmlns:a16="http://schemas.microsoft.com/office/drawing/2014/main" id="{72302DE5-3A25-47DA-AAF3-37B801EE8989}"/>
              </a:ext>
            </a:extLst>
          </p:cNvPr>
          <p:cNvSpPr>
            <a:spLocks noGrp="1"/>
          </p:cNvSpPr>
          <p:nvPr>
            <p:ph type="sldNum" sz="quarter" idx="12"/>
          </p:nvPr>
        </p:nvSpPr>
        <p:spPr>
          <a:xfrm>
            <a:off x="360363" y="6075363"/>
            <a:ext cx="2130425" cy="476250"/>
          </a:xfrm>
        </p:spPr>
        <p:txBody>
          <a:bodyPr/>
          <a:lstStyle>
            <a:lvl1pPr eaLnBrk="1" fontAlgn="auto" hangingPunct="1">
              <a:buFont typeface="Arial" panose="020B0604020202020204" pitchFamily="34" charset="0"/>
              <a:buNone/>
              <a:defRPr sz="1400" noProof="1">
                <a:latin typeface="+mn-lt"/>
                <a:ea typeface="+mn-ea"/>
              </a:defRPr>
            </a:lvl1pPr>
          </a:lstStyle>
          <a:p>
            <a:pPr>
              <a:defRPr/>
            </a:pPr>
            <a:fld id="{62DFB493-5F5E-4297-B778-4E7C69DFDE46}" type="slidenum">
              <a:rPr lang="en-US" altLang="zh-CN" smtClean="0"/>
              <a:pPr>
                <a:defRPr/>
              </a:pPr>
              <a:t>‹#›</a:t>
            </a:fld>
            <a:endParaRPr lang="zh-CN" dirty="0"/>
          </a:p>
        </p:txBody>
      </p:sp>
      <p:sp>
        <p:nvSpPr>
          <p:cNvPr id="11" name="文本框 10">
            <a:extLst>
              <a:ext uri="{FF2B5EF4-FFF2-40B4-BE49-F238E27FC236}">
                <a16:creationId xmlns:a16="http://schemas.microsoft.com/office/drawing/2014/main" id="{9EE52007-05FA-46ED-8B30-9E9FBD461D5D}"/>
              </a:ext>
            </a:extLst>
          </p:cNvPr>
          <p:cNvSpPr txBox="1"/>
          <p:nvPr userDrawn="1"/>
        </p:nvSpPr>
        <p:spPr>
          <a:xfrm>
            <a:off x="561295" y="6071739"/>
            <a:ext cx="2410505" cy="307777"/>
          </a:xfrm>
          <a:prstGeom prst="rect">
            <a:avLst/>
          </a:prstGeom>
          <a:noFill/>
        </p:spPr>
        <p:txBody>
          <a:bodyPr wrap="square" rtlCol="0">
            <a:spAutoFit/>
          </a:bodyPr>
          <a:lstStyle/>
          <a:p>
            <a:r>
              <a:rPr lang="en-US" altLang="zh-CN" sz="1400" dirty="0"/>
              <a:t>/63</a:t>
            </a:r>
            <a:endParaRPr lang="zh-CN" altLang="en-US" sz="1400" dirty="0"/>
          </a:p>
        </p:txBody>
      </p:sp>
    </p:spTree>
    <p:extLst>
      <p:ext uri="{BB962C8B-B14F-4D97-AF65-F5344CB8AC3E}">
        <p14:creationId xmlns:p14="http://schemas.microsoft.com/office/powerpoint/2010/main" val="813238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pic>
        <p:nvPicPr>
          <p:cNvPr id="2" name="图片 4"/>
          <p:cNvPicPr>
            <a:picLocks noChangeAspect="1" noChangeArrowheads="1"/>
          </p:cNvPicPr>
          <p:nvPr userDrawn="1"/>
        </p:nvPicPr>
        <p:blipFill>
          <a:blip r:embed="rId2">
            <a:extLst>
              <a:ext uri="{28A0092B-C50C-407E-A947-70E740481C1C}">
                <a14:useLocalDpi xmlns:a14="http://schemas.microsoft.com/office/drawing/2010/main" val="0"/>
              </a:ext>
            </a:extLst>
          </a:blip>
          <a:srcRect l="-159" t="140" r="-478" b="11636"/>
          <a:stretch>
            <a:fillRect/>
          </a:stretch>
        </p:blipFill>
        <p:spPr bwMode="auto">
          <a:xfrm>
            <a:off x="-14288" y="0"/>
            <a:ext cx="9201151" cy="55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0" y="0"/>
            <a:ext cx="9085263" cy="5529263"/>
          </a:xfrm>
          <a:prstGeom prst="rect">
            <a:avLst/>
          </a:prstGeom>
          <a:solidFill>
            <a:srgbClr val="384A5A">
              <a:alpha val="50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pic>
        <p:nvPicPr>
          <p:cNvPr id="4" name="图片 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35725" y="-79375"/>
            <a:ext cx="2708275"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828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t="6494" r="23326" b="24977"/>
          <a:stretch>
            <a:fillRect/>
          </a:stretch>
        </p:blipFill>
        <p:spPr bwMode="auto">
          <a:xfrm>
            <a:off x="6003925" y="4075097"/>
            <a:ext cx="3140075" cy="2782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灯片编号占位符 6">
            <a:extLst>
              <a:ext uri="{FF2B5EF4-FFF2-40B4-BE49-F238E27FC236}">
                <a16:creationId xmlns:a16="http://schemas.microsoft.com/office/drawing/2014/main" id="{A8A688E1-53A8-400E-989B-94D2F35959D5}"/>
              </a:ext>
            </a:extLst>
          </p:cNvPr>
          <p:cNvSpPr>
            <a:spLocks noGrp="1"/>
          </p:cNvSpPr>
          <p:nvPr>
            <p:ph type="sldNum" sz="quarter" idx="12"/>
          </p:nvPr>
        </p:nvSpPr>
        <p:spPr>
          <a:xfrm>
            <a:off x="360363" y="6075363"/>
            <a:ext cx="2130425" cy="476250"/>
          </a:xfrm>
        </p:spPr>
        <p:txBody>
          <a:bodyPr/>
          <a:lstStyle>
            <a:lvl1pPr eaLnBrk="1" fontAlgn="auto" hangingPunct="1">
              <a:buFont typeface="Arial" panose="020B0604020202020204" pitchFamily="34" charset="0"/>
              <a:buNone/>
              <a:defRPr sz="1400" noProof="1">
                <a:latin typeface="+mn-lt"/>
                <a:ea typeface="+mn-ea"/>
              </a:defRPr>
            </a:lvl1pPr>
          </a:lstStyle>
          <a:p>
            <a:pPr>
              <a:defRPr/>
            </a:pPr>
            <a:fld id="{62DFB493-5F5E-4297-B778-4E7C69DFDE46}" type="slidenum">
              <a:rPr lang="en-US" altLang="zh-CN" smtClean="0"/>
              <a:pPr>
                <a:defRPr/>
              </a:pPr>
              <a:t>‹#›</a:t>
            </a:fld>
            <a:endParaRPr lang="zh-CN" dirty="0"/>
          </a:p>
        </p:txBody>
      </p:sp>
    </p:spTree>
    <p:extLst>
      <p:ext uri="{BB962C8B-B14F-4D97-AF65-F5344CB8AC3E}">
        <p14:creationId xmlns:p14="http://schemas.microsoft.com/office/powerpoint/2010/main" val="1019128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2" name="矩形 1"/>
          <p:cNvSpPr/>
          <p:nvPr userDrawn="1"/>
        </p:nvSpPr>
        <p:spPr>
          <a:xfrm>
            <a:off x="6872288" y="495300"/>
            <a:ext cx="2189162" cy="1793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grpSp>
        <p:nvGrpSpPr>
          <p:cNvPr id="3" name="组合 15"/>
          <p:cNvGrpSpPr>
            <a:grpSpLocks/>
          </p:cNvGrpSpPr>
          <p:nvPr userDrawn="1"/>
        </p:nvGrpSpPr>
        <p:grpSpPr bwMode="auto">
          <a:xfrm>
            <a:off x="161925" y="419100"/>
            <a:ext cx="325438" cy="334963"/>
            <a:chOff x="3976261" y="3892343"/>
            <a:chExt cx="326182" cy="335109"/>
          </a:xfrm>
        </p:grpSpPr>
        <p:sp>
          <p:nvSpPr>
            <p:cNvPr id="4" name="六边形 3"/>
            <p:cNvSpPr/>
            <p:nvPr/>
          </p:nvSpPr>
          <p:spPr>
            <a:xfrm>
              <a:off x="3976261" y="3892343"/>
              <a:ext cx="122517" cy="106409"/>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5" name="六边形 4"/>
            <p:cNvSpPr/>
            <p:nvPr/>
          </p:nvSpPr>
          <p:spPr>
            <a:xfrm>
              <a:off x="3976261" y="4005105"/>
              <a:ext cx="122517" cy="106408"/>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6" name="六边形 5"/>
            <p:cNvSpPr/>
            <p:nvPr/>
          </p:nvSpPr>
          <p:spPr>
            <a:xfrm>
              <a:off x="3976261" y="4121043"/>
              <a:ext cx="122517" cy="106409"/>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7" name="六边形 6"/>
            <p:cNvSpPr/>
            <p:nvPr/>
          </p:nvSpPr>
          <p:spPr>
            <a:xfrm>
              <a:off x="4078093" y="3946342"/>
              <a:ext cx="122517" cy="106409"/>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8" name="六边形 7"/>
            <p:cNvSpPr/>
            <p:nvPr/>
          </p:nvSpPr>
          <p:spPr>
            <a:xfrm>
              <a:off x="4078093" y="4060691"/>
              <a:ext cx="122517" cy="106409"/>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9" name="六边形 8"/>
            <p:cNvSpPr/>
            <p:nvPr/>
          </p:nvSpPr>
          <p:spPr>
            <a:xfrm>
              <a:off x="4179926" y="4003516"/>
              <a:ext cx="122517" cy="10799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grpSp>
      <p:sp>
        <p:nvSpPr>
          <p:cNvPr id="10" name="流程图: 过程 8"/>
          <p:cNvSpPr/>
          <p:nvPr userDrawn="1"/>
        </p:nvSpPr>
        <p:spPr>
          <a:xfrm rot="5400000" flipH="1">
            <a:off x="8214519" y="-324644"/>
            <a:ext cx="250825" cy="1446213"/>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1" fmla="*/ 0 w 10000"/>
              <a:gd name="connsiteY0-2" fmla="*/ 0 h 10000"/>
              <a:gd name="connsiteX1-3" fmla="*/ 10000 w 10000"/>
              <a:gd name="connsiteY1-4" fmla="*/ 0 h 10000"/>
              <a:gd name="connsiteX2-5" fmla="*/ 9474 w 10000"/>
              <a:gd name="connsiteY2-6" fmla="*/ 9062 h 10000"/>
              <a:gd name="connsiteX3-7" fmla="*/ 0 w 10000"/>
              <a:gd name="connsiteY3-8" fmla="*/ 10000 h 10000"/>
              <a:gd name="connsiteX4-9" fmla="*/ 0 w 10000"/>
              <a:gd name="connsiteY4-10" fmla="*/ 0 h 10000"/>
              <a:gd name="connsiteX0-11" fmla="*/ 0 w 10075"/>
              <a:gd name="connsiteY0-12" fmla="*/ 0 h 10000"/>
              <a:gd name="connsiteX1-13" fmla="*/ 10000 w 10075"/>
              <a:gd name="connsiteY1-14" fmla="*/ 0 h 10000"/>
              <a:gd name="connsiteX2-15" fmla="*/ 10028 w 10075"/>
              <a:gd name="connsiteY2-16" fmla="*/ 8891 h 10000"/>
              <a:gd name="connsiteX3-17" fmla="*/ 0 w 10075"/>
              <a:gd name="connsiteY3-18" fmla="*/ 10000 h 10000"/>
              <a:gd name="connsiteX4-19" fmla="*/ 0 w 10075"/>
              <a:gd name="connsiteY4-20" fmla="*/ 0 h 10000"/>
              <a:gd name="connsiteX0-21" fmla="*/ 0 w 10335"/>
              <a:gd name="connsiteY0-22" fmla="*/ 0 h 10000"/>
              <a:gd name="connsiteX1-23" fmla="*/ 10000 w 10335"/>
              <a:gd name="connsiteY1-24" fmla="*/ 0 h 10000"/>
              <a:gd name="connsiteX2-25" fmla="*/ 10305 w 10335"/>
              <a:gd name="connsiteY2-26" fmla="*/ 8891 h 10000"/>
              <a:gd name="connsiteX3-27" fmla="*/ 0 w 10335"/>
              <a:gd name="connsiteY3-28" fmla="*/ 10000 h 10000"/>
              <a:gd name="connsiteX4-29" fmla="*/ 0 w 10335"/>
              <a:gd name="connsiteY4-30" fmla="*/ 0 h 10000"/>
              <a:gd name="connsiteX0-31" fmla="*/ 0 w 10000"/>
              <a:gd name="connsiteY0-32" fmla="*/ 0 h 10000"/>
              <a:gd name="connsiteX1-33" fmla="*/ 10000 w 10000"/>
              <a:gd name="connsiteY1-34" fmla="*/ 0 h 10000"/>
              <a:gd name="connsiteX2-35" fmla="*/ 9751 w 10000"/>
              <a:gd name="connsiteY2-36" fmla="*/ 9062 h 10000"/>
              <a:gd name="connsiteX3-37" fmla="*/ 0 w 10000"/>
              <a:gd name="connsiteY3-38" fmla="*/ 10000 h 10000"/>
              <a:gd name="connsiteX4-39" fmla="*/ 0 w 10000"/>
              <a:gd name="connsiteY4-40" fmla="*/ 0 h 10000"/>
            </a:gdLst>
            <a:ahLst/>
            <a:cxnLst>
              <a:cxn ang="0">
                <a:pos x="connsiteX0-31" y="connsiteY0-32"/>
              </a:cxn>
              <a:cxn ang="0">
                <a:pos x="connsiteX1-33" y="connsiteY1-34"/>
              </a:cxn>
              <a:cxn ang="0">
                <a:pos x="connsiteX2-35" y="connsiteY2-36"/>
              </a:cxn>
              <a:cxn ang="0">
                <a:pos x="connsiteX3-37" y="connsiteY3-38"/>
              </a:cxn>
              <a:cxn ang="0">
                <a:pos x="connsiteX4-39" y="connsiteY4-40"/>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pic>
        <p:nvPicPr>
          <p:cNvPr id="11" name="图片 24"/>
          <p:cNvPicPr>
            <a:picLocks noChangeAspect="1" noChangeArrowheads="1"/>
          </p:cNvPicPr>
          <p:nvPr userDrawn="1"/>
        </p:nvPicPr>
        <p:blipFill>
          <a:blip r:embed="rId2">
            <a:grayscl/>
            <a:biLevel thresh="50000"/>
            <a:extLst>
              <a:ext uri="{28A0092B-C50C-407E-A947-70E740481C1C}">
                <a14:useLocalDpi xmlns:a14="http://schemas.microsoft.com/office/drawing/2010/main" val="0"/>
              </a:ext>
            </a:extLst>
          </a:blip>
          <a:srcRect t="77927" r="53951"/>
          <a:stretch>
            <a:fillRect/>
          </a:stretch>
        </p:blipFill>
        <p:spPr bwMode="auto">
          <a:xfrm>
            <a:off x="7810500" y="303213"/>
            <a:ext cx="115411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灯片编号占位符 6">
            <a:extLst>
              <a:ext uri="{FF2B5EF4-FFF2-40B4-BE49-F238E27FC236}">
                <a16:creationId xmlns:a16="http://schemas.microsoft.com/office/drawing/2014/main" id="{6D67BCCC-ACAB-4020-8349-440CA5D6799D}"/>
              </a:ext>
            </a:extLst>
          </p:cNvPr>
          <p:cNvSpPr>
            <a:spLocks noGrp="1"/>
          </p:cNvSpPr>
          <p:nvPr>
            <p:ph type="sldNum" sz="quarter" idx="12"/>
          </p:nvPr>
        </p:nvSpPr>
        <p:spPr>
          <a:xfrm>
            <a:off x="360363" y="6075363"/>
            <a:ext cx="2130425" cy="476250"/>
          </a:xfrm>
        </p:spPr>
        <p:txBody>
          <a:bodyPr/>
          <a:lstStyle>
            <a:lvl1pPr eaLnBrk="1" fontAlgn="auto" hangingPunct="1">
              <a:buFont typeface="Arial" panose="020B0604020202020204" pitchFamily="34" charset="0"/>
              <a:buNone/>
              <a:defRPr sz="1400" noProof="1">
                <a:latin typeface="+mn-lt"/>
                <a:ea typeface="+mn-ea"/>
              </a:defRPr>
            </a:lvl1pPr>
          </a:lstStyle>
          <a:p>
            <a:pPr>
              <a:defRPr/>
            </a:pPr>
            <a:fld id="{62DFB493-5F5E-4297-B778-4E7C69DFDE46}" type="slidenum">
              <a:rPr lang="en-US" altLang="zh-CN" smtClean="0"/>
              <a:pPr>
                <a:defRPr/>
              </a:pPr>
              <a:t>‹#›</a:t>
            </a:fld>
            <a:endParaRPr lang="zh-CN" dirty="0"/>
          </a:p>
        </p:txBody>
      </p:sp>
    </p:spTree>
    <p:extLst>
      <p:ext uri="{BB962C8B-B14F-4D97-AF65-F5344CB8AC3E}">
        <p14:creationId xmlns:p14="http://schemas.microsoft.com/office/powerpoint/2010/main" val="186997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eaLnBrk="0" fontAlgn="base" hangingPunct="0">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eaLnBrk="0" fontAlgn="base" hangingPunct="0">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eaLnBrk="0" fontAlgn="base" hangingPunct="0">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36.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7.png"/><Relationship Id="rId7"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80.png"/><Relationship Id="rId5" Type="http://schemas.openxmlformats.org/officeDocument/2006/relationships/image" Target="../media/image260.png"/><Relationship Id="rId4" Type="http://schemas.openxmlformats.org/officeDocument/2006/relationships/image" Target="../media/image370.png"/></Relationships>
</file>

<file path=ppt/slides/_rels/slide12.xml.rels><?xml version="1.0" encoding="UTF-8" standalone="yes"?>
<Relationships xmlns="http://schemas.openxmlformats.org/package/2006/relationships"><Relationship Id="rId3" Type="http://schemas.openxmlformats.org/officeDocument/2006/relationships/image" Target="../media/image260.png"/><Relationship Id="rId7" Type="http://schemas.openxmlformats.org/officeDocument/2006/relationships/image" Target="../media/image370.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40.png"/><Relationship Id="rId5" Type="http://schemas.openxmlformats.org/officeDocument/2006/relationships/image" Target="../media/image290.png"/></Relationships>
</file>

<file path=ppt/slides/_rels/slide13.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41.png"/><Relationship Id="rId5" Type="http://schemas.openxmlformats.org/officeDocument/2006/relationships/image" Target="../media/image300.png"/></Relationships>
</file>

<file path=ppt/slides/_rels/slide14.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320.png"/></Relationships>
</file>

<file path=ppt/slides/_rels/slide15.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3.png"/><Relationship Id="rId7"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360.png"/><Relationship Id="rId9" Type="http://schemas.openxmlformats.org/officeDocument/2006/relationships/image" Target="../media/image48.png"/></Relationships>
</file>

<file path=ppt/slides/_rels/slide19.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380.png"/><Relationship Id="rId7" Type="http://schemas.openxmlformats.org/officeDocument/2006/relationships/image" Target="../media/image53.png"/><Relationship Id="rId12" Type="http://schemas.openxmlformats.org/officeDocument/2006/relationships/image" Target="../media/image58.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45.png"/><Relationship Id="rId11" Type="http://schemas.openxmlformats.org/officeDocument/2006/relationships/image" Target="../media/image57.png"/><Relationship Id="rId5" Type="http://schemas.openxmlformats.org/officeDocument/2006/relationships/image" Target="../media/image52.png"/><Relationship Id="rId10" Type="http://schemas.openxmlformats.org/officeDocument/2006/relationships/image" Target="../media/image56.png"/><Relationship Id="rId4" Type="http://schemas.openxmlformats.org/officeDocument/2006/relationships/image" Target="../media/image51.png"/><Relationship Id="rId9" Type="http://schemas.openxmlformats.org/officeDocument/2006/relationships/image" Target="../media/image5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430.png"/><Relationship Id="rId4" Type="http://schemas.openxmlformats.org/officeDocument/2006/relationships/image" Target="../media/image59.png"/></Relationships>
</file>

<file path=ppt/slides/_rels/slide21.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491.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470.png"/></Relationships>
</file>

<file path=ppt/slides/_rels/slide2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61.png"/></Relationships>
</file>

<file path=ppt/slides/_rels/slide25.xml.rels><?xml version="1.0" encoding="UTF-8" standalone="yes"?>
<Relationships xmlns="http://schemas.openxmlformats.org/package/2006/relationships"><Relationship Id="rId3" Type="http://schemas.openxmlformats.org/officeDocument/2006/relationships/image" Target="../media/image490.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61.png"/></Relationships>
</file>

<file path=ppt/slides/_rels/slide26.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61.png"/></Relationships>
</file>

<file path=ppt/slides/_rels/slide2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64.png"/></Relationships>
</file>

<file path=ppt/slides/_rels/slide29.xml.rels><?xml version="1.0" encoding="UTF-8" standalone="yes"?>
<Relationships xmlns="http://schemas.openxmlformats.org/package/2006/relationships"><Relationship Id="rId3" Type="http://schemas.openxmlformats.org/officeDocument/2006/relationships/image" Target="../media/image540.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6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580.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64.png"/></Relationships>
</file>

<file path=ppt/slides/_rels/slide31.xml.rels><?xml version="1.0" encoding="UTF-8" standalone="yes"?>
<Relationships xmlns="http://schemas.openxmlformats.org/package/2006/relationships"><Relationship Id="rId3" Type="http://schemas.openxmlformats.org/officeDocument/2006/relationships/image" Target="../media/image550.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67.png"/></Relationships>
</file>

<file path=ppt/slides/_rels/slide36.xml.rels><?xml version="1.0" encoding="UTF-8" standalone="yes"?>
<Relationships xmlns="http://schemas.openxmlformats.org/package/2006/relationships"><Relationship Id="rId3" Type="http://schemas.openxmlformats.org/officeDocument/2006/relationships/image" Target="../media/image630.png"/><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69.png"/></Relationships>
</file>

<file path=ppt/slides/_rels/slide37.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38.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image" Target="../media/image84.png"/><Relationship Id="rId3" Type="http://schemas.openxmlformats.org/officeDocument/2006/relationships/image" Target="../media/image75.png"/><Relationship Id="rId7" Type="http://schemas.openxmlformats.org/officeDocument/2006/relationships/image" Target="../media/image78.png"/><Relationship Id="rId12" Type="http://schemas.openxmlformats.org/officeDocument/2006/relationships/image" Target="../media/image83.png"/><Relationship Id="rId17" Type="http://schemas.openxmlformats.org/officeDocument/2006/relationships/image" Target="../media/image88.png"/><Relationship Id="rId2" Type="http://schemas.openxmlformats.org/officeDocument/2006/relationships/notesSlide" Target="../notesSlides/notesSlide36.xml"/><Relationship Id="rId16" Type="http://schemas.openxmlformats.org/officeDocument/2006/relationships/image" Target="../media/image87.png"/><Relationship Id="rId1" Type="http://schemas.openxmlformats.org/officeDocument/2006/relationships/slideLayout" Target="../slideLayouts/slideLayout4.xml"/><Relationship Id="rId6" Type="http://schemas.openxmlformats.org/officeDocument/2006/relationships/image" Target="../media/image77.png"/><Relationship Id="rId11" Type="http://schemas.openxmlformats.org/officeDocument/2006/relationships/image" Target="../media/image82.png"/><Relationship Id="rId5" Type="http://schemas.openxmlformats.org/officeDocument/2006/relationships/image" Target="../media/image76.png"/><Relationship Id="rId15" Type="http://schemas.openxmlformats.org/officeDocument/2006/relationships/image" Target="../media/image86.png"/><Relationship Id="rId10" Type="http://schemas.openxmlformats.org/officeDocument/2006/relationships/image" Target="../media/image81.png"/><Relationship Id="rId4" Type="http://schemas.openxmlformats.org/officeDocument/2006/relationships/image" Target="../media/image72.png"/><Relationship Id="rId9" Type="http://schemas.openxmlformats.org/officeDocument/2006/relationships/image" Target="../media/image80.png"/><Relationship Id="rId14" Type="http://schemas.openxmlformats.org/officeDocument/2006/relationships/image" Target="../media/image85.png"/></Relationships>
</file>

<file path=ppt/slides/_rels/slide39.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37.xml"/><Relationship Id="rId1" Type="http://schemas.openxmlformats.org/officeDocument/2006/relationships/slideLayout" Target="../slideLayouts/slideLayout4.xml"/><Relationship Id="rId5" Type="http://schemas.openxmlformats.org/officeDocument/2006/relationships/image" Target="../media/image91.png"/><Relationship Id="rId4" Type="http://schemas.openxmlformats.org/officeDocument/2006/relationships/image" Target="../media/image90.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730.png"/><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image" Target="../media/image90.png"/></Relationships>
</file>

<file path=ppt/slides/_rels/slide41.xml.rels><?xml version="1.0" encoding="UTF-8" standalone="yes"?>
<Relationships xmlns="http://schemas.openxmlformats.org/package/2006/relationships"><Relationship Id="rId3" Type="http://schemas.openxmlformats.org/officeDocument/2006/relationships/image" Target="../media/image740.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760.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770.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800.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810.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49.xml"/><Relationship Id="rId1" Type="http://schemas.openxmlformats.org/officeDocument/2006/relationships/slideLayout" Target="../slideLayouts/slideLayout4.xml"/><Relationship Id="rId5" Type="http://schemas.openxmlformats.org/officeDocument/2006/relationships/image" Target="../media/image99.png"/><Relationship Id="rId4" Type="http://schemas.openxmlformats.org/officeDocument/2006/relationships/image" Target="../media/image98.png"/></Relationships>
</file>

<file path=ppt/slides/_rels/slide53.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50.xml"/><Relationship Id="rId1" Type="http://schemas.openxmlformats.org/officeDocument/2006/relationships/slideLayout" Target="../slideLayouts/slideLayout4.xml"/><Relationship Id="rId4" Type="http://schemas.openxmlformats.org/officeDocument/2006/relationships/image" Target="../media/image101.png"/></Relationships>
</file>

<file path=ppt/slides/_rels/slide54.xml.rels><?xml version="1.0" encoding="UTF-8" standalone="yes"?>
<Relationships xmlns="http://schemas.openxmlformats.org/package/2006/relationships"><Relationship Id="rId3" Type="http://schemas.openxmlformats.org/officeDocument/2006/relationships/image" Target="../media/image880.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52.xml"/><Relationship Id="rId1" Type="http://schemas.openxmlformats.org/officeDocument/2006/relationships/slideLayout" Target="../slideLayouts/slideLayout4.xml"/><Relationship Id="rId4" Type="http://schemas.openxmlformats.org/officeDocument/2006/relationships/image" Target="../media/image101.png"/></Relationships>
</file>

<file path=ppt/slides/_rels/slide56.xml.rels><?xml version="1.0" encoding="UTF-8" standalone="yes"?>
<Relationships xmlns="http://schemas.openxmlformats.org/package/2006/relationships"><Relationship Id="rId3" Type="http://schemas.openxmlformats.org/officeDocument/2006/relationships/image" Target="../media/image900.png"/><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910.png"/><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920.png"/><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10.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30.png"/><Relationship Id="rId4" Type="http://schemas.openxmlformats.org/officeDocument/2006/relationships/image" Target="../media/image15.png"/><Relationship Id="rId9" Type="http://schemas.openxmlformats.org/officeDocument/2006/relationships/image" Target="../media/image19.png"/></Relationships>
</file>

<file path=ppt/slides/_rels/slide60.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102.jpeg"/><Relationship Id="rId2" Type="http://schemas.openxmlformats.org/officeDocument/2006/relationships/slideLayout" Target="../slideLayouts/slideLayout6.xml"/><Relationship Id="rId1" Type="http://schemas.openxmlformats.org/officeDocument/2006/relationships/themeOverride" Target="../theme/themeOverride2.xml"/><Relationship Id="rId4" Type="http://schemas.openxmlformats.org/officeDocument/2006/relationships/image" Target="../media/image106.png"/></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40.png"/><Relationship Id="rId7"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50.png"/><Relationship Id="rId9"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180.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88000" y="72000"/>
            <a:ext cx="3088800" cy="1085040"/>
          </a:xfrm>
          <a:prstGeom prst="rect">
            <a:avLst/>
          </a:prstGeom>
        </p:spPr>
      </p:pic>
      <p:sp>
        <p:nvSpPr>
          <p:cNvPr id="21" name="矩形 20"/>
          <p:cNvSpPr/>
          <p:nvPr/>
        </p:nvSpPr>
        <p:spPr>
          <a:xfrm>
            <a:off x="7938" y="1355725"/>
            <a:ext cx="9144000" cy="2528888"/>
          </a:xfrm>
          <a:prstGeom prst="rect">
            <a:avLst/>
          </a:prstGeom>
          <a:solidFill>
            <a:srgbClr val="1557A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pic>
        <p:nvPicPr>
          <p:cNvPr id="22" name="Picture 4"/>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t="6494" r="23326" b="24977"/>
          <a:stretch>
            <a:fillRect/>
          </a:stretch>
        </p:blipFill>
        <p:spPr bwMode="auto">
          <a:xfrm>
            <a:off x="6003925" y="4083368"/>
            <a:ext cx="3140075" cy="278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3" name="标题 6145"/>
          <p:cNvSpPr>
            <a:spLocks noGrp="1"/>
          </p:cNvSpPr>
          <p:nvPr/>
        </p:nvSpPr>
        <p:spPr>
          <a:xfrm>
            <a:off x="581672" y="1812290"/>
            <a:ext cx="7996532" cy="822325"/>
          </a:xfrm>
          <a:prstGeom prst="rect">
            <a:avLst/>
          </a:prstGeom>
          <a:noFill/>
          <a:ln w="9525">
            <a:noFill/>
            <a:miter/>
          </a:ln>
        </p:spPr>
        <p:txBody>
          <a:bodyPr lIns="79050" tIns="39526" rIns="79050" bIns="39526" anchor="ctr">
            <a:scene3d>
              <a:camera prst="orthographicFront"/>
              <a:lightRig rig="threePt" dir="t"/>
            </a:scene3d>
          </a:bodyPr>
          <a:lstStyle>
            <a:lvl1pPr marL="0" lvl="0" indent="0" algn="ctr" defTabSz="790575" eaLnBrk="1" fontAlgn="base" latinLnBrk="0" hangingPunct="1">
              <a:spcBef>
                <a:spcPct val="0"/>
              </a:spcBef>
              <a:spcAft>
                <a:spcPct val="0"/>
              </a:spcAft>
              <a:buClr>
                <a:srgbClr val="000000"/>
              </a:buClr>
              <a:buNone/>
              <a:defRPr sz="2700" b="1" i="0" u="none" kern="1200" baseline="0">
                <a:solidFill>
                  <a:schemeClr val="bg1"/>
                </a:solidFill>
                <a:latin typeface="+mj-lt"/>
                <a:ea typeface="+mj-ea"/>
                <a:cs typeface="+mj-cs"/>
              </a:defRPr>
            </a:lvl1pPr>
          </a:lstStyle>
          <a:p>
            <a:pPr>
              <a:buFont typeface="Arial" panose="020B0604020202020204" pitchFamily="34" charset="0"/>
              <a:buNone/>
              <a:defRPr/>
            </a:pPr>
            <a:endParaRPr lang="zh-CN" altLang="en-US" sz="4800" noProof="1">
              <a:latin typeface="黑体" panose="02010609060101010101" charset="-122"/>
              <a:sym typeface="+mn-ea"/>
            </a:endParaRPr>
          </a:p>
          <a:p>
            <a:pPr>
              <a:defRPr/>
            </a:pPr>
            <a:r>
              <a:rPr lang="zh-CN" altLang="en-US" sz="4800" noProof="1">
                <a:latin typeface="黑体" panose="02010609060101010101" charset="-122"/>
                <a:sym typeface="+mn-ea"/>
              </a:rPr>
              <a:t>电磁场与波</a:t>
            </a:r>
            <a:r>
              <a:rPr lang="en-US" altLang="zh-CN" sz="4800" noProof="1">
                <a:latin typeface="黑体" panose="02010609060101010101" charset="-122"/>
                <a:sym typeface="+mn-ea"/>
              </a:rPr>
              <a:t>——</a:t>
            </a:r>
            <a:r>
              <a:rPr lang="zh-CN" altLang="en-US" sz="4800" noProof="1">
                <a:latin typeface="黑体" panose="02010609060101010101" charset="-122"/>
                <a:sym typeface="+mn-ea"/>
              </a:rPr>
              <a:t>习题课</a:t>
            </a:r>
            <a:endParaRPr lang="zh-CN" altLang="en-US" sz="3200" noProof="1">
              <a:latin typeface="黑体" panose="02010609060101010101" charset="-122"/>
              <a:sym typeface="+mn-ea"/>
            </a:endParaRPr>
          </a:p>
        </p:txBody>
      </p:sp>
      <p:sp>
        <p:nvSpPr>
          <p:cNvPr id="27" name="Line 53"/>
          <p:cNvSpPr>
            <a:spLocks noChangeShapeType="1"/>
          </p:cNvSpPr>
          <p:nvPr/>
        </p:nvSpPr>
        <p:spPr bwMode="auto">
          <a:xfrm flipV="1">
            <a:off x="524522" y="5060737"/>
            <a:ext cx="2928892" cy="1"/>
          </a:xfrm>
          <a:prstGeom prst="line">
            <a:avLst/>
          </a:prstGeom>
          <a:noFill/>
          <a:ln w="25400">
            <a:solidFill>
              <a:srgbClr val="000000"/>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en-US"/>
          </a:p>
        </p:txBody>
      </p:sp>
      <p:sp>
        <p:nvSpPr>
          <p:cNvPr id="28" name="TextBox 37"/>
          <p:cNvSpPr txBox="1">
            <a:spLocks noChangeArrowheads="1"/>
          </p:cNvSpPr>
          <p:nvPr/>
        </p:nvSpPr>
        <p:spPr bwMode="auto">
          <a:xfrm>
            <a:off x="521903" y="4636109"/>
            <a:ext cx="32534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r>
              <a:rPr lang="zh-CN" altLang="en-US" sz="2000" dirty="0">
                <a:solidFill>
                  <a:srgbClr val="000000"/>
                </a:solidFill>
                <a:latin typeface="Arial" panose="020B0604020202020204" pitchFamily="34" charset="0"/>
                <a:ea typeface="宋体" panose="02010600030101010101" pitchFamily="2" charset="-122"/>
              </a:rPr>
              <a:t>主  讲  人： 李志宇</a:t>
            </a:r>
          </a:p>
        </p:txBody>
      </p:sp>
      <p:sp>
        <p:nvSpPr>
          <p:cNvPr id="12" name="TextBox 37"/>
          <p:cNvSpPr txBox="1">
            <a:spLocks noChangeArrowheads="1"/>
          </p:cNvSpPr>
          <p:nvPr/>
        </p:nvSpPr>
        <p:spPr bwMode="auto">
          <a:xfrm>
            <a:off x="524522" y="5133538"/>
            <a:ext cx="30265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r>
              <a:rPr lang="zh-CN" altLang="en-US" sz="2000" dirty="0">
                <a:solidFill>
                  <a:srgbClr val="000000"/>
                </a:solidFill>
                <a:latin typeface="Arial" panose="020B0604020202020204" pitchFamily="34" charset="0"/>
                <a:ea typeface="宋体" panose="02010600030101010101" pitchFamily="2" charset="-122"/>
              </a:rPr>
              <a:t>任课教师： 马西奎 教授</a:t>
            </a:r>
          </a:p>
        </p:txBody>
      </p:sp>
      <p:sp>
        <p:nvSpPr>
          <p:cNvPr id="13" name="Line 53">
            <a:extLst>
              <a:ext uri="{FF2B5EF4-FFF2-40B4-BE49-F238E27FC236}">
                <a16:creationId xmlns:a16="http://schemas.microsoft.com/office/drawing/2014/main" id="{CBC1724C-9B47-4A18-B7C9-7ABA92AD3ED5}"/>
              </a:ext>
            </a:extLst>
          </p:cNvPr>
          <p:cNvSpPr>
            <a:spLocks noChangeShapeType="1"/>
          </p:cNvSpPr>
          <p:nvPr/>
        </p:nvSpPr>
        <p:spPr bwMode="auto">
          <a:xfrm flipV="1">
            <a:off x="524522" y="5568934"/>
            <a:ext cx="2928892" cy="1"/>
          </a:xfrm>
          <a:prstGeom prst="line">
            <a:avLst/>
          </a:prstGeom>
          <a:noFill/>
          <a:ln w="25400">
            <a:solidFill>
              <a:srgbClr val="000000"/>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en-US"/>
          </a:p>
        </p:txBody>
      </p:sp>
      <p:sp>
        <p:nvSpPr>
          <p:cNvPr id="10" name="TextBox 37">
            <a:extLst>
              <a:ext uri="{FF2B5EF4-FFF2-40B4-BE49-F238E27FC236}">
                <a16:creationId xmlns:a16="http://schemas.microsoft.com/office/drawing/2014/main" id="{CABB2B38-61E8-42E9-98FE-F29ED83EA89F}"/>
              </a:ext>
            </a:extLst>
          </p:cNvPr>
          <p:cNvSpPr txBox="1">
            <a:spLocks noChangeArrowheads="1"/>
          </p:cNvSpPr>
          <p:nvPr/>
        </p:nvSpPr>
        <p:spPr bwMode="auto">
          <a:xfrm>
            <a:off x="521903" y="5657673"/>
            <a:ext cx="25003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r>
              <a:rPr lang="zh-CN" altLang="en-US" sz="2000" dirty="0">
                <a:solidFill>
                  <a:srgbClr val="000000"/>
                </a:solidFill>
                <a:latin typeface="Arial" panose="020B0604020202020204" pitchFamily="34" charset="0"/>
                <a:ea typeface="宋体" panose="02010600030101010101" pitchFamily="2" charset="-122"/>
              </a:rPr>
              <a:t>日       期：  </a:t>
            </a:r>
            <a:r>
              <a:rPr lang="en-US" altLang="zh-CN" sz="2000" dirty="0">
                <a:solidFill>
                  <a:srgbClr val="000000"/>
                </a:solidFill>
                <a:latin typeface="Arial" panose="020B0604020202020204" pitchFamily="34" charset="0"/>
                <a:ea typeface="宋体" panose="02010600030101010101" pitchFamily="2" charset="-122"/>
              </a:rPr>
              <a:t>2020/05</a:t>
            </a:r>
            <a:endParaRPr lang="zh-CN" altLang="en-US" sz="2000" dirty="0">
              <a:solidFill>
                <a:srgbClr val="000000"/>
              </a:solidFill>
              <a:latin typeface="Arial" panose="020B0604020202020204" pitchFamily="34" charset="0"/>
              <a:ea typeface="宋体" panose="02010600030101010101" pitchFamily="2" charset="-122"/>
            </a:endParaRPr>
          </a:p>
        </p:txBody>
      </p:sp>
      <p:sp>
        <p:nvSpPr>
          <p:cNvPr id="11" name="Line 53">
            <a:extLst>
              <a:ext uri="{FF2B5EF4-FFF2-40B4-BE49-F238E27FC236}">
                <a16:creationId xmlns:a16="http://schemas.microsoft.com/office/drawing/2014/main" id="{C673D76C-238B-402C-9497-2B861A3D10D6}"/>
              </a:ext>
            </a:extLst>
          </p:cNvPr>
          <p:cNvSpPr>
            <a:spLocks noChangeShapeType="1"/>
          </p:cNvSpPr>
          <p:nvPr/>
        </p:nvSpPr>
        <p:spPr bwMode="auto">
          <a:xfrm flipV="1">
            <a:off x="521903" y="6075128"/>
            <a:ext cx="2928892" cy="1"/>
          </a:xfrm>
          <a:prstGeom prst="line">
            <a:avLst/>
          </a:prstGeom>
          <a:noFill/>
          <a:ln w="25400">
            <a:solidFill>
              <a:srgbClr val="000000"/>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399190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一、磁感应强度</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安培环路定律</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7AF114-7D8C-4438-A65E-37761FF94922}"/>
                  </a:ext>
                </a:extLst>
              </p:cNvPr>
              <p:cNvSpPr txBox="1"/>
              <p:nvPr/>
            </p:nvSpPr>
            <p:spPr>
              <a:xfrm>
                <a:off x="593888" y="1090788"/>
                <a:ext cx="7956223" cy="1894749"/>
              </a:xfrm>
              <a:prstGeom prst="rect">
                <a:avLst/>
              </a:prstGeom>
              <a:noFill/>
            </p:spPr>
            <p:txBody>
              <a:bodyPr wrap="square" rtlCol="0">
                <a:spAutoFit/>
              </a:bodyPr>
              <a:lstStyle/>
              <a:p>
                <a:pPr indent="4572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3</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）讨论</a:t>
                </a:r>
              </a:p>
              <a:p>
                <a:pPr indent="457200">
                  <a:lnSpc>
                    <a:spcPct val="150000"/>
                  </a:lnSpc>
                  <a:spcAft>
                    <a:spcPts val="0"/>
                  </a:spcAft>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③</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上题如果变为：真空中有一厚度为</a:t>
                </a:r>
                <a14:m>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𝑑</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，面积无限大的载流（均匀密度为</a:t>
                </a:r>
                <a14:m>
                  <m:oMath xmlns:m="http://schemas.openxmlformats.org/officeDocument/2006/math">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𝒛</m:t>
                        </m:r>
                      </m:sub>
                    </m:sSub>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）平板，在其中心位置有一半径等于</a:t>
                </a:r>
                <a14:m>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𝑎</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的圆柱形空洞，如图</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3-5</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所示。求各处的磁感应强度。（即为</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P143 </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习题</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3-4</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）该如何计算？</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endParaRPr lang="zh-CN" altLang="zh-CN" sz="1600"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5B7AF114-7D8C-4438-A65E-37761FF94922}"/>
                  </a:ext>
                </a:extLst>
              </p:cNvPr>
              <p:cNvSpPr txBox="1">
                <a:spLocks noRot="1" noChangeAspect="1" noMove="1" noResize="1" noEditPoints="1" noAdjustHandles="1" noChangeArrowheads="1" noChangeShapeType="1" noTextEdit="1"/>
              </p:cNvSpPr>
              <p:nvPr/>
            </p:nvSpPr>
            <p:spPr>
              <a:xfrm>
                <a:off x="593888" y="1090788"/>
                <a:ext cx="7956223" cy="1894749"/>
              </a:xfrm>
              <a:prstGeom prst="rect">
                <a:avLst/>
              </a:prstGeom>
              <a:blipFill>
                <a:blip r:embed="rId3"/>
                <a:stretch>
                  <a:fillRect l="-383"/>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10</a:t>
            </a:fld>
            <a:endParaRPr lang="zh-CN" dirty="0"/>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AC928C1E-E4CC-436A-ABC2-231408282E3D}"/>
                  </a:ext>
                </a:extLst>
              </p:cNvPr>
              <p:cNvSpPr/>
              <p:nvPr/>
            </p:nvSpPr>
            <p:spPr>
              <a:xfrm>
                <a:off x="3385739" y="2832071"/>
                <a:ext cx="4948143" cy="2185214"/>
              </a:xfrm>
              <a:prstGeom prst="rect">
                <a:avLst/>
              </a:prstGeom>
            </p:spPr>
            <p:txBody>
              <a:bodyPr wrap="square">
                <a:spAutoFit/>
              </a:bodyPr>
              <a:lstStyle/>
              <a:p>
                <a:pPr indent="304800">
                  <a:lnSpc>
                    <a:spcPct val="150000"/>
                  </a:lnSpc>
                  <a:spcAft>
                    <a:spcPts val="0"/>
                  </a:spcAft>
                </a:pPr>
                <a:r>
                  <a:rPr lang="zh-CN" altLang="en-US" sz="1600" b="1" kern="100" dirty="0">
                    <a:cs typeface="Times New Roman" panose="02020603050405020304" pitchFamily="18" charset="0"/>
                  </a:rPr>
                  <a:t>答 </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与上题思路相同，假设空洞中存在</a:t>
                </a:r>
                <a14:m>
                  <m:oMath xmlns:m="http://schemas.openxmlformats.org/officeDocument/2006/math">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𝒛</m:t>
                        </m:r>
                      </m:sub>
                    </m:sSub>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𝒛</m:t>
                        </m:r>
                      </m:sub>
                    </m:sSub>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）的电流，求各点处的磁感应强度可视为一个无限大均匀载流</a:t>
                </a:r>
                <a14:m>
                  <m:oMath xmlns:m="http://schemas.openxmlformats.org/officeDocument/2006/math">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𝒛</m:t>
                        </m:r>
                      </m:sub>
                    </m:sSub>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的平板与一个载流为（</a:t>
                </a:r>
                <a14:m>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𝒛</m:t>
                        </m:r>
                      </m:sub>
                    </m:sSub>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）的无限长直圆柱各自在该处产生的磁感</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应</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强度的矢量和。</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spcAft>
                    <a:spcPts val="0"/>
                  </a:spcAft>
                </a:pPr>
                <a:endParaRPr lang="zh-CN" altLang="zh-CN" sz="1600"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0" name="矩形 9">
                <a:extLst>
                  <a:ext uri="{FF2B5EF4-FFF2-40B4-BE49-F238E27FC236}">
                    <a16:creationId xmlns:a16="http://schemas.microsoft.com/office/drawing/2014/main" id="{AC928C1E-E4CC-436A-ABC2-231408282E3D}"/>
                  </a:ext>
                </a:extLst>
              </p:cNvPr>
              <p:cNvSpPr>
                <a:spLocks noRot="1" noChangeAspect="1" noMove="1" noResize="1" noEditPoints="1" noAdjustHandles="1" noChangeArrowheads="1" noChangeShapeType="1" noTextEdit="1"/>
              </p:cNvSpPr>
              <p:nvPr/>
            </p:nvSpPr>
            <p:spPr>
              <a:xfrm>
                <a:off x="3385739" y="2832071"/>
                <a:ext cx="4948143" cy="2185214"/>
              </a:xfrm>
              <a:prstGeom prst="rect">
                <a:avLst/>
              </a:prstGeom>
              <a:blipFill>
                <a:blip r:embed="rId4"/>
                <a:stretch>
                  <a:fillRect l="-616"/>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44C48E71-DA02-4569-BCD1-9CD44893D5FA}"/>
              </a:ext>
            </a:extLst>
          </p:cNvPr>
          <p:cNvSpPr/>
          <p:nvPr/>
        </p:nvSpPr>
        <p:spPr>
          <a:xfrm>
            <a:off x="1603985" y="5113538"/>
            <a:ext cx="723275" cy="307777"/>
          </a:xfrm>
          <a:prstGeom prst="rect">
            <a:avLst/>
          </a:prstGeom>
        </p:spPr>
        <p:txBody>
          <a:bodyPr wrap="square">
            <a:spAutoFit/>
          </a:bodyPr>
          <a:lstStyle/>
          <a:p>
            <a:r>
              <a:rPr lang="zh-CN" altLang="zh-CN" sz="14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1400" dirty="0">
                <a:latin typeface="Times New Roman" panose="02020603050405020304" pitchFamily="18" charset="0"/>
                <a:ea typeface="宋体" panose="02010600030101010101" pitchFamily="2" charset="-122"/>
              </a:rPr>
              <a:t>3-5</a:t>
            </a:r>
            <a:endParaRPr lang="zh-CN" altLang="en-US" sz="1400" dirty="0"/>
          </a:p>
        </p:txBody>
      </p:sp>
      <p:pic>
        <p:nvPicPr>
          <p:cNvPr id="11" name="图片 10">
            <a:extLst>
              <a:ext uri="{FF2B5EF4-FFF2-40B4-BE49-F238E27FC236}">
                <a16:creationId xmlns:a16="http://schemas.microsoft.com/office/drawing/2014/main" id="{1F46F6AB-FB29-4FF6-810D-E7484E684F70}"/>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165225" y="2832071"/>
            <a:ext cx="1883268" cy="2281467"/>
          </a:xfrm>
          <a:prstGeom prst="rect">
            <a:avLst/>
          </a:prstGeom>
          <a:noFill/>
          <a:ln>
            <a:noFill/>
          </a:ln>
        </p:spPr>
      </p:pic>
    </p:spTree>
    <p:extLst>
      <p:ext uri="{BB962C8B-B14F-4D97-AF65-F5344CB8AC3E}">
        <p14:creationId xmlns:p14="http://schemas.microsoft.com/office/powerpoint/2010/main" val="784231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F144B18A-2EB7-4383-A0DF-03B21B2314E2}"/>
              </a:ext>
            </a:extLst>
          </p:cNvPr>
          <p:cNvGrpSpPr/>
          <p:nvPr/>
        </p:nvGrpSpPr>
        <p:grpSpPr>
          <a:xfrm>
            <a:off x="523782" y="2263903"/>
            <a:ext cx="3343231" cy="2963857"/>
            <a:chOff x="523782" y="2263903"/>
            <a:chExt cx="3343231" cy="2963857"/>
          </a:xfrm>
        </p:grpSpPr>
        <p:pic>
          <p:nvPicPr>
            <p:cNvPr id="11" name="图片 10">
              <a:extLst>
                <a:ext uri="{FF2B5EF4-FFF2-40B4-BE49-F238E27FC236}">
                  <a16:creationId xmlns:a16="http://schemas.microsoft.com/office/drawing/2014/main" id="{F903F0C0-6068-4815-85B4-3525A16371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782" y="2263903"/>
              <a:ext cx="3343231" cy="2963857"/>
            </a:xfrm>
            <a:prstGeom prst="rect">
              <a:avLst/>
            </a:prstGeom>
          </p:spPr>
        </p:pic>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18C84C27-7737-422B-91C5-F7F41F9E6687}"/>
                    </a:ext>
                  </a:extLst>
                </p:cNvPr>
                <p:cNvSpPr txBox="1"/>
                <p:nvPr/>
              </p:nvSpPr>
              <p:spPr>
                <a:xfrm>
                  <a:off x="2954338" y="4175124"/>
                  <a:ext cx="195309"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200" i="1" dirty="0" smtClean="0">
                            <a:latin typeface="Cambria Math" panose="02040503050406030204" pitchFamily="18" charset="0"/>
                          </a:rPr>
                          <m:t>𝑙</m:t>
                        </m:r>
                      </m:oMath>
                    </m:oMathPara>
                  </a14:m>
                  <a:endParaRPr lang="zh-CN" altLang="en-US" sz="1200" i="1" dirty="0"/>
                </a:p>
              </p:txBody>
            </p:sp>
          </mc:Choice>
          <mc:Fallback xmlns="">
            <p:sp>
              <p:nvSpPr>
                <p:cNvPr id="18" name="文本框 17">
                  <a:extLst>
                    <a:ext uri="{FF2B5EF4-FFF2-40B4-BE49-F238E27FC236}">
                      <a16:creationId xmlns:a16="http://schemas.microsoft.com/office/drawing/2014/main" id="{18C84C27-7737-422B-91C5-F7F41F9E6687}"/>
                    </a:ext>
                  </a:extLst>
                </p:cNvPr>
                <p:cNvSpPr txBox="1">
                  <a:spLocks noRot="1" noChangeAspect="1" noMove="1" noResize="1" noEditPoints="1" noAdjustHandles="1" noChangeArrowheads="1" noChangeShapeType="1" noTextEdit="1"/>
                </p:cNvSpPr>
                <p:nvPr/>
              </p:nvSpPr>
              <p:spPr>
                <a:xfrm>
                  <a:off x="2954338" y="4175124"/>
                  <a:ext cx="195309" cy="276999"/>
                </a:xfrm>
                <a:prstGeom prst="rect">
                  <a:avLst/>
                </a:prstGeom>
                <a:blipFill>
                  <a:blip r:embed="rId4"/>
                  <a:stretch>
                    <a:fillRect/>
                  </a:stretch>
                </a:blipFill>
              </p:spPr>
              <p:txBody>
                <a:bodyPr/>
                <a:lstStyle/>
                <a:p>
                  <a:r>
                    <a:rPr lang="zh-CN" altLang="en-US">
                      <a:noFill/>
                    </a:rPr>
                    <a:t> </a:t>
                  </a:r>
                </a:p>
              </p:txBody>
            </p:sp>
          </mc:Fallback>
        </mc:AlternateContent>
      </p:grpSp>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一、磁感应强度</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安培环路定律</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7AF114-7D8C-4438-A65E-37761FF94922}"/>
                  </a:ext>
                </a:extLst>
              </p:cNvPr>
              <p:cNvSpPr txBox="1"/>
              <p:nvPr/>
            </p:nvSpPr>
            <p:spPr>
              <a:xfrm>
                <a:off x="593888" y="976684"/>
                <a:ext cx="7956223" cy="1525418"/>
              </a:xfrm>
              <a:prstGeom prst="rect">
                <a:avLst/>
              </a:prstGeom>
              <a:noFill/>
            </p:spPr>
            <p:txBody>
              <a:bodyPr wrap="square" rtlCol="0">
                <a:spAutoFit/>
              </a:bodyPr>
              <a:lstStyle/>
              <a:p>
                <a:pPr indent="4572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3</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）讨论</a:t>
                </a:r>
              </a:p>
              <a:p>
                <a:pPr indent="457200">
                  <a:lnSpc>
                    <a:spcPct val="150000"/>
                  </a:lnSpc>
                  <a:spcAft>
                    <a:spcPts val="0"/>
                  </a:spcAft>
                </a:pPr>
                <a:r>
                  <a:rPr lang="en-US" altLang="zh-CN" sz="1600" i="1" kern="100"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通有</a:t>
                </a:r>
                <a14:m>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𝐽</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𝒛</m:t>
                        </m:r>
                      </m:sub>
                    </m:sSub>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的</a:t>
                </a:r>
                <a:r>
                  <a:rPr lang="zh-CN" altLang="zh-CN" sz="1600" kern="100" dirty="0">
                    <a:solidFill>
                      <a:srgbClr val="3A97D7"/>
                    </a:solidFill>
                    <a:latin typeface="Times New Roman" panose="02020603050405020304" pitchFamily="18" charset="0"/>
                    <a:ea typeface="宋体" panose="02010600030101010101" pitchFamily="2" charset="-122"/>
                    <a:cs typeface="Times New Roman" panose="02020603050405020304" pitchFamily="18" charset="0"/>
                  </a:rPr>
                  <a:t>无限大平板</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在空间各点产生的磁感应强度（参考例</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3-4</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解题过程），可利用安培环路定律求出。</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endParaRPr lang="zh-CN" altLang="zh-CN" sz="1600"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5B7AF114-7D8C-4438-A65E-37761FF94922}"/>
                  </a:ext>
                </a:extLst>
              </p:cNvPr>
              <p:cNvSpPr txBox="1">
                <a:spLocks noRot="1" noChangeAspect="1" noMove="1" noResize="1" noEditPoints="1" noAdjustHandles="1" noChangeArrowheads="1" noChangeShapeType="1" noTextEdit="1"/>
              </p:cNvSpPr>
              <p:nvPr/>
            </p:nvSpPr>
            <p:spPr>
              <a:xfrm>
                <a:off x="593888" y="976684"/>
                <a:ext cx="7956223" cy="1525418"/>
              </a:xfrm>
              <a:prstGeom prst="rect">
                <a:avLst/>
              </a:prstGeom>
              <a:blipFill>
                <a:blip r:embed="rId5"/>
                <a:stretch>
                  <a:fillRect l="-383"/>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11</a:t>
            </a:fld>
            <a:endParaRPr lang="zh-CN" dirty="0"/>
          </a:p>
        </p:txBody>
      </p:sp>
      <p:sp>
        <p:nvSpPr>
          <p:cNvPr id="8" name="矩形 7">
            <a:extLst>
              <a:ext uri="{FF2B5EF4-FFF2-40B4-BE49-F238E27FC236}">
                <a16:creationId xmlns:a16="http://schemas.microsoft.com/office/drawing/2014/main" id="{44C48E71-DA02-4569-BCD1-9CD44893D5FA}"/>
              </a:ext>
            </a:extLst>
          </p:cNvPr>
          <p:cNvSpPr/>
          <p:nvPr/>
        </p:nvSpPr>
        <p:spPr>
          <a:xfrm>
            <a:off x="1639958" y="5235497"/>
            <a:ext cx="723275" cy="307777"/>
          </a:xfrm>
          <a:prstGeom prst="rect">
            <a:avLst/>
          </a:prstGeom>
        </p:spPr>
        <p:txBody>
          <a:bodyPr wrap="square">
            <a:spAutoFit/>
          </a:bodyPr>
          <a:lstStyle/>
          <a:p>
            <a:r>
              <a:rPr lang="zh-CN" altLang="zh-CN" sz="14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1400" dirty="0">
                <a:latin typeface="Times New Roman" panose="02020603050405020304" pitchFamily="18" charset="0"/>
                <a:ea typeface="宋体" panose="02010600030101010101" pitchFamily="2" charset="-122"/>
              </a:rPr>
              <a:t>3-6</a:t>
            </a:r>
            <a:endParaRPr lang="zh-CN" altLang="en-US" sz="1400" dirty="0"/>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F2F7B7FE-0A91-4A66-82CE-59ABF31A1B7A}"/>
                  </a:ext>
                </a:extLst>
              </p:cNvPr>
              <p:cNvSpPr/>
              <p:nvPr/>
            </p:nvSpPr>
            <p:spPr>
              <a:xfrm>
                <a:off x="3409303" y="1972456"/>
                <a:ext cx="5140808" cy="4286110"/>
              </a:xfrm>
              <a:prstGeom prst="rect">
                <a:avLst/>
              </a:prstGeom>
            </p:spPr>
            <p:txBody>
              <a:bodyPr wrap="square">
                <a:spAutoFit/>
              </a:bodyPr>
              <a:lstStyle/>
              <a:p>
                <a:pPr indent="4572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当</a:t>
                </a:r>
                <a14:m>
                  <m:oMath xmlns:m="http://schemas.openxmlformats.org/officeDocument/2006/math">
                    <m:d>
                      <m:dPr>
                        <m:begChr m:val="|"/>
                        <m:endChr m:val="|"/>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𝑦</m:t>
                        </m:r>
                      </m:e>
                    </m:d>
                    <m:r>
                      <a:rPr lang="en-US" altLang="zh-CN" sz="1600" i="1" kern="100">
                        <a:effectLst/>
                        <a:latin typeface="Cambria Math" panose="02040503050406030204" pitchFamily="18" charset="0"/>
                        <a:ea typeface="宋体" panose="02010600030101010101" pitchFamily="2" charset="-122"/>
                        <a:cs typeface="Cambria Math" panose="02040503050406030204" pitchFamily="18" charset="0"/>
                      </a:rPr>
                      <m:t>⩾</m:t>
                    </m:r>
                    <m:f>
                      <m:f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𝑑</m:t>
                        </m:r>
                      </m:num>
                      <m:den>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2</m:t>
                        </m:r>
                      </m:den>
                    </m:f>
                  </m:oMath>
                </a14:m>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时，</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indent="457200" algn="ctr">
                  <a:spcAft>
                    <a:spcPts val="0"/>
                  </a:spcAft>
                </a:pPr>
                <a14:m>
                  <m:oMathPara xmlns:m="http://schemas.openxmlformats.org/officeDocument/2006/math">
                    <m:oMathParaPr>
                      <m:jc m:val="centerGroup"/>
                    </m:oMathParaPr>
                    <m:oMath xmlns:m="http://schemas.openxmlformats.org/officeDocument/2006/math">
                      <m:nary>
                        <m:naryPr>
                          <m:chr m:val="∮"/>
                          <m:supHide m:val="on"/>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𝑙</m:t>
                          </m:r>
                        </m:sub>
                        <m:sup/>
                        <m:e>
                          <m:r>
                            <a:rPr lang="en-US" altLang="zh-CN" sz="1600" b="1" i="1" kern="100">
                              <a:effectLst/>
                              <a:latin typeface="Cambria Math" panose="02040503050406030204" pitchFamily="18" charset="0"/>
                              <a:ea typeface="宋体" panose="02010600030101010101" pitchFamily="2" charset="-122"/>
                              <a:cs typeface="Times New Roman" panose="02020603050405020304" pitchFamily="18" charset="0"/>
                            </a:rPr>
                            <m:t>𝑯</m:t>
                          </m:r>
                        </m:e>
                      </m:nary>
                      <m:r>
                        <a:rPr lang="zh-CN" altLang="zh-CN" sz="1600" i="1" kern="100">
                          <a:effectLst/>
                          <a:latin typeface="Cambria Math" panose="02040503050406030204" pitchFamily="18" charset="0"/>
                          <a:ea typeface="MS Gothic" panose="020B0609070205080204" pitchFamily="49" charset="-128"/>
                          <a:cs typeface="MS Gothic" panose="020B0609070205080204" pitchFamily="49" charset="-128"/>
                        </a:rPr>
                        <m:t>⋅</m:t>
                      </m:r>
                      <m:r>
                        <m:rPr>
                          <m:sty m:val="p"/>
                        </m:rPr>
                        <a:rPr lang="en-US" altLang="zh-CN" sz="1600" kern="100">
                          <a:effectLst/>
                          <a:latin typeface="Cambria Math" panose="02040503050406030204" pitchFamily="18" charset="0"/>
                          <a:ea typeface="宋体" panose="02010600030101010101" pitchFamily="2" charset="-122"/>
                          <a:cs typeface="Times New Roman" panose="02020603050405020304" pitchFamily="18" charset="0"/>
                        </a:rPr>
                        <m:t>d</m:t>
                      </m:r>
                      <m:r>
                        <a:rPr lang="en-US" altLang="zh-CN" sz="1600" b="1" i="1" kern="100">
                          <a:effectLst/>
                          <a:latin typeface="Cambria Math" panose="02040503050406030204" pitchFamily="18" charset="0"/>
                          <a:ea typeface="宋体" panose="02010600030101010101" pitchFamily="2" charset="-122"/>
                          <a:cs typeface="Times New Roman" panose="02020603050405020304" pitchFamily="18" charset="0"/>
                        </a:rPr>
                        <m:t>𝒍</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nary>
                        <m:naryPr>
                          <m:supHide m:val="on"/>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𝑆</m:t>
                          </m:r>
                        </m:sub>
                        <m:sup/>
                        <m:e>
                          <m:r>
                            <a:rPr lang="en-US" altLang="zh-CN" sz="1600" b="1" i="1" kern="100">
                              <a:effectLst/>
                              <a:latin typeface="Cambria Math" panose="02040503050406030204" pitchFamily="18" charset="0"/>
                              <a:ea typeface="宋体" panose="02010600030101010101" pitchFamily="2" charset="-122"/>
                              <a:cs typeface="Times New Roman" panose="02020603050405020304" pitchFamily="18" charset="0"/>
                            </a:rPr>
                            <m:t>𝑱</m:t>
                          </m:r>
                        </m:e>
                      </m:nary>
                      <m:r>
                        <a:rPr lang="zh-CN" altLang="zh-CN" sz="1600" i="1" kern="100">
                          <a:effectLst/>
                          <a:latin typeface="Cambria Math" panose="02040503050406030204" pitchFamily="18" charset="0"/>
                          <a:ea typeface="MS Gothic" panose="020B0609070205080204" pitchFamily="49" charset="-128"/>
                          <a:cs typeface="MS Gothic" panose="020B0609070205080204" pitchFamily="49" charset="-128"/>
                        </a:rPr>
                        <m:t>⋅</m:t>
                      </m:r>
                      <m:r>
                        <m:rPr>
                          <m:sty m:val="p"/>
                        </m:rPr>
                        <a:rPr lang="en-US" altLang="zh-CN" sz="1600" kern="100">
                          <a:effectLst/>
                          <a:latin typeface="Cambria Math" panose="02040503050406030204" pitchFamily="18" charset="0"/>
                          <a:ea typeface="宋体" panose="02010600030101010101" pitchFamily="2" charset="-122"/>
                          <a:cs typeface="Times New Roman" panose="02020603050405020304" pitchFamily="18" charset="0"/>
                        </a:rPr>
                        <m:t>d</m:t>
                      </m:r>
                      <m:r>
                        <a:rPr lang="en-US" altLang="zh-CN" sz="1600" b="1" i="1" kern="100">
                          <a:effectLst/>
                          <a:latin typeface="Cambria Math" panose="02040503050406030204" pitchFamily="18" charset="0"/>
                          <a:ea typeface="宋体" panose="02010600030101010101" pitchFamily="2" charset="-122"/>
                          <a:cs typeface="Times New Roman" panose="02020603050405020304" pitchFamily="18" charset="0"/>
                        </a:rPr>
                        <m:t>𝑺</m:t>
                      </m:r>
                    </m:oMath>
                  </m:oMathPara>
                </a14:m>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14:m>
                  <m:oMathPara xmlns:m="http://schemas.openxmlformats.org/officeDocument/2006/math">
                    <m:oMathParaPr>
                      <m:jc m:val="centerGroup"/>
                    </m:oMathParaPr>
                    <m:oMath xmlns:m="http://schemas.openxmlformats.org/officeDocument/2006/math">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𝐻</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𝐻</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𝑑</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0</m:t>
                          </m:r>
                        </m:sub>
                      </m:sSub>
                    </m:oMath>
                  </m:oMathPara>
                </a14:m>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14:m>
                  <m:oMathPara xmlns:m="http://schemas.openxmlformats.org/officeDocument/2006/math">
                    <m:oMathParaPr>
                      <m:jc m:val="centerGroup"/>
                    </m:oMathParaPr>
                    <m:oMath xmlns:m="http://schemas.openxmlformats.org/officeDocument/2006/math">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𝐻</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𝑑</m:t>
                          </m:r>
                        </m:num>
                        <m:den>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2</m:t>
                          </m:r>
                        </m:den>
                      </m:f>
                    </m:oMath>
                  </m:oMathPara>
                </a14:m>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14:m>
                  <m:oMathPara xmlns:m="http://schemas.openxmlformats.org/officeDocument/2006/math">
                    <m:oMathParaPr>
                      <m:jc m:val="centerGroup"/>
                    </m:oMathParaPr>
                    <m:oMath xmlns:m="http://schemas.openxmlformats.org/officeDocument/2006/math">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𝐵</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𝑑</m:t>
                          </m:r>
                        </m:num>
                        <m:den>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2</m:t>
                          </m:r>
                        </m:den>
                      </m:f>
                    </m:oMath>
                  </m:oMathPara>
                </a14:m>
                <a:endPar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由右手螺旋法则可知，当</a:t>
                </a:r>
                <a14:m>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𝑦</m:t>
                    </m:r>
                    <m:r>
                      <a:rPr lang="en-US" altLang="zh-CN" sz="1600" i="1" kern="100">
                        <a:latin typeface="Cambria Math" panose="02040503050406030204" pitchFamily="18" charset="0"/>
                        <a:ea typeface="宋体" panose="02010600030101010101" pitchFamily="2" charset="-122"/>
                        <a:cs typeface="Cambria Math" panose="02040503050406030204" pitchFamily="18" charset="0"/>
                      </a:rPr>
                      <m:t>⩾</m:t>
                    </m:r>
                    <m:f>
                      <m:f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𝑑</m:t>
                        </m:r>
                      </m:num>
                      <m:den>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den>
                    </m:f>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时，</a:t>
                </a:r>
                <a14:m>
                  <m:oMath xmlns:m="http://schemas.openxmlformats.org/officeDocument/2006/math">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𝑩</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沿</a:t>
                </a:r>
                <a14:m>
                  <m:oMath xmlns:m="http://schemas.openxmlformats.org/officeDocument/2006/math">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𝒙</m:t>
                        </m:r>
                      </m:sub>
                    </m:sSub>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方向；当</a:t>
                </a:r>
                <a14:m>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𝑦</m:t>
                    </m:r>
                    <m:r>
                      <a:rPr lang="en-US" altLang="zh-CN" sz="1600" i="1" kern="100">
                        <a:latin typeface="Cambria Math" panose="02040503050406030204" pitchFamily="18" charset="0"/>
                        <a:ea typeface="宋体" panose="02010600030101010101" pitchFamily="2" charset="-122"/>
                        <a:cs typeface="Cambria Math" panose="02040503050406030204" pitchFamily="18" charset="0"/>
                      </a:rPr>
                      <m:t>⩽</m:t>
                    </m:r>
                    <m:f>
                      <m:f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𝑑</m:t>
                        </m:r>
                      </m:num>
                      <m:den>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den>
                    </m:f>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时，</a:t>
                </a:r>
                <a14:m>
                  <m:oMath xmlns:m="http://schemas.openxmlformats.org/officeDocument/2006/math">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𝑩</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沿</a:t>
                </a:r>
                <a14:m>
                  <m:oMath xmlns:m="http://schemas.openxmlformats.org/officeDocument/2006/math">
                    <m:r>
                      <a:rPr lang="zh-CN" altLang="en-US" sz="1600" i="1" kern="100">
                        <a:latin typeface="Cambria Math" panose="02040503050406030204" pitchFamily="18" charset="0"/>
                        <a:ea typeface="微软雅黑" panose="020B0503020204020204" pitchFamily="34" charset="-122"/>
                        <a:cs typeface="微软雅黑" panose="020B0503020204020204" pitchFamily="34" charset="-122"/>
                      </a:rPr>
                      <m:t>−</m:t>
                    </m:r>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𝒙</m:t>
                        </m:r>
                      </m:sub>
                    </m:sSub>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方向。</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304800">
                  <a:lnSpc>
                    <a:spcPct val="150000"/>
                  </a:lnSpc>
                  <a:spcAft>
                    <a:spcPts val="0"/>
                  </a:spcAft>
                </a:pP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4" name="矩形 3">
                <a:extLst>
                  <a:ext uri="{FF2B5EF4-FFF2-40B4-BE49-F238E27FC236}">
                    <a16:creationId xmlns:a16="http://schemas.microsoft.com/office/drawing/2014/main" id="{F2F7B7FE-0A91-4A66-82CE-59ABF31A1B7A}"/>
                  </a:ext>
                </a:extLst>
              </p:cNvPr>
              <p:cNvSpPr>
                <a:spLocks noRot="1" noChangeAspect="1" noMove="1" noResize="1" noEditPoints="1" noAdjustHandles="1" noChangeArrowheads="1" noChangeShapeType="1" noTextEdit="1"/>
              </p:cNvSpPr>
              <p:nvPr/>
            </p:nvSpPr>
            <p:spPr>
              <a:xfrm>
                <a:off x="3409303" y="1972456"/>
                <a:ext cx="5140808" cy="4286110"/>
              </a:xfrm>
              <a:prstGeom prst="rect">
                <a:avLst/>
              </a:prstGeom>
              <a:blipFill>
                <a:blip r:embed="rId6"/>
                <a:stretch>
                  <a:fillRect/>
                </a:stretch>
              </a:blipFill>
            </p:spPr>
            <p:txBody>
              <a:bodyPr/>
              <a:lstStyle/>
              <a:p>
                <a:r>
                  <a:rPr lang="zh-CN" altLang="en-US">
                    <a:noFill/>
                  </a:rPr>
                  <a:t> </a:t>
                </a:r>
              </a:p>
            </p:txBody>
          </p:sp>
        </mc:Fallback>
      </mc:AlternateContent>
      <p:grpSp>
        <p:nvGrpSpPr>
          <p:cNvPr id="17" name="组合 16">
            <a:extLst>
              <a:ext uri="{FF2B5EF4-FFF2-40B4-BE49-F238E27FC236}">
                <a16:creationId xmlns:a16="http://schemas.microsoft.com/office/drawing/2014/main" id="{2A5579C4-DCF7-4767-B5D3-560F2A5D176B}"/>
              </a:ext>
            </a:extLst>
          </p:cNvPr>
          <p:cNvGrpSpPr/>
          <p:nvPr/>
        </p:nvGrpSpPr>
        <p:grpSpPr>
          <a:xfrm>
            <a:off x="1500326" y="3170301"/>
            <a:ext cx="1194356" cy="1151060"/>
            <a:chOff x="1500326" y="3170301"/>
            <a:chExt cx="1194356" cy="1151060"/>
          </a:xfrm>
        </p:grpSpPr>
        <p:grpSp>
          <p:nvGrpSpPr>
            <p:cNvPr id="14" name="组合 13">
              <a:extLst>
                <a:ext uri="{FF2B5EF4-FFF2-40B4-BE49-F238E27FC236}">
                  <a16:creationId xmlns:a16="http://schemas.microsoft.com/office/drawing/2014/main" id="{B3D07448-8899-436E-A376-25529E401E9A}"/>
                </a:ext>
              </a:extLst>
            </p:cNvPr>
            <p:cNvGrpSpPr/>
            <p:nvPr/>
          </p:nvGrpSpPr>
          <p:grpSpPr>
            <a:xfrm>
              <a:off x="1500326" y="3170301"/>
              <a:ext cx="1194356" cy="1151060"/>
              <a:chOff x="1500326" y="3170301"/>
              <a:chExt cx="1194356" cy="1151060"/>
            </a:xfrm>
          </p:grpSpPr>
          <p:sp>
            <p:nvSpPr>
              <p:cNvPr id="12" name="矩形 11">
                <a:extLst>
                  <a:ext uri="{FF2B5EF4-FFF2-40B4-BE49-F238E27FC236}">
                    <a16:creationId xmlns:a16="http://schemas.microsoft.com/office/drawing/2014/main" id="{5A81E211-82EF-424A-8BC0-9582C9CFB649}"/>
                  </a:ext>
                </a:extLst>
              </p:cNvPr>
              <p:cNvSpPr/>
              <p:nvPr/>
            </p:nvSpPr>
            <p:spPr>
              <a:xfrm>
                <a:off x="1500326" y="3170301"/>
                <a:ext cx="1194356" cy="115106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0613748C-3869-4A60-BBB6-4D0B30BC6B52}"/>
                      </a:ext>
                    </a:extLst>
                  </p:cNvPr>
                  <p:cNvSpPr/>
                  <p:nvPr/>
                </p:nvSpPr>
                <p:spPr>
                  <a:xfrm>
                    <a:off x="2051050" y="3310933"/>
                    <a:ext cx="48205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0</m:t>
                              </m:r>
                            </m:sub>
                          </m:sSub>
                        </m:oMath>
                      </m:oMathPara>
                    </a14:m>
                    <a:endParaRPr lang="zh-CN" altLang="en-US" dirty="0"/>
                  </a:p>
                </p:txBody>
              </p:sp>
            </mc:Choice>
            <mc:Fallback xmlns="">
              <p:sp>
                <p:nvSpPr>
                  <p:cNvPr id="13" name="矩形 12">
                    <a:extLst>
                      <a:ext uri="{FF2B5EF4-FFF2-40B4-BE49-F238E27FC236}">
                        <a16:creationId xmlns:a16="http://schemas.microsoft.com/office/drawing/2014/main" id="{0613748C-3869-4A60-BBB6-4D0B30BC6B52}"/>
                      </a:ext>
                    </a:extLst>
                  </p:cNvPr>
                  <p:cNvSpPr>
                    <a:spLocks noRot="1" noChangeAspect="1" noMove="1" noResize="1" noEditPoints="1" noAdjustHandles="1" noChangeArrowheads="1" noChangeShapeType="1" noTextEdit="1"/>
                  </p:cNvSpPr>
                  <p:nvPr/>
                </p:nvSpPr>
                <p:spPr>
                  <a:xfrm>
                    <a:off x="2051050" y="3310933"/>
                    <a:ext cx="482055" cy="369332"/>
                  </a:xfrm>
                  <a:prstGeom prst="rect">
                    <a:avLst/>
                  </a:prstGeom>
                  <a:blipFill>
                    <a:blip r:embed="rId7"/>
                    <a:stretch>
                      <a:fillRect b="-13115"/>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9EC53C51-24C9-40F9-9E76-D8BFAC9BEA2F}"/>
                    </a:ext>
                  </a:extLst>
                </p:cNvPr>
                <p:cNvSpPr txBox="1"/>
                <p:nvPr/>
              </p:nvSpPr>
              <p:spPr>
                <a:xfrm>
                  <a:off x="1876710" y="3561165"/>
                  <a:ext cx="31218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16" name="文本框 15">
                  <a:extLst>
                    <a:ext uri="{FF2B5EF4-FFF2-40B4-BE49-F238E27FC236}">
                      <a16:creationId xmlns:a16="http://schemas.microsoft.com/office/drawing/2014/main" id="{9EC53C51-24C9-40F9-9E76-D8BFAC9BEA2F}"/>
                    </a:ext>
                  </a:extLst>
                </p:cNvPr>
                <p:cNvSpPr txBox="1">
                  <a:spLocks noRot="1" noChangeAspect="1" noMove="1" noResize="1" noEditPoints="1" noAdjustHandles="1" noChangeArrowheads="1" noChangeShapeType="1" noTextEdit="1"/>
                </p:cNvSpPr>
                <p:nvPr/>
              </p:nvSpPr>
              <p:spPr>
                <a:xfrm>
                  <a:off x="1876710" y="3561165"/>
                  <a:ext cx="312183" cy="369332"/>
                </a:xfrm>
                <a:prstGeom prst="rect">
                  <a:avLst/>
                </a:prstGeom>
                <a:blipFill>
                  <a:blip r:embed="rId8"/>
                  <a:stretch>
                    <a:fillRect r="-23529" b="-4918"/>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54250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一、磁感应强度</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安培环路定律</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7AF114-7D8C-4438-A65E-37761FF94922}"/>
                  </a:ext>
                </a:extLst>
              </p:cNvPr>
              <p:cNvSpPr txBox="1"/>
              <p:nvPr/>
            </p:nvSpPr>
            <p:spPr>
              <a:xfrm>
                <a:off x="593888" y="976684"/>
                <a:ext cx="7956223" cy="1525418"/>
              </a:xfrm>
              <a:prstGeom prst="rect">
                <a:avLst/>
              </a:prstGeom>
              <a:noFill/>
            </p:spPr>
            <p:txBody>
              <a:bodyPr wrap="square" rtlCol="0">
                <a:spAutoFit/>
              </a:bodyPr>
              <a:lstStyle/>
              <a:p>
                <a:pPr indent="4572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3</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）讨论</a:t>
                </a:r>
              </a:p>
              <a:p>
                <a:pPr indent="457200">
                  <a:lnSpc>
                    <a:spcPct val="150000"/>
                  </a:lnSpc>
                  <a:spcAft>
                    <a:spcPts val="0"/>
                  </a:spcAft>
                </a:pPr>
                <a:r>
                  <a:rPr lang="en-US" altLang="zh-CN" sz="1600" i="1" kern="100"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通有</a:t>
                </a:r>
                <a14:m>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𝐽</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𝒛</m:t>
                        </m:r>
                      </m:sub>
                    </m:sSub>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的</a:t>
                </a:r>
                <a:r>
                  <a:rPr lang="zh-CN" altLang="zh-CN" sz="1600" kern="100" dirty="0">
                    <a:solidFill>
                      <a:srgbClr val="3A97D7"/>
                    </a:solidFill>
                    <a:latin typeface="Times New Roman" panose="02020603050405020304" pitchFamily="18" charset="0"/>
                    <a:ea typeface="宋体" panose="02010600030101010101" pitchFamily="2" charset="-122"/>
                    <a:cs typeface="Times New Roman" panose="02020603050405020304" pitchFamily="18" charset="0"/>
                  </a:rPr>
                  <a:t>无限大平板</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在空间各点产生的磁感应强度（参考例</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3-4</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解题过程），可利用安培环路定律求出。</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endParaRPr lang="zh-CN" altLang="zh-CN" sz="1600"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5B7AF114-7D8C-4438-A65E-37761FF94922}"/>
                  </a:ext>
                </a:extLst>
              </p:cNvPr>
              <p:cNvSpPr txBox="1">
                <a:spLocks noRot="1" noChangeAspect="1" noMove="1" noResize="1" noEditPoints="1" noAdjustHandles="1" noChangeArrowheads="1" noChangeShapeType="1" noTextEdit="1"/>
              </p:cNvSpPr>
              <p:nvPr/>
            </p:nvSpPr>
            <p:spPr>
              <a:xfrm>
                <a:off x="593888" y="976684"/>
                <a:ext cx="7956223" cy="1525418"/>
              </a:xfrm>
              <a:prstGeom prst="rect">
                <a:avLst/>
              </a:prstGeom>
              <a:blipFill>
                <a:blip r:embed="rId3"/>
                <a:stretch>
                  <a:fillRect l="-383"/>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12</a:t>
            </a:fld>
            <a:endParaRPr lang="zh-CN" dirty="0"/>
          </a:p>
        </p:txBody>
      </p:sp>
      <p:sp>
        <p:nvSpPr>
          <p:cNvPr id="8" name="矩形 7">
            <a:extLst>
              <a:ext uri="{FF2B5EF4-FFF2-40B4-BE49-F238E27FC236}">
                <a16:creationId xmlns:a16="http://schemas.microsoft.com/office/drawing/2014/main" id="{44C48E71-DA02-4569-BCD1-9CD44893D5FA}"/>
              </a:ext>
            </a:extLst>
          </p:cNvPr>
          <p:cNvSpPr/>
          <p:nvPr/>
        </p:nvSpPr>
        <p:spPr>
          <a:xfrm>
            <a:off x="1553815" y="5280691"/>
            <a:ext cx="723275" cy="307777"/>
          </a:xfrm>
          <a:prstGeom prst="rect">
            <a:avLst/>
          </a:prstGeom>
        </p:spPr>
        <p:txBody>
          <a:bodyPr wrap="square">
            <a:spAutoFit/>
          </a:bodyPr>
          <a:lstStyle/>
          <a:p>
            <a:r>
              <a:rPr lang="zh-CN" altLang="zh-CN" sz="14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1400" dirty="0">
                <a:latin typeface="Times New Roman" panose="02020603050405020304" pitchFamily="18" charset="0"/>
                <a:ea typeface="宋体" panose="02010600030101010101" pitchFamily="2" charset="-122"/>
              </a:rPr>
              <a:t>3-7</a:t>
            </a:r>
            <a:endParaRPr lang="zh-CN" altLang="en-US" sz="1400" dirty="0"/>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F2F7B7FE-0A91-4A66-82CE-59ABF31A1B7A}"/>
                  </a:ext>
                </a:extLst>
              </p:cNvPr>
              <p:cNvSpPr/>
              <p:nvPr/>
            </p:nvSpPr>
            <p:spPr>
              <a:xfrm>
                <a:off x="3409303" y="2257905"/>
                <a:ext cx="5140808" cy="3122009"/>
              </a:xfrm>
              <a:prstGeom prst="rect">
                <a:avLst/>
              </a:prstGeom>
            </p:spPr>
            <p:txBody>
              <a:bodyPr wrap="square">
                <a:spAutoFit/>
              </a:bodyPr>
              <a:lstStyle/>
              <a:p>
                <a:pPr indent="3048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当</a:t>
                </a:r>
                <a14:m>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𝑑</m:t>
                        </m:r>
                      </m:num>
                      <m:den>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den>
                    </m:f>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&lt;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𝑦</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&lt;</m:t>
                    </m:r>
                    <m:f>
                      <m:f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𝑑</m:t>
                        </m:r>
                      </m:num>
                      <m:den>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den>
                    </m:f>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时，</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304800" algn="ctr">
                  <a:lnSpc>
                    <a:spcPct val="150000"/>
                  </a:lnSpc>
                  <a:spcAft>
                    <a:spcPts val="0"/>
                  </a:spcAft>
                </a:pPr>
                <a14:m>
                  <m:oMathPara xmlns:m="http://schemas.openxmlformats.org/officeDocument/2006/math">
                    <m:oMathParaPr>
                      <m:jc m:val="centerGroup"/>
                    </m:oMathParaPr>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𝐻</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𝑥</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𝐻</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𝑥</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𝑦</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𝑥</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sub>
                      </m:sSub>
                    </m:oMath>
                  </m:oMathPara>
                </a14:m>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304800" algn="ctr">
                  <a:lnSpc>
                    <a:spcPct val="150000"/>
                  </a:lnSpc>
                  <a:spcAft>
                    <a:spcPts val="0"/>
                  </a:spcAft>
                </a:pPr>
                <a14:m>
                  <m:oMathPara xmlns:m="http://schemas.openxmlformats.org/officeDocument/2006/math">
                    <m:oMathParaPr>
                      <m:jc m:val="centerGroup"/>
                    </m:oMathParaPr>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𝐻</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𝑦</m:t>
                      </m:r>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sub>
                      </m:sSub>
                    </m:oMath>
                  </m:oMathPara>
                </a14:m>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304800" algn="ctr">
                  <a:lnSpc>
                    <a:spcPct val="150000"/>
                  </a:lnSpc>
                  <a:spcAft>
                    <a:spcPts val="0"/>
                  </a:spcAft>
                </a:pPr>
                <a14:m>
                  <m:oMathPara xmlns:m="http://schemas.openxmlformats.org/officeDocument/2006/math">
                    <m:oMathParaPr>
                      <m:jc m:val="centerGroup"/>
                    </m:oMathParaPr>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𝐵</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𝑦</m:t>
                      </m:r>
                    </m:oMath>
                  </m:oMathPara>
                </a14:m>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3048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由右手螺旋法则可知，当</a:t>
                </a:r>
                <a14:m>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0&lt;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𝑦</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&lt;</m:t>
                    </m:r>
                    <m:f>
                      <m:f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𝑑</m:t>
                        </m:r>
                      </m:num>
                      <m:den>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den>
                    </m:f>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时，</a:t>
                </a:r>
                <a14:m>
                  <m:oMath xmlns:m="http://schemas.openxmlformats.org/officeDocument/2006/math">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𝑩</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沿</a:t>
                </a:r>
                <a14:m>
                  <m:oMath xmlns:m="http://schemas.openxmlformats.org/officeDocument/2006/math">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𝒙</m:t>
                        </m:r>
                      </m:sub>
                    </m:sSub>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方向；当</a:t>
                </a:r>
                <a14:m>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𝑑</m:t>
                        </m:r>
                      </m:num>
                      <m:den>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den>
                    </m:f>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&lt;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𝑦</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&lt;0</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时，</a:t>
                </a:r>
                <a14:m>
                  <m:oMath xmlns:m="http://schemas.openxmlformats.org/officeDocument/2006/math">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𝑩</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沿</a:t>
                </a:r>
                <a14:m>
                  <m:oMath xmlns:m="http://schemas.openxmlformats.org/officeDocument/2006/math">
                    <m:r>
                      <a:rPr lang="zh-CN" altLang="en-US" sz="1600" i="1" kern="100">
                        <a:latin typeface="Cambria Math" panose="02040503050406030204" pitchFamily="18" charset="0"/>
                        <a:ea typeface="微软雅黑" panose="020B0503020204020204" pitchFamily="34" charset="-122"/>
                        <a:cs typeface="微软雅黑" panose="020B0503020204020204" pitchFamily="34" charset="-122"/>
                      </a:rPr>
                      <m:t>−</m:t>
                    </m:r>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𝒙</m:t>
                        </m:r>
                      </m:sub>
                    </m:sSub>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方向。</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304800">
                  <a:lnSpc>
                    <a:spcPct val="150000"/>
                  </a:lnSpc>
                  <a:spcAft>
                    <a:spcPts val="0"/>
                  </a:spcAft>
                </a:pP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4" name="矩形 3">
                <a:extLst>
                  <a:ext uri="{FF2B5EF4-FFF2-40B4-BE49-F238E27FC236}">
                    <a16:creationId xmlns:a16="http://schemas.microsoft.com/office/drawing/2014/main" id="{F2F7B7FE-0A91-4A66-82CE-59ABF31A1B7A}"/>
                  </a:ext>
                </a:extLst>
              </p:cNvPr>
              <p:cNvSpPr>
                <a:spLocks noRot="1" noChangeAspect="1" noMove="1" noResize="1" noEditPoints="1" noAdjustHandles="1" noChangeArrowheads="1" noChangeShapeType="1" noTextEdit="1"/>
              </p:cNvSpPr>
              <p:nvPr/>
            </p:nvSpPr>
            <p:spPr>
              <a:xfrm>
                <a:off x="3409303" y="2257905"/>
                <a:ext cx="5140808" cy="3122009"/>
              </a:xfrm>
              <a:prstGeom prst="rect">
                <a:avLst/>
              </a:prstGeom>
              <a:blipFill>
                <a:blip r:embed="rId5"/>
                <a:stretch>
                  <a:fillRect l="-592"/>
                </a:stretch>
              </a:blipFill>
            </p:spPr>
            <p:txBody>
              <a:bodyPr/>
              <a:lstStyle/>
              <a:p>
                <a:r>
                  <a:rPr lang="zh-CN" altLang="en-US">
                    <a:noFill/>
                  </a:rPr>
                  <a:t> </a:t>
                </a:r>
              </a:p>
            </p:txBody>
          </p:sp>
        </mc:Fallback>
      </mc:AlternateContent>
      <p:grpSp>
        <p:nvGrpSpPr>
          <p:cNvPr id="11" name="组合 10">
            <a:extLst>
              <a:ext uri="{FF2B5EF4-FFF2-40B4-BE49-F238E27FC236}">
                <a16:creationId xmlns:a16="http://schemas.microsoft.com/office/drawing/2014/main" id="{233588D5-7C47-448F-B9A5-50DF6C118254}"/>
              </a:ext>
            </a:extLst>
          </p:cNvPr>
          <p:cNvGrpSpPr/>
          <p:nvPr/>
        </p:nvGrpSpPr>
        <p:grpSpPr>
          <a:xfrm>
            <a:off x="593888" y="2208424"/>
            <a:ext cx="3107141" cy="3072267"/>
            <a:chOff x="834544" y="2190623"/>
            <a:chExt cx="3057377" cy="3072267"/>
          </a:xfrm>
        </p:grpSpPr>
        <p:pic>
          <p:nvPicPr>
            <p:cNvPr id="7" name="图片 6">
              <a:extLst>
                <a:ext uri="{FF2B5EF4-FFF2-40B4-BE49-F238E27FC236}">
                  <a16:creationId xmlns:a16="http://schemas.microsoft.com/office/drawing/2014/main" id="{A2FFBE42-39F1-4CE4-9A9C-F8136AA261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4544" y="2190623"/>
              <a:ext cx="3057377" cy="3072267"/>
            </a:xfrm>
            <a:prstGeom prst="rect">
              <a:avLst/>
            </a:prstGeom>
          </p:spPr>
        </p:pic>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5D4C463-E13A-41DF-85D0-531869E51BEC}"/>
                    </a:ext>
                  </a:extLst>
                </p:cNvPr>
                <p:cNvSpPr txBox="1"/>
                <p:nvPr/>
              </p:nvSpPr>
              <p:spPr>
                <a:xfrm>
                  <a:off x="2490788" y="4217399"/>
                  <a:ext cx="195309"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200" i="1" dirty="0" smtClean="0">
                            <a:latin typeface="Cambria Math" panose="02040503050406030204" pitchFamily="18" charset="0"/>
                          </a:rPr>
                          <m:t>𝑙</m:t>
                        </m:r>
                      </m:oMath>
                    </m:oMathPara>
                  </a14:m>
                  <a:endParaRPr lang="zh-CN" altLang="en-US" sz="1200" i="1" dirty="0"/>
                </a:p>
              </p:txBody>
            </p:sp>
          </mc:Choice>
          <mc:Fallback xmlns="">
            <p:sp>
              <p:nvSpPr>
                <p:cNvPr id="10" name="文本框 9">
                  <a:extLst>
                    <a:ext uri="{FF2B5EF4-FFF2-40B4-BE49-F238E27FC236}">
                      <a16:creationId xmlns:a16="http://schemas.microsoft.com/office/drawing/2014/main" id="{75D4C463-E13A-41DF-85D0-531869E51BEC}"/>
                    </a:ext>
                  </a:extLst>
                </p:cNvPr>
                <p:cNvSpPr txBox="1">
                  <a:spLocks noRot="1" noChangeAspect="1" noMove="1" noResize="1" noEditPoints="1" noAdjustHandles="1" noChangeArrowheads="1" noChangeShapeType="1" noTextEdit="1"/>
                </p:cNvSpPr>
                <p:nvPr/>
              </p:nvSpPr>
              <p:spPr>
                <a:xfrm>
                  <a:off x="2490788" y="4217399"/>
                  <a:ext cx="195309" cy="276999"/>
                </a:xfrm>
                <a:prstGeom prst="rect">
                  <a:avLst/>
                </a:prstGeom>
                <a:blipFill>
                  <a:blip r:embed="rId7"/>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288225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一、磁感应强度</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安培环路定律</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7AF114-7D8C-4438-A65E-37761FF94922}"/>
                  </a:ext>
                </a:extLst>
              </p:cNvPr>
              <p:cNvSpPr txBox="1"/>
              <p:nvPr/>
            </p:nvSpPr>
            <p:spPr>
              <a:xfrm>
                <a:off x="593888" y="976684"/>
                <a:ext cx="7956223" cy="1525418"/>
              </a:xfrm>
              <a:prstGeom prst="rect">
                <a:avLst/>
              </a:prstGeom>
              <a:noFill/>
            </p:spPr>
            <p:txBody>
              <a:bodyPr wrap="square" rtlCol="0">
                <a:spAutoFit/>
              </a:bodyPr>
              <a:lstStyle/>
              <a:p>
                <a:pPr indent="4572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3</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）讨论</a:t>
                </a:r>
              </a:p>
              <a:p>
                <a:pPr indent="457200">
                  <a:lnSpc>
                    <a:spcPct val="150000"/>
                  </a:lnSpc>
                  <a:spcAft>
                    <a:spcPts val="0"/>
                  </a:spcAft>
                </a:pPr>
                <a:r>
                  <a:rPr lang="en-US" altLang="zh-CN" sz="1600" i="1" kern="100"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通有</a:t>
                </a:r>
                <a14:m>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𝐽</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𝒛</m:t>
                        </m:r>
                      </m:sub>
                    </m:sSub>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的</a:t>
                </a:r>
                <a:r>
                  <a:rPr lang="zh-CN" altLang="zh-CN" sz="1600" kern="100" dirty="0">
                    <a:solidFill>
                      <a:srgbClr val="3A97D7"/>
                    </a:solidFill>
                    <a:latin typeface="Times New Roman" panose="02020603050405020304" pitchFamily="18" charset="0"/>
                    <a:ea typeface="宋体" panose="02010600030101010101" pitchFamily="2" charset="-122"/>
                    <a:cs typeface="Times New Roman" panose="02020603050405020304" pitchFamily="18" charset="0"/>
                  </a:rPr>
                  <a:t>无限大平板</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在空间各点产生的磁感应强度（参考例</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3-4</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解题过程），可利用安培环路定律求出。</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endParaRPr lang="zh-CN" altLang="zh-CN" sz="1600"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5B7AF114-7D8C-4438-A65E-37761FF94922}"/>
                  </a:ext>
                </a:extLst>
              </p:cNvPr>
              <p:cNvSpPr txBox="1">
                <a:spLocks noRot="1" noChangeAspect="1" noMove="1" noResize="1" noEditPoints="1" noAdjustHandles="1" noChangeArrowheads="1" noChangeShapeType="1" noTextEdit="1"/>
              </p:cNvSpPr>
              <p:nvPr/>
            </p:nvSpPr>
            <p:spPr>
              <a:xfrm>
                <a:off x="593888" y="976684"/>
                <a:ext cx="7956223" cy="1525418"/>
              </a:xfrm>
              <a:prstGeom prst="rect">
                <a:avLst/>
              </a:prstGeom>
              <a:blipFill>
                <a:blip r:embed="rId3"/>
                <a:stretch>
                  <a:fillRect l="-383"/>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13</a:t>
            </a:fld>
            <a:endParaRPr lang="zh-CN" dirty="0"/>
          </a:p>
        </p:txBody>
      </p:sp>
      <p:sp>
        <p:nvSpPr>
          <p:cNvPr id="8" name="矩形 7">
            <a:extLst>
              <a:ext uri="{FF2B5EF4-FFF2-40B4-BE49-F238E27FC236}">
                <a16:creationId xmlns:a16="http://schemas.microsoft.com/office/drawing/2014/main" id="{44C48E71-DA02-4569-BCD1-9CD44893D5FA}"/>
              </a:ext>
            </a:extLst>
          </p:cNvPr>
          <p:cNvSpPr/>
          <p:nvPr/>
        </p:nvSpPr>
        <p:spPr>
          <a:xfrm>
            <a:off x="1767513" y="5235497"/>
            <a:ext cx="723275" cy="307777"/>
          </a:xfrm>
          <a:prstGeom prst="rect">
            <a:avLst/>
          </a:prstGeom>
        </p:spPr>
        <p:txBody>
          <a:bodyPr wrap="square">
            <a:spAutoFit/>
          </a:bodyPr>
          <a:lstStyle/>
          <a:p>
            <a:r>
              <a:rPr lang="zh-CN" altLang="zh-CN" sz="14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1400" dirty="0">
                <a:latin typeface="Times New Roman" panose="02020603050405020304" pitchFamily="18" charset="0"/>
                <a:ea typeface="宋体" panose="02010600030101010101" pitchFamily="2" charset="-122"/>
              </a:rPr>
              <a:t>3-8</a:t>
            </a:r>
            <a:endParaRPr lang="zh-CN" altLang="en-US" sz="1400" dirty="0"/>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F2F7B7FE-0A91-4A66-82CE-59ABF31A1B7A}"/>
                  </a:ext>
                </a:extLst>
              </p:cNvPr>
              <p:cNvSpPr/>
              <p:nvPr/>
            </p:nvSpPr>
            <p:spPr>
              <a:xfrm>
                <a:off x="3531822" y="1722634"/>
                <a:ext cx="5140808" cy="3455370"/>
              </a:xfrm>
              <a:prstGeom prst="rect">
                <a:avLst/>
              </a:prstGeom>
            </p:spPr>
            <p:txBody>
              <a:bodyPr wrap="square">
                <a:spAutoFit/>
              </a:bodyPr>
              <a:lstStyle/>
              <a:p>
                <a:pPr indent="306070" algn="ctr">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𝑩</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𝟏</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𝑑</m:t>
                                    </m:r>
                                  </m:num>
                                  <m:den>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den>
                                </m:f>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𝒙</m:t>
                                    </m:r>
                                  </m:sub>
                                </m:sSub>
                              </m:e>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𝑦</m:t>
                                </m:r>
                                <m:r>
                                  <a:rPr lang="en-US" altLang="zh-CN" sz="1600" i="1" kern="100">
                                    <a:latin typeface="Cambria Math" panose="02040503050406030204" pitchFamily="18" charset="0"/>
                                    <a:ea typeface="宋体" panose="02010600030101010101" pitchFamily="2" charset="-122"/>
                                    <a:cs typeface="Cambria Math" panose="02040503050406030204" pitchFamily="18" charset="0"/>
                                  </a:rPr>
                                  <m:t>⩾</m:t>
                                </m:r>
                                <m:f>
                                  <m:f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𝑑</m:t>
                                    </m:r>
                                  </m:num>
                                  <m:den>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den>
                                </m:f>
                              </m:e>
                            </m:mr>
                            <m:mr>
                              <m:e>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𝑦</m:t>
                                </m:r>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𝒙</m:t>
                                    </m:r>
                                  </m:sub>
                                </m:sSub>
                              </m:e>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0&lt;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𝑦</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&lt;</m:t>
                                </m:r>
                                <m:f>
                                  <m:f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𝑑</m:t>
                                    </m:r>
                                  </m:num>
                                  <m:den>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den>
                                </m:f>
                              </m:e>
                            </m:mr>
                            <m:mr>
                              <m:e>
                                <m:r>
                                  <a:rPr lang="zh-CN" altLang="en-US" sz="1600" i="1" kern="100">
                                    <a:latin typeface="Cambria Math" panose="02040503050406030204" pitchFamily="18" charset="0"/>
                                    <a:ea typeface="微软雅黑" panose="020B0503020204020204" pitchFamily="34" charset="-122"/>
                                    <a:cs typeface="微软雅黑" panose="020B0503020204020204" pitchFamily="34" charset="-122"/>
                                  </a:rPr>
                                  <m:t>−</m:t>
                                </m:r>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𝑦</m:t>
                                </m:r>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𝒙</m:t>
                                    </m:r>
                                  </m:sub>
                                </m:sSub>
                              </m:e>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𝑑</m:t>
                                    </m:r>
                                  </m:num>
                                  <m:den>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den>
                                </m:f>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&lt;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𝑦</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&lt;0</m:t>
                                </m:r>
                              </m:e>
                            </m:mr>
                            <m:mr>
                              <m:e>
                                <m:f>
                                  <m:f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𝑑</m:t>
                                    </m:r>
                                  </m:num>
                                  <m:den>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den>
                                </m:f>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𝒙</m:t>
                                    </m:r>
                                  </m:sub>
                                </m:sSub>
                              </m:e>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𝑦</m:t>
                                </m:r>
                                <m:r>
                                  <a:rPr lang="en-US" altLang="zh-CN" sz="1600" i="1" kern="100">
                                    <a:latin typeface="Cambria Math" panose="02040503050406030204" pitchFamily="18" charset="0"/>
                                    <a:ea typeface="宋体" panose="02010600030101010101" pitchFamily="2" charset="-122"/>
                                    <a:cs typeface="Cambria Math" panose="02040503050406030204" pitchFamily="18" charset="0"/>
                                  </a:rPr>
                                  <m: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𝑑</m:t>
                                    </m:r>
                                  </m:num>
                                  <m:den>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den>
                                </m:f>
                              </m:e>
                            </m:mr>
                          </m:m>
                        </m:e>
                      </m:d>
                    </m:oMath>
                  </m:oMathPara>
                </a14:m>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indent="304800">
                  <a:lnSpc>
                    <a:spcPct val="150000"/>
                  </a:lnSpc>
                  <a:spcAft>
                    <a:spcPts val="0"/>
                  </a:spcAft>
                </a:pP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4" name="矩形 3">
                <a:extLst>
                  <a:ext uri="{FF2B5EF4-FFF2-40B4-BE49-F238E27FC236}">
                    <a16:creationId xmlns:a16="http://schemas.microsoft.com/office/drawing/2014/main" id="{F2F7B7FE-0A91-4A66-82CE-59ABF31A1B7A}"/>
                  </a:ext>
                </a:extLst>
              </p:cNvPr>
              <p:cNvSpPr>
                <a:spLocks noRot="1" noChangeAspect="1" noMove="1" noResize="1" noEditPoints="1" noAdjustHandles="1" noChangeArrowheads="1" noChangeShapeType="1" noTextEdit="1"/>
              </p:cNvSpPr>
              <p:nvPr/>
            </p:nvSpPr>
            <p:spPr>
              <a:xfrm>
                <a:off x="3531822" y="1722634"/>
                <a:ext cx="5140808" cy="3455370"/>
              </a:xfrm>
              <a:prstGeom prst="rect">
                <a:avLst/>
              </a:prstGeom>
              <a:blipFill>
                <a:blip r:embed="rId5"/>
                <a:stretch>
                  <a:fillRect/>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41218855-35A3-42A4-B5BF-51E9FC089DE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3666" y="2177800"/>
            <a:ext cx="3329268" cy="3057697"/>
          </a:xfrm>
          <a:prstGeom prst="rect">
            <a:avLst/>
          </a:prstGeom>
        </p:spPr>
      </p:pic>
    </p:spTree>
    <p:extLst>
      <p:ext uri="{BB962C8B-B14F-4D97-AF65-F5344CB8AC3E}">
        <p14:creationId xmlns:p14="http://schemas.microsoft.com/office/powerpoint/2010/main" val="301534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一、磁感应强度</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安培环路定律</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7AF114-7D8C-4438-A65E-37761FF94922}"/>
                  </a:ext>
                </a:extLst>
              </p:cNvPr>
              <p:cNvSpPr txBox="1"/>
              <p:nvPr/>
            </p:nvSpPr>
            <p:spPr>
              <a:xfrm>
                <a:off x="593888" y="976684"/>
                <a:ext cx="7956223" cy="1156086"/>
              </a:xfrm>
              <a:prstGeom prst="rect">
                <a:avLst/>
              </a:prstGeom>
              <a:noFill/>
            </p:spPr>
            <p:txBody>
              <a:bodyPr wrap="square" rtlCol="0">
                <a:spAutoFit/>
              </a:bodyPr>
              <a:lstStyle/>
              <a:p>
                <a:pPr indent="4572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3</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）讨论</a:t>
                </a:r>
              </a:p>
              <a:p>
                <a:pPr indent="457200">
                  <a:lnSpc>
                    <a:spcPct val="150000"/>
                  </a:lnSpc>
                  <a:spcAft>
                    <a:spcPts val="0"/>
                  </a:spcAft>
                </a:pPr>
                <a:r>
                  <a:rPr lang="en-US" altLang="zh-CN" sz="1600" i="1" kern="100" dirty="0">
                    <a:latin typeface="Times New Roman" panose="02020603050405020304" pitchFamily="18" charset="0"/>
                    <a:ea typeface="宋体" panose="02010600030101010101" pitchFamily="2" charset="-122"/>
                    <a:cs typeface="Times New Roman" panose="02020603050405020304" pitchFamily="18" charset="0"/>
                  </a:rPr>
                  <a:t>b</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通有</a:t>
                </a:r>
                <a14:m>
                  <m:oMath xmlns:m="http://schemas.openxmlformats.org/officeDocument/2006/math">
                    <m:r>
                      <a:rPr lang="en-US" altLang="zh-CN" sz="1600" i="1">
                        <a:latin typeface="Cambria Math" panose="02040503050406030204" pitchFamily="18" charset="0"/>
                        <a:ea typeface="宋体" panose="02010600030101010101" pitchFamily="2" charset="-122"/>
                        <a:cs typeface="Times New Roman" panose="02020603050405020304" pitchFamily="18" charset="0"/>
                      </a:rPr>
                      <m:t>𝐽</m:t>
                    </m:r>
                    <m:r>
                      <a:rPr lang="en-US" altLang="zh-CN" sz="1600" i="1">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600" i="1">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6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b="1" i="1">
                            <a:latin typeface="Cambria Math" panose="02040503050406030204" pitchFamily="18" charset="0"/>
                            <a:ea typeface="宋体" panose="02010600030101010101" pitchFamily="2" charset="-122"/>
                            <a:cs typeface="Times New Roman" panose="02020603050405020304" pitchFamily="18" charset="0"/>
                          </a:rPr>
                          <m:t>𝒛</m:t>
                        </m:r>
                      </m:sub>
                    </m:sSub>
                  </m:oMath>
                </a14:m>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的</a:t>
                </a:r>
                <a:r>
                  <a:rPr lang="zh-CN" altLang="zh-CN" sz="1600" dirty="0">
                    <a:solidFill>
                      <a:srgbClr val="3A97D7"/>
                    </a:solidFill>
                    <a:latin typeface="Times New Roman" panose="02020603050405020304" pitchFamily="18" charset="0"/>
                    <a:ea typeface="宋体" panose="02010600030101010101" pitchFamily="2" charset="-122"/>
                    <a:cs typeface="Times New Roman" panose="02020603050405020304" pitchFamily="18" charset="0"/>
                  </a:rPr>
                  <a:t>无限长直圆柱</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产生的磁感应强度，也可利用安培环路定律求出</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endParaRPr lang="zh-CN" altLang="zh-CN" sz="1600"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5B7AF114-7D8C-4438-A65E-37761FF94922}"/>
                  </a:ext>
                </a:extLst>
              </p:cNvPr>
              <p:cNvSpPr txBox="1">
                <a:spLocks noRot="1" noChangeAspect="1" noMove="1" noResize="1" noEditPoints="1" noAdjustHandles="1" noChangeArrowheads="1" noChangeShapeType="1" noTextEdit="1"/>
              </p:cNvSpPr>
              <p:nvPr/>
            </p:nvSpPr>
            <p:spPr>
              <a:xfrm>
                <a:off x="593888" y="976684"/>
                <a:ext cx="7956223" cy="1156086"/>
              </a:xfrm>
              <a:prstGeom prst="rect">
                <a:avLst/>
              </a:prstGeom>
              <a:blipFill>
                <a:blip r:embed="rId3"/>
                <a:stretch>
                  <a:fillRect/>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14</a:t>
            </a:fld>
            <a:endParaRPr lang="zh-CN"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E03C87CA-59B0-41A5-9E78-BBFD04444434}"/>
                  </a:ext>
                </a:extLst>
              </p:cNvPr>
              <p:cNvSpPr txBox="1"/>
              <p:nvPr/>
            </p:nvSpPr>
            <p:spPr>
              <a:xfrm>
                <a:off x="593887" y="1753706"/>
                <a:ext cx="7956223" cy="4384214"/>
              </a:xfrm>
              <a:prstGeom prst="rect">
                <a:avLst/>
              </a:prstGeom>
              <a:noFill/>
            </p:spPr>
            <p:txBody>
              <a:bodyPr wrap="square" rtlCol="0">
                <a:spAutoFit/>
              </a:bodyPr>
              <a:lstStyle/>
              <a:p>
                <a:pPr indent="306070" algn="ctr">
                  <a:spcAft>
                    <a:spcPts val="0"/>
                  </a:spcAft>
                </a:pPr>
                <a14:m>
                  <m:oMathPara xmlns:m="http://schemas.openxmlformats.org/officeDocument/2006/math">
                    <m:oMathParaPr>
                      <m:jc m:val="centerGroup"/>
                    </m:oMathParaPr>
                    <m:oMath xmlns:m="http://schemas.openxmlformats.org/officeDocument/2006/math">
                      <m:sSub>
                        <m:sSubPr>
                          <m:ctrlPr>
                            <a:rPr lang="zh-CN" altLang="zh-CN" sz="1600" b="1" i="1" kern="100"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𝑩</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𝟐</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sub>
                                    </m:sSub>
                                    <m:sSup>
                                      <m:sSup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𝑎</m:t>
                                        </m:r>
                                      </m:e>
                                      <m:sup>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sup>
                                    </m:sSup>
                                  </m:num>
                                  <m:den>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𝑟</m:t>
                                    </m:r>
                                  </m:den>
                                </m:f>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𝝓</m:t>
                                    </m:r>
                                  </m:sub>
                                </m:sSub>
                              </m:e>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&gt;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𝑎</m:t>
                                </m:r>
                              </m:e>
                            </m:mr>
                            <m:m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sub>
                                    </m:sSub>
                                  </m:num>
                                  <m:den>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den>
                                </m:f>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𝝓</m:t>
                                    </m:r>
                                  </m:sub>
                                </m:sSub>
                              </m:e>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0&lt;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𝑎</m:t>
                                </m:r>
                              </m:e>
                            </m:mr>
                          </m:m>
                        </m:e>
                      </m:d>
                    </m:oMath>
                  </m:oMathPara>
                </a14:m>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3048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由于</a:t>
                </a:r>
                <a14:m>
                  <m:oMath xmlns:m="http://schemas.openxmlformats.org/officeDocument/2006/math">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𝝓</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r>
                      <a:rPr lang="zh-CN" altLang="en-US" sz="1600" i="1" kern="100">
                        <a:latin typeface="Cambria Math" panose="02040503050406030204" pitchFamily="18" charset="0"/>
                        <a:ea typeface="微软雅黑" panose="020B0503020204020204" pitchFamily="34" charset="-122"/>
                        <a:cs typeface="微软雅黑" panose="020B0503020204020204" pitchFamily="34" charset="-122"/>
                      </a:rPr>
                      <m:t>−</m:t>
                    </m:r>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𝒙</m:t>
                        </m:r>
                      </m:sub>
                    </m:sSub>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sin</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𝜙</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𝒚</m:t>
                        </m:r>
                      </m:sub>
                    </m:sSub>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cos</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𝜙</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sin</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𝜙</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𝑦</m:t>
                        </m:r>
                      </m:num>
                      <m:den>
                        <m:rad>
                          <m:radPr>
                            <m:degHide m:val="on"/>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radPr>
                          <m:deg/>
                          <m:e>
                            <m:sSup>
                              <m:sSup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𝑥</m:t>
                                </m:r>
                              </m:e>
                              <m:sup>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𝑦</m:t>
                                </m:r>
                              </m:e>
                              <m:sup>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sup>
                            </m:sSup>
                          </m:e>
                        </m:rad>
                      </m:den>
                    </m:f>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cos</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𝜙</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𝑥</m:t>
                        </m:r>
                      </m:num>
                      <m:den>
                        <m:rad>
                          <m:radPr>
                            <m:degHide m:val="on"/>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radPr>
                          <m:deg/>
                          <m:e>
                            <m:sSup>
                              <m:sSup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𝑥</m:t>
                                </m:r>
                              </m:e>
                              <m:sup>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𝑦</m:t>
                                </m:r>
                              </m:e>
                              <m:sup>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sup>
                            </m:sSup>
                          </m:e>
                        </m:rad>
                      </m:den>
                    </m:f>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，故</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306070" algn="ctr">
                  <a:spcAft>
                    <a:spcPts val="0"/>
                  </a:spcAft>
                </a:pPr>
                <a14:m>
                  <m:oMathPara xmlns:m="http://schemas.openxmlformats.org/officeDocument/2006/math">
                    <m:oMathParaPr>
                      <m:jc m:val="centerGroup"/>
                    </m:oMathParaPr>
                    <m:oMath xmlns:m="http://schemas.openxmlformats.org/officeDocument/2006/math">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𝝓</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fPr>
                        <m:num>
                          <m:d>
                            <m:d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𝑥</m:t>
                              </m:r>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𝒚</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𝑦</m:t>
                              </m:r>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𝒙</m:t>
                                  </m:r>
                                </m:sub>
                              </m:sSub>
                            </m:e>
                          </m:d>
                        </m:num>
                        <m:den>
                          <m:rad>
                            <m:radPr>
                              <m:degHide m:val="on"/>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radPr>
                            <m:deg/>
                            <m:e>
                              <m:sSup>
                                <m:sSup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𝑥</m:t>
                                  </m:r>
                                </m:e>
                                <m:sup>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𝑦</m:t>
                                  </m:r>
                                </m:e>
                                <m:sup>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sup>
                              </m:sSup>
                            </m:e>
                          </m:rad>
                        </m:den>
                      </m:f>
                    </m:oMath>
                  </m:oMathPara>
                </a14:m>
                <a:endParaRPr lang="en-US"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306070">
                  <a:spcAft>
                    <a:spcPts val="0"/>
                  </a:spcAft>
                </a:pP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3048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得到</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306070" algn="ctr">
                  <a:spcAft>
                    <a:spcPts val="0"/>
                  </a:spcAft>
                </a:pPr>
                <a14:m>
                  <m:oMathPara xmlns:m="http://schemas.openxmlformats.org/officeDocument/2006/math">
                    <m:oMathParaPr>
                      <m:jc m:val="centerGroup"/>
                    </m:oMathParaPr>
                    <m:oMath xmlns:m="http://schemas.openxmlformats.org/officeDocument/2006/math">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𝑩</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𝟐</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sub>
                                    </m:sSub>
                                    <m:sSup>
                                      <m:sSup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𝑎</m:t>
                                        </m:r>
                                      </m:e>
                                      <m:sup>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sup>
                                    </m:sSup>
                                  </m:num>
                                  <m:den>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d>
                                      <m:d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𝑥</m:t>
                                            </m:r>
                                          </m:e>
                                          <m:sup>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𝑦</m:t>
                                            </m:r>
                                          </m:e>
                                          <m:sup>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sup>
                                        </m:sSup>
                                      </m:e>
                                    </m:d>
                                  </m:den>
                                </m:f>
                                <m:d>
                                  <m:dPr>
                                    <m:begChr m:val="["/>
                                    <m:endChr m:val="]"/>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𝑦</m:t>
                                    </m:r>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𝒙</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𝑥</m:t>
                                    </m:r>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𝒚</m:t>
                                        </m:r>
                                      </m:sub>
                                    </m:sSub>
                                  </m:e>
                                </m:d>
                              </m:e>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&gt;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𝑎</m:t>
                                </m:r>
                              </m:e>
                            </m:mr>
                            <m:m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sub>
                                    </m:sSub>
                                  </m:num>
                                  <m:den>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den>
                                </m:f>
                                <m:d>
                                  <m:dPr>
                                    <m:begChr m:val="["/>
                                    <m:endChr m:val="]"/>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𝑦</m:t>
                                    </m:r>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𝒙</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𝑥</m:t>
                                    </m:r>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𝒚</m:t>
                                        </m:r>
                                      </m:sub>
                                    </m:sSub>
                                  </m:e>
                                </m:d>
                              </m:e>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0&lt;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𝑎</m:t>
                                </m:r>
                              </m:e>
                            </m:mr>
                          </m:m>
                        </m:e>
                      </m:d>
                    </m:oMath>
                  </m:oMathPara>
                </a14:m>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endParaRPr lang="zh-CN" altLang="zh-CN" sz="1600"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0" name="文本框 9">
                <a:extLst>
                  <a:ext uri="{FF2B5EF4-FFF2-40B4-BE49-F238E27FC236}">
                    <a16:creationId xmlns:a16="http://schemas.microsoft.com/office/drawing/2014/main" id="{E03C87CA-59B0-41A5-9E78-BBFD04444434}"/>
                  </a:ext>
                </a:extLst>
              </p:cNvPr>
              <p:cNvSpPr txBox="1">
                <a:spLocks noRot="1" noChangeAspect="1" noMove="1" noResize="1" noEditPoints="1" noAdjustHandles="1" noChangeArrowheads="1" noChangeShapeType="1" noTextEdit="1"/>
              </p:cNvSpPr>
              <p:nvPr/>
            </p:nvSpPr>
            <p:spPr>
              <a:xfrm>
                <a:off x="593887" y="1753706"/>
                <a:ext cx="7956223" cy="4384214"/>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03944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一、磁感应强度</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安培环路定律</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7AF114-7D8C-4438-A65E-37761FF94922}"/>
                  </a:ext>
                </a:extLst>
              </p:cNvPr>
              <p:cNvSpPr txBox="1"/>
              <p:nvPr/>
            </p:nvSpPr>
            <p:spPr>
              <a:xfrm>
                <a:off x="593888" y="976684"/>
                <a:ext cx="7956223" cy="5911747"/>
              </a:xfrm>
              <a:prstGeom prst="rect">
                <a:avLst/>
              </a:prstGeom>
              <a:noFill/>
            </p:spPr>
            <p:txBody>
              <a:bodyPr wrap="square" rtlCol="0">
                <a:spAutoFit/>
              </a:bodyPr>
              <a:lstStyle/>
              <a:p>
                <a:pPr indent="4572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3</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）讨论</a:t>
                </a:r>
              </a:p>
              <a:p>
                <a:pPr indent="457200">
                  <a:lnSpc>
                    <a:spcPct val="150000"/>
                  </a:lnSpc>
                  <a:spcAft>
                    <a:spcPts val="0"/>
                  </a:spcAft>
                </a:pPr>
                <a:r>
                  <a:rPr lang="en-US" altLang="zh-CN" sz="1600" i="1" kern="100" dirty="0">
                    <a:latin typeface="Times New Roman" panose="02020603050405020304" pitchFamily="18" charset="0"/>
                    <a:ea typeface="宋体" panose="02010600030101010101" pitchFamily="2" charset="-122"/>
                    <a:cs typeface="Times New Roman" panose="02020603050405020304" pitchFamily="18" charset="0"/>
                  </a:rPr>
                  <a:t>c</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各处的场强为它们的矢量和</a:t>
                </a:r>
                <a14:m>
                  <m:oMath xmlns:m="http://schemas.openxmlformats.org/officeDocument/2006/math">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𝑩</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𝑩</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𝟏</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𝑩</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𝟐</m:t>
                        </m:r>
                      </m:sub>
                    </m:sSub>
                  </m:oMath>
                </a14:m>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spcBef>
                    <a:spcPts val="600"/>
                  </a:spcBef>
                  <a:spcAft>
                    <a:spcPts val="60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在空洞内</a:t>
                </a:r>
                <a:endParaRPr lang="en-US" altLang="zh-CN" sz="1400" kern="100" dirty="0">
                  <a:latin typeface="Times New Roman" panose="02020603050405020304" pitchFamily="18" charset="0"/>
                  <a:ea typeface="宋体" panose="02010600030101010101" pitchFamily="2" charset="-122"/>
                  <a:cs typeface="Times New Roman" panose="02020603050405020304" pitchFamily="18" charset="0"/>
                </a:endParaRPr>
              </a:p>
              <a:p>
                <a:pPr indent="457200" algn="ctr">
                  <a:spcAft>
                    <a:spcPts val="0"/>
                  </a:spcAft>
                </a:pPr>
                <a14:m>
                  <m:oMathPara xmlns:m="http://schemas.openxmlformats.org/officeDocument/2006/math">
                    <m:oMathParaPr>
                      <m:jc m:val="centerGroup"/>
                    </m:oMathParaPr>
                    <m:oMath xmlns:m="http://schemas.openxmlformats.org/officeDocument/2006/math">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𝑩</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𝑦</m:t>
                      </m:r>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𝒙</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den>
                      </m:f>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𝑦</m:t>
                          </m:r>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𝒙</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𝑥</m:t>
                          </m:r>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𝒚</m:t>
                              </m:r>
                            </m:sub>
                          </m:sSub>
                        </m:e>
                      </m:d>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den>
                      </m:f>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𝑦</m:t>
                          </m:r>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𝒙</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𝑥</m:t>
                          </m:r>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𝒚</m:t>
                              </m:r>
                            </m:sub>
                          </m:sSub>
                        </m:e>
                      </m:d>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  </m:t>
                      </m:r>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𝑦</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&gt;0</m:t>
                          </m:r>
                        </m:e>
                      </m:d>
                    </m:oMath>
                  </m:oMathPara>
                </a14:m>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spcAft>
                    <a:spcPts val="0"/>
                  </a:spcAft>
                </a:pPr>
                <a14:m>
                  <m:oMathPara xmlns:m="http://schemas.openxmlformats.org/officeDocument/2006/math">
                    <m:oMathParaPr>
                      <m:jc m:val="centerGroup"/>
                    </m:oMathParaPr>
                    <m:oMath xmlns:m="http://schemas.openxmlformats.org/officeDocument/2006/math">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𝑩</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𝑦</m:t>
                      </m:r>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𝒙</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den>
                      </m:f>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𝑦</m:t>
                          </m:r>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𝒙</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𝑥</m:t>
                          </m:r>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𝒚</m:t>
                              </m:r>
                            </m:sub>
                          </m:sSub>
                        </m:e>
                      </m:d>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den>
                      </m:f>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3</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𝑦</m:t>
                          </m:r>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𝒙</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𝑥</m:t>
                          </m:r>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𝒚</m:t>
                              </m:r>
                            </m:sub>
                          </m:sSub>
                        </m:e>
                      </m:d>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  </m:t>
                      </m:r>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𝑦</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&lt;0</m:t>
                          </m:r>
                        </m:e>
                      </m:d>
                    </m:oMath>
                  </m:oMathPara>
                </a14:m>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spcBef>
                    <a:spcPts val="600"/>
                  </a:spcBef>
                  <a:spcAft>
                    <a:spcPts val="60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在空洞外，平板内</a:t>
                </a:r>
              </a:p>
              <a:p>
                <a:pPr indent="457200" algn="ctr">
                  <a:spcAft>
                    <a:spcPts val="0"/>
                  </a:spcAft>
                </a:pPr>
                <a14:m>
                  <m:oMathPara xmlns:m="http://schemas.openxmlformats.org/officeDocument/2006/math">
                    <m:oMathParaPr>
                      <m:jc m:val="centerGroup"/>
                    </m:oMathParaPr>
                    <m:oMath xmlns:m="http://schemas.openxmlformats.org/officeDocument/2006/math">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𝑩</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𝑦</m:t>
                      </m:r>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𝒙</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𝑎</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𝑦</m:t>
                              </m:r>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𝒙</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𝑥</m:t>
                              </m:r>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𝒚</m:t>
                                  </m:r>
                                </m:sub>
                              </m:sSub>
                            </m:e>
                          </m:d>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𝑥</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𝑦</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e>
                          </m:d>
                        </m:den>
                      </m:f>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𝑥</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𝑦</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e>
                          </m:d>
                        </m:den>
                      </m:f>
                      <m:d>
                        <m:dPr>
                          <m:begChr m:val="{"/>
                          <m:end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d>
                            <m:dPr>
                              <m:begChr m:val="["/>
                              <m:end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𝑦</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𝑎</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𝑥</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𝑦</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e>
                              </m:d>
                            </m:e>
                          </m:d>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𝒙</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𝑎</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𝑥</m:t>
                          </m:r>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𝒚</m:t>
                              </m:r>
                            </m:sub>
                          </m:sSub>
                        </m:e>
                      </m:d>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   </m:t>
                      </m:r>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𝑦</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&gt;0</m:t>
                          </m:r>
                        </m:e>
                      </m:d>
                    </m:oMath>
                  </m:oMathPara>
                </a14:m>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spcAft>
                    <a:spcPts val="0"/>
                  </a:spcAft>
                </a:pPr>
                <a14:m>
                  <m:oMathPara xmlns:m="http://schemas.openxmlformats.org/officeDocument/2006/math">
                    <m:oMathParaPr>
                      <m:jc m:val="centerGroup"/>
                    </m:oMathParaPr>
                    <m:oMath xmlns:m="http://schemas.openxmlformats.org/officeDocument/2006/math">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𝑩</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𝑦</m:t>
                      </m:r>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𝒙</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𝑎</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𝑦</m:t>
                              </m:r>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𝒙</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𝑥</m:t>
                              </m:r>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𝒚</m:t>
                                  </m:r>
                                </m:sub>
                              </m:sSub>
                            </m:e>
                          </m:d>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𝑥</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𝑦</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e>
                          </m:d>
                        </m:den>
                      </m:f>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𝑥</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𝑦</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e>
                          </m:d>
                        </m:den>
                      </m:f>
                      <m:d>
                        <m:dPr>
                          <m:begChr m:val="{"/>
                          <m:end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d>
                            <m:dPr>
                              <m:begChr m:val="["/>
                              <m:end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𝑦</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𝑎</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𝑥</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𝑦</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e>
                              </m:d>
                            </m:e>
                          </m:d>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𝒙</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𝑎</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𝑥</m:t>
                          </m:r>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𝒚</m:t>
                              </m:r>
                            </m:sub>
                          </m:sSub>
                        </m:e>
                      </m:d>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  </m:t>
                      </m:r>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𝑦</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&lt;0</m:t>
                          </m:r>
                        </m:e>
                      </m:d>
                    </m:oMath>
                  </m:oMathPara>
                </a14:m>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spcBef>
                    <a:spcPts val="600"/>
                  </a:spcBef>
                  <a:spcAft>
                    <a:spcPts val="60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在平板右侧</a:t>
                </a:r>
              </a:p>
              <a:p>
                <a:pPr indent="457200" algn="ctr">
                  <a:spcAft>
                    <a:spcPts val="0"/>
                  </a:spcAft>
                </a:pPr>
                <a14:m>
                  <m:oMathPara xmlns:m="http://schemas.openxmlformats.org/officeDocument/2006/math">
                    <m:oMathParaPr>
                      <m:jc m:val="center"/>
                    </m:oMathParaPr>
                    <m:oMath xmlns:m="http://schemas.openxmlformats.org/officeDocument/2006/math">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𝑩</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𝑑</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den>
                      </m:f>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𝒙</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𝑎</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𝑦</m:t>
                              </m:r>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𝒙</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𝑥</m:t>
                              </m:r>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𝒚</m:t>
                                  </m:r>
                                </m:sub>
                              </m:sSub>
                            </m:e>
                          </m:d>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𝑥</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𝑦</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e>
                          </m:d>
                        </m:den>
                      </m:f>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𝑥</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𝑦</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e>
                          </m:d>
                        </m:den>
                      </m:f>
                      <m:d>
                        <m:dPr>
                          <m:begChr m:val="{"/>
                          <m:end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d>
                            <m:dPr>
                              <m:begChr m:val="["/>
                              <m:end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𝑎</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𝑦</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𝑥</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𝑦</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e>
                              </m:d>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𝑑</m:t>
                              </m:r>
                            </m:e>
                          </m:d>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𝒙</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𝑎</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𝑥</m:t>
                          </m:r>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𝒚</m:t>
                              </m:r>
                            </m:sub>
                          </m:sSub>
                        </m:e>
                      </m:d>
                    </m:oMath>
                  </m:oMathPara>
                </a14:m>
                <a:endParaRPr lang="en-US"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spcBef>
                    <a:spcPts val="600"/>
                  </a:spcBef>
                  <a:spcAft>
                    <a:spcPts val="60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在平板左侧</a:t>
                </a:r>
              </a:p>
              <a:p>
                <a:pPr indent="457200" algn="ctr">
                  <a:spcAft>
                    <a:spcPts val="0"/>
                  </a:spcAft>
                </a:pPr>
                <a14:m>
                  <m:oMathPara xmlns:m="http://schemas.openxmlformats.org/officeDocument/2006/math">
                    <m:oMathParaPr>
                      <m:jc m:val="centerGroup"/>
                    </m:oMathParaPr>
                    <m:oMath xmlns:m="http://schemas.openxmlformats.org/officeDocument/2006/math">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𝑩</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𝑑</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den>
                      </m:f>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𝒙</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𝑎</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𝑦</m:t>
                              </m:r>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𝒙</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𝑥</m:t>
                              </m:r>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𝒚</m:t>
                                  </m:r>
                                </m:sub>
                              </m:sSub>
                            </m:e>
                          </m:d>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𝑥</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𝑦</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e>
                          </m:d>
                        </m:den>
                      </m:f>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𝑥</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𝑦</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e>
                          </m:d>
                        </m:den>
                      </m:f>
                      <m:d>
                        <m:dPr>
                          <m:begChr m:val="{"/>
                          <m:end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d>
                            <m:dPr>
                              <m:begChr m:val="["/>
                              <m:end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𝑎</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𝑦</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𝑥</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𝑦</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e>
                              </m:d>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𝑑</m:t>
                              </m:r>
                            </m:e>
                          </m:d>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𝒙</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𝑎</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𝑥</m:t>
                          </m:r>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𝒚</m:t>
                              </m:r>
                            </m:sub>
                          </m:sSub>
                        </m:e>
                      </m:d>
                    </m:oMath>
                  </m:oMathPara>
                </a14:m>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endParaRPr lang="zh-CN" altLang="zh-CN" sz="1050" kern="100" dirty="0">
                  <a:latin typeface="等线" panose="02010600030101010101" pitchFamily="2" charset="-122"/>
                  <a:ea typeface="等线" panose="02010600030101010101" pitchFamily="2" charset="-122"/>
                  <a:cs typeface="Times New Roman" panose="02020603050405020304" pitchFamily="18" charset="0"/>
                </a:endParaRPr>
              </a:p>
              <a:p>
                <a:pPr indent="304800" algn="ctr">
                  <a:lnSpc>
                    <a:spcPct val="150000"/>
                  </a:lnSpc>
                  <a:spcAft>
                    <a:spcPts val="0"/>
                  </a:spcAft>
                </a:pP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endParaRPr lang="zh-CN" altLang="zh-CN" sz="1600"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5B7AF114-7D8C-4438-A65E-37761FF94922}"/>
                  </a:ext>
                </a:extLst>
              </p:cNvPr>
              <p:cNvSpPr txBox="1">
                <a:spLocks noRot="1" noChangeAspect="1" noMove="1" noResize="1" noEditPoints="1" noAdjustHandles="1" noChangeArrowheads="1" noChangeShapeType="1" noTextEdit="1"/>
              </p:cNvSpPr>
              <p:nvPr/>
            </p:nvSpPr>
            <p:spPr>
              <a:xfrm>
                <a:off x="593888" y="976684"/>
                <a:ext cx="7956223" cy="5911747"/>
              </a:xfrm>
              <a:prstGeom prst="rect">
                <a:avLst/>
              </a:prstGeom>
              <a:blipFill>
                <a:blip r:embed="rId3"/>
                <a:stretch>
                  <a:fillRect/>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15</a:t>
            </a:fld>
            <a:endParaRPr lang="zh-CN" dirty="0"/>
          </a:p>
        </p:txBody>
      </p:sp>
    </p:spTree>
    <p:extLst>
      <p:ext uri="{BB962C8B-B14F-4D97-AF65-F5344CB8AC3E}">
        <p14:creationId xmlns:p14="http://schemas.microsoft.com/office/powerpoint/2010/main" val="629450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一、磁感应强度</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安培环路定律</a:t>
            </a:r>
          </a:p>
        </p:txBody>
      </p:sp>
      <p:sp>
        <p:nvSpPr>
          <p:cNvPr id="4" name="文本框 3">
            <a:extLst>
              <a:ext uri="{FF2B5EF4-FFF2-40B4-BE49-F238E27FC236}">
                <a16:creationId xmlns:a16="http://schemas.microsoft.com/office/drawing/2014/main" id="{F75FB7F1-7F3F-40BC-BC07-BC5A572A635A}"/>
              </a:ext>
            </a:extLst>
          </p:cNvPr>
          <p:cNvSpPr txBox="1"/>
          <p:nvPr/>
        </p:nvSpPr>
        <p:spPr>
          <a:xfrm>
            <a:off x="1065229" y="1125022"/>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cs typeface="+mj-cs"/>
              </a:rPr>
              <a:t>（三）小结</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7AF114-7D8C-4438-A65E-37761FF94922}"/>
                  </a:ext>
                </a:extLst>
              </p:cNvPr>
              <p:cNvSpPr txBox="1"/>
              <p:nvPr/>
            </p:nvSpPr>
            <p:spPr>
              <a:xfrm>
                <a:off x="527900" y="1494635"/>
                <a:ext cx="7956223" cy="4536563"/>
              </a:xfrm>
              <a:prstGeom prst="rect">
                <a:avLst/>
              </a:prstGeom>
              <a:noFill/>
            </p:spPr>
            <p:txBody>
              <a:bodyPr wrap="square" rtlCol="0">
                <a:spAutoFit/>
              </a:bodyPr>
              <a:lstStyle/>
              <a:p>
                <a:pPr indent="457200">
                  <a:lnSpc>
                    <a:spcPct val="150000"/>
                  </a:lnSpc>
                  <a:spcAft>
                    <a:spcPts val="0"/>
                  </a:spcAft>
                </a:pP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使用安培环路定律的</a:t>
                </a:r>
                <a:r>
                  <a:rPr lang="zh-CN" altLang="zh-CN" sz="1600" b="1" kern="100" dirty="0">
                    <a:solidFill>
                      <a:srgbClr val="3A97D7"/>
                    </a:solidFill>
                    <a:latin typeface="Times New Roman" panose="02020603050405020304" pitchFamily="18" charset="0"/>
                    <a:ea typeface="宋体" panose="02010600030101010101" pitchFamily="2" charset="-122"/>
                    <a:cs typeface="Times New Roman" panose="02020603050405020304" pitchFamily="18" charset="0"/>
                  </a:rPr>
                  <a:t>前提</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是具有对称性的磁场分布。</a:t>
                </a:r>
                <a:endParaRPr lang="en-US"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spcAft>
                    <a:spcPts val="0"/>
                  </a:spcAft>
                </a:pP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使用安培环路定律求磁场强度</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的</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具体解题步骤如下：</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）分析给定问题中磁场的对称性，当磁场分布具有对称性（如轴对称、平面对称等）时，才能用安培环路定律求解；</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）选择适当的安培环路使磁场强度</a:t>
                </a:r>
                <a14:m>
                  <m:oMath xmlns:m="http://schemas.openxmlformats.org/officeDocument/2006/math">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𝑯</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在沿该回路积分时，能提到积分号外。因此，如果磁场具有轴对称性时，安培环路宜选以轴为中心的同心圆；当磁场具有平面对称性时，取与平面垂直并对称的矩形回路等；</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3</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）求出安培环路所限定面积上穿过的净电流，代入</a:t>
                </a:r>
                <a14:m>
                  <m:oMath xmlns:m="http://schemas.openxmlformats.org/officeDocument/2006/math">
                    <m:nary>
                      <m:naryPr>
                        <m:chr m:val="∮"/>
                        <m:supHide m:val="on"/>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𝑙</m:t>
                        </m:r>
                      </m:sub>
                      <m:sup/>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𝑯</m:t>
                        </m:r>
                      </m:e>
                    </m:nary>
                    <m:r>
                      <a:rPr lang="zh-CN" altLang="zh-CN" sz="1600" i="1" kern="100">
                        <a:latin typeface="Cambria Math" panose="02040503050406030204" pitchFamily="18" charset="0"/>
                        <a:ea typeface="MS Gothic" panose="020B0609070205080204" pitchFamily="49" charset="-128"/>
                        <a:cs typeface="MS Gothic" panose="020B0609070205080204" pitchFamily="49" charset="-128"/>
                      </a:rPr>
                      <m:t>⋅</m:t>
                    </m:r>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d</m:t>
                    </m:r>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𝒍</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subHide m:val="on"/>
                        <m:supHide m:val="on"/>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naryPr>
                      <m:sub/>
                      <m:sup/>
                      <m:e>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𝑘</m:t>
                            </m:r>
                          </m:sub>
                        </m:sSub>
                      </m:e>
                    </m:nary>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中即可求出磁场强度的大小，再用对称性和右螺旋法则判断出</a:t>
                </a:r>
                <a14:m>
                  <m:oMath xmlns:m="http://schemas.openxmlformats.org/officeDocument/2006/math">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𝑯</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的方向。</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当有些场分布不具有对称性时，不能直接用安培环路定律求解，</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可</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采用补偿法</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。利用叠加原理将一个非对称的磁场表示为两个具有对称性磁场分布的叠加，再利用安培环路定律求解。</a:t>
                </a:r>
                <a:endParaRPr lang="en-US" altLang="zh-CN" sz="1600"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5B7AF114-7D8C-4438-A65E-37761FF94922}"/>
                  </a:ext>
                </a:extLst>
              </p:cNvPr>
              <p:cNvSpPr txBox="1">
                <a:spLocks noRot="1" noChangeAspect="1" noMove="1" noResize="1" noEditPoints="1" noAdjustHandles="1" noChangeArrowheads="1" noChangeShapeType="1" noTextEdit="1"/>
              </p:cNvSpPr>
              <p:nvPr/>
            </p:nvSpPr>
            <p:spPr>
              <a:xfrm>
                <a:off x="527900" y="1494635"/>
                <a:ext cx="7956223" cy="4536563"/>
              </a:xfrm>
              <a:prstGeom prst="rect">
                <a:avLst/>
              </a:prstGeom>
              <a:blipFill>
                <a:blip r:embed="rId3"/>
                <a:stretch>
                  <a:fillRect l="-460" b="-672"/>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16</a:t>
            </a:fld>
            <a:endParaRPr lang="zh-CN" dirty="0"/>
          </a:p>
        </p:txBody>
      </p:sp>
    </p:spTree>
    <p:extLst>
      <p:ext uri="{BB962C8B-B14F-4D97-AF65-F5344CB8AC3E}">
        <p14:creationId xmlns:p14="http://schemas.microsoft.com/office/powerpoint/2010/main" val="3172297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二、恒定磁场基本方程</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分界面上的衔接条件</a:t>
            </a:r>
          </a:p>
        </p:txBody>
      </p:sp>
      <p:sp>
        <p:nvSpPr>
          <p:cNvPr id="4" name="文本框 3">
            <a:extLst>
              <a:ext uri="{FF2B5EF4-FFF2-40B4-BE49-F238E27FC236}">
                <a16:creationId xmlns:a16="http://schemas.microsoft.com/office/drawing/2014/main" id="{F75FB7F1-7F3F-40BC-BC07-BC5A572A635A}"/>
              </a:ext>
            </a:extLst>
          </p:cNvPr>
          <p:cNvSpPr txBox="1"/>
          <p:nvPr/>
        </p:nvSpPr>
        <p:spPr>
          <a:xfrm>
            <a:off x="1065229" y="1125022"/>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cs typeface="+mj-cs"/>
              </a:rPr>
              <a:t>（一）目的</a:t>
            </a:r>
          </a:p>
        </p:txBody>
      </p:sp>
      <p:sp>
        <p:nvSpPr>
          <p:cNvPr id="5" name="文本框 4">
            <a:extLst>
              <a:ext uri="{FF2B5EF4-FFF2-40B4-BE49-F238E27FC236}">
                <a16:creationId xmlns:a16="http://schemas.microsoft.com/office/drawing/2014/main" id="{5B7AF114-7D8C-4438-A65E-37761FF94922}"/>
              </a:ext>
            </a:extLst>
          </p:cNvPr>
          <p:cNvSpPr txBox="1"/>
          <p:nvPr/>
        </p:nvSpPr>
        <p:spPr>
          <a:xfrm>
            <a:off x="527900" y="1494635"/>
            <a:ext cx="7956223" cy="1142620"/>
          </a:xfrm>
          <a:prstGeom prst="rect">
            <a:avLst/>
          </a:prstGeom>
          <a:noFill/>
        </p:spPr>
        <p:txBody>
          <a:bodyPr wrap="square" rtlCol="0">
            <a:spAutoFit/>
          </a:bodyPr>
          <a:lstStyle/>
          <a:p>
            <a:pPr indent="457200">
              <a:lnSpc>
                <a:spcPct val="150000"/>
              </a:lnSpc>
            </a:pPr>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熟练掌握微分形式和积分形式的恒定磁场基本方程；</a:t>
            </a:r>
          </a:p>
          <a:p>
            <a:pPr indent="457200">
              <a:lnSpc>
                <a:spcPct val="150000"/>
              </a:lnSpc>
            </a:pPr>
            <a:r>
              <a:rPr lang="en-US" altLang="zh-CN" sz="1600" dirty="0">
                <a:latin typeface="宋体" panose="02010600030101010101" pitchFamily="2" charset="-122"/>
                <a:ea typeface="宋体" panose="02010600030101010101" pitchFamily="2" charset="-122"/>
              </a:rPr>
              <a:t>2.</a:t>
            </a:r>
            <a:r>
              <a:rPr lang="zh-CN" altLang="en-US" sz="1600" dirty="0">
                <a:latin typeface="宋体" panose="02010600030101010101" pitchFamily="2" charset="-122"/>
                <a:ea typeface="宋体" panose="02010600030101010101" pitchFamily="2" charset="-122"/>
              </a:rPr>
              <a:t>会用分界面上的衔接条件计算分界面两侧的磁场。</a:t>
            </a:r>
          </a:p>
          <a:p>
            <a:pPr>
              <a:lnSpc>
                <a:spcPct val="150000"/>
              </a:lnSpc>
            </a:pPr>
            <a:endParaRPr lang="en-US" altLang="zh-CN" sz="1600" dirty="0">
              <a:latin typeface="宋体" panose="02010600030101010101" pitchFamily="2" charset="-122"/>
              <a:ea typeface="宋体" panose="02010600030101010101" pitchFamily="2" charset="-122"/>
            </a:endParaRPr>
          </a:p>
        </p:txBody>
      </p:sp>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17</a:t>
            </a:fld>
            <a:endParaRPr lang="zh-CN" dirty="0"/>
          </a:p>
        </p:txBody>
      </p:sp>
      <p:sp>
        <p:nvSpPr>
          <p:cNvPr id="13" name="文本框 12">
            <a:extLst>
              <a:ext uri="{FF2B5EF4-FFF2-40B4-BE49-F238E27FC236}">
                <a16:creationId xmlns:a16="http://schemas.microsoft.com/office/drawing/2014/main" id="{2154FFB2-EC9F-4DB9-A2E5-7CFCF915CE45}"/>
              </a:ext>
            </a:extLst>
          </p:cNvPr>
          <p:cNvSpPr txBox="1"/>
          <p:nvPr/>
        </p:nvSpPr>
        <p:spPr>
          <a:xfrm>
            <a:off x="1065229" y="2317337"/>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cs typeface="+mj-cs"/>
              </a:rPr>
              <a:t>（二）例题分析</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43C9B2C0-4C51-40BC-BA26-D89CC73F434F}"/>
                  </a:ext>
                </a:extLst>
              </p:cNvPr>
              <p:cNvSpPr txBox="1"/>
              <p:nvPr/>
            </p:nvSpPr>
            <p:spPr>
              <a:xfrm>
                <a:off x="527900" y="2717447"/>
                <a:ext cx="7956223" cy="3788281"/>
              </a:xfrm>
              <a:prstGeom prst="rect">
                <a:avLst/>
              </a:prstGeom>
              <a:noFill/>
            </p:spPr>
            <p:txBody>
              <a:bodyPr wrap="square" rtlCol="0">
                <a:spAutoFit/>
              </a:bodyPr>
              <a:lstStyle/>
              <a:p>
                <a:pPr indent="457200">
                  <a:lnSpc>
                    <a:spcPct val="150000"/>
                  </a:lnSpc>
                  <a:spcAft>
                    <a:spcPts val="0"/>
                  </a:spcAft>
                </a:pPr>
                <a:r>
                  <a:rPr lang="en-US" altLang="zh-CN" sz="1600" b="1" kern="100" dirty="0">
                    <a:latin typeface="Times New Roman" panose="02020603050405020304" pitchFamily="18" charset="0"/>
                    <a:ea typeface="宋体" panose="02010600030101010101" pitchFamily="2" charset="-122"/>
                    <a:cs typeface="Times New Roman" panose="02020603050405020304" pitchFamily="18" charset="0"/>
                  </a:rPr>
                  <a:t>3-3-3 </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在恒定磁场中，若两种不同媒质分界面为</a:t>
                </a:r>
                <a14:m>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𝑥𝑜𝑧</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平面，其上有电流线密度</a:t>
                </a:r>
                <a14:m>
                  <m:oMath xmlns:m="http://schemas.openxmlformats.org/officeDocument/2006/math">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𝑲</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𝒙</m:t>
                        </m:r>
                      </m:sub>
                    </m:s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 </m:t>
                    </m:r>
                  </m:oMath>
                </a14:m>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A/m</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，已知</a:t>
                </a:r>
                <a14:m>
                  <m:oMath xmlns:m="http://schemas.openxmlformats.org/officeDocument/2006/math">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𝑯</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𝟏</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𝒙</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𝒚</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+3</m:t>
                        </m:r>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𝒛</m:t>
                            </m:r>
                          </m:sub>
                        </m:sSub>
                      </m:e>
                    </m:d>
                  </m:oMath>
                </a14:m>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A/m</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，求</a:t>
                </a:r>
                <a14:m>
                  <m:oMath xmlns:m="http://schemas.openxmlformats.org/officeDocument/2006/math">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𝑯</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𝟐</m:t>
                        </m:r>
                      </m:sub>
                    </m:sSub>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P106</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600" b="1" kern="100" dirty="0">
                    <a:cs typeface="Times New Roman" panose="02020603050405020304" pitchFamily="18" charset="0"/>
                  </a:rPr>
                  <a:t>解</a:t>
                </a:r>
                <a:r>
                  <a:rPr lang="zh-CN" altLang="zh-CN" sz="1600" kern="100" dirty="0">
                    <a:latin typeface="等线" panose="02010600030101010101" pitchFamily="2" charset="-122"/>
                    <a:ea typeface="Times New Roman" panose="02020603050405020304" pitchFamily="18" charset="0"/>
                    <a:cs typeface="Times New Roman" panose="02020603050405020304" pitchFamily="18" charset="0"/>
                  </a:rPr>
                  <a:t> </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）定性分析</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①本题是在三维空间中求分界面两侧磁场的问题，用磁场中分界面上的衔接条件计算求解；</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②分界面上的衔接条件：</a:t>
                </a:r>
                <a14:m>
                  <m:oMath xmlns:m="http://schemas.openxmlformats.org/officeDocument/2006/math">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𝐾</m:t>
                    </m:r>
                    <m:r>
                      <a:rPr lang="en-US" altLang="zh-CN" sz="1600" b="0" i="0" kern="100" smtClean="0">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𝑛</m:t>
                        </m:r>
                      </m:sub>
                    </m:sSub>
                  </m:oMath>
                </a14:m>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电流线密度</a:t>
                </a:r>
                <a14:m>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𝐾</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的正负，要看它的方向与沿</a:t>
                </a:r>
                <a14:m>
                  <m:oMath xmlns:m="http://schemas.openxmlformats.org/officeDocument/2006/math">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𝑡</m:t>
                        </m:r>
                      </m:sub>
                    </m:sSub>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绕行方向是否符合右手螺旋关系而定。写成矢量形式则为</a:t>
                </a:r>
                <a14:m>
                  <m:oMath xmlns:m="http://schemas.openxmlformats.org/officeDocument/2006/math">
                    <m:d>
                      <m:d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𝑯</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𝟏</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𝑯</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𝟐</m:t>
                            </m:r>
                          </m:sub>
                        </m:sSub>
                      </m:e>
                    </m:d>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𝒏</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𝑲</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𝒏</m:t>
                        </m:r>
                      </m:sub>
                    </m:sSub>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为分界面上从媒质</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指向媒质</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的法线方向单位矢量。</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endParaRPr lang="en-US" altLang="zh-CN" sz="1600" dirty="0">
                  <a:latin typeface="宋体" panose="02010600030101010101" pitchFamily="2" charset="-122"/>
                  <a:ea typeface="宋体" panose="02010600030101010101" pitchFamily="2" charset="-122"/>
                </a:endParaRPr>
              </a:p>
            </p:txBody>
          </p:sp>
        </mc:Choice>
        <mc:Fallback xmlns="">
          <p:sp>
            <p:nvSpPr>
              <p:cNvPr id="10" name="文本框 9">
                <a:extLst>
                  <a:ext uri="{FF2B5EF4-FFF2-40B4-BE49-F238E27FC236}">
                    <a16:creationId xmlns:a16="http://schemas.microsoft.com/office/drawing/2014/main" id="{43C9B2C0-4C51-40BC-BA26-D89CC73F434F}"/>
                  </a:ext>
                </a:extLst>
              </p:cNvPr>
              <p:cNvSpPr txBox="1">
                <a:spLocks noRot="1" noChangeAspect="1" noMove="1" noResize="1" noEditPoints="1" noAdjustHandles="1" noChangeArrowheads="1" noChangeShapeType="1" noTextEdit="1"/>
              </p:cNvSpPr>
              <p:nvPr/>
            </p:nvSpPr>
            <p:spPr>
              <a:xfrm>
                <a:off x="527900" y="2717447"/>
                <a:ext cx="7956223" cy="3788281"/>
              </a:xfrm>
              <a:prstGeom prst="rect">
                <a:avLst/>
              </a:prstGeom>
              <a:blipFill>
                <a:blip r:embed="rId3"/>
                <a:stretch>
                  <a:fillRect l="-4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70898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二、恒定磁场基本方程</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分界面上的衔接条件</a:t>
            </a:r>
          </a:p>
        </p:txBody>
      </p:sp>
      <p:sp>
        <p:nvSpPr>
          <p:cNvPr id="4" name="文本框 3">
            <a:extLst>
              <a:ext uri="{FF2B5EF4-FFF2-40B4-BE49-F238E27FC236}">
                <a16:creationId xmlns:a16="http://schemas.microsoft.com/office/drawing/2014/main" id="{F75FB7F1-7F3F-40BC-BC07-BC5A572A635A}"/>
              </a:ext>
            </a:extLst>
          </p:cNvPr>
          <p:cNvSpPr txBox="1"/>
          <p:nvPr/>
        </p:nvSpPr>
        <p:spPr>
          <a:xfrm>
            <a:off x="968490" y="1002052"/>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rPr>
              <a:t>（二）例题分析</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7AF114-7D8C-4438-A65E-37761FF94922}"/>
                  </a:ext>
                </a:extLst>
              </p:cNvPr>
              <p:cNvSpPr txBox="1"/>
              <p:nvPr/>
            </p:nvSpPr>
            <p:spPr>
              <a:xfrm>
                <a:off x="527900" y="1309688"/>
                <a:ext cx="7956223" cy="3004605"/>
              </a:xfrm>
              <a:prstGeom prst="rect">
                <a:avLst/>
              </a:prstGeom>
              <a:noFill/>
            </p:spPr>
            <p:txBody>
              <a:bodyPr wrap="square" rtlCol="0">
                <a:spAutoFit/>
              </a:bodyPr>
              <a:lstStyle/>
              <a:p>
                <a:pPr lvl="0" indent="457200">
                  <a:lnSpc>
                    <a:spcPct val="150000"/>
                  </a:lnSpc>
                  <a:spcAft>
                    <a:spcPts val="0"/>
                  </a:spcAft>
                </a:pPr>
                <a:r>
                  <a:rPr lang="en-US" altLang="zh-CN" sz="1600" b="1"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3-3-3 </a:t>
                </a:r>
                <a:r>
                  <a:rPr lang="zh-CN"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在恒定磁场中，若两种不同媒质分界面为</a:t>
                </a:r>
                <a14:m>
                  <m:oMath xmlns:m="http://schemas.openxmlformats.org/officeDocument/2006/math">
                    <m:r>
                      <a:rPr lang="en-US" altLang="zh-CN" sz="16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𝑥𝑜𝑧</m:t>
                    </m:r>
                  </m:oMath>
                </a14:m>
                <a:r>
                  <a:rPr lang="zh-CN"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平面，其上有电流线密度</a:t>
                </a:r>
                <a14:m>
                  <m:oMath xmlns:m="http://schemas.openxmlformats.org/officeDocument/2006/math">
                    <m:r>
                      <a:rPr lang="en-US" altLang="zh-CN" sz="1600" b="1"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𝑲</m:t>
                    </m:r>
                    <m:r>
                      <a:rPr lang="en-US" altLang="zh-CN" sz="16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1600" b="1"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b="1"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𝒙</m:t>
                        </m:r>
                      </m:sub>
                    </m:sSub>
                    <m:r>
                      <a:rPr lang="en-US" altLang="zh-CN" sz="16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 </m:t>
                    </m:r>
                  </m:oMath>
                </a14:m>
                <a:r>
                  <a:rPr lang="en-US"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A/m</a:t>
                </a:r>
                <a:r>
                  <a:rPr lang="zh-CN"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，已知</a:t>
                </a:r>
                <a14:m>
                  <m:oMath xmlns:m="http://schemas.openxmlformats.org/officeDocument/2006/math">
                    <m:sSub>
                      <m:sSubPr>
                        <m:ctrlPr>
                          <a:rPr lang="zh-CN" altLang="zh-CN" sz="1600" b="1"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𝑯</m:t>
                        </m:r>
                      </m:e>
                      <m:sub>
                        <m:r>
                          <a:rPr lang="en-US" altLang="zh-CN" sz="1600" b="1"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𝟏</m:t>
                        </m:r>
                      </m:sub>
                    </m:sSub>
                    <m:r>
                      <a:rPr lang="en-US" altLang="zh-CN" sz="16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sz="16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600" b="1"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b="1"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𝒙</m:t>
                            </m:r>
                          </m:sub>
                        </m:sSub>
                        <m:r>
                          <a:rPr lang="en-US" altLang="zh-CN" sz="16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1600" b="1"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b="1"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𝒚</m:t>
                            </m:r>
                          </m:sub>
                        </m:sSub>
                        <m:r>
                          <a:rPr lang="en-US" altLang="zh-CN" sz="16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+3</m:t>
                        </m:r>
                        <m:sSub>
                          <m:sSubPr>
                            <m:ctrlPr>
                              <a:rPr lang="zh-CN" altLang="zh-CN" sz="1600" b="1"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b="1"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𝒛</m:t>
                            </m:r>
                          </m:sub>
                        </m:sSub>
                      </m:e>
                    </m:d>
                  </m:oMath>
                </a14:m>
                <a:r>
                  <a:rPr lang="en-US"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A/m</a:t>
                </a:r>
                <a:r>
                  <a:rPr lang="zh-CN"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，求</a:t>
                </a:r>
                <a14:m>
                  <m:oMath xmlns:m="http://schemas.openxmlformats.org/officeDocument/2006/math">
                    <m:sSub>
                      <m:sSubPr>
                        <m:ctrlPr>
                          <a:rPr lang="zh-CN" altLang="zh-CN" sz="1600" b="1"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𝑯</m:t>
                        </m:r>
                      </m:e>
                      <m:sub>
                        <m:r>
                          <a:rPr lang="en-US" altLang="zh-CN" sz="1600" b="1"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𝟐</m:t>
                        </m:r>
                      </m:sub>
                    </m:sSub>
                  </m:oMath>
                </a14:m>
                <a:r>
                  <a:rPr lang="zh-CN"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P106</a:t>
                </a:r>
                <a:r>
                  <a:rPr lang="zh-CN"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12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600" b="1" kern="100" dirty="0">
                    <a:cs typeface="Times New Roman" panose="02020603050405020304" pitchFamily="18" charset="0"/>
                  </a:rPr>
                  <a:t>解</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计算</a:t>
                </a:r>
                <a:endParaRPr lang="zh-CN"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spcAft>
                    <a:spcPts val="0"/>
                  </a:spcAft>
                </a:pP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①</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如图</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3-9</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所示，</a:t>
                </a:r>
                <a14:m>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𝑥𝑜𝑧</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平面下边媒质的磁导率为</a:t>
                </a:r>
                <a14:m>
                  <m:oMath xmlns:m="http://schemas.openxmlformats.org/officeDocument/2006/math">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，上边媒质的磁导率为</a:t>
                </a:r>
                <a14:m>
                  <m:oMath xmlns:m="http://schemas.openxmlformats.org/officeDocument/2006/math">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，分界面的法线方向为</a:t>
                </a:r>
                <a14:m>
                  <m:oMath xmlns:m="http://schemas.openxmlformats.org/officeDocument/2006/math">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𝒚</m:t>
                        </m:r>
                      </m:sub>
                    </m:sSub>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的方向。</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i="1" kern="100" dirty="0">
                    <a:latin typeface="Times New Roman" panose="02020603050405020304" pitchFamily="18" charset="0"/>
                    <a:ea typeface="宋体" panose="02010600030101010101" pitchFamily="2" charset="-122"/>
                    <a:cs typeface="Times New Roman" panose="02020603050405020304" pitchFamily="18" charset="0"/>
                  </a:rPr>
                  <a:t>a</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）由分界面上的衔接条件可知</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pPr>
                <a:endParaRPr lang="en-US" altLang="zh-CN" sz="1600" b="1"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5B7AF114-7D8C-4438-A65E-37761FF94922}"/>
                  </a:ext>
                </a:extLst>
              </p:cNvPr>
              <p:cNvSpPr txBox="1">
                <a:spLocks noRot="1" noChangeAspect="1" noMove="1" noResize="1" noEditPoints="1" noAdjustHandles="1" noChangeArrowheads="1" noChangeShapeType="1" noTextEdit="1"/>
              </p:cNvSpPr>
              <p:nvPr/>
            </p:nvSpPr>
            <p:spPr>
              <a:xfrm>
                <a:off x="527900" y="1309688"/>
                <a:ext cx="7956223" cy="3004605"/>
              </a:xfrm>
              <a:prstGeom prst="rect">
                <a:avLst/>
              </a:prstGeom>
              <a:blipFill>
                <a:blip r:embed="rId3"/>
                <a:stretch>
                  <a:fillRect l="-460"/>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18</a:t>
            </a:fld>
            <a:endParaRPr lang="zh-CN"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2B78A45-72C1-4234-9093-D771E8E3030C}"/>
                  </a:ext>
                </a:extLst>
              </p:cNvPr>
              <p:cNvSpPr txBox="1"/>
              <p:nvPr/>
            </p:nvSpPr>
            <p:spPr>
              <a:xfrm>
                <a:off x="968490" y="3645025"/>
                <a:ext cx="3710866" cy="2373535"/>
              </a:xfrm>
              <a:prstGeom prst="rect">
                <a:avLst/>
              </a:prstGeom>
              <a:noFill/>
            </p:spPr>
            <p:txBody>
              <a:bodyPr wrap="square" rtlCol="0">
                <a:spAutoFit/>
              </a:bodyPr>
              <a:lstStyle/>
              <a:p>
                <a:pPr indent="304800">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1</m:t>
                          </m:r>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2</m:t>
                          </m:r>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1</m:t>
                          </m:r>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𝑦</m:t>
                          </m:r>
                        </m:sub>
                      </m:s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2</m:t>
                          </m:r>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𝑦</m:t>
                          </m:r>
                        </m:sub>
                      </m:sSub>
                    </m:oMath>
                  </m:oMathPara>
                </a14:m>
                <a:endParaRPr lang="zh-CN"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indent="304800">
                  <a:lnSpc>
                    <a:spcPct val="150000"/>
                  </a:lnSpc>
                  <a:spcAft>
                    <a:spcPts val="0"/>
                  </a:spcAft>
                </a:pPr>
                <a14:m>
                  <m:oMathPara xmlns:m="http://schemas.openxmlformats.org/officeDocument/2006/math">
                    <m:oMathParaPr>
                      <m:jc m:val="centerGroup"/>
                    </m:oMathParaPr>
                    <m:oMath xmlns:m="http://schemas.openxmlformats.org/officeDocument/2006/math">
                      <m:m>
                        <m:mPr>
                          <m:mcs>
                            <m:mc>
                              <m:mcPr>
                                <m:count m:val="1"/>
                                <m:mcJc m:val="center"/>
                              </m:mcPr>
                            </m:mc>
                          </m:mcs>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mPr>
                        <m:mr>
                          <m:e>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1</m:t>
                                </m:r>
                              </m:sub>
                            </m:sSub>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1</m:t>
                                </m:r>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𝑦</m:t>
                                </m:r>
                              </m:sub>
                            </m:s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2</m:t>
                                </m:r>
                              </m:sub>
                            </m:sSub>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2</m:t>
                                </m:r>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𝑦</m:t>
                                </m:r>
                              </m:sub>
                            </m:sSub>
                          </m:e>
                        </m:mr>
                      </m:m>
                    </m:oMath>
                  </m:oMathPara>
                </a14:m>
                <a:endParaRPr lang="zh-CN"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indent="304800">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2</m:t>
                          </m:r>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𝑦</m:t>
                          </m:r>
                        </m:sub>
                      </m:s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fPr>
                        <m:num>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1</m:t>
                              </m:r>
                            </m:sub>
                          </m:sSub>
                        </m:num>
                        <m:den>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2</m:t>
                              </m:r>
                            </m:sub>
                          </m:sSub>
                        </m:den>
                      </m:f>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1</m:t>
                          </m:r>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𝑦</m:t>
                          </m:r>
                        </m:sub>
                      </m:s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1600" kern="100">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1</m:t>
                              </m:r>
                            </m:sub>
                          </m:sSub>
                        </m:num>
                        <m:den>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2</m:t>
                              </m:r>
                            </m:sub>
                          </m:sSub>
                        </m:den>
                      </m:f>
                    </m:oMath>
                  </m:oMathPara>
                </a14:m>
                <a:endParaRPr lang="zh-CN"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indent="304800">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𝑯</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𝟐</m:t>
                          </m:r>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𝒏</m:t>
                          </m:r>
                        </m:sub>
                      </m:s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1600" kern="100">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1</m:t>
                              </m:r>
                            </m:sub>
                          </m:sSub>
                        </m:num>
                        <m:den>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2</m:t>
                              </m:r>
                            </m:sub>
                          </m:sSub>
                        </m:den>
                      </m:f>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𝒚</m:t>
                          </m:r>
                        </m:sub>
                      </m:sSub>
                    </m:oMath>
                  </m:oMathPara>
                </a14:m>
                <a:endParaRPr lang="zh-CN" altLang="en-US" sz="1600"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 name="文本框 2">
                <a:extLst>
                  <a:ext uri="{FF2B5EF4-FFF2-40B4-BE49-F238E27FC236}">
                    <a16:creationId xmlns:a16="http://schemas.microsoft.com/office/drawing/2014/main" id="{F2B78A45-72C1-4234-9093-D771E8E3030C}"/>
                  </a:ext>
                </a:extLst>
              </p:cNvPr>
              <p:cNvSpPr txBox="1">
                <a:spLocks noRot="1" noChangeAspect="1" noMove="1" noResize="1" noEditPoints="1" noAdjustHandles="1" noChangeArrowheads="1" noChangeShapeType="1" noTextEdit="1"/>
              </p:cNvSpPr>
              <p:nvPr/>
            </p:nvSpPr>
            <p:spPr>
              <a:xfrm>
                <a:off x="968490" y="3645025"/>
                <a:ext cx="3710866" cy="2373535"/>
              </a:xfrm>
              <a:prstGeom prst="rect">
                <a:avLst/>
              </a:prstGeom>
              <a:blipFill>
                <a:blip r:embed="rId4"/>
                <a:stretch>
                  <a:fillRect/>
                </a:stretch>
              </a:blipFill>
            </p:spPr>
            <p:txBody>
              <a:bodyPr/>
              <a:lstStyle/>
              <a:p>
                <a:r>
                  <a:rPr lang="zh-CN" altLang="en-US">
                    <a:noFill/>
                  </a:rPr>
                  <a:t> </a:t>
                </a:r>
              </a:p>
            </p:txBody>
          </p:sp>
        </mc:Fallback>
      </mc:AlternateContent>
      <p:sp>
        <p:nvSpPr>
          <p:cNvPr id="9" name="矩形 8">
            <a:extLst>
              <a:ext uri="{FF2B5EF4-FFF2-40B4-BE49-F238E27FC236}">
                <a16:creationId xmlns:a16="http://schemas.microsoft.com/office/drawing/2014/main" id="{7352E883-61A6-43F2-856C-555D228C5C74}"/>
              </a:ext>
            </a:extLst>
          </p:cNvPr>
          <p:cNvSpPr/>
          <p:nvPr/>
        </p:nvSpPr>
        <p:spPr>
          <a:xfrm>
            <a:off x="6514701" y="5272627"/>
            <a:ext cx="723275" cy="307777"/>
          </a:xfrm>
          <a:prstGeom prst="rect">
            <a:avLst/>
          </a:prstGeom>
        </p:spPr>
        <p:txBody>
          <a:bodyPr wrap="square">
            <a:spAutoFit/>
          </a:bodyPr>
          <a:lstStyle/>
          <a:p>
            <a:r>
              <a:rPr lang="zh-CN" altLang="zh-CN" sz="14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1400" dirty="0">
                <a:latin typeface="Times New Roman" panose="02020603050405020304" pitchFamily="18" charset="0"/>
                <a:ea typeface="宋体" panose="02010600030101010101" pitchFamily="2" charset="-122"/>
              </a:rPr>
              <a:t>3-9</a:t>
            </a:r>
            <a:endParaRPr lang="zh-CN" altLang="en-US" sz="1400" dirty="0"/>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F7AB9896-CE19-4983-9E7A-9A8C986141E6}"/>
                  </a:ext>
                </a:extLst>
              </p:cNvPr>
              <p:cNvSpPr txBox="1"/>
              <p:nvPr/>
            </p:nvSpPr>
            <p:spPr>
              <a:xfrm>
                <a:off x="5562951" y="5351195"/>
                <a:ext cx="283146" cy="338554"/>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zh-CN" altLang="zh-CN" sz="1600" b="1" i="1" kern="100"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solidFill>
                                <a:srgbClr val="0070C0"/>
                              </a:solidFill>
                              <a:latin typeface="Cambria Math" panose="02040503050406030204" pitchFamily="18" charset="0"/>
                              <a:ea typeface="宋体" panose="02010600030101010101" pitchFamily="2" charset="-122"/>
                              <a:cs typeface="Times New Roman" panose="02020603050405020304" pitchFamily="18" charset="0"/>
                            </a:rPr>
                            <m:t>𝑯</m:t>
                          </m:r>
                        </m:e>
                        <m:sub>
                          <m:r>
                            <a:rPr lang="en-US" altLang="zh-CN" sz="1600" b="1" i="1" kern="100">
                              <a:solidFill>
                                <a:srgbClr val="0070C0"/>
                              </a:solidFill>
                              <a:latin typeface="Cambria Math" panose="02040503050406030204" pitchFamily="18" charset="0"/>
                              <a:ea typeface="宋体" panose="02010600030101010101" pitchFamily="2" charset="-122"/>
                              <a:cs typeface="Times New Roman" panose="02020603050405020304" pitchFamily="18" charset="0"/>
                            </a:rPr>
                            <m:t>𝟏</m:t>
                          </m:r>
                        </m:sub>
                      </m:sSub>
                    </m:oMath>
                  </m:oMathPara>
                </a14:m>
                <a:endParaRPr lang="zh-CN" altLang="en-US" dirty="0"/>
              </a:p>
            </p:txBody>
          </p:sp>
        </mc:Choice>
        <mc:Fallback xmlns="">
          <p:sp>
            <p:nvSpPr>
              <p:cNvPr id="23" name="文本框 22">
                <a:extLst>
                  <a:ext uri="{FF2B5EF4-FFF2-40B4-BE49-F238E27FC236}">
                    <a16:creationId xmlns:a16="http://schemas.microsoft.com/office/drawing/2014/main" id="{F7AB9896-CE19-4983-9E7A-9A8C986141E6}"/>
                  </a:ext>
                </a:extLst>
              </p:cNvPr>
              <p:cNvSpPr txBox="1">
                <a:spLocks noRot="1" noChangeAspect="1" noMove="1" noResize="1" noEditPoints="1" noAdjustHandles="1" noChangeArrowheads="1" noChangeShapeType="1" noTextEdit="1"/>
              </p:cNvSpPr>
              <p:nvPr/>
            </p:nvSpPr>
            <p:spPr>
              <a:xfrm>
                <a:off x="5562951" y="5351195"/>
                <a:ext cx="283146" cy="338554"/>
              </a:xfrm>
              <a:prstGeom prst="rect">
                <a:avLst/>
              </a:prstGeom>
              <a:blipFill>
                <a:blip r:embed="rId5"/>
                <a:stretch>
                  <a:fillRect r="-36957" b="-1818"/>
                </a:stretch>
              </a:blipFill>
              <a:ln>
                <a:noFill/>
              </a:ln>
            </p:spPr>
            <p:txBody>
              <a:bodyPr/>
              <a:lstStyle/>
              <a:p>
                <a:r>
                  <a:rPr lang="zh-CN" altLang="en-US">
                    <a:noFill/>
                  </a:rPr>
                  <a:t> </a:t>
                </a:r>
              </a:p>
            </p:txBody>
          </p:sp>
        </mc:Fallback>
      </mc:AlternateContent>
      <p:grpSp>
        <p:nvGrpSpPr>
          <p:cNvPr id="107" name="组合 106">
            <a:extLst>
              <a:ext uri="{FF2B5EF4-FFF2-40B4-BE49-F238E27FC236}">
                <a16:creationId xmlns:a16="http://schemas.microsoft.com/office/drawing/2014/main" id="{6A2B4C90-06A8-43D8-87AE-E0632E61A05C}"/>
              </a:ext>
            </a:extLst>
          </p:cNvPr>
          <p:cNvGrpSpPr/>
          <p:nvPr/>
        </p:nvGrpSpPr>
        <p:grpSpPr>
          <a:xfrm>
            <a:off x="4501964" y="3207822"/>
            <a:ext cx="3922989" cy="2710764"/>
            <a:chOff x="4501964" y="3207822"/>
            <a:chExt cx="3922989" cy="2710764"/>
          </a:xfrm>
        </p:grpSpPr>
        <p:grpSp>
          <p:nvGrpSpPr>
            <p:cNvPr id="101" name="组合 100">
              <a:extLst>
                <a:ext uri="{FF2B5EF4-FFF2-40B4-BE49-F238E27FC236}">
                  <a16:creationId xmlns:a16="http://schemas.microsoft.com/office/drawing/2014/main" id="{58D5D7D8-99BE-4153-AD4E-BE723711EB28}"/>
                </a:ext>
              </a:extLst>
            </p:cNvPr>
            <p:cNvGrpSpPr/>
            <p:nvPr/>
          </p:nvGrpSpPr>
          <p:grpSpPr>
            <a:xfrm>
              <a:off x="4501964" y="3324748"/>
              <a:ext cx="3780901" cy="2593838"/>
              <a:chOff x="4501964" y="3324748"/>
              <a:chExt cx="3780901" cy="2593838"/>
            </a:xfrm>
          </p:grpSpPr>
          <p:pic>
            <p:nvPicPr>
              <p:cNvPr id="62" name="图片 61">
                <a:extLst>
                  <a:ext uri="{FF2B5EF4-FFF2-40B4-BE49-F238E27FC236}">
                    <a16:creationId xmlns:a16="http://schemas.microsoft.com/office/drawing/2014/main" id="{F6675186-EB3C-4515-82C8-01B9136B6504}"/>
                  </a:ext>
                </a:extLst>
              </p:cNvPr>
              <p:cNvPicPr>
                <a:picLocks noChangeAspect="1"/>
              </p:cNvPicPr>
              <p:nvPr/>
            </p:nvPicPr>
            <p:blipFill rotWithShape="1">
              <a:blip r:embed="rId6">
                <a:extLst>
                  <a:ext uri="{28A0092B-C50C-407E-A947-70E740481C1C}">
                    <a14:useLocalDpi xmlns:a14="http://schemas.microsoft.com/office/drawing/2010/main" val="0"/>
                  </a:ext>
                </a:extLst>
              </a:blip>
              <a:srcRect l="14090" t="4765" r="6796" b="12160"/>
              <a:stretch/>
            </p:blipFill>
            <p:spPr>
              <a:xfrm>
                <a:off x="6076562" y="3324748"/>
                <a:ext cx="2206303" cy="1774316"/>
              </a:xfrm>
              <a:prstGeom prst="rect">
                <a:avLst/>
              </a:prstGeom>
            </p:spPr>
          </p:pic>
          <p:grpSp>
            <p:nvGrpSpPr>
              <p:cNvPr id="100" name="组合 99">
                <a:extLst>
                  <a:ext uri="{FF2B5EF4-FFF2-40B4-BE49-F238E27FC236}">
                    <a16:creationId xmlns:a16="http://schemas.microsoft.com/office/drawing/2014/main" id="{6DB94621-7C44-47F0-BB57-41393B175F70}"/>
                  </a:ext>
                </a:extLst>
              </p:cNvPr>
              <p:cNvGrpSpPr/>
              <p:nvPr/>
            </p:nvGrpSpPr>
            <p:grpSpPr>
              <a:xfrm>
                <a:off x="4501964" y="4873203"/>
                <a:ext cx="1825317" cy="1045383"/>
                <a:chOff x="4501964" y="4873203"/>
                <a:chExt cx="1825317" cy="1045383"/>
              </a:xfrm>
            </p:grpSpPr>
            <p:cxnSp>
              <p:nvCxnSpPr>
                <p:cNvPr id="80" name="直接连接符 79">
                  <a:extLst>
                    <a:ext uri="{FF2B5EF4-FFF2-40B4-BE49-F238E27FC236}">
                      <a16:creationId xmlns:a16="http://schemas.microsoft.com/office/drawing/2014/main" id="{E215BDB1-2ADD-4382-9400-FD8FCC9FC172}"/>
                    </a:ext>
                  </a:extLst>
                </p:cNvPr>
                <p:cNvCxnSpPr/>
                <p:nvPr/>
              </p:nvCxnSpPr>
              <p:spPr>
                <a:xfrm>
                  <a:off x="6291770" y="4882080"/>
                  <a:ext cx="0" cy="773993"/>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99" name="组合 98">
                  <a:extLst>
                    <a:ext uri="{FF2B5EF4-FFF2-40B4-BE49-F238E27FC236}">
                      <a16:creationId xmlns:a16="http://schemas.microsoft.com/office/drawing/2014/main" id="{98A47BD1-B05E-45AA-B91B-FFE1A48CFC75}"/>
                    </a:ext>
                  </a:extLst>
                </p:cNvPr>
                <p:cNvGrpSpPr/>
                <p:nvPr/>
              </p:nvGrpSpPr>
              <p:grpSpPr>
                <a:xfrm>
                  <a:off x="4501964" y="4873203"/>
                  <a:ext cx="1825317" cy="1045383"/>
                  <a:chOff x="4501964" y="4873203"/>
                  <a:chExt cx="1825317" cy="1045383"/>
                </a:xfrm>
              </p:grpSpPr>
              <p:grpSp>
                <p:nvGrpSpPr>
                  <p:cNvPr id="97" name="组合 96">
                    <a:extLst>
                      <a:ext uri="{FF2B5EF4-FFF2-40B4-BE49-F238E27FC236}">
                        <a16:creationId xmlns:a16="http://schemas.microsoft.com/office/drawing/2014/main" id="{32E1CE80-8ECF-4041-A2EF-106D1D768757}"/>
                      </a:ext>
                    </a:extLst>
                  </p:cNvPr>
                  <p:cNvGrpSpPr/>
                  <p:nvPr/>
                </p:nvGrpSpPr>
                <p:grpSpPr>
                  <a:xfrm>
                    <a:off x="4506011" y="4880537"/>
                    <a:ext cx="1821270" cy="264056"/>
                    <a:chOff x="4506011" y="4880537"/>
                    <a:chExt cx="1821270" cy="264056"/>
                  </a:xfrm>
                </p:grpSpPr>
                <p:cxnSp>
                  <p:nvCxnSpPr>
                    <p:cNvPr id="68" name="直接连接符 67">
                      <a:extLst>
                        <a:ext uri="{FF2B5EF4-FFF2-40B4-BE49-F238E27FC236}">
                          <a16:creationId xmlns:a16="http://schemas.microsoft.com/office/drawing/2014/main" id="{234BACD4-6CDF-4FBC-8633-77F010480FDD}"/>
                        </a:ext>
                      </a:extLst>
                    </p:cNvPr>
                    <p:cNvCxnSpPr>
                      <a:cxnSpLocks/>
                    </p:cNvCxnSpPr>
                    <p:nvPr/>
                  </p:nvCxnSpPr>
                  <p:spPr>
                    <a:xfrm flipH="1" flipV="1">
                      <a:off x="4828765" y="4882080"/>
                      <a:ext cx="1498516" cy="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C32DE4E1-211E-49ED-8C5C-06E986C8F569}"/>
                        </a:ext>
                      </a:extLst>
                    </p:cNvPr>
                    <p:cNvCxnSpPr>
                      <a:cxnSpLocks/>
                    </p:cNvCxnSpPr>
                    <p:nvPr/>
                  </p:nvCxnSpPr>
                  <p:spPr>
                    <a:xfrm flipH="1" flipV="1">
                      <a:off x="4506011" y="5136911"/>
                      <a:ext cx="1498516" cy="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47BB83D1-8914-469B-BD0F-2A10A0EC84D5}"/>
                        </a:ext>
                      </a:extLst>
                    </p:cNvPr>
                    <p:cNvCxnSpPr>
                      <a:cxnSpLocks/>
                    </p:cNvCxnSpPr>
                    <p:nvPr/>
                  </p:nvCxnSpPr>
                  <p:spPr>
                    <a:xfrm flipH="1">
                      <a:off x="5984811" y="4880537"/>
                      <a:ext cx="305613" cy="24749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1F03B9E3-F3C0-4B34-8A47-E8E01B037973}"/>
                        </a:ext>
                      </a:extLst>
                    </p:cNvPr>
                    <p:cNvCxnSpPr>
                      <a:cxnSpLocks/>
                    </p:cNvCxnSpPr>
                    <p:nvPr/>
                  </p:nvCxnSpPr>
                  <p:spPr>
                    <a:xfrm flipH="1">
                      <a:off x="4524112" y="4882080"/>
                      <a:ext cx="333593" cy="262513"/>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98" name="组合 97">
                    <a:extLst>
                      <a:ext uri="{FF2B5EF4-FFF2-40B4-BE49-F238E27FC236}">
                        <a16:creationId xmlns:a16="http://schemas.microsoft.com/office/drawing/2014/main" id="{8ED332B7-4EBE-4165-923B-3B7530BBE103}"/>
                      </a:ext>
                    </a:extLst>
                  </p:cNvPr>
                  <p:cNvGrpSpPr/>
                  <p:nvPr/>
                </p:nvGrpSpPr>
                <p:grpSpPr>
                  <a:xfrm>
                    <a:off x="4524112" y="4873203"/>
                    <a:ext cx="1468558" cy="1045383"/>
                    <a:chOff x="4524112" y="4873203"/>
                    <a:chExt cx="1468558" cy="1045383"/>
                  </a:xfrm>
                </p:grpSpPr>
                <p:cxnSp>
                  <p:nvCxnSpPr>
                    <p:cNvPr id="81" name="直接连接符 80">
                      <a:extLst>
                        <a:ext uri="{FF2B5EF4-FFF2-40B4-BE49-F238E27FC236}">
                          <a16:creationId xmlns:a16="http://schemas.microsoft.com/office/drawing/2014/main" id="{64B86651-1C7A-4847-8195-10EDF6A0FC5D}"/>
                        </a:ext>
                      </a:extLst>
                    </p:cNvPr>
                    <p:cNvCxnSpPr/>
                    <p:nvPr/>
                  </p:nvCxnSpPr>
                  <p:spPr>
                    <a:xfrm>
                      <a:off x="5992670" y="5144593"/>
                      <a:ext cx="0" cy="77399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D6296335-CD9F-4510-95AE-F2A74F33BD7F}"/>
                        </a:ext>
                      </a:extLst>
                    </p:cNvPr>
                    <p:cNvCxnSpPr/>
                    <p:nvPr/>
                  </p:nvCxnSpPr>
                  <p:spPr>
                    <a:xfrm>
                      <a:off x="4857705" y="4873203"/>
                      <a:ext cx="0" cy="77399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a16="http://schemas.microsoft.com/office/drawing/2014/main" id="{8FD6835B-A2C2-417A-BEF5-AE79CFAC52FC}"/>
                        </a:ext>
                      </a:extLst>
                    </p:cNvPr>
                    <p:cNvCxnSpPr/>
                    <p:nvPr/>
                  </p:nvCxnSpPr>
                  <p:spPr>
                    <a:xfrm>
                      <a:off x="4524112" y="5144593"/>
                      <a:ext cx="0" cy="773993"/>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96" name="组合 95">
                    <a:extLst>
                      <a:ext uri="{FF2B5EF4-FFF2-40B4-BE49-F238E27FC236}">
                        <a16:creationId xmlns:a16="http://schemas.microsoft.com/office/drawing/2014/main" id="{42B40A14-B01A-4F16-8072-99CDBA1E05DA}"/>
                      </a:ext>
                    </a:extLst>
                  </p:cNvPr>
                  <p:cNvGrpSpPr/>
                  <p:nvPr/>
                </p:nvGrpSpPr>
                <p:grpSpPr>
                  <a:xfrm>
                    <a:off x="4501964" y="5654531"/>
                    <a:ext cx="1825317" cy="256372"/>
                    <a:chOff x="4501964" y="5654531"/>
                    <a:chExt cx="1825317" cy="256372"/>
                  </a:xfrm>
                </p:grpSpPr>
                <p:cxnSp>
                  <p:nvCxnSpPr>
                    <p:cNvPr id="84" name="直接连接符 83">
                      <a:extLst>
                        <a:ext uri="{FF2B5EF4-FFF2-40B4-BE49-F238E27FC236}">
                          <a16:creationId xmlns:a16="http://schemas.microsoft.com/office/drawing/2014/main" id="{41CCDF53-848F-45B8-A530-D4BC525AD7DF}"/>
                        </a:ext>
                      </a:extLst>
                    </p:cNvPr>
                    <p:cNvCxnSpPr>
                      <a:cxnSpLocks/>
                    </p:cNvCxnSpPr>
                    <p:nvPr/>
                  </p:nvCxnSpPr>
                  <p:spPr>
                    <a:xfrm flipH="1" flipV="1">
                      <a:off x="4501964" y="5904033"/>
                      <a:ext cx="1498516" cy="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5" name="直接连接符 84">
                      <a:extLst>
                        <a:ext uri="{FF2B5EF4-FFF2-40B4-BE49-F238E27FC236}">
                          <a16:creationId xmlns:a16="http://schemas.microsoft.com/office/drawing/2014/main" id="{7B830290-48AB-4E01-859C-644E622602AF}"/>
                        </a:ext>
                      </a:extLst>
                    </p:cNvPr>
                    <p:cNvCxnSpPr>
                      <a:cxnSpLocks/>
                    </p:cNvCxnSpPr>
                    <p:nvPr/>
                  </p:nvCxnSpPr>
                  <p:spPr>
                    <a:xfrm flipH="1" flipV="1">
                      <a:off x="4839702" y="5654531"/>
                      <a:ext cx="1487579" cy="81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a16="http://schemas.microsoft.com/office/drawing/2014/main" id="{4F0CF263-DC55-4602-B4BA-543B14C5B351}"/>
                        </a:ext>
                      </a:extLst>
                    </p:cNvPr>
                    <p:cNvCxnSpPr>
                      <a:cxnSpLocks/>
                    </p:cNvCxnSpPr>
                    <p:nvPr/>
                  </p:nvCxnSpPr>
                  <p:spPr>
                    <a:xfrm flipH="1">
                      <a:off x="5982057" y="5662212"/>
                      <a:ext cx="308367" cy="24869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3" name="直接连接符 92">
                      <a:extLst>
                        <a:ext uri="{FF2B5EF4-FFF2-40B4-BE49-F238E27FC236}">
                          <a16:creationId xmlns:a16="http://schemas.microsoft.com/office/drawing/2014/main" id="{7FAB12D9-4E62-4D86-B8C2-4A54BC52B63E}"/>
                        </a:ext>
                      </a:extLst>
                    </p:cNvPr>
                    <p:cNvCxnSpPr>
                      <a:cxnSpLocks/>
                    </p:cNvCxnSpPr>
                    <p:nvPr/>
                  </p:nvCxnSpPr>
                  <p:spPr>
                    <a:xfrm flipH="1">
                      <a:off x="4540469" y="5662212"/>
                      <a:ext cx="305613" cy="247496"/>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grpSp>
        </p:grpSp>
        <mc:AlternateContent xmlns:mc="http://schemas.openxmlformats.org/markup-compatibility/2006" xmlns:a14="http://schemas.microsoft.com/office/drawing/2010/main">
          <mc:Choice Requires="a14">
            <p:sp>
              <p:nvSpPr>
                <p:cNvPr id="63" name="文本框 62">
                  <a:extLst>
                    <a:ext uri="{FF2B5EF4-FFF2-40B4-BE49-F238E27FC236}">
                      <a16:creationId xmlns:a16="http://schemas.microsoft.com/office/drawing/2014/main" id="{1A107B5B-494E-4237-9D24-D40EA1645222}"/>
                    </a:ext>
                  </a:extLst>
                </p:cNvPr>
                <p:cNvSpPr txBox="1"/>
                <p:nvPr/>
              </p:nvSpPr>
              <p:spPr>
                <a:xfrm>
                  <a:off x="8008655" y="4715171"/>
                  <a:ext cx="37483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𝑧</m:t>
                        </m:r>
                      </m:oMath>
                    </m:oMathPara>
                  </a14:m>
                  <a:endParaRPr lang="zh-CN" altLang="en-US" i="1" dirty="0"/>
                </a:p>
              </p:txBody>
            </p:sp>
          </mc:Choice>
          <mc:Fallback xmlns="">
            <p:sp>
              <p:nvSpPr>
                <p:cNvPr id="63" name="文本框 62">
                  <a:extLst>
                    <a:ext uri="{FF2B5EF4-FFF2-40B4-BE49-F238E27FC236}">
                      <a16:creationId xmlns:a16="http://schemas.microsoft.com/office/drawing/2014/main" id="{1A107B5B-494E-4237-9D24-D40EA1645222}"/>
                    </a:ext>
                  </a:extLst>
                </p:cNvPr>
                <p:cNvSpPr txBox="1">
                  <a:spLocks noRot="1" noChangeAspect="1" noMove="1" noResize="1" noEditPoints="1" noAdjustHandles="1" noChangeArrowheads="1" noChangeShapeType="1" noTextEdit="1"/>
                </p:cNvSpPr>
                <p:nvPr/>
              </p:nvSpPr>
              <p:spPr>
                <a:xfrm>
                  <a:off x="8008655" y="4715171"/>
                  <a:ext cx="374839" cy="36933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文本框 63">
                  <a:extLst>
                    <a:ext uri="{FF2B5EF4-FFF2-40B4-BE49-F238E27FC236}">
                      <a16:creationId xmlns:a16="http://schemas.microsoft.com/office/drawing/2014/main" id="{59811510-ABC5-4269-868A-B69CDE28957C}"/>
                    </a:ext>
                  </a:extLst>
                </p:cNvPr>
                <p:cNvSpPr txBox="1"/>
                <p:nvPr/>
              </p:nvSpPr>
              <p:spPr>
                <a:xfrm>
                  <a:off x="7459719" y="3765320"/>
                  <a:ext cx="37483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rPr>
                          <m:t>𝑥</m:t>
                        </m:r>
                      </m:oMath>
                    </m:oMathPara>
                  </a14:m>
                  <a:endParaRPr lang="zh-CN" altLang="en-US" i="1" dirty="0"/>
                </a:p>
              </p:txBody>
            </p:sp>
          </mc:Choice>
          <mc:Fallback xmlns="">
            <p:sp>
              <p:nvSpPr>
                <p:cNvPr id="64" name="文本框 63">
                  <a:extLst>
                    <a:ext uri="{FF2B5EF4-FFF2-40B4-BE49-F238E27FC236}">
                      <a16:creationId xmlns:a16="http://schemas.microsoft.com/office/drawing/2014/main" id="{59811510-ABC5-4269-868A-B69CDE28957C}"/>
                    </a:ext>
                  </a:extLst>
                </p:cNvPr>
                <p:cNvSpPr txBox="1">
                  <a:spLocks noRot="1" noChangeAspect="1" noMove="1" noResize="1" noEditPoints="1" noAdjustHandles="1" noChangeArrowheads="1" noChangeShapeType="1" noTextEdit="1"/>
                </p:cNvSpPr>
                <p:nvPr/>
              </p:nvSpPr>
              <p:spPr>
                <a:xfrm>
                  <a:off x="7459719" y="3765320"/>
                  <a:ext cx="374839"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文本框 64">
                  <a:extLst>
                    <a:ext uri="{FF2B5EF4-FFF2-40B4-BE49-F238E27FC236}">
                      <a16:creationId xmlns:a16="http://schemas.microsoft.com/office/drawing/2014/main" id="{193B1457-7C41-4A7D-8B39-3B8E1F3E2E34}"/>
                    </a:ext>
                  </a:extLst>
                </p:cNvPr>
                <p:cNvSpPr txBox="1"/>
                <p:nvPr/>
              </p:nvSpPr>
              <p:spPr>
                <a:xfrm>
                  <a:off x="6327281" y="3207822"/>
                  <a:ext cx="37483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rPr>
                          <m:t>𝑦</m:t>
                        </m:r>
                      </m:oMath>
                    </m:oMathPara>
                  </a14:m>
                  <a:endParaRPr lang="zh-CN" altLang="en-US" i="1" dirty="0"/>
                </a:p>
              </p:txBody>
            </p:sp>
          </mc:Choice>
          <mc:Fallback xmlns="">
            <p:sp>
              <p:nvSpPr>
                <p:cNvPr id="65" name="文本框 64">
                  <a:extLst>
                    <a:ext uri="{FF2B5EF4-FFF2-40B4-BE49-F238E27FC236}">
                      <a16:creationId xmlns:a16="http://schemas.microsoft.com/office/drawing/2014/main" id="{193B1457-7C41-4A7D-8B39-3B8E1F3E2E34}"/>
                    </a:ext>
                  </a:extLst>
                </p:cNvPr>
                <p:cNvSpPr txBox="1">
                  <a:spLocks noRot="1" noChangeAspect="1" noMove="1" noResize="1" noEditPoints="1" noAdjustHandles="1" noChangeArrowheads="1" noChangeShapeType="1" noTextEdit="1"/>
                </p:cNvSpPr>
                <p:nvPr/>
              </p:nvSpPr>
              <p:spPr>
                <a:xfrm>
                  <a:off x="6327281" y="3207822"/>
                  <a:ext cx="374839" cy="369332"/>
                </a:xfrm>
                <a:prstGeom prst="rect">
                  <a:avLst/>
                </a:prstGeom>
                <a:blipFill>
                  <a:blip r:embed="rId9"/>
                  <a:stretch>
                    <a:fillRect b="-98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文本框 65">
                  <a:extLst>
                    <a:ext uri="{FF2B5EF4-FFF2-40B4-BE49-F238E27FC236}">
                      <a16:creationId xmlns:a16="http://schemas.microsoft.com/office/drawing/2014/main" id="{92D1F866-6693-4509-BB0D-C85D09E77F55}"/>
                    </a:ext>
                  </a:extLst>
                </p:cNvPr>
                <p:cNvSpPr txBox="1"/>
                <p:nvPr/>
              </p:nvSpPr>
              <p:spPr>
                <a:xfrm>
                  <a:off x="8050114" y="4246553"/>
                  <a:ext cx="37483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rPr>
                          <m:t>𝐾</m:t>
                        </m:r>
                      </m:oMath>
                    </m:oMathPara>
                  </a14:m>
                  <a:endParaRPr lang="zh-CN" altLang="en-US" i="1" dirty="0"/>
                </a:p>
              </p:txBody>
            </p:sp>
          </mc:Choice>
          <mc:Fallback xmlns="">
            <p:sp>
              <p:nvSpPr>
                <p:cNvPr id="66" name="文本框 65">
                  <a:extLst>
                    <a:ext uri="{FF2B5EF4-FFF2-40B4-BE49-F238E27FC236}">
                      <a16:creationId xmlns:a16="http://schemas.microsoft.com/office/drawing/2014/main" id="{92D1F866-6693-4509-BB0D-C85D09E77F55}"/>
                    </a:ext>
                  </a:extLst>
                </p:cNvPr>
                <p:cNvSpPr txBox="1">
                  <a:spLocks noRot="1" noChangeAspect="1" noMove="1" noResize="1" noEditPoints="1" noAdjustHandles="1" noChangeArrowheads="1" noChangeShapeType="1" noTextEdit="1"/>
                </p:cNvSpPr>
                <p:nvPr/>
              </p:nvSpPr>
              <p:spPr>
                <a:xfrm>
                  <a:off x="8050114" y="4246553"/>
                  <a:ext cx="374839" cy="369332"/>
                </a:xfrm>
                <a:prstGeom prst="rect">
                  <a:avLst/>
                </a:prstGeom>
                <a:blipFill>
                  <a:blip r:embed="rId10"/>
                  <a:stretch>
                    <a:fillRect/>
                  </a:stretch>
                </a:blipFill>
              </p:spPr>
              <p:txBody>
                <a:bodyPr/>
                <a:lstStyle/>
                <a:p>
                  <a:r>
                    <a:rPr lang="zh-CN" altLang="en-US">
                      <a:noFill/>
                    </a:rPr>
                    <a:t> </a:t>
                  </a:r>
                </a:p>
              </p:txBody>
            </p:sp>
          </mc:Fallback>
        </mc:AlternateContent>
      </p:grpSp>
      <p:cxnSp>
        <p:nvCxnSpPr>
          <p:cNvPr id="21" name="直接箭头连接符 20">
            <a:extLst>
              <a:ext uri="{FF2B5EF4-FFF2-40B4-BE49-F238E27FC236}">
                <a16:creationId xmlns:a16="http://schemas.microsoft.com/office/drawing/2014/main" id="{B563ECE2-4702-4AFB-85F6-7A03A76DC715}"/>
              </a:ext>
            </a:extLst>
          </p:cNvPr>
          <p:cNvCxnSpPr>
            <a:cxnSpLocks/>
          </p:cNvCxnSpPr>
          <p:nvPr/>
        </p:nvCxnSpPr>
        <p:spPr>
          <a:xfrm flipV="1">
            <a:off x="4540469" y="4880537"/>
            <a:ext cx="1747254" cy="1023497"/>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8985C915-CB50-40C1-816D-2389FEFD2257}"/>
                  </a:ext>
                </a:extLst>
              </p:cNvPr>
              <p:cNvSpPr txBox="1"/>
              <p:nvPr/>
            </p:nvSpPr>
            <p:spPr>
              <a:xfrm>
                <a:off x="7183715" y="4119092"/>
                <a:ext cx="344465"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zh-CN" altLang="zh-CN" sz="1600" b="1" i="1" kern="100"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solidFill>
                                <a:srgbClr val="0070C0"/>
                              </a:solidFill>
                              <a:latin typeface="Cambria Math" panose="02040503050406030204" pitchFamily="18" charset="0"/>
                              <a:ea typeface="宋体" panose="02010600030101010101" pitchFamily="2" charset="-122"/>
                              <a:cs typeface="Times New Roman" panose="02020603050405020304" pitchFamily="18" charset="0"/>
                            </a:rPr>
                            <m:t>𝑯</m:t>
                          </m:r>
                        </m:e>
                        <m:sub>
                          <m:r>
                            <a:rPr lang="en-US" altLang="zh-CN" sz="1600" b="1" i="1" kern="100" smtClean="0">
                              <a:solidFill>
                                <a:srgbClr val="0070C0"/>
                              </a:solidFill>
                              <a:latin typeface="Cambria Math" panose="02040503050406030204" pitchFamily="18" charset="0"/>
                              <a:ea typeface="宋体" panose="02010600030101010101" pitchFamily="2" charset="-122"/>
                              <a:cs typeface="Times New Roman" panose="02020603050405020304" pitchFamily="18" charset="0"/>
                            </a:rPr>
                            <m:t>𝟐</m:t>
                          </m:r>
                        </m:sub>
                      </m:sSub>
                    </m:oMath>
                  </m:oMathPara>
                </a14:m>
                <a:endParaRPr lang="zh-CN" altLang="en-US" dirty="0"/>
              </a:p>
            </p:txBody>
          </p:sp>
        </mc:Choice>
        <mc:Fallback xmlns="">
          <p:sp>
            <p:nvSpPr>
              <p:cNvPr id="24" name="文本框 23">
                <a:extLst>
                  <a:ext uri="{FF2B5EF4-FFF2-40B4-BE49-F238E27FC236}">
                    <a16:creationId xmlns:a16="http://schemas.microsoft.com/office/drawing/2014/main" id="{8985C915-CB50-40C1-816D-2389FEFD2257}"/>
                  </a:ext>
                </a:extLst>
              </p:cNvPr>
              <p:cNvSpPr txBox="1">
                <a:spLocks noRot="1" noChangeAspect="1" noMove="1" noResize="1" noEditPoints="1" noAdjustHandles="1" noChangeArrowheads="1" noChangeShapeType="1" noTextEdit="1"/>
              </p:cNvSpPr>
              <p:nvPr/>
            </p:nvSpPr>
            <p:spPr>
              <a:xfrm>
                <a:off x="7183715" y="4119092"/>
                <a:ext cx="344465" cy="338554"/>
              </a:xfrm>
              <a:prstGeom prst="rect">
                <a:avLst/>
              </a:prstGeom>
              <a:blipFill>
                <a:blip r:embed="rId11"/>
                <a:stretch>
                  <a:fillRect r="-12281" b="-1818"/>
                </a:stretch>
              </a:blipFill>
            </p:spPr>
            <p:txBody>
              <a:bodyPr/>
              <a:lstStyle/>
              <a:p>
                <a:r>
                  <a:rPr lang="zh-CN" altLang="en-US">
                    <a:noFill/>
                  </a:rPr>
                  <a:t> </a:t>
                </a:r>
              </a:p>
            </p:txBody>
          </p:sp>
        </mc:Fallback>
      </mc:AlternateContent>
      <p:cxnSp>
        <p:nvCxnSpPr>
          <p:cNvPr id="104" name="直接箭头连接符 103">
            <a:extLst>
              <a:ext uri="{FF2B5EF4-FFF2-40B4-BE49-F238E27FC236}">
                <a16:creationId xmlns:a16="http://schemas.microsoft.com/office/drawing/2014/main" id="{2995F54A-BA33-48FC-8822-2AF4BF25432F}"/>
              </a:ext>
            </a:extLst>
          </p:cNvPr>
          <p:cNvCxnSpPr>
            <a:cxnSpLocks/>
          </p:cNvCxnSpPr>
          <p:nvPr/>
        </p:nvCxnSpPr>
        <p:spPr>
          <a:xfrm flipV="1">
            <a:off x="6283080" y="4462855"/>
            <a:ext cx="1067631" cy="414016"/>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390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二、恒定磁场基本方程</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分界面上的衔接条件</a:t>
            </a:r>
          </a:p>
        </p:txBody>
      </p:sp>
      <p:sp>
        <p:nvSpPr>
          <p:cNvPr id="4" name="文本框 3">
            <a:extLst>
              <a:ext uri="{FF2B5EF4-FFF2-40B4-BE49-F238E27FC236}">
                <a16:creationId xmlns:a16="http://schemas.microsoft.com/office/drawing/2014/main" id="{F75FB7F1-7F3F-40BC-BC07-BC5A572A635A}"/>
              </a:ext>
            </a:extLst>
          </p:cNvPr>
          <p:cNvSpPr txBox="1"/>
          <p:nvPr/>
        </p:nvSpPr>
        <p:spPr>
          <a:xfrm>
            <a:off x="968490" y="1002052"/>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rPr>
              <a:t>（二）例题分析</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7AF114-7D8C-4438-A65E-37761FF94922}"/>
                  </a:ext>
                </a:extLst>
              </p:cNvPr>
              <p:cNvSpPr txBox="1"/>
              <p:nvPr/>
            </p:nvSpPr>
            <p:spPr>
              <a:xfrm>
                <a:off x="527900" y="1309688"/>
                <a:ext cx="7956223" cy="1585755"/>
              </a:xfrm>
              <a:prstGeom prst="rect">
                <a:avLst/>
              </a:prstGeom>
              <a:noFill/>
            </p:spPr>
            <p:txBody>
              <a:bodyPr wrap="square" rtlCol="0">
                <a:spAutoFit/>
              </a:bodyPr>
              <a:lstStyle/>
              <a:p>
                <a:pPr lvl="0" indent="457200">
                  <a:lnSpc>
                    <a:spcPct val="150000"/>
                  </a:lnSpc>
                  <a:spcAft>
                    <a:spcPts val="0"/>
                  </a:spcAft>
                </a:pPr>
                <a:r>
                  <a:rPr lang="en-US" altLang="zh-CN" sz="1600" b="1"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3-3-3 </a:t>
                </a:r>
                <a:r>
                  <a:rPr lang="zh-CN"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在恒定磁场中，若两种不同媒质分界面为</a:t>
                </a:r>
                <a14:m>
                  <m:oMath xmlns:m="http://schemas.openxmlformats.org/officeDocument/2006/math">
                    <m:r>
                      <a:rPr lang="en-US" altLang="zh-CN" sz="16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𝑥𝑜𝑧</m:t>
                    </m:r>
                  </m:oMath>
                </a14:m>
                <a:r>
                  <a:rPr lang="zh-CN"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平面，其上有电流线密度</a:t>
                </a:r>
                <a14:m>
                  <m:oMath xmlns:m="http://schemas.openxmlformats.org/officeDocument/2006/math">
                    <m:r>
                      <a:rPr lang="en-US" altLang="zh-CN" sz="1600" b="1"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𝑲</m:t>
                    </m:r>
                    <m:r>
                      <a:rPr lang="en-US" altLang="zh-CN" sz="16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1600" b="1"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b="1"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𝒙</m:t>
                        </m:r>
                      </m:sub>
                    </m:sSub>
                    <m:r>
                      <a:rPr lang="en-US" altLang="zh-CN" sz="16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 </m:t>
                    </m:r>
                  </m:oMath>
                </a14:m>
                <a:r>
                  <a:rPr lang="en-US"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A/m</a:t>
                </a:r>
                <a:r>
                  <a:rPr lang="zh-CN"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，已知</a:t>
                </a:r>
                <a14:m>
                  <m:oMath xmlns:m="http://schemas.openxmlformats.org/officeDocument/2006/math">
                    <m:sSub>
                      <m:sSubPr>
                        <m:ctrlPr>
                          <a:rPr lang="zh-CN" altLang="zh-CN" sz="1600" b="1"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𝑯</m:t>
                        </m:r>
                      </m:e>
                      <m:sub>
                        <m:r>
                          <a:rPr lang="en-US" altLang="zh-CN" sz="1600" b="1"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𝟏</m:t>
                        </m:r>
                      </m:sub>
                    </m:sSub>
                    <m:r>
                      <a:rPr lang="en-US" altLang="zh-CN" sz="16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sz="16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600" b="1"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b="1"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𝒙</m:t>
                            </m:r>
                          </m:sub>
                        </m:sSub>
                        <m:r>
                          <a:rPr lang="en-US" altLang="zh-CN" sz="16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1600" b="1"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b="1"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𝒚</m:t>
                            </m:r>
                          </m:sub>
                        </m:sSub>
                        <m:r>
                          <a:rPr lang="en-US" altLang="zh-CN" sz="16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+3</m:t>
                        </m:r>
                        <m:sSub>
                          <m:sSubPr>
                            <m:ctrlPr>
                              <a:rPr lang="zh-CN" altLang="zh-CN" sz="1600" b="1"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b="1"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𝒛</m:t>
                            </m:r>
                          </m:sub>
                        </m:sSub>
                      </m:e>
                    </m:d>
                  </m:oMath>
                </a14:m>
                <a:r>
                  <a:rPr lang="en-US"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A/m</a:t>
                </a:r>
                <a:r>
                  <a:rPr lang="zh-CN"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，求</a:t>
                </a:r>
                <a14:m>
                  <m:oMath xmlns:m="http://schemas.openxmlformats.org/officeDocument/2006/math">
                    <m:sSub>
                      <m:sSubPr>
                        <m:ctrlPr>
                          <a:rPr lang="zh-CN" altLang="zh-CN" sz="1600" b="1"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𝑯</m:t>
                        </m:r>
                      </m:e>
                      <m:sub>
                        <m:r>
                          <a:rPr lang="en-US" altLang="zh-CN" sz="1600" b="1"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𝟐</m:t>
                        </m:r>
                      </m:sub>
                    </m:sSub>
                  </m:oMath>
                </a14:m>
                <a:r>
                  <a:rPr lang="zh-CN"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P106</a:t>
                </a:r>
                <a:r>
                  <a:rPr lang="zh-CN"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12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600" b="1" kern="100" dirty="0">
                    <a:cs typeface="Times New Roman" panose="02020603050405020304" pitchFamily="18" charset="0"/>
                  </a:rPr>
                  <a:t>解</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计算</a:t>
                </a:r>
                <a:endParaRPr lang="zh-CN"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indent="457200" algn="ctr">
                  <a:lnSpc>
                    <a:spcPct val="150000"/>
                  </a:lnSpc>
                </a:pPr>
                <a:endParaRPr lang="en-US" altLang="zh-CN" sz="1600" b="1"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5B7AF114-7D8C-4438-A65E-37761FF94922}"/>
                  </a:ext>
                </a:extLst>
              </p:cNvPr>
              <p:cNvSpPr txBox="1">
                <a:spLocks noRot="1" noChangeAspect="1" noMove="1" noResize="1" noEditPoints="1" noAdjustHandles="1" noChangeArrowheads="1" noChangeShapeType="1" noTextEdit="1"/>
              </p:cNvSpPr>
              <p:nvPr/>
            </p:nvSpPr>
            <p:spPr>
              <a:xfrm>
                <a:off x="527900" y="1309688"/>
                <a:ext cx="7956223" cy="1585755"/>
              </a:xfrm>
              <a:prstGeom prst="rect">
                <a:avLst/>
              </a:prstGeom>
              <a:blipFill>
                <a:blip r:embed="rId3"/>
                <a:stretch>
                  <a:fillRect/>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19</a:t>
            </a:fld>
            <a:endParaRPr lang="zh-CN"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2B78A45-72C1-4234-9093-D771E8E3030C}"/>
                  </a:ext>
                </a:extLst>
              </p:cNvPr>
              <p:cNvSpPr txBox="1"/>
              <p:nvPr/>
            </p:nvSpPr>
            <p:spPr>
              <a:xfrm>
                <a:off x="527901" y="2453522"/>
                <a:ext cx="6565049" cy="3889976"/>
              </a:xfrm>
              <a:prstGeom prst="rect">
                <a:avLst/>
              </a:prstGeom>
              <a:noFill/>
            </p:spPr>
            <p:txBody>
              <a:bodyPr wrap="square" rtlCol="0">
                <a:spAutoFit/>
              </a:bodyPr>
              <a:lstStyle/>
              <a:p>
                <a:pPr indent="3048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b</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）由分界面上的衔接条件可知</a:t>
                </a:r>
              </a:p>
              <a:p>
                <a:pPr indent="304800">
                  <a:lnSpc>
                    <a:spcPct val="150000"/>
                  </a:lnSpc>
                  <a:spcAft>
                    <a:spcPts val="0"/>
                  </a:spcAft>
                </a:pPr>
                <a14:m>
                  <m:oMathPara xmlns:m="http://schemas.openxmlformats.org/officeDocument/2006/math">
                    <m:oMathParaPr>
                      <m:jc m:val="centerGroup"/>
                    </m:oMathParaPr>
                    <m:oMath xmlns:m="http://schemas.openxmlformats.org/officeDocument/2006/math">
                      <m:d>
                        <m:dPr>
                          <m:ctrlPr>
                            <a:rPr lang="zh-CN" altLang="zh-CN" sz="1600" i="1" kern="100">
                              <a:latin typeface="Cambria Math" panose="02040503050406030204" pitchFamily="18" charset="0"/>
                            </a:rPr>
                          </m:ctrlPr>
                        </m:dPr>
                        <m:e>
                          <m:sSub>
                            <m:sSubPr>
                              <m:ctrlPr>
                                <a:rPr lang="zh-CN" altLang="zh-CN" sz="1600" i="1" kern="100">
                                  <a:latin typeface="Cambria Math" panose="02040503050406030204" pitchFamily="18" charset="0"/>
                                </a:rPr>
                              </m:ctrlPr>
                            </m:sSubPr>
                            <m:e>
                              <m:r>
                                <a:rPr lang="en-US" altLang="zh-CN" sz="1600" kern="100">
                                  <a:latin typeface="Cambria Math" panose="02040503050406030204" pitchFamily="18" charset="0"/>
                                </a:rPr>
                                <m:t>𝑯</m:t>
                              </m:r>
                            </m:e>
                            <m:sub>
                              <m:r>
                                <a:rPr lang="en-US" altLang="zh-CN" sz="1600" kern="100">
                                  <a:latin typeface="Cambria Math" panose="02040503050406030204" pitchFamily="18" charset="0"/>
                                </a:rPr>
                                <m:t>𝟏</m:t>
                              </m:r>
                            </m:sub>
                          </m:sSub>
                          <m:r>
                            <a:rPr lang="en-US" altLang="zh-CN" sz="1600" kern="100">
                              <a:latin typeface="Cambria Math" panose="02040503050406030204" pitchFamily="18" charset="0"/>
                            </a:rPr>
                            <m:t>−</m:t>
                          </m:r>
                          <m:sSub>
                            <m:sSubPr>
                              <m:ctrlPr>
                                <a:rPr lang="zh-CN" altLang="zh-CN" sz="1600" i="1" kern="100">
                                  <a:latin typeface="Cambria Math" panose="02040503050406030204" pitchFamily="18" charset="0"/>
                                </a:rPr>
                              </m:ctrlPr>
                            </m:sSubPr>
                            <m:e>
                              <m:r>
                                <a:rPr lang="en-US" altLang="zh-CN" sz="1600" kern="100">
                                  <a:latin typeface="Cambria Math" panose="02040503050406030204" pitchFamily="18" charset="0"/>
                                </a:rPr>
                                <m:t>𝑯</m:t>
                              </m:r>
                            </m:e>
                            <m:sub>
                              <m:r>
                                <a:rPr lang="en-US" altLang="zh-CN" sz="1600" kern="100">
                                  <a:latin typeface="Cambria Math" panose="02040503050406030204" pitchFamily="18" charset="0"/>
                                </a:rPr>
                                <m:t>𝟐</m:t>
                              </m:r>
                            </m:sub>
                          </m:sSub>
                        </m:e>
                      </m:d>
                      <m:r>
                        <a:rPr lang="en-US" altLang="zh-CN" sz="1600" kern="100">
                          <a:latin typeface="Cambria Math" panose="02040503050406030204" pitchFamily="18" charset="0"/>
                        </a:rPr>
                        <m:t>×</m:t>
                      </m:r>
                      <m:sSub>
                        <m:sSubPr>
                          <m:ctrlPr>
                            <a:rPr lang="zh-CN" altLang="zh-CN" sz="1600" i="1" kern="100">
                              <a:latin typeface="Cambria Math" panose="02040503050406030204" pitchFamily="18" charset="0"/>
                            </a:rPr>
                          </m:ctrlPr>
                        </m:sSubPr>
                        <m:e>
                          <m:r>
                            <a:rPr lang="en-US" altLang="zh-CN" sz="1600" kern="100">
                              <a:latin typeface="Cambria Math" panose="02040503050406030204" pitchFamily="18" charset="0"/>
                            </a:rPr>
                            <m:t>𝒆</m:t>
                          </m:r>
                        </m:e>
                        <m:sub>
                          <m:r>
                            <a:rPr lang="en-US" altLang="zh-CN" sz="1600" kern="100">
                              <a:latin typeface="Cambria Math" panose="02040503050406030204" pitchFamily="18" charset="0"/>
                            </a:rPr>
                            <m:t>𝒏</m:t>
                          </m:r>
                        </m:sub>
                      </m:sSub>
                      <m:r>
                        <a:rPr lang="en-US" altLang="zh-CN" sz="1600" kern="100">
                          <a:latin typeface="Cambria Math" panose="02040503050406030204" pitchFamily="18" charset="0"/>
                        </a:rPr>
                        <m:t>=</m:t>
                      </m:r>
                      <m:r>
                        <a:rPr lang="en-US" altLang="zh-CN" sz="1600" kern="100">
                          <a:latin typeface="Cambria Math" panose="02040503050406030204" pitchFamily="18" charset="0"/>
                        </a:rPr>
                        <m:t>𝑲</m:t>
                      </m:r>
                    </m:oMath>
                  </m:oMathPara>
                </a14:m>
                <a:endParaRPr lang="zh-CN"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indent="3048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sSub>
                      <m:sSubPr>
                        <m:ctrlPr>
                          <a:rPr lang="zh-CN" altLang="zh-CN" sz="1600" i="1" kern="100">
                            <a:latin typeface="Cambria Math" panose="02040503050406030204" pitchFamily="18" charset="0"/>
                          </a:rPr>
                        </m:ctrlPr>
                      </m:sSubPr>
                      <m:e>
                        <m:r>
                          <a:rPr lang="en-US" altLang="zh-CN" sz="1600" kern="100">
                            <a:latin typeface="Cambria Math" panose="02040503050406030204" pitchFamily="18" charset="0"/>
                          </a:rPr>
                          <m:t>𝒆</m:t>
                        </m:r>
                      </m:e>
                      <m:sub>
                        <m:r>
                          <a:rPr lang="en-US" altLang="zh-CN" sz="1600" kern="100">
                            <a:latin typeface="Cambria Math" panose="02040503050406030204" pitchFamily="18" charset="0"/>
                          </a:rPr>
                          <m:t>𝒏</m:t>
                        </m:r>
                      </m:sub>
                    </m:sSub>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是媒质</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指向媒质</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的方向单位矢量，即为</a:t>
                </a:r>
                <a14:m>
                  <m:oMath xmlns:m="http://schemas.openxmlformats.org/officeDocument/2006/math">
                    <m:sSub>
                      <m:sSubPr>
                        <m:ctrlPr>
                          <a:rPr lang="zh-CN" altLang="zh-CN" sz="1600" i="1" kern="100">
                            <a:latin typeface="Cambria Math" panose="02040503050406030204" pitchFamily="18" charset="0"/>
                          </a:rPr>
                        </m:ctrlPr>
                      </m:sSubPr>
                      <m:e>
                        <m:r>
                          <a:rPr lang="en-US" altLang="zh-CN" sz="1600" kern="100">
                            <a:latin typeface="Cambria Math" panose="02040503050406030204" pitchFamily="18" charset="0"/>
                          </a:rPr>
                          <m:t>𝒆</m:t>
                        </m:r>
                      </m:e>
                      <m:sub>
                        <m:r>
                          <a:rPr lang="en-US" altLang="zh-CN" sz="1600" kern="100">
                            <a:latin typeface="Cambria Math" panose="02040503050406030204" pitchFamily="18" charset="0"/>
                          </a:rPr>
                          <m:t>𝒚</m:t>
                        </m:r>
                      </m:sub>
                    </m:sSub>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p>
              <a:p>
                <a:pPr indent="304800">
                  <a:lnSpc>
                    <a:spcPct val="150000"/>
                  </a:lnSpc>
                  <a:spcAft>
                    <a:spcPts val="0"/>
                  </a:spcAft>
                </a:pPr>
                <a14:m>
                  <m:oMathPara xmlns:m="http://schemas.openxmlformats.org/officeDocument/2006/math">
                    <m:oMathParaPr>
                      <m:jc m:val="centerGroup"/>
                    </m:oMathParaPr>
                    <m:oMath xmlns:m="http://schemas.openxmlformats.org/officeDocument/2006/math">
                      <m:d>
                        <m:dPr>
                          <m:ctrlPr>
                            <a:rPr lang="zh-CN" altLang="zh-CN" sz="1600" i="1" kern="100">
                              <a:latin typeface="Cambria Math" panose="02040503050406030204" pitchFamily="18" charset="0"/>
                            </a:rPr>
                          </m:ctrlPr>
                        </m:dPr>
                        <m:e>
                          <m:sSub>
                            <m:sSubPr>
                              <m:ctrlPr>
                                <a:rPr lang="zh-CN" altLang="zh-CN" sz="1600" i="1" kern="100">
                                  <a:latin typeface="Cambria Math" panose="02040503050406030204" pitchFamily="18" charset="0"/>
                                </a:rPr>
                              </m:ctrlPr>
                            </m:sSubPr>
                            <m:e>
                              <m:r>
                                <a:rPr lang="en-US" altLang="zh-CN" sz="1600" kern="100">
                                  <a:latin typeface="Cambria Math" panose="02040503050406030204" pitchFamily="18" charset="0"/>
                                </a:rPr>
                                <m:t>𝑯</m:t>
                              </m:r>
                            </m:e>
                            <m:sub>
                              <m:r>
                                <a:rPr lang="en-US" altLang="zh-CN" sz="1600" kern="100">
                                  <a:latin typeface="Cambria Math" panose="02040503050406030204" pitchFamily="18" charset="0"/>
                                </a:rPr>
                                <m:t>𝟏</m:t>
                              </m:r>
                            </m:sub>
                          </m:sSub>
                          <m:r>
                            <a:rPr lang="en-US" altLang="zh-CN" sz="1600" kern="100">
                              <a:latin typeface="Cambria Math" panose="02040503050406030204" pitchFamily="18" charset="0"/>
                            </a:rPr>
                            <m:t>−</m:t>
                          </m:r>
                          <m:sSub>
                            <m:sSubPr>
                              <m:ctrlPr>
                                <a:rPr lang="zh-CN" altLang="zh-CN" sz="1600" i="1" kern="100">
                                  <a:latin typeface="Cambria Math" panose="02040503050406030204" pitchFamily="18" charset="0"/>
                                </a:rPr>
                              </m:ctrlPr>
                            </m:sSubPr>
                            <m:e>
                              <m:r>
                                <a:rPr lang="en-US" altLang="zh-CN" sz="1600" kern="100">
                                  <a:latin typeface="Cambria Math" panose="02040503050406030204" pitchFamily="18" charset="0"/>
                                </a:rPr>
                                <m:t>𝑯</m:t>
                              </m:r>
                            </m:e>
                            <m:sub>
                              <m:r>
                                <a:rPr lang="en-US" altLang="zh-CN" sz="1600" kern="100">
                                  <a:latin typeface="Cambria Math" panose="02040503050406030204" pitchFamily="18" charset="0"/>
                                </a:rPr>
                                <m:t>𝟐</m:t>
                              </m:r>
                            </m:sub>
                          </m:sSub>
                        </m:e>
                      </m:d>
                      <m:r>
                        <a:rPr lang="en-US" altLang="zh-CN" sz="1600" kern="100">
                          <a:latin typeface="Cambria Math" panose="02040503050406030204" pitchFamily="18" charset="0"/>
                        </a:rPr>
                        <m:t>×</m:t>
                      </m:r>
                      <m:sSub>
                        <m:sSubPr>
                          <m:ctrlPr>
                            <a:rPr lang="zh-CN" altLang="zh-CN" sz="1600" i="1" kern="100">
                              <a:latin typeface="Cambria Math" panose="02040503050406030204" pitchFamily="18" charset="0"/>
                            </a:rPr>
                          </m:ctrlPr>
                        </m:sSubPr>
                        <m:e>
                          <m:r>
                            <a:rPr lang="en-US" altLang="zh-CN" sz="1600" kern="100">
                              <a:latin typeface="Cambria Math" panose="02040503050406030204" pitchFamily="18" charset="0"/>
                            </a:rPr>
                            <m:t>𝒆</m:t>
                          </m:r>
                        </m:e>
                        <m:sub>
                          <m:r>
                            <a:rPr lang="en-US" altLang="zh-CN" sz="1600" kern="100">
                              <a:latin typeface="Cambria Math" panose="02040503050406030204" pitchFamily="18" charset="0"/>
                            </a:rPr>
                            <m:t>𝒚</m:t>
                          </m:r>
                        </m:sub>
                      </m:sSub>
                      <m:r>
                        <a:rPr lang="en-US" altLang="zh-CN" sz="1600" kern="100">
                          <a:latin typeface="Cambria Math" panose="02040503050406030204" pitchFamily="18" charset="0"/>
                        </a:rPr>
                        <m:t>=</m:t>
                      </m:r>
                      <m:r>
                        <a:rPr lang="en-US" altLang="zh-CN" sz="1600" kern="100">
                          <a:latin typeface="Cambria Math" panose="02040503050406030204" pitchFamily="18" charset="0"/>
                        </a:rPr>
                        <m:t>𝑲</m:t>
                      </m:r>
                    </m:oMath>
                  </m:oMathPara>
                </a14:m>
                <a:endParaRPr lang="zh-CN"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indent="304800" algn="ctr">
                  <a:spcAft>
                    <a:spcPts val="0"/>
                  </a:spcAft>
                </a:pPr>
                <a14:m>
                  <m:oMathPara xmlns:m="http://schemas.openxmlformats.org/officeDocument/2006/math">
                    <m:oMathParaPr>
                      <m:jc m:val="centerGroup"/>
                    </m:oMathParaPr>
                    <m:oMath xmlns:m="http://schemas.openxmlformats.org/officeDocument/2006/math">
                      <m:m>
                        <m:mPr>
                          <m:mcs>
                            <m:mc>
                              <m:mcPr>
                                <m:count m:val="1"/>
                                <m:mcJc m:val="center"/>
                              </m:mcPr>
                            </m:mc>
                          </m:mcs>
                          <m:ctrlPr>
                            <a:rPr lang="zh-CN" altLang="zh-CN" sz="1600" i="1" kern="100">
                              <a:latin typeface="Cambria Math" panose="02040503050406030204" pitchFamily="18" charset="0"/>
                            </a:rPr>
                          </m:ctrlPr>
                        </m:mPr>
                        <m:mr>
                          <m:e>
                            <m:d>
                              <m:dPr>
                                <m:begChr m:val="|"/>
                                <m:endChr m:val="|"/>
                                <m:ctrlPr>
                                  <a:rPr lang="zh-CN" altLang="zh-CN" sz="1600" i="1" kern="100">
                                    <a:latin typeface="Cambria Math" panose="02040503050406030204" pitchFamily="18" charset="0"/>
                                  </a:rPr>
                                </m:ctrlPr>
                              </m:dPr>
                              <m:e>
                                <m:m>
                                  <m:mPr>
                                    <m:mcs>
                                      <m:mc>
                                        <m:mcPr>
                                          <m:count m:val="3"/>
                                          <m:mcJc m:val="center"/>
                                        </m:mcPr>
                                      </m:mc>
                                    </m:mcs>
                                    <m:ctrlPr>
                                      <a:rPr lang="zh-CN" altLang="zh-CN" sz="1600" i="1" kern="100">
                                        <a:latin typeface="Cambria Math" panose="02040503050406030204" pitchFamily="18" charset="0"/>
                                      </a:rPr>
                                    </m:ctrlPr>
                                  </m:mPr>
                                  <m:mr>
                                    <m:e>
                                      <m:sSub>
                                        <m:sSubPr>
                                          <m:ctrlPr>
                                            <a:rPr lang="zh-CN" altLang="zh-CN" sz="1600" i="1" kern="100">
                                              <a:latin typeface="Cambria Math" panose="02040503050406030204" pitchFamily="18" charset="0"/>
                                            </a:rPr>
                                          </m:ctrlPr>
                                        </m:sSubPr>
                                        <m:e>
                                          <m:r>
                                            <a:rPr lang="en-US" altLang="zh-CN" sz="1600" kern="100">
                                              <a:latin typeface="Cambria Math" panose="02040503050406030204" pitchFamily="18" charset="0"/>
                                            </a:rPr>
                                            <m:t>𝒆</m:t>
                                          </m:r>
                                        </m:e>
                                        <m:sub>
                                          <m:r>
                                            <a:rPr lang="en-US" altLang="zh-CN" sz="1600" kern="100">
                                              <a:latin typeface="Cambria Math" panose="02040503050406030204" pitchFamily="18" charset="0"/>
                                            </a:rPr>
                                            <m:t>𝒙</m:t>
                                          </m:r>
                                        </m:sub>
                                      </m:sSub>
                                    </m:e>
                                    <m:e>
                                      <m:sSub>
                                        <m:sSubPr>
                                          <m:ctrlPr>
                                            <a:rPr lang="zh-CN" altLang="zh-CN" sz="1600" i="1" kern="100">
                                              <a:latin typeface="Cambria Math" panose="02040503050406030204" pitchFamily="18" charset="0"/>
                                            </a:rPr>
                                          </m:ctrlPr>
                                        </m:sSubPr>
                                        <m:e>
                                          <m:r>
                                            <a:rPr lang="en-US" altLang="zh-CN" sz="1600" kern="100">
                                              <a:latin typeface="Cambria Math" panose="02040503050406030204" pitchFamily="18" charset="0"/>
                                            </a:rPr>
                                            <m:t>𝒆</m:t>
                                          </m:r>
                                        </m:e>
                                        <m:sub>
                                          <m:r>
                                            <a:rPr lang="en-US" altLang="zh-CN" sz="1600" kern="100">
                                              <a:latin typeface="Cambria Math" panose="02040503050406030204" pitchFamily="18" charset="0"/>
                                            </a:rPr>
                                            <m:t>𝒚</m:t>
                                          </m:r>
                                        </m:sub>
                                      </m:sSub>
                                    </m:e>
                                    <m:e>
                                      <m:sSub>
                                        <m:sSubPr>
                                          <m:ctrlPr>
                                            <a:rPr lang="zh-CN" altLang="zh-CN" sz="1600" i="1" kern="100">
                                              <a:latin typeface="Cambria Math" panose="02040503050406030204" pitchFamily="18" charset="0"/>
                                            </a:rPr>
                                          </m:ctrlPr>
                                        </m:sSubPr>
                                        <m:e>
                                          <m:r>
                                            <a:rPr lang="en-US" altLang="zh-CN" sz="1600" kern="100">
                                              <a:latin typeface="Cambria Math" panose="02040503050406030204" pitchFamily="18" charset="0"/>
                                            </a:rPr>
                                            <m:t>𝒆</m:t>
                                          </m:r>
                                        </m:e>
                                        <m:sub>
                                          <m:r>
                                            <a:rPr lang="en-US" altLang="zh-CN" sz="1600" kern="100">
                                              <a:latin typeface="Cambria Math" panose="02040503050406030204" pitchFamily="18" charset="0"/>
                                            </a:rPr>
                                            <m:t>𝒛</m:t>
                                          </m:r>
                                        </m:sub>
                                      </m:sSub>
                                    </m:e>
                                  </m:mr>
                                  <m:mr>
                                    <m:e>
                                      <m:r>
                                        <a:rPr lang="en-US" altLang="zh-CN" sz="1600" kern="100">
                                          <a:latin typeface="Cambria Math" panose="02040503050406030204" pitchFamily="18" charset="0"/>
                                        </a:rPr>
                                        <m:t>1−</m:t>
                                      </m:r>
                                      <m:sSub>
                                        <m:sSubPr>
                                          <m:ctrlPr>
                                            <a:rPr lang="zh-CN" altLang="zh-CN" sz="1600" i="1" kern="100">
                                              <a:latin typeface="Cambria Math" panose="02040503050406030204" pitchFamily="18" charset="0"/>
                                            </a:rPr>
                                          </m:ctrlPr>
                                        </m:sSubPr>
                                        <m:e>
                                          <m:r>
                                            <a:rPr lang="en-US" altLang="zh-CN" sz="1600" kern="100">
                                              <a:latin typeface="Cambria Math" panose="02040503050406030204" pitchFamily="18" charset="0"/>
                                            </a:rPr>
                                            <m:t>𝐻</m:t>
                                          </m:r>
                                        </m:e>
                                        <m:sub>
                                          <m:r>
                                            <a:rPr lang="en-US" altLang="zh-CN" sz="1600" kern="100">
                                              <a:latin typeface="Cambria Math" panose="02040503050406030204" pitchFamily="18" charset="0"/>
                                            </a:rPr>
                                            <m:t>2</m:t>
                                          </m:r>
                                          <m:r>
                                            <a:rPr lang="en-US" altLang="zh-CN" sz="1600" kern="100">
                                              <a:latin typeface="Cambria Math" panose="02040503050406030204" pitchFamily="18" charset="0"/>
                                            </a:rPr>
                                            <m:t>𝑥</m:t>
                                          </m:r>
                                        </m:sub>
                                      </m:sSub>
                                    </m:e>
                                    <m:e>
                                      <m:r>
                                        <a:rPr lang="en-US" altLang="zh-CN" sz="1600" kern="100">
                                          <a:latin typeface="Cambria Math" panose="02040503050406030204" pitchFamily="18" charset="0"/>
                                        </a:rPr>
                                        <m:t>2−</m:t>
                                      </m:r>
                                      <m:sSub>
                                        <m:sSubPr>
                                          <m:ctrlPr>
                                            <a:rPr lang="zh-CN" altLang="zh-CN" sz="1600" i="1" kern="100">
                                              <a:latin typeface="Cambria Math" panose="02040503050406030204" pitchFamily="18" charset="0"/>
                                            </a:rPr>
                                          </m:ctrlPr>
                                        </m:sSubPr>
                                        <m:e>
                                          <m:r>
                                            <a:rPr lang="en-US" altLang="zh-CN" sz="1600" kern="100">
                                              <a:latin typeface="Cambria Math" panose="02040503050406030204" pitchFamily="18" charset="0"/>
                                            </a:rPr>
                                            <m:t>𝐻</m:t>
                                          </m:r>
                                        </m:e>
                                        <m:sub>
                                          <m:r>
                                            <a:rPr lang="en-US" altLang="zh-CN" sz="1600" kern="100">
                                              <a:latin typeface="Cambria Math" panose="02040503050406030204" pitchFamily="18" charset="0"/>
                                            </a:rPr>
                                            <m:t>2</m:t>
                                          </m:r>
                                          <m:r>
                                            <a:rPr lang="en-US" altLang="zh-CN" sz="1600" kern="100">
                                              <a:latin typeface="Cambria Math" panose="02040503050406030204" pitchFamily="18" charset="0"/>
                                            </a:rPr>
                                            <m:t>𝑦</m:t>
                                          </m:r>
                                        </m:sub>
                                      </m:sSub>
                                    </m:e>
                                    <m:e>
                                      <m:r>
                                        <a:rPr lang="en-US" altLang="zh-CN" sz="1600" kern="100">
                                          <a:latin typeface="Cambria Math" panose="02040503050406030204" pitchFamily="18" charset="0"/>
                                        </a:rPr>
                                        <m:t>3−</m:t>
                                      </m:r>
                                      <m:sSub>
                                        <m:sSubPr>
                                          <m:ctrlPr>
                                            <a:rPr lang="zh-CN" altLang="zh-CN" sz="1600" i="1" kern="100">
                                              <a:latin typeface="Cambria Math" panose="02040503050406030204" pitchFamily="18" charset="0"/>
                                            </a:rPr>
                                          </m:ctrlPr>
                                        </m:sSubPr>
                                        <m:e>
                                          <m:r>
                                            <a:rPr lang="en-US" altLang="zh-CN" sz="1600" kern="100">
                                              <a:latin typeface="Cambria Math" panose="02040503050406030204" pitchFamily="18" charset="0"/>
                                            </a:rPr>
                                            <m:t>𝐻</m:t>
                                          </m:r>
                                        </m:e>
                                        <m:sub>
                                          <m:r>
                                            <a:rPr lang="en-US" altLang="zh-CN" sz="1600" kern="100">
                                              <a:latin typeface="Cambria Math" panose="02040503050406030204" pitchFamily="18" charset="0"/>
                                            </a:rPr>
                                            <m:t>2</m:t>
                                          </m:r>
                                          <m:r>
                                            <a:rPr lang="en-US" altLang="zh-CN" sz="1600" kern="100">
                                              <a:latin typeface="Cambria Math" panose="02040503050406030204" pitchFamily="18" charset="0"/>
                                            </a:rPr>
                                            <m:t>𝑧</m:t>
                                          </m:r>
                                        </m:sub>
                                      </m:sSub>
                                    </m:e>
                                  </m:mr>
                                  <m:mr>
                                    <m:e>
                                      <m:r>
                                        <a:rPr lang="en-US" altLang="zh-CN" sz="1600" kern="100">
                                          <a:latin typeface="Cambria Math" panose="02040503050406030204" pitchFamily="18" charset="0"/>
                                        </a:rPr>
                                        <m:t>0</m:t>
                                      </m:r>
                                    </m:e>
                                    <m:e>
                                      <m:r>
                                        <a:rPr lang="en-US" altLang="zh-CN" sz="1600" kern="100">
                                          <a:latin typeface="Cambria Math" panose="02040503050406030204" pitchFamily="18" charset="0"/>
                                        </a:rPr>
                                        <m:t>1</m:t>
                                      </m:r>
                                    </m:e>
                                    <m:e>
                                      <m:r>
                                        <a:rPr lang="en-US" altLang="zh-CN" sz="1600" kern="100">
                                          <a:latin typeface="Cambria Math" panose="02040503050406030204" pitchFamily="18" charset="0"/>
                                        </a:rPr>
                                        <m:t>0</m:t>
                                      </m:r>
                                    </m:e>
                                  </m:mr>
                                </m:m>
                              </m:e>
                            </m:d>
                            <m:r>
                              <a:rPr lang="en-US" altLang="zh-CN" sz="1600" kern="100">
                                <a:latin typeface="Cambria Math" panose="02040503050406030204" pitchFamily="18" charset="0"/>
                              </a:rPr>
                              <m:t>=2</m:t>
                            </m:r>
                            <m:sSub>
                              <m:sSubPr>
                                <m:ctrlPr>
                                  <a:rPr lang="zh-CN" altLang="zh-CN" sz="1600" i="1" kern="100">
                                    <a:latin typeface="Cambria Math" panose="02040503050406030204" pitchFamily="18" charset="0"/>
                                  </a:rPr>
                                </m:ctrlPr>
                              </m:sSubPr>
                              <m:e>
                                <m:r>
                                  <a:rPr lang="en-US" altLang="zh-CN" sz="1600" kern="100">
                                    <a:latin typeface="Cambria Math" panose="02040503050406030204" pitchFamily="18" charset="0"/>
                                  </a:rPr>
                                  <m:t>𝒆</m:t>
                                </m:r>
                              </m:e>
                              <m:sub>
                                <m:r>
                                  <a:rPr lang="en-US" altLang="zh-CN" sz="1600" kern="100">
                                    <a:latin typeface="Cambria Math" panose="02040503050406030204" pitchFamily="18" charset="0"/>
                                  </a:rPr>
                                  <m:t>𝒙</m:t>
                                </m:r>
                              </m:sub>
                            </m:sSub>
                          </m:e>
                        </m:mr>
                      </m:m>
                    </m:oMath>
                  </m:oMathPara>
                </a14:m>
                <a:endParaRPr lang="zh-CN"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indent="3048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即得出</a:t>
                </a:r>
                <a14:m>
                  <m:oMath xmlns:m="http://schemas.openxmlformats.org/officeDocument/2006/math">
                    <m:sSub>
                      <m:sSubPr>
                        <m:ctrlPr>
                          <a:rPr lang="zh-CN" altLang="zh-CN" sz="1600" i="1" kern="100">
                            <a:latin typeface="Cambria Math" panose="02040503050406030204" pitchFamily="18" charset="0"/>
                          </a:rPr>
                        </m:ctrlPr>
                      </m:sSubPr>
                      <m:e>
                        <m:r>
                          <a:rPr lang="en-US" altLang="zh-CN" sz="1600" kern="100">
                            <a:latin typeface="Cambria Math" panose="02040503050406030204" pitchFamily="18" charset="0"/>
                          </a:rPr>
                          <m:t>𝐻</m:t>
                        </m:r>
                      </m:e>
                      <m:sub>
                        <m:r>
                          <a:rPr lang="en-US" altLang="zh-CN" sz="1600" kern="100">
                            <a:latin typeface="Cambria Math" panose="02040503050406030204" pitchFamily="18" charset="0"/>
                          </a:rPr>
                          <m:t>2</m:t>
                        </m:r>
                        <m:r>
                          <a:rPr lang="en-US" altLang="zh-CN" sz="1600" kern="100">
                            <a:latin typeface="Cambria Math" panose="02040503050406030204" pitchFamily="18" charset="0"/>
                          </a:rPr>
                          <m:t>𝑥</m:t>
                        </m:r>
                      </m:sub>
                    </m:sSub>
                    <m:r>
                      <a:rPr lang="en-US" altLang="zh-CN" sz="1600" kern="100">
                        <a:latin typeface="Cambria Math" panose="02040503050406030204" pitchFamily="18" charset="0"/>
                      </a:rPr>
                      <m:t>=1</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1600" i="1" kern="100">
                            <a:latin typeface="Cambria Math" panose="02040503050406030204" pitchFamily="18" charset="0"/>
                          </a:rPr>
                        </m:ctrlPr>
                      </m:sSubPr>
                      <m:e>
                        <m:r>
                          <a:rPr lang="en-US" altLang="zh-CN" sz="1600" kern="100">
                            <a:latin typeface="Cambria Math" panose="02040503050406030204" pitchFamily="18" charset="0"/>
                          </a:rPr>
                          <m:t>𝐻</m:t>
                        </m:r>
                      </m:e>
                      <m:sub>
                        <m:r>
                          <a:rPr lang="en-US" altLang="zh-CN" sz="1600" kern="100">
                            <a:latin typeface="Cambria Math" panose="02040503050406030204" pitchFamily="18" charset="0"/>
                          </a:rPr>
                          <m:t>2</m:t>
                        </m:r>
                        <m:r>
                          <a:rPr lang="en-US" altLang="zh-CN" sz="1600" kern="100">
                            <a:latin typeface="Cambria Math" panose="02040503050406030204" pitchFamily="18" charset="0"/>
                          </a:rPr>
                          <m:t>𝑧</m:t>
                        </m:r>
                      </m:sub>
                    </m:sSub>
                    <m:r>
                      <a:rPr lang="en-US" altLang="zh-CN" sz="1600" kern="100">
                        <a:latin typeface="Cambria Math" panose="02040503050406030204" pitchFamily="18" charset="0"/>
                      </a:rPr>
                      <m:t>=5</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p>
              <a:p>
                <a:pPr indent="304800" algn="ctr">
                  <a:lnSpc>
                    <a:spcPct val="150000"/>
                  </a:lnSpc>
                  <a:spcAft>
                    <a:spcPts val="0"/>
                  </a:spcAft>
                </a:pPr>
                <a14:m>
                  <m:oMathPara xmlns:m="http://schemas.openxmlformats.org/officeDocument/2006/math">
                    <m:oMathParaPr>
                      <m:jc m:val="centerGroup"/>
                    </m:oMathParaPr>
                    <m:oMath xmlns:m="http://schemas.openxmlformats.org/officeDocument/2006/math">
                      <m:m>
                        <m:mPr>
                          <m:mcs>
                            <m:mc>
                              <m:mcPr>
                                <m:count m:val="1"/>
                                <m:mcJc m:val="center"/>
                              </m:mcPr>
                            </m:mc>
                          </m:mcs>
                          <m:ctrlPr>
                            <a:rPr lang="zh-CN" altLang="zh-CN" sz="1600" i="1" kern="100">
                              <a:latin typeface="Cambria Math" panose="02040503050406030204" pitchFamily="18" charset="0"/>
                            </a:rPr>
                          </m:ctrlPr>
                        </m:mPr>
                        <m:mr>
                          <m:e>
                            <m:sSub>
                              <m:sSubPr>
                                <m:ctrlPr>
                                  <a:rPr lang="zh-CN" altLang="zh-CN" sz="1600" i="1" kern="100">
                                    <a:latin typeface="Cambria Math" panose="02040503050406030204" pitchFamily="18" charset="0"/>
                                  </a:rPr>
                                </m:ctrlPr>
                              </m:sSubPr>
                              <m:e>
                                <m:r>
                                  <a:rPr lang="en-US" altLang="zh-CN" sz="1600" kern="100">
                                    <a:latin typeface="Cambria Math" panose="02040503050406030204" pitchFamily="18" charset="0"/>
                                  </a:rPr>
                                  <m:t>𝑯</m:t>
                                </m:r>
                              </m:e>
                              <m:sub>
                                <m:r>
                                  <a:rPr lang="en-US" altLang="zh-CN" sz="1600" kern="100">
                                    <a:latin typeface="Cambria Math" panose="02040503050406030204" pitchFamily="18" charset="0"/>
                                  </a:rPr>
                                  <m:t>2</m:t>
                                </m:r>
                                <m:r>
                                  <a:rPr lang="en-US" altLang="zh-CN" sz="1600" kern="100">
                                    <a:latin typeface="Cambria Math" panose="02040503050406030204" pitchFamily="18" charset="0"/>
                                  </a:rPr>
                                  <m:t>𝑡</m:t>
                                </m:r>
                              </m:sub>
                            </m:sSub>
                            <m:r>
                              <a:rPr lang="en-US" altLang="zh-CN" sz="1600" kern="100">
                                <a:latin typeface="Cambria Math" panose="02040503050406030204" pitchFamily="18" charset="0"/>
                              </a:rPr>
                              <m:t>=</m:t>
                            </m:r>
                            <m:sSub>
                              <m:sSubPr>
                                <m:ctrlPr>
                                  <a:rPr lang="zh-CN" altLang="zh-CN" sz="1600" i="1" kern="100">
                                    <a:latin typeface="Cambria Math" panose="02040503050406030204" pitchFamily="18" charset="0"/>
                                  </a:rPr>
                                </m:ctrlPr>
                              </m:sSubPr>
                              <m:e>
                                <m:r>
                                  <a:rPr lang="en-US" altLang="zh-CN" sz="1600" kern="100">
                                    <a:latin typeface="Cambria Math" panose="02040503050406030204" pitchFamily="18" charset="0"/>
                                  </a:rPr>
                                  <m:t>𝒆</m:t>
                                </m:r>
                              </m:e>
                              <m:sub>
                                <m:r>
                                  <a:rPr lang="en-US" altLang="zh-CN" sz="1600" kern="100">
                                    <a:latin typeface="Cambria Math" panose="02040503050406030204" pitchFamily="18" charset="0"/>
                                  </a:rPr>
                                  <m:t>𝒙</m:t>
                                </m:r>
                              </m:sub>
                            </m:sSub>
                            <m:r>
                              <a:rPr lang="en-US" altLang="zh-CN" sz="1600" kern="100">
                                <a:latin typeface="Cambria Math" panose="02040503050406030204" pitchFamily="18" charset="0"/>
                              </a:rPr>
                              <m:t>+5</m:t>
                            </m:r>
                            <m:sSub>
                              <m:sSubPr>
                                <m:ctrlPr>
                                  <a:rPr lang="zh-CN" altLang="zh-CN" sz="1600" i="1" kern="100">
                                    <a:latin typeface="Cambria Math" panose="02040503050406030204" pitchFamily="18" charset="0"/>
                                  </a:rPr>
                                </m:ctrlPr>
                              </m:sSubPr>
                              <m:e>
                                <m:r>
                                  <a:rPr lang="en-US" altLang="zh-CN" sz="1600" kern="100">
                                    <a:latin typeface="Cambria Math" panose="02040503050406030204" pitchFamily="18" charset="0"/>
                                  </a:rPr>
                                  <m:t>𝒆</m:t>
                                </m:r>
                              </m:e>
                              <m:sub>
                                <m:r>
                                  <a:rPr lang="en-US" altLang="zh-CN" sz="1600" kern="100">
                                    <a:latin typeface="Cambria Math" panose="02040503050406030204" pitchFamily="18" charset="0"/>
                                  </a:rPr>
                                  <m:t>𝒛</m:t>
                                </m:r>
                              </m:sub>
                            </m:sSub>
                          </m:e>
                        </m:mr>
                      </m:m>
                    </m:oMath>
                  </m:oMathPara>
                </a14:m>
                <a:endParaRPr lang="zh-CN"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indent="304800" algn="ctr">
                  <a:spcAft>
                    <a:spcPts val="0"/>
                  </a:spcAft>
                </a:pPr>
                <a14:m>
                  <m:oMathPara xmlns:m="http://schemas.openxmlformats.org/officeDocument/2006/math">
                    <m:oMathParaPr>
                      <m:jc m:val="centerGroup"/>
                    </m:oMathParaPr>
                    <m:oMath xmlns:m="http://schemas.openxmlformats.org/officeDocument/2006/math">
                      <m:sSub>
                        <m:sSubPr>
                          <m:ctrlPr>
                            <a:rPr lang="zh-CN" altLang="zh-CN" sz="1600" i="1" kern="100">
                              <a:latin typeface="Cambria Math" panose="02040503050406030204" pitchFamily="18" charset="0"/>
                            </a:rPr>
                          </m:ctrlPr>
                        </m:sSubPr>
                        <m:e>
                          <m:r>
                            <a:rPr lang="en-US" altLang="zh-CN" sz="1600" kern="100">
                              <a:latin typeface="Cambria Math" panose="02040503050406030204" pitchFamily="18" charset="0"/>
                            </a:rPr>
                            <m:t>𝑯</m:t>
                          </m:r>
                        </m:e>
                        <m:sub>
                          <m:r>
                            <a:rPr lang="en-US" altLang="zh-CN" sz="1600" kern="100">
                              <a:latin typeface="Cambria Math" panose="02040503050406030204" pitchFamily="18" charset="0"/>
                            </a:rPr>
                            <m:t>2</m:t>
                          </m:r>
                        </m:sub>
                      </m:sSub>
                      <m:r>
                        <a:rPr lang="en-US" altLang="zh-CN" sz="1600" kern="100">
                          <a:latin typeface="Cambria Math" panose="02040503050406030204" pitchFamily="18" charset="0"/>
                        </a:rPr>
                        <m:t>=</m:t>
                      </m:r>
                      <m:sSub>
                        <m:sSubPr>
                          <m:ctrlPr>
                            <a:rPr lang="zh-CN" altLang="zh-CN" sz="1600" i="1" kern="100">
                              <a:latin typeface="Cambria Math" panose="02040503050406030204" pitchFamily="18" charset="0"/>
                            </a:rPr>
                          </m:ctrlPr>
                        </m:sSubPr>
                        <m:e>
                          <m:r>
                            <a:rPr lang="en-US" altLang="zh-CN" sz="1600" kern="100">
                              <a:latin typeface="Cambria Math" panose="02040503050406030204" pitchFamily="18" charset="0"/>
                            </a:rPr>
                            <m:t>𝒆</m:t>
                          </m:r>
                        </m:e>
                        <m:sub>
                          <m:r>
                            <a:rPr lang="en-US" altLang="zh-CN" sz="1600" kern="100">
                              <a:latin typeface="Cambria Math" panose="02040503050406030204" pitchFamily="18" charset="0"/>
                            </a:rPr>
                            <m:t>𝒙</m:t>
                          </m:r>
                        </m:sub>
                      </m:sSub>
                      <m:r>
                        <a:rPr lang="en-US" altLang="zh-CN" sz="1600" kern="100">
                          <a:latin typeface="Cambria Math" panose="02040503050406030204" pitchFamily="18" charset="0"/>
                        </a:rPr>
                        <m:t>+</m:t>
                      </m:r>
                      <m:f>
                        <m:fPr>
                          <m:ctrlPr>
                            <a:rPr lang="zh-CN" altLang="zh-CN" sz="1600" i="1" kern="100">
                              <a:latin typeface="Cambria Math" panose="02040503050406030204" pitchFamily="18" charset="0"/>
                            </a:rPr>
                          </m:ctrlPr>
                        </m:fPr>
                        <m:num>
                          <m:r>
                            <a:rPr lang="en-US" altLang="zh-CN" sz="1600" kern="100">
                              <a:latin typeface="Cambria Math" panose="02040503050406030204" pitchFamily="18" charset="0"/>
                            </a:rPr>
                            <m:t>2</m:t>
                          </m:r>
                          <m:sSub>
                            <m:sSubPr>
                              <m:ctrlPr>
                                <a:rPr lang="zh-CN" altLang="zh-CN" sz="1600" i="1" kern="100">
                                  <a:latin typeface="Cambria Math" panose="02040503050406030204" pitchFamily="18" charset="0"/>
                                </a:rPr>
                              </m:ctrlPr>
                            </m:sSubPr>
                            <m:e>
                              <m:r>
                                <a:rPr lang="en-US" altLang="zh-CN" sz="1600" kern="100">
                                  <a:latin typeface="Cambria Math" panose="02040503050406030204" pitchFamily="18" charset="0"/>
                                </a:rPr>
                                <m:t>𝜇</m:t>
                              </m:r>
                            </m:e>
                            <m:sub>
                              <m:r>
                                <a:rPr lang="en-US" altLang="zh-CN" sz="1600" kern="100">
                                  <a:latin typeface="Cambria Math" panose="02040503050406030204" pitchFamily="18" charset="0"/>
                                </a:rPr>
                                <m:t>1</m:t>
                              </m:r>
                            </m:sub>
                          </m:sSub>
                        </m:num>
                        <m:den>
                          <m:sSub>
                            <m:sSubPr>
                              <m:ctrlPr>
                                <a:rPr lang="zh-CN" altLang="zh-CN" sz="1600" i="1" kern="100">
                                  <a:latin typeface="Cambria Math" panose="02040503050406030204" pitchFamily="18" charset="0"/>
                                </a:rPr>
                              </m:ctrlPr>
                            </m:sSubPr>
                            <m:e>
                              <m:r>
                                <a:rPr lang="en-US" altLang="zh-CN" sz="1600" kern="100">
                                  <a:latin typeface="Cambria Math" panose="02040503050406030204" pitchFamily="18" charset="0"/>
                                </a:rPr>
                                <m:t>𝜇</m:t>
                              </m:r>
                            </m:e>
                            <m:sub>
                              <m:r>
                                <a:rPr lang="en-US" altLang="zh-CN" sz="1600" kern="100">
                                  <a:latin typeface="Cambria Math" panose="02040503050406030204" pitchFamily="18" charset="0"/>
                                </a:rPr>
                                <m:t>2</m:t>
                              </m:r>
                            </m:sub>
                          </m:sSub>
                        </m:den>
                      </m:f>
                      <m:sSub>
                        <m:sSubPr>
                          <m:ctrlPr>
                            <a:rPr lang="zh-CN" altLang="zh-CN" sz="1600" i="1" kern="100">
                              <a:latin typeface="Cambria Math" panose="02040503050406030204" pitchFamily="18" charset="0"/>
                            </a:rPr>
                          </m:ctrlPr>
                        </m:sSubPr>
                        <m:e>
                          <m:r>
                            <a:rPr lang="en-US" altLang="zh-CN" sz="1600" kern="100">
                              <a:latin typeface="Cambria Math" panose="02040503050406030204" pitchFamily="18" charset="0"/>
                            </a:rPr>
                            <m:t>𝒆</m:t>
                          </m:r>
                        </m:e>
                        <m:sub>
                          <m:r>
                            <a:rPr lang="en-US" altLang="zh-CN" sz="1600" kern="100">
                              <a:latin typeface="Cambria Math" panose="02040503050406030204" pitchFamily="18" charset="0"/>
                            </a:rPr>
                            <m:t>𝒚</m:t>
                          </m:r>
                        </m:sub>
                      </m:sSub>
                      <m:r>
                        <a:rPr lang="en-US" altLang="zh-CN" sz="1600" kern="100">
                          <a:latin typeface="Cambria Math" panose="02040503050406030204" pitchFamily="18" charset="0"/>
                        </a:rPr>
                        <m:t>+5</m:t>
                      </m:r>
                      <m:sSub>
                        <m:sSubPr>
                          <m:ctrlPr>
                            <a:rPr lang="zh-CN" altLang="zh-CN" sz="1600" i="1" kern="100">
                              <a:latin typeface="Cambria Math" panose="02040503050406030204" pitchFamily="18" charset="0"/>
                            </a:rPr>
                          </m:ctrlPr>
                        </m:sSubPr>
                        <m:e>
                          <m:r>
                            <a:rPr lang="en-US" altLang="zh-CN" sz="1600" kern="100">
                              <a:latin typeface="Cambria Math" panose="02040503050406030204" pitchFamily="18" charset="0"/>
                            </a:rPr>
                            <m:t>𝒆</m:t>
                          </m:r>
                        </m:e>
                        <m:sub>
                          <m:r>
                            <a:rPr lang="en-US" altLang="zh-CN" sz="1600" kern="100">
                              <a:latin typeface="Cambria Math" panose="02040503050406030204" pitchFamily="18" charset="0"/>
                            </a:rPr>
                            <m:t>𝒛</m:t>
                          </m:r>
                        </m:sub>
                      </m:sSub>
                      <m:r>
                        <a:rPr lang="en-US" altLang="zh-CN" sz="1600" kern="100">
                          <a:latin typeface="Cambria Math" panose="02040503050406030204" pitchFamily="18" charset="0"/>
                        </a:rPr>
                        <m:t>  </m:t>
                      </m:r>
                      <m:r>
                        <m:rPr>
                          <m:sty m:val="p"/>
                        </m:rPr>
                        <a:rPr lang="en-US" altLang="zh-CN" sz="1600" kern="100">
                          <a:latin typeface="Cambria Math" panose="02040503050406030204" pitchFamily="18" charset="0"/>
                        </a:rPr>
                        <m:t>A</m:t>
                      </m:r>
                      <m:r>
                        <a:rPr lang="en-US" altLang="zh-CN" sz="1600" kern="100">
                          <a:latin typeface="Cambria Math" panose="02040503050406030204" pitchFamily="18" charset="0"/>
                        </a:rPr>
                        <m:t>/</m:t>
                      </m:r>
                      <m:r>
                        <m:rPr>
                          <m:sty m:val="p"/>
                        </m:rPr>
                        <a:rPr lang="en-US" altLang="zh-CN" sz="1600" kern="100">
                          <a:latin typeface="Cambria Math" panose="02040503050406030204" pitchFamily="18" charset="0"/>
                        </a:rPr>
                        <m:t>m</m:t>
                      </m:r>
                    </m:oMath>
                  </m:oMathPara>
                </a14:m>
                <a:endParaRPr lang="zh-CN"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indent="306070" algn="ctr">
                  <a:spcAft>
                    <a:spcPts val="0"/>
                  </a:spcAft>
                </a:pPr>
                <a:endParaRPr lang="zh-CN" altLang="en-US" dirty="0"/>
              </a:p>
            </p:txBody>
          </p:sp>
        </mc:Choice>
        <mc:Fallback xmlns="">
          <p:sp>
            <p:nvSpPr>
              <p:cNvPr id="3" name="文本框 2">
                <a:extLst>
                  <a:ext uri="{FF2B5EF4-FFF2-40B4-BE49-F238E27FC236}">
                    <a16:creationId xmlns:a16="http://schemas.microsoft.com/office/drawing/2014/main" id="{F2B78A45-72C1-4234-9093-D771E8E3030C}"/>
                  </a:ext>
                </a:extLst>
              </p:cNvPr>
              <p:cNvSpPr txBox="1">
                <a:spLocks noRot="1" noChangeAspect="1" noMove="1" noResize="1" noEditPoints="1" noAdjustHandles="1" noChangeArrowheads="1" noChangeShapeType="1" noTextEdit="1"/>
              </p:cNvSpPr>
              <p:nvPr/>
            </p:nvSpPr>
            <p:spPr>
              <a:xfrm>
                <a:off x="527901" y="2453522"/>
                <a:ext cx="6565049" cy="3889976"/>
              </a:xfrm>
              <a:prstGeom prst="rect">
                <a:avLst/>
              </a:prstGeom>
              <a:blipFill>
                <a:blip r:embed="rId4"/>
                <a:stretch>
                  <a:fillRect/>
                </a:stretch>
              </a:blipFill>
            </p:spPr>
            <p:txBody>
              <a:bodyPr/>
              <a:lstStyle/>
              <a:p>
                <a:r>
                  <a:rPr lang="zh-CN" altLang="en-US">
                    <a:noFill/>
                  </a:rPr>
                  <a:t> </a:t>
                </a:r>
              </a:p>
            </p:txBody>
          </p:sp>
        </mc:Fallback>
      </mc:AlternateContent>
      <p:sp>
        <p:nvSpPr>
          <p:cNvPr id="9" name="矩形 8">
            <a:extLst>
              <a:ext uri="{FF2B5EF4-FFF2-40B4-BE49-F238E27FC236}">
                <a16:creationId xmlns:a16="http://schemas.microsoft.com/office/drawing/2014/main" id="{7352E883-61A6-43F2-856C-555D228C5C74}"/>
              </a:ext>
            </a:extLst>
          </p:cNvPr>
          <p:cNvSpPr/>
          <p:nvPr/>
        </p:nvSpPr>
        <p:spPr>
          <a:xfrm>
            <a:off x="6775769" y="5104571"/>
            <a:ext cx="723275" cy="307777"/>
          </a:xfrm>
          <a:prstGeom prst="rect">
            <a:avLst/>
          </a:prstGeom>
        </p:spPr>
        <p:txBody>
          <a:bodyPr wrap="square">
            <a:spAutoFit/>
          </a:bodyPr>
          <a:lstStyle/>
          <a:p>
            <a:r>
              <a:rPr lang="zh-CN" altLang="zh-CN" sz="14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1400" dirty="0">
                <a:latin typeface="Times New Roman" panose="02020603050405020304" pitchFamily="18" charset="0"/>
                <a:ea typeface="宋体" panose="02010600030101010101" pitchFamily="2" charset="-122"/>
              </a:rPr>
              <a:t>3-9</a:t>
            </a:r>
            <a:endParaRPr lang="zh-CN" altLang="en-US" sz="1400" dirty="0"/>
          </a:p>
        </p:txBody>
      </p:sp>
      <p:grpSp>
        <p:nvGrpSpPr>
          <p:cNvPr id="62" name="组合 61">
            <a:extLst>
              <a:ext uri="{FF2B5EF4-FFF2-40B4-BE49-F238E27FC236}">
                <a16:creationId xmlns:a16="http://schemas.microsoft.com/office/drawing/2014/main" id="{AC4DBF4F-77DD-435F-A8E6-D303131DB511}"/>
              </a:ext>
            </a:extLst>
          </p:cNvPr>
          <p:cNvGrpSpPr/>
          <p:nvPr/>
        </p:nvGrpSpPr>
        <p:grpSpPr>
          <a:xfrm>
            <a:off x="5923609" y="2866638"/>
            <a:ext cx="2383303" cy="1996809"/>
            <a:chOff x="4501964" y="3207822"/>
            <a:chExt cx="3922989" cy="2710764"/>
          </a:xfrm>
        </p:grpSpPr>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8B462CAE-A20A-4C46-8BF6-D3A33A8FFE55}"/>
                    </a:ext>
                  </a:extLst>
                </p:cNvPr>
                <p:cNvSpPr txBox="1"/>
                <p:nvPr/>
              </p:nvSpPr>
              <p:spPr>
                <a:xfrm>
                  <a:off x="5562951" y="5351195"/>
                  <a:ext cx="283146" cy="338554"/>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zh-CN" altLang="zh-CN" sz="1600" b="1" i="1" kern="100"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solidFill>
                                  <a:srgbClr val="0070C0"/>
                                </a:solidFill>
                                <a:latin typeface="Cambria Math" panose="02040503050406030204" pitchFamily="18" charset="0"/>
                                <a:ea typeface="宋体" panose="02010600030101010101" pitchFamily="2" charset="-122"/>
                                <a:cs typeface="Times New Roman" panose="02020603050405020304" pitchFamily="18" charset="0"/>
                              </a:rPr>
                              <m:t>𝑯</m:t>
                            </m:r>
                          </m:e>
                          <m:sub>
                            <m:r>
                              <a:rPr lang="en-US" altLang="zh-CN" sz="1600" b="1" i="1" kern="100">
                                <a:solidFill>
                                  <a:srgbClr val="0070C0"/>
                                </a:solidFill>
                                <a:latin typeface="Cambria Math" panose="02040503050406030204" pitchFamily="18" charset="0"/>
                                <a:ea typeface="宋体" panose="02010600030101010101" pitchFamily="2" charset="-122"/>
                                <a:cs typeface="Times New Roman" panose="02020603050405020304" pitchFamily="18" charset="0"/>
                              </a:rPr>
                              <m:t>𝟏</m:t>
                            </m:r>
                          </m:sub>
                        </m:sSub>
                      </m:oMath>
                    </m:oMathPara>
                  </a14:m>
                  <a:endParaRPr lang="zh-CN" altLang="en-US" dirty="0"/>
                </a:p>
              </p:txBody>
            </p:sp>
          </mc:Choice>
          <mc:Fallback xmlns="">
            <p:sp>
              <p:nvSpPr>
                <p:cNvPr id="34" name="文本框 33">
                  <a:extLst>
                    <a:ext uri="{FF2B5EF4-FFF2-40B4-BE49-F238E27FC236}">
                      <a16:creationId xmlns:a16="http://schemas.microsoft.com/office/drawing/2014/main" id="{8B462CAE-A20A-4C46-8BF6-D3A33A8FFE55}"/>
                    </a:ext>
                  </a:extLst>
                </p:cNvPr>
                <p:cNvSpPr txBox="1">
                  <a:spLocks noRot="1" noChangeAspect="1" noMove="1" noResize="1" noEditPoints="1" noAdjustHandles="1" noChangeArrowheads="1" noChangeShapeType="1" noTextEdit="1"/>
                </p:cNvSpPr>
                <p:nvPr/>
              </p:nvSpPr>
              <p:spPr>
                <a:xfrm>
                  <a:off x="5562951" y="5351195"/>
                  <a:ext cx="283146" cy="338554"/>
                </a:xfrm>
                <a:prstGeom prst="rect">
                  <a:avLst/>
                </a:prstGeom>
                <a:blipFill>
                  <a:blip r:embed="rId5"/>
                  <a:stretch>
                    <a:fillRect r="-117241" b="-36585"/>
                  </a:stretch>
                </a:blipFill>
                <a:ln>
                  <a:noFill/>
                </a:ln>
              </p:spPr>
              <p:txBody>
                <a:bodyPr/>
                <a:lstStyle/>
                <a:p>
                  <a:r>
                    <a:rPr lang="zh-CN" altLang="en-US">
                      <a:noFill/>
                    </a:rPr>
                    <a:t> </a:t>
                  </a:r>
                </a:p>
              </p:txBody>
            </p:sp>
          </mc:Fallback>
        </mc:AlternateContent>
        <p:grpSp>
          <p:nvGrpSpPr>
            <p:cNvPr id="35" name="组合 34">
              <a:extLst>
                <a:ext uri="{FF2B5EF4-FFF2-40B4-BE49-F238E27FC236}">
                  <a16:creationId xmlns:a16="http://schemas.microsoft.com/office/drawing/2014/main" id="{3AEDF2F4-0400-4BDF-A8BB-12353DC98B90}"/>
                </a:ext>
              </a:extLst>
            </p:cNvPr>
            <p:cNvGrpSpPr/>
            <p:nvPr/>
          </p:nvGrpSpPr>
          <p:grpSpPr>
            <a:xfrm>
              <a:off x="4501964" y="3207822"/>
              <a:ext cx="3922989" cy="2710764"/>
              <a:chOff x="4501964" y="3207822"/>
              <a:chExt cx="3922989" cy="2710764"/>
            </a:xfrm>
          </p:grpSpPr>
          <p:grpSp>
            <p:nvGrpSpPr>
              <p:cNvPr id="36" name="组合 35">
                <a:extLst>
                  <a:ext uri="{FF2B5EF4-FFF2-40B4-BE49-F238E27FC236}">
                    <a16:creationId xmlns:a16="http://schemas.microsoft.com/office/drawing/2014/main" id="{1FB3B10D-A92C-4C4C-A3C3-17B28A11C944}"/>
                  </a:ext>
                </a:extLst>
              </p:cNvPr>
              <p:cNvGrpSpPr/>
              <p:nvPr/>
            </p:nvGrpSpPr>
            <p:grpSpPr>
              <a:xfrm>
                <a:off x="4501964" y="3324748"/>
                <a:ext cx="3780901" cy="2593838"/>
                <a:chOff x="4501964" y="3324748"/>
                <a:chExt cx="3780901" cy="2593838"/>
              </a:xfrm>
            </p:grpSpPr>
            <p:pic>
              <p:nvPicPr>
                <p:cNvPr id="41" name="图片 40">
                  <a:extLst>
                    <a:ext uri="{FF2B5EF4-FFF2-40B4-BE49-F238E27FC236}">
                      <a16:creationId xmlns:a16="http://schemas.microsoft.com/office/drawing/2014/main" id="{AD23B8A1-8AF9-4EBA-9D8E-CEC76BA0693A}"/>
                    </a:ext>
                  </a:extLst>
                </p:cNvPr>
                <p:cNvPicPr>
                  <a:picLocks noChangeAspect="1"/>
                </p:cNvPicPr>
                <p:nvPr/>
              </p:nvPicPr>
              <p:blipFill rotWithShape="1">
                <a:blip r:embed="rId6">
                  <a:extLst>
                    <a:ext uri="{28A0092B-C50C-407E-A947-70E740481C1C}">
                      <a14:useLocalDpi xmlns:a14="http://schemas.microsoft.com/office/drawing/2010/main" val="0"/>
                    </a:ext>
                  </a:extLst>
                </a:blip>
                <a:srcRect l="14090" t="4765" r="6796" b="12160"/>
                <a:stretch/>
              </p:blipFill>
              <p:spPr>
                <a:xfrm>
                  <a:off x="6076562" y="3324748"/>
                  <a:ext cx="2206303" cy="1774316"/>
                </a:xfrm>
                <a:prstGeom prst="rect">
                  <a:avLst/>
                </a:prstGeom>
              </p:spPr>
            </p:pic>
            <p:grpSp>
              <p:nvGrpSpPr>
                <p:cNvPr id="42" name="组合 41">
                  <a:extLst>
                    <a:ext uri="{FF2B5EF4-FFF2-40B4-BE49-F238E27FC236}">
                      <a16:creationId xmlns:a16="http://schemas.microsoft.com/office/drawing/2014/main" id="{072B942C-D31B-4F8C-8772-C7D58FD76586}"/>
                    </a:ext>
                  </a:extLst>
                </p:cNvPr>
                <p:cNvGrpSpPr/>
                <p:nvPr/>
              </p:nvGrpSpPr>
              <p:grpSpPr>
                <a:xfrm>
                  <a:off x="4501964" y="4873203"/>
                  <a:ext cx="1825317" cy="1045383"/>
                  <a:chOff x="4501964" y="4873203"/>
                  <a:chExt cx="1825317" cy="1045383"/>
                </a:xfrm>
              </p:grpSpPr>
              <p:cxnSp>
                <p:nvCxnSpPr>
                  <p:cNvPr id="43" name="直接连接符 42">
                    <a:extLst>
                      <a:ext uri="{FF2B5EF4-FFF2-40B4-BE49-F238E27FC236}">
                        <a16:creationId xmlns:a16="http://schemas.microsoft.com/office/drawing/2014/main" id="{03F8737F-7E5A-408B-8E32-6846FA369095}"/>
                      </a:ext>
                    </a:extLst>
                  </p:cNvPr>
                  <p:cNvCxnSpPr/>
                  <p:nvPr/>
                </p:nvCxnSpPr>
                <p:spPr>
                  <a:xfrm>
                    <a:off x="6291770" y="4882080"/>
                    <a:ext cx="0" cy="773993"/>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44" name="组合 43">
                    <a:extLst>
                      <a:ext uri="{FF2B5EF4-FFF2-40B4-BE49-F238E27FC236}">
                        <a16:creationId xmlns:a16="http://schemas.microsoft.com/office/drawing/2014/main" id="{E0D84470-01CB-4AA5-BAD1-946449D751F4}"/>
                      </a:ext>
                    </a:extLst>
                  </p:cNvPr>
                  <p:cNvGrpSpPr/>
                  <p:nvPr/>
                </p:nvGrpSpPr>
                <p:grpSpPr>
                  <a:xfrm>
                    <a:off x="4501964" y="4873203"/>
                    <a:ext cx="1825317" cy="1045383"/>
                    <a:chOff x="4501964" y="4873203"/>
                    <a:chExt cx="1825317" cy="1045383"/>
                  </a:xfrm>
                </p:grpSpPr>
                <p:grpSp>
                  <p:nvGrpSpPr>
                    <p:cNvPr id="45" name="组合 44">
                      <a:extLst>
                        <a:ext uri="{FF2B5EF4-FFF2-40B4-BE49-F238E27FC236}">
                          <a16:creationId xmlns:a16="http://schemas.microsoft.com/office/drawing/2014/main" id="{2ED7FEEB-9B09-4B38-B992-953DE64DB43D}"/>
                        </a:ext>
                      </a:extLst>
                    </p:cNvPr>
                    <p:cNvGrpSpPr/>
                    <p:nvPr/>
                  </p:nvGrpSpPr>
                  <p:grpSpPr>
                    <a:xfrm>
                      <a:off x="4506011" y="4880537"/>
                      <a:ext cx="1821270" cy="264056"/>
                      <a:chOff x="4506011" y="4880537"/>
                      <a:chExt cx="1821270" cy="264056"/>
                    </a:xfrm>
                  </p:grpSpPr>
                  <p:cxnSp>
                    <p:nvCxnSpPr>
                      <p:cNvPr id="55" name="直接连接符 54">
                        <a:extLst>
                          <a:ext uri="{FF2B5EF4-FFF2-40B4-BE49-F238E27FC236}">
                            <a16:creationId xmlns:a16="http://schemas.microsoft.com/office/drawing/2014/main" id="{AEB739D4-CA2C-444D-BB6A-C2DEF11F37E9}"/>
                          </a:ext>
                        </a:extLst>
                      </p:cNvPr>
                      <p:cNvCxnSpPr>
                        <a:cxnSpLocks/>
                      </p:cNvCxnSpPr>
                      <p:nvPr/>
                    </p:nvCxnSpPr>
                    <p:spPr>
                      <a:xfrm flipH="1" flipV="1">
                        <a:off x="4828765" y="4882080"/>
                        <a:ext cx="1498516" cy="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D685827B-60CE-451B-8025-0F2F73F2A75D}"/>
                          </a:ext>
                        </a:extLst>
                      </p:cNvPr>
                      <p:cNvCxnSpPr>
                        <a:cxnSpLocks/>
                      </p:cNvCxnSpPr>
                      <p:nvPr/>
                    </p:nvCxnSpPr>
                    <p:spPr>
                      <a:xfrm flipH="1" flipV="1">
                        <a:off x="4506011" y="5136911"/>
                        <a:ext cx="1498516" cy="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2741F290-DB6E-4636-AA14-F8ADD5051EA8}"/>
                          </a:ext>
                        </a:extLst>
                      </p:cNvPr>
                      <p:cNvCxnSpPr>
                        <a:cxnSpLocks/>
                      </p:cNvCxnSpPr>
                      <p:nvPr/>
                    </p:nvCxnSpPr>
                    <p:spPr>
                      <a:xfrm flipH="1">
                        <a:off x="5984811" y="4880537"/>
                        <a:ext cx="305613" cy="24749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5E46CC0A-F9E4-4907-AE16-17BE7FE585F9}"/>
                          </a:ext>
                        </a:extLst>
                      </p:cNvPr>
                      <p:cNvCxnSpPr>
                        <a:cxnSpLocks/>
                      </p:cNvCxnSpPr>
                      <p:nvPr/>
                    </p:nvCxnSpPr>
                    <p:spPr>
                      <a:xfrm flipH="1">
                        <a:off x="4524112" y="4882080"/>
                        <a:ext cx="333593" cy="262513"/>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46" name="组合 45">
                      <a:extLst>
                        <a:ext uri="{FF2B5EF4-FFF2-40B4-BE49-F238E27FC236}">
                          <a16:creationId xmlns:a16="http://schemas.microsoft.com/office/drawing/2014/main" id="{87B58EEA-1D09-49AD-BD8A-AF7177D3A67A}"/>
                        </a:ext>
                      </a:extLst>
                    </p:cNvPr>
                    <p:cNvGrpSpPr/>
                    <p:nvPr/>
                  </p:nvGrpSpPr>
                  <p:grpSpPr>
                    <a:xfrm>
                      <a:off x="4524112" y="4873203"/>
                      <a:ext cx="1468558" cy="1045383"/>
                      <a:chOff x="4524112" y="4873203"/>
                      <a:chExt cx="1468558" cy="1045383"/>
                    </a:xfrm>
                  </p:grpSpPr>
                  <p:cxnSp>
                    <p:nvCxnSpPr>
                      <p:cNvPr id="52" name="直接连接符 51">
                        <a:extLst>
                          <a:ext uri="{FF2B5EF4-FFF2-40B4-BE49-F238E27FC236}">
                            <a16:creationId xmlns:a16="http://schemas.microsoft.com/office/drawing/2014/main" id="{7FC47B76-CE0F-4441-AD57-1819D6398510}"/>
                          </a:ext>
                        </a:extLst>
                      </p:cNvPr>
                      <p:cNvCxnSpPr/>
                      <p:nvPr/>
                    </p:nvCxnSpPr>
                    <p:spPr>
                      <a:xfrm>
                        <a:off x="5992670" y="5144593"/>
                        <a:ext cx="0" cy="77399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AE9B8C98-1C77-46CD-9D05-B0843349C717}"/>
                          </a:ext>
                        </a:extLst>
                      </p:cNvPr>
                      <p:cNvCxnSpPr/>
                      <p:nvPr/>
                    </p:nvCxnSpPr>
                    <p:spPr>
                      <a:xfrm>
                        <a:off x="4857705" y="4873203"/>
                        <a:ext cx="0" cy="77399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E8B9F510-226E-4165-B881-DD01FD15BF4E}"/>
                          </a:ext>
                        </a:extLst>
                      </p:cNvPr>
                      <p:cNvCxnSpPr/>
                      <p:nvPr/>
                    </p:nvCxnSpPr>
                    <p:spPr>
                      <a:xfrm>
                        <a:off x="4524112" y="5144593"/>
                        <a:ext cx="0" cy="773993"/>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47" name="组合 46">
                      <a:extLst>
                        <a:ext uri="{FF2B5EF4-FFF2-40B4-BE49-F238E27FC236}">
                          <a16:creationId xmlns:a16="http://schemas.microsoft.com/office/drawing/2014/main" id="{2D9C41EC-0D22-4093-BAA1-2472EA8F2C99}"/>
                        </a:ext>
                      </a:extLst>
                    </p:cNvPr>
                    <p:cNvGrpSpPr/>
                    <p:nvPr/>
                  </p:nvGrpSpPr>
                  <p:grpSpPr>
                    <a:xfrm>
                      <a:off x="4501964" y="5654531"/>
                      <a:ext cx="1825317" cy="256372"/>
                      <a:chOff x="4501964" y="5654531"/>
                      <a:chExt cx="1825317" cy="256372"/>
                    </a:xfrm>
                  </p:grpSpPr>
                  <p:cxnSp>
                    <p:nvCxnSpPr>
                      <p:cNvPr id="48" name="直接连接符 47">
                        <a:extLst>
                          <a:ext uri="{FF2B5EF4-FFF2-40B4-BE49-F238E27FC236}">
                            <a16:creationId xmlns:a16="http://schemas.microsoft.com/office/drawing/2014/main" id="{5BD5C447-6553-4A0A-B5A5-99A53CF8E618}"/>
                          </a:ext>
                        </a:extLst>
                      </p:cNvPr>
                      <p:cNvCxnSpPr>
                        <a:cxnSpLocks/>
                      </p:cNvCxnSpPr>
                      <p:nvPr/>
                    </p:nvCxnSpPr>
                    <p:spPr>
                      <a:xfrm flipH="1" flipV="1">
                        <a:off x="4501964" y="5904033"/>
                        <a:ext cx="1498516" cy="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8ACEBA5C-E41D-49F7-A355-5BB75AD51A1F}"/>
                          </a:ext>
                        </a:extLst>
                      </p:cNvPr>
                      <p:cNvCxnSpPr>
                        <a:cxnSpLocks/>
                      </p:cNvCxnSpPr>
                      <p:nvPr/>
                    </p:nvCxnSpPr>
                    <p:spPr>
                      <a:xfrm flipH="1" flipV="1">
                        <a:off x="4839702" y="5654531"/>
                        <a:ext cx="1487579" cy="81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7F6C535E-2C84-4EDB-B3B0-8565934ADF0A}"/>
                          </a:ext>
                        </a:extLst>
                      </p:cNvPr>
                      <p:cNvCxnSpPr>
                        <a:cxnSpLocks/>
                      </p:cNvCxnSpPr>
                      <p:nvPr/>
                    </p:nvCxnSpPr>
                    <p:spPr>
                      <a:xfrm flipH="1">
                        <a:off x="5982057" y="5662212"/>
                        <a:ext cx="308367" cy="24869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CAFE4852-A8AD-4E04-BF50-40B7CF43B155}"/>
                          </a:ext>
                        </a:extLst>
                      </p:cNvPr>
                      <p:cNvCxnSpPr>
                        <a:cxnSpLocks/>
                      </p:cNvCxnSpPr>
                      <p:nvPr/>
                    </p:nvCxnSpPr>
                    <p:spPr>
                      <a:xfrm flipH="1">
                        <a:off x="4540469" y="5662212"/>
                        <a:ext cx="305613" cy="247496"/>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grpSp>
          </p:grpSp>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907FB1D5-5916-4251-8B23-E2C5CFAC2223}"/>
                      </a:ext>
                    </a:extLst>
                  </p:cNvPr>
                  <p:cNvSpPr txBox="1"/>
                  <p:nvPr/>
                </p:nvSpPr>
                <p:spPr>
                  <a:xfrm>
                    <a:off x="8008655" y="4715171"/>
                    <a:ext cx="37483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𝑧</m:t>
                          </m:r>
                        </m:oMath>
                      </m:oMathPara>
                    </a14:m>
                    <a:endParaRPr lang="zh-CN" altLang="en-US" i="1" dirty="0"/>
                  </a:p>
                </p:txBody>
              </p:sp>
            </mc:Choice>
            <mc:Fallback xmlns="">
              <p:sp>
                <p:nvSpPr>
                  <p:cNvPr id="37" name="文本框 36">
                    <a:extLst>
                      <a:ext uri="{FF2B5EF4-FFF2-40B4-BE49-F238E27FC236}">
                        <a16:creationId xmlns:a16="http://schemas.microsoft.com/office/drawing/2014/main" id="{907FB1D5-5916-4251-8B23-E2C5CFAC2223}"/>
                      </a:ext>
                    </a:extLst>
                  </p:cNvPr>
                  <p:cNvSpPr txBox="1">
                    <a:spLocks noRot="1" noChangeAspect="1" noMove="1" noResize="1" noEditPoints="1" noAdjustHandles="1" noChangeArrowheads="1" noChangeShapeType="1" noTextEdit="1"/>
                  </p:cNvSpPr>
                  <p:nvPr/>
                </p:nvSpPr>
                <p:spPr>
                  <a:xfrm>
                    <a:off x="8008655" y="4715171"/>
                    <a:ext cx="374839" cy="369332"/>
                  </a:xfrm>
                  <a:prstGeom prst="rect">
                    <a:avLst/>
                  </a:prstGeom>
                  <a:blipFill>
                    <a:blip r:embed="rId7"/>
                    <a:stretch>
                      <a:fillRect r="-13158" b="-2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DB3682BD-9858-4D96-8E8A-B8B0466477C6}"/>
                      </a:ext>
                    </a:extLst>
                  </p:cNvPr>
                  <p:cNvSpPr txBox="1"/>
                  <p:nvPr/>
                </p:nvSpPr>
                <p:spPr>
                  <a:xfrm>
                    <a:off x="7459719" y="3765320"/>
                    <a:ext cx="37483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rPr>
                            <m:t>𝑥</m:t>
                          </m:r>
                        </m:oMath>
                      </m:oMathPara>
                    </a14:m>
                    <a:endParaRPr lang="zh-CN" altLang="en-US" i="1" dirty="0"/>
                  </a:p>
                </p:txBody>
              </p:sp>
            </mc:Choice>
            <mc:Fallback xmlns="">
              <p:sp>
                <p:nvSpPr>
                  <p:cNvPr id="38" name="文本框 37">
                    <a:extLst>
                      <a:ext uri="{FF2B5EF4-FFF2-40B4-BE49-F238E27FC236}">
                        <a16:creationId xmlns:a16="http://schemas.microsoft.com/office/drawing/2014/main" id="{DB3682BD-9858-4D96-8E8A-B8B0466477C6}"/>
                      </a:ext>
                    </a:extLst>
                  </p:cNvPr>
                  <p:cNvSpPr txBox="1">
                    <a:spLocks noRot="1" noChangeAspect="1" noMove="1" noResize="1" noEditPoints="1" noAdjustHandles="1" noChangeArrowheads="1" noChangeShapeType="1" noTextEdit="1"/>
                  </p:cNvSpPr>
                  <p:nvPr/>
                </p:nvSpPr>
                <p:spPr>
                  <a:xfrm>
                    <a:off x="7459719" y="3765320"/>
                    <a:ext cx="374839" cy="369332"/>
                  </a:xfrm>
                  <a:prstGeom prst="rect">
                    <a:avLst/>
                  </a:prstGeom>
                  <a:blipFill>
                    <a:blip r:embed="rId8"/>
                    <a:stretch>
                      <a:fillRect r="-18421" b="-2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6C05A431-BFFE-4270-97B6-9C679D288B00}"/>
                      </a:ext>
                    </a:extLst>
                  </p:cNvPr>
                  <p:cNvSpPr txBox="1"/>
                  <p:nvPr/>
                </p:nvSpPr>
                <p:spPr>
                  <a:xfrm>
                    <a:off x="6327281" y="3207822"/>
                    <a:ext cx="37483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rPr>
                            <m:t>𝑦</m:t>
                          </m:r>
                        </m:oMath>
                      </m:oMathPara>
                    </a14:m>
                    <a:endParaRPr lang="zh-CN" altLang="en-US" i="1" dirty="0"/>
                  </a:p>
                </p:txBody>
              </p:sp>
            </mc:Choice>
            <mc:Fallback xmlns="">
              <p:sp>
                <p:nvSpPr>
                  <p:cNvPr id="39" name="文本框 38">
                    <a:extLst>
                      <a:ext uri="{FF2B5EF4-FFF2-40B4-BE49-F238E27FC236}">
                        <a16:creationId xmlns:a16="http://schemas.microsoft.com/office/drawing/2014/main" id="{6C05A431-BFFE-4270-97B6-9C679D288B00}"/>
                      </a:ext>
                    </a:extLst>
                  </p:cNvPr>
                  <p:cNvSpPr txBox="1">
                    <a:spLocks noRot="1" noChangeAspect="1" noMove="1" noResize="1" noEditPoints="1" noAdjustHandles="1" noChangeArrowheads="1" noChangeShapeType="1" noTextEdit="1"/>
                  </p:cNvSpPr>
                  <p:nvPr/>
                </p:nvSpPr>
                <p:spPr>
                  <a:xfrm>
                    <a:off x="6327281" y="3207822"/>
                    <a:ext cx="374839" cy="369332"/>
                  </a:xfrm>
                  <a:prstGeom prst="rect">
                    <a:avLst/>
                  </a:prstGeom>
                  <a:blipFill>
                    <a:blip r:embed="rId9"/>
                    <a:stretch>
                      <a:fillRect r="-35135" b="-4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F19ECBF6-912E-4E7B-B0FA-8B994F3D5BFA}"/>
                      </a:ext>
                    </a:extLst>
                  </p:cNvPr>
                  <p:cNvSpPr txBox="1"/>
                  <p:nvPr/>
                </p:nvSpPr>
                <p:spPr>
                  <a:xfrm>
                    <a:off x="8050114" y="4246553"/>
                    <a:ext cx="37483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rPr>
                            <m:t>𝐾</m:t>
                          </m:r>
                        </m:oMath>
                      </m:oMathPara>
                    </a14:m>
                    <a:endParaRPr lang="zh-CN" altLang="en-US" i="1" dirty="0"/>
                  </a:p>
                </p:txBody>
              </p:sp>
            </mc:Choice>
            <mc:Fallback xmlns="">
              <p:sp>
                <p:nvSpPr>
                  <p:cNvPr id="40" name="文本框 39">
                    <a:extLst>
                      <a:ext uri="{FF2B5EF4-FFF2-40B4-BE49-F238E27FC236}">
                        <a16:creationId xmlns:a16="http://schemas.microsoft.com/office/drawing/2014/main" id="{F19ECBF6-912E-4E7B-B0FA-8B994F3D5BFA}"/>
                      </a:ext>
                    </a:extLst>
                  </p:cNvPr>
                  <p:cNvSpPr txBox="1">
                    <a:spLocks noRot="1" noChangeAspect="1" noMove="1" noResize="1" noEditPoints="1" noAdjustHandles="1" noChangeArrowheads="1" noChangeShapeType="1" noTextEdit="1"/>
                  </p:cNvSpPr>
                  <p:nvPr/>
                </p:nvSpPr>
                <p:spPr>
                  <a:xfrm>
                    <a:off x="8050114" y="4246553"/>
                    <a:ext cx="374839" cy="369332"/>
                  </a:xfrm>
                  <a:prstGeom prst="rect">
                    <a:avLst/>
                  </a:prstGeom>
                  <a:blipFill>
                    <a:blip r:embed="rId10"/>
                    <a:stretch>
                      <a:fillRect r="-47368" b="-31818"/>
                    </a:stretch>
                  </a:blipFill>
                </p:spPr>
                <p:txBody>
                  <a:bodyPr/>
                  <a:lstStyle/>
                  <a:p>
                    <a:r>
                      <a:rPr lang="zh-CN" altLang="en-US">
                        <a:noFill/>
                      </a:rPr>
                      <a:t> </a:t>
                    </a:r>
                  </a:p>
                </p:txBody>
              </p:sp>
            </mc:Fallback>
          </mc:AlternateContent>
        </p:grpSp>
        <p:cxnSp>
          <p:nvCxnSpPr>
            <p:cNvPr id="59" name="直接箭头连接符 58">
              <a:extLst>
                <a:ext uri="{FF2B5EF4-FFF2-40B4-BE49-F238E27FC236}">
                  <a16:creationId xmlns:a16="http://schemas.microsoft.com/office/drawing/2014/main" id="{8919C960-96FA-4FD0-86FC-090B1AFB8E17}"/>
                </a:ext>
              </a:extLst>
            </p:cNvPr>
            <p:cNvCxnSpPr>
              <a:cxnSpLocks/>
            </p:cNvCxnSpPr>
            <p:nvPr/>
          </p:nvCxnSpPr>
          <p:spPr>
            <a:xfrm flipV="1">
              <a:off x="4540469" y="4880537"/>
              <a:ext cx="1747254" cy="1023497"/>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24061402-BFC9-456D-9CAF-CE5D5F923344}"/>
                    </a:ext>
                  </a:extLst>
                </p:cNvPr>
                <p:cNvSpPr txBox="1"/>
                <p:nvPr/>
              </p:nvSpPr>
              <p:spPr>
                <a:xfrm>
                  <a:off x="7183715" y="4119092"/>
                  <a:ext cx="344465"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zh-CN" altLang="zh-CN" sz="1600" b="1" i="1" kern="100"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solidFill>
                                  <a:srgbClr val="0070C0"/>
                                </a:solidFill>
                                <a:latin typeface="Cambria Math" panose="02040503050406030204" pitchFamily="18" charset="0"/>
                                <a:ea typeface="宋体" panose="02010600030101010101" pitchFamily="2" charset="-122"/>
                                <a:cs typeface="Times New Roman" panose="02020603050405020304" pitchFamily="18" charset="0"/>
                              </a:rPr>
                              <m:t>𝑯</m:t>
                            </m:r>
                          </m:e>
                          <m:sub>
                            <m:r>
                              <a:rPr lang="en-US" altLang="zh-CN" sz="1600" b="1" i="1" kern="100" smtClean="0">
                                <a:solidFill>
                                  <a:srgbClr val="0070C0"/>
                                </a:solidFill>
                                <a:latin typeface="Cambria Math" panose="02040503050406030204" pitchFamily="18" charset="0"/>
                                <a:ea typeface="宋体" panose="02010600030101010101" pitchFamily="2" charset="-122"/>
                                <a:cs typeface="Times New Roman" panose="02020603050405020304" pitchFamily="18" charset="0"/>
                              </a:rPr>
                              <m:t>𝟐</m:t>
                            </m:r>
                          </m:sub>
                        </m:sSub>
                      </m:oMath>
                    </m:oMathPara>
                  </a14:m>
                  <a:endParaRPr lang="zh-CN" altLang="en-US" dirty="0"/>
                </a:p>
              </p:txBody>
            </p:sp>
          </mc:Choice>
          <mc:Fallback xmlns="">
            <p:sp>
              <p:nvSpPr>
                <p:cNvPr id="60" name="文本框 59">
                  <a:extLst>
                    <a:ext uri="{FF2B5EF4-FFF2-40B4-BE49-F238E27FC236}">
                      <a16:creationId xmlns:a16="http://schemas.microsoft.com/office/drawing/2014/main" id="{24061402-BFC9-456D-9CAF-CE5D5F923344}"/>
                    </a:ext>
                  </a:extLst>
                </p:cNvPr>
                <p:cNvSpPr txBox="1">
                  <a:spLocks noRot="1" noChangeAspect="1" noMove="1" noResize="1" noEditPoints="1" noAdjustHandles="1" noChangeArrowheads="1" noChangeShapeType="1" noTextEdit="1"/>
                </p:cNvSpPr>
                <p:nvPr/>
              </p:nvSpPr>
              <p:spPr>
                <a:xfrm>
                  <a:off x="7183715" y="4119092"/>
                  <a:ext cx="344465" cy="338554"/>
                </a:xfrm>
                <a:prstGeom prst="rect">
                  <a:avLst/>
                </a:prstGeom>
                <a:blipFill>
                  <a:blip r:embed="rId11"/>
                  <a:stretch>
                    <a:fillRect r="-85294" b="-36585"/>
                  </a:stretch>
                </a:blipFill>
              </p:spPr>
              <p:txBody>
                <a:bodyPr/>
                <a:lstStyle/>
                <a:p>
                  <a:r>
                    <a:rPr lang="zh-CN" altLang="en-US">
                      <a:noFill/>
                    </a:rPr>
                    <a:t> </a:t>
                  </a:r>
                </a:p>
              </p:txBody>
            </p:sp>
          </mc:Fallback>
        </mc:AlternateContent>
        <p:cxnSp>
          <p:nvCxnSpPr>
            <p:cNvPr id="61" name="直接箭头连接符 60">
              <a:extLst>
                <a:ext uri="{FF2B5EF4-FFF2-40B4-BE49-F238E27FC236}">
                  <a16:creationId xmlns:a16="http://schemas.microsoft.com/office/drawing/2014/main" id="{986EFDB1-F718-40E2-B3B4-2669317BD457}"/>
                </a:ext>
              </a:extLst>
            </p:cNvPr>
            <p:cNvCxnSpPr>
              <a:cxnSpLocks/>
            </p:cNvCxnSpPr>
            <p:nvPr/>
          </p:nvCxnSpPr>
          <p:spPr>
            <a:xfrm flipV="1">
              <a:off x="6283080" y="4462855"/>
              <a:ext cx="1067631" cy="414016"/>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6E307038-BE15-47ED-8568-AF35480BBF9F}"/>
                  </a:ext>
                </a:extLst>
              </p:cNvPr>
              <p:cNvSpPr txBox="1"/>
              <p:nvPr/>
            </p:nvSpPr>
            <p:spPr>
              <a:xfrm>
                <a:off x="5853378" y="2548067"/>
                <a:ext cx="2586026" cy="3000245"/>
              </a:xfrm>
              <a:prstGeom prst="rect">
                <a:avLst/>
              </a:prstGeom>
              <a:solidFill>
                <a:schemeClr val="bg1"/>
              </a:solidFill>
              <a:ln w="19050">
                <a:solidFill>
                  <a:srgbClr val="0070C0"/>
                </a:solidFill>
                <a:prstDash val="dash"/>
              </a:ln>
            </p:spPr>
            <p:txBody>
              <a:bodyPr wrap="square" rtlCol="0">
                <a:spAutoFit/>
              </a:bodyPr>
              <a:lstStyle/>
              <a:p>
                <a:pPr indent="304800">
                  <a:lnSpc>
                    <a:spcPct val="150000"/>
                  </a:lnSpc>
                  <a:spcAft>
                    <a:spcPts val="0"/>
                  </a:spcAft>
                </a:pPr>
                <a:r>
                  <a:rPr lang="zh-CN" altLang="zh-CN" sz="1600" b="1" kern="100" dirty="0">
                    <a:solidFill>
                      <a:srgbClr val="000000"/>
                    </a:solidFill>
                    <a:cs typeface="Times New Roman" panose="02020603050405020304" pitchFamily="18" charset="0"/>
                  </a:rPr>
                  <a:t>结论</a:t>
                </a:r>
                <a:r>
                  <a:rPr lang="zh-CN" altLang="en-US" sz="1600" b="1" kern="100" dirty="0">
                    <a:solidFill>
                      <a:srgbClr val="000000"/>
                    </a:solidFill>
                    <a:cs typeface="Times New Roman" panose="02020603050405020304" pitchFamily="18" charset="0"/>
                  </a:rPr>
                  <a:t>：</a:t>
                </a:r>
                <a:endParaRPr lang="zh-CN" altLang="zh-CN" sz="1600" b="1" kern="100" dirty="0">
                  <a:solidFill>
                    <a:srgbClr val="000000"/>
                  </a:solidFill>
                  <a:cs typeface="Times New Roman" panose="02020603050405020304" pitchFamily="18" charset="0"/>
                </a:endParaRPr>
              </a:p>
              <a:p>
                <a:pPr indent="304800">
                  <a:lnSpc>
                    <a:spcPct val="150000"/>
                  </a:lnSpc>
                  <a:spcAft>
                    <a:spcPts val="0"/>
                  </a:spcAft>
                </a:pPr>
                <a:r>
                  <a:rPr lang="zh-CN"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本题的重难点就是在利用分界面的衔接条件时，需要判断条件</a:t>
                </a:r>
                <a14:m>
                  <m:oMath xmlns:m="http://schemas.openxmlformats.org/officeDocument/2006/math">
                    <m:sSub>
                      <m:sSubPr>
                        <m:ctrlPr>
                          <a:rPr lang="zh-CN" altLang="zh-CN" sz="1600" i="1" kern="100">
                            <a:solidFill>
                              <a:srgbClr val="000000"/>
                            </a:solidFill>
                            <a:latin typeface="Cambria Math" panose="02040503050406030204" pitchFamily="18" charset="0"/>
                          </a:rPr>
                        </m:ctrlPr>
                      </m:sSubPr>
                      <m:e>
                        <m:r>
                          <a:rPr lang="en-US" altLang="zh-CN" sz="1600" kern="100">
                            <a:solidFill>
                              <a:srgbClr val="000000"/>
                            </a:solidFill>
                            <a:latin typeface="Cambria Math" panose="02040503050406030204" pitchFamily="18" charset="0"/>
                          </a:rPr>
                          <m:t>𝐻</m:t>
                        </m:r>
                      </m:e>
                      <m:sub>
                        <m:r>
                          <a:rPr lang="en-US" altLang="zh-CN" sz="1600" kern="100">
                            <a:solidFill>
                              <a:srgbClr val="000000"/>
                            </a:solidFill>
                            <a:latin typeface="Cambria Math" panose="02040503050406030204" pitchFamily="18" charset="0"/>
                          </a:rPr>
                          <m:t>1</m:t>
                        </m:r>
                        <m:r>
                          <a:rPr lang="en-US" altLang="zh-CN" sz="1600" kern="100">
                            <a:solidFill>
                              <a:srgbClr val="000000"/>
                            </a:solidFill>
                            <a:latin typeface="Cambria Math" panose="02040503050406030204" pitchFamily="18" charset="0"/>
                          </a:rPr>
                          <m:t>𝑡</m:t>
                        </m:r>
                      </m:sub>
                    </m:sSub>
                    <m:r>
                      <a:rPr lang="en-US" altLang="zh-CN" sz="1600" kern="100">
                        <a:solidFill>
                          <a:srgbClr val="000000"/>
                        </a:solidFill>
                        <a:latin typeface="Cambria Math" panose="02040503050406030204" pitchFamily="18" charset="0"/>
                      </a:rPr>
                      <m:t>−</m:t>
                    </m:r>
                    <m:sSub>
                      <m:sSubPr>
                        <m:ctrlPr>
                          <a:rPr lang="zh-CN" altLang="zh-CN" sz="1600" i="1" kern="100">
                            <a:solidFill>
                              <a:srgbClr val="000000"/>
                            </a:solidFill>
                            <a:latin typeface="Cambria Math" panose="02040503050406030204" pitchFamily="18" charset="0"/>
                          </a:rPr>
                        </m:ctrlPr>
                      </m:sSubPr>
                      <m:e>
                        <m:r>
                          <a:rPr lang="en-US" altLang="zh-CN" sz="1600" kern="100">
                            <a:solidFill>
                              <a:srgbClr val="000000"/>
                            </a:solidFill>
                            <a:latin typeface="Cambria Math" panose="02040503050406030204" pitchFamily="18" charset="0"/>
                          </a:rPr>
                          <m:t>𝐻</m:t>
                        </m:r>
                      </m:e>
                      <m:sub>
                        <m:r>
                          <a:rPr lang="en-US" altLang="zh-CN" sz="1600" kern="100">
                            <a:solidFill>
                              <a:srgbClr val="000000"/>
                            </a:solidFill>
                            <a:latin typeface="Cambria Math" panose="02040503050406030204" pitchFamily="18" charset="0"/>
                          </a:rPr>
                          <m:t>2</m:t>
                        </m:r>
                        <m:r>
                          <a:rPr lang="en-US" altLang="zh-CN" sz="1600" kern="100">
                            <a:solidFill>
                              <a:srgbClr val="000000"/>
                            </a:solidFill>
                            <a:latin typeface="Cambria Math" panose="02040503050406030204" pitchFamily="18" charset="0"/>
                          </a:rPr>
                          <m:t>𝑡</m:t>
                        </m:r>
                      </m:sub>
                    </m:sSub>
                    <m:r>
                      <a:rPr lang="en-US" altLang="zh-CN" sz="1600" kern="100">
                        <a:solidFill>
                          <a:srgbClr val="000000"/>
                        </a:solidFill>
                        <a:latin typeface="Cambria Math" panose="02040503050406030204" pitchFamily="18" charset="0"/>
                      </a:rPr>
                      <m:t>=</m:t>
                    </m:r>
                    <m:r>
                      <a:rPr lang="en-US" altLang="zh-CN" sz="1600" kern="100">
                        <a:solidFill>
                          <a:srgbClr val="000000"/>
                        </a:solidFill>
                        <a:latin typeface="Cambria Math" panose="02040503050406030204" pitchFamily="18" charset="0"/>
                      </a:rPr>
                      <m:t>𝐾</m:t>
                    </m:r>
                  </m:oMath>
                </a14:m>
                <a:r>
                  <a:rPr lang="zh-CN"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中的</a:t>
                </a:r>
                <a14:m>
                  <m:oMath xmlns:m="http://schemas.openxmlformats.org/officeDocument/2006/math">
                    <m:r>
                      <a:rPr lang="en-US" altLang="zh-CN" sz="1600" kern="100">
                        <a:solidFill>
                          <a:srgbClr val="000000"/>
                        </a:solidFill>
                        <a:latin typeface="Cambria Math" panose="02040503050406030204" pitchFamily="18" charset="0"/>
                      </a:rPr>
                      <m:t>𝐾</m:t>
                    </m:r>
                  </m:oMath>
                </a14:m>
                <a:r>
                  <a:rPr lang="zh-CN"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的正负，当逻辑不清晰可利用衔接条件的矢量形式</a:t>
                </a:r>
                <a14:m>
                  <m:oMath xmlns:m="http://schemas.openxmlformats.org/officeDocument/2006/math">
                    <m:d>
                      <m:dPr>
                        <m:ctrlPr>
                          <a:rPr lang="zh-CN" altLang="zh-CN" sz="1600" i="1" kern="100">
                            <a:solidFill>
                              <a:srgbClr val="000000"/>
                            </a:solidFill>
                            <a:latin typeface="Cambria Math" panose="02040503050406030204" pitchFamily="18" charset="0"/>
                          </a:rPr>
                        </m:ctrlPr>
                      </m:dPr>
                      <m:e>
                        <m:sSub>
                          <m:sSubPr>
                            <m:ctrlPr>
                              <a:rPr lang="zh-CN" altLang="zh-CN" sz="1600" i="1" kern="100">
                                <a:solidFill>
                                  <a:srgbClr val="000000"/>
                                </a:solidFill>
                                <a:latin typeface="Cambria Math" panose="02040503050406030204" pitchFamily="18" charset="0"/>
                              </a:rPr>
                            </m:ctrlPr>
                          </m:sSubPr>
                          <m:e>
                            <m:r>
                              <a:rPr lang="en-US" altLang="zh-CN" sz="1600" kern="100">
                                <a:solidFill>
                                  <a:srgbClr val="000000"/>
                                </a:solidFill>
                                <a:latin typeface="Cambria Math" panose="02040503050406030204" pitchFamily="18" charset="0"/>
                              </a:rPr>
                              <m:t>𝑯</m:t>
                            </m:r>
                          </m:e>
                          <m:sub>
                            <m:r>
                              <a:rPr lang="en-US" altLang="zh-CN" sz="1600" kern="100">
                                <a:solidFill>
                                  <a:srgbClr val="000000"/>
                                </a:solidFill>
                                <a:latin typeface="Cambria Math" panose="02040503050406030204" pitchFamily="18" charset="0"/>
                              </a:rPr>
                              <m:t>𝟏</m:t>
                            </m:r>
                          </m:sub>
                        </m:sSub>
                        <m:r>
                          <a:rPr lang="en-US" altLang="zh-CN" sz="1600" kern="100">
                            <a:solidFill>
                              <a:srgbClr val="000000"/>
                            </a:solidFill>
                            <a:latin typeface="Cambria Math" panose="02040503050406030204" pitchFamily="18" charset="0"/>
                          </a:rPr>
                          <m:t>−</m:t>
                        </m:r>
                        <m:sSub>
                          <m:sSubPr>
                            <m:ctrlPr>
                              <a:rPr lang="zh-CN" altLang="zh-CN" sz="1600" i="1" kern="100">
                                <a:solidFill>
                                  <a:srgbClr val="000000"/>
                                </a:solidFill>
                                <a:latin typeface="Cambria Math" panose="02040503050406030204" pitchFamily="18" charset="0"/>
                              </a:rPr>
                            </m:ctrlPr>
                          </m:sSubPr>
                          <m:e>
                            <m:r>
                              <a:rPr lang="en-US" altLang="zh-CN" sz="1600" kern="100">
                                <a:solidFill>
                                  <a:srgbClr val="000000"/>
                                </a:solidFill>
                                <a:latin typeface="Cambria Math" panose="02040503050406030204" pitchFamily="18" charset="0"/>
                              </a:rPr>
                              <m:t>𝑯</m:t>
                            </m:r>
                          </m:e>
                          <m:sub>
                            <m:r>
                              <a:rPr lang="en-US" altLang="zh-CN" sz="1600" kern="100">
                                <a:solidFill>
                                  <a:srgbClr val="000000"/>
                                </a:solidFill>
                                <a:latin typeface="Cambria Math" panose="02040503050406030204" pitchFamily="18" charset="0"/>
                              </a:rPr>
                              <m:t>𝟐</m:t>
                            </m:r>
                          </m:sub>
                        </m:sSub>
                      </m:e>
                    </m:d>
                    <m:r>
                      <a:rPr lang="en-US" altLang="zh-CN" sz="1600" kern="100">
                        <a:solidFill>
                          <a:srgbClr val="000000"/>
                        </a:solidFill>
                        <a:latin typeface="Cambria Math" panose="02040503050406030204" pitchFamily="18" charset="0"/>
                      </a:rPr>
                      <m:t>×</m:t>
                    </m:r>
                    <m:sSub>
                      <m:sSubPr>
                        <m:ctrlPr>
                          <a:rPr lang="zh-CN" altLang="zh-CN" sz="1600" i="1" kern="100">
                            <a:solidFill>
                              <a:srgbClr val="000000"/>
                            </a:solidFill>
                            <a:latin typeface="Cambria Math" panose="02040503050406030204" pitchFamily="18" charset="0"/>
                          </a:rPr>
                        </m:ctrlPr>
                      </m:sSubPr>
                      <m:e>
                        <m:r>
                          <a:rPr lang="en-US" altLang="zh-CN" sz="1600" kern="100">
                            <a:solidFill>
                              <a:srgbClr val="000000"/>
                            </a:solidFill>
                            <a:latin typeface="Cambria Math" panose="02040503050406030204" pitchFamily="18" charset="0"/>
                          </a:rPr>
                          <m:t>𝒆</m:t>
                        </m:r>
                      </m:e>
                      <m:sub>
                        <m:r>
                          <a:rPr lang="en-US" altLang="zh-CN" sz="1600" kern="100">
                            <a:solidFill>
                              <a:srgbClr val="000000"/>
                            </a:solidFill>
                            <a:latin typeface="Cambria Math" panose="02040503050406030204" pitchFamily="18" charset="0"/>
                          </a:rPr>
                          <m:t>𝒏</m:t>
                        </m:r>
                      </m:sub>
                    </m:sSub>
                    <m:r>
                      <a:rPr lang="en-US" altLang="zh-CN" sz="1600" kern="100">
                        <a:solidFill>
                          <a:srgbClr val="000000"/>
                        </a:solidFill>
                        <a:latin typeface="Cambria Math" panose="02040503050406030204" pitchFamily="18" charset="0"/>
                      </a:rPr>
                      <m:t>=</m:t>
                    </m:r>
                    <m:r>
                      <a:rPr lang="en-US" altLang="zh-CN" sz="1600" kern="100">
                        <a:solidFill>
                          <a:srgbClr val="000000"/>
                        </a:solidFill>
                        <a:latin typeface="Cambria Math" panose="02040503050406030204" pitchFamily="18" charset="0"/>
                      </a:rPr>
                      <m:t>𝑲</m:t>
                    </m:r>
                  </m:oMath>
                </a14:m>
                <a:r>
                  <a:rPr lang="zh-CN"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并结合图像进行分析。</a:t>
                </a:r>
              </a:p>
            </p:txBody>
          </p:sp>
        </mc:Choice>
        <mc:Fallback xmlns="">
          <p:sp>
            <p:nvSpPr>
              <p:cNvPr id="7" name="文本框 6">
                <a:extLst>
                  <a:ext uri="{FF2B5EF4-FFF2-40B4-BE49-F238E27FC236}">
                    <a16:creationId xmlns:a16="http://schemas.microsoft.com/office/drawing/2014/main" id="{6E307038-BE15-47ED-8568-AF35480BBF9F}"/>
                  </a:ext>
                </a:extLst>
              </p:cNvPr>
              <p:cNvSpPr txBox="1">
                <a:spLocks noRot="1" noChangeAspect="1" noMove="1" noResize="1" noEditPoints="1" noAdjustHandles="1" noChangeArrowheads="1" noChangeShapeType="1" noTextEdit="1"/>
              </p:cNvSpPr>
              <p:nvPr/>
            </p:nvSpPr>
            <p:spPr>
              <a:xfrm>
                <a:off x="5853378" y="2548067"/>
                <a:ext cx="2586026" cy="3000245"/>
              </a:xfrm>
              <a:prstGeom prst="rect">
                <a:avLst/>
              </a:prstGeom>
              <a:blipFill>
                <a:blip r:embed="rId12"/>
                <a:stretch>
                  <a:fillRect l="-937" b="-1010"/>
                </a:stretch>
              </a:blipFill>
              <a:ln w="19050">
                <a:solidFill>
                  <a:srgbClr val="0070C0"/>
                </a:solidFill>
                <a:prstDash val="dash"/>
              </a:ln>
            </p:spPr>
            <p:txBody>
              <a:bodyPr/>
              <a:lstStyle/>
              <a:p>
                <a:r>
                  <a:rPr lang="zh-CN" altLang="en-US">
                    <a:noFill/>
                  </a:rPr>
                  <a:t> </a:t>
                </a:r>
              </a:p>
            </p:txBody>
          </p:sp>
        </mc:Fallback>
      </mc:AlternateContent>
    </p:spTree>
    <p:extLst>
      <p:ext uri="{BB962C8B-B14F-4D97-AF65-F5344CB8AC3E}">
        <p14:creationId xmlns:p14="http://schemas.microsoft.com/office/powerpoint/2010/main" val="327111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886903" y="1191259"/>
            <a:ext cx="4791075" cy="4693593"/>
          </a:xfrm>
          <a:prstGeom prst="rect">
            <a:avLst/>
          </a:prstGeom>
        </p:spPr>
        <p:txBody>
          <a:bodyPr>
            <a:spAutoFit/>
          </a:bodyPr>
          <a:lstStyle/>
          <a:p>
            <a:pPr eaLnBrk="1" fontAlgn="auto" hangingPunct="1">
              <a:lnSpc>
                <a:spcPct val="200000"/>
              </a:lnSpc>
              <a:buFont typeface="Arial" panose="020B0604020202020204" pitchFamily="34" charset="0"/>
              <a:buNone/>
              <a:defRPr/>
            </a:pPr>
            <a:r>
              <a:rPr lang="zh-CN" altLang="en-US" sz="2000" b="1" noProof="1">
                <a:latin typeface="Arial" panose="020B0604020202020204" pitchFamily="34" charset="0"/>
                <a:ea typeface="微软雅黑" panose="020B0503020204020204" charset="-122"/>
                <a:sym typeface="+mn-ea"/>
              </a:rPr>
              <a:t>第三章 恒定磁场</a:t>
            </a:r>
            <a:endParaRPr lang="en-US" altLang="zh-CN" sz="2000" b="1" noProof="1">
              <a:latin typeface="Arial" panose="020B0604020202020204" pitchFamily="34" charset="0"/>
              <a:ea typeface="微软雅黑" panose="020B0503020204020204" charset="-122"/>
              <a:sym typeface="+mn-ea"/>
            </a:endParaRPr>
          </a:p>
          <a:p>
            <a:pPr marL="342900" indent="-342900" eaLnBrk="1" fontAlgn="auto" hangingPunct="1">
              <a:lnSpc>
                <a:spcPct val="200000"/>
              </a:lnSpc>
              <a:buFont typeface="Wingdings" panose="05000000000000000000" pitchFamily="2" charset="2"/>
              <a:buChar char="Ø"/>
              <a:defRPr/>
            </a:pPr>
            <a:r>
              <a:rPr lang="zh-CN" altLang="en-US" sz="1600" noProof="1">
                <a:latin typeface="+mn-lt"/>
                <a:ea typeface="微软雅黑" panose="020B0503020204020204" charset="-122"/>
                <a:sym typeface="+mn-ea"/>
              </a:rPr>
              <a:t>磁感应强度</a:t>
            </a:r>
            <a:r>
              <a:rPr lang="en-US" altLang="zh-CN" sz="1600" noProof="1">
                <a:latin typeface="+mn-lt"/>
                <a:ea typeface="微软雅黑" panose="020B0503020204020204" charset="-122"/>
                <a:sym typeface="+mn-ea"/>
              </a:rPr>
              <a:t>·</a:t>
            </a:r>
            <a:r>
              <a:rPr lang="zh-CN" altLang="en-US" sz="1600" noProof="1">
                <a:latin typeface="+mn-lt"/>
                <a:ea typeface="微软雅黑" panose="020B0503020204020204" charset="-122"/>
                <a:sym typeface="+mn-ea"/>
              </a:rPr>
              <a:t>安培环路定律</a:t>
            </a:r>
            <a:endParaRPr lang="en-US" altLang="zh-CN" sz="1600" noProof="1">
              <a:latin typeface="+mn-lt"/>
              <a:ea typeface="微软雅黑" panose="020B0503020204020204" charset="-122"/>
              <a:sym typeface="+mn-ea"/>
            </a:endParaRPr>
          </a:p>
          <a:p>
            <a:pPr marL="342900" indent="-342900" eaLnBrk="1" fontAlgn="auto" hangingPunct="1">
              <a:lnSpc>
                <a:spcPct val="200000"/>
              </a:lnSpc>
              <a:buFont typeface="Wingdings" panose="05000000000000000000" pitchFamily="2" charset="2"/>
              <a:buChar char="Ø"/>
              <a:defRPr/>
            </a:pPr>
            <a:r>
              <a:rPr lang="zh-CN" altLang="en-US" sz="1600" noProof="1">
                <a:latin typeface="+mn-lt"/>
                <a:ea typeface="微软雅黑" panose="020B0503020204020204" charset="-122"/>
                <a:sym typeface="+mn-ea"/>
              </a:rPr>
              <a:t>恒定磁场基本方程</a:t>
            </a:r>
            <a:r>
              <a:rPr lang="en-US" altLang="zh-CN" sz="1600" noProof="1">
                <a:latin typeface="+mn-lt"/>
                <a:ea typeface="微软雅黑" panose="020B0503020204020204" charset="-122"/>
                <a:sym typeface="+mn-ea"/>
              </a:rPr>
              <a:t>·</a:t>
            </a:r>
            <a:r>
              <a:rPr lang="zh-CN" altLang="en-US" sz="1600" noProof="1">
                <a:latin typeface="+mn-lt"/>
                <a:ea typeface="微软雅黑" panose="020B0503020204020204" charset="-122"/>
                <a:sym typeface="+mn-ea"/>
              </a:rPr>
              <a:t>分界面上的衔接条件</a:t>
            </a:r>
            <a:endParaRPr lang="en-US" altLang="zh-CN" sz="1600" noProof="1">
              <a:latin typeface="+mn-lt"/>
              <a:ea typeface="微软雅黑" panose="020B0503020204020204" charset="-122"/>
              <a:sym typeface="+mn-ea"/>
            </a:endParaRPr>
          </a:p>
          <a:p>
            <a:pPr marL="342900" indent="-342900" eaLnBrk="1" fontAlgn="auto" hangingPunct="1">
              <a:lnSpc>
                <a:spcPct val="200000"/>
              </a:lnSpc>
              <a:buFont typeface="Wingdings" panose="05000000000000000000" pitchFamily="2" charset="2"/>
              <a:buChar char="Ø"/>
              <a:defRPr/>
            </a:pPr>
            <a:r>
              <a:rPr lang="zh-CN" altLang="en-US" sz="1600" noProof="1">
                <a:latin typeface="+mn-lt"/>
                <a:ea typeface="微软雅黑" panose="020B0503020204020204" charset="-122"/>
                <a:sym typeface="+mn-ea"/>
              </a:rPr>
              <a:t>磁矢位</a:t>
            </a:r>
            <a:r>
              <a:rPr lang="en-US" altLang="zh-CN" sz="1600" noProof="1">
                <a:latin typeface="+mn-lt"/>
                <a:ea typeface="微软雅黑" panose="020B0503020204020204" charset="-122"/>
                <a:sym typeface="+mn-ea"/>
              </a:rPr>
              <a:t>·</a:t>
            </a:r>
            <a:r>
              <a:rPr lang="zh-CN" altLang="en-US" sz="1600" noProof="1">
                <a:latin typeface="+mn-lt"/>
                <a:ea typeface="微软雅黑" panose="020B0503020204020204" charset="-122"/>
                <a:sym typeface="+mn-ea"/>
              </a:rPr>
              <a:t>恒定磁场的边值问题</a:t>
            </a:r>
            <a:endParaRPr lang="en-US" altLang="zh-CN" sz="1600" noProof="1">
              <a:latin typeface="+mn-lt"/>
              <a:ea typeface="微软雅黑" panose="020B0503020204020204" charset="-122"/>
              <a:sym typeface="+mn-ea"/>
            </a:endParaRPr>
          </a:p>
          <a:p>
            <a:pPr marL="342900" indent="-342900" eaLnBrk="1" fontAlgn="auto" hangingPunct="1">
              <a:lnSpc>
                <a:spcPct val="200000"/>
              </a:lnSpc>
              <a:buFont typeface="Wingdings" panose="05000000000000000000" pitchFamily="2" charset="2"/>
              <a:buChar char="Ø"/>
              <a:defRPr/>
            </a:pPr>
            <a:r>
              <a:rPr lang="zh-CN" altLang="en-US" sz="1600" noProof="1">
                <a:latin typeface="+mn-lt"/>
                <a:ea typeface="微软雅黑" panose="020B0503020204020204" charset="-122"/>
                <a:sym typeface="+mn-ea"/>
              </a:rPr>
              <a:t>镜像法</a:t>
            </a:r>
            <a:r>
              <a:rPr lang="en-US" altLang="zh-CN" sz="1600" noProof="1">
                <a:latin typeface="+mn-lt"/>
                <a:ea typeface="微软雅黑" panose="020B0503020204020204" charset="-122"/>
                <a:sym typeface="+mn-ea"/>
              </a:rPr>
              <a:t>·</a:t>
            </a:r>
            <a:r>
              <a:rPr lang="zh-CN" altLang="en-US" sz="1600" noProof="1">
                <a:latin typeface="+mn-lt"/>
                <a:ea typeface="微软雅黑" panose="020B0503020204020204" charset="-122"/>
                <a:sym typeface="+mn-ea"/>
              </a:rPr>
              <a:t>电感</a:t>
            </a:r>
            <a:r>
              <a:rPr lang="en-US" altLang="zh-CN" sz="1600" noProof="1">
                <a:latin typeface="+mn-lt"/>
                <a:ea typeface="微软雅黑" panose="020B0503020204020204" charset="-122"/>
                <a:sym typeface="+mn-ea"/>
              </a:rPr>
              <a:t>·</a:t>
            </a:r>
            <a:r>
              <a:rPr lang="zh-CN" altLang="en-US" sz="1600" noProof="1">
                <a:latin typeface="+mn-lt"/>
                <a:ea typeface="微软雅黑" panose="020B0503020204020204" charset="-122"/>
                <a:sym typeface="+mn-ea"/>
              </a:rPr>
              <a:t>磁场能量与力</a:t>
            </a:r>
            <a:endParaRPr lang="en-US" altLang="zh-CN" sz="1600" noProof="1">
              <a:latin typeface="+mn-lt"/>
              <a:ea typeface="微软雅黑" panose="020B0503020204020204" charset="-122"/>
              <a:sym typeface="+mn-ea"/>
            </a:endParaRPr>
          </a:p>
          <a:p>
            <a:pPr eaLnBrk="1" fontAlgn="auto" hangingPunct="1">
              <a:lnSpc>
                <a:spcPct val="200000"/>
              </a:lnSpc>
              <a:buFont typeface="Arial" panose="020B0604020202020204" pitchFamily="34" charset="0"/>
              <a:buNone/>
              <a:defRPr/>
            </a:pPr>
            <a:r>
              <a:rPr lang="zh-CN" altLang="en-US" sz="2000" b="1" noProof="1">
                <a:latin typeface="Arial" panose="020B0604020202020204" pitchFamily="34" charset="0"/>
                <a:ea typeface="微软雅黑" panose="020B0503020204020204" charset="-122"/>
                <a:sym typeface="+mn-ea"/>
              </a:rPr>
              <a:t>第四章 时变电磁场</a:t>
            </a:r>
            <a:endParaRPr lang="en-US" altLang="zh-CN" sz="2000" b="1" noProof="1">
              <a:latin typeface="Arial" panose="020B0604020202020204" pitchFamily="34" charset="0"/>
              <a:ea typeface="微软雅黑" panose="020B0503020204020204" charset="-122"/>
              <a:sym typeface="+mn-ea"/>
            </a:endParaRPr>
          </a:p>
          <a:p>
            <a:pPr marL="342900" indent="-342900" eaLnBrk="1" fontAlgn="auto" hangingPunct="1">
              <a:lnSpc>
                <a:spcPct val="200000"/>
              </a:lnSpc>
              <a:buFont typeface="Wingdings" panose="05000000000000000000" pitchFamily="2" charset="2"/>
              <a:buChar char="Ø"/>
              <a:defRPr/>
            </a:pPr>
            <a:r>
              <a:rPr lang="zh-CN" altLang="en-US" sz="1600" dirty="0">
                <a:latin typeface="+mn-lt"/>
                <a:ea typeface="微软雅黑" panose="020B0503020204020204" charset="-122"/>
              </a:rPr>
              <a:t>电磁场基本方程</a:t>
            </a:r>
            <a:r>
              <a:rPr lang="en-US" altLang="zh-CN" sz="1600" dirty="0">
                <a:latin typeface="+mn-lt"/>
                <a:ea typeface="微软雅黑" panose="020B0503020204020204" charset="-122"/>
              </a:rPr>
              <a:t>·</a:t>
            </a:r>
            <a:r>
              <a:rPr lang="zh-CN" altLang="en-US" sz="1600" dirty="0">
                <a:latin typeface="+mn-lt"/>
                <a:ea typeface="微软雅黑" panose="020B0503020204020204" charset="-122"/>
              </a:rPr>
              <a:t>分界面上的衔接条件</a:t>
            </a:r>
            <a:endParaRPr lang="en-US" altLang="zh-CN" sz="1600" dirty="0">
              <a:latin typeface="+mn-lt"/>
              <a:ea typeface="微软雅黑" panose="020B0503020204020204" charset="-122"/>
            </a:endParaRPr>
          </a:p>
          <a:p>
            <a:pPr marL="342900" indent="-342900" eaLnBrk="1" fontAlgn="auto" hangingPunct="1">
              <a:lnSpc>
                <a:spcPct val="200000"/>
              </a:lnSpc>
              <a:buFont typeface="Wingdings" panose="05000000000000000000" pitchFamily="2" charset="2"/>
              <a:buChar char="Ø"/>
              <a:defRPr/>
            </a:pPr>
            <a:r>
              <a:rPr lang="zh-CN" altLang="en-US" sz="1600" dirty="0">
                <a:latin typeface="+mn-lt"/>
                <a:ea typeface="微软雅黑" panose="020B0503020204020204" charset="-122"/>
              </a:rPr>
              <a:t>电磁功率流和坡印亭矢量</a:t>
            </a:r>
            <a:r>
              <a:rPr lang="en-US" altLang="zh-CN" sz="1600" dirty="0">
                <a:latin typeface="+mn-lt"/>
                <a:ea typeface="微软雅黑" panose="020B0503020204020204" charset="-122"/>
              </a:rPr>
              <a:t>·</a:t>
            </a:r>
            <a:r>
              <a:rPr lang="zh-CN" altLang="en-US" sz="1600" dirty="0">
                <a:latin typeface="+mn-lt"/>
                <a:ea typeface="微软雅黑" panose="020B0503020204020204" charset="-122"/>
              </a:rPr>
              <a:t>正弦电磁场</a:t>
            </a:r>
            <a:endParaRPr lang="en-US" altLang="zh-CN" sz="1600" dirty="0">
              <a:latin typeface="+mn-lt"/>
              <a:ea typeface="微软雅黑" panose="020B0503020204020204" charset="-122"/>
            </a:endParaRPr>
          </a:p>
          <a:p>
            <a:pPr marL="342900" indent="-342900" eaLnBrk="1" fontAlgn="auto" hangingPunct="1">
              <a:lnSpc>
                <a:spcPct val="200000"/>
              </a:lnSpc>
              <a:buFont typeface="Wingdings" panose="05000000000000000000" pitchFamily="2" charset="2"/>
              <a:buChar char="Ø"/>
              <a:defRPr/>
            </a:pPr>
            <a:r>
              <a:rPr lang="zh-CN" altLang="en-US" sz="1600" dirty="0">
                <a:latin typeface="+mn-lt"/>
                <a:ea typeface="微软雅黑" panose="020B0503020204020204" charset="-122"/>
              </a:rPr>
              <a:t>电磁辐射</a:t>
            </a:r>
            <a:endParaRPr lang="en-US" altLang="zh-CN" sz="1600" dirty="0">
              <a:latin typeface="+mn-lt"/>
              <a:ea typeface="微软雅黑" panose="020B0503020204020204" charset="-122"/>
            </a:endParaRPr>
          </a:p>
        </p:txBody>
      </p:sp>
      <p:sp>
        <p:nvSpPr>
          <p:cNvPr id="4" name="任意多边形 3"/>
          <p:cNvSpPr/>
          <p:nvPr/>
        </p:nvSpPr>
        <p:spPr>
          <a:xfrm rot="10800000">
            <a:off x="0" y="8240"/>
            <a:ext cx="9144000" cy="1241919"/>
          </a:xfrm>
          <a:custGeom>
            <a:avLst/>
            <a:gdLst>
              <a:gd name="connsiteX0" fmla="*/ 9144000 w 9144000"/>
              <a:gd name="connsiteY0" fmla="*/ 1241919 h 1241919"/>
              <a:gd name="connsiteX1" fmla="*/ 0 w 9144000"/>
              <a:gd name="connsiteY1" fmla="*/ 1241919 h 1241919"/>
              <a:gd name="connsiteX2" fmla="*/ 0 w 9144000"/>
              <a:gd name="connsiteY2" fmla="*/ 1061919 h 1241919"/>
              <a:gd name="connsiteX3" fmla="*/ 1762992 w 9144000"/>
              <a:gd name="connsiteY3" fmla="*/ 1061919 h 1241919"/>
              <a:gd name="connsiteX4" fmla="*/ 4572000 w 9144000"/>
              <a:gd name="connsiteY4" fmla="*/ 0 h 1241919"/>
              <a:gd name="connsiteX5" fmla="*/ 7381007 w 9144000"/>
              <a:gd name="connsiteY5" fmla="*/ 1061919 h 1241919"/>
              <a:gd name="connsiteX6" fmla="*/ 9144000 w 9144000"/>
              <a:gd name="connsiteY6" fmla="*/ 1061919 h 1241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241919">
                <a:moveTo>
                  <a:pt x="9144000" y="1241919"/>
                </a:moveTo>
                <a:lnTo>
                  <a:pt x="0" y="1241919"/>
                </a:lnTo>
                <a:lnTo>
                  <a:pt x="0" y="1061919"/>
                </a:lnTo>
                <a:lnTo>
                  <a:pt x="1762992" y="1061919"/>
                </a:lnTo>
                <a:lnTo>
                  <a:pt x="4572000" y="0"/>
                </a:lnTo>
                <a:lnTo>
                  <a:pt x="7381007" y="1061919"/>
                </a:lnTo>
                <a:lnTo>
                  <a:pt x="9144000" y="1061919"/>
                </a:lnTo>
                <a:close/>
              </a:path>
            </a:pathLst>
          </a:cu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44038" name="矩形 5"/>
          <p:cNvSpPr>
            <a:spLocks noChangeArrowheads="1"/>
          </p:cNvSpPr>
          <p:nvPr/>
        </p:nvSpPr>
        <p:spPr bwMode="auto">
          <a:xfrm>
            <a:off x="3371850" y="115888"/>
            <a:ext cx="2393950"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eaLnBrk="1" hangingPunct="1">
              <a:buFont typeface="Arial" panose="020B0604020202020204" pitchFamily="34" charset="0"/>
              <a:buNone/>
            </a:pPr>
            <a:r>
              <a:rPr lang="en-US" altLang="zh-CN" sz="3500" b="1" dirty="0">
                <a:solidFill>
                  <a:schemeClr val="bg1"/>
                </a:solidFill>
                <a:latin typeface="微软雅黑" panose="020B0503020204020204" pitchFamily="34" charset="-122"/>
                <a:ea typeface="微软雅黑" panose="020B0503020204020204" pitchFamily="34" charset="-122"/>
              </a:rPr>
              <a:t>CONTENS</a:t>
            </a:r>
            <a:endParaRPr lang="zh-CN" altLang="en-US" sz="3500" dirty="0">
              <a:solidFill>
                <a:schemeClr val="bg1"/>
              </a:solidFill>
            </a:endParaRPr>
          </a:p>
        </p:txBody>
      </p:sp>
      <p:grpSp>
        <p:nvGrpSpPr>
          <p:cNvPr id="44039" name="组合 66"/>
          <p:cNvGrpSpPr>
            <a:grpSpLocks noChangeAspect="1"/>
          </p:cNvGrpSpPr>
          <p:nvPr/>
        </p:nvGrpSpPr>
        <p:grpSpPr bwMode="auto">
          <a:xfrm>
            <a:off x="6867525" y="3800475"/>
            <a:ext cx="1260475" cy="1260475"/>
            <a:chOff x="1174779" y="3359349"/>
            <a:chExt cx="1800000" cy="1800001"/>
          </a:xfrm>
        </p:grpSpPr>
        <p:grpSp>
          <p:nvGrpSpPr>
            <p:cNvPr id="44076" name="组合 67"/>
            <p:cNvGrpSpPr>
              <a:grpSpLocks/>
            </p:cNvGrpSpPr>
            <p:nvPr/>
          </p:nvGrpSpPr>
          <p:grpSpPr bwMode="auto">
            <a:xfrm>
              <a:off x="1174779" y="3359349"/>
              <a:ext cx="1800000" cy="1800001"/>
              <a:chOff x="6250980" y="3660482"/>
              <a:chExt cx="1800000" cy="1800001"/>
            </a:xfrm>
          </p:grpSpPr>
          <p:sp>
            <p:nvSpPr>
              <p:cNvPr id="69" name="椭圆 68"/>
              <p:cNvSpPr/>
              <p:nvPr/>
            </p:nvSpPr>
            <p:spPr>
              <a:xfrm>
                <a:off x="6250980" y="3660482"/>
                <a:ext cx="1800000" cy="1800001"/>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70" name="椭圆 69"/>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grpSp>
        <p:sp>
          <p:nvSpPr>
            <p:cNvPr id="71" name="椭圆 70"/>
            <p:cNvSpPr/>
            <p:nvPr/>
          </p:nvSpPr>
          <p:spPr>
            <a:xfrm>
              <a:off x="1354779" y="3539349"/>
              <a:ext cx="1440000" cy="1440000"/>
            </a:xfrm>
            <a:prstGeom prst="ellipse">
              <a:avLst/>
            </a:prstGeom>
            <a:solidFill>
              <a:srgbClr val="5D9FC1"/>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grpSp>
      <p:grpSp>
        <p:nvGrpSpPr>
          <p:cNvPr id="44040" name="组合 71"/>
          <p:cNvGrpSpPr>
            <a:grpSpLocks noChangeAspect="1"/>
          </p:cNvGrpSpPr>
          <p:nvPr/>
        </p:nvGrpSpPr>
        <p:grpSpPr bwMode="auto">
          <a:xfrm>
            <a:off x="7275513" y="2511425"/>
            <a:ext cx="576262" cy="574675"/>
            <a:chOff x="1174779" y="3359349"/>
            <a:chExt cx="1800000" cy="1800001"/>
          </a:xfrm>
        </p:grpSpPr>
        <p:grpSp>
          <p:nvGrpSpPr>
            <p:cNvPr id="44068" name="组合 72"/>
            <p:cNvGrpSpPr>
              <a:grpSpLocks/>
            </p:cNvGrpSpPr>
            <p:nvPr/>
          </p:nvGrpSpPr>
          <p:grpSpPr bwMode="auto">
            <a:xfrm>
              <a:off x="1174779" y="3359349"/>
              <a:ext cx="1800000" cy="1800001"/>
              <a:chOff x="6250980" y="3660482"/>
              <a:chExt cx="1800000" cy="1800001"/>
            </a:xfrm>
          </p:grpSpPr>
          <p:sp>
            <p:nvSpPr>
              <p:cNvPr id="74" name="椭圆 73"/>
              <p:cNvSpPr/>
              <p:nvPr/>
            </p:nvSpPr>
            <p:spPr>
              <a:xfrm>
                <a:off x="6250980" y="3660482"/>
                <a:ext cx="1800000" cy="1800001"/>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75" name="椭圆 74"/>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grpSp>
        <p:sp>
          <p:nvSpPr>
            <p:cNvPr id="76" name="椭圆 75"/>
            <p:cNvSpPr/>
            <p:nvPr/>
          </p:nvSpPr>
          <p:spPr>
            <a:xfrm>
              <a:off x="1354779" y="3539349"/>
              <a:ext cx="1440000" cy="1440000"/>
            </a:xfrm>
            <a:prstGeom prst="ellipse">
              <a:avLst/>
            </a:prstGeom>
            <a:solidFill>
              <a:srgbClr val="183A6A"/>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grpSp>
      <p:grpSp>
        <p:nvGrpSpPr>
          <p:cNvPr id="44041" name="组合 76"/>
          <p:cNvGrpSpPr>
            <a:grpSpLocks/>
          </p:cNvGrpSpPr>
          <p:nvPr/>
        </p:nvGrpSpPr>
        <p:grpSpPr bwMode="auto">
          <a:xfrm>
            <a:off x="5638800" y="2659063"/>
            <a:ext cx="1979613" cy="1979612"/>
            <a:chOff x="6250980" y="3660482"/>
            <a:chExt cx="1800000" cy="1800001"/>
          </a:xfrm>
        </p:grpSpPr>
        <p:sp>
          <p:nvSpPr>
            <p:cNvPr id="78" name="椭圆 77"/>
            <p:cNvSpPr/>
            <p:nvPr/>
          </p:nvSpPr>
          <p:spPr>
            <a:xfrm>
              <a:off x="6250980" y="3660482"/>
              <a:ext cx="1800000" cy="1800001"/>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79" name="椭圆 78"/>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grpSp>
      <p:sp>
        <p:nvSpPr>
          <p:cNvPr id="80" name="椭圆 79"/>
          <p:cNvSpPr/>
          <p:nvPr/>
        </p:nvSpPr>
        <p:spPr>
          <a:xfrm>
            <a:off x="5782276" y="2802712"/>
            <a:ext cx="1692000" cy="1692000"/>
          </a:xfrm>
          <a:prstGeom prst="ellipse">
            <a:avLst/>
          </a:prstGeom>
          <a:solidFill>
            <a:srgbClr val="0070C0"/>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grpSp>
        <p:nvGrpSpPr>
          <p:cNvPr id="44045" name="组合 80"/>
          <p:cNvGrpSpPr>
            <a:grpSpLocks noChangeAspect="1"/>
          </p:cNvGrpSpPr>
          <p:nvPr/>
        </p:nvGrpSpPr>
        <p:grpSpPr bwMode="auto">
          <a:xfrm>
            <a:off x="5370513" y="1976438"/>
            <a:ext cx="1042987" cy="1042987"/>
            <a:chOff x="1174779" y="3359349"/>
            <a:chExt cx="1800000" cy="1800001"/>
          </a:xfrm>
        </p:grpSpPr>
        <p:grpSp>
          <p:nvGrpSpPr>
            <p:cNvPr id="44056" name="组合 81"/>
            <p:cNvGrpSpPr>
              <a:grpSpLocks/>
            </p:cNvGrpSpPr>
            <p:nvPr/>
          </p:nvGrpSpPr>
          <p:grpSpPr bwMode="auto">
            <a:xfrm>
              <a:off x="1174779" y="3359349"/>
              <a:ext cx="1800000" cy="1800001"/>
              <a:chOff x="6250980" y="3660482"/>
              <a:chExt cx="1800000" cy="1800001"/>
            </a:xfrm>
          </p:grpSpPr>
          <p:sp>
            <p:nvSpPr>
              <p:cNvPr id="83" name="椭圆 82"/>
              <p:cNvSpPr/>
              <p:nvPr/>
            </p:nvSpPr>
            <p:spPr>
              <a:xfrm>
                <a:off x="6250980" y="3660482"/>
                <a:ext cx="1800000" cy="1800001"/>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84" name="椭圆 83"/>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grpSp>
        <p:sp>
          <p:nvSpPr>
            <p:cNvPr id="85" name="椭圆 84"/>
            <p:cNvSpPr/>
            <p:nvPr/>
          </p:nvSpPr>
          <p:spPr>
            <a:xfrm>
              <a:off x="1354779" y="3539349"/>
              <a:ext cx="1440000" cy="1440000"/>
            </a:xfrm>
            <a:prstGeom prst="ellipse">
              <a:avLst/>
            </a:prstGeom>
            <a:solidFill>
              <a:srgbClr val="16B6CC"/>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grpSp>
      <p:grpSp>
        <p:nvGrpSpPr>
          <p:cNvPr id="44046" name="组合 85"/>
          <p:cNvGrpSpPr>
            <a:grpSpLocks noChangeAspect="1"/>
          </p:cNvGrpSpPr>
          <p:nvPr/>
        </p:nvGrpSpPr>
        <p:grpSpPr bwMode="auto">
          <a:xfrm>
            <a:off x="5305425" y="4235450"/>
            <a:ext cx="647700" cy="647700"/>
            <a:chOff x="1174779" y="3359349"/>
            <a:chExt cx="1800000" cy="1800001"/>
          </a:xfrm>
        </p:grpSpPr>
        <p:grpSp>
          <p:nvGrpSpPr>
            <p:cNvPr id="44048" name="组合 86"/>
            <p:cNvGrpSpPr>
              <a:grpSpLocks/>
            </p:cNvGrpSpPr>
            <p:nvPr/>
          </p:nvGrpSpPr>
          <p:grpSpPr bwMode="auto">
            <a:xfrm>
              <a:off x="1174779" y="3359349"/>
              <a:ext cx="1800000" cy="1800001"/>
              <a:chOff x="6250980" y="3660482"/>
              <a:chExt cx="1800000" cy="1800001"/>
            </a:xfrm>
          </p:grpSpPr>
          <p:sp>
            <p:nvSpPr>
              <p:cNvPr id="88" name="椭圆 87"/>
              <p:cNvSpPr/>
              <p:nvPr/>
            </p:nvSpPr>
            <p:spPr>
              <a:xfrm>
                <a:off x="6250980" y="3660482"/>
                <a:ext cx="1800000" cy="1800001"/>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89" name="椭圆 88"/>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grpSp>
        <p:sp>
          <p:nvSpPr>
            <p:cNvPr id="90" name="椭圆 89"/>
            <p:cNvSpPr/>
            <p:nvPr/>
          </p:nvSpPr>
          <p:spPr>
            <a:xfrm>
              <a:off x="1354779" y="3539349"/>
              <a:ext cx="1440000" cy="1440000"/>
            </a:xfrm>
            <a:prstGeom prst="ellipse">
              <a:avLst/>
            </a:prstGeom>
            <a:solidFill>
              <a:schemeClr val="bg1">
                <a:lumMod val="75000"/>
              </a:schemeClr>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grpSp>
      <p:grpSp>
        <p:nvGrpSpPr>
          <p:cNvPr id="91" name="组合 90"/>
          <p:cNvGrpSpPr>
            <a:grpSpLocks noChangeAspect="1"/>
          </p:cNvGrpSpPr>
          <p:nvPr/>
        </p:nvGrpSpPr>
        <p:grpSpPr>
          <a:xfrm>
            <a:off x="6245768" y="3251127"/>
            <a:ext cx="876025" cy="900000"/>
            <a:chOff x="3976261" y="3892343"/>
            <a:chExt cx="326182" cy="335109"/>
          </a:xfrm>
          <a:solidFill>
            <a:schemeClr val="bg1"/>
          </a:solidFill>
        </p:grpSpPr>
        <p:sp>
          <p:nvSpPr>
            <p:cNvPr id="92" name="六边形 91"/>
            <p:cNvSpPr/>
            <p:nvPr/>
          </p:nvSpPr>
          <p:spPr>
            <a:xfrm>
              <a:off x="3976261" y="3892343"/>
              <a:ext cx="122099" cy="106837"/>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93" name="六边形 92"/>
            <p:cNvSpPr/>
            <p:nvPr/>
          </p:nvSpPr>
          <p:spPr>
            <a:xfrm>
              <a:off x="3976261" y="4005288"/>
              <a:ext cx="122099" cy="106837"/>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94" name="六边形 93"/>
            <p:cNvSpPr/>
            <p:nvPr/>
          </p:nvSpPr>
          <p:spPr>
            <a:xfrm>
              <a:off x="3976261" y="4120615"/>
              <a:ext cx="122099" cy="106837"/>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95" name="六边形 94"/>
            <p:cNvSpPr/>
            <p:nvPr/>
          </p:nvSpPr>
          <p:spPr>
            <a:xfrm>
              <a:off x="4078302" y="3945761"/>
              <a:ext cx="122099" cy="106837"/>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96" name="六边形 95"/>
            <p:cNvSpPr/>
            <p:nvPr/>
          </p:nvSpPr>
          <p:spPr>
            <a:xfrm>
              <a:off x="4078302" y="4060570"/>
              <a:ext cx="122099" cy="106837"/>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97" name="六边形 96"/>
            <p:cNvSpPr/>
            <p:nvPr/>
          </p:nvSpPr>
          <p:spPr>
            <a:xfrm>
              <a:off x="4180344" y="4003942"/>
              <a:ext cx="122099" cy="106837"/>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gr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二、恒定磁场基本方程</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分界面上的衔接条件</a:t>
            </a:r>
          </a:p>
        </p:txBody>
      </p:sp>
      <p:sp>
        <p:nvSpPr>
          <p:cNvPr id="4" name="文本框 3">
            <a:extLst>
              <a:ext uri="{FF2B5EF4-FFF2-40B4-BE49-F238E27FC236}">
                <a16:creationId xmlns:a16="http://schemas.microsoft.com/office/drawing/2014/main" id="{F75FB7F1-7F3F-40BC-BC07-BC5A572A635A}"/>
              </a:ext>
            </a:extLst>
          </p:cNvPr>
          <p:cNvSpPr txBox="1"/>
          <p:nvPr/>
        </p:nvSpPr>
        <p:spPr>
          <a:xfrm>
            <a:off x="968490" y="1002052"/>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rPr>
              <a:t>（二）例题分析</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7AF114-7D8C-4438-A65E-37761FF94922}"/>
                  </a:ext>
                </a:extLst>
              </p:cNvPr>
              <p:cNvSpPr txBox="1"/>
              <p:nvPr/>
            </p:nvSpPr>
            <p:spPr>
              <a:xfrm>
                <a:off x="527900" y="1309688"/>
                <a:ext cx="7956223" cy="1894749"/>
              </a:xfrm>
              <a:prstGeom prst="rect">
                <a:avLst/>
              </a:prstGeom>
              <a:noFill/>
            </p:spPr>
            <p:txBody>
              <a:bodyPr wrap="square" rtlCol="0">
                <a:spAutoFit/>
              </a:bodyPr>
              <a:lstStyle/>
              <a:p>
                <a:pPr indent="4572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3</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）讨论</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拓展习题：如图</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3-10</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所示，已知钢在某种磁饱和情况下，磁导率为</a:t>
                </a:r>
                <a14:m>
                  <m:oMath xmlns:m="http://schemas.openxmlformats.org/officeDocument/2006/math">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m:t>
                        </m:r>
                      </m:sub>
                    </m:sSub>
                  </m:oMath>
                </a14:m>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=2000</a:t>
                </a:r>
                <a14:m>
                  <m:oMath xmlns:m="http://schemas.openxmlformats.org/officeDocument/2006/math">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sub>
                    </m:sSub>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，当钢中的磁感应强度</a:t>
                </a:r>
                <a14:m>
                  <m:oMath xmlns:m="http://schemas.openxmlformats.org/officeDocument/2006/math">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=0.5×</m:t>
                    </m:r>
                    <m:sSup>
                      <m:sSup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10</m:t>
                        </m:r>
                      </m:e>
                      <m:sup>
                        <m:r>
                          <a:rPr lang="zh-CN" altLang="en-US" sz="1600" i="1" kern="100">
                            <a:latin typeface="Cambria Math" panose="02040503050406030204" pitchFamily="18" charset="0"/>
                            <a:ea typeface="微软雅黑" panose="020B0503020204020204" pitchFamily="34" charset="-122"/>
                            <a:cs typeface="微软雅黑" panose="020B0503020204020204" pitchFamily="34" charset="-122"/>
                          </a:rPr>
                          <m: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600" kern="100">
                        <a:latin typeface="Cambria Math" panose="02040503050406030204" pitchFamily="18" charset="0"/>
                        <a:ea typeface="宋体" panose="02010600030101010101" pitchFamily="2" charset="-122"/>
                        <a:cs typeface="Times New Roman" panose="02020603050405020304" pitchFamily="18" charset="0"/>
                      </a:rPr>
                      <m:t> </m:t>
                    </m:r>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T</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=75°</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时，试求此时磁力线由钢进入自由空间一侧后，磁感应强度</a:t>
                </a:r>
                <a14:m>
                  <m:oMath xmlns:m="http://schemas.openxmlformats.org/officeDocument/2006/math">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的大小及</a:t>
                </a:r>
                <a14:m>
                  <m:oMath xmlns:m="http://schemas.openxmlformats.org/officeDocument/2006/math">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与法线的夹角</a:t>
                </a:r>
                <a14:m>
                  <m:oMath xmlns:m="http://schemas.openxmlformats.org/officeDocument/2006/math">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pPr>
                <a:endParaRPr lang="en-US" altLang="zh-CN" sz="1600" b="1"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5B7AF114-7D8C-4438-A65E-37761FF94922}"/>
                  </a:ext>
                </a:extLst>
              </p:cNvPr>
              <p:cNvSpPr txBox="1">
                <a:spLocks noRot="1" noChangeAspect="1" noMove="1" noResize="1" noEditPoints="1" noAdjustHandles="1" noChangeArrowheads="1" noChangeShapeType="1" noTextEdit="1"/>
              </p:cNvSpPr>
              <p:nvPr/>
            </p:nvSpPr>
            <p:spPr>
              <a:xfrm>
                <a:off x="527900" y="1309688"/>
                <a:ext cx="7956223" cy="1894749"/>
              </a:xfrm>
              <a:prstGeom prst="rect">
                <a:avLst/>
              </a:prstGeom>
              <a:blipFill>
                <a:blip r:embed="rId3"/>
                <a:stretch>
                  <a:fillRect l="-460"/>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20</a:t>
            </a:fld>
            <a:endParaRPr lang="zh-CN" dirty="0"/>
          </a:p>
        </p:txBody>
      </p:sp>
      <p:sp>
        <p:nvSpPr>
          <p:cNvPr id="9" name="矩形 8">
            <a:extLst>
              <a:ext uri="{FF2B5EF4-FFF2-40B4-BE49-F238E27FC236}">
                <a16:creationId xmlns:a16="http://schemas.microsoft.com/office/drawing/2014/main" id="{7352E883-61A6-43F2-856C-555D228C5C74}"/>
              </a:ext>
            </a:extLst>
          </p:cNvPr>
          <p:cNvSpPr/>
          <p:nvPr/>
        </p:nvSpPr>
        <p:spPr>
          <a:xfrm>
            <a:off x="7107361" y="5038890"/>
            <a:ext cx="723275" cy="307777"/>
          </a:xfrm>
          <a:prstGeom prst="rect">
            <a:avLst/>
          </a:prstGeom>
        </p:spPr>
        <p:txBody>
          <a:bodyPr wrap="square">
            <a:spAutoFit/>
          </a:bodyPr>
          <a:lstStyle/>
          <a:p>
            <a:r>
              <a:rPr lang="zh-CN" altLang="zh-CN" sz="14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1400" dirty="0">
                <a:latin typeface="Times New Roman" panose="02020603050405020304" pitchFamily="18" charset="0"/>
                <a:ea typeface="宋体" panose="02010600030101010101" pitchFamily="2" charset="-122"/>
              </a:rPr>
              <a:t>3-10</a:t>
            </a:r>
            <a:endParaRPr lang="zh-CN" altLang="en-US" sz="1400" dirty="0"/>
          </a:p>
        </p:txBody>
      </p:sp>
      <p:pic>
        <p:nvPicPr>
          <p:cNvPr id="10" name="图片 9">
            <a:extLst>
              <a:ext uri="{FF2B5EF4-FFF2-40B4-BE49-F238E27FC236}">
                <a16:creationId xmlns:a16="http://schemas.microsoft.com/office/drawing/2014/main" id="{B859C0D2-FE12-42C3-8AFC-4B3DE874C62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321898" y="2903801"/>
            <a:ext cx="2294202" cy="2103204"/>
          </a:xfrm>
          <a:prstGeom prst="rect">
            <a:avLst/>
          </a:prstGeom>
          <a:noFill/>
          <a:ln>
            <a:noFill/>
          </a:ln>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479F35C0-73BE-4004-86C9-29B31486A204}"/>
                  </a:ext>
                </a:extLst>
              </p:cNvPr>
              <p:cNvSpPr txBox="1"/>
              <p:nvPr/>
            </p:nvSpPr>
            <p:spPr>
              <a:xfrm>
                <a:off x="527899" y="2765669"/>
                <a:ext cx="5908411" cy="3385414"/>
              </a:xfrm>
              <a:prstGeom prst="rect">
                <a:avLst/>
              </a:prstGeom>
              <a:noFill/>
            </p:spPr>
            <p:txBody>
              <a:bodyPr wrap="square" rtlCol="0">
                <a:spAutoFit/>
              </a:bodyPr>
              <a:lstStyle/>
              <a:p>
                <a:pPr indent="457200">
                  <a:lnSpc>
                    <a:spcPct val="150000"/>
                  </a:lnSpc>
                  <a:spcAft>
                    <a:spcPts val="0"/>
                  </a:spcAft>
                </a:pPr>
                <a:r>
                  <a:rPr lang="zh-CN" altLang="en-US" sz="1600" b="1" kern="100" dirty="0">
                    <a:cs typeface="Times New Roman" panose="02020603050405020304" pitchFamily="18" charset="0"/>
                  </a:rPr>
                  <a:t>答</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当两种媒质均为各向同性且分界面上无电流线密度时</a:t>
                </a:r>
                <a14:m>
                  <m:oMath xmlns:m="http://schemas.openxmlformats.org/officeDocument/2006/math">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𝑩</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线和</a:t>
                </a:r>
                <a14:m>
                  <m:oMath xmlns:m="http://schemas.openxmlformats.org/officeDocument/2006/math">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𝑯</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线的折射规律为</a:t>
                </a:r>
              </a:p>
              <a:p>
                <a:pPr indent="457200">
                  <a:spcAft>
                    <a:spcPts val="0"/>
                  </a:spcAft>
                </a:pPr>
                <a14:m>
                  <m:oMathPara xmlns:m="http://schemas.openxmlformats.org/officeDocument/2006/math">
                    <m:oMathParaPr>
                      <m:jc m:val="centerGroup"/>
                    </m:oMathParaPr>
                    <m:oMath xmlns:m="http://schemas.openxmlformats.org/officeDocument/2006/math">
                      <m:f>
                        <m:f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fPr>
                        <m:num>
                          <m:func>
                            <m:func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funcPr>
                            <m:fName>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tan</m:t>
                              </m:r>
                            </m:fName>
                            <m:e>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1</m:t>
                                  </m:r>
                                </m:sub>
                              </m:sSub>
                            </m:e>
                          </m:func>
                        </m:num>
                        <m:den>
                          <m:func>
                            <m:func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funcPr>
                            <m:fName>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tan</m:t>
                              </m:r>
                            </m:fName>
                            <m:e>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2</m:t>
                                  </m:r>
                                </m:sub>
                              </m:sSub>
                            </m:e>
                          </m:func>
                        </m:den>
                      </m:f>
                      <m:r>
                        <a:rPr lang="en-US" altLang="zh-CN" sz="1600"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fPr>
                        <m:num>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1</m:t>
                              </m:r>
                            </m:sub>
                          </m:sSub>
                        </m:num>
                        <m:den>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2</m:t>
                              </m:r>
                            </m:sub>
                          </m:sSub>
                        </m:den>
                      </m:f>
                    </m:oMath>
                  </m:oMathPara>
                </a14:m>
                <a:endParaRPr lang="zh-CN"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分别为媒质</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和媒质</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中磁感应线与法线的夹角</a:t>
                </a:r>
              </a:p>
              <a:p>
                <a:pPr indent="457200">
                  <a:spcAft>
                    <a:spcPts val="0"/>
                  </a:spcAft>
                </a:pPr>
                <a14:m>
                  <m:oMathPara xmlns:m="http://schemas.openxmlformats.org/officeDocument/2006/math">
                    <m:oMathParaPr>
                      <m:jc m:val="centerGroup"/>
                    </m:oMathParaPr>
                    <m:oMath xmlns:m="http://schemas.openxmlformats.org/officeDocument/2006/math">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m:t>
                      </m:r>
                      <m:func>
                        <m:func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funcPr>
                        <m:fName>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arctan</m:t>
                          </m:r>
                        </m:fName>
                        <m:e>
                          <m:d>
                            <m:d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dPr>
                            <m:e>
                              <m:f>
                                <m:f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fPr>
                                <m:num>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2</m:t>
                                      </m:r>
                                    </m:sub>
                                  </m:sSub>
                                </m:num>
                                <m:den>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1</m:t>
                                      </m:r>
                                    </m:sub>
                                  </m:sSub>
                                </m:den>
                              </m:f>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func>
                                    <m:func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funcPr>
                                    <m:fName>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tan</m:t>
                                      </m:r>
                                    </m:fName>
                                    <m:e>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θ</m:t>
                                      </m:r>
                                    </m:e>
                                  </m:func>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1</m:t>
                                  </m:r>
                                </m:sub>
                              </m:sSub>
                            </m:e>
                          </m:d>
                        </m:e>
                      </m:func>
                      <m:r>
                        <a:rPr lang="en-US" altLang="zh-CN" sz="1600" kern="100">
                          <a:latin typeface="Cambria Math" panose="02040503050406030204" pitchFamily="18" charset="0"/>
                          <a:ea typeface="宋体" panose="02010600030101010101" pitchFamily="2" charset="-122"/>
                          <a:cs typeface="Times New Roman" panose="02020603050405020304" pitchFamily="18" charset="0"/>
                        </a:rPr>
                        <m:t>=</m:t>
                      </m:r>
                      <m:func>
                        <m:func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funcPr>
                        <m:fName>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arctan</m:t>
                          </m:r>
                        </m:fName>
                        <m:e>
                          <m:d>
                            <m:d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dPr>
                            <m:e>
                              <m:f>
                                <m:f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fPr>
                                <m:num>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0</m:t>
                                      </m:r>
                                    </m:sub>
                                  </m:sSub>
                                </m:num>
                                <m:den>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1</m:t>
                                      </m:r>
                                    </m:sub>
                                  </m:sSub>
                                </m:den>
                              </m:f>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func>
                                    <m:func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funcPr>
                                    <m:fName>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tan</m:t>
                                      </m:r>
                                    </m:fName>
                                    <m:e>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θ</m:t>
                                      </m:r>
                                    </m:e>
                                  </m:func>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1</m:t>
                                  </m:r>
                                </m:sub>
                              </m:sSub>
                            </m:e>
                          </m:d>
                        </m:e>
                      </m:func>
                      <m:r>
                        <a:rPr lang="en-US" altLang="zh-CN" sz="1600" kern="100">
                          <a:latin typeface="Cambria Math" panose="02040503050406030204" pitchFamily="18" charset="0"/>
                          <a:ea typeface="宋体" panose="02010600030101010101" pitchFamily="2" charset="-122"/>
                          <a:cs typeface="Times New Roman" panose="02020603050405020304" pitchFamily="18" charset="0"/>
                        </a:rPr>
                        <m:t>=0.10</m:t>
                      </m:r>
                      <m:sSup>
                        <m:sSup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7</m:t>
                          </m:r>
                        </m:e>
                        <m:sup>
                          <m:r>
                            <a:rPr lang="en-US" altLang="zh-CN" sz="1600" kern="100">
                              <a:latin typeface="Cambria Math" panose="02040503050406030204" pitchFamily="18" charset="0"/>
                              <a:ea typeface="宋体" panose="02010600030101010101" pitchFamily="2" charset="-122"/>
                              <a:cs typeface="Times New Roman" panose="02020603050405020304" pitchFamily="18" charset="0"/>
                            </a:rPr>
                            <m:t>°</m:t>
                          </m:r>
                        </m:sup>
                      </m:sSup>
                    </m:oMath>
                  </m:oMathPara>
                </a14:m>
                <a:endParaRPr lang="zh-CN"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再由分界面上的衔接条件</a:t>
                </a:r>
                <a14:m>
                  <m:oMath xmlns:m="http://schemas.openxmlformats.org/officeDocument/2006/math">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1</m:t>
                        </m:r>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2</m:t>
                        </m:r>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sz="1600" b="0" i="0" kern="100" smtClean="0">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1</m:t>
                        </m:r>
                      </m:sub>
                    </m:sSub>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func>
                          <m:func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funcPr>
                          <m:fName>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cos</m:t>
                            </m:r>
                          </m:fName>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𝜃</m:t>
                            </m:r>
                          </m:e>
                        </m:func>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2</m:t>
                        </m:r>
                      </m:sub>
                    </m:sSub>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func>
                          <m:func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funcPr>
                          <m:fName>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cos</m:t>
                            </m:r>
                          </m:fName>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𝜃</m:t>
                            </m:r>
                          </m:e>
                        </m:func>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2</m:t>
                        </m:r>
                      </m:sub>
                    </m:sSub>
                  </m:oMath>
                </a14:m>
                <a:b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br>
                <a14:m>
                  <m:oMathPara xmlns:m="http://schemas.openxmlformats.org/officeDocument/2006/math">
                    <m:oMathParaPr>
                      <m:jc m:val="centerGroup"/>
                    </m:oMathParaPr>
                    <m:oMath xmlns:m="http://schemas.openxmlformats.org/officeDocument/2006/math">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1</m:t>
                          </m:r>
                        </m:sub>
                      </m:sSub>
                      <m:f>
                        <m:f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fPr>
                        <m:num>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func>
                                <m:func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funcPr>
                                <m:fName>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cos</m:t>
                                  </m:r>
                                </m:fName>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𝜃</m:t>
                                  </m:r>
                                </m:e>
                              </m:func>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1</m:t>
                              </m:r>
                            </m:sub>
                          </m:sSub>
                        </m:num>
                        <m:den>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func>
                                <m:func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funcPr>
                                <m:fName>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cos</m:t>
                                  </m:r>
                                </m:fName>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𝜃</m:t>
                                  </m:r>
                                </m:e>
                              </m:func>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2</m:t>
                              </m:r>
                            </m:sub>
                          </m:sSub>
                        </m:den>
                      </m:f>
                      <m:r>
                        <a:rPr lang="en-US" altLang="zh-CN" sz="1600" kern="100">
                          <a:latin typeface="Cambria Math" panose="02040503050406030204" pitchFamily="18" charset="0"/>
                          <a:ea typeface="宋体" panose="02010600030101010101" pitchFamily="2" charset="-122"/>
                          <a:cs typeface="Times New Roman" panose="02020603050405020304" pitchFamily="18" charset="0"/>
                        </a:rPr>
                        <m:t>=0.13×1</m:t>
                      </m:r>
                      <m:sSup>
                        <m:sSup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0</m:t>
                          </m:r>
                        </m:e>
                        <m:sup>
                          <m:r>
                            <a:rPr lang="en-US" altLang="zh-CN" sz="1600"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600" kern="100">
                          <a:latin typeface="Cambria Math" panose="02040503050406030204" pitchFamily="18" charset="0"/>
                          <a:ea typeface="宋体" panose="02010600030101010101" pitchFamily="2" charset="-122"/>
                          <a:cs typeface="Times New Roman" panose="02020603050405020304" pitchFamily="18" charset="0"/>
                        </a:rPr>
                        <m:t> </m:t>
                      </m:r>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T</m:t>
                      </m:r>
                    </m:oMath>
                  </m:oMathPara>
                </a14:m>
                <a:endParaRPr lang="zh-CN" altLang="zh-CN" sz="1600"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7" name="文本框 6">
                <a:extLst>
                  <a:ext uri="{FF2B5EF4-FFF2-40B4-BE49-F238E27FC236}">
                    <a16:creationId xmlns:a16="http://schemas.microsoft.com/office/drawing/2014/main" id="{479F35C0-73BE-4004-86C9-29B31486A204}"/>
                  </a:ext>
                </a:extLst>
              </p:cNvPr>
              <p:cNvSpPr txBox="1">
                <a:spLocks noRot="1" noChangeAspect="1" noMove="1" noResize="1" noEditPoints="1" noAdjustHandles="1" noChangeArrowheads="1" noChangeShapeType="1" noTextEdit="1"/>
              </p:cNvSpPr>
              <p:nvPr/>
            </p:nvSpPr>
            <p:spPr>
              <a:xfrm>
                <a:off x="527899" y="2765669"/>
                <a:ext cx="5908411" cy="3385414"/>
              </a:xfrm>
              <a:prstGeom prst="rect">
                <a:avLst/>
              </a:prstGeom>
              <a:blipFill>
                <a:blip r:embed="rId5"/>
                <a:stretch>
                  <a:fillRect l="-6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0248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二、恒定磁场基本方程</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分界面上的衔接条件</a:t>
            </a:r>
          </a:p>
        </p:txBody>
      </p:sp>
      <p:sp>
        <p:nvSpPr>
          <p:cNvPr id="4" name="文本框 3">
            <a:extLst>
              <a:ext uri="{FF2B5EF4-FFF2-40B4-BE49-F238E27FC236}">
                <a16:creationId xmlns:a16="http://schemas.microsoft.com/office/drawing/2014/main" id="{F75FB7F1-7F3F-40BC-BC07-BC5A572A635A}"/>
              </a:ext>
            </a:extLst>
          </p:cNvPr>
          <p:cNvSpPr txBox="1"/>
          <p:nvPr/>
        </p:nvSpPr>
        <p:spPr>
          <a:xfrm>
            <a:off x="1065229" y="1125022"/>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cs typeface="+mj-cs"/>
              </a:rPr>
              <a:t>（三）小结</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7AF114-7D8C-4438-A65E-37761FF94922}"/>
                  </a:ext>
                </a:extLst>
              </p:cNvPr>
              <p:cNvSpPr txBox="1"/>
              <p:nvPr/>
            </p:nvSpPr>
            <p:spPr>
              <a:xfrm>
                <a:off x="527900" y="1494635"/>
                <a:ext cx="7956223" cy="4851008"/>
              </a:xfrm>
              <a:prstGeom prst="rect">
                <a:avLst/>
              </a:prstGeom>
              <a:noFill/>
            </p:spPr>
            <p:txBody>
              <a:bodyPr wrap="square" rtlCol="0">
                <a:spAutoFit/>
              </a:bodyPr>
              <a:lstStyle/>
              <a:p>
                <a:pPr indent="457200">
                  <a:lnSpc>
                    <a:spcPct val="150000"/>
                  </a:lnSpc>
                  <a:spcAft>
                    <a:spcPts val="0"/>
                  </a:spcAft>
                </a:pP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恒定磁场的基本方程</a:t>
                </a:r>
              </a:p>
              <a:p>
                <a:pPr indent="4572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基本方程的积分形式</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nary>
                      <m:naryPr>
                        <m:chr m:val="∯"/>
                        <m:supHide m:val="on"/>
                        <m:ctrlPr>
                          <a:rPr lang="zh-CN" altLang="zh-CN" sz="1600" i="1" kern="100">
                            <a:latin typeface="Cambria Math" panose="02040503050406030204" pitchFamily="18" charset="0"/>
                          </a:rPr>
                        </m:ctrlPr>
                      </m:naryPr>
                      <m:sub>
                        <m:r>
                          <a:rPr lang="en-US" altLang="zh-CN" sz="1600" kern="100">
                            <a:latin typeface="Cambria Math" panose="02040503050406030204" pitchFamily="18" charset="0"/>
                          </a:rPr>
                          <m:t>𝑆</m:t>
                        </m:r>
                      </m:sub>
                      <m:sup/>
                      <m:e>
                        <m:r>
                          <a:rPr lang="en-US" altLang="zh-CN" sz="1600" kern="100">
                            <a:latin typeface="Cambria Math" panose="02040503050406030204" pitchFamily="18" charset="0"/>
                          </a:rPr>
                          <m:t>𝑩</m:t>
                        </m:r>
                      </m:e>
                    </m:nary>
                    <m:r>
                      <a:rPr lang="zh-CN" altLang="zh-CN" sz="1600" kern="100">
                        <a:latin typeface="Cambria Math" panose="02040503050406030204" pitchFamily="18" charset="0"/>
                      </a:rPr>
                      <m:t>⋅</m:t>
                    </m:r>
                    <m:r>
                      <m:rPr>
                        <m:sty m:val="p"/>
                      </m:rPr>
                      <a:rPr lang="en-US" altLang="zh-CN" sz="1600" kern="100">
                        <a:latin typeface="Cambria Math" panose="02040503050406030204" pitchFamily="18" charset="0"/>
                      </a:rPr>
                      <m:t>d</m:t>
                    </m:r>
                    <m:r>
                      <a:rPr lang="en-US" altLang="zh-CN" sz="1600" kern="100">
                        <a:latin typeface="Cambria Math" panose="02040503050406030204" pitchFamily="18" charset="0"/>
                      </a:rPr>
                      <m:t>𝑺</m:t>
                    </m:r>
                    <m:r>
                      <a:rPr lang="en-US" altLang="zh-CN" sz="1600" kern="100">
                        <a:latin typeface="Cambria Math" panose="02040503050406030204" pitchFamily="18" charset="0"/>
                      </a:rPr>
                      <m:t>=0    </m:t>
                    </m:r>
                    <m:nary>
                      <m:naryPr>
                        <m:chr m:val="∮"/>
                        <m:supHide m:val="on"/>
                        <m:ctrlPr>
                          <a:rPr lang="zh-CN" altLang="zh-CN" sz="1600" i="1" kern="100">
                            <a:latin typeface="Cambria Math" panose="02040503050406030204" pitchFamily="18" charset="0"/>
                          </a:rPr>
                        </m:ctrlPr>
                      </m:naryPr>
                      <m:sub>
                        <m:r>
                          <a:rPr lang="en-US" altLang="zh-CN" sz="1600" kern="100">
                            <a:latin typeface="Cambria Math" panose="02040503050406030204" pitchFamily="18" charset="0"/>
                          </a:rPr>
                          <m:t>𝑙</m:t>
                        </m:r>
                      </m:sub>
                      <m:sup/>
                      <m:e>
                        <m:r>
                          <a:rPr lang="en-US" altLang="zh-CN" sz="1600" kern="100">
                            <a:latin typeface="Cambria Math" panose="02040503050406030204" pitchFamily="18" charset="0"/>
                          </a:rPr>
                          <m:t>𝑯</m:t>
                        </m:r>
                      </m:e>
                    </m:nary>
                    <m:r>
                      <a:rPr lang="zh-CN" altLang="zh-CN" sz="1600" kern="100">
                        <a:latin typeface="Cambria Math" panose="02040503050406030204" pitchFamily="18" charset="0"/>
                      </a:rPr>
                      <m:t>⋅</m:t>
                    </m:r>
                    <m:r>
                      <m:rPr>
                        <m:sty m:val="p"/>
                      </m:rPr>
                      <a:rPr lang="en-US" altLang="zh-CN" sz="1600" kern="100">
                        <a:latin typeface="Cambria Math" panose="02040503050406030204" pitchFamily="18" charset="0"/>
                      </a:rPr>
                      <m:t>d</m:t>
                    </m:r>
                    <m:r>
                      <a:rPr lang="en-US" altLang="zh-CN" sz="1600" kern="100">
                        <a:latin typeface="Cambria Math" panose="02040503050406030204" pitchFamily="18" charset="0"/>
                      </a:rPr>
                      <m:t>𝒍</m:t>
                    </m:r>
                    <m:r>
                      <a:rPr lang="en-US" altLang="zh-CN" sz="1600" kern="100">
                        <a:latin typeface="Cambria Math" panose="02040503050406030204" pitchFamily="18" charset="0"/>
                      </a:rPr>
                      <m:t>=</m:t>
                    </m:r>
                    <m:r>
                      <a:rPr lang="en-US" altLang="zh-CN" sz="1600" kern="100">
                        <a:latin typeface="Cambria Math" panose="02040503050406030204" pitchFamily="18" charset="0"/>
                      </a:rPr>
                      <m:t>𝐼</m:t>
                    </m:r>
                  </m:oMath>
                </a14:m>
                <a:endParaRPr lang="zh-CN"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基本方程的微分形式</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m:rPr>
                        <m:sty m:val="p"/>
                      </m:rPr>
                      <a:rPr lang="en-US" altLang="zh-CN" sz="1600" kern="100">
                        <a:latin typeface="Cambria Math" panose="02040503050406030204" pitchFamily="18" charset="0"/>
                      </a:rPr>
                      <m:t>∇</m:t>
                    </m:r>
                    <m:r>
                      <a:rPr lang="en-US" altLang="zh-CN" sz="1600" kern="100">
                        <a:latin typeface="Cambria Math" panose="02040503050406030204" pitchFamily="18" charset="0"/>
                      </a:rPr>
                      <m:t>⋅</m:t>
                    </m:r>
                    <m:r>
                      <a:rPr lang="en-US" altLang="zh-CN" sz="1600" kern="100">
                        <a:latin typeface="Cambria Math" panose="02040503050406030204" pitchFamily="18" charset="0"/>
                      </a:rPr>
                      <m:t>𝑩</m:t>
                    </m:r>
                    <m:r>
                      <a:rPr lang="en-US" altLang="zh-CN" sz="1600" kern="100">
                        <a:latin typeface="Cambria Math" panose="02040503050406030204" pitchFamily="18" charset="0"/>
                      </a:rPr>
                      <m:t>=0             </m:t>
                    </m:r>
                    <m:r>
                      <m:rPr>
                        <m:sty m:val="p"/>
                      </m:rPr>
                      <a:rPr lang="en-US" altLang="zh-CN" sz="1600" kern="100">
                        <a:latin typeface="Cambria Math" panose="02040503050406030204" pitchFamily="18" charset="0"/>
                      </a:rPr>
                      <m:t>∇</m:t>
                    </m:r>
                    <m:r>
                      <a:rPr lang="en-US" altLang="zh-CN" sz="1600" kern="100">
                        <a:latin typeface="Cambria Math" panose="02040503050406030204" pitchFamily="18" charset="0"/>
                      </a:rPr>
                      <m:t>×</m:t>
                    </m:r>
                    <m:r>
                      <a:rPr lang="en-US" altLang="zh-CN" sz="1600" kern="100">
                        <a:latin typeface="Cambria Math" panose="02040503050406030204" pitchFamily="18" charset="0"/>
                      </a:rPr>
                      <m:t>𝑯</m:t>
                    </m:r>
                    <m:r>
                      <a:rPr lang="en-US" altLang="zh-CN" sz="1600" kern="100">
                        <a:latin typeface="Cambria Math" panose="02040503050406030204" pitchFamily="18" charset="0"/>
                      </a:rPr>
                      <m:t>=</m:t>
                    </m:r>
                    <m:r>
                      <a:rPr lang="en-US" altLang="zh-CN" sz="1600" kern="100">
                        <a:latin typeface="Cambria Math" panose="02040503050406030204" pitchFamily="18" charset="0"/>
                      </a:rPr>
                      <m:t>𝑱</m:t>
                    </m:r>
                  </m:oMath>
                </a14:m>
                <a:endParaRPr lang="en-US"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spcAft>
                    <a:spcPts val="0"/>
                  </a:spcAft>
                </a:pP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分界面上的衔接条件</a:t>
                </a:r>
              </a:p>
              <a:p>
                <a:pPr indent="457200" algn="ctr">
                  <a:lnSpc>
                    <a:spcPct val="150000"/>
                  </a:lnSpc>
                  <a:spcAft>
                    <a:spcPts val="0"/>
                  </a:spcAft>
                </a:pPr>
                <a14:m>
                  <m:oMath xmlns:m="http://schemas.openxmlformats.org/officeDocument/2006/math">
                    <m:sSub>
                      <m:sSubPr>
                        <m:ctrlPr>
                          <a:rPr lang="zh-CN" altLang="zh-CN" sz="1600" i="1" kern="100">
                            <a:latin typeface="Cambria Math" panose="02040503050406030204" pitchFamily="18" charset="0"/>
                          </a:rPr>
                        </m:ctrlPr>
                      </m:sSubPr>
                      <m:e>
                        <m:r>
                          <a:rPr lang="en-US" altLang="zh-CN" sz="1600" kern="100">
                            <a:latin typeface="Cambria Math" panose="02040503050406030204" pitchFamily="18" charset="0"/>
                          </a:rPr>
                          <m:t>𝐵</m:t>
                        </m:r>
                      </m:e>
                      <m:sub>
                        <m:r>
                          <a:rPr lang="en-US" altLang="zh-CN" sz="1600" kern="100">
                            <a:latin typeface="Cambria Math" panose="02040503050406030204" pitchFamily="18" charset="0"/>
                          </a:rPr>
                          <m:t>2</m:t>
                        </m:r>
                        <m:r>
                          <a:rPr lang="en-US" altLang="zh-CN" sz="1600" kern="100">
                            <a:latin typeface="Cambria Math" panose="02040503050406030204" pitchFamily="18" charset="0"/>
                          </a:rPr>
                          <m:t>𝑛</m:t>
                        </m:r>
                      </m:sub>
                    </m:sSub>
                    <m:r>
                      <a:rPr lang="en-US" altLang="zh-CN" sz="1600" kern="100">
                        <a:latin typeface="Cambria Math" panose="02040503050406030204" pitchFamily="18" charset="0"/>
                      </a:rPr>
                      <m:t>−</m:t>
                    </m:r>
                    <m:sSub>
                      <m:sSubPr>
                        <m:ctrlPr>
                          <a:rPr lang="zh-CN" altLang="zh-CN" sz="1600" i="1" kern="100">
                            <a:latin typeface="Cambria Math" panose="02040503050406030204" pitchFamily="18" charset="0"/>
                          </a:rPr>
                        </m:ctrlPr>
                      </m:sSubPr>
                      <m:e>
                        <m:r>
                          <a:rPr lang="en-US" altLang="zh-CN" sz="1600" kern="100">
                            <a:latin typeface="Cambria Math" panose="02040503050406030204" pitchFamily="18" charset="0"/>
                          </a:rPr>
                          <m:t>𝐵</m:t>
                        </m:r>
                      </m:e>
                      <m:sub>
                        <m:r>
                          <a:rPr lang="en-US" altLang="zh-CN" sz="1600" kern="100">
                            <a:latin typeface="Cambria Math" panose="02040503050406030204" pitchFamily="18" charset="0"/>
                          </a:rPr>
                          <m:t>1</m:t>
                        </m:r>
                        <m:r>
                          <a:rPr lang="en-US" altLang="zh-CN" sz="1600" kern="100">
                            <a:latin typeface="Cambria Math" panose="02040503050406030204" pitchFamily="18" charset="0"/>
                          </a:rPr>
                          <m:t>𝑛</m:t>
                        </m:r>
                      </m:sub>
                    </m:sSub>
                    <m:r>
                      <a:rPr lang="en-US" altLang="zh-CN" sz="1600" kern="100">
                        <a:latin typeface="Cambria Math" panose="02040503050406030204" pitchFamily="18" charset="0"/>
                      </a:rPr>
                      <m:t>=0</m:t>
                    </m:r>
                  </m:oMath>
                </a14:m>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或 </a:t>
                </a:r>
                <a14:m>
                  <m:oMath xmlns:m="http://schemas.openxmlformats.org/officeDocument/2006/math">
                    <m:d>
                      <m:dPr>
                        <m:ctrlPr>
                          <a:rPr lang="zh-CN" altLang="zh-CN" sz="1600" i="1" kern="100">
                            <a:latin typeface="Cambria Math" panose="02040503050406030204" pitchFamily="18" charset="0"/>
                          </a:rPr>
                        </m:ctrlPr>
                      </m:dPr>
                      <m:e>
                        <m:sSub>
                          <m:sSubPr>
                            <m:ctrlPr>
                              <a:rPr lang="zh-CN" altLang="zh-CN" sz="1600" i="1" kern="100">
                                <a:latin typeface="Cambria Math" panose="02040503050406030204" pitchFamily="18" charset="0"/>
                              </a:rPr>
                            </m:ctrlPr>
                          </m:sSubPr>
                          <m:e>
                            <m:r>
                              <a:rPr lang="en-US" altLang="zh-CN" sz="1600" kern="100">
                                <a:latin typeface="Cambria Math" panose="02040503050406030204" pitchFamily="18" charset="0"/>
                              </a:rPr>
                              <m:t>𝑩</m:t>
                            </m:r>
                          </m:e>
                          <m:sub>
                            <m:r>
                              <a:rPr lang="en-US" altLang="zh-CN" sz="1600" kern="100">
                                <a:latin typeface="Cambria Math" panose="02040503050406030204" pitchFamily="18" charset="0"/>
                              </a:rPr>
                              <m:t>2</m:t>
                            </m:r>
                          </m:sub>
                        </m:sSub>
                        <m:r>
                          <a:rPr lang="en-US" altLang="zh-CN" sz="1600" kern="100">
                            <a:latin typeface="Cambria Math" panose="02040503050406030204" pitchFamily="18" charset="0"/>
                          </a:rPr>
                          <m:t>−</m:t>
                        </m:r>
                        <m:sSub>
                          <m:sSubPr>
                            <m:ctrlPr>
                              <a:rPr lang="zh-CN" altLang="zh-CN" sz="1600" i="1" kern="100">
                                <a:latin typeface="Cambria Math" panose="02040503050406030204" pitchFamily="18" charset="0"/>
                              </a:rPr>
                            </m:ctrlPr>
                          </m:sSubPr>
                          <m:e>
                            <m:r>
                              <a:rPr lang="en-US" altLang="zh-CN" sz="1600" kern="100">
                                <a:latin typeface="Cambria Math" panose="02040503050406030204" pitchFamily="18" charset="0"/>
                              </a:rPr>
                              <m:t>𝑩</m:t>
                            </m:r>
                          </m:e>
                          <m:sub>
                            <m:r>
                              <a:rPr lang="en-US" altLang="zh-CN" sz="1600" kern="100">
                                <a:latin typeface="Cambria Math" panose="02040503050406030204" pitchFamily="18" charset="0"/>
                              </a:rPr>
                              <m:t>1</m:t>
                            </m:r>
                          </m:sub>
                        </m:sSub>
                      </m:e>
                    </m:d>
                    <m:r>
                      <a:rPr lang="zh-CN" altLang="zh-CN" sz="1600" kern="100">
                        <a:latin typeface="Cambria Math" panose="02040503050406030204" pitchFamily="18" charset="0"/>
                      </a:rPr>
                      <m:t>⋅</m:t>
                    </m:r>
                    <m:sSub>
                      <m:sSubPr>
                        <m:ctrlPr>
                          <a:rPr lang="zh-CN" altLang="zh-CN" sz="1600" i="1" kern="100">
                            <a:latin typeface="Cambria Math" panose="02040503050406030204" pitchFamily="18" charset="0"/>
                          </a:rPr>
                        </m:ctrlPr>
                      </m:sSubPr>
                      <m:e>
                        <m:r>
                          <a:rPr lang="en-US" altLang="zh-CN" sz="1600" kern="100">
                            <a:latin typeface="Cambria Math" panose="02040503050406030204" pitchFamily="18" charset="0"/>
                          </a:rPr>
                          <m:t>𝒆</m:t>
                        </m:r>
                      </m:e>
                      <m:sub>
                        <m:r>
                          <a:rPr lang="en-US" altLang="zh-CN" sz="1600" kern="100">
                            <a:latin typeface="Cambria Math" panose="02040503050406030204" pitchFamily="18" charset="0"/>
                          </a:rPr>
                          <m:t>𝒏</m:t>
                        </m:r>
                      </m:sub>
                    </m:sSub>
                    <m:r>
                      <a:rPr lang="en-US" altLang="zh-CN" sz="1600" kern="100">
                        <a:latin typeface="Cambria Math" panose="02040503050406030204" pitchFamily="18" charset="0"/>
                      </a:rPr>
                      <m:t>=0</m:t>
                    </m:r>
                  </m:oMath>
                </a14:m>
                <a:endParaRPr lang="zh-CN"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indent="457200" algn="ctr">
                  <a:lnSpc>
                    <a:spcPct val="150000"/>
                  </a:lnSpc>
                  <a:spcAft>
                    <a:spcPts val="0"/>
                  </a:spcAft>
                </a:pPr>
                <a14:m>
                  <m:oMath xmlns:m="http://schemas.openxmlformats.org/officeDocument/2006/math">
                    <m:r>
                      <a:rPr lang="en-US" altLang="zh-CN" sz="1600" kern="100">
                        <a:latin typeface="Cambria Math" panose="02040503050406030204" pitchFamily="18" charset="0"/>
                      </a:rPr>
                      <m:t> </m:t>
                    </m:r>
                    <m:sSub>
                      <m:sSubPr>
                        <m:ctrlPr>
                          <a:rPr lang="zh-CN" altLang="zh-CN" sz="1600" i="1" kern="100">
                            <a:latin typeface="Cambria Math" panose="02040503050406030204" pitchFamily="18" charset="0"/>
                          </a:rPr>
                        </m:ctrlPr>
                      </m:sSubPr>
                      <m:e>
                        <m:r>
                          <a:rPr lang="en-US" altLang="zh-CN" sz="1600" kern="100">
                            <a:latin typeface="Cambria Math" panose="02040503050406030204" pitchFamily="18" charset="0"/>
                          </a:rPr>
                          <m:t> </m:t>
                        </m:r>
                        <m:r>
                          <a:rPr lang="en-US" altLang="zh-CN" sz="1600" kern="100">
                            <a:latin typeface="Cambria Math" panose="02040503050406030204" pitchFamily="18" charset="0"/>
                          </a:rPr>
                          <m:t>𝐻</m:t>
                        </m:r>
                      </m:e>
                      <m:sub>
                        <m:r>
                          <a:rPr lang="en-US" altLang="zh-CN" sz="1600" kern="100">
                            <a:latin typeface="Cambria Math" panose="02040503050406030204" pitchFamily="18" charset="0"/>
                          </a:rPr>
                          <m:t>1</m:t>
                        </m:r>
                        <m:r>
                          <a:rPr lang="en-US" altLang="zh-CN" sz="1600" kern="100">
                            <a:latin typeface="Cambria Math" panose="02040503050406030204" pitchFamily="18" charset="0"/>
                          </a:rPr>
                          <m:t>𝑡</m:t>
                        </m:r>
                      </m:sub>
                    </m:sSub>
                    <m:r>
                      <a:rPr lang="en-US" altLang="zh-CN" sz="1600" kern="100">
                        <a:latin typeface="Cambria Math" panose="02040503050406030204" pitchFamily="18" charset="0"/>
                      </a:rPr>
                      <m:t>−</m:t>
                    </m:r>
                    <m:sSub>
                      <m:sSubPr>
                        <m:ctrlPr>
                          <a:rPr lang="zh-CN" altLang="zh-CN" sz="1600" i="1" kern="100">
                            <a:latin typeface="Cambria Math" panose="02040503050406030204" pitchFamily="18" charset="0"/>
                          </a:rPr>
                        </m:ctrlPr>
                      </m:sSubPr>
                      <m:e>
                        <m:r>
                          <a:rPr lang="en-US" altLang="zh-CN" sz="1600" kern="100">
                            <a:latin typeface="Cambria Math" panose="02040503050406030204" pitchFamily="18" charset="0"/>
                          </a:rPr>
                          <m:t>𝐻</m:t>
                        </m:r>
                      </m:e>
                      <m:sub>
                        <m:r>
                          <a:rPr lang="en-US" altLang="zh-CN" sz="1600" kern="100">
                            <a:latin typeface="Cambria Math" panose="02040503050406030204" pitchFamily="18" charset="0"/>
                          </a:rPr>
                          <m:t>2</m:t>
                        </m:r>
                        <m:r>
                          <a:rPr lang="en-US" altLang="zh-CN" sz="1600" kern="100">
                            <a:latin typeface="Cambria Math" panose="02040503050406030204" pitchFamily="18" charset="0"/>
                          </a:rPr>
                          <m:t>𝑡</m:t>
                        </m:r>
                      </m:sub>
                    </m:sSub>
                    <m:r>
                      <a:rPr lang="en-US" altLang="zh-CN" sz="1600" kern="100">
                        <a:latin typeface="Cambria Math" panose="02040503050406030204" pitchFamily="18" charset="0"/>
                      </a:rPr>
                      <m:t>=</m:t>
                    </m:r>
                    <m:r>
                      <a:rPr lang="en-US" altLang="zh-CN" sz="1600" kern="100">
                        <a:latin typeface="Cambria Math" panose="02040503050406030204" pitchFamily="18" charset="0"/>
                      </a:rPr>
                      <m:t>𝐾</m:t>
                    </m:r>
                    <m:r>
                      <m:rPr>
                        <m:nor/>
                      </m:rPr>
                      <a:rPr lang="en-US" altLang="zh-CN" sz="1600" kern="100">
                        <a:latin typeface="Times New Roman" panose="02020603050405020304" pitchFamily="18" charset="0"/>
                        <a:ea typeface="宋体" panose="02010600030101010101" pitchFamily="2" charset="-122"/>
                        <a:cs typeface="Times New Roman" panose="02020603050405020304" pitchFamily="18" charset="0"/>
                      </a:rPr>
                      <m:t> </m:t>
                    </m:r>
                  </m:oMath>
                </a14:m>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或 </a:t>
                </a:r>
                <a14:m>
                  <m:oMath xmlns:m="http://schemas.openxmlformats.org/officeDocument/2006/math">
                    <m:d>
                      <m:dPr>
                        <m:ctrlPr>
                          <a:rPr lang="zh-CN" altLang="zh-CN" sz="1600" i="1" kern="100">
                            <a:latin typeface="Cambria Math" panose="02040503050406030204" pitchFamily="18" charset="0"/>
                          </a:rPr>
                        </m:ctrlPr>
                      </m:dPr>
                      <m:e>
                        <m:sSub>
                          <m:sSubPr>
                            <m:ctrlPr>
                              <a:rPr lang="zh-CN" altLang="zh-CN" sz="1600" i="1" kern="100">
                                <a:latin typeface="Cambria Math" panose="02040503050406030204" pitchFamily="18" charset="0"/>
                              </a:rPr>
                            </m:ctrlPr>
                          </m:sSubPr>
                          <m:e>
                            <m:r>
                              <a:rPr lang="en-US" altLang="zh-CN" sz="1600" kern="100">
                                <a:latin typeface="Cambria Math" panose="02040503050406030204" pitchFamily="18" charset="0"/>
                              </a:rPr>
                              <m:t>𝑯</m:t>
                            </m:r>
                          </m:e>
                          <m:sub>
                            <m:r>
                              <a:rPr lang="en-US" altLang="zh-CN" sz="1600" kern="100">
                                <a:latin typeface="Cambria Math" panose="02040503050406030204" pitchFamily="18" charset="0"/>
                              </a:rPr>
                              <m:t>1</m:t>
                            </m:r>
                          </m:sub>
                        </m:sSub>
                        <m:r>
                          <a:rPr lang="en-US" altLang="zh-CN" sz="1600" kern="100">
                            <a:latin typeface="Cambria Math" panose="02040503050406030204" pitchFamily="18" charset="0"/>
                          </a:rPr>
                          <m:t>−</m:t>
                        </m:r>
                        <m:sSub>
                          <m:sSubPr>
                            <m:ctrlPr>
                              <a:rPr lang="zh-CN" altLang="zh-CN" sz="1600" i="1" kern="100">
                                <a:latin typeface="Cambria Math" panose="02040503050406030204" pitchFamily="18" charset="0"/>
                              </a:rPr>
                            </m:ctrlPr>
                          </m:sSubPr>
                          <m:e>
                            <m:r>
                              <a:rPr lang="en-US" altLang="zh-CN" sz="1600" kern="100">
                                <a:latin typeface="Cambria Math" panose="02040503050406030204" pitchFamily="18" charset="0"/>
                              </a:rPr>
                              <m:t>𝑯</m:t>
                            </m:r>
                          </m:e>
                          <m:sub>
                            <m:r>
                              <a:rPr lang="en-US" altLang="zh-CN" sz="1600" kern="100">
                                <a:latin typeface="Cambria Math" panose="02040503050406030204" pitchFamily="18" charset="0"/>
                              </a:rPr>
                              <m:t>2</m:t>
                            </m:r>
                          </m:sub>
                        </m:sSub>
                      </m:e>
                    </m:d>
                    <m:r>
                      <a:rPr lang="en-US" altLang="zh-CN" sz="1600" b="0" kern="100">
                        <a:latin typeface="Cambria Math" panose="02040503050406030204" pitchFamily="18" charset="0"/>
                      </a:rPr>
                      <m:t>×</m:t>
                    </m:r>
                    <m:sSub>
                      <m:sSubPr>
                        <m:ctrlPr>
                          <a:rPr lang="zh-CN" altLang="zh-CN" sz="1600" i="1" kern="100">
                            <a:latin typeface="Cambria Math" panose="02040503050406030204" pitchFamily="18" charset="0"/>
                          </a:rPr>
                        </m:ctrlPr>
                      </m:sSubPr>
                      <m:e>
                        <m:r>
                          <a:rPr lang="en-US" altLang="zh-CN" sz="1600" kern="100">
                            <a:latin typeface="Cambria Math" panose="02040503050406030204" pitchFamily="18" charset="0"/>
                          </a:rPr>
                          <m:t>𝒆</m:t>
                        </m:r>
                      </m:e>
                      <m:sub>
                        <m:r>
                          <a:rPr lang="en-US" altLang="zh-CN" sz="1600" kern="100">
                            <a:latin typeface="Cambria Math" panose="02040503050406030204" pitchFamily="18" charset="0"/>
                          </a:rPr>
                          <m:t>𝒏</m:t>
                        </m:r>
                      </m:sub>
                    </m:sSub>
                    <m:r>
                      <a:rPr lang="en-US" altLang="zh-CN" sz="1600" kern="100">
                        <a:latin typeface="Cambria Math" panose="02040503050406030204" pitchFamily="18" charset="0"/>
                      </a:rPr>
                      <m:t>=</m:t>
                    </m:r>
                    <m:r>
                      <a:rPr lang="en-US" altLang="zh-CN" sz="1600" kern="100">
                        <a:latin typeface="Cambria Math" panose="02040503050406030204" pitchFamily="18" charset="0"/>
                      </a:rPr>
                      <m:t>𝑲</m:t>
                    </m:r>
                  </m:oMath>
                </a14:m>
                <a:endParaRPr lang="zh-CN"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在两种媒质分界面上，磁感应强度的法线分量是连续的，而磁场强度的法线分量不连续。若分界面上无面电流（即</a:t>
                </a:r>
                <a14:m>
                  <m:oMath xmlns:m="http://schemas.openxmlformats.org/officeDocument/2006/math">
                    <m:r>
                      <a:rPr lang="en-US" altLang="zh-CN" sz="1600" kern="100">
                        <a:latin typeface="Cambria Math" panose="02040503050406030204" pitchFamily="18" charset="0"/>
                      </a:rPr>
                      <m:t>𝑲</m:t>
                    </m:r>
                    <m:r>
                      <a:rPr lang="en-US" altLang="zh-CN" sz="1600" kern="100">
                        <a:latin typeface="Cambria Math" panose="02040503050406030204" pitchFamily="18" charset="0"/>
                      </a:rPr>
                      <m:t>=0</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），则磁场强度的切线分量连续，但磁感应强度的切线分量是不连续的。此时，在分界面上的</a:t>
                </a:r>
                <a14:m>
                  <m:oMath xmlns:m="http://schemas.openxmlformats.org/officeDocument/2006/math">
                    <m:r>
                      <a:rPr lang="en-US" altLang="zh-CN" sz="1600" kern="100">
                        <a:latin typeface="Cambria Math" panose="02040503050406030204" pitchFamily="18" charset="0"/>
                      </a:rPr>
                      <m:t>𝑩</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线和</a:t>
                </a:r>
                <a14:m>
                  <m:oMath xmlns:m="http://schemas.openxmlformats.org/officeDocument/2006/math">
                    <m:r>
                      <a:rPr lang="en-US" altLang="zh-CN" sz="1600" kern="100">
                        <a:latin typeface="Cambria Math" panose="02040503050406030204" pitchFamily="18" charset="0"/>
                      </a:rPr>
                      <m:t>𝑯</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线应满足</a:t>
                </a:r>
              </a:p>
              <a:p>
                <a:pPr indent="457200">
                  <a:lnSpc>
                    <a:spcPct val="150000"/>
                  </a:lnSpc>
                  <a:spcAft>
                    <a:spcPts val="0"/>
                  </a:spcAft>
                </a:pPr>
                <a14:m>
                  <m:oMathPara xmlns:m="http://schemas.openxmlformats.org/officeDocument/2006/math">
                    <m:oMathParaPr>
                      <m:jc m:val="centerGroup"/>
                    </m:oMathParaPr>
                    <m:oMath xmlns:m="http://schemas.openxmlformats.org/officeDocument/2006/math">
                      <m:f>
                        <m:fPr>
                          <m:ctrlPr>
                            <a:rPr lang="zh-CN" altLang="zh-CN" sz="1600" i="1" kern="100">
                              <a:latin typeface="Cambria Math" panose="02040503050406030204" pitchFamily="18" charset="0"/>
                            </a:rPr>
                          </m:ctrlPr>
                        </m:fPr>
                        <m:num>
                          <m:func>
                            <m:funcPr>
                              <m:ctrlPr>
                                <a:rPr lang="zh-CN" altLang="zh-CN" sz="1600" i="1" kern="100">
                                  <a:latin typeface="Cambria Math" panose="02040503050406030204" pitchFamily="18" charset="0"/>
                                </a:rPr>
                              </m:ctrlPr>
                            </m:funcPr>
                            <m:fName>
                              <m:r>
                                <m:rPr>
                                  <m:sty m:val="p"/>
                                </m:rPr>
                                <a:rPr lang="en-US" altLang="zh-CN" sz="1600" kern="100">
                                  <a:latin typeface="Cambria Math" panose="02040503050406030204" pitchFamily="18" charset="0"/>
                                </a:rPr>
                                <m:t>tan</m:t>
                              </m:r>
                            </m:fName>
                            <m:e>
                              <m:sSub>
                                <m:sSubPr>
                                  <m:ctrlPr>
                                    <a:rPr lang="zh-CN" altLang="zh-CN" sz="1600" i="1" kern="100">
                                      <a:latin typeface="Cambria Math" panose="02040503050406030204" pitchFamily="18" charset="0"/>
                                    </a:rPr>
                                  </m:ctrlPr>
                                </m:sSubPr>
                                <m:e>
                                  <m:r>
                                    <a:rPr lang="en-US" altLang="zh-CN" sz="1600" kern="100">
                                      <a:latin typeface="Cambria Math" panose="02040503050406030204" pitchFamily="18" charset="0"/>
                                    </a:rPr>
                                    <m:t>𝜃</m:t>
                                  </m:r>
                                </m:e>
                                <m:sub>
                                  <m:r>
                                    <a:rPr lang="en-US" altLang="zh-CN" sz="1600" kern="100">
                                      <a:latin typeface="Cambria Math" panose="02040503050406030204" pitchFamily="18" charset="0"/>
                                    </a:rPr>
                                    <m:t>1</m:t>
                                  </m:r>
                                </m:sub>
                              </m:sSub>
                            </m:e>
                          </m:func>
                        </m:num>
                        <m:den>
                          <m:func>
                            <m:funcPr>
                              <m:ctrlPr>
                                <a:rPr lang="zh-CN" altLang="zh-CN" sz="1600" i="1" kern="100">
                                  <a:latin typeface="Cambria Math" panose="02040503050406030204" pitchFamily="18" charset="0"/>
                                </a:rPr>
                              </m:ctrlPr>
                            </m:funcPr>
                            <m:fName>
                              <m:r>
                                <m:rPr>
                                  <m:sty m:val="p"/>
                                </m:rPr>
                                <a:rPr lang="en-US" altLang="zh-CN" sz="1600" kern="100">
                                  <a:latin typeface="Cambria Math" panose="02040503050406030204" pitchFamily="18" charset="0"/>
                                </a:rPr>
                                <m:t>tan</m:t>
                              </m:r>
                            </m:fName>
                            <m:e>
                              <m:sSub>
                                <m:sSubPr>
                                  <m:ctrlPr>
                                    <a:rPr lang="zh-CN" altLang="zh-CN" sz="1600" i="1" kern="100">
                                      <a:latin typeface="Cambria Math" panose="02040503050406030204" pitchFamily="18" charset="0"/>
                                    </a:rPr>
                                  </m:ctrlPr>
                                </m:sSubPr>
                                <m:e>
                                  <m:r>
                                    <a:rPr lang="en-US" altLang="zh-CN" sz="1600" kern="100">
                                      <a:latin typeface="Cambria Math" panose="02040503050406030204" pitchFamily="18" charset="0"/>
                                    </a:rPr>
                                    <m:t>𝜃</m:t>
                                  </m:r>
                                </m:e>
                                <m:sub>
                                  <m:r>
                                    <a:rPr lang="en-US" altLang="zh-CN" sz="1600" kern="100">
                                      <a:latin typeface="Cambria Math" panose="02040503050406030204" pitchFamily="18" charset="0"/>
                                    </a:rPr>
                                    <m:t>2</m:t>
                                  </m:r>
                                </m:sub>
                              </m:sSub>
                            </m:e>
                          </m:func>
                        </m:den>
                      </m:f>
                      <m:r>
                        <a:rPr lang="en-US" altLang="zh-CN" sz="1600" kern="100">
                          <a:latin typeface="Cambria Math" panose="02040503050406030204" pitchFamily="18" charset="0"/>
                        </a:rPr>
                        <m:t>=</m:t>
                      </m:r>
                      <m:f>
                        <m:fPr>
                          <m:ctrlPr>
                            <a:rPr lang="zh-CN" altLang="zh-CN" sz="1600" i="1" kern="100">
                              <a:latin typeface="Cambria Math" panose="02040503050406030204" pitchFamily="18" charset="0"/>
                            </a:rPr>
                          </m:ctrlPr>
                        </m:fPr>
                        <m:num>
                          <m:sSub>
                            <m:sSubPr>
                              <m:ctrlPr>
                                <a:rPr lang="zh-CN" altLang="zh-CN" sz="1600" i="1" kern="100">
                                  <a:latin typeface="Cambria Math" panose="02040503050406030204" pitchFamily="18" charset="0"/>
                                </a:rPr>
                              </m:ctrlPr>
                            </m:sSubPr>
                            <m:e>
                              <m:r>
                                <a:rPr lang="en-US" altLang="zh-CN" sz="1600" kern="100">
                                  <a:latin typeface="Cambria Math" panose="02040503050406030204" pitchFamily="18" charset="0"/>
                                </a:rPr>
                                <m:t>𝜇</m:t>
                              </m:r>
                            </m:e>
                            <m:sub>
                              <m:r>
                                <a:rPr lang="en-US" altLang="zh-CN" sz="1600" kern="100">
                                  <a:latin typeface="Cambria Math" panose="02040503050406030204" pitchFamily="18" charset="0"/>
                                </a:rPr>
                                <m:t>1</m:t>
                              </m:r>
                            </m:sub>
                          </m:sSub>
                        </m:num>
                        <m:den>
                          <m:sSub>
                            <m:sSubPr>
                              <m:ctrlPr>
                                <a:rPr lang="zh-CN" altLang="zh-CN" sz="1600" i="1" kern="100">
                                  <a:latin typeface="Cambria Math" panose="02040503050406030204" pitchFamily="18" charset="0"/>
                                </a:rPr>
                              </m:ctrlPr>
                            </m:sSubPr>
                            <m:e>
                              <m:r>
                                <a:rPr lang="en-US" altLang="zh-CN" sz="1600" kern="100">
                                  <a:latin typeface="Cambria Math" panose="02040503050406030204" pitchFamily="18" charset="0"/>
                                </a:rPr>
                                <m:t>𝜇</m:t>
                              </m:r>
                            </m:e>
                            <m:sub>
                              <m:r>
                                <a:rPr lang="en-US" altLang="zh-CN" sz="1600" kern="100">
                                  <a:latin typeface="Cambria Math" panose="02040503050406030204" pitchFamily="18" charset="0"/>
                                </a:rPr>
                                <m:t>2</m:t>
                              </m:r>
                            </m:sub>
                          </m:sSub>
                        </m:den>
                      </m:f>
                    </m:oMath>
                  </m:oMathPara>
                </a14:m>
                <a:endParaRPr lang="zh-CN"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sSub>
                      <m:sSubPr>
                        <m:ctrlPr>
                          <a:rPr lang="zh-CN" altLang="zh-CN" sz="1600" i="1" kern="100">
                            <a:latin typeface="Cambria Math" panose="02040503050406030204" pitchFamily="18" charset="0"/>
                          </a:rPr>
                        </m:ctrlPr>
                      </m:sSubPr>
                      <m:e>
                        <m:r>
                          <a:rPr lang="en-US" altLang="zh-CN" sz="1600" kern="100">
                            <a:latin typeface="Cambria Math" panose="02040503050406030204" pitchFamily="18" charset="0"/>
                          </a:rPr>
                          <m:t>𝜃</m:t>
                        </m:r>
                      </m:e>
                      <m:sub>
                        <m:r>
                          <a:rPr lang="en-US" altLang="zh-CN" sz="1600" kern="100">
                            <a:latin typeface="Cambria Math" panose="02040503050406030204" pitchFamily="18" charset="0"/>
                          </a:rPr>
                          <m:t>1</m:t>
                        </m:r>
                      </m:sub>
                    </m:sSub>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1600" i="1" kern="100">
                            <a:latin typeface="Cambria Math" panose="02040503050406030204" pitchFamily="18" charset="0"/>
                          </a:rPr>
                        </m:ctrlPr>
                      </m:sSubPr>
                      <m:e>
                        <m:r>
                          <a:rPr lang="en-US" altLang="zh-CN" sz="1600" kern="100">
                            <a:latin typeface="Cambria Math" panose="02040503050406030204" pitchFamily="18" charset="0"/>
                          </a:rPr>
                          <m:t>𝜃</m:t>
                        </m:r>
                      </m:e>
                      <m:sub>
                        <m:r>
                          <a:rPr lang="en-US" altLang="zh-CN" sz="1600" kern="100">
                            <a:latin typeface="Cambria Math" panose="02040503050406030204" pitchFamily="18" charset="0"/>
                          </a:rPr>
                          <m:t>2</m:t>
                        </m:r>
                      </m:sub>
                    </m:sSub>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分别为媒质</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和媒质</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中磁感应线与法线的夹角。</a:t>
                </a:r>
              </a:p>
              <a:p>
                <a:pPr indent="304800">
                  <a:lnSpc>
                    <a:spcPct val="150000"/>
                  </a:lnSpc>
                  <a:spcAft>
                    <a:spcPts val="0"/>
                  </a:spcAft>
                </a:pP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5B7AF114-7D8C-4438-A65E-37761FF94922}"/>
                  </a:ext>
                </a:extLst>
              </p:cNvPr>
              <p:cNvSpPr txBox="1">
                <a:spLocks noRot="1" noChangeAspect="1" noMove="1" noResize="1" noEditPoints="1" noAdjustHandles="1" noChangeArrowheads="1" noChangeShapeType="1" noTextEdit="1"/>
              </p:cNvSpPr>
              <p:nvPr/>
            </p:nvSpPr>
            <p:spPr>
              <a:xfrm>
                <a:off x="527900" y="1494635"/>
                <a:ext cx="7956223" cy="4851008"/>
              </a:xfrm>
              <a:prstGeom prst="rect">
                <a:avLst/>
              </a:prstGeom>
              <a:blipFill>
                <a:blip r:embed="rId3"/>
                <a:stretch>
                  <a:fillRect l="-460"/>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21</a:t>
            </a:fld>
            <a:endParaRPr lang="zh-CN" dirty="0"/>
          </a:p>
        </p:txBody>
      </p:sp>
    </p:spTree>
    <p:extLst>
      <p:ext uri="{BB962C8B-B14F-4D97-AF65-F5344CB8AC3E}">
        <p14:creationId xmlns:p14="http://schemas.microsoft.com/office/powerpoint/2010/main" val="3658187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三、磁矢位</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恒定磁场的边值问题</a:t>
            </a:r>
          </a:p>
        </p:txBody>
      </p:sp>
      <p:sp>
        <p:nvSpPr>
          <p:cNvPr id="4" name="文本框 3">
            <a:extLst>
              <a:ext uri="{FF2B5EF4-FFF2-40B4-BE49-F238E27FC236}">
                <a16:creationId xmlns:a16="http://schemas.microsoft.com/office/drawing/2014/main" id="{F75FB7F1-7F3F-40BC-BC07-BC5A572A635A}"/>
              </a:ext>
            </a:extLst>
          </p:cNvPr>
          <p:cNvSpPr txBox="1"/>
          <p:nvPr/>
        </p:nvSpPr>
        <p:spPr>
          <a:xfrm>
            <a:off x="1065229" y="1125022"/>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cs typeface="+mj-cs"/>
              </a:rPr>
              <a:t>（一）目的</a:t>
            </a:r>
          </a:p>
        </p:txBody>
      </p:sp>
      <p:sp>
        <p:nvSpPr>
          <p:cNvPr id="5" name="文本框 4">
            <a:extLst>
              <a:ext uri="{FF2B5EF4-FFF2-40B4-BE49-F238E27FC236}">
                <a16:creationId xmlns:a16="http://schemas.microsoft.com/office/drawing/2014/main" id="{5B7AF114-7D8C-4438-A65E-37761FF94922}"/>
              </a:ext>
            </a:extLst>
          </p:cNvPr>
          <p:cNvSpPr txBox="1"/>
          <p:nvPr/>
        </p:nvSpPr>
        <p:spPr>
          <a:xfrm>
            <a:off x="527900" y="1494635"/>
            <a:ext cx="7956223" cy="1511952"/>
          </a:xfrm>
          <a:prstGeom prst="rect">
            <a:avLst/>
          </a:prstGeom>
          <a:noFill/>
        </p:spPr>
        <p:txBody>
          <a:bodyPr wrap="square" rtlCol="0">
            <a:spAutoFit/>
          </a:bodyPr>
          <a:lstStyle/>
          <a:p>
            <a:pPr indent="457200">
              <a:lnSpc>
                <a:spcPct val="150000"/>
              </a:lnSpc>
            </a:pPr>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掌握磁矢位的概念及库仑规范条件；</a:t>
            </a:r>
            <a:endParaRPr lang="en-US" altLang="zh-CN" sz="1600" dirty="0">
              <a:latin typeface="宋体" panose="02010600030101010101" pitchFamily="2" charset="-122"/>
              <a:ea typeface="宋体" panose="02010600030101010101" pitchFamily="2" charset="-122"/>
            </a:endParaRPr>
          </a:p>
          <a:p>
            <a:pPr indent="457200">
              <a:lnSpc>
                <a:spcPct val="150000"/>
              </a:lnSpc>
            </a:pPr>
            <a:r>
              <a:rPr lang="en-US" altLang="zh-CN" sz="1600" dirty="0">
                <a:latin typeface="宋体" panose="02010600030101010101" pitchFamily="2" charset="-122"/>
                <a:ea typeface="宋体" panose="02010600030101010101" pitchFamily="2" charset="-122"/>
              </a:rPr>
              <a:t>2.</a:t>
            </a:r>
            <a:r>
              <a:rPr lang="zh-CN" altLang="en-US" sz="1600" dirty="0">
                <a:latin typeface="宋体" panose="02010600030101010101" pitchFamily="2" charset="-122"/>
                <a:ea typeface="宋体" panose="02010600030101010101" pitchFamily="2" charset="-122"/>
              </a:rPr>
              <a:t>掌握在空间充满均匀媒质时电流分布在有限空间的情况下磁矢位的计算方法；</a:t>
            </a:r>
          </a:p>
          <a:p>
            <a:pPr indent="457200">
              <a:lnSpc>
                <a:spcPct val="150000"/>
              </a:lnSpc>
            </a:pPr>
            <a:r>
              <a:rPr lang="en-US" altLang="zh-CN" sz="1600" dirty="0">
                <a:latin typeface="宋体" panose="02010600030101010101" pitchFamily="2" charset="-122"/>
                <a:ea typeface="宋体" panose="02010600030101010101" pitchFamily="2" charset="-122"/>
              </a:rPr>
              <a:t>3.</a:t>
            </a:r>
            <a:r>
              <a:rPr lang="zh-CN" altLang="en-US" sz="1600" dirty="0">
                <a:latin typeface="宋体" panose="02010600030101010101" pitchFamily="2" charset="-122"/>
                <a:ea typeface="宋体" panose="02010600030101010101" pitchFamily="2" charset="-122"/>
              </a:rPr>
              <a:t>会通过分界面上的衔接条件求解边值问题。</a:t>
            </a:r>
          </a:p>
          <a:p>
            <a:pPr>
              <a:lnSpc>
                <a:spcPct val="150000"/>
              </a:lnSpc>
            </a:pPr>
            <a:endParaRPr lang="en-US" altLang="zh-CN" sz="1600" dirty="0">
              <a:latin typeface="宋体" panose="02010600030101010101" pitchFamily="2" charset="-122"/>
              <a:ea typeface="宋体" panose="02010600030101010101" pitchFamily="2" charset="-122"/>
            </a:endParaRPr>
          </a:p>
        </p:txBody>
      </p:sp>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22</a:t>
            </a:fld>
            <a:endParaRPr lang="zh-CN" dirty="0"/>
          </a:p>
        </p:txBody>
      </p:sp>
      <p:sp>
        <p:nvSpPr>
          <p:cNvPr id="13" name="文本框 12">
            <a:extLst>
              <a:ext uri="{FF2B5EF4-FFF2-40B4-BE49-F238E27FC236}">
                <a16:creationId xmlns:a16="http://schemas.microsoft.com/office/drawing/2014/main" id="{2154FFB2-EC9F-4DB9-A2E5-7CFCF915CE45}"/>
              </a:ext>
            </a:extLst>
          </p:cNvPr>
          <p:cNvSpPr txBox="1"/>
          <p:nvPr/>
        </p:nvSpPr>
        <p:spPr>
          <a:xfrm>
            <a:off x="1065229" y="2679533"/>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cs typeface="+mj-cs"/>
              </a:rPr>
              <a:t>（二）例题分析</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43C9B2C0-4C51-40BC-BA26-D89CC73F434F}"/>
                  </a:ext>
                </a:extLst>
              </p:cNvPr>
              <p:cNvSpPr txBox="1"/>
              <p:nvPr/>
            </p:nvSpPr>
            <p:spPr>
              <a:xfrm>
                <a:off x="593888" y="3044412"/>
                <a:ext cx="8123984" cy="3635611"/>
              </a:xfrm>
              <a:prstGeom prst="rect">
                <a:avLst/>
              </a:prstGeom>
              <a:noFill/>
            </p:spPr>
            <p:txBody>
              <a:bodyPr wrap="square" rtlCol="0">
                <a:spAutoFit/>
              </a:bodyPr>
              <a:lstStyle/>
              <a:p>
                <a:pPr indent="457200">
                  <a:lnSpc>
                    <a:spcPct val="150000"/>
                  </a:lnSpc>
                  <a:spcAft>
                    <a:spcPts val="0"/>
                  </a:spcAft>
                </a:pPr>
                <a:r>
                  <a:rPr lang="en-US" altLang="zh-CN" sz="1600" b="1" kern="100" dirty="0">
                    <a:latin typeface="Times New Roman" panose="02020603050405020304" pitchFamily="18" charset="0"/>
                    <a:ea typeface="宋体" panose="02010600030101010101" pitchFamily="2" charset="-122"/>
                    <a:cs typeface="Times New Roman" panose="02020603050405020304" pitchFamily="18" charset="0"/>
                  </a:rPr>
                  <a:t>3-4-3</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已知电流分布为</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14:m>
                  <m:oMathPara xmlns:m="http://schemas.openxmlformats.org/officeDocument/2006/math">
                    <m:oMathParaPr>
                      <m:jc m:val="centerGroup"/>
                    </m:oMathParaPr>
                    <m:oMath xmlns:m="http://schemas.openxmlformats.org/officeDocument/2006/math">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𝑱</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𝜌</m:t>
                      </m:r>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𝒛</m:t>
                          </m:r>
                        </m:sub>
                      </m:s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                  </m:t>
                      </m:r>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𝝆</m:t>
                      </m:r>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𝑎</m:t>
                      </m:r>
                    </m:oMath>
                  </m:oMathPara>
                </a14:m>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14:m>
                  <m:oMath xmlns:m="http://schemas.openxmlformats.org/officeDocument/2006/math">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sub>
                    </m:sSub>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为常数，求磁矢位</a:t>
                </a:r>
                <a14:m>
                  <m:oMath xmlns:m="http://schemas.openxmlformats.org/officeDocument/2006/math">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𝑨</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和磁感应强度</a:t>
                </a:r>
                <a14:m>
                  <m:oMath xmlns:m="http://schemas.openxmlformats.org/officeDocument/2006/math">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𝑩</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（注</a:t>
                </a:r>
                <a14:m>
                  <m:oMath xmlns:m="http://schemas.openxmlformats.org/officeDocument/2006/math">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𝑨</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的参考点选为</a:t>
                </a:r>
                <a14:m>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𝜌</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&gt;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𝑎</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处）。（</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P114</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spcAft>
                    <a:spcPts val="0"/>
                  </a:spcAft>
                </a:pPr>
                <a:r>
                  <a:rPr lang="zh-CN" altLang="zh-CN" sz="1600" b="1" kern="100" dirty="0">
                    <a:cs typeface="Times New Roman" panose="02020603050405020304" pitchFamily="18" charset="0"/>
                  </a:rPr>
                  <a:t>解</a:t>
                </a:r>
                <a:r>
                  <a:rPr lang="zh-CN" altLang="zh-CN" sz="1600" kern="100" dirty="0">
                    <a:latin typeface="等线" panose="02010600030101010101" pitchFamily="2" charset="-122"/>
                    <a:ea typeface="Times New Roman" panose="02020603050405020304" pitchFamily="18" charset="0"/>
                    <a:cs typeface="Times New Roman" panose="02020603050405020304" pitchFamily="18" charset="0"/>
                  </a:rPr>
                  <a:t> </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）定性分析</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本题应先根据库仑规范条件列出磁矢位的矢量形式的泊松方程，根据题目所给出的条件应当选用柱坐标系。由对称性分析，电流分布</a:t>
                </a:r>
                <a14:m>
                  <m:oMath xmlns:m="http://schemas.openxmlformats.org/officeDocument/2006/math">
                    <m:r>
                      <a:rPr lang="en-US" altLang="zh-CN" sz="1600" b="1" i="1" kern="100" smtClean="0">
                        <a:latin typeface="Cambria Math" panose="02040503050406030204" pitchFamily="18" charset="0"/>
                        <a:ea typeface="宋体" panose="02010600030101010101" pitchFamily="2" charset="-122"/>
                        <a:cs typeface="Times New Roman" panose="02020603050405020304" pitchFamily="18" charset="0"/>
                      </a:rPr>
                      <m:t>𝑱</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仅有</a:t>
                </a:r>
                <a14:m>
                  <m:oMath xmlns:m="http://schemas.openxmlformats.org/officeDocument/2006/math">
                    <m:r>
                      <a:rPr lang="en-US" altLang="zh-CN" sz="1600" i="1" kern="100" smtClean="0">
                        <a:latin typeface="Cambria Math" panose="02040503050406030204" pitchFamily="18" charset="0"/>
                        <a:ea typeface="宋体" panose="02010600030101010101" pitchFamily="2" charset="-122"/>
                        <a:cs typeface="Times New Roman" panose="02020603050405020304" pitchFamily="18" charset="0"/>
                      </a:rPr>
                      <m:t>𝑧</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分量，此问题系轴对称问题。根据分界面上的衔接条件可以求得磁矢位</a:t>
                </a:r>
                <a14:m>
                  <m:oMath xmlns:m="http://schemas.openxmlformats.org/officeDocument/2006/math">
                    <m:r>
                      <a:rPr lang="en-US" altLang="zh-CN" sz="1600" b="1" i="1" kern="100" smtClean="0">
                        <a:latin typeface="Cambria Math" panose="02040503050406030204" pitchFamily="18" charset="0"/>
                        <a:ea typeface="宋体" panose="02010600030101010101" pitchFamily="2" charset="-122"/>
                        <a:cs typeface="Times New Roman" panose="02020603050405020304" pitchFamily="18" charset="0"/>
                      </a:rPr>
                      <m:t>𝑨</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的具体表达式，最后根据</a:t>
                </a:r>
                <a14:m>
                  <m:oMath xmlns:m="http://schemas.openxmlformats.org/officeDocument/2006/math">
                    <m:r>
                      <a:rPr lang="en-US" altLang="zh-CN" sz="1600" b="1" i="1" kern="100" smtClean="0">
                        <a:latin typeface="Cambria Math" panose="02040503050406030204" pitchFamily="18" charset="0"/>
                        <a:ea typeface="宋体" panose="02010600030101010101" pitchFamily="2" charset="-122"/>
                        <a:cs typeface="Times New Roman" panose="02020603050405020304" pitchFamily="18" charset="0"/>
                      </a:rPr>
                      <m:t>𝑩</m:t>
                    </m:r>
                    <m:r>
                      <a:rPr lang="en-US" altLang="zh-CN" sz="1600" i="1" kern="100" smtClean="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600" kern="10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1600" b="1" i="1" kern="100" smtClean="0">
                        <a:latin typeface="Cambria Math" panose="02040503050406030204" pitchFamily="18" charset="0"/>
                        <a:ea typeface="宋体" panose="02010600030101010101" pitchFamily="2" charset="-122"/>
                        <a:cs typeface="Times New Roman" panose="02020603050405020304" pitchFamily="18" charset="0"/>
                      </a:rPr>
                      <m:t>𝑨</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可求出磁感应强度</a:t>
                </a:r>
                <a14:m>
                  <m:oMath xmlns:m="http://schemas.openxmlformats.org/officeDocument/2006/math">
                    <m:r>
                      <a:rPr lang="en-US" altLang="zh-CN" sz="1600" b="1" i="1" kern="100" smtClean="0">
                        <a:latin typeface="Cambria Math" panose="02040503050406030204" pitchFamily="18" charset="0"/>
                        <a:ea typeface="宋体" panose="02010600030101010101" pitchFamily="2" charset="-122"/>
                        <a:cs typeface="Times New Roman" panose="02020603050405020304" pitchFamily="18" charset="0"/>
                      </a:rPr>
                      <m:t>𝑩</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indent="304800">
                  <a:lnSpc>
                    <a:spcPct val="150000"/>
                  </a:lnSpc>
                  <a:spcAft>
                    <a:spcPts val="0"/>
                  </a:spcAft>
                </a:pP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endParaRPr lang="en-US" altLang="zh-CN" sz="1600" dirty="0">
                  <a:latin typeface="宋体" panose="02010600030101010101" pitchFamily="2" charset="-122"/>
                  <a:ea typeface="宋体" panose="02010600030101010101" pitchFamily="2" charset="-122"/>
                </a:endParaRPr>
              </a:p>
            </p:txBody>
          </p:sp>
        </mc:Choice>
        <mc:Fallback xmlns="">
          <p:sp>
            <p:nvSpPr>
              <p:cNvPr id="10" name="文本框 9">
                <a:extLst>
                  <a:ext uri="{FF2B5EF4-FFF2-40B4-BE49-F238E27FC236}">
                    <a16:creationId xmlns:a16="http://schemas.microsoft.com/office/drawing/2014/main" id="{43C9B2C0-4C51-40BC-BA26-D89CC73F434F}"/>
                  </a:ext>
                </a:extLst>
              </p:cNvPr>
              <p:cNvSpPr txBox="1">
                <a:spLocks noRot="1" noChangeAspect="1" noMove="1" noResize="1" noEditPoints="1" noAdjustHandles="1" noChangeArrowheads="1" noChangeShapeType="1" noTextEdit="1"/>
              </p:cNvSpPr>
              <p:nvPr/>
            </p:nvSpPr>
            <p:spPr>
              <a:xfrm>
                <a:off x="593888" y="3044412"/>
                <a:ext cx="8123984" cy="3635611"/>
              </a:xfrm>
              <a:prstGeom prst="rect">
                <a:avLst/>
              </a:prstGeom>
              <a:blipFill>
                <a:blip r:embed="rId3"/>
                <a:stretch>
                  <a:fillRect l="-3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63077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三、磁矢位</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恒定磁场的边值问题</a:t>
            </a:r>
          </a:p>
        </p:txBody>
      </p:sp>
      <p:sp>
        <p:nvSpPr>
          <p:cNvPr id="4" name="文本框 3">
            <a:extLst>
              <a:ext uri="{FF2B5EF4-FFF2-40B4-BE49-F238E27FC236}">
                <a16:creationId xmlns:a16="http://schemas.microsoft.com/office/drawing/2014/main" id="{F75FB7F1-7F3F-40BC-BC07-BC5A572A635A}"/>
              </a:ext>
            </a:extLst>
          </p:cNvPr>
          <p:cNvSpPr txBox="1"/>
          <p:nvPr/>
        </p:nvSpPr>
        <p:spPr>
          <a:xfrm>
            <a:off x="968490" y="1002052"/>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rPr>
              <a:t>（二）例题分析</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7AF114-7D8C-4438-A65E-37761FF94922}"/>
                  </a:ext>
                </a:extLst>
              </p:cNvPr>
              <p:cNvSpPr txBox="1"/>
              <p:nvPr/>
            </p:nvSpPr>
            <p:spPr>
              <a:xfrm>
                <a:off x="527900" y="1309688"/>
                <a:ext cx="8101195" cy="5211748"/>
              </a:xfrm>
              <a:prstGeom prst="rect">
                <a:avLst/>
              </a:prstGeom>
              <a:noFill/>
            </p:spPr>
            <p:txBody>
              <a:bodyPr wrap="square" rtlCol="0">
                <a:spAutoFit/>
              </a:bodyPr>
              <a:lstStyle/>
              <a:p>
                <a:pPr indent="457200">
                  <a:lnSpc>
                    <a:spcPct val="150000"/>
                  </a:lnSpc>
                  <a:spcAft>
                    <a:spcPts val="0"/>
                  </a:spcAft>
                </a:pPr>
                <a:r>
                  <a:rPr lang="en-US" altLang="zh-CN" sz="1600" b="1" kern="100" dirty="0">
                    <a:latin typeface="Times New Roman" panose="02020603050405020304" pitchFamily="18" charset="0"/>
                    <a:ea typeface="宋体" panose="02010600030101010101" pitchFamily="2" charset="-122"/>
                    <a:cs typeface="Times New Roman" panose="02020603050405020304" pitchFamily="18" charset="0"/>
                  </a:rPr>
                  <a:t>3-4-3</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已知电流分布为</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14:m>
                  <m:oMathPara xmlns:m="http://schemas.openxmlformats.org/officeDocument/2006/math">
                    <m:oMathParaPr>
                      <m:jc m:val="centerGroup"/>
                    </m:oMathParaPr>
                    <m:oMath xmlns:m="http://schemas.openxmlformats.org/officeDocument/2006/math">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𝑱</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𝜌</m:t>
                      </m:r>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𝒛</m:t>
                          </m:r>
                        </m:sub>
                      </m:s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                  </m:t>
                      </m:r>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𝝆</m:t>
                      </m:r>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𝑎</m:t>
                      </m:r>
                    </m:oMath>
                  </m:oMathPara>
                </a14:m>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14:m>
                  <m:oMath xmlns:m="http://schemas.openxmlformats.org/officeDocument/2006/math">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sub>
                    </m:sSub>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为常数，求磁矢位</a:t>
                </a:r>
                <a14:m>
                  <m:oMath xmlns:m="http://schemas.openxmlformats.org/officeDocument/2006/math">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𝑨</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和磁感应强度</a:t>
                </a:r>
                <a14:m>
                  <m:oMath xmlns:m="http://schemas.openxmlformats.org/officeDocument/2006/math">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𝑩</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（注</a:t>
                </a:r>
                <a14:m>
                  <m:oMath xmlns:m="http://schemas.openxmlformats.org/officeDocument/2006/math">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𝑨</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的参考点选为</a:t>
                </a:r>
                <a14:m>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𝜌</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&gt;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𝑎</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处）。（</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P114</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spcAft>
                    <a:spcPts val="0"/>
                  </a:spcAft>
                </a:pPr>
                <a:r>
                  <a:rPr lang="zh-CN" altLang="zh-CN" sz="1600" b="1" kern="100" dirty="0">
                    <a:cs typeface="Times New Roman" panose="02020603050405020304" pitchFamily="18" charset="0"/>
                  </a:rPr>
                  <a:t>解</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计算</a:t>
                </a:r>
                <a:endParaRPr lang="zh-CN"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①采用圆柱坐标系，可知</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spcAft>
                    <a:spcPts val="0"/>
                  </a:spcAft>
                </a:pPr>
                <a14:m>
                  <m:oMathPara xmlns:m="http://schemas.openxmlformats.org/officeDocument/2006/math">
                    <m:oMathParaPr>
                      <m:jc m:val="centerGroup"/>
                    </m:oMathParaPr>
                    <m:oMath xmlns:m="http://schemas.openxmlformats.org/officeDocument/2006/math">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sz="1400" kern="100">
                              <a:latin typeface="Cambria Math" panose="02040503050406030204" pitchFamily="18" charset="0"/>
                              <a:ea typeface="宋体" panose="02010600030101010101" pitchFamily="2" charset="-122"/>
                              <a:cs typeface="Cambria Math" panose="02040503050406030204" pitchFamily="18" charset="0"/>
                            </a:rPr>
                            <m:t>∇</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𝑧</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𝑧</m:t>
                          </m:r>
                        </m:sub>
                      </m:sSub>
                    </m:oMath>
                  </m:oMathPara>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根据柱坐标下拉普拉斯算子表达式</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spcAft>
                    <a:spcPts val="0"/>
                  </a:spcAft>
                </a:pPr>
                <a14:m>
                  <m:oMathPara xmlns:m="http://schemas.openxmlformats.org/officeDocument/2006/math">
                    <m:oMathParaPr>
                      <m:jc m:val="centerGroup"/>
                    </m:oMathParaPr>
                    <m:oMath xmlns:m="http://schemas.openxmlformats.org/officeDocument/2006/math">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sz="1400" i="0" kern="100">
                              <a:latin typeface="Cambria Math" panose="02040503050406030204" pitchFamily="18" charset="0"/>
                              <a:ea typeface="宋体" panose="02010600030101010101" pitchFamily="2" charset="-122"/>
                              <a:cs typeface="Cambria Math" panose="02040503050406030204" pitchFamily="18" charset="0"/>
                            </a:rPr>
                            <m:t>∇</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𝑓</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den>
                      </m:f>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den>
                      </m:f>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𝑓</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den>
                          </m:f>
                        </m:e>
                      </m:d>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𝑓</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𝜑</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den>
                      </m:f>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num>
                        <m:den>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den>
                      </m:f>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𝑓</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𝑧</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den>
                      </m:f>
                    </m:oMath>
                  </m:oMathPara>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且又因为轴对称，</a:t>
                </a:r>
                <a14:m>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𝑧</m:t>
                        </m:r>
                      </m:sub>
                    </m:sSub>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仅为</a:t>
                </a:r>
                <a14:m>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的函数，与</a:t>
                </a:r>
                <a14:m>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𝜙</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𝑧</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坐标无关</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根据题意写出磁矢位满足的方程为</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spcAft>
                    <a:spcPts val="0"/>
                  </a:spcAft>
                </a:pPr>
                <a14:m>
                  <m:oMathPara xmlns:m="http://schemas.openxmlformats.org/officeDocument/2006/math">
                    <m:oMathParaPr>
                      <m:jc m:val="centerGroup"/>
                    </m:oMathParaPr>
                    <m:oMath xmlns:m="http://schemas.openxmlformats.org/officeDocument/2006/math">
                      <m:d>
                        <m:dPr>
                          <m:begChr m:val="{"/>
                          <m:end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mPr>
                            <m:mr>
                              <m:e>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den>
                                </m:f>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den>
                                </m:f>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𝑧</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den>
                                    </m:f>
                                  </m:e>
                                </m:d>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e>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400" i="1" kern="100">
                                    <a:latin typeface="Cambria Math" panose="02040503050406030204" pitchFamily="18" charset="0"/>
                                    <a:ea typeface="宋体" panose="02010600030101010101" pitchFamily="2" charset="-122"/>
                                    <a:cs typeface="Cambria Math" panose="020405030504060302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𝑎</m:t>
                                </m:r>
                              </m:e>
                            </m:mr>
                            <m:mr>
                              <m:e>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den>
                                </m:f>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den>
                                </m:f>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𝑧</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den>
                                    </m:f>
                                  </m:e>
                                </m:d>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e>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&gt;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𝑎</m:t>
                                </m:r>
                              </m:e>
                            </m:mr>
                          </m:m>
                        </m:e>
                      </m:d>
                    </m:oMath>
                  </m:oMathPara>
                </a14:m>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pPr>
                <a:endParaRPr lang="en-US" altLang="zh-CN" sz="1600" b="1"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5B7AF114-7D8C-4438-A65E-37761FF94922}"/>
                  </a:ext>
                </a:extLst>
              </p:cNvPr>
              <p:cNvSpPr txBox="1">
                <a:spLocks noRot="1" noChangeAspect="1" noMove="1" noResize="1" noEditPoints="1" noAdjustHandles="1" noChangeArrowheads="1" noChangeShapeType="1" noTextEdit="1"/>
              </p:cNvSpPr>
              <p:nvPr/>
            </p:nvSpPr>
            <p:spPr>
              <a:xfrm>
                <a:off x="527900" y="1309688"/>
                <a:ext cx="8101195" cy="5211748"/>
              </a:xfrm>
              <a:prstGeom prst="rect">
                <a:avLst/>
              </a:prstGeom>
              <a:blipFill>
                <a:blip r:embed="rId3"/>
                <a:stretch>
                  <a:fillRect/>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23</a:t>
            </a:fld>
            <a:endParaRPr lang="zh-CN"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1700EA29-850E-472E-84D1-C2A965304FA9}"/>
                  </a:ext>
                </a:extLst>
              </p:cNvPr>
              <p:cNvSpPr txBox="1"/>
              <p:nvPr/>
            </p:nvSpPr>
            <p:spPr>
              <a:xfrm>
                <a:off x="5832629" y="774252"/>
                <a:ext cx="2964003" cy="1070871"/>
              </a:xfrm>
              <a:prstGeom prst="rect">
                <a:avLst/>
              </a:prstGeom>
              <a:solidFill>
                <a:schemeClr val="bg1"/>
              </a:solidFill>
              <a:ln w="19050">
                <a:solidFill>
                  <a:srgbClr val="0070C0"/>
                </a:solidFill>
                <a:prstDash val="dash"/>
              </a:ln>
            </p:spPr>
            <p:txBody>
              <a:bodyPr wrap="square" rtlCol="0">
                <a:spAutoFit/>
              </a:bodyPr>
              <a:lstStyle/>
              <a:p>
                <a:pPr indent="3048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磁矢位的边值问题</a:t>
                </a:r>
              </a:p>
              <a:p>
                <a:pPr indent="306070" algn="ctr">
                  <a:spcAft>
                    <a:spcPts val="0"/>
                  </a:spcAft>
                </a:pPr>
                <a14:m>
                  <m:oMathPara xmlns:m="http://schemas.openxmlformats.org/officeDocument/2006/math">
                    <m:oMathParaPr>
                      <m:jc m:val="centerGroup"/>
                    </m:oMathParaPr>
                    <m:oMath xmlns:m="http://schemas.openxmlformats.org/officeDocument/2006/math">
                      <m:sSub>
                        <m:sSub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𝑨</m:t>
                          </m:r>
                        </m:e>
                        <m: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𝟏</m:t>
                          </m:r>
                        </m:sub>
                      </m:s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𝑨</m:t>
                          </m:r>
                        </m:e>
                        <m: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𝟐</m:t>
                          </m:r>
                        </m:sub>
                      </m:sSub>
                    </m:oMath>
                  </m:oMathPara>
                </a14:m>
                <a:endParaRPr lang="zh-CN" altLang="zh-CN" sz="1400" kern="100" dirty="0">
                  <a:latin typeface="Times New Roman" panose="02020603050405020304" pitchFamily="18" charset="0"/>
                  <a:ea typeface="宋体" panose="02010600030101010101" pitchFamily="2" charset="-122"/>
                  <a:cs typeface="Times New Roman" panose="02020603050405020304" pitchFamily="18" charset="0"/>
                </a:endParaRPr>
              </a:p>
              <a:p>
                <a:pPr indent="304800" algn="ctr">
                  <a:spcAft>
                    <a:spcPts val="0"/>
                  </a:spcAft>
                </a:pPr>
                <a14:m>
                  <m:oMathPara xmlns:m="http://schemas.openxmlformats.org/officeDocument/2006/math">
                    <m:oMathParaPr>
                      <m:jc m:val="centerGroup"/>
                    </m:oMathParaPr>
                    <m:oMath xmlns:m="http://schemas.openxmlformats.org/officeDocument/2006/math">
                      <m:f>
                        <m:f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1400" kern="100">
                              <a:latin typeface="Cambria Math" panose="02040503050406030204" pitchFamily="18" charset="0"/>
                              <a:ea typeface="宋体" panose="02010600030101010101" pitchFamily="2" charset="-122"/>
                              <a:cs typeface="Times New Roman" panose="02020603050405020304" pitchFamily="18" charset="0"/>
                            </a:rPr>
                            <m:t>1</m:t>
                          </m:r>
                        </m:num>
                        <m:den>
                          <m:sSub>
                            <m:sSub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1</m:t>
                              </m:r>
                            </m:sub>
                          </m:sSub>
                        </m:den>
                      </m:f>
                      <m:sSub>
                        <m:sSub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bPr>
                        <m:e>
                          <m:d>
                            <m:d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dPr>
                            <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𝑨</m:t>
                                  </m:r>
                                </m:e>
                                <m: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𝟏</m:t>
                                  </m:r>
                                </m:sub>
                              </m:sSub>
                            </m:e>
                          </m:d>
                        </m:e>
                        <m: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1400" kern="100">
                              <a:latin typeface="Cambria Math" panose="02040503050406030204" pitchFamily="18" charset="0"/>
                              <a:ea typeface="宋体" panose="02010600030101010101" pitchFamily="2" charset="-122"/>
                              <a:cs typeface="Times New Roman" panose="02020603050405020304" pitchFamily="18" charset="0"/>
                            </a:rPr>
                            <m:t>1</m:t>
                          </m:r>
                        </m:num>
                        <m:den>
                          <m:sSub>
                            <m:sSub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2</m:t>
                              </m:r>
                            </m:sub>
                          </m:sSub>
                        </m:den>
                      </m:f>
                      <m:sSub>
                        <m:sSub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bPr>
                        <m:e>
                          <m:d>
                            <m:d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dPr>
                            <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𝑨</m:t>
                                  </m:r>
                                </m:e>
                                <m: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𝟐</m:t>
                                  </m:r>
                                </m:sub>
                              </m:sSub>
                            </m:e>
                          </m:d>
                        </m:e>
                        <m: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𝐾</m:t>
                      </m:r>
                    </m:oMath>
                  </m:oMathPara>
                </a14:m>
                <a:endParaRPr lang="zh-CN" altLang="zh-CN" sz="1400"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0" name="文本框 9">
                <a:extLst>
                  <a:ext uri="{FF2B5EF4-FFF2-40B4-BE49-F238E27FC236}">
                    <a16:creationId xmlns:a16="http://schemas.microsoft.com/office/drawing/2014/main" id="{1700EA29-850E-472E-84D1-C2A965304FA9}"/>
                  </a:ext>
                </a:extLst>
              </p:cNvPr>
              <p:cNvSpPr txBox="1">
                <a:spLocks noRot="1" noChangeAspect="1" noMove="1" noResize="1" noEditPoints="1" noAdjustHandles="1" noChangeArrowheads="1" noChangeShapeType="1" noTextEdit="1"/>
              </p:cNvSpPr>
              <p:nvPr/>
            </p:nvSpPr>
            <p:spPr>
              <a:xfrm>
                <a:off x="5832629" y="774252"/>
                <a:ext cx="2964003" cy="1070871"/>
              </a:xfrm>
              <a:prstGeom prst="rect">
                <a:avLst/>
              </a:prstGeom>
              <a:blipFill>
                <a:blip r:embed="rId4"/>
                <a:stretch>
                  <a:fillRect/>
                </a:stretch>
              </a:blipFill>
              <a:ln w="19050">
                <a:solidFill>
                  <a:srgbClr val="0070C0"/>
                </a:solidFill>
                <a:prstDash val="dash"/>
              </a:ln>
            </p:spPr>
            <p:txBody>
              <a:bodyPr/>
              <a:lstStyle/>
              <a:p>
                <a:r>
                  <a:rPr lang="zh-CN" altLang="en-US">
                    <a:noFill/>
                  </a:rPr>
                  <a:t> </a:t>
                </a:r>
              </a:p>
            </p:txBody>
          </p:sp>
        </mc:Fallback>
      </mc:AlternateContent>
    </p:spTree>
    <p:extLst>
      <p:ext uri="{BB962C8B-B14F-4D97-AF65-F5344CB8AC3E}">
        <p14:creationId xmlns:p14="http://schemas.microsoft.com/office/powerpoint/2010/main" val="194790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三、磁矢位</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恒定磁场的边值问题</a:t>
            </a:r>
          </a:p>
        </p:txBody>
      </p:sp>
      <p:sp>
        <p:nvSpPr>
          <p:cNvPr id="4" name="文本框 3">
            <a:extLst>
              <a:ext uri="{FF2B5EF4-FFF2-40B4-BE49-F238E27FC236}">
                <a16:creationId xmlns:a16="http://schemas.microsoft.com/office/drawing/2014/main" id="{F75FB7F1-7F3F-40BC-BC07-BC5A572A635A}"/>
              </a:ext>
            </a:extLst>
          </p:cNvPr>
          <p:cNvSpPr txBox="1"/>
          <p:nvPr/>
        </p:nvSpPr>
        <p:spPr>
          <a:xfrm>
            <a:off x="968490" y="1002052"/>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rPr>
              <a:t>（二）例题分析</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7AF114-7D8C-4438-A65E-37761FF94922}"/>
                  </a:ext>
                </a:extLst>
              </p:cNvPr>
              <p:cNvSpPr txBox="1"/>
              <p:nvPr/>
            </p:nvSpPr>
            <p:spPr>
              <a:xfrm>
                <a:off x="521402" y="1511069"/>
                <a:ext cx="8101195" cy="4455387"/>
              </a:xfrm>
              <a:prstGeom prst="rect">
                <a:avLst/>
              </a:prstGeom>
              <a:noFill/>
            </p:spPr>
            <p:txBody>
              <a:bodyPr wrap="square" rtlCol="0">
                <a:spAutoFit/>
              </a:bodyPr>
              <a:lstStyle/>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②再根据题意，应用</a:t>
                </a:r>
                <a14:m>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𝑎</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的边界条件</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spcAft>
                    <a:spcPts val="0"/>
                  </a:spcAft>
                </a:pPr>
                <a14:m>
                  <m:oMathPara xmlns:m="http://schemas.openxmlformats.org/officeDocument/2006/math">
                    <m:oMathParaPr>
                      <m:jc m:val="centerGroup"/>
                    </m:oMathParaPr>
                    <m:oMath xmlns:m="http://schemas.openxmlformats.org/officeDocument/2006/math">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𝑨</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𝟏</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𝑨</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𝟐</m:t>
                          </m:r>
                        </m:sub>
                      </m:sSub>
                    </m:oMath>
                  </m:oMathPara>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spcAft>
                    <a:spcPts val="0"/>
                  </a:spcAft>
                </a:pPr>
                <a14:m>
                  <m:oMathPara xmlns:m="http://schemas.openxmlformats.org/officeDocument/2006/math">
                    <m:oMathParaPr>
                      <m:jc m:val="centerGroup"/>
                    </m:oMathParaPr>
                    <m:oMath xmlns:m="http://schemas.openxmlformats.org/officeDocument/2006/math">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num>
                        <m:den>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den>
                      </m:f>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𝑨</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𝟏</m:t>
                                  </m:r>
                                </m:sub>
                              </m:sSub>
                            </m:e>
                          </m:d>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num>
                        <m:den>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den>
                      </m:f>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𝑨</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𝟐</m:t>
                                  </m:r>
                                </m:sub>
                              </m:sSub>
                            </m:e>
                          </m:d>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𝐾</m:t>
                      </m:r>
                    </m:oMath>
                  </m:oMathPara>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且</a:t>
                </a:r>
                <a14:m>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𝑧</m:t>
                        </m:r>
                      </m:sub>
                    </m:sSub>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e>
                    </m:d>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m:rPr>
                        <m:sty m:val="p"/>
                      </m:rPr>
                      <a:rPr lang="en-US" altLang="zh-CN" sz="1400" i="0" kern="100">
                        <a:latin typeface="Cambria Math" panose="02040503050406030204" pitchFamily="18" charset="0"/>
                        <a:ea typeface="宋体" panose="02010600030101010101" pitchFamily="2" charset="-122"/>
                        <a:cs typeface="Cambria Math" panose="020405030504060302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𝑨</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𝑧</m:t>
                            </m:r>
                          </m:sub>
                        </m:sSub>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den>
                    </m:f>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𝝓</m:t>
                        </m:r>
                      </m:sub>
                    </m:sSub>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，分界面上</a:t>
                </a:r>
                <a14:m>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𝐾</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，得出</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spcAft>
                    <a:spcPts val="0"/>
                  </a:spcAft>
                </a:pPr>
                <a14:m>
                  <m:oMathPara xmlns:m="http://schemas.openxmlformats.org/officeDocument/2006/math">
                    <m:oMathParaPr>
                      <m:jc m:val="centerGroup"/>
                    </m:oMathParaPr>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𝑧</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e>
                          </m:d>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𝑎</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𝑧</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e>
                          </m:d>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𝑎</m:t>
                          </m:r>
                        </m:sub>
                      </m:sSub>
                    </m:oMath>
                  </m:oMathPara>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spcAft>
                    <a:spcPts val="0"/>
                  </a:spcAft>
                </a:pPr>
                <a14:m>
                  <m:oMathPara xmlns:m="http://schemas.openxmlformats.org/officeDocument/2006/math">
                    <m:oMathParaPr>
                      <m:jc m:val="centerGroup"/>
                    </m:oMathParaPr>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num>
                                <m:den>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den>
                              </m:f>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𝑧</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den>
                              </m:f>
                            </m:e>
                          </m:d>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𝑎</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num>
                                <m:den>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den>
                              </m:f>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𝑧</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den>
                              </m:f>
                            </m:e>
                          </m:d>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𝑎</m:t>
                          </m:r>
                        </m:sub>
                      </m:sSub>
                    </m:oMath>
                  </m:oMathPara>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由于</a:t>
                </a:r>
                <a14:m>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，故</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spcAft>
                    <a:spcPts val="0"/>
                  </a:spcAft>
                </a:pPr>
                <a14:m>
                  <m:oMathPara xmlns:m="http://schemas.openxmlformats.org/officeDocument/2006/math">
                    <m:oMathParaPr>
                      <m:jc m:val="centerGroup"/>
                    </m:oMathParaPr>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𝑧</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den>
                              </m:f>
                            </m:e>
                          </m:d>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𝑎</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𝑧</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den>
                              </m:f>
                            </m:e>
                          </m:d>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𝑎</m:t>
                          </m:r>
                        </m:sub>
                      </m:sSub>
                    </m:oMath>
                  </m:oMathPara>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由于</a:t>
                </a:r>
                <a14:m>
                  <m:oMath xmlns:m="http://schemas.openxmlformats.org/officeDocument/2006/math">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𝑨</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的参考点选为</a:t>
                </a:r>
                <a14:m>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&gt;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𝑎</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处，故</a:t>
                </a:r>
                <a14:m>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𝑧</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e>
                        </m:d>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；且当</a:t>
                </a:r>
                <a14:m>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𝑧</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为有限值。</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spcAft>
                    <a:spcPts val="0"/>
                  </a:spcAft>
                </a:pP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pPr>
                <a:endParaRPr lang="en-US" altLang="zh-CN" sz="1600" b="1"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5B7AF114-7D8C-4438-A65E-37761FF94922}"/>
                  </a:ext>
                </a:extLst>
              </p:cNvPr>
              <p:cNvSpPr txBox="1">
                <a:spLocks noRot="1" noChangeAspect="1" noMove="1" noResize="1" noEditPoints="1" noAdjustHandles="1" noChangeArrowheads="1" noChangeShapeType="1" noTextEdit="1"/>
              </p:cNvSpPr>
              <p:nvPr/>
            </p:nvSpPr>
            <p:spPr>
              <a:xfrm>
                <a:off x="521402" y="1511069"/>
                <a:ext cx="8101195" cy="4455387"/>
              </a:xfrm>
              <a:prstGeom prst="rect">
                <a:avLst/>
              </a:prstGeom>
              <a:blipFill>
                <a:blip r:embed="rId3"/>
                <a:stretch>
                  <a:fillRect b="-7387"/>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24</a:t>
            </a:fld>
            <a:endParaRPr lang="zh-CN"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E9BB741B-D703-49A7-9CB4-CD18E88A2757}"/>
                  </a:ext>
                </a:extLst>
              </p:cNvPr>
              <p:cNvSpPr txBox="1"/>
              <p:nvPr/>
            </p:nvSpPr>
            <p:spPr>
              <a:xfrm>
                <a:off x="5832629" y="774252"/>
                <a:ext cx="2964003" cy="1070871"/>
              </a:xfrm>
              <a:prstGeom prst="rect">
                <a:avLst/>
              </a:prstGeom>
              <a:solidFill>
                <a:schemeClr val="bg1"/>
              </a:solidFill>
              <a:ln w="19050">
                <a:solidFill>
                  <a:srgbClr val="0070C0"/>
                </a:solidFill>
                <a:prstDash val="dash"/>
              </a:ln>
            </p:spPr>
            <p:txBody>
              <a:bodyPr wrap="square" rtlCol="0">
                <a:spAutoFit/>
              </a:bodyPr>
              <a:lstStyle/>
              <a:p>
                <a:pPr indent="3048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磁矢位的边值问题</a:t>
                </a:r>
              </a:p>
              <a:p>
                <a:pPr indent="306070" algn="ctr">
                  <a:spcAft>
                    <a:spcPts val="0"/>
                  </a:spcAft>
                </a:pPr>
                <a14:m>
                  <m:oMathPara xmlns:m="http://schemas.openxmlformats.org/officeDocument/2006/math">
                    <m:oMathParaPr>
                      <m:jc m:val="centerGroup"/>
                    </m:oMathParaPr>
                    <m:oMath xmlns:m="http://schemas.openxmlformats.org/officeDocument/2006/math">
                      <m:sSub>
                        <m:sSub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𝑨</m:t>
                          </m:r>
                        </m:e>
                        <m: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𝟏</m:t>
                          </m:r>
                        </m:sub>
                      </m:s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𝑨</m:t>
                          </m:r>
                        </m:e>
                        <m: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𝟐</m:t>
                          </m:r>
                        </m:sub>
                      </m:sSub>
                    </m:oMath>
                  </m:oMathPara>
                </a14:m>
                <a:endParaRPr lang="zh-CN" altLang="zh-CN" sz="1400" kern="100" dirty="0">
                  <a:latin typeface="Times New Roman" panose="02020603050405020304" pitchFamily="18" charset="0"/>
                  <a:ea typeface="宋体" panose="02010600030101010101" pitchFamily="2" charset="-122"/>
                  <a:cs typeface="Times New Roman" panose="02020603050405020304" pitchFamily="18" charset="0"/>
                </a:endParaRPr>
              </a:p>
              <a:p>
                <a:pPr indent="304800" algn="ctr">
                  <a:spcAft>
                    <a:spcPts val="0"/>
                  </a:spcAft>
                </a:pPr>
                <a14:m>
                  <m:oMathPara xmlns:m="http://schemas.openxmlformats.org/officeDocument/2006/math">
                    <m:oMathParaPr>
                      <m:jc m:val="centerGroup"/>
                    </m:oMathParaPr>
                    <m:oMath xmlns:m="http://schemas.openxmlformats.org/officeDocument/2006/math">
                      <m:f>
                        <m:f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1400" kern="100">
                              <a:latin typeface="Cambria Math" panose="02040503050406030204" pitchFamily="18" charset="0"/>
                              <a:ea typeface="宋体" panose="02010600030101010101" pitchFamily="2" charset="-122"/>
                              <a:cs typeface="Times New Roman" panose="02020603050405020304" pitchFamily="18" charset="0"/>
                            </a:rPr>
                            <m:t>1</m:t>
                          </m:r>
                        </m:num>
                        <m:den>
                          <m:sSub>
                            <m:sSub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1</m:t>
                              </m:r>
                            </m:sub>
                          </m:sSub>
                        </m:den>
                      </m:f>
                      <m:sSub>
                        <m:sSub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bPr>
                        <m:e>
                          <m:d>
                            <m:d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dPr>
                            <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𝑨</m:t>
                                  </m:r>
                                </m:e>
                                <m: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𝟏</m:t>
                                  </m:r>
                                </m:sub>
                              </m:sSub>
                            </m:e>
                          </m:d>
                        </m:e>
                        <m: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1400" kern="100">
                              <a:latin typeface="Cambria Math" panose="02040503050406030204" pitchFamily="18" charset="0"/>
                              <a:ea typeface="宋体" panose="02010600030101010101" pitchFamily="2" charset="-122"/>
                              <a:cs typeface="Times New Roman" panose="02020603050405020304" pitchFamily="18" charset="0"/>
                            </a:rPr>
                            <m:t>1</m:t>
                          </m:r>
                        </m:num>
                        <m:den>
                          <m:sSub>
                            <m:sSub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2</m:t>
                              </m:r>
                            </m:sub>
                          </m:sSub>
                        </m:den>
                      </m:f>
                      <m:sSub>
                        <m:sSub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bPr>
                        <m:e>
                          <m:d>
                            <m:d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dPr>
                            <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𝑨</m:t>
                                  </m:r>
                                </m:e>
                                <m: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𝟐</m:t>
                                  </m:r>
                                </m:sub>
                              </m:sSub>
                            </m:e>
                          </m:d>
                        </m:e>
                        <m: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𝐾</m:t>
                      </m:r>
                    </m:oMath>
                  </m:oMathPara>
                </a14:m>
                <a:endParaRPr lang="zh-CN" altLang="zh-CN" sz="1400"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7" name="文本框 6">
                <a:extLst>
                  <a:ext uri="{FF2B5EF4-FFF2-40B4-BE49-F238E27FC236}">
                    <a16:creationId xmlns:a16="http://schemas.microsoft.com/office/drawing/2014/main" id="{E9BB741B-D703-49A7-9CB4-CD18E88A2757}"/>
                  </a:ext>
                </a:extLst>
              </p:cNvPr>
              <p:cNvSpPr txBox="1">
                <a:spLocks noRot="1" noChangeAspect="1" noMove="1" noResize="1" noEditPoints="1" noAdjustHandles="1" noChangeArrowheads="1" noChangeShapeType="1" noTextEdit="1"/>
              </p:cNvSpPr>
              <p:nvPr/>
            </p:nvSpPr>
            <p:spPr>
              <a:xfrm>
                <a:off x="5832629" y="774252"/>
                <a:ext cx="2964003" cy="1070871"/>
              </a:xfrm>
              <a:prstGeom prst="rect">
                <a:avLst/>
              </a:prstGeom>
              <a:blipFill>
                <a:blip r:embed="rId4"/>
                <a:stretch>
                  <a:fillRect/>
                </a:stretch>
              </a:blipFill>
              <a:ln w="19050">
                <a:solidFill>
                  <a:srgbClr val="0070C0"/>
                </a:solidFill>
                <a:prstDash val="dash"/>
              </a:ln>
            </p:spPr>
            <p:txBody>
              <a:bodyPr/>
              <a:lstStyle/>
              <a:p>
                <a:r>
                  <a:rPr lang="zh-CN" altLang="en-US">
                    <a:noFill/>
                  </a:rPr>
                  <a:t> </a:t>
                </a:r>
              </a:p>
            </p:txBody>
          </p:sp>
        </mc:Fallback>
      </mc:AlternateContent>
    </p:spTree>
    <p:extLst>
      <p:ext uri="{BB962C8B-B14F-4D97-AF65-F5344CB8AC3E}">
        <p14:creationId xmlns:p14="http://schemas.microsoft.com/office/powerpoint/2010/main" val="228169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三、磁矢位</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恒定磁场的边值问题</a:t>
            </a:r>
          </a:p>
        </p:txBody>
      </p:sp>
      <p:sp>
        <p:nvSpPr>
          <p:cNvPr id="4" name="文本框 3">
            <a:extLst>
              <a:ext uri="{FF2B5EF4-FFF2-40B4-BE49-F238E27FC236}">
                <a16:creationId xmlns:a16="http://schemas.microsoft.com/office/drawing/2014/main" id="{F75FB7F1-7F3F-40BC-BC07-BC5A572A635A}"/>
              </a:ext>
            </a:extLst>
          </p:cNvPr>
          <p:cNvSpPr txBox="1"/>
          <p:nvPr/>
        </p:nvSpPr>
        <p:spPr>
          <a:xfrm>
            <a:off x="968490" y="1002052"/>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rPr>
              <a:t>（二）例题分析</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7AF114-7D8C-4438-A65E-37761FF94922}"/>
                  </a:ext>
                </a:extLst>
              </p:cNvPr>
              <p:cNvSpPr txBox="1"/>
              <p:nvPr/>
            </p:nvSpPr>
            <p:spPr>
              <a:xfrm>
                <a:off x="521402" y="1398890"/>
                <a:ext cx="8101195" cy="4359591"/>
              </a:xfrm>
              <a:prstGeom prst="rect">
                <a:avLst/>
              </a:prstGeom>
              <a:noFill/>
            </p:spPr>
            <p:txBody>
              <a:bodyPr wrap="square" rtlCol="0">
                <a:spAutoFit/>
              </a:bodyPr>
              <a:lstStyle/>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③由磁矢位满足的方程可求出磁矢位的通解</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spcAft>
                    <a:spcPts val="0"/>
                  </a:spcAft>
                </a:pPr>
                <a14:m>
                  <m:oMathPara xmlns:m="http://schemas.openxmlformats.org/officeDocument/2006/math">
                    <m:oMathParaPr>
                      <m:jc m:val="centerGroup"/>
                    </m:oMathParaPr>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𝑧</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9</m:t>
                          </m:r>
                        </m:den>
                      </m:f>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3</m:t>
                          </m:r>
                        </m:sup>
                      </m:s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func>
                        <m:func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ln</m:t>
                          </m:r>
                        </m:fName>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e>
                      </m:func>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oMath>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𝑧</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3</m:t>
                          </m:r>
                        </m:sub>
                      </m:sSub>
                      <m:func>
                        <m:func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ln</m:t>
                          </m:r>
                        </m:fName>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e>
                      </m:func>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4</m:t>
                          </m:r>
                        </m:sub>
                      </m:sSub>
                    </m:oMath>
                  </m:oMathPara>
                </a14:m>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利用边界条件决定通解中的待定系数</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spcAft>
                    <a:spcPts val="0"/>
                  </a:spcAft>
                </a:pPr>
                <a14:m>
                  <m:oMathPara xmlns:m="http://schemas.openxmlformats.org/officeDocument/2006/math">
                    <m:oMathParaPr>
                      <m:jc m:val="centerGroup"/>
                    </m:oMathParaPr>
                    <m:oMath xmlns:m="http://schemas.openxmlformats.org/officeDocument/2006/math">
                      <m:m>
                        <m:mPr>
                          <m:mcs>
                            <m:mc>
                              <m:mcPr>
                                <m:count m:val="1"/>
                                <m:mcJc m:val="center"/>
                              </m:mcPr>
                            </m:mc>
                          </m:mcs>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mPr>
                        <m:mr>
                          <m:e>
                            <m:r>
                              <a:rPr lang="zh-CN" altLang="zh-CN" sz="1400" i="1" kern="100">
                                <a:latin typeface="Cambria Math" panose="02040503050406030204" pitchFamily="18" charset="0"/>
                                <a:ea typeface="宋体" panose="02010600030101010101" pitchFamily="2" charset="-122"/>
                                <a:cs typeface="宋体" panose="02010600030101010101" pitchFamily="2" charset="-122"/>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r>
                              <m:rPr>
                                <m:nor/>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 </m:t>
                            </m:r>
                            <m:r>
                              <m:rPr>
                                <m:nor/>
                              </m:rPr>
                              <a:rPr lang="zh-CN" altLang="zh-CN" sz="1400" kern="100">
                                <a:latin typeface="Cambria Math" panose="02040503050406030204" pitchFamily="18" charset="0"/>
                                <a:ea typeface="宋体" panose="02010600030101010101" pitchFamily="2" charset="-122"/>
                                <a:cs typeface="Times New Roman" panose="02020603050405020304" pitchFamily="18" charset="0"/>
                              </a:rPr>
                              <m:t>时</m:t>
                            </m:r>
                            <m:r>
                              <m:rPr>
                                <m:nor/>
                              </m:rPr>
                              <a:rPr lang="zh-CN" altLang="zh-CN" sz="1400" kern="100">
                                <a:latin typeface="等线" panose="02010600030101010101" pitchFamily="2" charset="-122"/>
                                <a:ea typeface="Cambria Math" panose="02040503050406030204" pitchFamily="18" charset="0"/>
                                <a:cs typeface="Times New Roman" panose="02020603050405020304" pitchFamily="18" charset="0"/>
                              </a:rPr>
                              <m:t> </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𝑧</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e>
                                </m:d>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m:rPr>
                                <m:nor/>
                              </m:rPr>
                              <a:rPr lang="zh-CN" altLang="zh-CN" sz="1400" kern="100">
                                <a:latin typeface="Cambria Math" panose="02040503050406030204" pitchFamily="18" charset="0"/>
                                <a:ea typeface="宋体" panose="02010600030101010101" pitchFamily="2" charset="-122"/>
                                <a:cs typeface="Times New Roman" panose="02020603050405020304" pitchFamily="18" charset="0"/>
                              </a:rPr>
                              <m:t>有限值</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m:rPr>
                                <m:nor/>
                              </m:rPr>
                              <a:rPr lang="zh-CN" altLang="zh-CN" sz="1400" kern="100">
                                <a:latin typeface="Cambria Math" panose="02040503050406030204" pitchFamily="18" charset="0"/>
                                <a:ea typeface="宋体" panose="02010600030101010101" pitchFamily="2" charset="-122"/>
                                <a:cs typeface="Times New Roman" panose="02020603050405020304" pitchFamily="18" charset="0"/>
                              </a:rPr>
                              <m:t>故</m:t>
                            </m:r>
                            <m:r>
                              <m:rPr>
                                <m:nor/>
                              </m:rPr>
                              <a:rPr lang="zh-CN" altLang="zh-CN" sz="1400" kern="100">
                                <a:latin typeface="等线" panose="02010600030101010101" pitchFamily="2" charset="-122"/>
                                <a:ea typeface="Cambria Math" panose="02040503050406030204" pitchFamily="18" charset="0"/>
                                <a:cs typeface="Times New Roman" panose="02020603050405020304" pitchFamily="18" charset="0"/>
                              </a:rPr>
                              <m:t> </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e>
                        </m:mr>
                        <m:mr>
                          <m:e>
                            <m:r>
                              <a:rPr lang="zh-CN" altLang="zh-CN" sz="1400" i="1" kern="100">
                                <a:latin typeface="Cambria Math" panose="02040503050406030204" pitchFamily="18" charset="0"/>
                                <a:ea typeface="宋体" panose="02010600030101010101" pitchFamily="2" charset="-122"/>
                                <a:cs typeface="宋体" panose="02010600030101010101" pitchFamily="2" charset="-122"/>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r>
                              <m:rPr>
                                <m:nor/>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 </m:t>
                            </m:r>
                            <m:r>
                              <m:rPr>
                                <m:nor/>
                              </m:rPr>
                              <a:rPr lang="zh-CN" altLang="zh-CN" sz="1400" kern="100">
                                <a:latin typeface="Cambria Math" panose="02040503050406030204" pitchFamily="18" charset="0"/>
                                <a:ea typeface="宋体" panose="02010600030101010101" pitchFamily="2" charset="-122"/>
                                <a:cs typeface="Times New Roman" panose="02020603050405020304" pitchFamily="18" charset="0"/>
                              </a:rPr>
                              <m:t>时</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𝑧</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r>
                              <m:rPr>
                                <m:nor/>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 </m:t>
                            </m:r>
                            <m:r>
                              <m:rPr>
                                <m:nor/>
                              </m:rPr>
                              <a:rPr lang="zh-CN" altLang="zh-CN" sz="1400" kern="100">
                                <a:latin typeface="Cambria Math" panose="02040503050406030204" pitchFamily="18" charset="0"/>
                                <a:ea typeface="宋体" panose="02010600030101010101" pitchFamily="2" charset="-122"/>
                                <a:cs typeface="Times New Roman" panose="02020603050405020304" pitchFamily="18" charset="0"/>
                              </a:rPr>
                              <m:t>则</m:t>
                            </m:r>
                            <m:r>
                              <m:rPr>
                                <m:nor/>
                              </m:rPr>
                              <a:rPr lang="zh-CN" altLang="zh-CN" sz="1400" kern="100">
                                <a:latin typeface="等线" panose="02010600030101010101" pitchFamily="2" charset="-122"/>
                                <a:ea typeface="Cambria Math" panose="02040503050406030204" pitchFamily="18" charset="0"/>
                                <a:cs typeface="Times New Roman" panose="02020603050405020304" pitchFamily="18" charset="0"/>
                              </a:rPr>
                              <m:t> </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4</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3</m:t>
                                </m:r>
                              </m:sub>
                            </m:sSub>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func>
                                  <m:func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ln</m:t>
                                    </m:r>
                                  </m:fName>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e>
                                </m:func>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e>
                        </m:mr>
                      </m:m>
                    </m:oMath>
                  </m:oMathPara>
                </a14:m>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再利用分界面上的衔接条件</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spcAft>
                    <a:spcPts val="0"/>
                  </a:spcAft>
                </a:pPr>
                <a14:m>
                  <m:oMathPara xmlns:m="http://schemas.openxmlformats.org/officeDocument/2006/math">
                    <m:oMathParaPr>
                      <m:jc m:val="centerGroup"/>
                    </m:oMathParaPr>
                    <m:oMath xmlns:m="http://schemas.openxmlformats.org/officeDocument/2006/math">
                      <m:m>
                        <m:mPr>
                          <m:mcs>
                            <m:mc>
                              <m:mcPr>
                                <m:count m:val="1"/>
                                <m:mcJc m:val="center"/>
                              </m:mcPr>
                            </m:mc>
                          </m:mcs>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𝑧</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e>
                                </m:d>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𝑎</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𝑧</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e>
                                </m:d>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𝑎</m:t>
                                </m:r>
                              </m:sub>
                            </m:sSub>
                          </m:e>
                        </m:mr>
                      </m:m>
                      <m:r>
                        <a:rPr lang="en-US" altLang="zh-CN" sz="1400" b="0" i="0" kern="100" smtClean="0">
                          <a:latin typeface="Cambria Math" panose="02040503050406030204" pitchFamily="18" charset="0"/>
                          <a:ea typeface="宋体" panose="02010600030101010101" pitchFamily="2" charset="-122"/>
                          <a:cs typeface="Times New Roman" panose="02020603050405020304" pitchFamily="18" charset="0"/>
                        </a:rPr>
                        <m:t>    </m:t>
                      </m:r>
                      <m:r>
                        <a:rPr lang="zh-CN" altLang="en-US"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b="0" i="0" kern="100" smtClean="0">
                          <a:latin typeface="Cambria Math" panose="02040503050406030204" pitchFamily="18" charset="0"/>
                          <a:ea typeface="宋体" panose="02010600030101010101" pitchFamily="2" charset="-122"/>
                          <a:cs typeface="Times New Roman" panose="02020603050405020304" pitchFamily="18" charset="0"/>
                        </a:rPr>
                        <m:t>   </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9</m:t>
                          </m:r>
                        </m:den>
                      </m:f>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𝑎</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3</m:t>
                          </m:r>
                        </m:sup>
                      </m:s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3</m:t>
                          </m:r>
                        </m:sub>
                      </m:sSub>
                      <m:func>
                        <m:func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ln</m:t>
                          </m:r>
                        </m:fName>
                        <m:e>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𝑎</m:t>
                              </m:r>
                            </m:num>
                            <m:den>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den>
                          </m:f>
                        </m:e>
                      </m:func>
                    </m:oMath>
                  </m:oMathPara>
                </a14:m>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由另一衔接条件</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spcAft>
                    <a:spcPts val="0"/>
                  </a:spcAft>
                </a:pPr>
                <a14:m>
                  <m:oMathPara xmlns:m="http://schemas.openxmlformats.org/officeDocument/2006/math">
                    <m:oMathParaPr>
                      <m:jc m:val="centerGroup"/>
                    </m:oMathParaPr>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Cambria Math" panose="02040503050406030204" pitchFamily="18" charset="0"/>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Cambria Math" panose="02040503050406030204" pitchFamily="18" charset="0"/>
                                          <a:cs typeface="Times New Roman" panose="02020603050405020304" pitchFamily="18" charset="0"/>
                                        </a:rPr>
                                        <m:t>𝐴</m:t>
                                      </m:r>
                                    </m:e>
                                    <m:sub>
                                      <m:r>
                                        <a:rPr lang="en-US" altLang="zh-CN" sz="1400" i="1" kern="100">
                                          <a:latin typeface="Cambria Math" panose="02040503050406030204" pitchFamily="18" charset="0"/>
                                          <a:ea typeface="Cambria Math" panose="02040503050406030204" pitchFamily="18" charset="0"/>
                                          <a:cs typeface="Times New Roman" panose="02020603050405020304" pitchFamily="18" charset="0"/>
                                        </a:rPr>
                                        <m:t>𝑧𝐼</m:t>
                                      </m:r>
                                    </m:sub>
                                  </m:sSub>
                                </m:num>
                                <m:den>
                                  <m:r>
                                    <a:rPr lang="en-US" altLang="zh-CN" sz="1400" i="1" kern="100">
                                      <a:latin typeface="Cambria Math" panose="02040503050406030204" pitchFamily="18" charset="0"/>
                                      <a:ea typeface="Cambria Math" panose="02040503050406030204" pitchFamily="18" charset="0"/>
                                      <a:cs typeface="Times New Roman" panose="02020603050405020304" pitchFamily="18" charset="0"/>
                                    </a:rPr>
                                    <m:t>𝜕𝜌</m:t>
                                  </m:r>
                                </m:den>
                              </m:f>
                            </m:e>
                          </m:d>
                        </m:e>
                        <m:sub>
                          <m:r>
                            <a:rPr lang="en-US" altLang="zh-CN" sz="1400" i="1" kern="100">
                              <a:latin typeface="Cambria Math" panose="02040503050406030204" pitchFamily="18" charset="0"/>
                              <a:ea typeface="Cambria Math" panose="02040503050406030204" pitchFamily="18" charset="0"/>
                              <a:cs typeface="Times New Roman" panose="02020603050405020304" pitchFamily="18" charset="0"/>
                            </a:rPr>
                            <m:t>𝜌</m:t>
                          </m:r>
                          <m:r>
                            <a:rPr lang="en-US" altLang="zh-CN" sz="1400" i="1" kern="100">
                              <a:latin typeface="Cambria Math" panose="02040503050406030204" pitchFamily="18" charset="0"/>
                              <a:ea typeface="Cambria Math" panose="02040503050406030204" pitchFamily="18" charset="0"/>
                              <a:cs typeface="Times New Roman" panose="02020603050405020304" pitchFamily="18" charset="0"/>
                            </a:rPr>
                            <m:t>=</m:t>
                          </m:r>
                          <m:r>
                            <a:rPr lang="en-US" altLang="zh-CN" sz="1400" i="1" kern="100">
                              <a:latin typeface="Cambria Math" panose="02040503050406030204" pitchFamily="18" charset="0"/>
                              <a:ea typeface="Cambria Math" panose="02040503050406030204" pitchFamily="18" charset="0"/>
                              <a:cs typeface="Times New Roman" panose="02020603050405020304" pitchFamily="18" charset="0"/>
                            </a:rPr>
                            <m:t>𝑎</m:t>
                          </m:r>
                        </m:sub>
                      </m:sSub>
                      <m:r>
                        <a:rPr lang="en-US" altLang="zh-CN" sz="1400" i="1" kern="100">
                          <a:latin typeface="Cambria Math" panose="02040503050406030204" pitchFamily="18" charset="0"/>
                          <a:ea typeface="Cambria Math" panose="02040503050406030204" pitchFamily="18" charset="0"/>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Cambria Math" panose="02040503050406030204" pitchFamily="18" charset="0"/>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Cambria Math" panose="02040503050406030204" pitchFamily="18" charset="0"/>
                                          <a:cs typeface="Times New Roman" panose="02020603050405020304" pitchFamily="18" charset="0"/>
                                        </a:rPr>
                                        <m:t>𝐴</m:t>
                                      </m:r>
                                    </m:e>
                                    <m:sub>
                                      <m:r>
                                        <a:rPr lang="en-US" altLang="zh-CN" sz="1400" i="1" kern="100">
                                          <a:latin typeface="Cambria Math" panose="02040503050406030204" pitchFamily="18" charset="0"/>
                                          <a:ea typeface="Cambria Math" panose="02040503050406030204" pitchFamily="18" charset="0"/>
                                          <a:cs typeface="Times New Roman" panose="02020603050405020304" pitchFamily="18" charset="0"/>
                                        </a:rPr>
                                        <m:t>𝑧</m:t>
                                      </m:r>
                                      <m:r>
                                        <a:rPr lang="en-US" altLang="zh-CN" sz="1400" i="1" kern="100">
                                          <a:latin typeface="Cambria Math" panose="02040503050406030204" pitchFamily="18" charset="0"/>
                                          <a:ea typeface="Cambria Math" panose="02040503050406030204" pitchFamily="18" charset="0"/>
                                          <a:cs typeface="Times New Roman" panose="02020603050405020304" pitchFamily="18" charset="0"/>
                                        </a:rPr>
                                        <m:t>2</m:t>
                                      </m:r>
                                    </m:sub>
                                  </m:sSub>
                                </m:num>
                                <m:den>
                                  <m:r>
                                    <a:rPr lang="en-US" altLang="zh-CN" sz="1400" i="1" kern="100">
                                      <a:latin typeface="Cambria Math" panose="02040503050406030204" pitchFamily="18" charset="0"/>
                                      <a:ea typeface="Cambria Math" panose="02040503050406030204" pitchFamily="18" charset="0"/>
                                      <a:cs typeface="Times New Roman" panose="02020603050405020304" pitchFamily="18" charset="0"/>
                                    </a:rPr>
                                    <m:t>𝜕𝜌</m:t>
                                  </m:r>
                                </m:den>
                              </m:f>
                            </m:e>
                          </m:d>
                        </m:e>
                        <m:sub>
                          <m:r>
                            <a:rPr lang="en-US" altLang="zh-CN" sz="1400" i="1" kern="100">
                              <a:latin typeface="Cambria Math" panose="02040503050406030204" pitchFamily="18" charset="0"/>
                              <a:ea typeface="Cambria Math" panose="02040503050406030204" pitchFamily="18" charset="0"/>
                              <a:cs typeface="Times New Roman" panose="02020603050405020304" pitchFamily="18" charset="0"/>
                            </a:rPr>
                            <m:t>𝜌</m:t>
                          </m:r>
                          <m:r>
                            <a:rPr lang="en-US" altLang="zh-CN" sz="1400" i="1" kern="100">
                              <a:latin typeface="Cambria Math" panose="02040503050406030204" pitchFamily="18" charset="0"/>
                              <a:ea typeface="Cambria Math" panose="02040503050406030204" pitchFamily="18" charset="0"/>
                              <a:cs typeface="Times New Roman" panose="02020603050405020304" pitchFamily="18" charset="0"/>
                            </a:rPr>
                            <m:t>=</m:t>
                          </m:r>
                          <m:r>
                            <a:rPr lang="en-US" altLang="zh-CN" sz="1400" i="1" kern="100">
                              <a:latin typeface="Cambria Math" panose="02040503050406030204" pitchFamily="18" charset="0"/>
                              <a:ea typeface="Cambria Math" panose="02040503050406030204" pitchFamily="18" charset="0"/>
                              <a:cs typeface="Times New Roman" panose="02020603050405020304" pitchFamily="18" charset="0"/>
                            </a:rPr>
                            <m:t>𝑎</m:t>
                          </m:r>
                        </m:sub>
                      </m:sSub>
                      <m:r>
                        <a:rPr lang="zh-CN" altLang="en-US"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b="0" i="1" kern="100" smtClean="0">
                          <a:latin typeface="Cambria Math" panose="02040503050406030204" pitchFamily="18" charset="0"/>
                          <a:ea typeface="宋体" panose="02010600030101010101" pitchFamily="2" charset="-122"/>
                          <a:cs typeface="Times New Roman" panose="02020603050405020304" pitchFamily="18" charset="0"/>
                        </a:rPr>
                        <m:t> </m:t>
                      </m:r>
                      <m:r>
                        <a:rPr lang="en-US" altLang="zh-CN" sz="1400" i="1" kern="100">
                          <a:latin typeface="Cambria Math" panose="02040503050406030204" pitchFamily="18" charset="0"/>
                          <a:ea typeface="Cambria Math" panose="02040503050406030204" pitchFamily="18" charset="0"/>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Cambria Math" panose="02040503050406030204" pitchFamily="18" charset="0"/>
                                  <a:cs typeface="Times New Roman" panose="02020603050405020304" pitchFamily="18" charset="0"/>
                                </a:rPr>
                                <m:t>𝜇</m:t>
                              </m:r>
                            </m:e>
                            <m:sub>
                              <m:r>
                                <a:rPr lang="en-US" altLang="zh-CN" sz="1400" i="1" kern="100">
                                  <a:latin typeface="Cambria Math" panose="02040503050406030204" pitchFamily="18" charset="0"/>
                                  <a:ea typeface="Cambria Math" panose="02040503050406030204" pitchFamily="18" charset="0"/>
                                  <a:cs typeface="Times New Roman" panose="02020603050405020304" pitchFamily="18" charset="0"/>
                                </a:rPr>
                                <m:t>0</m:t>
                              </m:r>
                            </m:sub>
                          </m:sSub>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Cambria Math" panose="02040503050406030204" pitchFamily="18" charset="0"/>
                                  <a:cs typeface="Times New Roman" panose="02020603050405020304" pitchFamily="18" charset="0"/>
                                </a:rPr>
                                <m:t>𝐽</m:t>
                              </m:r>
                            </m:e>
                            <m:sub>
                              <m:r>
                                <a:rPr lang="en-US" altLang="zh-CN" sz="1400" i="1" kern="100">
                                  <a:latin typeface="Cambria Math" panose="02040503050406030204" pitchFamily="18" charset="0"/>
                                  <a:ea typeface="Cambria Math" panose="02040503050406030204" pitchFamily="18" charset="0"/>
                                  <a:cs typeface="Times New Roman" panose="02020603050405020304" pitchFamily="18" charset="0"/>
                                </a:rPr>
                                <m:t>0</m:t>
                              </m:r>
                            </m:sub>
                          </m:sSub>
                        </m:num>
                        <m:den>
                          <m:r>
                            <a:rPr lang="en-US" altLang="zh-CN" sz="1400" i="1" kern="100">
                              <a:latin typeface="Cambria Math" panose="02040503050406030204" pitchFamily="18" charset="0"/>
                              <a:ea typeface="Cambria Math" panose="02040503050406030204" pitchFamily="18" charset="0"/>
                              <a:cs typeface="Times New Roman" panose="02020603050405020304" pitchFamily="18" charset="0"/>
                            </a:rPr>
                            <m:t>3</m:t>
                          </m:r>
                        </m:den>
                      </m:f>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Cambria Math" panose="02040503050406030204" pitchFamily="18" charset="0"/>
                              <a:cs typeface="Times New Roman" panose="02020603050405020304" pitchFamily="18" charset="0"/>
                            </a:rPr>
                            <m:t>𝑎</m:t>
                          </m:r>
                        </m:e>
                        <m:sup>
                          <m:r>
                            <a:rPr lang="en-US" altLang="zh-CN" sz="1400" i="1" kern="100">
                              <a:latin typeface="Cambria Math" panose="02040503050406030204" pitchFamily="18" charset="0"/>
                              <a:ea typeface="Cambria Math" panose="02040503050406030204" pitchFamily="18" charset="0"/>
                              <a:cs typeface="Times New Roman" panose="02020603050405020304" pitchFamily="18" charset="0"/>
                            </a:rPr>
                            <m:t>2</m:t>
                          </m:r>
                        </m:sup>
                      </m:sSup>
                      <m:r>
                        <a:rPr lang="en-US" altLang="zh-CN" sz="1400" i="1" kern="100">
                          <a:latin typeface="Cambria Math" panose="02040503050406030204" pitchFamily="18" charset="0"/>
                          <a:ea typeface="Cambria Math" panose="02040503050406030204" pitchFamily="18" charset="0"/>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Cambria Math" panose="02040503050406030204" pitchFamily="18" charset="0"/>
                                  <a:cs typeface="Times New Roman" panose="02020603050405020304" pitchFamily="18" charset="0"/>
                                </a:rPr>
                                <m:t>𝐶</m:t>
                              </m:r>
                            </m:e>
                            <m:sub>
                              <m:r>
                                <a:rPr lang="en-US" altLang="zh-CN" sz="1400" i="1" kern="100">
                                  <a:latin typeface="Cambria Math" panose="02040503050406030204" pitchFamily="18" charset="0"/>
                                  <a:ea typeface="Cambria Math" panose="02040503050406030204" pitchFamily="18" charset="0"/>
                                  <a:cs typeface="Times New Roman" panose="02020603050405020304" pitchFamily="18" charset="0"/>
                                </a:rPr>
                                <m:t>3</m:t>
                              </m:r>
                            </m:sub>
                          </m:sSub>
                        </m:num>
                        <m:den>
                          <m:r>
                            <a:rPr lang="en-US" altLang="zh-CN" sz="1400" i="1" kern="100">
                              <a:latin typeface="Cambria Math" panose="02040503050406030204" pitchFamily="18" charset="0"/>
                              <a:ea typeface="Cambria Math" panose="02040503050406030204" pitchFamily="18" charset="0"/>
                              <a:cs typeface="Times New Roman" panose="02020603050405020304" pitchFamily="18" charset="0"/>
                            </a:rPr>
                            <m:t>𝑎</m:t>
                          </m:r>
                        </m:den>
                      </m:f>
                    </m:oMath>
                  </m:oMathPara>
                </a14:m>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lvl="0" indent="457200">
                  <a:lnSpc>
                    <a:spcPct val="150000"/>
                  </a:lnSpc>
                  <a:spcAft>
                    <a:spcPts val="0"/>
                  </a:spcAft>
                </a:pPr>
                <a:r>
                  <a:rPr lang="zh-CN" altLang="zh-CN" sz="1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由此可确定</a:t>
                </a:r>
                <a14:m>
                  <m:oMath xmlns:m="http://schemas.openxmlformats.org/officeDocument/2006/math">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zh-CN" sz="1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3</m:t>
                        </m:r>
                      </m:sub>
                    </m:sSub>
                  </m:oMath>
                </a14:m>
                <a:r>
                  <a:rPr lang="zh-CN" altLang="zh-CN" sz="1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4</m:t>
                        </m:r>
                      </m:sub>
                    </m:sSub>
                  </m:oMath>
                </a14:m>
                <a:endParaRPr lang="zh-CN" altLang="zh-CN" sz="1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lvl="0" indent="457200" algn="ctr">
                  <a:spcAft>
                    <a:spcPts val="0"/>
                  </a:spcAft>
                </a:pPr>
                <a14:m>
                  <m:oMathPara xmlns:m="http://schemas.openxmlformats.org/officeDocument/2006/math">
                    <m:oMathParaPr>
                      <m:jc m:val="centerGroup"/>
                    </m:oMathParaPr>
                    <m:oMath xmlns:m="http://schemas.openxmlformats.org/officeDocument/2006/math">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0</m:t>
                              </m:r>
                            </m:sub>
                          </m:sSub>
                        </m:num>
                        <m:den>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3</m:t>
                          </m:r>
                        </m:den>
                      </m:f>
                      <m:sSup>
                        <m:sSup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𝑎</m:t>
                          </m:r>
                        </m:e>
                        <m:sup>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3</m:t>
                          </m:r>
                        </m:sup>
                      </m:sSup>
                      <m:r>
                        <a:rPr lang="en-US" altLang="zh-CN" sz="1400" b="0" i="1" kern="10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4</m:t>
                          </m:r>
                        </m:sub>
                      </m:sSub>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0</m:t>
                              </m:r>
                            </m:sub>
                          </m:sSub>
                        </m:num>
                        <m:den>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3</m:t>
                          </m:r>
                        </m:den>
                      </m:f>
                      <m:sSup>
                        <m:sSup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𝑎</m:t>
                          </m:r>
                        </m:e>
                        <m:sup>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3</m:t>
                          </m:r>
                        </m:sup>
                      </m:sSup>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func>
                            <m:func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ln</m:t>
                              </m:r>
                            </m:fName>
                            <m:e>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𝜌</m:t>
                              </m:r>
                            </m:e>
                          </m:func>
                        </m:e>
                        <m:sub>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400" b="0" i="1" kern="10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0</m:t>
                              </m:r>
                            </m:sub>
                          </m:sSub>
                        </m:num>
                        <m:den>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9</m:t>
                          </m:r>
                        </m:den>
                      </m:f>
                      <m:sSup>
                        <m:sSup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𝑎</m:t>
                          </m:r>
                        </m:e>
                        <m:sup>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3</m:t>
                          </m:r>
                        </m:sup>
                      </m:sSup>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0</m:t>
                              </m:r>
                            </m:sub>
                          </m:sSub>
                        </m:num>
                        <m:den>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3</m:t>
                          </m:r>
                        </m:den>
                      </m:f>
                      <m:sSup>
                        <m:sSup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𝑎</m:t>
                          </m:r>
                        </m:e>
                        <m:sup>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3</m:t>
                          </m:r>
                        </m:sup>
                      </m:sSup>
                      <m:func>
                        <m:func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ln</m:t>
                          </m:r>
                        </m:fName>
                        <m:e>
                          <m:f>
                            <m:f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𝑎</m:t>
                              </m:r>
                            </m:num>
                            <m:den>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𝜌</m:t>
                                  </m:r>
                                </m:e>
                                <m:sub>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0</m:t>
                                  </m:r>
                                </m:sub>
                              </m:sSub>
                            </m:den>
                          </m:f>
                        </m:e>
                      </m:func>
                    </m:oMath>
                  </m:oMathPara>
                </a14:m>
                <a:endParaRPr lang="en-US" altLang="zh-CN" sz="1400" b="1"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5B7AF114-7D8C-4438-A65E-37761FF94922}"/>
                  </a:ext>
                </a:extLst>
              </p:cNvPr>
              <p:cNvSpPr txBox="1">
                <a:spLocks noRot="1" noChangeAspect="1" noMove="1" noResize="1" noEditPoints="1" noAdjustHandles="1" noChangeArrowheads="1" noChangeShapeType="1" noTextEdit="1"/>
              </p:cNvSpPr>
              <p:nvPr/>
            </p:nvSpPr>
            <p:spPr>
              <a:xfrm>
                <a:off x="521402" y="1398890"/>
                <a:ext cx="8101195" cy="4359591"/>
              </a:xfrm>
              <a:prstGeom prst="rect">
                <a:avLst/>
              </a:prstGeom>
              <a:blipFill>
                <a:blip r:embed="rId3"/>
                <a:stretch>
                  <a:fillRect b="-15223"/>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25</a:t>
            </a:fld>
            <a:endParaRPr lang="zh-CN"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FB196F49-7DC4-4C3C-9D65-D8427EDEFC78}"/>
                  </a:ext>
                </a:extLst>
              </p:cNvPr>
              <p:cNvSpPr txBox="1"/>
              <p:nvPr/>
            </p:nvSpPr>
            <p:spPr>
              <a:xfrm>
                <a:off x="5832629" y="774252"/>
                <a:ext cx="2964003" cy="1070871"/>
              </a:xfrm>
              <a:prstGeom prst="rect">
                <a:avLst/>
              </a:prstGeom>
              <a:solidFill>
                <a:schemeClr val="bg1"/>
              </a:solidFill>
              <a:ln w="19050">
                <a:solidFill>
                  <a:srgbClr val="0070C0"/>
                </a:solidFill>
                <a:prstDash val="dash"/>
              </a:ln>
            </p:spPr>
            <p:txBody>
              <a:bodyPr wrap="square" rtlCol="0">
                <a:spAutoFit/>
              </a:bodyPr>
              <a:lstStyle/>
              <a:p>
                <a:pPr indent="3048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磁矢位的边值问题</a:t>
                </a:r>
              </a:p>
              <a:p>
                <a:pPr indent="306070" algn="ctr">
                  <a:spcAft>
                    <a:spcPts val="0"/>
                  </a:spcAft>
                </a:pPr>
                <a14:m>
                  <m:oMathPara xmlns:m="http://schemas.openxmlformats.org/officeDocument/2006/math">
                    <m:oMathParaPr>
                      <m:jc m:val="centerGroup"/>
                    </m:oMathParaPr>
                    <m:oMath xmlns:m="http://schemas.openxmlformats.org/officeDocument/2006/math">
                      <m:sSub>
                        <m:sSub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𝑨</m:t>
                          </m:r>
                        </m:e>
                        <m: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𝟏</m:t>
                          </m:r>
                        </m:sub>
                      </m:s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𝑨</m:t>
                          </m:r>
                        </m:e>
                        <m: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𝟐</m:t>
                          </m:r>
                        </m:sub>
                      </m:sSub>
                    </m:oMath>
                  </m:oMathPara>
                </a14:m>
                <a:endParaRPr lang="zh-CN" altLang="zh-CN" sz="1400" kern="100" dirty="0">
                  <a:latin typeface="Times New Roman" panose="02020603050405020304" pitchFamily="18" charset="0"/>
                  <a:ea typeface="宋体" panose="02010600030101010101" pitchFamily="2" charset="-122"/>
                  <a:cs typeface="Times New Roman" panose="02020603050405020304" pitchFamily="18" charset="0"/>
                </a:endParaRPr>
              </a:p>
              <a:p>
                <a:pPr indent="304800" algn="ctr">
                  <a:spcAft>
                    <a:spcPts val="0"/>
                  </a:spcAft>
                </a:pPr>
                <a14:m>
                  <m:oMathPara xmlns:m="http://schemas.openxmlformats.org/officeDocument/2006/math">
                    <m:oMathParaPr>
                      <m:jc m:val="centerGroup"/>
                    </m:oMathParaPr>
                    <m:oMath xmlns:m="http://schemas.openxmlformats.org/officeDocument/2006/math">
                      <m:f>
                        <m:f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1400" kern="100">
                              <a:latin typeface="Cambria Math" panose="02040503050406030204" pitchFamily="18" charset="0"/>
                              <a:ea typeface="宋体" panose="02010600030101010101" pitchFamily="2" charset="-122"/>
                              <a:cs typeface="Times New Roman" panose="02020603050405020304" pitchFamily="18" charset="0"/>
                            </a:rPr>
                            <m:t>1</m:t>
                          </m:r>
                        </m:num>
                        <m:den>
                          <m:sSub>
                            <m:sSub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1</m:t>
                              </m:r>
                            </m:sub>
                          </m:sSub>
                        </m:den>
                      </m:f>
                      <m:sSub>
                        <m:sSub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bPr>
                        <m:e>
                          <m:d>
                            <m:d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dPr>
                            <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𝑨</m:t>
                                  </m:r>
                                </m:e>
                                <m: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𝟏</m:t>
                                  </m:r>
                                </m:sub>
                              </m:sSub>
                            </m:e>
                          </m:d>
                        </m:e>
                        <m: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1400" kern="100">
                              <a:latin typeface="Cambria Math" panose="02040503050406030204" pitchFamily="18" charset="0"/>
                              <a:ea typeface="宋体" panose="02010600030101010101" pitchFamily="2" charset="-122"/>
                              <a:cs typeface="Times New Roman" panose="02020603050405020304" pitchFamily="18" charset="0"/>
                            </a:rPr>
                            <m:t>1</m:t>
                          </m:r>
                        </m:num>
                        <m:den>
                          <m:sSub>
                            <m:sSub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2</m:t>
                              </m:r>
                            </m:sub>
                          </m:sSub>
                        </m:den>
                      </m:f>
                      <m:sSub>
                        <m:sSub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bPr>
                        <m:e>
                          <m:d>
                            <m:d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dPr>
                            <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𝑨</m:t>
                                  </m:r>
                                </m:e>
                                <m: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𝟐</m:t>
                                  </m:r>
                                </m:sub>
                              </m:sSub>
                            </m:e>
                          </m:d>
                        </m:e>
                        <m: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𝐾</m:t>
                      </m:r>
                    </m:oMath>
                  </m:oMathPara>
                </a14:m>
                <a:endParaRPr lang="zh-CN" altLang="zh-CN" sz="1400"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7" name="文本框 6">
                <a:extLst>
                  <a:ext uri="{FF2B5EF4-FFF2-40B4-BE49-F238E27FC236}">
                    <a16:creationId xmlns:a16="http://schemas.microsoft.com/office/drawing/2014/main" id="{FB196F49-7DC4-4C3C-9D65-D8427EDEFC78}"/>
                  </a:ext>
                </a:extLst>
              </p:cNvPr>
              <p:cNvSpPr txBox="1">
                <a:spLocks noRot="1" noChangeAspect="1" noMove="1" noResize="1" noEditPoints="1" noAdjustHandles="1" noChangeArrowheads="1" noChangeShapeType="1" noTextEdit="1"/>
              </p:cNvSpPr>
              <p:nvPr/>
            </p:nvSpPr>
            <p:spPr>
              <a:xfrm>
                <a:off x="5832629" y="774252"/>
                <a:ext cx="2964003" cy="1070871"/>
              </a:xfrm>
              <a:prstGeom prst="rect">
                <a:avLst/>
              </a:prstGeom>
              <a:blipFill>
                <a:blip r:embed="rId4"/>
                <a:stretch>
                  <a:fillRect/>
                </a:stretch>
              </a:blipFill>
              <a:ln w="19050">
                <a:solidFill>
                  <a:srgbClr val="0070C0"/>
                </a:solidFill>
                <a:prstDash val="dash"/>
              </a:ln>
            </p:spPr>
            <p:txBody>
              <a:bodyPr/>
              <a:lstStyle/>
              <a:p>
                <a:r>
                  <a:rPr lang="zh-CN" altLang="en-US">
                    <a:noFill/>
                  </a:rPr>
                  <a:t> </a:t>
                </a:r>
              </a:p>
            </p:txBody>
          </p:sp>
        </mc:Fallback>
      </mc:AlternateContent>
    </p:spTree>
    <p:extLst>
      <p:ext uri="{BB962C8B-B14F-4D97-AF65-F5344CB8AC3E}">
        <p14:creationId xmlns:p14="http://schemas.microsoft.com/office/powerpoint/2010/main" val="3241090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三、磁矢位</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恒定磁场的边值问题</a:t>
            </a:r>
          </a:p>
        </p:txBody>
      </p:sp>
      <p:sp>
        <p:nvSpPr>
          <p:cNvPr id="4" name="文本框 3">
            <a:extLst>
              <a:ext uri="{FF2B5EF4-FFF2-40B4-BE49-F238E27FC236}">
                <a16:creationId xmlns:a16="http://schemas.microsoft.com/office/drawing/2014/main" id="{F75FB7F1-7F3F-40BC-BC07-BC5A572A635A}"/>
              </a:ext>
            </a:extLst>
          </p:cNvPr>
          <p:cNvSpPr txBox="1"/>
          <p:nvPr/>
        </p:nvSpPr>
        <p:spPr>
          <a:xfrm>
            <a:off x="968490" y="1002052"/>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rPr>
              <a:t>（二）例题分析</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7AF114-7D8C-4438-A65E-37761FF94922}"/>
                  </a:ext>
                </a:extLst>
              </p:cNvPr>
              <p:cNvSpPr txBox="1"/>
              <p:nvPr/>
            </p:nvSpPr>
            <p:spPr>
              <a:xfrm>
                <a:off x="521402" y="1681917"/>
                <a:ext cx="8101195" cy="4113690"/>
              </a:xfrm>
              <a:prstGeom prst="rect">
                <a:avLst/>
              </a:prstGeom>
              <a:noFill/>
            </p:spPr>
            <p:txBody>
              <a:bodyPr wrap="square" rtlCol="0">
                <a:spAutoFit/>
              </a:bodyPr>
              <a:lstStyle/>
              <a:p>
                <a:pPr lvl="0" indent="457200">
                  <a:lnSpc>
                    <a:spcPct val="150000"/>
                  </a:lnSpc>
                  <a:spcAft>
                    <a:spcPts val="0"/>
                  </a:spcAft>
                </a:pPr>
                <a:r>
                  <a:rPr lang="zh-CN" altLang="zh-CN" sz="1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代入</a:t>
                </a:r>
                <a14:m>
                  <m:oMath xmlns:m="http://schemas.openxmlformats.org/officeDocument/2006/math">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𝑧</m:t>
                        </m:r>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zh-CN" sz="1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𝑧</m:t>
                        </m:r>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zh-CN" sz="1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中得出</a:t>
                </a:r>
                <a:endParaRPr lang="zh-CN" altLang="zh-CN" sz="11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lvl="0" indent="457200" algn="ctr">
                  <a:spcAft>
                    <a:spcPts val="0"/>
                  </a:spcAft>
                </a:pPr>
                <a14:m>
                  <m:oMathPara xmlns:m="http://schemas.openxmlformats.org/officeDocument/2006/math">
                    <m:oMathParaPr>
                      <m:jc m:val="centerGroup"/>
                    </m:oMathParaPr>
                    <m:oMath xmlns:m="http://schemas.openxmlformats.org/officeDocument/2006/math">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𝑧</m:t>
                          </m:r>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0</m:t>
                              </m:r>
                            </m:sub>
                          </m:sSub>
                        </m:num>
                        <m:den>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9</m:t>
                          </m:r>
                        </m:den>
                      </m:f>
                      <m:d>
                        <m:d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𝑎</m:t>
                              </m:r>
                            </m:e>
                            <m:sup>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3</m:t>
                              </m:r>
                            </m:sup>
                          </m:sSup>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𝜌</m:t>
                              </m:r>
                            </m:e>
                            <m:sup>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3</m:t>
                              </m:r>
                            </m:sup>
                          </m:sSup>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+3</m:t>
                          </m:r>
                          <m:func>
                            <m:func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ln</m:t>
                              </m:r>
                            </m:fName>
                            <m:e>
                              <m:f>
                                <m:f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𝜌</m:t>
                                      </m:r>
                                    </m:e>
                                    <m:sub>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0</m:t>
                                      </m:r>
                                    </m:sub>
                                  </m:sSub>
                                </m:num>
                                <m:den>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𝑎</m:t>
                                  </m:r>
                                </m:den>
                              </m:f>
                            </m:e>
                          </m:func>
                        </m:e>
                      </m:d>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 </m:t>
                      </m:r>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𝜌</m:t>
                      </m:r>
                      <m:r>
                        <a:rPr lang="en-US" altLang="zh-CN" sz="1400" i="1" kern="100">
                          <a:solidFill>
                            <a:srgbClr val="000000"/>
                          </a:solidFill>
                          <a:latin typeface="Cambria Math" panose="02040503050406030204" pitchFamily="18" charset="0"/>
                          <a:ea typeface="宋体" panose="02010600030101010101" pitchFamily="2" charset="-122"/>
                          <a:cs typeface="Cambria Math" panose="02040503050406030204" pitchFamily="18" charset="0"/>
                        </a:rPr>
                        <m:t>⩽</m:t>
                      </m:r>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𝑎</m:t>
                      </m:r>
                    </m:oMath>
                  </m:oMathPara>
                </a14:m>
                <a:endParaRPr lang="zh-CN" altLang="zh-CN" sz="11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lvl="0" indent="457200" algn="ctr">
                  <a:spcAft>
                    <a:spcPts val="0"/>
                  </a:spcAft>
                </a:pPr>
                <a14:m>
                  <m:oMathPara xmlns:m="http://schemas.openxmlformats.org/officeDocument/2006/math">
                    <m:oMathParaPr>
                      <m:jc m:val="centerGroup"/>
                    </m:oMathParaPr>
                    <m:oMath xmlns:m="http://schemas.openxmlformats.org/officeDocument/2006/math">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𝑧</m:t>
                          </m:r>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0</m:t>
                              </m:r>
                            </m:sub>
                          </m:sSub>
                        </m:num>
                        <m:den>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3</m:t>
                          </m:r>
                        </m:den>
                      </m:f>
                      <m:d>
                        <m:d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𝑎</m:t>
                              </m:r>
                            </m:e>
                            <m:sup>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3</m:t>
                              </m:r>
                            </m:sup>
                          </m:sSup>
                          <m:func>
                            <m:func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ln</m:t>
                              </m:r>
                            </m:fName>
                            <m:e>
                              <m:f>
                                <m:f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𝜌</m:t>
                                      </m:r>
                                    </m:e>
                                    <m:sub>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0</m:t>
                                      </m:r>
                                    </m:sub>
                                  </m:sSub>
                                </m:num>
                                <m:den>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𝜌</m:t>
                                  </m:r>
                                </m:den>
                              </m:f>
                            </m:e>
                          </m:func>
                        </m:e>
                      </m:d>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 </m:t>
                      </m:r>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𝜌</m:t>
                      </m:r>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&gt;</m:t>
                      </m:r>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𝑎</m:t>
                      </m:r>
                    </m:oMath>
                  </m:oMathPara>
                </a14:m>
                <a:endParaRPr lang="zh-CN" altLang="zh-CN" sz="11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lvl="0" indent="457200">
                  <a:lnSpc>
                    <a:spcPct val="150000"/>
                  </a:lnSpc>
                  <a:spcAft>
                    <a:spcPts val="0"/>
                  </a:spcAft>
                </a:pPr>
                <a:r>
                  <a:rPr lang="zh-CN" altLang="zh-CN" sz="1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即矢量磁位</a:t>
                </a:r>
                <a14:m>
                  <m:oMath xmlns:m="http://schemas.openxmlformats.org/officeDocument/2006/math">
                    <m:r>
                      <a:rPr lang="en-US" altLang="zh-CN" sz="1400" b="1"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𝑨</m:t>
                    </m:r>
                  </m:oMath>
                </a14:m>
                <a:endParaRPr lang="zh-CN" altLang="zh-CN" sz="11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lvl="0" indent="457200" algn="ctr">
                  <a:spcAft>
                    <a:spcPts val="0"/>
                  </a:spcAft>
                </a:pPr>
                <a14:m>
                  <m:oMathPara xmlns:m="http://schemas.openxmlformats.org/officeDocument/2006/math">
                    <m:oMathParaPr>
                      <m:jc m:val="centerGroup"/>
                    </m:oMathParaPr>
                    <m:oMath xmlns:m="http://schemas.openxmlformats.org/officeDocument/2006/math">
                      <m:sSub>
                        <m:sSubPr>
                          <m:ctrlPr>
                            <a:rPr lang="zh-CN" altLang="zh-CN" sz="1400" b="1"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𝑨</m:t>
                          </m:r>
                        </m:e>
                        <m:sub>
                          <m:r>
                            <a:rPr lang="en-US" altLang="zh-CN" sz="1400" b="1"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𝟏</m:t>
                          </m:r>
                        </m:sub>
                      </m:sSub>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0</m:t>
                              </m:r>
                            </m:sub>
                          </m:sSub>
                        </m:num>
                        <m:den>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9</m:t>
                          </m:r>
                        </m:den>
                      </m:f>
                      <m:d>
                        <m:d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𝑎</m:t>
                              </m:r>
                            </m:e>
                            <m:sup>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3</m:t>
                              </m:r>
                            </m:sup>
                          </m:sSup>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𝜌</m:t>
                              </m:r>
                            </m:e>
                            <m:sup>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3</m:t>
                              </m:r>
                            </m:sup>
                          </m:sSup>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+3</m:t>
                          </m:r>
                          <m:func>
                            <m:func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ln</m:t>
                              </m:r>
                            </m:fName>
                            <m:e>
                              <m:f>
                                <m:f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𝜌</m:t>
                                      </m:r>
                                    </m:e>
                                    <m:sub>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0</m:t>
                                      </m:r>
                                    </m:sub>
                                  </m:sSub>
                                </m:num>
                                <m:den>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𝑎</m:t>
                                  </m:r>
                                </m:den>
                              </m:f>
                            </m:e>
                          </m:func>
                        </m:e>
                      </m:d>
                      <m:sSub>
                        <m:sSubPr>
                          <m:ctrlPr>
                            <a:rPr lang="zh-CN" altLang="zh-CN" sz="1400" b="1"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400" b="1"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𝒛</m:t>
                          </m:r>
                        </m:sub>
                      </m:sSub>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 </m:t>
                      </m:r>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𝜌</m:t>
                      </m:r>
                      <m:r>
                        <a:rPr lang="en-US" altLang="zh-CN" sz="1400" i="1" kern="100">
                          <a:solidFill>
                            <a:srgbClr val="000000"/>
                          </a:solidFill>
                          <a:latin typeface="Cambria Math" panose="02040503050406030204" pitchFamily="18" charset="0"/>
                          <a:ea typeface="宋体" panose="02010600030101010101" pitchFamily="2" charset="-122"/>
                          <a:cs typeface="Cambria Math" panose="02040503050406030204" pitchFamily="18" charset="0"/>
                        </a:rPr>
                        <m:t>⩽</m:t>
                      </m:r>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𝑎</m:t>
                      </m:r>
                    </m:oMath>
                  </m:oMathPara>
                </a14:m>
                <a:endParaRPr lang="zh-CN" altLang="zh-CN" sz="11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lvl="0" indent="457200" algn="ctr">
                  <a:spcAft>
                    <a:spcPts val="0"/>
                  </a:spcAft>
                </a:pPr>
                <a14:m>
                  <m:oMathPara xmlns:m="http://schemas.openxmlformats.org/officeDocument/2006/math">
                    <m:oMathParaPr>
                      <m:jc m:val="centerGroup"/>
                    </m:oMathParaPr>
                    <m:oMath xmlns:m="http://schemas.openxmlformats.org/officeDocument/2006/math">
                      <m:sSub>
                        <m:sSubPr>
                          <m:ctrlPr>
                            <a:rPr lang="zh-CN" altLang="zh-CN" sz="1400" b="1"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𝑨</m:t>
                          </m:r>
                        </m:e>
                        <m:sub>
                          <m:r>
                            <a:rPr lang="en-US" altLang="zh-CN" sz="1400" b="1"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𝟐</m:t>
                          </m:r>
                        </m:sub>
                      </m:sSub>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0</m:t>
                              </m:r>
                            </m:sub>
                          </m:sSub>
                        </m:num>
                        <m:den>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3</m:t>
                          </m:r>
                        </m:den>
                      </m:f>
                      <m:d>
                        <m:d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𝑎</m:t>
                              </m:r>
                            </m:e>
                            <m:sup>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3</m:t>
                              </m:r>
                            </m:sup>
                          </m:sSup>
                          <m:func>
                            <m:func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ln</m:t>
                              </m:r>
                            </m:fName>
                            <m:e>
                              <m:f>
                                <m:f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𝜌</m:t>
                                      </m:r>
                                    </m:e>
                                    <m:sub>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0</m:t>
                                      </m:r>
                                    </m:sub>
                                  </m:sSub>
                                </m:num>
                                <m:den>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𝜌</m:t>
                                  </m:r>
                                </m:den>
                              </m:f>
                            </m:e>
                          </m:func>
                        </m:e>
                      </m:d>
                      <m:sSub>
                        <m:sSubPr>
                          <m:ctrlPr>
                            <a:rPr lang="zh-CN" altLang="zh-CN" sz="1400" b="1"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400" b="1"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𝒛</m:t>
                          </m:r>
                        </m:sub>
                      </m:sSub>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 </m:t>
                      </m:r>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𝜌</m:t>
                      </m:r>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&gt;</m:t>
                      </m:r>
                      <m:r>
                        <a:rPr lang="en-US"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𝑎</m:t>
                      </m:r>
                    </m:oMath>
                  </m:oMathPara>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④利用</a:t>
                </a:r>
                <a14:m>
                  <m:oMath xmlns:m="http://schemas.openxmlformats.org/officeDocument/2006/math">
                    <m: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𝑩</m:t>
                    </m:r>
                    <m: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𝑨</m:t>
                    </m:r>
                  </m:oMath>
                </a14:m>
                <a:r>
                  <a:rPr lang="zh-CN" altLang="zh-CN" sz="1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，可求出两区域内的磁感应强度</a:t>
                </a:r>
              </a:p>
              <a:p>
                <a:pPr indent="457200" algn="ctr">
                  <a:spcAft>
                    <a:spcPts val="0"/>
                  </a:spcAft>
                </a:pPr>
                <a14:m>
                  <m:oMathPara xmlns:m="http://schemas.openxmlformats.org/officeDocument/2006/math">
                    <m:oMathParaPr>
                      <m:jc m:val="centerGroup"/>
                    </m:oMathParaPr>
                    <m:oMath xmlns:m="http://schemas.openxmlformats.org/officeDocument/2006/math">
                      <m:m>
                        <m:mPr>
                          <m:mcs>
                            <m:mc>
                              <m:mcPr>
                                <m:count m:val="2"/>
                                <m:mcJc m:val="center"/>
                              </m:mcPr>
                            </m:mc>
                          </m:mcs>
                          <m:ctrlPr>
                            <a:rPr lang="zh-CN"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mPr>
                        <m:mr>
                          <m:e>
                            <m:sSub>
                              <m:sSubPr>
                                <m:ctrlPr>
                                  <a:rPr lang="zh-CN"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𝑩</m:t>
                                </m:r>
                              </m:e>
                              <m:sub>
                                <m: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𝟏</m:t>
                                </m:r>
                              </m:sub>
                            </m:sSub>
                            <m: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dPr>
                              <m:e>
                                <m:sSub>
                                  <m:sSubPr>
                                    <m:ctrlPr>
                                      <a:rPr lang="zh-CN"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𝑧</m:t>
                                    </m:r>
                                    <m: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1</m:t>
                                    </m:r>
                                  </m:sub>
                                </m:sSub>
                                <m:sSub>
                                  <m:sSubPr>
                                    <m:ctrlPr>
                                      <a:rPr lang="zh-CN"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𝒛</m:t>
                                    </m:r>
                                  </m:sub>
                                </m:sSub>
                              </m:e>
                            </m:d>
                            <m: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fPr>
                              <m:num>
                                <m:sSub>
                                  <m:sSubPr>
                                    <m:ctrlPr>
                                      <a:rPr lang="zh-CN"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0</m:t>
                                    </m:r>
                                  </m:sub>
                                </m:sSub>
                                <m:sSup>
                                  <m:sSupPr>
                                    <m:ctrlPr>
                                      <a:rPr lang="zh-CN"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𝜌</m:t>
                                    </m:r>
                                  </m:e>
                                  <m:sup>
                                    <m: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2</m:t>
                                    </m:r>
                                  </m:sup>
                                </m:sSup>
                              </m:num>
                              <m:den>
                                <m: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3</m:t>
                                </m:r>
                              </m:den>
                            </m:f>
                            <m:sSub>
                              <m:sSubPr>
                                <m:ctrlPr>
                                  <a:rPr lang="zh-CN"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𝝓</m:t>
                                </m:r>
                              </m:sub>
                            </m:sSub>
                          </m:e>
                          <m:e>
                            <m: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𝜌</m:t>
                            </m:r>
                            <m: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𝑎</m:t>
                            </m:r>
                          </m:e>
                        </m:mr>
                        <m:mr>
                          <m:e>
                            <m:sSub>
                              <m:sSubPr>
                                <m:ctrlPr>
                                  <a:rPr lang="zh-CN"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𝑩</m:t>
                                </m:r>
                              </m:e>
                              <m:sub>
                                <m: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𝟐</m:t>
                                </m:r>
                              </m:sub>
                            </m:sSub>
                            <m: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dPr>
                              <m:e>
                                <m:sSub>
                                  <m:sSubPr>
                                    <m:ctrlPr>
                                      <a:rPr lang="zh-CN"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𝑧</m:t>
                                    </m:r>
                                    <m: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2</m:t>
                                    </m:r>
                                  </m:sub>
                                </m:sSub>
                                <m:sSub>
                                  <m:sSubPr>
                                    <m:ctrlPr>
                                      <a:rPr lang="zh-CN"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𝒛</m:t>
                                    </m:r>
                                  </m:sub>
                                </m:sSub>
                              </m:e>
                            </m:d>
                            <m: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fPr>
                              <m:num>
                                <m:sSub>
                                  <m:sSubPr>
                                    <m:ctrlPr>
                                      <a:rPr lang="zh-CN"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0</m:t>
                                    </m:r>
                                  </m:sub>
                                </m:sSub>
                                <m:sSup>
                                  <m:sSupPr>
                                    <m:ctrlPr>
                                      <a:rPr lang="zh-CN"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𝑎</m:t>
                                    </m:r>
                                  </m:e>
                                  <m:sup>
                                    <m: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3</m:t>
                                    </m:r>
                                  </m:sup>
                                </m:sSup>
                              </m:num>
                              <m:den>
                                <m: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3</m:t>
                                </m:r>
                                <m: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𝜌</m:t>
                                </m:r>
                              </m:den>
                            </m:f>
                            <m:sSub>
                              <m:sSubPr>
                                <m:ctrlPr>
                                  <a:rPr lang="zh-CN" altLang="zh-CN" sz="14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𝝓</m:t>
                                </m:r>
                              </m:sub>
                            </m:sSub>
                          </m:e>
                          <m:e>
                            <m: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𝜌</m:t>
                            </m:r>
                            <m: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&gt;</m:t>
                            </m:r>
                            <m: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𝑎</m:t>
                            </m:r>
                          </m:e>
                        </m:mr>
                      </m:m>
                    </m:oMath>
                  </m:oMathPara>
                </a14:m>
                <a:endParaRPr lang="zh-CN" altLang="zh-CN" sz="1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pPr>
                <a:endParaRPr lang="en-US" altLang="zh-CN" sz="1600" b="1"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5B7AF114-7D8C-4438-A65E-37761FF94922}"/>
                  </a:ext>
                </a:extLst>
              </p:cNvPr>
              <p:cNvSpPr txBox="1">
                <a:spLocks noRot="1" noChangeAspect="1" noMove="1" noResize="1" noEditPoints="1" noAdjustHandles="1" noChangeArrowheads="1" noChangeShapeType="1" noTextEdit="1"/>
              </p:cNvSpPr>
              <p:nvPr/>
            </p:nvSpPr>
            <p:spPr>
              <a:xfrm>
                <a:off x="521402" y="1681917"/>
                <a:ext cx="8101195" cy="4113690"/>
              </a:xfrm>
              <a:prstGeom prst="rect">
                <a:avLst/>
              </a:prstGeom>
              <a:blipFill>
                <a:blip r:embed="rId3"/>
                <a:stretch>
                  <a:fillRect/>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26</a:t>
            </a:fld>
            <a:endParaRPr lang="zh-CN"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04E60D61-5C07-4738-BE0D-67C215F0B27C}"/>
                  </a:ext>
                </a:extLst>
              </p:cNvPr>
              <p:cNvSpPr txBox="1"/>
              <p:nvPr/>
            </p:nvSpPr>
            <p:spPr>
              <a:xfrm>
                <a:off x="5832629" y="774252"/>
                <a:ext cx="2964003" cy="1070871"/>
              </a:xfrm>
              <a:prstGeom prst="rect">
                <a:avLst/>
              </a:prstGeom>
              <a:solidFill>
                <a:schemeClr val="bg1"/>
              </a:solidFill>
              <a:ln w="19050">
                <a:solidFill>
                  <a:srgbClr val="0070C0"/>
                </a:solidFill>
                <a:prstDash val="dash"/>
              </a:ln>
            </p:spPr>
            <p:txBody>
              <a:bodyPr wrap="square" rtlCol="0">
                <a:spAutoFit/>
              </a:bodyPr>
              <a:lstStyle/>
              <a:p>
                <a:pPr indent="3048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磁矢位的边值问题</a:t>
                </a:r>
              </a:p>
              <a:p>
                <a:pPr indent="306070" algn="ctr">
                  <a:spcAft>
                    <a:spcPts val="0"/>
                  </a:spcAft>
                </a:pPr>
                <a14:m>
                  <m:oMathPara xmlns:m="http://schemas.openxmlformats.org/officeDocument/2006/math">
                    <m:oMathParaPr>
                      <m:jc m:val="centerGroup"/>
                    </m:oMathParaPr>
                    <m:oMath xmlns:m="http://schemas.openxmlformats.org/officeDocument/2006/math">
                      <m:sSub>
                        <m:sSub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𝑨</m:t>
                          </m:r>
                        </m:e>
                        <m: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𝟏</m:t>
                          </m:r>
                        </m:sub>
                      </m:s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𝑨</m:t>
                          </m:r>
                        </m:e>
                        <m: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𝟐</m:t>
                          </m:r>
                        </m:sub>
                      </m:sSub>
                    </m:oMath>
                  </m:oMathPara>
                </a14:m>
                <a:endParaRPr lang="zh-CN" altLang="zh-CN" sz="1400" kern="100" dirty="0">
                  <a:latin typeface="Times New Roman" panose="02020603050405020304" pitchFamily="18" charset="0"/>
                  <a:ea typeface="宋体" panose="02010600030101010101" pitchFamily="2" charset="-122"/>
                  <a:cs typeface="Times New Roman" panose="02020603050405020304" pitchFamily="18" charset="0"/>
                </a:endParaRPr>
              </a:p>
              <a:p>
                <a:pPr indent="304800" algn="ctr">
                  <a:spcAft>
                    <a:spcPts val="0"/>
                  </a:spcAft>
                </a:pPr>
                <a14:m>
                  <m:oMathPara xmlns:m="http://schemas.openxmlformats.org/officeDocument/2006/math">
                    <m:oMathParaPr>
                      <m:jc m:val="centerGroup"/>
                    </m:oMathParaPr>
                    <m:oMath xmlns:m="http://schemas.openxmlformats.org/officeDocument/2006/math">
                      <m:f>
                        <m:f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1400" kern="100">
                              <a:latin typeface="Cambria Math" panose="02040503050406030204" pitchFamily="18" charset="0"/>
                              <a:ea typeface="宋体" panose="02010600030101010101" pitchFamily="2" charset="-122"/>
                              <a:cs typeface="Times New Roman" panose="02020603050405020304" pitchFamily="18" charset="0"/>
                            </a:rPr>
                            <m:t>1</m:t>
                          </m:r>
                        </m:num>
                        <m:den>
                          <m:sSub>
                            <m:sSub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1</m:t>
                              </m:r>
                            </m:sub>
                          </m:sSub>
                        </m:den>
                      </m:f>
                      <m:sSub>
                        <m:sSub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bPr>
                        <m:e>
                          <m:d>
                            <m:d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dPr>
                            <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𝑨</m:t>
                                  </m:r>
                                </m:e>
                                <m: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𝟏</m:t>
                                  </m:r>
                                </m:sub>
                              </m:sSub>
                            </m:e>
                          </m:d>
                        </m:e>
                        <m: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1400" kern="100">
                              <a:latin typeface="Cambria Math" panose="02040503050406030204" pitchFamily="18" charset="0"/>
                              <a:ea typeface="宋体" panose="02010600030101010101" pitchFamily="2" charset="-122"/>
                              <a:cs typeface="Times New Roman" panose="02020603050405020304" pitchFamily="18" charset="0"/>
                            </a:rPr>
                            <m:t>1</m:t>
                          </m:r>
                        </m:num>
                        <m:den>
                          <m:sSub>
                            <m:sSub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2</m:t>
                              </m:r>
                            </m:sub>
                          </m:sSub>
                        </m:den>
                      </m:f>
                      <m:sSub>
                        <m:sSub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bPr>
                        <m:e>
                          <m:d>
                            <m:d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dPr>
                            <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𝑨</m:t>
                                  </m:r>
                                </m:e>
                                <m: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𝟐</m:t>
                                  </m:r>
                                </m:sub>
                              </m:sSub>
                            </m:e>
                          </m:d>
                        </m:e>
                        <m: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𝐾</m:t>
                      </m:r>
                    </m:oMath>
                  </m:oMathPara>
                </a14:m>
                <a:endParaRPr lang="zh-CN" altLang="zh-CN" sz="1400"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7" name="文本框 6">
                <a:extLst>
                  <a:ext uri="{FF2B5EF4-FFF2-40B4-BE49-F238E27FC236}">
                    <a16:creationId xmlns:a16="http://schemas.microsoft.com/office/drawing/2014/main" id="{04E60D61-5C07-4738-BE0D-67C215F0B27C}"/>
                  </a:ext>
                </a:extLst>
              </p:cNvPr>
              <p:cNvSpPr txBox="1">
                <a:spLocks noRot="1" noChangeAspect="1" noMove="1" noResize="1" noEditPoints="1" noAdjustHandles="1" noChangeArrowheads="1" noChangeShapeType="1" noTextEdit="1"/>
              </p:cNvSpPr>
              <p:nvPr/>
            </p:nvSpPr>
            <p:spPr>
              <a:xfrm>
                <a:off x="5832629" y="774252"/>
                <a:ext cx="2964003" cy="1070871"/>
              </a:xfrm>
              <a:prstGeom prst="rect">
                <a:avLst/>
              </a:prstGeom>
              <a:blipFill>
                <a:blip r:embed="rId4"/>
                <a:stretch>
                  <a:fillRect/>
                </a:stretch>
              </a:blipFill>
              <a:ln w="19050">
                <a:solidFill>
                  <a:srgbClr val="0070C0"/>
                </a:solidFill>
                <a:prstDash val="dash"/>
              </a:ln>
            </p:spPr>
            <p:txBody>
              <a:bodyPr/>
              <a:lstStyle/>
              <a:p>
                <a:r>
                  <a:rPr lang="zh-CN" altLang="en-US">
                    <a:noFill/>
                  </a:rPr>
                  <a:t> </a:t>
                </a:r>
              </a:p>
            </p:txBody>
          </p:sp>
        </mc:Fallback>
      </mc:AlternateContent>
    </p:spTree>
    <p:extLst>
      <p:ext uri="{BB962C8B-B14F-4D97-AF65-F5344CB8AC3E}">
        <p14:creationId xmlns:p14="http://schemas.microsoft.com/office/powerpoint/2010/main" val="30931233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三、磁矢位</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恒定磁场的边值问题</a:t>
            </a:r>
          </a:p>
        </p:txBody>
      </p:sp>
      <p:sp>
        <p:nvSpPr>
          <p:cNvPr id="4" name="文本框 3">
            <a:extLst>
              <a:ext uri="{FF2B5EF4-FFF2-40B4-BE49-F238E27FC236}">
                <a16:creationId xmlns:a16="http://schemas.microsoft.com/office/drawing/2014/main" id="{F75FB7F1-7F3F-40BC-BC07-BC5A572A635A}"/>
              </a:ext>
            </a:extLst>
          </p:cNvPr>
          <p:cNvSpPr txBox="1"/>
          <p:nvPr/>
        </p:nvSpPr>
        <p:spPr>
          <a:xfrm>
            <a:off x="968490" y="1002052"/>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rPr>
              <a:t>（二）例题分析</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7AF114-7D8C-4438-A65E-37761FF94922}"/>
                  </a:ext>
                </a:extLst>
              </p:cNvPr>
              <p:cNvSpPr txBox="1"/>
              <p:nvPr/>
            </p:nvSpPr>
            <p:spPr>
              <a:xfrm>
                <a:off x="521402" y="1549385"/>
                <a:ext cx="8101195" cy="4036490"/>
              </a:xfrm>
              <a:prstGeom prst="rect">
                <a:avLst/>
              </a:prstGeom>
              <a:noFill/>
            </p:spPr>
            <p:txBody>
              <a:bodyPr wrap="square" rtlCol="0">
                <a:spAutoFit/>
              </a:bodyPr>
              <a:lstStyle/>
              <a:p>
                <a:pPr indent="457200">
                  <a:lnSpc>
                    <a:spcPct val="150000"/>
                  </a:lnSpc>
                  <a:spcAft>
                    <a:spcPts val="0"/>
                  </a:spcAft>
                </a:pPr>
                <a:r>
                  <a:rPr lang="zh-CN" altLang="zh-CN" sz="1600" b="1" kern="100" dirty="0">
                    <a:latin typeface="+mn-ea"/>
                    <a:ea typeface="+mn-ea"/>
                    <a:cs typeface="Times New Roman" panose="02020603050405020304" pitchFamily="18" charset="0"/>
                  </a:rPr>
                  <a:t>结论</a:t>
                </a:r>
                <a:r>
                  <a:rPr lang="zh-CN" altLang="en-US" sz="1600" b="1" kern="100" dirty="0">
                    <a:latin typeface="+mn-ea"/>
                    <a:ea typeface="+mn-ea"/>
                    <a:cs typeface="Times New Roman" panose="02020603050405020304" pitchFamily="18" charset="0"/>
                  </a:rPr>
                  <a:t>：</a:t>
                </a:r>
                <a:endParaRPr lang="zh-CN" altLang="zh-CN" sz="1200" b="1" kern="100" dirty="0">
                  <a:latin typeface="+mn-ea"/>
                  <a:ea typeface="+mn-ea"/>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在这一例题中，等</a:t>
                </a:r>
                <a14:m>
                  <m:oMath xmlns:m="http://schemas.openxmlformats.org/officeDocument/2006/math">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𝑨</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线一族以圆柱轴线为中心的同心圆，与磁感应线相同。在平行平面场中，若磁矢位</a:t>
                </a:r>
                <a14:m>
                  <m:oMath xmlns:m="http://schemas.openxmlformats.org/officeDocument/2006/math">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𝑨</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𝑧</m:t>
                        </m:r>
                      </m:sub>
                    </m:sSub>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𝒛</m:t>
                        </m:r>
                      </m:sub>
                    </m:sSub>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，则在</a:t>
                </a:r>
                <a14:m>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𝑥𝑂𝑦</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平面内磁感应线的方程为</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14:m>
                  <m:oMath xmlns:m="http://schemas.openxmlformats.org/officeDocument/2006/math">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𝑥</m:t>
                            </m:r>
                          </m:sub>
                        </m:sSub>
                      </m:num>
                      <m:den>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d</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𝑥</m:t>
                        </m:r>
                      </m:den>
                    </m:f>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𝑦</m:t>
                            </m:r>
                          </m:sub>
                        </m:sSub>
                      </m:num>
                      <m:den>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d</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𝑦</m:t>
                        </m:r>
                      </m:den>
                    </m:f>
                  </m:oMath>
                </a14:m>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𝑦</m:t>
                        </m:r>
                      </m:sub>
                    </m:sSub>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d</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𝑥</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𝑥</m:t>
                        </m:r>
                      </m:sub>
                    </m:sSub>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d</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𝑦</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oMath>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因为</a:t>
                </a:r>
                <a14:m>
                  <m:oMath xmlns:m="http://schemas.openxmlformats.org/officeDocument/2006/math">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𝑩</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𝑨</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𝑧</m:t>
                            </m:r>
                          </m:sub>
                        </m:sSub>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𝑦</m:t>
                        </m:r>
                      </m:den>
                    </m:f>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𝒙</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𝑧</m:t>
                            </m:r>
                          </m:sub>
                        </m:sSub>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𝑥</m:t>
                        </m:r>
                      </m:den>
                    </m:f>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𝒚</m:t>
                        </m:r>
                      </m:sub>
                    </m:sSub>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，故</a:t>
                </a:r>
                <a14:m>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𝑥</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𝑧</m:t>
                            </m:r>
                          </m:sub>
                        </m:sSub>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𝑦</m:t>
                        </m:r>
                      </m:den>
                    </m:f>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𝑦</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𝑧</m:t>
                            </m:r>
                          </m:sub>
                        </m:sSub>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𝑥</m:t>
                        </m:r>
                      </m:den>
                    </m:f>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，代入上式得</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14:m>
                  <m:oMathPara xmlns:m="http://schemas.openxmlformats.org/officeDocument/2006/math">
                    <m:oMathParaPr>
                      <m:jc m:val="centerGroup"/>
                    </m:oMathParaPr>
                    <m:oMath xmlns:m="http://schemas.openxmlformats.org/officeDocument/2006/math">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𝑧</m:t>
                              </m:r>
                            </m:sub>
                          </m:sSub>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𝑥</m:t>
                          </m:r>
                        </m:den>
                      </m:f>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d</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𝑥</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𝑧</m:t>
                              </m:r>
                            </m:sub>
                          </m:sSub>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𝑦</m:t>
                          </m:r>
                        </m:den>
                      </m:f>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d</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𝑦</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oMath>
                  </m:oMathPara>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即</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spcAft>
                    <a:spcPts val="0"/>
                  </a:spcAft>
                </a:pPr>
                <a14:m>
                  <m:oMathPara xmlns:m="http://schemas.openxmlformats.org/officeDocument/2006/math">
                    <m:oMathParaPr>
                      <m:jc m:val="centerGroup"/>
                    </m:oMathParaPr>
                    <m:oMath xmlns:m="http://schemas.openxmlformats.org/officeDocument/2006/math">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d</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𝑧</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oMath>
                  </m:oMathPara>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对于二维问题，平行平面场中等</a:t>
                </a:r>
                <a14:m>
                  <m:oMath xmlns:m="http://schemas.openxmlformats.org/officeDocument/2006/math">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𝑨</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线就是</a:t>
                </a:r>
                <a14:m>
                  <m:oMath xmlns:m="http://schemas.openxmlformats.org/officeDocument/2006/math">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𝑩</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线。</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pPr>
                <a:endParaRPr lang="en-US" altLang="zh-CN" sz="1600" b="1"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5B7AF114-7D8C-4438-A65E-37761FF94922}"/>
                  </a:ext>
                </a:extLst>
              </p:cNvPr>
              <p:cNvSpPr txBox="1">
                <a:spLocks noRot="1" noChangeAspect="1" noMove="1" noResize="1" noEditPoints="1" noAdjustHandles="1" noChangeArrowheads="1" noChangeShapeType="1" noTextEdit="1"/>
              </p:cNvSpPr>
              <p:nvPr/>
            </p:nvSpPr>
            <p:spPr>
              <a:xfrm>
                <a:off x="521402" y="1549385"/>
                <a:ext cx="8101195" cy="4036490"/>
              </a:xfrm>
              <a:prstGeom prst="rect">
                <a:avLst/>
              </a:prstGeom>
              <a:blipFill>
                <a:blip r:embed="rId3"/>
                <a:stretch>
                  <a:fillRect l="-226"/>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27</a:t>
            </a:fld>
            <a:endParaRPr lang="zh-CN" dirty="0"/>
          </a:p>
        </p:txBody>
      </p:sp>
    </p:spTree>
    <p:extLst>
      <p:ext uri="{BB962C8B-B14F-4D97-AF65-F5344CB8AC3E}">
        <p14:creationId xmlns:p14="http://schemas.microsoft.com/office/powerpoint/2010/main" val="3523544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三、磁矢位</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恒定磁场的边值问题</a:t>
            </a:r>
          </a:p>
        </p:txBody>
      </p:sp>
      <p:sp>
        <p:nvSpPr>
          <p:cNvPr id="4" name="文本框 3">
            <a:extLst>
              <a:ext uri="{FF2B5EF4-FFF2-40B4-BE49-F238E27FC236}">
                <a16:creationId xmlns:a16="http://schemas.microsoft.com/office/drawing/2014/main" id="{F75FB7F1-7F3F-40BC-BC07-BC5A572A635A}"/>
              </a:ext>
            </a:extLst>
          </p:cNvPr>
          <p:cNvSpPr txBox="1"/>
          <p:nvPr/>
        </p:nvSpPr>
        <p:spPr>
          <a:xfrm>
            <a:off x="968490" y="1002052"/>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rPr>
              <a:t>（二）例题分析</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7AF114-7D8C-4438-A65E-37761FF94922}"/>
                  </a:ext>
                </a:extLst>
              </p:cNvPr>
              <p:cNvSpPr txBox="1"/>
              <p:nvPr/>
            </p:nvSpPr>
            <p:spPr>
              <a:xfrm>
                <a:off x="527900" y="1309688"/>
                <a:ext cx="8101195" cy="4672561"/>
              </a:xfrm>
              <a:prstGeom prst="rect">
                <a:avLst/>
              </a:prstGeom>
              <a:noFill/>
            </p:spPr>
            <p:txBody>
              <a:bodyPr wrap="square" rtlCol="0">
                <a:spAutoFit/>
              </a:bodyPr>
              <a:lstStyle/>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3</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）讨论</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若改成多层结构：由两种金属材料组成的长直圆柱导线，其截面如图</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3-11</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所示。在</a:t>
                </a:r>
                <a14:m>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0&lt;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&lt;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与</a:t>
                </a:r>
                <a14:m>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&lt;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&lt;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两种不同材料中，电流密度分别为</a:t>
                </a:r>
                <a14:m>
                  <m:oMath xmlns:m="http://schemas.openxmlformats.org/officeDocument/2006/math">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𝑱</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𝟏</m:t>
                        </m:r>
                      </m:sub>
                    </m:s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rPr>
                        </m:ctrlPr>
                      </m:sSubPr>
                      <m:e>
                        <m:r>
                          <a:rPr lang="en-US" altLang="zh-CN" sz="1400" kern="100">
                            <a:latin typeface="Cambria Math" panose="02040503050406030204" pitchFamily="18" charset="0"/>
                          </a:rPr>
                          <m:t>𝐽</m:t>
                        </m:r>
                      </m:e>
                      <m:sub>
                        <m:r>
                          <a:rPr lang="en-US" altLang="zh-CN" sz="1400" kern="100">
                            <a:latin typeface="Cambria Math" panose="02040503050406030204" pitchFamily="18" charset="0"/>
                          </a:rPr>
                          <m:t>1</m:t>
                        </m:r>
                      </m:sub>
                    </m:sSub>
                    <m:sSub>
                      <m:sSubPr>
                        <m:ctrlPr>
                          <a:rPr lang="zh-CN" altLang="zh-CN" sz="1400" i="1" kern="100">
                            <a:latin typeface="Cambria Math" panose="02040503050406030204" pitchFamily="18" charset="0"/>
                          </a:rPr>
                        </m:ctrlPr>
                      </m:sSubPr>
                      <m:e>
                        <m:r>
                          <a:rPr lang="en-US" altLang="zh-CN" sz="1400" kern="100">
                            <a:latin typeface="Cambria Math" panose="02040503050406030204" pitchFamily="18" charset="0"/>
                          </a:rPr>
                          <m:t>𝒆</m:t>
                        </m:r>
                      </m:e>
                      <m:sub>
                        <m:r>
                          <a:rPr lang="en-US" altLang="zh-CN" sz="1400" kern="100">
                            <a:latin typeface="Cambria Math" panose="02040503050406030204" pitchFamily="18" charset="0"/>
                          </a:rPr>
                          <m:t>𝒛</m:t>
                        </m:r>
                      </m:sub>
                    </m:sSub>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𝑱</m:t>
                        </m:r>
                      </m:e>
                      <m:sub>
                        <m:r>
                          <a:rPr lang="en-US" altLang="zh-CN" sz="1400" b="1" i="1" kern="100" smtClean="0">
                            <a:latin typeface="Cambria Math" panose="02040503050406030204" pitchFamily="18" charset="0"/>
                            <a:ea typeface="宋体" panose="02010600030101010101" pitchFamily="2" charset="-122"/>
                            <a:cs typeface="Times New Roman" panose="02020603050405020304" pitchFamily="18" charset="0"/>
                          </a:rPr>
                          <m:t>𝟐</m:t>
                        </m:r>
                      </m:sub>
                    </m:s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rPr>
                        </m:ctrlPr>
                      </m:sSubPr>
                      <m:e>
                        <m:r>
                          <a:rPr lang="en-US" altLang="zh-CN" sz="1400" kern="100">
                            <a:latin typeface="Cambria Math" panose="02040503050406030204" pitchFamily="18" charset="0"/>
                          </a:rPr>
                          <m:t>𝐽</m:t>
                        </m:r>
                      </m:e>
                      <m:sub>
                        <m:r>
                          <a:rPr lang="en-US" altLang="zh-CN" sz="1400" b="0" i="0" kern="100" smtClean="0">
                            <a:latin typeface="Cambria Math" panose="02040503050406030204" pitchFamily="18" charset="0"/>
                          </a:rPr>
                          <m:t>2</m:t>
                        </m:r>
                      </m:sub>
                    </m:sSub>
                    <m:sSub>
                      <m:sSubPr>
                        <m:ctrlPr>
                          <a:rPr lang="zh-CN" altLang="zh-CN" sz="1400" i="1" kern="100">
                            <a:latin typeface="Cambria Math" panose="02040503050406030204" pitchFamily="18" charset="0"/>
                          </a:rPr>
                        </m:ctrlPr>
                      </m:sSubPr>
                      <m:e>
                        <m:r>
                          <a:rPr lang="en-US" altLang="zh-CN" sz="1400" kern="100">
                            <a:latin typeface="Cambria Math" panose="02040503050406030204" pitchFamily="18" charset="0"/>
                          </a:rPr>
                          <m:t>𝒆</m:t>
                        </m:r>
                      </m:e>
                      <m:sub>
                        <m:r>
                          <a:rPr lang="en-US" altLang="zh-CN" sz="1400" kern="100">
                            <a:latin typeface="Cambria Math" panose="02040503050406030204" pitchFamily="18" charset="0"/>
                          </a:rPr>
                          <m:t>𝒛</m:t>
                        </m:r>
                      </m:sub>
                    </m:sSub>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，磁导率均为</a:t>
                </a:r>
                <a14:m>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。求磁矢位</a:t>
                </a:r>
                <a14:m>
                  <m:oMath xmlns:m="http://schemas.openxmlformats.org/officeDocument/2006/math">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𝑨</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。该如何计算？</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en-US" sz="1400" b="1" kern="100" dirty="0">
                    <a:cs typeface="Times New Roman" panose="02020603050405020304" pitchFamily="18" charset="0"/>
                  </a:rPr>
                  <a:t>答</a:t>
                </a:r>
                <a:r>
                  <a:rPr lang="zh-CN" altLang="en-US" sz="1400"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可将整个区域分为</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3</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个部分，由对称性分析，磁场分布沿轴线方向是一样的，故是个平行平面磁场问题。磁矢位满足的微分方程为</a:t>
                </a:r>
              </a:p>
              <a:p>
                <a:pPr indent="457200">
                  <a:lnSpc>
                    <a:spcPct val="150000"/>
                  </a:lnSpc>
                  <a:spcAft>
                    <a:spcPts val="0"/>
                  </a:spcAft>
                </a:pPr>
                <a14:m>
                  <m:oMathPara xmlns:m="http://schemas.openxmlformats.org/officeDocument/2006/math">
                    <m:oMathParaPr>
                      <m:jc m:val="centerGroup"/>
                    </m:oMathParaPr>
                    <m:oMath xmlns:m="http://schemas.openxmlformats.org/officeDocument/2006/math">
                      <m:sSup>
                        <m:sSupPr>
                          <m:ctrlPr>
                            <a:rPr lang="zh-CN" altLang="zh-CN" sz="1400" i="1" kern="100">
                              <a:latin typeface="Cambria Math" panose="02040503050406030204" pitchFamily="18" charset="0"/>
                            </a:rPr>
                          </m:ctrlPr>
                        </m:sSupPr>
                        <m:e>
                          <m:r>
                            <m:rPr>
                              <m:sty m:val="p"/>
                            </m:rPr>
                            <a:rPr lang="en-US" altLang="zh-CN" sz="1400" kern="100">
                              <a:latin typeface="Cambria Math" panose="02040503050406030204" pitchFamily="18" charset="0"/>
                            </a:rPr>
                            <m:t>∇</m:t>
                          </m:r>
                        </m:e>
                        <m:sup>
                          <m:r>
                            <a:rPr lang="en-US" altLang="zh-CN" sz="1400" kern="100">
                              <a:latin typeface="Cambria Math" panose="02040503050406030204" pitchFamily="18" charset="0"/>
                            </a:rPr>
                            <m:t>2</m:t>
                          </m:r>
                        </m:sup>
                      </m:sSup>
                      <m:sSub>
                        <m:sSubPr>
                          <m:ctrlPr>
                            <a:rPr lang="zh-CN" altLang="zh-CN" sz="1400" i="1" kern="100">
                              <a:latin typeface="Cambria Math" panose="02040503050406030204" pitchFamily="18" charset="0"/>
                            </a:rPr>
                          </m:ctrlPr>
                        </m:sSubPr>
                        <m:e>
                          <m:r>
                            <a:rPr lang="en-US" altLang="zh-CN" sz="1400" kern="100">
                              <a:latin typeface="Cambria Math" panose="02040503050406030204" pitchFamily="18" charset="0"/>
                            </a:rPr>
                            <m:t>𝑨</m:t>
                          </m:r>
                        </m:e>
                        <m:sub>
                          <m:r>
                            <a:rPr lang="en-US" altLang="zh-CN" sz="1400" kern="100">
                              <a:latin typeface="Cambria Math" panose="02040503050406030204" pitchFamily="18" charset="0"/>
                            </a:rPr>
                            <m:t>𝟏</m:t>
                          </m:r>
                        </m:sub>
                      </m:sSub>
                      <m:r>
                        <a:rPr lang="en-US" altLang="zh-CN" sz="1400" kern="100">
                          <a:latin typeface="Cambria Math" panose="02040503050406030204" pitchFamily="18" charset="0"/>
                        </a:rPr>
                        <m:t>=−</m:t>
                      </m:r>
                      <m:sSub>
                        <m:sSubPr>
                          <m:ctrlPr>
                            <a:rPr lang="zh-CN" altLang="zh-CN" sz="1400" i="1" kern="100">
                              <a:latin typeface="Cambria Math" panose="02040503050406030204" pitchFamily="18" charset="0"/>
                            </a:rPr>
                          </m:ctrlPr>
                        </m:sSubPr>
                        <m:e>
                          <m:r>
                            <a:rPr lang="en-US" altLang="zh-CN" sz="1400" kern="100">
                              <a:latin typeface="Cambria Math" panose="02040503050406030204" pitchFamily="18" charset="0"/>
                            </a:rPr>
                            <m:t>𝜇</m:t>
                          </m:r>
                        </m:e>
                        <m:sub>
                          <m:r>
                            <a:rPr lang="en-US" altLang="zh-CN" sz="1400" kern="100">
                              <a:latin typeface="Cambria Math" panose="02040503050406030204" pitchFamily="18" charset="0"/>
                            </a:rPr>
                            <m:t>0</m:t>
                          </m:r>
                        </m:sub>
                      </m:sSub>
                      <m:sSub>
                        <m:sSubPr>
                          <m:ctrlPr>
                            <a:rPr lang="zh-CN" altLang="zh-CN" sz="1400" i="1" kern="100">
                              <a:latin typeface="Cambria Math" panose="02040503050406030204" pitchFamily="18" charset="0"/>
                            </a:rPr>
                          </m:ctrlPr>
                        </m:sSubPr>
                        <m:e>
                          <m:r>
                            <a:rPr lang="en-US" altLang="zh-CN" sz="1400" kern="100">
                              <a:latin typeface="Cambria Math" panose="02040503050406030204" pitchFamily="18" charset="0"/>
                            </a:rPr>
                            <m:t>𝑱</m:t>
                          </m:r>
                        </m:e>
                        <m:sub>
                          <m:r>
                            <a:rPr lang="en-US" altLang="zh-CN" sz="1400" kern="100">
                              <a:latin typeface="Cambria Math" panose="02040503050406030204" pitchFamily="18" charset="0"/>
                            </a:rPr>
                            <m:t>𝟏</m:t>
                          </m:r>
                        </m:sub>
                      </m:sSub>
                      <m:d>
                        <m:dPr>
                          <m:ctrlPr>
                            <a:rPr lang="zh-CN" altLang="zh-CN" sz="1400" i="1" kern="100">
                              <a:latin typeface="Cambria Math" panose="02040503050406030204" pitchFamily="18" charset="0"/>
                            </a:rPr>
                          </m:ctrlPr>
                        </m:dPr>
                        <m:e>
                          <m:r>
                            <a:rPr lang="en-US" altLang="zh-CN" sz="1400" kern="100">
                              <a:latin typeface="Cambria Math" panose="02040503050406030204" pitchFamily="18" charset="0"/>
                            </a:rPr>
                            <m:t>0&lt;</m:t>
                          </m:r>
                          <m:r>
                            <a:rPr lang="en-US" altLang="zh-CN" sz="1400" kern="100">
                              <a:latin typeface="Cambria Math" panose="02040503050406030204" pitchFamily="18" charset="0"/>
                            </a:rPr>
                            <m:t>𝜌</m:t>
                          </m:r>
                          <m:r>
                            <a:rPr lang="en-US" altLang="zh-CN" sz="1400" kern="100">
                              <a:latin typeface="Cambria Math" panose="02040503050406030204" pitchFamily="18" charset="0"/>
                            </a:rPr>
                            <m:t>&lt;</m:t>
                          </m:r>
                          <m:sSub>
                            <m:sSubPr>
                              <m:ctrlPr>
                                <a:rPr lang="zh-CN" altLang="zh-CN" sz="1400" i="1" kern="100">
                                  <a:latin typeface="Cambria Math" panose="02040503050406030204" pitchFamily="18" charset="0"/>
                                </a:rPr>
                              </m:ctrlPr>
                            </m:sSubPr>
                            <m:e>
                              <m:r>
                                <a:rPr lang="en-US" altLang="zh-CN" sz="1400" kern="100">
                                  <a:latin typeface="Cambria Math" panose="02040503050406030204" pitchFamily="18" charset="0"/>
                                </a:rPr>
                                <m:t>𝜌</m:t>
                              </m:r>
                            </m:e>
                            <m:sub>
                              <m:r>
                                <a:rPr lang="en-US" altLang="zh-CN" sz="1400" kern="100">
                                  <a:latin typeface="Cambria Math" panose="02040503050406030204" pitchFamily="18" charset="0"/>
                                </a:rPr>
                                <m:t>1</m:t>
                              </m:r>
                            </m:sub>
                          </m:sSub>
                        </m:e>
                      </m:d>
                    </m:oMath>
                    <m:oMath xmlns:m="http://schemas.openxmlformats.org/officeDocument/2006/math">
                      <m:sSup>
                        <m:sSupPr>
                          <m:ctrlPr>
                            <a:rPr lang="zh-CN" altLang="zh-CN" sz="1400" i="1" kern="100">
                              <a:latin typeface="Cambria Math" panose="02040503050406030204" pitchFamily="18" charset="0"/>
                            </a:rPr>
                          </m:ctrlPr>
                        </m:sSupPr>
                        <m:e>
                          <m:r>
                            <m:rPr>
                              <m:sty m:val="p"/>
                            </m:rPr>
                            <a:rPr lang="en-US" altLang="zh-CN" sz="1400" kern="100">
                              <a:latin typeface="Cambria Math" panose="02040503050406030204" pitchFamily="18" charset="0"/>
                            </a:rPr>
                            <m:t>∇</m:t>
                          </m:r>
                        </m:e>
                        <m:sup>
                          <m:r>
                            <a:rPr lang="en-US" altLang="zh-CN" sz="1400" kern="100">
                              <a:latin typeface="Cambria Math" panose="02040503050406030204" pitchFamily="18" charset="0"/>
                            </a:rPr>
                            <m:t>2</m:t>
                          </m:r>
                        </m:sup>
                      </m:sSup>
                      <m:sSub>
                        <m:sSubPr>
                          <m:ctrlPr>
                            <a:rPr lang="zh-CN" altLang="zh-CN" sz="1400" i="1" kern="100">
                              <a:latin typeface="Cambria Math" panose="02040503050406030204" pitchFamily="18" charset="0"/>
                            </a:rPr>
                          </m:ctrlPr>
                        </m:sSubPr>
                        <m:e>
                          <m:r>
                            <a:rPr lang="en-US" altLang="zh-CN" sz="1400" kern="100">
                              <a:latin typeface="Cambria Math" panose="02040503050406030204" pitchFamily="18" charset="0"/>
                            </a:rPr>
                            <m:t>𝑨</m:t>
                          </m:r>
                        </m:e>
                        <m:sub>
                          <m:r>
                            <a:rPr lang="en-US" altLang="zh-CN" sz="1400" kern="100">
                              <a:latin typeface="Cambria Math" panose="02040503050406030204" pitchFamily="18" charset="0"/>
                            </a:rPr>
                            <m:t>𝟐</m:t>
                          </m:r>
                        </m:sub>
                      </m:sSub>
                      <m:r>
                        <a:rPr lang="en-US" altLang="zh-CN" sz="1400" kern="100">
                          <a:latin typeface="Cambria Math" panose="02040503050406030204" pitchFamily="18" charset="0"/>
                        </a:rPr>
                        <m:t>=−</m:t>
                      </m:r>
                      <m:sSub>
                        <m:sSubPr>
                          <m:ctrlPr>
                            <a:rPr lang="zh-CN" altLang="zh-CN" sz="1400" i="1" kern="100">
                              <a:latin typeface="Cambria Math" panose="02040503050406030204" pitchFamily="18" charset="0"/>
                            </a:rPr>
                          </m:ctrlPr>
                        </m:sSubPr>
                        <m:e>
                          <m:r>
                            <a:rPr lang="en-US" altLang="zh-CN" sz="1400" kern="100">
                              <a:latin typeface="Cambria Math" panose="02040503050406030204" pitchFamily="18" charset="0"/>
                            </a:rPr>
                            <m:t>𝜇</m:t>
                          </m:r>
                        </m:e>
                        <m:sub>
                          <m:r>
                            <a:rPr lang="en-US" altLang="zh-CN" sz="1400" kern="100">
                              <a:latin typeface="Cambria Math" panose="02040503050406030204" pitchFamily="18" charset="0"/>
                            </a:rPr>
                            <m:t>0</m:t>
                          </m:r>
                        </m:sub>
                      </m:sSub>
                      <m:sSub>
                        <m:sSubPr>
                          <m:ctrlPr>
                            <a:rPr lang="zh-CN" altLang="zh-CN" sz="1400" i="1" kern="100">
                              <a:latin typeface="Cambria Math" panose="02040503050406030204" pitchFamily="18" charset="0"/>
                            </a:rPr>
                          </m:ctrlPr>
                        </m:sSubPr>
                        <m:e>
                          <m:r>
                            <a:rPr lang="en-US" altLang="zh-CN" sz="1400" kern="100">
                              <a:latin typeface="Cambria Math" panose="02040503050406030204" pitchFamily="18" charset="0"/>
                            </a:rPr>
                            <m:t>𝑱</m:t>
                          </m:r>
                        </m:e>
                        <m:sub>
                          <m:r>
                            <a:rPr lang="en-US" altLang="zh-CN" sz="1400" kern="100">
                              <a:latin typeface="Cambria Math" panose="02040503050406030204" pitchFamily="18" charset="0"/>
                            </a:rPr>
                            <m:t>𝟐</m:t>
                          </m:r>
                        </m:sub>
                      </m:sSub>
                      <m:d>
                        <m:dPr>
                          <m:ctrlPr>
                            <a:rPr lang="zh-CN" altLang="zh-CN" sz="1400" i="1" kern="100">
                              <a:latin typeface="Cambria Math" panose="02040503050406030204" pitchFamily="18" charset="0"/>
                            </a:rPr>
                          </m:ctrlPr>
                        </m:dPr>
                        <m:e>
                          <m:sSub>
                            <m:sSubPr>
                              <m:ctrlPr>
                                <a:rPr lang="zh-CN" altLang="zh-CN" sz="1400" i="1" kern="100">
                                  <a:latin typeface="Cambria Math" panose="02040503050406030204" pitchFamily="18" charset="0"/>
                                </a:rPr>
                              </m:ctrlPr>
                            </m:sSubPr>
                            <m:e>
                              <m:r>
                                <a:rPr lang="en-US" altLang="zh-CN" sz="1400" kern="100">
                                  <a:latin typeface="Cambria Math" panose="02040503050406030204" pitchFamily="18" charset="0"/>
                                </a:rPr>
                                <m:t>𝜌</m:t>
                              </m:r>
                            </m:e>
                            <m:sub>
                              <m:r>
                                <a:rPr lang="en-US" altLang="zh-CN" sz="1400" kern="100">
                                  <a:latin typeface="Cambria Math" panose="02040503050406030204" pitchFamily="18" charset="0"/>
                                </a:rPr>
                                <m:t>1</m:t>
                              </m:r>
                            </m:sub>
                          </m:sSub>
                          <m:r>
                            <a:rPr lang="en-US" altLang="zh-CN" sz="1400" kern="100">
                              <a:latin typeface="Cambria Math" panose="02040503050406030204" pitchFamily="18" charset="0"/>
                            </a:rPr>
                            <m:t>&lt;</m:t>
                          </m:r>
                          <m:r>
                            <a:rPr lang="en-US" altLang="zh-CN" sz="1400" kern="100">
                              <a:latin typeface="Cambria Math" panose="02040503050406030204" pitchFamily="18" charset="0"/>
                            </a:rPr>
                            <m:t>𝜌</m:t>
                          </m:r>
                          <m:r>
                            <a:rPr lang="en-US" altLang="zh-CN" sz="1400" kern="100">
                              <a:latin typeface="Cambria Math" panose="02040503050406030204" pitchFamily="18" charset="0"/>
                            </a:rPr>
                            <m:t>&lt;</m:t>
                          </m:r>
                          <m:sSub>
                            <m:sSubPr>
                              <m:ctrlPr>
                                <a:rPr lang="zh-CN" altLang="zh-CN" sz="1400" i="1" kern="100">
                                  <a:latin typeface="Cambria Math" panose="02040503050406030204" pitchFamily="18" charset="0"/>
                                </a:rPr>
                              </m:ctrlPr>
                            </m:sSubPr>
                            <m:e>
                              <m:r>
                                <a:rPr lang="en-US" altLang="zh-CN" sz="1400" kern="100">
                                  <a:latin typeface="Cambria Math" panose="02040503050406030204" pitchFamily="18" charset="0"/>
                                </a:rPr>
                                <m:t>𝜌</m:t>
                              </m:r>
                            </m:e>
                            <m:sub>
                              <m:r>
                                <a:rPr lang="en-US" altLang="zh-CN" sz="1400" kern="100">
                                  <a:latin typeface="Cambria Math" panose="02040503050406030204" pitchFamily="18" charset="0"/>
                                </a:rPr>
                                <m:t>2</m:t>
                              </m:r>
                            </m:sub>
                          </m:sSub>
                        </m:e>
                      </m:d>
                    </m:oMath>
                    <m:oMath xmlns:m="http://schemas.openxmlformats.org/officeDocument/2006/math">
                      <m:sSup>
                        <m:sSupPr>
                          <m:ctrlPr>
                            <a:rPr lang="zh-CN" altLang="zh-CN" sz="1400" i="1" kern="100">
                              <a:latin typeface="Cambria Math" panose="02040503050406030204" pitchFamily="18" charset="0"/>
                            </a:rPr>
                          </m:ctrlPr>
                        </m:sSupPr>
                        <m:e>
                          <m:r>
                            <m:rPr>
                              <m:sty m:val="p"/>
                            </m:rPr>
                            <a:rPr lang="en-US" altLang="zh-CN" sz="1400" kern="100">
                              <a:latin typeface="Cambria Math" panose="02040503050406030204" pitchFamily="18" charset="0"/>
                            </a:rPr>
                            <m:t>∇</m:t>
                          </m:r>
                        </m:e>
                        <m:sup>
                          <m:r>
                            <a:rPr lang="en-US" altLang="zh-CN" sz="1400" kern="100">
                              <a:latin typeface="Cambria Math" panose="02040503050406030204" pitchFamily="18" charset="0"/>
                            </a:rPr>
                            <m:t>2</m:t>
                          </m:r>
                        </m:sup>
                      </m:sSup>
                      <m:sSub>
                        <m:sSubPr>
                          <m:ctrlPr>
                            <a:rPr lang="zh-CN" altLang="zh-CN" sz="1400" i="1" kern="100">
                              <a:latin typeface="Cambria Math" panose="02040503050406030204" pitchFamily="18" charset="0"/>
                            </a:rPr>
                          </m:ctrlPr>
                        </m:sSubPr>
                        <m:e>
                          <m:r>
                            <a:rPr lang="en-US" altLang="zh-CN" sz="1400" kern="100">
                              <a:latin typeface="Cambria Math" panose="02040503050406030204" pitchFamily="18" charset="0"/>
                            </a:rPr>
                            <m:t>𝑨</m:t>
                          </m:r>
                        </m:e>
                        <m:sub>
                          <m:r>
                            <a:rPr lang="en-US" altLang="zh-CN" sz="1400" kern="100">
                              <a:latin typeface="Cambria Math" panose="02040503050406030204" pitchFamily="18" charset="0"/>
                            </a:rPr>
                            <m:t>𝟑</m:t>
                          </m:r>
                        </m:sub>
                      </m:sSub>
                      <m:r>
                        <a:rPr lang="en-US" altLang="zh-CN" sz="1400" kern="100">
                          <a:latin typeface="Cambria Math" panose="02040503050406030204" pitchFamily="18" charset="0"/>
                        </a:rPr>
                        <m:t>=0</m:t>
                      </m:r>
                      <m:d>
                        <m:dPr>
                          <m:ctrlPr>
                            <a:rPr lang="zh-CN" altLang="zh-CN" sz="1400" i="1" kern="100">
                              <a:latin typeface="Cambria Math" panose="02040503050406030204" pitchFamily="18" charset="0"/>
                            </a:rPr>
                          </m:ctrlPr>
                        </m:dPr>
                        <m:e>
                          <m:r>
                            <a:rPr lang="en-US" altLang="zh-CN" sz="1400" kern="100">
                              <a:latin typeface="Cambria Math" panose="02040503050406030204" pitchFamily="18" charset="0"/>
                            </a:rPr>
                            <m:t>𝜌</m:t>
                          </m:r>
                          <m:r>
                            <a:rPr lang="en-US" altLang="zh-CN" sz="1400" kern="100">
                              <a:latin typeface="Cambria Math" panose="02040503050406030204" pitchFamily="18" charset="0"/>
                            </a:rPr>
                            <m:t>&gt;</m:t>
                          </m:r>
                          <m:sSub>
                            <m:sSubPr>
                              <m:ctrlPr>
                                <a:rPr lang="zh-CN" altLang="zh-CN" sz="1400" i="1" kern="100">
                                  <a:latin typeface="Cambria Math" panose="02040503050406030204" pitchFamily="18" charset="0"/>
                                </a:rPr>
                              </m:ctrlPr>
                            </m:sSubPr>
                            <m:e>
                              <m:r>
                                <a:rPr lang="en-US" altLang="zh-CN" sz="1400" kern="100">
                                  <a:latin typeface="Cambria Math" panose="02040503050406030204" pitchFamily="18" charset="0"/>
                                </a:rPr>
                                <m:t>𝜌</m:t>
                              </m:r>
                            </m:e>
                            <m:sub>
                              <m:r>
                                <a:rPr lang="en-US" altLang="zh-CN" sz="1400" kern="100">
                                  <a:latin typeface="Cambria Math" panose="02040503050406030204" pitchFamily="18" charset="0"/>
                                </a:rPr>
                                <m:t>2</m:t>
                              </m:r>
                            </m:sub>
                          </m:sSub>
                        </m:e>
                      </m:d>
                    </m:oMath>
                  </m:oMathPara>
                </a14:m>
                <a:endParaRPr lang="zh-CN" altLang="zh-CN" sz="1400" kern="100" dirty="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由于</a:t>
                </a:r>
                <a14:m>
                  <m:oMath xmlns:m="http://schemas.openxmlformats.org/officeDocument/2006/math">
                    <m:sSub>
                      <m:sSubPr>
                        <m:ctrlPr>
                          <a:rPr lang="zh-CN" altLang="zh-CN" sz="1400" i="1" kern="100">
                            <a:latin typeface="Cambria Math" panose="02040503050406030204" pitchFamily="18" charset="0"/>
                          </a:rPr>
                        </m:ctrlPr>
                      </m:sSubPr>
                      <m:e>
                        <m:r>
                          <a:rPr lang="en-US" altLang="zh-CN" sz="1400" kern="100">
                            <a:latin typeface="Cambria Math" panose="02040503050406030204" pitchFamily="18" charset="0"/>
                          </a:rPr>
                          <m:t>𝑱</m:t>
                        </m:r>
                      </m:e>
                      <m:sub>
                        <m:r>
                          <a:rPr lang="en-US" altLang="zh-CN" sz="1400" kern="100">
                            <a:latin typeface="Cambria Math" panose="02040503050406030204" pitchFamily="18" charset="0"/>
                          </a:rPr>
                          <m:t>𝟏</m:t>
                        </m:r>
                      </m:sub>
                    </m:sSub>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1400" i="1" kern="100">
                            <a:latin typeface="Cambria Math" panose="02040503050406030204" pitchFamily="18" charset="0"/>
                          </a:rPr>
                        </m:ctrlPr>
                      </m:sSubPr>
                      <m:e>
                        <m:r>
                          <a:rPr lang="en-US" altLang="zh-CN" sz="1400" kern="100">
                            <a:latin typeface="Cambria Math" panose="02040503050406030204" pitchFamily="18" charset="0"/>
                          </a:rPr>
                          <m:t>𝑱</m:t>
                        </m:r>
                      </m:e>
                      <m:sub>
                        <m:r>
                          <a:rPr lang="en-US" altLang="zh-CN" sz="1400" kern="100">
                            <a:latin typeface="Cambria Math" panose="02040503050406030204" pitchFamily="18" charset="0"/>
                          </a:rPr>
                          <m:t>𝟐</m:t>
                        </m:r>
                      </m:sub>
                    </m:sSub>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均沿轴线方向，选择圆柱坐标系，</a:t>
                </a:r>
                <a14:m>
                  <m:oMath xmlns:m="http://schemas.openxmlformats.org/officeDocument/2006/math">
                    <m:sSub>
                      <m:sSubPr>
                        <m:ctrlPr>
                          <a:rPr lang="zh-CN" altLang="zh-CN" sz="1400" i="1" kern="100">
                            <a:latin typeface="Cambria Math" panose="02040503050406030204" pitchFamily="18" charset="0"/>
                          </a:rPr>
                        </m:ctrlPr>
                      </m:sSubPr>
                      <m:e>
                        <m:r>
                          <a:rPr lang="en-US" altLang="zh-CN" sz="1400" kern="100">
                            <a:latin typeface="Cambria Math" panose="02040503050406030204" pitchFamily="18" charset="0"/>
                          </a:rPr>
                          <m:t>𝑨</m:t>
                        </m:r>
                      </m:e>
                      <m:sub>
                        <m:r>
                          <a:rPr lang="en-US" altLang="zh-CN" sz="1400" kern="100">
                            <a:latin typeface="Cambria Math" panose="02040503050406030204" pitchFamily="18" charset="0"/>
                          </a:rPr>
                          <m:t>𝟏</m:t>
                        </m:r>
                      </m:sub>
                    </m:sSub>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1400" i="1" kern="100">
                            <a:latin typeface="Cambria Math" panose="02040503050406030204" pitchFamily="18" charset="0"/>
                          </a:rPr>
                        </m:ctrlPr>
                      </m:sSubPr>
                      <m:e>
                        <m:r>
                          <a:rPr lang="en-US" altLang="zh-CN" sz="1400" kern="100">
                            <a:latin typeface="Cambria Math" panose="02040503050406030204" pitchFamily="18" charset="0"/>
                          </a:rPr>
                          <m:t>𝑨</m:t>
                        </m:r>
                      </m:e>
                      <m:sub>
                        <m:r>
                          <a:rPr lang="en-US" altLang="zh-CN" sz="1400" kern="100">
                            <a:latin typeface="Cambria Math" panose="02040503050406030204" pitchFamily="18" charset="0"/>
                          </a:rPr>
                          <m:t>𝟐</m:t>
                        </m:r>
                      </m:sub>
                    </m:sSub>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1400" i="1" kern="100">
                            <a:latin typeface="Cambria Math" panose="02040503050406030204" pitchFamily="18" charset="0"/>
                          </a:rPr>
                        </m:ctrlPr>
                      </m:sSubPr>
                      <m:e>
                        <m:r>
                          <a:rPr lang="en-US" altLang="zh-CN" sz="1400" kern="100">
                            <a:latin typeface="Cambria Math" panose="02040503050406030204" pitchFamily="18" charset="0"/>
                          </a:rPr>
                          <m:t>𝑨</m:t>
                        </m:r>
                      </m:e>
                      <m:sub>
                        <m:r>
                          <a:rPr lang="en-US" altLang="zh-CN" sz="1400" kern="100">
                            <a:latin typeface="Cambria Math" panose="02040503050406030204" pitchFamily="18" charset="0"/>
                          </a:rPr>
                          <m:t>𝟑</m:t>
                        </m:r>
                      </m:sub>
                    </m:sSub>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均仅有</a:t>
                </a:r>
                <a14:m>
                  <m:oMath xmlns:m="http://schemas.openxmlformats.org/officeDocument/2006/math">
                    <m:sSub>
                      <m:sSubPr>
                        <m:ctrlPr>
                          <a:rPr lang="zh-CN" altLang="zh-CN" sz="1400" i="1" kern="100">
                            <a:latin typeface="Cambria Math" panose="02040503050406030204" pitchFamily="18" charset="0"/>
                          </a:rPr>
                        </m:ctrlPr>
                      </m:sSubPr>
                      <m:e>
                        <m:r>
                          <a:rPr lang="en-US" altLang="zh-CN" sz="1400" kern="100">
                            <a:latin typeface="Cambria Math" panose="02040503050406030204" pitchFamily="18" charset="0"/>
                          </a:rPr>
                          <m:t>𝒆</m:t>
                        </m:r>
                      </m:e>
                      <m:sub>
                        <m:r>
                          <a:rPr lang="en-US" altLang="zh-CN" sz="1400" kern="100">
                            <a:latin typeface="Cambria Math" panose="02040503050406030204" pitchFamily="18" charset="0"/>
                          </a:rPr>
                          <m:t>𝒛</m:t>
                        </m:r>
                      </m:sub>
                    </m:sSub>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方向的分量，上式可写为标量形式的微分方程</a:t>
                </a:r>
              </a:p>
              <a:p>
                <a:pPr indent="457200">
                  <a:spcAft>
                    <a:spcPts val="0"/>
                  </a:spcAft>
                </a:pPr>
                <a14:m>
                  <m:oMathPara xmlns:m="http://schemas.openxmlformats.org/officeDocument/2006/math">
                    <m:oMathParaPr>
                      <m:jc m:val="centerGroup"/>
                    </m:oMathParaPr>
                    <m:oMath xmlns:m="http://schemas.openxmlformats.org/officeDocument/2006/math">
                      <m:m>
                        <m:mPr>
                          <m:mcs>
                            <m:mc>
                              <m:mcPr>
                                <m:count m:val="2"/>
                                <m:mcJc m:val="center"/>
                              </m:mcPr>
                            </m:mc>
                          </m:mcs>
                          <m:ctrlPr>
                            <a:rPr lang="zh-CN" altLang="zh-CN" sz="1400" i="1" kern="100">
                              <a:latin typeface="Cambria Math" panose="02040503050406030204" pitchFamily="18" charset="0"/>
                            </a:rPr>
                          </m:ctrlPr>
                        </m:mPr>
                        <m:mr>
                          <m:e>
                            <m:sSup>
                              <m:sSupPr>
                                <m:ctrlPr>
                                  <a:rPr lang="zh-CN" altLang="zh-CN" sz="1400" i="1" kern="100">
                                    <a:latin typeface="Cambria Math" panose="02040503050406030204" pitchFamily="18" charset="0"/>
                                  </a:rPr>
                                </m:ctrlPr>
                              </m:sSupPr>
                              <m:e>
                                <m:r>
                                  <m:rPr>
                                    <m:sty m:val="p"/>
                                  </m:rPr>
                                  <a:rPr lang="en-US" altLang="zh-CN" sz="1400" i="0" kern="100">
                                    <a:latin typeface="Cambria Math" panose="02040503050406030204" pitchFamily="18" charset="0"/>
                                  </a:rPr>
                                  <m:t>∇</m:t>
                                </m:r>
                              </m:e>
                              <m:sup>
                                <m:r>
                                  <a:rPr lang="en-US" altLang="zh-CN" sz="1400" kern="100">
                                    <a:latin typeface="Cambria Math" panose="02040503050406030204" pitchFamily="18" charset="0"/>
                                  </a:rPr>
                                  <m:t>2</m:t>
                                </m:r>
                              </m:sup>
                            </m:sSup>
                            <m:sSub>
                              <m:sSubPr>
                                <m:ctrlPr>
                                  <a:rPr lang="zh-CN" altLang="zh-CN" sz="1400" i="1" kern="100">
                                    <a:latin typeface="Cambria Math" panose="02040503050406030204" pitchFamily="18" charset="0"/>
                                  </a:rPr>
                                </m:ctrlPr>
                              </m:sSubPr>
                              <m:e>
                                <m:r>
                                  <a:rPr lang="en-US" altLang="zh-CN" sz="1400" kern="100">
                                    <a:latin typeface="Cambria Math" panose="02040503050406030204" pitchFamily="18" charset="0"/>
                                  </a:rPr>
                                  <m:t>𝐴</m:t>
                                </m:r>
                              </m:e>
                              <m:sub>
                                <m:r>
                                  <a:rPr lang="en-US" altLang="zh-CN" sz="1400" kern="100">
                                    <a:latin typeface="Cambria Math" panose="02040503050406030204" pitchFamily="18" charset="0"/>
                                  </a:rPr>
                                  <m:t>1</m:t>
                                </m:r>
                              </m:sub>
                            </m:sSub>
                            <m:r>
                              <a:rPr lang="en-US" altLang="zh-CN" sz="1400" kern="100">
                                <a:latin typeface="Cambria Math" panose="02040503050406030204" pitchFamily="18" charset="0"/>
                              </a:rPr>
                              <m:t>=−</m:t>
                            </m:r>
                            <m:sSub>
                              <m:sSubPr>
                                <m:ctrlPr>
                                  <a:rPr lang="zh-CN" altLang="zh-CN" sz="1400" i="1" kern="100">
                                    <a:latin typeface="Cambria Math" panose="02040503050406030204" pitchFamily="18" charset="0"/>
                                  </a:rPr>
                                </m:ctrlPr>
                              </m:sSubPr>
                              <m:e>
                                <m:r>
                                  <a:rPr lang="en-US" altLang="zh-CN" sz="1400" kern="100">
                                    <a:latin typeface="Cambria Math" panose="02040503050406030204" pitchFamily="18" charset="0"/>
                                  </a:rPr>
                                  <m:t>𝜇</m:t>
                                </m:r>
                              </m:e>
                              <m:sub>
                                <m:r>
                                  <a:rPr lang="en-US" altLang="zh-CN" sz="1400" kern="100">
                                    <a:latin typeface="Cambria Math" panose="02040503050406030204" pitchFamily="18" charset="0"/>
                                  </a:rPr>
                                  <m:t>0</m:t>
                                </m:r>
                              </m:sub>
                            </m:sSub>
                            <m:sSub>
                              <m:sSubPr>
                                <m:ctrlPr>
                                  <a:rPr lang="zh-CN" altLang="zh-CN" sz="1400" i="1" kern="100">
                                    <a:latin typeface="Cambria Math" panose="02040503050406030204" pitchFamily="18" charset="0"/>
                                  </a:rPr>
                                </m:ctrlPr>
                              </m:sSubPr>
                              <m:e>
                                <m:r>
                                  <a:rPr lang="en-US" altLang="zh-CN" sz="1400" kern="100">
                                    <a:latin typeface="Cambria Math" panose="02040503050406030204" pitchFamily="18" charset="0"/>
                                  </a:rPr>
                                  <m:t>𝐽</m:t>
                                </m:r>
                              </m:e>
                              <m:sub>
                                <m:r>
                                  <a:rPr lang="en-US" altLang="zh-CN" sz="1400" kern="100">
                                    <a:latin typeface="Cambria Math" panose="02040503050406030204" pitchFamily="18" charset="0"/>
                                  </a:rPr>
                                  <m:t>1</m:t>
                                </m:r>
                              </m:sub>
                            </m:sSub>
                          </m:e>
                          <m:e>
                            <m:d>
                              <m:dPr>
                                <m:ctrlPr>
                                  <a:rPr lang="zh-CN" altLang="zh-CN" sz="1400" i="1" kern="100">
                                    <a:latin typeface="Cambria Math" panose="02040503050406030204" pitchFamily="18" charset="0"/>
                                  </a:rPr>
                                </m:ctrlPr>
                              </m:dPr>
                              <m:e>
                                <m:r>
                                  <a:rPr lang="en-US" altLang="zh-CN" sz="1400" kern="100">
                                    <a:latin typeface="Cambria Math" panose="02040503050406030204" pitchFamily="18" charset="0"/>
                                  </a:rPr>
                                  <m:t>0&lt;</m:t>
                                </m:r>
                                <m:r>
                                  <a:rPr lang="en-US" altLang="zh-CN" sz="1400" kern="100">
                                    <a:latin typeface="Cambria Math" panose="02040503050406030204" pitchFamily="18" charset="0"/>
                                  </a:rPr>
                                  <m:t>𝜌</m:t>
                                </m:r>
                                <m:r>
                                  <a:rPr lang="en-US" altLang="zh-CN" sz="1400" kern="100">
                                    <a:latin typeface="Cambria Math" panose="02040503050406030204" pitchFamily="18" charset="0"/>
                                  </a:rPr>
                                  <m:t>&lt;</m:t>
                                </m:r>
                                <m:sSub>
                                  <m:sSubPr>
                                    <m:ctrlPr>
                                      <a:rPr lang="zh-CN" altLang="zh-CN" sz="1400" i="1" kern="100">
                                        <a:latin typeface="Cambria Math" panose="02040503050406030204" pitchFamily="18" charset="0"/>
                                      </a:rPr>
                                    </m:ctrlPr>
                                  </m:sSubPr>
                                  <m:e>
                                    <m:r>
                                      <a:rPr lang="en-US" altLang="zh-CN" sz="1400" kern="100">
                                        <a:latin typeface="Cambria Math" panose="02040503050406030204" pitchFamily="18" charset="0"/>
                                      </a:rPr>
                                      <m:t>𝜌</m:t>
                                    </m:r>
                                  </m:e>
                                  <m:sub>
                                    <m:r>
                                      <a:rPr lang="en-US" altLang="zh-CN" sz="1400" kern="100">
                                        <a:latin typeface="Cambria Math" panose="02040503050406030204" pitchFamily="18" charset="0"/>
                                      </a:rPr>
                                      <m:t>1</m:t>
                                    </m:r>
                                  </m:sub>
                                </m:sSub>
                              </m:e>
                            </m:d>
                          </m:e>
                        </m:mr>
                        <m:mr>
                          <m:e>
                            <m:sSup>
                              <m:sSupPr>
                                <m:ctrlPr>
                                  <a:rPr lang="zh-CN" altLang="zh-CN" sz="1400" i="1" kern="100">
                                    <a:latin typeface="Cambria Math" panose="02040503050406030204" pitchFamily="18" charset="0"/>
                                  </a:rPr>
                                </m:ctrlPr>
                              </m:sSupPr>
                              <m:e>
                                <m:r>
                                  <m:rPr>
                                    <m:sty m:val="p"/>
                                  </m:rPr>
                                  <a:rPr lang="en-US" altLang="zh-CN" sz="1400" i="0" kern="100">
                                    <a:latin typeface="Cambria Math" panose="02040503050406030204" pitchFamily="18" charset="0"/>
                                  </a:rPr>
                                  <m:t>∇</m:t>
                                </m:r>
                              </m:e>
                              <m:sup>
                                <m:r>
                                  <a:rPr lang="en-US" altLang="zh-CN" sz="1400" kern="100">
                                    <a:latin typeface="Cambria Math" panose="02040503050406030204" pitchFamily="18" charset="0"/>
                                  </a:rPr>
                                  <m:t>2</m:t>
                                </m:r>
                              </m:sup>
                            </m:sSup>
                            <m:sSub>
                              <m:sSubPr>
                                <m:ctrlPr>
                                  <a:rPr lang="zh-CN" altLang="zh-CN" sz="1400" i="1" kern="100">
                                    <a:latin typeface="Cambria Math" panose="02040503050406030204" pitchFamily="18" charset="0"/>
                                  </a:rPr>
                                </m:ctrlPr>
                              </m:sSubPr>
                              <m:e>
                                <m:r>
                                  <a:rPr lang="en-US" altLang="zh-CN" sz="1400" kern="100">
                                    <a:latin typeface="Cambria Math" panose="02040503050406030204" pitchFamily="18" charset="0"/>
                                  </a:rPr>
                                  <m:t>𝐴</m:t>
                                </m:r>
                              </m:e>
                              <m:sub>
                                <m:r>
                                  <a:rPr lang="en-US" altLang="zh-CN" sz="1400" kern="100">
                                    <a:latin typeface="Cambria Math" panose="02040503050406030204" pitchFamily="18" charset="0"/>
                                  </a:rPr>
                                  <m:t>2</m:t>
                                </m:r>
                              </m:sub>
                            </m:sSub>
                            <m:r>
                              <a:rPr lang="en-US" altLang="zh-CN" sz="1400" kern="100">
                                <a:latin typeface="Cambria Math" panose="02040503050406030204" pitchFamily="18" charset="0"/>
                              </a:rPr>
                              <m:t>=−</m:t>
                            </m:r>
                            <m:sSub>
                              <m:sSubPr>
                                <m:ctrlPr>
                                  <a:rPr lang="zh-CN" altLang="zh-CN" sz="1400" i="1" kern="100">
                                    <a:latin typeface="Cambria Math" panose="02040503050406030204" pitchFamily="18" charset="0"/>
                                  </a:rPr>
                                </m:ctrlPr>
                              </m:sSubPr>
                              <m:e>
                                <m:r>
                                  <a:rPr lang="en-US" altLang="zh-CN" sz="1400" kern="100">
                                    <a:latin typeface="Cambria Math" panose="02040503050406030204" pitchFamily="18" charset="0"/>
                                  </a:rPr>
                                  <m:t>𝜇</m:t>
                                </m:r>
                              </m:e>
                              <m:sub>
                                <m:r>
                                  <a:rPr lang="en-US" altLang="zh-CN" sz="1400" kern="100">
                                    <a:latin typeface="Cambria Math" panose="02040503050406030204" pitchFamily="18" charset="0"/>
                                  </a:rPr>
                                  <m:t>0</m:t>
                                </m:r>
                              </m:sub>
                            </m:sSub>
                            <m:sSub>
                              <m:sSubPr>
                                <m:ctrlPr>
                                  <a:rPr lang="zh-CN" altLang="zh-CN" sz="1400" i="1" kern="100">
                                    <a:latin typeface="Cambria Math" panose="02040503050406030204" pitchFamily="18" charset="0"/>
                                  </a:rPr>
                                </m:ctrlPr>
                              </m:sSubPr>
                              <m:e>
                                <m:r>
                                  <a:rPr lang="en-US" altLang="zh-CN" sz="1400" kern="100">
                                    <a:latin typeface="Cambria Math" panose="02040503050406030204" pitchFamily="18" charset="0"/>
                                  </a:rPr>
                                  <m:t>𝐽</m:t>
                                </m:r>
                              </m:e>
                              <m:sub>
                                <m:r>
                                  <a:rPr lang="en-US" altLang="zh-CN" sz="1400" kern="100">
                                    <a:latin typeface="Cambria Math" panose="02040503050406030204" pitchFamily="18" charset="0"/>
                                  </a:rPr>
                                  <m:t>2</m:t>
                                </m:r>
                              </m:sub>
                            </m:sSub>
                          </m:e>
                          <m:e>
                            <m:d>
                              <m:dPr>
                                <m:ctrlPr>
                                  <a:rPr lang="zh-CN" altLang="zh-CN" sz="1400" i="1" kern="100">
                                    <a:latin typeface="Cambria Math" panose="02040503050406030204" pitchFamily="18" charset="0"/>
                                  </a:rPr>
                                </m:ctrlPr>
                              </m:dPr>
                              <m:e>
                                <m:sSub>
                                  <m:sSubPr>
                                    <m:ctrlPr>
                                      <a:rPr lang="zh-CN" altLang="zh-CN" sz="1400" i="1" kern="100">
                                        <a:latin typeface="Cambria Math" panose="02040503050406030204" pitchFamily="18" charset="0"/>
                                      </a:rPr>
                                    </m:ctrlPr>
                                  </m:sSubPr>
                                  <m:e>
                                    <m:r>
                                      <a:rPr lang="en-US" altLang="zh-CN" sz="1400" kern="100">
                                        <a:latin typeface="Cambria Math" panose="02040503050406030204" pitchFamily="18" charset="0"/>
                                      </a:rPr>
                                      <m:t>𝜌</m:t>
                                    </m:r>
                                  </m:e>
                                  <m:sub>
                                    <m:r>
                                      <a:rPr lang="en-US" altLang="zh-CN" sz="1400" kern="100">
                                        <a:latin typeface="Cambria Math" panose="02040503050406030204" pitchFamily="18" charset="0"/>
                                      </a:rPr>
                                      <m:t>1</m:t>
                                    </m:r>
                                  </m:sub>
                                </m:sSub>
                                <m:r>
                                  <a:rPr lang="en-US" altLang="zh-CN" sz="1400" kern="100">
                                    <a:latin typeface="Cambria Math" panose="02040503050406030204" pitchFamily="18" charset="0"/>
                                  </a:rPr>
                                  <m:t>&lt;</m:t>
                                </m:r>
                                <m:r>
                                  <a:rPr lang="en-US" altLang="zh-CN" sz="1400" kern="100">
                                    <a:latin typeface="Cambria Math" panose="02040503050406030204" pitchFamily="18" charset="0"/>
                                  </a:rPr>
                                  <m:t>𝜌</m:t>
                                </m:r>
                                <m:r>
                                  <a:rPr lang="en-US" altLang="zh-CN" sz="1400" kern="100">
                                    <a:latin typeface="Cambria Math" panose="02040503050406030204" pitchFamily="18" charset="0"/>
                                  </a:rPr>
                                  <m:t>&lt;</m:t>
                                </m:r>
                                <m:sSub>
                                  <m:sSubPr>
                                    <m:ctrlPr>
                                      <a:rPr lang="zh-CN" altLang="zh-CN" sz="1400" i="1" kern="100">
                                        <a:latin typeface="Cambria Math" panose="02040503050406030204" pitchFamily="18" charset="0"/>
                                      </a:rPr>
                                    </m:ctrlPr>
                                  </m:sSubPr>
                                  <m:e>
                                    <m:r>
                                      <a:rPr lang="en-US" altLang="zh-CN" sz="1400" kern="100">
                                        <a:latin typeface="Cambria Math" panose="02040503050406030204" pitchFamily="18" charset="0"/>
                                      </a:rPr>
                                      <m:t>𝜌</m:t>
                                    </m:r>
                                  </m:e>
                                  <m:sub>
                                    <m:r>
                                      <a:rPr lang="en-US" altLang="zh-CN" sz="1400" kern="100">
                                        <a:latin typeface="Cambria Math" panose="02040503050406030204" pitchFamily="18" charset="0"/>
                                      </a:rPr>
                                      <m:t>2</m:t>
                                    </m:r>
                                  </m:sub>
                                </m:sSub>
                              </m:e>
                            </m:d>
                          </m:e>
                        </m:mr>
                        <m:mr>
                          <m:e>
                            <m:sSup>
                              <m:sSupPr>
                                <m:ctrlPr>
                                  <a:rPr lang="zh-CN" altLang="zh-CN" sz="1400" i="1" kern="100">
                                    <a:latin typeface="Cambria Math" panose="02040503050406030204" pitchFamily="18" charset="0"/>
                                  </a:rPr>
                                </m:ctrlPr>
                              </m:sSupPr>
                              <m:e>
                                <m:r>
                                  <m:rPr>
                                    <m:sty m:val="p"/>
                                  </m:rPr>
                                  <a:rPr lang="en-US" altLang="zh-CN" sz="1400" i="0" kern="100">
                                    <a:latin typeface="Cambria Math" panose="02040503050406030204" pitchFamily="18" charset="0"/>
                                  </a:rPr>
                                  <m:t>∇</m:t>
                                </m:r>
                              </m:e>
                              <m:sup>
                                <m:r>
                                  <a:rPr lang="en-US" altLang="zh-CN" sz="1400" kern="100">
                                    <a:latin typeface="Cambria Math" panose="02040503050406030204" pitchFamily="18" charset="0"/>
                                  </a:rPr>
                                  <m:t>2</m:t>
                                </m:r>
                              </m:sup>
                            </m:sSup>
                            <m:sSub>
                              <m:sSubPr>
                                <m:ctrlPr>
                                  <a:rPr lang="zh-CN" altLang="zh-CN" sz="1400" i="1" kern="100">
                                    <a:latin typeface="Cambria Math" panose="02040503050406030204" pitchFamily="18" charset="0"/>
                                  </a:rPr>
                                </m:ctrlPr>
                              </m:sSubPr>
                              <m:e>
                                <m:r>
                                  <a:rPr lang="en-US" altLang="zh-CN" sz="1400" kern="100">
                                    <a:latin typeface="Cambria Math" panose="02040503050406030204" pitchFamily="18" charset="0"/>
                                  </a:rPr>
                                  <m:t>𝐴</m:t>
                                </m:r>
                              </m:e>
                              <m:sub>
                                <m:r>
                                  <a:rPr lang="en-US" altLang="zh-CN" sz="1400" kern="100">
                                    <a:latin typeface="Cambria Math" panose="02040503050406030204" pitchFamily="18" charset="0"/>
                                  </a:rPr>
                                  <m:t>3</m:t>
                                </m:r>
                              </m:sub>
                            </m:sSub>
                            <m:r>
                              <a:rPr lang="en-US" altLang="zh-CN" sz="1400" kern="100">
                                <a:latin typeface="Cambria Math" panose="02040503050406030204" pitchFamily="18" charset="0"/>
                              </a:rPr>
                              <m:t>=0</m:t>
                            </m:r>
                          </m:e>
                          <m:e>
                            <m:d>
                              <m:dPr>
                                <m:ctrlPr>
                                  <a:rPr lang="zh-CN" altLang="zh-CN" sz="1400" i="1" kern="100">
                                    <a:latin typeface="Cambria Math" panose="02040503050406030204" pitchFamily="18" charset="0"/>
                                  </a:rPr>
                                </m:ctrlPr>
                              </m:dPr>
                              <m:e>
                                <m:r>
                                  <a:rPr lang="en-US" altLang="zh-CN" sz="1400" kern="100">
                                    <a:latin typeface="Cambria Math" panose="02040503050406030204" pitchFamily="18" charset="0"/>
                                  </a:rPr>
                                  <m:t>𝜌</m:t>
                                </m:r>
                                <m:r>
                                  <a:rPr lang="en-US" altLang="zh-CN" sz="1400" kern="100">
                                    <a:latin typeface="Cambria Math" panose="02040503050406030204" pitchFamily="18" charset="0"/>
                                  </a:rPr>
                                  <m:t>&gt;</m:t>
                                </m:r>
                                <m:sSub>
                                  <m:sSubPr>
                                    <m:ctrlPr>
                                      <a:rPr lang="zh-CN" altLang="zh-CN" sz="1400" i="1" kern="100">
                                        <a:latin typeface="Cambria Math" panose="02040503050406030204" pitchFamily="18" charset="0"/>
                                      </a:rPr>
                                    </m:ctrlPr>
                                  </m:sSubPr>
                                  <m:e>
                                    <m:r>
                                      <a:rPr lang="en-US" altLang="zh-CN" sz="1400" kern="100">
                                        <a:latin typeface="Cambria Math" panose="02040503050406030204" pitchFamily="18" charset="0"/>
                                      </a:rPr>
                                      <m:t>𝜌</m:t>
                                    </m:r>
                                  </m:e>
                                  <m:sub>
                                    <m:r>
                                      <a:rPr lang="en-US" altLang="zh-CN" sz="1400" kern="100">
                                        <a:latin typeface="Cambria Math" panose="02040503050406030204" pitchFamily="18" charset="0"/>
                                      </a:rPr>
                                      <m:t>2</m:t>
                                    </m:r>
                                  </m:sub>
                                </m:sSub>
                              </m:e>
                            </m:d>
                          </m:e>
                        </m:mr>
                      </m:m>
                    </m:oMath>
                  </m:oMathPara>
                </a14:m>
                <a:endParaRPr lang="zh-CN" altLang="zh-CN" sz="1400" kern="100" dirty="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pPr>
                <a:endParaRPr lang="en-US" altLang="zh-CN" sz="1600" b="1"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5B7AF114-7D8C-4438-A65E-37761FF94922}"/>
                  </a:ext>
                </a:extLst>
              </p:cNvPr>
              <p:cNvSpPr txBox="1">
                <a:spLocks noRot="1" noChangeAspect="1" noMove="1" noResize="1" noEditPoints="1" noAdjustHandles="1" noChangeArrowheads="1" noChangeShapeType="1" noTextEdit="1"/>
              </p:cNvSpPr>
              <p:nvPr/>
            </p:nvSpPr>
            <p:spPr>
              <a:xfrm>
                <a:off x="527900" y="1309688"/>
                <a:ext cx="8101195" cy="4672561"/>
              </a:xfrm>
              <a:prstGeom prst="rect">
                <a:avLst/>
              </a:prstGeom>
              <a:blipFill>
                <a:blip r:embed="rId3"/>
                <a:stretch>
                  <a:fillRect l="-226"/>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28</a:t>
            </a:fld>
            <a:endParaRPr lang="zh-CN" dirty="0"/>
          </a:p>
        </p:txBody>
      </p:sp>
      <p:sp>
        <p:nvSpPr>
          <p:cNvPr id="8" name="矩形 7">
            <a:extLst>
              <a:ext uri="{FF2B5EF4-FFF2-40B4-BE49-F238E27FC236}">
                <a16:creationId xmlns:a16="http://schemas.microsoft.com/office/drawing/2014/main" id="{819B1D63-90BC-454A-9A48-02A70AA61CCC}"/>
              </a:ext>
            </a:extLst>
          </p:cNvPr>
          <p:cNvSpPr/>
          <p:nvPr/>
        </p:nvSpPr>
        <p:spPr>
          <a:xfrm>
            <a:off x="7365809" y="5778604"/>
            <a:ext cx="723275" cy="307777"/>
          </a:xfrm>
          <a:prstGeom prst="rect">
            <a:avLst/>
          </a:prstGeom>
        </p:spPr>
        <p:txBody>
          <a:bodyPr wrap="square">
            <a:spAutoFit/>
          </a:bodyPr>
          <a:lstStyle/>
          <a:p>
            <a:r>
              <a:rPr lang="zh-CN" altLang="zh-CN" sz="14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1400" dirty="0">
                <a:latin typeface="Times New Roman" panose="02020603050405020304" pitchFamily="18" charset="0"/>
                <a:ea typeface="宋体" panose="02010600030101010101" pitchFamily="2" charset="-122"/>
              </a:rPr>
              <a:t>3-11</a:t>
            </a:r>
            <a:endParaRPr lang="zh-CN" altLang="en-US" sz="1400" dirty="0"/>
          </a:p>
        </p:txBody>
      </p:sp>
      <p:pic>
        <p:nvPicPr>
          <p:cNvPr id="9" name="图片 8">
            <a:extLst>
              <a:ext uri="{FF2B5EF4-FFF2-40B4-BE49-F238E27FC236}">
                <a16:creationId xmlns:a16="http://schemas.microsoft.com/office/drawing/2014/main" id="{8F1A2776-361D-4590-9B0A-3190D95E853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950088" y="4188085"/>
            <a:ext cx="1679007" cy="1549835"/>
          </a:xfrm>
          <a:prstGeom prst="rect">
            <a:avLst/>
          </a:prstGeom>
          <a:noFill/>
          <a:ln>
            <a:noFill/>
          </a:ln>
        </p:spPr>
      </p:pic>
      <p:sp>
        <p:nvSpPr>
          <p:cNvPr id="3" name="文本框 2">
            <a:extLst>
              <a:ext uri="{FF2B5EF4-FFF2-40B4-BE49-F238E27FC236}">
                <a16:creationId xmlns:a16="http://schemas.microsoft.com/office/drawing/2014/main" id="{CAB7B41D-4225-4D82-8CE4-15FDB728CC10}"/>
              </a:ext>
            </a:extLst>
          </p:cNvPr>
          <p:cNvSpPr txBox="1"/>
          <p:nvPr/>
        </p:nvSpPr>
        <p:spPr>
          <a:xfrm>
            <a:off x="7602029" y="4963002"/>
            <a:ext cx="173679" cy="276999"/>
          </a:xfrm>
          <a:prstGeom prst="rect">
            <a:avLst/>
          </a:prstGeom>
          <a:noFill/>
        </p:spPr>
        <p:txBody>
          <a:bodyPr wrap="square" rtlCol="0">
            <a:spAutoFit/>
          </a:bodyPr>
          <a:lstStyle/>
          <a:p>
            <a:r>
              <a:rPr lang="zh-CN" altLang="en-US" sz="1200" dirty="0">
                <a:solidFill>
                  <a:srgbClr val="C00000"/>
                </a:solidFill>
              </a:rPr>
              <a:t>①</a:t>
            </a:r>
          </a:p>
        </p:txBody>
      </p:sp>
      <p:sp>
        <p:nvSpPr>
          <p:cNvPr id="10" name="文本框 9">
            <a:extLst>
              <a:ext uri="{FF2B5EF4-FFF2-40B4-BE49-F238E27FC236}">
                <a16:creationId xmlns:a16="http://schemas.microsoft.com/office/drawing/2014/main" id="{EDA6D438-74A1-4620-B776-860950CC00B1}"/>
              </a:ext>
            </a:extLst>
          </p:cNvPr>
          <p:cNvSpPr txBox="1"/>
          <p:nvPr/>
        </p:nvSpPr>
        <p:spPr>
          <a:xfrm>
            <a:off x="7812358" y="5183574"/>
            <a:ext cx="173679" cy="276999"/>
          </a:xfrm>
          <a:prstGeom prst="rect">
            <a:avLst/>
          </a:prstGeom>
          <a:noFill/>
        </p:spPr>
        <p:txBody>
          <a:bodyPr wrap="square" rtlCol="0">
            <a:spAutoFit/>
          </a:bodyPr>
          <a:lstStyle/>
          <a:p>
            <a:r>
              <a:rPr lang="zh-CN" altLang="en-US" sz="1200" dirty="0">
                <a:solidFill>
                  <a:srgbClr val="C00000"/>
                </a:solidFill>
              </a:rPr>
              <a:t>②</a:t>
            </a:r>
          </a:p>
        </p:txBody>
      </p:sp>
      <p:sp>
        <p:nvSpPr>
          <p:cNvPr id="11" name="文本框 2">
            <a:extLst>
              <a:ext uri="{FF2B5EF4-FFF2-40B4-BE49-F238E27FC236}">
                <a16:creationId xmlns:a16="http://schemas.microsoft.com/office/drawing/2014/main" id="{CAB7B41D-4225-4D82-8CE4-15FDB728CC10}"/>
              </a:ext>
            </a:extLst>
          </p:cNvPr>
          <p:cNvSpPr txBox="1"/>
          <p:nvPr/>
        </p:nvSpPr>
        <p:spPr>
          <a:xfrm>
            <a:off x="8018062" y="5413788"/>
            <a:ext cx="173679" cy="276999"/>
          </a:xfrm>
          <a:prstGeom prst="rect">
            <a:avLst/>
          </a:prstGeom>
          <a:noFill/>
        </p:spPr>
        <p:txBody>
          <a:bodyPr wrap="square" rtlCol="0">
            <a:spAutoFit/>
          </a:bodyPr>
          <a:lstStyle>
            <a:defPPr>
              <a:defRPr lang="zh-CN"/>
            </a:defPPr>
            <a:lvl1pPr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1pPr>
            <a:lvl2pPr marL="457200"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2pPr>
            <a:lvl3pPr marL="914400"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3pPr>
            <a:lvl4pPr marL="1371600"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4pPr>
            <a:lvl5pPr marL="1828800"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5pPr>
            <a:lvl6pPr marL="2286000" algn="l" defTabSz="914400" rtl="0" eaLnBrk="1" latinLnBrk="0" hangingPunct="1">
              <a:defRPr kern="1200">
                <a:solidFill>
                  <a:schemeClr val="tx1"/>
                </a:solidFill>
                <a:latin typeface="黑体" panose="02010609060101010101" pitchFamily="49" charset="-122"/>
                <a:ea typeface="黑体" panose="02010609060101010101" pitchFamily="49" charset="-122"/>
                <a:cs typeface="+mn-cs"/>
              </a:defRPr>
            </a:lvl6pPr>
            <a:lvl7pPr marL="2743200" algn="l" defTabSz="914400" rtl="0" eaLnBrk="1" latinLnBrk="0" hangingPunct="1">
              <a:defRPr kern="1200">
                <a:solidFill>
                  <a:schemeClr val="tx1"/>
                </a:solidFill>
                <a:latin typeface="黑体" panose="02010609060101010101" pitchFamily="49" charset="-122"/>
                <a:ea typeface="黑体" panose="02010609060101010101" pitchFamily="49" charset="-122"/>
                <a:cs typeface="+mn-cs"/>
              </a:defRPr>
            </a:lvl7pPr>
            <a:lvl8pPr marL="3200400" algn="l" defTabSz="914400" rtl="0" eaLnBrk="1" latinLnBrk="0" hangingPunct="1">
              <a:defRPr kern="1200">
                <a:solidFill>
                  <a:schemeClr val="tx1"/>
                </a:solidFill>
                <a:latin typeface="黑体" panose="02010609060101010101" pitchFamily="49" charset="-122"/>
                <a:ea typeface="黑体" panose="02010609060101010101" pitchFamily="49" charset="-122"/>
                <a:cs typeface="+mn-cs"/>
              </a:defRPr>
            </a:lvl8pPr>
            <a:lvl9pPr marL="3657600" algn="l" defTabSz="914400" rtl="0" eaLnBrk="1" latinLnBrk="0" hangingPunct="1">
              <a:defRPr kern="1200">
                <a:solidFill>
                  <a:schemeClr val="tx1"/>
                </a:solidFill>
                <a:latin typeface="黑体" panose="02010609060101010101" pitchFamily="49" charset="-122"/>
                <a:ea typeface="黑体" panose="02010609060101010101" pitchFamily="49" charset="-122"/>
                <a:cs typeface="+mn-cs"/>
              </a:defRPr>
            </a:lvl9pPr>
          </a:lstStyle>
          <a:p>
            <a:r>
              <a:rPr lang="zh-CN" altLang="en-US" sz="1200" dirty="0">
                <a:solidFill>
                  <a:srgbClr val="C00000"/>
                </a:solidFill>
              </a:rPr>
              <a:t>③</a:t>
            </a:r>
          </a:p>
        </p:txBody>
      </p:sp>
    </p:spTree>
    <p:extLst>
      <p:ext uri="{BB962C8B-B14F-4D97-AF65-F5344CB8AC3E}">
        <p14:creationId xmlns:p14="http://schemas.microsoft.com/office/powerpoint/2010/main" val="2729157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三、磁矢位</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恒定磁场的边值问题</a:t>
            </a:r>
          </a:p>
        </p:txBody>
      </p:sp>
      <p:sp>
        <p:nvSpPr>
          <p:cNvPr id="4" name="文本框 3">
            <a:extLst>
              <a:ext uri="{FF2B5EF4-FFF2-40B4-BE49-F238E27FC236}">
                <a16:creationId xmlns:a16="http://schemas.microsoft.com/office/drawing/2014/main" id="{F75FB7F1-7F3F-40BC-BC07-BC5A572A635A}"/>
              </a:ext>
            </a:extLst>
          </p:cNvPr>
          <p:cNvSpPr txBox="1"/>
          <p:nvPr/>
        </p:nvSpPr>
        <p:spPr>
          <a:xfrm>
            <a:off x="968490" y="1002052"/>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rPr>
              <a:t>（二）例题分析</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7AF114-7D8C-4438-A65E-37761FF94922}"/>
                  </a:ext>
                </a:extLst>
              </p:cNvPr>
              <p:cNvSpPr txBox="1"/>
              <p:nvPr/>
            </p:nvSpPr>
            <p:spPr>
              <a:xfrm>
                <a:off x="527900" y="1566500"/>
                <a:ext cx="8101195" cy="4508863"/>
              </a:xfrm>
              <a:prstGeom prst="rect">
                <a:avLst/>
              </a:prstGeom>
              <a:noFill/>
            </p:spPr>
            <p:txBody>
              <a:bodyPr wrap="square" rtlCol="0">
                <a:spAutoFit/>
              </a:bodyPr>
              <a:lstStyle/>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各区域的边界条件分别为</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spcAft>
                    <a:spcPts val="0"/>
                  </a:spcAft>
                </a:pPr>
                <a14:m>
                  <m:oMathPara xmlns:m="http://schemas.openxmlformats.org/officeDocument/2006/math">
                    <m:oMathParaPr>
                      <m:jc m:val="centerGroup"/>
                    </m:oMathParaPr>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e>
                          </m:d>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e>
                          </m:d>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sub>
                      </m:sSub>
                    </m:oMath>
                  </m:oMathPara>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spcAft>
                    <a:spcPts val="0"/>
                  </a:spcAft>
                </a:pPr>
                <a14:m>
                  <m:oMathPara xmlns:m="http://schemas.openxmlformats.org/officeDocument/2006/math">
                    <m:oMathParaPr>
                      <m:jc m:val="centerGroup"/>
                    </m:oMathParaPr>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den>
                              </m:f>
                            </m:e>
                          </m:d>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den>
                              </m:f>
                            </m:e>
                          </m:d>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sub>
                      </m:sSub>
                    </m:oMath>
                  </m:oMathPara>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spcAft>
                    <a:spcPts val="0"/>
                  </a:spcAft>
                </a:pPr>
                <a14:m>
                  <m:oMathPara xmlns:m="http://schemas.openxmlformats.org/officeDocument/2006/math">
                    <m:oMathParaPr>
                      <m:jc m:val="centerGroup"/>
                    </m:oMathParaPr>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e>
                          </m:d>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3</m:t>
                                  </m:r>
                                </m:sub>
                              </m:sSub>
                            </m:e>
                          </m:d>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sub>
                      </m:sSub>
                    </m:oMath>
                  </m:oMathPara>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spcAft>
                    <a:spcPts val="0"/>
                  </a:spcAft>
                </a:pPr>
                <a14:m>
                  <m:oMathPara xmlns:m="http://schemas.openxmlformats.org/officeDocument/2006/math">
                    <m:oMathParaPr>
                      <m:jc m:val="centerGroup"/>
                    </m:oMathParaPr>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den>
                              </m:f>
                            </m:e>
                          </m:d>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3</m:t>
                                      </m:r>
                                    </m:sub>
                                  </m:sSub>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den>
                              </m:f>
                            </m:e>
                          </m:d>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sub>
                      </m:sSub>
                    </m:oMath>
                  </m:oMathPara>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14:m>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400" kern="100">
                        <a:latin typeface="Cambria Math" panose="02040503050406030204" pitchFamily="18" charset="0"/>
                        <a:ea typeface="宋体" panose="02010600030101010101" pitchFamily="2" charset="-122"/>
                        <a:cs typeface="Times New Roman" panose="02020603050405020304" pitchFamily="18" charset="0"/>
                      </a:rPr>
                      <m:t>=0</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处，在此选择该点为参考点，即</a:t>
                </a:r>
                <a14:m>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1</m:t>
                                </m:r>
                              </m:sub>
                            </m:sSub>
                          </m:e>
                        </m:d>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400" kern="100">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=0</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由于对称性，</a:t>
                </a:r>
                <a14:m>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3</m:t>
                        </m:r>
                      </m:sub>
                    </m:sSub>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仅与</a:t>
                </a:r>
                <a14:m>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坐标有关，故可得微分方程的通解为</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spcAft>
                    <a:spcPts val="0"/>
                  </a:spcAft>
                </a:pPr>
                <a14:m>
                  <m:oMathPara xmlns:m="http://schemas.openxmlformats.org/officeDocument/2006/math">
                    <m:oMathParaPr>
                      <m:jc m:val="centerGroup"/>
                    </m:oMathParaPr>
                    <m:oMath xmlns:m="http://schemas.openxmlformats.org/officeDocument/2006/math">
                      <m:m>
                        <m:mPr>
                          <m:mcs>
                            <m:mc>
                              <m:mcPr>
                                <m:count m:val="1"/>
                                <m:mcJc m:val="center"/>
                              </m:mcPr>
                            </m:mc>
                          </m:mcs>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4</m:t>
                                </m:r>
                              </m:den>
                            </m:f>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𝑐</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func>
                              <m:func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ln</m:t>
                                </m:r>
                              </m:fName>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e>
                            </m:func>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𝑐</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e>
                        </m:mr>
                        <m:mr>
                          <m:e>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4</m:t>
                                </m:r>
                              </m:den>
                            </m:f>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𝑐</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3</m:t>
                                </m:r>
                              </m:sub>
                            </m:sSub>
                            <m:func>
                              <m:func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ln</m:t>
                                </m:r>
                              </m:fName>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e>
                            </m:func>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𝑐</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4</m:t>
                                </m:r>
                              </m:sub>
                            </m:sSub>
                          </m:e>
                        </m:mr>
                        <m:mr>
                          <m:e>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𝑐</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5</m:t>
                                </m:r>
                              </m:sub>
                            </m:sSub>
                            <m:func>
                              <m:func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ln</m:t>
                                </m:r>
                              </m:fName>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e>
                            </m:func>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𝑐</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6</m:t>
                                </m:r>
                              </m:sub>
                            </m:sSub>
                          </m:e>
                        </m:mr>
                      </m:m>
                    </m:oMath>
                  </m:oMathPara>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spcAft>
                    <a:spcPts val="0"/>
                  </a:spcAft>
                </a:pPr>
                <a:endParaRPr lang="zh-CN" altLang="zh-CN" sz="1400" kern="100" dirty="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pPr>
                <a:endParaRPr lang="en-US" altLang="zh-CN" sz="1600" b="1"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5B7AF114-7D8C-4438-A65E-37761FF94922}"/>
                  </a:ext>
                </a:extLst>
              </p:cNvPr>
              <p:cNvSpPr txBox="1">
                <a:spLocks noRot="1" noChangeAspect="1" noMove="1" noResize="1" noEditPoints="1" noAdjustHandles="1" noChangeArrowheads="1" noChangeShapeType="1" noTextEdit="1"/>
              </p:cNvSpPr>
              <p:nvPr/>
            </p:nvSpPr>
            <p:spPr>
              <a:xfrm>
                <a:off x="527900" y="1566500"/>
                <a:ext cx="8101195" cy="4508863"/>
              </a:xfrm>
              <a:prstGeom prst="rect">
                <a:avLst/>
              </a:prstGeom>
              <a:blipFill>
                <a:blip r:embed="rId3"/>
                <a:stretch>
                  <a:fillRect t="-7568"/>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29</a:t>
            </a:fld>
            <a:endParaRPr lang="zh-CN" dirty="0"/>
          </a:p>
        </p:txBody>
      </p:sp>
      <p:sp>
        <p:nvSpPr>
          <p:cNvPr id="8" name="矩形 7">
            <a:extLst>
              <a:ext uri="{FF2B5EF4-FFF2-40B4-BE49-F238E27FC236}">
                <a16:creationId xmlns:a16="http://schemas.microsoft.com/office/drawing/2014/main" id="{819B1D63-90BC-454A-9A48-02A70AA61CCC}"/>
              </a:ext>
            </a:extLst>
          </p:cNvPr>
          <p:cNvSpPr/>
          <p:nvPr/>
        </p:nvSpPr>
        <p:spPr>
          <a:xfrm>
            <a:off x="7414958" y="4263486"/>
            <a:ext cx="723275" cy="307777"/>
          </a:xfrm>
          <a:prstGeom prst="rect">
            <a:avLst/>
          </a:prstGeom>
        </p:spPr>
        <p:txBody>
          <a:bodyPr wrap="square">
            <a:spAutoFit/>
          </a:bodyPr>
          <a:lstStyle/>
          <a:p>
            <a:r>
              <a:rPr lang="zh-CN" altLang="zh-CN" sz="14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1400" dirty="0">
                <a:latin typeface="Times New Roman" panose="02020603050405020304" pitchFamily="18" charset="0"/>
                <a:ea typeface="宋体" panose="02010600030101010101" pitchFamily="2" charset="-122"/>
              </a:rPr>
              <a:t>3-11</a:t>
            </a:r>
            <a:endParaRPr lang="zh-CN" altLang="en-US" sz="1400" dirty="0"/>
          </a:p>
        </p:txBody>
      </p:sp>
      <p:pic>
        <p:nvPicPr>
          <p:cNvPr id="9" name="图片 8">
            <a:extLst>
              <a:ext uri="{FF2B5EF4-FFF2-40B4-BE49-F238E27FC236}">
                <a16:creationId xmlns:a16="http://schemas.microsoft.com/office/drawing/2014/main" id="{8F1A2776-361D-4590-9B0A-3190D95E853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937093" y="2769228"/>
            <a:ext cx="1679007" cy="1549835"/>
          </a:xfrm>
          <a:prstGeom prst="rect">
            <a:avLst/>
          </a:prstGeom>
          <a:noFill/>
          <a:ln>
            <a:noFill/>
          </a:ln>
        </p:spPr>
      </p:pic>
      <p:sp>
        <p:nvSpPr>
          <p:cNvPr id="10" name="文本框 9">
            <a:extLst>
              <a:ext uri="{FF2B5EF4-FFF2-40B4-BE49-F238E27FC236}">
                <a16:creationId xmlns:a16="http://schemas.microsoft.com/office/drawing/2014/main" id="{505E83AF-A075-4043-A6A1-86CB79E16F98}"/>
              </a:ext>
            </a:extLst>
          </p:cNvPr>
          <p:cNvSpPr txBox="1"/>
          <p:nvPr/>
        </p:nvSpPr>
        <p:spPr>
          <a:xfrm>
            <a:off x="7592911" y="3513715"/>
            <a:ext cx="173679" cy="276999"/>
          </a:xfrm>
          <a:prstGeom prst="rect">
            <a:avLst/>
          </a:prstGeom>
          <a:noFill/>
        </p:spPr>
        <p:txBody>
          <a:bodyPr wrap="square" rtlCol="0">
            <a:spAutoFit/>
          </a:bodyPr>
          <a:lstStyle/>
          <a:p>
            <a:r>
              <a:rPr lang="zh-CN" altLang="en-US" sz="1200" dirty="0">
                <a:solidFill>
                  <a:srgbClr val="C00000"/>
                </a:solidFill>
              </a:rPr>
              <a:t>①</a:t>
            </a:r>
          </a:p>
        </p:txBody>
      </p:sp>
      <p:sp>
        <p:nvSpPr>
          <p:cNvPr id="11" name="文本框 10">
            <a:extLst>
              <a:ext uri="{FF2B5EF4-FFF2-40B4-BE49-F238E27FC236}">
                <a16:creationId xmlns:a16="http://schemas.microsoft.com/office/drawing/2014/main" id="{AD174362-4149-4D0B-9801-7CF8BAC9E47C}"/>
              </a:ext>
            </a:extLst>
          </p:cNvPr>
          <p:cNvSpPr txBox="1"/>
          <p:nvPr/>
        </p:nvSpPr>
        <p:spPr>
          <a:xfrm>
            <a:off x="7803240" y="3734287"/>
            <a:ext cx="173679" cy="276999"/>
          </a:xfrm>
          <a:prstGeom prst="rect">
            <a:avLst/>
          </a:prstGeom>
          <a:noFill/>
        </p:spPr>
        <p:txBody>
          <a:bodyPr wrap="square" rtlCol="0">
            <a:spAutoFit/>
          </a:bodyPr>
          <a:lstStyle/>
          <a:p>
            <a:r>
              <a:rPr lang="zh-CN" altLang="en-US" sz="1200" dirty="0">
                <a:solidFill>
                  <a:srgbClr val="C00000"/>
                </a:solidFill>
              </a:rPr>
              <a:t>②</a:t>
            </a:r>
          </a:p>
        </p:txBody>
      </p:sp>
      <p:sp>
        <p:nvSpPr>
          <p:cNvPr id="12" name="文本框 2">
            <a:extLst>
              <a:ext uri="{FF2B5EF4-FFF2-40B4-BE49-F238E27FC236}">
                <a16:creationId xmlns:a16="http://schemas.microsoft.com/office/drawing/2014/main" id="{6A376A7E-F1B5-4F16-8E30-CAD4C3E50FD8}"/>
              </a:ext>
            </a:extLst>
          </p:cNvPr>
          <p:cNvSpPr txBox="1"/>
          <p:nvPr/>
        </p:nvSpPr>
        <p:spPr>
          <a:xfrm>
            <a:off x="8008944" y="3964501"/>
            <a:ext cx="173679" cy="276999"/>
          </a:xfrm>
          <a:prstGeom prst="rect">
            <a:avLst/>
          </a:prstGeom>
          <a:noFill/>
        </p:spPr>
        <p:txBody>
          <a:bodyPr wrap="square" rtlCol="0">
            <a:spAutoFit/>
          </a:bodyPr>
          <a:lstStyle>
            <a:defPPr>
              <a:defRPr lang="zh-CN"/>
            </a:defPPr>
            <a:lvl1pPr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1pPr>
            <a:lvl2pPr marL="457200"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2pPr>
            <a:lvl3pPr marL="914400"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3pPr>
            <a:lvl4pPr marL="1371600"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4pPr>
            <a:lvl5pPr marL="1828800"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5pPr>
            <a:lvl6pPr marL="2286000" algn="l" defTabSz="914400" rtl="0" eaLnBrk="1" latinLnBrk="0" hangingPunct="1">
              <a:defRPr kern="1200">
                <a:solidFill>
                  <a:schemeClr val="tx1"/>
                </a:solidFill>
                <a:latin typeface="黑体" panose="02010609060101010101" pitchFamily="49" charset="-122"/>
                <a:ea typeface="黑体" panose="02010609060101010101" pitchFamily="49" charset="-122"/>
                <a:cs typeface="+mn-cs"/>
              </a:defRPr>
            </a:lvl6pPr>
            <a:lvl7pPr marL="2743200" algn="l" defTabSz="914400" rtl="0" eaLnBrk="1" latinLnBrk="0" hangingPunct="1">
              <a:defRPr kern="1200">
                <a:solidFill>
                  <a:schemeClr val="tx1"/>
                </a:solidFill>
                <a:latin typeface="黑体" panose="02010609060101010101" pitchFamily="49" charset="-122"/>
                <a:ea typeface="黑体" panose="02010609060101010101" pitchFamily="49" charset="-122"/>
                <a:cs typeface="+mn-cs"/>
              </a:defRPr>
            </a:lvl7pPr>
            <a:lvl8pPr marL="3200400" algn="l" defTabSz="914400" rtl="0" eaLnBrk="1" latinLnBrk="0" hangingPunct="1">
              <a:defRPr kern="1200">
                <a:solidFill>
                  <a:schemeClr val="tx1"/>
                </a:solidFill>
                <a:latin typeface="黑体" panose="02010609060101010101" pitchFamily="49" charset="-122"/>
                <a:ea typeface="黑体" panose="02010609060101010101" pitchFamily="49" charset="-122"/>
                <a:cs typeface="+mn-cs"/>
              </a:defRPr>
            </a:lvl8pPr>
            <a:lvl9pPr marL="3657600" algn="l" defTabSz="914400" rtl="0" eaLnBrk="1" latinLnBrk="0" hangingPunct="1">
              <a:defRPr kern="1200">
                <a:solidFill>
                  <a:schemeClr val="tx1"/>
                </a:solidFill>
                <a:latin typeface="黑体" panose="02010609060101010101" pitchFamily="49" charset="-122"/>
                <a:ea typeface="黑体" panose="02010609060101010101" pitchFamily="49" charset="-122"/>
                <a:cs typeface="+mn-cs"/>
              </a:defRPr>
            </a:lvl9pPr>
          </a:lstStyle>
          <a:p>
            <a:r>
              <a:rPr lang="zh-CN" altLang="en-US" sz="1200" dirty="0">
                <a:solidFill>
                  <a:srgbClr val="C00000"/>
                </a:solidFill>
              </a:rPr>
              <a:t>③</a:t>
            </a:r>
          </a:p>
        </p:txBody>
      </p:sp>
    </p:spTree>
    <p:extLst>
      <p:ext uri="{BB962C8B-B14F-4D97-AF65-F5344CB8AC3E}">
        <p14:creationId xmlns:p14="http://schemas.microsoft.com/office/powerpoint/2010/main" val="2189746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88000" y="72000"/>
            <a:ext cx="3088800" cy="1085040"/>
          </a:xfrm>
          <a:prstGeom prst="rect">
            <a:avLst/>
          </a:prstGeom>
        </p:spPr>
      </p:pic>
      <p:sp>
        <p:nvSpPr>
          <p:cNvPr id="21" name="矩形 20"/>
          <p:cNvSpPr/>
          <p:nvPr/>
        </p:nvSpPr>
        <p:spPr>
          <a:xfrm>
            <a:off x="7938" y="1812290"/>
            <a:ext cx="9144000" cy="2528888"/>
          </a:xfrm>
          <a:prstGeom prst="rect">
            <a:avLst/>
          </a:prstGeom>
          <a:solidFill>
            <a:srgbClr val="1557A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pic>
        <p:nvPicPr>
          <p:cNvPr id="22" name="Picture 4"/>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t="6494" r="23326" b="24977"/>
          <a:stretch>
            <a:fillRect/>
          </a:stretch>
        </p:blipFill>
        <p:spPr bwMode="auto">
          <a:xfrm>
            <a:off x="6003925" y="4083368"/>
            <a:ext cx="3140075" cy="278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3" name="标题 6145"/>
          <p:cNvSpPr>
            <a:spLocks noGrp="1"/>
          </p:cNvSpPr>
          <p:nvPr/>
        </p:nvSpPr>
        <p:spPr>
          <a:xfrm>
            <a:off x="573734" y="2125504"/>
            <a:ext cx="7996532" cy="822325"/>
          </a:xfrm>
          <a:prstGeom prst="rect">
            <a:avLst/>
          </a:prstGeom>
          <a:noFill/>
          <a:ln w="9525">
            <a:noFill/>
            <a:miter/>
          </a:ln>
        </p:spPr>
        <p:txBody>
          <a:bodyPr lIns="79050" tIns="39526" rIns="79050" bIns="39526" anchor="ctr">
            <a:scene3d>
              <a:camera prst="orthographicFront"/>
              <a:lightRig rig="threePt" dir="t"/>
            </a:scene3d>
          </a:bodyPr>
          <a:lstStyle>
            <a:lvl1pPr marL="0" lvl="0" indent="0" algn="ctr" defTabSz="790575" eaLnBrk="1" fontAlgn="base" latinLnBrk="0" hangingPunct="1">
              <a:spcBef>
                <a:spcPct val="0"/>
              </a:spcBef>
              <a:spcAft>
                <a:spcPct val="0"/>
              </a:spcAft>
              <a:buClr>
                <a:srgbClr val="000000"/>
              </a:buClr>
              <a:buNone/>
              <a:defRPr sz="2700" b="1" i="0" u="none" kern="1200" baseline="0">
                <a:solidFill>
                  <a:schemeClr val="bg1"/>
                </a:solidFill>
                <a:latin typeface="+mj-lt"/>
                <a:ea typeface="+mj-ea"/>
                <a:cs typeface="+mj-cs"/>
              </a:defRPr>
            </a:lvl1pPr>
          </a:lstStyle>
          <a:p>
            <a:pPr>
              <a:buFont typeface="Arial" panose="020B0604020202020204" pitchFamily="34" charset="0"/>
              <a:buNone/>
              <a:defRPr/>
            </a:pPr>
            <a:endParaRPr lang="zh-CN" altLang="en-US" sz="4800" noProof="1">
              <a:latin typeface="黑体" panose="02010609060101010101" charset="-122"/>
              <a:sym typeface="+mn-ea"/>
            </a:endParaRPr>
          </a:p>
          <a:p>
            <a:pPr fontAlgn="auto">
              <a:lnSpc>
                <a:spcPct val="200000"/>
              </a:lnSpc>
              <a:defRPr/>
            </a:pPr>
            <a:r>
              <a:rPr lang="zh-CN" altLang="en-US" sz="4800" noProof="1">
                <a:latin typeface="Arial" panose="020B0604020202020204" pitchFamily="34" charset="0"/>
                <a:ea typeface="微软雅黑" panose="020B0503020204020204" charset="-122"/>
                <a:sym typeface="+mn-ea"/>
              </a:rPr>
              <a:t>第三章 恒定磁场</a:t>
            </a:r>
            <a:endParaRPr lang="en-US" altLang="zh-CN" sz="4800" noProof="1">
              <a:latin typeface="Arial" panose="020B0604020202020204" pitchFamily="34" charset="0"/>
              <a:ea typeface="微软雅黑" panose="020B0503020204020204" charset="-122"/>
              <a:sym typeface="+mn-ea"/>
            </a:endParaRPr>
          </a:p>
        </p:txBody>
      </p:sp>
    </p:spTree>
    <p:extLst>
      <p:ext uri="{BB962C8B-B14F-4D97-AF65-F5344CB8AC3E}">
        <p14:creationId xmlns:p14="http://schemas.microsoft.com/office/powerpoint/2010/main" val="6562334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三、磁矢位</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恒定磁场的边值问题</a:t>
            </a:r>
          </a:p>
        </p:txBody>
      </p:sp>
      <p:sp>
        <p:nvSpPr>
          <p:cNvPr id="4" name="文本框 3">
            <a:extLst>
              <a:ext uri="{FF2B5EF4-FFF2-40B4-BE49-F238E27FC236}">
                <a16:creationId xmlns:a16="http://schemas.microsoft.com/office/drawing/2014/main" id="{F75FB7F1-7F3F-40BC-BC07-BC5A572A635A}"/>
              </a:ext>
            </a:extLst>
          </p:cNvPr>
          <p:cNvSpPr txBox="1"/>
          <p:nvPr/>
        </p:nvSpPr>
        <p:spPr>
          <a:xfrm>
            <a:off x="968490" y="1002052"/>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rPr>
              <a:t>（二）例题分析</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7AF114-7D8C-4438-A65E-37761FF94922}"/>
                  </a:ext>
                </a:extLst>
              </p:cNvPr>
              <p:cNvSpPr txBox="1"/>
              <p:nvPr/>
            </p:nvSpPr>
            <p:spPr>
              <a:xfrm>
                <a:off x="527900" y="1309688"/>
                <a:ext cx="8101195" cy="5347105"/>
              </a:xfrm>
              <a:prstGeom prst="rect">
                <a:avLst/>
              </a:prstGeom>
              <a:noFill/>
            </p:spPr>
            <p:txBody>
              <a:bodyPr wrap="square" rtlCol="0">
                <a:spAutoFit/>
              </a:bodyPr>
              <a:lstStyle/>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代入边界条件，确定通解中的待定系数：</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14:m>
                  <m:oMathPara xmlns:m="http://schemas.openxmlformats.org/officeDocument/2006/math">
                    <m:oMathParaPr>
                      <m:jc m:val="centerGroup"/>
                    </m:oMathParaPr>
                    <m:oMath xmlns:m="http://schemas.openxmlformats.org/officeDocument/2006/math">
                      <m:r>
                        <a:rPr lang="zh-CN" altLang="zh-CN" sz="1400" kern="100">
                          <a:latin typeface="Cambria Math" panose="02040503050406030204" pitchFamily="18" charset="0"/>
                          <a:ea typeface="宋体" panose="02010600030101010101" pitchFamily="2" charset="-122"/>
                          <a:cs typeface="Times New Roman" panose="02020603050405020304" pitchFamily="18" charset="0"/>
                        </a:rPr>
                        <m:t>由</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e>
                          </m:d>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zh-CN" altLang="zh-CN" sz="1400" kern="100">
                          <a:latin typeface="Cambria Math" panose="02040503050406030204" pitchFamily="18" charset="0"/>
                          <a:ea typeface="宋体" panose="02010600030101010101" pitchFamily="2" charset="-122"/>
                          <a:cs typeface="Times New Roman" panose="02020603050405020304" pitchFamily="18" charset="0"/>
                        </a:rPr>
                        <m:t>得</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𝑐</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𝑐</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r>
                        <a:rPr lang="zh-CN" altLang="zh-CN" sz="1400" kern="100">
                          <a:latin typeface="Cambria Math" panose="02040503050406030204" pitchFamily="18" charset="0"/>
                          <a:ea typeface="宋体" panose="02010600030101010101" pitchFamily="2" charset="-122"/>
                          <a:cs typeface="Times New Roman" panose="02020603050405020304" pitchFamily="18" charset="0"/>
                        </a:rPr>
                        <m:t>即</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4</m:t>
                          </m:r>
                        </m:den>
                      </m:f>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oMath>
                  </m:oMathPara>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14:m>
                  <m:oMathPara xmlns:m="http://schemas.openxmlformats.org/officeDocument/2006/math">
                    <m:oMathParaPr>
                      <m:jc m:val="centerGroup"/>
                    </m:oMathParaPr>
                    <m:oMath xmlns:m="http://schemas.openxmlformats.org/officeDocument/2006/math">
                      <m:r>
                        <a:rPr lang="zh-CN" altLang="zh-CN" sz="1400" kern="100">
                          <a:latin typeface="Cambria Math" panose="02040503050406030204" pitchFamily="18" charset="0"/>
                          <a:ea typeface="宋体" panose="02010600030101010101" pitchFamily="2" charset="-122"/>
                          <a:cs typeface="Times New Roman" panose="02020603050405020304" pitchFamily="18" charset="0"/>
                        </a:rPr>
                        <m:t>由</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den>
                              </m:f>
                            </m:e>
                          </m:d>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den>
                              </m:f>
                            </m:e>
                          </m:d>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zh-CN" altLang="zh-CN" sz="1400" kern="100">
                          <a:latin typeface="Cambria Math" panose="02040503050406030204" pitchFamily="18" charset="0"/>
                          <a:ea typeface="宋体" panose="02010600030101010101" pitchFamily="2" charset="-122"/>
                          <a:cs typeface="Times New Roman" panose="02020603050405020304" pitchFamily="18" charset="0"/>
                        </a:rPr>
                        <m:t>得</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𝑐</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sSubSup>
                            <m:sSub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bSup>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den>
                      </m:f>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e>
                      </m:d>
                    </m:oMath>
                  </m:oMathPara>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14:m>
                  <m:oMathPara xmlns:m="http://schemas.openxmlformats.org/officeDocument/2006/math">
                    <m:oMathParaPr>
                      <m:jc m:val="centerGroup"/>
                    </m:oMathParaPr>
                    <m:oMath xmlns:m="http://schemas.openxmlformats.org/officeDocument/2006/math">
                      <m:r>
                        <a:rPr lang="zh-CN" altLang="zh-CN" sz="1400" kern="100">
                          <a:latin typeface="Cambria Math" panose="02040503050406030204" pitchFamily="18" charset="0"/>
                          <a:ea typeface="宋体" panose="02010600030101010101" pitchFamily="2" charset="-122"/>
                          <a:cs typeface="Times New Roman" panose="02020603050405020304" pitchFamily="18" charset="0"/>
                        </a:rPr>
                        <m:t>由</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e>
                          </m:d>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e>
                          </m:d>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zh-CN" altLang="zh-CN" sz="1400" kern="100">
                          <a:latin typeface="Cambria Math" panose="02040503050406030204" pitchFamily="18" charset="0"/>
                          <a:ea typeface="宋体" panose="02010600030101010101" pitchFamily="2" charset="-122"/>
                          <a:cs typeface="Times New Roman" panose="02020603050405020304" pitchFamily="18" charset="0"/>
                        </a:rPr>
                        <m:t>得</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𝑐</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4</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sSubSup>
                            <m:sSub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bSup>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4</m:t>
                          </m:r>
                        </m:den>
                      </m:f>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e>
                      </m:d>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1−2</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func>
                                <m:func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ln</m:t>
                                  </m:r>
                                </m:fName>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e>
                              </m:func>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e>
                      </m:d>
                    </m:oMath>
                  </m:oMathPara>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14:m>
                  <m:oMathPara xmlns:m="http://schemas.openxmlformats.org/officeDocument/2006/math">
                    <m:oMathParaPr>
                      <m:jc m:val="centerGroup"/>
                    </m:oMathParaPr>
                    <m:oMath xmlns:m="http://schemas.openxmlformats.org/officeDocument/2006/math">
                      <m:r>
                        <a:rPr lang="zh-CN" altLang="zh-CN" sz="1400" kern="100">
                          <a:latin typeface="Cambria Math" panose="02040503050406030204" pitchFamily="18" charset="0"/>
                          <a:ea typeface="宋体" panose="02010600030101010101" pitchFamily="2" charset="-122"/>
                          <a:cs typeface="Times New Roman" panose="02020603050405020304" pitchFamily="18" charset="0"/>
                        </a:rPr>
                        <m:t>由</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den>
                              </m:f>
                            </m:e>
                          </m:d>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3</m:t>
                                      </m:r>
                                    </m:sub>
                                  </m:sSub>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den>
                              </m:f>
                            </m:e>
                          </m:d>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zh-CN" altLang="zh-CN" sz="1400" kern="100">
                          <a:latin typeface="Cambria Math" panose="02040503050406030204" pitchFamily="18" charset="0"/>
                          <a:ea typeface="宋体" panose="02010600030101010101" pitchFamily="2" charset="-122"/>
                          <a:cs typeface="Times New Roman" panose="02020603050405020304" pitchFamily="18" charset="0"/>
                        </a:rPr>
                        <m:t>得</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𝑐</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5</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sSubSup>
                                <m:sSub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b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bSup>
                            </m:e>
                          </m:d>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sSubSup>
                            <m:sSub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bSup>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den>
                      </m:f>
                    </m:oMath>
                  </m:oMathPara>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14:m>
                  <m:oMathPara xmlns:m="http://schemas.openxmlformats.org/officeDocument/2006/math">
                    <m:oMathParaPr>
                      <m:jc m:val="centerGroup"/>
                    </m:oMathParaPr>
                    <m:oMath xmlns:m="http://schemas.openxmlformats.org/officeDocument/2006/math">
                      <m:r>
                        <a:rPr lang="zh-CN" altLang="zh-CN" sz="1400" kern="100">
                          <a:latin typeface="Cambria Math" panose="02040503050406030204" pitchFamily="18" charset="0"/>
                          <a:ea typeface="宋体" panose="02010600030101010101" pitchFamily="2" charset="-122"/>
                          <a:cs typeface="Times New Roman" panose="02020603050405020304" pitchFamily="18" charset="0"/>
                        </a:rPr>
                        <m:t>由</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e>
                          </m:d>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3</m:t>
                                  </m:r>
                                </m:sub>
                              </m:sSub>
                            </m:e>
                          </m:d>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zh-CN" altLang="zh-CN" sz="1400" kern="100">
                          <a:latin typeface="Cambria Math" panose="02040503050406030204" pitchFamily="18" charset="0"/>
                          <a:ea typeface="宋体" panose="02010600030101010101" pitchFamily="2" charset="-122"/>
                          <a:cs typeface="Times New Roman" panose="02020603050405020304" pitchFamily="18" charset="0"/>
                        </a:rPr>
                        <m:t>得</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𝑐</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6</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4</m:t>
                          </m:r>
                        </m:den>
                      </m:f>
                      <m:sSubSup>
                        <m:sSub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b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𝑐</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3</m:t>
                          </m:r>
                        </m:sub>
                      </m:sSub>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func>
                            <m:func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ln</m:t>
                              </m:r>
                            </m:fName>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e>
                          </m:func>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𝑐</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5</m:t>
                          </m:r>
                        </m:sub>
                      </m:sSub>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func>
                            <m:func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ln</m:t>
                              </m:r>
                            </m:fName>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e>
                          </m:func>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𝑐</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4</m:t>
                          </m:r>
                        </m:sub>
                      </m:sSub>
                    </m:oMath>
                  </m:oMathPara>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14:m>
                  <m:oMathPara xmlns:m="http://schemas.openxmlformats.org/officeDocument/2006/math">
                    <m:oMathParaPr>
                      <m:jc m:val="centerGroup"/>
                    </m:oMathParaPr>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sSubSup>
                            <m:sSub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bSup>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4</m:t>
                          </m:r>
                        </m:den>
                      </m:f>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sSubSup>
                            <m:sSub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bSup>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den>
                      </m:f>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func>
                            <m:func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ln</m:t>
                              </m:r>
                            </m:fName>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e>
                          </m:func>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sSubSup>
                            <m:sSub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bSup>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4</m:t>
                          </m:r>
                        </m:den>
                      </m:f>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e>
                      </m:d>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1−2</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func>
                                <m:func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ln</m:t>
                                  </m:r>
                                </m:fName>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e>
                              </m:func>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e>
                      </m:d>
                    </m:oMath>
                  </m:oMathPara>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由此可以得到</a:t>
                </a:r>
                <a14:m>
                  <m:oMath xmlns:m="http://schemas.openxmlformats.org/officeDocument/2006/math">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𝑨</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的表达式。</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pPr>
                <a:endParaRPr lang="en-US" altLang="zh-CN" sz="1600" b="1"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5B7AF114-7D8C-4438-A65E-37761FF94922}"/>
                  </a:ext>
                </a:extLst>
              </p:cNvPr>
              <p:cNvSpPr txBox="1">
                <a:spLocks noRot="1" noChangeAspect="1" noMove="1" noResize="1" noEditPoints="1" noAdjustHandles="1" noChangeArrowheads="1" noChangeShapeType="1" noTextEdit="1"/>
              </p:cNvSpPr>
              <p:nvPr/>
            </p:nvSpPr>
            <p:spPr>
              <a:xfrm>
                <a:off x="527900" y="1309688"/>
                <a:ext cx="8101195" cy="5347105"/>
              </a:xfrm>
              <a:prstGeom prst="rect">
                <a:avLst/>
              </a:prstGeom>
              <a:blipFill>
                <a:blip r:embed="rId3"/>
                <a:stretch>
                  <a:fillRect/>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30</a:t>
            </a:fld>
            <a:endParaRPr lang="zh-CN" dirty="0"/>
          </a:p>
        </p:txBody>
      </p:sp>
      <p:sp>
        <p:nvSpPr>
          <p:cNvPr id="8" name="矩形 7">
            <a:extLst>
              <a:ext uri="{FF2B5EF4-FFF2-40B4-BE49-F238E27FC236}">
                <a16:creationId xmlns:a16="http://schemas.microsoft.com/office/drawing/2014/main" id="{819B1D63-90BC-454A-9A48-02A70AA61CCC}"/>
              </a:ext>
            </a:extLst>
          </p:cNvPr>
          <p:cNvSpPr/>
          <p:nvPr/>
        </p:nvSpPr>
        <p:spPr>
          <a:xfrm>
            <a:off x="7414958" y="4263486"/>
            <a:ext cx="723275" cy="307777"/>
          </a:xfrm>
          <a:prstGeom prst="rect">
            <a:avLst/>
          </a:prstGeom>
        </p:spPr>
        <p:txBody>
          <a:bodyPr wrap="square">
            <a:spAutoFit/>
          </a:bodyPr>
          <a:lstStyle/>
          <a:p>
            <a:r>
              <a:rPr lang="zh-CN" altLang="zh-CN" sz="14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1400" dirty="0">
                <a:latin typeface="Times New Roman" panose="02020603050405020304" pitchFamily="18" charset="0"/>
                <a:ea typeface="宋体" panose="02010600030101010101" pitchFamily="2" charset="-122"/>
              </a:rPr>
              <a:t>3-11</a:t>
            </a:r>
            <a:endParaRPr lang="zh-CN" altLang="en-US" sz="1400" dirty="0"/>
          </a:p>
        </p:txBody>
      </p:sp>
      <p:pic>
        <p:nvPicPr>
          <p:cNvPr id="9" name="图片 8">
            <a:extLst>
              <a:ext uri="{FF2B5EF4-FFF2-40B4-BE49-F238E27FC236}">
                <a16:creationId xmlns:a16="http://schemas.microsoft.com/office/drawing/2014/main" id="{8F1A2776-361D-4590-9B0A-3190D95E853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937093" y="2769228"/>
            <a:ext cx="1679007" cy="1549835"/>
          </a:xfrm>
          <a:prstGeom prst="rect">
            <a:avLst/>
          </a:prstGeom>
          <a:noFill/>
          <a:ln>
            <a:noFill/>
          </a:ln>
        </p:spPr>
      </p:pic>
    </p:spTree>
    <p:extLst>
      <p:ext uri="{BB962C8B-B14F-4D97-AF65-F5344CB8AC3E}">
        <p14:creationId xmlns:p14="http://schemas.microsoft.com/office/powerpoint/2010/main" val="14085191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三、磁矢位</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恒定磁场的边值问题</a:t>
            </a:r>
          </a:p>
        </p:txBody>
      </p:sp>
      <p:sp>
        <p:nvSpPr>
          <p:cNvPr id="4" name="文本框 3">
            <a:extLst>
              <a:ext uri="{FF2B5EF4-FFF2-40B4-BE49-F238E27FC236}">
                <a16:creationId xmlns:a16="http://schemas.microsoft.com/office/drawing/2014/main" id="{F75FB7F1-7F3F-40BC-BC07-BC5A572A635A}"/>
              </a:ext>
            </a:extLst>
          </p:cNvPr>
          <p:cNvSpPr txBox="1"/>
          <p:nvPr/>
        </p:nvSpPr>
        <p:spPr>
          <a:xfrm>
            <a:off x="968490" y="1002052"/>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rPr>
              <a:t>（三）小结</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7AF114-7D8C-4438-A65E-37761FF94922}"/>
                  </a:ext>
                </a:extLst>
              </p:cNvPr>
              <p:cNvSpPr txBox="1"/>
              <p:nvPr/>
            </p:nvSpPr>
            <p:spPr>
              <a:xfrm>
                <a:off x="521402" y="1455748"/>
                <a:ext cx="8101195" cy="4710457"/>
              </a:xfrm>
              <a:prstGeom prst="rect">
                <a:avLst/>
              </a:prstGeom>
              <a:noFill/>
            </p:spPr>
            <p:txBody>
              <a:bodyPr wrap="square" rtlCol="0">
                <a:spAutoFit/>
              </a:bodyPr>
              <a:lstStyle/>
              <a:p>
                <a:pPr indent="457200">
                  <a:lnSpc>
                    <a:spcPct val="150000"/>
                  </a:lnSpc>
                  <a:spcAft>
                    <a:spcPts val="0"/>
                  </a:spcAft>
                </a:pP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库仑规范下，磁矢位</a:t>
                </a:r>
                <a14:m>
                  <m:oMath xmlns:m="http://schemas.openxmlformats.org/officeDocument/2006/math">
                    <m:r>
                      <a:rPr lang="en-US" altLang="zh-CN" sz="1400" b="1" i="1" kern="100" dirty="0" smtClean="0">
                        <a:latin typeface="Cambria Math" panose="02040503050406030204" pitchFamily="18" charset="0"/>
                        <a:ea typeface="宋体" panose="02010600030101010101" pitchFamily="2" charset="-122"/>
                        <a:cs typeface="Times New Roman" panose="02020603050405020304" pitchFamily="18" charset="0"/>
                      </a:rPr>
                      <m:t>𝑨</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满足的微分方程为</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14:m>
                  <m:oMathPara xmlns:m="http://schemas.openxmlformats.org/officeDocument/2006/math">
                    <m:oMathParaPr>
                      <m:jc m:val="centerGroup"/>
                    </m:oMathParaPr>
                    <m:oMath xmlns:m="http://schemas.openxmlformats.org/officeDocument/2006/math">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400"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𝑨</m:t>
                      </m:r>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𝑱</m:t>
                      </m:r>
                    </m:oMath>
                  </m:oMathPara>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在直角坐标系中可直接写为</a:t>
                </a:r>
                <a:endParaRPr lang="en-US" altLang="zh-CN" sz="1400" i="1" kern="100" dirty="0">
                  <a:latin typeface="Cambria Math" panose="02040503050406030204" pitchFamily="18" charset="0"/>
                  <a:ea typeface="Cambria Math" panose="02040503050406030204" pitchFamily="18" charset="0"/>
                  <a:cs typeface="Times New Roman" panose="02020603050405020304" pitchFamily="18" charset="0"/>
                </a:endParaRPr>
              </a:p>
              <a:p>
                <a:pPr indent="457200" algn="ctr">
                  <a:lnSpc>
                    <a:spcPct val="150000"/>
                  </a:lnSpc>
                  <a:spcAft>
                    <a:spcPts val="0"/>
                  </a:spcAft>
                </a:pPr>
                <a14:m>
                  <m:oMath xmlns:m="http://schemas.openxmlformats.org/officeDocument/2006/math">
                    <m:sSup>
                      <m:sSupPr>
                        <m:ctrlPr>
                          <a:rPr lang="zh-CN" altLang="zh-CN" sz="1400" i="1" kern="100">
                            <a:latin typeface="Cambria Math" panose="02040503050406030204" pitchFamily="18" charset="0"/>
                          </a:rPr>
                        </m:ctrlPr>
                      </m:sSupPr>
                      <m:e>
                        <m:r>
                          <m:rPr>
                            <m:sty m:val="p"/>
                          </m:rPr>
                          <a:rPr lang="en-US" altLang="zh-CN" sz="1400" i="0" kern="100">
                            <a:latin typeface="Cambria Math" panose="02040503050406030204" pitchFamily="18" charset="0"/>
                            <a:ea typeface="Cambria Math" panose="02040503050406030204" pitchFamily="18" charset="0"/>
                          </a:rPr>
                          <m:t>∇</m:t>
                        </m:r>
                      </m:e>
                      <m:sup>
                        <m:r>
                          <a:rPr lang="en-US" altLang="zh-CN" sz="1400" i="1" kern="100">
                            <a:latin typeface="Cambria Math" panose="02040503050406030204" pitchFamily="18" charset="0"/>
                            <a:ea typeface="Cambria Math" panose="02040503050406030204" pitchFamily="18" charset="0"/>
                          </a:rPr>
                          <m:t>2</m:t>
                        </m:r>
                      </m:sup>
                    </m:sSup>
                    <m:sSub>
                      <m:sSubPr>
                        <m:ctrlPr>
                          <a:rPr lang="zh-CN" altLang="zh-CN" sz="1400" i="1" kern="100">
                            <a:latin typeface="Cambria Math" panose="02040503050406030204" pitchFamily="18" charset="0"/>
                          </a:rPr>
                        </m:ctrlPr>
                      </m:sSubPr>
                      <m:e>
                        <m:r>
                          <a:rPr lang="en-US" altLang="zh-CN" sz="1400" i="1" kern="100">
                            <a:latin typeface="Cambria Math" panose="02040503050406030204" pitchFamily="18" charset="0"/>
                            <a:ea typeface="Cambria Math" panose="02040503050406030204" pitchFamily="18" charset="0"/>
                          </a:rPr>
                          <m:t>𝐴</m:t>
                        </m:r>
                      </m:e>
                      <m:sub>
                        <m:r>
                          <a:rPr lang="en-US" altLang="zh-CN" sz="1400" i="1" kern="100">
                            <a:latin typeface="Cambria Math" panose="02040503050406030204" pitchFamily="18" charset="0"/>
                            <a:ea typeface="Cambria Math" panose="02040503050406030204" pitchFamily="18" charset="0"/>
                          </a:rPr>
                          <m:t>𝑥</m:t>
                        </m:r>
                      </m:sub>
                    </m:sSub>
                    <m:r>
                      <a:rPr lang="en-US" altLang="zh-CN" sz="1400" i="1" kern="100">
                        <a:latin typeface="Cambria Math" panose="02040503050406030204" pitchFamily="18" charset="0"/>
                        <a:ea typeface="Cambria Math" panose="02040503050406030204" pitchFamily="18" charset="0"/>
                      </a:rPr>
                      <m:t>=−</m:t>
                    </m:r>
                    <m:r>
                      <a:rPr lang="en-US" altLang="zh-CN" sz="1400" i="1" kern="100">
                        <a:latin typeface="Cambria Math" panose="02040503050406030204" pitchFamily="18" charset="0"/>
                        <a:ea typeface="Cambria Math" panose="02040503050406030204" pitchFamily="18" charset="0"/>
                      </a:rPr>
                      <m:t>𝜇</m:t>
                    </m:r>
                    <m:sSub>
                      <m:sSubPr>
                        <m:ctrlPr>
                          <a:rPr lang="zh-CN" altLang="zh-CN" sz="1400" i="1" kern="100">
                            <a:latin typeface="Cambria Math" panose="02040503050406030204" pitchFamily="18" charset="0"/>
                          </a:rPr>
                        </m:ctrlPr>
                      </m:sSubPr>
                      <m:e>
                        <m:r>
                          <a:rPr lang="en-US" altLang="zh-CN" sz="1400" i="1" kern="100">
                            <a:latin typeface="Cambria Math" panose="02040503050406030204" pitchFamily="18" charset="0"/>
                            <a:ea typeface="Cambria Math" panose="02040503050406030204" pitchFamily="18" charset="0"/>
                          </a:rPr>
                          <m:t>𝐽</m:t>
                        </m:r>
                      </m:e>
                      <m:sub>
                        <m:r>
                          <a:rPr lang="en-US" altLang="zh-CN" sz="1400" i="1" kern="100">
                            <a:latin typeface="Cambria Math" panose="02040503050406030204" pitchFamily="18" charset="0"/>
                            <a:ea typeface="Cambria Math" panose="02040503050406030204" pitchFamily="18" charset="0"/>
                          </a:rPr>
                          <m:t>𝑥</m:t>
                        </m:r>
                      </m:sub>
                    </m:sSub>
                  </m:oMath>
                </a14:m>
                <a:r>
                  <a:rPr lang="en-US" altLang="zh-CN" sz="1400" i="1" kern="100" dirty="0">
                    <a:latin typeface="Cambria Math" panose="02040503050406030204" pitchFamily="18" charset="0"/>
                    <a:cs typeface="Times New Roman" panose="02020603050405020304" pitchFamily="18" charset="0"/>
                  </a:rPr>
                  <a:t> </a:t>
                </a:r>
                <a14:m>
                  <m:oMath xmlns:m="http://schemas.openxmlformats.org/officeDocument/2006/math">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b="0" i="1" kern="100" smtClean="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altLang="zh-CN" sz="1400" i="0" kern="100">
                            <a:latin typeface="Cambria Math" panose="02040503050406030204" pitchFamily="18" charset="0"/>
                            <a:ea typeface="宋体" panose="02010600030101010101" pitchFamily="2" charset="-122"/>
                            <a:cs typeface="Cambria Math" panose="02040503050406030204" pitchFamily="18" charset="0"/>
                          </a:rPr>
                          <m:t>∇</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b="0" i="1" kern="100" smtClean="0">
                            <a:latin typeface="Cambria Math" panose="02040503050406030204" pitchFamily="18" charset="0"/>
                            <a:ea typeface="宋体" panose="02010600030101010101" pitchFamily="2" charset="-122"/>
                            <a:cs typeface="Times New Roman" panose="02020603050405020304" pitchFamily="18" charset="0"/>
                          </a:rPr>
                          <m:t>𝑦</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400" b="0" i="1" kern="100" smtClean="0">
                            <a:latin typeface="Cambria Math" panose="02040503050406030204" pitchFamily="18" charset="0"/>
                            <a:ea typeface="宋体" panose="02010600030101010101" pitchFamily="2" charset="-122"/>
                            <a:cs typeface="Times New Roman" panose="02020603050405020304" pitchFamily="18" charset="0"/>
                          </a:rPr>
                          <m:t>𝑦</m:t>
                        </m:r>
                      </m:sub>
                    </m:sSub>
                  </m:oMath>
                </a14:m>
                <a:r>
                  <a:rPr lang="en-US" altLang="zh-CN" sz="1400" i="1" kern="100" dirty="0">
                    <a:latin typeface="Cambria Math" panose="02040503050406030204" pitchFamily="18" charset="0"/>
                    <a:cs typeface="Times New Roman" panose="02020603050405020304" pitchFamily="18" charset="0"/>
                  </a:rPr>
                  <a:t>   </a:t>
                </a:r>
                <a14:m>
                  <m:oMath xmlns:m="http://schemas.openxmlformats.org/officeDocument/2006/math">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sz="1400" i="0" kern="100">
                            <a:latin typeface="Cambria Math" panose="02040503050406030204" pitchFamily="18" charset="0"/>
                            <a:ea typeface="宋体" panose="02010600030101010101" pitchFamily="2" charset="-122"/>
                            <a:cs typeface="Cambria Math" panose="02040503050406030204" pitchFamily="18" charset="0"/>
                          </a:rPr>
                          <m:t>∇</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b="0" i="1" kern="100" smtClean="0">
                            <a:latin typeface="Cambria Math" panose="02040503050406030204" pitchFamily="18" charset="0"/>
                            <a:ea typeface="宋体" panose="02010600030101010101" pitchFamily="2" charset="-122"/>
                            <a:cs typeface="Times New Roman" panose="02020603050405020304" pitchFamily="18" charset="0"/>
                          </a:rPr>
                          <m:t>𝑧</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400" b="0" i="1" kern="100" smtClean="0">
                            <a:latin typeface="Cambria Math" panose="02040503050406030204" pitchFamily="18" charset="0"/>
                            <a:ea typeface="宋体" panose="02010600030101010101" pitchFamily="2" charset="-122"/>
                            <a:cs typeface="Times New Roman" panose="02020603050405020304" pitchFamily="18" charset="0"/>
                          </a:rPr>
                          <m:t>𝑧</m:t>
                        </m:r>
                      </m:sub>
                    </m:sSub>
                  </m:oMath>
                </a14:m>
                <a:endParaRPr lang="zh-CN" altLang="zh-CN" sz="1400" i="1" kern="100" dirty="0">
                  <a:latin typeface="Cambria Math" panose="02040503050406030204" pitchFamily="18" charset="0"/>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在圆标坐标系中标量形式</a:t>
                </a:r>
                <a14:m>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sz="1400" kern="100">
                                    <a:latin typeface="Cambria Math" panose="02040503050406030204" pitchFamily="18" charset="0"/>
                                    <a:ea typeface="宋体" panose="02010600030101010101" pitchFamily="2" charset="-122"/>
                                    <a:cs typeface="Cambria Math" panose="02040503050406030204" pitchFamily="18" charset="0"/>
                                  </a:rPr>
                                  <m:t>∇</m:t>
                                </m:r>
                              </m:e>
                              <m:sup>
                                <m:r>
                                  <a:rPr lang="en-US" altLang="zh-CN" sz="1400"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𝑨</m:t>
                            </m:r>
                          </m:e>
                        </m:d>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写为</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spcAft>
                    <a:spcPts val="0"/>
                  </a:spcAft>
                </a:pPr>
                <a14:m>
                  <m:oMathPara xmlns:m="http://schemas.openxmlformats.org/officeDocument/2006/math">
                    <m:oMathParaPr>
                      <m:jc m:val="centerGroup"/>
                    </m:oMathParaPr>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sz="1400" kern="100">
                                      <a:latin typeface="Cambria Math" panose="02040503050406030204" pitchFamily="18" charset="0"/>
                                      <a:ea typeface="宋体" panose="02010600030101010101" pitchFamily="2" charset="-122"/>
                                      <a:cs typeface="Cambria Math" panose="02040503050406030204" pitchFamily="18" charset="0"/>
                                    </a:rPr>
                                    <m:t>∇</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𝑨</m:t>
                              </m:r>
                            </m:e>
                          </m:d>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sz="1400" kern="100">
                              <a:latin typeface="Cambria Math" panose="02040503050406030204" pitchFamily="18" charset="0"/>
                              <a:ea typeface="宋体" panose="02010600030101010101" pitchFamily="2" charset="-122"/>
                              <a:cs typeface="Cambria Math" panose="02040503050406030204" pitchFamily="18" charset="0"/>
                            </a:rPr>
                            <m:t>∇</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sub>
                          </m:sSub>
                        </m:num>
                        <m:den>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den>
                      </m:f>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num>
                        <m:den>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den>
                      </m:f>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𝜙</m:t>
                              </m:r>
                            </m:sub>
                          </m:sSub>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𝜕𝜙</m:t>
                          </m:r>
                        </m:den>
                      </m:f>
                    </m:oMath>
                  </m:oMathPara>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spcAft>
                    <a:spcPts val="0"/>
                  </a:spcAft>
                </a:pPr>
                <a14:m>
                  <m:oMathPara xmlns:m="http://schemas.openxmlformats.org/officeDocument/2006/math">
                    <m:oMathParaPr>
                      <m:jc m:val="centerGroup"/>
                    </m:oMathParaPr>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sz="1400" kern="100">
                                      <a:latin typeface="Cambria Math" panose="02040503050406030204" pitchFamily="18" charset="0"/>
                                      <a:ea typeface="宋体" panose="02010600030101010101" pitchFamily="2" charset="-122"/>
                                      <a:cs typeface="Cambria Math" panose="02040503050406030204" pitchFamily="18" charset="0"/>
                                    </a:rPr>
                                    <m:t>∇</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𝑨</m:t>
                              </m:r>
                            </m:e>
                          </m:d>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𝜙</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sz="1400" kern="100">
                              <a:latin typeface="Cambria Math" panose="02040503050406030204" pitchFamily="18" charset="0"/>
                              <a:ea typeface="宋体" panose="02010600030101010101" pitchFamily="2" charset="-122"/>
                              <a:cs typeface="Cambria Math" panose="02040503050406030204" pitchFamily="18" charset="0"/>
                            </a:rPr>
                            <m:t>∇</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𝜙</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𝜙</m:t>
                              </m:r>
                            </m:sub>
                          </m:sSub>
                        </m:num>
                        <m:den>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den>
                      </m:f>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num>
                        <m:den>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den>
                      </m:f>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sub>
                          </m:sSub>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𝜕𝜙</m:t>
                          </m:r>
                        </m:den>
                      </m:f>
                    </m:oMath>
                  </m:oMathPara>
                </a14:m>
                <a:endParaRPr lang="en-US" altLang="zh-CN" sz="1400" i="1" kern="100" dirty="0">
                  <a:latin typeface="Cambria Math" panose="02040503050406030204" pitchFamily="18" charset="0"/>
                  <a:ea typeface="Cambria Math" panose="02040503050406030204" pitchFamily="18" charset="0"/>
                  <a:cs typeface="Times New Roman" panose="02020603050405020304" pitchFamily="18" charset="0"/>
                </a:endParaRPr>
              </a:p>
              <a:p>
                <a:pPr indent="457200">
                  <a:spcAft>
                    <a:spcPts val="0"/>
                  </a:spcAft>
                </a:pPr>
                <a14:m>
                  <m:oMathPara xmlns:m="http://schemas.openxmlformats.org/officeDocument/2006/math">
                    <m:oMathParaPr>
                      <m:jc m:val="centerGroup"/>
                    </m:oMathParaPr>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sz="1400" kern="100">
                                      <a:latin typeface="Cambria Math" panose="02040503050406030204" pitchFamily="18" charset="0"/>
                                      <a:ea typeface="宋体" panose="02010600030101010101" pitchFamily="2" charset="-122"/>
                                      <a:cs typeface="Cambria Math" panose="02040503050406030204" pitchFamily="18" charset="0"/>
                                    </a:rPr>
                                    <m:t>∇</m:t>
                                  </m:r>
                                </m:e>
                                <m:sup>
                                  <m:r>
                                    <a:rPr lang="en-US" altLang="zh-CN" sz="1400"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𝑨</m:t>
                              </m:r>
                            </m:e>
                          </m:d>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𝑧</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sz="1400" kern="100">
                              <a:latin typeface="Cambria Math" panose="02040503050406030204" pitchFamily="18" charset="0"/>
                              <a:ea typeface="宋体" panose="02010600030101010101" pitchFamily="2" charset="-122"/>
                              <a:cs typeface="Cambria Math" panose="02040503050406030204" pitchFamily="18" charset="0"/>
                            </a:rPr>
                            <m:t>∇</m:t>
                          </m:r>
                        </m:e>
                        <m:sup>
                          <m:r>
                            <a:rPr lang="en-US" altLang="zh-CN" sz="1400" kern="100">
                              <a:latin typeface="Cambria Math" panose="02040503050406030204" pitchFamily="18" charset="0"/>
                              <a:ea typeface="宋体" panose="02010600030101010101" pitchFamily="2" charset="-122"/>
                              <a:cs typeface="Times New Roman" panose="02020603050405020304" pitchFamily="18" charset="0"/>
                            </a:rPr>
                            <m:t>2</m:t>
                          </m:r>
                        </m:sup>
                      </m:sSup>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𝑧</m:t>
                          </m:r>
                        </m:sub>
                      </m:sSub>
                    </m:oMath>
                  </m:oMathPara>
                </a14:m>
                <a:endParaRPr lang="en-US" altLang="zh-CN" sz="1400" kern="100" dirty="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球坐标系中</a:t>
                </a:r>
                <a14:m>
                  <m:oMath xmlns:m="http://schemas.openxmlformats.org/officeDocument/2006/math">
                    <m:sSub>
                      <m:sSub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bPr>
                      <m:e>
                        <m:d>
                          <m:d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dPr>
                          <m:e>
                            <m:sSup>
                              <m:sSup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pPr>
                              <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400"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𝑨</m:t>
                            </m:r>
                          </m:e>
                        </m:d>
                      </m:e>
                      <m: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写为</a:t>
                </a:r>
              </a:p>
              <a:p>
                <a:pPr indent="457200">
                  <a:spcAft>
                    <a:spcPts val="0"/>
                  </a:spcAft>
                </a:pPr>
                <a14:m>
                  <m:oMathPara xmlns:m="http://schemas.openxmlformats.org/officeDocument/2006/math">
                    <m:oMathParaPr>
                      <m:jc m:val="centerGroup"/>
                    </m:oMathParaPr>
                    <m:oMath xmlns:m="http://schemas.openxmlformats.org/officeDocument/2006/math">
                      <m:sSub>
                        <m:sSub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bPr>
                        <m:e>
                          <m:d>
                            <m:d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dPr>
                            <m:e>
                              <m:sSup>
                                <m:sSup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pPr>
                                <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400"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𝑨</m:t>
                              </m:r>
                            </m:e>
                          </m:d>
                        </m:e>
                        <m: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𝑟</m:t>
                          </m:r>
                        </m:sub>
                      </m:s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pPr>
                        <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400" kern="100">
                              <a:latin typeface="Cambria Math" panose="02040503050406030204" pitchFamily="18" charset="0"/>
                              <a:ea typeface="宋体" panose="02010600030101010101" pitchFamily="2" charset="-122"/>
                              <a:cs typeface="Times New Roman" panose="02020603050405020304" pitchFamily="18" charset="0"/>
                            </a:rPr>
                            <m:t>2</m:t>
                          </m:r>
                        </m:sup>
                      </m:sSup>
                      <m:sSub>
                        <m:sSub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𝑟</m:t>
                          </m:r>
                        </m:sub>
                      </m:s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1400" kern="100">
                              <a:latin typeface="Cambria Math" panose="02040503050406030204" pitchFamily="18" charset="0"/>
                              <a:ea typeface="宋体" panose="02010600030101010101" pitchFamily="2" charset="-122"/>
                              <a:cs typeface="Times New Roman" panose="02020603050405020304" pitchFamily="18" charset="0"/>
                            </a:rPr>
                            <m:t>2</m:t>
                          </m:r>
                        </m:num>
                        <m:den>
                          <m:sSup>
                            <m:sSup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𝑟</m:t>
                              </m:r>
                            </m:e>
                            <m:sup>
                              <m:r>
                                <a:rPr lang="en-US" altLang="zh-CN" sz="1400" kern="100">
                                  <a:latin typeface="Cambria Math" panose="02040503050406030204" pitchFamily="18" charset="0"/>
                                  <a:ea typeface="宋体" panose="02010600030101010101" pitchFamily="2" charset="-122"/>
                                  <a:cs typeface="Times New Roman" panose="02020603050405020304" pitchFamily="18" charset="0"/>
                                </a:rPr>
                                <m:t>2</m:t>
                              </m:r>
                            </m:sup>
                          </m:sSup>
                        </m:den>
                      </m:f>
                      <m:d>
                        <m:dPr>
                          <m:begChr m:val="["/>
                          <m:endChr m:val="]"/>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𝑟</m:t>
                              </m:r>
                            </m:sub>
                          </m:s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1400" kern="100">
                                  <a:latin typeface="Cambria Math" panose="02040503050406030204" pitchFamily="18" charset="0"/>
                                  <a:ea typeface="宋体" panose="02010600030101010101" pitchFamily="2" charset="-122"/>
                                  <a:cs typeface="Times New Roman" panose="02020603050405020304" pitchFamily="18" charset="0"/>
                                </a:rPr>
                                <m:t>1</m:t>
                              </m:r>
                            </m:num>
                            <m:den>
                              <m:func>
                                <m:func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funcPr>
                                <m:fNa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sin</m:t>
                                  </m:r>
                                </m:fName>
                                <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𝜃</m:t>
                                  </m:r>
                                </m:e>
                              </m:func>
                            </m:den>
                          </m:f>
                          <m:f>
                            <m:f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num>
                            <m:den>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𝜕𝜃</m:t>
                              </m:r>
                            </m:den>
                          </m:f>
                          <m:d>
                            <m:d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dPr>
                            <m:e>
                              <m:func>
                                <m:func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funcPr>
                                <m:fNa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sin</m:t>
                                  </m:r>
                                </m:fName>
                                <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𝜃</m:t>
                                  </m:r>
                                </m:e>
                              </m:func>
                              <m:sSub>
                                <m:sSub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𝜃</m:t>
                                  </m:r>
                                </m:sub>
                              </m:sSub>
                            </m:e>
                          </m:d>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1400" kern="100">
                                  <a:latin typeface="Cambria Math" panose="02040503050406030204" pitchFamily="18" charset="0"/>
                                  <a:ea typeface="宋体" panose="02010600030101010101" pitchFamily="2" charset="-122"/>
                                  <a:cs typeface="Times New Roman" panose="02020603050405020304" pitchFamily="18" charset="0"/>
                                </a:rPr>
                                <m:t>1</m:t>
                              </m:r>
                            </m:num>
                            <m:den>
                              <m:func>
                                <m:func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funcPr>
                                <m:fNa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sin</m:t>
                                  </m:r>
                                </m:fName>
                                <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𝜃</m:t>
                                  </m:r>
                                </m:e>
                              </m:func>
                            </m:den>
                          </m:f>
                          <m:f>
                            <m:f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𝜙</m:t>
                                  </m:r>
                                </m:sub>
                              </m:sSub>
                            </m:num>
                            <m:den>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𝜕𝜙</m:t>
                              </m:r>
                            </m:den>
                          </m:f>
                        </m:e>
                      </m:d>
                    </m:oMath>
                  </m:oMathPara>
                </a14:m>
                <a:endParaRPr lang="zh-CN" altLang="zh-CN" sz="1400" kern="100" dirty="0">
                  <a:latin typeface="Times New Roman" panose="02020603050405020304" pitchFamily="18" charset="0"/>
                  <a:ea typeface="宋体" panose="02010600030101010101" pitchFamily="2" charset="-122"/>
                  <a:cs typeface="Times New Roman" panose="02020603050405020304" pitchFamily="18" charset="0"/>
                </a:endParaRPr>
              </a:p>
              <a:p>
                <a:pPr indent="457200">
                  <a:spcAft>
                    <a:spcPts val="0"/>
                  </a:spcAft>
                </a:pPr>
                <a14:m>
                  <m:oMathPara xmlns:m="http://schemas.openxmlformats.org/officeDocument/2006/math">
                    <m:oMathParaPr>
                      <m:jc m:val="centerGroup"/>
                    </m:oMathParaPr>
                    <m:oMath xmlns:m="http://schemas.openxmlformats.org/officeDocument/2006/math">
                      <m:sSub>
                        <m:sSub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bPr>
                        <m:e>
                          <m:d>
                            <m:d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dPr>
                            <m:e>
                              <m:sSup>
                                <m:sSup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pPr>
                                <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400"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𝑨</m:t>
                              </m:r>
                            </m:e>
                          </m:d>
                        </m:e>
                        <m: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𝜃</m:t>
                          </m:r>
                        </m:sub>
                      </m:s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pPr>
                        <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400" kern="100">
                              <a:latin typeface="Cambria Math" panose="02040503050406030204" pitchFamily="18" charset="0"/>
                              <a:ea typeface="宋体" panose="02010600030101010101" pitchFamily="2" charset="-122"/>
                              <a:cs typeface="Times New Roman" panose="02020603050405020304" pitchFamily="18" charset="0"/>
                            </a:rPr>
                            <m:t>2</m:t>
                          </m:r>
                        </m:sup>
                      </m:sSup>
                      <m:sSub>
                        <m:sSub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𝜃</m:t>
                          </m:r>
                        </m:sub>
                      </m:s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1400" kern="100">
                              <a:latin typeface="Cambria Math" panose="02040503050406030204" pitchFamily="18" charset="0"/>
                              <a:ea typeface="宋体" panose="02010600030101010101" pitchFamily="2" charset="-122"/>
                              <a:cs typeface="Times New Roman" panose="02020603050405020304" pitchFamily="18" charset="0"/>
                            </a:rPr>
                            <m:t>2</m:t>
                          </m:r>
                        </m:num>
                        <m:den>
                          <m:sSup>
                            <m:sSup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𝑟</m:t>
                              </m:r>
                            </m:e>
                            <m:sup>
                              <m:r>
                                <a:rPr lang="en-US" altLang="zh-CN" sz="1400" kern="100">
                                  <a:latin typeface="Cambria Math" panose="02040503050406030204" pitchFamily="18" charset="0"/>
                                  <a:ea typeface="宋体" panose="02010600030101010101" pitchFamily="2" charset="-122"/>
                                  <a:cs typeface="Times New Roman" panose="02020603050405020304" pitchFamily="18" charset="0"/>
                                </a:rPr>
                                <m:t>2</m:t>
                              </m:r>
                            </m:sup>
                          </m:sSup>
                        </m:den>
                      </m:f>
                      <m:d>
                        <m:dPr>
                          <m:begChr m:val="["/>
                          <m:endChr m:val="]"/>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dPr>
                        <m:e>
                          <m:f>
                            <m:f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𝑟</m:t>
                                  </m:r>
                                </m:sub>
                              </m:sSub>
                            </m:num>
                            <m:den>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𝜕𝜃</m:t>
                              </m:r>
                            </m:den>
                          </m:f>
                          <m:r>
                            <a:rPr lang="zh-CN" altLang="en-US" sz="1400"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fPr>
                            <m:num>
                              <m:sSub>
                                <m:sSub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𝜃</m:t>
                                  </m:r>
                                </m:sub>
                              </m:sSub>
                            </m:num>
                            <m:den>
                              <m:func>
                                <m:func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funcPr>
                                <m:fNa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2</m:t>
                                  </m:r>
                                  <m:sSup>
                                    <m:sSup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pPr>
                                    <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sin</m:t>
                                      </m:r>
                                    </m:e>
                                    <m:sup>
                                      <m:r>
                                        <a:rPr lang="en-US" altLang="zh-CN" sz="1400" kern="100">
                                          <a:latin typeface="Cambria Math" panose="02040503050406030204" pitchFamily="18" charset="0"/>
                                          <a:ea typeface="宋体" panose="02010600030101010101" pitchFamily="2" charset="-122"/>
                                          <a:cs typeface="Times New Roman" panose="02020603050405020304" pitchFamily="18" charset="0"/>
                                        </a:rPr>
                                        <m:t>2</m:t>
                                      </m:r>
                                    </m:sup>
                                  </m:sSup>
                                </m:fName>
                                <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𝜃</m:t>
                                  </m:r>
                                </m:e>
                              </m:func>
                            </m:den>
                          </m:f>
                          <m:r>
                            <a:rPr lang="zh-CN" altLang="en-US" sz="1400"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fPr>
                            <m:num>
                              <m:func>
                                <m:func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funcPr>
                                <m:fNa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cos</m:t>
                                  </m:r>
                                </m:fName>
                                <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𝜃</m:t>
                                  </m:r>
                                </m:e>
                              </m:func>
                            </m:num>
                            <m:den>
                              <m:func>
                                <m:func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funcPr>
                                <m:fName>
                                  <m:sSup>
                                    <m:sSup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pPr>
                                    <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sin</m:t>
                                      </m:r>
                                    </m:e>
                                    <m:sup>
                                      <m:r>
                                        <a:rPr lang="en-US" altLang="zh-CN" sz="1400" kern="100">
                                          <a:latin typeface="Cambria Math" panose="02040503050406030204" pitchFamily="18" charset="0"/>
                                          <a:ea typeface="宋体" panose="02010600030101010101" pitchFamily="2" charset="-122"/>
                                          <a:cs typeface="Times New Roman" panose="02020603050405020304" pitchFamily="18" charset="0"/>
                                        </a:rPr>
                                        <m:t>2</m:t>
                                      </m:r>
                                    </m:sup>
                                  </m:sSup>
                                </m:fName>
                                <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𝜃</m:t>
                                  </m:r>
                                </m:e>
                              </m:func>
                            </m:den>
                          </m:f>
                          <m:f>
                            <m:f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𝜙</m:t>
                                  </m:r>
                                </m:sub>
                              </m:sSub>
                            </m:num>
                            <m:den>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𝜕𝜙</m:t>
                              </m:r>
                            </m:den>
                          </m:f>
                        </m:e>
                      </m:d>
                    </m:oMath>
                  </m:oMathPara>
                </a14:m>
                <a:endParaRPr lang="zh-CN" altLang="zh-CN" sz="1400" kern="100" dirty="0">
                  <a:latin typeface="Times New Roman" panose="02020603050405020304" pitchFamily="18" charset="0"/>
                  <a:ea typeface="宋体" panose="02010600030101010101" pitchFamily="2" charset="-122"/>
                  <a:cs typeface="Times New Roman" panose="02020603050405020304" pitchFamily="18" charset="0"/>
                </a:endParaRPr>
              </a:p>
              <a:p>
                <a:pPr indent="457200">
                  <a:spcAft>
                    <a:spcPts val="0"/>
                  </a:spcAft>
                </a:pPr>
                <a14:m>
                  <m:oMathPara xmlns:m="http://schemas.openxmlformats.org/officeDocument/2006/math">
                    <m:oMathParaPr>
                      <m:jc m:val="centerGroup"/>
                    </m:oMathParaPr>
                    <m:oMath xmlns:m="http://schemas.openxmlformats.org/officeDocument/2006/math">
                      <m:sSub>
                        <m:sSub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bPr>
                        <m:e>
                          <m:d>
                            <m:d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dPr>
                            <m:e>
                              <m:sSup>
                                <m:sSup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pPr>
                                <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400"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𝑨</m:t>
                              </m:r>
                            </m:e>
                          </m:d>
                        </m:e>
                        <m: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𝜙</m:t>
                          </m:r>
                        </m:sub>
                      </m:s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pPr>
                        <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400" kern="100">
                              <a:latin typeface="Cambria Math" panose="02040503050406030204" pitchFamily="18" charset="0"/>
                              <a:ea typeface="宋体" panose="02010600030101010101" pitchFamily="2" charset="-122"/>
                              <a:cs typeface="Times New Roman" panose="02020603050405020304" pitchFamily="18" charset="0"/>
                            </a:rPr>
                            <m:t>2</m:t>
                          </m:r>
                        </m:sup>
                      </m:sSup>
                      <m:sSub>
                        <m:sSub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𝜙</m:t>
                          </m:r>
                        </m:sub>
                      </m:s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1400" kern="100">
                              <a:latin typeface="Cambria Math" panose="02040503050406030204" pitchFamily="18" charset="0"/>
                              <a:ea typeface="宋体" panose="02010600030101010101" pitchFamily="2" charset="-122"/>
                              <a:cs typeface="Times New Roman" panose="02020603050405020304" pitchFamily="18" charset="0"/>
                            </a:rPr>
                            <m:t>2</m:t>
                          </m:r>
                        </m:num>
                        <m:den>
                          <m:sSup>
                            <m:sSup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𝑟</m:t>
                              </m:r>
                            </m:e>
                            <m:sup>
                              <m:r>
                                <a:rPr lang="en-US" altLang="zh-CN" sz="1400" kern="100">
                                  <a:latin typeface="Cambria Math" panose="02040503050406030204" pitchFamily="18" charset="0"/>
                                  <a:ea typeface="宋体" panose="02010600030101010101" pitchFamily="2" charset="-122"/>
                                  <a:cs typeface="Times New Roman" panose="02020603050405020304" pitchFamily="18" charset="0"/>
                                </a:rPr>
                                <m:t>2</m:t>
                              </m:r>
                            </m:sup>
                          </m:sSup>
                          <m:func>
                            <m:func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funcPr>
                            <m:fNa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sin</m:t>
                              </m:r>
                            </m:fName>
                            <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𝜃</m:t>
                              </m:r>
                            </m:e>
                          </m:func>
                        </m:den>
                      </m:f>
                      <m:d>
                        <m:dPr>
                          <m:begChr m:val="["/>
                          <m:endChr m:val="]"/>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dPr>
                        <m:e>
                          <m:f>
                            <m:f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𝑟</m:t>
                                  </m:r>
                                </m:sub>
                              </m:sSub>
                            </m:num>
                            <m:den>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𝜕𝜙</m:t>
                              </m:r>
                            </m:den>
                          </m:f>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func>
                            <m:func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funcPr>
                            <m:fNa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cot</m:t>
                              </m:r>
                            </m:fName>
                            <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𝜃</m:t>
                              </m:r>
                            </m:e>
                          </m:func>
                          <m:f>
                            <m:f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𝜃</m:t>
                                  </m:r>
                                </m:sub>
                              </m:sSub>
                            </m:num>
                            <m:den>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𝜕𝜃</m:t>
                              </m:r>
                            </m:den>
                          </m:f>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𝜙</m:t>
                                  </m:r>
                                </m:sub>
                              </m:sSub>
                            </m:num>
                            <m:den>
                              <m:r>
                                <a:rPr lang="en-US" altLang="zh-CN" sz="1400" kern="100">
                                  <a:latin typeface="Cambria Math" panose="02040503050406030204" pitchFamily="18" charset="0"/>
                                  <a:ea typeface="宋体" panose="02010600030101010101" pitchFamily="2" charset="-122"/>
                                  <a:cs typeface="Times New Roman" panose="02020603050405020304" pitchFamily="18" charset="0"/>
                                </a:rPr>
                                <m:t>2</m:t>
                              </m:r>
                              <m:func>
                                <m:func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funcPr>
                                <m:fNa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sin</m:t>
                                  </m:r>
                                </m:fName>
                                <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𝜃</m:t>
                                  </m:r>
                                </m:e>
                              </m:func>
                            </m:den>
                          </m:f>
                        </m:e>
                      </m:d>
                    </m:oMath>
                  </m:oMathPara>
                </a14:m>
                <a:endParaRPr lang="en-US" altLang="zh-CN" sz="1400"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5B7AF114-7D8C-4438-A65E-37761FF94922}"/>
                  </a:ext>
                </a:extLst>
              </p:cNvPr>
              <p:cNvSpPr txBox="1">
                <a:spLocks noRot="1" noChangeAspect="1" noMove="1" noResize="1" noEditPoints="1" noAdjustHandles="1" noChangeArrowheads="1" noChangeShapeType="1" noTextEdit="1"/>
              </p:cNvSpPr>
              <p:nvPr/>
            </p:nvSpPr>
            <p:spPr>
              <a:xfrm>
                <a:off x="521402" y="1455748"/>
                <a:ext cx="8101195" cy="4710457"/>
              </a:xfrm>
              <a:prstGeom prst="rect">
                <a:avLst/>
              </a:prstGeom>
              <a:blipFill>
                <a:blip r:embed="rId3"/>
                <a:stretch>
                  <a:fillRect/>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31</a:t>
            </a:fld>
            <a:endParaRPr lang="zh-CN" dirty="0"/>
          </a:p>
        </p:txBody>
      </p:sp>
    </p:spTree>
    <p:extLst>
      <p:ext uri="{BB962C8B-B14F-4D97-AF65-F5344CB8AC3E}">
        <p14:creationId xmlns:p14="http://schemas.microsoft.com/office/powerpoint/2010/main" val="20256313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三、磁矢位</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恒定磁场的边值问题</a:t>
            </a:r>
          </a:p>
        </p:txBody>
      </p:sp>
      <p:sp>
        <p:nvSpPr>
          <p:cNvPr id="4" name="文本框 3">
            <a:extLst>
              <a:ext uri="{FF2B5EF4-FFF2-40B4-BE49-F238E27FC236}">
                <a16:creationId xmlns:a16="http://schemas.microsoft.com/office/drawing/2014/main" id="{F75FB7F1-7F3F-40BC-BC07-BC5A572A635A}"/>
              </a:ext>
            </a:extLst>
          </p:cNvPr>
          <p:cNvSpPr txBox="1"/>
          <p:nvPr/>
        </p:nvSpPr>
        <p:spPr>
          <a:xfrm>
            <a:off x="968490" y="1002052"/>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rPr>
              <a:t>（三）小结</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7AF114-7D8C-4438-A65E-37761FF94922}"/>
                  </a:ext>
                </a:extLst>
              </p:cNvPr>
              <p:cNvSpPr txBox="1"/>
              <p:nvPr/>
            </p:nvSpPr>
            <p:spPr>
              <a:xfrm>
                <a:off x="521402" y="1455748"/>
                <a:ext cx="8101195" cy="4514056"/>
              </a:xfrm>
              <a:prstGeom prst="rect">
                <a:avLst/>
              </a:prstGeom>
              <a:noFill/>
            </p:spPr>
            <p:txBody>
              <a:bodyPr wrap="square" rtlCol="0">
                <a:spAutoFit/>
              </a:bodyPr>
              <a:lstStyle/>
              <a:p>
                <a:pPr indent="457200">
                  <a:lnSpc>
                    <a:spcPct val="150000"/>
                  </a:lnSpc>
                  <a:spcAft>
                    <a:spcPts val="0"/>
                  </a:spcAft>
                </a:pP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在两种磁媒质的分界面上，磁矢位满足的衔接条件有</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spcAft>
                    <a:spcPts val="0"/>
                  </a:spcAft>
                </a:pPr>
                <a14:m>
                  <m:oMathPara xmlns:m="http://schemas.openxmlformats.org/officeDocument/2006/math">
                    <m:oMathParaPr>
                      <m:jc m:val="centerGroup"/>
                    </m:oMathParaPr>
                    <m:oMath xmlns:m="http://schemas.openxmlformats.org/officeDocument/2006/math">
                      <m:m>
                        <m:mPr>
                          <m:mcs>
                            <m:mc>
                              <m:mcPr>
                                <m:count m:val="1"/>
                                <m:mcJc m:val="center"/>
                              </m:mcPr>
                            </m:mc>
                          </m:mcs>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sub>
                            </m:sSub>
                          </m:e>
                        </m:mr>
                        <m:mr>
                          <m:e>
                            <m:f>
                              <m:f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m:t>
                                </m:r>
                              </m:num>
                              <m:den>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m:t>
                                    </m:r>
                                  </m:sub>
                                </m:sSub>
                              </m:den>
                            </m:f>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d>
                                  <m:d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1600" kern="100">
                                        <a:latin typeface="Cambria Math" panose="02040503050406030204" pitchFamily="18" charset="0"/>
                                        <a:ea typeface="宋体" panose="02010600030101010101" pitchFamily="2" charset="-122"/>
                                        <a:cs typeface="Cambria Math" panose="02040503050406030204" pitchFamily="18" charset="0"/>
                                      </a:rPr>
                                      <m: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𝑨</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𝟏</m:t>
                                        </m:r>
                                      </m:sub>
                                    </m:sSub>
                                  </m:e>
                                </m:d>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m:t>
                                </m:r>
                              </m:num>
                              <m:den>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sub>
                                </m:sSub>
                              </m:den>
                            </m:f>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d>
                                  <m:d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1600" kern="100">
                                        <a:latin typeface="Cambria Math" panose="02040503050406030204" pitchFamily="18" charset="0"/>
                                        <a:ea typeface="宋体" panose="02010600030101010101" pitchFamily="2" charset="-122"/>
                                        <a:cs typeface="Cambria Math" panose="02040503050406030204" pitchFamily="18" charset="0"/>
                                      </a:rPr>
                                      <m: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𝑨</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𝟐</m:t>
                                        </m:r>
                                      </m:sub>
                                    </m:sSub>
                                  </m:e>
                                </m:d>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𝐾</m:t>
                            </m:r>
                          </m:e>
                        </m:mr>
                      </m:m>
                    </m:oMath>
                  </m:oMathPara>
                </a14:m>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上面第二个式子来自</a:t>
                </a:r>
                <a14:m>
                  <m:oMath xmlns:m="http://schemas.openxmlformats.org/officeDocument/2006/math">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𝐾</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 </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对于平行平面磁场，由于</a:t>
                </a:r>
                <a14:m>
                  <m:oMath xmlns:m="http://schemas.openxmlformats.org/officeDocument/2006/math">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𝑱</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𝑧</m:t>
                        </m:r>
                      </m:sub>
                    </m:sSub>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𝒛</m:t>
                        </m:r>
                      </m:sub>
                    </m:sSub>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𝑨</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𝑧</m:t>
                        </m:r>
                      </m:sub>
                    </m:sSub>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𝒛</m:t>
                        </m:r>
                      </m:sub>
                    </m:sSub>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，故磁矢位的衔接条件简化为</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600" b="0" i="1" kern="100" smtClean="0">
                          <a:latin typeface="Cambria Math" panose="02040503050406030204" pitchFamily="18" charset="0"/>
                          <a:ea typeface="宋体" panose="02010600030101010101" pitchFamily="2" charset="-122"/>
                          <a:cs typeface="Times New Roman" panose="02020603050405020304" pitchFamily="18" charset="0"/>
                        </a:rPr>
                        <m:t>         </m:t>
                      </m:r>
                      <m:f>
                        <m:f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m:t>
                          </m:r>
                        </m:num>
                        <m:den>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m:t>
                              </m:r>
                            </m:sub>
                          </m:sSub>
                        </m:den>
                      </m:f>
                      <m:f>
                        <m:f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m:t>
                              </m:r>
                            </m:sub>
                          </m:sSub>
                        </m:num>
                        <m:den>
                          <m:r>
                            <a:rPr lang="en-US" altLang="zh-CN" sz="16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𝑛</m:t>
                          </m:r>
                        </m:den>
                      </m:f>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m:t>
                          </m:r>
                        </m:num>
                        <m:den>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sub>
                          </m:sSub>
                        </m:den>
                      </m:f>
                      <m:f>
                        <m:f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sub>
                          </m:sSub>
                        </m:num>
                        <m:den>
                          <m:r>
                            <a:rPr lang="en-US" altLang="zh-CN" sz="16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𝑛</m:t>
                          </m:r>
                        </m:den>
                      </m:f>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𝐾</m:t>
                      </m:r>
                    </m:oMath>
                  </m:oMathPara>
                </a14:m>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若分界面上无面电流（</a:t>
                </a:r>
                <a14:m>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𝐾</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），即成为齐次边界条件。</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磁矢位在媒质分界面上的衔接条件和磁矢位满足的微分方程</a:t>
                </a:r>
                <a14:m>
                  <m:oMath xmlns:m="http://schemas.openxmlformats.org/officeDocument/2006/math">
                    <m:sSup>
                      <m:sSup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𝑨</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𝜇</m:t>
                    </m:r>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𝑱</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以及场域边界上给定的边界条件一起构成了描述恒定磁场的边值问题。</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当遇到多层结构时，应在每一层的分界面分别建立边界条件求解。</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pPr>
                <a:endParaRPr lang="en-US" altLang="zh-CN" sz="1600" b="1"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5B7AF114-7D8C-4438-A65E-37761FF94922}"/>
                  </a:ext>
                </a:extLst>
              </p:cNvPr>
              <p:cNvSpPr txBox="1">
                <a:spLocks noRot="1" noChangeAspect="1" noMove="1" noResize="1" noEditPoints="1" noAdjustHandles="1" noChangeArrowheads="1" noChangeShapeType="1" noTextEdit="1"/>
              </p:cNvSpPr>
              <p:nvPr/>
            </p:nvSpPr>
            <p:spPr>
              <a:xfrm>
                <a:off x="521402" y="1455748"/>
                <a:ext cx="8101195" cy="4514056"/>
              </a:xfrm>
              <a:prstGeom prst="rect">
                <a:avLst/>
              </a:prstGeom>
              <a:blipFill>
                <a:blip r:embed="rId3"/>
                <a:stretch>
                  <a:fillRect l="-452"/>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32</a:t>
            </a:fld>
            <a:endParaRPr lang="zh-CN" dirty="0"/>
          </a:p>
        </p:txBody>
      </p:sp>
    </p:spTree>
    <p:extLst>
      <p:ext uri="{BB962C8B-B14F-4D97-AF65-F5344CB8AC3E}">
        <p14:creationId xmlns:p14="http://schemas.microsoft.com/office/powerpoint/2010/main" val="7150953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三、磁矢位</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恒定磁场的边值问题</a:t>
            </a:r>
          </a:p>
        </p:txBody>
      </p:sp>
      <p:sp>
        <p:nvSpPr>
          <p:cNvPr id="4" name="文本框 3">
            <a:extLst>
              <a:ext uri="{FF2B5EF4-FFF2-40B4-BE49-F238E27FC236}">
                <a16:creationId xmlns:a16="http://schemas.microsoft.com/office/drawing/2014/main" id="{F75FB7F1-7F3F-40BC-BC07-BC5A572A635A}"/>
              </a:ext>
            </a:extLst>
          </p:cNvPr>
          <p:cNvSpPr txBox="1"/>
          <p:nvPr/>
        </p:nvSpPr>
        <p:spPr>
          <a:xfrm>
            <a:off x="968490" y="1002052"/>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rPr>
              <a:t>（三）小结</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7AF114-7D8C-4438-A65E-37761FF94922}"/>
                  </a:ext>
                </a:extLst>
              </p:cNvPr>
              <p:cNvSpPr txBox="1"/>
              <p:nvPr/>
            </p:nvSpPr>
            <p:spPr>
              <a:xfrm>
                <a:off x="499208" y="1371118"/>
                <a:ext cx="8145583" cy="4744632"/>
              </a:xfrm>
              <a:prstGeom prst="rect">
                <a:avLst/>
              </a:prstGeom>
              <a:noFill/>
            </p:spPr>
            <p:txBody>
              <a:bodyPr wrap="square" rtlCol="0">
                <a:spAutoFit/>
              </a:bodyPr>
              <a:lstStyle/>
              <a:p>
                <a:pPr indent="457200">
                  <a:lnSpc>
                    <a:spcPct val="150000"/>
                  </a:lnSpc>
                  <a:spcAft>
                    <a:spcPts val="0"/>
                  </a:spcAft>
                </a:pP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3.</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磁矢位</a:t>
                </a:r>
                <a14:m>
                  <m:oMath xmlns:m="http://schemas.openxmlformats.org/officeDocument/2006/math">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𝑨</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与磁位</a:t>
                </a:r>
                <a14:m>
                  <m:oMath xmlns:m="http://schemas.openxmlformats.org/officeDocument/2006/math">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𝜑</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𝑚</m:t>
                        </m:r>
                      </m:sub>
                    </m:sSub>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对比</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磁矢位</a:t>
                </a:r>
                <a14:m>
                  <m:oMath xmlns:m="http://schemas.openxmlformats.org/officeDocument/2006/math">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𝑨</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是由公式</a:t>
                </a:r>
                <a14:m>
                  <m:oMath xmlns:m="http://schemas.openxmlformats.org/officeDocument/2006/math">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𝑩</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推导得到的，磁位</a:t>
                </a:r>
                <a14:m>
                  <m:oMath xmlns:m="http://schemas.openxmlformats.org/officeDocument/2006/math">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𝜑</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𝑚</m:t>
                        </m:r>
                      </m:sub>
                    </m:sSub>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由公式</a:t>
                </a:r>
                <a14:m>
                  <m:oMath xmlns:m="http://schemas.openxmlformats.org/officeDocument/2006/math">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𝑯</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推导得到的；</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磁位</a:t>
                </a:r>
                <a14:m>
                  <m:oMath xmlns:m="http://schemas.openxmlformats.org/officeDocument/2006/math">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𝜑</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𝑚</m:t>
                        </m:r>
                      </m:sub>
                    </m:sSub>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只适用于</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传导电流密度</a:t>
                </a:r>
                <a14:m>
                  <m:oMath xmlns:m="http://schemas.openxmlformats.org/officeDocument/2006/math">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𝑱</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的区域，而磁矢位</a:t>
                </a:r>
                <a14:m>
                  <m:oMath xmlns:m="http://schemas.openxmlformats.org/officeDocument/2006/math">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𝑨</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可用于全部磁场区域。</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4.</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磁位</a:t>
                </a:r>
                <a14:m>
                  <m:oMath xmlns:m="http://schemas.openxmlformats.org/officeDocument/2006/math">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𝜑</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𝑚</m:t>
                        </m:r>
                      </m:sub>
                    </m:sSub>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与电位</a:t>
                </a:r>
                <a14:m>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𝜑</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对比</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电位</a:t>
                </a:r>
                <a14:m>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𝜑</m:t>
                    </m:r>
                  </m:oMath>
                </a14:m>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14:m>
                  <m:oMathPara xmlns:m="http://schemas.openxmlformats.org/officeDocument/2006/math">
                    <m:oMathParaPr>
                      <m:jc m:val="centerGroup"/>
                    </m:oMathParaPr>
                    <m:oMath xmlns:m="http://schemas.openxmlformats.org/officeDocument/2006/math">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𝑬</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r>
                        <a:rPr lang="zh-CN" altLang="en-US" sz="1600" i="1" kern="100">
                          <a:latin typeface="Cambria Math" panose="02040503050406030204" pitchFamily="18" charset="0"/>
                          <a:ea typeface="微软雅黑" panose="020B0503020204020204" pitchFamily="34" charset="-122"/>
                          <a:cs typeface="微软雅黑" panose="020B0503020204020204" pitchFamily="34" charset="-122"/>
                        </a:rPr>
                        <m:t>−</m:t>
                      </m:r>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𝜑</m:t>
                      </m:r>
                    </m:oMath>
                  </m:oMathPara>
                </a14:m>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14:m>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𝜑</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nary>
                      <m:naryPr>
                        <m:limLoc m:val="subSup"/>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𝑃</m:t>
                        </m:r>
                      </m:sub>
                      <m:sup>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𝑄</m:t>
                        </m:r>
                      </m:sup>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𝑬</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d</m:t>
                        </m:r>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𝒍</m:t>
                        </m:r>
                      </m:e>
                    </m:nary>
                  </m:oMath>
                </a14:m>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积分结果与路径无关</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磁位</a:t>
                </a:r>
                <a14:m>
                  <m:oMath xmlns:m="http://schemas.openxmlformats.org/officeDocument/2006/math">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𝜑</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𝑚</m:t>
                        </m:r>
                      </m:sub>
                    </m:sSub>
                  </m:oMath>
                </a14:m>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14:m>
                  <m:oMathPara xmlns:m="http://schemas.openxmlformats.org/officeDocument/2006/math">
                    <m:oMathParaPr>
                      <m:jc m:val="centerGroup"/>
                    </m:oMathParaPr>
                    <m:oMath xmlns:m="http://schemas.openxmlformats.org/officeDocument/2006/math">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𝑯</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r>
                        <a:rPr lang="zh-CN" altLang="en-US" sz="1600" i="1" kern="100">
                          <a:latin typeface="Cambria Math" panose="02040503050406030204" pitchFamily="18" charset="0"/>
                          <a:ea typeface="微软雅黑" panose="020B0503020204020204" pitchFamily="34" charset="-122"/>
                          <a:cs typeface="微软雅黑" panose="020B0503020204020204" pitchFamily="34" charset="-122"/>
                        </a:rPr>
                        <m:t>−</m:t>
                      </m:r>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𝜑</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𝑚</m:t>
                          </m:r>
                        </m:sub>
                      </m:sSub>
                    </m:oMath>
                  </m:oMathPara>
                </a14:m>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14:m>
                  <m:oMath xmlns:m="http://schemas.openxmlformats.org/officeDocument/2006/math">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𝜑</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𝑚</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nary>
                      <m:naryPr>
                        <m:limLoc m:val="subSup"/>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𝑃</m:t>
                        </m:r>
                      </m:sub>
                      <m:sup>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𝑄</m:t>
                        </m:r>
                      </m:sup>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𝑯</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d</m:t>
                        </m:r>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𝒍</m:t>
                        </m:r>
                      </m:e>
                    </m:nary>
                  </m:oMath>
                </a14:m>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上式积分结果与路径有关，具有多值性，为了消除多值性可以设定“磁屏障面”。</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pPr>
                <a:endParaRPr lang="en-US" altLang="zh-CN" sz="1600" b="1"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5B7AF114-7D8C-4438-A65E-37761FF94922}"/>
                  </a:ext>
                </a:extLst>
              </p:cNvPr>
              <p:cNvSpPr txBox="1">
                <a:spLocks noRot="1" noChangeAspect="1" noMove="1" noResize="1" noEditPoints="1" noAdjustHandles="1" noChangeArrowheads="1" noChangeShapeType="1" noTextEdit="1"/>
              </p:cNvSpPr>
              <p:nvPr/>
            </p:nvSpPr>
            <p:spPr>
              <a:xfrm>
                <a:off x="499208" y="1371118"/>
                <a:ext cx="8145583" cy="4744632"/>
              </a:xfrm>
              <a:prstGeom prst="rect">
                <a:avLst/>
              </a:prstGeom>
              <a:blipFill>
                <a:blip r:embed="rId3"/>
                <a:stretch>
                  <a:fillRect/>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33</a:t>
            </a:fld>
            <a:endParaRPr lang="zh-CN" dirty="0"/>
          </a:p>
        </p:txBody>
      </p:sp>
    </p:spTree>
    <p:extLst>
      <p:ext uri="{BB962C8B-B14F-4D97-AF65-F5344CB8AC3E}">
        <p14:creationId xmlns:p14="http://schemas.microsoft.com/office/powerpoint/2010/main" val="30836187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四、镜像法</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电感</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磁场能量与力</a:t>
            </a:r>
          </a:p>
        </p:txBody>
      </p:sp>
      <p:sp>
        <p:nvSpPr>
          <p:cNvPr id="4" name="文本框 3">
            <a:extLst>
              <a:ext uri="{FF2B5EF4-FFF2-40B4-BE49-F238E27FC236}">
                <a16:creationId xmlns:a16="http://schemas.microsoft.com/office/drawing/2014/main" id="{F75FB7F1-7F3F-40BC-BC07-BC5A572A635A}"/>
              </a:ext>
            </a:extLst>
          </p:cNvPr>
          <p:cNvSpPr txBox="1"/>
          <p:nvPr/>
        </p:nvSpPr>
        <p:spPr>
          <a:xfrm>
            <a:off x="1065229" y="1125022"/>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cs typeface="+mj-cs"/>
              </a:rPr>
              <a:t>（一）目的</a:t>
            </a:r>
          </a:p>
        </p:txBody>
      </p:sp>
      <p:sp>
        <p:nvSpPr>
          <p:cNvPr id="5" name="文本框 4">
            <a:extLst>
              <a:ext uri="{FF2B5EF4-FFF2-40B4-BE49-F238E27FC236}">
                <a16:creationId xmlns:a16="http://schemas.microsoft.com/office/drawing/2014/main" id="{5B7AF114-7D8C-4438-A65E-37761FF94922}"/>
              </a:ext>
            </a:extLst>
          </p:cNvPr>
          <p:cNvSpPr txBox="1"/>
          <p:nvPr/>
        </p:nvSpPr>
        <p:spPr>
          <a:xfrm>
            <a:off x="527900" y="1494635"/>
            <a:ext cx="7956223" cy="1558119"/>
          </a:xfrm>
          <a:prstGeom prst="rect">
            <a:avLst/>
          </a:prstGeom>
          <a:noFill/>
        </p:spPr>
        <p:txBody>
          <a:bodyPr wrap="square" rtlCol="0">
            <a:spAutoFit/>
          </a:bodyPr>
          <a:lstStyle/>
          <a:p>
            <a:pPr indent="457200">
              <a:lnSpc>
                <a:spcPct val="150000"/>
              </a:lnSpc>
            </a:pPr>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会利用镜像法求解复杂磁场问题；</a:t>
            </a:r>
          </a:p>
          <a:p>
            <a:pPr indent="457200">
              <a:lnSpc>
                <a:spcPct val="150000"/>
              </a:lnSpc>
            </a:pPr>
            <a:r>
              <a:rPr lang="en-US" altLang="zh-CN" sz="1600" dirty="0">
                <a:latin typeface="宋体" panose="02010600030101010101" pitchFamily="2" charset="-122"/>
                <a:ea typeface="宋体" panose="02010600030101010101" pitchFamily="2" charset="-122"/>
              </a:rPr>
              <a:t>2.</a:t>
            </a:r>
            <a:r>
              <a:rPr lang="zh-CN" altLang="en-US" sz="1600" dirty="0">
                <a:latin typeface="宋体" panose="02010600030101010101" pitchFamily="2" charset="-122"/>
                <a:ea typeface="宋体" panose="02010600030101010101" pitchFamily="2" charset="-122"/>
              </a:rPr>
              <a:t>理解通过磁链定义的自感和互感的概念以及掌握其计算方法；</a:t>
            </a:r>
          </a:p>
          <a:p>
            <a:pPr indent="457200">
              <a:lnSpc>
                <a:spcPct val="150000"/>
              </a:lnSpc>
            </a:pPr>
            <a:r>
              <a:rPr lang="en-US" altLang="zh-CN" sz="1600" dirty="0">
                <a:latin typeface="宋体" panose="02010600030101010101" pitchFamily="2" charset="-122"/>
                <a:ea typeface="宋体" panose="02010600030101010101" pitchFamily="2" charset="-122"/>
              </a:rPr>
              <a:t>3.</a:t>
            </a:r>
            <a:r>
              <a:rPr lang="zh-CN" altLang="en-US" sz="1600" dirty="0">
                <a:latin typeface="宋体" panose="02010600030101010101" pitchFamily="2" charset="-122"/>
                <a:ea typeface="宋体" panose="02010600030101010101" pitchFamily="2" charset="-122"/>
              </a:rPr>
              <a:t>会计算不同情况下的磁场能量。</a:t>
            </a:r>
          </a:p>
          <a:p>
            <a:pPr>
              <a:lnSpc>
                <a:spcPct val="150000"/>
              </a:lnSpc>
            </a:pPr>
            <a:endParaRPr lang="en-US" altLang="zh-CN" sz="1600" dirty="0">
              <a:latin typeface="宋体" panose="02010600030101010101" pitchFamily="2" charset="-122"/>
              <a:ea typeface="宋体" panose="02010600030101010101" pitchFamily="2" charset="-122"/>
            </a:endParaRPr>
          </a:p>
        </p:txBody>
      </p:sp>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34</a:t>
            </a:fld>
            <a:endParaRPr lang="zh-CN" dirty="0"/>
          </a:p>
        </p:txBody>
      </p:sp>
      <p:sp>
        <p:nvSpPr>
          <p:cNvPr id="13" name="文本框 12">
            <a:extLst>
              <a:ext uri="{FF2B5EF4-FFF2-40B4-BE49-F238E27FC236}">
                <a16:creationId xmlns:a16="http://schemas.microsoft.com/office/drawing/2014/main" id="{2154FFB2-EC9F-4DB9-A2E5-7CFCF915CE45}"/>
              </a:ext>
            </a:extLst>
          </p:cNvPr>
          <p:cNvSpPr txBox="1"/>
          <p:nvPr/>
        </p:nvSpPr>
        <p:spPr>
          <a:xfrm>
            <a:off x="1065229" y="2755041"/>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cs typeface="+mj-cs"/>
              </a:rPr>
              <a:t>（二）例题分析</a:t>
            </a:r>
          </a:p>
        </p:txBody>
      </p:sp>
      <p:sp>
        <p:nvSpPr>
          <p:cNvPr id="10" name="文本框 9">
            <a:extLst>
              <a:ext uri="{FF2B5EF4-FFF2-40B4-BE49-F238E27FC236}">
                <a16:creationId xmlns:a16="http://schemas.microsoft.com/office/drawing/2014/main" id="{43C9B2C0-4C51-40BC-BA26-D89CC73F434F}"/>
              </a:ext>
            </a:extLst>
          </p:cNvPr>
          <p:cNvSpPr txBox="1"/>
          <p:nvPr/>
        </p:nvSpPr>
        <p:spPr>
          <a:xfrm>
            <a:off x="527899" y="3128517"/>
            <a:ext cx="7956223" cy="1142620"/>
          </a:xfrm>
          <a:prstGeom prst="rect">
            <a:avLst/>
          </a:prstGeom>
          <a:noFill/>
        </p:spPr>
        <p:txBody>
          <a:bodyPr wrap="square" rtlCol="0">
            <a:spAutoFit/>
          </a:bodyPr>
          <a:lstStyle/>
          <a:p>
            <a:pPr indent="457200">
              <a:lnSpc>
                <a:spcPct val="150000"/>
              </a:lnSpc>
              <a:spcAft>
                <a:spcPts val="0"/>
              </a:spcAft>
            </a:pPr>
            <a:r>
              <a:rPr lang="en-US" altLang="zh-CN" sz="1600" b="1" kern="100" dirty="0">
                <a:latin typeface="Times New Roman" panose="02020603050405020304" pitchFamily="18" charset="0"/>
                <a:ea typeface="宋体" panose="02010600030101010101" pitchFamily="2" charset="-122"/>
                <a:cs typeface="Times New Roman" panose="02020603050405020304" pitchFamily="18" charset="0"/>
              </a:rPr>
              <a:t>3-16 </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计算如图</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3-12</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所示的长直导线与线框之间的互感。请给出所需镜像电流的大小、方向及位置，并给出此时导线与线框的互感。（</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P144</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endParaRPr lang="en-US" altLang="zh-CN" sz="1600" dirty="0">
              <a:latin typeface="宋体" panose="02010600030101010101" pitchFamily="2" charset="-122"/>
              <a:ea typeface="宋体" panose="02010600030101010101" pitchFamily="2" charset="-122"/>
            </a:endParaRPr>
          </a:p>
        </p:txBody>
      </p:sp>
      <p:pic>
        <p:nvPicPr>
          <p:cNvPr id="8" name="图片 7">
            <a:extLst>
              <a:ext uri="{FF2B5EF4-FFF2-40B4-BE49-F238E27FC236}">
                <a16:creationId xmlns:a16="http://schemas.microsoft.com/office/drawing/2014/main" id="{7C697974-F602-4922-B629-241D23879B8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577590" y="3935449"/>
            <a:ext cx="1988820" cy="2113280"/>
          </a:xfrm>
          <a:prstGeom prst="rect">
            <a:avLst/>
          </a:prstGeom>
          <a:noFill/>
          <a:ln>
            <a:noFill/>
          </a:ln>
        </p:spPr>
      </p:pic>
      <p:sp>
        <p:nvSpPr>
          <p:cNvPr id="9" name="矩形 8">
            <a:extLst>
              <a:ext uri="{FF2B5EF4-FFF2-40B4-BE49-F238E27FC236}">
                <a16:creationId xmlns:a16="http://schemas.microsoft.com/office/drawing/2014/main" id="{7EB9FF6B-89C3-4814-A7B8-F45FB25BA5CC}"/>
              </a:ext>
            </a:extLst>
          </p:cNvPr>
          <p:cNvSpPr/>
          <p:nvPr/>
        </p:nvSpPr>
        <p:spPr>
          <a:xfrm>
            <a:off x="4210362" y="6057798"/>
            <a:ext cx="723275" cy="307777"/>
          </a:xfrm>
          <a:prstGeom prst="rect">
            <a:avLst/>
          </a:prstGeom>
        </p:spPr>
        <p:txBody>
          <a:bodyPr wrap="square">
            <a:spAutoFit/>
          </a:bodyPr>
          <a:lstStyle/>
          <a:p>
            <a:r>
              <a:rPr lang="zh-CN" altLang="zh-CN" sz="14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1400" dirty="0">
                <a:latin typeface="Times New Roman" panose="02020603050405020304" pitchFamily="18" charset="0"/>
                <a:ea typeface="宋体" panose="02010600030101010101" pitchFamily="2" charset="-122"/>
              </a:rPr>
              <a:t>3-12</a:t>
            </a:r>
            <a:endParaRPr lang="zh-CN" altLang="en-US" sz="1400" dirty="0"/>
          </a:p>
        </p:txBody>
      </p:sp>
    </p:spTree>
    <p:extLst>
      <p:ext uri="{BB962C8B-B14F-4D97-AF65-F5344CB8AC3E}">
        <p14:creationId xmlns:p14="http://schemas.microsoft.com/office/powerpoint/2010/main" val="37333098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四、镜像法</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电感</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磁场能量与力</a:t>
            </a:r>
          </a:p>
        </p:txBody>
      </p:sp>
      <p:sp>
        <p:nvSpPr>
          <p:cNvPr id="4" name="文本框 3">
            <a:extLst>
              <a:ext uri="{FF2B5EF4-FFF2-40B4-BE49-F238E27FC236}">
                <a16:creationId xmlns:a16="http://schemas.microsoft.com/office/drawing/2014/main" id="{F75FB7F1-7F3F-40BC-BC07-BC5A572A635A}"/>
              </a:ext>
            </a:extLst>
          </p:cNvPr>
          <p:cNvSpPr txBox="1"/>
          <p:nvPr/>
        </p:nvSpPr>
        <p:spPr>
          <a:xfrm>
            <a:off x="968490" y="1002052"/>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rPr>
              <a:t>（二）例题分析</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7AF114-7D8C-4438-A65E-37761FF94922}"/>
                  </a:ext>
                </a:extLst>
              </p:cNvPr>
              <p:cNvSpPr txBox="1"/>
              <p:nvPr/>
            </p:nvSpPr>
            <p:spPr>
              <a:xfrm>
                <a:off x="527900" y="1309688"/>
                <a:ext cx="7956223" cy="4495783"/>
              </a:xfrm>
              <a:prstGeom prst="rect">
                <a:avLst/>
              </a:prstGeom>
              <a:noFill/>
            </p:spPr>
            <p:txBody>
              <a:bodyPr wrap="square" rtlCol="0">
                <a:spAutoFit/>
              </a:bodyPr>
              <a:lstStyle/>
              <a:p>
                <a:pPr lvl="0" indent="457200">
                  <a:lnSpc>
                    <a:spcPct val="150000"/>
                  </a:lnSpc>
                  <a:spcAft>
                    <a:spcPts val="0"/>
                  </a:spcAft>
                </a:pPr>
                <a:r>
                  <a:rPr lang="en-US" altLang="zh-CN" sz="1600" b="1"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3-16 </a:t>
                </a:r>
                <a:r>
                  <a:rPr lang="zh-CN"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计算如图</a:t>
                </a:r>
                <a:r>
                  <a:rPr lang="en-US"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3-12</a:t>
                </a:r>
                <a:r>
                  <a:rPr lang="zh-CN"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所示的长直导线与线框之间的互感。请给出所需镜像电流的大小、方向及位置，并给出此时导线与线框的互感。（</a:t>
                </a:r>
                <a:r>
                  <a:rPr lang="en-US"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P144</a:t>
                </a:r>
                <a:r>
                  <a:rPr lang="zh-CN"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12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600" b="1" kern="100" dirty="0">
                    <a:cs typeface="Times New Roman" panose="02020603050405020304" pitchFamily="18" charset="0"/>
                  </a:rPr>
                  <a:t>解</a:t>
                </a:r>
                <a:r>
                  <a:rPr lang="zh-CN" altLang="zh-CN" sz="1600" kern="100" dirty="0">
                    <a:latin typeface="等线" panose="02010600030101010101" pitchFamily="2" charset="-122"/>
                    <a:ea typeface="Times New Roman" panose="02020603050405020304" pitchFamily="18" charset="0"/>
                    <a:cs typeface="Times New Roman" panose="02020603050405020304" pitchFamily="18" charset="0"/>
                  </a:rPr>
                  <a:t> </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）定性分析</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①由于有</a:t>
                </a:r>
                <a14:m>
                  <m:oMath xmlns:m="http://schemas.openxmlformats.org/officeDocument/2006/math">
                    <m:r>
                      <a:rPr lang="zh-CN" altLang="en-US" sz="1600" i="1" kern="100" smtClean="0">
                        <a:latin typeface="Cambria Math" panose="02040503050406030204" pitchFamily="18" charset="0"/>
                        <a:ea typeface="宋体" panose="02010600030101010101" pitchFamily="2" charset="-122"/>
                        <a:cs typeface="Times New Roman" panose="02020603050405020304" pitchFamily="18" charset="0"/>
                      </a:rPr>
                      <m:t>𝜇</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的无限大导磁媒质在导线的左侧，此题要用镜像法求解。</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②设有磁导率为</a:t>
                </a:r>
                <a14:m>
                  <m:oMath xmlns:m="http://schemas.openxmlformats.org/officeDocument/2006/math">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的两种磁媒质的分界面附近有一线电流</a:t>
                </a:r>
                <a14:m>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𝐼</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（在</a:t>
                </a:r>
                <a14:m>
                  <m:oMath xmlns:m="http://schemas.openxmlformats.org/officeDocument/2006/math">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中），则</a:t>
                </a:r>
                <a14:m>
                  <m:oMath xmlns:m="http://schemas.openxmlformats.org/officeDocument/2006/math">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中的磁场由</a:t>
                </a:r>
                <a14:m>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𝐼</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及其镜像电流</a:t>
                </a:r>
                <a14:m>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𝐼</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共同产生，而</a:t>
                </a:r>
                <a14:m>
                  <m:oMath xmlns:m="http://schemas.openxmlformats.org/officeDocument/2006/math">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中的磁场由在</a:t>
                </a:r>
                <a14:m>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𝐼</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处的镜像电流</a:t>
                </a:r>
                <a14:m>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𝐼</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所产生。两个镜像电流</a:t>
                </a:r>
                <a14:m>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𝐼</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𝐼</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分别为</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14:m>
                  <m:oMathPara xmlns:m="http://schemas.openxmlformats.org/officeDocument/2006/math">
                    <m:oMathParaPr>
                      <m:jc m:val="centerGroup"/>
                    </m:oMathParaPr>
                    <m:oMath xmlns:m="http://schemas.openxmlformats.org/officeDocument/2006/math">
                      <m:sSup>
                        <m:sSup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𝐼</m:t>
                          </m:r>
                        </m:e>
                        <m:sup>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m:t>
                              </m:r>
                            </m:sub>
                          </m:sSub>
                        </m:num>
                        <m:den>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m:t>
                              </m:r>
                            </m:sub>
                          </m:sSub>
                        </m:den>
                      </m:f>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𝐼</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𝐼</m:t>
                          </m:r>
                        </m:e>
                        <m:sup>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m:t>
                              </m:r>
                            </m:sub>
                          </m:sSub>
                        </m:num>
                        <m:den>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m:t>
                              </m:r>
                            </m:sub>
                          </m:sSub>
                        </m:den>
                      </m:f>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𝐼</m:t>
                      </m:r>
                    </m:oMath>
                  </m:oMathPara>
                </a14:m>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若</a:t>
                </a:r>
                <a14:m>
                  <m:oMath xmlns:m="http://schemas.openxmlformats.org/officeDocument/2006/math">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sub>
                    </m:sSub>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为铁磁媒质，即</a:t>
                </a:r>
                <a14:m>
                  <m:oMath xmlns:m="http://schemas.openxmlformats.org/officeDocument/2006/math">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sub>
                    </m:sSub>
                    <m:r>
                      <a:rPr lang="zh-CN" altLang="zh-CN" sz="16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，则有</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14:m>
                  <m:oMathPara xmlns:m="http://schemas.openxmlformats.org/officeDocument/2006/math">
                    <m:oMathParaPr>
                      <m:jc m:val="centerGroup"/>
                    </m:oMathParaPr>
                    <m:oMath xmlns:m="http://schemas.openxmlformats.org/officeDocument/2006/math">
                      <m:sSup>
                        <m:sSup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𝐼</m:t>
                          </m:r>
                        </m:e>
                        <m:sup>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𝐼</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𝐼</m:t>
                          </m:r>
                        </m:e>
                        <m:sup>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oMath>
                  </m:oMathPara>
                </a14:m>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pPr>
                <a:endParaRPr lang="en-US" altLang="zh-CN" sz="1600" b="1"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5B7AF114-7D8C-4438-A65E-37761FF94922}"/>
                  </a:ext>
                </a:extLst>
              </p:cNvPr>
              <p:cNvSpPr txBox="1">
                <a:spLocks noRot="1" noChangeAspect="1" noMove="1" noResize="1" noEditPoints="1" noAdjustHandles="1" noChangeArrowheads="1" noChangeShapeType="1" noTextEdit="1"/>
              </p:cNvSpPr>
              <p:nvPr/>
            </p:nvSpPr>
            <p:spPr>
              <a:xfrm>
                <a:off x="527900" y="1309688"/>
                <a:ext cx="7956223" cy="4495783"/>
              </a:xfrm>
              <a:prstGeom prst="rect">
                <a:avLst/>
              </a:prstGeom>
              <a:blipFill>
                <a:blip r:embed="rId3"/>
                <a:stretch>
                  <a:fillRect l="-460"/>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35</a:t>
            </a:fld>
            <a:endParaRPr lang="zh-CN" dirty="0"/>
          </a:p>
        </p:txBody>
      </p:sp>
      <p:pic>
        <p:nvPicPr>
          <p:cNvPr id="8" name="图片 7">
            <a:extLst>
              <a:ext uri="{FF2B5EF4-FFF2-40B4-BE49-F238E27FC236}">
                <a16:creationId xmlns:a16="http://schemas.microsoft.com/office/drawing/2014/main" id="{BAC3FDCA-3F6F-49B7-9C35-70A790F2051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249769" y="3692191"/>
            <a:ext cx="1988820" cy="2113280"/>
          </a:xfrm>
          <a:prstGeom prst="rect">
            <a:avLst/>
          </a:prstGeom>
          <a:noFill/>
          <a:ln>
            <a:noFill/>
          </a:ln>
        </p:spPr>
      </p:pic>
      <p:sp>
        <p:nvSpPr>
          <p:cNvPr id="9" name="矩形 8">
            <a:extLst>
              <a:ext uri="{FF2B5EF4-FFF2-40B4-BE49-F238E27FC236}">
                <a16:creationId xmlns:a16="http://schemas.microsoft.com/office/drawing/2014/main" id="{112F94D4-D63E-4090-A57A-36E741622719}"/>
              </a:ext>
            </a:extLst>
          </p:cNvPr>
          <p:cNvSpPr/>
          <p:nvPr/>
        </p:nvSpPr>
        <p:spPr>
          <a:xfrm>
            <a:off x="6882541" y="5858930"/>
            <a:ext cx="723275" cy="307777"/>
          </a:xfrm>
          <a:prstGeom prst="rect">
            <a:avLst/>
          </a:prstGeom>
        </p:spPr>
        <p:txBody>
          <a:bodyPr wrap="square">
            <a:spAutoFit/>
          </a:bodyPr>
          <a:lstStyle/>
          <a:p>
            <a:r>
              <a:rPr lang="zh-CN" altLang="zh-CN" sz="14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1400" dirty="0">
                <a:latin typeface="Times New Roman" panose="02020603050405020304" pitchFamily="18" charset="0"/>
                <a:ea typeface="宋体" panose="02010600030101010101" pitchFamily="2" charset="-122"/>
              </a:rPr>
              <a:t>3-12</a:t>
            </a:r>
            <a:endParaRPr lang="zh-CN" altLang="en-US" sz="1400" dirty="0"/>
          </a:p>
        </p:txBody>
      </p:sp>
    </p:spTree>
    <p:extLst>
      <p:ext uri="{BB962C8B-B14F-4D97-AF65-F5344CB8AC3E}">
        <p14:creationId xmlns:p14="http://schemas.microsoft.com/office/powerpoint/2010/main" val="1216406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四、镜像法</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电感</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磁场能量与力</a:t>
            </a:r>
          </a:p>
        </p:txBody>
      </p:sp>
      <p:sp>
        <p:nvSpPr>
          <p:cNvPr id="4" name="文本框 3">
            <a:extLst>
              <a:ext uri="{FF2B5EF4-FFF2-40B4-BE49-F238E27FC236}">
                <a16:creationId xmlns:a16="http://schemas.microsoft.com/office/drawing/2014/main" id="{F75FB7F1-7F3F-40BC-BC07-BC5A572A635A}"/>
              </a:ext>
            </a:extLst>
          </p:cNvPr>
          <p:cNvSpPr txBox="1"/>
          <p:nvPr/>
        </p:nvSpPr>
        <p:spPr>
          <a:xfrm>
            <a:off x="968490" y="1002052"/>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rPr>
              <a:t>（二）例题分析</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7AF114-7D8C-4438-A65E-37761FF94922}"/>
                  </a:ext>
                </a:extLst>
              </p:cNvPr>
              <p:cNvSpPr txBox="1"/>
              <p:nvPr/>
            </p:nvSpPr>
            <p:spPr>
              <a:xfrm>
                <a:off x="593888" y="1452664"/>
                <a:ext cx="7956223" cy="4231351"/>
              </a:xfrm>
              <a:prstGeom prst="rect">
                <a:avLst/>
              </a:prstGeom>
              <a:noFill/>
            </p:spPr>
            <p:txBody>
              <a:bodyPr wrap="square" rtlCol="0">
                <a:spAutoFit/>
              </a:bodyPr>
              <a:lstStyle/>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）计算</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镜像电流在所研究区域之外，位于媒质分界面左侧距分界面</a:t>
                </a:r>
                <a14:m>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𝑑</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处，镜像电流</a:t>
                </a:r>
                <a14:m>
                  <m:oMath xmlns:m="http://schemas.openxmlformats.org/officeDocument/2006/math">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𝐼</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𝐼</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，且与所设导线上的电流方向一致。这样，电流</a:t>
                </a:r>
                <a14:m>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𝐼</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与镜像电流</a:t>
                </a:r>
                <a14:m>
                  <m:oMath xmlns:m="http://schemas.openxmlformats.org/officeDocument/2006/math">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𝐼</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up>
                    </m:sSup>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在线框中距导线</a:t>
                </a:r>
                <a14:m>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𝑥</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处的磁感应强度为</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14:m>
                  <m:oMathPara xmlns:m="http://schemas.openxmlformats.org/officeDocument/2006/math">
                    <m:oMathParaPr>
                      <m:jc m:val="centerGroup"/>
                    </m:oMathParaPr>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𝐵</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𝐼</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π</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𝑥</m:t>
                          </m:r>
                        </m:den>
                      </m:f>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𝐼</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π</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𝑑</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𝑥</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den>
                      </m:f>
                    </m:oMath>
                  </m:oMathPara>
                </a14:m>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电流</a:t>
                </a:r>
                <a14:m>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𝐼</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与镜像电流</a:t>
                </a:r>
                <a14:m>
                  <m:oMath xmlns:m="http://schemas.openxmlformats.org/officeDocument/2006/math">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𝐼</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up>
                    </m:sSup>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在线框中产生的磁通和交链的磁通链为</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𝜓</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𝑚</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𝜙</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𝑚</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nary>
                        <m:naryPr>
                          <m:supHide m:val="on"/>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naryPr>
                        <m:sub>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S</m:t>
                          </m:r>
                        </m:sub>
                        <m:sup/>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𝑩</m:t>
                          </m:r>
                        </m:e>
                      </m:nary>
                      <m:r>
                        <a:rPr lang="zh-CN" altLang="zh-CN" sz="1400" i="1" kern="100">
                          <a:latin typeface="Cambria Math" panose="02040503050406030204" pitchFamily="18" charset="0"/>
                          <a:ea typeface="MS Gothic" panose="020B0609070205080204" pitchFamily="49" charset="-128"/>
                          <a:cs typeface="MS Gothic" panose="020B0609070205080204" pitchFamily="49" charset="-128"/>
                        </a:rPr>
                        <m:t>⋅</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d</m:t>
                      </m:r>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𝑺</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nary>
                        <m:nary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𝑎</m:t>
                          </m:r>
                        </m:sub>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𝑎</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𝑏</m:t>
                          </m:r>
                        </m:sup>
                        <m:e>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𝐼</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𝜋</m:t>
                              </m:r>
                            </m:den>
                          </m:f>
                        </m:e>
                      </m:nary>
                      <m:d>
                        <m:dPr>
                          <m:begChr m:val="["/>
                          <m:end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𝑥</m:t>
                              </m:r>
                            </m:den>
                          </m:f>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𝑥</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𝑑</m:t>
                              </m:r>
                            </m:den>
                          </m:f>
                        </m:e>
                      </m:d>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𝑐</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d</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𝑥</m:t>
                      </m:r>
                    </m:oMath>
                  </m:oMathPara>
                </a14:m>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14:m>
                  <m:oMathPara xmlns:m="http://schemas.openxmlformats.org/officeDocument/2006/math">
                    <m:oMathParaPr>
                      <m:jc m:val="centerGroup"/>
                    </m:oMathParaPr>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𝐼𝑐</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𝜋</m:t>
                          </m:r>
                        </m:den>
                      </m:f>
                      <m:func>
                        <m:func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ln</m:t>
                          </m:r>
                        </m:fName>
                        <m:e>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𝑎</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𝑏</m:t>
                                  </m:r>
                                </m:e>
                              </m:d>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𝑎</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𝑏</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𝑑</m:t>
                                  </m:r>
                                </m:e>
                              </m:d>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𝑎</m:t>
                              </m:r>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𝑎</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𝑑</m:t>
                                  </m:r>
                                </m:e>
                              </m:d>
                            </m:den>
                          </m:f>
                        </m:e>
                      </m:func>
                    </m:oMath>
                  </m:oMathPara>
                </a14:m>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导线与线框的互感为</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ea typeface="宋体" panose="02010600030101010101" pitchFamily="2" charset="-122"/>
                          <a:cs typeface="Times New Roman" panose="02020603050405020304" pitchFamily="18" charset="0"/>
                        </a:rPr>
                        <m:t>𝑀</m:t>
                      </m:r>
                      <m:r>
                        <a:rPr lang="en-US" altLang="zh-CN" sz="1400" i="1">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latin typeface="Cambria Math" panose="02040503050406030204" pitchFamily="18" charset="0"/>
                                  <a:ea typeface="宋体" panose="02010600030101010101" pitchFamily="2" charset="-122"/>
                                  <a:cs typeface="Times New Roman" panose="02020603050405020304" pitchFamily="18" charset="0"/>
                                </a:rPr>
                                <m:t>𝜓</m:t>
                              </m:r>
                            </m:e>
                            <m:sub>
                              <m:r>
                                <a:rPr lang="en-US" altLang="zh-CN" sz="1400" i="1">
                                  <a:latin typeface="Cambria Math" panose="02040503050406030204" pitchFamily="18" charset="0"/>
                                  <a:ea typeface="宋体" panose="02010600030101010101" pitchFamily="2" charset="-122"/>
                                  <a:cs typeface="Times New Roman" panose="02020603050405020304" pitchFamily="18" charset="0"/>
                                </a:rPr>
                                <m:t>𝑚</m:t>
                              </m:r>
                            </m:sub>
                          </m:sSub>
                        </m:num>
                        <m:den>
                          <m:r>
                            <a:rPr lang="en-US" altLang="zh-CN" sz="1400" i="1">
                              <a:latin typeface="Cambria Math" panose="02040503050406030204" pitchFamily="18" charset="0"/>
                              <a:ea typeface="宋体" panose="02010600030101010101" pitchFamily="2" charset="-122"/>
                              <a:cs typeface="Times New Roman" panose="02020603050405020304" pitchFamily="18" charset="0"/>
                            </a:rPr>
                            <m:t>𝐼</m:t>
                          </m:r>
                        </m:den>
                      </m:f>
                      <m:r>
                        <a:rPr lang="en-US" altLang="zh-CN" sz="1400" i="1">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400" i="1">
                              <a:latin typeface="Cambria Math" panose="02040503050406030204" pitchFamily="18" charset="0"/>
                              <a:ea typeface="宋体" panose="02010600030101010101" pitchFamily="2" charset="-122"/>
                              <a:cs typeface="Times New Roman" panose="02020603050405020304" pitchFamily="18" charset="0"/>
                            </a:rPr>
                            <m:t>𝑐</m:t>
                          </m:r>
                        </m:num>
                        <m:den>
                          <m:r>
                            <a:rPr lang="en-US" altLang="zh-CN" sz="1400" i="1">
                              <a:latin typeface="Cambria Math" panose="02040503050406030204" pitchFamily="18" charset="0"/>
                              <a:ea typeface="宋体" panose="02010600030101010101" pitchFamily="2" charset="-122"/>
                              <a:cs typeface="Times New Roman" panose="02020603050405020304" pitchFamily="18" charset="0"/>
                            </a:rPr>
                            <m:t>2</m:t>
                          </m:r>
                          <m:r>
                            <a:rPr lang="en-US" altLang="zh-CN" sz="1400" i="1">
                              <a:latin typeface="Cambria Math" panose="02040503050406030204" pitchFamily="18" charset="0"/>
                              <a:ea typeface="宋体" panose="02010600030101010101" pitchFamily="2" charset="-122"/>
                              <a:cs typeface="Times New Roman" panose="02020603050405020304" pitchFamily="18" charset="0"/>
                            </a:rPr>
                            <m:t>𝜋</m:t>
                          </m:r>
                        </m:den>
                      </m:f>
                      <m:func>
                        <m:funcPr>
                          <m:ctrlPr>
                            <a:rPr lang="zh-CN" altLang="zh-CN" sz="1400" i="1">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a:latin typeface="Cambria Math" panose="02040503050406030204" pitchFamily="18" charset="0"/>
                              <a:ea typeface="宋体" panose="02010600030101010101" pitchFamily="2" charset="-122"/>
                              <a:cs typeface="Times New Roman" panose="02020603050405020304" pitchFamily="18" charset="0"/>
                            </a:rPr>
                            <m:t>ln</m:t>
                          </m:r>
                        </m:fName>
                        <m:e>
                          <m:f>
                            <m:fPr>
                              <m:ctrlPr>
                                <a:rPr lang="zh-CN" altLang="zh-CN" sz="1400" i="1">
                                  <a:latin typeface="Cambria Math" panose="02040503050406030204" pitchFamily="18" charset="0"/>
                                  <a:ea typeface="Cambria Math" panose="02040503050406030204" pitchFamily="18" charset="0"/>
                                  <a:cs typeface="Times New Roman" panose="02020603050405020304" pitchFamily="18" charset="0"/>
                                </a:rPr>
                              </m:ctrlPr>
                            </m:fPr>
                            <m:num>
                              <m:d>
                                <m:dPr>
                                  <m:ctrlPr>
                                    <a:rPr lang="zh-CN" altLang="zh-CN" sz="14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a:latin typeface="Cambria Math" panose="02040503050406030204" pitchFamily="18" charset="0"/>
                                      <a:ea typeface="宋体" panose="02010600030101010101" pitchFamily="2" charset="-122"/>
                                      <a:cs typeface="Times New Roman" panose="02020603050405020304" pitchFamily="18" charset="0"/>
                                    </a:rPr>
                                    <m:t>𝑎</m:t>
                                  </m:r>
                                  <m:r>
                                    <a:rPr lang="en-US" altLang="zh-CN" sz="1400" i="1">
                                      <a:latin typeface="Cambria Math" panose="02040503050406030204" pitchFamily="18" charset="0"/>
                                      <a:ea typeface="宋体" panose="02010600030101010101" pitchFamily="2" charset="-122"/>
                                      <a:cs typeface="Times New Roman" panose="02020603050405020304" pitchFamily="18" charset="0"/>
                                    </a:rPr>
                                    <m:t>+</m:t>
                                  </m:r>
                                  <m:r>
                                    <a:rPr lang="en-US" altLang="zh-CN" sz="1400" i="1">
                                      <a:latin typeface="Cambria Math" panose="02040503050406030204" pitchFamily="18" charset="0"/>
                                      <a:ea typeface="宋体" panose="02010600030101010101" pitchFamily="2" charset="-122"/>
                                      <a:cs typeface="Times New Roman" panose="02020603050405020304" pitchFamily="18" charset="0"/>
                                    </a:rPr>
                                    <m:t>𝑏</m:t>
                                  </m:r>
                                </m:e>
                              </m:d>
                              <m:d>
                                <m:dPr>
                                  <m:ctrlPr>
                                    <a:rPr lang="zh-CN" altLang="zh-CN" sz="14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a:latin typeface="Cambria Math" panose="02040503050406030204" pitchFamily="18" charset="0"/>
                                      <a:ea typeface="宋体" panose="02010600030101010101" pitchFamily="2" charset="-122"/>
                                      <a:cs typeface="Times New Roman" panose="02020603050405020304" pitchFamily="18" charset="0"/>
                                    </a:rPr>
                                    <m:t>𝑎</m:t>
                                  </m:r>
                                  <m:r>
                                    <a:rPr lang="en-US" altLang="zh-CN" sz="1400" i="1">
                                      <a:latin typeface="Cambria Math" panose="02040503050406030204" pitchFamily="18" charset="0"/>
                                      <a:ea typeface="宋体" panose="02010600030101010101" pitchFamily="2" charset="-122"/>
                                      <a:cs typeface="Times New Roman" panose="02020603050405020304" pitchFamily="18" charset="0"/>
                                    </a:rPr>
                                    <m:t>+</m:t>
                                  </m:r>
                                  <m:r>
                                    <a:rPr lang="en-US" altLang="zh-CN" sz="1400" i="1">
                                      <a:latin typeface="Cambria Math" panose="02040503050406030204" pitchFamily="18" charset="0"/>
                                      <a:ea typeface="宋体" panose="02010600030101010101" pitchFamily="2" charset="-122"/>
                                      <a:cs typeface="Times New Roman" panose="02020603050405020304" pitchFamily="18" charset="0"/>
                                    </a:rPr>
                                    <m:t>𝑏</m:t>
                                  </m:r>
                                  <m:r>
                                    <a:rPr lang="en-US" altLang="zh-CN" sz="1400" i="1">
                                      <a:latin typeface="Cambria Math" panose="02040503050406030204" pitchFamily="18" charset="0"/>
                                      <a:ea typeface="宋体" panose="02010600030101010101" pitchFamily="2" charset="-122"/>
                                      <a:cs typeface="Times New Roman" panose="02020603050405020304" pitchFamily="18" charset="0"/>
                                    </a:rPr>
                                    <m:t>+2</m:t>
                                  </m:r>
                                  <m:r>
                                    <a:rPr lang="en-US" altLang="zh-CN" sz="1400" i="1">
                                      <a:latin typeface="Cambria Math" panose="02040503050406030204" pitchFamily="18" charset="0"/>
                                      <a:ea typeface="宋体" panose="02010600030101010101" pitchFamily="2" charset="-122"/>
                                      <a:cs typeface="Times New Roman" panose="02020603050405020304" pitchFamily="18" charset="0"/>
                                    </a:rPr>
                                    <m:t>𝑑</m:t>
                                  </m:r>
                                </m:e>
                              </m:d>
                            </m:num>
                            <m:den>
                              <m:r>
                                <a:rPr lang="en-US" altLang="zh-CN" sz="1400" i="1">
                                  <a:latin typeface="Cambria Math" panose="02040503050406030204" pitchFamily="18" charset="0"/>
                                  <a:ea typeface="宋体" panose="02010600030101010101" pitchFamily="2" charset="-122"/>
                                  <a:cs typeface="Times New Roman" panose="02020603050405020304" pitchFamily="18" charset="0"/>
                                </a:rPr>
                                <m:t>𝑎</m:t>
                              </m:r>
                              <m:d>
                                <m:dPr>
                                  <m:ctrlPr>
                                    <a:rPr lang="zh-CN" altLang="zh-CN" sz="14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a:latin typeface="Cambria Math" panose="02040503050406030204" pitchFamily="18" charset="0"/>
                                      <a:ea typeface="宋体" panose="02010600030101010101" pitchFamily="2" charset="-122"/>
                                      <a:cs typeface="Times New Roman" panose="02020603050405020304" pitchFamily="18" charset="0"/>
                                    </a:rPr>
                                    <m:t>𝑎</m:t>
                                  </m:r>
                                  <m:r>
                                    <a:rPr lang="en-US" altLang="zh-CN" sz="1400" i="1">
                                      <a:latin typeface="Cambria Math" panose="02040503050406030204" pitchFamily="18" charset="0"/>
                                      <a:ea typeface="宋体" panose="02010600030101010101" pitchFamily="2" charset="-122"/>
                                      <a:cs typeface="Times New Roman" panose="02020603050405020304" pitchFamily="18" charset="0"/>
                                    </a:rPr>
                                    <m:t>+2</m:t>
                                  </m:r>
                                  <m:r>
                                    <a:rPr lang="en-US" altLang="zh-CN" sz="1400" i="1">
                                      <a:latin typeface="Cambria Math" panose="02040503050406030204" pitchFamily="18" charset="0"/>
                                      <a:ea typeface="宋体" panose="02010600030101010101" pitchFamily="2" charset="-122"/>
                                      <a:cs typeface="Times New Roman" panose="02020603050405020304" pitchFamily="18" charset="0"/>
                                    </a:rPr>
                                    <m:t>𝑑</m:t>
                                  </m:r>
                                </m:e>
                              </m:d>
                            </m:den>
                          </m:f>
                        </m:e>
                      </m:func>
                    </m:oMath>
                  </m:oMathPara>
                </a14:m>
                <a:endParaRPr lang="en-US" altLang="zh-CN" sz="1400" b="1"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5B7AF114-7D8C-4438-A65E-37761FF94922}"/>
                  </a:ext>
                </a:extLst>
              </p:cNvPr>
              <p:cNvSpPr txBox="1">
                <a:spLocks noRot="1" noChangeAspect="1" noMove="1" noResize="1" noEditPoints="1" noAdjustHandles="1" noChangeArrowheads="1" noChangeShapeType="1" noTextEdit="1"/>
              </p:cNvSpPr>
              <p:nvPr/>
            </p:nvSpPr>
            <p:spPr>
              <a:xfrm>
                <a:off x="593888" y="1452664"/>
                <a:ext cx="7956223" cy="4231351"/>
              </a:xfrm>
              <a:prstGeom prst="rect">
                <a:avLst/>
              </a:prstGeom>
              <a:blipFill>
                <a:blip r:embed="rId3"/>
                <a:stretch>
                  <a:fillRect l="-230"/>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36</a:t>
            </a:fld>
            <a:endParaRPr lang="zh-CN" dirty="0"/>
          </a:p>
        </p:txBody>
      </p:sp>
      <p:sp>
        <p:nvSpPr>
          <p:cNvPr id="9" name="矩形 8">
            <a:extLst>
              <a:ext uri="{FF2B5EF4-FFF2-40B4-BE49-F238E27FC236}">
                <a16:creationId xmlns:a16="http://schemas.microsoft.com/office/drawing/2014/main" id="{112F94D4-D63E-4090-A57A-36E741622719}"/>
              </a:ext>
            </a:extLst>
          </p:cNvPr>
          <p:cNvSpPr/>
          <p:nvPr/>
        </p:nvSpPr>
        <p:spPr>
          <a:xfrm>
            <a:off x="7128075" y="5058430"/>
            <a:ext cx="723275" cy="307777"/>
          </a:xfrm>
          <a:prstGeom prst="rect">
            <a:avLst/>
          </a:prstGeom>
        </p:spPr>
        <p:txBody>
          <a:bodyPr wrap="square">
            <a:spAutoFit/>
          </a:bodyPr>
          <a:lstStyle/>
          <a:p>
            <a:r>
              <a:rPr lang="zh-CN" altLang="zh-CN" sz="14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1400" dirty="0">
                <a:latin typeface="Times New Roman" panose="02020603050405020304" pitchFamily="18" charset="0"/>
                <a:ea typeface="宋体" panose="02010600030101010101" pitchFamily="2" charset="-122"/>
              </a:rPr>
              <a:t>3-13</a:t>
            </a:r>
            <a:endParaRPr lang="zh-CN" altLang="en-US" sz="1400" dirty="0"/>
          </a:p>
        </p:txBody>
      </p:sp>
      <p:pic>
        <p:nvPicPr>
          <p:cNvPr id="10" name="图片 9">
            <a:extLst>
              <a:ext uri="{FF2B5EF4-FFF2-40B4-BE49-F238E27FC236}">
                <a16:creationId xmlns:a16="http://schemas.microsoft.com/office/drawing/2014/main" id="{DB32E641-75DA-41EF-B8EC-D0BD3E84A125}"/>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4059" y="2810175"/>
            <a:ext cx="1971305" cy="2134978"/>
          </a:xfrm>
          <a:prstGeom prst="rect">
            <a:avLst/>
          </a:prstGeom>
          <a:noFill/>
          <a:ln>
            <a:noFill/>
          </a:ln>
        </p:spPr>
      </p:pic>
    </p:spTree>
    <p:extLst>
      <p:ext uri="{BB962C8B-B14F-4D97-AF65-F5344CB8AC3E}">
        <p14:creationId xmlns:p14="http://schemas.microsoft.com/office/powerpoint/2010/main" val="13816882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四、镜像法</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电感</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磁场能量与力</a:t>
            </a:r>
          </a:p>
        </p:txBody>
      </p:sp>
      <p:sp>
        <p:nvSpPr>
          <p:cNvPr id="4" name="文本框 3">
            <a:extLst>
              <a:ext uri="{FF2B5EF4-FFF2-40B4-BE49-F238E27FC236}">
                <a16:creationId xmlns:a16="http://schemas.microsoft.com/office/drawing/2014/main" id="{F75FB7F1-7F3F-40BC-BC07-BC5A572A635A}"/>
              </a:ext>
            </a:extLst>
          </p:cNvPr>
          <p:cNvSpPr txBox="1"/>
          <p:nvPr/>
        </p:nvSpPr>
        <p:spPr>
          <a:xfrm>
            <a:off x="968490" y="1002052"/>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rPr>
              <a:t>（二）例题分析</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7AF114-7D8C-4438-A65E-37761FF94922}"/>
                  </a:ext>
                </a:extLst>
              </p:cNvPr>
              <p:cNvSpPr txBox="1"/>
              <p:nvPr/>
            </p:nvSpPr>
            <p:spPr>
              <a:xfrm>
                <a:off x="527900" y="1398467"/>
                <a:ext cx="7956223" cy="1346331"/>
              </a:xfrm>
              <a:prstGeom prst="rect">
                <a:avLst/>
              </a:prstGeom>
              <a:noFill/>
            </p:spPr>
            <p:txBody>
              <a:bodyPr wrap="square" rtlCol="0">
                <a:spAutoFit/>
              </a:bodyPr>
              <a:lstStyle/>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3</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）讨论</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一对</a:t>
                </a:r>
                <a:r>
                  <a:rPr lang="zh-CN" altLang="zh-CN" sz="1400" kern="100" dirty="0">
                    <a:solidFill>
                      <a:srgbClr val="3A97D7"/>
                    </a:solidFill>
                    <a:latin typeface="Times New Roman" panose="02020603050405020304" pitchFamily="18" charset="0"/>
                    <a:ea typeface="宋体" panose="02010600030101010101" pitchFamily="2" charset="-122"/>
                    <a:cs typeface="Times New Roman" panose="02020603050405020304" pitchFamily="18" charset="0"/>
                  </a:rPr>
                  <a:t>平行传输线</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，其线半径为</a:t>
                </a:r>
                <a14:m>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𝑎</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，相距为</a:t>
                </a:r>
                <a14:m>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𝑑</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，在传输线下方</a:t>
                </a:r>
                <a14:m>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h</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处放置一无限大的相对磁导率为</a:t>
                </a:r>
                <a14:m>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𝑟</m:t>
                        </m:r>
                      </m:sub>
                    </m:sSub>
                  </m:oMath>
                </a14:m>
                <a:r>
                  <a:rPr lang="zh-CN" altLang="en-US" sz="1400" kern="100" dirty="0">
                    <a:latin typeface="Times New Roman" panose="02020603050405020304" pitchFamily="18" charset="0"/>
                    <a:ea typeface="宋体" panose="02010600030101010101" pitchFamily="2" charset="-122"/>
                    <a:cs typeface="Times New Roman" panose="02020603050405020304" pitchFamily="18" charset="0"/>
                  </a:rPr>
                  <a:t>的媒</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质，如图</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3-14</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所示。求这对平行传输线单位长度的</a:t>
                </a:r>
                <a:r>
                  <a:rPr lang="zh-CN" altLang="zh-CN" sz="1400" kern="100" dirty="0">
                    <a:solidFill>
                      <a:srgbClr val="3A97D7"/>
                    </a:solidFill>
                    <a:latin typeface="Times New Roman" panose="02020603050405020304" pitchFamily="18" charset="0"/>
                    <a:ea typeface="宋体" panose="02010600030101010101" pitchFamily="2" charset="-122"/>
                    <a:cs typeface="Times New Roman" panose="02020603050405020304" pitchFamily="18" charset="0"/>
                  </a:rPr>
                  <a:t>外自感</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endParaRPr lang="en-US" altLang="zh-CN" sz="1400" b="1"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5B7AF114-7D8C-4438-A65E-37761FF94922}"/>
                  </a:ext>
                </a:extLst>
              </p:cNvPr>
              <p:cNvSpPr txBox="1">
                <a:spLocks noRot="1" noChangeAspect="1" noMove="1" noResize="1" noEditPoints="1" noAdjustHandles="1" noChangeArrowheads="1" noChangeShapeType="1" noTextEdit="1"/>
              </p:cNvSpPr>
              <p:nvPr/>
            </p:nvSpPr>
            <p:spPr>
              <a:xfrm>
                <a:off x="527900" y="1398467"/>
                <a:ext cx="7956223" cy="1346331"/>
              </a:xfrm>
              <a:prstGeom prst="rect">
                <a:avLst/>
              </a:prstGeom>
              <a:blipFill>
                <a:blip r:embed="rId3"/>
                <a:stretch>
                  <a:fillRect l="-230"/>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37</a:t>
            </a:fld>
            <a:endParaRPr lang="zh-CN" dirty="0"/>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0702AE8D-32A8-4B27-B71D-A20B36E4D198}"/>
                  </a:ext>
                </a:extLst>
              </p:cNvPr>
              <p:cNvSpPr/>
              <p:nvPr/>
            </p:nvSpPr>
            <p:spPr>
              <a:xfrm>
                <a:off x="527899" y="2400430"/>
                <a:ext cx="5642081" cy="3245247"/>
              </a:xfrm>
              <a:prstGeom prst="rect">
                <a:avLst/>
              </a:prstGeom>
            </p:spPr>
            <p:txBody>
              <a:bodyPr wrap="square">
                <a:spAutoFit/>
              </a:bodyPr>
              <a:lstStyle/>
              <a:p>
                <a:pPr indent="457200">
                  <a:lnSpc>
                    <a:spcPct val="150000"/>
                  </a:lnSpc>
                  <a:spcAft>
                    <a:spcPts val="0"/>
                  </a:spcAft>
                </a:pPr>
                <a:r>
                  <a:rPr lang="zh-CN" altLang="en-US" sz="1400" b="1" kern="100" dirty="0">
                    <a:cs typeface="Times New Roman" panose="02020603050405020304" pitchFamily="18" charset="0"/>
                  </a:rPr>
                  <a:t>答</a:t>
                </a:r>
                <a:r>
                  <a:rPr lang="zh-CN" altLang="en-US" sz="1400"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平行传输线下方的无限大铁磁物质必然对平行传输线的磁通会产生影响。分界面上磁化电流的作用，可用镜像法来考虑。</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设平行传输线上通有电流</a:t>
                </a:r>
                <a14:m>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𝐼</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，则在分界面另一侧镜像电流为</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14:m>
                  <m:oMathPara xmlns:m="http://schemas.openxmlformats.org/officeDocument/2006/math">
                    <m:oMathParaPr>
                      <m:jc m:val="centerGroup"/>
                    </m:oMathParaPr>
                    <m:oMath xmlns:m="http://schemas.openxmlformats.org/officeDocument/2006/math">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𝐼</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𝑟</m:t>
                              </m:r>
                            </m:sub>
                          </m:sSub>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num>
                        <m:den>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𝑟</m:t>
                              </m:r>
                            </m:sub>
                          </m:sSub>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den>
                      </m:f>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𝐼</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𝑟</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num>
                        <m:den>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𝑟</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den>
                      </m:f>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𝐼</m:t>
                      </m:r>
                    </m:oMath>
                  </m:oMathPara>
                </a14:m>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镜像电流的位置，电流方向为图</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3-15</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所示。由于长直导线对其导线外一点的磁感应强度</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14:m>
                  <m:oMathPara xmlns:m="http://schemas.openxmlformats.org/officeDocument/2006/math">
                    <m:oMathParaPr>
                      <m:jc m:val="centerGroup"/>
                    </m:oMathParaPr>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𝐵</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𝐼</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π</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den>
                      </m:f>
                    </m:oMath>
                  </m:oMathPara>
                </a14:m>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r>
                  <a:rPr lang="zh-CN" altLang="zh-CN" sz="1400" dirty="0">
                    <a:latin typeface="Times New Roman" panose="02020603050405020304" pitchFamily="18" charset="0"/>
                    <a:ea typeface="宋体" panose="02010600030101010101" pitchFamily="2" charset="-122"/>
                    <a:cs typeface="Times New Roman" panose="02020603050405020304" pitchFamily="18" charset="0"/>
                  </a:rPr>
                  <a:t>故可求得各电流在平行传输线上产生的磁通和磁链。</a:t>
                </a:r>
                <a:endParaRPr lang="zh-CN" altLang="en-US" sz="1400" dirty="0"/>
              </a:p>
            </p:txBody>
          </p:sp>
        </mc:Choice>
        <mc:Fallback xmlns="">
          <p:sp>
            <p:nvSpPr>
              <p:cNvPr id="3" name="矩形 2">
                <a:extLst>
                  <a:ext uri="{FF2B5EF4-FFF2-40B4-BE49-F238E27FC236}">
                    <a16:creationId xmlns:a16="http://schemas.microsoft.com/office/drawing/2014/main" id="{0702AE8D-32A8-4B27-B71D-A20B36E4D198}"/>
                  </a:ext>
                </a:extLst>
              </p:cNvPr>
              <p:cNvSpPr>
                <a:spLocks noRot="1" noChangeAspect="1" noMove="1" noResize="1" noEditPoints="1" noAdjustHandles="1" noChangeArrowheads="1" noChangeShapeType="1" noTextEdit="1"/>
              </p:cNvSpPr>
              <p:nvPr/>
            </p:nvSpPr>
            <p:spPr>
              <a:xfrm>
                <a:off x="527899" y="2400430"/>
                <a:ext cx="5642081" cy="3245247"/>
              </a:xfrm>
              <a:prstGeom prst="rect">
                <a:avLst/>
              </a:prstGeom>
              <a:blipFill>
                <a:blip r:embed="rId4"/>
                <a:stretch>
                  <a:fillRect l="-324" b="-940"/>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id="{D7F0C46D-2FAC-4A83-9AC1-306F6E23B03F}"/>
              </a:ext>
            </a:extLst>
          </p:cNvPr>
          <p:cNvSpPr/>
          <p:nvPr/>
        </p:nvSpPr>
        <p:spPr>
          <a:xfrm>
            <a:off x="6923988" y="3597224"/>
            <a:ext cx="900203" cy="307777"/>
          </a:xfrm>
          <a:prstGeom prst="rect">
            <a:avLst/>
          </a:prstGeom>
        </p:spPr>
        <p:txBody>
          <a:bodyPr wrap="square">
            <a:spAutoFit/>
          </a:bodyPr>
          <a:lstStyle/>
          <a:p>
            <a:r>
              <a:rPr lang="zh-CN" altLang="zh-CN" sz="14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1400" dirty="0">
                <a:latin typeface="Times New Roman" panose="02020603050405020304" pitchFamily="18" charset="0"/>
                <a:ea typeface="宋体" panose="02010600030101010101" pitchFamily="2" charset="-122"/>
              </a:rPr>
              <a:t>3-14</a:t>
            </a:r>
            <a:endParaRPr lang="zh-CN" altLang="en-US" sz="1400" dirty="0"/>
          </a:p>
        </p:txBody>
      </p:sp>
      <p:pic>
        <p:nvPicPr>
          <p:cNvPr id="12" name="图片 11">
            <a:extLst>
              <a:ext uri="{FF2B5EF4-FFF2-40B4-BE49-F238E27FC236}">
                <a16:creationId xmlns:a16="http://schemas.microsoft.com/office/drawing/2014/main" id="{40296274-05B7-44E4-8AF9-95E894D63870}"/>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727659" y="4116966"/>
            <a:ext cx="1292860" cy="1555115"/>
          </a:xfrm>
          <a:prstGeom prst="rect">
            <a:avLst/>
          </a:prstGeom>
          <a:noFill/>
          <a:ln>
            <a:noFill/>
          </a:ln>
        </p:spPr>
      </p:pic>
      <p:sp>
        <p:nvSpPr>
          <p:cNvPr id="13" name="矩形 12">
            <a:extLst>
              <a:ext uri="{FF2B5EF4-FFF2-40B4-BE49-F238E27FC236}">
                <a16:creationId xmlns:a16="http://schemas.microsoft.com/office/drawing/2014/main" id="{8BFE9D3F-893B-4C16-BFB0-7F834011C529}"/>
              </a:ext>
            </a:extLst>
          </p:cNvPr>
          <p:cNvSpPr/>
          <p:nvPr/>
        </p:nvSpPr>
        <p:spPr>
          <a:xfrm>
            <a:off x="6923988" y="5788234"/>
            <a:ext cx="900203" cy="307777"/>
          </a:xfrm>
          <a:prstGeom prst="rect">
            <a:avLst/>
          </a:prstGeom>
        </p:spPr>
        <p:txBody>
          <a:bodyPr wrap="square">
            <a:spAutoFit/>
          </a:bodyPr>
          <a:lstStyle/>
          <a:p>
            <a:r>
              <a:rPr lang="zh-CN" altLang="zh-CN" sz="14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1400" dirty="0">
                <a:latin typeface="Times New Roman" panose="02020603050405020304" pitchFamily="18" charset="0"/>
                <a:ea typeface="宋体" panose="02010600030101010101" pitchFamily="2" charset="-122"/>
              </a:rPr>
              <a:t>3-15</a:t>
            </a:r>
            <a:endParaRPr lang="zh-CN" altLang="en-US" sz="1400" dirty="0"/>
          </a:p>
        </p:txBody>
      </p:sp>
      <p:sp>
        <p:nvSpPr>
          <p:cNvPr id="9" name="矩形 8">
            <a:extLst>
              <a:ext uri="{FF2B5EF4-FFF2-40B4-BE49-F238E27FC236}">
                <a16:creationId xmlns:a16="http://schemas.microsoft.com/office/drawing/2014/main" id="{CBE27098-9356-4B85-8754-496264A08E83}"/>
              </a:ext>
            </a:extLst>
          </p:cNvPr>
          <p:cNvSpPr/>
          <p:nvPr/>
        </p:nvSpPr>
        <p:spPr>
          <a:xfrm>
            <a:off x="7374089" y="2667673"/>
            <a:ext cx="225196" cy="289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a:extLst>
              <a:ext uri="{FF2B5EF4-FFF2-40B4-BE49-F238E27FC236}">
                <a16:creationId xmlns:a16="http://schemas.microsoft.com/office/drawing/2014/main" id="{62314550-985D-4505-A831-C85363C4ADF3}"/>
              </a:ext>
            </a:extLst>
          </p:cNvPr>
          <p:cNvGrpSpPr/>
          <p:nvPr/>
        </p:nvGrpSpPr>
        <p:grpSpPr>
          <a:xfrm>
            <a:off x="6562559" y="2321488"/>
            <a:ext cx="1457960" cy="1255395"/>
            <a:chOff x="6562559" y="2321488"/>
            <a:chExt cx="1457960" cy="1255395"/>
          </a:xfrm>
        </p:grpSpPr>
        <p:pic>
          <p:nvPicPr>
            <p:cNvPr id="8" name="图片 7">
              <a:extLst>
                <a:ext uri="{FF2B5EF4-FFF2-40B4-BE49-F238E27FC236}">
                  <a16:creationId xmlns:a16="http://schemas.microsoft.com/office/drawing/2014/main" id="{A546DBD1-C4A2-4718-A395-AF1947D8AD58}"/>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6562559" y="2321488"/>
              <a:ext cx="1457960" cy="1255395"/>
            </a:xfrm>
            <a:prstGeom prst="rect">
              <a:avLst/>
            </a:prstGeom>
            <a:noFill/>
            <a:ln>
              <a:noFill/>
            </a:ln>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0F7E269A-113F-45A3-B255-4AD2DC9C0CCE}"/>
                    </a:ext>
                  </a:extLst>
                </p:cNvPr>
                <p:cNvSpPr txBox="1"/>
                <p:nvPr/>
              </p:nvSpPr>
              <p:spPr>
                <a:xfrm>
                  <a:off x="7282653" y="2581585"/>
                  <a:ext cx="40540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m:t>
                        </m:r>
                      </m:oMath>
                    </m:oMathPara>
                  </a14:m>
                  <a:endParaRPr lang="zh-CN" altLang="en-US" sz="2000" dirty="0"/>
                </a:p>
              </p:txBody>
            </p:sp>
          </mc:Choice>
          <mc:Fallback xmlns="">
            <p:sp>
              <p:nvSpPr>
                <p:cNvPr id="7" name="文本框 6">
                  <a:extLst>
                    <a:ext uri="{FF2B5EF4-FFF2-40B4-BE49-F238E27FC236}">
                      <a16:creationId xmlns:a16="http://schemas.microsoft.com/office/drawing/2014/main" id="{0F7E269A-113F-45A3-B255-4AD2DC9C0CCE}"/>
                    </a:ext>
                  </a:extLst>
                </p:cNvPr>
                <p:cNvSpPr txBox="1">
                  <a:spLocks noRot="1" noChangeAspect="1" noMove="1" noResize="1" noEditPoints="1" noAdjustHandles="1" noChangeArrowheads="1" noChangeShapeType="1" noTextEdit="1"/>
                </p:cNvSpPr>
                <p:nvPr/>
              </p:nvSpPr>
              <p:spPr>
                <a:xfrm>
                  <a:off x="7282653" y="2581585"/>
                  <a:ext cx="405408" cy="307777"/>
                </a:xfrm>
                <a:prstGeom prst="rect">
                  <a:avLst/>
                </a:prstGeom>
                <a:blipFill>
                  <a:blip r:embed="rId7"/>
                  <a:stretch>
                    <a:fillRect l="-3030" r="-3030" b="-21569"/>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7645640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四、镜像法</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电感</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磁场能量与力</a:t>
            </a:r>
          </a:p>
        </p:txBody>
      </p:sp>
      <p:sp>
        <p:nvSpPr>
          <p:cNvPr id="4" name="文本框 3">
            <a:extLst>
              <a:ext uri="{FF2B5EF4-FFF2-40B4-BE49-F238E27FC236}">
                <a16:creationId xmlns:a16="http://schemas.microsoft.com/office/drawing/2014/main" id="{F75FB7F1-7F3F-40BC-BC07-BC5A572A635A}"/>
              </a:ext>
            </a:extLst>
          </p:cNvPr>
          <p:cNvSpPr txBox="1"/>
          <p:nvPr/>
        </p:nvSpPr>
        <p:spPr>
          <a:xfrm>
            <a:off x="968490" y="1002052"/>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rPr>
              <a:t>（二）例题分析</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7AF114-7D8C-4438-A65E-37761FF94922}"/>
                  </a:ext>
                </a:extLst>
              </p:cNvPr>
              <p:cNvSpPr txBox="1"/>
              <p:nvPr/>
            </p:nvSpPr>
            <p:spPr>
              <a:xfrm>
                <a:off x="527900" y="1309688"/>
                <a:ext cx="7956223" cy="5112682"/>
              </a:xfrm>
              <a:prstGeom prst="rect">
                <a:avLst/>
              </a:prstGeom>
              <a:noFill/>
            </p:spPr>
            <p:txBody>
              <a:bodyPr wrap="square" rtlCol="0">
                <a:spAutoFit/>
              </a:bodyPr>
              <a:lstStyle/>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3</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）讨论</a:t>
                </a:r>
                <a:endParaRPr lang="en-US" altLang="zh-CN" sz="1400" kern="100" dirty="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首先，计算</a:t>
                </a:r>
                <a:r>
                  <a:rPr lang="zh-CN" altLang="zh-CN" sz="1400" kern="100" dirty="0">
                    <a:solidFill>
                      <a:srgbClr val="3A97D7"/>
                    </a:solidFill>
                    <a:latin typeface="Times New Roman" panose="02020603050405020304" pitchFamily="18" charset="0"/>
                    <a:ea typeface="宋体" panose="02010600030101010101" pitchFamily="2" charset="-122"/>
                    <a:cs typeface="Times New Roman" panose="02020603050405020304" pitchFamily="18" charset="0"/>
                  </a:rPr>
                  <a:t>电流</a:t>
                </a:r>
                <a14:m>
                  <m:oMath xmlns:m="http://schemas.openxmlformats.org/officeDocument/2006/math">
                    <m:r>
                      <a:rPr lang="en-US" altLang="zh-CN" sz="1400" i="1" kern="100">
                        <a:solidFill>
                          <a:srgbClr val="3A97D7"/>
                        </a:solidFill>
                        <a:latin typeface="Cambria Math" panose="02040503050406030204" pitchFamily="18" charset="0"/>
                        <a:ea typeface="宋体" panose="02010600030101010101" pitchFamily="2" charset="-122"/>
                        <a:cs typeface="Times New Roman" panose="02020603050405020304" pitchFamily="18" charset="0"/>
                      </a:rPr>
                      <m:t>𝐼</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在其单位长度上产生的的磁通链为</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𝛹</m:t>
                          </m:r>
                        </m:e>
                        <m:sub>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m</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𝛷</m:t>
                          </m:r>
                        </m:e>
                        <m:sub>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m</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nary>
                        <m:nary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𝑎</m:t>
                          </m:r>
                        </m:sub>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𝑑</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𝑎</m:t>
                          </m:r>
                        </m:sup>
                        <m:e>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𝐼</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π</m:t>
                              </m:r>
                            </m:den>
                          </m:f>
                        </m:e>
                      </m:nary>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den>
                          </m:f>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𝑑</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den>
                          </m:f>
                        </m:e>
                      </m:d>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d</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𝐼</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π</m:t>
                          </m:r>
                        </m:den>
                      </m:f>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func>
                            <m:func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ln</m:t>
                              </m:r>
                            </m:fName>
                            <m:e>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𝑑</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𝑎</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𝑎</m:t>
                                      </m:r>
                                    </m:den>
                                  </m:f>
                                </m:e>
                              </m:d>
                            </m:e>
                          </m:func>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𝐼</m:t>
                          </m:r>
                        </m:num>
                        <m:den>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π</m:t>
                          </m:r>
                        </m:den>
                      </m:f>
                      <m:func>
                        <m:func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ln</m:t>
                          </m:r>
                        </m:fName>
                        <m:e>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𝑑</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𝑎</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𝑎</m:t>
                              </m:r>
                            </m:den>
                          </m:f>
                        </m:e>
                      </m:func>
                    </m:oMath>
                  </m:oMathPara>
                </a14:m>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solidFill>
                      <a:srgbClr val="3A97D7"/>
                    </a:solidFill>
                    <a:latin typeface="Times New Roman" panose="02020603050405020304" pitchFamily="18" charset="0"/>
                    <a:ea typeface="宋体" panose="02010600030101010101" pitchFamily="2" charset="-122"/>
                    <a:cs typeface="Times New Roman" panose="02020603050405020304" pitchFamily="18" charset="0"/>
                  </a:rPr>
                  <a:t>镜像电流</a:t>
                </a:r>
                <a14:m>
                  <m:oMath xmlns:m="http://schemas.openxmlformats.org/officeDocument/2006/math">
                    <m:r>
                      <a:rPr lang="en-US" altLang="zh-CN" sz="1400" i="1" kern="100">
                        <a:solidFill>
                          <a:srgbClr val="3A97D7"/>
                        </a:solidFill>
                        <a:latin typeface="Cambria Math" panose="02040503050406030204" pitchFamily="18" charset="0"/>
                        <a:ea typeface="宋体" panose="02010600030101010101" pitchFamily="2" charset="-122"/>
                        <a:cs typeface="Times New Roman" panose="02020603050405020304" pitchFamily="18" charset="0"/>
                      </a:rPr>
                      <m:t>𝐼</m:t>
                    </m:r>
                    <m:r>
                      <a:rPr lang="en-US" altLang="zh-CN" sz="1400" i="1" kern="100">
                        <a:solidFill>
                          <a:srgbClr val="3A97D7"/>
                        </a:solidFill>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在平行传输线的单位长度上产生的磁通链为</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14:m>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𝛹</m:t>
                        </m:r>
                      </m:e>
                      <m:sub>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m</m:t>
                        </m:r>
                        <m:r>
                          <a:rPr lang="en-US" altLang="zh-CN" sz="1400" b="0" i="1" kern="100" smtClean="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𝛷</m:t>
                        </m:r>
                      </m:e>
                      <m:sub>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m</m:t>
                        </m:r>
                        <m:r>
                          <a:rPr lang="en-US" altLang="zh-CN" sz="1400" b="0" i="1" kern="100" smtClean="0">
                            <a:latin typeface="Cambria Math" panose="02040503050406030204" pitchFamily="18" charset="0"/>
                            <a:ea typeface="宋体" panose="02010600030101010101" pitchFamily="2" charset="-122"/>
                            <a:cs typeface="Times New Roman" panose="02020603050405020304" pitchFamily="18" charset="0"/>
                          </a:rPr>
                          <m:t>2</m:t>
                        </m:r>
                      </m:sub>
                    </m:sSub>
                  </m:oMath>
                </a14:m>
                <a:r>
                  <a:rPr lang="en-US" altLang="zh-CN" sz="1400" dirty="0">
                    <a:ea typeface="宋体" panose="02010600030101010101" pitchFamily="2" charset="-122"/>
                    <a:cs typeface="Times New Roman" panose="02020603050405020304" pitchFamily="18" charset="0"/>
                  </a:rPr>
                  <a:t> </a:t>
                </a:r>
                <a14:m>
                  <m:oMath xmlns:m="http://schemas.openxmlformats.org/officeDocument/2006/math">
                    <m:r>
                      <a:rPr lang="en-US" altLang="zh-CN" sz="1400" i="1">
                        <a:latin typeface="Cambria Math" panose="02040503050406030204" pitchFamily="18" charset="0"/>
                        <a:ea typeface="宋体" panose="02010600030101010101" pitchFamily="2" charset="-122"/>
                        <a:cs typeface="Times New Roman" panose="02020603050405020304" pitchFamily="18" charset="0"/>
                      </a:rPr>
                      <m:t>=2</m:t>
                    </m:r>
                    <m:nary>
                      <m:naryPr>
                        <m:ctrlPr>
                          <a:rPr lang="zh-CN" altLang="zh-CN" sz="1400" i="1">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400" i="1">
                            <a:latin typeface="Cambria Math" panose="02040503050406030204" pitchFamily="18" charset="0"/>
                            <a:ea typeface="宋体" panose="02010600030101010101" pitchFamily="2" charset="-122"/>
                            <a:cs typeface="Times New Roman" panose="02020603050405020304" pitchFamily="18" charset="0"/>
                          </a:rPr>
                          <m:t>2</m:t>
                        </m:r>
                        <m:r>
                          <a:rPr lang="en-US" altLang="zh-CN" sz="1400" i="1">
                            <a:latin typeface="Cambria Math" panose="02040503050406030204" pitchFamily="18" charset="0"/>
                            <a:ea typeface="宋体" panose="02010600030101010101" pitchFamily="2" charset="-122"/>
                          </a:rPr>
                          <m:t>h</m:t>
                        </m:r>
                      </m:sub>
                      <m:sup>
                        <m:r>
                          <a:rPr lang="en-US" altLang="zh-CN" sz="1400" i="1">
                            <a:latin typeface="Cambria Math" panose="02040503050406030204" pitchFamily="18" charset="0"/>
                            <a:ea typeface="宋体" panose="02010600030101010101" pitchFamily="2" charset="-122"/>
                            <a:cs typeface="Times New Roman" panose="02020603050405020304" pitchFamily="18" charset="0"/>
                          </a:rPr>
                          <m:t>𝐷</m:t>
                        </m:r>
                      </m:sup>
                      <m:e>
                        <m:f>
                          <m:fPr>
                            <m:ctrlPr>
                              <a:rPr lang="zh-CN" altLang="zh-CN" sz="1400" i="1">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a:latin typeface="Cambria Math" panose="02040503050406030204" pitchFamily="18" charset="0"/>
                                    <a:ea typeface="宋体" panose="02010600030101010101" pitchFamily="2" charset="-122"/>
                                    <a:cs typeface="Times New Roman" panose="02020603050405020304" pitchFamily="18" charset="0"/>
                                  </a:rPr>
                                  <m:t>0</m:t>
                                </m:r>
                              </m:sub>
                            </m:sSub>
                            <m:sSup>
                              <m:sSupPr>
                                <m:ctrlPr>
                                  <a:rPr lang="zh-CN" altLang="zh-CN" sz="14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a:latin typeface="Cambria Math" panose="02040503050406030204" pitchFamily="18" charset="0"/>
                                    <a:ea typeface="宋体" panose="02010600030101010101" pitchFamily="2" charset="-122"/>
                                    <a:cs typeface="Times New Roman" panose="02020603050405020304" pitchFamily="18" charset="0"/>
                                  </a:rPr>
                                  <m:t>𝐼</m:t>
                                </m:r>
                              </m:e>
                              <m:sup>
                                <m:r>
                                  <a:rPr lang="en-US" altLang="zh-CN" sz="1400" i="1">
                                    <a:latin typeface="Cambria Math" panose="02040503050406030204" pitchFamily="18" charset="0"/>
                                    <a:ea typeface="宋体" panose="02010600030101010101" pitchFamily="2" charset="-122"/>
                                  </a:rPr>
                                  <m:t>′</m:t>
                                </m:r>
                              </m:sup>
                            </m:sSup>
                          </m:num>
                          <m:den>
                            <m:r>
                              <a:rPr lang="en-US" altLang="zh-CN" sz="1400" i="1">
                                <a:latin typeface="Cambria Math" panose="02040503050406030204" pitchFamily="18" charset="0"/>
                                <a:ea typeface="宋体" panose="02010600030101010101" pitchFamily="2" charset="-122"/>
                                <a:cs typeface="Times New Roman" panose="02020603050405020304" pitchFamily="18" charset="0"/>
                              </a:rPr>
                              <m:t>2</m:t>
                            </m:r>
                            <m:r>
                              <m:rPr>
                                <m:sty m:val="p"/>
                              </m:rPr>
                              <a:rPr lang="en-US" altLang="zh-CN" sz="1400">
                                <a:latin typeface="Cambria Math" panose="02040503050406030204" pitchFamily="18" charset="0"/>
                                <a:ea typeface="宋体" panose="02010600030101010101" pitchFamily="2" charset="-122"/>
                              </a:rPr>
                              <m:t>π</m:t>
                            </m:r>
                            <m:r>
                              <a:rPr lang="en-US" altLang="zh-CN" sz="1400" i="1">
                                <a:latin typeface="Cambria Math" panose="02040503050406030204" pitchFamily="18" charset="0"/>
                                <a:ea typeface="宋体" panose="02010600030101010101" pitchFamily="2" charset="-122"/>
                                <a:cs typeface="Times New Roman" panose="02020603050405020304" pitchFamily="18" charset="0"/>
                              </a:rPr>
                              <m:t>𝜌</m:t>
                            </m:r>
                          </m:den>
                        </m:f>
                      </m:e>
                    </m:nary>
                    <m:r>
                      <m:rPr>
                        <m:sty m:val="p"/>
                      </m:rPr>
                      <a:rPr lang="en-US" altLang="zh-CN" sz="1400">
                        <a:latin typeface="Cambria Math" panose="02040503050406030204" pitchFamily="18" charset="0"/>
                        <a:ea typeface="宋体" panose="02010600030101010101" pitchFamily="2" charset="-122"/>
                        <a:cs typeface="Times New Roman" panose="02020603050405020304" pitchFamily="18" charset="0"/>
                      </a:rPr>
                      <m:t>d</m:t>
                    </m:r>
                    <m:r>
                      <a:rPr lang="en-US" altLang="zh-CN" sz="1400" i="1">
                        <a:latin typeface="Cambria Math" panose="02040503050406030204" pitchFamily="18" charset="0"/>
                        <a:ea typeface="宋体" panose="02010600030101010101" pitchFamily="2" charset="-122"/>
                        <a:cs typeface="Times New Roman" panose="02020603050405020304" pitchFamily="18" charset="0"/>
                      </a:rPr>
                      <m:t>𝜌</m:t>
                    </m:r>
                    <m:r>
                      <a:rPr lang="en-US" altLang="zh-CN" sz="1400" i="1">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a:latin typeface="Cambria Math" panose="02040503050406030204" pitchFamily="18" charset="0"/>
                                <a:ea typeface="宋体" panose="02010600030101010101" pitchFamily="2" charset="-122"/>
                                <a:cs typeface="Times New Roman" panose="02020603050405020304" pitchFamily="18" charset="0"/>
                              </a:rPr>
                              <m:t>0</m:t>
                            </m:r>
                          </m:sub>
                        </m:sSub>
                        <m:d>
                          <m:dPr>
                            <m:ctrlPr>
                              <a:rPr lang="zh-CN" altLang="zh-CN" sz="14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a:latin typeface="Cambria Math" panose="02040503050406030204" pitchFamily="18" charset="0"/>
                                    <a:ea typeface="宋体" panose="02010600030101010101" pitchFamily="2" charset="-122"/>
                                    <a:cs typeface="Times New Roman" panose="02020603050405020304" pitchFamily="18" charset="0"/>
                                  </a:rPr>
                                  <m:t>𝑟</m:t>
                                </m:r>
                              </m:sub>
                            </m:sSub>
                            <m:r>
                              <a:rPr lang="en-US" altLang="zh-CN" sz="1400" i="1">
                                <a:latin typeface="Cambria Math" panose="02040503050406030204" pitchFamily="18" charset="0"/>
                                <a:ea typeface="宋体" panose="02010600030101010101" pitchFamily="2" charset="-122"/>
                              </a:rPr>
                              <m:t>−</m:t>
                            </m:r>
                            <m:r>
                              <a:rPr lang="en-US" altLang="zh-CN" sz="1400" i="1">
                                <a:latin typeface="Cambria Math" panose="02040503050406030204" pitchFamily="18" charset="0"/>
                                <a:ea typeface="宋体" panose="02010600030101010101" pitchFamily="2" charset="-122"/>
                                <a:cs typeface="Times New Roman" panose="02020603050405020304" pitchFamily="18" charset="0"/>
                              </a:rPr>
                              <m:t>1</m:t>
                            </m:r>
                          </m:e>
                        </m:d>
                        <m:r>
                          <a:rPr lang="en-US" altLang="zh-CN" sz="1400" i="1">
                            <a:latin typeface="Cambria Math" panose="02040503050406030204" pitchFamily="18" charset="0"/>
                            <a:ea typeface="宋体" panose="02010600030101010101" pitchFamily="2" charset="-122"/>
                            <a:cs typeface="Times New Roman" panose="02020603050405020304" pitchFamily="18" charset="0"/>
                          </a:rPr>
                          <m:t>𝐼</m:t>
                        </m:r>
                      </m:num>
                      <m:den>
                        <m:r>
                          <m:rPr>
                            <m:sty m:val="p"/>
                          </m:rPr>
                          <a:rPr lang="en-US" altLang="zh-CN" sz="1400">
                            <a:latin typeface="Cambria Math" panose="02040503050406030204" pitchFamily="18" charset="0"/>
                            <a:ea typeface="宋体" panose="02010600030101010101" pitchFamily="2" charset="-122"/>
                          </a:rPr>
                          <m:t>π</m:t>
                        </m:r>
                        <m:d>
                          <m:dPr>
                            <m:ctrlPr>
                              <a:rPr lang="zh-CN" altLang="zh-CN" sz="14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a:latin typeface="Cambria Math" panose="02040503050406030204" pitchFamily="18" charset="0"/>
                                    <a:ea typeface="宋体" panose="02010600030101010101" pitchFamily="2" charset="-122"/>
                                    <a:cs typeface="Times New Roman" panose="02020603050405020304" pitchFamily="18" charset="0"/>
                                  </a:rPr>
                                  <m:t>𝑟</m:t>
                                </m:r>
                              </m:sub>
                            </m:sSub>
                            <m:r>
                              <a:rPr lang="en-US" altLang="zh-CN" sz="1400" i="1">
                                <a:latin typeface="Cambria Math" panose="02040503050406030204" pitchFamily="18" charset="0"/>
                                <a:ea typeface="宋体" panose="02010600030101010101" pitchFamily="2" charset="-122"/>
                                <a:cs typeface="Times New Roman" panose="02020603050405020304" pitchFamily="18" charset="0"/>
                              </a:rPr>
                              <m:t>+1</m:t>
                            </m:r>
                          </m:e>
                        </m:d>
                      </m:den>
                    </m:f>
                    <m:func>
                      <m:funcPr>
                        <m:ctrlPr>
                          <a:rPr lang="zh-CN" altLang="zh-CN" sz="1400" i="1">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a:latin typeface="Cambria Math" panose="02040503050406030204" pitchFamily="18" charset="0"/>
                            <a:ea typeface="宋体" panose="02010600030101010101" pitchFamily="2" charset="-122"/>
                            <a:cs typeface="Times New Roman" panose="02020603050405020304" pitchFamily="18" charset="0"/>
                          </a:rPr>
                          <m:t>ln</m:t>
                        </m:r>
                      </m:fName>
                      <m:e>
                        <m:f>
                          <m:fPr>
                            <m:ctrlPr>
                              <a:rPr lang="zh-CN" altLang="zh-CN" sz="1400" i="1">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a:latin typeface="Cambria Math" panose="02040503050406030204" pitchFamily="18" charset="0"/>
                                <a:ea typeface="宋体" panose="02010600030101010101" pitchFamily="2" charset="-122"/>
                                <a:cs typeface="Times New Roman" panose="02020603050405020304" pitchFamily="18" charset="0"/>
                              </a:rPr>
                              <m:t>𝐷</m:t>
                            </m:r>
                          </m:num>
                          <m:den>
                            <m:r>
                              <a:rPr lang="en-US" altLang="zh-CN" sz="1400" i="1">
                                <a:latin typeface="Cambria Math" panose="02040503050406030204" pitchFamily="18" charset="0"/>
                                <a:ea typeface="宋体" panose="02010600030101010101" pitchFamily="2" charset="-122"/>
                                <a:cs typeface="Times New Roman" panose="02020603050405020304" pitchFamily="18" charset="0"/>
                              </a:rPr>
                              <m:t>2</m:t>
                            </m:r>
                            <m:r>
                              <a:rPr lang="en-US" altLang="zh-CN" sz="1400" i="1">
                                <a:latin typeface="Cambria Math" panose="02040503050406030204" pitchFamily="18" charset="0"/>
                                <a:ea typeface="宋体" panose="02010600030101010101" pitchFamily="2" charset="-122"/>
                              </a:rPr>
                              <m:t>h</m:t>
                            </m:r>
                          </m:den>
                        </m:f>
                      </m:e>
                    </m:func>
                  </m:oMath>
                </a14:m>
                <a:endParaRPr lang="en-US"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𝐷</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ad>
                      <m:radPr>
                        <m:degHide m:val="on"/>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h</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𝑑</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e>
                    </m:rad>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。通过平行传输线单位长度的总磁通链为</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𝛹</m:t>
                          </m:r>
                        </m:e>
                        <m:sub>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m</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𝛹</m:t>
                          </m:r>
                        </m:e>
                        <m:sub>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m</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𝛹</m:t>
                          </m:r>
                        </m:e>
                        <m:sub>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m</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𝐼</m:t>
                          </m:r>
                        </m:num>
                        <m:den>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π</m:t>
                          </m:r>
                        </m:den>
                      </m:f>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func>
                            <m:func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ln</m:t>
                              </m:r>
                            </m:fName>
                            <m:e>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𝑑</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𝑎</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𝑎</m:t>
                                  </m:r>
                                </m:den>
                              </m:f>
                            </m:e>
                          </m:func>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𝑟</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num>
                            <m:den>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𝑟</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den>
                          </m:f>
                          <m:func>
                            <m:func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ln</m:t>
                              </m:r>
                            </m:fName>
                            <m:e>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𝐷</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h</m:t>
                                  </m:r>
                                </m:den>
                              </m:f>
                            </m:e>
                          </m:func>
                        </m:e>
                      </m:d>
                    </m:oMath>
                  </m:oMathPara>
                </a14:m>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平行传输线单位长度上的外自感为</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14:m>
                  <m:oMathPara xmlns:m="http://schemas.openxmlformats.org/officeDocument/2006/math">
                    <m:oMathParaPr>
                      <m:jc m:val="centerGroup"/>
                    </m:oMathParaPr>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𝐿</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𝛹</m:t>
                              </m:r>
                            </m:e>
                            <m:sub>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m</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𝛹</m:t>
                              </m:r>
                            </m:e>
                            <m:sub>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m</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𝐼</m:t>
                          </m:r>
                        </m:den>
                      </m:f>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num>
                        <m:den>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π</m:t>
                          </m:r>
                        </m:den>
                      </m:f>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func>
                            <m:func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ln</m:t>
                              </m:r>
                            </m:fName>
                            <m:e>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𝑑</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𝑎</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𝑎</m:t>
                                  </m:r>
                                </m:den>
                              </m:f>
                            </m:e>
                          </m:func>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𝑟</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num>
                            <m:den>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𝑟</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den>
                          </m:f>
                          <m:func>
                            <m:func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ln</m:t>
                              </m:r>
                            </m:fName>
                            <m:e>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𝐷</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h</m:t>
                                  </m:r>
                                </m:den>
                              </m:f>
                            </m:e>
                          </m:func>
                        </m:e>
                      </m:d>
                    </m:oMath>
                  </m:oMathPara>
                </a14:m>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由此可以看出，当</a:t>
                </a:r>
                <a14:m>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𝑟</m:t>
                        </m:r>
                      </m:sub>
                    </m:s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&gt;1</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时，会使自感增加。</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304800">
                  <a:lnSpc>
                    <a:spcPct val="150000"/>
                  </a:lnSpc>
                  <a:spcAft>
                    <a:spcPts val="0"/>
                  </a:spcAft>
                </a:pP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5B7AF114-7D8C-4438-A65E-37761FF94922}"/>
                  </a:ext>
                </a:extLst>
              </p:cNvPr>
              <p:cNvSpPr txBox="1">
                <a:spLocks noRot="1" noChangeAspect="1" noMove="1" noResize="1" noEditPoints="1" noAdjustHandles="1" noChangeArrowheads="1" noChangeShapeType="1" noTextEdit="1"/>
              </p:cNvSpPr>
              <p:nvPr/>
            </p:nvSpPr>
            <p:spPr>
              <a:xfrm>
                <a:off x="527900" y="1309688"/>
                <a:ext cx="7956223" cy="5112682"/>
              </a:xfrm>
              <a:prstGeom prst="rect">
                <a:avLst/>
              </a:prstGeom>
              <a:blipFill>
                <a:blip r:embed="rId3"/>
                <a:stretch>
                  <a:fillRect/>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38</a:t>
            </a:fld>
            <a:endParaRPr lang="zh-CN" dirty="0"/>
          </a:p>
        </p:txBody>
      </p:sp>
      <p:pic>
        <p:nvPicPr>
          <p:cNvPr id="7" name="图片 6">
            <a:extLst>
              <a:ext uri="{FF2B5EF4-FFF2-40B4-BE49-F238E27FC236}">
                <a16:creationId xmlns:a16="http://schemas.microsoft.com/office/drawing/2014/main" id="{BC77CBA2-5A39-4D77-86C7-055FE7E2B48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323240" y="1617324"/>
            <a:ext cx="1292860" cy="1555115"/>
          </a:xfrm>
          <a:prstGeom prst="rect">
            <a:avLst/>
          </a:prstGeom>
          <a:noFill/>
          <a:ln>
            <a:noFill/>
          </a:ln>
        </p:spPr>
      </p:pic>
      <p:cxnSp>
        <p:nvCxnSpPr>
          <p:cNvPr id="9" name="直接箭头连接符 8">
            <a:extLst>
              <a:ext uri="{FF2B5EF4-FFF2-40B4-BE49-F238E27FC236}">
                <a16:creationId xmlns:a16="http://schemas.microsoft.com/office/drawing/2014/main" id="{1A073860-2F2B-4952-B198-02BA0FEE3699}"/>
              </a:ext>
            </a:extLst>
          </p:cNvPr>
          <p:cNvCxnSpPr/>
          <p:nvPr/>
        </p:nvCxnSpPr>
        <p:spPr>
          <a:xfrm flipV="1">
            <a:off x="7969669" y="1300810"/>
            <a:ext cx="0" cy="62564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14EEDBC3-16B4-4ED0-8CBE-DF1F5576E055}"/>
              </a:ext>
            </a:extLst>
          </p:cNvPr>
          <p:cNvCxnSpPr>
            <a:cxnSpLocks/>
          </p:cNvCxnSpPr>
          <p:nvPr/>
        </p:nvCxnSpPr>
        <p:spPr>
          <a:xfrm flipV="1">
            <a:off x="7969669" y="1599568"/>
            <a:ext cx="0" cy="318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1AC4DC0F-1DE5-4F73-86B2-8711650B2489}"/>
              </a:ext>
            </a:extLst>
          </p:cNvPr>
          <p:cNvCxnSpPr>
            <a:cxnSpLocks/>
          </p:cNvCxnSpPr>
          <p:nvPr/>
        </p:nvCxnSpPr>
        <p:spPr>
          <a:xfrm>
            <a:off x="7767961" y="1917576"/>
            <a:ext cx="38174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F1E2006D-D875-49F4-ACE4-B9E60A57FC6B}"/>
                  </a:ext>
                </a:extLst>
              </p:cNvPr>
              <p:cNvSpPr txBox="1"/>
              <p:nvPr/>
            </p:nvSpPr>
            <p:spPr>
              <a:xfrm>
                <a:off x="8029764" y="1220611"/>
                <a:ext cx="239873" cy="1692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100" b="1" i="1" smtClean="0">
                              <a:latin typeface="Cambria Math" panose="02040503050406030204" pitchFamily="18" charset="0"/>
                            </a:rPr>
                          </m:ctrlPr>
                        </m:sSubPr>
                        <m:e>
                          <m:r>
                            <a:rPr lang="en-US" altLang="zh-CN" sz="1100" b="1" i="1" smtClean="0">
                              <a:latin typeface="Cambria Math" panose="02040503050406030204" pitchFamily="18" charset="0"/>
                            </a:rPr>
                            <m:t>𝑩</m:t>
                          </m:r>
                        </m:e>
                        <m:sub>
                          <m:r>
                            <a:rPr lang="en-US" altLang="zh-CN" sz="1100" b="1" i="1" smtClean="0">
                              <a:latin typeface="Cambria Math" panose="02040503050406030204" pitchFamily="18" charset="0"/>
                            </a:rPr>
                            <m:t>𝟏</m:t>
                          </m:r>
                        </m:sub>
                      </m:sSub>
                    </m:oMath>
                  </m:oMathPara>
                </a14:m>
                <a:endParaRPr lang="zh-CN" altLang="en-US" b="1" dirty="0"/>
              </a:p>
            </p:txBody>
          </p:sp>
        </mc:Choice>
        <mc:Fallback xmlns="">
          <p:sp>
            <p:nvSpPr>
              <p:cNvPr id="20" name="文本框 19">
                <a:extLst>
                  <a:ext uri="{FF2B5EF4-FFF2-40B4-BE49-F238E27FC236}">
                    <a16:creationId xmlns:a16="http://schemas.microsoft.com/office/drawing/2014/main" id="{F1E2006D-D875-49F4-ACE4-B9E60A57FC6B}"/>
                  </a:ext>
                </a:extLst>
              </p:cNvPr>
              <p:cNvSpPr txBox="1">
                <a:spLocks noRot="1" noChangeAspect="1" noMove="1" noResize="1" noEditPoints="1" noAdjustHandles="1" noChangeArrowheads="1" noChangeShapeType="1" noTextEdit="1"/>
              </p:cNvSpPr>
              <p:nvPr/>
            </p:nvSpPr>
            <p:spPr>
              <a:xfrm>
                <a:off x="8029764" y="1220611"/>
                <a:ext cx="239873" cy="169277"/>
              </a:xfrm>
              <a:prstGeom prst="rect">
                <a:avLst/>
              </a:prstGeom>
              <a:blipFill>
                <a:blip r:embed="rId5"/>
                <a:stretch>
                  <a:fillRect l="-5000"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3E5C71A2-C27F-41BA-8F01-946C0D6C60D1}"/>
                  </a:ext>
                </a:extLst>
              </p:cNvPr>
              <p:cNvSpPr txBox="1"/>
              <p:nvPr/>
            </p:nvSpPr>
            <p:spPr>
              <a:xfrm>
                <a:off x="8017270" y="1514652"/>
                <a:ext cx="239873" cy="1692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100" b="1" i="1" smtClean="0">
                              <a:latin typeface="Cambria Math" panose="02040503050406030204" pitchFamily="18" charset="0"/>
                            </a:rPr>
                          </m:ctrlPr>
                        </m:sSubPr>
                        <m:e>
                          <m:r>
                            <a:rPr lang="en-US" altLang="zh-CN" sz="1100" b="1" i="1" smtClean="0">
                              <a:latin typeface="Cambria Math" panose="02040503050406030204" pitchFamily="18" charset="0"/>
                            </a:rPr>
                            <m:t>𝑩</m:t>
                          </m:r>
                        </m:e>
                        <m:sub>
                          <m:r>
                            <a:rPr lang="en-US" altLang="zh-CN" sz="1100" b="1" i="1" smtClean="0">
                              <a:latin typeface="Cambria Math" panose="02040503050406030204" pitchFamily="18" charset="0"/>
                            </a:rPr>
                            <m:t>𝟐</m:t>
                          </m:r>
                        </m:sub>
                      </m:sSub>
                    </m:oMath>
                  </m:oMathPara>
                </a14:m>
                <a:endParaRPr lang="zh-CN" altLang="en-US" b="1" dirty="0"/>
              </a:p>
            </p:txBody>
          </p:sp>
        </mc:Choice>
        <mc:Fallback xmlns="">
          <p:sp>
            <p:nvSpPr>
              <p:cNvPr id="21" name="文本框 20">
                <a:extLst>
                  <a:ext uri="{FF2B5EF4-FFF2-40B4-BE49-F238E27FC236}">
                    <a16:creationId xmlns:a16="http://schemas.microsoft.com/office/drawing/2014/main" id="{3E5C71A2-C27F-41BA-8F01-946C0D6C60D1}"/>
                  </a:ext>
                </a:extLst>
              </p:cNvPr>
              <p:cNvSpPr txBox="1">
                <a:spLocks noRot="1" noChangeAspect="1" noMove="1" noResize="1" noEditPoints="1" noAdjustHandles="1" noChangeArrowheads="1" noChangeShapeType="1" noTextEdit="1"/>
              </p:cNvSpPr>
              <p:nvPr/>
            </p:nvSpPr>
            <p:spPr>
              <a:xfrm>
                <a:off x="8017270" y="1514652"/>
                <a:ext cx="239873" cy="169277"/>
              </a:xfrm>
              <a:prstGeom prst="rect">
                <a:avLst/>
              </a:prstGeom>
              <a:blipFill>
                <a:blip r:embed="rId6"/>
                <a:stretch>
                  <a:fillRect l="-5000"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20D85A58-07F0-45AC-AFFC-DC8823FE94BB}"/>
                  </a:ext>
                </a:extLst>
              </p:cNvPr>
              <p:cNvSpPr txBox="1"/>
              <p:nvPr/>
            </p:nvSpPr>
            <p:spPr>
              <a:xfrm>
                <a:off x="7813182" y="1917576"/>
                <a:ext cx="16536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1200" i="1" smtClean="0">
                          <a:solidFill>
                            <a:srgbClr val="C00000"/>
                          </a:solidFill>
                          <a:latin typeface="Cambria Math" panose="02040503050406030204" pitchFamily="18" charset="0"/>
                        </a:rPr>
                        <m:t>𝜌</m:t>
                      </m:r>
                    </m:oMath>
                  </m:oMathPara>
                </a14:m>
                <a:endParaRPr lang="zh-CN" altLang="en-US" sz="1200" dirty="0">
                  <a:solidFill>
                    <a:srgbClr val="C00000"/>
                  </a:solidFill>
                </a:endParaRPr>
              </a:p>
            </p:txBody>
          </p:sp>
        </mc:Choice>
        <mc:Fallback xmlns="">
          <p:sp>
            <p:nvSpPr>
              <p:cNvPr id="22" name="文本框 21">
                <a:extLst>
                  <a:ext uri="{FF2B5EF4-FFF2-40B4-BE49-F238E27FC236}">
                    <a16:creationId xmlns:a16="http://schemas.microsoft.com/office/drawing/2014/main" id="{20D85A58-07F0-45AC-AFFC-DC8823FE94BB}"/>
                  </a:ext>
                </a:extLst>
              </p:cNvPr>
              <p:cNvSpPr txBox="1">
                <a:spLocks noRot="1" noChangeAspect="1" noMove="1" noResize="1" noEditPoints="1" noAdjustHandles="1" noChangeArrowheads="1" noChangeShapeType="1" noTextEdit="1"/>
              </p:cNvSpPr>
              <p:nvPr/>
            </p:nvSpPr>
            <p:spPr>
              <a:xfrm>
                <a:off x="7813182" y="1917576"/>
                <a:ext cx="165365" cy="184666"/>
              </a:xfrm>
              <a:prstGeom prst="rect">
                <a:avLst/>
              </a:prstGeom>
              <a:blipFill>
                <a:blip r:embed="rId7"/>
                <a:stretch>
                  <a:fillRect l="-11111" r="-7407" b="-30000"/>
                </a:stretch>
              </a:blipFill>
            </p:spPr>
            <p:txBody>
              <a:bodyPr/>
              <a:lstStyle/>
              <a:p>
                <a:r>
                  <a:rPr lang="zh-CN" altLang="en-US">
                    <a:noFill/>
                  </a:rPr>
                  <a:t> </a:t>
                </a:r>
              </a:p>
            </p:txBody>
          </p:sp>
        </mc:Fallback>
      </mc:AlternateContent>
      <p:sp>
        <p:nvSpPr>
          <p:cNvPr id="23" name="矩形 22">
            <a:extLst>
              <a:ext uri="{FF2B5EF4-FFF2-40B4-BE49-F238E27FC236}">
                <a16:creationId xmlns:a16="http://schemas.microsoft.com/office/drawing/2014/main" id="{FEB490ED-01A9-4EE5-8E25-11AB899754E9}"/>
              </a:ext>
            </a:extLst>
          </p:cNvPr>
          <p:cNvSpPr/>
          <p:nvPr/>
        </p:nvSpPr>
        <p:spPr>
          <a:xfrm>
            <a:off x="7951913" y="1890942"/>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1CE9B658-0DF7-4DA5-BB4C-059159B07B82}"/>
              </a:ext>
            </a:extLst>
          </p:cNvPr>
          <p:cNvSpPr/>
          <p:nvPr/>
        </p:nvSpPr>
        <p:spPr>
          <a:xfrm>
            <a:off x="3036163" y="2102242"/>
            <a:ext cx="1292860" cy="694224"/>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左大括号 24">
            <a:extLst>
              <a:ext uri="{FF2B5EF4-FFF2-40B4-BE49-F238E27FC236}">
                <a16:creationId xmlns:a16="http://schemas.microsoft.com/office/drawing/2014/main" id="{6B493A7C-0CD7-4A42-B8FE-8EB0F9A9126F}"/>
              </a:ext>
            </a:extLst>
          </p:cNvPr>
          <p:cNvSpPr/>
          <p:nvPr/>
        </p:nvSpPr>
        <p:spPr>
          <a:xfrm rot="16200000">
            <a:off x="7888909" y="1890876"/>
            <a:ext cx="108164" cy="161560"/>
          </a:xfrm>
          <a:prstGeom prst="leftBrace">
            <a:avLst>
              <a:gd name="adj1" fmla="val 8333"/>
              <a:gd name="adj2" fmla="val 48028"/>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E4B33ABE-8990-44DA-BA02-E955C7CE1EE4}"/>
              </a:ext>
            </a:extLst>
          </p:cNvPr>
          <p:cNvSpPr/>
          <p:nvPr/>
        </p:nvSpPr>
        <p:spPr>
          <a:xfrm>
            <a:off x="2602637" y="2101956"/>
            <a:ext cx="371382" cy="694224"/>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2" name="矩形 31">
                <a:extLst>
                  <a:ext uri="{FF2B5EF4-FFF2-40B4-BE49-F238E27FC236}">
                    <a16:creationId xmlns:a16="http://schemas.microsoft.com/office/drawing/2014/main" id="{B471C222-9446-4F00-AD12-8D65EBA0C167}"/>
                  </a:ext>
                </a:extLst>
              </p:cNvPr>
              <p:cNvSpPr/>
              <p:nvPr/>
            </p:nvSpPr>
            <p:spPr>
              <a:xfrm>
                <a:off x="7323240" y="2532888"/>
                <a:ext cx="1219054" cy="7107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a:fld id="{825F15A7-03F4-43D7-82C5-3E23DA2F108C}" type="mathplaceholder">
                        <a:rPr lang="zh-CN" altLang="en-US" i="1" smtClean="0">
                          <a:latin typeface="Cambria Math" panose="02040503050406030204" pitchFamily="18" charset="0"/>
                        </a:rPr>
                        <a:t>在此处键入公式。</a:t>
                      </a:fld>
                    </m:oMath>
                  </m:oMathPara>
                </a14:m>
                <a:endParaRPr lang="zh-CN" altLang="en-US" dirty="0"/>
              </a:p>
            </p:txBody>
          </p:sp>
        </mc:Choice>
        <mc:Fallback xmlns="">
          <p:sp>
            <p:nvSpPr>
              <p:cNvPr id="32" name="矩形 31">
                <a:extLst>
                  <a:ext uri="{FF2B5EF4-FFF2-40B4-BE49-F238E27FC236}">
                    <a16:creationId xmlns:a16="http://schemas.microsoft.com/office/drawing/2014/main" id="{B471C222-9446-4F00-AD12-8D65EBA0C167}"/>
                  </a:ext>
                </a:extLst>
              </p:cNvPr>
              <p:cNvSpPr>
                <a:spLocks noRot="1" noChangeAspect="1" noMove="1" noResize="1" noEditPoints="1" noAdjustHandles="1" noChangeArrowheads="1" noChangeShapeType="1" noTextEdit="1"/>
              </p:cNvSpPr>
              <p:nvPr/>
            </p:nvSpPr>
            <p:spPr>
              <a:xfrm>
                <a:off x="7323240" y="2532888"/>
                <a:ext cx="1219054" cy="710729"/>
              </a:xfrm>
              <a:prstGeom prst="rect">
                <a:avLst/>
              </a:prstGeom>
              <a:blipFill>
                <a:blip r:embed="rId8"/>
                <a:stretch>
                  <a:fillRect l="-39000" r="-30000"/>
                </a:stretch>
              </a:blipFill>
              <a:ln>
                <a:noFill/>
              </a:ln>
            </p:spPr>
            <p:txBody>
              <a:bodyPr/>
              <a:lstStyle/>
              <a:p>
                <a:r>
                  <a:rPr lang="zh-CN" altLang="en-US">
                    <a:noFill/>
                  </a:rPr>
                  <a:t> </a:t>
                </a:r>
              </a:p>
            </p:txBody>
          </p:sp>
        </mc:Fallback>
      </mc:AlternateContent>
      <p:grpSp>
        <p:nvGrpSpPr>
          <p:cNvPr id="31" name="组合 30">
            <a:extLst>
              <a:ext uri="{FF2B5EF4-FFF2-40B4-BE49-F238E27FC236}">
                <a16:creationId xmlns:a16="http://schemas.microsoft.com/office/drawing/2014/main" id="{236AF279-D36D-4C27-ACB8-93EB24328BCA}"/>
              </a:ext>
            </a:extLst>
          </p:cNvPr>
          <p:cNvGrpSpPr/>
          <p:nvPr/>
        </p:nvGrpSpPr>
        <p:grpSpPr>
          <a:xfrm>
            <a:off x="6504630" y="2874697"/>
            <a:ext cx="2311816" cy="2843817"/>
            <a:chOff x="7249434" y="3703317"/>
            <a:chExt cx="1292860" cy="1555115"/>
          </a:xfrm>
        </p:grpSpPr>
        <p:pic>
          <p:nvPicPr>
            <p:cNvPr id="28" name="图片 27">
              <a:extLst>
                <a:ext uri="{FF2B5EF4-FFF2-40B4-BE49-F238E27FC236}">
                  <a16:creationId xmlns:a16="http://schemas.microsoft.com/office/drawing/2014/main" id="{59CA421F-6573-44A8-9D30-AB5A85AB5FE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249434" y="3703317"/>
              <a:ext cx="1292860" cy="1555115"/>
            </a:xfrm>
            <a:prstGeom prst="rect">
              <a:avLst/>
            </a:prstGeom>
            <a:noFill/>
            <a:ln>
              <a:noFill/>
            </a:ln>
          </p:spPr>
        </p:pic>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E02302A1-5DCD-4B28-BF72-BB6766B8BA16}"/>
                    </a:ext>
                  </a:extLst>
                </p:cNvPr>
                <p:cNvSpPr txBox="1"/>
                <p:nvPr/>
              </p:nvSpPr>
              <p:spPr>
                <a:xfrm>
                  <a:off x="7819799" y="4862924"/>
                  <a:ext cx="405408" cy="26928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3200" i="1" smtClean="0">
                            <a:latin typeface="Cambria Math" panose="02040503050406030204" pitchFamily="18" charset="0"/>
                          </a:rPr>
                          <m:t>⨂</m:t>
                        </m:r>
                      </m:oMath>
                    </m:oMathPara>
                  </a14:m>
                  <a:endParaRPr lang="zh-CN" altLang="en-US" sz="3200" dirty="0"/>
                </a:p>
              </p:txBody>
            </p:sp>
          </mc:Choice>
          <mc:Fallback xmlns="">
            <p:sp>
              <p:nvSpPr>
                <p:cNvPr id="30" name="文本框 29">
                  <a:extLst>
                    <a:ext uri="{FF2B5EF4-FFF2-40B4-BE49-F238E27FC236}">
                      <a16:creationId xmlns:a16="http://schemas.microsoft.com/office/drawing/2014/main" id="{E02302A1-5DCD-4B28-BF72-BB6766B8BA16}"/>
                    </a:ext>
                  </a:extLst>
                </p:cNvPr>
                <p:cNvSpPr txBox="1">
                  <a:spLocks noRot="1" noChangeAspect="1" noMove="1" noResize="1" noEditPoints="1" noAdjustHandles="1" noChangeArrowheads="1" noChangeShapeType="1" noTextEdit="1"/>
                </p:cNvSpPr>
                <p:nvPr/>
              </p:nvSpPr>
              <p:spPr>
                <a:xfrm>
                  <a:off x="7819799" y="4862924"/>
                  <a:ext cx="405408" cy="269288"/>
                </a:xfrm>
                <a:prstGeom prst="rect">
                  <a:avLst/>
                </a:prstGeom>
                <a:blipFill>
                  <a:blip r:embed="rId9"/>
                  <a:stretch>
                    <a:fillRect/>
                  </a:stretch>
                </a:blipFill>
              </p:spPr>
              <p:txBody>
                <a:bodyPr/>
                <a:lstStyle/>
                <a:p>
                  <a:r>
                    <a:rPr lang="zh-CN" altLang="en-US">
                      <a:noFill/>
                    </a:rPr>
                    <a:t> </a:t>
                  </a:r>
                </a:p>
              </p:txBody>
            </p:sp>
          </mc:Fallback>
        </mc:AlternateContent>
      </p:grpSp>
      <p:cxnSp>
        <p:nvCxnSpPr>
          <p:cNvPr id="44" name="直接箭头连接符 43">
            <a:extLst>
              <a:ext uri="{FF2B5EF4-FFF2-40B4-BE49-F238E27FC236}">
                <a16:creationId xmlns:a16="http://schemas.microsoft.com/office/drawing/2014/main" id="{8F205458-1B27-4FA1-9DE9-961F357333B2}"/>
              </a:ext>
            </a:extLst>
          </p:cNvPr>
          <p:cNvCxnSpPr>
            <a:cxnSpLocks/>
          </p:cNvCxnSpPr>
          <p:nvPr/>
        </p:nvCxnSpPr>
        <p:spPr>
          <a:xfrm flipV="1">
            <a:off x="7253056" y="3399876"/>
            <a:ext cx="66582" cy="185570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55B063BE-0976-4918-BF2A-9BE0DF299013}"/>
                  </a:ext>
                </a:extLst>
              </p:cNvPr>
              <p:cNvSpPr txBox="1"/>
              <p:nvPr/>
            </p:nvSpPr>
            <p:spPr>
              <a:xfrm>
                <a:off x="6933143" y="3892475"/>
                <a:ext cx="3758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00B050"/>
                          </a:solidFill>
                          <a:latin typeface="Cambria Math" panose="02040503050406030204" pitchFamily="18" charset="0"/>
                        </a:rPr>
                        <m:t>2</m:t>
                      </m:r>
                      <m:r>
                        <a:rPr lang="en-US" altLang="zh-CN" i="1">
                          <a:solidFill>
                            <a:srgbClr val="00B050"/>
                          </a:solidFill>
                          <a:latin typeface="Cambria Math" panose="02040503050406030204" pitchFamily="18" charset="0"/>
                        </a:rPr>
                        <m:t>h</m:t>
                      </m:r>
                    </m:oMath>
                  </m:oMathPara>
                </a14:m>
                <a:endParaRPr lang="zh-CN" altLang="en-US" i="1" dirty="0">
                  <a:solidFill>
                    <a:srgbClr val="00B050"/>
                  </a:solidFill>
                </a:endParaRPr>
              </a:p>
            </p:txBody>
          </p:sp>
        </mc:Choice>
        <mc:Fallback xmlns="">
          <p:sp>
            <p:nvSpPr>
              <p:cNvPr id="49" name="文本框 48">
                <a:extLst>
                  <a:ext uri="{FF2B5EF4-FFF2-40B4-BE49-F238E27FC236}">
                    <a16:creationId xmlns:a16="http://schemas.microsoft.com/office/drawing/2014/main" id="{55B063BE-0976-4918-BF2A-9BE0DF299013}"/>
                  </a:ext>
                </a:extLst>
              </p:cNvPr>
              <p:cNvSpPr txBox="1">
                <a:spLocks noRot="1" noChangeAspect="1" noMove="1" noResize="1" noEditPoints="1" noAdjustHandles="1" noChangeArrowheads="1" noChangeShapeType="1" noTextEdit="1"/>
              </p:cNvSpPr>
              <p:nvPr/>
            </p:nvSpPr>
            <p:spPr>
              <a:xfrm>
                <a:off x="6933143" y="3892475"/>
                <a:ext cx="375872" cy="276999"/>
              </a:xfrm>
              <a:prstGeom prst="rect">
                <a:avLst/>
              </a:prstGeom>
              <a:blipFill>
                <a:blip r:embed="rId10"/>
                <a:stretch>
                  <a:fillRect l="-4839" r="-6452" b="-13333"/>
                </a:stretch>
              </a:blipFill>
            </p:spPr>
            <p:txBody>
              <a:bodyPr/>
              <a:lstStyle/>
              <a:p>
                <a:r>
                  <a:rPr lang="zh-CN" altLang="en-US">
                    <a:noFill/>
                  </a:rPr>
                  <a:t> </a:t>
                </a:r>
              </a:p>
            </p:txBody>
          </p:sp>
        </mc:Fallback>
      </mc:AlternateContent>
      <p:cxnSp>
        <p:nvCxnSpPr>
          <p:cNvPr id="51" name="直接箭头连接符 50">
            <a:extLst>
              <a:ext uri="{FF2B5EF4-FFF2-40B4-BE49-F238E27FC236}">
                <a16:creationId xmlns:a16="http://schemas.microsoft.com/office/drawing/2014/main" id="{D97CD1FB-218B-4D8D-8842-DFB9E38399FC}"/>
              </a:ext>
            </a:extLst>
          </p:cNvPr>
          <p:cNvCxnSpPr/>
          <p:nvPr/>
        </p:nvCxnSpPr>
        <p:spPr>
          <a:xfrm flipV="1">
            <a:off x="7253056" y="3399876"/>
            <a:ext cx="679711" cy="1841599"/>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0E561340-A0EF-4227-9F87-3AA99559CA12}"/>
                  </a:ext>
                </a:extLst>
              </p:cNvPr>
              <p:cNvSpPr txBox="1"/>
              <p:nvPr/>
            </p:nvSpPr>
            <p:spPr>
              <a:xfrm>
                <a:off x="7737528" y="3935750"/>
                <a:ext cx="2824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1557AE"/>
                          </a:solidFill>
                          <a:latin typeface="Cambria Math" panose="02040503050406030204" pitchFamily="18" charset="0"/>
                        </a:rPr>
                        <m:t>𝐷</m:t>
                      </m:r>
                    </m:oMath>
                  </m:oMathPara>
                </a14:m>
                <a:endParaRPr lang="zh-CN" altLang="en-US" dirty="0">
                  <a:solidFill>
                    <a:srgbClr val="1557AE"/>
                  </a:solidFill>
                </a:endParaRPr>
              </a:p>
            </p:txBody>
          </p:sp>
        </mc:Choice>
        <mc:Fallback xmlns="">
          <p:sp>
            <p:nvSpPr>
              <p:cNvPr id="52" name="文本框 51">
                <a:extLst>
                  <a:ext uri="{FF2B5EF4-FFF2-40B4-BE49-F238E27FC236}">
                    <a16:creationId xmlns:a16="http://schemas.microsoft.com/office/drawing/2014/main" id="{0E561340-A0EF-4227-9F87-3AA99559CA12}"/>
                  </a:ext>
                </a:extLst>
              </p:cNvPr>
              <p:cNvSpPr txBox="1">
                <a:spLocks noRot="1" noChangeAspect="1" noMove="1" noResize="1" noEditPoints="1" noAdjustHandles="1" noChangeArrowheads="1" noChangeShapeType="1" noTextEdit="1"/>
              </p:cNvSpPr>
              <p:nvPr/>
            </p:nvSpPr>
            <p:spPr>
              <a:xfrm>
                <a:off x="7737528" y="3935750"/>
                <a:ext cx="282449" cy="276999"/>
              </a:xfrm>
              <a:prstGeom prst="rect">
                <a:avLst/>
              </a:prstGeom>
              <a:blipFill>
                <a:blip r:embed="rId11"/>
                <a:stretch>
                  <a:fillRect l="-8511" r="-4255" b="-11111"/>
                </a:stretch>
              </a:blipFill>
            </p:spPr>
            <p:txBody>
              <a:bodyPr/>
              <a:lstStyle/>
              <a:p>
                <a:r>
                  <a:rPr lang="zh-CN" altLang="en-US">
                    <a:noFill/>
                  </a:rPr>
                  <a:t> </a:t>
                </a:r>
              </a:p>
            </p:txBody>
          </p:sp>
        </mc:Fallback>
      </mc:AlternateContent>
      <p:grpSp>
        <p:nvGrpSpPr>
          <p:cNvPr id="53" name="组合 52">
            <a:extLst>
              <a:ext uri="{FF2B5EF4-FFF2-40B4-BE49-F238E27FC236}">
                <a16:creationId xmlns:a16="http://schemas.microsoft.com/office/drawing/2014/main" id="{756BF79C-7BAD-4265-98D7-96F8DC975C03}"/>
              </a:ext>
            </a:extLst>
          </p:cNvPr>
          <p:cNvGrpSpPr/>
          <p:nvPr/>
        </p:nvGrpSpPr>
        <p:grpSpPr>
          <a:xfrm>
            <a:off x="6058562" y="839468"/>
            <a:ext cx="2757884" cy="1801732"/>
            <a:chOff x="1787121" y="1358283"/>
            <a:chExt cx="5569758" cy="3593591"/>
          </a:xfrm>
        </p:grpSpPr>
        <p:pic>
          <p:nvPicPr>
            <p:cNvPr id="54" name="图片 53">
              <a:extLst>
                <a:ext uri="{FF2B5EF4-FFF2-40B4-BE49-F238E27FC236}">
                  <a16:creationId xmlns:a16="http://schemas.microsoft.com/office/drawing/2014/main" id="{D5E09DDE-C520-43D6-BB16-DE95F15616E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787121" y="1358283"/>
              <a:ext cx="5569758" cy="35935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55" name="组合 54">
              <a:extLst>
                <a:ext uri="{FF2B5EF4-FFF2-40B4-BE49-F238E27FC236}">
                  <a16:creationId xmlns:a16="http://schemas.microsoft.com/office/drawing/2014/main" id="{888F7E71-A83F-43CB-9676-AAAF78CBC672}"/>
                </a:ext>
              </a:extLst>
            </p:cNvPr>
            <p:cNvGrpSpPr/>
            <p:nvPr/>
          </p:nvGrpSpPr>
          <p:grpSpPr>
            <a:xfrm>
              <a:off x="2299317" y="1555072"/>
              <a:ext cx="4591235" cy="1950498"/>
              <a:chOff x="2299317" y="1555072"/>
              <a:chExt cx="4591235" cy="1950498"/>
            </a:xfrm>
          </p:grpSpPr>
          <p:grpSp>
            <p:nvGrpSpPr>
              <p:cNvPr id="66" name="组合 65">
                <a:extLst>
                  <a:ext uri="{FF2B5EF4-FFF2-40B4-BE49-F238E27FC236}">
                    <a16:creationId xmlns:a16="http://schemas.microsoft.com/office/drawing/2014/main" id="{F180A617-80CB-4F3B-B3E4-EBC4C24A3F89}"/>
                  </a:ext>
                </a:extLst>
              </p:cNvPr>
              <p:cNvGrpSpPr/>
              <p:nvPr/>
            </p:nvGrpSpPr>
            <p:grpSpPr>
              <a:xfrm>
                <a:off x="2299317" y="1555072"/>
                <a:ext cx="4591235" cy="1765177"/>
                <a:chOff x="2299317" y="1555072"/>
                <a:chExt cx="4591235" cy="1765177"/>
              </a:xfrm>
            </p:grpSpPr>
            <p:cxnSp>
              <p:nvCxnSpPr>
                <p:cNvPr id="70" name="直接连接符 69">
                  <a:extLst>
                    <a:ext uri="{FF2B5EF4-FFF2-40B4-BE49-F238E27FC236}">
                      <a16:creationId xmlns:a16="http://schemas.microsoft.com/office/drawing/2014/main" id="{F727234E-EE02-43D0-A45B-75264D554EF1}"/>
                    </a:ext>
                  </a:extLst>
                </p:cNvPr>
                <p:cNvCxnSpPr>
                  <a:cxnSpLocks/>
                </p:cNvCxnSpPr>
                <p:nvPr/>
              </p:nvCxnSpPr>
              <p:spPr>
                <a:xfrm>
                  <a:off x="5390226" y="1555072"/>
                  <a:ext cx="1500326" cy="176443"/>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02D224AE-EA06-4FBE-A28B-CA12D47C9541}"/>
                    </a:ext>
                  </a:extLst>
                </p:cNvPr>
                <p:cNvCxnSpPr/>
                <p:nvPr/>
              </p:nvCxnSpPr>
              <p:spPr>
                <a:xfrm flipV="1">
                  <a:off x="2299317" y="1555072"/>
                  <a:ext cx="3090909" cy="176517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grpSp>
          <p:grpSp>
            <p:nvGrpSpPr>
              <p:cNvPr id="67" name="组合 66">
                <a:extLst>
                  <a:ext uri="{FF2B5EF4-FFF2-40B4-BE49-F238E27FC236}">
                    <a16:creationId xmlns:a16="http://schemas.microsoft.com/office/drawing/2014/main" id="{F95F14EC-A7D2-45CB-8896-3A63218BE17B}"/>
                  </a:ext>
                </a:extLst>
              </p:cNvPr>
              <p:cNvGrpSpPr/>
              <p:nvPr/>
            </p:nvGrpSpPr>
            <p:grpSpPr>
              <a:xfrm>
                <a:off x="2299317" y="1740393"/>
                <a:ext cx="4591235" cy="1765177"/>
                <a:chOff x="2299317" y="1740393"/>
                <a:chExt cx="4591235" cy="1765177"/>
              </a:xfrm>
            </p:grpSpPr>
            <p:cxnSp>
              <p:nvCxnSpPr>
                <p:cNvPr id="68" name="直接连接符 67">
                  <a:extLst>
                    <a:ext uri="{FF2B5EF4-FFF2-40B4-BE49-F238E27FC236}">
                      <a16:creationId xmlns:a16="http://schemas.microsoft.com/office/drawing/2014/main" id="{9AC03B6D-A6C0-4608-841C-D08DBBA04458}"/>
                    </a:ext>
                  </a:extLst>
                </p:cNvPr>
                <p:cNvCxnSpPr>
                  <a:cxnSpLocks/>
                </p:cNvCxnSpPr>
                <p:nvPr/>
              </p:nvCxnSpPr>
              <p:spPr>
                <a:xfrm>
                  <a:off x="2299317" y="3320249"/>
                  <a:ext cx="1500326" cy="176443"/>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A0D83BD1-9FE8-4FE6-80ED-57EE63029C3F}"/>
                    </a:ext>
                  </a:extLst>
                </p:cNvPr>
                <p:cNvCxnSpPr/>
                <p:nvPr/>
              </p:nvCxnSpPr>
              <p:spPr>
                <a:xfrm flipV="1">
                  <a:off x="3799643" y="1740393"/>
                  <a:ext cx="3090909" cy="176517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56" name="直接箭头连接符 55">
              <a:extLst>
                <a:ext uri="{FF2B5EF4-FFF2-40B4-BE49-F238E27FC236}">
                  <a16:creationId xmlns:a16="http://schemas.microsoft.com/office/drawing/2014/main" id="{5ABAA557-D3D6-42ED-81F4-B08D8113E323}"/>
                </a:ext>
              </a:extLst>
            </p:cNvPr>
            <p:cNvCxnSpPr>
              <a:cxnSpLocks/>
            </p:cNvCxnSpPr>
            <p:nvPr/>
          </p:nvCxnSpPr>
          <p:spPr>
            <a:xfrm flipH="1">
              <a:off x="3301996" y="2338990"/>
              <a:ext cx="737344" cy="39671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3425C366-760C-4ABF-BA31-46C6B68E8229}"/>
                </a:ext>
              </a:extLst>
            </p:cNvPr>
            <p:cNvCxnSpPr>
              <a:cxnSpLocks/>
            </p:cNvCxnSpPr>
            <p:nvPr/>
          </p:nvCxnSpPr>
          <p:spPr>
            <a:xfrm flipV="1">
              <a:off x="4536987" y="2570780"/>
              <a:ext cx="891715" cy="5116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E34BC7B6-5917-4FC6-9477-53E0114837A5}"/>
                </a:ext>
              </a:extLst>
            </p:cNvPr>
            <p:cNvCxnSpPr>
              <a:cxnSpLocks/>
            </p:cNvCxnSpPr>
            <p:nvPr/>
          </p:nvCxnSpPr>
          <p:spPr>
            <a:xfrm flipH="1">
              <a:off x="3476099" y="3690891"/>
              <a:ext cx="767427" cy="43523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文本框 58">
                  <a:extLst>
                    <a:ext uri="{FF2B5EF4-FFF2-40B4-BE49-F238E27FC236}">
                      <a16:creationId xmlns:a16="http://schemas.microsoft.com/office/drawing/2014/main" id="{4BB961C1-AD0C-4501-AD70-0967596FEBCF}"/>
                    </a:ext>
                  </a:extLst>
                </p:cNvPr>
                <p:cNvSpPr txBox="1"/>
                <p:nvPr/>
              </p:nvSpPr>
              <p:spPr>
                <a:xfrm>
                  <a:off x="3476099" y="2260350"/>
                  <a:ext cx="21089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𝐼</m:t>
                        </m:r>
                      </m:oMath>
                    </m:oMathPara>
                  </a14:m>
                  <a:endParaRPr lang="zh-CN" altLang="en-US" dirty="0"/>
                </a:p>
              </p:txBody>
            </p:sp>
          </mc:Choice>
          <mc:Fallback xmlns="">
            <p:sp>
              <p:nvSpPr>
                <p:cNvPr id="59" name="文本框 58">
                  <a:extLst>
                    <a:ext uri="{FF2B5EF4-FFF2-40B4-BE49-F238E27FC236}">
                      <a16:creationId xmlns:a16="http://schemas.microsoft.com/office/drawing/2014/main" id="{4BB961C1-AD0C-4501-AD70-0967596FEBCF}"/>
                    </a:ext>
                  </a:extLst>
                </p:cNvPr>
                <p:cNvSpPr txBox="1">
                  <a:spLocks noRot="1" noChangeAspect="1" noMove="1" noResize="1" noEditPoints="1" noAdjustHandles="1" noChangeArrowheads="1" noChangeShapeType="1" noTextEdit="1"/>
                </p:cNvSpPr>
                <p:nvPr/>
              </p:nvSpPr>
              <p:spPr>
                <a:xfrm>
                  <a:off x="3476099" y="2260350"/>
                  <a:ext cx="210891" cy="276999"/>
                </a:xfrm>
                <a:prstGeom prst="rect">
                  <a:avLst/>
                </a:prstGeom>
                <a:blipFill>
                  <a:blip r:embed="rId13"/>
                  <a:stretch>
                    <a:fillRect l="-70588" r="-70588" b="-1173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673AA87A-B1A1-494B-A5BB-3165D5F8FFBF}"/>
                    </a:ext>
                  </a:extLst>
                </p:cNvPr>
                <p:cNvSpPr txBox="1"/>
                <p:nvPr/>
              </p:nvSpPr>
              <p:spPr>
                <a:xfrm>
                  <a:off x="4831128" y="2537349"/>
                  <a:ext cx="21089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𝐼</m:t>
                        </m:r>
                      </m:oMath>
                    </m:oMathPara>
                  </a14:m>
                  <a:endParaRPr lang="zh-CN" altLang="en-US" dirty="0"/>
                </a:p>
              </p:txBody>
            </p:sp>
          </mc:Choice>
          <mc:Fallback xmlns="">
            <p:sp>
              <p:nvSpPr>
                <p:cNvPr id="60" name="文本框 59">
                  <a:extLst>
                    <a:ext uri="{FF2B5EF4-FFF2-40B4-BE49-F238E27FC236}">
                      <a16:creationId xmlns:a16="http://schemas.microsoft.com/office/drawing/2014/main" id="{673AA87A-B1A1-494B-A5BB-3165D5F8FFBF}"/>
                    </a:ext>
                  </a:extLst>
                </p:cNvPr>
                <p:cNvSpPr txBox="1">
                  <a:spLocks noRot="1" noChangeAspect="1" noMove="1" noResize="1" noEditPoints="1" noAdjustHandles="1" noChangeArrowheads="1" noChangeShapeType="1" noTextEdit="1"/>
                </p:cNvSpPr>
                <p:nvPr/>
              </p:nvSpPr>
              <p:spPr>
                <a:xfrm>
                  <a:off x="4831128" y="2537349"/>
                  <a:ext cx="210891" cy="276999"/>
                </a:xfrm>
                <a:prstGeom prst="rect">
                  <a:avLst/>
                </a:prstGeom>
                <a:blipFill>
                  <a:blip r:embed="rId14"/>
                  <a:stretch>
                    <a:fillRect l="-70588" r="-70588" b="-12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文本框 22">
                  <a:extLst>
                    <a:ext uri="{FF2B5EF4-FFF2-40B4-BE49-F238E27FC236}">
                      <a16:creationId xmlns:a16="http://schemas.microsoft.com/office/drawing/2014/main" id="{2C8C82D9-233B-4756-82FE-8B46CB10F9EB}"/>
                    </a:ext>
                  </a:extLst>
                </p:cNvPr>
                <p:cNvSpPr txBox="1"/>
                <p:nvPr/>
              </p:nvSpPr>
              <p:spPr>
                <a:xfrm>
                  <a:off x="3564286" y="3621901"/>
                  <a:ext cx="262892" cy="276999"/>
                </a:xfrm>
                <a:prstGeom prst="rect">
                  <a:avLst/>
                </a:prstGeom>
                <a:noFill/>
              </p:spPr>
              <p:txBody>
                <a:bodyPr wrap="square" lIns="0" tIns="0" rIns="0" bIns="0" rtlCol="0">
                  <a:spAutoFit/>
                </a:bodyPr>
                <a:lstStyle>
                  <a:defPPr>
                    <a:defRPr lang="zh-CN"/>
                  </a:defPPr>
                  <a:lvl1pPr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1pPr>
                  <a:lvl2pPr marL="457200"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2pPr>
                  <a:lvl3pPr marL="914400"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3pPr>
                  <a:lvl4pPr marL="1371600"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4pPr>
                  <a:lvl5pPr marL="1828800"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5pPr>
                  <a:lvl6pPr marL="2286000" algn="l" defTabSz="914400" rtl="0" eaLnBrk="1" latinLnBrk="0" hangingPunct="1">
                    <a:defRPr kern="1200">
                      <a:solidFill>
                        <a:schemeClr val="tx1"/>
                      </a:solidFill>
                      <a:latin typeface="黑体" panose="02010609060101010101" pitchFamily="49" charset="-122"/>
                      <a:ea typeface="黑体" panose="02010609060101010101" pitchFamily="49" charset="-122"/>
                      <a:cs typeface="+mn-cs"/>
                    </a:defRPr>
                  </a:lvl6pPr>
                  <a:lvl7pPr marL="2743200" algn="l" defTabSz="914400" rtl="0" eaLnBrk="1" latinLnBrk="0" hangingPunct="1">
                    <a:defRPr kern="1200">
                      <a:solidFill>
                        <a:schemeClr val="tx1"/>
                      </a:solidFill>
                      <a:latin typeface="黑体" panose="02010609060101010101" pitchFamily="49" charset="-122"/>
                      <a:ea typeface="黑体" panose="02010609060101010101" pitchFamily="49" charset="-122"/>
                      <a:cs typeface="+mn-cs"/>
                    </a:defRPr>
                  </a:lvl7pPr>
                  <a:lvl8pPr marL="3200400" algn="l" defTabSz="914400" rtl="0" eaLnBrk="1" latinLnBrk="0" hangingPunct="1">
                    <a:defRPr kern="1200">
                      <a:solidFill>
                        <a:schemeClr val="tx1"/>
                      </a:solidFill>
                      <a:latin typeface="黑体" panose="02010609060101010101" pitchFamily="49" charset="-122"/>
                      <a:ea typeface="黑体" panose="02010609060101010101" pitchFamily="49" charset="-122"/>
                      <a:cs typeface="+mn-cs"/>
                    </a:defRPr>
                  </a:lvl8pPr>
                  <a:lvl9pPr marL="3657600" algn="l" defTabSz="914400" rtl="0" eaLnBrk="1" latinLnBrk="0" hangingPunct="1">
                    <a:defRPr kern="1200">
                      <a:solidFill>
                        <a:schemeClr val="tx1"/>
                      </a:solidFill>
                      <a:latin typeface="黑体" panose="02010609060101010101" pitchFamily="49" charset="-122"/>
                      <a:ea typeface="黑体" panose="02010609060101010101" pitchFamily="49" charset="-122"/>
                      <a:cs typeface="+mn-cs"/>
                    </a:defRPr>
                  </a:lvl9p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𝐼</m:t>
                        </m:r>
                        <m:r>
                          <a:rPr lang="en-US" altLang="zh-CN" b="0" i="1" smtClean="0">
                            <a:latin typeface="Cambria Math" panose="02040503050406030204" pitchFamily="18" charset="0"/>
                          </a:rPr>
                          <m:t>′</m:t>
                        </m:r>
                      </m:oMath>
                    </m:oMathPara>
                  </a14:m>
                  <a:endParaRPr lang="zh-CN" altLang="en-US" dirty="0"/>
                </a:p>
              </p:txBody>
            </p:sp>
          </mc:Choice>
          <mc:Fallback xmlns="">
            <p:sp>
              <p:nvSpPr>
                <p:cNvPr id="61" name="文本框 22">
                  <a:extLst>
                    <a:ext uri="{FF2B5EF4-FFF2-40B4-BE49-F238E27FC236}">
                      <a16:creationId xmlns:a16="http://schemas.microsoft.com/office/drawing/2014/main" id="{2C8C82D9-233B-4756-82FE-8B46CB10F9EB}"/>
                    </a:ext>
                  </a:extLst>
                </p:cNvPr>
                <p:cNvSpPr txBox="1">
                  <a:spLocks noRot="1" noChangeAspect="1" noMove="1" noResize="1" noEditPoints="1" noAdjustHandles="1" noChangeArrowheads="1" noChangeShapeType="1" noTextEdit="1"/>
                </p:cNvSpPr>
                <p:nvPr/>
              </p:nvSpPr>
              <p:spPr>
                <a:xfrm>
                  <a:off x="3564286" y="3621901"/>
                  <a:ext cx="262892" cy="276999"/>
                </a:xfrm>
                <a:prstGeom prst="rect">
                  <a:avLst/>
                </a:prstGeom>
                <a:blipFill>
                  <a:blip r:embed="rId15"/>
                  <a:stretch>
                    <a:fillRect l="-68182" r="-77273" b="-126087"/>
                  </a:stretch>
                </a:blipFill>
              </p:spPr>
              <p:txBody>
                <a:bodyPr/>
                <a:lstStyle/>
                <a:p>
                  <a:r>
                    <a:rPr lang="zh-CN" altLang="en-US">
                      <a:noFill/>
                    </a:rPr>
                    <a:t> </a:t>
                  </a:r>
                </a:p>
              </p:txBody>
            </p:sp>
          </mc:Fallback>
        </mc:AlternateContent>
        <p:cxnSp>
          <p:nvCxnSpPr>
            <p:cNvPr id="62" name="直接连接符 61">
              <a:extLst>
                <a:ext uri="{FF2B5EF4-FFF2-40B4-BE49-F238E27FC236}">
                  <a16:creationId xmlns:a16="http://schemas.microsoft.com/office/drawing/2014/main" id="{A3F4E2CF-512D-442A-85B6-11B829FB0001}"/>
                </a:ext>
              </a:extLst>
            </p:cNvPr>
            <p:cNvCxnSpPr>
              <a:cxnSpLocks/>
            </p:cNvCxnSpPr>
            <p:nvPr/>
          </p:nvCxnSpPr>
          <p:spPr>
            <a:xfrm>
              <a:off x="2299317" y="3320249"/>
              <a:ext cx="35512" cy="1447058"/>
            </a:xfrm>
            <a:prstGeom prst="line">
              <a:avLst/>
            </a:prstGeom>
            <a:ln>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文本框 62">
                  <a:extLst>
                    <a:ext uri="{FF2B5EF4-FFF2-40B4-BE49-F238E27FC236}">
                      <a16:creationId xmlns:a16="http://schemas.microsoft.com/office/drawing/2014/main" id="{01BF1C9C-A2DF-4FD4-8A7E-06D1C04908A0}"/>
                    </a:ext>
                  </a:extLst>
                </p:cNvPr>
                <p:cNvSpPr txBox="1"/>
                <p:nvPr/>
              </p:nvSpPr>
              <p:spPr>
                <a:xfrm>
                  <a:off x="1941203" y="3849129"/>
                  <a:ext cx="37587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2</m:t>
                        </m:r>
                        <m:r>
                          <a:rPr lang="en-US" altLang="zh-CN" b="0" i="1" smtClean="0">
                            <a:latin typeface="Cambria Math" panose="02040503050406030204" pitchFamily="18" charset="0"/>
                          </a:rPr>
                          <m:t>h</m:t>
                        </m:r>
                      </m:oMath>
                    </m:oMathPara>
                  </a14:m>
                  <a:endParaRPr lang="zh-CN" altLang="en-US" dirty="0"/>
                </a:p>
              </p:txBody>
            </p:sp>
          </mc:Choice>
          <mc:Fallback xmlns="">
            <p:sp>
              <p:nvSpPr>
                <p:cNvPr id="63" name="文本框 62">
                  <a:extLst>
                    <a:ext uri="{FF2B5EF4-FFF2-40B4-BE49-F238E27FC236}">
                      <a16:creationId xmlns:a16="http://schemas.microsoft.com/office/drawing/2014/main" id="{01BF1C9C-A2DF-4FD4-8A7E-06D1C04908A0}"/>
                    </a:ext>
                  </a:extLst>
                </p:cNvPr>
                <p:cNvSpPr txBox="1">
                  <a:spLocks noRot="1" noChangeAspect="1" noMove="1" noResize="1" noEditPoints="1" noAdjustHandles="1" noChangeArrowheads="1" noChangeShapeType="1" noTextEdit="1"/>
                </p:cNvSpPr>
                <p:nvPr/>
              </p:nvSpPr>
              <p:spPr>
                <a:xfrm>
                  <a:off x="1941203" y="3849129"/>
                  <a:ext cx="375872" cy="276999"/>
                </a:xfrm>
                <a:prstGeom prst="rect">
                  <a:avLst/>
                </a:prstGeom>
                <a:blipFill>
                  <a:blip r:embed="rId16"/>
                  <a:stretch>
                    <a:fillRect l="-45161" r="-80645" b="-131818"/>
                  </a:stretch>
                </a:blipFill>
              </p:spPr>
              <p:txBody>
                <a:bodyPr/>
                <a:lstStyle/>
                <a:p>
                  <a:r>
                    <a:rPr lang="zh-CN" altLang="en-US">
                      <a:noFill/>
                    </a:rPr>
                    <a:t> </a:t>
                  </a:r>
                </a:p>
              </p:txBody>
            </p:sp>
          </mc:Fallback>
        </mc:AlternateContent>
        <p:cxnSp>
          <p:nvCxnSpPr>
            <p:cNvPr id="64" name="直接箭头连接符 63">
              <a:extLst>
                <a:ext uri="{FF2B5EF4-FFF2-40B4-BE49-F238E27FC236}">
                  <a16:creationId xmlns:a16="http://schemas.microsoft.com/office/drawing/2014/main" id="{6D16005F-CAC6-42AC-B73A-5CBC3B9BC756}"/>
                </a:ext>
              </a:extLst>
            </p:cNvPr>
            <p:cNvCxnSpPr>
              <a:cxnSpLocks/>
            </p:cNvCxnSpPr>
            <p:nvPr/>
          </p:nvCxnSpPr>
          <p:spPr>
            <a:xfrm flipV="1">
              <a:off x="4708165" y="3790856"/>
              <a:ext cx="891715" cy="5116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文本框 22">
                  <a:extLst>
                    <a:ext uri="{FF2B5EF4-FFF2-40B4-BE49-F238E27FC236}">
                      <a16:creationId xmlns:a16="http://schemas.microsoft.com/office/drawing/2014/main" id="{F1066452-0F42-43C9-A89A-6A455B1DD9CB}"/>
                    </a:ext>
                  </a:extLst>
                </p:cNvPr>
                <p:cNvSpPr txBox="1"/>
                <p:nvPr/>
              </p:nvSpPr>
              <p:spPr>
                <a:xfrm>
                  <a:off x="5022576" y="3690982"/>
                  <a:ext cx="262892" cy="276999"/>
                </a:xfrm>
                <a:prstGeom prst="rect">
                  <a:avLst/>
                </a:prstGeom>
                <a:noFill/>
              </p:spPr>
              <p:txBody>
                <a:bodyPr wrap="square" lIns="0" tIns="0" rIns="0" bIns="0" rtlCol="0">
                  <a:spAutoFit/>
                </a:bodyPr>
                <a:lstStyle>
                  <a:defPPr>
                    <a:defRPr lang="zh-CN"/>
                  </a:defPPr>
                  <a:lvl1pPr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1pPr>
                  <a:lvl2pPr marL="457200"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2pPr>
                  <a:lvl3pPr marL="914400"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3pPr>
                  <a:lvl4pPr marL="1371600"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4pPr>
                  <a:lvl5pPr marL="1828800"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5pPr>
                  <a:lvl6pPr marL="2286000" algn="l" defTabSz="914400" rtl="0" eaLnBrk="1" latinLnBrk="0" hangingPunct="1">
                    <a:defRPr kern="1200">
                      <a:solidFill>
                        <a:schemeClr val="tx1"/>
                      </a:solidFill>
                      <a:latin typeface="黑体" panose="02010609060101010101" pitchFamily="49" charset="-122"/>
                      <a:ea typeface="黑体" panose="02010609060101010101" pitchFamily="49" charset="-122"/>
                      <a:cs typeface="+mn-cs"/>
                    </a:defRPr>
                  </a:lvl6pPr>
                  <a:lvl7pPr marL="2743200" algn="l" defTabSz="914400" rtl="0" eaLnBrk="1" latinLnBrk="0" hangingPunct="1">
                    <a:defRPr kern="1200">
                      <a:solidFill>
                        <a:schemeClr val="tx1"/>
                      </a:solidFill>
                      <a:latin typeface="黑体" panose="02010609060101010101" pitchFamily="49" charset="-122"/>
                      <a:ea typeface="黑体" panose="02010609060101010101" pitchFamily="49" charset="-122"/>
                      <a:cs typeface="+mn-cs"/>
                    </a:defRPr>
                  </a:lvl7pPr>
                  <a:lvl8pPr marL="3200400" algn="l" defTabSz="914400" rtl="0" eaLnBrk="1" latinLnBrk="0" hangingPunct="1">
                    <a:defRPr kern="1200">
                      <a:solidFill>
                        <a:schemeClr val="tx1"/>
                      </a:solidFill>
                      <a:latin typeface="黑体" panose="02010609060101010101" pitchFamily="49" charset="-122"/>
                      <a:ea typeface="黑体" panose="02010609060101010101" pitchFamily="49" charset="-122"/>
                      <a:cs typeface="+mn-cs"/>
                    </a:defRPr>
                  </a:lvl8pPr>
                  <a:lvl9pPr marL="3657600" algn="l" defTabSz="914400" rtl="0" eaLnBrk="1" latinLnBrk="0" hangingPunct="1">
                    <a:defRPr kern="1200">
                      <a:solidFill>
                        <a:schemeClr val="tx1"/>
                      </a:solidFill>
                      <a:latin typeface="黑体" panose="02010609060101010101" pitchFamily="49" charset="-122"/>
                      <a:ea typeface="黑体" panose="02010609060101010101" pitchFamily="49" charset="-122"/>
                      <a:cs typeface="+mn-cs"/>
                    </a:defRPr>
                  </a:lvl9p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𝐼</m:t>
                        </m:r>
                        <m:r>
                          <a:rPr lang="en-US" altLang="zh-CN" b="0" i="1" smtClean="0">
                            <a:latin typeface="Cambria Math" panose="02040503050406030204" pitchFamily="18" charset="0"/>
                          </a:rPr>
                          <m:t>′</m:t>
                        </m:r>
                      </m:oMath>
                    </m:oMathPara>
                  </a14:m>
                  <a:endParaRPr lang="zh-CN" altLang="en-US" dirty="0"/>
                </a:p>
              </p:txBody>
            </p:sp>
          </mc:Choice>
          <mc:Fallback xmlns="">
            <p:sp>
              <p:nvSpPr>
                <p:cNvPr id="65" name="文本框 22">
                  <a:extLst>
                    <a:ext uri="{FF2B5EF4-FFF2-40B4-BE49-F238E27FC236}">
                      <a16:creationId xmlns:a16="http://schemas.microsoft.com/office/drawing/2014/main" id="{F1066452-0F42-43C9-A89A-6A455B1DD9CB}"/>
                    </a:ext>
                  </a:extLst>
                </p:cNvPr>
                <p:cNvSpPr txBox="1">
                  <a:spLocks noRot="1" noChangeAspect="1" noMove="1" noResize="1" noEditPoints="1" noAdjustHandles="1" noChangeArrowheads="1" noChangeShapeType="1" noTextEdit="1"/>
                </p:cNvSpPr>
                <p:nvPr/>
              </p:nvSpPr>
              <p:spPr>
                <a:xfrm>
                  <a:off x="5022576" y="3690982"/>
                  <a:ext cx="262892" cy="276999"/>
                </a:xfrm>
                <a:prstGeom prst="rect">
                  <a:avLst/>
                </a:prstGeom>
                <a:blipFill>
                  <a:blip r:embed="rId17"/>
                  <a:stretch>
                    <a:fillRect l="-71429" r="-85714" b="-136364"/>
                  </a:stretch>
                </a:blipFill>
              </p:spPr>
              <p:txBody>
                <a:bodyPr/>
                <a:lstStyle/>
                <a:p>
                  <a:r>
                    <a:rPr lang="zh-CN" altLang="en-US">
                      <a:noFill/>
                    </a:rPr>
                    <a:t> </a:t>
                  </a:r>
                </a:p>
              </p:txBody>
            </p:sp>
          </mc:Fallback>
        </mc:AlternateContent>
      </p:grpSp>
      <p:grpSp>
        <p:nvGrpSpPr>
          <p:cNvPr id="82" name="组合 81">
            <a:extLst>
              <a:ext uri="{FF2B5EF4-FFF2-40B4-BE49-F238E27FC236}">
                <a16:creationId xmlns:a16="http://schemas.microsoft.com/office/drawing/2014/main" id="{52BCBDB0-D13B-4049-A4F3-8A0E0EA61E0C}"/>
              </a:ext>
            </a:extLst>
          </p:cNvPr>
          <p:cNvGrpSpPr/>
          <p:nvPr/>
        </p:nvGrpSpPr>
        <p:grpSpPr>
          <a:xfrm>
            <a:off x="5671047" y="3446057"/>
            <a:ext cx="3372100" cy="3313927"/>
            <a:chOff x="5671047" y="3446057"/>
            <a:chExt cx="3372100" cy="3313927"/>
          </a:xfrm>
        </p:grpSpPr>
        <p:sp>
          <p:nvSpPr>
            <p:cNvPr id="38" name="椭圆 37">
              <a:extLst>
                <a:ext uri="{FF2B5EF4-FFF2-40B4-BE49-F238E27FC236}">
                  <a16:creationId xmlns:a16="http://schemas.microsoft.com/office/drawing/2014/main" id="{25B9BEDD-5443-4507-906C-7AEB1B85C671}"/>
                </a:ext>
              </a:extLst>
            </p:cNvPr>
            <p:cNvSpPr/>
            <p:nvPr/>
          </p:nvSpPr>
          <p:spPr>
            <a:xfrm>
              <a:off x="5671047" y="3446057"/>
              <a:ext cx="3304386" cy="3313927"/>
            </a:xfrm>
            <a:prstGeom prst="ellipse">
              <a:avLst/>
            </a:prstGeom>
            <a:noFill/>
            <a:ln w="1905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3" name="直接连接符 72">
              <a:extLst>
                <a:ext uri="{FF2B5EF4-FFF2-40B4-BE49-F238E27FC236}">
                  <a16:creationId xmlns:a16="http://schemas.microsoft.com/office/drawing/2014/main" id="{CB7D0AF8-76F6-44EA-B4B2-C2B1DE954E78}"/>
                </a:ext>
              </a:extLst>
            </p:cNvPr>
            <p:cNvCxnSpPr>
              <a:cxnSpLocks/>
            </p:cNvCxnSpPr>
            <p:nvPr/>
          </p:nvCxnSpPr>
          <p:spPr>
            <a:xfrm flipH="1">
              <a:off x="8886548" y="4811697"/>
              <a:ext cx="88886" cy="18355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52939DDA-B23E-4B21-82C5-C861E86BCEA6}"/>
                </a:ext>
              </a:extLst>
            </p:cNvPr>
            <p:cNvCxnSpPr/>
            <p:nvPr/>
          </p:nvCxnSpPr>
          <p:spPr>
            <a:xfrm>
              <a:off x="8954479" y="4818004"/>
              <a:ext cx="88668" cy="174679"/>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83" name="组合 82">
            <a:extLst>
              <a:ext uri="{FF2B5EF4-FFF2-40B4-BE49-F238E27FC236}">
                <a16:creationId xmlns:a16="http://schemas.microsoft.com/office/drawing/2014/main" id="{AE8F86BB-EA83-4558-A4B7-0636FAE11928}"/>
              </a:ext>
            </a:extLst>
          </p:cNvPr>
          <p:cNvGrpSpPr/>
          <p:nvPr/>
        </p:nvGrpSpPr>
        <p:grpSpPr>
          <a:xfrm>
            <a:off x="5495277" y="3283111"/>
            <a:ext cx="3655926" cy="3646409"/>
            <a:chOff x="5495277" y="3283111"/>
            <a:chExt cx="3655926" cy="3646409"/>
          </a:xfrm>
        </p:grpSpPr>
        <p:sp>
          <p:nvSpPr>
            <p:cNvPr id="39" name="椭圆 38">
              <a:extLst>
                <a:ext uri="{FF2B5EF4-FFF2-40B4-BE49-F238E27FC236}">
                  <a16:creationId xmlns:a16="http://schemas.microsoft.com/office/drawing/2014/main" id="{86D07386-9856-4B61-99F7-A9A577E88FF4}"/>
                </a:ext>
              </a:extLst>
            </p:cNvPr>
            <p:cNvSpPr/>
            <p:nvPr/>
          </p:nvSpPr>
          <p:spPr>
            <a:xfrm>
              <a:off x="5495277" y="3283111"/>
              <a:ext cx="3648723" cy="3646409"/>
            </a:xfrm>
            <a:prstGeom prst="ellipse">
              <a:avLst/>
            </a:prstGeom>
            <a:noFill/>
            <a:ln w="19050">
              <a:solidFill>
                <a:srgbClr val="1557AE"/>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a:extLst>
                <a:ext uri="{FF2B5EF4-FFF2-40B4-BE49-F238E27FC236}">
                  <a16:creationId xmlns:a16="http://schemas.microsoft.com/office/drawing/2014/main" id="{C293EBC1-9F5E-468E-8FA8-FFBB4A5B6CF3}"/>
                </a:ext>
              </a:extLst>
            </p:cNvPr>
            <p:cNvCxnSpPr>
              <a:cxnSpLocks/>
            </p:cNvCxnSpPr>
            <p:nvPr/>
          </p:nvCxnSpPr>
          <p:spPr>
            <a:xfrm flipH="1">
              <a:off x="8964847" y="4392656"/>
              <a:ext cx="73518" cy="1633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944A411A-6883-428F-9177-C88B9D0528BE}"/>
                </a:ext>
              </a:extLst>
            </p:cNvPr>
            <p:cNvCxnSpPr>
              <a:cxnSpLocks/>
            </p:cNvCxnSpPr>
            <p:nvPr/>
          </p:nvCxnSpPr>
          <p:spPr>
            <a:xfrm>
              <a:off x="9017410" y="4398963"/>
              <a:ext cx="133793" cy="112721"/>
            </a:xfrm>
            <a:prstGeom prst="line">
              <a:avLst/>
            </a:prstGeom>
            <a:ln w="1905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97622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20"/>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9"/>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21"/>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1"/>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 grpId="1"/>
      <p:bldP spid="21" grpId="0"/>
      <p:bldP spid="21" grpId="1"/>
      <p:bldP spid="22" grpId="0"/>
      <p:bldP spid="23" grpId="0" animBg="1"/>
      <p:bldP spid="24" grpId="0" animBg="1"/>
      <p:bldP spid="25" grpId="0" animBg="1"/>
      <p:bldP spid="27" grpId="0" animBg="1"/>
      <p:bldP spid="32" grpId="0" animBg="1"/>
      <p:bldP spid="49" grpId="0"/>
      <p:bldP spid="5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四、镜像法</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电感</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磁场能量与力</a:t>
            </a:r>
          </a:p>
        </p:txBody>
      </p:sp>
      <p:sp>
        <p:nvSpPr>
          <p:cNvPr id="4" name="文本框 3">
            <a:extLst>
              <a:ext uri="{FF2B5EF4-FFF2-40B4-BE49-F238E27FC236}">
                <a16:creationId xmlns:a16="http://schemas.microsoft.com/office/drawing/2014/main" id="{F75FB7F1-7F3F-40BC-BC07-BC5A572A635A}"/>
              </a:ext>
            </a:extLst>
          </p:cNvPr>
          <p:cNvSpPr txBox="1"/>
          <p:nvPr/>
        </p:nvSpPr>
        <p:spPr>
          <a:xfrm>
            <a:off x="968490" y="1002052"/>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rPr>
              <a:t>（二）例题分析</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7AF114-7D8C-4438-A65E-37761FF94922}"/>
                  </a:ext>
                </a:extLst>
              </p:cNvPr>
              <p:cNvSpPr txBox="1"/>
              <p:nvPr/>
            </p:nvSpPr>
            <p:spPr>
              <a:xfrm>
                <a:off x="527900" y="1309688"/>
                <a:ext cx="7956223" cy="4801058"/>
              </a:xfrm>
              <a:prstGeom prst="rect">
                <a:avLst/>
              </a:prstGeom>
              <a:noFill/>
            </p:spPr>
            <p:txBody>
              <a:bodyPr wrap="square" rtlCol="0">
                <a:spAutoFit/>
              </a:bodyPr>
              <a:lstStyle/>
              <a:p>
                <a:pPr indent="457200">
                  <a:lnSpc>
                    <a:spcPct val="150000"/>
                  </a:lnSpc>
                  <a:spcAft>
                    <a:spcPts val="0"/>
                  </a:spcAft>
                </a:pPr>
                <a:r>
                  <a:rPr lang="en-US" altLang="zh-CN" sz="1400" b="1" kern="100" dirty="0">
                    <a:latin typeface="Times New Roman" panose="02020603050405020304" pitchFamily="18" charset="0"/>
                    <a:ea typeface="宋体" panose="02010600030101010101" pitchFamily="2" charset="-122"/>
                    <a:cs typeface="Times New Roman" panose="02020603050405020304" pitchFamily="18" charset="0"/>
                  </a:rPr>
                  <a:t>3-7-2+3-8-2 </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有一横截面为正方形的铁磁镯环，均匀绕有</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500</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匝导线，镯环内外半径分别为</a:t>
                </a:r>
                <a14:m>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𝑅</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=6 </m:t>
                    </m:r>
                  </m:oMath>
                </a14:m>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cm</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𝑅</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=7 </m:t>
                    </m:r>
                  </m:oMath>
                </a14:m>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cm</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，高</a:t>
                </a:r>
                <a14:m>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h</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 </m:t>
                    </m:r>
                  </m:oMath>
                </a14:m>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cm</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=800</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，求线圈的自感系数。若镯环线圈中通以电流</a:t>
                </a:r>
                <a14:m>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𝐼</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 </m:t>
                    </m:r>
                  </m:oMath>
                </a14:m>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A</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，求磁场能量。（</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P125</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P132</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b="1" kern="100" dirty="0">
                    <a:cs typeface="Times New Roman" panose="02020603050405020304" pitchFamily="18" charset="0"/>
                  </a:rPr>
                  <a:t>解</a:t>
                </a:r>
                <a:r>
                  <a:rPr lang="zh-CN" altLang="zh-CN" sz="1400" kern="100" dirty="0">
                    <a:latin typeface="等线" panose="02010600030101010101" pitchFamily="2" charset="-122"/>
                    <a:ea typeface="Times New Roman" panose="02020603050405020304" pitchFamily="18" charset="0"/>
                    <a:cs typeface="Times New Roman" panose="02020603050405020304" pitchFamily="18" charset="0"/>
                  </a:rPr>
                  <a:t> </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）求自感系数</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由于对称性，可以以镯环中心为圆心，作圆形安培环路。</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当</a:t>
                </a:r>
                <a14:m>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&lt;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𝑅</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时，内部没有电流，故</a:t>
                </a:r>
                <a14:m>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𝐻</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当</a:t>
                </a:r>
                <a14:m>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&gt;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𝑅</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时，同样</a:t>
                </a:r>
                <a14:m>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𝐻</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当</a:t>
                </a:r>
                <a14:m>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𝑅</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𝑅</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时</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spcAft>
                    <a:spcPts val="0"/>
                  </a:spcAft>
                </a:pPr>
                <a14:m>
                  <m:oMathPara xmlns:m="http://schemas.openxmlformats.org/officeDocument/2006/math">
                    <m:oMathParaPr>
                      <m:jc m:val="centerGroup"/>
                    </m:oMathParaPr>
                    <m:oMath xmlns:m="http://schemas.openxmlformats.org/officeDocument/2006/math">
                      <m:m>
                        <m:mPr>
                          <m:mcs>
                            <m:mc>
                              <m:mcPr>
                                <m:count m:val="1"/>
                                <m:mcJc m:val="center"/>
                              </m:mcPr>
                            </m:mc>
                          </m:mcs>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mPr>
                        <m:mr>
                          <m:e>
                            <m:nary>
                              <m:naryPr>
                                <m:chr m:val="∮"/>
                                <m:supHide m:val="on"/>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𝑙</m:t>
                                </m:r>
                              </m:sub>
                              <m:sup/>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𝑯</m:t>
                                </m:r>
                              </m:e>
                            </m:nary>
                            <m:r>
                              <a:rPr lang="zh-CN" altLang="zh-CN" sz="1400" i="1" kern="100">
                                <a:latin typeface="Cambria Math" panose="02040503050406030204" pitchFamily="18" charset="0"/>
                                <a:ea typeface="MS Gothic" panose="020B0609070205080204" pitchFamily="49" charset="-128"/>
                                <a:cs typeface="MS Gothic" panose="020B0609070205080204" pitchFamily="49" charset="-128"/>
                              </a:rPr>
                              <m:t>⋅</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d</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𝑙</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𝑁𝐼</m:t>
                            </m:r>
                          </m:e>
                        </m:mr>
                        <m:m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𝐻</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𝑁𝐼</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r>
                                  <m:rPr>
                                    <m:sty m:val="p"/>
                                  </m:rPr>
                                  <a:rPr lang="en-US" altLang="zh-CN" sz="1400" i="0" kern="100">
                                    <a:latin typeface="Cambria Math" panose="02040503050406030204" pitchFamily="18" charset="0"/>
                                    <a:ea typeface="宋体" panose="02010600030101010101" pitchFamily="2" charset="-122"/>
                                    <a:cs typeface="Times New Roman" panose="02020603050405020304" pitchFamily="18" charset="0"/>
                                  </a:rPr>
                                  <m:t>π</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den>
                            </m:f>
                          </m:e>
                        </m:mr>
                      </m:m>
                    </m:oMath>
                  </m:oMathPara>
                </a14:m>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方向沿圆形回路的切线方向。故磁感应强度为</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14:m>
                  <m:oMathPara xmlns:m="http://schemas.openxmlformats.org/officeDocument/2006/math">
                    <m:oMathParaPr>
                      <m:jc m:val="centerGroup"/>
                    </m:oMathParaPr>
                    <m:oMath xmlns:m="http://schemas.openxmlformats.org/officeDocument/2006/math">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𝑩</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𝑁𝐼</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π</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den>
                      </m:f>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𝝓</m:t>
                          </m:r>
                        </m:sub>
                      </m:sSub>
                    </m:oMath>
                  </m:oMathPara>
                </a14:m>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304800">
                  <a:lnSpc>
                    <a:spcPct val="150000"/>
                  </a:lnSpc>
                  <a:spcAft>
                    <a:spcPts val="0"/>
                  </a:spcAft>
                </a:pP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5B7AF114-7D8C-4438-A65E-37761FF94922}"/>
                  </a:ext>
                </a:extLst>
              </p:cNvPr>
              <p:cNvSpPr txBox="1">
                <a:spLocks noRot="1" noChangeAspect="1" noMove="1" noResize="1" noEditPoints="1" noAdjustHandles="1" noChangeArrowheads="1" noChangeShapeType="1" noTextEdit="1"/>
              </p:cNvSpPr>
              <p:nvPr/>
            </p:nvSpPr>
            <p:spPr>
              <a:xfrm>
                <a:off x="527900" y="1309688"/>
                <a:ext cx="7956223" cy="4801058"/>
              </a:xfrm>
              <a:prstGeom prst="rect">
                <a:avLst/>
              </a:prstGeom>
              <a:blipFill>
                <a:blip r:embed="rId3"/>
                <a:stretch>
                  <a:fillRect l="-230"/>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39</a:t>
            </a:fld>
            <a:endParaRPr lang="zh-CN" dirty="0"/>
          </a:p>
        </p:txBody>
      </p:sp>
      <p:pic>
        <p:nvPicPr>
          <p:cNvPr id="7" name="图片 6">
            <a:extLst>
              <a:ext uri="{FF2B5EF4-FFF2-40B4-BE49-F238E27FC236}">
                <a16:creationId xmlns:a16="http://schemas.microsoft.com/office/drawing/2014/main" id="{383452AC-DDA5-42D9-9A65-C0AB40DD2E8B}"/>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61626" y="2354888"/>
            <a:ext cx="1738995" cy="1560163"/>
          </a:xfrm>
          <a:prstGeom prst="rect">
            <a:avLst/>
          </a:prstGeom>
          <a:noFill/>
        </p:spPr>
      </p:pic>
      <p:pic>
        <p:nvPicPr>
          <p:cNvPr id="8" name="图片 7">
            <a:extLst>
              <a:ext uri="{FF2B5EF4-FFF2-40B4-BE49-F238E27FC236}">
                <a16:creationId xmlns:a16="http://schemas.microsoft.com/office/drawing/2014/main" id="{ED153070-1416-43DA-BFF9-33A1CF8C1E09}"/>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51696" y="4332705"/>
            <a:ext cx="1373715" cy="1360387"/>
          </a:xfrm>
          <a:prstGeom prst="rect">
            <a:avLst/>
          </a:prstGeom>
          <a:noFill/>
        </p:spPr>
      </p:pic>
      <p:sp>
        <p:nvSpPr>
          <p:cNvPr id="9" name="矩形 8">
            <a:extLst>
              <a:ext uri="{FF2B5EF4-FFF2-40B4-BE49-F238E27FC236}">
                <a16:creationId xmlns:a16="http://schemas.microsoft.com/office/drawing/2014/main" id="{D159F667-67AC-4E32-9896-C8FA56E5F8D4}"/>
              </a:ext>
            </a:extLst>
          </p:cNvPr>
          <p:cNvSpPr/>
          <p:nvPr/>
        </p:nvSpPr>
        <p:spPr>
          <a:xfrm>
            <a:off x="6932841" y="3871110"/>
            <a:ext cx="900203" cy="307777"/>
          </a:xfrm>
          <a:prstGeom prst="rect">
            <a:avLst/>
          </a:prstGeom>
        </p:spPr>
        <p:txBody>
          <a:bodyPr wrap="square">
            <a:spAutoFit/>
          </a:bodyPr>
          <a:lstStyle/>
          <a:p>
            <a:r>
              <a:rPr lang="zh-CN" altLang="zh-CN" sz="14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1400" dirty="0">
                <a:latin typeface="Times New Roman" panose="02020603050405020304" pitchFamily="18" charset="0"/>
                <a:ea typeface="宋体" panose="02010600030101010101" pitchFamily="2" charset="-122"/>
              </a:rPr>
              <a:t>3-16</a:t>
            </a:r>
            <a:endParaRPr lang="zh-CN" altLang="en-US" sz="1400" dirty="0"/>
          </a:p>
        </p:txBody>
      </p:sp>
      <p:sp>
        <p:nvSpPr>
          <p:cNvPr id="10" name="矩形 9">
            <a:extLst>
              <a:ext uri="{FF2B5EF4-FFF2-40B4-BE49-F238E27FC236}">
                <a16:creationId xmlns:a16="http://schemas.microsoft.com/office/drawing/2014/main" id="{B59DC820-B801-4887-92E8-94906AFC9832}"/>
              </a:ext>
            </a:extLst>
          </p:cNvPr>
          <p:cNvSpPr/>
          <p:nvPr/>
        </p:nvSpPr>
        <p:spPr>
          <a:xfrm>
            <a:off x="6932841" y="5710549"/>
            <a:ext cx="900203" cy="307777"/>
          </a:xfrm>
          <a:prstGeom prst="rect">
            <a:avLst/>
          </a:prstGeom>
        </p:spPr>
        <p:txBody>
          <a:bodyPr wrap="square">
            <a:spAutoFit/>
          </a:bodyPr>
          <a:lstStyle/>
          <a:p>
            <a:r>
              <a:rPr lang="zh-CN" altLang="zh-CN" sz="14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1400" dirty="0">
                <a:latin typeface="Times New Roman" panose="02020603050405020304" pitchFamily="18" charset="0"/>
                <a:ea typeface="宋体" panose="02010600030101010101" pitchFamily="2" charset="-122"/>
              </a:rPr>
              <a:t>3-17</a:t>
            </a:r>
            <a:endParaRPr lang="zh-CN" altLang="en-US" sz="1400" dirty="0"/>
          </a:p>
        </p:txBody>
      </p:sp>
    </p:spTree>
    <p:extLst>
      <p:ext uri="{BB962C8B-B14F-4D97-AF65-F5344CB8AC3E}">
        <p14:creationId xmlns:p14="http://schemas.microsoft.com/office/powerpoint/2010/main" val="3179891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一、磁感应强度</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安培环路定律</a:t>
            </a:r>
          </a:p>
        </p:txBody>
      </p:sp>
      <p:sp>
        <p:nvSpPr>
          <p:cNvPr id="4" name="文本框 3">
            <a:extLst>
              <a:ext uri="{FF2B5EF4-FFF2-40B4-BE49-F238E27FC236}">
                <a16:creationId xmlns:a16="http://schemas.microsoft.com/office/drawing/2014/main" id="{F75FB7F1-7F3F-40BC-BC07-BC5A572A635A}"/>
              </a:ext>
            </a:extLst>
          </p:cNvPr>
          <p:cNvSpPr txBox="1"/>
          <p:nvPr/>
        </p:nvSpPr>
        <p:spPr>
          <a:xfrm>
            <a:off x="1065229" y="1125022"/>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cs typeface="+mj-cs"/>
              </a:rPr>
              <a:t>（一）目的</a:t>
            </a:r>
          </a:p>
        </p:txBody>
      </p:sp>
      <p:sp>
        <p:nvSpPr>
          <p:cNvPr id="5" name="文本框 4">
            <a:extLst>
              <a:ext uri="{FF2B5EF4-FFF2-40B4-BE49-F238E27FC236}">
                <a16:creationId xmlns:a16="http://schemas.microsoft.com/office/drawing/2014/main" id="{5B7AF114-7D8C-4438-A65E-37761FF94922}"/>
              </a:ext>
            </a:extLst>
          </p:cNvPr>
          <p:cNvSpPr txBox="1"/>
          <p:nvPr/>
        </p:nvSpPr>
        <p:spPr>
          <a:xfrm>
            <a:off x="527900" y="1494635"/>
            <a:ext cx="7956223" cy="1558119"/>
          </a:xfrm>
          <a:prstGeom prst="rect">
            <a:avLst/>
          </a:prstGeom>
          <a:noFill/>
        </p:spPr>
        <p:txBody>
          <a:bodyPr wrap="square" rtlCol="0">
            <a:spAutoFit/>
          </a:bodyPr>
          <a:lstStyle/>
          <a:p>
            <a:pPr indent="457200">
              <a:lnSpc>
                <a:spcPct val="150000"/>
              </a:lnSpc>
            </a:pPr>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会用毕奥</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萨伐尔定律求磁感应强度；</a:t>
            </a:r>
          </a:p>
          <a:p>
            <a:pPr indent="457200">
              <a:lnSpc>
                <a:spcPct val="150000"/>
              </a:lnSpc>
            </a:pPr>
            <a:r>
              <a:rPr lang="en-US" altLang="zh-CN" sz="1600" dirty="0">
                <a:latin typeface="宋体" panose="02010600030101010101" pitchFamily="2" charset="-122"/>
                <a:ea typeface="宋体" panose="02010600030101010101" pitchFamily="2" charset="-122"/>
              </a:rPr>
              <a:t>2.</a:t>
            </a:r>
            <a:r>
              <a:rPr lang="zh-CN" altLang="en-US" sz="1600" dirty="0">
                <a:latin typeface="宋体" panose="02010600030101010101" pitchFamily="2" charset="-122"/>
                <a:ea typeface="宋体" panose="02010600030101010101" pitchFamily="2" charset="-122"/>
              </a:rPr>
              <a:t>会用安培环路安律求磁场强度或磁感应强度；</a:t>
            </a:r>
          </a:p>
          <a:p>
            <a:pPr indent="457200">
              <a:lnSpc>
                <a:spcPct val="150000"/>
              </a:lnSpc>
            </a:pPr>
            <a:r>
              <a:rPr lang="en-US" altLang="zh-CN" sz="1600" dirty="0">
                <a:latin typeface="宋体" panose="02010600030101010101" pitchFamily="2" charset="-122"/>
                <a:ea typeface="宋体" panose="02010600030101010101" pitchFamily="2" charset="-122"/>
              </a:rPr>
              <a:t>3.</a:t>
            </a:r>
            <a:r>
              <a:rPr lang="zh-CN" altLang="en-US" sz="1600" dirty="0">
                <a:latin typeface="宋体" panose="02010600030101010101" pitchFamily="2" charset="-122"/>
                <a:ea typeface="宋体" panose="02010600030101010101" pitchFamily="2" charset="-122"/>
              </a:rPr>
              <a:t>掌握媒质磁化的概念。</a:t>
            </a:r>
          </a:p>
          <a:p>
            <a:pPr>
              <a:lnSpc>
                <a:spcPct val="150000"/>
              </a:lnSpc>
            </a:pPr>
            <a:endParaRPr lang="en-US" altLang="zh-CN" sz="1600" dirty="0">
              <a:latin typeface="宋体" panose="02010600030101010101" pitchFamily="2" charset="-122"/>
              <a:ea typeface="宋体" panose="02010600030101010101" pitchFamily="2" charset="-122"/>
            </a:endParaRPr>
          </a:p>
        </p:txBody>
      </p:sp>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4</a:t>
            </a:fld>
            <a:endParaRPr lang="zh-CN" dirty="0"/>
          </a:p>
        </p:txBody>
      </p:sp>
      <p:sp>
        <p:nvSpPr>
          <p:cNvPr id="13" name="文本框 12">
            <a:extLst>
              <a:ext uri="{FF2B5EF4-FFF2-40B4-BE49-F238E27FC236}">
                <a16:creationId xmlns:a16="http://schemas.microsoft.com/office/drawing/2014/main" id="{2154FFB2-EC9F-4DB9-A2E5-7CFCF915CE45}"/>
              </a:ext>
            </a:extLst>
          </p:cNvPr>
          <p:cNvSpPr txBox="1"/>
          <p:nvPr/>
        </p:nvSpPr>
        <p:spPr>
          <a:xfrm>
            <a:off x="1065229" y="2852699"/>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cs typeface="+mj-cs"/>
              </a:rPr>
              <a:t>（二）例题分析</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43C9B2C0-4C51-40BC-BA26-D89CC73F434F}"/>
                  </a:ext>
                </a:extLst>
              </p:cNvPr>
              <p:cNvSpPr txBox="1"/>
              <p:nvPr/>
            </p:nvSpPr>
            <p:spPr>
              <a:xfrm>
                <a:off x="527899" y="3252809"/>
                <a:ext cx="7956223" cy="3021789"/>
              </a:xfrm>
              <a:prstGeom prst="rect">
                <a:avLst/>
              </a:prstGeom>
              <a:noFill/>
            </p:spPr>
            <p:txBody>
              <a:bodyPr wrap="square" rtlCol="0">
                <a:spAutoFit/>
              </a:bodyPr>
              <a:lstStyle/>
              <a:p>
                <a:pPr indent="457200">
                  <a:lnSpc>
                    <a:spcPct val="150000"/>
                  </a:lnSpc>
                  <a:spcAft>
                    <a:spcPts val="0"/>
                  </a:spcAft>
                </a:pPr>
                <a:r>
                  <a:rPr lang="en-US" altLang="zh-CN" sz="1600" b="1" kern="100" dirty="0">
                    <a:cs typeface="Times New Roman" panose="02020603050405020304" pitchFamily="18" charset="0"/>
                  </a:rPr>
                  <a:t>3-2-2</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有一半径为</a:t>
                </a:r>
                <a14:m>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𝑎</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的长直圆柱形导体，通有电流密度</a:t>
                </a:r>
                <a14:m>
                  <m:oMath xmlns:m="http://schemas.openxmlformats.org/officeDocument/2006/math">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𝑱</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sub>
                    </m:sSub>
                    <m:f>
                      <m:f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𝜌</m:t>
                        </m:r>
                      </m:num>
                      <m:den>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𝑎</m:t>
                        </m:r>
                      </m:den>
                    </m:f>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𝒛</m:t>
                        </m:r>
                      </m:sub>
                    </m:sSub>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的恒定电流（</a:t>
                </a:r>
                <a14:m>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𝑧</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轴就是圆柱导体的轴线）。试求导体内外的磁场强度</a:t>
                </a:r>
                <a14:m>
                  <m:oMath xmlns:m="http://schemas.openxmlformats.org/officeDocument/2006/math">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𝑯</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P102</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spcAft>
                    <a:spcPts val="0"/>
                  </a:spcAft>
                </a:pPr>
                <a:r>
                  <a:rPr lang="zh-CN" altLang="zh-CN" sz="1600" b="1" kern="100" dirty="0">
                    <a:cs typeface="Times New Roman" panose="02020603050405020304" pitchFamily="18" charset="0"/>
                  </a:rPr>
                  <a:t>解</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）定性分析</a:t>
                </a:r>
              </a:p>
              <a:p>
                <a:pPr indent="4572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①由于是长直圆柱导体，磁场沿轴线方向无变化，可看成是一个二维磁场的问题，且具有轴对称性。</a:t>
                </a:r>
              </a:p>
              <a:p>
                <a:pPr indent="4572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②电流产生的磁场为对称的平行平面场，可以利用安培环路定律求解。</a:t>
                </a:r>
              </a:p>
              <a:p>
                <a:pPr indent="457200">
                  <a:lnSpc>
                    <a:spcPct val="150000"/>
                  </a:lnSpc>
                  <a:spcAft>
                    <a:spcPts val="0"/>
                  </a:spcAft>
                </a:pP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endParaRPr lang="en-US" altLang="zh-CN" sz="1600" dirty="0">
                  <a:latin typeface="宋体" panose="02010600030101010101" pitchFamily="2" charset="-122"/>
                  <a:ea typeface="宋体" panose="02010600030101010101" pitchFamily="2" charset="-122"/>
                </a:endParaRPr>
              </a:p>
            </p:txBody>
          </p:sp>
        </mc:Choice>
        <mc:Fallback xmlns="">
          <p:sp>
            <p:nvSpPr>
              <p:cNvPr id="10" name="文本框 9">
                <a:extLst>
                  <a:ext uri="{FF2B5EF4-FFF2-40B4-BE49-F238E27FC236}">
                    <a16:creationId xmlns:a16="http://schemas.microsoft.com/office/drawing/2014/main" id="{43C9B2C0-4C51-40BC-BA26-D89CC73F434F}"/>
                  </a:ext>
                </a:extLst>
              </p:cNvPr>
              <p:cNvSpPr txBox="1">
                <a:spLocks noRot="1" noChangeAspect="1" noMove="1" noResize="1" noEditPoints="1" noAdjustHandles="1" noChangeArrowheads="1" noChangeShapeType="1" noTextEdit="1"/>
              </p:cNvSpPr>
              <p:nvPr/>
            </p:nvSpPr>
            <p:spPr>
              <a:xfrm>
                <a:off x="527899" y="3252809"/>
                <a:ext cx="7956223" cy="3021789"/>
              </a:xfrm>
              <a:prstGeom prst="rect">
                <a:avLst/>
              </a:prstGeom>
              <a:blipFill>
                <a:blip r:embed="rId3"/>
                <a:stretch>
                  <a:fillRect l="-4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039197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四、镜像法</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电感</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磁场能量与力</a:t>
            </a:r>
          </a:p>
        </p:txBody>
      </p:sp>
      <p:sp>
        <p:nvSpPr>
          <p:cNvPr id="4" name="文本框 3">
            <a:extLst>
              <a:ext uri="{FF2B5EF4-FFF2-40B4-BE49-F238E27FC236}">
                <a16:creationId xmlns:a16="http://schemas.microsoft.com/office/drawing/2014/main" id="{F75FB7F1-7F3F-40BC-BC07-BC5A572A635A}"/>
              </a:ext>
            </a:extLst>
          </p:cNvPr>
          <p:cNvSpPr txBox="1"/>
          <p:nvPr/>
        </p:nvSpPr>
        <p:spPr>
          <a:xfrm>
            <a:off x="968490" y="1002052"/>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rPr>
              <a:t>（二）例题分析</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7AF114-7D8C-4438-A65E-37761FF94922}"/>
                  </a:ext>
                </a:extLst>
              </p:cNvPr>
              <p:cNvSpPr txBox="1"/>
              <p:nvPr/>
            </p:nvSpPr>
            <p:spPr>
              <a:xfrm>
                <a:off x="593888" y="1492976"/>
                <a:ext cx="7956223" cy="4244945"/>
              </a:xfrm>
              <a:prstGeom prst="rect">
                <a:avLst/>
              </a:prstGeom>
              <a:noFill/>
            </p:spPr>
            <p:txBody>
              <a:bodyPr wrap="square" rtlCol="0">
                <a:spAutoFit/>
              </a:bodyPr>
              <a:lstStyle/>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穿过</a:t>
                </a:r>
                <a14:m>
                  <m:oMath xmlns:m="http://schemas.openxmlformats.org/officeDocument/2006/math">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d</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𝑆</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h</m:t>
                    </m:r>
                    <m:r>
                      <m:rPr>
                        <m:sty m:val="p"/>
                      </m:rPr>
                      <a:rPr lang="en-US" altLang="zh-CN" sz="1400" b="0" i="0" kern="100" smtClean="0">
                        <a:latin typeface="Cambria Math" panose="02040503050406030204" pitchFamily="18" charset="0"/>
                        <a:ea typeface="宋体" panose="02010600030101010101" pitchFamily="2" charset="-122"/>
                        <a:cs typeface="Times New Roman" panose="02020603050405020304" pitchFamily="18" charset="0"/>
                      </a:rPr>
                      <m:t>d</m:t>
                    </m:r>
                    <m:r>
                      <m:rPr>
                        <m:sty m:val="p"/>
                      </m:rPr>
                      <a:rPr lang="el-GR" altLang="zh-CN" sz="1400" b="0" i="1" kern="100" smtClean="0">
                        <a:latin typeface="Cambria Math" panose="02040503050406030204" pitchFamily="18" charset="0"/>
                        <a:ea typeface="Cambria Math" panose="02040503050406030204" pitchFamily="18" charset="0"/>
                        <a:cs typeface="Times New Roman" panose="02020603050405020304" pitchFamily="18" charset="0"/>
                      </a:rPr>
                      <m:t>ρ</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的元磁通为</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14:m>
                  <m:oMathPara xmlns:m="http://schemas.openxmlformats.org/officeDocument/2006/math">
                    <m:oMathParaPr>
                      <m:jc m:val="centerGroup"/>
                    </m:oMathParaPr>
                    <m:oMath xmlns:m="http://schemas.openxmlformats.org/officeDocument/2006/math">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d</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𝜙</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𝑚</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𝑩</m:t>
                      </m:r>
                      <m:r>
                        <a:rPr lang="zh-CN" altLang="zh-CN" sz="1400" i="1" kern="100">
                          <a:latin typeface="Cambria Math" panose="02040503050406030204" pitchFamily="18" charset="0"/>
                          <a:ea typeface="MS Gothic" panose="020B0609070205080204" pitchFamily="49" charset="-128"/>
                          <a:cs typeface="MS Gothic" panose="020B0609070205080204" pitchFamily="49" charset="-128"/>
                        </a:rPr>
                        <m:t>⋅</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d</m:t>
                      </m:r>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𝑺</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𝑁𝐼</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π</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den>
                      </m:f>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h</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d</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oMath>
                  </m:oMathPara>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与此元磁通交链的磁通链为</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14:m>
                  <m:oMathPara xmlns:m="http://schemas.openxmlformats.org/officeDocument/2006/math">
                    <m:oMathParaPr>
                      <m:jc m:val="centerGroup"/>
                    </m:oMathParaPr>
                    <m:oMath xmlns:m="http://schemas.openxmlformats.org/officeDocument/2006/math">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d</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𝜓</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𝑚</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𝑁</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d</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𝜙</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𝑚</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𝑁</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𝐼</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π</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den>
                      </m:f>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h</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d</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oMath>
                  </m:oMathPara>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由此可得出穿过镯环内的磁通链为</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𝜓</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𝑚</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𝑁</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𝐼</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π</m:t>
                          </m:r>
                        </m:den>
                      </m:f>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h</m:t>
                      </m:r>
                      <m:nary>
                        <m:nary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naryPr>
                        <m:sub>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𝑅</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sub>
                        <m:sup>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𝑅</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sup>
                        <m:e>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den>
                          </m:f>
                        </m:e>
                      </m:nary>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d</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𝑁</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𝐼</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π</m:t>
                          </m:r>
                        </m:den>
                      </m:f>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h</m:t>
                      </m:r>
                      <m:func>
                        <m:func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ln</m:t>
                          </m:r>
                        </m:fName>
                        <m:e>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𝑅</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num>
                            <m:den>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𝑅</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den>
                          </m:f>
                        </m:e>
                      </m:func>
                    </m:oMath>
                  </m:oMathPara>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线圈的自感系数为</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14:m>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𝐿</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𝜓</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𝑚</m:t>
                            </m:r>
                          </m:sub>
                        </m:sSub>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𝐼</m:t>
                        </m:r>
                      </m:den>
                    </m:f>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800</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×50</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×0.01</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𝜋</m:t>
                        </m:r>
                      </m:den>
                    </m:f>
                    <m:func>
                      <m:func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ln</m:t>
                        </m:r>
                      </m:fName>
                      <m:e>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0.07</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0.06</m:t>
                            </m:r>
                          </m:den>
                        </m:f>
                      </m:e>
                    </m:func>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=0.0616</m:t>
                    </m:r>
                  </m:oMath>
                </a14:m>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 H</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304800">
                  <a:lnSpc>
                    <a:spcPct val="150000"/>
                  </a:lnSpc>
                  <a:spcAft>
                    <a:spcPts val="0"/>
                  </a:spcAft>
                </a:pP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5B7AF114-7D8C-4438-A65E-37761FF94922}"/>
                  </a:ext>
                </a:extLst>
              </p:cNvPr>
              <p:cNvSpPr txBox="1">
                <a:spLocks noRot="1" noChangeAspect="1" noMove="1" noResize="1" noEditPoints="1" noAdjustHandles="1" noChangeArrowheads="1" noChangeShapeType="1" noTextEdit="1"/>
              </p:cNvSpPr>
              <p:nvPr/>
            </p:nvSpPr>
            <p:spPr>
              <a:xfrm>
                <a:off x="593888" y="1492976"/>
                <a:ext cx="7956223" cy="4244945"/>
              </a:xfrm>
              <a:prstGeom prst="rect">
                <a:avLst/>
              </a:prstGeom>
              <a:blipFill>
                <a:blip r:embed="rId3"/>
                <a:stretch>
                  <a:fillRect/>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40</a:t>
            </a:fld>
            <a:endParaRPr lang="zh-CN" dirty="0"/>
          </a:p>
        </p:txBody>
      </p:sp>
      <p:sp>
        <p:nvSpPr>
          <p:cNvPr id="10" name="矩形 9">
            <a:extLst>
              <a:ext uri="{FF2B5EF4-FFF2-40B4-BE49-F238E27FC236}">
                <a16:creationId xmlns:a16="http://schemas.microsoft.com/office/drawing/2014/main" id="{B59DC820-B801-4887-92E8-94906AFC9832}"/>
              </a:ext>
            </a:extLst>
          </p:cNvPr>
          <p:cNvSpPr/>
          <p:nvPr/>
        </p:nvSpPr>
        <p:spPr>
          <a:xfrm>
            <a:off x="7012740" y="3651228"/>
            <a:ext cx="900203" cy="307777"/>
          </a:xfrm>
          <a:prstGeom prst="rect">
            <a:avLst/>
          </a:prstGeom>
        </p:spPr>
        <p:txBody>
          <a:bodyPr wrap="square">
            <a:spAutoFit/>
          </a:bodyPr>
          <a:lstStyle/>
          <a:p>
            <a:r>
              <a:rPr lang="zh-CN" altLang="zh-CN" sz="14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1400" dirty="0">
                <a:latin typeface="Times New Roman" panose="02020603050405020304" pitchFamily="18" charset="0"/>
                <a:ea typeface="宋体" panose="02010600030101010101" pitchFamily="2" charset="-122"/>
              </a:rPr>
              <a:t>3-16</a:t>
            </a:r>
            <a:endParaRPr lang="zh-CN" altLang="en-US" sz="1400" dirty="0"/>
          </a:p>
        </p:txBody>
      </p:sp>
      <p:pic>
        <p:nvPicPr>
          <p:cNvPr id="9" name="图片 8">
            <a:extLst>
              <a:ext uri="{FF2B5EF4-FFF2-40B4-BE49-F238E27FC236}">
                <a16:creationId xmlns:a16="http://schemas.microsoft.com/office/drawing/2014/main" id="{BA48DDFE-3DEE-4946-9C97-E370E1AD659F}"/>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93343" y="2091065"/>
            <a:ext cx="1738995" cy="1560163"/>
          </a:xfrm>
          <a:prstGeom prst="rect">
            <a:avLst/>
          </a:prstGeom>
          <a:noFill/>
        </p:spPr>
      </p:pic>
    </p:spTree>
    <p:extLst>
      <p:ext uri="{BB962C8B-B14F-4D97-AF65-F5344CB8AC3E}">
        <p14:creationId xmlns:p14="http://schemas.microsoft.com/office/powerpoint/2010/main" val="12449803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四、镜像法</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电感</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磁场能量与力</a:t>
            </a:r>
          </a:p>
        </p:txBody>
      </p:sp>
      <p:sp>
        <p:nvSpPr>
          <p:cNvPr id="4" name="文本框 3">
            <a:extLst>
              <a:ext uri="{FF2B5EF4-FFF2-40B4-BE49-F238E27FC236}">
                <a16:creationId xmlns:a16="http://schemas.microsoft.com/office/drawing/2014/main" id="{F75FB7F1-7F3F-40BC-BC07-BC5A572A635A}"/>
              </a:ext>
            </a:extLst>
          </p:cNvPr>
          <p:cNvSpPr txBox="1"/>
          <p:nvPr/>
        </p:nvSpPr>
        <p:spPr>
          <a:xfrm>
            <a:off x="968490" y="1002052"/>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rPr>
              <a:t>（二）例题分析</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7AF114-7D8C-4438-A65E-37761FF94922}"/>
                  </a:ext>
                </a:extLst>
              </p:cNvPr>
              <p:cNvSpPr txBox="1"/>
              <p:nvPr/>
            </p:nvSpPr>
            <p:spPr>
              <a:xfrm>
                <a:off x="593888" y="1540508"/>
                <a:ext cx="7956223" cy="3574248"/>
              </a:xfrm>
              <a:prstGeom prst="rect">
                <a:avLst/>
              </a:prstGeom>
              <a:noFill/>
            </p:spPr>
            <p:txBody>
              <a:bodyPr wrap="square" rtlCol="0">
                <a:spAutoFit/>
              </a:bodyPr>
              <a:lstStyle/>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）求磁场能量</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①用</a:t>
                </a:r>
                <a14:m>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𝑊</m:t>
                        </m:r>
                      </m:e>
                      <m:sub>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m</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den>
                    </m:f>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𝐿</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𝐼</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求解</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𝑊</m:t>
                          </m:r>
                        </m:e>
                        <m:sub>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m</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den>
                      </m:f>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𝐿</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𝐼</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den>
                      </m:f>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×0.0616×</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=0.0308 </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J</m:t>
                      </m:r>
                    </m:oMath>
                  </m:oMathPara>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②用</a:t>
                </a:r>
                <a14:m>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𝑊</m:t>
                        </m:r>
                      </m:e>
                      <m:sub>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m</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den>
                    </m:f>
                    <m:nary>
                      <m:naryPr>
                        <m:supHide m:val="on"/>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𝑉</m:t>
                        </m:r>
                      </m:sub>
                      <m:sup/>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𝑩</m:t>
                        </m:r>
                      </m:e>
                    </m:nary>
                    <m:r>
                      <a:rPr lang="zh-CN" altLang="zh-CN" sz="1400" i="1" kern="100">
                        <a:latin typeface="Cambria Math" panose="02040503050406030204" pitchFamily="18" charset="0"/>
                        <a:ea typeface="MS Gothic" panose="020B0609070205080204" pitchFamily="49" charset="-128"/>
                        <a:cs typeface="MS Gothic" panose="020B0609070205080204" pitchFamily="49" charset="-128"/>
                      </a:rPr>
                      <m:t>⋅</m:t>
                    </m:r>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𝑯</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d</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𝑉</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求解</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𝑊</m:t>
                          </m:r>
                        </m:e>
                        <m:sub>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m</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den>
                      </m:f>
                      <m:nary>
                        <m:naryPr>
                          <m:supHide m:val="on"/>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𝑉</m:t>
                          </m:r>
                        </m:sub>
                        <m:sup/>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𝑩</m:t>
                          </m:r>
                        </m:e>
                      </m:nary>
                      <m:r>
                        <a:rPr lang="zh-CN" altLang="zh-CN" sz="1400" i="1" kern="100">
                          <a:latin typeface="Cambria Math" panose="02040503050406030204" pitchFamily="18" charset="0"/>
                          <a:ea typeface="MS Gothic" panose="020B0609070205080204" pitchFamily="49" charset="-128"/>
                          <a:cs typeface="MS Gothic" panose="020B0609070205080204" pitchFamily="49" charset="-128"/>
                        </a:rPr>
                        <m:t>⋅</m:t>
                      </m:r>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𝑯</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d</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𝑉</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den>
                      </m:f>
                      <m:nary>
                        <m:nary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naryPr>
                        <m:sub>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𝑅</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sub>
                        <m:sup>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𝑅</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sup>
                        <m:e>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𝑁𝐼</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π</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den>
                          </m:f>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𝑁𝐼</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π</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den>
                          </m:f>
                        </m:e>
                      </m:nary>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π</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400" i="1" kern="100">
                          <a:latin typeface="Cambria Math" panose="02040503050406030204" pitchFamily="18" charset="0"/>
                          <a:ea typeface="MS Gothic" panose="020B0609070205080204" pitchFamily="49" charset="-128"/>
                          <a:cs typeface="MS Gothic" panose="020B0609070205080204" pitchFamily="49" charset="-128"/>
                        </a:rPr>
                        <m:t>h</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d</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𝑁</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𝐼</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h</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4</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π</m:t>
                          </m:r>
                        </m:den>
                      </m:f>
                      <m:func>
                        <m:func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ln</m:t>
                          </m:r>
                        </m:fName>
                        <m:e>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𝑅</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num>
                            <m:den>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𝑅</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den>
                          </m:f>
                        </m:e>
                      </m:func>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800×4</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π</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−7</m:t>
                              </m:r>
                            </m:sup>
                          </m:s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×50</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×0.01</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4</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π</m:t>
                          </m:r>
                        </m:den>
                      </m:f>
                      <m:func>
                        <m:func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ln</m:t>
                          </m:r>
                        </m:fName>
                        <m:e>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0.07</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0.06</m:t>
                              </m:r>
                            </m:den>
                          </m:f>
                        </m:e>
                      </m:func>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=0.0308 </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J</m:t>
                      </m:r>
                    </m:oMath>
                  </m:oMathPara>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304800">
                  <a:lnSpc>
                    <a:spcPct val="150000"/>
                  </a:lnSpc>
                  <a:spcAft>
                    <a:spcPts val="0"/>
                  </a:spcAft>
                </a:pP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5B7AF114-7D8C-4438-A65E-37761FF94922}"/>
                  </a:ext>
                </a:extLst>
              </p:cNvPr>
              <p:cNvSpPr txBox="1">
                <a:spLocks noRot="1" noChangeAspect="1" noMove="1" noResize="1" noEditPoints="1" noAdjustHandles="1" noChangeArrowheads="1" noChangeShapeType="1" noTextEdit="1"/>
              </p:cNvSpPr>
              <p:nvPr/>
            </p:nvSpPr>
            <p:spPr>
              <a:xfrm>
                <a:off x="593888" y="1540508"/>
                <a:ext cx="7956223" cy="3574248"/>
              </a:xfrm>
              <a:prstGeom prst="rect">
                <a:avLst/>
              </a:prstGeom>
              <a:blipFill>
                <a:blip r:embed="rId3"/>
                <a:stretch>
                  <a:fillRect/>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41</a:t>
            </a:fld>
            <a:endParaRPr lang="zh-CN" dirty="0"/>
          </a:p>
        </p:txBody>
      </p:sp>
    </p:spTree>
    <p:extLst>
      <p:ext uri="{BB962C8B-B14F-4D97-AF65-F5344CB8AC3E}">
        <p14:creationId xmlns:p14="http://schemas.microsoft.com/office/powerpoint/2010/main" val="40438626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四、镜像法</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电感</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磁场能量与力</a:t>
            </a:r>
          </a:p>
        </p:txBody>
      </p:sp>
      <p:sp>
        <p:nvSpPr>
          <p:cNvPr id="4" name="文本框 3">
            <a:extLst>
              <a:ext uri="{FF2B5EF4-FFF2-40B4-BE49-F238E27FC236}">
                <a16:creationId xmlns:a16="http://schemas.microsoft.com/office/drawing/2014/main" id="{F75FB7F1-7F3F-40BC-BC07-BC5A572A635A}"/>
              </a:ext>
            </a:extLst>
          </p:cNvPr>
          <p:cNvSpPr txBox="1"/>
          <p:nvPr/>
        </p:nvSpPr>
        <p:spPr>
          <a:xfrm>
            <a:off x="968490" y="1002052"/>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rPr>
              <a:t>（三）小结</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7AF114-7D8C-4438-A65E-37761FF94922}"/>
                  </a:ext>
                </a:extLst>
              </p:cNvPr>
              <p:cNvSpPr txBox="1"/>
              <p:nvPr/>
            </p:nvSpPr>
            <p:spPr>
              <a:xfrm>
                <a:off x="593888" y="1489800"/>
                <a:ext cx="7956223" cy="4312976"/>
              </a:xfrm>
              <a:prstGeom prst="rect">
                <a:avLst/>
              </a:prstGeom>
              <a:noFill/>
            </p:spPr>
            <p:txBody>
              <a:bodyPr wrap="square" rtlCol="0">
                <a:spAutoFit/>
              </a:bodyPr>
              <a:lstStyle/>
              <a:p>
                <a:pPr indent="457200" algn="just">
                  <a:lnSpc>
                    <a:spcPct val="150000"/>
                  </a:lnSpc>
                  <a:spcAft>
                    <a:spcPts val="0"/>
                  </a:spcAft>
                </a:pP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磁场中也可使用镜像法，即用镜像电流代替分布在分界面的磁化电流的影响，以求得满足给定边界条件的解答；</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just">
                  <a:lnSpc>
                    <a:spcPct val="150000"/>
                  </a:lnSpc>
                  <a:spcAft>
                    <a:spcPts val="0"/>
                  </a:spcAft>
                </a:pP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电感的计算</a:t>
                </a:r>
                <a:r>
                  <a:rPr lang="zh-CN" altLang="en-US" sz="14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计算电感的关键在于计算磁通和磁通链。</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just">
                  <a:lnSpc>
                    <a:spcPct val="150000"/>
                  </a:lnSpc>
                  <a:spcAft>
                    <a:spcPts val="0"/>
                  </a:spcAft>
                </a:pPr>
                <a:r>
                  <a:rPr lang="zh-CN" altLang="en-US" sz="1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14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自感的计算</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just">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虽然自感是仅与自身回路的形状、大小、相对位置及周围媒质特性有关的物理量，但在计算自感时，常采用假设流过回路的电流为</a:t>
                </a:r>
                <a14:m>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𝐼</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，然后按</a:t>
                </a:r>
                <a14:m>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𝐼</m:t>
                    </m:r>
                  </m:oMath>
                </a14:m>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𝑯</m:t>
                    </m:r>
                  </m:oMath>
                </a14:m>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𝑩</m:t>
                    </m:r>
                  </m:oMath>
                </a14:m>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𝜙</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𝑚</m:t>
                        </m:r>
                      </m:sub>
                    </m:sSub>
                  </m:oMath>
                </a14:m>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𝜓</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𝑚</m:t>
                        </m:r>
                      </m:sub>
                    </m:sSub>
                  </m:oMath>
                </a14:m>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𝐿</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的步骤求得自感</a:t>
                </a:r>
                <a14:m>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𝐿</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。也可以由</a:t>
                </a:r>
                <a14:m>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𝐼</m:t>
                    </m:r>
                  </m:oMath>
                </a14:m>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𝑨</m:t>
                    </m:r>
                  </m:oMath>
                </a14:m>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𝜙</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𝑚</m:t>
                        </m:r>
                      </m:sub>
                    </m:sSub>
                  </m:oMath>
                </a14:m>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𝜓</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𝑚</m:t>
                        </m:r>
                      </m:sub>
                    </m:sSub>
                  </m:oMath>
                </a14:m>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𝐿</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的步骤求得自感。另外还可以应用聂以曼公式来计算导线回路的外自感，即</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𝑒</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𝑁</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4</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π</m:t>
                          </m:r>
                        </m:den>
                      </m:f>
                      <m:nary>
                        <m:naryPr>
                          <m:chr m:val="∮"/>
                          <m:supHide m:val="on"/>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naryPr>
                        <m:sub>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𝑙</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sub>
                        <m:sup/>
                        <m:e>
                          <m:nary>
                            <m:naryPr>
                              <m:chr m:val="∮"/>
                              <m:supHide m:val="on"/>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naryPr>
                            <m:sub>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𝑙</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sub>
                            <m:sup/>
                            <m:e>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d</m:t>
                                  </m:r>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𝒍</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𝟏</m:t>
                                      </m:r>
                                    </m:sub>
                                  </m:sSub>
                                  <m:r>
                                    <a:rPr lang="zh-CN" altLang="zh-CN" sz="1400" i="1" kern="100">
                                      <a:latin typeface="Cambria Math" panose="02040503050406030204" pitchFamily="18" charset="0"/>
                                      <a:ea typeface="MS Gothic" panose="020B0609070205080204" pitchFamily="49" charset="-128"/>
                                      <a:cs typeface="MS Gothic" panose="020B0609070205080204" pitchFamily="49" charset="-128"/>
                                    </a:rPr>
                                    <m:t>⋅</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d</m:t>
                                  </m:r>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𝒍</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𝟐</m:t>
                                      </m:r>
                                    </m:sub>
                                  </m:sSub>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𝑅</m:t>
                                  </m:r>
                                </m:den>
                              </m:f>
                            </m:e>
                          </m:nary>
                        </m:e>
                      </m:nary>
                    </m:oMath>
                  </m:oMathPara>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式中</a:t>
                </a:r>
                <a14:m>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𝑁</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为导线回路的匝数；</a:t>
                </a:r>
                <a14:m>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𝑅</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为两元线段</a:t>
                </a:r>
                <a14:m>
                  <m:oMath xmlns:m="http://schemas.openxmlformats.org/officeDocument/2006/math">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d</m:t>
                    </m:r>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𝒍</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𝟏</m:t>
                        </m:r>
                      </m:sub>
                    </m:sSub>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d</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𝒍</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之间的距离；</a:t>
                </a:r>
                <a14:m>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𝑙</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为导线回路的轴线，可将电流视为在沿轴线上流动。在计算该导线回路外自感时，把导线回路内侧边沿的边界视为</a:t>
                </a:r>
                <a14:m>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𝑙</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，然后作积分可求得外自感</a:t>
                </a:r>
                <a14:m>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𝐿</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，再利用</a:t>
                </a:r>
                <a14:m>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𝐿</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𝑜</m:t>
                        </m:r>
                      </m:sub>
                    </m:sSub>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求出导线回路的自感。</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304800">
                  <a:lnSpc>
                    <a:spcPct val="150000"/>
                  </a:lnSpc>
                  <a:spcAft>
                    <a:spcPts val="0"/>
                  </a:spcAft>
                </a:pP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5B7AF114-7D8C-4438-A65E-37761FF94922}"/>
                  </a:ext>
                </a:extLst>
              </p:cNvPr>
              <p:cNvSpPr txBox="1">
                <a:spLocks noRot="1" noChangeAspect="1" noMove="1" noResize="1" noEditPoints="1" noAdjustHandles="1" noChangeArrowheads="1" noChangeShapeType="1" noTextEdit="1"/>
              </p:cNvSpPr>
              <p:nvPr/>
            </p:nvSpPr>
            <p:spPr>
              <a:xfrm>
                <a:off x="593888" y="1489800"/>
                <a:ext cx="7956223" cy="4312976"/>
              </a:xfrm>
              <a:prstGeom prst="rect">
                <a:avLst/>
              </a:prstGeom>
              <a:blipFill>
                <a:blip r:embed="rId3"/>
                <a:stretch>
                  <a:fillRect l="-230" r="-153"/>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42</a:t>
            </a:fld>
            <a:endParaRPr lang="zh-CN" dirty="0"/>
          </a:p>
        </p:txBody>
      </p:sp>
    </p:spTree>
    <p:extLst>
      <p:ext uri="{BB962C8B-B14F-4D97-AF65-F5344CB8AC3E}">
        <p14:creationId xmlns:p14="http://schemas.microsoft.com/office/powerpoint/2010/main" val="18301264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四、镜像法</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电感</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磁场能量与力</a:t>
            </a:r>
          </a:p>
        </p:txBody>
      </p:sp>
      <p:sp>
        <p:nvSpPr>
          <p:cNvPr id="4" name="文本框 3">
            <a:extLst>
              <a:ext uri="{FF2B5EF4-FFF2-40B4-BE49-F238E27FC236}">
                <a16:creationId xmlns:a16="http://schemas.microsoft.com/office/drawing/2014/main" id="{F75FB7F1-7F3F-40BC-BC07-BC5A572A635A}"/>
              </a:ext>
            </a:extLst>
          </p:cNvPr>
          <p:cNvSpPr txBox="1"/>
          <p:nvPr/>
        </p:nvSpPr>
        <p:spPr>
          <a:xfrm>
            <a:off x="968490" y="1002052"/>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rPr>
              <a:t>（三）小结</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7AF114-7D8C-4438-A65E-37761FF94922}"/>
                  </a:ext>
                </a:extLst>
              </p:cNvPr>
              <p:cNvSpPr txBox="1"/>
              <p:nvPr/>
            </p:nvSpPr>
            <p:spPr>
              <a:xfrm>
                <a:off x="527900" y="1309688"/>
                <a:ext cx="7956223" cy="5401672"/>
              </a:xfrm>
              <a:prstGeom prst="rect">
                <a:avLst/>
              </a:prstGeom>
              <a:noFill/>
            </p:spPr>
            <p:txBody>
              <a:bodyPr wrap="square" rtlCol="0">
                <a:spAutoFit/>
              </a:bodyPr>
              <a:lstStyle/>
              <a:p>
                <a:pPr indent="457200" algn="just">
                  <a:lnSpc>
                    <a:spcPct val="150000"/>
                  </a:lnSpc>
                  <a:spcAft>
                    <a:spcPts val="0"/>
                  </a:spcAft>
                </a:pPr>
                <a:r>
                  <a:rPr lang="zh-CN" altLang="en-US" sz="1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14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互感的计算</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计算两个导线回路的互感，常采用假设流过回路</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的电流为</a:t>
                </a:r>
                <a14:m>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，然后按</a:t>
                </a:r>
                <a14:m>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oMath>
                </a14:m>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𝑯</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𝟐𝟏</m:t>
                        </m:r>
                      </m:sub>
                    </m:sSub>
                  </m:oMath>
                </a14:m>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𝑩</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𝟐𝟏</m:t>
                        </m:r>
                      </m:sub>
                    </m:sSub>
                  </m:oMath>
                </a14:m>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𝜙</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𝑚</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21</m:t>
                        </m:r>
                      </m:sub>
                    </m:sSub>
                  </m:oMath>
                </a14:m>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𝜓</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𝑚</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21</m:t>
                        </m:r>
                      </m:sub>
                    </m:sSub>
                  </m:oMath>
                </a14:m>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𝑀</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21</m:t>
                        </m:r>
                      </m:sub>
                    </m:sSub>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的步骤求得互感。当然也可以由</a:t>
                </a:r>
                <a14:m>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oMath>
                </a14:m>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𝑨</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𝟐𝟏</m:t>
                        </m:r>
                      </m:sub>
                    </m:sSub>
                  </m:oMath>
                </a14:m>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𝜙</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𝑚</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21</m:t>
                        </m:r>
                      </m:sub>
                    </m:sSub>
                  </m:oMath>
                </a14:m>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𝜓</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𝑚</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21</m:t>
                        </m:r>
                      </m:sub>
                    </m:sSub>
                  </m:oMath>
                </a14:m>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𝑀</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21</m:t>
                        </m:r>
                      </m:sub>
                    </m:sSub>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的步骤求得互感。另外，还可以应用聂以曼公式进行计算，即</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spcAft>
                    <a:spcPts val="0"/>
                  </a:spcAft>
                </a:pPr>
                <a14:m>
                  <m:oMathPara xmlns:m="http://schemas.openxmlformats.org/officeDocument/2006/math">
                    <m:oMathParaPr>
                      <m:jc m:val="centerGroup"/>
                    </m:oMathParaPr>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𝑀</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𝑀</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21</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𝑀</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12</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𝑁</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𝑁</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4</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π</m:t>
                          </m:r>
                        </m:den>
                      </m:f>
                      <m:nary>
                        <m:naryPr>
                          <m:chr m:val="∮"/>
                          <m:supHide m:val="on"/>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naryPr>
                        <m:sub>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𝑙</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sub>
                        <m:sup/>
                        <m:e>
                          <m:nary>
                            <m:naryPr>
                              <m:chr m:val="∮"/>
                              <m:supHide m:val="on"/>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naryPr>
                            <m:sub>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𝑙</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sub>
                            <m:sup/>
                            <m:e>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d</m:t>
                                  </m:r>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𝒍</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𝟏</m:t>
                                      </m:r>
                                    </m:sub>
                                  </m:sSub>
                                  <m:r>
                                    <a:rPr lang="zh-CN" altLang="zh-CN" sz="1400" i="1" kern="100">
                                      <a:latin typeface="Cambria Math" panose="02040503050406030204" pitchFamily="18" charset="0"/>
                                      <a:ea typeface="MS Gothic" panose="020B0609070205080204" pitchFamily="49" charset="-128"/>
                                      <a:cs typeface="MS Gothic" panose="020B0609070205080204" pitchFamily="49" charset="-128"/>
                                    </a:rPr>
                                    <m:t>⋅</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d</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𝒍</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𝑅</m:t>
                                  </m:r>
                                </m:den>
                              </m:f>
                            </m:e>
                          </m:nary>
                        </m:e>
                      </m:nary>
                    </m:oMath>
                  </m:oMathPara>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式中</a:t>
                </a:r>
                <a14:m>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𝑁</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𝑁</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分别为两个导线回路的匝数，</a:t>
                </a:r>
                <a14:m>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𝑅</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为两元线段</a:t>
                </a:r>
                <a14:m>
                  <m:oMath xmlns:m="http://schemas.openxmlformats.org/officeDocument/2006/math">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d</m:t>
                    </m:r>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𝒍</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𝟏</m:t>
                        </m:r>
                      </m:sub>
                    </m:sSub>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d</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𝒍</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之间的距离，</a:t>
                </a:r>
                <a14:m>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𝑙</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𝑙</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为两导线回路的长度。</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just">
                  <a:lnSpc>
                    <a:spcPct val="150000"/>
                  </a:lnSpc>
                  <a:spcAft>
                    <a:spcPts val="0"/>
                  </a:spcAft>
                </a:pP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3.</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电流回路在恒定磁场中要受到作用力，说明恒定磁场也储存有能量。计算磁场能量有以下几种方法</a:t>
                </a:r>
              </a:p>
              <a:p>
                <a:pPr indent="457200" algn="just">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若恒定磁场中的能量在线性媒质中，线电流回路系统的磁场能量为</a:t>
                </a:r>
              </a:p>
              <a:p>
                <a:pPr indent="457200" algn="ctr">
                  <a:spcAft>
                    <a:spcPts val="0"/>
                  </a:spcAft>
                </a:pPr>
                <a14:m>
                  <m:oMathPara xmlns:m="http://schemas.openxmlformats.org/officeDocument/2006/math">
                    <m:oMathParaPr>
                      <m:jc m:val="centerGroup"/>
                    </m:oMathParaPr>
                    <m:oMath xmlns:m="http://schemas.openxmlformats.org/officeDocument/2006/math">
                      <m:sSub>
                        <m:sSubPr>
                          <m:ctrlPr>
                            <a:rPr lang="zh-CN" altLang="zh-CN" sz="1400" i="1" kern="100">
                              <a:latin typeface="Cambria Math" panose="02040503050406030204" pitchFamily="18" charset="0"/>
                            </a:rPr>
                          </m:ctrlPr>
                        </m:sSubPr>
                        <m:e>
                          <m:r>
                            <a:rPr lang="en-US" altLang="zh-CN" sz="1400" kern="100">
                              <a:latin typeface="Cambria Math" panose="02040503050406030204" pitchFamily="18" charset="0"/>
                            </a:rPr>
                            <m:t>𝑊</m:t>
                          </m:r>
                        </m:e>
                        <m:sub>
                          <m:r>
                            <m:rPr>
                              <m:sty m:val="p"/>
                            </m:rPr>
                            <a:rPr lang="en-US" altLang="zh-CN" sz="1400" kern="100">
                              <a:latin typeface="Cambria Math" panose="02040503050406030204" pitchFamily="18" charset="0"/>
                            </a:rPr>
                            <m:t>m</m:t>
                          </m:r>
                        </m:sub>
                      </m:sSub>
                      <m:r>
                        <a:rPr lang="en-US" altLang="zh-CN" sz="1400" kern="100">
                          <a:latin typeface="Cambria Math" panose="02040503050406030204" pitchFamily="18" charset="0"/>
                        </a:rPr>
                        <m:t>=</m:t>
                      </m:r>
                      <m:f>
                        <m:fPr>
                          <m:ctrlPr>
                            <a:rPr lang="zh-CN" altLang="zh-CN" sz="1400" i="1" kern="100">
                              <a:latin typeface="Cambria Math" panose="02040503050406030204" pitchFamily="18" charset="0"/>
                            </a:rPr>
                          </m:ctrlPr>
                        </m:fPr>
                        <m:num>
                          <m:r>
                            <a:rPr lang="en-US" altLang="zh-CN" sz="1400" kern="100">
                              <a:latin typeface="Cambria Math" panose="02040503050406030204" pitchFamily="18" charset="0"/>
                            </a:rPr>
                            <m:t>1</m:t>
                          </m:r>
                        </m:num>
                        <m:den>
                          <m:r>
                            <a:rPr lang="en-US" altLang="zh-CN" sz="1400" kern="100">
                              <a:latin typeface="Cambria Math" panose="02040503050406030204" pitchFamily="18" charset="0"/>
                            </a:rPr>
                            <m:t>2</m:t>
                          </m:r>
                        </m:den>
                      </m:f>
                      <m:nary>
                        <m:naryPr>
                          <m:chr m:val="∑"/>
                          <m:ctrlPr>
                            <a:rPr lang="zh-CN" altLang="zh-CN" sz="1400" i="1" kern="100">
                              <a:latin typeface="Cambria Math" panose="02040503050406030204" pitchFamily="18" charset="0"/>
                            </a:rPr>
                          </m:ctrlPr>
                        </m:naryPr>
                        <m:sub>
                          <m:r>
                            <a:rPr lang="en-US" altLang="zh-CN" sz="1400" kern="100">
                              <a:latin typeface="Cambria Math" panose="02040503050406030204" pitchFamily="18" charset="0"/>
                            </a:rPr>
                            <m:t>𝑘</m:t>
                          </m:r>
                          <m:r>
                            <a:rPr lang="en-US" altLang="zh-CN" sz="1400" kern="100">
                              <a:latin typeface="Cambria Math" panose="02040503050406030204" pitchFamily="18" charset="0"/>
                            </a:rPr>
                            <m:t>=1</m:t>
                          </m:r>
                        </m:sub>
                        <m:sup>
                          <m:r>
                            <a:rPr lang="en-US" altLang="zh-CN" sz="1400" kern="100">
                              <a:latin typeface="Cambria Math" panose="02040503050406030204" pitchFamily="18" charset="0"/>
                            </a:rPr>
                            <m:t>𝑛</m:t>
                          </m:r>
                        </m:sup>
                        <m:e>
                          <m:sSub>
                            <m:sSubPr>
                              <m:ctrlPr>
                                <a:rPr lang="zh-CN" altLang="zh-CN" sz="1400" i="1" kern="100">
                                  <a:latin typeface="Cambria Math" panose="02040503050406030204" pitchFamily="18" charset="0"/>
                                </a:rPr>
                              </m:ctrlPr>
                            </m:sSubPr>
                            <m:e>
                              <m:r>
                                <a:rPr lang="en-US" altLang="zh-CN" sz="1400" kern="100">
                                  <a:latin typeface="Cambria Math" panose="02040503050406030204" pitchFamily="18" charset="0"/>
                                </a:rPr>
                                <m:t>𝐼</m:t>
                              </m:r>
                            </m:e>
                            <m:sub>
                              <m:r>
                                <a:rPr lang="en-US" altLang="zh-CN" sz="1400" kern="100">
                                  <a:latin typeface="Cambria Math" panose="02040503050406030204" pitchFamily="18" charset="0"/>
                                </a:rPr>
                                <m:t>𝑘</m:t>
                              </m:r>
                            </m:sub>
                          </m:sSub>
                        </m:e>
                      </m:nary>
                      <m:sSub>
                        <m:sSubPr>
                          <m:ctrlPr>
                            <a:rPr lang="zh-CN" altLang="zh-CN" sz="1400" i="1" kern="100">
                              <a:latin typeface="Cambria Math" panose="02040503050406030204" pitchFamily="18" charset="0"/>
                            </a:rPr>
                          </m:ctrlPr>
                        </m:sSubPr>
                        <m:e>
                          <m:r>
                            <a:rPr lang="en-US" altLang="zh-CN" sz="1400" kern="100">
                              <a:latin typeface="Cambria Math" panose="02040503050406030204" pitchFamily="18" charset="0"/>
                            </a:rPr>
                            <m:t>𝛹</m:t>
                          </m:r>
                        </m:e>
                        <m:sub>
                          <m:r>
                            <a:rPr lang="en-US" altLang="zh-CN" sz="1400" kern="100">
                              <a:latin typeface="Cambria Math" panose="02040503050406030204" pitchFamily="18" charset="0"/>
                            </a:rPr>
                            <m:t>𝑘</m:t>
                          </m:r>
                        </m:sub>
                      </m:sSub>
                      <m:r>
                        <a:rPr lang="en-US" altLang="zh-CN" sz="1400" kern="100">
                          <a:latin typeface="Cambria Math" panose="02040503050406030204" pitchFamily="18" charset="0"/>
                        </a:rPr>
                        <m:t>=</m:t>
                      </m:r>
                      <m:f>
                        <m:fPr>
                          <m:ctrlPr>
                            <a:rPr lang="zh-CN" altLang="zh-CN" sz="1400" i="1" kern="100">
                              <a:latin typeface="Cambria Math" panose="02040503050406030204" pitchFamily="18" charset="0"/>
                            </a:rPr>
                          </m:ctrlPr>
                        </m:fPr>
                        <m:num>
                          <m:r>
                            <a:rPr lang="en-US" altLang="zh-CN" sz="1400" kern="100">
                              <a:latin typeface="Cambria Math" panose="02040503050406030204" pitchFamily="18" charset="0"/>
                            </a:rPr>
                            <m:t>1</m:t>
                          </m:r>
                        </m:num>
                        <m:den>
                          <m:r>
                            <a:rPr lang="en-US" altLang="zh-CN" sz="1400" kern="100">
                              <a:latin typeface="Cambria Math" panose="02040503050406030204" pitchFamily="18" charset="0"/>
                            </a:rPr>
                            <m:t>2</m:t>
                          </m:r>
                        </m:den>
                      </m:f>
                      <m:nary>
                        <m:naryPr>
                          <m:chr m:val="∑"/>
                          <m:ctrlPr>
                            <a:rPr lang="zh-CN" altLang="zh-CN" sz="1400" i="1" kern="100">
                              <a:latin typeface="Cambria Math" panose="02040503050406030204" pitchFamily="18" charset="0"/>
                            </a:rPr>
                          </m:ctrlPr>
                        </m:naryPr>
                        <m:sub>
                          <m:r>
                            <a:rPr lang="en-US" altLang="zh-CN" sz="1400" kern="100">
                              <a:latin typeface="Cambria Math" panose="02040503050406030204" pitchFamily="18" charset="0"/>
                            </a:rPr>
                            <m:t>𝑘</m:t>
                          </m:r>
                          <m:r>
                            <a:rPr lang="en-US" altLang="zh-CN" sz="1400" kern="100">
                              <a:latin typeface="Cambria Math" panose="02040503050406030204" pitchFamily="18" charset="0"/>
                            </a:rPr>
                            <m:t>=1</m:t>
                          </m:r>
                        </m:sub>
                        <m:sup>
                          <m:r>
                            <a:rPr lang="en-US" altLang="zh-CN" sz="1400" kern="100">
                              <a:latin typeface="Cambria Math" panose="02040503050406030204" pitchFamily="18" charset="0"/>
                            </a:rPr>
                            <m:t>𝑛</m:t>
                          </m:r>
                        </m:sup>
                        <m:e>
                          <m:sSub>
                            <m:sSubPr>
                              <m:ctrlPr>
                                <a:rPr lang="zh-CN" altLang="zh-CN" sz="1400" i="1" kern="100">
                                  <a:latin typeface="Cambria Math" panose="02040503050406030204" pitchFamily="18" charset="0"/>
                                </a:rPr>
                              </m:ctrlPr>
                            </m:sSubPr>
                            <m:e>
                              <m:r>
                                <a:rPr lang="en-US" altLang="zh-CN" sz="1400" kern="100">
                                  <a:latin typeface="Cambria Math" panose="02040503050406030204" pitchFamily="18" charset="0"/>
                                </a:rPr>
                                <m:t>𝐿</m:t>
                              </m:r>
                            </m:e>
                            <m:sub>
                              <m:r>
                                <a:rPr lang="en-US" altLang="zh-CN" sz="1400" kern="100">
                                  <a:latin typeface="Cambria Math" panose="02040503050406030204" pitchFamily="18" charset="0"/>
                                </a:rPr>
                                <m:t>𝑘</m:t>
                              </m:r>
                            </m:sub>
                          </m:sSub>
                        </m:e>
                      </m:nary>
                      <m:sSubSup>
                        <m:sSubSupPr>
                          <m:ctrlPr>
                            <a:rPr lang="zh-CN" altLang="zh-CN" sz="1400" i="1" kern="100">
                              <a:latin typeface="Cambria Math" panose="02040503050406030204" pitchFamily="18" charset="0"/>
                            </a:rPr>
                          </m:ctrlPr>
                        </m:sSubSupPr>
                        <m:e>
                          <m:r>
                            <a:rPr lang="en-US" altLang="zh-CN" sz="1400" kern="100">
                              <a:latin typeface="Cambria Math" panose="02040503050406030204" pitchFamily="18" charset="0"/>
                            </a:rPr>
                            <m:t>𝐼</m:t>
                          </m:r>
                        </m:e>
                        <m:sub>
                          <m:r>
                            <a:rPr lang="en-US" altLang="zh-CN" sz="1400" kern="100">
                              <a:latin typeface="Cambria Math" panose="02040503050406030204" pitchFamily="18" charset="0"/>
                            </a:rPr>
                            <m:t>𝑘</m:t>
                          </m:r>
                        </m:sub>
                        <m:sup>
                          <m:r>
                            <a:rPr lang="en-US" altLang="zh-CN" sz="1400" kern="100">
                              <a:latin typeface="Cambria Math" panose="02040503050406030204" pitchFamily="18" charset="0"/>
                            </a:rPr>
                            <m:t>2</m:t>
                          </m:r>
                        </m:sup>
                      </m:sSubSup>
                      <m:r>
                        <a:rPr lang="en-US" altLang="zh-CN" sz="1400" kern="100">
                          <a:latin typeface="Cambria Math" panose="02040503050406030204" pitchFamily="18" charset="0"/>
                        </a:rPr>
                        <m:t>+</m:t>
                      </m:r>
                      <m:f>
                        <m:fPr>
                          <m:ctrlPr>
                            <a:rPr lang="zh-CN" altLang="zh-CN" sz="1400" i="1" kern="100">
                              <a:latin typeface="Cambria Math" panose="02040503050406030204" pitchFamily="18" charset="0"/>
                            </a:rPr>
                          </m:ctrlPr>
                        </m:fPr>
                        <m:num>
                          <m:r>
                            <a:rPr lang="en-US" altLang="zh-CN" sz="1400" kern="100">
                              <a:latin typeface="Cambria Math" panose="02040503050406030204" pitchFamily="18" charset="0"/>
                            </a:rPr>
                            <m:t>1</m:t>
                          </m:r>
                        </m:num>
                        <m:den>
                          <m:r>
                            <a:rPr lang="en-US" altLang="zh-CN" sz="1400" kern="100">
                              <a:latin typeface="Cambria Math" panose="02040503050406030204" pitchFamily="18" charset="0"/>
                            </a:rPr>
                            <m:t>2</m:t>
                          </m:r>
                        </m:den>
                      </m:f>
                      <m:nary>
                        <m:naryPr>
                          <m:chr m:val="∑"/>
                          <m:ctrlPr>
                            <a:rPr lang="zh-CN" altLang="zh-CN" sz="1400" i="1" kern="100">
                              <a:latin typeface="Cambria Math" panose="02040503050406030204" pitchFamily="18" charset="0"/>
                            </a:rPr>
                          </m:ctrlPr>
                        </m:naryPr>
                        <m:sub>
                          <m:m>
                            <m:mPr>
                              <m:mcs>
                                <m:mc>
                                  <m:mcPr>
                                    <m:count m:val="1"/>
                                    <m:mcJc m:val="center"/>
                                  </m:mcPr>
                                </m:mc>
                              </m:mcs>
                              <m:ctrlPr>
                                <a:rPr lang="zh-CN" altLang="zh-CN" sz="1400" i="1" kern="100">
                                  <a:latin typeface="Cambria Math" panose="02040503050406030204" pitchFamily="18" charset="0"/>
                                </a:rPr>
                              </m:ctrlPr>
                            </m:mPr>
                            <m:mr>
                              <m:e>
                                <m:r>
                                  <a:rPr lang="en-US" altLang="zh-CN" sz="1400" kern="100">
                                    <a:latin typeface="Cambria Math" panose="02040503050406030204" pitchFamily="18" charset="0"/>
                                  </a:rPr>
                                  <m:t>𝑘</m:t>
                                </m:r>
                                <m:r>
                                  <a:rPr lang="en-US" altLang="zh-CN" sz="1400" kern="100">
                                    <a:latin typeface="Cambria Math" panose="02040503050406030204" pitchFamily="18" charset="0"/>
                                  </a:rPr>
                                  <m:t>=1</m:t>
                                </m:r>
                              </m:e>
                            </m:mr>
                            <m:mr>
                              <m:e>
                                <m:r>
                                  <a:rPr lang="en-US" altLang="zh-CN" sz="1400" kern="100">
                                    <a:latin typeface="Cambria Math" panose="02040503050406030204" pitchFamily="18" charset="0"/>
                                  </a:rPr>
                                  <m:t>𝑘</m:t>
                                </m:r>
                                <m:r>
                                  <a:rPr lang="en-US" altLang="zh-CN" sz="1400" kern="100">
                                    <a:latin typeface="Cambria Math" panose="02040503050406030204" pitchFamily="18" charset="0"/>
                                  </a:rPr>
                                  <m:t>≠</m:t>
                                </m:r>
                                <m:r>
                                  <a:rPr lang="en-US" altLang="zh-CN" sz="1400" kern="100">
                                    <a:latin typeface="Cambria Math" panose="02040503050406030204" pitchFamily="18" charset="0"/>
                                  </a:rPr>
                                  <m:t>𝑗</m:t>
                                </m:r>
                              </m:e>
                            </m:mr>
                          </m:m>
                        </m:sub>
                        <m:sup>
                          <m:r>
                            <a:rPr lang="en-US" altLang="zh-CN" sz="1400" kern="100">
                              <a:latin typeface="Cambria Math" panose="02040503050406030204" pitchFamily="18" charset="0"/>
                            </a:rPr>
                            <m:t>𝑛</m:t>
                          </m:r>
                        </m:sup>
                        <m:e>
                          <m:nary>
                            <m:naryPr>
                              <m:chr m:val="∑"/>
                              <m:ctrlPr>
                                <a:rPr lang="zh-CN" altLang="zh-CN" sz="1400" i="1" kern="100">
                                  <a:latin typeface="Cambria Math" panose="02040503050406030204" pitchFamily="18" charset="0"/>
                                </a:rPr>
                              </m:ctrlPr>
                            </m:naryPr>
                            <m:sub>
                              <m:r>
                                <a:rPr lang="en-US" altLang="zh-CN" sz="1400" kern="100">
                                  <a:latin typeface="Cambria Math" panose="02040503050406030204" pitchFamily="18" charset="0"/>
                                </a:rPr>
                                <m:t>𝑗</m:t>
                              </m:r>
                              <m:r>
                                <a:rPr lang="en-US" altLang="zh-CN" sz="1400" kern="100">
                                  <a:latin typeface="Cambria Math" panose="02040503050406030204" pitchFamily="18" charset="0"/>
                                </a:rPr>
                                <m:t>=1</m:t>
                              </m:r>
                            </m:sub>
                            <m:sup>
                              <m:r>
                                <a:rPr lang="en-US" altLang="zh-CN" sz="1400" kern="100">
                                  <a:latin typeface="Cambria Math" panose="02040503050406030204" pitchFamily="18" charset="0"/>
                                </a:rPr>
                                <m:t>𝑛</m:t>
                              </m:r>
                            </m:sup>
                            <m:e>
                              <m:sSub>
                                <m:sSubPr>
                                  <m:ctrlPr>
                                    <a:rPr lang="zh-CN" altLang="zh-CN" sz="1400" i="1" kern="100">
                                      <a:latin typeface="Cambria Math" panose="02040503050406030204" pitchFamily="18" charset="0"/>
                                    </a:rPr>
                                  </m:ctrlPr>
                                </m:sSubPr>
                                <m:e>
                                  <m:r>
                                    <a:rPr lang="en-US" altLang="zh-CN" sz="1400" kern="100">
                                      <a:latin typeface="Cambria Math" panose="02040503050406030204" pitchFamily="18" charset="0"/>
                                    </a:rPr>
                                    <m:t>𝑀</m:t>
                                  </m:r>
                                </m:e>
                                <m:sub>
                                  <m:r>
                                    <a:rPr lang="en-US" altLang="zh-CN" sz="1400" kern="100">
                                      <a:latin typeface="Cambria Math" panose="02040503050406030204" pitchFamily="18" charset="0"/>
                                    </a:rPr>
                                    <m:t>𝑘𝑗</m:t>
                                  </m:r>
                                </m:sub>
                              </m:sSub>
                            </m:e>
                          </m:nary>
                        </m:e>
                      </m:nary>
                      <m:sSub>
                        <m:sSubPr>
                          <m:ctrlPr>
                            <a:rPr lang="zh-CN" altLang="zh-CN" sz="1400" i="1" kern="100">
                              <a:latin typeface="Cambria Math" panose="02040503050406030204" pitchFamily="18" charset="0"/>
                            </a:rPr>
                          </m:ctrlPr>
                        </m:sSubPr>
                        <m:e>
                          <m:r>
                            <a:rPr lang="en-US" altLang="zh-CN" sz="1400" kern="100">
                              <a:latin typeface="Cambria Math" panose="02040503050406030204" pitchFamily="18" charset="0"/>
                            </a:rPr>
                            <m:t>𝐼</m:t>
                          </m:r>
                        </m:e>
                        <m:sub>
                          <m:r>
                            <a:rPr lang="en-US" altLang="zh-CN" sz="1400" kern="100">
                              <a:latin typeface="Cambria Math" panose="02040503050406030204" pitchFamily="18" charset="0"/>
                            </a:rPr>
                            <m:t>𝑘</m:t>
                          </m:r>
                        </m:sub>
                      </m:sSub>
                      <m:sSub>
                        <m:sSubPr>
                          <m:ctrlPr>
                            <a:rPr lang="zh-CN" altLang="zh-CN" sz="1400" i="1" kern="100">
                              <a:latin typeface="Cambria Math" panose="02040503050406030204" pitchFamily="18" charset="0"/>
                            </a:rPr>
                          </m:ctrlPr>
                        </m:sSubPr>
                        <m:e>
                          <m:r>
                            <a:rPr lang="en-US" altLang="zh-CN" sz="1400" kern="100">
                              <a:latin typeface="Cambria Math" panose="02040503050406030204" pitchFamily="18" charset="0"/>
                            </a:rPr>
                            <m:t>𝐼</m:t>
                          </m:r>
                        </m:e>
                        <m:sub>
                          <m:r>
                            <a:rPr lang="en-US" altLang="zh-CN" sz="1400" kern="100">
                              <a:latin typeface="Cambria Math" panose="02040503050406030204" pitchFamily="18" charset="0"/>
                            </a:rPr>
                            <m:t>𝑗</m:t>
                          </m:r>
                        </m:sub>
                      </m:sSub>
                    </m:oMath>
                  </m:oMathPara>
                </a14:m>
                <a:endParaRPr lang="zh-CN" altLang="zh-CN" sz="1400" kern="100" dirty="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若是单回路电流，磁场能量为</a:t>
                </a:r>
              </a:p>
              <a:p>
                <a:pPr indent="457200" algn="ctr">
                  <a:spcAft>
                    <a:spcPts val="0"/>
                  </a:spcAft>
                </a:pPr>
                <a14:m>
                  <m:oMathPara xmlns:m="http://schemas.openxmlformats.org/officeDocument/2006/math">
                    <m:oMathParaPr>
                      <m:jc m:val="centerGroup"/>
                    </m:oMathParaPr>
                    <m:oMath xmlns:m="http://schemas.openxmlformats.org/officeDocument/2006/math">
                      <m:sSub>
                        <m:sSubPr>
                          <m:ctrlPr>
                            <a:rPr lang="zh-CN" altLang="zh-CN" sz="1400" i="1" kern="100">
                              <a:latin typeface="Cambria Math" panose="02040503050406030204" pitchFamily="18" charset="0"/>
                            </a:rPr>
                          </m:ctrlPr>
                        </m:sSubPr>
                        <m:e>
                          <m:r>
                            <a:rPr lang="en-US" altLang="zh-CN" sz="1400" kern="100">
                              <a:latin typeface="Cambria Math" panose="02040503050406030204" pitchFamily="18" charset="0"/>
                            </a:rPr>
                            <m:t>𝑊</m:t>
                          </m:r>
                        </m:e>
                        <m:sub>
                          <m:r>
                            <m:rPr>
                              <m:sty m:val="p"/>
                            </m:rPr>
                            <a:rPr lang="en-US" altLang="zh-CN" sz="1400" kern="100">
                              <a:latin typeface="Cambria Math" panose="02040503050406030204" pitchFamily="18" charset="0"/>
                            </a:rPr>
                            <m:t>m</m:t>
                          </m:r>
                        </m:sub>
                      </m:sSub>
                      <m:r>
                        <a:rPr lang="en-US" altLang="zh-CN" sz="1400" kern="100">
                          <a:latin typeface="Cambria Math" panose="02040503050406030204" pitchFamily="18" charset="0"/>
                        </a:rPr>
                        <m:t>=</m:t>
                      </m:r>
                      <m:f>
                        <m:fPr>
                          <m:ctrlPr>
                            <a:rPr lang="zh-CN" altLang="zh-CN" sz="1400" i="1" kern="100">
                              <a:latin typeface="Cambria Math" panose="02040503050406030204" pitchFamily="18" charset="0"/>
                            </a:rPr>
                          </m:ctrlPr>
                        </m:fPr>
                        <m:num>
                          <m:r>
                            <a:rPr lang="en-US" altLang="zh-CN" sz="1400" kern="100">
                              <a:latin typeface="Cambria Math" panose="02040503050406030204" pitchFamily="18" charset="0"/>
                            </a:rPr>
                            <m:t>1</m:t>
                          </m:r>
                        </m:num>
                        <m:den>
                          <m:r>
                            <a:rPr lang="en-US" altLang="zh-CN" sz="1400" kern="100">
                              <a:latin typeface="Cambria Math" panose="02040503050406030204" pitchFamily="18" charset="0"/>
                            </a:rPr>
                            <m:t>2</m:t>
                          </m:r>
                        </m:den>
                      </m:f>
                      <m:r>
                        <a:rPr lang="en-US" altLang="zh-CN" sz="1400" kern="100">
                          <a:latin typeface="Cambria Math" panose="02040503050406030204" pitchFamily="18" charset="0"/>
                        </a:rPr>
                        <m:t>𝐿</m:t>
                      </m:r>
                      <m:sSup>
                        <m:sSupPr>
                          <m:ctrlPr>
                            <a:rPr lang="zh-CN" altLang="zh-CN" sz="1400" i="1" kern="100">
                              <a:latin typeface="Cambria Math" panose="02040503050406030204" pitchFamily="18" charset="0"/>
                            </a:rPr>
                          </m:ctrlPr>
                        </m:sSupPr>
                        <m:e>
                          <m:r>
                            <a:rPr lang="en-US" altLang="zh-CN" sz="1400" kern="100">
                              <a:latin typeface="Cambria Math" panose="02040503050406030204" pitchFamily="18" charset="0"/>
                            </a:rPr>
                            <m:t>𝐼</m:t>
                          </m:r>
                        </m:e>
                        <m:sup>
                          <m:r>
                            <a:rPr lang="en-US" altLang="zh-CN" sz="1400" kern="100">
                              <a:latin typeface="Cambria Math" panose="02040503050406030204" pitchFamily="18" charset="0"/>
                            </a:rPr>
                            <m:t>2</m:t>
                          </m:r>
                        </m:sup>
                      </m:sSup>
                    </m:oMath>
                  </m:oMathPara>
                </a14:m>
                <a:endParaRPr lang="zh-CN" altLang="zh-CN" sz="1400" kern="100" dirty="0">
                  <a:latin typeface="Times New Roman" panose="02020603050405020304" pitchFamily="18" charset="0"/>
                  <a:ea typeface="宋体" panose="02010600030101010101" pitchFamily="2" charset="-122"/>
                  <a:cs typeface="Times New Roman" panose="02020603050405020304" pitchFamily="18" charset="0"/>
                </a:endParaRPr>
              </a:p>
              <a:p>
                <a:pPr indent="304800">
                  <a:lnSpc>
                    <a:spcPct val="150000"/>
                  </a:lnSpc>
                  <a:spcAft>
                    <a:spcPts val="0"/>
                  </a:spcAft>
                </a:pP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5B7AF114-7D8C-4438-A65E-37761FF94922}"/>
                  </a:ext>
                </a:extLst>
              </p:cNvPr>
              <p:cNvSpPr txBox="1">
                <a:spLocks noRot="1" noChangeAspect="1" noMove="1" noResize="1" noEditPoints="1" noAdjustHandles="1" noChangeArrowheads="1" noChangeShapeType="1" noTextEdit="1"/>
              </p:cNvSpPr>
              <p:nvPr/>
            </p:nvSpPr>
            <p:spPr>
              <a:xfrm>
                <a:off x="527900" y="1309688"/>
                <a:ext cx="7956223" cy="5401672"/>
              </a:xfrm>
              <a:prstGeom prst="rect">
                <a:avLst/>
              </a:prstGeom>
              <a:blipFill>
                <a:blip r:embed="rId3"/>
                <a:stretch>
                  <a:fillRect l="-230" r="-230"/>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43</a:t>
            </a:fld>
            <a:endParaRPr lang="zh-CN" dirty="0"/>
          </a:p>
        </p:txBody>
      </p:sp>
    </p:spTree>
    <p:extLst>
      <p:ext uri="{BB962C8B-B14F-4D97-AF65-F5344CB8AC3E}">
        <p14:creationId xmlns:p14="http://schemas.microsoft.com/office/powerpoint/2010/main" val="20311840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四、镜像法</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电感</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磁场能量与力</a:t>
            </a:r>
          </a:p>
        </p:txBody>
      </p:sp>
      <p:sp>
        <p:nvSpPr>
          <p:cNvPr id="4" name="文本框 3">
            <a:extLst>
              <a:ext uri="{FF2B5EF4-FFF2-40B4-BE49-F238E27FC236}">
                <a16:creationId xmlns:a16="http://schemas.microsoft.com/office/drawing/2014/main" id="{F75FB7F1-7F3F-40BC-BC07-BC5A572A635A}"/>
              </a:ext>
            </a:extLst>
          </p:cNvPr>
          <p:cNvSpPr txBox="1"/>
          <p:nvPr/>
        </p:nvSpPr>
        <p:spPr>
          <a:xfrm>
            <a:off x="968490" y="1002052"/>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rPr>
              <a:t>（三）小结</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7AF114-7D8C-4438-A65E-37761FF94922}"/>
                  </a:ext>
                </a:extLst>
              </p:cNvPr>
              <p:cNvSpPr txBox="1"/>
              <p:nvPr/>
            </p:nvSpPr>
            <p:spPr>
              <a:xfrm>
                <a:off x="527900" y="1309688"/>
                <a:ext cx="7956223" cy="5006755"/>
              </a:xfrm>
              <a:prstGeom prst="rect">
                <a:avLst/>
              </a:prstGeom>
              <a:noFill/>
            </p:spPr>
            <p:txBody>
              <a:bodyPr wrap="square" rtlCol="0">
                <a:spAutoFit/>
              </a:bodyPr>
              <a:lstStyle/>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若为两个回路组成的系统</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𝑊</m:t>
                          </m:r>
                        </m:e>
                        <m:sub>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m</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den>
                      </m:f>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sSubSup>
                        <m:sSub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b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den>
                      </m:f>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sSubSup>
                        <m:sSub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b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𝑀</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oMath>
                  </m:oMathPara>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den>
                    </m:f>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sSubSup>
                          <m:sSub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b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sSubSup>
                          <m:sSub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bSup>
                      </m:e>
                    </m:d>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为两电流回路的自有能，</a:t>
                </a:r>
                <a14:m>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𝑀</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为两个电流回路间的互有能。自有能恒为正，而互有能可正可负，随电流的流向及两电流回路的同名端而定。当电流同时从两电流回路同名端流人（出）时，互有能为正，否则为负。</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对于连续电流分布，磁场能量为</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𝑊</m:t>
                          </m:r>
                        </m:e>
                        <m:sub>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m</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den>
                      </m:f>
                      <m:nary>
                        <m:naryPr>
                          <m:chr m:val="∭"/>
                          <m:supHide m:val="on"/>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𝑉</m:t>
                          </m:r>
                        </m:sub>
                        <m:sup/>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𝑱</m:t>
                          </m:r>
                        </m:e>
                      </m:nary>
                      <m:r>
                        <a:rPr lang="zh-CN" altLang="zh-CN" sz="1400" i="1" kern="100">
                          <a:latin typeface="Cambria Math" panose="02040503050406030204" pitchFamily="18" charset="0"/>
                          <a:ea typeface="MS Gothic" panose="020B0609070205080204" pitchFamily="49" charset="-128"/>
                          <a:cs typeface="MS Gothic" panose="020B0609070205080204" pitchFamily="49" charset="-128"/>
                        </a:rPr>
                        <m:t>⋅</m:t>
                      </m:r>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𝑨</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d</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𝑉</m:t>
                      </m:r>
                    </m:oMath>
                  </m:oMathPara>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若能计算出恒定磁场的磁感应强度、磁场强度，则磁场能量密度可由</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𝑊</m:t>
                          </m:r>
                        </m:e>
                        <m:sub>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m</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den>
                      </m:f>
                      <m:nary>
                        <m:naryPr>
                          <m:supHide m:val="on"/>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𝑉</m:t>
                          </m:r>
                        </m:sub>
                        <m:sup/>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𝑩</m:t>
                          </m:r>
                        </m:e>
                      </m:nary>
                      <m:r>
                        <a:rPr lang="zh-CN" altLang="zh-CN" sz="1400" i="1" kern="100">
                          <a:latin typeface="Cambria Math" panose="02040503050406030204" pitchFamily="18" charset="0"/>
                          <a:ea typeface="MS Gothic" panose="020B0609070205080204" pitchFamily="49" charset="-128"/>
                          <a:cs typeface="MS Gothic" panose="020B0609070205080204" pitchFamily="49" charset="-128"/>
                        </a:rPr>
                        <m:t>⋅</m:t>
                      </m:r>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𝑯</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d</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𝑉</m:t>
                      </m:r>
                    </m:oMath>
                  </m:oMathPara>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计算。其中</a:t>
                </a:r>
                <a14:m>
                  <m:oMath xmlns:m="http://schemas.openxmlformats.org/officeDocument/2006/math">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𝑯</m:t>
                    </m:r>
                  </m:oMath>
                </a14:m>
                <a:r>
                  <a:rPr lang="zh-CN" altLang="zh-CN" sz="1400" b="1"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𝑩</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均为空间某点的磁场强度和磁感应强度，而积分区域</a:t>
                </a:r>
                <a14:m>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𝑉</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为所研究范围内整个磁场分布的区域。</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304800">
                  <a:lnSpc>
                    <a:spcPct val="150000"/>
                  </a:lnSpc>
                  <a:spcAft>
                    <a:spcPts val="0"/>
                  </a:spcAft>
                </a:pP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5B7AF114-7D8C-4438-A65E-37761FF94922}"/>
                  </a:ext>
                </a:extLst>
              </p:cNvPr>
              <p:cNvSpPr txBox="1">
                <a:spLocks noRot="1" noChangeAspect="1" noMove="1" noResize="1" noEditPoints="1" noAdjustHandles="1" noChangeArrowheads="1" noChangeShapeType="1" noTextEdit="1"/>
              </p:cNvSpPr>
              <p:nvPr/>
            </p:nvSpPr>
            <p:spPr>
              <a:xfrm>
                <a:off x="527900" y="1309688"/>
                <a:ext cx="7956223" cy="5006755"/>
              </a:xfrm>
              <a:prstGeom prst="rect">
                <a:avLst/>
              </a:prstGeom>
              <a:blipFill>
                <a:blip r:embed="rId3"/>
                <a:stretch>
                  <a:fillRect l="-230"/>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44</a:t>
            </a:fld>
            <a:endParaRPr lang="zh-CN" dirty="0"/>
          </a:p>
        </p:txBody>
      </p:sp>
    </p:spTree>
    <p:extLst>
      <p:ext uri="{BB962C8B-B14F-4D97-AF65-F5344CB8AC3E}">
        <p14:creationId xmlns:p14="http://schemas.microsoft.com/office/powerpoint/2010/main" val="1615308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88000" y="72000"/>
            <a:ext cx="3088800" cy="1085040"/>
          </a:xfrm>
          <a:prstGeom prst="rect">
            <a:avLst/>
          </a:prstGeom>
        </p:spPr>
      </p:pic>
      <p:sp>
        <p:nvSpPr>
          <p:cNvPr id="21" name="矩形 20"/>
          <p:cNvSpPr/>
          <p:nvPr/>
        </p:nvSpPr>
        <p:spPr>
          <a:xfrm>
            <a:off x="7938" y="1812290"/>
            <a:ext cx="9144000" cy="2528888"/>
          </a:xfrm>
          <a:prstGeom prst="rect">
            <a:avLst/>
          </a:prstGeom>
          <a:solidFill>
            <a:srgbClr val="1557A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pic>
        <p:nvPicPr>
          <p:cNvPr id="22" name="Picture 4"/>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t="6494" r="23326" b="24977"/>
          <a:stretch>
            <a:fillRect/>
          </a:stretch>
        </p:blipFill>
        <p:spPr bwMode="auto">
          <a:xfrm>
            <a:off x="6003925" y="4083368"/>
            <a:ext cx="3140075" cy="278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3" name="标题 6145"/>
          <p:cNvSpPr>
            <a:spLocks noGrp="1"/>
          </p:cNvSpPr>
          <p:nvPr/>
        </p:nvSpPr>
        <p:spPr>
          <a:xfrm>
            <a:off x="573734" y="2125504"/>
            <a:ext cx="7996532" cy="822325"/>
          </a:xfrm>
          <a:prstGeom prst="rect">
            <a:avLst/>
          </a:prstGeom>
          <a:noFill/>
          <a:ln w="9525">
            <a:noFill/>
            <a:miter/>
          </a:ln>
        </p:spPr>
        <p:txBody>
          <a:bodyPr lIns="79050" tIns="39526" rIns="79050" bIns="39526" anchor="ctr">
            <a:scene3d>
              <a:camera prst="orthographicFront"/>
              <a:lightRig rig="threePt" dir="t"/>
            </a:scene3d>
          </a:bodyPr>
          <a:lstStyle>
            <a:lvl1pPr marL="0" lvl="0" indent="0" algn="ctr" defTabSz="790575" eaLnBrk="1" fontAlgn="base" latinLnBrk="0" hangingPunct="1">
              <a:spcBef>
                <a:spcPct val="0"/>
              </a:spcBef>
              <a:spcAft>
                <a:spcPct val="0"/>
              </a:spcAft>
              <a:buClr>
                <a:srgbClr val="000000"/>
              </a:buClr>
              <a:buNone/>
              <a:defRPr sz="2700" b="1" i="0" u="none" kern="1200" baseline="0">
                <a:solidFill>
                  <a:schemeClr val="bg1"/>
                </a:solidFill>
                <a:latin typeface="+mj-lt"/>
                <a:ea typeface="+mj-ea"/>
                <a:cs typeface="+mj-cs"/>
              </a:defRPr>
            </a:lvl1pPr>
          </a:lstStyle>
          <a:p>
            <a:pPr>
              <a:buFont typeface="Arial" panose="020B0604020202020204" pitchFamily="34" charset="0"/>
              <a:buNone/>
              <a:defRPr/>
            </a:pPr>
            <a:endParaRPr lang="zh-CN" altLang="en-US" sz="4800" noProof="1">
              <a:latin typeface="黑体" panose="02010609060101010101" charset="-122"/>
              <a:sym typeface="+mn-ea"/>
            </a:endParaRPr>
          </a:p>
          <a:p>
            <a:pPr fontAlgn="auto">
              <a:lnSpc>
                <a:spcPct val="200000"/>
              </a:lnSpc>
              <a:defRPr/>
            </a:pPr>
            <a:r>
              <a:rPr lang="zh-CN" altLang="en-US" sz="4800" noProof="1">
                <a:latin typeface="Arial" panose="020B0604020202020204" pitchFamily="34" charset="0"/>
                <a:ea typeface="微软雅黑" panose="020B0503020204020204" charset="-122"/>
                <a:sym typeface="+mn-ea"/>
              </a:rPr>
              <a:t>第四章 时变电磁场</a:t>
            </a:r>
            <a:endParaRPr lang="en-US" altLang="zh-CN" sz="4800" noProof="1">
              <a:latin typeface="Arial" panose="020B0604020202020204" pitchFamily="34" charset="0"/>
              <a:ea typeface="微软雅黑" panose="020B0503020204020204" charset="-122"/>
              <a:sym typeface="+mn-ea"/>
            </a:endParaRPr>
          </a:p>
        </p:txBody>
      </p:sp>
    </p:spTree>
    <p:extLst>
      <p:ext uri="{BB962C8B-B14F-4D97-AF65-F5344CB8AC3E}">
        <p14:creationId xmlns:p14="http://schemas.microsoft.com/office/powerpoint/2010/main" val="39663807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一、电磁场基本方程</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分界面上的衔接条件</a:t>
            </a:r>
          </a:p>
        </p:txBody>
      </p:sp>
      <p:sp>
        <p:nvSpPr>
          <p:cNvPr id="4" name="文本框 3">
            <a:extLst>
              <a:ext uri="{FF2B5EF4-FFF2-40B4-BE49-F238E27FC236}">
                <a16:creationId xmlns:a16="http://schemas.microsoft.com/office/drawing/2014/main" id="{F75FB7F1-7F3F-40BC-BC07-BC5A572A635A}"/>
              </a:ext>
            </a:extLst>
          </p:cNvPr>
          <p:cNvSpPr txBox="1"/>
          <p:nvPr/>
        </p:nvSpPr>
        <p:spPr>
          <a:xfrm>
            <a:off x="1065229" y="1053998"/>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cs typeface="+mj-cs"/>
              </a:rPr>
              <a:t>（一）目的</a:t>
            </a:r>
          </a:p>
        </p:txBody>
      </p:sp>
      <p:sp>
        <p:nvSpPr>
          <p:cNvPr id="5" name="文本框 4">
            <a:extLst>
              <a:ext uri="{FF2B5EF4-FFF2-40B4-BE49-F238E27FC236}">
                <a16:creationId xmlns:a16="http://schemas.microsoft.com/office/drawing/2014/main" id="{5B7AF114-7D8C-4438-A65E-37761FF94922}"/>
              </a:ext>
            </a:extLst>
          </p:cNvPr>
          <p:cNvSpPr txBox="1"/>
          <p:nvPr/>
        </p:nvSpPr>
        <p:spPr>
          <a:xfrm>
            <a:off x="527900" y="1405855"/>
            <a:ext cx="7956223" cy="773289"/>
          </a:xfrm>
          <a:prstGeom prst="rect">
            <a:avLst/>
          </a:prstGeom>
          <a:noFill/>
        </p:spPr>
        <p:txBody>
          <a:bodyPr wrap="square" rtlCol="0">
            <a:spAutoFit/>
          </a:bodyPr>
          <a:lstStyle/>
          <a:p>
            <a:pPr indent="457200">
              <a:lnSpc>
                <a:spcPct val="150000"/>
              </a:lnSpc>
            </a:pPr>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熟练掌握电磁场基本方程组的积分形式和微分形式；</a:t>
            </a:r>
          </a:p>
          <a:p>
            <a:pPr indent="457200">
              <a:lnSpc>
                <a:spcPct val="150000"/>
              </a:lnSpc>
            </a:pPr>
            <a:r>
              <a:rPr lang="en-US" altLang="zh-CN" sz="1600" dirty="0">
                <a:latin typeface="宋体" panose="02010600030101010101" pitchFamily="2" charset="-122"/>
                <a:ea typeface="宋体" panose="02010600030101010101" pitchFamily="2" charset="-122"/>
              </a:rPr>
              <a:t>2.</a:t>
            </a:r>
            <a:r>
              <a:rPr lang="zh-CN" altLang="en-US" sz="1600" dirty="0">
                <a:latin typeface="宋体" panose="02010600030101010101" pitchFamily="2" charset="-122"/>
                <a:ea typeface="宋体" panose="02010600030101010101" pitchFamily="2" charset="-122"/>
              </a:rPr>
              <a:t>正确理解和使用不同分界面上的衔接条件。</a:t>
            </a:r>
            <a:endParaRPr lang="en-US" altLang="zh-CN" sz="1600" dirty="0">
              <a:latin typeface="宋体" panose="02010600030101010101" pitchFamily="2" charset="-122"/>
              <a:ea typeface="宋体" panose="02010600030101010101" pitchFamily="2" charset="-122"/>
            </a:endParaRPr>
          </a:p>
        </p:txBody>
      </p:sp>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46</a:t>
            </a:fld>
            <a:endParaRPr lang="zh-CN" dirty="0"/>
          </a:p>
        </p:txBody>
      </p:sp>
      <p:sp>
        <p:nvSpPr>
          <p:cNvPr id="13" name="文本框 12">
            <a:extLst>
              <a:ext uri="{FF2B5EF4-FFF2-40B4-BE49-F238E27FC236}">
                <a16:creationId xmlns:a16="http://schemas.microsoft.com/office/drawing/2014/main" id="{2154FFB2-EC9F-4DB9-A2E5-7CFCF915CE45}"/>
              </a:ext>
            </a:extLst>
          </p:cNvPr>
          <p:cNvSpPr txBox="1"/>
          <p:nvPr/>
        </p:nvSpPr>
        <p:spPr>
          <a:xfrm>
            <a:off x="1065229" y="2241290"/>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cs typeface="+mj-cs"/>
              </a:rPr>
              <a:t>（二）例题分析</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43C9B2C0-4C51-40BC-BA26-D89CC73F434F}"/>
                  </a:ext>
                </a:extLst>
              </p:cNvPr>
              <p:cNvSpPr txBox="1"/>
              <p:nvPr/>
            </p:nvSpPr>
            <p:spPr>
              <a:xfrm>
                <a:off x="527899" y="2637537"/>
                <a:ext cx="7956223" cy="3901646"/>
              </a:xfrm>
              <a:prstGeom prst="rect">
                <a:avLst/>
              </a:prstGeom>
              <a:noFill/>
            </p:spPr>
            <p:txBody>
              <a:bodyPr wrap="square" rtlCol="0">
                <a:spAutoFit/>
              </a:bodyPr>
              <a:lstStyle/>
              <a:p>
                <a:pPr indent="457200">
                  <a:lnSpc>
                    <a:spcPct val="150000"/>
                  </a:lnSpc>
                  <a:spcAft>
                    <a:spcPts val="0"/>
                  </a:spcAft>
                </a:pPr>
                <a:r>
                  <a:rPr lang="en-US" altLang="zh-CN" sz="1600" b="1" kern="100" dirty="0">
                    <a:latin typeface="Times New Roman" panose="02020603050405020304" pitchFamily="18" charset="0"/>
                    <a:ea typeface="宋体" panose="02010600030101010101" pitchFamily="2" charset="-122"/>
                    <a:cs typeface="Times New Roman" panose="02020603050405020304" pitchFamily="18" charset="0"/>
                  </a:rPr>
                  <a:t>4-2-3 </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设</a:t>
                </a:r>
                <a14:m>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𝑧</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处为空气与理想导体的分界面，</a:t>
                </a:r>
                <a14:m>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𝑧</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&lt;0</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一侧为理想导体，分界面处的磁场强度为</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14:m>
                  <m:oMathPara xmlns:m="http://schemas.openxmlformats.org/officeDocument/2006/math">
                    <m:oMathParaPr>
                      <m:jc m:val="centerGroup"/>
                    </m:oMathParaPr>
                    <m:oMath xmlns:m="http://schemas.openxmlformats.org/officeDocument/2006/math">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𝑯</m:t>
                      </m:r>
                      <m:d>
                        <m:d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𝑥</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𝑦</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𝑡</m:t>
                          </m:r>
                        </m:e>
                      </m:d>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sub>
                      </m:sSub>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sin</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𝛽</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𝑥</m:t>
                      </m:r>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cos</m:t>
                      </m:r>
                      <m:d>
                        <m:d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𝜔</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𝑡</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𝛽</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𝑦</m:t>
                          </m:r>
                        </m:e>
                      </m:d>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𝒙</m:t>
                          </m:r>
                        </m:sub>
                      </m:sSub>
                    </m:oMath>
                  </m:oMathPara>
                </a14:m>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试求理想导体表面上的电流分布和分界面处的电场强度</a:t>
                </a:r>
                <a14:m>
                  <m:oMath xmlns:m="http://schemas.openxmlformats.org/officeDocument/2006/math">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𝑬</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的切线分量。</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P156</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600" b="1" kern="100" dirty="0">
                    <a:cs typeface="Times New Roman" panose="02020603050405020304" pitchFamily="18" charset="0"/>
                  </a:rPr>
                  <a:t>解</a:t>
                </a:r>
                <a:r>
                  <a:rPr lang="zh-CN" altLang="zh-CN" sz="1600" kern="100" dirty="0">
                    <a:latin typeface="等线" panose="02010600030101010101" pitchFamily="2" charset="-122"/>
                    <a:ea typeface="Times New Roman" panose="02020603050405020304" pitchFamily="18" charset="0"/>
                    <a:cs typeface="Times New Roman" panose="02020603050405020304" pitchFamily="18" charset="0"/>
                  </a:rPr>
                  <a:t> </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）定性分析</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①理想导体的电导率</a:t>
                </a:r>
                <a14:m>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𝛾</m:t>
                    </m:r>
                    <m:r>
                      <a:rPr lang="zh-CN" altLang="zh-CN" sz="16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，所以它内部的电场强度为零，根据方程</a:t>
                </a:r>
                <a14:m>
                  <m:oMath xmlns:m="http://schemas.openxmlformats.org/officeDocument/2006/math">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𝑬</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𝑩</m:t>
                        </m:r>
                      </m:num>
                      <m:den>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𝑡</m:t>
                        </m:r>
                      </m:den>
                    </m:f>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可知理想导体内部的时变磁场也为零。在这种分界面上存在着面电荷和面电流。</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②理想导体（设为媒质</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）与电介质（设为媒质</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）分界面上的衔接条件为</a:t>
                </a:r>
                <a:endParaRPr lang="en-US"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𝐾</m:t>
                      </m:r>
                      <m:r>
                        <a:rPr lang="en-US" altLang="zh-CN" sz="1600" b="0" i="0" kern="100" smtClean="0">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r>
                        <a:rPr lang="en-US" altLang="zh-CN" sz="1600" b="0" i="0" kern="100" smtClean="0">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r>
                        <a:rPr lang="en-US" altLang="zh-CN" sz="1600" b="0" i="0" kern="100" smtClean="0">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𝐷</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𝜎</m:t>
                      </m:r>
                    </m:oMath>
                  </m:oMathPara>
                </a14:m>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endParaRPr lang="en-US" altLang="zh-CN" sz="1600" dirty="0">
                  <a:latin typeface="宋体" panose="02010600030101010101" pitchFamily="2" charset="-122"/>
                  <a:ea typeface="宋体" panose="02010600030101010101" pitchFamily="2" charset="-122"/>
                </a:endParaRPr>
              </a:p>
            </p:txBody>
          </p:sp>
        </mc:Choice>
        <mc:Fallback xmlns="">
          <p:sp>
            <p:nvSpPr>
              <p:cNvPr id="10" name="文本框 9">
                <a:extLst>
                  <a:ext uri="{FF2B5EF4-FFF2-40B4-BE49-F238E27FC236}">
                    <a16:creationId xmlns:a16="http://schemas.microsoft.com/office/drawing/2014/main" id="{43C9B2C0-4C51-40BC-BA26-D89CC73F434F}"/>
                  </a:ext>
                </a:extLst>
              </p:cNvPr>
              <p:cNvSpPr txBox="1">
                <a:spLocks noRot="1" noChangeAspect="1" noMove="1" noResize="1" noEditPoints="1" noAdjustHandles="1" noChangeArrowheads="1" noChangeShapeType="1" noTextEdit="1"/>
              </p:cNvSpPr>
              <p:nvPr/>
            </p:nvSpPr>
            <p:spPr>
              <a:xfrm>
                <a:off x="527899" y="2637537"/>
                <a:ext cx="7956223" cy="3901646"/>
              </a:xfrm>
              <a:prstGeom prst="rect">
                <a:avLst/>
              </a:prstGeom>
              <a:blipFill>
                <a:blip r:embed="rId3"/>
                <a:stretch>
                  <a:fillRect l="-4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559016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一、电磁场基本方程</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分界面上的衔接条件</a:t>
            </a:r>
          </a:p>
        </p:txBody>
      </p:sp>
      <p:sp>
        <p:nvSpPr>
          <p:cNvPr id="4" name="文本框 3">
            <a:extLst>
              <a:ext uri="{FF2B5EF4-FFF2-40B4-BE49-F238E27FC236}">
                <a16:creationId xmlns:a16="http://schemas.microsoft.com/office/drawing/2014/main" id="{F75FB7F1-7F3F-40BC-BC07-BC5A572A635A}"/>
              </a:ext>
            </a:extLst>
          </p:cNvPr>
          <p:cNvSpPr txBox="1"/>
          <p:nvPr/>
        </p:nvSpPr>
        <p:spPr>
          <a:xfrm>
            <a:off x="968490" y="1002052"/>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rPr>
              <a:t>（二）例题分析</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7AF114-7D8C-4438-A65E-37761FF94922}"/>
                  </a:ext>
                </a:extLst>
              </p:cNvPr>
              <p:cNvSpPr txBox="1"/>
              <p:nvPr/>
            </p:nvSpPr>
            <p:spPr>
              <a:xfrm>
                <a:off x="527900" y="1309688"/>
                <a:ext cx="7956223" cy="5047023"/>
              </a:xfrm>
              <a:prstGeom prst="rect">
                <a:avLst/>
              </a:prstGeom>
              <a:noFill/>
            </p:spPr>
            <p:txBody>
              <a:bodyPr wrap="square" rtlCol="0">
                <a:spAutoFit/>
              </a:bodyPr>
              <a:lstStyle/>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）计算</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①理想导体内部电磁场为零。导体表面有感应面电流，其线密度为</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14:m>
                  <m:oMathPara xmlns:m="http://schemas.openxmlformats.org/officeDocument/2006/math">
                    <m:oMathParaPr>
                      <m:jc m:val="centerGroup"/>
                    </m:oMathParaPr>
                    <m:oMath xmlns:m="http://schemas.openxmlformats.org/officeDocument/2006/math">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𝑲</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𝒏</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𝑯</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𝒛</m:t>
                          </m:r>
                        </m:sub>
                      </m:s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𝑯</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func>
                        <m:func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sin</m:t>
                          </m:r>
                        </m:fName>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𝛽</m:t>
                          </m:r>
                        </m:e>
                      </m:func>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𝑥</m:t>
                      </m:r>
                      <m:func>
                        <m:func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cos</m:t>
                          </m:r>
                        </m:fName>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e>
                      </m:func>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𝜔</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𝑡</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𝛽</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𝑦</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𝒚</m:t>
                          </m:r>
                        </m:sub>
                      </m:sSub>
                    </m:oMath>
                  </m:oMathPara>
                </a14:m>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②根据</a:t>
                </a:r>
                <a14:m>
                  <m:oMath xmlns:m="http://schemas.openxmlformats.org/officeDocument/2006/math">
                    <m:r>
                      <m:rPr>
                        <m:sty m:val="p"/>
                      </m:rPr>
                      <a:rPr lang="en-US" altLang="zh-CN" sz="1400" kern="100">
                        <a:latin typeface="Cambria Math" panose="02040503050406030204" pitchFamily="18" charset="0"/>
                        <a:ea typeface="宋体" panose="02010600030101010101" pitchFamily="2" charset="-122"/>
                        <a:cs typeface="Cambria Math" panose="02040503050406030204" pitchFamily="18" charset="0"/>
                      </a:rPr>
                      <m:t>∇</m:t>
                    </m:r>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𝑯</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𝐷</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𝑡</m:t>
                        </m:r>
                      </m:den>
                    </m:f>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𝜀</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𝐸</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𝑡</m:t>
                        </m:r>
                      </m:den>
                    </m:f>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，有</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14:m>
                  <m:oMathPara xmlns:m="http://schemas.openxmlformats.org/officeDocument/2006/math">
                    <m:oMathParaPr>
                      <m:jc m:val="centerGroup"/>
                    </m:oMathParaPr>
                    <m:oMath xmlns:m="http://schemas.openxmlformats.org/officeDocument/2006/math">
                      <m:r>
                        <m:rPr>
                          <m:sty m:val="p"/>
                        </m:rPr>
                        <a:rPr lang="en-US" altLang="zh-CN" sz="1400" kern="100">
                          <a:latin typeface="Cambria Math" panose="02040503050406030204" pitchFamily="18" charset="0"/>
                          <a:ea typeface="宋体" panose="02010600030101010101" pitchFamily="2" charset="-122"/>
                          <a:cs typeface="Cambria Math" panose="02040503050406030204" pitchFamily="18" charset="0"/>
                        </a:rPr>
                        <m:t>∇</m:t>
                      </m:r>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𝑯</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𝒛</m:t>
                          </m:r>
                        </m:sub>
                      </m:sSub>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𝑥</m:t>
                              </m:r>
                            </m:sub>
                          </m:sSub>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𝑦</m:t>
                          </m:r>
                        </m:den>
                      </m:f>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b="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𝒛</m:t>
                          </m:r>
                        </m:sub>
                      </m:sSub>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𝛽</m:t>
                      </m:r>
                      <m:func>
                        <m:func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sin</m:t>
                          </m:r>
                        </m:fName>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𝛽</m:t>
                          </m:r>
                        </m:e>
                      </m:func>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𝑥</m:t>
                      </m:r>
                      <m:func>
                        <m:func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sin</m:t>
                          </m:r>
                        </m:fName>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e>
                      </m:func>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𝜔</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𝑡</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𝛽</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𝑦</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𝜀</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𝑬</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𝑡</m:t>
                          </m:r>
                        </m:den>
                      </m:f>
                    </m:oMath>
                  </m:oMathPara>
                </a14:m>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上式对时间</a:t>
                </a:r>
                <a14:m>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𝑡</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积分</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𝜀</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nary>
                        <m:naryPr>
                          <m:subHide m:val="on"/>
                          <m:supHide m:val="on"/>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naryPr>
                        <m:sub/>
                        <m:sup/>
                        <m:e>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𝑬</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𝑡</m:t>
                              </m:r>
                            </m:den>
                          </m:f>
                        </m:e>
                      </m:nary>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d</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𝑡</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𝒛</m:t>
                          </m:r>
                        </m:sub>
                      </m:sSub>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𝛽</m:t>
                      </m:r>
                      <m:func>
                        <m:func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sin</m:t>
                          </m:r>
                        </m:fName>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𝛽</m:t>
                          </m:r>
                        </m:e>
                      </m:func>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𝑥</m:t>
                      </m:r>
                      <m:nary>
                        <m:naryPr>
                          <m:limLoc m:val="undOvr"/>
                          <m:subHide m:val="on"/>
                          <m:supHide m:val="on"/>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naryPr>
                        <m:sub/>
                        <m:sup/>
                        <m:e>
                          <m:func>
                            <m:func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sin</m:t>
                              </m:r>
                            </m:fName>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e>
                          </m:func>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𝜔</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𝑡</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𝛽</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𝑦</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d</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𝑡</m:t>
                          </m:r>
                        </m:e>
                      </m:nary>
                    </m:oMath>
                  </m:oMathPara>
                </a14:m>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得</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14:m>
                  <m:oMathPara xmlns:m="http://schemas.openxmlformats.org/officeDocument/2006/math">
                    <m:oMathParaPr>
                      <m:jc m:val="centerGroup"/>
                    </m:oMathParaPr>
                    <m:oMath xmlns:m="http://schemas.openxmlformats.org/officeDocument/2006/math">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𝑬</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𝒛</m:t>
                          </m:r>
                        </m:sub>
                      </m:sSub>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𝛽</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𝜔</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𝜖</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den>
                      </m:f>
                      <m:func>
                        <m:func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sin</m:t>
                          </m:r>
                        </m:fName>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𝛽</m:t>
                          </m:r>
                        </m:e>
                      </m:func>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𝑥</m:t>
                      </m:r>
                      <m:func>
                        <m:func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cos</m:t>
                          </m:r>
                        </m:fName>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e>
                      </m:func>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𝜔</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𝑡</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𝛽</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𝑦</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𝑐</m:t>
                      </m:r>
                    </m:oMath>
                  </m:oMathPara>
                </a14:m>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设无恒定场，所以</a:t>
                </a:r>
                <a14:m>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𝑐</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。由此可看出</a:t>
                </a:r>
                <a14:m>
                  <m:oMath xmlns:m="http://schemas.openxmlformats.org/officeDocument/2006/math">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𝑬</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的切向分量为零。</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pPr>
                <a:endParaRPr lang="en-US" altLang="zh-CN" sz="1600" b="1"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5B7AF114-7D8C-4438-A65E-37761FF94922}"/>
                  </a:ext>
                </a:extLst>
              </p:cNvPr>
              <p:cNvSpPr txBox="1">
                <a:spLocks noRot="1" noChangeAspect="1" noMove="1" noResize="1" noEditPoints="1" noAdjustHandles="1" noChangeArrowheads="1" noChangeShapeType="1" noTextEdit="1"/>
              </p:cNvSpPr>
              <p:nvPr/>
            </p:nvSpPr>
            <p:spPr>
              <a:xfrm>
                <a:off x="527900" y="1309688"/>
                <a:ext cx="7956223" cy="5047023"/>
              </a:xfrm>
              <a:prstGeom prst="rect">
                <a:avLst/>
              </a:prstGeom>
              <a:blipFill>
                <a:blip r:embed="rId3"/>
                <a:stretch>
                  <a:fillRect/>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47</a:t>
            </a:fld>
            <a:endParaRPr lang="zh-CN" dirty="0"/>
          </a:p>
        </p:txBody>
      </p:sp>
    </p:spTree>
    <p:extLst>
      <p:ext uri="{BB962C8B-B14F-4D97-AF65-F5344CB8AC3E}">
        <p14:creationId xmlns:p14="http://schemas.microsoft.com/office/powerpoint/2010/main" val="16105827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一、电磁场基本方程</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分界面上的衔接条件</a:t>
            </a:r>
          </a:p>
        </p:txBody>
      </p:sp>
      <p:sp>
        <p:nvSpPr>
          <p:cNvPr id="4" name="文本框 3">
            <a:extLst>
              <a:ext uri="{FF2B5EF4-FFF2-40B4-BE49-F238E27FC236}">
                <a16:creationId xmlns:a16="http://schemas.microsoft.com/office/drawing/2014/main" id="{F75FB7F1-7F3F-40BC-BC07-BC5A572A635A}"/>
              </a:ext>
            </a:extLst>
          </p:cNvPr>
          <p:cNvSpPr txBox="1"/>
          <p:nvPr/>
        </p:nvSpPr>
        <p:spPr>
          <a:xfrm>
            <a:off x="968490" y="1002052"/>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rPr>
              <a:t>（二）例题分析</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7AF114-7D8C-4438-A65E-37761FF94922}"/>
                  </a:ext>
                </a:extLst>
              </p:cNvPr>
              <p:cNvSpPr txBox="1"/>
              <p:nvPr/>
            </p:nvSpPr>
            <p:spPr>
              <a:xfrm>
                <a:off x="527900" y="1362269"/>
                <a:ext cx="7956223" cy="2000548"/>
              </a:xfrm>
              <a:prstGeom prst="rect">
                <a:avLst/>
              </a:prstGeom>
              <a:noFill/>
            </p:spPr>
            <p:txBody>
              <a:bodyPr wrap="square" rtlCol="0">
                <a:spAutoFit/>
              </a:bodyPr>
              <a:lstStyle/>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③分界面存在感应面电荷，其密度为</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14:m>
                  <m:oMathPara xmlns:m="http://schemas.openxmlformats.org/officeDocument/2006/math">
                    <m:oMathParaPr>
                      <m:jc m:val="centerGroup"/>
                    </m:oMathParaPr>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𝜎</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𝐷</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𝜀</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𝛽</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𝜔</m:t>
                          </m:r>
                        </m:den>
                      </m:f>
                      <m:func>
                        <m:func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sin</m:t>
                          </m:r>
                        </m:fName>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𝛽</m:t>
                          </m:r>
                        </m:e>
                      </m:func>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𝑥</m:t>
                      </m:r>
                      <m:func>
                        <m:func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cos</m:t>
                          </m:r>
                        </m:fName>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e>
                      </m:func>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𝜔</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𝑡</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𝛽</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𝑦</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oMath>
                  </m:oMathPara>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④结论：</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在理想导体表面外侧的附近介质中，磁力线平行于表面，电力线垂直于表面。</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pPr>
                <a:endParaRPr lang="en-US" altLang="zh-CN" sz="1600" b="1"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5B7AF114-7D8C-4438-A65E-37761FF94922}"/>
                  </a:ext>
                </a:extLst>
              </p:cNvPr>
              <p:cNvSpPr txBox="1">
                <a:spLocks noRot="1" noChangeAspect="1" noMove="1" noResize="1" noEditPoints="1" noAdjustHandles="1" noChangeArrowheads="1" noChangeShapeType="1" noTextEdit="1"/>
              </p:cNvSpPr>
              <p:nvPr/>
            </p:nvSpPr>
            <p:spPr>
              <a:xfrm>
                <a:off x="527900" y="1362269"/>
                <a:ext cx="7956223" cy="2000548"/>
              </a:xfrm>
              <a:prstGeom prst="rect">
                <a:avLst/>
              </a:prstGeom>
              <a:blipFill>
                <a:blip r:embed="rId3"/>
                <a:stretch>
                  <a:fillRect/>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48</a:t>
            </a:fld>
            <a:endParaRPr lang="zh-CN" dirty="0"/>
          </a:p>
        </p:txBody>
      </p:sp>
      <p:sp>
        <p:nvSpPr>
          <p:cNvPr id="7" name="文本框 6">
            <a:extLst>
              <a:ext uri="{FF2B5EF4-FFF2-40B4-BE49-F238E27FC236}">
                <a16:creationId xmlns:a16="http://schemas.microsoft.com/office/drawing/2014/main" id="{BB3CB8A2-4149-4879-AAA5-C83B862980CB}"/>
              </a:ext>
            </a:extLst>
          </p:cNvPr>
          <p:cNvSpPr txBox="1"/>
          <p:nvPr/>
        </p:nvSpPr>
        <p:spPr>
          <a:xfrm>
            <a:off x="968490" y="3077782"/>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rPr>
              <a:t>（三）小结</a:t>
            </a:r>
          </a:p>
        </p:txBody>
      </p:sp>
      <p:sp>
        <p:nvSpPr>
          <p:cNvPr id="8" name="文本框 7">
            <a:extLst>
              <a:ext uri="{FF2B5EF4-FFF2-40B4-BE49-F238E27FC236}">
                <a16:creationId xmlns:a16="http://schemas.microsoft.com/office/drawing/2014/main" id="{B576524E-43FF-463D-A879-D79174F36411}"/>
              </a:ext>
            </a:extLst>
          </p:cNvPr>
          <p:cNvSpPr txBox="1"/>
          <p:nvPr/>
        </p:nvSpPr>
        <p:spPr>
          <a:xfrm>
            <a:off x="527900" y="3455291"/>
            <a:ext cx="7956223" cy="2679580"/>
          </a:xfrm>
          <a:prstGeom prst="rect">
            <a:avLst/>
          </a:prstGeom>
          <a:noFill/>
        </p:spPr>
        <p:txBody>
          <a:bodyPr wrap="square" rtlCol="0">
            <a:spAutoFit/>
          </a:bodyPr>
          <a:lstStyle/>
          <a:p>
            <a:pPr indent="457200">
              <a:lnSpc>
                <a:spcPct val="150000"/>
              </a:lnSpc>
              <a:spcAft>
                <a:spcPts val="0"/>
              </a:spcAft>
            </a:pP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电磁场基本方程组是描述电磁现象的普遍规律，是求解电磁场与波的基本方程。分界面上的衔接条件是电磁场基本方程组在不同媒质分界面上的表现形式，在求解电磁场边值问题中起定解作用。牢固掌握电磁场基本方程组的微分积分形式，深刻理解其物理意义，正确理解和使用分界面上的衔接条件都是这一章的重点。</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电磁场基本方程组包含了两个重要的概念</a:t>
            </a:r>
            <a:r>
              <a:rPr lang="zh-CN" altLang="en-US" sz="1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14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随时间变化的磁场要产生电场；</a:t>
            </a:r>
            <a:r>
              <a:rPr lang="zh-CN" altLang="en-US" sz="1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14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随时间变化的电场要产生磁场。前者是对法拉第电磁感应定律由导体回路推广到媒质中的假想回路而得到的，后者是由引入位移电流的概念而获得的。</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pPr>
            <a:endParaRPr lang="en-US" altLang="zh-CN" sz="1600" b="1" kern="1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129154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一、电磁场基本方程</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分界面上的衔接条件</a:t>
            </a:r>
          </a:p>
        </p:txBody>
      </p:sp>
      <p:sp>
        <p:nvSpPr>
          <p:cNvPr id="4" name="文本框 3">
            <a:extLst>
              <a:ext uri="{FF2B5EF4-FFF2-40B4-BE49-F238E27FC236}">
                <a16:creationId xmlns:a16="http://schemas.microsoft.com/office/drawing/2014/main" id="{F75FB7F1-7F3F-40BC-BC07-BC5A572A635A}"/>
              </a:ext>
            </a:extLst>
          </p:cNvPr>
          <p:cNvSpPr txBox="1"/>
          <p:nvPr/>
        </p:nvSpPr>
        <p:spPr>
          <a:xfrm>
            <a:off x="968490" y="1002052"/>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rPr>
              <a:t>（三）小结</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7AF114-7D8C-4438-A65E-37761FF94922}"/>
                  </a:ext>
                </a:extLst>
              </p:cNvPr>
              <p:cNvSpPr txBox="1"/>
              <p:nvPr/>
            </p:nvSpPr>
            <p:spPr>
              <a:xfrm>
                <a:off x="527900" y="1309688"/>
                <a:ext cx="7956223" cy="4988353"/>
              </a:xfrm>
              <a:prstGeom prst="rect">
                <a:avLst/>
              </a:prstGeom>
              <a:noFill/>
            </p:spPr>
            <p:txBody>
              <a:bodyPr wrap="square" rtlCol="0">
                <a:spAutoFit/>
              </a:bodyPr>
              <a:lstStyle/>
              <a:p>
                <a:pPr indent="457200">
                  <a:lnSpc>
                    <a:spcPct val="150000"/>
                  </a:lnSpc>
                  <a:spcAft>
                    <a:spcPts val="0"/>
                  </a:spcAft>
                </a:pP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电磁场基本方程组</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积分形式</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spcAft>
                    <a:spcPts val="0"/>
                  </a:spcAft>
                </a:pPr>
                <a14:m>
                  <m:oMathPara xmlns:m="http://schemas.openxmlformats.org/officeDocument/2006/math">
                    <m:oMathParaPr>
                      <m:jc m:val="centerGroup"/>
                    </m:oMathParaPr>
                    <m:oMath xmlns:m="http://schemas.openxmlformats.org/officeDocument/2006/math">
                      <m:nary>
                        <m:naryPr>
                          <m:chr m:val="∮"/>
                          <m:supHide m:val="on"/>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𝐿</m:t>
                          </m:r>
                        </m:sub>
                        <m:sup/>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𝑯</m:t>
                          </m:r>
                        </m:e>
                      </m:nary>
                      <m:r>
                        <a:rPr lang="zh-CN" altLang="zh-CN" sz="1400" i="1" kern="100">
                          <a:latin typeface="Cambria Math" panose="02040503050406030204" pitchFamily="18" charset="0"/>
                          <a:ea typeface="MS Gothic" panose="020B0609070205080204" pitchFamily="49" charset="-128"/>
                          <a:cs typeface="MS Gothic" panose="020B0609070205080204" pitchFamily="49" charset="-128"/>
                        </a:rPr>
                        <m:t>⋅</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d</m:t>
                      </m:r>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𝐥</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nary>
                        <m:naryPr>
                          <m:chr m:val="∬"/>
                          <m:supHide m:val="on"/>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𝑆</m:t>
                          </m:r>
                        </m:sub>
                        <m:sup/>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𝑱</m:t>
                          </m:r>
                        </m:e>
                      </m:nary>
                      <m:r>
                        <a:rPr lang="zh-CN" altLang="zh-CN" sz="1400" i="1" kern="100">
                          <a:latin typeface="Cambria Math" panose="02040503050406030204" pitchFamily="18" charset="0"/>
                          <a:ea typeface="MS Gothic" panose="020B0609070205080204" pitchFamily="49" charset="-128"/>
                          <a:cs typeface="MS Gothic" panose="020B0609070205080204" pitchFamily="49" charset="-128"/>
                        </a:rPr>
                        <m:t>⋅</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d</m:t>
                      </m:r>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𝑺</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nary>
                        <m:naryPr>
                          <m:chr m:val="∬"/>
                          <m:supHide m:val="on"/>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𝑆</m:t>
                          </m:r>
                        </m:sub>
                        <m:sup/>
                        <m:e>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𝑫</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𝑡</m:t>
                              </m:r>
                            </m:den>
                          </m:f>
                        </m:e>
                      </m:nary>
                      <m:r>
                        <a:rPr lang="zh-CN" altLang="zh-CN" sz="1400" i="1" kern="100">
                          <a:latin typeface="Cambria Math" panose="02040503050406030204" pitchFamily="18" charset="0"/>
                          <a:ea typeface="MS Gothic" panose="020B0609070205080204" pitchFamily="49" charset="-128"/>
                          <a:cs typeface="MS Gothic" panose="020B0609070205080204" pitchFamily="49" charset="-128"/>
                        </a:rPr>
                        <m:t>⋅</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d</m:t>
                      </m:r>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𝑺</m:t>
                      </m:r>
                    </m:oMath>
                  </m:oMathPara>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spcAft>
                    <a:spcPts val="0"/>
                  </a:spcAft>
                </a:pPr>
                <a14:m>
                  <m:oMathPara xmlns:m="http://schemas.openxmlformats.org/officeDocument/2006/math">
                    <m:oMathParaPr>
                      <m:jc m:val="centerGroup"/>
                    </m:oMathParaPr>
                    <m:oMath xmlns:m="http://schemas.openxmlformats.org/officeDocument/2006/math">
                      <m:nary>
                        <m:naryPr>
                          <m:chr m:val="∮"/>
                          <m:supHide m:val="on"/>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𝐿</m:t>
                          </m:r>
                        </m:sub>
                        <m:sup/>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𝑬</m:t>
                          </m:r>
                        </m:e>
                      </m:nary>
                      <m:r>
                        <a:rPr lang="zh-CN" altLang="zh-CN" sz="1400" i="1" kern="100">
                          <a:latin typeface="Cambria Math" panose="02040503050406030204" pitchFamily="18" charset="0"/>
                          <a:ea typeface="MS Gothic" panose="020B0609070205080204" pitchFamily="49" charset="-128"/>
                          <a:cs typeface="MS Gothic" panose="020B0609070205080204" pitchFamily="49" charset="-128"/>
                        </a:rPr>
                        <m:t>⋅</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d</m:t>
                      </m:r>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𝒍</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nary>
                        <m:naryPr>
                          <m:chr m:val="∬"/>
                          <m:supHide m:val="on"/>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𝑆</m:t>
                          </m:r>
                        </m:sub>
                        <m:sup/>
                        <m:e>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𝑩</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𝑡</m:t>
                              </m:r>
                            </m:den>
                          </m:f>
                        </m:e>
                      </m:nary>
                      <m:r>
                        <a:rPr lang="zh-CN" altLang="zh-CN" sz="1400" i="1" kern="100">
                          <a:latin typeface="Cambria Math" panose="02040503050406030204" pitchFamily="18" charset="0"/>
                          <a:ea typeface="MS Gothic" panose="020B0609070205080204" pitchFamily="49" charset="-128"/>
                          <a:cs typeface="MS Gothic" panose="020B0609070205080204" pitchFamily="49" charset="-128"/>
                        </a:rPr>
                        <m:t>⋅</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d</m:t>
                      </m:r>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𝑺</m:t>
                      </m:r>
                    </m:oMath>
                  </m:oMathPara>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spcAft>
                    <a:spcPts val="0"/>
                  </a:spcAft>
                </a:pPr>
                <a14:m>
                  <m:oMathPara xmlns:m="http://schemas.openxmlformats.org/officeDocument/2006/math">
                    <m:oMathParaPr>
                      <m:jc m:val="centerGroup"/>
                    </m:oMathParaPr>
                    <m:oMath xmlns:m="http://schemas.openxmlformats.org/officeDocument/2006/math">
                      <m:nary>
                        <m:naryPr>
                          <m:chr m:val="∮"/>
                          <m:supHide m:val="on"/>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𝑺</m:t>
                          </m:r>
                        </m:sub>
                        <m:sup/>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𝑩</m:t>
                          </m:r>
                        </m:e>
                      </m:nary>
                      <m:r>
                        <a:rPr lang="zh-CN" altLang="zh-CN" sz="1400" i="1" kern="100">
                          <a:latin typeface="Cambria Math" panose="02040503050406030204" pitchFamily="18" charset="0"/>
                          <a:ea typeface="MS Gothic" panose="020B0609070205080204" pitchFamily="49" charset="-128"/>
                          <a:cs typeface="MS Gothic" panose="020B0609070205080204" pitchFamily="49" charset="-128"/>
                        </a:rPr>
                        <m:t>⋅</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d</m:t>
                      </m:r>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𝑺</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oMath>
                  </m:oMathPara>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spcAft>
                    <a:spcPts val="0"/>
                  </a:spcAft>
                </a:pPr>
                <a14:m>
                  <m:oMathPara xmlns:m="http://schemas.openxmlformats.org/officeDocument/2006/math">
                    <m:oMathParaPr>
                      <m:jc m:val="centerGroup"/>
                    </m:oMathParaPr>
                    <m:oMath xmlns:m="http://schemas.openxmlformats.org/officeDocument/2006/math">
                      <m:nary>
                        <m:naryPr>
                          <m:chr m:val="∮"/>
                          <m:supHide m:val="on"/>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𝑺</m:t>
                          </m:r>
                        </m:sub>
                        <m:sup/>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𝑫</m:t>
                          </m:r>
                        </m:e>
                      </m:nary>
                      <m:r>
                        <a:rPr lang="zh-CN" altLang="zh-CN" sz="1400" i="1" kern="100">
                          <a:latin typeface="Cambria Math" panose="02040503050406030204" pitchFamily="18" charset="0"/>
                          <a:ea typeface="MS Gothic" panose="020B0609070205080204" pitchFamily="49" charset="-128"/>
                          <a:cs typeface="MS Gothic" panose="020B0609070205080204" pitchFamily="49" charset="-128"/>
                        </a:rPr>
                        <m:t>⋅</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d</m:t>
                      </m:r>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𝑺</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𝑞</m:t>
                      </m:r>
                    </m:oMath>
                  </m:oMathPara>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微分形式</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spcAft>
                    <a:spcPts val="0"/>
                  </a:spcAft>
                </a:pPr>
                <a14:m>
                  <m:oMathPara xmlns:m="http://schemas.openxmlformats.org/officeDocument/2006/math">
                    <m:oMathParaPr>
                      <m:jc m:val="centerGroup"/>
                    </m:oMathParaPr>
                    <m:oMath xmlns:m="http://schemas.openxmlformats.org/officeDocument/2006/math">
                      <m:r>
                        <m:rPr>
                          <m:sty m:val="p"/>
                        </m:rPr>
                        <a:rPr lang="en-US" altLang="zh-CN" sz="1400" kern="100">
                          <a:latin typeface="Cambria Math" panose="02040503050406030204" pitchFamily="18" charset="0"/>
                          <a:ea typeface="宋体" panose="02010600030101010101" pitchFamily="2" charset="-122"/>
                          <a:cs typeface="Cambria Math" panose="020405030504060302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𝑯</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𝑱</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𝑫</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𝑡</m:t>
                          </m:r>
                        </m:den>
                      </m:f>
                    </m:oMath>
                  </m:oMathPara>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spcAft>
                    <a:spcPts val="0"/>
                  </a:spcAft>
                </a:pPr>
                <a14:m>
                  <m:oMathPara xmlns:m="http://schemas.openxmlformats.org/officeDocument/2006/math">
                    <m:oMathParaPr>
                      <m:jc m:val="centerGroup"/>
                    </m:oMathParaPr>
                    <m:oMath xmlns:m="http://schemas.openxmlformats.org/officeDocument/2006/math">
                      <m:r>
                        <m:rPr>
                          <m:sty m:val="p"/>
                        </m:rPr>
                        <a:rPr lang="en-US" altLang="zh-CN" sz="1400" kern="100">
                          <a:latin typeface="Cambria Math" panose="02040503050406030204" pitchFamily="18" charset="0"/>
                          <a:ea typeface="宋体" panose="02010600030101010101" pitchFamily="2" charset="-122"/>
                          <a:cs typeface="Cambria Math" panose="020405030504060302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𝑬</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𝑩</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𝑡</m:t>
                          </m:r>
                        </m:den>
                      </m:f>
                    </m:oMath>
                  </m:oMathPara>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spcAft>
                    <a:spcPts val="0"/>
                  </a:spcAft>
                </a:pPr>
                <a14:m>
                  <m:oMathPara xmlns:m="http://schemas.openxmlformats.org/officeDocument/2006/math">
                    <m:oMathParaPr>
                      <m:jc m:val="centerGroup"/>
                    </m:oMathParaPr>
                    <m:oMath xmlns:m="http://schemas.openxmlformats.org/officeDocument/2006/math">
                      <m:r>
                        <m:rPr>
                          <m:sty m:val="p"/>
                        </m:rPr>
                        <a:rPr lang="en-US" altLang="zh-CN" sz="1400" kern="100">
                          <a:latin typeface="Cambria Math" panose="02040503050406030204" pitchFamily="18" charset="0"/>
                          <a:ea typeface="宋体" panose="02010600030101010101" pitchFamily="2" charset="-122"/>
                          <a:cs typeface="Cambria Math" panose="02040503050406030204" pitchFamily="18" charset="0"/>
                        </a:rPr>
                        <m:t>∇</m:t>
                      </m:r>
                      <m:r>
                        <a:rPr lang="en-US" altLang="zh-CN" sz="1400" i="1" kern="100">
                          <a:latin typeface="Cambria Math" panose="02040503050406030204" pitchFamily="18" charset="0"/>
                          <a:ea typeface="宋体" panose="02010600030101010101" pitchFamily="2" charset="-122"/>
                          <a:cs typeface="Cambria Math" panose="02040503050406030204" pitchFamily="18" charset="0"/>
                        </a:rPr>
                        <m:t>⋅</m:t>
                      </m:r>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𝑩</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oMath>
                  </m:oMathPara>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spcAft>
                    <a:spcPts val="0"/>
                  </a:spcAft>
                </a:pPr>
                <a14:m>
                  <m:oMathPara xmlns:m="http://schemas.openxmlformats.org/officeDocument/2006/math">
                    <m:oMathParaPr>
                      <m:jc m:val="centerGroup"/>
                    </m:oMathParaPr>
                    <m:oMath xmlns:m="http://schemas.openxmlformats.org/officeDocument/2006/math">
                      <m:r>
                        <m:rPr>
                          <m:sty m:val="p"/>
                        </m:rPr>
                        <a:rPr lang="en-US" altLang="zh-CN" sz="1400" kern="100">
                          <a:latin typeface="Cambria Math" panose="02040503050406030204" pitchFamily="18" charset="0"/>
                          <a:ea typeface="宋体" panose="02010600030101010101" pitchFamily="2" charset="-122"/>
                          <a:cs typeface="Cambria Math" panose="02040503050406030204" pitchFamily="18" charset="0"/>
                        </a:rPr>
                        <m:t>∇</m:t>
                      </m:r>
                      <m:r>
                        <a:rPr lang="en-US" altLang="zh-CN" sz="1400" i="1" kern="100">
                          <a:latin typeface="Cambria Math" panose="02040503050406030204" pitchFamily="18" charset="0"/>
                          <a:ea typeface="宋体" panose="02010600030101010101" pitchFamily="2" charset="-122"/>
                          <a:cs typeface="Cambria Math" panose="02040503050406030204" pitchFamily="18" charset="0"/>
                        </a:rPr>
                        <m:t>⋅</m:t>
                      </m:r>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𝑫</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 =</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oMath>
                  </m:oMathPara>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适用于普遍情况下的电磁场。在实际应用中，根据电磁场的不同状态：静态、正弦稳态、准静态及似稳态等，有其相应的电磁场基本方程组的简化形式。</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304800">
                  <a:lnSpc>
                    <a:spcPct val="150000"/>
                  </a:lnSpc>
                  <a:spcAft>
                    <a:spcPts val="0"/>
                  </a:spcAft>
                </a:pP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5B7AF114-7D8C-4438-A65E-37761FF94922}"/>
                  </a:ext>
                </a:extLst>
              </p:cNvPr>
              <p:cNvSpPr txBox="1">
                <a:spLocks noRot="1" noChangeAspect="1" noMove="1" noResize="1" noEditPoints="1" noAdjustHandles="1" noChangeArrowheads="1" noChangeShapeType="1" noTextEdit="1"/>
              </p:cNvSpPr>
              <p:nvPr/>
            </p:nvSpPr>
            <p:spPr>
              <a:xfrm>
                <a:off x="527900" y="1309688"/>
                <a:ext cx="7956223" cy="4988353"/>
              </a:xfrm>
              <a:prstGeom prst="rect">
                <a:avLst/>
              </a:prstGeom>
              <a:blipFill>
                <a:blip r:embed="rId3"/>
                <a:stretch>
                  <a:fillRect l="-230" t="-4279"/>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49</a:t>
            </a:fld>
            <a:endParaRPr lang="zh-CN" dirty="0"/>
          </a:p>
        </p:txBody>
      </p:sp>
    </p:spTree>
    <p:extLst>
      <p:ext uri="{BB962C8B-B14F-4D97-AF65-F5344CB8AC3E}">
        <p14:creationId xmlns:p14="http://schemas.microsoft.com/office/powerpoint/2010/main" val="3711302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一、磁感应强度</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安培环路定律</a:t>
            </a:r>
          </a:p>
        </p:txBody>
      </p:sp>
      <p:sp>
        <p:nvSpPr>
          <p:cNvPr id="4" name="文本框 3">
            <a:extLst>
              <a:ext uri="{FF2B5EF4-FFF2-40B4-BE49-F238E27FC236}">
                <a16:creationId xmlns:a16="http://schemas.microsoft.com/office/drawing/2014/main" id="{F75FB7F1-7F3F-40BC-BC07-BC5A572A635A}"/>
              </a:ext>
            </a:extLst>
          </p:cNvPr>
          <p:cNvSpPr txBox="1"/>
          <p:nvPr/>
        </p:nvSpPr>
        <p:spPr>
          <a:xfrm>
            <a:off x="968490" y="1002052"/>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rPr>
              <a:t>（二）例题分析</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7AF114-7D8C-4438-A65E-37761FF94922}"/>
                  </a:ext>
                </a:extLst>
              </p:cNvPr>
              <p:cNvSpPr txBox="1"/>
              <p:nvPr/>
            </p:nvSpPr>
            <p:spPr>
              <a:xfrm>
                <a:off x="527900" y="1309688"/>
                <a:ext cx="7956223" cy="2388924"/>
              </a:xfrm>
              <a:prstGeom prst="rect">
                <a:avLst/>
              </a:prstGeom>
              <a:noFill/>
            </p:spPr>
            <p:txBody>
              <a:bodyPr wrap="square" rtlCol="0">
                <a:spAutoFit/>
              </a:bodyPr>
              <a:lstStyle/>
              <a:p>
                <a:pPr indent="457200">
                  <a:lnSpc>
                    <a:spcPct val="150000"/>
                  </a:lnSpc>
                  <a:spcAft>
                    <a:spcPts val="0"/>
                  </a:spcAft>
                </a:pPr>
                <a:r>
                  <a:rPr lang="en-US" altLang="zh-CN" sz="1600" b="1" kern="100" dirty="0">
                    <a:cs typeface="Times New Roman" panose="02020603050405020304" pitchFamily="18" charset="0"/>
                  </a:rPr>
                  <a:t>3-2-2</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有一半径为</a:t>
                </a:r>
                <a14:m>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𝑎</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的长直圆柱形导体，通有电流密度</a:t>
                </a:r>
                <a14:m>
                  <m:oMath xmlns:m="http://schemas.openxmlformats.org/officeDocument/2006/math">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𝑱</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sub>
                    </m:sSub>
                    <m:f>
                      <m:f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𝜌</m:t>
                        </m:r>
                      </m:num>
                      <m:den>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𝑎</m:t>
                        </m:r>
                      </m:den>
                    </m:f>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𝒛</m:t>
                        </m:r>
                      </m:sub>
                    </m:sSub>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的恒定电流（</a:t>
                </a:r>
                <a14:m>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𝑧</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轴就是圆柱导体的轴线）。试求导体内外的磁场强度</a:t>
                </a:r>
                <a14:m>
                  <m:oMath xmlns:m="http://schemas.openxmlformats.org/officeDocument/2006/math">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𝑯</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P102</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spcAft>
                    <a:spcPts val="0"/>
                  </a:spcAft>
                </a:pPr>
                <a:r>
                  <a:rPr lang="zh-CN" altLang="zh-CN" sz="1600" b="1" kern="100" dirty="0">
                    <a:cs typeface="Times New Roman" panose="02020603050405020304" pitchFamily="18" charset="0"/>
                  </a:rPr>
                  <a:t>解</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计算</a:t>
                </a:r>
                <a:endParaRPr lang="zh-CN"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indent="3048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选择圆柱坐标系，使其</a:t>
                </a:r>
                <a14:m>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𝑧</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轴与圆柱导体轴线重合，方向与导体中电流方向一致。以</a:t>
                </a:r>
                <a14:m>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𝑧</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轴为中心作半径为</a:t>
                </a:r>
                <a14:m>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𝜌</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的圆形回路，根据安培环路定律</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pPr>
                <a:endParaRPr lang="en-US" altLang="zh-CN" sz="1600" b="1"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5B7AF114-7D8C-4438-A65E-37761FF94922}"/>
                  </a:ext>
                </a:extLst>
              </p:cNvPr>
              <p:cNvSpPr txBox="1">
                <a:spLocks noRot="1" noChangeAspect="1" noMove="1" noResize="1" noEditPoints="1" noAdjustHandles="1" noChangeArrowheads="1" noChangeShapeType="1" noTextEdit="1"/>
              </p:cNvSpPr>
              <p:nvPr/>
            </p:nvSpPr>
            <p:spPr>
              <a:xfrm>
                <a:off x="527900" y="1309688"/>
                <a:ext cx="7956223" cy="2388924"/>
              </a:xfrm>
              <a:prstGeom prst="rect">
                <a:avLst/>
              </a:prstGeom>
              <a:blipFill>
                <a:blip r:embed="rId3"/>
                <a:stretch>
                  <a:fillRect l="-460"/>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5</a:t>
            </a:fld>
            <a:endParaRPr lang="zh-CN" dirty="0"/>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198551E-44F1-42A7-BE60-267A29AC1CB1}"/>
                  </a:ext>
                </a:extLst>
              </p:cNvPr>
              <p:cNvSpPr txBox="1"/>
              <p:nvPr/>
            </p:nvSpPr>
            <p:spPr>
              <a:xfrm>
                <a:off x="527901" y="3250607"/>
                <a:ext cx="7956222" cy="2711063"/>
              </a:xfrm>
              <a:prstGeom prst="rect">
                <a:avLst/>
              </a:prstGeom>
              <a:noFill/>
            </p:spPr>
            <p:txBody>
              <a:bodyPr wrap="square" rtlCol="0">
                <a:spAutoFit/>
              </a:bodyPr>
              <a:lstStyle/>
              <a:p>
                <a:pPr indent="3048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当</a:t>
                </a:r>
                <a14:m>
                  <m:oMath xmlns:m="http://schemas.openxmlformats.org/officeDocument/2006/math">
                    <m:r>
                      <a:rPr lang="en-US" altLang="zh-CN" sz="1600" kern="100">
                        <a:latin typeface="Cambria Math" panose="02040503050406030204" pitchFamily="18" charset="0"/>
                        <a:ea typeface="宋体" panose="02010600030101010101" pitchFamily="2" charset="-122"/>
                        <a:cs typeface="Times New Roman" panose="02020603050405020304" pitchFamily="18" charset="0"/>
                      </a:rPr>
                      <m:t>0≤</m:t>
                    </m:r>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6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𝑎</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时</a:t>
                </a:r>
                <a:endParaRPr lang="en-US"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indent="304800">
                  <a:spcAft>
                    <a:spcPts val="0"/>
                  </a:spcAft>
                </a:pPr>
                <a14:m>
                  <m:oMathPara xmlns:m="http://schemas.openxmlformats.org/officeDocument/2006/math">
                    <m:oMathParaPr>
                      <m:jc m:val="center"/>
                    </m:oMathParaPr>
                    <m:oMath xmlns:m="http://schemas.openxmlformats.org/officeDocument/2006/math">
                      <m:nary>
                        <m:naryPr>
                          <m:chr m:val="∮"/>
                          <m:supHide m:val="on"/>
                          <m:ctrlPr>
                            <a:rPr lang="zh-CN" altLang="zh-CN" sz="1600" i="1">
                              <a:latin typeface="Cambria Math" panose="02040503050406030204" pitchFamily="18" charset="0"/>
                            </a:rPr>
                          </m:ctrlPr>
                        </m:naryPr>
                        <m:sub>
                          <m:r>
                            <a:rPr lang="en-US" altLang="zh-CN" sz="1600" i="1">
                              <a:latin typeface="Cambria Math" panose="02040503050406030204" pitchFamily="18" charset="0"/>
                            </a:rPr>
                            <m:t>𝑙</m:t>
                          </m:r>
                        </m:sub>
                        <m:sup/>
                        <m:e>
                          <m:r>
                            <a:rPr lang="en-US" altLang="zh-CN" sz="1600" b="1" i="1">
                              <a:latin typeface="Cambria Math" panose="02040503050406030204" pitchFamily="18" charset="0"/>
                            </a:rPr>
                            <m:t>𝑯</m:t>
                          </m:r>
                        </m:e>
                      </m:nary>
                      <m:r>
                        <a:rPr lang="zh-CN" altLang="zh-CN" sz="1600" i="1">
                          <a:latin typeface="Cambria Math" panose="02040503050406030204" pitchFamily="18" charset="0"/>
                        </a:rPr>
                        <m:t>⋅</m:t>
                      </m:r>
                      <m:r>
                        <m:rPr>
                          <m:sty m:val="p"/>
                        </m:rPr>
                        <a:rPr lang="en-US" altLang="zh-CN" sz="1600">
                          <a:latin typeface="Cambria Math" panose="02040503050406030204" pitchFamily="18" charset="0"/>
                        </a:rPr>
                        <m:t>d</m:t>
                      </m:r>
                      <m:r>
                        <a:rPr lang="en-US" altLang="zh-CN" sz="1600" b="1" i="1">
                          <a:latin typeface="Cambria Math" panose="02040503050406030204" pitchFamily="18" charset="0"/>
                        </a:rPr>
                        <m:t>𝒍</m:t>
                      </m:r>
                      <m:r>
                        <a:rPr lang="en-US" altLang="zh-CN" sz="1600" i="1">
                          <a:latin typeface="Cambria Math" panose="02040503050406030204" pitchFamily="18" charset="0"/>
                        </a:rPr>
                        <m:t>=</m:t>
                      </m:r>
                      <m:nary>
                        <m:naryPr>
                          <m:supHide m:val="on"/>
                          <m:ctrlPr>
                            <a:rPr lang="zh-CN" altLang="zh-CN" sz="1600" i="1">
                              <a:latin typeface="Cambria Math" panose="02040503050406030204" pitchFamily="18" charset="0"/>
                            </a:rPr>
                          </m:ctrlPr>
                        </m:naryPr>
                        <m:sub>
                          <m:r>
                            <a:rPr lang="en-US" altLang="zh-CN" sz="1600" i="1">
                              <a:latin typeface="Cambria Math" panose="02040503050406030204" pitchFamily="18" charset="0"/>
                            </a:rPr>
                            <m:t>𝑆</m:t>
                          </m:r>
                        </m:sub>
                        <m:sup/>
                        <m:e>
                          <m:r>
                            <a:rPr lang="en-US" altLang="zh-CN" sz="1600" b="1" i="1">
                              <a:latin typeface="Cambria Math" panose="02040503050406030204" pitchFamily="18" charset="0"/>
                            </a:rPr>
                            <m:t>𝑱</m:t>
                          </m:r>
                        </m:e>
                      </m:nary>
                      <m:r>
                        <a:rPr lang="zh-CN" altLang="zh-CN" sz="1600" i="1">
                          <a:latin typeface="Cambria Math" panose="02040503050406030204" pitchFamily="18" charset="0"/>
                        </a:rPr>
                        <m:t>⋅</m:t>
                      </m:r>
                      <m:r>
                        <m:rPr>
                          <m:sty m:val="p"/>
                        </m:rPr>
                        <a:rPr lang="en-US" altLang="zh-CN" sz="1600">
                          <a:latin typeface="Cambria Math" panose="02040503050406030204" pitchFamily="18" charset="0"/>
                        </a:rPr>
                        <m:t>d</m:t>
                      </m:r>
                      <m:r>
                        <a:rPr lang="en-US" altLang="zh-CN" sz="1600" b="1" i="1">
                          <a:latin typeface="Cambria Math" panose="02040503050406030204" pitchFamily="18" charset="0"/>
                        </a:rPr>
                        <m:t>𝑺</m:t>
                      </m:r>
                      <m:r>
                        <a:rPr lang="en-US" altLang="zh-CN" sz="1600" i="1">
                          <a:latin typeface="Cambria Math" panose="02040503050406030204" pitchFamily="18" charset="0"/>
                        </a:rPr>
                        <m:t>=</m:t>
                      </m:r>
                      <m:nary>
                        <m:naryPr>
                          <m:ctrlPr>
                            <a:rPr lang="zh-CN" altLang="zh-CN" sz="1600" i="1">
                              <a:latin typeface="Cambria Math" panose="02040503050406030204" pitchFamily="18" charset="0"/>
                            </a:rPr>
                          </m:ctrlPr>
                        </m:naryPr>
                        <m:sub>
                          <m:r>
                            <a:rPr lang="en-US" altLang="zh-CN" sz="1600" i="1">
                              <a:latin typeface="Cambria Math" panose="02040503050406030204" pitchFamily="18" charset="0"/>
                            </a:rPr>
                            <m:t>0</m:t>
                          </m:r>
                        </m:sub>
                        <m:sup>
                          <m:r>
                            <a:rPr lang="en-US" altLang="zh-CN" sz="1600" i="1">
                              <a:latin typeface="Cambria Math" panose="02040503050406030204" pitchFamily="18" charset="0"/>
                            </a:rPr>
                            <m:t>𝜌</m:t>
                          </m:r>
                        </m:sup>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𝐽</m:t>
                              </m:r>
                            </m:e>
                            <m:sub>
                              <m:r>
                                <a:rPr lang="en-US" altLang="zh-CN" sz="1600" i="1">
                                  <a:latin typeface="Cambria Math" panose="02040503050406030204" pitchFamily="18" charset="0"/>
                                </a:rPr>
                                <m:t>0</m:t>
                              </m:r>
                            </m:sub>
                          </m:sSub>
                        </m:e>
                      </m:nary>
                      <m:f>
                        <m:fPr>
                          <m:ctrlPr>
                            <a:rPr lang="zh-CN" altLang="zh-CN" sz="1600" i="1">
                              <a:latin typeface="Cambria Math" panose="02040503050406030204" pitchFamily="18" charset="0"/>
                            </a:rPr>
                          </m:ctrlPr>
                        </m:fPr>
                        <m:num>
                          <m:r>
                            <a:rPr lang="en-US" altLang="zh-CN" sz="1600" i="1">
                              <a:latin typeface="Cambria Math" panose="02040503050406030204" pitchFamily="18" charset="0"/>
                            </a:rPr>
                            <m:t>𝜌</m:t>
                          </m:r>
                        </m:num>
                        <m:den>
                          <m:r>
                            <a:rPr lang="en-US" altLang="zh-CN" sz="1600" i="1">
                              <a:latin typeface="Cambria Math" panose="02040503050406030204" pitchFamily="18" charset="0"/>
                            </a:rPr>
                            <m:t>𝑎</m:t>
                          </m:r>
                        </m:den>
                      </m:f>
                      <m:r>
                        <a:rPr lang="en-US" altLang="zh-CN" sz="1600">
                          <a:latin typeface="Cambria Math" panose="02040503050406030204" pitchFamily="18" charset="0"/>
                        </a:rPr>
                        <m:t>∙</m:t>
                      </m:r>
                      <m:r>
                        <a:rPr lang="en-US" altLang="zh-CN" sz="1600" i="1">
                          <a:latin typeface="Cambria Math" panose="02040503050406030204" pitchFamily="18" charset="0"/>
                        </a:rPr>
                        <m:t>2</m:t>
                      </m:r>
                      <m:r>
                        <m:rPr>
                          <m:sty m:val="p"/>
                        </m:rPr>
                        <a:rPr lang="en-US" altLang="zh-CN" sz="1600">
                          <a:latin typeface="Cambria Math" panose="02040503050406030204" pitchFamily="18" charset="0"/>
                        </a:rPr>
                        <m:t>π</m:t>
                      </m:r>
                      <m:r>
                        <a:rPr lang="en-US" altLang="zh-CN" sz="1600" i="1">
                          <a:latin typeface="Cambria Math" panose="02040503050406030204" pitchFamily="18" charset="0"/>
                        </a:rPr>
                        <m:t>𝜌</m:t>
                      </m:r>
                      <m:r>
                        <m:rPr>
                          <m:sty m:val="p"/>
                        </m:rPr>
                        <a:rPr lang="en-US" altLang="zh-CN" sz="1600">
                          <a:latin typeface="Cambria Math" panose="02040503050406030204" pitchFamily="18" charset="0"/>
                        </a:rPr>
                        <m:t>d</m:t>
                      </m:r>
                      <m:r>
                        <a:rPr lang="en-US" altLang="zh-CN" sz="1600" i="1">
                          <a:latin typeface="Cambria Math" panose="02040503050406030204" pitchFamily="18" charset="0"/>
                        </a:rPr>
                        <m:t>𝜌</m:t>
                      </m:r>
                      <m:r>
                        <a:rPr lang="en-US" altLang="zh-CN" sz="1600" i="1">
                          <a:latin typeface="Cambria Math" panose="02040503050406030204" pitchFamily="18" charset="0"/>
                        </a:rPr>
                        <m:t>=</m:t>
                      </m:r>
                      <m:f>
                        <m:fPr>
                          <m:ctrlPr>
                            <a:rPr lang="zh-CN" altLang="zh-CN" sz="1600" i="1">
                              <a:latin typeface="Cambria Math" panose="02040503050406030204" pitchFamily="18" charset="0"/>
                            </a:rPr>
                          </m:ctrlPr>
                        </m:fPr>
                        <m:num>
                          <m:r>
                            <a:rPr lang="en-US" altLang="zh-CN" sz="1600" i="1">
                              <a:latin typeface="Cambria Math" panose="02040503050406030204" pitchFamily="18" charset="0"/>
                            </a:rPr>
                            <m:t>2</m:t>
                          </m:r>
                          <m:r>
                            <m:rPr>
                              <m:sty m:val="p"/>
                            </m:rPr>
                            <a:rPr lang="en-US" altLang="zh-CN" sz="1600">
                              <a:latin typeface="Cambria Math" panose="02040503050406030204" pitchFamily="18" charset="0"/>
                            </a:rPr>
                            <m:t>π</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𝐽</m:t>
                              </m:r>
                            </m:e>
                            <m:sub>
                              <m:r>
                                <a:rPr lang="en-US" altLang="zh-CN" sz="1600" i="1">
                                  <a:latin typeface="Cambria Math" panose="02040503050406030204" pitchFamily="18" charset="0"/>
                                </a:rPr>
                                <m:t>0</m:t>
                              </m:r>
                            </m:sub>
                          </m:sSub>
                        </m:num>
                        <m:den>
                          <m:r>
                            <a:rPr lang="en-US" altLang="zh-CN" sz="1600" i="1">
                              <a:latin typeface="Cambria Math" panose="02040503050406030204" pitchFamily="18" charset="0"/>
                            </a:rPr>
                            <m:t>3</m:t>
                          </m:r>
                          <m:r>
                            <a:rPr lang="en-US" altLang="zh-CN" sz="1600" i="1">
                              <a:latin typeface="Cambria Math" panose="02040503050406030204" pitchFamily="18" charset="0"/>
                            </a:rPr>
                            <m:t>𝑎</m:t>
                          </m:r>
                        </m:den>
                      </m:f>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𝜌</m:t>
                          </m:r>
                        </m:e>
                        <m:sup>
                          <m:r>
                            <a:rPr lang="en-US" altLang="zh-CN" sz="1600" i="1">
                              <a:latin typeface="Cambria Math" panose="02040503050406030204" pitchFamily="18" charset="0"/>
                            </a:rPr>
                            <m:t>3</m:t>
                          </m:r>
                        </m:sup>
                      </m:sSup>
                    </m:oMath>
                    <m:oMath xmlns:m="http://schemas.openxmlformats.org/officeDocument/2006/math">
                      <m:r>
                        <a:rPr lang="en-US" altLang="zh-CN" sz="1600" i="1">
                          <a:latin typeface="Cambria Math" panose="02040503050406030204" pitchFamily="18" charset="0"/>
                        </a:rPr>
                        <m:t>2</m:t>
                      </m:r>
                      <m:r>
                        <m:rPr>
                          <m:sty m:val="p"/>
                        </m:rPr>
                        <a:rPr lang="en-US" altLang="zh-CN" sz="1600">
                          <a:latin typeface="Cambria Math" panose="02040503050406030204" pitchFamily="18" charset="0"/>
                        </a:rPr>
                        <m:t>π</m:t>
                      </m:r>
                      <m:r>
                        <a:rPr lang="en-US" altLang="zh-CN" sz="1600" i="1">
                          <a:latin typeface="Cambria Math" panose="02040503050406030204" pitchFamily="18" charset="0"/>
                        </a:rPr>
                        <m:t>𝜌</m:t>
                      </m:r>
                      <m:r>
                        <a:rPr lang="en-US" altLang="zh-CN" sz="1600" i="1">
                          <a:latin typeface="Cambria Math" panose="02040503050406030204" pitchFamily="18" charset="0"/>
                        </a:rPr>
                        <m:t>𝐻</m:t>
                      </m:r>
                      <m:r>
                        <a:rPr lang="en-US" altLang="zh-CN" sz="1600" i="1">
                          <a:latin typeface="Cambria Math" panose="02040503050406030204" pitchFamily="18" charset="0"/>
                        </a:rPr>
                        <m:t>=</m:t>
                      </m:r>
                      <m:f>
                        <m:fPr>
                          <m:ctrlPr>
                            <a:rPr lang="zh-CN" altLang="zh-CN" sz="1600" i="1">
                              <a:latin typeface="Cambria Math" panose="02040503050406030204" pitchFamily="18" charset="0"/>
                            </a:rPr>
                          </m:ctrlPr>
                        </m:fPr>
                        <m:num>
                          <m:r>
                            <a:rPr lang="en-US" altLang="zh-CN" sz="1600" i="1">
                              <a:latin typeface="Cambria Math" panose="02040503050406030204" pitchFamily="18" charset="0"/>
                            </a:rPr>
                            <m:t>2</m:t>
                          </m:r>
                          <m:r>
                            <m:rPr>
                              <m:sty m:val="p"/>
                            </m:rPr>
                            <a:rPr lang="en-US" altLang="zh-CN" sz="1600">
                              <a:latin typeface="Cambria Math" panose="02040503050406030204" pitchFamily="18" charset="0"/>
                            </a:rPr>
                            <m:t>π</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𝐽</m:t>
                              </m:r>
                            </m:e>
                            <m:sub>
                              <m:r>
                                <a:rPr lang="en-US" altLang="zh-CN" sz="1600" i="1">
                                  <a:latin typeface="Cambria Math" panose="02040503050406030204" pitchFamily="18" charset="0"/>
                                </a:rPr>
                                <m:t>0</m:t>
                              </m:r>
                            </m:sub>
                          </m:sSub>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𝜌</m:t>
                              </m:r>
                            </m:e>
                            <m:sup>
                              <m:r>
                                <a:rPr lang="en-US" altLang="zh-CN" sz="1600" i="1">
                                  <a:latin typeface="Cambria Math" panose="02040503050406030204" pitchFamily="18" charset="0"/>
                                </a:rPr>
                                <m:t>3</m:t>
                              </m:r>
                            </m:sup>
                          </m:sSup>
                        </m:num>
                        <m:den>
                          <m:r>
                            <a:rPr lang="en-US" altLang="zh-CN" sz="1600" i="1">
                              <a:latin typeface="Cambria Math" panose="02040503050406030204" pitchFamily="18" charset="0"/>
                            </a:rPr>
                            <m:t>3</m:t>
                          </m:r>
                          <m:r>
                            <a:rPr lang="en-US" altLang="zh-CN" sz="1600" i="1">
                              <a:latin typeface="Cambria Math" panose="02040503050406030204" pitchFamily="18" charset="0"/>
                            </a:rPr>
                            <m:t>𝑎</m:t>
                          </m:r>
                        </m:den>
                      </m:f>
                      <m:r>
                        <a:rPr lang="en-US" altLang="zh-CN" sz="1600" b="0" i="1" smtClean="0">
                          <a:latin typeface="Cambria Math" panose="02040503050406030204" pitchFamily="18" charset="0"/>
                        </a:rPr>
                        <m:t>     </m:t>
                      </m:r>
                      <m:r>
                        <a:rPr lang="en-US" altLang="zh-CN" sz="1600" i="1">
                          <a:latin typeface="Cambria Math" panose="02040503050406030204" pitchFamily="18" charset="0"/>
                        </a:rPr>
                        <m:t>𝐻</m:t>
                      </m:r>
                      <m:r>
                        <a:rPr lang="en-US" altLang="zh-CN" sz="1600" i="1">
                          <a:latin typeface="Cambria Math" panose="02040503050406030204" pitchFamily="18" charset="0"/>
                        </a:rPr>
                        <m:t>=</m:t>
                      </m:r>
                      <m:f>
                        <m:fPr>
                          <m:ctrlPr>
                            <a:rPr lang="zh-CN" altLang="zh-CN" sz="1600" i="1">
                              <a:latin typeface="Cambria Math" panose="02040503050406030204" pitchFamily="18" charset="0"/>
                            </a:rPr>
                          </m:ctrlPr>
                        </m:fPr>
                        <m:num>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𝐽</m:t>
                              </m:r>
                            </m:e>
                            <m:sub>
                              <m:r>
                                <a:rPr lang="en-US" altLang="zh-CN" sz="1600" i="1">
                                  <a:latin typeface="Cambria Math" panose="02040503050406030204" pitchFamily="18" charset="0"/>
                                </a:rPr>
                                <m:t>0</m:t>
                              </m:r>
                            </m:sub>
                          </m:sSub>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𝜌</m:t>
                              </m:r>
                            </m:e>
                            <m:sup>
                              <m:r>
                                <a:rPr lang="en-US" altLang="zh-CN" sz="1600" i="1">
                                  <a:latin typeface="Cambria Math" panose="02040503050406030204" pitchFamily="18" charset="0"/>
                                </a:rPr>
                                <m:t>2</m:t>
                              </m:r>
                            </m:sup>
                          </m:sSup>
                        </m:num>
                        <m:den>
                          <m:r>
                            <a:rPr lang="en-US" altLang="zh-CN" sz="1600" i="1">
                              <a:latin typeface="Cambria Math" panose="02040503050406030204" pitchFamily="18" charset="0"/>
                            </a:rPr>
                            <m:t>3</m:t>
                          </m:r>
                          <m:r>
                            <a:rPr lang="en-US" altLang="zh-CN" sz="1600" i="1">
                              <a:latin typeface="Cambria Math" panose="02040503050406030204" pitchFamily="18" charset="0"/>
                            </a:rPr>
                            <m:t>𝑎</m:t>
                          </m:r>
                        </m:den>
                      </m:f>
                    </m:oMath>
                  </m:oMathPara>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3048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根据右手螺旋法则，可判断出方向沿圆环回路的切线方向，即</a:t>
                </a:r>
                <a14:m>
                  <m:oMath xmlns:m="http://schemas.openxmlformats.org/officeDocument/2006/math">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𝝓</m:t>
                        </m:r>
                      </m:sub>
                    </m:sSub>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方向</a:t>
                </a:r>
                <a:endParaRPr lang="en-US"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indent="304800">
                  <a:spcAft>
                    <a:spcPts val="0"/>
                  </a:spcAft>
                </a:pPr>
                <a14:m>
                  <m:oMathPara xmlns:m="http://schemas.openxmlformats.org/officeDocument/2006/math">
                    <m:oMathParaPr>
                      <m:jc m:val="centerGroup"/>
                    </m:oMathParaPr>
                    <m:oMath xmlns:m="http://schemas.openxmlformats.org/officeDocument/2006/math">
                      <m:r>
                        <a:rPr lang="en-US" altLang="zh-CN" sz="1600" i="1">
                          <a:latin typeface="Cambria Math" panose="02040503050406030204" pitchFamily="18" charset="0"/>
                        </a:rPr>
                        <m:t>𝑯</m:t>
                      </m:r>
                      <m:r>
                        <a:rPr lang="en-US" altLang="zh-CN" sz="1600" i="1">
                          <a:latin typeface="Cambria Math" panose="02040503050406030204" pitchFamily="18" charset="0"/>
                        </a:rPr>
                        <m:t>=</m:t>
                      </m:r>
                      <m:f>
                        <m:fPr>
                          <m:ctrlPr>
                            <a:rPr lang="zh-CN" altLang="zh-CN" sz="1600" i="1">
                              <a:latin typeface="Cambria Math" panose="02040503050406030204" pitchFamily="18" charset="0"/>
                            </a:rPr>
                          </m:ctrlPr>
                        </m:fPr>
                        <m:num>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𝐽</m:t>
                              </m:r>
                            </m:e>
                            <m:sub>
                              <m:r>
                                <a:rPr lang="en-US" altLang="zh-CN" sz="1600" i="1">
                                  <a:latin typeface="Cambria Math" panose="02040503050406030204" pitchFamily="18" charset="0"/>
                                </a:rPr>
                                <m:t>0</m:t>
                              </m:r>
                            </m:sub>
                          </m:sSub>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𝜌</m:t>
                              </m:r>
                            </m:e>
                            <m:sup>
                              <m:r>
                                <a:rPr lang="en-US" altLang="zh-CN" sz="1600" i="1">
                                  <a:latin typeface="Cambria Math" panose="02040503050406030204" pitchFamily="18" charset="0"/>
                                </a:rPr>
                                <m:t>2</m:t>
                              </m:r>
                            </m:sup>
                          </m:sSup>
                        </m:num>
                        <m:den>
                          <m:r>
                            <a:rPr lang="en-US" altLang="zh-CN" sz="1600" i="1">
                              <a:latin typeface="Cambria Math" panose="02040503050406030204" pitchFamily="18" charset="0"/>
                            </a:rPr>
                            <m:t>3</m:t>
                          </m:r>
                          <m:r>
                            <a:rPr lang="en-US" altLang="zh-CN" sz="1600" i="1">
                              <a:latin typeface="Cambria Math" panose="02040503050406030204" pitchFamily="18" charset="0"/>
                            </a:rPr>
                            <m:t>𝑎</m:t>
                          </m:r>
                        </m:den>
                      </m:f>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𝒆</m:t>
                          </m:r>
                        </m:e>
                        <m:sub>
                          <m:r>
                            <a:rPr lang="en-US" altLang="zh-CN" sz="1600" i="1">
                              <a:latin typeface="Cambria Math" panose="02040503050406030204" pitchFamily="18" charset="0"/>
                            </a:rPr>
                            <m:t>𝝓</m:t>
                          </m:r>
                        </m:sub>
                      </m:sSub>
                    </m:oMath>
                  </m:oMathPara>
                </a14:m>
                <a:endParaRPr lang="zh-CN" altLang="zh-CN" sz="1600" i="1" dirty="0"/>
              </a:p>
              <a:p>
                <a:pPr indent="457200">
                  <a:lnSpc>
                    <a:spcPct val="150000"/>
                  </a:lnSpc>
                </a:pPr>
                <a:endParaRPr lang="en-US" altLang="zh-CN" sz="1600" b="1"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3198551E-44F1-42A7-BE60-267A29AC1CB1}"/>
                  </a:ext>
                </a:extLst>
              </p:cNvPr>
              <p:cNvSpPr txBox="1">
                <a:spLocks noRot="1" noChangeAspect="1" noMove="1" noResize="1" noEditPoints="1" noAdjustHandles="1" noChangeArrowheads="1" noChangeShapeType="1" noTextEdit="1"/>
              </p:cNvSpPr>
              <p:nvPr/>
            </p:nvSpPr>
            <p:spPr>
              <a:xfrm>
                <a:off x="527901" y="3250607"/>
                <a:ext cx="7956222" cy="2711063"/>
              </a:xfrm>
              <a:prstGeom prst="rect">
                <a:avLst/>
              </a:prstGeom>
              <a:blipFill>
                <a:blip r:embed="rId4"/>
                <a:stretch>
                  <a:fillRect/>
                </a:stretch>
              </a:blipFill>
            </p:spPr>
            <p:txBody>
              <a:bodyPr/>
              <a:lstStyle/>
              <a:p>
                <a:r>
                  <a:rPr lang="zh-CN" altLang="en-US">
                    <a:noFill/>
                  </a:rPr>
                  <a:t> </a:t>
                </a:r>
              </a:p>
            </p:txBody>
          </p:sp>
        </mc:Fallback>
      </mc:AlternateContent>
      <p:sp>
        <p:nvSpPr>
          <p:cNvPr id="9" name="矩形 8">
            <a:extLst>
              <a:ext uri="{FF2B5EF4-FFF2-40B4-BE49-F238E27FC236}">
                <a16:creationId xmlns:a16="http://schemas.microsoft.com/office/drawing/2014/main" id="{14D7993E-E05D-437B-8C3C-7A526AFDA69A}"/>
              </a:ext>
            </a:extLst>
          </p:cNvPr>
          <p:cNvSpPr/>
          <p:nvPr/>
        </p:nvSpPr>
        <p:spPr>
          <a:xfrm>
            <a:off x="7492886" y="4841612"/>
            <a:ext cx="723275" cy="307777"/>
          </a:xfrm>
          <a:prstGeom prst="rect">
            <a:avLst/>
          </a:prstGeom>
        </p:spPr>
        <p:txBody>
          <a:bodyPr wrap="square">
            <a:spAutoFit/>
          </a:bodyPr>
          <a:lstStyle/>
          <a:p>
            <a:r>
              <a:rPr lang="zh-CN" altLang="zh-CN" sz="14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1400" dirty="0">
                <a:latin typeface="Times New Roman" panose="02020603050405020304" pitchFamily="18" charset="0"/>
                <a:ea typeface="宋体" panose="02010600030101010101" pitchFamily="2" charset="-122"/>
              </a:rPr>
              <a:t>3-1</a:t>
            </a:r>
            <a:endParaRPr lang="zh-CN" altLang="en-US" sz="1400" dirty="0"/>
          </a:p>
        </p:txBody>
      </p:sp>
      <p:grpSp>
        <p:nvGrpSpPr>
          <p:cNvPr id="14" name="组合 13">
            <a:extLst>
              <a:ext uri="{FF2B5EF4-FFF2-40B4-BE49-F238E27FC236}">
                <a16:creationId xmlns:a16="http://schemas.microsoft.com/office/drawing/2014/main" id="{063FA72A-1DC7-424D-948D-A9EACA0FBD35}"/>
              </a:ext>
            </a:extLst>
          </p:cNvPr>
          <p:cNvGrpSpPr/>
          <p:nvPr/>
        </p:nvGrpSpPr>
        <p:grpSpPr>
          <a:xfrm>
            <a:off x="7092950" y="3375751"/>
            <a:ext cx="1523149" cy="1471951"/>
            <a:chOff x="7092950" y="3375751"/>
            <a:chExt cx="1523149" cy="1471951"/>
          </a:xfrm>
        </p:grpSpPr>
        <p:grpSp>
          <p:nvGrpSpPr>
            <p:cNvPr id="10" name="组合 9">
              <a:extLst>
                <a:ext uri="{FF2B5EF4-FFF2-40B4-BE49-F238E27FC236}">
                  <a16:creationId xmlns:a16="http://schemas.microsoft.com/office/drawing/2014/main" id="{DF1312CA-0CD7-4184-9119-8729CFDDB1CC}"/>
                </a:ext>
              </a:extLst>
            </p:cNvPr>
            <p:cNvGrpSpPr/>
            <p:nvPr/>
          </p:nvGrpSpPr>
          <p:grpSpPr>
            <a:xfrm>
              <a:off x="7092950" y="3375751"/>
              <a:ext cx="1523149" cy="1471951"/>
              <a:chOff x="7092950" y="3375751"/>
              <a:chExt cx="1523149" cy="1471951"/>
            </a:xfrm>
          </p:grpSpPr>
          <p:pic>
            <p:nvPicPr>
              <p:cNvPr id="7" name="图片 6">
                <a:extLst>
                  <a:ext uri="{FF2B5EF4-FFF2-40B4-BE49-F238E27FC236}">
                    <a16:creationId xmlns:a16="http://schemas.microsoft.com/office/drawing/2014/main" id="{56B274EE-21DA-464F-AD84-E05611FE0D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92950" y="3375751"/>
                <a:ext cx="1523149" cy="1471951"/>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6213EA30-3312-4966-A969-0E9D90DE53C4}"/>
                      </a:ext>
                    </a:extLst>
                  </p:cNvPr>
                  <p:cNvSpPr txBox="1"/>
                  <p:nvPr/>
                </p:nvSpPr>
                <p:spPr>
                  <a:xfrm>
                    <a:off x="7954392" y="3794603"/>
                    <a:ext cx="2617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𝑎</m:t>
                          </m:r>
                        </m:oMath>
                      </m:oMathPara>
                    </a14:m>
                    <a:endParaRPr lang="zh-CN" altLang="en-US" dirty="0"/>
                  </a:p>
                </p:txBody>
              </p:sp>
            </mc:Choice>
            <mc:Fallback xmlns="">
              <p:sp>
                <p:nvSpPr>
                  <p:cNvPr id="8" name="文本框 7">
                    <a:extLst>
                      <a:ext uri="{FF2B5EF4-FFF2-40B4-BE49-F238E27FC236}">
                        <a16:creationId xmlns:a16="http://schemas.microsoft.com/office/drawing/2014/main" id="{6213EA30-3312-4966-A969-0E9D90DE53C4}"/>
                      </a:ext>
                    </a:extLst>
                  </p:cNvPr>
                  <p:cNvSpPr txBox="1">
                    <a:spLocks noRot="1" noChangeAspect="1" noMove="1" noResize="1" noEditPoints="1" noAdjustHandles="1" noChangeArrowheads="1" noChangeShapeType="1" noTextEdit="1"/>
                  </p:cNvSpPr>
                  <p:nvPr/>
                </p:nvSpPr>
                <p:spPr>
                  <a:xfrm>
                    <a:off x="7954392" y="3794603"/>
                    <a:ext cx="261769" cy="369332"/>
                  </a:xfrm>
                  <a:prstGeom prst="rect">
                    <a:avLst/>
                  </a:prstGeom>
                  <a:blipFill>
                    <a:blip r:embed="rId6"/>
                    <a:stretch>
                      <a:fillRect r="-69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8A73740C-A1DB-47F6-BAF9-9B5DA317A920}"/>
                      </a:ext>
                    </a:extLst>
                  </p:cNvPr>
                  <p:cNvSpPr txBox="1"/>
                  <p:nvPr/>
                </p:nvSpPr>
                <p:spPr>
                  <a:xfrm>
                    <a:off x="7556087" y="4111726"/>
                    <a:ext cx="2617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i="1" dirty="0" smtClean="0">
                              <a:latin typeface="Cambria Math" panose="02040503050406030204" pitchFamily="18" charset="0"/>
                            </a:rPr>
                            <m:t>𝜌</m:t>
                          </m:r>
                        </m:oMath>
                      </m:oMathPara>
                    </a14:m>
                    <a:endParaRPr lang="zh-CN" altLang="en-US" dirty="0"/>
                  </a:p>
                </p:txBody>
              </p:sp>
            </mc:Choice>
            <mc:Fallback xmlns="">
              <p:sp>
                <p:nvSpPr>
                  <p:cNvPr id="12" name="文本框 11">
                    <a:extLst>
                      <a:ext uri="{FF2B5EF4-FFF2-40B4-BE49-F238E27FC236}">
                        <a16:creationId xmlns:a16="http://schemas.microsoft.com/office/drawing/2014/main" id="{8A73740C-A1DB-47F6-BAF9-9B5DA317A920}"/>
                      </a:ext>
                    </a:extLst>
                  </p:cNvPr>
                  <p:cNvSpPr txBox="1">
                    <a:spLocks noRot="1" noChangeAspect="1" noMove="1" noResize="1" noEditPoints="1" noAdjustHandles="1" noChangeArrowheads="1" noChangeShapeType="1" noTextEdit="1"/>
                  </p:cNvSpPr>
                  <p:nvPr/>
                </p:nvSpPr>
                <p:spPr>
                  <a:xfrm>
                    <a:off x="7556087" y="4111726"/>
                    <a:ext cx="261769" cy="369332"/>
                  </a:xfrm>
                  <a:prstGeom prst="rect">
                    <a:avLst/>
                  </a:prstGeom>
                  <a:blipFill>
                    <a:blip r:embed="rId7"/>
                    <a:stretch>
                      <a:fillRect r="-19048" b="-9836"/>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AF320496-0A02-4418-883F-9FF0E2FBBB42}"/>
                    </a:ext>
                  </a:extLst>
                </p:cNvPr>
                <p:cNvSpPr txBox="1"/>
                <p:nvPr/>
              </p:nvSpPr>
              <p:spPr>
                <a:xfrm>
                  <a:off x="8150108" y="4289079"/>
                  <a:ext cx="26176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i="1" dirty="0">
                            <a:latin typeface="Cambria Math" panose="02040503050406030204" pitchFamily="18" charset="0"/>
                          </a:rPr>
                          <m:t>𝑙</m:t>
                        </m:r>
                      </m:oMath>
                    </m:oMathPara>
                  </a14:m>
                  <a:endParaRPr lang="zh-CN" altLang="en-US" sz="1400" i="1" dirty="0"/>
                </a:p>
              </p:txBody>
            </p:sp>
          </mc:Choice>
          <mc:Fallback xmlns="">
            <p:sp>
              <p:nvSpPr>
                <p:cNvPr id="13" name="文本框 12">
                  <a:extLst>
                    <a:ext uri="{FF2B5EF4-FFF2-40B4-BE49-F238E27FC236}">
                      <a16:creationId xmlns:a16="http://schemas.microsoft.com/office/drawing/2014/main" id="{AF320496-0A02-4418-883F-9FF0E2FBBB42}"/>
                    </a:ext>
                  </a:extLst>
                </p:cNvPr>
                <p:cNvSpPr txBox="1">
                  <a:spLocks noRot="1" noChangeAspect="1" noMove="1" noResize="1" noEditPoints="1" noAdjustHandles="1" noChangeArrowheads="1" noChangeShapeType="1" noTextEdit="1"/>
                </p:cNvSpPr>
                <p:nvPr/>
              </p:nvSpPr>
              <p:spPr>
                <a:xfrm>
                  <a:off x="8150108" y="4289079"/>
                  <a:ext cx="261769" cy="307777"/>
                </a:xfrm>
                <a:prstGeom prst="rect">
                  <a:avLst/>
                </a:prstGeom>
                <a:blipFill>
                  <a:blip r:embed="rId8"/>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9978483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一、电磁场基本方程</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分界面上的衔接条件</a:t>
            </a:r>
          </a:p>
        </p:txBody>
      </p:sp>
      <p:sp>
        <p:nvSpPr>
          <p:cNvPr id="4" name="文本框 3">
            <a:extLst>
              <a:ext uri="{FF2B5EF4-FFF2-40B4-BE49-F238E27FC236}">
                <a16:creationId xmlns:a16="http://schemas.microsoft.com/office/drawing/2014/main" id="{F75FB7F1-7F3F-40BC-BC07-BC5A572A635A}"/>
              </a:ext>
            </a:extLst>
          </p:cNvPr>
          <p:cNvSpPr txBox="1"/>
          <p:nvPr/>
        </p:nvSpPr>
        <p:spPr>
          <a:xfrm>
            <a:off x="968490" y="1002052"/>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rPr>
              <a:t>（三）小结</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7AF114-7D8C-4438-A65E-37761FF94922}"/>
                  </a:ext>
                </a:extLst>
              </p:cNvPr>
              <p:cNvSpPr txBox="1"/>
              <p:nvPr/>
            </p:nvSpPr>
            <p:spPr>
              <a:xfrm>
                <a:off x="527900" y="1309688"/>
                <a:ext cx="7956223" cy="5178084"/>
              </a:xfrm>
              <a:prstGeom prst="rect">
                <a:avLst/>
              </a:prstGeom>
              <a:noFill/>
            </p:spPr>
            <p:txBody>
              <a:bodyPr wrap="square" rtlCol="0">
                <a:spAutoFit/>
              </a:bodyPr>
              <a:lstStyle/>
              <a:p>
                <a:pPr indent="457200">
                  <a:lnSpc>
                    <a:spcPct val="150000"/>
                  </a:lnSpc>
                  <a:spcAft>
                    <a:spcPts val="0"/>
                  </a:spcAft>
                </a:pPr>
                <a:r>
                  <a:rPr lang="zh-CN" altLang="en-US" sz="1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14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在静态场中，场量与时间无关，电磁场基本方程组中所有场量对时间的偏导数为零，得到</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静电场</a:t>
                </a:r>
                <a:r>
                  <a:rPr lang="zh-CN" altLang="zh-CN" sz="1400" kern="100" dirty="0">
                    <a:latin typeface="等线" panose="02010600030101010101" pitchFamily="2" charset="-122"/>
                    <a:ea typeface="Times New Roman" panose="02020603050405020304" pitchFamily="18" charset="0"/>
                    <a:cs typeface="Times New Roman" panose="02020603050405020304" pitchFamily="18" charset="0"/>
                  </a:rPr>
                  <a:t> </a:t>
                </a:r>
                <a14:m>
                  <m:oMath xmlns:m="http://schemas.openxmlformats.org/officeDocument/2006/math">
                    <m:r>
                      <m:rPr>
                        <m:sty m:val="p"/>
                      </m:rPr>
                      <a:rPr lang="en-US" altLang="zh-CN" sz="1400" kern="100">
                        <a:latin typeface="Cambria Math" panose="02040503050406030204" pitchFamily="18" charset="0"/>
                        <a:ea typeface="宋体" panose="02010600030101010101" pitchFamily="2" charset="-122"/>
                        <a:cs typeface="Cambria Math" panose="020405030504060302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𝑬</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oMath>
                </a14:m>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和</a:t>
                </a:r>
                <a:r>
                  <a:rPr lang="zh-CN" altLang="zh-CN" sz="1400" kern="100" dirty="0">
                    <a:latin typeface="等线" panose="02010600030101010101" pitchFamily="2" charset="-122"/>
                    <a:ea typeface="Times New Roman" panose="02020603050405020304" pitchFamily="18" charset="0"/>
                    <a:cs typeface="Times New Roman" panose="02020603050405020304" pitchFamily="18" charset="0"/>
                  </a:rPr>
                  <a:t> </a:t>
                </a:r>
                <a14:m>
                  <m:oMath xmlns:m="http://schemas.openxmlformats.org/officeDocument/2006/math">
                    <m:r>
                      <m:rPr>
                        <m:sty m:val="p"/>
                      </m:rPr>
                      <a:rPr lang="en-US" altLang="zh-CN" sz="1400" kern="100">
                        <a:latin typeface="Cambria Math" panose="02040503050406030204" pitchFamily="18" charset="0"/>
                        <a:ea typeface="宋体" panose="02010600030101010101" pitchFamily="2" charset="-122"/>
                        <a:cs typeface="Cambria Math" panose="02040503050406030204" pitchFamily="18" charset="0"/>
                      </a:rPr>
                      <m:t>∇</m:t>
                    </m:r>
                    <m:r>
                      <a:rPr lang="en-US" altLang="zh-CN" sz="1400" i="1" kern="100">
                        <a:latin typeface="Cambria Math" panose="02040503050406030204" pitchFamily="18" charset="0"/>
                        <a:ea typeface="宋体" panose="02010600030101010101" pitchFamily="2" charset="-122"/>
                        <a:cs typeface="Cambria Math" panose="02040503050406030204" pitchFamily="18" charset="0"/>
                      </a:rPr>
                      <m:t>⋅</m:t>
                    </m:r>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𝑫</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 =</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𝜌</m:t>
                    </m:r>
                  </m:oMath>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恒定电场</a:t>
                </a:r>
                <a:r>
                  <a:rPr lang="zh-CN" altLang="zh-CN" sz="1400" kern="100" dirty="0">
                    <a:latin typeface="等线" panose="02010600030101010101" pitchFamily="2" charset="-122"/>
                    <a:ea typeface="Times New Roman" panose="02020603050405020304" pitchFamily="18" charset="0"/>
                    <a:cs typeface="Times New Roman" panose="02020603050405020304" pitchFamily="18" charset="0"/>
                  </a:rPr>
                  <a:t> </a:t>
                </a:r>
                <a14:m>
                  <m:oMath xmlns:m="http://schemas.openxmlformats.org/officeDocument/2006/math">
                    <m:r>
                      <m:rPr>
                        <m:sty m:val="p"/>
                      </m:rPr>
                      <a:rPr lang="en-US" altLang="zh-CN" sz="1400" kern="100">
                        <a:latin typeface="Cambria Math" panose="02040503050406030204" pitchFamily="18" charset="0"/>
                        <a:ea typeface="宋体" panose="02010600030101010101" pitchFamily="2" charset="-122"/>
                        <a:cs typeface="Cambria Math" panose="020405030504060302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𝑬</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oMath>
                </a14:m>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和</a:t>
                </a:r>
                <a:r>
                  <a:rPr lang="zh-CN" altLang="zh-CN" sz="1400" kern="100" dirty="0">
                    <a:latin typeface="等线" panose="02010600030101010101" pitchFamily="2" charset="-122"/>
                    <a:ea typeface="Times New Roman" panose="02020603050405020304" pitchFamily="18" charset="0"/>
                    <a:cs typeface="Times New Roman" panose="02020603050405020304" pitchFamily="18" charset="0"/>
                  </a:rPr>
                  <a:t> </a:t>
                </a:r>
                <a14:m>
                  <m:oMath xmlns:m="http://schemas.openxmlformats.org/officeDocument/2006/math">
                    <m:r>
                      <m:rPr>
                        <m:sty m:val="p"/>
                      </m:rPr>
                      <a:rPr lang="en-US" altLang="zh-CN" sz="1400" kern="100">
                        <a:latin typeface="Cambria Math" panose="02040503050406030204" pitchFamily="18" charset="0"/>
                        <a:ea typeface="宋体" panose="02010600030101010101" pitchFamily="2" charset="-122"/>
                        <a:cs typeface="Cambria Math" panose="02040503050406030204" pitchFamily="18" charset="0"/>
                      </a:rPr>
                      <m:t>∇</m:t>
                    </m:r>
                    <m:r>
                      <a:rPr lang="en-US" altLang="zh-CN" sz="1400" i="1" kern="100">
                        <a:latin typeface="Cambria Math" panose="02040503050406030204" pitchFamily="18" charset="0"/>
                        <a:ea typeface="宋体" panose="02010600030101010101" pitchFamily="2" charset="-122"/>
                        <a:cs typeface="Cambria Math" panose="02040503050406030204" pitchFamily="18" charset="0"/>
                      </a:rPr>
                      <m:t>⋅</m:t>
                    </m:r>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𝑱</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 =0</m:t>
                    </m:r>
                  </m:oMath>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恒定磁场</a:t>
                </a:r>
                <a:r>
                  <a:rPr lang="zh-CN" altLang="zh-CN" sz="1400" kern="100" dirty="0">
                    <a:latin typeface="等线" panose="02010600030101010101" pitchFamily="2" charset="-122"/>
                    <a:ea typeface="Times New Roman" panose="02020603050405020304" pitchFamily="18" charset="0"/>
                    <a:cs typeface="Times New Roman" panose="02020603050405020304" pitchFamily="18" charset="0"/>
                  </a:rPr>
                  <a:t> </a:t>
                </a:r>
                <a14:m>
                  <m:oMath xmlns:m="http://schemas.openxmlformats.org/officeDocument/2006/math">
                    <m:r>
                      <m:rPr>
                        <m:sty m:val="p"/>
                      </m:rPr>
                      <a:rPr lang="en-US" altLang="zh-CN" sz="1400" kern="100">
                        <a:latin typeface="Cambria Math" panose="02040503050406030204" pitchFamily="18" charset="0"/>
                        <a:ea typeface="宋体" panose="02010600030101010101" pitchFamily="2" charset="-122"/>
                        <a:cs typeface="Cambria Math" panose="020405030504060302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𝑯</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𝑱</m:t>
                    </m:r>
                  </m:oMath>
                </a14:m>
                <a:r>
                  <a:rPr lang="en-US" altLang="zh-CN" sz="1400" b="1"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和</a:t>
                </a:r>
                <a:r>
                  <a:rPr lang="zh-CN" altLang="zh-CN" sz="1400" kern="100" dirty="0">
                    <a:latin typeface="等线" panose="02010600030101010101" pitchFamily="2" charset="-122"/>
                    <a:ea typeface="Times New Roman" panose="02020603050405020304" pitchFamily="18" charset="0"/>
                    <a:cs typeface="Times New Roman" panose="02020603050405020304" pitchFamily="18" charset="0"/>
                  </a:rPr>
                  <a:t> </a:t>
                </a:r>
                <a14:m>
                  <m:oMath xmlns:m="http://schemas.openxmlformats.org/officeDocument/2006/math">
                    <m:r>
                      <m:rPr>
                        <m:sty m:val="p"/>
                      </m:rPr>
                      <a:rPr lang="en-US" altLang="zh-CN" sz="1400" kern="100">
                        <a:latin typeface="Cambria Math" panose="02040503050406030204" pitchFamily="18" charset="0"/>
                        <a:ea typeface="宋体" panose="02010600030101010101" pitchFamily="2" charset="-122"/>
                        <a:cs typeface="Cambria Math" panose="02040503050406030204" pitchFamily="18" charset="0"/>
                      </a:rPr>
                      <m:t>∇</m:t>
                    </m:r>
                    <m:r>
                      <a:rPr lang="en-US" altLang="zh-CN" sz="1400" i="1" kern="100">
                        <a:latin typeface="Cambria Math" panose="02040503050406030204" pitchFamily="18" charset="0"/>
                        <a:ea typeface="宋体" panose="02010600030101010101" pitchFamily="2" charset="-122"/>
                        <a:cs typeface="Cambria Math" panose="02040503050406030204" pitchFamily="18" charset="0"/>
                      </a:rPr>
                      <m:t>⋅</m:t>
                    </m:r>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𝑩</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oMath>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可以看出，电场与磁场之间不存在相互作用，它们分别满足彼此独立的方程。例如，直流输电线路，在导线周围的媒质中存在着库仑电场和恒定磁场；在导线内部存在着恒定电场和恒定磁场，也就是说，库仑电场、恒定电场、恒定磁场共存于同一空间。但由于</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3</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种场彼此独立所以可以分别予以计算和分析。</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en-US" sz="1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14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在正弦电磁场中，电磁场随时间作正弦变化，电磁场基本方程组可以用复数形式来表示。这样，一个时域场中四维空间问题就可以转化为频域场中的三维空间问题，这种方法在电磁场计算中应用很广。</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en-US" sz="1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14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当位移电流远小于传导电流时，可以忽略位移电流，在电磁场基本方程组中，</a:t>
                </a:r>
                <a14:m>
                  <m:oMath xmlns:m="http://schemas.openxmlformats.org/officeDocument/2006/math">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acc>
                      <m:accPr>
                        <m:chr m:val="̇"/>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𝑯</m:t>
                        </m:r>
                      </m:e>
                    </m:acc>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𝑱</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，其余方程不变。由于磁场与恒定磁场满足的微分方程相同，故称之为磁准静态场。此时，磁场强度</a:t>
                </a:r>
                <a14:m>
                  <m:oMath xmlns:m="http://schemas.openxmlformats.org/officeDocument/2006/math">
                    <m:r>
                      <a:rPr lang="en-US" altLang="zh-CN" sz="1400" i="1" kern="100" dirty="0" smtClean="0">
                        <a:latin typeface="Cambria Math" panose="02040503050406030204" pitchFamily="18" charset="0"/>
                        <a:ea typeface="宋体" panose="02010600030101010101" pitchFamily="2" charset="-122"/>
                        <a:cs typeface="Times New Roman" panose="02020603050405020304" pitchFamily="18" charset="0"/>
                      </a:rPr>
                      <m:t>𝐻</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可以用恒定磁场中的求解方法获得，而电场仍用时变场的计算方法求解。</a:t>
                </a:r>
              </a:p>
              <a:p>
                <a:pPr indent="304800">
                  <a:lnSpc>
                    <a:spcPct val="150000"/>
                  </a:lnSpc>
                  <a:spcAft>
                    <a:spcPts val="0"/>
                  </a:spcAft>
                </a:pP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5B7AF114-7D8C-4438-A65E-37761FF94922}"/>
                  </a:ext>
                </a:extLst>
              </p:cNvPr>
              <p:cNvSpPr txBox="1">
                <a:spLocks noRot="1" noChangeAspect="1" noMove="1" noResize="1" noEditPoints="1" noAdjustHandles="1" noChangeArrowheads="1" noChangeShapeType="1" noTextEdit="1"/>
              </p:cNvSpPr>
              <p:nvPr/>
            </p:nvSpPr>
            <p:spPr>
              <a:xfrm>
                <a:off x="527900" y="1309688"/>
                <a:ext cx="7956223" cy="5178084"/>
              </a:xfrm>
              <a:prstGeom prst="rect">
                <a:avLst/>
              </a:prstGeom>
              <a:blipFill>
                <a:blip r:embed="rId3"/>
                <a:stretch>
                  <a:fillRect l="-230"/>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50</a:t>
            </a:fld>
            <a:endParaRPr lang="zh-CN" dirty="0"/>
          </a:p>
        </p:txBody>
      </p:sp>
    </p:spTree>
    <p:extLst>
      <p:ext uri="{BB962C8B-B14F-4D97-AF65-F5344CB8AC3E}">
        <p14:creationId xmlns:p14="http://schemas.microsoft.com/office/powerpoint/2010/main" val="23212408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一、电磁场基本方程</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分界面上的衔接条件</a:t>
            </a:r>
          </a:p>
        </p:txBody>
      </p:sp>
      <p:sp>
        <p:nvSpPr>
          <p:cNvPr id="4" name="文本框 3">
            <a:extLst>
              <a:ext uri="{FF2B5EF4-FFF2-40B4-BE49-F238E27FC236}">
                <a16:creationId xmlns:a16="http://schemas.microsoft.com/office/drawing/2014/main" id="{F75FB7F1-7F3F-40BC-BC07-BC5A572A635A}"/>
              </a:ext>
            </a:extLst>
          </p:cNvPr>
          <p:cNvSpPr txBox="1"/>
          <p:nvPr/>
        </p:nvSpPr>
        <p:spPr>
          <a:xfrm>
            <a:off x="968490" y="1002052"/>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rPr>
              <a:t>（三）小结</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7AF114-7D8C-4438-A65E-37761FF94922}"/>
                  </a:ext>
                </a:extLst>
              </p:cNvPr>
              <p:cNvSpPr txBox="1"/>
              <p:nvPr/>
            </p:nvSpPr>
            <p:spPr>
              <a:xfrm>
                <a:off x="527900" y="1309688"/>
                <a:ext cx="7956223" cy="4844724"/>
              </a:xfrm>
              <a:prstGeom prst="rect">
                <a:avLst/>
              </a:prstGeom>
              <a:noFill/>
            </p:spPr>
            <p:txBody>
              <a:bodyPr wrap="square" rtlCol="0">
                <a:spAutoFit/>
              </a:bodyPr>
              <a:lstStyle/>
              <a:p>
                <a:pPr indent="457200">
                  <a:lnSpc>
                    <a:spcPct val="150000"/>
                  </a:lnSpc>
                  <a:spcAft>
                    <a:spcPts val="0"/>
                  </a:spcAft>
                </a:pP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3.</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在时变电磁场中，不同媒质分界面上的衔接条件包括</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4</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个关系式，但它们并不是相互独立的，当满足两个切线分量的衔接条件时，必定满足法线分量的衔接条件。所以，在求解时变电磁场边值问题时，不需要全部应用衔接条件的</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4</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个关系式。</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en-US" sz="1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14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两种理想介质的分界面：在这种分界面上，当电荷面密度</a:t>
                </a:r>
                <a14:m>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𝜎</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和电流线密度</a:t>
                </a:r>
                <a14:m>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𝐾</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都等于零时，用于定解的衔接条件为</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14:m>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𝑡</m:t>
                        </m:r>
                      </m:sub>
                    </m:sSub>
                  </m:oMath>
                </a14:m>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和</a:t>
                </a:r>
                <a:r>
                  <a:rPr lang="zh-CN" altLang="zh-CN" sz="1400" kern="100" dirty="0">
                    <a:latin typeface="等线" panose="02010600030101010101" pitchFamily="2" charset="-122"/>
                    <a:ea typeface="Times New Roman" panose="02020603050405020304" pitchFamily="18" charset="0"/>
                    <a:cs typeface="Times New Roman" panose="02020603050405020304" pitchFamily="18" charset="0"/>
                  </a:rPr>
                  <a:t> </a:t>
                </a:r>
                <a14:m>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𝑡</m:t>
                        </m:r>
                      </m:sub>
                    </m:sSub>
                  </m:oMath>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例如，分析电磁波在理想介质分界面上的反射与折射时，就要应用这样的衔接条件。</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en-US" sz="1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14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理想导体与电介质的分界面：在时变电磁场中，理想导体内部的</a:t>
                </a:r>
                <a14:m>
                  <m:oMath xmlns:m="http://schemas.openxmlformats.org/officeDocument/2006/math">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𝑩</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𝑯</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𝑬</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𝑫</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都为零。在这种分界面上，存在着面电荷和面电流，所以，理想导体表面上的边界条件为</a:t>
                </a:r>
              </a:p>
              <a:p>
                <a:pPr indent="457200" algn="ctr">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𝐾</m:t>
                      </m:r>
                      <m:r>
                        <a:rPr lang="en-US" altLang="zh-CN" sz="1400" b="0" i="0" kern="100" smtClean="0">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=0</m:t>
                      </m:r>
                      <m:r>
                        <a:rPr lang="en-US" altLang="zh-CN" sz="1400" b="0" i="0" kern="100" smtClean="0">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=0</m:t>
                      </m:r>
                      <m:r>
                        <a:rPr lang="en-US" altLang="zh-CN" sz="1400" b="0" i="0" kern="100" smtClean="0">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𝐷</m:t>
                          </m:r>
                        </m:e>
                        <m: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𝜎</m:t>
                      </m:r>
                    </m:oMath>
                  </m:oMathPara>
                </a14:m>
                <a:endParaRPr lang="zh-CN" altLang="zh-CN" sz="1400" kern="100" dirty="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由于</a:t>
                </a:r>
                <a14:m>
                  <m:oMath xmlns:m="http://schemas.openxmlformats.org/officeDocument/2006/math">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𝜎</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𝐾</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通常是事先不知道的，所以求解这种边值问题时，用来定解的衔接条件为</a:t>
                </a:r>
              </a:p>
              <a:p>
                <a:pPr indent="457200" algn="ctr">
                  <a:lnSpc>
                    <a:spcPct val="150000"/>
                  </a:lnSpc>
                  <a:spcAft>
                    <a:spcPts val="0"/>
                  </a:spcAft>
                </a:pPr>
                <a14:m>
                  <m:oMath xmlns:m="http://schemas.openxmlformats.org/officeDocument/2006/math">
                    <m:sSub>
                      <m:sSub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=0</m:t>
                    </m:r>
                  </m:oMath>
                </a14:m>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或 </a:t>
                </a:r>
                <a14:m>
                  <m:oMath xmlns:m="http://schemas.openxmlformats.org/officeDocument/2006/math">
                    <m:sSub>
                      <m:sSubPr>
                        <m:ctrlPr>
                          <a:rPr lang="zh-CN" altLang="zh-CN" sz="14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=0</m:t>
                    </m:r>
                  </m:oMath>
                </a14:m>
                <a:endParaRPr lang="zh-CN" altLang="zh-CN" sz="1400" kern="100" dirty="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例如，分析电磁波在理想导体表面上的反射问题，波导和谐振腔中的电磁场，都要应用这样的边界条件。</a:t>
                </a:r>
              </a:p>
              <a:p>
                <a:pPr indent="304800">
                  <a:lnSpc>
                    <a:spcPct val="150000"/>
                  </a:lnSpc>
                  <a:spcAft>
                    <a:spcPts val="0"/>
                  </a:spcAft>
                </a:pP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5B7AF114-7D8C-4438-A65E-37761FF94922}"/>
                  </a:ext>
                </a:extLst>
              </p:cNvPr>
              <p:cNvSpPr txBox="1">
                <a:spLocks noRot="1" noChangeAspect="1" noMove="1" noResize="1" noEditPoints="1" noAdjustHandles="1" noChangeArrowheads="1" noChangeShapeType="1" noTextEdit="1"/>
              </p:cNvSpPr>
              <p:nvPr/>
            </p:nvSpPr>
            <p:spPr>
              <a:xfrm>
                <a:off x="527900" y="1309688"/>
                <a:ext cx="7956223" cy="4844724"/>
              </a:xfrm>
              <a:prstGeom prst="rect">
                <a:avLst/>
              </a:prstGeom>
              <a:blipFill>
                <a:blip r:embed="rId3"/>
                <a:stretch>
                  <a:fillRect l="-230"/>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51</a:t>
            </a:fld>
            <a:endParaRPr lang="zh-CN" dirty="0"/>
          </a:p>
        </p:txBody>
      </p:sp>
    </p:spTree>
    <p:extLst>
      <p:ext uri="{BB962C8B-B14F-4D97-AF65-F5344CB8AC3E}">
        <p14:creationId xmlns:p14="http://schemas.microsoft.com/office/powerpoint/2010/main" val="36621159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一、电磁场基本方程</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分界面上的衔接条件</a:t>
            </a:r>
          </a:p>
        </p:txBody>
      </p:sp>
      <p:sp>
        <p:nvSpPr>
          <p:cNvPr id="4" name="文本框 3">
            <a:extLst>
              <a:ext uri="{FF2B5EF4-FFF2-40B4-BE49-F238E27FC236}">
                <a16:creationId xmlns:a16="http://schemas.microsoft.com/office/drawing/2014/main" id="{F75FB7F1-7F3F-40BC-BC07-BC5A572A635A}"/>
              </a:ext>
            </a:extLst>
          </p:cNvPr>
          <p:cNvSpPr txBox="1"/>
          <p:nvPr/>
        </p:nvSpPr>
        <p:spPr>
          <a:xfrm>
            <a:off x="968490" y="1002052"/>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rPr>
              <a:t>（三）小结</a:t>
            </a: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5B7AF114-7D8C-4438-A65E-37761FF94922}"/>
                  </a:ext>
                </a:extLst>
              </p:cNvPr>
              <p:cNvSpPr txBox="1"/>
              <p:nvPr/>
            </p:nvSpPr>
            <p:spPr>
              <a:xfrm>
                <a:off x="593888" y="1592573"/>
                <a:ext cx="7956223" cy="1289905"/>
              </a:xfrm>
              <a:prstGeom prst="rect">
                <a:avLst/>
              </a:prstGeom>
              <a:noFill/>
            </p:spPr>
            <p:txBody>
              <a:bodyPr wrap="square" rtlCol="0">
                <a:spAutoFit/>
              </a:bodyPr>
              <a:lstStyle/>
              <a:p>
                <a:pPr indent="3600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最后，需要说明的是在应用分界面上的衔接条件</a:t>
                </a:r>
                <a14:m>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1400" b="0" i="1" kern="100" smtClean="0">
                            <a:latin typeface="Cambria Math" panose="02040503050406030204" pitchFamily="18" charset="0"/>
                            <a:ea typeface="宋体" panose="02010600030101010101" pitchFamily="2" charset="-122"/>
                            <a:cs typeface="Times New Roman" panose="02020603050405020304" pitchFamily="18" charset="0"/>
                          </a:rPr>
                          <m:t>1</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1400" b="0" i="1" kern="100" smtClean="0">
                            <a:latin typeface="Cambria Math" panose="02040503050406030204" pitchFamily="18" charset="0"/>
                            <a:ea typeface="宋体" panose="02010600030101010101" pitchFamily="2" charset="-122"/>
                            <a:cs typeface="Times New Roman" panose="02020603050405020304" pitchFamily="18" charset="0"/>
                          </a:rPr>
                          <m:t>2</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𝐾</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时，特别要注意磁场的切线分量</a:t>
                </a:r>
                <a14:m>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𝑡</m:t>
                        </m:r>
                      </m:sub>
                    </m:sSub>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与面电流</a:t>
                </a:r>
                <a14:m>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𝐾</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之间是相互交链的关系。它们都同时位于分界面的切平面上，但又相互正交，如图</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4-1</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所示。如果</a:t>
                </a:r>
                <a14:m>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𝑡</m:t>
                        </m:r>
                      </m:sub>
                    </m:sSub>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与</a:t>
                </a:r>
                <a14:m>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𝐾</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之间相互平行，则将有</a:t>
                </a:r>
                <a14:m>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1400" b="0" i="1" kern="100" smtClean="0">
                            <a:latin typeface="Cambria Math" panose="02040503050406030204" pitchFamily="18" charset="0"/>
                            <a:ea typeface="宋体" panose="02010600030101010101" pitchFamily="2" charset="-122"/>
                            <a:cs typeface="Times New Roman" panose="02020603050405020304" pitchFamily="18" charset="0"/>
                          </a:rPr>
                          <m:t>1</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1400" b="0" i="1" kern="100" smtClean="0">
                            <a:latin typeface="Cambria Math" panose="02040503050406030204" pitchFamily="18" charset="0"/>
                            <a:ea typeface="宋体" panose="02010600030101010101" pitchFamily="2" charset="-122"/>
                            <a:cs typeface="Times New Roman" panose="02020603050405020304" pitchFamily="18" charset="0"/>
                          </a:rPr>
                          <m:t>2</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𝑡</m:t>
                        </m:r>
                      </m:sub>
                    </m:sSub>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304800">
                  <a:lnSpc>
                    <a:spcPct val="150000"/>
                  </a:lnSpc>
                  <a:spcAft>
                    <a:spcPts val="0"/>
                  </a:spcAft>
                </a:pP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p:txBody>
          </p:sp>
        </mc:Choice>
        <mc:Fallback>
          <p:sp>
            <p:nvSpPr>
              <p:cNvPr id="5" name="文本框 4">
                <a:extLst>
                  <a:ext uri="{FF2B5EF4-FFF2-40B4-BE49-F238E27FC236}">
                    <a16:creationId xmlns:a16="http://schemas.microsoft.com/office/drawing/2014/main" id="{5B7AF114-7D8C-4438-A65E-37761FF94922}"/>
                  </a:ext>
                </a:extLst>
              </p:cNvPr>
              <p:cNvSpPr txBox="1">
                <a:spLocks noRot="1" noChangeAspect="1" noMove="1" noResize="1" noEditPoints="1" noAdjustHandles="1" noChangeArrowheads="1" noChangeShapeType="1" noTextEdit="1"/>
              </p:cNvSpPr>
              <p:nvPr/>
            </p:nvSpPr>
            <p:spPr>
              <a:xfrm>
                <a:off x="593888" y="1592573"/>
                <a:ext cx="7956223" cy="1289905"/>
              </a:xfrm>
              <a:prstGeom prst="rect">
                <a:avLst/>
              </a:prstGeom>
              <a:blipFill>
                <a:blip r:embed="rId3"/>
                <a:stretch>
                  <a:fillRect l="-230"/>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52</a:t>
            </a:fld>
            <a:endParaRPr lang="zh-CN" dirty="0"/>
          </a:p>
        </p:txBody>
      </p:sp>
      <p:pic>
        <p:nvPicPr>
          <p:cNvPr id="7" name="图片 6">
            <a:extLst>
              <a:ext uri="{FF2B5EF4-FFF2-40B4-BE49-F238E27FC236}">
                <a16:creationId xmlns:a16="http://schemas.microsoft.com/office/drawing/2014/main" id="{41019CBA-F25D-4B38-93F3-50595F73AFA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459190" y="2987693"/>
            <a:ext cx="2355684" cy="1491227"/>
          </a:xfrm>
          <a:prstGeom prst="rect">
            <a:avLst/>
          </a:prstGeom>
          <a:noFill/>
          <a:ln>
            <a:noFill/>
          </a:ln>
        </p:spPr>
      </p:pic>
      <p:sp>
        <p:nvSpPr>
          <p:cNvPr id="9" name="矩形 8">
            <a:extLst>
              <a:ext uri="{FF2B5EF4-FFF2-40B4-BE49-F238E27FC236}">
                <a16:creationId xmlns:a16="http://schemas.microsoft.com/office/drawing/2014/main" id="{30C87344-1981-45B5-935E-39A56A4104B2}"/>
              </a:ext>
            </a:extLst>
          </p:cNvPr>
          <p:cNvSpPr/>
          <p:nvPr/>
        </p:nvSpPr>
        <p:spPr>
          <a:xfrm>
            <a:off x="4210361" y="4675473"/>
            <a:ext cx="723275" cy="307777"/>
          </a:xfrm>
          <a:prstGeom prst="rect">
            <a:avLst/>
          </a:prstGeom>
        </p:spPr>
        <p:txBody>
          <a:bodyPr wrap="square">
            <a:spAutoFit/>
          </a:bodyPr>
          <a:lstStyle/>
          <a:p>
            <a:r>
              <a:rPr lang="zh-CN" altLang="zh-CN" sz="14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1400" dirty="0">
                <a:latin typeface="Times New Roman" panose="02020603050405020304" pitchFamily="18" charset="0"/>
                <a:ea typeface="宋体" panose="02010600030101010101" pitchFamily="2" charset="-122"/>
              </a:rPr>
              <a:t>4-1</a:t>
            </a:r>
            <a:endParaRPr lang="zh-CN" altLang="en-US" sz="1400" dirty="0"/>
          </a:p>
        </p:txBody>
      </p:sp>
      <p:cxnSp>
        <p:nvCxnSpPr>
          <p:cNvPr id="8" name="直接箭头连接符 7">
            <a:extLst>
              <a:ext uri="{FF2B5EF4-FFF2-40B4-BE49-F238E27FC236}">
                <a16:creationId xmlns:a16="http://schemas.microsoft.com/office/drawing/2014/main" id="{10B7AA95-4B9B-402F-9E3A-2E54D2643C4D}"/>
              </a:ext>
            </a:extLst>
          </p:cNvPr>
          <p:cNvCxnSpPr/>
          <p:nvPr/>
        </p:nvCxnSpPr>
        <p:spPr>
          <a:xfrm>
            <a:off x="4092606" y="3639845"/>
            <a:ext cx="1033104"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A3B277F0-0FF4-4A89-A95A-6DE370219FFD}"/>
                  </a:ext>
                </a:extLst>
              </p:cNvPr>
              <p:cNvSpPr txBox="1"/>
              <p:nvPr/>
            </p:nvSpPr>
            <p:spPr>
              <a:xfrm>
                <a:off x="4840676" y="3254020"/>
                <a:ext cx="31303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C00000"/>
                          </a:solidFill>
                          <a:latin typeface="Cambria Math" panose="02040503050406030204" pitchFamily="18" charset="0"/>
                        </a:rPr>
                        <m:t>𝐾</m:t>
                      </m:r>
                    </m:oMath>
                  </m:oMathPara>
                </a14:m>
                <a:endParaRPr lang="zh-CN" altLang="en-US" dirty="0">
                  <a:solidFill>
                    <a:srgbClr val="C00000"/>
                  </a:solidFill>
                </a:endParaRPr>
              </a:p>
            </p:txBody>
          </p:sp>
        </mc:Choice>
        <mc:Fallback xmlns="">
          <p:sp>
            <p:nvSpPr>
              <p:cNvPr id="10" name="文本框 9">
                <a:extLst>
                  <a:ext uri="{FF2B5EF4-FFF2-40B4-BE49-F238E27FC236}">
                    <a16:creationId xmlns:a16="http://schemas.microsoft.com/office/drawing/2014/main" id="{A3B277F0-0FF4-4A89-A95A-6DE370219FFD}"/>
                  </a:ext>
                </a:extLst>
              </p:cNvPr>
              <p:cNvSpPr txBox="1">
                <a:spLocks noRot="1" noChangeAspect="1" noMove="1" noResize="1" noEditPoints="1" noAdjustHandles="1" noChangeArrowheads="1" noChangeShapeType="1" noTextEdit="1"/>
              </p:cNvSpPr>
              <p:nvPr/>
            </p:nvSpPr>
            <p:spPr>
              <a:xfrm>
                <a:off x="4840676" y="3254020"/>
                <a:ext cx="313035" cy="276999"/>
              </a:xfrm>
              <a:prstGeom prst="rect">
                <a:avLst/>
              </a:prstGeom>
              <a:blipFill>
                <a:blip r:embed="rId5"/>
                <a:stretch>
                  <a:fillRect l="-1961" r="-3922" b="-1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29971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二、电磁功率流和坡印亭矢量</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正弦电磁场</a:t>
            </a:r>
          </a:p>
        </p:txBody>
      </p:sp>
      <p:sp>
        <p:nvSpPr>
          <p:cNvPr id="4" name="文本框 3">
            <a:extLst>
              <a:ext uri="{FF2B5EF4-FFF2-40B4-BE49-F238E27FC236}">
                <a16:creationId xmlns:a16="http://schemas.microsoft.com/office/drawing/2014/main" id="{F75FB7F1-7F3F-40BC-BC07-BC5A572A635A}"/>
              </a:ext>
            </a:extLst>
          </p:cNvPr>
          <p:cNvSpPr txBox="1"/>
          <p:nvPr/>
        </p:nvSpPr>
        <p:spPr>
          <a:xfrm>
            <a:off x="1065229" y="1125022"/>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cs typeface="+mj-cs"/>
              </a:rPr>
              <a:t>（一）目的</a:t>
            </a:r>
          </a:p>
        </p:txBody>
      </p:sp>
      <p:sp>
        <p:nvSpPr>
          <p:cNvPr id="5" name="文本框 4">
            <a:extLst>
              <a:ext uri="{FF2B5EF4-FFF2-40B4-BE49-F238E27FC236}">
                <a16:creationId xmlns:a16="http://schemas.microsoft.com/office/drawing/2014/main" id="{5B7AF114-7D8C-4438-A65E-37761FF94922}"/>
              </a:ext>
            </a:extLst>
          </p:cNvPr>
          <p:cNvSpPr txBox="1"/>
          <p:nvPr/>
        </p:nvSpPr>
        <p:spPr>
          <a:xfrm>
            <a:off x="527900" y="1494635"/>
            <a:ext cx="7956223" cy="1558119"/>
          </a:xfrm>
          <a:prstGeom prst="rect">
            <a:avLst/>
          </a:prstGeom>
          <a:noFill/>
        </p:spPr>
        <p:txBody>
          <a:bodyPr wrap="square" rtlCol="0">
            <a:spAutoFit/>
          </a:bodyPr>
          <a:lstStyle/>
          <a:p>
            <a:pPr indent="457200">
              <a:lnSpc>
                <a:spcPct val="150000"/>
              </a:lnSpc>
            </a:pPr>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掌握坡印亭矢量的概念；</a:t>
            </a:r>
          </a:p>
          <a:p>
            <a:pPr indent="457200">
              <a:lnSpc>
                <a:spcPct val="150000"/>
              </a:lnSpc>
            </a:pPr>
            <a:r>
              <a:rPr lang="en-US" altLang="zh-CN" sz="1600" dirty="0">
                <a:latin typeface="宋体" panose="02010600030101010101" pitchFamily="2" charset="-122"/>
                <a:ea typeface="宋体" panose="02010600030101010101" pitchFamily="2" charset="-122"/>
              </a:rPr>
              <a:t>2.</a:t>
            </a:r>
            <a:r>
              <a:rPr lang="zh-CN" altLang="en-US" sz="1600" dirty="0">
                <a:latin typeface="宋体" panose="02010600030101010101" pitchFamily="2" charset="-122"/>
                <a:ea typeface="宋体" panose="02010600030101010101" pitchFamily="2" charset="-122"/>
              </a:rPr>
              <a:t>知道电磁能量和导体之间的关系；</a:t>
            </a:r>
          </a:p>
          <a:p>
            <a:pPr indent="457200">
              <a:lnSpc>
                <a:spcPct val="150000"/>
              </a:lnSpc>
            </a:pPr>
            <a:r>
              <a:rPr lang="en-US" altLang="zh-CN" sz="1600" dirty="0">
                <a:latin typeface="宋体" panose="02010600030101010101" pitchFamily="2" charset="-122"/>
                <a:ea typeface="宋体" panose="02010600030101010101" pitchFamily="2" charset="-122"/>
              </a:rPr>
              <a:t>3.</a:t>
            </a:r>
            <a:r>
              <a:rPr lang="zh-CN" altLang="en-US" sz="1600" dirty="0">
                <a:latin typeface="宋体" panose="02010600030101010101" pitchFamily="2" charset="-122"/>
                <a:ea typeface="宋体" panose="02010600030101010101" pitchFamily="2" charset="-122"/>
              </a:rPr>
              <a:t>掌握正弦电磁场的瞬时形式和复数形式。</a:t>
            </a:r>
          </a:p>
          <a:p>
            <a:pPr>
              <a:lnSpc>
                <a:spcPct val="150000"/>
              </a:lnSpc>
            </a:pPr>
            <a:endParaRPr lang="en-US" altLang="zh-CN" sz="1600" dirty="0">
              <a:latin typeface="宋体" panose="02010600030101010101" pitchFamily="2" charset="-122"/>
              <a:ea typeface="宋体" panose="02010600030101010101" pitchFamily="2" charset="-122"/>
            </a:endParaRPr>
          </a:p>
        </p:txBody>
      </p:sp>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53</a:t>
            </a:fld>
            <a:endParaRPr lang="zh-CN" dirty="0"/>
          </a:p>
        </p:txBody>
      </p:sp>
      <p:sp>
        <p:nvSpPr>
          <p:cNvPr id="13" name="文本框 12">
            <a:extLst>
              <a:ext uri="{FF2B5EF4-FFF2-40B4-BE49-F238E27FC236}">
                <a16:creationId xmlns:a16="http://schemas.microsoft.com/office/drawing/2014/main" id="{2154FFB2-EC9F-4DB9-A2E5-7CFCF915CE45}"/>
              </a:ext>
            </a:extLst>
          </p:cNvPr>
          <p:cNvSpPr txBox="1"/>
          <p:nvPr/>
        </p:nvSpPr>
        <p:spPr>
          <a:xfrm>
            <a:off x="1065229" y="2752672"/>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cs typeface="+mj-cs"/>
              </a:rPr>
              <a:t>（二）例题分析</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43C9B2C0-4C51-40BC-BA26-D89CC73F434F}"/>
                  </a:ext>
                </a:extLst>
              </p:cNvPr>
              <p:cNvSpPr txBox="1"/>
              <p:nvPr/>
            </p:nvSpPr>
            <p:spPr>
              <a:xfrm>
                <a:off x="527900" y="3091652"/>
                <a:ext cx="7956223" cy="3659271"/>
              </a:xfrm>
              <a:prstGeom prst="rect">
                <a:avLst/>
              </a:prstGeom>
              <a:noFill/>
            </p:spPr>
            <p:txBody>
              <a:bodyPr wrap="square" rtlCol="0">
                <a:spAutoFit/>
              </a:bodyPr>
              <a:lstStyle/>
              <a:p>
                <a:pPr indent="457200">
                  <a:lnSpc>
                    <a:spcPct val="150000"/>
                  </a:lnSpc>
                  <a:spcAft>
                    <a:spcPts val="0"/>
                  </a:spcAft>
                </a:pPr>
                <a:r>
                  <a:rPr lang="en-US" altLang="zh-CN" sz="1600" b="1" kern="100" dirty="0">
                    <a:latin typeface="Times New Roman" panose="02020603050405020304" pitchFamily="18" charset="0"/>
                    <a:ea typeface="宋体" panose="02010600030101010101" pitchFamily="2" charset="-122"/>
                    <a:cs typeface="Times New Roman" panose="02020603050405020304" pitchFamily="18" charset="0"/>
                  </a:rPr>
                  <a:t>4-6</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已知自由空间中电磁波的两个场分量为</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14:m>
                  <m:oMathPara xmlns:m="http://schemas.openxmlformats.org/officeDocument/2006/math">
                    <m:oMathParaPr>
                      <m:jc m:val="centerGroup"/>
                    </m:oMathParaPr>
                    <m:oMath xmlns:m="http://schemas.openxmlformats.org/officeDocument/2006/math">
                      <m:m>
                        <m:mPr>
                          <m:mcs>
                            <m:mc>
                              <m:mcPr>
                                <m:count m:val="2"/>
                                <m:mcJc m:val="center"/>
                              </m:mcPr>
                            </m:mc>
                          </m:mcs>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𝑥</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=1000</m:t>
                            </m:r>
                            <m:func>
                              <m:func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cos</m:t>
                                </m:r>
                              </m:fName>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e>
                            </m:func>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𝜔</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𝑡</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𝛽</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𝑧</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e>
                          <m:e>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V</m:t>
                            </m:r>
                            <m:r>
                              <a:rPr lang="en-US" altLang="zh-CN" sz="1600" kern="10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m</m:t>
                            </m:r>
                          </m:e>
                        </m:mr>
                        <m:mr>
                          <m:e>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𝑦</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=2.65</m:t>
                            </m:r>
                            <m:func>
                              <m:func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cos</m:t>
                                </m:r>
                              </m:fName>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e>
                            </m:func>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𝜔</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𝑡</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𝛽</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𝑧</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e>
                          <m:e>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A</m:t>
                            </m:r>
                            <m:r>
                              <a:rPr lang="en-US" altLang="zh-CN" sz="1600" kern="10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m</m:t>
                            </m:r>
                          </m:e>
                        </m:mr>
                      </m:m>
                    </m:oMath>
                  </m:oMathPara>
                </a14:m>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式中</a:t>
                </a:r>
                <a14:m>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𝑓</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=20 </m:t>
                    </m:r>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MHz</m:t>
                    </m:r>
                    <m:r>
                      <a:rPr lang="zh-CN" altLang="zh-CN" sz="16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𝛽</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𝜔</m:t>
                    </m:r>
                    <m:rad>
                      <m:radPr>
                        <m:degHide m:val="on"/>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radPr>
                      <m:deg/>
                      <m:e>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𝜀</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sub>
                        </m:sSub>
                      </m:e>
                    </m:rad>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=0.42 </m:t>
                    </m:r>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rad</m:t>
                    </m:r>
                    <m:r>
                      <a:rPr lang="en-US" altLang="zh-CN" sz="1600" kern="10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m</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。求</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）瞬时坡印亭矢量；</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）平均坡印亭矢量；</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3</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）流</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入</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4-2</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所示的平行六面体（长为</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1 </a:t>
                </a:r>
                <a14:m>
                  <m:oMath xmlns:m="http://schemas.openxmlformats.org/officeDocument/2006/math">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m</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，横截面积为</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0.25 </a:t>
                </a:r>
                <a14:m>
                  <m:oMath xmlns:m="http://schemas.openxmlformats.org/officeDocument/2006/math">
                    <m:sSup>
                      <m:sSup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m</m:t>
                        </m:r>
                      </m:e>
                      <m:sup>
                        <m:r>
                          <a:rPr lang="en-US" altLang="zh-CN" sz="1600" kern="100">
                            <a:latin typeface="Cambria Math" panose="02040503050406030204" pitchFamily="18" charset="0"/>
                            <a:ea typeface="宋体" panose="02010600030101010101" pitchFamily="2" charset="-122"/>
                            <a:cs typeface="Times New Roman" panose="02020603050405020304" pitchFamily="18" charset="0"/>
                          </a:rPr>
                          <m:t>2</m:t>
                        </m:r>
                      </m:sup>
                    </m:sSup>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）中的净瞬时功率。</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P184</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endParaRPr lang="en-US" altLang="zh-CN" sz="1600" dirty="0">
                  <a:latin typeface="宋体" panose="02010600030101010101" pitchFamily="2" charset="-122"/>
                  <a:ea typeface="宋体" panose="02010600030101010101" pitchFamily="2" charset="-122"/>
                </a:endParaRPr>
              </a:p>
            </p:txBody>
          </p:sp>
        </mc:Choice>
        <mc:Fallback xmlns="">
          <p:sp>
            <p:nvSpPr>
              <p:cNvPr id="10" name="文本框 9">
                <a:extLst>
                  <a:ext uri="{FF2B5EF4-FFF2-40B4-BE49-F238E27FC236}">
                    <a16:creationId xmlns:a16="http://schemas.microsoft.com/office/drawing/2014/main" id="{43C9B2C0-4C51-40BC-BA26-D89CC73F434F}"/>
                  </a:ext>
                </a:extLst>
              </p:cNvPr>
              <p:cNvSpPr txBox="1">
                <a:spLocks noRot="1" noChangeAspect="1" noMove="1" noResize="1" noEditPoints="1" noAdjustHandles="1" noChangeArrowheads="1" noChangeShapeType="1" noTextEdit="1"/>
              </p:cNvSpPr>
              <p:nvPr/>
            </p:nvSpPr>
            <p:spPr>
              <a:xfrm>
                <a:off x="527900" y="3091652"/>
                <a:ext cx="7956223" cy="3659271"/>
              </a:xfrm>
              <a:prstGeom prst="rect">
                <a:avLst/>
              </a:prstGeom>
              <a:blipFill>
                <a:blip r:embed="rId3"/>
                <a:stretch>
                  <a:fillRect l="-460"/>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D7830C5D-4271-43D5-BE67-E0C8B1AF253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304700" y="2843184"/>
            <a:ext cx="2346960" cy="1668780"/>
          </a:xfrm>
          <a:prstGeom prst="rect">
            <a:avLst/>
          </a:prstGeom>
          <a:noFill/>
          <a:ln>
            <a:noFill/>
          </a:ln>
        </p:spPr>
      </p:pic>
      <p:sp>
        <p:nvSpPr>
          <p:cNvPr id="11" name="矩形 10">
            <a:extLst>
              <a:ext uri="{FF2B5EF4-FFF2-40B4-BE49-F238E27FC236}">
                <a16:creationId xmlns:a16="http://schemas.microsoft.com/office/drawing/2014/main" id="{EF42F940-9B25-415D-BC7E-CD3EB1058568}"/>
              </a:ext>
            </a:extLst>
          </p:cNvPr>
          <p:cNvSpPr/>
          <p:nvPr/>
        </p:nvSpPr>
        <p:spPr>
          <a:xfrm>
            <a:off x="6962439" y="4550862"/>
            <a:ext cx="723275" cy="307777"/>
          </a:xfrm>
          <a:prstGeom prst="rect">
            <a:avLst/>
          </a:prstGeom>
        </p:spPr>
        <p:txBody>
          <a:bodyPr wrap="square">
            <a:spAutoFit/>
          </a:bodyPr>
          <a:lstStyle/>
          <a:p>
            <a:r>
              <a:rPr lang="zh-CN" altLang="zh-CN" sz="14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1400" dirty="0">
                <a:latin typeface="Times New Roman" panose="02020603050405020304" pitchFamily="18" charset="0"/>
                <a:ea typeface="宋体" panose="02010600030101010101" pitchFamily="2" charset="-122"/>
              </a:rPr>
              <a:t>4-2</a:t>
            </a:r>
            <a:endParaRPr lang="zh-CN" altLang="en-US" sz="1400" dirty="0"/>
          </a:p>
        </p:txBody>
      </p:sp>
    </p:spTree>
    <p:extLst>
      <p:ext uri="{BB962C8B-B14F-4D97-AF65-F5344CB8AC3E}">
        <p14:creationId xmlns:p14="http://schemas.microsoft.com/office/powerpoint/2010/main" val="9596900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二、电磁功率流和坡印亭矢量</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正弦电磁场</a:t>
            </a:r>
          </a:p>
        </p:txBody>
      </p:sp>
      <p:sp>
        <p:nvSpPr>
          <p:cNvPr id="4" name="文本框 3">
            <a:extLst>
              <a:ext uri="{FF2B5EF4-FFF2-40B4-BE49-F238E27FC236}">
                <a16:creationId xmlns:a16="http://schemas.microsoft.com/office/drawing/2014/main" id="{F75FB7F1-7F3F-40BC-BC07-BC5A572A635A}"/>
              </a:ext>
            </a:extLst>
          </p:cNvPr>
          <p:cNvSpPr txBox="1"/>
          <p:nvPr/>
        </p:nvSpPr>
        <p:spPr>
          <a:xfrm>
            <a:off x="968490" y="1002052"/>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rPr>
              <a:t>（二）例题分析</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7AF114-7D8C-4438-A65E-37761FF94922}"/>
                  </a:ext>
                </a:extLst>
              </p:cNvPr>
              <p:cNvSpPr txBox="1"/>
              <p:nvPr/>
            </p:nvSpPr>
            <p:spPr>
              <a:xfrm>
                <a:off x="593888" y="1411380"/>
                <a:ext cx="7956223" cy="4760278"/>
              </a:xfrm>
              <a:prstGeom prst="rect">
                <a:avLst/>
              </a:prstGeom>
              <a:noFill/>
            </p:spPr>
            <p:txBody>
              <a:bodyPr wrap="square" rtlCol="0">
                <a:spAutoFit/>
              </a:bodyPr>
              <a:lstStyle/>
              <a:p>
                <a:pPr indent="457200">
                  <a:lnSpc>
                    <a:spcPct val="150000"/>
                  </a:lnSpc>
                  <a:spcAft>
                    <a:spcPts val="0"/>
                  </a:spcAft>
                </a:pPr>
                <a:r>
                  <a:rPr lang="zh-CN" altLang="zh-CN" sz="1400" b="1" kern="100" dirty="0">
                    <a:cs typeface="Times New Roman" panose="02020603050405020304" pitchFamily="18" charset="0"/>
                  </a:rPr>
                  <a:t>解</a:t>
                </a:r>
                <a:r>
                  <a:rPr lang="zh-CN" altLang="zh-CN" sz="1400" kern="100" dirty="0">
                    <a:latin typeface="等线" panose="02010600030101010101" pitchFamily="2" charset="-122"/>
                    <a:ea typeface="Times New Roman" panose="02020603050405020304" pitchFamily="18" charset="0"/>
                    <a:cs typeface="Times New Roman" panose="02020603050405020304" pitchFamily="18" charset="0"/>
                  </a:rPr>
                  <a:t> </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）瞬时坡印亭矢量为</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14:m>
                  <m:oMathPara xmlns:m="http://schemas.openxmlformats.org/officeDocument/2006/math">
                    <m:oMathParaPr>
                      <m:jc m:val="centerGroup"/>
                    </m:oMathParaPr>
                    <m:oMath xmlns:m="http://schemas.openxmlformats.org/officeDocument/2006/math">
                      <m:func>
                        <m:func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uncPr>
                        <m:fNa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𝑺</m:t>
                          </m:r>
                          <m:d>
                            <m:d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𝑧</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𝑡</m:t>
                              </m:r>
                            </m:e>
                          </m:d>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𝑬</m:t>
                          </m:r>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𝑯</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=2650</m:t>
                          </m:r>
                        </m:fName>
                        <m:e>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cos</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e>
                      </m:func>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𝜔</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𝑡</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𝛽</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𝑧</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𝒛</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=1325[1+</m:t>
                      </m:r>
                      <m:func>
                        <m:func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cos</m:t>
                          </m:r>
                        </m:fName>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e>
                      </m:func>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𝜔</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𝑡</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𝛽</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𝑧</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𝒛</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=1325</m:t>
                      </m:r>
                      <m:d>
                        <m:dPr>
                          <m:begChr m:val="["/>
                          <m:end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func>
                            <m:func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cos</m:t>
                              </m:r>
                            </m:fName>
                            <m:e>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8</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𝜋</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7</m:t>
                                      </m:r>
                                    </m:sup>
                                  </m:s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𝑡</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−0.842</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𝑧</m:t>
                                  </m:r>
                                </m:e>
                              </m:d>
                            </m:e>
                          </m:func>
                        </m:e>
                      </m:d>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𝒛</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 </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W</m:t>
                      </m:r>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m</m:t>
                          </m:r>
                        </m:e>
                        <m:sup>
                          <m:r>
                            <a:rPr lang="en-US" altLang="zh-CN" sz="1400" kern="100">
                              <a:latin typeface="Cambria Math" panose="02040503050406030204" pitchFamily="18" charset="0"/>
                              <a:ea typeface="宋体" panose="02010600030101010101" pitchFamily="2" charset="-122"/>
                              <a:cs typeface="Times New Roman" panose="02020603050405020304" pitchFamily="18" charset="0"/>
                            </a:rPr>
                            <m:t>2</m:t>
                          </m:r>
                        </m:sup>
                      </m:sSup>
                    </m:oMath>
                  </m:oMathPara>
                </a14:m>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）平均坡印亭矢量</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解法一：用复坡印亭矢量取实部的方法求</a:t>
                </a:r>
                <a14:m>
                  <m:oMath xmlns:m="http://schemas.openxmlformats.org/officeDocument/2006/math">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𝑺</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𝐚𝐯</m:t>
                        </m:r>
                      </m:sub>
                    </m:sSub>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复坡印亭矢量为</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14:m>
                  <m:oMathPara xmlns:m="http://schemas.openxmlformats.org/officeDocument/2006/math">
                    <m:oMathParaPr>
                      <m:jc m:val="centerGroup"/>
                    </m:oMathParaPr>
                    <m:oMath xmlns:m="http://schemas.openxmlformats.org/officeDocument/2006/math">
                      <m:acc>
                        <m:accPr>
                          <m: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𝑺</m:t>
                          </m:r>
                        </m:e>
                      </m:acc>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limUpp>
                        <m:limUp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limUpp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𝑬</m:t>
                          </m:r>
                        </m:e>
                        <m:li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lim>
                      </m:limUp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limUpp>
                            <m:limUp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limUpp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𝑯</m:t>
                              </m:r>
                            </m:e>
                            <m:li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lim>
                          </m:limUpp>
                        </m:e>
                        <m:sup>
                          <m:r>
                            <a:rPr lang="zh-CN" altLang="en-US" sz="1400" i="1" kern="100">
                              <a:latin typeface="Cambria Math" panose="02040503050406030204" pitchFamily="18" charset="0"/>
                              <a:ea typeface="MS Gothic" panose="020B0609070205080204" pitchFamily="49" charset="-128"/>
                              <a:cs typeface="MS Gothic" panose="020B0609070205080204" pitchFamily="49" charset="-128"/>
                            </a:rPr>
                            <m:t>∗</m:t>
                          </m:r>
                        </m:sup>
                      </m:s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den>
                      </m:f>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1000</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e</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j</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𝛽</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𝑧</m:t>
                              </m:r>
                            </m:sup>
                          </m:sSup>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𝒙</m:t>
                              </m:r>
                            </m:sub>
                          </m:sSub>
                        </m:e>
                      </m:d>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2.65</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e</m:t>
                              </m:r>
                            </m:e>
                            <m:sup>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j</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𝛽</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𝑧</m:t>
                              </m:r>
                            </m:sup>
                          </m:sSup>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𝒚</m:t>
                              </m:r>
                            </m:sub>
                          </m:sSub>
                        </m:e>
                      </m:d>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=1325</m:t>
                      </m:r>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𝒛</m:t>
                          </m:r>
                        </m:sub>
                      </m:sSub>
                    </m:oMath>
                  </m:oMathPara>
                </a14:m>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平均坡印亭矢量为</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𝑺</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𝐚𝐯</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Re</m:t>
                      </m:r>
                      <m:d>
                        <m:dPr>
                          <m:begChr m:val="["/>
                          <m:end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acc>
                            <m:accPr>
                              <m: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𝑺</m:t>
                              </m:r>
                            </m:e>
                          </m:acc>
                        </m:e>
                      </m:d>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=1325</m:t>
                      </m:r>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𝒛</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 </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W</m:t>
                      </m:r>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m</m:t>
                          </m:r>
                        </m:e>
                        <m:sup>
                          <m:r>
                            <a:rPr lang="en-US" altLang="zh-CN" sz="1400"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400" kern="100">
                          <a:latin typeface="Cambria Math" panose="02040503050406030204" pitchFamily="18" charset="0"/>
                          <a:ea typeface="宋体" panose="02010600030101010101" pitchFamily="2" charset="-122"/>
                          <a:cs typeface="Times New Roman" panose="02020603050405020304" pitchFamily="18" charset="0"/>
                        </a:rPr>
                        <m:t> </m:t>
                      </m:r>
                    </m:oMath>
                  </m:oMathPara>
                </a14:m>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解法二：用求平均值的积分方法求</a:t>
                </a:r>
                <a14:m>
                  <m:oMath xmlns:m="http://schemas.openxmlformats.org/officeDocument/2006/math">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𝑺</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𝐚𝐯</m:t>
                        </m:r>
                      </m:sub>
                    </m:sSub>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𝑺</m:t>
                          </m:r>
                        </m:e>
                        <m:sub>
                          <m:r>
                            <m:rPr>
                              <m:nor/>
                            </m:rPr>
                            <a:rPr lang="en-US" altLang="zh-CN" sz="1400" b="1" kern="100">
                              <a:latin typeface="Cambria Math" panose="02040503050406030204" pitchFamily="18" charset="0"/>
                              <a:ea typeface="宋体" panose="02010600030101010101" pitchFamily="2" charset="-122"/>
                              <a:cs typeface="Times New Roman" panose="02020603050405020304" pitchFamily="18" charset="0"/>
                            </a:rPr>
                            <m:t>av</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𝑇</m:t>
                          </m:r>
                        </m:den>
                      </m:f>
                      <m:nary>
                        <m:nary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𝑇</m:t>
                          </m:r>
                        </m:sup>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𝑺</m:t>
                          </m:r>
                        </m:e>
                      </m:nary>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d</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𝑡</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𝑇</m:t>
                          </m:r>
                        </m:den>
                      </m:f>
                      <m:nary>
                        <m:nary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𝑇</m:t>
                          </m:r>
                        </m:sup>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e>
                      </m:nary>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325[1+</m:t>
                      </m:r>
                      <m:func>
                        <m:func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cos</m:t>
                          </m:r>
                        </m:fName>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e>
                      </m:func>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𝜔</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𝑡</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𝛽</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𝑧</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𝒛</m:t>
                          </m:r>
                        </m:sub>
                      </m:sSub>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d</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𝑡</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=1325</m:t>
                      </m:r>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𝒛</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 </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W</m:t>
                      </m:r>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m</m:t>
                          </m:r>
                        </m:e>
                        <m:sup>
                          <m:r>
                            <a:rPr lang="en-US" altLang="zh-CN" sz="1400" kern="100">
                              <a:latin typeface="Cambria Math" panose="02040503050406030204" pitchFamily="18" charset="0"/>
                              <a:ea typeface="宋体" panose="02010600030101010101" pitchFamily="2" charset="-122"/>
                              <a:cs typeface="Times New Roman" panose="02020603050405020304" pitchFamily="18" charset="0"/>
                            </a:rPr>
                            <m:t>2</m:t>
                          </m:r>
                        </m:sup>
                      </m:sSup>
                    </m:oMath>
                  </m:oMathPara>
                </a14:m>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pPr>
                <a:endParaRPr lang="en-US" altLang="zh-CN" sz="1600" b="1"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5B7AF114-7D8C-4438-A65E-37761FF94922}"/>
                  </a:ext>
                </a:extLst>
              </p:cNvPr>
              <p:cNvSpPr txBox="1">
                <a:spLocks noRot="1" noChangeAspect="1" noMove="1" noResize="1" noEditPoints="1" noAdjustHandles="1" noChangeArrowheads="1" noChangeShapeType="1" noTextEdit="1"/>
              </p:cNvSpPr>
              <p:nvPr/>
            </p:nvSpPr>
            <p:spPr>
              <a:xfrm>
                <a:off x="593888" y="1411380"/>
                <a:ext cx="7956223" cy="4760278"/>
              </a:xfrm>
              <a:prstGeom prst="rect">
                <a:avLst/>
              </a:prstGeom>
              <a:blipFill>
                <a:blip r:embed="rId3"/>
                <a:stretch>
                  <a:fillRect/>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54</a:t>
            </a:fld>
            <a:endParaRPr lang="zh-CN" dirty="0"/>
          </a:p>
        </p:txBody>
      </p:sp>
    </p:spTree>
    <p:extLst>
      <p:ext uri="{BB962C8B-B14F-4D97-AF65-F5344CB8AC3E}">
        <p14:creationId xmlns:p14="http://schemas.microsoft.com/office/powerpoint/2010/main" val="21382901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二、电磁功率流和坡印亭矢量</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正弦电磁场</a:t>
            </a:r>
          </a:p>
        </p:txBody>
      </p:sp>
      <p:sp>
        <p:nvSpPr>
          <p:cNvPr id="4" name="文本框 3">
            <a:extLst>
              <a:ext uri="{FF2B5EF4-FFF2-40B4-BE49-F238E27FC236}">
                <a16:creationId xmlns:a16="http://schemas.microsoft.com/office/drawing/2014/main" id="{F75FB7F1-7F3F-40BC-BC07-BC5A572A635A}"/>
              </a:ext>
            </a:extLst>
          </p:cNvPr>
          <p:cNvSpPr txBox="1"/>
          <p:nvPr/>
        </p:nvSpPr>
        <p:spPr>
          <a:xfrm>
            <a:off x="968490" y="1002052"/>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rPr>
              <a:t>（二）例题分析</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7AF114-7D8C-4438-A65E-37761FF94922}"/>
                  </a:ext>
                </a:extLst>
              </p:cNvPr>
              <p:cNvSpPr txBox="1"/>
              <p:nvPr/>
            </p:nvSpPr>
            <p:spPr>
              <a:xfrm>
                <a:off x="593888" y="1910460"/>
                <a:ext cx="7956223" cy="3471656"/>
              </a:xfrm>
              <a:prstGeom prst="rect">
                <a:avLst/>
              </a:prstGeom>
              <a:noFill/>
            </p:spPr>
            <p:txBody>
              <a:bodyPr wrap="square" rtlCol="0">
                <a:spAutoFit/>
              </a:bodyPr>
              <a:lstStyle/>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3</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）流入平行六面体中的净瞬时功率为</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14:m>
                  <m:oMathPara xmlns:m="http://schemas.openxmlformats.org/officeDocument/2006/math">
                    <m:oMathParaPr>
                      <m:jc m:val="centerGroup"/>
                    </m:oMathParaPr>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𝑃</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nary>
                        <m:naryPr>
                          <m:chr m:val="∮"/>
                          <m:supHide m:val="on"/>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400" b="0" i="1" kern="100" smtClean="0">
                              <a:latin typeface="Cambria Math" panose="02040503050406030204" pitchFamily="18" charset="0"/>
                              <a:ea typeface="宋体" panose="02010600030101010101" pitchFamily="2" charset="-122"/>
                              <a:cs typeface="Times New Roman" panose="02020603050405020304" pitchFamily="18" charset="0"/>
                            </a:rPr>
                            <m:t>𝐴</m:t>
                          </m:r>
                        </m:sub>
                        <m:sup/>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𝑺</m:t>
                          </m:r>
                        </m:e>
                      </m:nary>
                      <m:r>
                        <a:rPr lang="zh-CN" altLang="zh-CN" sz="1400" i="1" kern="100">
                          <a:latin typeface="Cambria Math" panose="02040503050406030204" pitchFamily="18" charset="0"/>
                          <a:ea typeface="MS Gothic" panose="020B0609070205080204" pitchFamily="49" charset="-128"/>
                          <a:cs typeface="MS Gothic" panose="020B0609070205080204" pitchFamily="49" charset="-128"/>
                        </a:rPr>
                        <m:t>⋅</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d</m:t>
                      </m:r>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𝑨</m:t>
                      </m:r>
                    </m:oMath>
                  </m:oMathPara>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在与电磁波传播方向平行的四个侧面上，由于面的法线方向与坡印亭矢量</a:t>
                </a:r>
                <a14:m>
                  <m:oMath xmlns:m="http://schemas.openxmlformats.org/officeDocument/2006/math">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𝑺</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的方向垂直，因此</a:t>
                </a:r>
                <a14:m>
                  <m:oMath xmlns:m="http://schemas.openxmlformats.org/officeDocument/2006/math">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𝑺</m:t>
                    </m:r>
                    <m:r>
                      <a:rPr lang="zh-CN" altLang="zh-CN" sz="1400" i="1" kern="100">
                        <a:latin typeface="Cambria Math" panose="02040503050406030204" pitchFamily="18" charset="0"/>
                        <a:ea typeface="MS Gothic" panose="020B0609070205080204" pitchFamily="49" charset="-128"/>
                        <a:cs typeface="MS Gothic" panose="020B0609070205080204" pitchFamily="49" charset="-128"/>
                      </a:rPr>
                      <m:t>⋅</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d</m:t>
                    </m:r>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𝑨</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（这里的</a:t>
                </a:r>
                <a14:m>
                  <m:oMath xmlns:m="http://schemas.openxmlformats.org/officeDocument/2006/math">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𝑨</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为闭合面，不是磁矢位，为了和坡印亭矢量</a:t>
                </a:r>
                <a14:m>
                  <m:oMath xmlns:m="http://schemas.openxmlformats.org/officeDocument/2006/math">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𝑺</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区分开）。而在</a:t>
                </a:r>
                <a14:m>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𝑧</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的表面有</a:t>
                </a:r>
                <a14:m>
                  <m:oMath xmlns:m="http://schemas.openxmlformats.org/officeDocument/2006/math">
                    <m:nary>
                      <m:naryPr>
                        <m:supHide m:val="on"/>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400" b="0" i="1" kern="100" smtClean="0">
                            <a:latin typeface="Cambria Math" panose="02040503050406030204" pitchFamily="18" charset="0"/>
                            <a:ea typeface="宋体" panose="02010600030101010101" pitchFamily="2" charset="-122"/>
                            <a:cs typeface="Times New Roman" panose="02020603050405020304" pitchFamily="18" charset="0"/>
                          </a:rPr>
                          <m:t>𝐴</m:t>
                        </m:r>
                      </m:sub>
                      <m:sup/>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𝑺</m:t>
                        </m:r>
                      </m:e>
                    </m:nary>
                    <m:r>
                      <a:rPr lang="zh-CN" altLang="zh-CN" sz="1400" i="1" kern="100">
                        <a:latin typeface="Cambria Math" panose="02040503050406030204" pitchFamily="18" charset="0"/>
                        <a:ea typeface="MS Gothic" panose="020B0609070205080204" pitchFamily="49" charset="-128"/>
                        <a:cs typeface="MS Gothic" panose="020B0609070205080204" pitchFamily="49" charset="-128"/>
                      </a:rPr>
                      <m:t>⋅</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d</m:t>
                    </m:r>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𝑨</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𝑆</m:t>
                            </m:r>
                          </m:e>
                        </m:d>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𝑧</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×0.25</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，以及在</a:t>
                </a:r>
                <a14:m>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𝑧</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的表面有</a:t>
                </a:r>
                <a14:m>
                  <m:oMath xmlns:m="http://schemas.openxmlformats.org/officeDocument/2006/math">
                    <m:nary>
                      <m:naryPr>
                        <m:supHide m:val="on"/>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400" b="0" i="1" kern="100" smtClean="0">
                            <a:latin typeface="Cambria Math" panose="02040503050406030204" pitchFamily="18" charset="0"/>
                            <a:ea typeface="宋体" panose="02010600030101010101" pitchFamily="2" charset="-122"/>
                            <a:cs typeface="Times New Roman" panose="02020603050405020304" pitchFamily="18" charset="0"/>
                          </a:rPr>
                          <m:t>𝐴</m:t>
                        </m:r>
                      </m:sub>
                      <m:sup/>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𝑺</m:t>
                        </m:r>
                      </m:e>
                    </m:nary>
                    <m:r>
                      <a:rPr lang="zh-CN" altLang="zh-CN" sz="1400" i="1" kern="100">
                        <a:latin typeface="Cambria Math" panose="02040503050406030204" pitchFamily="18" charset="0"/>
                        <a:ea typeface="MS Gothic" panose="020B0609070205080204" pitchFamily="49" charset="-128"/>
                        <a:cs typeface="MS Gothic" panose="020B0609070205080204" pitchFamily="49" charset="-128"/>
                      </a:rPr>
                      <m:t>⋅</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d</m:t>
                    </m:r>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𝑨</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𝑆</m:t>
                            </m:r>
                          </m:e>
                        </m:d>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𝑧</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×0.25</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，所以上式积分结果为</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14:m>
                  <m:oMathPara xmlns:m="http://schemas.openxmlformats.org/officeDocument/2006/math">
                    <m:oMathParaPr>
                      <m:jc m:val="centerGroup"/>
                    </m:oMathParaPr>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𝑃</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=0.25×1325</m:t>
                      </m:r>
                      <m:d>
                        <m:dPr>
                          <m:begChr m:val="["/>
                          <m:end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func>
                                <m:func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cos</m:t>
                                  </m:r>
                                </m:fName>
                                <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e>
                              </m:func>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𝜔</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𝑡</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𝛽</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𝑧</m:t>
                              </m:r>
                            </m:e>
                          </m:d>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𝑧</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func>
                                <m:func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cos</m:t>
                                  </m:r>
                                </m:fName>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e>
                              </m:func>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𝜔</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𝑡</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𝛽</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𝑧</m:t>
                              </m:r>
                            </m:e>
                          </m:d>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𝑧</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ub>
                          </m:sSub>
                        </m:e>
                      </m:d>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=331.25[</m:t>
                      </m:r>
                      <m:func>
                        <m:func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cos</m:t>
                          </m:r>
                        </m:fName>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e>
                      </m:func>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𝜔</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𝑡</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unc>
                        <m:func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cos</m:t>
                          </m:r>
                        </m:fName>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e>
                      </m:func>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𝜔</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𝑡</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𝛽</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)]=−331.25×2[</m:t>
                      </m:r>
                      <m:func>
                        <m:func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sin</m:t>
                          </m:r>
                        </m:fName>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e>
                      </m:func>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𝜔</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𝑡</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𝛽</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unc>
                        <m:func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sin</m:t>
                          </m:r>
                        </m:fName>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𝛽</m:t>
                          </m:r>
                        </m:e>
                      </m:func>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]=−270.14</m:t>
                      </m:r>
                      <m:func>
                        <m:func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cos</m:t>
                          </m:r>
                        </m:fName>
                        <m:e>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8</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π</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7</m:t>
                                  </m:r>
                                </m:sup>
                              </m:s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𝑡</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−0.42</m:t>
                              </m:r>
                            </m:e>
                          </m:d>
                        </m:e>
                      </m:func>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 </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W</m:t>
                      </m:r>
                    </m:oMath>
                  </m:oMathPara>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pPr>
                <a:endParaRPr lang="en-US" altLang="zh-CN" sz="1600" b="1"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5B7AF114-7D8C-4438-A65E-37761FF94922}"/>
                  </a:ext>
                </a:extLst>
              </p:cNvPr>
              <p:cNvSpPr txBox="1">
                <a:spLocks noRot="1" noChangeAspect="1" noMove="1" noResize="1" noEditPoints="1" noAdjustHandles="1" noChangeArrowheads="1" noChangeShapeType="1" noTextEdit="1"/>
              </p:cNvSpPr>
              <p:nvPr/>
            </p:nvSpPr>
            <p:spPr>
              <a:xfrm>
                <a:off x="593888" y="1910460"/>
                <a:ext cx="7956223" cy="3471656"/>
              </a:xfrm>
              <a:prstGeom prst="rect">
                <a:avLst/>
              </a:prstGeom>
              <a:blipFill>
                <a:blip r:embed="rId3"/>
                <a:stretch>
                  <a:fillRect l="-3599"/>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55</a:t>
            </a:fld>
            <a:endParaRPr lang="zh-CN" dirty="0"/>
          </a:p>
        </p:txBody>
      </p:sp>
      <p:pic>
        <p:nvPicPr>
          <p:cNvPr id="7" name="图片 6">
            <a:extLst>
              <a:ext uri="{FF2B5EF4-FFF2-40B4-BE49-F238E27FC236}">
                <a16:creationId xmlns:a16="http://schemas.microsoft.com/office/drawing/2014/main" id="{48FB5FF5-6186-430F-8317-4CE6561B169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473376" y="741692"/>
            <a:ext cx="2346960" cy="1668780"/>
          </a:xfrm>
          <a:prstGeom prst="rect">
            <a:avLst/>
          </a:prstGeom>
          <a:noFill/>
          <a:ln>
            <a:noFill/>
          </a:ln>
        </p:spPr>
      </p:pic>
      <p:sp>
        <p:nvSpPr>
          <p:cNvPr id="8" name="矩形 7">
            <a:extLst>
              <a:ext uri="{FF2B5EF4-FFF2-40B4-BE49-F238E27FC236}">
                <a16:creationId xmlns:a16="http://schemas.microsoft.com/office/drawing/2014/main" id="{BEB861EE-E886-44A3-AF06-44DBB59C141C}"/>
              </a:ext>
            </a:extLst>
          </p:cNvPr>
          <p:cNvSpPr/>
          <p:nvPr/>
        </p:nvSpPr>
        <p:spPr>
          <a:xfrm>
            <a:off x="7131115" y="2449370"/>
            <a:ext cx="723275" cy="307777"/>
          </a:xfrm>
          <a:prstGeom prst="rect">
            <a:avLst/>
          </a:prstGeom>
        </p:spPr>
        <p:txBody>
          <a:bodyPr wrap="square">
            <a:spAutoFit/>
          </a:bodyPr>
          <a:lstStyle/>
          <a:p>
            <a:r>
              <a:rPr lang="zh-CN" altLang="zh-CN" sz="14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1400" dirty="0">
                <a:latin typeface="Times New Roman" panose="02020603050405020304" pitchFamily="18" charset="0"/>
                <a:ea typeface="宋体" panose="02010600030101010101" pitchFamily="2" charset="-122"/>
              </a:rPr>
              <a:t>4-2</a:t>
            </a:r>
            <a:endParaRPr lang="zh-CN" altLang="en-US" sz="1400" dirty="0"/>
          </a:p>
        </p:txBody>
      </p:sp>
    </p:spTree>
    <p:extLst>
      <p:ext uri="{BB962C8B-B14F-4D97-AF65-F5344CB8AC3E}">
        <p14:creationId xmlns:p14="http://schemas.microsoft.com/office/powerpoint/2010/main" val="26911603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二、电磁功率流和坡印亭矢量</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正弦电磁场</a:t>
            </a:r>
          </a:p>
        </p:txBody>
      </p:sp>
      <p:sp>
        <p:nvSpPr>
          <p:cNvPr id="4" name="文本框 3">
            <a:extLst>
              <a:ext uri="{FF2B5EF4-FFF2-40B4-BE49-F238E27FC236}">
                <a16:creationId xmlns:a16="http://schemas.microsoft.com/office/drawing/2014/main" id="{F75FB7F1-7F3F-40BC-BC07-BC5A572A635A}"/>
              </a:ext>
            </a:extLst>
          </p:cNvPr>
          <p:cNvSpPr txBox="1"/>
          <p:nvPr/>
        </p:nvSpPr>
        <p:spPr>
          <a:xfrm>
            <a:off x="968490" y="939694"/>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rPr>
              <a:t>（三）小结</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7AF114-7D8C-4438-A65E-37761FF94922}"/>
                  </a:ext>
                </a:extLst>
              </p:cNvPr>
              <p:cNvSpPr txBox="1"/>
              <p:nvPr/>
            </p:nvSpPr>
            <p:spPr>
              <a:xfrm>
                <a:off x="593888" y="1283054"/>
                <a:ext cx="7956223" cy="5302157"/>
              </a:xfrm>
              <a:prstGeom prst="rect">
                <a:avLst/>
              </a:prstGeom>
              <a:noFill/>
            </p:spPr>
            <p:txBody>
              <a:bodyPr wrap="square" rtlCol="0">
                <a:spAutoFit/>
              </a:bodyPr>
              <a:lstStyle/>
              <a:p>
                <a:pPr indent="3048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在正弦电磁场中，描述电磁功率流密度的矢量有几种形式：瞬时坡印廷矢量</a:t>
                </a:r>
                <a14:m>
                  <m:oMath xmlns:m="http://schemas.openxmlformats.org/officeDocument/2006/math">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𝑺</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𝑬</m:t>
                    </m:r>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𝑯</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；复坡印廷矢量</a:t>
                </a:r>
                <a14:m>
                  <m:oMath xmlns:m="http://schemas.openxmlformats.org/officeDocument/2006/math">
                    <m:acc>
                      <m:accPr>
                        <m: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𝑺</m:t>
                        </m:r>
                      </m:e>
                    </m:acc>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limUpp>
                      <m:limUp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limUpp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𝑬</m:t>
                        </m:r>
                      </m:e>
                      <m:li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lim>
                    </m:limUp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limUpp>
                          <m:limUp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limUpp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𝑯</m:t>
                            </m:r>
                          </m:e>
                          <m:li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lim>
                        </m:limUpp>
                      </m:e>
                      <m:sup>
                        <m:r>
                          <a:rPr lang="zh-CN" altLang="en-US" sz="1400" i="1" kern="100">
                            <a:latin typeface="Cambria Math" panose="02040503050406030204" pitchFamily="18" charset="0"/>
                            <a:ea typeface="MS Gothic" panose="020B0609070205080204" pitchFamily="49" charset="-128"/>
                            <a:cs typeface="MS Gothic" panose="020B0609070205080204" pitchFamily="49" charset="-128"/>
                          </a:rPr>
                          <m:t>∗</m:t>
                        </m:r>
                      </m:sup>
                    </m:sSup>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和平均坡印廷矢量</a:t>
                </a:r>
                <a14:m>
                  <m:oMath xmlns:m="http://schemas.openxmlformats.org/officeDocument/2006/math">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𝑺</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𝐚𝐯</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Re</m:t>
                    </m:r>
                    <m:d>
                      <m:dPr>
                        <m:begChr m:val="["/>
                        <m:end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limUpp>
                          <m:limUp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limUpp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𝑬</m:t>
                            </m:r>
                          </m:e>
                          <m:li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lim>
                        </m:limUp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limUpp>
                              <m:limUp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limUpp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𝑯</m:t>
                                </m:r>
                              </m:e>
                              <m:li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lim>
                            </m:limUpp>
                          </m:e>
                          <m:sup>
                            <m:r>
                              <a:rPr lang="zh-CN" altLang="en-US" sz="1400" i="1" kern="100">
                                <a:latin typeface="Cambria Math" panose="02040503050406030204" pitchFamily="18" charset="0"/>
                                <a:ea typeface="MS Gothic" panose="020B0609070205080204" pitchFamily="49" charset="-128"/>
                                <a:cs typeface="MS Gothic" panose="020B0609070205080204" pitchFamily="49" charset="-128"/>
                              </a:rPr>
                              <m:t>∗</m:t>
                            </m:r>
                          </m:sup>
                        </m:sSup>
                      </m:e>
                    </m:d>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。在学习中，应注意两个问题：</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3048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）为什么不是用</a:t>
                </a:r>
                <a14:m>
                  <m:oMath xmlns:m="http://schemas.openxmlformats.org/officeDocument/2006/math">
                    <m:limUpp>
                      <m:limUp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limUpp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𝑬</m:t>
                        </m:r>
                      </m:e>
                      <m:li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lim>
                    </m:limUp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limUpp>
                      <m:limUp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limUpp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𝑯</m:t>
                        </m:r>
                      </m:e>
                      <m:li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lim>
                    </m:limUpp>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定义复坡印廷矢量，而是用</a:t>
                </a:r>
                <a14:m>
                  <m:oMath xmlns:m="http://schemas.openxmlformats.org/officeDocument/2006/math">
                    <m:limUpp>
                      <m:limUp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limUpp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𝑬</m:t>
                        </m:r>
                      </m:e>
                      <m:li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lim>
                    </m:limUp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limUpp>
                          <m:limUp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limUpp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𝑯</m:t>
                            </m:r>
                          </m:e>
                          <m:li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lim>
                        </m:limUpp>
                      </m:e>
                      <m:sup>
                        <m:r>
                          <a:rPr lang="zh-CN" altLang="en-US" sz="1400" i="1" kern="100">
                            <a:latin typeface="Cambria Math" panose="02040503050406030204" pitchFamily="18" charset="0"/>
                            <a:ea typeface="MS Gothic" panose="020B0609070205080204" pitchFamily="49" charset="-128"/>
                            <a:cs typeface="MS Gothic" panose="020B0609070205080204" pitchFamily="49" charset="-128"/>
                          </a:rPr>
                          <m:t>∗</m:t>
                        </m:r>
                      </m:sup>
                    </m:sSup>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3048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𝑺</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acc>
                      <m:accPr>
                        <m: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𝑺</m:t>
                        </m:r>
                      </m:e>
                    </m:acc>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𝑺</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𝐚𝐯</m:t>
                        </m:r>
                      </m:sub>
                    </m:sSub>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三者之间有怎样的关系？</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3048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对于正弦电磁场，计算一个周期</a:t>
                </a:r>
                <a14:m>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𝑇</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内</a:t>
                </a:r>
                <a14:m>
                  <m:oMath xmlns:m="http://schemas.openxmlformats.org/officeDocument/2006/math">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𝑺</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的时间平均值更有实际意义。</a:t>
                </a:r>
                <a14:m>
                  <m:oMath xmlns:m="http://schemas.openxmlformats.org/officeDocument/2006/math">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𝑺</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的时间平均值定义为</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306070" algn="ctr">
                  <a:spcAft>
                    <a:spcPts val="0"/>
                  </a:spcAft>
                </a:pPr>
                <a14:m>
                  <m:oMathPara xmlns:m="http://schemas.openxmlformats.org/officeDocument/2006/math">
                    <m:oMathParaPr>
                      <m:jc m:val="centerGroup"/>
                    </m:oMathParaPr>
                    <m:oMath xmlns:m="http://schemas.openxmlformats.org/officeDocument/2006/math">
                      <m:sSub>
                        <m:sSubPr>
                          <m:ctrlPr>
                            <a:rPr lang="zh-CN" altLang="zh-CN" sz="1400" b="1" i="1" kern="100"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𝑺</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𝐚𝐯</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𝑇</m:t>
                          </m:r>
                        </m:den>
                      </m:f>
                      <m:nary>
                        <m:nary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𝑇</m:t>
                          </m:r>
                        </m:sup>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𝑺</m:t>
                          </m:r>
                        </m:e>
                      </m:nary>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d</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𝑡</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𝑇</m:t>
                          </m:r>
                        </m:den>
                      </m:f>
                      <m:nary>
                        <m:nary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𝑇</m:t>
                          </m:r>
                        </m:sup>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𝑬</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𝑯</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e>
                      </m:nary>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d</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𝑡</m:t>
                      </m:r>
                    </m:oMath>
                  </m:oMathPara>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3048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当场量用复数形式表示时，有</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306070" algn="ctr">
                  <a:spcAft>
                    <a:spcPts val="0"/>
                  </a:spcAft>
                </a:pPr>
                <a14:m>
                  <m:oMathPara xmlns:m="http://schemas.openxmlformats.org/officeDocument/2006/math">
                    <m:oMathParaPr>
                      <m:jc m:val="centerGroup"/>
                    </m:oMathParaPr>
                    <m:oMath xmlns:m="http://schemas.openxmlformats.org/officeDocument/2006/math">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𝑺</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𝐚𝐯</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𝑇</m:t>
                          </m:r>
                        </m:den>
                      </m:f>
                      <m:nary>
                        <m:nary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𝑇</m:t>
                          </m:r>
                        </m:sup>
                        <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Re</m:t>
                          </m:r>
                          <m:d>
                            <m:dPr>
                              <m:begChr m:val="["/>
                              <m:end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rad>
                                <m:radPr>
                                  <m:degHide m:val="on"/>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e>
                              </m:rad>
                              <m:acc>
                                <m:accPr>
                                  <m: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𝑬</m:t>
                                  </m:r>
                                </m:e>
                              </m:acc>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e</m:t>
                                  </m:r>
                                </m:e>
                                <m:sup>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j</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𝜔</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𝑡</m:t>
                                  </m:r>
                                </m:sup>
                              </m:sSup>
                            </m:e>
                          </m:d>
                          <m:func>
                            <m:func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uncPr>
                            <m:fName>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fName>
                            <m:e>
                              <m:d>
                                <m:dPr>
                                  <m:begChr m:val="["/>
                                  <m:end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rad>
                                    <m:radPr>
                                      <m:degHide m:val="on"/>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e>
                                  </m:rad>
                                  <m:limUpp>
                                    <m:limUp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limUpp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𝑯</m:t>
                                      </m:r>
                                    </m:e>
                                    <m:li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lim>
                                  </m:limUpp>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e</m:t>
                                      </m:r>
                                    </m:e>
                                    <m:sup>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j</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𝜔</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𝑡</m:t>
                                      </m:r>
                                    </m:sup>
                                  </m:sSup>
                                </m:e>
                              </m:d>
                            </m:e>
                          </m:func>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d</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𝑡</m:t>
                          </m:r>
                        </m:e>
                      </m:nary>
                    </m:oMath>
                  </m:oMathPara>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3048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上式经过积分后，得</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306070" algn="ctr">
                  <a:spcAft>
                    <a:spcPts val="0"/>
                  </a:spcAft>
                </a:pPr>
                <a14:m>
                  <m:oMathPara xmlns:m="http://schemas.openxmlformats.org/officeDocument/2006/math">
                    <m:oMathParaPr>
                      <m:jc m:val="centerGroup"/>
                    </m:oMathParaPr>
                    <m:oMath xmlns:m="http://schemas.openxmlformats.org/officeDocument/2006/math">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𝑺</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𝐚𝐯</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Re</m:t>
                      </m:r>
                      <m:d>
                        <m:dPr>
                          <m:begChr m:val="["/>
                          <m:end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limUpp>
                            <m:limUp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limUpp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𝑬</m:t>
                              </m:r>
                            </m:e>
                            <m:li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lim>
                          </m:limUp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limUpp>
                                <m:limUp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limUpp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𝑯</m:t>
                                  </m:r>
                                </m:e>
                                <m:li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lim>
                              </m:limUpp>
                            </m:e>
                            <m:sup>
                              <m:r>
                                <a:rPr lang="zh-CN" altLang="en-US" sz="1400" i="1" kern="100">
                                  <a:latin typeface="Cambria Math" panose="02040503050406030204" pitchFamily="18" charset="0"/>
                                  <a:ea typeface="MS Gothic" panose="020B0609070205080204" pitchFamily="49" charset="-128"/>
                                  <a:cs typeface="MS Gothic" panose="020B0609070205080204" pitchFamily="49" charset="-128"/>
                                </a:rPr>
                                <m:t>∗</m:t>
                              </m:r>
                            </m:sup>
                          </m:sSup>
                        </m:e>
                      </m:d>
                    </m:oMath>
                  </m:oMathPara>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3048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由此定义复坡印廷矢量为</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304800" algn="ctr">
                  <a:spcAft>
                    <a:spcPts val="0"/>
                  </a:spcAft>
                </a:pPr>
                <a14:m>
                  <m:oMathPara xmlns:m="http://schemas.openxmlformats.org/officeDocument/2006/math">
                    <m:oMathParaPr>
                      <m:jc m:val="centerGroup"/>
                    </m:oMathParaPr>
                    <m:oMath xmlns:m="http://schemas.openxmlformats.org/officeDocument/2006/math">
                      <m:acc>
                        <m:accPr>
                          <m: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𝑺</m:t>
                          </m:r>
                        </m:e>
                      </m:acc>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limUpp>
                        <m:limUp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limUpp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𝑬</m:t>
                          </m:r>
                        </m:e>
                        <m:li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lim>
                      </m:limUp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limUpp>
                            <m:limUp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limUpp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𝑯</m:t>
                              </m:r>
                            </m:e>
                            <m:li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lim>
                          </m:limUpp>
                        </m:e>
                        <m:sup>
                          <m:r>
                            <a:rPr lang="zh-CN" altLang="en-US" sz="1400" i="1" kern="100">
                              <a:latin typeface="Cambria Math" panose="02040503050406030204" pitchFamily="18" charset="0"/>
                              <a:ea typeface="MS Gothic" panose="020B0609070205080204" pitchFamily="49" charset="-128"/>
                              <a:cs typeface="MS Gothic" panose="020B0609070205080204" pitchFamily="49" charset="-128"/>
                            </a:rPr>
                            <m:t>∗</m:t>
                          </m:r>
                        </m:sup>
                      </m:sSup>
                    </m:oMath>
                  </m:oMathPara>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3048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可以看出，</a:t>
                </a:r>
                <a14:m>
                  <m:oMath xmlns:m="http://schemas.openxmlformats.org/officeDocument/2006/math">
                    <m:acc>
                      <m:accPr>
                        <m: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𝑺</m:t>
                        </m:r>
                      </m:e>
                    </m:acc>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与</a:t>
                </a:r>
                <a14:m>
                  <m:oMath xmlns:m="http://schemas.openxmlformats.org/officeDocument/2006/math">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𝑺</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𝐚𝐯</m:t>
                        </m:r>
                      </m:sub>
                    </m:sSub>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相互联系，而与瞬时坡印廷矢量</a:t>
                </a:r>
                <a14:m>
                  <m:oMath xmlns:m="http://schemas.openxmlformats.org/officeDocument/2006/math">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𝑺</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之间没有直接关系。也就是说，不能由</a:t>
                </a:r>
                <a14:m>
                  <m:oMath xmlns:m="http://schemas.openxmlformats.org/officeDocument/2006/math">
                    <m:acc>
                      <m:accPr>
                        <m: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𝑺</m:t>
                        </m:r>
                      </m:e>
                    </m:acc>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的表达式取实部得到</a:t>
                </a:r>
                <a14:m>
                  <m:oMath xmlns:m="http://schemas.openxmlformats.org/officeDocument/2006/math">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𝑺</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的表达式。定义复坡印廷矢量</a:t>
                </a:r>
                <a14:m>
                  <m:oMath xmlns:m="http://schemas.openxmlformats.org/officeDocument/2006/math">
                    <m:acc>
                      <m:accPr>
                        <m: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𝑺</m:t>
                        </m:r>
                      </m:e>
                    </m:acc>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limUpp>
                      <m:limUp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limUpp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𝑬</m:t>
                        </m:r>
                      </m:e>
                      <m:li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lim>
                    </m:limUp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limUpp>
                          <m:limUp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limUpp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𝑯</m:t>
                            </m:r>
                          </m:e>
                          <m:li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lim>
                        </m:limUpp>
                      </m:e>
                      <m:sup>
                        <m:r>
                          <a:rPr lang="zh-CN" altLang="en-US" sz="1400" i="1" kern="100">
                            <a:latin typeface="Cambria Math" panose="02040503050406030204" pitchFamily="18" charset="0"/>
                            <a:ea typeface="MS Gothic" panose="020B0609070205080204" pitchFamily="49" charset="-128"/>
                            <a:cs typeface="MS Gothic" panose="020B0609070205080204" pitchFamily="49" charset="-128"/>
                          </a:rPr>
                          <m:t>∗</m:t>
                        </m:r>
                      </m:sup>
                    </m:sSup>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在于能方便地计算出</a:t>
                </a:r>
                <a14:m>
                  <m:oMath xmlns:m="http://schemas.openxmlformats.org/officeDocument/2006/math">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𝑺</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𝐚𝐯</m:t>
                        </m:r>
                      </m:sub>
                    </m:sSub>
                  </m:oMath>
                </a14:m>
                <a:r>
                  <a:rPr lang="zh-CN" altLang="zh-CN" sz="1400" b="1"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pPr>
                <a:endParaRPr lang="en-US" altLang="zh-CN" sz="1600" b="1"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5B7AF114-7D8C-4438-A65E-37761FF94922}"/>
                  </a:ext>
                </a:extLst>
              </p:cNvPr>
              <p:cNvSpPr txBox="1">
                <a:spLocks noRot="1" noChangeAspect="1" noMove="1" noResize="1" noEditPoints="1" noAdjustHandles="1" noChangeArrowheads="1" noChangeShapeType="1" noTextEdit="1"/>
              </p:cNvSpPr>
              <p:nvPr/>
            </p:nvSpPr>
            <p:spPr>
              <a:xfrm>
                <a:off x="593888" y="1283054"/>
                <a:ext cx="7956223" cy="5302157"/>
              </a:xfrm>
              <a:prstGeom prst="rect">
                <a:avLst/>
              </a:prstGeom>
              <a:blipFill>
                <a:blip r:embed="rId3"/>
                <a:stretch>
                  <a:fillRect l="-230"/>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56</a:t>
            </a:fld>
            <a:endParaRPr lang="zh-CN" dirty="0"/>
          </a:p>
        </p:txBody>
      </p:sp>
    </p:spTree>
    <p:extLst>
      <p:ext uri="{BB962C8B-B14F-4D97-AF65-F5344CB8AC3E}">
        <p14:creationId xmlns:p14="http://schemas.microsoft.com/office/powerpoint/2010/main" val="21518225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三、电磁辐射</a:t>
            </a:r>
          </a:p>
        </p:txBody>
      </p:sp>
      <p:sp>
        <p:nvSpPr>
          <p:cNvPr id="4" name="文本框 3">
            <a:extLst>
              <a:ext uri="{FF2B5EF4-FFF2-40B4-BE49-F238E27FC236}">
                <a16:creationId xmlns:a16="http://schemas.microsoft.com/office/drawing/2014/main" id="{F75FB7F1-7F3F-40BC-BC07-BC5A572A635A}"/>
              </a:ext>
            </a:extLst>
          </p:cNvPr>
          <p:cNvSpPr txBox="1"/>
          <p:nvPr/>
        </p:nvSpPr>
        <p:spPr>
          <a:xfrm>
            <a:off x="1065229" y="1125022"/>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cs typeface="+mj-cs"/>
              </a:rPr>
              <a:t>（一）目的</a:t>
            </a:r>
          </a:p>
        </p:txBody>
      </p:sp>
      <p:sp>
        <p:nvSpPr>
          <p:cNvPr id="5" name="文本框 4">
            <a:extLst>
              <a:ext uri="{FF2B5EF4-FFF2-40B4-BE49-F238E27FC236}">
                <a16:creationId xmlns:a16="http://schemas.microsoft.com/office/drawing/2014/main" id="{5B7AF114-7D8C-4438-A65E-37761FF94922}"/>
              </a:ext>
            </a:extLst>
          </p:cNvPr>
          <p:cNvSpPr txBox="1"/>
          <p:nvPr/>
        </p:nvSpPr>
        <p:spPr>
          <a:xfrm>
            <a:off x="527900" y="1494635"/>
            <a:ext cx="7956223" cy="1142620"/>
          </a:xfrm>
          <a:prstGeom prst="rect">
            <a:avLst/>
          </a:prstGeom>
          <a:noFill/>
        </p:spPr>
        <p:txBody>
          <a:bodyPr wrap="square" rtlCol="0">
            <a:spAutoFit/>
          </a:bodyPr>
          <a:lstStyle/>
          <a:p>
            <a:pPr indent="457200">
              <a:lnSpc>
                <a:spcPct val="150000"/>
              </a:lnSpc>
            </a:pPr>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掌握单元偶极子激发的电磁场的近区、远区划分及其场的性质；</a:t>
            </a:r>
          </a:p>
          <a:p>
            <a:pPr indent="457200">
              <a:lnSpc>
                <a:spcPct val="150000"/>
              </a:lnSpc>
            </a:pPr>
            <a:r>
              <a:rPr lang="en-US" altLang="zh-CN" sz="1600" dirty="0">
                <a:latin typeface="宋体" panose="02010600030101010101" pitchFamily="2" charset="-122"/>
                <a:ea typeface="宋体" panose="02010600030101010101" pitchFamily="2" charset="-122"/>
              </a:rPr>
              <a:t>2.</a:t>
            </a:r>
            <a:r>
              <a:rPr lang="zh-CN" altLang="en-US" sz="1600" dirty="0">
                <a:latin typeface="宋体" panose="02010600030101010101" pitchFamily="2" charset="-122"/>
                <a:ea typeface="宋体" panose="02010600030101010101" pitchFamily="2" charset="-122"/>
              </a:rPr>
              <a:t>理解电磁能量的辐射过程以及了解天线阵的工作原理。</a:t>
            </a:r>
          </a:p>
          <a:p>
            <a:pPr>
              <a:lnSpc>
                <a:spcPct val="150000"/>
              </a:lnSpc>
            </a:pPr>
            <a:endParaRPr lang="en-US" altLang="zh-CN" sz="1600" dirty="0">
              <a:latin typeface="宋体" panose="02010600030101010101" pitchFamily="2" charset="-122"/>
              <a:ea typeface="宋体" panose="02010600030101010101" pitchFamily="2" charset="-122"/>
            </a:endParaRPr>
          </a:p>
        </p:txBody>
      </p:sp>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57</a:t>
            </a:fld>
            <a:endParaRPr lang="zh-CN" dirty="0"/>
          </a:p>
        </p:txBody>
      </p:sp>
      <p:sp>
        <p:nvSpPr>
          <p:cNvPr id="13" name="文本框 12">
            <a:extLst>
              <a:ext uri="{FF2B5EF4-FFF2-40B4-BE49-F238E27FC236}">
                <a16:creationId xmlns:a16="http://schemas.microsoft.com/office/drawing/2014/main" id="{2154FFB2-EC9F-4DB9-A2E5-7CFCF915CE45}"/>
              </a:ext>
            </a:extLst>
          </p:cNvPr>
          <p:cNvSpPr txBox="1"/>
          <p:nvPr/>
        </p:nvSpPr>
        <p:spPr>
          <a:xfrm>
            <a:off x="1065229" y="2344867"/>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cs typeface="+mj-cs"/>
              </a:rPr>
              <a:t>（二）例题分析</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43C9B2C0-4C51-40BC-BA26-D89CC73F434F}"/>
                  </a:ext>
                </a:extLst>
              </p:cNvPr>
              <p:cNvSpPr txBox="1"/>
              <p:nvPr/>
            </p:nvSpPr>
            <p:spPr>
              <a:xfrm>
                <a:off x="527899" y="2822202"/>
                <a:ext cx="7956223" cy="2619948"/>
              </a:xfrm>
              <a:prstGeom prst="rect">
                <a:avLst/>
              </a:prstGeom>
              <a:noFill/>
            </p:spPr>
            <p:txBody>
              <a:bodyPr wrap="square" rtlCol="0">
                <a:spAutoFit/>
              </a:bodyPr>
              <a:lstStyle/>
              <a:p>
                <a:pPr indent="457200">
                  <a:lnSpc>
                    <a:spcPct val="150000"/>
                  </a:lnSpc>
                  <a:spcAft>
                    <a:spcPts val="0"/>
                  </a:spcAft>
                </a:pPr>
                <a:r>
                  <a:rPr lang="en-US" altLang="zh-CN" sz="1600" b="1" kern="100" dirty="0">
                    <a:latin typeface="Times New Roman" panose="02020603050405020304" pitchFamily="18" charset="0"/>
                    <a:ea typeface="宋体" panose="02010600030101010101" pitchFamily="2" charset="-122"/>
                    <a:cs typeface="Times New Roman" panose="02020603050405020304" pitchFamily="18" charset="0"/>
                  </a:rPr>
                  <a:t>4-6-1</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在自由空间里有一单元偶极子天线，已知</a:t>
                </a:r>
                <a14:m>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𝑙</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=0.1 </m:t>
                    </m:r>
                  </m:oMath>
                </a14:m>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m</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𝜆</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=10 </m:t>
                    </m:r>
                  </m:oMath>
                </a14:m>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m</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𝑚</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 </m:t>
                    </m:r>
                  </m:oMath>
                </a14:m>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A</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求</a:t>
                </a:r>
                <a14:m>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𝑟</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=1000 </m:t>
                    </m:r>
                  </m:oMath>
                </a14:m>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m</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𝜃</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=90°</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时：</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）电场强度振幅值及磁场强度振幅值；</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）坡印亭矢量最大值；</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3</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）该单元偶极子天线的总辐射功率；</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4</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）该单元偶极子天线的辐射电阻。（</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P179</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endParaRPr lang="en-US" altLang="zh-CN" sz="1600" dirty="0">
                  <a:latin typeface="宋体" panose="02010600030101010101" pitchFamily="2" charset="-122"/>
                  <a:ea typeface="宋体" panose="02010600030101010101" pitchFamily="2" charset="-122"/>
                </a:endParaRPr>
              </a:p>
            </p:txBody>
          </p:sp>
        </mc:Choice>
        <mc:Fallback xmlns="">
          <p:sp>
            <p:nvSpPr>
              <p:cNvPr id="10" name="文本框 9">
                <a:extLst>
                  <a:ext uri="{FF2B5EF4-FFF2-40B4-BE49-F238E27FC236}">
                    <a16:creationId xmlns:a16="http://schemas.microsoft.com/office/drawing/2014/main" id="{43C9B2C0-4C51-40BC-BA26-D89CC73F434F}"/>
                  </a:ext>
                </a:extLst>
              </p:cNvPr>
              <p:cNvSpPr txBox="1">
                <a:spLocks noRot="1" noChangeAspect="1" noMove="1" noResize="1" noEditPoints="1" noAdjustHandles="1" noChangeArrowheads="1" noChangeShapeType="1" noTextEdit="1"/>
              </p:cNvSpPr>
              <p:nvPr/>
            </p:nvSpPr>
            <p:spPr>
              <a:xfrm>
                <a:off x="527899" y="2822202"/>
                <a:ext cx="7956223" cy="2619948"/>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08965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三、电磁辐射</a:t>
            </a:r>
          </a:p>
        </p:txBody>
      </p:sp>
      <p:sp>
        <p:nvSpPr>
          <p:cNvPr id="4" name="文本框 3">
            <a:extLst>
              <a:ext uri="{FF2B5EF4-FFF2-40B4-BE49-F238E27FC236}">
                <a16:creationId xmlns:a16="http://schemas.microsoft.com/office/drawing/2014/main" id="{F75FB7F1-7F3F-40BC-BC07-BC5A572A635A}"/>
              </a:ext>
            </a:extLst>
          </p:cNvPr>
          <p:cNvSpPr txBox="1"/>
          <p:nvPr/>
        </p:nvSpPr>
        <p:spPr>
          <a:xfrm>
            <a:off x="968490" y="1002052"/>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rPr>
              <a:t>（二）例题分析</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7AF114-7D8C-4438-A65E-37761FF94922}"/>
                  </a:ext>
                </a:extLst>
              </p:cNvPr>
              <p:cNvSpPr txBox="1"/>
              <p:nvPr/>
            </p:nvSpPr>
            <p:spPr>
              <a:xfrm>
                <a:off x="593888" y="1402162"/>
                <a:ext cx="7956223" cy="4428713"/>
              </a:xfrm>
              <a:prstGeom prst="rect">
                <a:avLst/>
              </a:prstGeom>
              <a:noFill/>
            </p:spPr>
            <p:txBody>
              <a:bodyPr wrap="square" rtlCol="0">
                <a:spAutoFit/>
              </a:bodyPr>
              <a:lstStyle/>
              <a:p>
                <a:pPr indent="457200">
                  <a:lnSpc>
                    <a:spcPct val="150000"/>
                  </a:lnSpc>
                  <a:spcAft>
                    <a:spcPts val="0"/>
                  </a:spcAft>
                </a:pPr>
                <a:r>
                  <a:rPr lang="zh-CN" altLang="zh-CN" sz="1400" b="1" kern="100" dirty="0">
                    <a:cs typeface="Times New Roman" panose="02020603050405020304" pitchFamily="18" charset="0"/>
                  </a:rPr>
                  <a:t>解</a:t>
                </a:r>
                <a:r>
                  <a:rPr lang="zh-CN" altLang="zh-CN" sz="1400" kern="100" dirty="0">
                    <a:latin typeface="等线" panose="02010600030101010101" pitchFamily="2" charset="-122"/>
                    <a:ea typeface="Times New Roman" panose="02020603050405020304" pitchFamily="18" charset="0"/>
                    <a:cs typeface="Times New Roman" panose="02020603050405020304" pitchFamily="18" charset="0"/>
                  </a:rPr>
                  <a:t> </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）定性分析</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①首先判断是近区场还是远区场：由于</a:t>
                </a:r>
                <a14:m>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𝑟</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𝜆</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，因此属于远区场问题。远区场为辐射场，向外辐射功率。</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②单元偶极子天线远区场的数学表达式</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spcAft>
                    <a:spcPts val="0"/>
                  </a:spcAft>
                </a:pPr>
                <a14:m>
                  <m:oMathPara xmlns:m="http://schemas.openxmlformats.org/officeDocument/2006/math">
                    <m:oMathParaPr>
                      <m:jc m:val="centerGroup"/>
                    </m:oMathParaPr>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𝐻</m:t>
                              </m:r>
                            </m:e>
                          </m:acc>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𝑟</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𝐻</m:t>
                              </m:r>
                            </m:e>
                          </m:acc>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𝜃</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𝐸</m:t>
                              </m:r>
                            </m:e>
                          </m:acc>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𝑟</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𝐸</m:t>
                              </m:r>
                            </m:e>
                          </m:acc>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𝜙</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oMath>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𝐻</m:t>
                              </m:r>
                            </m:e>
                          </m:acc>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𝜙</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j</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𝐼</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Δ</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𝑙</m:t>
                          </m:r>
                          <m:func>
                            <m:func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sin</m:t>
                              </m:r>
                            </m:fName>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𝜃</m:t>
                              </m:r>
                            </m:e>
                          </m:func>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𝜆</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𝑟</m:t>
                          </m:r>
                        </m:den>
                      </m:f>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e</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j</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π</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𝑟</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𝜆</m:t>
                              </m:r>
                            </m:den>
                          </m:f>
                        </m:sup>
                      </m:sSup>
                    </m:oMath>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𝐸</m:t>
                              </m:r>
                            </m:e>
                          </m:acc>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𝜃</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ad>
                        <m:radPr>
                          <m:degHide m:val="on"/>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radPr>
                        <m:deg/>
                        <m:e>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num>
                            <m:den>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𝜀</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den>
                          </m:f>
                        </m:e>
                      </m:rad>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j</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𝐼</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Δ</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𝑙</m:t>
                          </m:r>
                          <m:func>
                            <m:func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sin</m:t>
                              </m:r>
                            </m:fName>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𝜃</m:t>
                              </m:r>
                            </m:e>
                          </m:func>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𝜆</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𝑟</m:t>
                          </m:r>
                        </m:den>
                      </m:f>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e</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j</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π</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𝑟</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𝜆</m:t>
                              </m:r>
                            </m:den>
                          </m:f>
                        </m:sup>
                      </m:sSup>
                    </m:oMath>
                  </m:oMathPara>
                </a14:m>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）计算</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①由于</a:t>
                </a:r>
                <a14:m>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𝑟</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𝜆</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，因此属于远区场问题，</a:t>
                </a:r>
                <a14:m>
                  <m:oMath xmlns:m="http://schemas.openxmlformats.org/officeDocument/2006/math">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𝑬</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𝜽</m:t>
                        </m:r>
                      </m:sub>
                    </m:sSub>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sSub>
                      <m:sSubPr>
                        <m:ctrlPr>
                          <a:rPr lang="zh-CN" altLang="zh-CN" sz="14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𝑯</m:t>
                        </m:r>
                      </m:e>
                      <m:sub>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𝝓</m:t>
                        </m:r>
                      </m:sub>
                    </m:sSub>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的振幅分别为</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457200"/>
                <a14:m>
                  <m:oMathPara xmlns:m="http://schemas.openxmlformats.org/officeDocument/2006/math">
                    <m:oMathParaPr>
                      <m:jc m:val="centerGroup"/>
                    </m:oMathParaPr>
                    <m:oMath xmlns:m="http://schemas.openxmlformats.org/officeDocument/2006/math">
                      <m:m>
                        <m:mPr>
                          <m:mcs>
                            <m:mc>
                              <m:mcPr>
                                <m:count m:val="1"/>
                                <m:mcJc m:val="center"/>
                              </m:mcPr>
                            </m:mc>
                          </m:mcs>
                          <m:ctrlPr>
                            <a:rPr lang="zh-CN" altLang="zh-CN" sz="1400" i="1">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latin typeface="Cambria Math" panose="02040503050406030204" pitchFamily="18" charset="0"/>
                                    <a:ea typeface="宋体" panose="02010600030101010101" pitchFamily="2" charset="-122"/>
                                    <a:cs typeface="Times New Roman" panose="02020603050405020304" pitchFamily="18" charset="0"/>
                                  </a:rPr>
                                  <m:t>𝐸</m:t>
                                </m:r>
                              </m:e>
                              <m:sub>
                                <m:sSub>
                                  <m:sSubPr>
                                    <m:ctrlPr>
                                      <a:rPr lang="zh-CN" altLang="zh-CN" sz="1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1400" i="1">
                                        <a:latin typeface="Cambria Math" panose="02040503050406030204" pitchFamily="18" charset="0"/>
                                        <a:ea typeface="宋体" panose="02010600030101010101" pitchFamily="2" charset="-122"/>
                                        <a:cs typeface="Times New Roman" panose="02020603050405020304" pitchFamily="18" charset="0"/>
                                      </a:rPr>
                                      <m:t>𝑚</m:t>
                                    </m:r>
                                  </m:sub>
                                </m:sSub>
                              </m:sub>
                            </m:sSub>
                            <m:r>
                              <a:rPr lang="en-US" altLang="zh-CN" sz="1400" i="1">
                                <a:latin typeface="Cambria Math" panose="02040503050406030204" pitchFamily="18" charset="0"/>
                                <a:ea typeface="宋体" panose="02010600030101010101" pitchFamily="2" charset="-122"/>
                                <a:cs typeface="Times New Roman" panose="02020603050405020304" pitchFamily="18" charset="0"/>
                              </a:rPr>
                              <m:t>=</m:t>
                            </m:r>
                            <m:rad>
                              <m:radPr>
                                <m:degHide m:val="on"/>
                                <m:ctrlPr>
                                  <a:rPr lang="zh-CN" altLang="zh-CN" sz="1400" i="1">
                                    <a:latin typeface="Cambria Math" panose="02040503050406030204" pitchFamily="18" charset="0"/>
                                    <a:ea typeface="Cambria Math" panose="02040503050406030204" pitchFamily="18" charset="0"/>
                                    <a:cs typeface="Times New Roman" panose="02020603050405020304" pitchFamily="18" charset="0"/>
                                  </a:rPr>
                                </m:ctrlPr>
                              </m:radPr>
                              <m:deg/>
                              <m:e>
                                <m:f>
                                  <m:fPr>
                                    <m:ctrlPr>
                                      <a:rPr lang="zh-CN" altLang="zh-CN" sz="1400" i="1">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400" i="1">
                                            <a:latin typeface="Cambria Math" panose="02040503050406030204" pitchFamily="18" charset="0"/>
                                            <a:ea typeface="宋体" panose="02010600030101010101" pitchFamily="2" charset="-122"/>
                                            <a:cs typeface="Times New Roman" panose="02020603050405020304" pitchFamily="18" charset="0"/>
                                          </a:rPr>
                                          <m:t>0</m:t>
                                        </m:r>
                                      </m:sub>
                                    </m:sSub>
                                  </m:num>
                                  <m:den>
                                    <m:sSub>
                                      <m:sSubPr>
                                        <m:ctrlPr>
                                          <a:rPr lang="zh-CN" altLang="zh-CN" sz="1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latin typeface="Cambria Math" panose="02040503050406030204" pitchFamily="18" charset="0"/>
                                            <a:ea typeface="宋体" panose="02010600030101010101" pitchFamily="2" charset="-122"/>
                                            <a:cs typeface="Times New Roman" panose="02020603050405020304" pitchFamily="18" charset="0"/>
                                          </a:rPr>
                                          <m:t>𝜀</m:t>
                                        </m:r>
                                      </m:e>
                                      <m:sub>
                                        <m:r>
                                          <a:rPr lang="en-US" altLang="zh-CN" sz="1400" i="1">
                                            <a:latin typeface="Cambria Math" panose="02040503050406030204" pitchFamily="18" charset="0"/>
                                            <a:ea typeface="宋体" panose="02010600030101010101" pitchFamily="2" charset="-122"/>
                                            <a:cs typeface="Times New Roman" panose="02020603050405020304" pitchFamily="18" charset="0"/>
                                          </a:rPr>
                                          <m:t>0</m:t>
                                        </m:r>
                                      </m:sub>
                                    </m:sSub>
                                  </m:den>
                                </m:f>
                              </m:e>
                            </m:rad>
                            <m:r>
                              <a:rPr lang="en-US" altLang="zh-CN" sz="1400">
                                <a:latin typeface="Cambria Math" panose="02040503050406030204" pitchFamily="18" charset="0"/>
                                <a:ea typeface="宋体" panose="02010600030101010101" pitchFamily="2" charset="-122"/>
                              </a:rPr>
                              <m:t>×</m:t>
                            </m:r>
                            <m:f>
                              <m:fPr>
                                <m:ctrlPr>
                                  <a:rPr lang="zh-CN" altLang="zh-CN" sz="1400" i="1">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1400" i="1">
                                        <a:latin typeface="Cambria Math" panose="02040503050406030204" pitchFamily="18" charset="0"/>
                                        <a:ea typeface="宋体" panose="02010600030101010101" pitchFamily="2" charset="-122"/>
                                        <a:cs typeface="Times New Roman" panose="02020603050405020304" pitchFamily="18" charset="0"/>
                                      </a:rPr>
                                      <m:t>𝑚</m:t>
                                    </m:r>
                                  </m:sub>
                                </m:sSub>
                                <m:r>
                                  <a:rPr lang="en-US" altLang="zh-CN" sz="1400" i="1">
                                    <a:latin typeface="Cambria Math" panose="02040503050406030204" pitchFamily="18" charset="0"/>
                                    <a:ea typeface="宋体" panose="02010600030101010101" pitchFamily="2" charset="-122"/>
                                    <a:cs typeface="Times New Roman" panose="02020603050405020304" pitchFamily="18" charset="0"/>
                                  </a:rPr>
                                  <m:t>𝑙</m:t>
                                </m:r>
                              </m:num>
                              <m:den>
                                <m:r>
                                  <a:rPr lang="en-US" altLang="zh-CN" sz="1400" i="1">
                                    <a:latin typeface="Cambria Math" panose="02040503050406030204" pitchFamily="18" charset="0"/>
                                    <a:ea typeface="宋体" panose="02010600030101010101" pitchFamily="2" charset="-122"/>
                                    <a:cs typeface="Times New Roman" panose="02020603050405020304" pitchFamily="18" charset="0"/>
                                  </a:rPr>
                                  <m:t>2</m:t>
                                </m:r>
                                <m:r>
                                  <a:rPr lang="en-US" altLang="zh-CN" sz="1400" i="1">
                                    <a:latin typeface="Cambria Math" panose="02040503050406030204" pitchFamily="18" charset="0"/>
                                    <a:ea typeface="宋体" panose="02010600030101010101" pitchFamily="2" charset="-122"/>
                                    <a:cs typeface="Times New Roman" panose="02020603050405020304" pitchFamily="18" charset="0"/>
                                  </a:rPr>
                                  <m:t>𝜆</m:t>
                                </m:r>
                                <m:r>
                                  <a:rPr lang="en-US" altLang="zh-CN" sz="1400" i="1">
                                    <a:latin typeface="Cambria Math" panose="02040503050406030204" pitchFamily="18" charset="0"/>
                                    <a:ea typeface="宋体" panose="02010600030101010101" pitchFamily="2" charset="-122"/>
                                    <a:cs typeface="Times New Roman" panose="02020603050405020304" pitchFamily="18" charset="0"/>
                                  </a:rPr>
                                  <m:t>𝑟</m:t>
                                </m:r>
                              </m:den>
                            </m:f>
                            <m:func>
                              <m:funcPr>
                                <m:ctrlPr>
                                  <a:rPr lang="zh-CN" altLang="zh-CN" sz="1400" i="1">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a:latin typeface="Cambria Math" panose="02040503050406030204" pitchFamily="18" charset="0"/>
                                    <a:ea typeface="宋体" panose="02010600030101010101" pitchFamily="2" charset="-122"/>
                                    <a:cs typeface="Times New Roman" panose="02020603050405020304" pitchFamily="18" charset="0"/>
                                  </a:rPr>
                                  <m:t>sin</m:t>
                                </m:r>
                              </m:fName>
                              <m:e>
                                <m:r>
                                  <a:rPr lang="en-US" altLang="zh-CN" sz="1400" i="1">
                                    <a:latin typeface="Cambria Math" panose="02040503050406030204" pitchFamily="18" charset="0"/>
                                    <a:ea typeface="宋体" panose="02010600030101010101" pitchFamily="2" charset="-122"/>
                                    <a:cs typeface="Times New Roman" panose="02020603050405020304" pitchFamily="18" charset="0"/>
                                  </a:rPr>
                                  <m:t>𝜃</m:t>
                                </m:r>
                              </m:e>
                            </m:func>
                            <m:r>
                              <a:rPr lang="en-US" altLang="zh-CN" sz="1400" i="1">
                                <a:latin typeface="Cambria Math" panose="02040503050406030204" pitchFamily="18" charset="0"/>
                                <a:ea typeface="宋体" panose="02010600030101010101" pitchFamily="2" charset="-122"/>
                                <a:cs typeface="Times New Roman" panose="02020603050405020304" pitchFamily="18" charset="0"/>
                              </a:rPr>
                              <m:t>=377</m:t>
                            </m:r>
                            <m:r>
                              <a:rPr lang="en-US" altLang="zh-CN" sz="1400">
                                <a:latin typeface="Cambria Math" panose="02040503050406030204" pitchFamily="18" charset="0"/>
                                <a:ea typeface="宋体" panose="02010600030101010101" pitchFamily="2" charset="-122"/>
                              </a:rPr>
                              <m:t>×</m:t>
                            </m:r>
                            <m:f>
                              <m:fPr>
                                <m:ctrlPr>
                                  <a:rPr lang="zh-CN" altLang="zh-CN" sz="1400" i="1">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a:latin typeface="Cambria Math" panose="02040503050406030204" pitchFamily="18" charset="0"/>
                                    <a:ea typeface="宋体" panose="02010600030101010101" pitchFamily="2" charset="-122"/>
                                    <a:cs typeface="Times New Roman" panose="02020603050405020304" pitchFamily="18" charset="0"/>
                                  </a:rPr>
                                  <m:t>1</m:t>
                                </m:r>
                                <m:r>
                                  <a:rPr lang="en-US" altLang="zh-CN" sz="1400" i="1">
                                    <a:latin typeface="Cambria Math" panose="02040503050406030204" pitchFamily="18" charset="0"/>
                                    <a:ea typeface="宋体" panose="02010600030101010101" pitchFamily="2" charset="-122"/>
                                  </a:rPr>
                                  <m:t>×</m:t>
                                </m:r>
                                <m:r>
                                  <a:rPr lang="en-US" altLang="zh-CN" sz="1400" i="1">
                                    <a:latin typeface="Cambria Math" panose="02040503050406030204" pitchFamily="18" charset="0"/>
                                    <a:ea typeface="宋体" panose="02010600030101010101" pitchFamily="2" charset="-122"/>
                                    <a:cs typeface="Times New Roman" panose="02020603050405020304" pitchFamily="18" charset="0"/>
                                  </a:rPr>
                                  <m:t>0.1</m:t>
                                </m:r>
                              </m:num>
                              <m:den>
                                <m:r>
                                  <a:rPr lang="en-US" altLang="zh-CN" sz="1400" i="1">
                                    <a:latin typeface="Cambria Math" panose="02040503050406030204" pitchFamily="18" charset="0"/>
                                    <a:ea typeface="宋体" panose="02010600030101010101" pitchFamily="2" charset="-122"/>
                                    <a:cs typeface="Times New Roman" panose="02020603050405020304" pitchFamily="18" charset="0"/>
                                  </a:rPr>
                                  <m:t>2</m:t>
                                </m:r>
                                <m:r>
                                  <a:rPr lang="en-US" altLang="zh-CN" sz="1400" i="1">
                                    <a:latin typeface="Cambria Math" panose="02040503050406030204" pitchFamily="18" charset="0"/>
                                    <a:ea typeface="宋体" panose="02010600030101010101" pitchFamily="2" charset="-122"/>
                                  </a:rPr>
                                  <m:t>×</m:t>
                                </m:r>
                                <m:r>
                                  <a:rPr lang="en-US" altLang="zh-CN" sz="1400" i="1">
                                    <a:latin typeface="Cambria Math" panose="02040503050406030204" pitchFamily="18" charset="0"/>
                                    <a:ea typeface="宋体" panose="02010600030101010101" pitchFamily="2" charset="-122"/>
                                    <a:cs typeface="Times New Roman" panose="02020603050405020304" pitchFamily="18" charset="0"/>
                                  </a:rPr>
                                  <m:t>10</m:t>
                                </m:r>
                                <m:r>
                                  <a:rPr lang="en-US" altLang="zh-CN" sz="1400" i="1">
                                    <a:latin typeface="Cambria Math" panose="02040503050406030204" pitchFamily="18" charset="0"/>
                                    <a:ea typeface="宋体" panose="02010600030101010101" pitchFamily="2" charset="-122"/>
                                  </a:rPr>
                                  <m:t>×</m:t>
                                </m:r>
                                <m:r>
                                  <a:rPr lang="en-US" altLang="zh-CN" sz="1400" i="1">
                                    <a:latin typeface="Cambria Math" panose="02040503050406030204" pitchFamily="18" charset="0"/>
                                    <a:ea typeface="宋体" panose="02010600030101010101" pitchFamily="2" charset="-122"/>
                                    <a:cs typeface="Times New Roman" panose="02020603050405020304" pitchFamily="18" charset="0"/>
                                  </a:rPr>
                                  <m:t>1000</m:t>
                                </m:r>
                              </m:den>
                            </m:f>
                            <m:r>
                              <a:rPr lang="en-US" altLang="zh-CN" sz="1400" i="1">
                                <a:latin typeface="Cambria Math" panose="02040503050406030204" pitchFamily="18" charset="0"/>
                                <a:ea typeface="宋体" panose="02010600030101010101" pitchFamily="2" charset="-122"/>
                                <a:cs typeface="Times New Roman" panose="02020603050405020304" pitchFamily="18" charset="0"/>
                              </a:rPr>
                              <m:t>=1.885</m:t>
                            </m:r>
                            <m:r>
                              <a:rPr lang="en-US" altLang="zh-CN" sz="1400">
                                <a:latin typeface="Cambria Math" panose="02040503050406030204" pitchFamily="18" charset="0"/>
                                <a:ea typeface="宋体" panose="02010600030101010101" pitchFamily="2" charset="-122"/>
                              </a:rPr>
                              <m:t>×</m:t>
                            </m:r>
                            <m:r>
                              <a:rPr lang="en-US" altLang="zh-CN" sz="1400" i="1">
                                <a:latin typeface="Cambria Math" panose="02040503050406030204" pitchFamily="18" charset="0"/>
                                <a:ea typeface="宋体" panose="02010600030101010101" pitchFamily="2" charset="-122"/>
                                <a:cs typeface="Times New Roman" panose="02020603050405020304" pitchFamily="18" charset="0"/>
                              </a:rPr>
                              <m:t>1</m:t>
                            </m:r>
                            <m:sSup>
                              <m:sSupPr>
                                <m:ctrlPr>
                                  <a:rPr lang="zh-CN" altLang="zh-CN" sz="14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a:latin typeface="Cambria Math" panose="02040503050406030204" pitchFamily="18" charset="0"/>
                                    <a:ea typeface="宋体" panose="02010600030101010101" pitchFamily="2" charset="-122"/>
                                    <a:cs typeface="Times New Roman" panose="02020603050405020304" pitchFamily="18" charset="0"/>
                                  </a:rPr>
                                  <m:t>0</m:t>
                                </m:r>
                              </m:e>
                              <m:sup>
                                <m:r>
                                  <a:rPr lang="en-US" altLang="zh-CN" sz="1400" i="1">
                                    <a:latin typeface="Cambria Math" panose="02040503050406030204" pitchFamily="18" charset="0"/>
                                    <a:ea typeface="宋体" panose="02010600030101010101" pitchFamily="2" charset="-122"/>
                                  </a:rPr>
                                  <m:t>−</m:t>
                                </m:r>
                                <m:r>
                                  <a:rPr lang="en-US" altLang="zh-CN" sz="1400" i="1">
                                    <a:latin typeface="Cambria Math" panose="02040503050406030204" pitchFamily="18" charset="0"/>
                                    <a:ea typeface="宋体" panose="02010600030101010101" pitchFamily="2" charset="-122"/>
                                    <a:cs typeface="Times New Roman" panose="02020603050405020304" pitchFamily="18" charset="0"/>
                                  </a:rPr>
                                  <m:t>3</m:t>
                                </m:r>
                              </m:sup>
                            </m:sSup>
                            <m:r>
                              <a:rPr lang="en-US" altLang="zh-CN" sz="1400" i="1">
                                <a:latin typeface="Cambria Math" panose="02040503050406030204" pitchFamily="18" charset="0"/>
                                <a:ea typeface="宋体" panose="02010600030101010101" pitchFamily="2" charset="-122"/>
                              </a:rPr>
                              <m:t> </m:t>
                            </m:r>
                            <m:r>
                              <m:rPr>
                                <m:sty m:val="p"/>
                              </m:rPr>
                              <a:rPr lang="en-US" altLang="zh-CN" sz="1400">
                                <a:latin typeface="Cambria Math" panose="02040503050406030204" pitchFamily="18" charset="0"/>
                                <a:ea typeface="宋体" panose="02010600030101010101" pitchFamily="2" charset="-122"/>
                                <a:cs typeface="Times New Roman" panose="02020603050405020304" pitchFamily="18" charset="0"/>
                              </a:rPr>
                              <m:t>V</m:t>
                            </m:r>
                            <m:r>
                              <a:rPr lang="en-US" altLang="zh-CN" sz="140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400">
                                <a:latin typeface="Cambria Math" panose="02040503050406030204" pitchFamily="18" charset="0"/>
                                <a:ea typeface="宋体" panose="02010600030101010101" pitchFamily="2" charset="-122"/>
                                <a:cs typeface="Times New Roman" panose="02020603050405020304" pitchFamily="18" charset="0"/>
                              </a:rPr>
                              <m:t>m</m:t>
                            </m:r>
                          </m:e>
                        </m:mr>
                        <m:mr>
                          <m:e>
                            <m:sSub>
                              <m:sSubPr>
                                <m:ctrlPr>
                                  <a:rPr lang="zh-CN" altLang="zh-CN" sz="1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latin typeface="Cambria Math" panose="02040503050406030204" pitchFamily="18" charset="0"/>
                                    <a:ea typeface="宋体" panose="02010600030101010101" pitchFamily="2" charset="-122"/>
                                    <a:cs typeface="Times New Roman" panose="02020603050405020304" pitchFamily="18" charset="0"/>
                                  </a:rPr>
                                  <m:t>𝐻</m:t>
                                </m:r>
                              </m:e>
                              <m:sub>
                                <m:sSub>
                                  <m:sSubPr>
                                    <m:ctrlPr>
                                      <a:rPr lang="zh-CN" altLang="zh-CN" sz="1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latin typeface="Cambria Math" panose="02040503050406030204" pitchFamily="18" charset="0"/>
                                        <a:ea typeface="宋体" panose="02010600030101010101" pitchFamily="2" charset="-122"/>
                                        <a:cs typeface="Times New Roman" panose="02020603050405020304" pitchFamily="18" charset="0"/>
                                      </a:rPr>
                                      <m:t>𝜙</m:t>
                                    </m:r>
                                  </m:e>
                                  <m:sub>
                                    <m:r>
                                      <a:rPr lang="en-US" altLang="zh-CN" sz="1400" i="1">
                                        <a:latin typeface="Cambria Math" panose="02040503050406030204" pitchFamily="18" charset="0"/>
                                        <a:ea typeface="宋体" panose="02010600030101010101" pitchFamily="2" charset="-122"/>
                                        <a:cs typeface="Times New Roman" panose="02020603050405020304" pitchFamily="18" charset="0"/>
                                      </a:rPr>
                                      <m:t>𝑚</m:t>
                                    </m:r>
                                  </m:sub>
                                </m:sSub>
                              </m:sub>
                            </m:sSub>
                            <m:r>
                              <a:rPr lang="en-US" altLang="zh-CN" sz="1400" i="1">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1400" i="1">
                                        <a:latin typeface="Cambria Math" panose="02040503050406030204" pitchFamily="18" charset="0"/>
                                        <a:ea typeface="宋体" panose="02010600030101010101" pitchFamily="2" charset="-122"/>
                                        <a:cs typeface="Times New Roman" panose="02020603050405020304" pitchFamily="18" charset="0"/>
                                      </a:rPr>
                                      <m:t>𝑚</m:t>
                                    </m:r>
                                  </m:sub>
                                </m:sSub>
                                <m:r>
                                  <a:rPr lang="en-US" altLang="zh-CN" sz="1400" i="1">
                                    <a:latin typeface="Cambria Math" panose="02040503050406030204" pitchFamily="18" charset="0"/>
                                    <a:ea typeface="宋体" panose="02010600030101010101" pitchFamily="2" charset="-122"/>
                                    <a:cs typeface="Times New Roman" panose="02020603050405020304" pitchFamily="18" charset="0"/>
                                  </a:rPr>
                                  <m:t>𝑙</m:t>
                                </m:r>
                              </m:num>
                              <m:den>
                                <m:r>
                                  <a:rPr lang="en-US" altLang="zh-CN" sz="1400" i="1">
                                    <a:latin typeface="Cambria Math" panose="02040503050406030204" pitchFamily="18" charset="0"/>
                                    <a:ea typeface="宋体" panose="02010600030101010101" pitchFamily="2" charset="-122"/>
                                    <a:cs typeface="Times New Roman" panose="02020603050405020304" pitchFamily="18" charset="0"/>
                                  </a:rPr>
                                  <m:t>2</m:t>
                                </m:r>
                                <m:r>
                                  <a:rPr lang="en-US" altLang="zh-CN" sz="1400" i="1">
                                    <a:latin typeface="Cambria Math" panose="02040503050406030204" pitchFamily="18" charset="0"/>
                                    <a:ea typeface="宋体" panose="02010600030101010101" pitchFamily="2" charset="-122"/>
                                    <a:cs typeface="Times New Roman" panose="02020603050405020304" pitchFamily="18" charset="0"/>
                                  </a:rPr>
                                  <m:t>𝜆</m:t>
                                </m:r>
                                <m:r>
                                  <a:rPr lang="en-US" altLang="zh-CN" sz="1400" i="1">
                                    <a:latin typeface="Cambria Math" panose="02040503050406030204" pitchFamily="18" charset="0"/>
                                    <a:ea typeface="宋体" panose="02010600030101010101" pitchFamily="2" charset="-122"/>
                                    <a:cs typeface="Times New Roman" panose="02020603050405020304" pitchFamily="18" charset="0"/>
                                  </a:rPr>
                                  <m:t>𝑟</m:t>
                                </m:r>
                              </m:den>
                            </m:f>
                            <m:func>
                              <m:funcPr>
                                <m:ctrlPr>
                                  <a:rPr lang="zh-CN" altLang="zh-CN" sz="1400" i="1">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a:latin typeface="Cambria Math" panose="02040503050406030204" pitchFamily="18" charset="0"/>
                                    <a:ea typeface="宋体" panose="02010600030101010101" pitchFamily="2" charset="-122"/>
                                    <a:cs typeface="Times New Roman" panose="02020603050405020304" pitchFamily="18" charset="0"/>
                                  </a:rPr>
                                  <m:t>sin</m:t>
                                </m:r>
                              </m:fName>
                              <m:e>
                                <m:r>
                                  <a:rPr lang="en-US" altLang="zh-CN" sz="1400" i="1">
                                    <a:latin typeface="Cambria Math" panose="02040503050406030204" pitchFamily="18" charset="0"/>
                                    <a:ea typeface="宋体" panose="02010600030101010101" pitchFamily="2" charset="-122"/>
                                    <a:cs typeface="Times New Roman" panose="02020603050405020304" pitchFamily="18" charset="0"/>
                                  </a:rPr>
                                  <m:t>𝜃</m:t>
                                </m:r>
                              </m:e>
                            </m:func>
                            <m:r>
                              <a:rPr lang="en-US" altLang="zh-CN" sz="1400" i="1">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1400" i="1">
                                        <a:latin typeface="Cambria Math" panose="02040503050406030204" pitchFamily="18" charset="0"/>
                                        <a:ea typeface="宋体" panose="02010600030101010101" pitchFamily="2" charset="-122"/>
                                        <a:cs typeface="Times New Roman" panose="02020603050405020304" pitchFamily="18" charset="0"/>
                                      </a:rPr>
                                      <m:t>𝜃</m:t>
                                    </m:r>
                                    <m:r>
                                      <a:rPr lang="en-US" altLang="zh-CN" sz="1400" i="1">
                                        <a:latin typeface="Cambria Math" panose="02040503050406030204" pitchFamily="18" charset="0"/>
                                        <a:ea typeface="宋体" panose="02010600030101010101" pitchFamily="2" charset="-122"/>
                                        <a:cs typeface="Times New Roman" panose="02020603050405020304" pitchFamily="18" charset="0"/>
                                      </a:rPr>
                                      <m:t>𝑚</m:t>
                                    </m:r>
                                  </m:sub>
                                </m:sSub>
                              </m:num>
                              <m:den>
                                <m:r>
                                  <a:rPr lang="en-US" altLang="zh-CN" sz="1400" i="1">
                                    <a:latin typeface="Cambria Math" panose="02040503050406030204" pitchFamily="18" charset="0"/>
                                    <a:ea typeface="宋体" panose="02010600030101010101" pitchFamily="2" charset="-122"/>
                                    <a:cs typeface="Times New Roman" panose="02020603050405020304" pitchFamily="18" charset="0"/>
                                  </a:rPr>
                                  <m:t>377</m:t>
                                </m:r>
                              </m:den>
                            </m:f>
                            <m:r>
                              <a:rPr lang="en-US" altLang="zh-CN" sz="1400" i="1">
                                <a:latin typeface="Cambria Math" panose="02040503050406030204" pitchFamily="18" charset="0"/>
                                <a:ea typeface="宋体" panose="02010600030101010101" pitchFamily="2" charset="-122"/>
                                <a:cs typeface="Times New Roman" panose="02020603050405020304" pitchFamily="18" charset="0"/>
                              </a:rPr>
                              <m:t>=5</m:t>
                            </m:r>
                            <m:r>
                              <a:rPr lang="en-US" altLang="zh-CN" sz="1400" i="1">
                                <a:latin typeface="Cambria Math" panose="02040503050406030204" pitchFamily="18" charset="0"/>
                                <a:ea typeface="宋体" panose="02010600030101010101" pitchFamily="2" charset="-122"/>
                              </a:rPr>
                              <m:t>×</m:t>
                            </m:r>
                            <m:r>
                              <a:rPr lang="en-US" altLang="zh-CN" sz="1400" i="1">
                                <a:latin typeface="Cambria Math" panose="02040503050406030204" pitchFamily="18" charset="0"/>
                                <a:ea typeface="宋体" panose="02010600030101010101" pitchFamily="2" charset="-122"/>
                                <a:cs typeface="Times New Roman" panose="02020603050405020304" pitchFamily="18" charset="0"/>
                              </a:rPr>
                              <m:t>1</m:t>
                            </m:r>
                            <m:sSup>
                              <m:sSupPr>
                                <m:ctrlPr>
                                  <a:rPr lang="zh-CN" altLang="zh-CN" sz="14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a:latin typeface="Cambria Math" panose="02040503050406030204" pitchFamily="18" charset="0"/>
                                    <a:ea typeface="宋体" panose="02010600030101010101" pitchFamily="2" charset="-122"/>
                                    <a:cs typeface="Times New Roman" panose="02020603050405020304" pitchFamily="18" charset="0"/>
                                  </a:rPr>
                                  <m:t>0</m:t>
                                </m:r>
                              </m:e>
                              <m:sup>
                                <m:r>
                                  <a:rPr lang="en-US" altLang="zh-CN" sz="1400" i="1">
                                    <a:latin typeface="Cambria Math" panose="02040503050406030204" pitchFamily="18" charset="0"/>
                                    <a:ea typeface="宋体" panose="02010600030101010101" pitchFamily="2" charset="-122"/>
                                  </a:rPr>
                                  <m:t>−</m:t>
                                </m:r>
                                <m:r>
                                  <a:rPr lang="en-US" altLang="zh-CN" sz="1400" i="1">
                                    <a:latin typeface="Cambria Math" panose="02040503050406030204" pitchFamily="18" charset="0"/>
                                    <a:ea typeface="宋体" panose="02010600030101010101" pitchFamily="2" charset="-122"/>
                                    <a:cs typeface="Times New Roman" panose="02020603050405020304" pitchFamily="18" charset="0"/>
                                  </a:rPr>
                                  <m:t>6</m:t>
                                </m:r>
                              </m:sup>
                            </m:sSup>
                            <m:r>
                              <a:rPr lang="en-US" altLang="zh-CN" sz="1400" i="1">
                                <a:latin typeface="Cambria Math" panose="02040503050406030204" pitchFamily="18" charset="0"/>
                                <a:ea typeface="宋体" panose="02010600030101010101" pitchFamily="2" charset="-122"/>
                              </a:rPr>
                              <m:t> </m:t>
                            </m:r>
                            <m:r>
                              <m:rPr>
                                <m:sty m:val="p"/>
                              </m:rPr>
                              <a:rPr lang="en-US" altLang="zh-CN" sz="1400">
                                <a:latin typeface="Cambria Math" panose="02040503050406030204" pitchFamily="18" charset="0"/>
                                <a:ea typeface="宋体" panose="02010600030101010101" pitchFamily="2" charset="-122"/>
                                <a:cs typeface="Times New Roman" panose="02020603050405020304" pitchFamily="18" charset="0"/>
                              </a:rPr>
                              <m:t>A</m:t>
                            </m:r>
                            <m:r>
                              <a:rPr lang="en-US" altLang="zh-CN" sz="140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400">
                                <a:latin typeface="Cambria Math" panose="02040503050406030204" pitchFamily="18" charset="0"/>
                                <a:ea typeface="宋体" panose="02010600030101010101" pitchFamily="2" charset="-122"/>
                                <a:cs typeface="Times New Roman" panose="02020603050405020304" pitchFamily="18" charset="0"/>
                              </a:rPr>
                              <m:t>m</m:t>
                            </m:r>
                          </m:e>
                        </m:mr>
                      </m:m>
                    </m:oMath>
                  </m:oMathPara>
                </a14:m>
                <a:endParaRPr lang="en-US" altLang="zh-CN" sz="1400" b="1"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5B7AF114-7D8C-4438-A65E-37761FF94922}"/>
                  </a:ext>
                </a:extLst>
              </p:cNvPr>
              <p:cNvSpPr txBox="1">
                <a:spLocks noRot="1" noChangeAspect="1" noMove="1" noResize="1" noEditPoints="1" noAdjustHandles="1" noChangeArrowheads="1" noChangeShapeType="1" noTextEdit="1"/>
              </p:cNvSpPr>
              <p:nvPr/>
            </p:nvSpPr>
            <p:spPr>
              <a:xfrm>
                <a:off x="593888" y="1402162"/>
                <a:ext cx="7956223" cy="4428713"/>
              </a:xfrm>
              <a:prstGeom prst="rect">
                <a:avLst/>
              </a:prstGeom>
              <a:blipFill>
                <a:blip r:embed="rId3"/>
                <a:stretch>
                  <a:fillRect l="-230"/>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58</a:t>
            </a:fld>
            <a:endParaRPr lang="zh-CN" dirty="0"/>
          </a:p>
        </p:txBody>
      </p:sp>
    </p:spTree>
    <p:extLst>
      <p:ext uri="{BB962C8B-B14F-4D97-AF65-F5344CB8AC3E}">
        <p14:creationId xmlns:p14="http://schemas.microsoft.com/office/powerpoint/2010/main" val="31589535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三、电磁辐射</a:t>
            </a:r>
          </a:p>
        </p:txBody>
      </p:sp>
      <p:sp>
        <p:nvSpPr>
          <p:cNvPr id="4" name="文本框 3">
            <a:extLst>
              <a:ext uri="{FF2B5EF4-FFF2-40B4-BE49-F238E27FC236}">
                <a16:creationId xmlns:a16="http://schemas.microsoft.com/office/drawing/2014/main" id="{F75FB7F1-7F3F-40BC-BC07-BC5A572A635A}"/>
              </a:ext>
            </a:extLst>
          </p:cNvPr>
          <p:cNvSpPr txBox="1"/>
          <p:nvPr/>
        </p:nvSpPr>
        <p:spPr>
          <a:xfrm>
            <a:off x="968490" y="1002052"/>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rPr>
              <a:t>（二）例题分析</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7AF114-7D8C-4438-A65E-37761FF94922}"/>
                  </a:ext>
                </a:extLst>
              </p:cNvPr>
              <p:cNvSpPr txBox="1"/>
              <p:nvPr/>
            </p:nvSpPr>
            <p:spPr>
              <a:xfrm>
                <a:off x="593888" y="1402162"/>
                <a:ext cx="7956223" cy="4502643"/>
              </a:xfrm>
              <a:prstGeom prst="rect">
                <a:avLst/>
              </a:prstGeom>
              <a:noFill/>
            </p:spPr>
            <p:txBody>
              <a:bodyPr wrap="square" rtlCol="0">
                <a:spAutoFit/>
              </a:bodyPr>
              <a:lstStyle/>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②坡印亭矢量的最大值为</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𝑆</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𝑚𝑎𝑥</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den>
                      </m:f>
                      <m:sSub>
                        <m:sSubPr>
                          <m:ctrlPr>
                            <a:rPr lang="zh-CN" altLang="zh-CN" sz="1400" i="1" kern="100"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𝐸</m:t>
                          </m:r>
                        </m:e>
                        <m:sub>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𝑚</m:t>
                              </m:r>
                            </m:sub>
                          </m:sSub>
                        </m:sub>
                      </m:sSub>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𝐻</m:t>
                          </m:r>
                        </m:e>
                        <m:sub>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𝜙</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𝑚</m:t>
                              </m:r>
                            </m:sub>
                          </m:sSub>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den>
                      </m:f>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1.89</m:t>
                      </m:r>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−3</m:t>
                          </m:r>
                        </m:sup>
                      </m:sSup>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5×1</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−6</m:t>
                          </m:r>
                        </m:sup>
                      </m:s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=4.7125×1</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−9</m:t>
                          </m:r>
                        </m:sup>
                      </m:s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 </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W</m:t>
                      </m:r>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m</m:t>
                          </m:r>
                        </m:e>
                        <m:sup>
                          <m:r>
                            <a:rPr lang="en-US" altLang="zh-CN" sz="1400" kern="100">
                              <a:latin typeface="Cambria Math" panose="02040503050406030204" pitchFamily="18" charset="0"/>
                              <a:ea typeface="宋体" panose="02010600030101010101" pitchFamily="2" charset="-122"/>
                              <a:cs typeface="Times New Roman" panose="02020603050405020304" pitchFamily="18" charset="0"/>
                            </a:rPr>
                            <m:t>2</m:t>
                          </m:r>
                        </m:sup>
                      </m:sSup>
                    </m:oMath>
                  </m:oMathPara>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③总的辐射功率为</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14:m>
                  <m:oMathPara xmlns:m="http://schemas.openxmlformats.org/officeDocument/2006/math">
                    <m:oMathParaPr>
                      <m:jc m:val="centerGroup"/>
                    </m:oMathParaPr>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𝑃</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𝐼</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80</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π</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𝐿</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𝜆</m:t>
                                  </m:r>
                                </m:den>
                              </m:f>
                            </m:e>
                          </m:d>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den>
                      </m:f>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80</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π</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0.1</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10</m:t>
                                  </m:r>
                                </m:den>
                              </m:f>
                            </m:e>
                          </m:d>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=3.95×1</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 </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W</m:t>
                      </m:r>
                    </m:oMath>
                  </m:oMathPara>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④辐射电阻为</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𝑅</m:t>
                          </m:r>
                        </m:e>
                        <m:sub>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e</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=80</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π</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𝑙</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𝜆</m:t>
                                  </m:r>
                                </m:den>
                              </m:f>
                            </m:e>
                          </m:d>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=78.96 </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mΩ</m:t>
                      </m:r>
                    </m:oMath>
                  </m:oMathPara>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b="1" kern="100" dirty="0">
                    <a:cs typeface="Times New Roman" panose="02020603050405020304" pitchFamily="18" charset="0"/>
                  </a:rPr>
                  <a:t>结论</a:t>
                </a:r>
                <a:r>
                  <a:rPr lang="en-US" altLang="zh-CN" sz="1400" b="1" kern="100" dirty="0">
                    <a:cs typeface="Times New Roman" panose="02020603050405020304" pitchFamily="18" charset="0"/>
                  </a:rPr>
                  <a:t>:</a:t>
                </a:r>
                <a:endParaRPr lang="zh-CN" altLang="zh-CN" sz="1100" b="1" kern="100" dirty="0">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由于时间上，电场与磁场同相位，坡印亭矢量只有实部，由</a:t>
                </a:r>
                <a14:m>
                  <m:oMath xmlns:m="http://schemas.openxmlformats.org/officeDocument/2006/math">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𝑺</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𝑬</m:t>
                    </m:r>
                    <m:r>
                      <a:rPr lang="en-US" altLang="zh-CN" sz="14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𝑯</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知，</a:t>
                </a:r>
                <a14:m>
                  <m:oMath xmlns:m="http://schemas.openxmlformats.org/officeDocument/2006/math">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𝑺</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沿</a:t>
                </a:r>
                <a14:m>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𝑟</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方向，说明远区场为辐射场，不断向外辐射功率。</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单元偶极子辐射的远区场波前面为球面，是球面波。</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5B7AF114-7D8C-4438-A65E-37761FF94922}"/>
                  </a:ext>
                </a:extLst>
              </p:cNvPr>
              <p:cNvSpPr txBox="1">
                <a:spLocks noRot="1" noChangeAspect="1" noMove="1" noResize="1" noEditPoints="1" noAdjustHandles="1" noChangeArrowheads="1" noChangeShapeType="1" noTextEdit="1"/>
              </p:cNvSpPr>
              <p:nvPr/>
            </p:nvSpPr>
            <p:spPr>
              <a:xfrm>
                <a:off x="593888" y="1402162"/>
                <a:ext cx="7956223" cy="4502643"/>
              </a:xfrm>
              <a:prstGeom prst="rect">
                <a:avLst/>
              </a:prstGeom>
              <a:blipFill>
                <a:blip r:embed="rId3"/>
                <a:stretch>
                  <a:fillRect l="-230" b="-135"/>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59</a:t>
            </a:fld>
            <a:endParaRPr lang="zh-CN" dirty="0"/>
          </a:p>
        </p:txBody>
      </p:sp>
    </p:spTree>
    <p:extLst>
      <p:ext uri="{BB962C8B-B14F-4D97-AF65-F5344CB8AC3E}">
        <p14:creationId xmlns:p14="http://schemas.microsoft.com/office/powerpoint/2010/main" val="920631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一、磁感应强度</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安培环路定律</a:t>
            </a:r>
          </a:p>
        </p:txBody>
      </p:sp>
      <p:sp>
        <p:nvSpPr>
          <p:cNvPr id="4" name="文本框 3">
            <a:extLst>
              <a:ext uri="{FF2B5EF4-FFF2-40B4-BE49-F238E27FC236}">
                <a16:creationId xmlns:a16="http://schemas.microsoft.com/office/drawing/2014/main" id="{F75FB7F1-7F3F-40BC-BC07-BC5A572A635A}"/>
              </a:ext>
            </a:extLst>
          </p:cNvPr>
          <p:cNvSpPr txBox="1"/>
          <p:nvPr/>
        </p:nvSpPr>
        <p:spPr>
          <a:xfrm>
            <a:off x="968490" y="1002052"/>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rPr>
              <a:t>（二）例题分析</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7AF114-7D8C-4438-A65E-37761FF94922}"/>
                  </a:ext>
                </a:extLst>
              </p:cNvPr>
              <p:cNvSpPr txBox="1"/>
              <p:nvPr/>
            </p:nvSpPr>
            <p:spPr>
              <a:xfrm>
                <a:off x="527900" y="1309688"/>
                <a:ext cx="7956223" cy="1650260"/>
              </a:xfrm>
              <a:prstGeom prst="rect">
                <a:avLst/>
              </a:prstGeom>
              <a:noFill/>
            </p:spPr>
            <p:txBody>
              <a:bodyPr wrap="square" rtlCol="0">
                <a:spAutoFit/>
              </a:bodyPr>
              <a:lstStyle/>
              <a:p>
                <a:pPr indent="457200">
                  <a:lnSpc>
                    <a:spcPct val="150000"/>
                  </a:lnSpc>
                  <a:spcAft>
                    <a:spcPts val="0"/>
                  </a:spcAft>
                </a:pPr>
                <a:r>
                  <a:rPr lang="en-US" altLang="zh-CN" sz="1600" b="1" kern="100" dirty="0">
                    <a:cs typeface="Times New Roman" panose="02020603050405020304" pitchFamily="18" charset="0"/>
                  </a:rPr>
                  <a:t>3-2-2</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有一半径为</a:t>
                </a:r>
                <a14:m>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𝑎</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的长直圆柱形导体，通有电流密度</a:t>
                </a:r>
                <a14:m>
                  <m:oMath xmlns:m="http://schemas.openxmlformats.org/officeDocument/2006/math">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𝑱</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sub>
                    </m:sSub>
                    <m:f>
                      <m:f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𝜌</m:t>
                        </m:r>
                      </m:num>
                      <m:den>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𝑎</m:t>
                        </m:r>
                      </m:den>
                    </m:f>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𝒛</m:t>
                        </m:r>
                      </m:sub>
                    </m:sSub>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的恒定电流（</a:t>
                </a:r>
                <a14:m>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𝑧</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轴就是圆柱导体的轴线）。试求导体内外的磁场强度</a:t>
                </a:r>
                <a14:m>
                  <m:oMath xmlns:m="http://schemas.openxmlformats.org/officeDocument/2006/math">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𝑯</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P102</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spcAft>
                    <a:spcPts val="0"/>
                  </a:spcAft>
                </a:pPr>
                <a:r>
                  <a:rPr lang="zh-CN" altLang="zh-CN" sz="1600" b="1" kern="100" dirty="0">
                    <a:cs typeface="Times New Roman" panose="02020603050405020304" pitchFamily="18" charset="0"/>
                  </a:rPr>
                  <a:t>解</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计算</a:t>
                </a:r>
                <a:endParaRPr lang="zh-CN"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indent="457200" algn="ctr">
                  <a:lnSpc>
                    <a:spcPct val="150000"/>
                  </a:lnSpc>
                </a:pPr>
                <a:endParaRPr lang="en-US" altLang="zh-CN" sz="1600" b="1"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5B7AF114-7D8C-4438-A65E-37761FF94922}"/>
                  </a:ext>
                </a:extLst>
              </p:cNvPr>
              <p:cNvSpPr txBox="1">
                <a:spLocks noRot="1" noChangeAspect="1" noMove="1" noResize="1" noEditPoints="1" noAdjustHandles="1" noChangeArrowheads="1" noChangeShapeType="1" noTextEdit="1"/>
              </p:cNvSpPr>
              <p:nvPr/>
            </p:nvSpPr>
            <p:spPr>
              <a:xfrm>
                <a:off x="527900" y="1309688"/>
                <a:ext cx="7956223" cy="1650260"/>
              </a:xfrm>
              <a:prstGeom prst="rect">
                <a:avLst/>
              </a:prstGeom>
              <a:blipFill>
                <a:blip r:embed="rId3"/>
                <a:stretch>
                  <a:fillRect l="-460"/>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6</a:t>
            </a:fld>
            <a:endParaRPr lang="zh-CN" dirty="0"/>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198551E-44F1-42A7-BE60-267A29AC1CB1}"/>
                  </a:ext>
                </a:extLst>
              </p:cNvPr>
              <p:cNvSpPr txBox="1"/>
              <p:nvPr/>
            </p:nvSpPr>
            <p:spPr>
              <a:xfrm>
                <a:off x="527900" y="2656693"/>
                <a:ext cx="7956222" cy="2178032"/>
              </a:xfrm>
              <a:prstGeom prst="rect">
                <a:avLst/>
              </a:prstGeom>
              <a:noFill/>
            </p:spPr>
            <p:txBody>
              <a:bodyPr wrap="square" rtlCol="0">
                <a:spAutoFit/>
              </a:bodyPr>
              <a:lstStyle/>
              <a:p>
                <a:pPr indent="457200">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当</a:t>
                </a:r>
                <a14:m>
                  <m:oMath xmlns:m="http://schemas.openxmlformats.org/officeDocument/2006/math">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600" i="1" kern="100" smtClean="0">
                        <a:latin typeface="Cambria Math" panose="02040503050406030204" pitchFamily="18" charset="0"/>
                        <a:ea typeface="Cambria Math" panose="02040503050406030204" pitchFamily="18" charset="0"/>
                        <a:cs typeface="Times New Roman" panose="02020603050405020304" pitchFamily="18" charset="0"/>
                      </a:rPr>
                      <m:t>&gt;</m:t>
                    </m:r>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𝑎</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时</a:t>
                </a:r>
                <a:endParaRPr lang="en-US"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indent="304800">
                  <a:spcAft>
                    <a:spcPts val="0"/>
                  </a:spcAft>
                </a:pPr>
                <a14:m>
                  <m:oMathPara xmlns:m="http://schemas.openxmlformats.org/officeDocument/2006/math">
                    <m:oMathParaPr>
                      <m:jc m:val="center"/>
                    </m:oMathParaPr>
                    <m:oMath xmlns:m="http://schemas.openxmlformats.org/officeDocument/2006/math">
                      <m:nary>
                        <m:naryPr>
                          <m:chr m:val="∮"/>
                          <m:supHide m:val="on"/>
                          <m:ctrlPr>
                            <a:rPr lang="zh-CN" altLang="zh-CN" sz="1600" i="1">
                              <a:latin typeface="Cambria Math" panose="02040503050406030204" pitchFamily="18" charset="0"/>
                            </a:rPr>
                          </m:ctrlPr>
                        </m:naryPr>
                        <m:sub>
                          <m:r>
                            <a:rPr lang="en-US" altLang="zh-CN" sz="1600" i="1">
                              <a:latin typeface="Cambria Math" panose="02040503050406030204" pitchFamily="18" charset="0"/>
                            </a:rPr>
                            <m:t>𝑙</m:t>
                          </m:r>
                        </m:sub>
                        <m:sup/>
                        <m:e>
                          <m:r>
                            <a:rPr lang="en-US" altLang="zh-CN" sz="1600" i="1">
                              <a:latin typeface="Cambria Math" panose="02040503050406030204" pitchFamily="18" charset="0"/>
                            </a:rPr>
                            <m:t>𝑯</m:t>
                          </m:r>
                        </m:e>
                      </m:nary>
                      <m:r>
                        <a:rPr lang="zh-CN" altLang="zh-CN" sz="1600" i="1">
                          <a:latin typeface="Cambria Math" panose="02040503050406030204" pitchFamily="18" charset="0"/>
                        </a:rPr>
                        <m:t>⋅</m:t>
                      </m:r>
                      <m:r>
                        <m:rPr>
                          <m:sty m:val="p"/>
                        </m:rPr>
                        <a:rPr lang="en-US" altLang="zh-CN" sz="1600" i="1">
                          <a:latin typeface="Cambria Math" panose="02040503050406030204" pitchFamily="18" charset="0"/>
                        </a:rPr>
                        <m:t>d</m:t>
                      </m:r>
                      <m:r>
                        <a:rPr lang="en-US" altLang="zh-CN" sz="1600" i="1">
                          <a:latin typeface="Cambria Math" panose="02040503050406030204" pitchFamily="18" charset="0"/>
                        </a:rPr>
                        <m:t>𝒍</m:t>
                      </m:r>
                      <m:r>
                        <a:rPr lang="en-US" altLang="zh-CN" sz="1600" i="1">
                          <a:latin typeface="Cambria Math" panose="02040503050406030204" pitchFamily="18" charset="0"/>
                        </a:rPr>
                        <m:t>=</m:t>
                      </m:r>
                      <m:nary>
                        <m:naryPr>
                          <m:limLoc m:val="subSup"/>
                          <m:ctrlPr>
                            <a:rPr lang="zh-CN" altLang="zh-CN" sz="1600" i="1">
                              <a:latin typeface="Cambria Math" panose="02040503050406030204" pitchFamily="18" charset="0"/>
                            </a:rPr>
                          </m:ctrlPr>
                        </m:naryPr>
                        <m:sub>
                          <m:r>
                            <a:rPr lang="en-US" altLang="zh-CN" sz="1600" i="1">
                              <a:latin typeface="Cambria Math" panose="02040503050406030204" pitchFamily="18" charset="0"/>
                            </a:rPr>
                            <m:t>0</m:t>
                          </m:r>
                        </m:sub>
                        <m:sup>
                          <m:r>
                            <a:rPr lang="en-US" altLang="zh-CN" sz="1600" i="1">
                              <a:latin typeface="Cambria Math" panose="02040503050406030204" pitchFamily="18" charset="0"/>
                            </a:rPr>
                            <m:t>𝑎</m:t>
                          </m:r>
                        </m:sup>
                        <m:e>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sub>
                          </m:sSub>
                          <m:f>
                            <m:f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𝜌</m:t>
                              </m:r>
                            </m:num>
                            <m:den>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𝑎</m:t>
                              </m:r>
                            </m:den>
                          </m:f>
                          <m:r>
                            <a:rPr lang="en-US" altLang="zh-CN" sz="1600" i="1" kern="10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i="1">
                              <a:latin typeface="Cambria Math" panose="02040503050406030204" pitchFamily="18" charset="0"/>
                            </a:rPr>
                            <m:t>2</m:t>
                          </m:r>
                          <m:r>
                            <m:rPr>
                              <m:sty m:val="p"/>
                            </m:rPr>
                            <a:rPr lang="en-US" altLang="zh-CN" sz="1600" i="0">
                              <a:latin typeface="Cambria Math" panose="02040503050406030204" pitchFamily="18" charset="0"/>
                            </a:rPr>
                            <m:t>π</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𝜌</m:t>
                          </m:r>
                          <m:r>
                            <m:rPr>
                              <m:sty m:val="p"/>
                            </m:rPr>
                            <a:rPr lang="en-US" altLang="zh-CN" sz="1600" i="1">
                              <a:latin typeface="Cambria Math" panose="02040503050406030204" pitchFamily="18" charset="0"/>
                            </a:rPr>
                            <m:t>d</m:t>
                          </m:r>
                          <m:r>
                            <a:rPr lang="en-US" altLang="zh-CN" sz="1600" i="1">
                              <a:latin typeface="Cambria Math" panose="02040503050406030204" pitchFamily="18" charset="0"/>
                            </a:rPr>
                            <m:t>𝜌</m:t>
                          </m:r>
                        </m:e>
                      </m:nary>
                      <m:r>
                        <a:rPr lang="en-US" altLang="zh-CN" sz="1600" i="1">
                          <a:latin typeface="Cambria Math" panose="02040503050406030204" pitchFamily="18" charset="0"/>
                        </a:rPr>
                        <m:t>=</m:t>
                      </m:r>
                      <m:f>
                        <m:fPr>
                          <m:ctrlPr>
                            <a:rPr lang="zh-CN" altLang="zh-CN" sz="1600" i="1">
                              <a:latin typeface="Cambria Math" panose="02040503050406030204" pitchFamily="18" charset="0"/>
                            </a:rPr>
                          </m:ctrlPr>
                        </m:fPr>
                        <m:num>
                          <m:r>
                            <a:rPr lang="en-US" altLang="zh-CN" sz="1600" i="1">
                              <a:latin typeface="Cambria Math" panose="02040503050406030204" pitchFamily="18" charset="0"/>
                            </a:rPr>
                            <m:t>2</m:t>
                          </m:r>
                          <m:r>
                            <m:rPr>
                              <m:sty m:val="p"/>
                            </m:rPr>
                            <a:rPr lang="en-US" altLang="zh-CN" sz="1600" i="0">
                              <a:latin typeface="Cambria Math" panose="02040503050406030204" pitchFamily="18" charset="0"/>
                            </a:rPr>
                            <m:t>π</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𝐽</m:t>
                              </m:r>
                            </m:e>
                            <m:sub>
                              <m:r>
                                <a:rPr lang="en-US" altLang="zh-CN" sz="1600" i="1">
                                  <a:latin typeface="Cambria Math" panose="02040503050406030204" pitchFamily="18" charset="0"/>
                                </a:rPr>
                                <m:t>0</m:t>
                              </m:r>
                            </m:sub>
                          </m:sSub>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𝑎</m:t>
                              </m:r>
                            </m:e>
                            <m:sup>
                              <m:r>
                                <a:rPr lang="en-US" altLang="zh-CN" sz="1600" i="1">
                                  <a:latin typeface="Cambria Math" panose="02040503050406030204" pitchFamily="18" charset="0"/>
                                </a:rPr>
                                <m:t>2</m:t>
                              </m:r>
                            </m:sup>
                          </m:sSup>
                        </m:num>
                        <m:den>
                          <m:r>
                            <a:rPr lang="en-US" altLang="zh-CN" sz="1600" i="1">
                              <a:latin typeface="Cambria Math" panose="02040503050406030204" pitchFamily="18" charset="0"/>
                            </a:rPr>
                            <m:t>3</m:t>
                          </m:r>
                        </m:den>
                      </m:f>
                    </m:oMath>
                    <m:oMath xmlns:m="http://schemas.openxmlformats.org/officeDocument/2006/math">
                      <m:r>
                        <a:rPr lang="en-US" altLang="zh-CN" sz="1600" i="1">
                          <a:latin typeface="Cambria Math" panose="02040503050406030204" pitchFamily="18" charset="0"/>
                        </a:rPr>
                        <m:t>𝑯</m:t>
                      </m:r>
                      <m:r>
                        <a:rPr lang="en-US" altLang="zh-CN" sz="1600" i="1">
                          <a:latin typeface="Cambria Math" panose="02040503050406030204" pitchFamily="18" charset="0"/>
                        </a:rPr>
                        <m:t>=</m:t>
                      </m:r>
                      <m:f>
                        <m:fPr>
                          <m:ctrlPr>
                            <a:rPr lang="zh-CN" altLang="zh-CN" sz="1600" i="1">
                              <a:latin typeface="Cambria Math" panose="02040503050406030204" pitchFamily="18" charset="0"/>
                            </a:rPr>
                          </m:ctrlPr>
                        </m:fPr>
                        <m:num>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𝐽</m:t>
                              </m:r>
                            </m:e>
                            <m:sub>
                              <m:r>
                                <a:rPr lang="en-US" altLang="zh-CN" sz="1600" i="1">
                                  <a:latin typeface="Cambria Math" panose="02040503050406030204" pitchFamily="18" charset="0"/>
                                </a:rPr>
                                <m:t>0</m:t>
                              </m:r>
                            </m:sub>
                          </m:sSub>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𝑎</m:t>
                              </m:r>
                            </m:e>
                            <m:sup>
                              <m:r>
                                <a:rPr lang="en-US" altLang="zh-CN" sz="1600" i="1">
                                  <a:latin typeface="Cambria Math" panose="02040503050406030204" pitchFamily="18" charset="0"/>
                                </a:rPr>
                                <m:t>2</m:t>
                              </m:r>
                            </m:sup>
                          </m:sSup>
                        </m:num>
                        <m:den>
                          <m:r>
                            <a:rPr lang="en-US" altLang="zh-CN" sz="1600" i="1">
                              <a:latin typeface="Cambria Math" panose="02040503050406030204" pitchFamily="18" charset="0"/>
                            </a:rPr>
                            <m:t>3</m:t>
                          </m:r>
                          <m:r>
                            <a:rPr lang="en-US" altLang="zh-CN" sz="1600" i="1">
                              <a:latin typeface="Cambria Math" panose="02040503050406030204" pitchFamily="18" charset="0"/>
                            </a:rPr>
                            <m:t>𝜌</m:t>
                          </m:r>
                        </m:den>
                      </m:f>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𝒆</m:t>
                          </m:r>
                        </m:e>
                        <m:sub>
                          <m:r>
                            <a:rPr lang="en-US" altLang="zh-CN" sz="1600" i="1">
                              <a:latin typeface="Cambria Math" panose="02040503050406030204" pitchFamily="18" charset="0"/>
                            </a:rPr>
                            <m:t>𝝓</m:t>
                          </m:r>
                        </m:sub>
                      </m:sSub>
                    </m:oMath>
                  </m:oMathPara>
                </a14:m>
                <a:endParaRPr lang="zh-CN" altLang="zh-CN" sz="1600" i="1" dirty="0"/>
              </a:p>
              <a:p>
                <a:pPr indent="304800">
                  <a:spcAft>
                    <a:spcPts val="0"/>
                  </a:spcAft>
                </a:pP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304800">
                  <a:spcAft>
                    <a:spcPts val="0"/>
                  </a:spcAft>
                </a:pPr>
                <a:endParaRPr lang="zh-CN" altLang="zh-CN" sz="1600" i="1" dirty="0"/>
              </a:p>
              <a:p>
                <a:pPr indent="457200">
                  <a:lnSpc>
                    <a:spcPct val="150000"/>
                  </a:lnSpc>
                </a:pPr>
                <a:endParaRPr lang="en-US" altLang="zh-CN" sz="1600" b="1"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3198551E-44F1-42A7-BE60-267A29AC1CB1}"/>
                  </a:ext>
                </a:extLst>
              </p:cNvPr>
              <p:cNvSpPr txBox="1">
                <a:spLocks noRot="1" noChangeAspect="1" noMove="1" noResize="1" noEditPoints="1" noAdjustHandles="1" noChangeArrowheads="1" noChangeShapeType="1" noTextEdit="1"/>
              </p:cNvSpPr>
              <p:nvPr/>
            </p:nvSpPr>
            <p:spPr>
              <a:xfrm>
                <a:off x="527900" y="2656693"/>
                <a:ext cx="7956222" cy="2178032"/>
              </a:xfrm>
              <a:prstGeom prst="rect">
                <a:avLst/>
              </a:prstGeom>
              <a:blipFill>
                <a:blip r:embed="rId4"/>
                <a:stretch>
                  <a:fillRect t="-112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4AB9BD6B-B29C-45BF-8900-898750086860}"/>
                  </a:ext>
                </a:extLst>
              </p:cNvPr>
              <p:cNvSpPr txBox="1"/>
              <p:nvPr/>
            </p:nvSpPr>
            <p:spPr>
              <a:xfrm>
                <a:off x="593888" y="4102948"/>
                <a:ext cx="7956223" cy="1927835"/>
              </a:xfrm>
              <a:prstGeom prst="rect">
                <a:avLst/>
              </a:prstGeom>
              <a:noFill/>
            </p:spPr>
            <p:txBody>
              <a:bodyPr wrap="square" rtlCol="0">
                <a:spAutoFit/>
              </a:bodyPr>
              <a:lstStyle/>
              <a:p>
                <a:pPr indent="304800">
                  <a:lnSpc>
                    <a:spcPct val="150000"/>
                  </a:lnSpc>
                  <a:spcAft>
                    <a:spcPts val="0"/>
                  </a:spcAft>
                </a:pPr>
                <a:r>
                  <a:rPr lang="zh-CN" altLang="en-US" sz="1600" b="1" kern="100" dirty="0">
                    <a:cs typeface="Times New Roman" panose="02020603050405020304" pitchFamily="18" charset="0"/>
                  </a:rPr>
                  <a:t>结论：</a:t>
                </a:r>
                <a:r>
                  <a:rPr lang="en-US" altLang="zh-CN" sz="1600" b="1" kern="100" dirty="0">
                    <a:cs typeface="Times New Roman" panose="02020603050405020304" pitchFamily="18" charset="0"/>
                  </a:rPr>
                  <a:t> </a:t>
                </a:r>
              </a:p>
              <a:p>
                <a:pPr indent="3048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本题中的长直导体内外的磁场强度</a:t>
                </a:r>
                <a14:m>
                  <m:oMath xmlns:m="http://schemas.openxmlformats.org/officeDocument/2006/math">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𝑯</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大小并不相同，需要分不同情况讨论；</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3048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根据右手螺旋法则易得本题中的长直导体内外的磁场强度</a:t>
                </a:r>
                <a14:m>
                  <m:oMath xmlns:m="http://schemas.openxmlformats.org/officeDocument/2006/math">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𝑯</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方向是相同的，均沿圆环回路的切线方向，即</a:t>
                </a:r>
                <a14:m>
                  <m:oMath xmlns:m="http://schemas.openxmlformats.org/officeDocument/2006/math">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𝝓</m:t>
                        </m:r>
                      </m:sub>
                    </m:sSub>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方向。</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lnSpc>
                    <a:spcPct val="150000"/>
                  </a:lnSpc>
                </a:pPr>
                <a:endParaRPr lang="en-US" altLang="zh-CN" sz="1600" b="1"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9" name="文本框 8">
                <a:extLst>
                  <a:ext uri="{FF2B5EF4-FFF2-40B4-BE49-F238E27FC236}">
                    <a16:creationId xmlns:a16="http://schemas.microsoft.com/office/drawing/2014/main" id="{4AB9BD6B-B29C-45BF-8900-898750086860}"/>
                  </a:ext>
                </a:extLst>
              </p:cNvPr>
              <p:cNvSpPr txBox="1">
                <a:spLocks noRot="1" noChangeAspect="1" noMove="1" noResize="1" noEditPoints="1" noAdjustHandles="1" noChangeArrowheads="1" noChangeShapeType="1" noTextEdit="1"/>
              </p:cNvSpPr>
              <p:nvPr/>
            </p:nvSpPr>
            <p:spPr>
              <a:xfrm>
                <a:off x="593888" y="4102948"/>
                <a:ext cx="7956223" cy="1927835"/>
              </a:xfrm>
              <a:prstGeom prst="rect">
                <a:avLst/>
              </a:prstGeom>
              <a:blipFill>
                <a:blip r:embed="rId5"/>
                <a:stretch>
                  <a:fillRect l="-383"/>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79C82826-7AF6-44A7-BDE9-C9D72E969DFD}"/>
              </a:ext>
            </a:extLst>
          </p:cNvPr>
          <p:cNvSpPr/>
          <p:nvPr/>
        </p:nvSpPr>
        <p:spPr>
          <a:xfrm>
            <a:off x="7141025" y="3904479"/>
            <a:ext cx="723275" cy="307777"/>
          </a:xfrm>
          <a:prstGeom prst="rect">
            <a:avLst/>
          </a:prstGeom>
        </p:spPr>
        <p:txBody>
          <a:bodyPr wrap="square">
            <a:spAutoFit/>
          </a:bodyPr>
          <a:lstStyle/>
          <a:p>
            <a:r>
              <a:rPr lang="zh-CN" altLang="zh-CN" sz="14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1400" dirty="0">
                <a:latin typeface="Times New Roman" panose="02020603050405020304" pitchFamily="18" charset="0"/>
                <a:ea typeface="宋体" panose="02010600030101010101" pitchFamily="2" charset="-122"/>
              </a:rPr>
              <a:t>3-2</a:t>
            </a:r>
            <a:endParaRPr lang="zh-CN" altLang="en-US" sz="1400" dirty="0"/>
          </a:p>
        </p:txBody>
      </p:sp>
      <p:grpSp>
        <p:nvGrpSpPr>
          <p:cNvPr id="15" name="组合 14">
            <a:extLst>
              <a:ext uri="{FF2B5EF4-FFF2-40B4-BE49-F238E27FC236}">
                <a16:creationId xmlns:a16="http://schemas.microsoft.com/office/drawing/2014/main" id="{600C764E-5985-43CA-8826-E41F0C385A43}"/>
              </a:ext>
            </a:extLst>
          </p:cNvPr>
          <p:cNvGrpSpPr/>
          <p:nvPr/>
        </p:nvGrpSpPr>
        <p:grpSpPr>
          <a:xfrm>
            <a:off x="6549831" y="2134818"/>
            <a:ext cx="1848444" cy="1812200"/>
            <a:chOff x="6549831" y="2134818"/>
            <a:chExt cx="1848444" cy="1812200"/>
          </a:xfrm>
        </p:grpSpPr>
        <p:grpSp>
          <p:nvGrpSpPr>
            <p:cNvPr id="8" name="组合 7">
              <a:extLst>
                <a:ext uri="{FF2B5EF4-FFF2-40B4-BE49-F238E27FC236}">
                  <a16:creationId xmlns:a16="http://schemas.microsoft.com/office/drawing/2014/main" id="{6F10DC0C-AD5F-4D31-90A3-BBAFCBA0493E}"/>
                </a:ext>
              </a:extLst>
            </p:cNvPr>
            <p:cNvGrpSpPr/>
            <p:nvPr/>
          </p:nvGrpSpPr>
          <p:grpSpPr>
            <a:xfrm>
              <a:off x="6549831" y="2134818"/>
              <a:ext cx="1848444" cy="1812200"/>
              <a:chOff x="6549831" y="2107989"/>
              <a:chExt cx="1848444" cy="1812200"/>
            </a:xfrm>
          </p:grpSpPr>
          <p:pic>
            <p:nvPicPr>
              <p:cNvPr id="7" name="图片 6">
                <a:extLst>
                  <a:ext uri="{FF2B5EF4-FFF2-40B4-BE49-F238E27FC236}">
                    <a16:creationId xmlns:a16="http://schemas.microsoft.com/office/drawing/2014/main" id="{1603B0A7-09D1-4A79-8C5F-8D5DB06B51C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49831" y="2107989"/>
                <a:ext cx="1848444" cy="1812200"/>
              </a:xfrm>
              <a:prstGeom prst="rect">
                <a:avLst/>
              </a:prstGeom>
            </p:spPr>
          </p:pic>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F7C2F9A5-ED49-49B9-9227-F589F418F2A1}"/>
                      </a:ext>
                    </a:extLst>
                  </p:cNvPr>
                  <p:cNvSpPr txBox="1"/>
                  <p:nvPr/>
                </p:nvSpPr>
                <p:spPr>
                  <a:xfrm>
                    <a:off x="7602531" y="2679353"/>
                    <a:ext cx="2617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𝑎</m:t>
                          </m:r>
                        </m:oMath>
                      </m:oMathPara>
                    </a14:m>
                    <a:endParaRPr lang="zh-CN" altLang="en-US" dirty="0"/>
                  </a:p>
                </p:txBody>
              </p:sp>
            </mc:Choice>
            <mc:Fallback xmlns="">
              <p:sp>
                <p:nvSpPr>
                  <p:cNvPr id="12" name="文本框 11">
                    <a:extLst>
                      <a:ext uri="{FF2B5EF4-FFF2-40B4-BE49-F238E27FC236}">
                        <a16:creationId xmlns:a16="http://schemas.microsoft.com/office/drawing/2014/main" id="{F7C2F9A5-ED49-49B9-9227-F589F418F2A1}"/>
                      </a:ext>
                    </a:extLst>
                  </p:cNvPr>
                  <p:cNvSpPr txBox="1">
                    <a:spLocks noRot="1" noChangeAspect="1" noMove="1" noResize="1" noEditPoints="1" noAdjustHandles="1" noChangeArrowheads="1" noChangeShapeType="1" noTextEdit="1"/>
                  </p:cNvSpPr>
                  <p:nvPr/>
                </p:nvSpPr>
                <p:spPr>
                  <a:xfrm>
                    <a:off x="7602531" y="2679353"/>
                    <a:ext cx="261769" cy="369332"/>
                  </a:xfrm>
                  <a:prstGeom prst="rect">
                    <a:avLst/>
                  </a:prstGeom>
                  <a:blipFill>
                    <a:blip r:embed="rId7"/>
                    <a:stretch>
                      <a:fillRect r="-69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04BE011D-8014-41BE-BDDB-56C594E0FE56}"/>
                      </a:ext>
                    </a:extLst>
                  </p:cNvPr>
                  <p:cNvSpPr txBox="1"/>
                  <p:nvPr/>
                </p:nvSpPr>
                <p:spPr>
                  <a:xfrm>
                    <a:off x="7573922" y="3431487"/>
                    <a:ext cx="2617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i="1" dirty="0" smtClean="0">
                              <a:latin typeface="Cambria Math" panose="02040503050406030204" pitchFamily="18" charset="0"/>
                            </a:rPr>
                            <m:t>𝜌</m:t>
                          </m:r>
                        </m:oMath>
                      </m:oMathPara>
                    </a14:m>
                    <a:endParaRPr lang="zh-CN" altLang="en-US" dirty="0"/>
                  </a:p>
                </p:txBody>
              </p:sp>
            </mc:Choice>
            <mc:Fallback xmlns="">
              <p:sp>
                <p:nvSpPr>
                  <p:cNvPr id="13" name="文本框 12">
                    <a:extLst>
                      <a:ext uri="{FF2B5EF4-FFF2-40B4-BE49-F238E27FC236}">
                        <a16:creationId xmlns:a16="http://schemas.microsoft.com/office/drawing/2014/main" id="{04BE011D-8014-41BE-BDDB-56C594E0FE56}"/>
                      </a:ext>
                    </a:extLst>
                  </p:cNvPr>
                  <p:cNvSpPr txBox="1">
                    <a:spLocks noRot="1" noChangeAspect="1" noMove="1" noResize="1" noEditPoints="1" noAdjustHandles="1" noChangeArrowheads="1" noChangeShapeType="1" noTextEdit="1"/>
                  </p:cNvSpPr>
                  <p:nvPr/>
                </p:nvSpPr>
                <p:spPr>
                  <a:xfrm>
                    <a:off x="7573922" y="3431487"/>
                    <a:ext cx="261769" cy="369332"/>
                  </a:xfrm>
                  <a:prstGeom prst="rect">
                    <a:avLst/>
                  </a:prstGeom>
                  <a:blipFill>
                    <a:blip r:embed="rId8"/>
                    <a:stretch>
                      <a:fillRect r="-16279" b="-9836"/>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5B94F320-BEBB-4D9A-8647-94EB73873D16}"/>
                    </a:ext>
                  </a:extLst>
                </p:cNvPr>
                <p:cNvSpPr txBox="1"/>
                <p:nvPr/>
              </p:nvSpPr>
              <p:spPr>
                <a:xfrm>
                  <a:off x="8048545" y="3458316"/>
                  <a:ext cx="26176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i="1" dirty="0">
                            <a:latin typeface="Cambria Math" panose="02040503050406030204" pitchFamily="18" charset="0"/>
                          </a:rPr>
                          <m:t>𝑙</m:t>
                        </m:r>
                      </m:oMath>
                    </m:oMathPara>
                  </a14:m>
                  <a:endParaRPr lang="zh-CN" altLang="en-US" sz="1400" i="1" dirty="0"/>
                </a:p>
              </p:txBody>
            </p:sp>
          </mc:Choice>
          <mc:Fallback xmlns="">
            <p:sp>
              <p:nvSpPr>
                <p:cNvPr id="14" name="文本框 13">
                  <a:extLst>
                    <a:ext uri="{FF2B5EF4-FFF2-40B4-BE49-F238E27FC236}">
                      <a16:creationId xmlns:a16="http://schemas.microsoft.com/office/drawing/2014/main" id="{5B94F320-BEBB-4D9A-8647-94EB73873D16}"/>
                    </a:ext>
                  </a:extLst>
                </p:cNvPr>
                <p:cNvSpPr txBox="1">
                  <a:spLocks noRot="1" noChangeAspect="1" noMove="1" noResize="1" noEditPoints="1" noAdjustHandles="1" noChangeArrowheads="1" noChangeShapeType="1" noTextEdit="1"/>
                </p:cNvSpPr>
                <p:nvPr/>
              </p:nvSpPr>
              <p:spPr>
                <a:xfrm>
                  <a:off x="8048545" y="3458316"/>
                  <a:ext cx="261769" cy="307777"/>
                </a:xfrm>
                <a:prstGeom prst="rect">
                  <a:avLst/>
                </a:prstGeom>
                <a:blipFill>
                  <a:blip r:embed="rId9"/>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6678326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三、电磁辐射</a:t>
            </a:r>
          </a:p>
        </p:txBody>
      </p:sp>
      <p:sp>
        <p:nvSpPr>
          <p:cNvPr id="4" name="文本框 3">
            <a:extLst>
              <a:ext uri="{FF2B5EF4-FFF2-40B4-BE49-F238E27FC236}">
                <a16:creationId xmlns:a16="http://schemas.microsoft.com/office/drawing/2014/main" id="{F75FB7F1-7F3F-40BC-BC07-BC5A572A635A}"/>
              </a:ext>
            </a:extLst>
          </p:cNvPr>
          <p:cNvSpPr txBox="1"/>
          <p:nvPr/>
        </p:nvSpPr>
        <p:spPr>
          <a:xfrm>
            <a:off x="968490" y="1002052"/>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rPr>
              <a:t>（二）例题分析</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7AF114-7D8C-4438-A65E-37761FF94922}"/>
                  </a:ext>
                </a:extLst>
              </p:cNvPr>
              <p:cNvSpPr txBox="1"/>
              <p:nvPr/>
            </p:nvSpPr>
            <p:spPr>
              <a:xfrm>
                <a:off x="593888" y="1564707"/>
                <a:ext cx="7956223" cy="3728585"/>
              </a:xfrm>
              <a:prstGeom prst="rect">
                <a:avLst/>
              </a:prstGeom>
              <a:noFill/>
            </p:spPr>
            <p:txBody>
              <a:bodyPr wrap="square" rtlCol="0">
                <a:spAutoFit/>
              </a:bodyPr>
              <a:lstStyle/>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3</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）讨论</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单元偶极子辐射近区的场量如何表示呢？能量是如何流动的？</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en-US" sz="1400" b="1" kern="100" dirty="0">
                    <a:cs typeface="Times New Roman" panose="02020603050405020304" pitchFamily="18" charset="0"/>
                  </a:rPr>
                  <a:t>答</a:t>
                </a:r>
                <a:r>
                  <a:rPr lang="zh-CN" altLang="en-US" sz="1400"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在单元偶极子激发的电磁场中，</a:t>
                </a:r>
                <a14:m>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𝑟</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𝜆</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的区域称为近区（近区常称为似稳区）。在近区，各场量可近似地以下面公式表示</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spcAft>
                    <a:spcPts val="0"/>
                  </a:spcAft>
                </a:pPr>
                <a14:m>
                  <m:oMathPara xmlns:m="http://schemas.openxmlformats.org/officeDocument/2006/math">
                    <m:oMathParaPr>
                      <m:jc m:val="centerGroup"/>
                    </m:oMathParaPr>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𝐻</m:t>
                              </m:r>
                            </m:e>
                          </m:acc>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𝑟</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𝐻</m:t>
                              </m:r>
                            </m:e>
                          </m:acc>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𝜃</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𝐸</m:t>
                              </m:r>
                            </m:e>
                          </m:acc>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𝜃</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oMath>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𝐻</m:t>
                              </m:r>
                            </m:e>
                          </m:acc>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𝜙</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𝐼</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Δ</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𝑙</m:t>
                          </m:r>
                          <m:func>
                            <m:func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sin</m:t>
                              </m:r>
                            </m:fName>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𝜃</m:t>
                              </m:r>
                            </m:e>
                          </m:func>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4</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π</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𝑟</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den>
                      </m:f>
                    </m:oMath>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𝐸</m:t>
                              </m:r>
                            </m:e>
                          </m:acc>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𝑟</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acc>
                            <m:accPr>
                              <m: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𝑝</m:t>
                              </m:r>
                            </m:e>
                          </m:acc>
                          <m:func>
                            <m:func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cos</m:t>
                              </m:r>
                            </m:fName>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𝜃</m:t>
                              </m:r>
                            </m:e>
                          </m:func>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4</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π</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𝜀</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𝑟</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3</m:t>
                              </m:r>
                            </m:sup>
                          </m:sSup>
                        </m:den>
                      </m:f>
                    </m:oMath>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𝐸</m:t>
                              </m:r>
                            </m:e>
                          </m:acc>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𝜃</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acc>
                            <m:accPr>
                              <m: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𝑝</m:t>
                              </m:r>
                            </m:e>
                          </m:acc>
                          <m:func>
                            <m:func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sin</m:t>
                              </m:r>
                            </m:fName>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𝜃</m:t>
                              </m:r>
                            </m:e>
                          </m:func>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4</m:t>
                          </m:r>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π</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𝜀</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0</m:t>
                              </m:r>
                            </m:sub>
                          </m:sSub>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𝑟</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3</m:t>
                              </m:r>
                            </m:sup>
                          </m:sSup>
                        </m:den>
                      </m:f>
                    </m:oMath>
                  </m:oMathPara>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式中</a:t>
                </a:r>
                <a14:m>
                  <m:oMath xmlns:m="http://schemas.openxmlformats.org/officeDocument/2006/math">
                    <m:acc>
                      <m:accPr>
                        <m: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𝑝</m:t>
                        </m:r>
                      </m:e>
                    </m:acc>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acc>
                          <m:accPr>
                            <m: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𝐼</m:t>
                            </m:r>
                          </m:e>
                        </m:acc>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Δ</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𝑙</m:t>
                        </m:r>
                      </m:num>
                      <m:den>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j</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𝜔</m:t>
                        </m:r>
                      </m:den>
                    </m:f>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。从能量关系看，电场滞后于磁场</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90°</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相位角，故复坡印亭矢量的实部为零，只有虚部。这表明，在近区内只有电能与磁能的交换和振荡，似乎不能通过近区向外辐射电磁能量。</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5B7AF114-7D8C-4438-A65E-37761FF94922}"/>
                  </a:ext>
                </a:extLst>
              </p:cNvPr>
              <p:cNvSpPr txBox="1">
                <a:spLocks noRot="1" noChangeAspect="1" noMove="1" noResize="1" noEditPoints="1" noAdjustHandles="1" noChangeArrowheads="1" noChangeShapeType="1" noTextEdit="1"/>
              </p:cNvSpPr>
              <p:nvPr/>
            </p:nvSpPr>
            <p:spPr>
              <a:xfrm>
                <a:off x="593888" y="1564707"/>
                <a:ext cx="7956223" cy="3728585"/>
              </a:xfrm>
              <a:prstGeom prst="rect">
                <a:avLst/>
              </a:prstGeom>
              <a:blipFill>
                <a:blip r:embed="rId3"/>
                <a:stretch>
                  <a:fillRect l="-230" b="-491"/>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60</a:t>
            </a:fld>
            <a:endParaRPr lang="zh-CN" dirty="0"/>
          </a:p>
        </p:txBody>
      </p:sp>
    </p:spTree>
    <p:extLst>
      <p:ext uri="{BB962C8B-B14F-4D97-AF65-F5344CB8AC3E}">
        <p14:creationId xmlns:p14="http://schemas.microsoft.com/office/powerpoint/2010/main" val="31930393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三、电磁辐射</a:t>
            </a:r>
          </a:p>
        </p:txBody>
      </p:sp>
      <p:sp>
        <p:nvSpPr>
          <p:cNvPr id="4" name="文本框 3">
            <a:extLst>
              <a:ext uri="{FF2B5EF4-FFF2-40B4-BE49-F238E27FC236}">
                <a16:creationId xmlns:a16="http://schemas.microsoft.com/office/drawing/2014/main" id="{F75FB7F1-7F3F-40BC-BC07-BC5A572A635A}"/>
              </a:ext>
            </a:extLst>
          </p:cNvPr>
          <p:cNvSpPr txBox="1"/>
          <p:nvPr/>
        </p:nvSpPr>
        <p:spPr>
          <a:xfrm>
            <a:off x="968490" y="1002052"/>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rPr>
              <a:t>（三）小结</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7AF114-7D8C-4438-A65E-37761FF94922}"/>
                  </a:ext>
                </a:extLst>
              </p:cNvPr>
              <p:cNvSpPr txBox="1"/>
              <p:nvPr/>
            </p:nvSpPr>
            <p:spPr>
              <a:xfrm>
                <a:off x="593888" y="1589892"/>
                <a:ext cx="7956223" cy="4435958"/>
              </a:xfrm>
              <a:prstGeom prst="rect">
                <a:avLst/>
              </a:prstGeom>
              <a:noFill/>
            </p:spPr>
            <p:txBody>
              <a:bodyPr wrap="square" rtlCol="0">
                <a:spAutoFit/>
              </a:bodyPr>
              <a:lstStyle/>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单元偶极子辐射是一种最简单同时又是最重要的辐射形式。它的辐射场的特点是：</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𝑬</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𝑯</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都与传播方向垂直，而且</a:t>
                </a:r>
                <a14:m>
                  <m:oMath xmlns:m="http://schemas.openxmlformats.org/officeDocument/2006/math">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𝑬</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与</a:t>
                </a:r>
                <a14:m>
                  <m:oMath xmlns:m="http://schemas.openxmlformats.org/officeDocument/2006/math">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𝑯</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彼此垂直，为横电磁波；</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𝑬</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及</a:t>
                </a:r>
                <a14:m>
                  <m:oMath xmlns:m="http://schemas.openxmlformats.org/officeDocument/2006/math">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𝑯</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都与</a:t>
                </a:r>
                <a14:m>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𝑟</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的一次方成正比，所以</a:t>
                </a:r>
                <a14:m>
                  <m:oMath xmlns:m="http://schemas.openxmlformats.org/officeDocument/2006/math">
                    <m:r>
                      <a:rPr lang="en-US" altLang="zh-CN" sz="1400" b="1" i="1" kern="100">
                        <a:latin typeface="Cambria Math" panose="02040503050406030204" pitchFamily="18" charset="0"/>
                        <a:ea typeface="宋体" panose="02010600030101010101" pitchFamily="2" charset="-122"/>
                        <a:cs typeface="Times New Roman" panose="02020603050405020304" pitchFamily="18" charset="0"/>
                      </a:rPr>
                      <m:t>𝑺</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1</m:t>
                        </m:r>
                      </m:num>
                      <m:den>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𝑟</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den>
                    </m:f>
                    <m:r>
                      <a:rPr lang="zh-CN" altLang="en-US" sz="1400" i="1" kern="100">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辐射的总功率与包围单元偶极子的球面半径</a:t>
                </a:r>
                <a14:m>
                  <m:oMath xmlns:m="http://schemas.openxmlformats.org/officeDocument/2006/math">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𝑟</m:t>
                    </m:r>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无关，</a:t>
                </a:r>
                <a:r>
                  <a:rPr lang="zh-CN" altLang="en-US" sz="1400" kern="100" dirty="0">
                    <a:latin typeface="Times New Roman" panose="02020603050405020304" pitchFamily="18" charset="0"/>
                    <a:ea typeface="宋体" panose="02010600030101010101" pitchFamily="2" charset="-122"/>
                    <a:cs typeface="Times New Roman" panose="02020603050405020304" pitchFamily="18" charset="0"/>
                  </a:rPr>
                  <a:t>穿过以波源为中心任一平面向外辐射的电磁功率是相同的，</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说明这部分电磁能量</a:t>
                </a:r>
                <a:r>
                  <a:rPr lang="zh-CN" altLang="en-US" sz="1400" kern="100" dirty="0">
                    <a:latin typeface="Times New Roman" panose="02020603050405020304" pitchFamily="18" charset="0"/>
                    <a:ea typeface="宋体" panose="02010600030101010101" pitchFamily="2" charset="-122"/>
                    <a:cs typeface="Times New Roman" panose="02020603050405020304" pitchFamily="18" charset="0"/>
                  </a:rPr>
                  <a:t>没有在空间中滞留，</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确实脱离了激发源而辐射出去了。辐射具有明显的方向性</a:t>
                </a:r>
                <a:r>
                  <a:rPr lang="zh-CN" altLang="en-US" sz="14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偶极子轴线方向上没有辐射，在赤道平面上辐射最强。辐射功率正比于频率的平方，频率升高，辐射功率迅速增加。另一方面，由辐射电阻</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gn="ctr">
                  <a:spcAft>
                    <a:spcPts val="0"/>
                  </a:spcAft>
                </a:pPr>
                <a14:m>
                  <m:oMathPara xmlns:m="http://schemas.openxmlformats.org/officeDocument/2006/math">
                    <m:oMathParaPr>
                      <m:jc m:val="centerGroup"/>
                    </m:oMathParaPr>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𝑅</m:t>
                          </m:r>
                        </m:e>
                        <m:sub>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e</m:t>
                          </m:r>
                        </m:sub>
                      </m:s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=80</m:t>
                      </m:r>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π</m:t>
                          </m:r>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𝑙</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𝜆</m:t>
                                  </m:r>
                                </m:den>
                              </m:f>
                            </m:e>
                          </m:d>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oMath>
                  </m:oMathPara>
                </a14:m>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可见单元偶极子的辐射能力与</a:t>
                </a:r>
                <a14:m>
                  <m:oMath xmlns:m="http://schemas.openxmlformats.org/officeDocument/2006/math">
                    <m:sSup>
                      <m:sSup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𝑙</m:t>
                                </m:r>
                              </m:num>
                              <m:den>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𝜆</m:t>
                                </m:r>
                              </m:den>
                            </m:f>
                          </m:e>
                        </m:d>
                      </m:e>
                      <m:sup>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2</m:t>
                        </m:r>
                      </m:sup>
                    </m:sSup>
                  </m:oMath>
                </a14:m>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正比。要提高辐射能力，必须使天线的长度增大到与波长同数量级，但这时的天线已不能用单元偶极子来表示。如半波天线可以看作是多个单元偶极子的组合。单元偶极子激发的电磁场满足叠加原理，而半波天线的辐射场可由它的叠加来求得。</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5B7AF114-7D8C-4438-A65E-37761FF94922}"/>
                  </a:ext>
                </a:extLst>
              </p:cNvPr>
              <p:cNvSpPr txBox="1">
                <a:spLocks noRot="1" noChangeAspect="1" noMove="1" noResize="1" noEditPoints="1" noAdjustHandles="1" noChangeArrowheads="1" noChangeShapeType="1" noTextEdit="1"/>
              </p:cNvSpPr>
              <p:nvPr/>
            </p:nvSpPr>
            <p:spPr>
              <a:xfrm>
                <a:off x="593888" y="1589892"/>
                <a:ext cx="7956223" cy="4435958"/>
              </a:xfrm>
              <a:prstGeom prst="rect">
                <a:avLst/>
              </a:prstGeom>
              <a:blipFill>
                <a:blip r:embed="rId3"/>
                <a:stretch>
                  <a:fillRect l="-230"/>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61</a:t>
            </a:fld>
            <a:endParaRPr lang="zh-CN" dirty="0"/>
          </a:p>
        </p:txBody>
      </p:sp>
    </p:spTree>
    <p:extLst>
      <p:ext uri="{BB962C8B-B14F-4D97-AF65-F5344CB8AC3E}">
        <p14:creationId xmlns:p14="http://schemas.microsoft.com/office/powerpoint/2010/main" val="35772928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参考书目</a:t>
            </a:r>
          </a:p>
        </p:txBody>
      </p:sp>
      <p:sp>
        <p:nvSpPr>
          <p:cNvPr id="5" name="文本框 4">
            <a:extLst>
              <a:ext uri="{FF2B5EF4-FFF2-40B4-BE49-F238E27FC236}">
                <a16:creationId xmlns:a16="http://schemas.microsoft.com/office/drawing/2014/main" id="{5B7AF114-7D8C-4438-A65E-37761FF94922}"/>
              </a:ext>
            </a:extLst>
          </p:cNvPr>
          <p:cNvSpPr txBox="1"/>
          <p:nvPr/>
        </p:nvSpPr>
        <p:spPr>
          <a:xfrm>
            <a:off x="527900" y="1309688"/>
            <a:ext cx="7956223" cy="2536400"/>
          </a:xfrm>
          <a:prstGeom prst="rect">
            <a:avLst/>
          </a:prstGeom>
          <a:noFill/>
        </p:spPr>
        <p:txBody>
          <a:bodyPr wrap="square" rtlCol="0">
            <a:spAutoFit/>
          </a:bodyPr>
          <a:lstStyle/>
          <a:p>
            <a:pPr indent="304800" algn="just">
              <a:lnSpc>
                <a:spcPct val="150000"/>
              </a:lnSpc>
              <a:spcAft>
                <a:spcPts val="0"/>
              </a:spcAft>
            </a:pP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[1] </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冯慈璋，马西奎主编</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工程电磁场导论</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北京：高等教育出版社</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 2000.06. </a:t>
            </a:r>
          </a:p>
          <a:p>
            <a:pPr indent="304800" algn="just">
              <a:lnSpc>
                <a:spcPct val="150000"/>
              </a:lnSpc>
              <a:spcAft>
                <a:spcPts val="0"/>
              </a:spcAft>
            </a:pP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kern="100" dirty="0">
                <a:solidFill>
                  <a:srgbClr val="00893A"/>
                </a:solidFill>
                <a:latin typeface="等线" panose="02010600030101010101" pitchFamily="2" charset="-122"/>
                <a:ea typeface="等线" panose="02010600030101010101" pitchFamily="2" charset="-122"/>
                <a:cs typeface="Times New Roman" panose="02020603050405020304" pitchFamily="18" charset="0"/>
              </a:rPr>
              <a:t> </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马西奎等编著</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电磁场重点难点及典型题精解</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西安：西安交通大学出版社</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 2000.09.</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50000"/>
              </a:lnSpc>
              <a:spcAft>
                <a:spcPts val="0"/>
              </a:spcAft>
            </a:pP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[3]</a:t>
            </a: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王仲奕等编著</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《工程电磁场导论》习题详解</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西安：西安交通大学出版社</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 2001.06.</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50000"/>
              </a:lnSpc>
              <a:spcAft>
                <a:spcPts val="0"/>
              </a:spcAft>
            </a:pP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[4] </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张文灿，陈崇源编著</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新编工程电磁场题解</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武汉：华中科技大学出版社</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 2003.05.</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indent="457200">
              <a:lnSpc>
                <a:spcPct val="150000"/>
              </a:lnSpc>
              <a:spcAft>
                <a:spcPts val="0"/>
              </a:spcAft>
            </a:pP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62</a:t>
            </a:fld>
            <a:endParaRPr lang="zh-CN" dirty="0"/>
          </a:p>
        </p:txBody>
      </p:sp>
    </p:spTree>
    <p:extLst>
      <p:ext uri="{BB962C8B-B14F-4D97-AF65-F5344CB8AC3E}">
        <p14:creationId xmlns:p14="http://schemas.microsoft.com/office/powerpoint/2010/main" val="4122399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57346" name="图片 6"/>
          <p:cNvPicPr>
            <a:picLocks noChangeAspect="1" noChangeArrowheads="1"/>
          </p:cNvPicPr>
          <p:nvPr/>
        </p:nvPicPr>
        <p:blipFill>
          <a:blip r:embed="rId4" cstate="print">
            <a:grayscl/>
            <a:biLevel thresh="50000"/>
            <a:extLst>
              <a:ext uri="{28A0092B-C50C-407E-A947-70E740481C1C}">
                <a14:useLocalDpi xmlns:a14="http://schemas.microsoft.com/office/drawing/2010/main" val="0"/>
              </a:ext>
            </a:extLst>
          </a:blip>
          <a:srcRect t="77859" r="53864"/>
          <a:stretch>
            <a:fillRect/>
          </a:stretch>
        </p:blipFill>
        <p:spPr bwMode="auto">
          <a:xfrm>
            <a:off x="206375" y="152400"/>
            <a:ext cx="2517775"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文本框 11266"/>
          <p:cNvSpPr txBox="1"/>
          <p:nvPr/>
        </p:nvSpPr>
        <p:spPr>
          <a:xfrm>
            <a:off x="2178050" y="2651307"/>
            <a:ext cx="5330825" cy="1321525"/>
          </a:xfrm>
          <a:prstGeom prst="rect">
            <a:avLst/>
          </a:prstGeom>
          <a:noFill/>
          <a:ln w="9525">
            <a:noFill/>
            <a:miter/>
          </a:ln>
        </p:spPr>
        <p:txBody>
          <a:bodyPr lIns="89544" tIns="44772" rIns="89544" bIns="44772">
            <a:spAutoFit/>
          </a:bodyPr>
          <a:lstStyle/>
          <a:p>
            <a:pPr algn="ctr" eaLnBrk="1" fontAlgn="auto" hangingPunct="1">
              <a:buFont typeface="Arial" panose="020B0604020202020204" pitchFamily="34" charset="0"/>
              <a:buNone/>
              <a:defRPr/>
            </a:pPr>
            <a:r>
              <a:rPr lang="zh-CN" altLang="en-US" sz="8000" b="1" i="1"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a typeface="微软雅黑" panose="020B0503020204020204" charset="-122"/>
              </a:rPr>
              <a:t>谢 谢！</a:t>
            </a:r>
          </a:p>
        </p:txBody>
      </p:sp>
    </p:spTree>
    <p:extLst>
      <p:ext uri="{BB962C8B-B14F-4D97-AF65-F5344CB8AC3E}">
        <p14:creationId xmlns:p14="http://schemas.microsoft.com/office/powerpoint/2010/main" val="1350480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一、磁感应强度</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安培环路定律</a:t>
            </a:r>
          </a:p>
        </p:txBody>
      </p:sp>
      <p:sp>
        <p:nvSpPr>
          <p:cNvPr id="4" name="文本框 3">
            <a:extLst>
              <a:ext uri="{FF2B5EF4-FFF2-40B4-BE49-F238E27FC236}">
                <a16:creationId xmlns:a16="http://schemas.microsoft.com/office/drawing/2014/main" id="{F75FB7F1-7F3F-40BC-BC07-BC5A572A635A}"/>
              </a:ext>
            </a:extLst>
          </p:cNvPr>
          <p:cNvSpPr txBox="1"/>
          <p:nvPr/>
        </p:nvSpPr>
        <p:spPr>
          <a:xfrm>
            <a:off x="968490" y="1002052"/>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rPr>
              <a:t>（二）例题分析</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7AF114-7D8C-4438-A65E-37761FF94922}"/>
                  </a:ext>
                </a:extLst>
              </p:cNvPr>
              <p:cNvSpPr txBox="1"/>
              <p:nvPr/>
            </p:nvSpPr>
            <p:spPr>
              <a:xfrm>
                <a:off x="527900" y="1402162"/>
                <a:ext cx="7956223" cy="1620572"/>
              </a:xfrm>
              <a:prstGeom prst="rect">
                <a:avLst/>
              </a:prstGeom>
              <a:noFill/>
            </p:spPr>
            <p:txBody>
              <a:bodyPr wrap="square" rtlCol="0">
                <a:spAutoFit/>
              </a:bodyPr>
              <a:lstStyle/>
              <a:p>
                <a:pPr indent="4572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3</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）讨论</a:t>
                </a:r>
              </a:p>
              <a:p>
                <a:pPr indent="4572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①本题若改成“有一半径为</a:t>
                </a:r>
                <a14:m>
                  <m:oMath xmlns:m="http://schemas.openxmlformats.org/officeDocument/2006/math">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𝑎</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的长直圆柱形导体，通有电流</a:t>
                </a:r>
                <a14:m>
                  <m:oMath xmlns:m="http://schemas.openxmlformats.org/officeDocument/2006/math">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𝐼</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的恒定电流（</a:t>
                </a:r>
                <a14:m>
                  <m:oMath xmlns:m="http://schemas.openxmlformats.org/officeDocument/2006/math">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𝑧</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轴就是圆柱导体的轴线）。试求导体内外的磁场强度</a:t>
                </a:r>
                <a14:m>
                  <m:oMath xmlns:m="http://schemas.openxmlformats.org/officeDocument/2006/math">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𝑯</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。”该如何计算？</a:t>
                </a:r>
              </a:p>
              <a:p>
                <a:pPr indent="457200">
                  <a:lnSpc>
                    <a:spcPct val="150000"/>
                  </a:lnSpc>
                  <a:spcAft>
                    <a:spcPts val="0"/>
                  </a:spcAft>
                </a:pPr>
                <a:r>
                  <a:rPr lang="zh-CN" altLang="en-US" sz="1600" b="1" kern="100" dirty="0">
                    <a:cs typeface="Times New Roman" panose="02020603050405020304" pitchFamily="18" charset="0"/>
                  </a:rPr>
                  <a:t>答</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根据安培环路定律</a:t>
                </a:r>
                <a14:m>
                  <m:oMath xmlns:m="http://schemas.openxmlformats.org/officeDocument/2006/math">
                    <m:nary>
                      <m:naryPr>
                        <m:chr m:val="∮"/>
                        <m:supHide m:val="on"/>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naryPr>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𝑙</m:t>
                        </m:r>
                      </m:sub>
                      <m:sup/>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𝑯</m:t>
                        </m:r>
                      </m:e>
                    </m:nary>
                    <m:r>
                      <a:rPr lang="zh-CN" altLang="zh-CN" sz="1600" kern="10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d</m:t>
                    </m:r>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𝒍</m:t>
                    </m:r>
                    <m:r>
                      <a:rPr lang="en-US" altLang="zh-CN" sz="1600" kern="100">
                        <a:latin typeface="Cambria Math" panose="02040503050406030204" pitchFamily="18" charset="0"/>
                        <a:ea typeface="宋体" panose="02010600030101010101" pitchFamily="2" charset="-122"/>
                        <a:cs typeface="Times New Roman" panose="02020603050405020304" pitchFamily="18" charset="0"/>
                      </a:rPr>
                      <m:t>=2</m:t>
                    </m:r>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π</m:t>
                    </m:r>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𝐻</m:t>
                    </m:r>
                    <m:r>
                      <a:rPr lang="en-US" altLang="zh-CN" sz="1600"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𝐼</m:t>
                        </m:r>
                      </m:e>
                      <m:sup>
                        <m:r>
                          <a:rPr lang="en-US" altLang="zh-CN" sz="1600" kern="100">
                            <a:latin typeface="Cambria Math" panose="02040503050406030204" pitchFamily="18" charset="0"/>
                            <a:ea typeface="宋体" panose="02010600030101010101" pitchFamily="2" charset="-122"/>
                            <a:cs typeface="Times New Roman" panose="02020603050405020304" pitchFamily="18" charset="0"/>
                          </a:rPr>
                          <m:t>′</m:t>
                        </m:r>
                      </m:sup>
                    </m:sSup>
                  </m:oMath>
                </a14:m>
                <a:endParaRPr lang="zh-CN" altLang="zh-CN" sz="1600"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5B7AF114-7D8C-4438-A65E-37761FF94922}"/>
                  </a:ext>
                </a:extLst>
              </p:cNvPr>
              <p:cNvSpPr txBox="1">
                <a:spLocks noRot="1" noChangeAspect="1" noMove="1" noResize="1" noEditPoints="1" noAdjustHandles="1" noChangeArrowheads="1" noChangeShapeType="1" noTextEdit="1"/>
              </p:cNvSpPr>
              <p:nvPr/>
            </p:nvSpPr>
            <p:spPr>
              <a:xfrm>
                <a:off x="527900" y="1402162"/>
                <a:ext cx="7956223" cy="1620572"/>
              </a:xfrm>
              <a:prstGeom prst="rect">
                <a:avLst/>
              </a:prstGeom>
              <a:blipFill>
                <a:blip r:embed="rId3"/>
                <a:stretch>
                  <a:fillRect l="-460" b="-40226"/>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7</a:t>
            </a:fld>
            <a:endParaRPr lang="zh-CN" dirty="0"/>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30F28813-CFBF-4202-81F6-2F24BA36B970}"/>
                  </a:ext>
                </a:extLst>
              </p:cNvPr>
              <p:cNvSpPr/>
              <p:nvPr/>
            </p:nvSpPr>
            <p:spPr>
              <a:xfrm>
                <a:off x="527900" y="3022734"/>
                <a:ext cx="4572000" cy="2272930"/>
              </a:xfrm>
              <a:prstGeom prst="rect">
                <a:avLst/>
              </a:prstGeom>
            </p:spPr>
            <p:txBody>
              <a:bodyPr>
                <a:spAutoFit/>
              </a:bodyPr>
              <a:lstStyle/>
              <a:p>
                <a:pPr indent="4572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当</a:t>
                </a:r>
                <a14:m>
                  <m:oMath xmlns:m="http://schemas.openxmlformats.org/officeDocument/2006/math">
                    <m:r>
                      <a:rPr lang="en-US" altLang="zh-CN" sz="1600" kern="100">
                        <a:latin typeface="Cambria Math" panose="02040503050406030204" pitchFamily="18" charset="0"/>
                        <a:ea typeface="宋体" panose="02010600030101010101" pitchFamily="2" charset="-122"/>
                        <a:cs typeface="Times New Roman" panose="02020603050405020304" pitchFamily="18" charset="0"/>
                      </a:rPr>
                      <m:t>0≤</m:t>
                    </m:r>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6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𝑎</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时</a:t>
                </a:r>
              </a:p>
              <a:p>
                <a:pPr indent="457200">
                  <a:lnSpc>
                    <a:spcPct val="150000"/>
                  </a:lnSpc>
                  <a:spcAft>
                    <a:spcPts val="0"/>
                  </a:spcAft>
                </a:pPr>
                <a14:m>
                  <m:oMathPara xmlns:m="http://schemas.openxmlformats.org/officeDocument/2006/math">
                    <m:oMathParaPr>
                      <m:jc m:val="centerGroup"/>
                    </m:oMathParaPr>
                    <m:oMath xmlns:m="http://schemas.openxmlformats.org/officeDocument/2006/math">
                      <m:sSup>
                        <m:sSup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𝐼</m:t>
                          </m:r>
                        </m:e>
                        <m:sup>
                          <m:r>
                            <a:rPr lang="en-US" altLang="zh-CN" sz="1600" kern="100">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600"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𝐼</m:t>
                          </m:r>
                        </m:num>
                        <m:den>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π</m:t>
                          </m:r>
                          <m:sSup>
                            <m:sSup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𝑎</m:t>
                              </m:r>
                            </m:e>
                            <m:sup>
                              <m:r>
                                <a:rPr lang="en-US" altLang="zh-CN" sz="1600" kern="100">
                                  <a:latin typeface="Cambria Math" panose="02040503050406030204" pitchFamily="18" charset="0"/>
                                  <a:ea typeface="宋体" panose="02010600030101010101" pitchFamily="2" charset="-122"/>
                                  <a:cs typeface="Times New Roman" panose="02020603050405020304" pitchFamily="18" charset="0"/>
                                </a:rPr>
                                <m:t>2</m:t>
                              </m:r>
                            </m:sup>
                          </m:sSup>
                        </m:den>
                      </m:f>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π</m:t>
                      </m:r>
                      <m:sSup>
                        <m:sSup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𝜌</m:t>
                          </m:r>
                        </m:e>
                        <m:sup>
                          <m:r>
                            <a:rPr lang="en-US" altLang="zh-CN" sz="1600"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600"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fPr>
                        <m:num>
                          <m:sSup>
                            <m:sSup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𝜌</m:t>
                              </m:r>
                            </m:e>
                            <m:sup>
                              <m:r>
                                <a:rPr lang="en-US" altLang="zh-CN" sz="1600" kern="100">
                                  <a:latin typeface="Cambria Math" panose="02040503050406030204" pitchFamily="18" charset="0"/>
                                  <a:ea typeface="宋体" panose="02010600030101010101" pitchFamily="2" charset="-122"/>
                                  <a:cs typeface="Times New Roman" panose="02020603050405020304" pitchFamily="18" charset="0"/>
                                </a:rPr>
                                <m:t>2</m:t>
                              </m:r>
                            </m:sup>
                          </m:sSup>
                        </m:num>
                        <m:den>
                          <m:sSup>
                            <m:sSup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𝑎</m:t>
                              </m:r>
                            </m:e>
                            <m:sup>
                              <m:r>
                                <a:rPr lang="en-US" altLang="zh-CN" sz="1600" kern="100">
                                  <a:latin typeface="Cambria Math" panose="02040503050406030204" pitchFamily="18" charset="0"/>
                                  <a:ea typeface="宋体" panose="02010600030101010101" pitchFamily="2" charset="-122"/>
                                  <a:cs typeface="Times New Roman" panose="02020603050405020304" pitchFamily="18" charset="0"/>
                                </a:rPr>
                                <m:t>2</m:t>
                              </m:r>
                            </m:sup>
                          </m:sSup>
                        </m:den>
                      </m:f>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𝐼</m:t>
                      </m:r>
                    </m:oMath>
                    <m:oMath xmlns:m="http://schemas.openxmlformats.org/officeDocument/2006/math">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𝐻</m:t>
                      </m:r>
                      <m:r>
                        <a:rPr lang="en-US" altLang="zh-CN" sz="1600"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𝐼</m:t>
                          </m:r>
                        </m:num>
                        <m:den>
                          <m:r>
                            <a:rPr lang="en-US" altLang="zh-CN" sz="1600" kern="100">
                              <a:latin typeface="Cambria Math" panose="02040503050406030204" pitchFamily="18" charset="0"/>
                              <a:ea typeface="宋体" panose="02010600030101010101" pitchFamily="2" charset="-122"/>
                              <a:cs typeface="Times New Roman" panose="02020603050405020304" pitchFamily="18" charset="0"/>
                            </a:rPr>
                            <m:t>2</m:t>
                          </m:r>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π</m:t>
                          </m:r>
                          <m:sSup>
                            <m:sSup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𝑎</m:t>
                              </m:r>
                            </m:e>
                            <m:sup>
                              <m:r>
                                <a:rPr lang="en-US" altLang="zh-CN" sz="1600" kern="100">
                                  <a:latin typeface="Cambria Math" panose="02040503050406030204" pitchFamily="18" charset="0"/>
                                  <a:ea typeface="宋体" panose="02010600030101010101" pitchFamily="2" charset="-122"/>
                                  <a:cs typeface="Times New Roman" panose="02020603050405020304" pitchFamily="18" charset="0"/>
                                </a:rPr>
                                <m:t>2</m:t>
                              </m:r>
                            </m:sup>
                          </m:sSup>
                        </m:den>
                      </m:f>
                      <m:r>
                        <a:rPr lang="en-US" altLang="zh-CN" sz="1600" kern="100">
                          <a:latin typeface="Cambria Math" panose="02040503050406030204" pitchFamily="18" charset="0"/>
                          <a:ea typeface="宋体" panose="02010600030101010101" pitchFamily="2" charset="-122"/>
                          <a:cs typeface="Times New Roman" panose="02020603050405020304" pitchFamily="18" charset="0"/>
                        </a:rPr>
                        <m:t>   </m:t>
                      </m:r>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𝑯</m:t>
                      </m:r>
                      <m:r>
                        <a:rPr lang="en-US" altLang="zh-CN" sz="1600"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𝐼</m:t>
                          </m:r>
                        </m:num>
                        <m:den>
                          <m:r>
                            <a:rPr lang="en-US" altLang="zh-CN" sz="1600" kern="100">
                              <a:latin typeface="Cambria Math" panose="02040503050406030204" pitchFamily="18" charset="0"/>
                              <a:ea typeface="宋体" panose="02010600030101010101" pitchFamily="2" charset="-122"/>
                              <a:cs typeface="Times New Roman" panose="02020603050405020304" pitchFamily="18" charset="0"/>
                            </a:rPr>
                            <m:t>2</m:t>
                          </m:r>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π</m:t>
                          </m:r>
                          <m:sSup>
                            <m:sSup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𝑎</m:t>
                              </m:r>
                            </m:e>
                            <m:sup>
                              <m:r>
                                <a:rPr lang="en-US" altLang="zh-CN" sz="1600" kern="100">
                                  <a:latin typeface="Cambria Math" panose="02040503050406030204" pitchFamily="18" charset="0"/>
                                  <a:ea typeface="宋体" panose="02010600030101010101" pitchFamily="2" charset="-122"/>
                                  <a:cs typeface="Times New Roman" panose="02020603050405020304" pitchFamily="18" charset="0"/>
                                </a:rPr>
                                <m:t>2</m:t>
                              </m:r>
                            </m:sup>
                          </m:sSup>
                        </m:den>
                      </m:f>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𝝓</m:t>
                          </m:r>
                        </m:sub>
                      </m:sSub>
                    </m:oMath>
                  </m:oMathPara>
                </a14:m>
                <a:endParaRPr lang="zh-CN"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spcAft>
                    <a:spcPts val="0"/>
                  </a:spcAft>
                </a:pPr>
                <a:endParaRPr lang="zh-CN" altLang="en-US" sz="1600"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7" name="矩形 6">
                <a:extLst>
                  <a:ext uri="{FF2B5EF4-FFF2-40B4-BE49-F238E27FC236}">
                    <a16:creationId xmlns:a16="http://schemas.microsoft.com/office/drawing/2014/main" id="{30F28813-CFBF-4202-81F6-2F24BA36B970}"/>
                  </a:ext>
                </a:extLst>
              </p:cNvPr>
              <p:cNvSpPr>
                <a:spLocks noRot="1" noChangeAspect="1" noMove="1" noResize="1" noEditPoints="1" noAdjustHandles="1" noChangeArrowheads="1" noChangeShapeType="1" noTextEdit="1"/>
              </p:cNvSpPr>
              <p:nvPr/>
            </p:nvSpPr>
            <p:spPr>
              <a:xfrm>
                <a:off x="527900" y="3022734"/>
                <a:ext cx="4572000" cy="227293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AC928C1E-E4CC-436A-ABC2-231408282E3D}"/>
                  </a:ext>
                </a:extLst>
              </p:cNvPr>
              <p:cNvSpPr/>
              <p:nvPr/>
            </p:nvSpPr>
            <p:spPr>
              <a:xfrm>
                <a:off x="3561282" y="3002716"/>
                <a:ext cx="4572000" cy="1614032"/>
              </a:xfrm>
              <a:prstGeom prst="rect">
                <a:avLst/>
              </a:prstGeom>
            </p:spPr>
            <p:txBody>
              <a:bodyPr>
                <a:spAutoFit/>
              </a:bodyPr>
              <a:lstStyle/>
              <a:p>
                <a:pPr indent="4572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当</a:t>
                </a:r>
                <a14:m>
                  <m:oMath xmlns:m="http://schemas.openxmlformats.org/officeDocument/2006/math">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𝜌</m:t>
                    </m:r>
                    <m:r>
                      <a:rPr lang="en-US" altLang="zh-CN" sz="1600" kern="100">
                        <a:latin typeface="Cambria Math" panose="02040503050406030204" pitchFamily="18" charset="0"/>
                        <a:ea typeface="宋体" panose="02010600030101010101" pitchFamily="2" charset="-122"/>
                        <a:cs typeface="Times New Roman" panose="02020603050405020304" pitchFamily="18" charset="0"/>
                      </a:rPr>
                      <m:t>&gt;</m:t>
                    </m:r>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𝑎</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时</a:t>
                </a:r>
              </a:p>
              <a:p>
                <a:pPr indent="457200">
                  <a:lnSpc>
                    <a:spcPct val="150000"/>
                  </a:lnSpc>
                  <a:spcAft>
                    <a:spcPts val="0"/>
                  </a:spcAft>
                </a:pPr>
                <a14:m>
                  <m:oMathPara xmlns:m="http://schemas.openxmlformats.org/officeDocument/2006/math">
                    <m:oMathParaPr>
                      <m:jc m:val="centerGroup"/>
                    </m:oMathParaPr>
                    <m:oMath xmlns:m="http://schemas.openxmlformats.org/officeDocument/2006/math">
                      <m:sSup>
                        <m:sSup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𝐼</m:t>
                          </m:r>
                        </m:e>
                        <m:sup>
                          <m:r>
                            <a:rPr lang="en-US" altLang="zh-CN" sz="1600" kern="100">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6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𝐼</m:t>
                      </m:r>
                    </m:oMath>
                  </m:oMathPara>
                </a14:m>
                <a:endParaRPr lang="en-US"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spcAft>
                    <a:spcPts val="0"/>
                  </a:spcAft>
                </a:pPr>
                <a14:m>
                  <m:oMathPara xmlns:m="http://schemas.openxmlformats.org/officeDocument/2006/math">
                    <m:oMathParaPr>
                      <m:jc m:val="centerGroup"/>
                    </m:oMathParaPr>
                    <m:oMath xmlns:m="http://schemas.openxmlformats.org/officeDocument/2006/math">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𝑯</m:t>
                      </m:r>
                      <m:r>
                        <a:rPr lang="en-US" altLang="zh-CN" sz="1600"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𝐼</m:t>
                          </m:r>
                        </m:num>
                        <m:den>
                          <m:r>
                            <a:rPr lang="en-US" altLang="zh-CN" sz="1600" kern="100">
                              <a:latin typeface="Cambria Math" panose="02040503050406030204" pitchFamily="18" charset="0"/>
                              <a:ea typeface="宋体" panose="02010600030101010101" pitchFamily="2" charset="-122"/>
                              <a:cs typeface="Times New Roman" panose="02020603050405020304" pitchFamily="18" charset="0"/>
                            </a:rPr>
                            <m:t>2</m:t>
                          </m:r>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π</m:t>
                          </m:r>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𝜌</m:t>
                          </m:r>
                        </m:den>
                      </m:f>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𝝓</m:t>
                          </m:r>
                        </m:sub>
                      </m:sSub>
                    </m:oMath>
                  </m:oMathPara>
                </a14:m>
                <a:endParaRPr lang="zh-CN" altLang="zh-CN" sz="1600"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0" name="矩形 9">
                <a:extLst>
                  <a:ext uri="{FF2B5EF4-FFF2-40B4-BE49-F238E27FC236}">
                    <a16:creationId xmlns:a16="http://schemas.microsoft.com/office/drawing/2014/main" id="{AC928C1E-E4CC-436A-ABC2-231408282E3D}"/>
                  </a:ext>
                </a:extLst>
              </p:cNvPr>
              <p:cNvSpPr>
                <a:spLocks noRot="1" noChangeAspect="1" noMove="1" noResize="1" noEditPoints="1" noAdjustHandles="1" noChangeArrowheads="1" noChangeShapeType="1" noTextEdit="1"/>
              </p:cNvSpPr>
              <p:nvPr/>
            </p:nvSpPr>
            <p:spPr>
              <a:xfrm>
                <a:off x="3561282" y="3002716"/>
                <a:ext cx="4572000" cy="1614032"/>
              </a:xfrm>
              <a:prstGeom prst="rect">
                <a:avLst/>
              </a:prstGeom>
              <a:blipFill>
                <a:blip r:embed="rId5"/>
                <a:stretch>
                  <a:fillRect/>
                </a:stretch>
              </a:blipFill>
            </p:spPr>
            <p:txBody>
              <a:bodyPr/>
              <a:lstStyle/>
              <a:p>
                <a:r>
                  <a:rPr lang="zh-CN" altLang="en-US">
                    <a:noFill/>
                  </a:rPr>
                  <a:t> </a:t>
                </a:r>
              </a:p>
            </p:txBody>
          </p:sp>
        </mc:Fallback>
      </mc:AlternateContent>
      <p:sp>
        <p:nvSpPr>
          <p:cNvPr id="15" name="矩形 14">
            <a:extLst>
              <a:ext uri="{FF2B5EF4-FFF2-40B4-BE49-F238E27FC236}">
                <a16:creationId xmlns:a16="http://schemas.microsoft.com/office/drawing/2014/main" id="{67E36A79-F5A4-48B2-8762-5ACFB6108B64}"/>
              </a:ext>
            </a:extLst>
          </p:cNvPr>
          <p:cNvSpPr/>
          <p:nvPr/>
        </p:nvSpPr>
        <p:spPr>
          <a:xfrm>
            <a:off x="7261971" y="5212708"/>
            <a:ext cx="723275" cy="307777"/>
          </a:xfrm>
          <a:prstGeom prst="rect">
            <a:avLst/>
          </a:prstGeom>
        </p:spPr>
        <p:txBody>
          <a:bodyPr wrap="square">
            <a:spAutoFit/>
          </a:bodyPr>
          <a:lstStyle/>
          <a:p>
            <a:r>
              <a:rPr lang="zh-CN" altLang="zh-CN" sz="14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1400" dirty="0">
                <a:latin typeface="Times New Roman" panose="02020603050405020304" pitchFamily="18" charset="0"/>
                <a:ea typeface="宋体" panose="02010600030101010101" pitchFamily="2" charset="-122"/>
              </a:rPr>
              <a:t>3-3</a:t>
            </a:r>
            <a:endParaRPr lang="zh-CN" altLang="en-US" sz="1400" dirty="0"/>
          </a:p>
        </p:txBody>
      </p:sp>
      <p:grpSp>
        <p:nvGrpSpPr>
          <p:cNvPr id="37" name="组合 36">
            <a:extLst>
              <a:ext uri="{FF2B5EF4-FFF2-40B4-BE49-F238E27FC236}">
                <a16:creationId xmlns:a16="http://schemas.microsoft.com/office/drawing/2014/main" id="{10166C18-D2E4-4691-8451-BEA9F615B75E}"/>
              </a:ext>
            </a:extLst>
          </p:cNvPr>
          <p:cNvGrpSpPr/>
          <p:nvPr/>
        </p:nvGrpSpPr>
        <p:grpSpPr>
          <a:xfrm>
            <a:off x="6488129" y="2733357"/>
            <a:ext cx="2270957" cy="2365814"/>
            <a:chOff x="6488129" y="2733357"/>
            <a:chExt cx="2270957" cy="2365814"/>
          </a:xfrm>
        </p:grpSpPr>
        <p:grpSp>
          <p:nvGrpSpPr>
            <p:cNvPr id="27" name="组合 26">
              <a:extLst>
                <a:ext uri="{FF2B5EF4-FFF2-40B4-BE49-F238E27FC236}">
                  <a16:creationId xmlns:a16="http://schemas.microsoft.com/office/drawing/2014/main" id="{8CEAFC1D-C68F-46C3-B6A0-D0535DFC51F8}"/>
                </a:ext>
              </a:extLst>
            </p:cNvPr>
            <p:cNvGrpSpPr/>
            <p:nvPr/>
          </p:nvGrpSpPr>
          <p:grpSpPr>
            <a:xfrm>
              <a:off x="6488129" y="2733357"/>
              <a:ext cx="2270957" cy="2365814"/>
              <a:chOff x="6718950" y="2578484"/>
              <a:chExt cx="2270957" cy="2365814"/>
            </a:xfrm>
          </p:grpSpPr>
          <p:pic>
            <p:nvPicPr>
              <p:cNvPr id="26" name="图片 25">
                <a:extLst>
                  <a:ext uri="{FF2B5EF4-FFF2-40B4-BE49-F238E27FC236}">
                    <a16:creationId xmlns:a16="http://schemas.microsoft.com/office/drawing/2014/main" id="{A4C0CE92-53D4-4BFB-99B3-3F90DAD484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18950" y="2578484"/>
                <a:ext cx="2270957" cy="2209992"/>
              </a:xfrm>
              <a:prstGeom prst="rect">
                <a:avLst/>
              </a:prstGeom>
            </p:spPr>
          </p:pic>
          <p:grpSp>
            <p:nvGrpSpPr>
              <p:cNvPr id="23" name="组合 22">
                <a:extLst>
                  <a:ext uri="{FF2B5EF4-FFF2-40B4-BE49-F238E27FC236}">
                    <a16:creationId xmlns:a16="http://schemas.microsoft.com/office/drawing/2014/main" id="{00A9DE62-1832-457F-9481-FA8D00CFF59E}"/>
                  </a:ext>
                </a:extLst>
              </p:cNvPr>
              <p:cNvGrpSpPr/>
              <p:nvPr/>
            </p:nvGrpSpPr>
            <p:grpSpPr>
              <a:xfrm>
                <a:off x="7503662" y="3590920"/>
                <a:ext cx="723276" cy="1353378"/>
                <a:chOff x="7503662" y="3590920"/>
                <a:chExt cx="723276" cy="1353378"/>
              </a:xfrm>
            </p:grpSpPr>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45854004-68DB-4BC9-94EA-185A5EEB9FF9}"/>
                        </a:ext>
                      </a:extLst>
                    </p:cNvPr>
                    <p:cNvSpPr txBox="1"/>
                    <p:nvPr/>
                  </p:nvSpPr>
                  <p:spPr>
                    <a:xfrm>
                      <a:off x="7965169" y="3590920"/>
                      <a:ext cx="2617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𝑎</m:t>
                            </m:r>
                          </m:oMath>
                        </m:oMathPara>
                      </a14:m>
                      <a:endParaRPr lang="zh-CN" altLang="en-US" dirty="0"/>
                    </a:p>
                  </p:txBody>
                </p:sp>
              </mc:Choice>
              <mc:Fallback xmlns="">
                <p:sp>
                  <p:nvSpPr>
                    <p:cNvPr id="20" name="文本框 19">
                      <a:extLst>
                        <a:ext uri="{FF2B5EF4-FFF2-40B4-BE49-F238E27FC236}">
                          <a16:creationId xmlns:a16="http://schemas.microsoft.com/office/drawing/2014/main" id="{45854004-68DB-4BC9-94EA-185A5EEB9FF9}"/>
                        </a:ext>
                      </a:extLst>
                    </p:cNvPr>
                    <p:cNvSpPr txBox="1">
                      <a:spLocks noRot="1" noChangeAspect="1" noMove="1" noResize="1" noEditPoints="1" noAdjustHandles="1" noChangeArrowheads="1" noChangeShapeType="1" noTextEdit="1"/>
                    </p:cNvSpPr>
                    <p:nvPr/>
                  </p:nvSpPr>
                  <p:spPr>
                    <a:xfrm>
                      <a:off x="7965169" y="3590920"/>
                      <a:ext cx="261769" cy="369332"/>
                    </a:xfrm>
                    <a:prstGeom prst="rect">
                      <a:avLst/>
                    </a:prstGeom>
                    <a:blipFill>
                      <a:blip r:embed="rId7"/>
                      <a:stretch>
                        <a:fillRect r="-69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A2CD046D-60C6-4A53-AFEC-86645F3D6F8D}"/>
                        </a:ext>
                      </a:extLst>
                    </p:cNvPr>
                    <p:cNvSpPr txBox="1"/>
                    <p:nvPr/>
                  </p:nvSpPr>
                  <p:spPr>
                    <a:xfrm>
                      <a:off x="7503663" y="3775586"/>
                      <a:ext cx="2617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zh-CN" altLang="en-US" i="1" dirty="0">
                                    <a:latin typeface="Cambria Math" panose="02040503050406030204" pitchFamily="18" charset="0"/>
                                  </a:rPr>
                                  <m:t>𝜌</m:t>
                                </m:r>
                              </m:e>
                              <m:sub>
                                <m:r>
                                  <a:rPr lang="en-US" altLang="zh-CN" b="0" i="1" dirty="0" smtClean="0">
                                    <a:latin typeface="Cambria Math" panose="02040503050406030204" pitchFamily="18" charset="0"/>
                                  </a:rPr>
                                  <m:t>1</m:t>
                                </m:r>
                              </m:sub>
                            </m:sSub>
                          </m:oMath>
                        </m:oMathPara>
                      </a14:m>
                      <a:endParaRPr lang="zh-CN" altLang="en-US" dirty="0"/>
                    </a:p>
                  </p:txBody>
                </p:sp>
              </mc:Choice>
              <mc:Fallback xmlns="">
                <p:sp>
                  <p:nvSpPr>
                    <p:cNvPr id="21" name="文本框 20">
                      <a:extLst>
                        <a:ext uri="{FF2B5EF4-FFF2-40B4-BE49-F238E27FC236}">
                          <a16:creationId xmlns:a16="http://schemas.microsoft.com/office/drawing/2014/main" id="{A2CD046D-60C6-4A53-AFEC-86645F3D6F8D}"/>
                        </a:ext>
                      </a:extLst>
                    </p:cNvPr>
                    <p:cNvSpPr txBox="1">
                      <a:spLocks noRot="1" noChangeAspect="1" noMove="1" noResize="1" noEditPoints="1" noAdjustHandles="1" noChangeArrowheads="1" noChangeShapeType="1" noTextEdit="1"/>
                    </p:cNvSpPr>
                    <p:nvPr/>
                  </p:nvSpPr>
                  <p:spPr>
                    <a:xfrm>
                      <a:off x="7503663" y="3775586"/>
                      <a:ext cx="261769" cy="369332"/>
                    </a:xfrm>
                    <a:prstGeom prst="rect">
                      <a:avLst/>
                    </a:prstGeom>
                    <a:blipFill>
                      <a:blip r:embed="rId8"/>
                      <a:stretch>
                        <a:fillRect r="-39535"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F519C4AE-2DAA-4454-ADCD-3F85D937DBC2}"/>
                        </a:ext>
                      </a:extLst>
                    </p:cNvPr>
                    <p:cNvSpPr txBox="1"/>
                    <p:nvPr/>
                  </p:nvSpPr>
                  <p:spPr>
                    <a:xfrm>
                      <a:off x="7503662" y="4574966"/>
                      <a:ext cx="2617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zh-CN" altLang="en-US" i="1" dirty="0">
                                    <a:latin typeface="Cambria Math" panose="02040503050406030204" pitchFamily="18" charset="0"/>
                                  </a:rPr>
                                  <m:t>𝜌</m:t>
                                </m:r>
                              </m:e>
                              <m:sub>
                                <m:r>
                                  <a:rPr lang="en-US" altLang="zh-CN" b="0" i="1" dirty="0" smtClean="0">
                                    <a:latin typeface="Cambria Math" panose="02040503050406030204" pitchFamily="18" charset="0"/>
                                  </a:rPr>
                                  <m:t>2</m:t>
                                </m:r>
                              </m:sub>
                            </m:sSub>
                          </m:oMath>
                        </m:oMathPara>
                      </a14:m>
                      <a:endParaRPr lang="zh-CN" altLang="en-US" dirty="0"/>
                    </a:p>
                  </p:txBody>
                </p:sp>
              </mc:Choice>
              <mc:Fallback xmlns="">
                <p:sp>
                  <p:nvSpPr>
                    <p:cNvPr id="22" name="文本框 21">
                      <a:extLst>
                        <a:ext uri="{FF2B5EF4-FFF2-40B4-BE49-F238E27FC236}">
                          <a16:creationId xmlns:a16="http://schemas.microsoft.com/office/drawing/2014/main" id="{F519C4AE-2DAA-4454-ADCD-3F85D937DBC2}"/>
                        </a:ext>
                      </a:extLst>
                    </p:cNvPr>
                    <p:cNvSpPr txBox="1">
                      <a:spLocks noRot="1" noChangeAspect="1" noMove="1" noResize="1" noEditPoints="1" noAdjustHandles="1" noChangeArrowheads="1" noChangeShapeType="1" noTextEdit="1"/>
                    </p:cNvSpPr>
                    <p:nvPr/>
                  </p:nvSpPr>
                  <p:spPr>
                    <a:xfrm>
                      <a:off x="7503662" y="4574966"/>
                      <a:ext cx="261769" cy="369332"/>
                    </a:xfrm>
                    <a:prstGeom prst="rect">
                      <a:avLst/>
                    </a:prstGeom>
                    <a:blipFill>
                      <a:blip r:embed="rId9"/>
                      <a:stretch>
                        <a:fillRect r="-41860" b="-10000"/>
                      </a:stretch>
                    </a:blipFill>
                  </p:spPr>
                  <p:txBody>
                    <a:bodyPr/>
                    <a:lstStyle/>
                    <a:p>
                      <a:r>
                        <a:rPr lang="zh-CN" altLang="en-US">
                          <a:noFill/>
                        </a:rPr>
                        <a:t> </a:t>
                      </a:r>
                    </a:p>
                  </p:txBody>
                </p:sp>
              </mc:Fallback>
            </mc:AlternateContent>
          </p:grpSp>
        </p:grp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856BE02A-5493-42E4-B9A6-0DDD618EBB13}"/>
                    </a:ext>
                  </a:extLst>
                </p:cNvPr>
                <p:cNvSpPr txBox="1"/>
                <p:nvPr/>
              </p:nvSpPr>
              <p:spPr>
                <a:xfrm>
                  <a:off x="8002397" y="4065139"/>
                  <a:ext cx="26176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dirty="0" smtClean="0">
                                <a:latin typeface="Cambria Math" panose="02040503050406030204" pitchFamily="18" charset="0"/>
                              </a:rPr>
                            </m:ctrlPr>
                          </m:sSubPr>
                          <m:e>
                            <m:r>
                              <a:rPr lang="en-US" altLang="zh-CN" sz="1400" i="1" dirty="0">
                                <a:latin typeface="Cambria Math" panose="02040503050406030204" pitchFamily="18" charset="0"/>
                              </a:rPr>
                              <m:t>𝑙</m:t>
                            </m:r>
                          </m:e>
                          <m:sub>
                            <m:r>
                              <a:rPr lang="en-US" altLang="zh-CN" sz="1400" b="0" i="1" dirty="0" smtClean="0">
                                <a:latin typeface="Cambria Math" panose="02040503050406030204" pitchFamily="18" charset="0"/>
                              </a:rPr>
                              <m:t>1</m:t>
                            </m:r>
                          </m:sub>
                        </m:sSub>
                      </m:oMath>
                    </m:oMathPara>
                  </a14:m>
                  <a:endParaRPr lang="zh-CN" altLang="en-US" i="1" dirty="0"/>
                </a:p>
              </p:txBody>
            </p:sp>
          </mc:Choice>
          <mc:Fallback xmlns="">
            <p:sp>
              <p:nvSpPr>
                <p:cNvPr id="28" name="文本框 27">
                  <a:extLst>
                    <a:ext uri="{FF2B5EF4-FFF2-40B4-BE49-F238E27FC236}">
                      <a16:creationId xmlns:a16="http://schemas.microsoft.com/office/drawing/2014/main" id="{856BE02A-5493-42E4-B9A6-0DDD618EBB13}"/>
                    </a:ext>
                  </a:extLst>
                </p:cNvPr>
                <p:cNvSpPr txBox="1">
                  <a:spLocks noRot="1" noChangeAspect="1" noMove="1" noResize="1" noEditPoints="1" noAdjustHandles="1" noChangeArrowheads="1" noChangeShapeType="1" noTextEdit="1"/>
                </p:cNvSpPr>
                <p:nvPr/>
              </p:nvSpPr>
              <p:spPr>
                <a:xfrm>
                  <a:off x="8002397" y="4065139"/>
                  <a:ext cx="261769" cy="307777"/>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92FC1F50-D442-43FA-A29E-E3F90B09D1DA}"/>
                    </a:ext>
                  </a:extLst>
                </p:cNvPr>
                <p:cNvSpPr txBox="1"/>
                <p:nvPr/>
              </p:nvSpPr>
              <p:spPr>
                <a:xfrm>
                  <a:off x="8234455" y="4480490"/>
                  <a:ext cx="26176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dirty="0" smtClean="0">
                                <a:latin typeface="Cambria Math" panose="02040503050406030204" pitchFamily="18" charset="0"/>
                              </a:rPr>
                            </m:ctrlPr>
                          </m:sSubPr>
                          <m:e>
                            <m:r>
                              <a:rPr lang="en-US" altLang="zh-CN" sz="1400" i="1" dirty="0">
                                <a:latin typeface="Cambria Math" panose="02040503050406030204" pitchFamily="18" charset="0"/>
                              </a:rPr>
                              <m:t>𝑙</m:t>
                            </m:r>
                          </m:e>
                          <m:sub>
                            <m:r>
                              <a:rPr lang="en-US" altLang="zh-CN" sz="1400" b="0" i="1" dirty="0" smtClean="0">
                                <a:latin typeface="Cambria Math" panose="02040503050406030204" pitchFamily="18" charset="0"/>
                              </a:rPr>
                              <m:t>2</m:t>
                            </m:r>
                          </m:sub>
                        </m:sSub>
                      </m:oMath>
                    </m:oMathPara>
                  </a14:m>
                  <a:endParaRPr lang="zh-CN" altLang="en-US" i="1" dirty="0"/>
                </a:p>
              </p:txBody>
            </p:sp>
          </mc:Choice>
          <mc:Fallback xmlns="">
            <p:sp>
              <p:nvSpPr>
                <p:cNvPr id="29" name="文本框 28">
                  <a:extLst>
                    <a:ext uri="{FF2B5EF4-FFF2-40B4-BE49-F238E27FC236}">
                      <a16:creationId xmlns:a16="http://schemas.microsoft.com/office/drawing/2014/main" id="{92FC1F50-D442-43FA-A29E-E3F90B09D1DA}"/>
                    </a:ext>
                  </a:extLst>
                </p:cNvPr>
                <p:cNvSpPr txBox="1">
                  <a:spLocks noRot="1" noChangeAspect="1" noMove="1" noResize="1" noEditPoints="1" noAdjustHandles="1" noChangeArrowheads="1" noChangeShapeType="1" noTextEdit="1"/>
                </p:cNvSpPr>
                <p:nvPr/>
              </p:nvSpPr>
              <p:spPr>
                <a:xfrm>
                  <a:off x="8234455" y="4480490"/>
                  <a:ext cx="261769" cy="307777"/>
                </a:xfrm>
                <a:prstGeom prst="rect">
                  <a:avLst/>
                </a:prstGeom>
                <a:blipFill>
                  <a:blip r:embed="rId11"/>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889708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一、磁感应强度</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安培环路定律</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7AF114-7D8C-4438-A65E-37761FF94922}"/>
                  </a:ext>
                </a:extLst>
              </p:cNvPr>
              <p:cNvSpPr txBox="1"/>
              <p:nvPr/>
            </p:nvSpPr>
            <p:spPr>
              <a:xfrm>
                <a:off x="593888" y="1090788"/>
                <a:ext cx="7956223" cy="1153586"/>
              </a:xfrm>
              <a:prstGeom prst="rect">
                <a:avLst/>
              </a:prstGeom>
              <a:noFill/>
            </p:spPr>
            <p:txBody>
              <a:bodyPr wrap="square" rtlCol="0">
                <a:spAutoFit/>
              </a:bodyPr>
              <a:lstStyle/>
              <a:p>
                <a:pPr indent="4572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3</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）讨论</a:t>
                </a:r>
              </a:p>
              <a:p>
                <a:pPr indent="457200">
                  <a:lnSpc>
                    <a:spcPct val="150000"/>
                  </a:lnSpc>
                  <a:spcAft>
                    <a:spcPts val="0"/>
                  </a:spcAft>
                </a:pP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②上题所给的条件中如果在圆柱导体内有一个半径为</a:t>
                </a:r>
                <a14:m>
                  <m:oMath xmlns:m="http://schemas.openxmlformats.org/officeDocument/2006/math">
                    <m:r>
                      <a:rPr lang="en-US" altLang="zh-CN" sz="1600" i="1">
                        <a:latin typeface="Cambria Math" panose="02040503050406030204" pitchFamily="18" charset="0"/>
                        <a:ea typeface="宋体" panose="02010600030101010101" pitchFamily="2" charset="-122"/>
                        <a:cs typeface="Times New Roman" panose="02020603050405020304" pitchFamily="18" charset="0"/>
                      </a:rPr>
                      <m:t>𝑏</m:t>
                    </m:r>
                  </m:oMath>
                </a14:m>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的不同轴的圆柱空腔，两轴线的距离为</a:t>
                </a:r>
                <a14:m>
                  <m:oMath xmlns:m="http://schemas.openxmlformats.org/officeDocument/2006/math">
                    <m:r>
                      <a:rPr lang="en-US" altLang="zh-CN" sz="1600" i="1">
                        <a:latin typeface="Cambria Math" panose="02040503050406030204" pitchFamily="18" charset="0"/>
                        <a:ea typeface="宋体" panose="02010600030101010101" pitchFamily="2" charset="-122"/>
                        <a:cs typeface="Times New Roman" panose="02020603050405020304" pitchFamily="18" charset="0"/>
                      </a:rPr>
                      <m:t>𝑑</m:t>
                    </m:r>
                  </m:oMath>
                </a14:m>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，如图</a:t>
                </a:r>
                <a:r>
                  <a:rPr lang="en-US" altLang="zh-CN" sz="1600" dirty="0">
                    <a:latin typeface="Times New Roman" panose="02020603050405020304" pitchFamily="18" charset="0"/>
                    <a:ea typeface="宋体" panose="02010600030101010101" pitchFamily="2" charset="-122"/>
                  </a:rPr>
                  <a:t>3-4</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所示，空腔中的磁场强度该如何计算？</a:t>
                </a:r>
                <a:endParaRPr lang="zh-CN" altLang="zh-CN" sz="1600"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5B7AF114-7D8C-4438-A65E-37761FF94922}"/>
                  </a:ext>
                </a:extLst>
              </p:cNvPr>
              <p:cNvSpPr txBox="1">
                <a:spLocks noRot="1" noChangeAspect="1" noMove="1" noResize="1" noEditPoints="1" noAdjustHandles="1" noChangeArrowheads="1" noChangeShapeType="1" noTextEdit="1"/>
              </p:cNvSpPr>
              <p:nvPr/>
            </p:nvSpPr>
            <p:spPr>
              <a:xfrm>
                <a:off x="593888" y="1090788"/>
                <a:ext cx="7956223" cy="1153586"/>
              </a:xfrm>
              <a:prstGeom prst="rect">
                <a:avLst/>
              </a:prstGeom>
              <a:blipFill>
                <a:blip r:embed="rId3"/>
                <a:stretch>
                  <a:fillRect l="-383" b="-6349"/>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8</a:t>
            </a:fld>
            <a:endParaRPr lang="zh-CN" dirty="0"/>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AC928C1E-E4CC-436A-ABC2-231408282E3D}"/>
                  </a:ext>
                </a:extLst>
              </p:cNvPr>
              <p:cNvSpPr/>
              <p:nvPr/>
            </p:nvSpPr>
            <p:spPr>
              <a:xfrm>
                <a:off x="3279207" y="2233788"/>
                <a:ext cx="4948143" cy="1815882"/>
              </a:xfrm>
              <a:prstGeom prst="rect">
                <a:avLst/>
              </a:prstGeom>
            </p:spPr>
            <p:txBody>
              <a:bodyPr wrap="square">
                <a:spAutoFit/>
              </a:bodyPr>
              <a:lstStyle/>
              <a:p>
                <a:pPr indent="457200">
                  <a:lnSpc>
                    <a:spcPct val="150000"/>
                  </a:lnSpc>
                  <a:spcAft>
                    <a:spcPts val="0"/>
                  </a:spcAft>
                </a:pPr>
                <a:r>
                  <a:rPr lang="zh-CN" altLang="en-US" sz="1600" b="1" kern="100" dirty="0">
                    <a:cs typeface="Times New Roman" panose="02020603050405020304" pitchFamily="18" charset="0"/>
                  </a:rPr>
                  <a:t>答</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 应用</a:t>
                </a:r>
                <a14:m>
                  <m:oMath xmlns:m="http://schemas.openxmlformats.org/officeDocument/2006/math">
                    <m:r>
                      <a:rPr lang="zh-CN" altLang="en-US" sz="1600" i="1" kern="100" dirty="0">
                        <a:latin typeface="Cambria Math" panose="02040503050406030204" pitchFamily="18" charset="0"/>
                        <a:ea typeface="宋体" panose="02010600030101010101" pitchFamily="2" charset="-122"/>
                        <a:cs typeface="Times New Roman" panose="02020603050405020304" pitchFamily="18" charset="0"/>
                      </a:rPr>
                      <m:t>叠加</m:t>
                    </m:r>
                    <m:r>
                      <a:rPr lang="zh-CN" altLang="en-US" sz="1600" i="1" kern="100" dirty="0" smtClean="0">
                        <a:latin typeface="Cambria Math" panose="02040503050406030204" pitchFamily="18" charset="0"/>
                        <a:ea typeface="宋体" panose="02010600030101010101" pitchFamily="2" charset="-122"/>
                        <a:cs typeface="Times New Roman" panose="02020603050405020304" pitchFamily="18" charset="0"/>
                      </a:rPr>
                      <m:t>原理</m:t>
                    </m:r>
                    <m:r>
                      <a:rPr lang="zh-CN" altLang="en-US" sz="1600" i="1" kern="100" dirty="0">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可以将此问题看成是在半径为</a:t>
                </a:r>
                <a14:m>
                  <m:oMath xmlns:m="http://schemas.openxmlformats.org/officeDocument/2006/math">
                    <m:r>
                      <a:rPr lang="en-US" altLang="zh-CN" sz="1600" i="1">
                        <a:latin typeface="Cambria Math" panose="02040503050406030204" pitchFamily="18" charset="0"/>
                        <a:ea typeface="宋体" panose="02010600030101010101" pitchFamily="2" charset="-122"/>
                        <a:cs typeface="Times New Roman" panose="02020603050405020304" pitchFamily="18" charset="0"/>
                      </a:rPr>
                      <m:t>𝑎</m:t>
                    </m:r>
                  </m:oMath>
                </a14:m>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的圆柱中，充满均匀分布电流面密度</a:t>
                </a:r>
                <a14:m>
                  <m:oMath xmlns:m="http://schemas.openxmlformats.org/officeDocument/2006/math">
                    <m:sSub>
                      <m:sSubPr>
                        <m:ctrlPr>
                          <a:rPr lang="zh-CN" altLang="zh-CN" sz="16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a:latin typeface="Cambria Math" panose="02040503050406030204" pitchFamily="18" charset="0"/>
                            <a:ea typeface="宋体" panose="02010600030101010101" pitchFamily="2" charset="-122"/>
                            <a:cs typeface="Times New Roman" panose="02020603050405020304" pitchFamily="18" charset="0"/>
                          </a:rPr>
                          <m:t>𝑱</m:t>
                        </m:r>
                      </m:e>
                      <m:sub>
                        <m:r>
                          <a:rPr lang="en-US" altLang="zh-CN" sz="1600" b="1" i="1">
                            <a:latin typeface="Cambria Math" panose="02040503050406030204" pitchFamily="18" charset="0"/>
                            <a:ea typeface="宋体" panose="02010600030101010101" pitchFamily="2" charset="-122"/>
                            <a:cs typeface="Times New Roman" panose="02020603050405020304" pitchFamily="18" charset="0"/>
                          </a:rPr>
                          <m:t>𝟎</m:t>
                        </m:r>
                      </m:sub>
                    </m:sSub>
                  </m:oMath>
                </a14:m>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产生的磁场与在空腔中充满均匀分布电流面密度（</a:t>
                </a:r>
                <a14:m>
                  <m:oMath xmlns:m="http://schemas.openxmlformats.org/officeDocument/2006/math">
                    <m:r>
                      <a:rPr lang="en-US" altLang="zh-CN" sz="1600" b="1" i="1">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a:latin typeface="Cambria Math" panose="02040503050406030204" pitchFamily="18" charset="0"/>
                            <a:ea typeface="宋体" panose="02010600030101010101" pitchFamily="2" charset="-122"/>
                            <a:cs typeface="Times New Roman" panose="02020603050405020304" pitchFamily="18" charset="0"/>
                          </a:rPr>
                          <m:t>𝑱</m:t>
                        </m:r>
                      </m:e>
                      <m:sub>
                        <m:r>
                          <a:rPr lang="en-US" altLang="zh-CN" sz="1600" b="1" i="1">
                            <a:latin typeface="Cambria Math" panose="02040503050406030204" pitchFamily="18" charset="0"/>
                            <a:ea typeface="宋体" panose="02010600030101010101" pitchFamily="2" charset="-122"/>
                            <a:cs typeface="Times New Roman" panose="02020603050405020304" pitchFamily="18" charset="0"/>
                          </a:rPr>
                          <m:t>𝟎</m:t>
                        </m:r>
                      </m:sub>
                    </m:sSub>
                  </m:oMath>
                </a14:m>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）产生的磁场的叠加。</a:t>
                </a:r>
                <a:endParaRPr lang="en-US"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indent="457200">
                  <a:spcAft>
                    <a:spcPts val="0"/>
                  </a:spcAft>
                </a:pPr>
                <a:endParaRPr lang="zh-CN" altLang="zh-CN" sz="1600"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0" name="矩形 9">
                <a:extLst>
                  <a:ext uri="{FF2B5EF4-FFF2-40B4-BE49-F238E27FC236}">
                    <a16:creationId xmlns:a16="http://schemas.microsoft.com/office/drawing/2014/main" id="{AC928C1E-E4CC-436A-ABC2-231408282E3D}"/>
                  </a:ext>
                </a:extLst>
              </p:cNvPr>
              <p:cNvSpPr>
                <a:spLocks noRot="1" noChangeAspect="1" noMove="1" noResize="1" noEditPoints="1" noAdjustHandles="1" noChangeArrowheads="1" noChangeShapeType="1" noTextEdit="1"/>
              </p:cNvSpPr>
              <p:nvPr/>
            </p:nvSpPr>
            <p:spPr>
              <a:xfrm>
                <a:off x="3279207" y="2233788"/>
                <a:ext cx="4948143" cy="1815882"/>
              </a:xfrm>
              <a:prstGeom prst="rect">
                <a:avLst/>
              </a:prstGeom>
              <a:blipFill>
                <a:blip r:embed="rId4"/>
                <a:stretch>
                  <a:fillRect l="-739"/>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0ACB9633-DFC7-4B66-AAE2-FBA9DC49B02F}"/>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0118" y="2482910"/>
            <a:ext cx="2130425" cy="2011577"/>
          </a:xfrm>
          <a:prstGeom prst="rect">
            <a:avLst/>
          </a:prstGeom>
          <a:noFill/>
        </p:spPr>
      </p:pic>
      <p:sp>
        <p:nvSpPr>
          <p:cNvPr id="8" name="矩形 7">
            <a:extLst>
              <a:ext uri="{FF2B5EF4-FFF2-40B4-BE49-F238E27FC236}">
                <a16:creationId xmlns:a16="http://schemas.microsoft.com/office/drawing/2014/main" id="{44C48E71-DA02-4569-BCD1-9CD44893D5FA}"/>
              </a:ext>
            </a:extLst>
          </p:cNvPr>
          <p:cNvSpPr/>
          <p:nvPr/>
        </p:nvSpPr>
        <p:spPr>
          <a:xfrm>
            <a:off x="1364288" y="4730927"/>
            <a:ext cx="723275" cy="307777"/>
          </a:xfrm>
          <a:prstGeom prst="rect">
            <a:avLst/>
          </a:prstGeom>
        </p:spPr>
        <p:txBody>
          <a:bodyPr wrap="square">
            <a:spAutoFit/>
          </a:bodyPr>
          <a:lstStyle/>
          <a:p>
            <a:r>
              <a:rPr lang="zh-CN" altLang="zh-CN" sz="14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1400" dirty="0">
                <a:latin typeface="Times New Roman" panose="02020603050405020304" pitchFamily="18" charset="0"/>
                <a:ea typeface="宋体" panose="02010600030101010101" pitchFamily="2" charset="-122"/>
              </a:rPr>
              <a:t>3-4</a:t>
            </a:r>
            <a:endParaRPr lang="zh-CN" altLang="en-US" sz="1400" dirty="0"/>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36DE279C-1589-488A-9EAA-230301A58B3D}"/>
                  </a:ext>
                </a:extLst>
              </p:cNvPr>
              <p:cNvSpPr/>
              <p:nvPr/>
            </p:nvSpPr>
            <p:spPr>
              <a:xfrm>
                <a:off x="3279207" y="3586844"/>
                <a:ext cx="4948142" cy="2726644"/>
              </a:xfrm>
              <a:prstGeom prst="rect">
                <a:avLst/>
              </a:prstGeom>
            </p:spPr>
            <p:txBody>
              <a:bodyPr wrap="square">
                <a:spAutoFit/>
              </a:bodyPr>
              <a:lstStyle/>
              <a:p>
                <a:pPr indent="4572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设导体内流过的电流为</a:t>
                </a:r>
                <a14:m>
                  <m:oMath xmlns:m="http://schemas.openxmlformats.org/officeDocument/2006/math">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𝐼</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，则</a:t>
                </a:r>
                <a14:m>
                  <m:oMath xmlns:m="http://schemas.openxmlformats.org/officeDocument/2006/math">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𝐼</m:t>
                        </m:r>
                      </m:num>
                      <m:den>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π</m:t>
                        </m:r>
                        <m:d>
                          <m:d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dPr>
                          <m:e>
                            <m:sSup>
                              <m:sSup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𝑎</m:t>
                                </m:r>
                              </m:e>
                              <m:sup>
                                <m:r>
                                  <a:rPr lang="en-US" altLang="zh-CN" sz="1600"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600"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𝑏</m:t>
                                </m:r>
                              </m:e>
                              <m:sup>
                                <m:r>
                                  <a:rPr lang="en-US" altLang="zh-CN" sz="1600" kern="100">
                                    <a:latin typeface="Cambria Math" panose="02040503050406030204" pitchFamily="18" charset="0"/>
                                    <a:ea typeface="宋体" panose="02010600030101010101" pitchFamily="2" charset="-122"/>
                                    <a:cs typeface="Times New Roman" panose="02020603050405020304" pitchFamily="18" charset="0"/>
                                  </a:rPr>
                                  <m:t>2</m:t>
                                </m:r>
                              </m:sup>
                            </m:sSup>
                          </m:e>
                        </m:d>
                      </m:den>
                    </m:f>
                  </m:oMath>
                </a14:m>
                <a:endParaRPr lang="en-US"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spcAft>
                    <a:spcPts val="0"/>
                  </a:spcAft>
                </a:pPr>
                <a:r>
                  <a:rPr lang="en-US" altLang="zh-CN" sz="1600" i="1" kern="100"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对于空腔中任意一点</a:t>
                </a:r>
                <a14:m>
                  <m:oMath xmlns:m="http://schemas.openxmlformats.org/officeDocument/2006/math">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𝑃</m:t>
                    </m:r>
                  </m:oMath>
                </a14:m>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半径为</a:t>
                </a:r>
                <a14:m>
                  <m:oMath xmlns:m="http://schemas.openxmlformats.org/officeDocument/2006/math">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𝑎</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的</a:t>
                </a:r>
                <a:r>
                  <a:rPr lang="zh-CN" altLang="zh-CN" sz="1600" kern="100" dirty="0">
                    <a:solidFill>
                      <a:srgbClr val="3A97D7"/>
                    </a:solidFill>
                    <a:latin typeface="Times New Roman" panose="02020603050405020304" pitchFamily="18" charset="0"/>
                    <a:ea typeface="宋体" panose="02010600030101010101" pitchFamily="2" charset="-122"/>
                    <a:cs typeface="Times New Roman" panose="02020603050405020304" pitchFamily="18" charset="0"/>
                  </a:rPr>
                  <a:t>圆柱导体</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b="1" dirty="0">
                    <a:ea typeface="宋体" panose="02010600030101010101" pitchFamily="2" charset="-122"/>
                    <a:cs typeface="Times New Roman" panose="02020603050405020304" pitchFamily="18" charset="0"/>
                  </a:rPr>
                  <a:t> </a:t>
                </a:r>
                <a14:m>
                  <m:oMath xmlns:m="http://schemas.openxmlformats.org/officeDocument/2006/math">
                    <m:sSub>
                      <m:sSubPr>
                        <m:ctrlPr>
                          <a:rPr lang="zh-CN" altLang="zh-CN" sz="16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a:latin typeface="Cambria Math" panose="02040503050406030204" pitchFamily="18" charset="0"/>
                            <a:ea typeface="宋体" panose="02010600030101010101" pitchFamily="2" charset="-122"/>
                            <a:cs typeface="Times New Roman" panose="02020603050405020304" pitchFamily="18" charset="0"/>
                          </a:rPr>
                          <m:t>𝑱</m:t>
                        </m:r>
                      </m:e>
                      <m:sub>
                        <m:r>
                          <a:rPr lang="en-US" altLang="zh-CN" sz="1600" b="1" i="1">
                            <a:latin typeface="Cambria Math" panose="02040503050406030204" pitchFamily="18" charset="0"/>
                            <a:ea typeface="宋体" panose="02010600030101010101" pitchFamily="2" charset="-122"/>
                            <a:cs typeface="Times New Roman" panose="02020603050405020304" pitchFamily="18" charset="0"/>
                          </a:rPr>
                          <m:t>𝟎</m:t>
                        </m:r>
                      </m:sub>
                    </m:sSub>
                    <m:r>
                      <a:rPr lang="en-US" altLang="zh-CN" sz="1600" b="1" i="1">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在</a:t>
                </a:r>
                <a14:m>
                  <m:oMath xmlns:m="http://schemas.openxmlformats.org/officeDocument/2006/math">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𝑃</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点产生的磁场强度</a:t>
                </a:r>
                <a14:m>
                  <m:oMath xmlns:m="http://schemas.openxmlformats.org/officeDocument/2006/math">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𝑯</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𝟏</m:t>
                        </m:r>
                      </m:sub>
                    </m:sSub>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为</a:t>
                </a:r>
                <a:endParaRPr lang="en-US"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indent="457200">
                  <a:spcAft>
                    <a:spcPts val="0"/>
                  </a:spcAft>
                </a:pPr>
                <a14:m>
                  <m:oMathPara xmlns:m="http://schemas.openxmlformats.org/officeDocument/2006/math">
                    <m:oMathParaPr>
                      <m:jc m:val="centerGroup"/>
                    </m:oMathParaPr>
                    <m:oMath xmlns:m="http://schemas.openxmlformats.org/officeDocument/2006/math">
                      <m:nary>
                        <m:naryPr>
                          <m:chr m:val="∮"/>
                          <m:supHide m:val="on"/>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naryPr>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𝑙</m:t>
                          </m:r>
                        </m:sub>
                        <m:sup/>
                        <m:e>
                          <m:sSub>
                            <m:sSubPr>
                              <m:ctrlPr>
                                <a:rPr lang="zh-CN" altLang="zh-CN" sz="1600" b="1"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𝑯</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𝟏</m:t>
                              </m:r>
                            </m:sub>
                          </m:sSub>
                        </m:e>
                      </m:nary>
                      <m:r>
                        <a:rPr lang="zh-CN" altLang="zh-CN" sz="1600" kern="10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d</m:t>
                      </m:r>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𝒍</m:t>
                      </m:r>
                      <m:r>
                        <a:rPr lang="en-US" altLang="zh-CN" sz="1600" kern="100">
                          <a:latin typeface="Cambria Math" panose="02040503050406030204" pitchFamily="18" charset="0"/>
                          <a:ea typeface="宋体" panose="02010600030101010101" pitchFamily="2" charset="-122"/>
                          <a:cs typeface="Times New Roman" panose="02020603050405020304" pitchFamily="18" charset="0"/>
                        </a:rPr>
                        <m:t>=2</m:t>
                      </m:r>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π</m:t>
                      </m:r>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𝜌</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1</m:t>
                          </m:r>
                        </m:sub>
                      </m:sSub>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π</m:t>
                      </m:r>
                      <m:sSubSup>
                        <m:sSubSup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𝜌</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600" kern="100">
                              <a:latin typeface="Cambria Math" panose="02040503050406030204" pitchFamily="18" charset="0"/>
                              <a:ea typeface="宋体" panose="02010600030101010101" pitchFamily="2" charset="-122"/>
                              <a:cs typeface="Times New Roman" panose="02020603050405020304" pitchFamily="18" charset="0"/>
                            </a:rPr>
                            <m:t>2</m:t>
                          </m:r>
                        </m:sup>
                      </m:sSubSup>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0</m:t>
                          </m:r>
                        </m:sub>
                      </m:sSub>
                    </m:oMath>
                    <m:oMath xmlns:m="http://schemas.openxmlformats.org/officeDocument/2006/math">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fPr>
                        <m:num>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𝜌</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1</m:t>
                              </m:r>
                            </m:sub>
                          </m:sSub>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0</m:t>
                              </m:r>
                            </m:sub>
                          </m:sSub>
                        </m:num>
                        <m:den>
                          <m:r>
                            <a:rPr lang="en-US" altLang="zh-CN" sz="1600" kern="100">
                              <a:latin typeface="Cambria Math" panose="02040503050406030204" pitchFamily="18" charset="0"/>
                              <a:ea typeface="宋体" panose="02010600030101010101" pitchFamily="2" charset="-122"/>
                              <a:cs typeface="Times New Roman" panose="02020603050405020304" pitchFamily="18" charset="0"/>
                            </a:rPr>
                            <m:t>2</m:t>
                          </m:r>
                        </m:den>
                      </m:f>
                    </m:oMath>
                  </m:oMathPara>
                </a14:m>
                <a:endParaRPr lang="en-US"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方向沿</a:t>
                </a:r>
                <a14:m>
                  <m:oMath xmlns:m="http://schemas.openxmlformats.org/officeDocument/2006/math">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𝒛</m:t>
                        </m:r>
                      </m:sub>
                    </m:s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𝒆</m:t>
                        </m:r>
                      </m:e>
                      <m:sub>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𝝆</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𝟏</m:t>
                            </m:r>
                          </m:sub>
                        </m:sSub>
                      </m:sub>
                    </m:sSub>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方向</a:t>
                </a:r>
              </a:p>
            </p:txBody>
          </p:sp>
        </mc:Choice>
        <mc:Fallback xmlns="">
          <p:sp>
            <p:nvSpPr>
              <p:cNvPr id="12" name="矩形 11">
                <a:extLst>
                  <a:ext uri="{FF2B5EF4-FFF2-40B4-BE49-F238E27FC236}">
                    <a16:creationId xmlns:a16="http://schemas.microsoft.com/office/drawing/2014/main" id="{36DE279C-1589-488A-9EAA-230301A58B3D}"/>
                  </a:ext>
                </a:extLst>
              </p:cNvPr>
              <p:cNvSpPr>
                <a:spLocks noRot="1" noChangeAspect="1" noMove="1" noResize="1" noEditPoints="1" noAdjustHandles="1" noChangeArrowheads="1" noChangeShapeType="1" noTextEdit="1"/>
              </p:cNvSpPr>
              <p:nvPr/>
            </p:nvSpPr>
            <p:spPr>
              <a:xfrm>
                <a:off x="3279207" y="3586844"/>
                <a:ext cx="4948142" cy="2726644"/>
              </a:xfrm>
              <a:prstGeom prst="rect">
                <a:avLst/>
              </a:prstGeom>
              <a:blipFill>
                <a:blip r:embed="rId6"/>
                <a:stretch>
                  <a:fillRect b="-670"/>
                </a:stretch>
              </a:blipFill>
            </p:spPr>
            <p:txBody>
              <a:bodyPr/>
              <a:lstStyle/>
              <a:p>
                <a:r>
                  <a:rPr lang="zh-CN" altLang="en-US">
                    <a:noFill/>
                  </a:rPr>
                  <a:t> </a:t>
                </a:r>
              </a:p>
            </p:txBody>
          </p:sp>
        </mc:Fallback>
      </mc:AlternateContent>
      <p:grpSp>
        <p:nvGrpSpPr>
          <p:cNvPr id="7" name="组合 6">
            <a:extLst>
              <a:ext uri="{FF2B5EF4-FFF2-40B4-BE49-F238E27FC236}">
                <a16:creationId xmlns:a16="http://schemas.microsoft.com/office/drawing/2014/main" id="{A5A82FF0-887C-4258-9FED-D229B1A2E347}"/>
              </a:ext>
            </a:extLst>
          </p:cNvPr>
          <p:cNvGrpSpPr/>
          <p:nvPr/>
        </p:nvGrpSpPr>
        <p:grpSpPr>
          <a:xfrm>
            <a:off x="881138" y="2671184"/>
            <a:ext cx="1574138" cy="1723262"/>
            <a:chOff x="881138" y="2671184"/>
            <a:chExt cx="1574138" cy="1723262"/>
          </a:xfrm>
        </p:grpSpPr>
        <p:sp>
          <p:nvSpPr>
            <p:cNvPr id="3" name="椭圆 2">
              <a:extLst>
                <a:ext uri="{FF2B5EF4-FFF2-40B4-BE49-F238E27FC236}">
                  <a16:creationId xmlns:a16="http://schemas.microsoft.com/office/drawing/2014/main" id="{0C0C2F56-2523-4DFD-8ADC-EDCC6573A66C}"/>
                </a:ext>
              </a:extLst>
            </p:cNvPr>
            <p:cNvSpPr/>
            <p:nvPr/>
          </p:nvSpPr>
          <p:spPr>
            <a:xfrm>
              <a:off x="881138" y="2881686"/>
              <a:ext cx="1574138" cy="151276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68B756A6-E50A-47D6-8F68-587AACFC9C77}"/>
                    </a:ext>
                  </a:extLst>
                </p:cNvPr>
                <p:cNvSpPr/>
                <p:nvPr/>
              </p:nvSpPr>
              <p:spPr>
                <a:xfrm>
                  <a:off x="884483" y="2671184"/>
                  <a:ext cx="448904"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sz="16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0" i="1">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600" b="0" i="1">
                                <a:latin typeface="Cambria Math" panose="02040503050406030204" pitchFamily="18" charset="0"/>
                                <a:ea typeface="宋体" panose="02010600030101010101" pitchFamily="2" charset="-122"/>
                                <a:cs typeface="Times New Roman" panose="02020603050405020304" pitchFamily="18" charset="0"/>
                              </a:rPr>
                              <m:t>0</m:t>
                            </m:r>
                          </m:sub>
                        </m:sSub>
                      </m:oMath>
                    </m:oMathPara>
                  </a14:m>
                  <a:endParaRPr lang="zh-CN" altLang="en-US" dirty="0"/>
                </a:p>
              </p:txBody>
            </p:sp>
          </mc:Choice>
          <mc:Fallback xmlns="">
            <p:sp>
              <p:nvSpPr>
                <p:cNvPr id="4" name="矩形 3">
                  <a:extLst>
                    <a:ext uri="{FF2B5EF4-FFF2-40B4-BE49-F238E27FC236}">
                      <a16:creationId xmlns:a16="http://schemas.microsoft.com/office/drawing/2014/main" id="{68B756A6-E50A-47D6-8F68-587AACFC9C77}"/>
                    </a:ext>
                  </a:extLst>
                </p:cNvPr>
                <p:cNvSpPr>
                  <a:spLocks noRot="1" noChangeAspect="1" noMove="1" noResize="1" noEditPoints="1" noAdjustHandles="1" noChangeArrowheads="1" noChangeShapeType="1" noTextEdit="1"/>
                </p:cNvSpPr>
                <p:nvPr/>
              </p:nvSpPr>
              <p:spPr>
                <a:xfrm>
                  <a:off x="884483" y="2671184"/>
                  <a:ext cx="448904" cy="338554"/>
                </a:xfrm>
                <a:prstGeom prst="rect">
                  <a:avLst/>
                </a:prstGeom>
                <a:blipFill>
                  <a:blip r:embed="rId7"/>
                  <a:stretch>
                    <a:fillRect b="-12500"/>
                  </a:stretch>
                </a:blipFill>
              </p:spPr>
              <p:txBody>
                <a:bodyPr/>
                <a:lstStyle/>
                <a:p>
                  <a:r>
                    <a:rPr lang="zh-CN" altLang="en-US">
                      <a:noFill/>
                    </a:rPr>
                    <a:t> </a:t>
                  </a:r>
                </a:p>
              </p:txBody>
            </p:sp>
          </mc:Fallback>
        </mc:AlternateContent>
      </p:grpSp>
      <p:grpSp>
        <p:nvGrpSpPr>
          <p:cNvPr id="14" name="组合 13">
            <a:extLst>
              <a:ext uri="{FF2B5EF4-FFF2-40B4-BE49-F238E27FC236}">
                <a16:creationId xmlns:a16="http://schemas.microsoft.com/office/drawing/2014/main" id="{AE87802A-3912-4FD1-916E-6D83392CDFA7}"/>
              </a:ext>
            </a:extLst>
          </p:cNvPr>
          <p:cNvGrpSpPr/>
          <p:nvPr/>
        </p:nvGrpSpPr>
        <p:grpSpPr>
          <a:xfrm>
            <a:off x="1272536" y="3107894"/>
            <a:ext cx="955685" cy="924100"/>
            <a:chOff x="1308122" y="3116344"/>
            <a:chExt cx="955685" cy="924100"/>
          </a:xfrm>
        </p:grpSpPr>
        <p:sp>
          <p:nvSpPr>
            <p:cNvPr id="11" name="椭圆 10">
              <a:extLst>
                <a:ext uri="{FF2B5EF4-FFF2-40B4-BE49-F238E27FC236}">
                  <a16:creationId xmlns:a16="http://schemas.microsoft.com/office/drawing/2014/main" id="{F2EB3E14-3BB1-40E3-92E9-15A5CF3D5CC3}"/>
                </a:ext>
              </a:extLst>
            </p:cNvPr>
            <p:cNvSpPr/>
            <p:nvPr/>
          </p:nvSpPr>
          <p:spPr>
            <a:xfrm>
              <a:off x="1592017" y="3376784"/>
              <a:ext cx="671790" cy="663660"/>
            </a:xfrm>
            <a:prstGeom prst="ellipse">
              <a:avLst/>
            </a:prstGeom>
            <a:solidFill>
              <a:srgbClr val="3A97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F4205693-417C-42A7-854F-FC07EB68AAFF}"/>
                    </a:ext>
                  </a:extLst>
                </p:cNvPr>
                <p:cNvSpPr/>
                <p:nvPr/>
              </p:nvSpPr>
              <p:spPr>
                <a:xfrm>
                  <a:off x="1308122" y="3116344"/>
                  <a:ext cx="602794"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sz="16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b="0" i="1">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600" b="0" i="1">
                                <a:latin typeface="Cambria Math" panose="02040503050406030204" pitchFamily="18" charset="0"/>
                                <a:ea typeface="宋体" panose="02010600030101010101" pitchFamily="2" charset="-122"/>
                                <a:cs typeface="Times New Roman" panose="02020603050405020304" pitchFamily="18" charset="0"/>
                              </a:rPr>
                              <m:t>0</m:t>
                            </m:r>
                          </m:sub>
                        </m:sSub>
                      </m:oMath>
                    </m:oMathPara>
                  </a14:m>
                  <a:endParaRPr lang="zh-CN" altLang="en-US" dirty="0"/>
                </a:p>
              </p:txBody>
            </p:sp>
          </mc:Choice>
          <mc:Fallback xmlns="">
            <p:sp>
              <p:nvSpPr>
                <p:cNvPr id="13" name="矩形 12">
                  <a:extLst>
                    <a:ext uri="{FF2B5EF4-FFF2-40B4-BE49-F238E27FC236}">
                      <a16:creationId xmlns:a16="http://schemas.microsoft.com/office/drawing/2014/main" id="{F4205693-417C-42A7-854F-FC07EB68AAFF}"/>
                    </a:ext>
                  </a:extLst>
                </p:cNvPr>
                <p:cNvSpPr>
                  <a:spLocks noRot="1" noChangeAspect="1" noMove="1" noResize="1" noEditPoints="1" noAdjustHandles="1" noChangeArrowheads="1" noChangeShapeType="1" noTextEdit="1"/>
                </p:cNvSpPr>
                <p:nvPr/>
              </p:nvSpPr>
              <p:spPr>
                <a:xfrm>
                  <a:off x="1308122" y="3116344"/>
                  <a:ext cx="602794" cy="338554"/>
                </a:xfrm>
                <a:prstGeom prst="rect">
                  <a:avLst/>
                </a:prstGeom>
                <a:blipFill>
                  <a:blip r:embed="rId8"/>
                  <a:stretch>
                    <a:fillRect b="-12727"/>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321556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一、磁感应强度</a:t>
            </a:r>
            <a:r>
              <a:rPr lang="en-US" altLang="zh-CN" sz="2160" b="1" noProof="1">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rPr>
              <a:t>安培环路定律</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7AF114-7D8C-4438-A65E-37761FF94922}"/>
                  </a:ext>
                </a:extLst>
              </p:cNvPr>
              <p:cNvSpPr txBox="1"/>
              <p:nvPr/>
            </p:nvSpPr>
            <p:spPr>
              <a:xfrm>
                <a:off x="593888" y="1090788"/>
                <a:ext cx="7956223" cy="1153586"/>
              </a:xfrm>
              <a:prstGeom prst="rect">
                <a:avLst/>
              </a:prstGeom>
              <a:noFill/>
            </p:spPr>
            <p:txBody>
              <a:bodyPr wrap="square" rtlCol="0">
                <a:spAutoFit/>
              </a:bodyPr>
              <a:lstStyle/>
              <a:p>
                <a:pPr indent="4572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3</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）讨论</a:t>
                </a:r>
              </a:p>
              <a:p>
                <a:pPr indent="457200">
                  <a:lnSpc>
                    <a:spcPct val="150000"/>
                  </a:lnSpc>
                  <a:spcAft>
                    <a:spcPts val="0"/>
                  </a:spcAft>
                </a:pP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②上题所给的条件中如果在圆柱导体内有一个半径为</a:t>
                </a:r>
                <a14:m>
                  <m:oMath xmlns:m="http://schemas.openxmlformats.org/officeDocument/2006/math">
                    <m:r>
                      <a:rPr lang="en-US" altLang="zh-CN" sz="1600" i="1">
                        <a:latin typeface="Cambria Math" panose="02040503050406030204" pitchFamily="18" charset="0"/>
                        <a:ea typeface="宋体" panose="02010600030101010101" pitchFamily="2" charset="-122"/>
                        <a:cs typeface="Times New Roman" panose="02020603050405020304" pitchFamily="18" charset="0"/>
                      </a:rPr>
                      <m:t>𝑏</m:t>
                    </m:r>
                  </m:oMath>
                </a14:m>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的不同轴的圆柱空腔，两轴线的距离为</a:t>
                </a:r>
                <a14:m>
                  <m:oMath xmlns:m="http://schemas.openxmlformats.org/officeDocument/2006/math">
                    <m:r>
                      <a:rPr lang="en-US" altLang="zh-CN" sz="1600" i="1">
                        <a:latin typeface="Cambria Math" panose="02040503050406030204" pitchFamily="18" charset="0"/>
                        <a:ea typeface="宋体" panose="02010600030101010101" pitchFamily="2" charset="-122"/>
                        <a:cs typeface="Times New Roman" panose="02020603050405020304" pitchFamily="18" charset="0"/>
                      </a:rPr>
                      <m:t>𝑑</m:t>
                    </m:r>
                  </m:oMath>
                </a14:m>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，如图</a:t>
                </a:r>
                <a:r>
                  <a:rPr lang="en-US" altLang="zh-CN" sz="1600" dirty="0">
                    <a:latin typeface="Times New Roman" panose="02020603050405020304" pitchFamily="18" charset="0"/>
                    <a:ea typeface="宋体" panose="02010600030101010101" pitchFamily="2" charset="-122"/>
                  </a:rPr>
                  <a:t>3-4</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所示，空腔中的磁场强度该如何计算？</a:t>
                </a:r>
                <a:endParaRPr lang="zh-CN" altLang="zh-CN" sz="1600"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5B7AF114-7D8C-4438-A65E-37761FF94922}"/>
                  </a:ext>
                </a:extLst>
              </p:cNvPr>
              <p:cNvSpPr txBox="1">
                <a:spLocks noRot="1" noChangeAspect="1" noMove="1" noResize="1" noEditPoints="1" noAdjustHandles="1" noChangeArrowheads="1" noChangeShapeType="1" noTextEdit="1"/>
              </p:cNvSpPr>
              <p:nvPr/>
            </p:nvSpPr>
            <p:spPr>
              <a:xfrm>
                <a:off x="593888" y="1090788"/>
                <a:ext cx="7956223" cy="1153586"/>
              </a:xfrm>
              <a:prstGeom prst="rect">
                <a:avLst/>
              </a:prstGeom>
              <a:blipFill>
                <a:blip r:embed="rId3"/>
                <a:stretch>
                  <a:fillRect l="-383" b="-6349"/>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66C8E628-A50D-4290-B741-7E6BF927107C}"/>
              </a:ext>
            </a:extLst>
          </p:cNvPr>
          <p:cNvSpPr>
            <a:spLocks noGrp="1"/>
          </p:cNvSpPr>
          <p:nvPr>
            <p:ph type="sldNum" sz="quarter" idx="12"/>
          </p:nvPr>
        </p:nvSpPr>
        <p:spPr/>
        <p:txBody>
          <a:bodyPr/>
          <a:lstStyle/>
          <a:p>
            <a:pPr>
              <a:defRPr/>
            </a:pPr>
            <a:fld id="{62DFB493-5F5E-4297-B778-4E7C69DFDE46}" type="slidenum">
              <a:rPr lang="en-US" altLang="zh-CN" smtClean="0"/>
              <a:pPr>
                <a:defRPr/>
              </a:pPr>
              <a:t>9</a:t>
            </a:fld>
            <a:endParaRPr lang="zh-CN" dirty="0"/>
          </a:p>
        </p:txBody>
      </p:sp>
      <p:pic>
        <p:nvPicPr>
          <p:cNvPr id="9" name="图片 8">
            <a:extLst>
              <a:ext uri="{FF2B5EF4-FFF2-40B4-BE49-F238E27FC236}">
                <a16:creationId xmlns:a16="http://schemas.microsoft.com/office/drawing/2014/main" id="{0ACB9633-DFC7-4B66-AAE2-FBA9DC49B02F}"/>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0118" y="2482910"/>
            <a:ext cx="2130425" cy="2011577"/>
          </a:xfrm>
          <a:prstGeom prst="rect">
            <a:avLst/>
          </a:prstGeom>
          <a:noFill/>
        </p:spPr>
      </p:pic>
      <p:sp>
        <p:nvSpPr>
          <p:cNvPr id="8" name="矩形 7">
            <a:extLst>
              <a:ext uri="{FF2B5EF4-FFF2-40B4-BE49-F238E27FC236}">
                <a16:creationId xmlns:a16="http://schemas.microsoft.com/office/drawing/2014/main" id="{44C48E71-DA02-4569-BCD1-9CD44893D5FA}"/>
              </a:ext>
            </a:extLst>
          </p:cNvPr>
          <p:cNvSpPr/>
          <p:nvPr/>
        </p:nvSpPr>
        <p:spPr>
          <a:xfrm>
            <a:off x="1364288" y="4730927"/>
            <a:ext cx="723275" cy="307777"/>
          </a:xfrm>
          <a:prstGeom prst="rect">
            <a:avLst/>
          </a:prstGeom>
        </p:spPr>
        <p:txBody>
          <a:bodyPr wrap="square">
            <a:spAutoFit/>
          </a:bodyPr>
          <a:lstStyle/>
          <a:p>
            <a:r>
              <a:rPr lang="zh-CN" altLang="zh-CN" sz="14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1400" dirty="0">
                <a:latin typeface="Times New Roman" panose="02020603050405020304" pitchFamily="18" charset="0"/>
                <a:ea typeface="宋体" panose="02010600030101010101" pitchFamily="2" charset="-122"/>
              </a:rPr>
              <a:t>3-4</a:t>
            </a:r>
            <a:endParaRPr lang="zh-CN" altLang="en-US" sz="1400" dirty="0"/>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36DE279C-1589-488A-9EAA-230301A58B3D}"/>
                  </a:ext>
                </a:extLst>
              </p:cNvPr>
              <p:cNvSpPr/>
              <p:nvPr/>
            </p:nvSpPr>
            <p:spPr>
              <a:xfrm>
                <a:off x="3279207" y="2216104"/>
                <a:ext cx="4826106" cy="2425792"/>
              </a:xfrm>
              <a:prstGeom prst="rect">
                <a:avLst/>
              </a:prstGeom>
            </p:spPr>
            <p:txBody>
              <a:bodyPr wrap="square">
                <a:spAutoFit/>
              </a:bodyPr>
              <a:lstStyle/>
              <a:p>
                <a:pPr indent="304800">
                  <a:lnSpc>
                    <a:spcPct val="150000"/>
                  </a:lnSpc>
                  <a:spcAft>
                    <a:spcPts val="0"/>
                  </a:spcAft>
                </a:pPr>
                <a:r>
                  <a:rPr lang="en-US" altLang="zh-CN" sz="1600" i="1" kern="100" dirty="0">
                    <a:latin typeface="Times New Roman" panose="02020603050405020304" pitchFamily="18" charset="0"/>
                    <a:ea typeface="宋体" panose="02010600030101010101" pitchFamily="2" charset="-122"/>
                    <a:cs typeface="Times New Roman" panose="02020603050405020304" pitchFamily="18" charset="0"/>
                  </a:rPr>
                  <a:t>b</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kern="100" dirty="0">
                    <a:solidFill>
                      <a:srgbClr val="3A97D7"/>
                    </a:solidFill>
                    <a:latin typeface="Times New Roman" panose="02020603050405020304" pitchFamily="18" charset="0"/>
                    <a:ea typeface="宋体" panose="02010600030101010101" pitchFamily="2" charset="-122"/>
                    <a:cs typeface="Times New Roman" panose="02020603050405020304" pitchFamily="18" charset="0"/>
                  </a:rPr>
                  <a:t>空腔</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电流（</a:t>
                </a:r>
                <a14:m>
                  <m:oMath xmlns:m="http://schemas.openxmlformats.org/officeDocument/2006/math">
                    <m:r>
                      <a:rPr lang="en-US" altLang="zh-CN" sz="1600" b="1" i="1">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a:latin typeface="Cambria Math" panose="02040503050406030204" pitchFamily="18" charset="0"/>
                            <a:ea typeface="宋体" panose="02010600030101010101" pitchFamily="2" charset="-122"/>
                            <a:cs typeface="Times New Roman" panose="02020603050405020304" pitchFamily="18" charset="0"/>
                          </a:rPr>
                          <m:t>𝑱</m:t>
                        </m:r>
                      </m:e>
                      <m:sub>
                        <m:r>
                          <a:rPr lang="en-US" altLang="zh-CN" sz="1600" b="1" i="1">
                            <a:latin typeface="Cambria Math" panose="02040503050406030204" pitchFamily="18" charset="0"/>
                            <a:ea typeface="宋体" panose="02010600030101010101" pitchFamily="2" charset="-122"/>
                            <a:cs typeface="Times New Roman" panose="02020603050405020304" pitchFamily="18" charset="0"/>
                          </a:rPr>
                          <m:t>𝟎</m:t>
                        </m:r>
                      </m:sub>
                    </m:sSub>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）在</a:t>
                </a:r>
                <a14:m>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𝑃</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点产生的磁场强度</a:t>
                </a:r>
                <a14:m>
                  <m:oMath xmlns:m="http://schemas.openxmlformats.org/officeDocument/2006/math">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𝑯</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𝟐</m:t>
                        </m:r>
                      </m:sub>
                    </m:sSub>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为</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304800" algn="ctr">
                  <a:spcAft>
                    <a:spcPts val="0"/>
                  </a:spcAft>
                </a:pPr>
                <a14:m>
                  <m:oMathPara xmlns:m="http://schemas.openxmlformats.org/officeDocument/2006/math">
                    <m:oMathParaPr>
                      <m:jc m:val="centerGroup"/>
                    </m:oMathParaPr>
                    <m:oMath xmlns:m="http://schemas.openxmlformats.org/officeDocument/2006/math">
                      <m:nary>
                        <m:naryPr>
                          <m:chr m:val="∮"/>
                          <m:supHide m:val="on"/>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𝑙</m:t>
                          </m:r>
                        </m:sub>
                        <m:sup/>
                        <m:e>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𝑯</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sub>
                          </m:sSub>
                        </m:e>
                      </m:nary>
                      <m:r>
                        <a:rPr lang="zh-CN" altLang="zh-CN" sz="1600" i="1" kern="100">
                          <a:latin typeface="Cambria Math" panose="02040503050406030204" pitchFamily="18" charset="0"/>
                          <a:ea typeface="MS Gothic" panose="020B0609070205080204" pitchFamily="49" charset="-128"/>
                          <a:cs typeface="MS Gothic" panose="020B0609070205080204" pitchFamily="49" charset="-128"/>
                        </a:rPr>
                        <m:t>⋅</m:t>
                      </m:r>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d</m:t>
                      </m:r>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𝒍</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π</m:t>
                      </m:r>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𝜌</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sub>
                      </m:sSub>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π</m:t>
                      </m:r>
                      <m:sSubSup>
                        <m:sSubSup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𝜌</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sub>
                        <m:sup>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sup>
                      </m:sSubSup>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sub>
                      </m:sSub>
                    </m:oMath>
                    <m:oMath xmlns:m="http://schemas.openxmlformats.org/officeDocument/2006/math">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𝜌</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sub>
                          </m:sSub>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sub>
                          </m:sSub>
                        </m:num>
                        <m:den>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den>
                      </m:f>
                    </m:oMath>
                  </m:oMathPara>
                </a14:m>
                <a:endParaRPr lang="en-US"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3048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方向沿</a:t>
                </a:r>
                <a14:m>
                  <m:oMath xmlns:m="http://schemas.openxmlformats.org/officeDocument/2006/math">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𝒛</m:t>
                        </m:r>
                      </m:sub>
                    </m:s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𝒆</m:t>
                        </m:r>
                      </m:e>
                      <m:sub>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𝝆</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𝟐</m:t>
                            </m:r>
                          </m:sub>
                        </m:sSub>
                      </m:sub>
                    </m:sSub>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的反方向。</a:t>
                </a:r>
                <a:endParaRPr lang="en-US"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indent="304800">
                  <a:lnSpc>
                    <a:spcPct val="150000"/>
                  </a:lnSpc>
                  <a:spcAft>
                    <a:spcPts val="0"/>
                  </a:spcAft>
                </a:pPr>
                <a:endParaRPr lang="zh-CN"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indent="304800" algn="ctr">
                  <a:lnSpc>
                    <a:spcPct val="150000"/>
                  </a:lnSpc>
                  <a:spcAft>
                    <a:spcPts val="0"/>
                  </a:spcAft>
                </a:pP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12" name="矩形 11">
                <a:extLst>
                  <a:ext uri="{FF2B5EF4-FFF2-40B4-BE49-F238E27FC236}">
                    <a16:creationId xmlns:a16="http://schemas.microsoft.com/office/drawing/2014/main" id="{36DE279C-1589-488A-9EAA-230301A58B3D}"/>
                  </a:ext>
                </a:extLst>
              </p:cNvPr>
              <p:cNvSpPr>
                <a:spLocks noRot="1" noChangeAspect="1" noMove="1" noResize="1" noEditPoints="1" noAdjustHandles="1" noChangeArrowheads="1" noChangeShapeType="1" noTextEdit="1"/>
              </p:cNvSpPr>
              <p:nvPr/>
            </p:nvSpPr>
            <p:spPr>
              <a:xfrm>
                <a:off x="3279207" y="2216104"/>
                <a:ext cx="4826106" cy="242579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A2CCB680-0491-44B9-A0E2-C950ACD4345F}"/>
                  </a:ext>
                </a:extLst>
              </p:cNvPr>
              <p:cNvSpPr/>
              <p:nvPr/>
            </p:nvSpPr>
            <p:spPr>
              <a:xfrm>
                <a:off x="3279207" y="3965338"/>
                <a:ext cx="4572000" cy="2979149"/>
              </a:xfrm>
              <a:prstGeom prst="rect">
                <a:avLst/>
              </a:prstGeom>
            </p:spPr>
            <p:txBody>
              <a:bodyPr wrap="square">
                <a:spAutoFit/>
              </a:bodyPr>
              <a:lstStyle/>
              <a:p>
                <a:pPr indent="304800">
                  <a:lnSpc>
                    <a:spcPct val="150000"/>
                  </a:lnSpc>
                  <a:spcAft>
                    <a:spcPts val="0"/>
                  </a:spcAft>
                </a:pPr>
                <a:r>
                  <a:rPr lang="en-US" altLang="zh-CN" sz="1600" i="1" kern="100" dirty="0">
                    <a:latin typeface="Times New Roman" panose="02020603050405020304" pitchFamily="18" charset="0"/>
                    <a:ea typeface="宋体" panose="02010600030101010101" pitchFamily="2" charset="-122"/>
                    <a:cs typeface="Times New Roman" panose="02020603050405020304" pitchFamily="18" charset="0"/>
                  </a:rPr>
                  <a:t>c</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则空腔中的</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总</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磁场强度</a:t>
                </a:r>
                <a14:m>
                  <m:oMath xmlns:m="http://schemas.openxmlformats.org/officeDocument/2006/math">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𝑯</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为</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306070" algn="ctr">
                  <a:spcAft>
                    <a:spcPts val="0"/>
                  </a:spcAft>
                </a:pPr>
                <a14:m>
                  <m:oMathPara xmlns:m="http://schemas.openxmlformats.org/officeDocument/2006/math">
                    <m:oMathParaPr>
                      <m:jc m:val="centerGroup"/>
                    </m:oMathParaPr>
                    <m:oMath xmlns:m="http://schemas.openxmlformats.org/officeDocument/2006/math">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𝑯</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𝑯</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𝑯</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sub>
                          </m:sSub>
                        </m:num>
                        <m:den>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den>
                      </m:f>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𝒛</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𝜌</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m:t>
                              </m:r>
                            </m:sub>
                          </m:sSub>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𝒆</m:t>
                              </m:r>
                            </m:e>
                            <m:sub>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𝜌</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m:t>
                                  </m:r>
                                </m:sub>
                              </m:sSub>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𝜌</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sub>
                          </m:sSub>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𝒆</m:t>
                              </m:r>
                            </m:e>
                            <m:sub>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𝜌</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sub>
                              </m:sSub>
                            </m:sub>
                          </m:sSub>
                        </m:e>
                      </m:d>
                    </m:oMath>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sub>
                          </m:sSub>
                        </m:num>
                        <m:den>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den>
                      </m:f>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𝒛</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𝑑</m:t>
                      </m:r>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𝑥</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𝑑</m:t>
                          </m:r>
                        </m:num>
                        <m:den>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den>
                      </m:f>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𝒚</m:t>
                          </m:r>
                        </m:sub>
                      </m:sSub>
                    </m:oMath>
                  </m:oMathPara>
                </a14:m>
                <a:endParaRPr lang="en-US"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304800">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将</a:t>
                </a:r>
                <a14:m>
                  <m:oMath xmlns:m="http://schemas.openxmlformats.org/officeDocument/2006/math">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0</m:t>
                        </m:r>
                      </m:sub>
                    </m:sSub>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的大小代入上式可得</a:t>
                </a:r>
              </a:p>
              <a:p>
                <a:pPr indent="306070" algn="ctr">
                  <a:spcAft>
                    <a:spcPts val="0"/>
                  </a:spcAft>
                </a:pPr>
                <a14:m>
                  <m:oMathPara xmlns:m="http://schemas.openxmlformats.org/officeDocument/2006/math">
                    <m:oMathParaPr>
                      <m:jc m:val="centerGroup"/>
                    </m:oMathParaPr>
                    <m:oMath xmlns:m="http://schemas.openxmlformats.org/officeDocument/2006/math">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𝑯</m:t>
                      </m:r>
                      <m:r>
                        <a:rPr lang="en-US" altLang="zh-CN" sz="1600"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𝐼𝑑</m:t>
                          </m:r>
                        </m:num>
                        <m:den>
                          <m:r>
                            <a:rPr lang="en-US" altLang="zh-CN" sz="1600" kern="100">
                              <a:latin typeface="Cambria Math" panose="02040503050406030204" pitchFamily="18" charset="0"/>
                              <a:ea typeface="宋体" panose="02010600030101010101" pitchFamily="2" charset="-122"/>
                              <a:cs typeface="Times New Roman" panose="02020603050405020304" pitchFamily="18" charset="0"/>
                            </a:rPr>
                            <m:t>2</m:t>
                          </m:r>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π</m:t>
                          </m:r>
                          <m:d>
                            <m:d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dPr>
                            <m:e>
                              <m:sSup>
                                <m:sSup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𝑎</m:t>
                                  </m:r>
                                </m:e>
                                <m:sup>
                                  <m:r>
                                    <a:rPr lang="en-US" altLang="zh-CN" sz="1600"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600"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𝑏</m:t>
                                  </m:r>
                                </m:e>
                                <m:sup>
                                  <m:r>
                                    <a:rPr lang="en-US" altLang="zh-CN" sz="1600" kern="100">
                                      <a:latin typeface="Cambria Math" panose="02040503050406030204" pitchFamily="18" charset="0"/>
                                      <a:ea typeface="宋体" panose="02010600030101010101" pitchFamily="2" charset="-122"/>
                                      <a:cs typeface="Times New Roman" panose="02020603050405020304" pitchFamily="18" charset="0"/>
                                    </a:rPr>
                                    <m:t>2</m:t>
                                  </m:r>
                                </m:sup>
                              </m:sSup>
                            </m:e>
                          </m:d>
                        </m:den>
                      </m:f>
                      <m:sSub>
                        <m:sSubPr>
                          <m:ctrlPr>
                            <a:rPr lang="zh-CN"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𝒚</m:t>
                          </m:r>
                        </m:sub>
                      </m:sSub>
                    </m:oMath>
                  </m:oMathPara>
                </a14:m>
                <a:endParaRPr lang="zh-CN"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indent="306070" algn="ctr">
                  <a:spcAft>
                    <a:spcPts val="0"/>
                  </a:spcAft>
                </a:pP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304800">
                  <a:lnSpc>
                    <a:spcPct val="150000"/>
                  </a:lnSpc>
                  <a:spcAft>
                    <a:spcPts val="0"/>
                  </a:spcAft>
                </a:pPr>
                <a:endParaRPr lang="zh-CN" altLang="zh-CN" sz="1400" kern="100" dirty="0">
                  <a:latin typeface="Times New Roman" panose="02020603050405020304" pitchFamily="18" charset="0"/>
                  <a:ea typeface="宋体" panose="02010600030101010101" pitchFamily="2" charset="-122"/>
                  <a:cs typeface="Times New Roman" panose="02020603050405020304" pitchFamily="18" charset="0"/>
                </a:endParaRPr>
              </a:p>
              <a:p>
                <a:pPr indent="304800" algn="ctr">
                  <a:lnSpc>
                    <a:spcPct val="150000"/>
                  </a:lnSpc>
                  <a:spcAft>
                    <a:spcPts val="0"/>
                  </a:spcAft>
                </a:pP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11" name="矩形 10">
                <a:extLst>
                  <a:ext uri="{FF2B5EF4-FFF2-40B4-BE49-F238E27FC236}">
                    <a16:creationId xmlns:a16="http://schemas.microsoft.com/office/drawing/2014/main" id="{A2CCB680-0491-44B9-A0E2-C950ACD4345F}"/>
                  </a:ext>
                </a:extLst>
              </p:cNvPr>
              <p:cNvSpPr>
                <a:spLocks noRot="1" noChangeAspect="1" noMove="1" noResize="1" noEditPoints="1" noAdjustHandles="1" noChangeArrowheads="1" noChangeShapeType="1" noTextEdit="1"/>
              </p:cNvSpPr>
              <p:nvPr/>
            </p:nvSpPr>
            <p:spPr>
              <a:xfrm>
                <a:off x="3279207" y="3965338"/>
                <a:ext cx="4572000" cy="2979149"/>
              </a:xfrm>
              <a:prstGeom prst="rect">
                <a:avLst/>
              </a:prstGeom>
              <a:blipFill>
                <a:blip r:embed="rId6"/>
                <a:stretch>
                  <a:fillRect/>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531161F3-CE7E-4847-A1CA-C0967CD077BB}"/>
              </a:ext>
            </a:extLst>
          </p:cNvPr>
          <p:cNvSpPr/>
          <p:nvPr/>
        </p:nvSpPr>
        <p:spPr>
          <a:xfrm>
            <a:off x="5788241" y="4494487"/>
            <a:ext cx="1304709" cy="361598"/>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8EFDE528-CB14-4584-AFA4-485BBECBF8A0}"/>
              </a:ext>
            </a:extLst>
          </p:cNvPr>
          <p:cNvSpPr/>
          <p:nvPr/>
        </p:nvSpPr>
        <p:spPr>
          <a:xfrm>
            <a:off x="4483533" y="4901445"/>
            <a:ext cx="408064" cy="361598"/>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a:extLst>
              <a:ext uri="{FF2B5EF4-FFF2-40B4-BE49-F238E27FC236}">
                <a16:creationId xmlns:a16="http://schemas.microsoft.com/office/drawing/2014/main" id="{E44BD04E-59A2-4865-8BC3-6CF36718355C}"/>
              </a:ext>
            </a:extLst>
          </p:cNvPr>
          <p:cNvCxnSpPr>
            <a:cxnSpLocks/>
          </p:cNvCxnSpPr>
          <p:nvPr/>
        </p:nvCxnSpPr>
        <p:spPr>
          <a:xfrm flipH="1">
            <a:off x="4994537" y="4770826"/>
            <a:ext cx="697724" cy="13061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80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1" grpId="0"/>
      <p:bldP spid="3" grpId="0" animBg="1"/>
      <p:bldP spid="10" grpId="0" animBg="1"/>
    </p:bldLst>
  </p:timing>
</p:sld>
</file>

<file path=ppt/theme/theme1.xml><?xml version="1.0" encoding="utf-8"?>
<a:theme xmlns:a="http://schemas.openxmlformats.org/drawingml/2006/main" name="Office 主题">
  <a:themeElements>
    <a:clrScheme name="Office">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fontScheme name="自定义 5">
      <a:majorFont>
        <a:latin typeface="Times New Roman"/>
        <a:ea typeface="黑体"/>
        <a:cs typeface=""/>
      </a:majorFont>
      <a:minorFont>
        <a:latin typeface="黑体"/>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
  <TotalTime>19570</TotalTime>
  <Pages>0</Pages>
  <Words>8793</Words>
  <Characters>0</Characters>
  <Application>Microsoft Office PowerPoint</Application>
  <DocSecurity>0</DocSecurity>
  <PresentationFormat>全屏显示(4:3)</PresentationFormat>
  <Lines>0</Lines>
  <Paragraphs>793</Paragraphs>
  <Slides>63</Slides>
  <Notes>59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63</vt:i4>
      </vt:variant>
    </vt:vector>
  </HeadingPairs>
  <TitlesOfParts>
    <vt:vector size="73" baseType="lpstr">
      <vt:lpstr>等线</vt:lpstr>
      <vt:lpstr>黑体</vt:lpstr>
      <vt:lpstr>宋体</vt:lpstr>
      <vt:lpstr>微软雅黑</vt:lpstr>
      <vt:lpstr>Arial</vt:lpstr>
      <vt:lpstr>Calibri</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Hewlett-Packard Company</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王齐</dc:creator>
  <cp:keywords/>
  <dc:description/>
  <cp:lastModifiedBy>李 志宇</cp:lastModifiedBy>
  <cp:revision>916</cp:revision>
  <cp:lastPrinted>2020-05-20T04:11:28Z</cp:lastPrinted>
  <dcterms:created xsi:type="dcterms:W3CDTF">2015-09-04T08:06:00Z</dcterms:created>
  <dcterms:modified xsi:type="dcterms:W3CDTF">2020-05-20T05:25:51Z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