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handoutMasterIdLst>
    <p:handoutMasterId r:id="rId54"/>
  </p:handoutMasterIdLst>
  <p:sldIdLst>
    <p:sldId id="731" r:id="rId2"/>
    <p:sldId id="792" r:id="rId3"/>
    <p:sldId id="896" r:id="rId4"/>
    <p:sldId id="864" r:id="rId5"/>
    <p:sldId id="911" r:id="rId6"/>
    <p:sldId id="969" r:id="rId7"/>
    <p:sldId id="970" r:id="rId8"/>
    <p:sldId id="912" r:id="rId9"/>
    <p:sldId id="913" r:id="rId10"/>
    <p:sldId id="915" r:id="rId11"/>
    <p:sldId id="971" r:id="rId12"/>
    <p:sldId id="975" r:id="rId13"/>
    <p:sldId id="976" r:id="rId14"/>
    <p:sldId id="977" r:id="rId15"/>
    <p:sldId id="974" r:id="rId16"/>
    <p:sldId id="916" r:id="rId17"/>
    <p:sldId id="923" r:id="rId18"/>
    <p:sldId id="929" r:id="rId19"/>
    <p:sldId id="925" r:id="rId20"/>
    <p:sldId id="978" r:id="rId21"/>
    <p:sldId id="928" r:id="rId22"/>
    <p:sldId id="967" r:id="rId23"/>
    <p:sldId id="931" r:id="rId24"/>
    <p:sldId id="941" r:id="rId25"/>
    <p:sldId id="935" r:id="rId26"/>
    <p:sldId id="973" r:id="rId27"/>
    <p:sldId id="910" r:id="rId28"/>
    <p:sldId id="942" r:id="rId29"/>
    <p:sldId id="943" r:id="rId30"/>
    <p:sldId id="922" r:id="rId31"/>
    <p:sldId id="944" r:id="rId32"/>
    <p:sldId id="947" r:id="rId33"/>
    <p:sldId id="949" r:id="rId34"/>
    <p:sldId id="950" r:id="rId35"/>
    <p:sldId id="951" r:id="rId36"/>
    <p:sldId id="946" r:id="rId37"/>
    <p:sldId id="972" r:id="rId38"/>
    <p:sldId id="952" r:id="rId39"/>
    <p:sldId id="954" r:id="rId40"/>
    <p:sldId id="955" r:id="rId41"/>
    <p:sldId id="958" r:id="rId42"/>
    <p:sldId id="959" r:id="rId43"/>
    <p:sldId id="957" r:id="rId44"/>
    <p:sldId id="961" r:id="rId45"/>
    <p:sldId id="962" r:id="rId46"/>
    <p:sldId id="963" r:id="rId47"/>
    <p:sldId id="964" r:id="rId48"/>
    <p:sldId id="965" r:id="rId49"/>
    <p:sldId id="968" r:id="rId50"/>
    <p:sldId id="966" r:id="rId51"/>
    <p:sldId id="886" r:id="rId52"/>
  </p:sldIdLst>
  <p:sldSz cx="9144000" cy="6858000" type="screen4x3"/>
  <p:notesSz cx="6761163" cy="9942513"/>
  <p:defaultTextStyle>
    <a:defPPr>
      <a:defRPr lang="zh-CN"/>
    </a:defPPr>
    <a:lvl1pPr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tx1"/>
        </a:solidFill>
        <a:latin typeface="黑体" panose="02010609060101010101" pitchFamily="49" charset="-122"/>
        <a:ea typeface="黑体" panose="02010609060101010101" pitchFamily="49" charset="-122"/>
        <a:cs typeface="+mn-cs"/>
      </a:defRPr>
    </a:lvl9pPr>
  </p:defaultTextStyle>
  <p:extLst>
    <p:ext uri="{521415D9-36F7-43E2-AB2F-B90AF26B5E84}">
      <p14:sectionLst xmlns:p14="http://schemas.microsoft.com/office/powerpoint/2010/main">
        <p14:section name="默认节" id="{86968613-4287-4974-9738-04C54D3E76FC}">
          <p14:sldIdLst>
            <p14:sldId id="731"/>
            <p14:sldId id="792"/>
            <p14:sldId id="896"/>
            <p14:sldId id="864"/>
            <p14:sldId id="911"/>
            <p14:sldId id="969"/>
            <p14:sldId id="970"/>
            <p14:sldId id="912"/>
            <p14:sldId id="913"/>
            <p14:sldId id="915"/>
            <p14:sldId id="971"/>
            <p14:sldId id="975"/>
            <p14:sldId id="976"/>
            <p14:sldId id="977"/>
            <p14:sldId id="974"/>
            <p14:sldId id="916"/>
            <p14:sldId id="923"/>
            <p14:sldId id="929"/>
            <p14:sldId id="925"/>
            <p14:sldId id="978"/>
            <p14:sldId id="928"/>
            <p14:sldId id="967"/>
            <p14:sldId id="931"/>
            <p14:sldId id="941"/>
            <p14:sldId id="935"/>
            <p14:sldId id="973"/>
            <p14:sldId id="910"/>
            <p14:sldId id="942"/>
            <p14:sldId id="943"/>
            <p14:sldId id="922"/>
            <p14:sldId id="944"/>
            <p14:sldId id="947"/>
            <p14:sldId id="949"/>
            <p14:sldId id="950"/>
            <p14:sldId id="951"/>
            <p14:sldId id="946"/>
            <p14:sldId id="972"/>
            <p14:sldId id="952"/>
            <p14:sldId id="954"/>
            <p14:sldId id="955"/>
            <p14:sldId id="958"/>
            <p14:sldId id="959"/>
            <p14:sldId id="957"/>
            <p14:sldId id="961"/>
            <p14:sldId id="962"/>
            <p14:sldId id="963"/>
            <p14:sldId id="964"/>
            <p14:sldId id="965"/>
            <p14:sldId id="968"/>
            <p14:sldId id="966"/>
            <p14:sldId id="886"/>
          </p14:sldIdLst>
        </p14:section>
      </p14:sectionLst>
    </p:ext>
    <p:ext uri="{EFAFB233-063F-42B5-8137-9DF3F51BA10A}">
      <p15:sldGuideLst xmlns:p15="http://schemas.microsoft.com/office/powerpoint/2012/main">
        <p15:guide id="1" pos="1315" userDrawn="1">
          <p15:clr>
            <a:srgbClr val="A4A3A4"/>
          </p15:clr>
        </p15:guide>
        <p15:guide id="2" pos="4468" userDrawn="1">
          <p15:clr>
            <a:srgbClr val="A4A3A4"/>
          </p15:clr>
        </p15:guide>
        <p15:guide id="3" orient="horz" pos="213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志宇" initials="李" lastIdx="1" clrIdx="0">
    <p:extLst>
      <p:ext uri="{19B8F6BF-5375-455C-9EA6-DF929625EA0E}">
        <p15:presenceInfo xmlns:p15="http://schemas.microsoft.com/office/powerpoint/2012/main" userId="9e7f6b86354b8c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A97D7"/>
    <a:srgbClr val="0070C0"/>
    <a:srgbClr val="E97C30"/>
    <a:srgbClr val="E87E04"/>
    <a:srgbClr val="FFC000"/>
    <a:srgbClr val="1F4E79"/>
    <a:srgbClr val="1557AE"/>
    <a:srgbClr val="426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5238" autoAdjust="0"/>
  </p:normalViewPr>
  <p:slideViewPr>
    <p:cSldViewPr snapToGrid="0">
      <p:cViewPr varScale="1">
        <p:scale>
          <a:sx n="73" d="100"/>
          <a:sy n="73" d="100"/>
        </p:scale>
        <p:origin x="1620" y="78"/>
      </p:cViewPr>
      <p:guideLst>
        <p:guide pos="1315"/>
        <p:guide pos="4468"/>
        <p:guide orient="horz" pos="2137"/>
      </p:guideLst>
    </p:cSldViewPr>
  </p:slideViewPr>
  <p:notesTextViewPr>
    <p:cViewPr>
      <p:scale>
        <a:sx n="1" d="1"/>
        <a:sy n="1" d="1"/>
      </p:scale>
      <p:origin x="0" y="0"/>
    </p:cViewPr>
  </p:notesTextViewPr>
  <p:notesViewPr>
    <p:cSldViewPr snapToGrid="0" showGuides="1">
      <p:cViewPr varScale="1">
        <p:scale>
          <a:sx n="60" d="100"/>
          <a:sy n="60" d="100"/>
        </p:scale>
        <p:origin x="2563" y="53"/>
      </p:cViewPr>
      <p:guideLst/>
    </p:cSldViewPr>
  </p:notes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4"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media/image93.wmf"/><Relationship Id="rId4" Type="http://schemas.openxmlformats.org/officeDocument/2006/relationships/image" Target="../media/image9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7.wmf"/><Relationship Id="rId4" Type="http://schemas.openxmlformats.org/officeDocument/2006/relationships/image" Target="../media/image9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5" Type="http://schemas.openxmlformats.org/officeDocument/2006/relationships/image" Target="../media/image115.wmf"/><Relationship Id="rId4" Type="http://schemas.openxmlformats.org/officeDocument/2006/relationships/image" Target="../media/image11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6" Type="http://schemas.openxmlformats.org/officeDocument/2006/relationships/image" Target="../media/image121.wmf"/><Relationship Id="rId5" Type="http://schemas.openxmlformats.org/officeDocument/2006/relationships/image" Target="../media/image120.wmf"/><Relationship Id="rId4" Type="http://schemas.openxmlformats.org/officeDocument/2006/relationships/image" Target="../media/image11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29050" y="0"/>
            <a:ext cx="2930525" cy="498475"/>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a:defRPr/>
            </a:pPr>
            <a:fld id="{E28C075F-77E8-4AB7-B8D7-B67C0147F6D9}" type="datetimeFigureOut">
              <a:rPr lang="zh-CN" altLang="en-US"/>
              <a:pPr>
                <a:defRPr/>
              </a:pPr>
              <a:t>2020/5/29</a:t>
            </a:fld>
            <a:endParaRPr lang="zh-CN" altLang="en-US">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2"/>
          </p:nvPr>
        </p:nvSpPr>
        <p:spPr>
          <a:xfrm>
            <a:off x="0" y="9444038"/>
            <a:ext cx="2930525" cy="498475"/>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29050" y="9444038"/>
            <a:ext cx="2930525" cy="498475"/>
          </a:xfrm>
          <a:prstGeom prst="rect">
            <a:avLst/>
          </a:prstGeom>
        </p:spPr>
        <p:txBody>
          <a:bodyPr vert="horz" lIns="91440" tIns="45720" rIns="91440" bIns="45720" rtlCol="0" anchor="b"/>
          <a:lstStyle>
            <a:lvl1pPr algn="r" eaLnBrk="1" fontAlgn="auto" hangingPunct="1">
              <a:buFont typeface="Arial" panose="020B0604020202020204" pitchFamily="34" charset="0"/>
              <a:buNone/>
              <a:defRPr sz="1200" noProof="1">
                <a:latin typeface="+mn-lt"/>
                <a:ea typeface="+mn-ea"/>
              </a:defRPr>
            </a:lvl1pPr>
          </a:lstStyle>
          <a:p>
            <a:pPr>
              <a:defRPr/>
            </a:pPr>
            <a:fld id="{7CD698F9-1FC0-4678-BD71-076289988B72}" type="slidenum">
              <a:rPr lang="zh-CN" altLang="en-US"/>
              <a:pPr>
                <a:defRPr/>
              </a:pPr>
              <a:t>‹#›</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8727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eaLnBrk="1" fontAlgn="auto"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eaLnBrk="1" fontAlgn="auto" hangingPunct="1">
              <a:buFont typeface="Arial" panose="020B0604020202020204" pitchFamily="34" charset="0"/>
              <a:buNone/>
              <a:defRPr sz="1200" noProof="1">
                <a:latin typeface="+mn-lt"/>
                <a:ea typeface="+mn-ea"/>
              </a:defRPr>
            </a:lvl1pPr>
          </a:lstStyle>
          <a:p>
            <a:pPr>
              <a:defRPr/>
            </a:pPr>
            <a:fld id="{E8D66B94-9F8D-44C0-9B4F-FC0C290439FF}" type="datetimeFigureOut">
              <a:rPr lang="zh-CN" altLang="en-US"/>
              <a:pPr>
                <a:defRPr/>
              </a:pPr>
              <a:t>2020/5/29</a:t>
            </a:fld>
            <a:endParaRPr lang="zh-CN" altLang="en-US">
              <a:latin typeface="黑体" panose="02010609060101010101" pitchFamily="49" charset="-122"/>
              <a:ea typeface="黑体" panose="02010609060101010101" pitchFamily="49" charset="-122"/>
            </a:endParaRPr>
          </a:p>
        </p:txBody>
      </p:sp>
      <p:sp>
        <p:nvSpPr>
          <p:cNvPr id="39940" name="幻灯片图像占位符 3"/>
          <p:cNvSpPr>
            <a:spLocks noGrp="1" noRot="1" noChangeAspect="1" noChangeArrowheads="1"/>
          </p:cNvSpPr>
          <p:nvPr>
            <p:ph type="sldImg" idx="4294967295"/>
          </p:nvPr>
        </p:nvSpPr>
        <p:spPr bwMode="auto">
          <a:xfrm>
            <a:off x="1144588" y="1243013"/>
            <a:ext cx="4471987" cy="3355975"/>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31749" name="备注占位符 4"/>
          <p:cNvSpPr>
            <a:spLocks noGrp="1" noChangeArrowheads="1"/>
          </p:cNvSpPr>
          <p:nvPr>
            <p:ph type="body" sz="quarter" idx="4294967295"/>
          </p:nvPr>
        </p:nvSpPr>
        <p:spPr bwMode="auto">
          <a:xfrm>
            <a:off x="676275" y="4784725"/>
            <a:ext cx="5408613"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eaLnBrk="1" fontAlgn="auto"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eaLnBrk="1" fontAlgn="auto" hangingPunct="1">
              <a:buFont typeface="Arial" panose="020B0604020202020204" pitchFamily="34" charset="0"/>
              <a:buNone/>
              <a:defRPr sz="1200" noProof="1">
                <a:latin typeface="+mn-lt"/>
                <a:ea typeface="+mn-ea"/>
              </a:defRPr>
            </a:lvl1pPr>
          </a:lstStyle>
          <a:p>
            <a:pPr>
              <a:defRPr/>
            </a:pPr>
            <a:fld id="{7D9CF608-9E81-4F9F-B0DE-868D5200E9C5}" type="slidenum">
              <a:rPr lang="zh-CN" altLang="en-US"/>
              <a:pPr>
                <a:defRPr/>
              </a:pPr>
              <a:t>‹#›</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6862746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CEC1DF35-2508-4E4B-96E5-1D16C83DED03}" type="slidenum">
              <a:rPr lang="zh-CN" altLang="en-US" smtClean="0"/>
              <a:pPr>
                <a:defRPr/>
              </a:pPr>
              <a:t>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27140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752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61857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5061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73926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9483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69907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8963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25199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76355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29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12627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9952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04666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874397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8276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16133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1950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6859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84463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57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7903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39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8046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37578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60927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41</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57782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42</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83978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43</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4295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44</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8419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45</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18042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50036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880273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93993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49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1385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20795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t>50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00093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9</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76299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10</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84501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16</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0187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17</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38971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D9CF608-9E81-4F9F-B0DE-868D5200E9C5}" type="slidenum">
              <a:rPr lang="zh-CN" altLang="en-US" smtClean="0"/>
              <a:pPr>
                <a:defRPr/>
              </a:pPr>
              <a:t>18</a:t>
            </a:fld>
            <a:endParaRPr lang="zh-CN" altLang="en-US">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05931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78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2"/>
          <p:cNvSpPr/>
          <p:nvPr userDrawn="1"/>
        </p:nvSpPr>
        <p:spPr>
          <a:xfrm>
            <a:off x="5905500" y="360363"/>
            <a:ext cx="3240088" cy="53975"/>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3"/>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402856" y="0"/>
            <a:ext cx="2387241" cy="838595"/>
          </a:xfrm>
          <a:prstGeom prst="rect">
            <a:avLst/>
          </a:prstGeom>
        </p:spPr>
      </p:pic>
    </p:spTree>
    <p:extLst>
      <p:ext uri="{BB962C8B-B14F-4D97-AF65-F5344CB8AC3E}">
        <p14:creationId xmlns:p14="http://schemas.microsoft.com/office/powerpoint/2010/main" val="367959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流程图: 过程 1"/>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10"/>
          <p:cNvPicPr>
            <a:picLocks noChangeAspect="1" noChangeArrowheads="1"/>
          </p:cNvPicPr>
          <p:nvPr userDrawn="1"/>
        </p:nvPicPr>
        <p:blipFill>
          <a:blip r:embed="rId2">
            <a:grayscl/>
            <a:biLevel thresh="50000"/>
            <a:extLst>
              <a:ext uri="{28A0092B-C50C-407E-A947-70E740481C1C}">
                <a14:useLocalDpi xmlns:a14="http://schemas.microsoft.com/office/drawing/2010/main" val="0"/>
              </a:ext>
            </a:extLst>
          </a:blip>
          <a:srcRect t="77927" r="53951"/>
          <a:stretch>
            <a:fillRect/>
          </a:stretch>
        </p:blipFill>
        <p:spPr bwMode="auto">
          <a:xfrm>
            <a:off x="7783513" y="6450013"/>
            <a:ext cx="11541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83709122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流程图: 过程 8"/>
          <p:cNvSpPr/>
          <p:nvPr userDrawn="1"/>
        </p:nvSpPr>
        <p:spPr>
          <a:xfrm rot="5400000" flipH="1">
            <a:off x="8183563" y="5738813"/>
            <a:ext cx="328612" cy="1592262"/>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3" name="矩形 3"/>
          <p:cNvSpPr/>
          <p:nvPr userDrawn="1"/>
        </p:nvSpPr>
        <p:spPr>
          <a:xfrm rot="16200000">
            <a:off x="304007" y="311944"/>
            <a:ext cx="811212" cy="800100"/>
          </a:xfrm>
          <a:custGeom>
            <a:avLst/>
            <a:gdLst>
              <a:gd name="connsiteX0" fmla="*/ 0 w 661307"/>
              <a:gd name="connsiteY0" fmla="*/ 0 h 726621"/>
              <a:gd name="connsiteX1" fmla="*/ 661307 w 661307"/>
              <a:gd name="connsiteY1" fmla="*/ 0 h 726621"/>
              <a:gd name="connsiteX2" fmla="*/ 661307 w 661307"/>
              <a:gd name="connsiteY2" fmla="*/ 726621 h 726621"/>
              <a:gd name="connsiteX3" fmla="*/ 0 w 661307"/>
              <a:gd name="connsiteY3" fmla="*/ 726621 h 726621"/>
              <a:gd name="connsiteX4" fmla="*/ 0 w 661307"/>
              <a:gd name="connsiteY4" fmla="*/ 0 h 726621"/>
              <a:gd name="connsiteX0-1" fmla="*/ 0 w 661307"/>
              <a:gd name="connsiteY0-2" fmla="*/ 0 h 726621"/>
              <a:gd name="connsiteX1-3" fmla="*/ 661307 w 661307"/>
              <a:gd name="connsiteY1-4" fmla="*/ 0 h 726621"/>
              <a:gd name="connsiteX2-5" fmla="*/ 661307 w 661307"/>
              <a:gd name="connsiteY2-6" fmla="*/ 726621 h 726621"/>
              <a:gd name="connsiteX3-7" fmla="*/ 326571 w 661307"/>
              <a:gd name="connsiteY3-8" fmla="*/ 718457 h 726621"/>
              <a:gd name="connsiteX4-9" fmla="*/ 0 w 661307"/>
              <a:gd name="connsiteY4-10" fmla="*/ 726621 h 726621"/>
              <a:gd name="connsiteX5" fmla="*/ 0 w 661307"/>
              <a:gd name="connsiteY5" fmla="*/ 0 h 726621"/>
              <a:gd name="connsiteX0-11" fmla="*/ 0 w 661307"/>
              <a:gd name="connsiteY0-12" fmla="*/ 0 h 898071"/>
              <a:gd name="connsiteX1-13" fmla="*/ 661307 w 661307"/>
              <a:gd name="connsiteY1-14" fmla="*/ 0 h 898071"/>
              <a:gd name="connsiteX2-15" fmla="*/ 661307 w 661307"/>
              <a:gd name="connsiteY2-16" fmla="*/ 726621 h 898071"/>
              <a:gd name="connsiteX3-17" fmla="*/ 351063 w 661307"/>
              <a:gd name="connsiteY3-18" fmla="*/ 898071 h 898071"/>
              <a:gd name="connsiteX4-19" fmla="*/ 0 w 661307"/>
              <a:gd name="connsiteY4-20" fmla="*/ 726621 h 898071"/>
              <a:gd name="connsiteX5-21" fmla="*/ 0 w 661307"/>
              <a:gd name="connsiteY5-22" fmla="*/ 0 h 898071"/>
              <a:gd name="connsiteX0-23" fmla="*/ 0 w 661307"/>
              <a:gd name="connsiteY0-24" fmla="*/ 0 h 898071"/>
              <a:gd name="connsiteX1-25" fmla="*/ 661307 w 661307"/>
              <a:gd name="connsiteY1-26" fmla="*/ 0 h 898071"/>
              <a:gd name="connsiteX2-27" fmla="*/ 661307 w 661307"/>
              <a:gd name="connsiteY2-28" fmla="*/ 726621 h 898071"/>
              <a:gd name="connsiteX3-29" fmla="*/ 318406 w 661307"/>
              <a:gd name="connsiteY3-30" fmla="*/ 898071 h 898071"/>
              <a:gd name="connsiteX4-31" fmla="*/ 0 w 661307"/>
              <a:gd name="connsiteY4-32" fmla="*/ 726621 h 898071"/>
              <a:gd name="connsiteX5-33" fmla="*/ 0 w 661307"/>
              <a:gd name="connsiteY5-34" fmla="*/ 0 h 898071"/>
              <a:gd name="connsiteX0-35" fmla="*/ 0 w 661307"/>
              <a:gd name="connsiteY0-36" fmla="*/ 0 h 898071"/>
              <a:gd name="connsiteX1-37" fmla="*/ 661307 w 661307"/>
              <a:gd name="connsiteY1-38" fmla="*/ 0 h 898071"/>
              <a:gd name="connsiteX2-39" fmla="*/ 661307 w 661307"/>
              <a:gd name="connsiteY2-40" fmla="*/ 726621 h 898071"/>
              <a:gd name="connsiteX3-41" fmla="*/ 310242 w 661307"/>
              <a:gd name="connsiteY3-42" fmla="*/ 898071 h 898071"/>
              <a:gd name="connsiteX4-43" fmla="*/ 0 w 661307"/>
              <a:gd name="connsiteY4-44" fmla="*/ 726621 h 898071"/>
              <a:gd name="connsiteX5-45" fmla="*/ 0 w 661307"/>
              <a:gd name="connsiteY5-46" fmla="*/ 0 h 898071"/>
              <a:gd name="connsiteX0-47" fmla="*/ 0 w 661307"/>
              <a:gd name="connsiteY0-48" fmla="*/ 0 h 898071"/>
              <a:gd name="connsiteX1-49" fmla="*/ 661307 w 661307"/>
              <a:gd name="connsiteY1-50" fmla="*/ 0 h 898071"/>
              <a:gd name="connsiteX2-51" fmla="*/ 661307 w 661307"/>
              <a:gd name="connsiteY2-52" fmla="*/ 726621 h 898071"/>
              <a:gd name="connsiteX3-53" fmla="*/ 331673 w 661307"/>
              <a:gd name="connsiteY3-54" fmla="*/ 898071 h 898071"/>
              <a:gd name="connsiteX4-55" fmla="*/ 0 w 661307"/>
              <a:gd name="connsiteY4-56" fmla="*/ 726621 h 898071"/>
              <a:gd name="connsiteX5-57" fmla="*/ 0 w 661307"/>
              <a:gd name="connsiteY5-58" fmla="*/ 0 h 898071"/>
            </a:gdLst>
            <a:ahLst/>
            <a:cxnLst>
              <a:cxn ang="0">
                <a:pos x="connsiteX0-47" y="connsiteY0-48"/>
              </a:cxn>
              <a:cxn ang="0">
                <a:pos x="connsiteX1-49" y="connsiteY1-50"/>
              </a:cxn>
              <a:cxn ang="0">
                <a:pos x="connsiteX2-51" y="connsiteY2-52"/>
              </a:cxn>
              <a:cxn ang="0">
                <a:pos x="connsiteX3-53" y="connsiteY3-54"/>
              </a:cxn>
              <a:cxn ang="0">
                <a:pos x="connsiteX4-55" y="connsiteY4-56"/>
              </a:cxn>
              <a:cxn ang="0">
                <a:pos x="connsiteX5-57" y="connsiteY5-58"/>
              </a:cxn>
            </a:cxnLst>
            <a:rect l="l" t="t" r="r" b="b"/>
            <a:pathLst>
              <a:path w="661307" h="898071">
                <a:moveTo>
                  <a:pt x="0" y="0"/>
                </a:moveTo>
                <a:lnTo>
                  <a:pt x="661307" y="0"/>
                </a:lnTo>
                <a:lnTo>
                  <a:pt x="661307" y="726621"/>
                </a:lnTo>
                <a:lnTo>
                  <a:pt x="331673" y="898071"/>
                </a:lnTo>
                <a:lnTo>
                  <a:pt x="0" y="726621"/>
                </a:lnTo>
                <a:lnTo>
                  <a:pt x="0" y="0"/>
                </a:lnTo>
                <a:close/>
              </a:path>
            </a:pathLst>
          </a:custGeom>
          <a:solidFill>
            <a:srgbClr val="1557AE"/>
          </a:solidFill>
          <a:ln w="349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2"/>
          <p:cNvPicPr>
            <a:picLocks noChangeAspect="1" noChangeArrowheads="1"/>
          </p:cNvPicPr>
          <p:nvPr userDrawn="1"/>
        </p:nvPicPr>
        <p:blipFill>
          <a:blip r:embed="rId2" cstate="print">
            <a:grayscl/>
            <a:biLevel thresh="50000"/>
            <a:extLst>
              <a:ext uri="{28A0092B-C50C-407E-A947-70E740481C1C}">
                <a14:useLocalDpi xmlns:a14="http://schemas.microsoft.com/office/drawing/2010/main" val="0"/>
              </a:ext>
            </a:extLst>
          </a:blip>
          <a:srcRect t="77939" r="87943"/>
          <a:stretch>
            <a:fillRect/>
          </a:stretch>
        </p:blipFill>
        <p:spPr bwMode="auto">
          <a:xfrm>
            <a:off x="360363" y="393700"/>
            <a:ext cx="61912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userDrawn="1"/>
        </p:nvSpPr>
        <p:spPr>
          <a:xfrm>
            <a:off x="136525" y="306388"/>
            <a:ext cx="112713" cy="81121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流程图: 过程 5"/>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7" name="图片 10"/>
          <p:cNvPicPr>
            <a:picLocks noChangeAspect="1" noChangeArrowheads="1"/>
          </p:cNvPicPr>
          <p:nvPr userDrawn="1"/>
        </p:nvPicPr>
        <p:blipFill>
          <a:blip r:embed="rId3">
            <a:grayscl/>
            <a:biLevel thresh="50000"/>
            <a:extLst>
              <a:ext uri="{28A0092B-C50C-407E-A947-70E740481C1C}">
                <a14:useLocalDpi xmlns:a14="http://schemas.microsoft.com/office/drawing/2010/main" val="0"/>
              </a:ext>
            </a:extLst>
          </a:blip>
          <a:srcRect t="77927" r="53951"/>
          <a:stretch>
            <a:fillRect/>
          </a:stretch>
        </p:blipFill>
        <p:spPr bwMode="auto">
          <a:xfrm>
            <a:off x="7829550" y="6459538"/>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p:cNvPicPr>
            <a:picLocks noChangeAspect="1" noChangeArrowheads="1"/>
          </p:cNvPicPr>
          <p:nvPr/>
        </p:nvPicPr>
        <p:blipFill>
          <a:blip r:embed="rId4">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996289" y="-49229"/>
            <a:ext cx="3140075" cy="278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文本框 10">
            <a:extLst>
              <a:ext uri="{FF2B5EF4-FFF2-40B4-BE49-F238E27FC236}">
                <a16:creationId xmlns:a16="http://schemas.microsoft.com/office/drawing/2014/main" id="{9EE52007-05FA-46ED-8B30-9E9FBD461D5D}"/>
              </a:ext>
            </a:extLst>
          </p:cNvPr>
          <p:cNvSpPr txBox="1"/>
          <p:nvPr userDrawn="1"/>
        </p:nvSpPr>
        <p:spPr>
          <a:xfrm>
            <a:off x="0" y="6615113"/>
            <a:ext cx="9143999" cy="307777"/>
          </a:xfrm>
          <a:prstGeom prst="rect">
            <a:avLst/>
          </a:prstGeom>
          <a:noFill/>
        </p:spPr>
        <p:txBody>
          <a:bodyPr wrap="square" rtlCol="0">
            <a:spAutoFit/>
          </a:bodyPr>
          <a:lstStyle/>
          <a:p>
            <a:pPr algn="ctr"/>
            <a:fld id="{62DFB493-5F5E-4297-B778-4E7C69DFDE46}" type="slidenum">
              <a:rPr lang="en-US" altLang="zh-CN" sz="1400" smtClean="0">
                <a:solidFill>
                  <a:schemeClr val="bg1"/>
                </a:solidFill>
                <a:latin typeface="+mj-lt"/>
              </a:rPr>
              <a:pPr algn="ctr"/>
              <a:t>‹#›</a:t>
            </a:fld>
            <a:r>
              <a:rPr lang="en-US" altLang="zh-CN" sz="1400" dirty="0" smtClean="0">
                <a:solidFill>
                  <a:schemeClr val="bg1"/>
                </a:solidFill>
                <a:latin typeface="+mj-lt"/>
              </a:rPr>
              <a:t>/51</a:t>
            </a:r>
            <a:endParaRPr lang="zh-CN" altLang="en-US" sz="1400" dirty="0">
              <a:solidFill>
                <a:schemeClr val="bg1"/>
              </a:solidFill>
              <a:latin typeface="+mj-lt"/>
            </a:endParaRPr>
          </a:p>
        </p:txBody>
      </p:sp>
    </p:spTree>
    <p:extLst>
      <p:ext uri="{BB962C8B-B14F-4D97-AF65-F5344CB8AC3E}">
        <p14:creationId xmlns:p14="http://schemas.microsoft.com/office/powerpoint/2010/main" val="81323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pic>
        <p:nvPicPr>
          <p:cNvPr id="2" name="图片 4"/>
          <p:cNvPicPr>
            <a:picLocks noChangeAspect="1" noChangeArrowheads="1"/>
          </p:cNvPicPr>
          <p:nvPr userDrawn="1"/>
        </p:nvPicPr>
        <p:blipFill>
          <a:blip r:embed="rId2">
            <a:extLst>
              <a:ext uri="{28A0092B-C50C-407E-A947-70E740481C1C}">
                <a14:useLocalDpi xmlns:a14="http://schemas.microsoft.com/office/drawing/2010/main" val="0"/>
              </a:ext>
            </a:extLst>
          </a:blip>
          <a:srcRect l="-159" t="140" r="-478" b="11636"/>
          <a:stretch>
            <a:fillRect/>
          </a:stretch>
        </p:blipFill>
        <p:spPr bwMode="auto">
          <a:xfrm>
            <a:off x="-14288" y="0"/>
            <a:ext cx="9201151"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0"/>
            <a:ext cx="9085263" cy="5529263"/>
          </a:xfrm>
          <a:prstGeom prst="rect">
            <a:avLst/>
          </a:prstGeom>
          <a:solidFill>
            <a:srgbClr val="384A5A">
              <a:alpha val="50000"/>
            </a:srgb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4" name="图片 6"/>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35725" y="-79375"/>
            <a:ext cx="27082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82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097"/>
            <a:ext cx="3140075" cy="2782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01912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2" name="矩形 1"/>
          <p:cNvSpPr/>
          <p:nvPr userDrawn="1"/>
        </p:nvSpPr>
        <p:spPr>
          <a:xfrm>
            <a:off x="6872288" y="495300"/>
            <a:ext cx="2189162" cy="1793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nvGrpSpPr>
          <p:cNvPr id="3" name="组合 15"/>
          <p:cNvGrpSpPr>
            <a:grpSpLocks/>
          </p:cNvGrpSpPr>
          <p:nvPr userDrawn="1"/>
        </p:nvGrpSpPr>
        <p:grpSpPr bwMode="auto">
          <a:xfrm>
            <a:off x="161925" y="419100"/>
            <a:ext cx="325438" cy="334963"/>
            <a:chOff x="3976261" y="3892343"/>
            <a:chExt cx="326182" cy="335109"/>
          </a:xfrm>
        </p:grpSpPr>
        <p:sp>
          <p:nvSpPr>
            <p:cNvPr id="4" name="六边形 3"/>
            <p:cNvSpPr/>
            <p:nvPr/>
          </p:nvSpPr>
          <p:spPr>
            <a:xfrm>
              <a:off x="3976261" y="38923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5" name="六边形 4"/>
            <p:cNvSpPr/>
            <p:nvPr/>
          </p:nvSpPr>
          <p:spPr>
            <a:xfrm>
              <a:off x="3976261" y="4005105"/>
              <a:ext cx="122517" cy="106408"/>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6" name="六边形 5"/>
            <p:cNvSpPr/>
            <p:nvPr/>
          </p:nvSpPr>
          <p:spPr>
            <a:xfrm>
              <a:off x="3976261" y="4121043"/>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 name="六边形 6"/>
            <p:cNvSpPr/>
            <p:nvPr/>
          </p:nvSpPr>
          <p:spPr>
            <a:xfrm>
              <a:off x="4078093" y="3946342"/>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 name="六边形 7"/>
            <p:cNvSpPr/>
            <p:nvPr/>
          </p:nvSpPr>
          <p:spPr>
            <a:xfrm>
              <a:off x="4078093" y="4060691"/>
              <a:ext cx="122517" cy="106409"/>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 name="六边形 8"/>
            <p:cNvSpPr/>
            <p:nvPr/>
          </p:nvSpPr>
          <p:spPr>
            <a:xfrm>
              <a:off x="4179926" y="4003516"/>
              <a:ext cx="122517" cy="10799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10" name="流程图: 过程 8"/>
          <p:cNvSpPr/>
          <p:nvPr userDrawn="1"/>
        </p:nvSpPr>
        <p:spPr>
          <a:xfrm rot="5400000" flipH="1">
            <a:off x="8214519" y="-324644"/>
            <a:ext cx="250825" cy="14462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31" y="connsiteY0-32"/>
              </a:cxn>
              <a:cxn ang="0">
                <a:pos x="connsiteX1-33" y="connsiteY1-34"/>
              </a:cxn>
              <a:cxn ang="0">
                <a:pos x="connsiteX2-35" y="connsiteY2-36"/>
              </a:cxn>
              <a:cxn ang="0">
                <a:pos x="connsiteX3-37" y="connsiteY3-38"/>
              </a:cxn>
              <a:cxn ang="0">
                <a:pos x="connsiteX4-39" y="connsiteY4-4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11" name="图片 24"/>
          <p:cNvPicPr>
            <a:picLocks noChangeAspect="1" noChangeArrowheads="1"/>
          </p:cNvPicPr>
          <p:nvPr userDrawn="1"/>
        </p:nvPicPr>
        <p:blipFill>
          <a:blip r:embed="rId2">
            <a:grayscl/>
            <a:biLevel thresh="50000"/>
            <a:extLst>
              <a:ext uri="{28A0092B-C50C-407E-A947-70E740481C1C}">
                <a14:useLocalDpi xmlns:a14="http://schemas.microsoft.com/office/drawing/2010/main" val="0"/>
              </a:ext>
            </a:extLst>
          </a:blip>
          <a:srcRect t="77927" r="53951"/>
          <a:stretch>
            <a:fillRect/>
          </a:stretch>
        </p:blipFill>
        <p:spPr bwMode="auto">
          <a:xfrm>
            <a:off x="7810500" y="303213"/>
            <a:ext cx="11541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99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notesSlide" Target="../notesSlides/notesSlide6.xml"/><Relationship Id="rId7" Type="http://schemas.openxmlformats.org/officeDocument/2006/relationships/oleObject" Target="../embeddings/oleObject27.bin"/><Relationship Id="rId12" Type="http://schemas.openxmlformats.org/officeDocument/2006/relationships/image" Target="../media/image38.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00.png"/><Relationship Id="rId11" Type="http://schemas.openxmlformats.org/officeDocument/2006/relationships/oleObject" Target="../embeddings/oleObject29.bin"/><Relationship Id="rId5" Type="http://schemas.openxmlformats.org/officeDocument/2006/relationships/image" Target="../media/image35.wmf"/><Relationship Id="rId10" Type="http://schemas.openxmlformats.org/officeDocument/2006/relationships/image" Target="../media/image37.wmf"/><Relationship Id="rId4" Type="http://schemas.openxmlformats.org/officeDocument/2006/relationships/oleObject" Target="../embeddings/oleObject26.bin"/><Relationship Id="rId9" Type="http://schemas.openxmlformats.org/officeDocument/2006/relationships/oleObject" Target="../embeddings/oleObject28.bin"/></Relationships>
</file>

<file path=ppt/slides/_rels/slide11.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43.png"/><Relationship Id="rId7"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430.png"/><Relationship Id="rId5" Type="http://schemas.openxmlformats.org/officeDocument/2006/relationships/image" Target="../media/image39.wmf"/><Relationship Id="rId10" Type="http://schemas.openxmlformats.org/officeDocument/2006/relationships/image" Target="../media/image41.wmf"/><Relationship Id="rId4" Type="http://schemas.openxmlformats.org/officeDocument/2006/relationships/oleObject" Target="../embeddings/oleObject30.bin"/><Relationship Id="rId9"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3.wmf"/><Relationship Id="rId11" Type="http://schemas.openxmlformats.org/officeDocument/2006/relationships/image" Target="../media/image45.wmf"/><Relationship Id="rId5" Type="http://schemas.openxmlformats.org/officeDocument/2006/relationships/oleObject" Target="../embeddings/oleObject34.bin"/><Relationship Id="rId10" Type="http://schemas.openxmlformats.org/officeDocument/2006/relationships/oleObject" Target="../embeddings/oleObject36.bin"/><Relationship Id="rId4" Type="http://schemas.openxmlformats.org/officeDocument/2006/relationships/image" Target="../media/image42.wmf"/><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image" Target="../media/image48.wmf"/><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image" Target="../media/image52.png"/><Relationship Id="rId4" Type="http://schemas.openxmlformats.org/officeDocument/2006/relationships/image" Target="../media/image4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49.wmf"/></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3.png"/><Relationship Id="rId7" Type="http://schemas.openxmlformats.org/officeDocument/2006/relationships/image" Target="../media/image51.wmf"/><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oleObject" Target="../embeddings/oleObject42.bin"/><Relationship Id="rId5" Type="http://schemas.openxmlformats.org/officeDocument/2006/relationships/image" Target="../media/image50.wmf"/><Relationship Id="rId4" Type="http://schemas.openxmlformats.org/officeDocument/2006/relationships/oleObject" Target="../embeddings/oleObject41.bin"/><Relationship Id="rId9"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13.vml"/><Relationship Id="rId5" Type="http://schemas.openxmlformats.org/officeDocument/2006/relationships/image" Target="../media/image52.wmf"/><Relationship Id="rId4"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image" Target="../media/image55.wmf"/><Relationship Id="rId5" Type="http://schemas.openxmlformats.org/officeDocument/2006/relationships/oleObject" Target="../embeddings/oleObject44.bin"/><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notesSlide" Target="../notesSlides/notesSlide10.xml"/><Relationship Id="rId7"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8.png"/><Relationship Id="rId5" Type="http://schemas.openxmlformats.org/officeDocument/2006/relationships/image" Target="../media/image58.wmf"/><Relationship Id="rId10" Type="http://schemas.openxmlformats.org/officeDocument/2006/relationships/image" Target="../media/image60.wmf"/><Relationship Id="rId4" Type="http://schemas.openxmlformats.org/officeDocument/2006/relationships/oleObject" Target="../embeddings/oleObject45.bin"/><Relationship Id="rId9" Type="http://schemas.openxmlformats.org/officeDocument/2006/relationships/oleObject" Target="../embeddings/oleObject4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notesSlide" Target="../notesSlides/notesSlide11.xml"/><Relationship Id="rId7" Type="http://schemas.openxmlformats.org/officeDocument/2006/relationships/image" Target="../media/image62.w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49.bin"/><Relationship Id="rId5" Type="http://schemas.openxmlformats.org/officeDocument/2006/relationships/image" Target="../media/image61.wmf"/><Relationship Id="rId4" Type="http://schemas.openxmlformats.org/officeDocument/2006/relationships/oleObject" Target="../embeddings/oleObject48.bin"/><Relationship Id="rId9" Type="http://schemas.openxmlformats.org/officeDocument/2006/relationships/image" Target="../media/image6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64.wmf"/><Relationship Id="rId5" Type="http://schemas.openxmlformats.org/officeDocument/2006/relationships/oleObject" Target="../embeddings/oleObject51.bin"/><Relationship Id="rId4" Type="http://schemas.openxmlformats.org/officeDocument/2006/relationships/image" Target="../media/image530.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5.xml"/><Relationship Id="rId7" Type="http://schemas.openxmlformats.org/officeDocument/2006/relationships/image" Target="../media/image66.w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oleObject" Target="../embeddings/oleObject53.bin"/><Relationship Id="rId5" Type="http://schemas.openxmlformats.org/officeDocument/2006/relationships/image" Target="../media/image65.wmf"/><Relationship Id="rId4" Type="http://schemas.openxmlformats.org/officeDocument/2006/relationships/oleObject" Target="../embeddings/oleObject52.bin"/><Relationship Id="rId9" Type="http://schemas.openxmlformats.org/officeDocument/2006/relationships/image" Target="../media/image67.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68.wmf"/><Relationship Id="rId4" Type="http://schemas.openxmlformats.org/officeDocument/2006/relationships/oleObject" Target="../embeddings/oleObject55.bin"/></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7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0.bin"/><Relationship Id="rId3" Type="http://schemas.openxmlformats.org/officeDocument/2006/relationships/notesSlide" Target="../notesSlides/notesSlide19.xml"/><Relationship Id="rId7" Type="http://schemas.openxmlformats.org/officeDocument/2006/relationships/image" Target="../media/image70.wmf"/><Relationship Id="rId12" Type="http://schemas.openxmlformats.org/officeDocument/2006/relationships/image" Target="../media/image77.png"/><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57.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71.wmf"/><Relationship Id="rId14" Type="http://schemas.openxmlformats.org/officeDocument/2006/relationships/image" Target="../media/image73.w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74.wmf"/><Relationship Id="rId5" Type="http://schemas.openxmlformats.org/officeDocument/2006/relationships/oleObject" Target="../embeddings/oleObject61.bin"/><Relationship Id="rId4" Type="http://schemas.openxmlformats.org/officeDocument/2006/relationships/image" Target="../media/image79.png"/></Relationships>
</file>

<file path=ppt/slides/_rels/slide32.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notesSlide" Target="../notesSlides/notesSlide22.xml"/><Relationship Id="rId7" Type="http://schemas.openxmlformats.org/officeDocument/2006/relationships/image" Target="../media/image570.png"/><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82.png"/><Relationship Id="rId5" Type="http://schemas.openxmlformats.org/officeDocument/2006/relationships/image" Target="../media/image75.wmf"/><Relationship Id="rId10" Type="http://schemas.openxmlformats.org/officeDocument/2006/relationships/image" Target="../media/image76.wmf"/><Relationship Id="rId4" Type="http://schemas.openxmlformats.org/officeDocument/2006/relationships/oleObject" Target="../embeddings/oleObject62.bin"/><Relationship Id="rId9" Type="http://schemas.openxmlformats.org/officeDocument/2006/relationships/oleObject" Target="../embeddings/oleObject63.bin"/></Relationships>
</file>

<file path=ppt/slides/_rels/slide33.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590.png"/><Relationship Id="rId3" Type="http://schemas.openxmlformats.org/officeDocument/2006/relationships/notesSlide" Target="../notesSlides/notesSlide23.xml"/><Relationship Id="rId7" Type="http://schemas.openxmlformats.org/officeDocument/2006/relationships/oleObject" Target="../embeddings/oleObject65.bin"/><Relationship Id="rId12" Type="http://schemas.openxmlformats.org/officeDocument/2006/relationships/image" Target="../media/image80.wmf"/><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media/image81.png"/><Relationship Id="rId11" Type="http://schemas.openxmlformats.org/officeDocument/2006/relationships/oleObject" Target="../embeddings/oleObject67.bin"/><Relationship Id="rId5" Type="http://schemas.openxmlformats.org/officeDocument/2006/relationships/image" Target="../media/image77.wmf"/><Relationship Id="rId10" Type="http://schemas.openxmlformats.org/officeDocument/2006/relationships/image" Target="../media/image79.wmf"/><Relationship Id="rId4" Type="http://schemas.openxmlformats.org/officeDocument/2006/relationships/oleObject" Target="../embeddings/oleObject64.bin"/><Relationship Id="rId9" Type="http://schemas.openxmlformats.org/officeDocument/2006/relationships/oleObject" Target="../embeddings/oleObject66.bin"/></Relationships>
</file>

<file path=ppt/slides/_rels/slide3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notesSlide" Target="../notesSlides/notesSlide24.xml"/><Relationship Id="rId7" Type="http://schemas.openxmlformats.org/officeDocument/2006/relationships/oleObject" Target="../embeddings/oleObject69.bin"/><Relationship Id="rId12" Type="http://schemas.openxmlformats.org/officeDocument/2006/relationships/image" Target="../media/image85.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82.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84.wmf"/><Relationship Id="rId4" Type="http://schemas.openxmlformats.org/officeDocument/2006/relationships/image" Target="../media/image81.png"/><Relationship Id="rId9" Type="http://schemas.openxmlformats.org/officeDocument/2006/relationships/oleObject" Target="../embeddings/oleObject70.bin"/></Relationships>
</file>

<file path=ppt/slides/_rels/slide35.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notesSlide" Target="../notesSlides/notesSlide25.xml"/><Relationship Id="rId7" Type="http://schemas.openxmlformats.org/officeDocument/2006/relationships/oleObject" Target="../embeddings/oleObject73.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86.wmf"/><Relationship Id="rId5" Type="http://schemas.openxmlformats.org/officeDocument/2006/relationships/oleObject" Target="../embeddings/oleObject72.bin"/><Relationship Id="rId4" Type="http://schemas.openxmlformats.org/officeDocument/2006/relationships/image" Target="../media/image9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93.wmf"/><Relationship Id="rId3" Type="http://schemas.openxmlformats.org/officeDocument/2006/relationships/notesSlide" Target="../notesSlides/notesSlide29.xml"/><Relationship Id="rId7" Type="http://schemas.openxmlformats.org/officeDocument/2006/relationships/image" Target="../media/image90.wmf"/><Relationship Id="rId12" Type="http://schemas.openxmlformats.org/officeDocument/2006/relationships/oleObject" Target="../embeddings/oleObject78.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oleObject" Target="../embeddings/oleObject75.bin"/><Relationship Id="rId11" Type="http://schemas.openxmlformats.org/officeDocument/2006/relationships/image" Target="../media/image92.wmf"/><Relationship Id="rId5" Type="http://schemas.openxmlformats.org/officeDocument/2006/relationships/image" Target="../media/image89.w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91.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9.wmf"/><Relationship Id="rId12"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5" Type="http://schemas.openxmlformats.org/officeDocument/2006/relationships/image" Target="../media/image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0.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97.wmf"/><Relationship Id="rId3" Type="http://schemas.openxmlformats.org/officeDocument/2006/relationships/notesSlide" Target="../notesSlides/notesSlide30.xml"/><Relationship Id="rId7" Type="http://schemas.openxmlformats.org/officeDocument/2006/relationships/image" Target="../media/image95.wmf"/><Relationship Id="rId12" Type="http://schemas.openxmlformats.org/officeDocument/2006/relationships/oleObject" Target="../embeddings/oleObject83.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oleObject" Target="../embeddings/oleObject80.bin"/><Relationship Id="rId11" Type="http://schemas.openxmlformats.org/officeDocument/2006/relationships/image" Target="../media/image96.wmf"/><Relationship Id="rId5" Type="http://schemas.openxmlformats.org/officeDocument/2006/relationships/image" Target="../media/image94.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89.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notesSlide" Target="../notesSlides/notesSlide31.xml"/><Relationship Id="rId7" Type="http://schemas.openxmlformats.org/officeDocument/2006/relationships/image" Target="../media/image98.wmf"/><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oleObject" Target="../embeddings/oleObject85.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9.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02.wmf"/><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oleObject" Target="../embeddings/oleObject89.bin"/><Relationship Id="rId5" Type="http://schemas.openxmlformats.org/officeDocument/2006/relationships/image" Target="../media/image101.wmf"/><Relationship Id="rId4" Type="http://schemas.openxmlformats.org/officeDocument/2006/relationships/oleObject" Target="../embeddings/oleObject8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notesSlide" Target="../notesSlides/notesSlide33.xml"/><Relationship Id="rId7" Type="http://schemas.openxmlformats.org/officeDocument/2006/relationships/image" Target="../media/image104.wmf"/><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oleObject" Target="../embeddings/oleObject91.bin"/><Relationship Id="rId5" Type="http://schemas.openxmlformats.org/officeDocument/2006/relationships/image" Target="../media/image103.wmf"/><Relationship Id="rId10" Type="http://schemas.openxmlformats.org/officeDocument/2006/relationships/image" Target="../media/image100.png"/><Relationship Id="rId4" Type="http://schemas.openxmlformats.org/officeDocument/2006/relationships/oleObject" Target="../embeddings/oleObject90.bin"/><Relationship Id="rId9" Type="http://schemas.openxmlformats.org/officeDocument/2006/relationships/image" Target="../media/image105.wmf"/></Relationships>
</file>

<file path=ppt/slides/_rels/slide4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35.xml"/><Relationship Id="rId7" Type="http://schemas.openxmlformats.org/officeDocument/2006/relationships/image" Target="../media/image108.wmf"/><Relationship Id="rId2" Type="http://schemas.openxmlformats.org/officeDocument/2006/relationships/slideLayout" Target="../slideLayouts/slideLayout4.xml"/><Relationship Id="rId1" Type="http://schemas.openxmlformats.org/officeDocument/2006/relationships/vmlDrawing" Target="../drawings/vmlDrawing31.vml"/><Relationship Id="rId6" Type="http://schemas.openxmlformats.org/officeDocument/2006/relationships/oleObject" Target="../embeddings/oleObject94.bin"/><Relationship Id="rId11" Type="http://schemas.openxmlformats.org/officeDocument/2006/relationships/image" Target="../media/image110.wmf"/><Relationship Id="rId5" Type="http://schemas.openxmlformats.org/officeDocument/2006/relationships/image" Target="../media/image107.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109.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15.wmf"/><Relationship Id="rId3" Type="http://schemas.openxmlformats.org/officeDocument/2006/relationships/notesSlide" Target="../notesSlides/notesSlide36.xml"/><Relationship Id="rId7" Type="http://schemas.openxmlformats.org/officeDocument/2006/relationships/image" Target="../media/image112.wmf"/><Relationship Id="rId12"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oleObject" Target="../embeddings/oleObject98.bin"/><Relationship Id="rId11" Type="http://schemas.openxmlformats.org/officeDocument/2006/relationships/image" Target="../media/image114.wmf"/><Relationship Id="rId5" Type="http://schemas.openxmlformats.org/officeDocument/2006/relationships/image" Target="../media/image111.w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13.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20.wmf"/><Relationship Id="rId3" Type="http://schemas.openxmlformats.org/officeDocument/2006/relationships/notesSlide" Target="../notesSlides/notesSlide37.xml"/><Relationship Id="rId7" Type="http://schemas.openxmlformats.org/officeDocument/2006/relationships/image" Target="../media/image117.wmf"/><Relationship Id="rId12" Type="http://schemas.openxmlformats.org/officeDocument/2006/relationships/oleObject" Target="../embeddings/oleObject106.bin"/><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oleObject" Target="../embeddings/oleObject103.bin"/><Relationship Id="rId11" Type="http://schemas.openxmlformats.org/officeDocument/2006/relationships/image" Target="../media/image119.wmf"/><Relationship Id="rId5" Type="http://schemas.openxmlformats.org/officeDocument/2006/relationships/image" Target="../media/image116.wmf"/><Relationship Id="rId15" Type="http://schemas.openxmlformats.org/officeDocument/2006/relationships/image" Target="../media/image121.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18.wmf"/><Relationship Id="rId14" Type="http://schemas.openxmlformats.org/officeDocument/2006/relationships/oleObject" Target="../embeddings/oleObject10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image" Target="../media/image122.wmf"/><Relationship Id="rId5" Type="http://schemas.openxmlformats.org/officeDocument/2006/relationships/oleObject" Target="../embeddings/oleObject108.bin"/><Relationship Id="rId4" Type="http://schemas.openxmlformats.org/officeDocument/2006/relationships/image" Target="../media/image13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vmlDrawing" Target="../drawings/vmlDrawing35.vml"/><Relationship Id="rId5" Type="http://schemas.openxmlformats.org/officeDocument/2006/relationships/image" Target="../media/image123.wmf"/><Relationship Id="rId4" Type="http://schemas.openxmlformats.org/officeDocument/2006/relationships/oleObject" Target="../embeddings/oleObject109.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7.wmf"/><Relationship Id="rId3" Type="http://schemas.openxmlformats.org/officeDocument/2006/relationships/notesSlide" Target="../notesSlides/notesSlide3.xml"/><Relationship Id="rId7" Type="http://schemas.openxmlformats.org/officeDocument/2006/relationships/image" Target="../media/image14.wmf"/><Relationship Id="rId12"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5.wmf"/><Relationship Id="rId14"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24.jpeg"/><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125.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4.bin"/><Relationship Id="rId3" Type="http://schemas.openxmlformats.org/officeDocument/2006/relationships/oleObject" Target="../embeddings/oleObject10.bin"/><Relationship Id="rId7" Type="http://schemas.openxmlformats.org/officeDocument/2006/relationships/image" Target="../media/image23.png"/><Relationship Id="rId12" Type="http://schemas.openxmlformats.org/officeDocument/2006/relationships/image" Target="../media/image21.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9.wmf"/><Relationship Id="rId11" Type="http://schemas.openxmlformats.org/officeDocument/2006/relationships/oleObject" Target="../embeddings/oleObject13.bin"/><Relationship Id="rId5" Type="http://schemas.openxmlformats.org/officeDocument/2006/relationships/oleObject" Target="../embeddings/oleObject11.bin"/><Relationship Id="rId10" Type="http://schemas.openxmlformats.org/officeDocument/2006/relationships/image" Target="../media/image35.png"/><Relationship Id="rId4" Type="http://schemas.openxmlformats.org/officeDocument/2006/relationships/image" Target="../media/image18.wmf"/><Relationship Id="rId9" Type="http://schemas.openxmlformats.org/officeDocument/2006/relationships/image" Target="../media/image20.wmf"/><Relationship Id="rId14" Type="http://schemas.openxmlformats.org/officeDocument/2006/relationships/image" Target="../media/image22.wmf"/></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0.png"/><Relationship Id="rId7" Type="http://schemas.openxmlformats.org/officeDocument/2006/relationships/image" Target="../media/image24.wmf"/><Relationship Id="rId12" Type="http://schemas.openxmlformats.org/officeDocument/2006/relationships/image" Target="../media/image26.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oleObject" Target="../embeddings/oleObject18.bin"/><Relationship Id="rId5" Type="http://schemas.openxmlformats.org/officeDocument/2006/relationships/image" Target="../media/image23.wmf"/><Relationship Id="rId10" Type="http://schemas.openxmlformats.org/officeDocument/2006/relationships/image" Target="../media/image25.wmf"/><Relationship Id="rId4" Type="http://schemas.openxmlformats.org/officeDocument/2006/relationships/oleObject" Target="../embeddings/oleObject15.bin"/><Relationship Id="rId9"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9.wmf"/><Relationship Id="rId3" Type="http://schemas.openxmlformats.org/officeDocument/2006/relationships/notesSlide" Target="../notesSlides/notesSlide4.xml"/><Relationship Id="rId7" Type="http://schemas.openxmlformats.org/officeDocument/2006/relationships/image" Target="../media/image31.png"/><Relationship Id="rId12"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30.png"/><Relationship Id="rId11" Type="http://schemas.openxmlformats.org/officeDocument/2006/relationships/image" Target="../media/image29.wmf"/><Relationship Id="rId5" Type="http://schemas.openxmlformats.org/officeDocument/2006/relationships/image" Target="../media/image27.wmf"/><Relationship Id="rId10" Type="http://schemas.openxmlformats.org/officeDocument/2006/relationships/oleObject" Target="../embeddings/oleObject21.bin"/><Relationship Id="rId4" Type="http://schemas.openxmlformats.org/officeDocument/2006/relationships/oleObject" Target="../embeddings/oleObject19.bin"/><Relationship Id="rId9" Type="http://schemas.openxmlformats.org/officeDocument/2006/relationships/image" Target="../media/image28.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5.xml"/><Relationship Id="rId7" Type="http://schemas.openxmlformats.org/officeDocument/2006/relationships/image" Target="../media/image33.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31.png"/><Relationship Id="rId5" Type="http://schemas.openxmlformats.org/officeDocument/2006/relationships/image" Target="../media/image32.wmf"/><Relationship Id="rId10" Type="http://schemas.openxmlformats.org/officeDocument/2006/relationships/image" Target="../media/image30.png"/><Relationship Id="rId4" Type="http://schemas.openxmlformats.org/officeDocument/2006/relationships/oleObject" Target="../embeddings/oleObject23.bin"/><Relationship Id="rId9" Type="http://schemas.openxmlformats.org/officeDocument/2006/relationships/image" Target="../media/image3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12700" y="1355725"/>
            <a:ext cx="9164638"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81672" y="1812290"/>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charset="-122"/>
              <a:sym typeface="+mn-ea"/>
            </a:endParaRPr>
          </a:p>
          <a:p>
            <a:pPr>
              <a:defRPr/>
            </a:pPr>
            <a:r>
              <a:rPr lang="zh-CN" altLang="en-US" sz="4800" noProof="1">
                <a:latin typeface="黑体" panose="02010609060101010101" charset="-122"/>
                <a:sym typeface="+mn-ea"/>
              </a:rPr>
              <a:t>电磁场与波</a:t>
            </a:r>
            <a:r>
              <a:rPr lang="en-US" altLang="zh-CN" sz="4800" noProof="1">
                <a:latin typeface="黑体" panose="02010609060101010101" charset="-122"/>
                <a:sym typeface="+mn-ea"/>
              </a:rPr>
              <a:t>——</a:t>
            </a:r>
            <a:r>
              <a:rPr lang="zh-CN" altLang="en-US" sz="4800" noProof="1">
                <a:latin typeface="黑体" panose="02010609060101010101" charset="-122"/>
                <a:sym typeface="+mn-ea"/>
              </a:rPr>
              <a:t>习题课</a:t>
            </a:r>
            <a:endParaRPr lang="zh-CN" altLang="en-US" sz="3200" noProof="1">
              <a:latin typeface="黑体" panose="02010609060101010101" charset="-122"/>
              <a:sym typeface="+mn-ea"/>
            </a:endParaRPr>
          </a:p>
        </p:txBody>
      </p:sp>
      <p:sp>
        <p:nvSpPr>
          <p:cNvPr id="13" name="Line 53">
            <a:extLst>
              <a:ext uri="{FF2B5EF4-FFF2-40B4-BE49-F238E27FC236}">
                <a16:creationId xmlns:a16="http://schemas.microsoft.com/office/drawing/2014/main" id="{CBC1724C-9B47-4A18-B7C9-7ABA92AD3ED5}"/>
              </a:ext>
            </a:extLst>
          </p:cNvPr>
          <p:cNvSpPr>
            <a:spLocks noChangeShapeType="1"/>
          </p:cNvSpPr>
          <p:nvPr/>
        </p:nvSpPr>
        <p:spPr bwMode="auto">
          <a:xfrm flipV="1">
            <a:off x="524522" y="5568934"/>
            <a:ext cx="2928892" cy="1"/>
          </a:xfrm>
          <a:prstGeom prst="line">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en-US"/>
          </a:p>
        </p:txBody>
      </p:sp>
      <p:sp>
        <p:nvSpPr>
          <p:cNvPr id="10" name="TextBox 37">
            <a:extLst>
              <a:ext uri="{FF2B5EF4-FFF2-40B4-BE49-F238E27FC236}">
                <a16:creationId xmlns:a16="http://schemas.microsoft.com/office/drawing/2014/main" id="{CABB2B38-61E8-42E9-98FE-F29ED83EA89F}"/>
              </a:ext>
            </a:extLst>
          </p:cNvPr>
          <p:cNvSpPr txBox="1">
            <a:spLocks noChangeArrowheads="1"/>
          </p:cNvSpPr>
          <p:nvPr/>
        </p:nvSpPr>
        <p:spPr bwMode="auto">
          <a:xfrm>
            <a:off x="521902" y="5622161"/>
            <a:ext cx="3029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r>
              <a:rPr lang="zh-CN" altLang="en-US" sz="2000" dirty="0">
                <a:solidFill>
                  <a:srgbClr val="000000"/>
                </a:solidFill>
                <a:latin typeface="Arial" panose="020B0604020202020204" pitchFamily="34" charset="0"/>
                <a:ea typeface="宋体" panose="02010600030101010101" pitchFamily="2" charset="-122"/>
              </a:rPr>
              <a:t>日       期： </a:t>
            </a:r>
            <a:r>
              <a:rPr lang="en-US" altLang="zh-CN" sz="2000" dirty="0" smtClean="0">
                <a:solidFill>
                  <a:srgbClr val="000000"/>
                </a:solidFill>
                <a:latin typeface="Arial" panose="020B0604020202020204" pitchFamily="34" charset="0"/>
                <a:ea typeface="宋体" panose="02010600030101010101" pitchFamily="2" charset="-122"/>
              </a:rPr>
              <a:t>2020/05/25</a:t>
            </a:r>
            <a:endParaRPr lang="zh-CN" altLang="en-US" sz="2000" dirty="0">
              <a:solidFill>
                <a:srgbClr val="000000"/>
              </a:solidFill>
              <a:latin typeface="Arial" panose="020B0604020202020204" pitchFamily="34" charset="0"/>
              <a:ea typeface="宋体" panose="02010600030101010101" pitchFamily="2" charset="-122"/>
            </a:endParaRPr>
          </a:p>
        </p:txBody>
      </p:sp>
      <p:sp>
        <p:nvSpPr>
          <p:cNvPr id="11" name="Line 53">
            <a:extLst>
              <a:ext uri="{FF2B5EF4-FFF2-40B4-BE49-F238E27FC236}">
                <a16:creationId xmlns:a16="http://schemas.microsoft.com/office/drawing/2014/main" id="{C673D76C-238B-402C-9497-2B861A3D10D6}"/>
              </a:ext>
            </a:extLst>
          </p:cNvPr>
          <p:cNvSpPr>
            <a:spLocks noChangeShapeType="1"/>
          </p:cNvSpPr>
          <p:nvPr/>
        </p:nvSpPr>
        <p:spPr bwMode="auto">
          <a:xfrm flipV="1">
            <a:off x="521903" y="6075128"/>
            <a:ext cx="2928892" cy="1"/>
          </a:xfrm>
          <a:prstGeom prst="line">
            <a:avLst/>
          </a:prstGeom>
          <a:noFill/>
          <a:ln w="25400">
            <a:solidFill>
              <a:srgbClr val="000000"/>
            </a:solidFill>
            <a:prstDash val="sysDot"/>
            <a:round/>
            <a:headEnd/>
            <a:tailEnd type="oval"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399190706"/>
      </p:ext>
    </p:extLst>
  </p:cSld>
  <p:clrMapOvr>
    <a:masterClrMapping/>
  </p:clrMapOvr>
  <mc:AlternateContent xmlns:mc="http://schemas.openxmlformats.org/markup-compatibility/2006" xmlns:p14="http://schemas.microsoft.com/office/powerpoint/2010/main">
    <mc:Choice Requires="p14">
      <p:transition spd="slow" p14:dur="2000" advTm="685"/>
    </mc:Choice>
    <mc:Fallback xmlns="">
      <p:transition spd="slow" advTm="68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363800" y="1119076"/>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4" name="矩形 13"/>
          <p:cNvSpPr/>
          <p:nvPr/>
        </p:nvSpPr>
        <p:spPr>
          <a:xfrm>
            <a:off x="999790" y="2943528"/>
            <a:ext cx="1569660" cy="338554"/>
          </a:xfrm>
          <a:prstGeom prst="rect">
            <a:avLst/>
          </a:prstGeom>
        </p:spPr>
        <p:txBody>
          <a:bodyPr wrap="none">
            <a:spAutoFit/>
          </a:bodyPr>
          <a:lstStyle/>
          <a:p>
            <a:r>
              <a:rPr lang="zh-CN" altLang="en-US" sz="1600" dirty="0" smtClean="0">
                <a:solidFill>
                  <a:srgbClr val="000000"/>
                </a:solidFill>
                <a:latin typeface="Times New Roman"/>
                <a:ea typeface="宋体" panose="02010600030101010101" pitchFamily="2" charset="-122"/>
                <a:cs typeface="Times New Roman" panose="02020603050405020304" pitchFamily="18" charset="0"/>
              </a:rPr>
              <a:t>由第（</a:t>
            </a:r>
            <a:r>
              <a:rPr lang="en-US" altLang="zh-CN" sz="1600" dirty="0" smtClean="0">
                <a:solidFill>
                  <a:srgbClr val="000000"/>
                </a:solidFill>
                <a:latin typeface="Times New Roman"/>
                <a:ea typeface="宋体" panose="02010600030101010101" pitchFamily="2" charset="-122"/>
                <a:cs typeface="Times New Roman" panose="02020603050405020304" pitchFamily="18" charset="0"/>
              </a:rPr>
              <a:t>1</a:t>
            </a:r>
            <a:r>
              <a:rPr lang="zh-CN" altLang="en-US" sz="1600" dirty="0" smtClean="0">
                <a:solidFill>
                  <a:srgbClr val="000000"/>
                </a:solidFill>
                <a:latin typeface="Times New Roman"/>
                <a:ea typeface="宋体" panose="02010600030101010101" pitchFamily="2" charset="-122"/>
                <a:cs typeface="Times New Roman" panose="02020603050405020304" pitchFamily="18" charset="0"/>
              </a:rPr>
              <a:t>）</a:t>
            </a:r>
            <a:r>
              <a:rPr lang="en-US" altLang="zh-CN" sz="1600" dirty="0" smtClean="0">
                <a:solidFill>
                  <a:srgbClr val="000000"/>
                </a:solidFill>
                <a:latin typeface="Times New Roman"/>
                <a:ea typeface="宋体" panose="02010600030101010101" pitchFamily="2" charset="-122"/>
                <a:cs typeface="Times New Roman" panose="02020603050405020304" pitchFamily="18" charset="0"/>
              </a:rPr>
              <a:t> </a:t>
            </a:r>
            <a:r>
              <a:rPr lang="zh-CN" altLang="en-US" sz="1600" dirty="0">
                <a:solidFill>
                  <a:srgbClr val="000000"/>
                </a:solidFill>
                <a:latin typeface="Times New Roman"/>
                <a:ea typeface="宋体" panose="02010600030101010101" pitchFamily="2" charset="-122"/>
                <a:cs typeface="Times New Roman" panose="02020603050405020304" pitchFamily="18" charset="0"/>
              </a:rPr>
              <a:t>解得</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074824302"/>
              </p:ext>
            </p:extLst>
          </p:nvPr>
        </p:nvGraphicFramePr>
        <p:xfrm>
          <a:off x="3078760" y="1755801"/>
          <a:ext cx="1537283" cy="504027"/>
        </p:xfrm>
        <a:graphic>
          <a:graphicData uri="http://schemas.openxmlformats.org/presentationml/2006/ole">
            <mc:AlternateContent xmlns:mc="http://schemas.openxmlformats.org/markup-compatibility/2006">
              <mc:Choice xmlns:v="urn:schemas-microsoft-com:vml" Requires="v">
                <p:oleObj spid="_x0000_s5330" name="Equation" r:id="rId4" imgW="1168400" imgH="381000" progId="Equation.DSMT4">
                  <p:embed/>
                </p:oleObj>
              </mc:Choice>
              <mc:Fallback>
                <p:oleObj name="Equation" r:id="rId4" imgW="1168400" imgH="3810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760" y="1755801"/>
                        <a:ext cx="1537283" cy="504027"/>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5" name="矩形 14"/>
              <p:cNvSpPr/>
              <p:nvPr/>
            </p:nvSpPr>
            <p:spPr>
              <a:xfrm>
                <a:off x="935751" y="2342359"/>
                <a:ext cx="4683718" cy="390941"/>
              </a:xfrm>
              <a:prstGeom prst="rect">
                <a:avLst/>
              </a:prstGeom>
            </p:spPr>
            <p:txBody>
              <a:bodyPr wrap="none">
                <a:spAutoFit/>
              </a:bodyPr>
              <a:lstStyle/>
              <a:p>
                <a:r>
                  <a:rPr lang="en-US" altLang="zh-CN" sz="1600" dirty="0" smtClean="0">
                    <a:solidFill>
                      <a:srgbClr val="000000"/>
                    </a:solidFill>
                    <a:latin typeface="+mj-lt"/>
                    <a:ea typeface="宋体" panose="02010600030101010101" pitchFamily="2" charset="-122"/>
                    <a:cs typeface="Times New Roman" panose="02020603050405020304" pitchFamily="18" charset="0"/>
                  </a:rPr>
                  <a:t> </a:t>
                </a:r>
                <a:r>
                  <a:rPr lang="zh-CN" altLang="en-US" sz="1600" dirty="0" smtClean="0">
                    <a:solidFill>
                      <a:srgbClr val="000000"/>
                    </a:solidFill>
                    <a:latin typeface="+mj-lt"/>
                    <a:ea typeface="宋体" panose="02010600030101010101" pitchFamily="2" charset="-122"/>
                    <a:cs typeface="Times New Roman" panose="02020603050405020304" pitchFamily="18" charset="0"/>
                  </a:rPr>
                  <a:t>其中</a:t>
                </a:r>
                <a14:m>
                  <m:oMath xmlns:m="http://schemas.openxmlformats.org/officeDocument/2006/math">
                    <m:r>
                      <a:rPr lang="en-US" altLang="zh-CN"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𝑞</m:t>
                    </m:r>
                    <m:r>
                      <a:rPr lang="en-US" altLang="zh-CN"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0</m:t>
                            </m:r>
                          </m:e>
                          <m:sub>
                            <m: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ub>
                        </m:sSub>
                      </m:e>
                    </m:d>
                    <m:r>
                      <a:rPr lang="zh-CN" altLang="en-US" i="1">
                        <a:solidFill>
                          <a:srgbClr val="000000"/>
                        </a:solidFill>
                        <a:latin typeface="Cambria Math" panose="02040503050406030204" pitchFamily="18" charset="0"/>
                        <a:ea typeface="宋体" panose="02010600030101010101" pitchFamily="2" charset="-122"/>
                        <a:cs typeface="Times New Roman" panose="02020603050405020304" pitchFamily="18" charset="0"/>
                      </a:rPr>
                      <m:t>为</m:t>
                    </m:r>
                    <m: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𝑞</m:t>
                    </m:r>
                    <m: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b="0"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𝑡</m:t>
                        </m:r>
                      </m:e>
                    </m:d>
                    <m:r>
                      <a:rPr lang="zh-CN" altLang="en-US" i="1"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在</m:t>
                    </m:r>
                  </m:oMath>
                </a14:m>
                <a:r>
                  <a:rPr lang="en-US" altLang="zh-CN" i="1" dirty="0" smtClean="0">
                    <a:latin typeface="+mj-lt"/>
                  </a:rPr>
                  <a:t>t</a:t>
                </a:r>
                <a:r>
                  <a:rPr lang="en-US" altLang="zh-CN" dirty="0" smtClean="0">
                    <a:latin typeface="+mj-lt"/>
                  </a:rPr>
                  <a:t>=0</a:t>
                </a:r>
                <a:r>
                  <a:rPr lang="en-US" altLang="zh-CN" baseline="-25000" dirty="0" smtClean="0">
                    <a:latin typeface="+mj-lt"/>
                  </a:rPr>
                  <a:t>+</a:t>
                </a:r>
                <a:r>
                  <a:rPr lang="zh-CN" altLang="en-US" sz="1600" dirty="0" smtClean="0">
                    <a:latin typeface="+mj-lt"/>
                    <a:ea typeface="宋体" panose="02010600030101010101" pitchFamily="2" charset="-122"/>
                  </a:rPr>
                  <a:t>时的初始值，</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zh-CN" altLang="en-US" sz="1600" i="1" smtClean="0">
                            <a:latin typeface="Cambria Math" panose="02040503050406030204" pitchFamily="18" charset="0"/>
                            <a:ea typeface="宋体" panose="02010600030101010101" pitchFamily="2" charset="-122"/>
                          </a:rPr>
                          <m:t>𝜏</m:t>
                        </m:r>
                      </m:e>
                      <m:sub>
                        <m:r>
                          <a:rPr lang="en-US" altLang="zh-CN" sz="1600" b="0" i="1" smtClean="0">
                            <a:latin typeface="Cambria Math" panose="02040503050406030204" pitchFamily="18" charset="0"/>
                            <a:ea typeface="宋体" panose="02010600030101010101" pitchFamily="2" charset="-122"/>
                          </a:rPr>
                          <m:t>𝑒</m:t>
                        </m:r>
                      </m:sub>
                    </m:sSub>
                    <m:r>
                      <a:rPr lang="en-US" altLang="zh-CN" sz="1600" b="0" i="1" smtClean="0">
                        <a:latin typeface="Cambria Math" panose="02040503050406030204" pitchFamily="18" charset="0"/>
                        <a:ea typeface="宋体" panose="02010600030101010101" pitchFamily="2" charset="-122"/>
                      </a:rPr>
                      <m:t>=</m:t>
                    </m:r>
                    <m:box>
                      <m:boxPr>
                        <m:ctrlPr>
                          <a:rPr lang="en-US" altLang="zh-CN" sz="1600" b="0" i="1" smtClean="0">
                            <a:latin typeface="Cambria Math" panose="02040503050406030204" pitchFamily="18" charset="0"/>
                            <a:ea typeface="宋体" panose="02010600030101010101" pitchFamily="2" charset="-122"/>
                          </a:rPr>
                        </m:ctrlPr>
                      </m:boxPr>
                      <m:e>
                        <m:argPr>
                          <m:argSz m:val="-1"/>
                        </m:argPr>
                        <m:f>
                          <m:fPr>
                            <m:ctrlPr>
                              <a:rPr lang="en-US" altLang="zh-CN" sz="1600" b="0" i="1" smtClean="0">
                                <a:latin typeface="Cambria Math" panose="02040503050406030204" pitchFamily="18" charset="0"/>
                                <a:ea typeface="宋体" panose="02010600030101010101" pitchFamily="2" charset="-122"/>
                              </a:rPr>
                            </m:ctrlPr>
                          </m:fPr>
                          <m:num>
                            <m:r>
                              <a:rPr lang="zh-CN" altLang="en-US" sz="1600" b="0" i="1" smtClean="0">
                                <a:latin typeface="Cambria Math" panose="02040503050406030204" pitchFamily="18" charset="0"/>
                                <a:ea typeface="宋体" panose="02010600030101010101" pitchFamily="2" charset="-122"/>
                              </a:rPr>
                              <m:t>𝜀</m:t>
                            </m:r>
                            <m:r>
                              <a:rPr lang="en-US" altLang="zh-CN" sz="1600" b="0" i="1" smtClean="0">
                                <a:latin typeface="Cambria Math" panose="02040503050406030204" pitchFamily="18" charset="0"/>
                                <a:ea typeface="宋体" panose="02010600030101010101" pitchFamily="2" charset="-122"/>
                              </a:rPr>
                              <m:t>+</m:t>
                            </m:r>
                            <m:sSub>
                              <m:sSubPr>
                                <m:ctrlPr>
                                  <a:rPr lang="en-US" altLang="zh-CN" sz="1600" b="0" i="1" smtClean="0">
                                    <a:latin typeface="Cambria Math" panose="02040503050406030204" pitchFamily="18" charset="0"/>
                                    <a:ea typeface="宋体" panose="02010600030101010101" pitchFamily="2" charset="-122"/>
                                  </a:rPr>
                                </m:ctrlPr>
                              </m:sSubPr>
                              <m:e>
                                <m:r>
                                  <a:rPr lang="zh-CN" altLang="en-US" sz="1600" b="0" i="1" smtClean="0">
                                    <a:latin typeface="Cambria Math" panose="02040503050406030204" pitchFamily="18" charset="0"/>
                                    <a:ea typeface="宋体" panose="02010600030101010101" pitchFamily="2" charset="-122"/>
                                  </a:rPr>
                                  <m:t>𝜀</m:t>
                                </m:r>
                              </m:e>
                              <m:sub>
                                <m:r>
                                  <a:rPr lang="en-US" altLang="zh-CN" sz="1600" b="0" i="1" smtClean="0">
                                    <a:latin typeface="Cambria Math" panose="02040503050406030204" pitchFamily="18" charset="0"/>
                                    <a:ea typeface="宋体" panose="02010600030101010101" pitchFamily="2" charset="-122"/>
                                  </a:rPr>
                                  <m:t>0</m:t>
                                </m:r>
                              </m:sub>
                            </m:sSub>
                          </m:num>
                          <m:den>
                            <m:r>
                              <a:rPr lang="zh-CN" altLang="en-US" sz="1600" b="0" i="1" smtClean="0">
                                <a:latin typeface="Cambria Math" panose="02040503050406030204" pitchFamily="18" charset="0"/>
                                <a:ea typeface="宋体" panose="02010600030101010101" pitchFamily="2" charset="-122"/>
                              </a:rPr>
                              <m:t>𝛾</m:t>
                            </m:r>
                          </m:den>
                        </m:f>
                      </m:e>
                    </m:box>
                  </m:oMath>
                </a14:m>
                <a:endParaRPr lang="zh-CN" altLang="en-US" sz="1600" dirty="0">
                  <a:latin typeface="+mj-lt"/>
                  <a:ea typeface="宋体" panose="02010600030101010101" pitchFamily="2" charset="-122"/>
                </a:endParaRPr>
              </a:p>
            </p:txBody>
          </p:sp>
        </mc:Choice>
        <mc:Fallback xmlns="">
          <p:sp>
            <p:nvSpPr>
              <p:cNvPr id="15" name="矩形 14"/>
              <p:cNvSpPr>
                <a:spLocks noRot="1" noChangeAspect="1" noMove="1" noResize="1" noEditPoints="1" noAdjustHandles="1" noChangeArrowheads="1" noChangeShapeType="1" noTextEdit="1"/>
              </p:cNvSpPr>
              <p:nvPr/>
            </p:nvSpPr>
            <p:spPr>
              <a:xfrm>
                <a:off x="935751" y="2342359"/>
                <a:ext cx="4683718" cy="390941"/>
              </a:xfrm>
              <a:prstGeom prst="rect">
                <a:avLst/>
              </a:prstGeom>
              <a:blipFill rotWithShape="0">
                <a:blip r:embed="rId6"/>
                <a:stretch>
                  <a:fillRect t="-12500" b="-14063"/>
                </a:stretch>
              </a:blipFill>
            </p:spPr>
            <p:txBody>
              <a:bodyPr/>
              <a:lstStyle/>
              <a:p>
                <a:r>
                  <a:rPr lang="zh-CN" altLang="en-US">
                    <a:noFill/>
                  </a:rPr>
                  <a:t> </a:t>
                </a:r>
              </a:p>
            </p:txBody>
          </p:sp>
        </mc:Fallback>
      </mc:AlternateContent>
      <p:sp>
        <p:nvSpPr>
          <p:cNvPr id="17" name="矩形 16"/>
          <p:cNvSpPr/>
          <p:nvPr/>
        </p:nvSpPr>
        <p:spPr>
          <a:xfrm>
            <a:off x="1086010" y="4518595"/>
            <a:ext cx="595035" cy="338554"/>
          </a:xfrm>
          <a:prstGeom prst="rect">
            <a:avLst/>
          </a:prstGeom>
        </p:spPr>
        <p:txBody>
          <a:bodyPr wrap="none">
            <a:spAutoFit/>
          </a:bodyPr>
          <a:lstStyle/>
          <a:p>
            <a:r>
              <a:rPr lang="zh-CN" altLang="en-US" sz="1600" dirty="0" smtClean="0">
                <a:solidFill>
                  <a:srgbClr val="000000"/>
                </a:solidFill>
                <a:latin typeface="Times New Roman"/>
                <a:ea typeface="宋体" panose="02010600030101010101" pitchFamily="2" charset="-122"/>
                <a:cs typeface="Times New Roman" panose="02020603050405020304" pitchFamily="18" charset="0"/>
              </a:rPr>
              <a:t>所以</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2697692132"/>
              </p:ext>
            </p:extLst>
          </p:nvPr>
        </p:nvGraphicFramePr>
        <p:xfrm>
          <a:off x="3021250" y="3225667"/>
          <a:ext cx="1249727" cy="506646"/>
        </p:xfrm>
        <a:graphic>
          <a:graphicData uri="http://schemas.openxmlformats.org/presentationml/2006/ole">
            <mc:AlternateContent xmlns:mc="http://schemas.openxmlformats.org/markup-compatibility/2006">
              <mc:Choice xmlns:v="urn:schemas-microsoft-com:vml" Requires="v">
                <p:oleObj spid="_x0000_s5331" name="Equation" r:id="rId7" imgW="1054100" imgH="431800" progId="Equation.DSMT4">
                  <p:embed/>
                </p:oleObj>
              </mc:Choice>
              <mc:Fallback>
                <p:oleObj name="Equation" r:id="rId7" imgW="1054100" imgH="431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1250" y="3225667"/>
                        <a:ext cx="1249727" cy="506646"/>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75293263"/>
              </p:ext>
            </p:extLst>
          </p:nvPr>
        </p:nvGraphicFramePr>
        <p:xfrm>
          <a:off x="3024686" y="3814360"/>
          <a:ext cx="1301916" cy="588692"/>
        </p:xfrm>
        <a:graphic>
          <a:graphicData uri="http://schemas.openxmlformats.org/presentationml/2006/ole">
            <mc:AlternateContent xmlns:mc="http://schemas.openxmlformats.org/markup-compatibility/2006">
              <mc:Choice xmlns:v="urn:schemas-microsoft-com:vml" Requires="v">
                <p:oleObj spid="_x0000_s5332" name="Equation" r:id="rId9" imgW="1091726" imgH="482391" progId="Equation.DSMT4">
                  <p:embed/>
                </p:oleObj>
              </mc:Choice>
              <mc:Fallback>
                <p:oleObj name="Equation" r:id="rId9" imgW="1091726" imgH="482391"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686" y="3814360"/>
                        <a:ext cx="1301916" cy="588692"/>
                      </a:xfrm>
                      <a:prstGeom prst="rect">
                        <a:avLst/>
                      </a:prstGeom>
                      <a:noFill/>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669308384"/>
              </p:ext>
            </p:extLst>
          </p:nvPr>
        </p:nvGraphicFramePr>
        <p:xfrm>
          <a:off x="2782322" y="4567180"/>
          <a:ext cx="2130157" cy="579938"/>
        </p:xfrm>
        <a:graphic>
          <a:graphicData uri="http://schemas.openxmlformats.org/presentationml/2006/ole">
            <mc:AlternateContent xmlns:mc="http://schemas.openxmlformats.org/markup-compatibility/2006">
              <mc:Choice xmlns:v="urn:schemas-microsoft-com:vml" Requires="v">
                <p:oleObj spid="_x0000_s5333" name="Equation" r:id="rId11" imgW="1815312" imgH="495085" progId="Equation.DSMT4">
                  <p:embed/>
                </p:oleObj>
              </mc:Choice>
              <mc:Fallback>
                <p:oleObj name="Equation" r:id="rId11" imgW="1815312" imgH="495085" progId="Equation.DSMT4">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2322" y="4567180"/>
                        <a:ext cx="2130157" cy="579938"/>
                      </a:xfrm>
                      <a:prstGeom prst="rect">
                        <a:avLst/>
                      </a:prstGeom>
                      <a:noFill/>
                    </p:spPr>
                  </p:pic>
                </p:oleObj>
              </mc:Fallback>
            </mc:AlternateContent>
          </a:graphicData>
        </a:graphic>
      </p:graphicFrame>
      <p:sp>
        <p:nvSpPr>
          <p:cNvPr id="25" name="矩形 24"/>
          <p:cNvSpPr/>
          <p:nvPr/>
        </p:nvSpPr>
        <p:spPr>
          <a:xfrm>
            <a:off x="1034714" y="3950020"/>
            <a:ext cx="646331" cy="338554"/>
          </a:xfrm>
          <a:prstGeom prst="rect">
            <a:avLst/>
          </a:prstGeom>
        </p:spPr>
        <p:txBody>
          <a:bodyPr wrap="none">
            <a:spAutoFit/>
          </a:bodyPr>
          <a:lstStyle/>
          <a:p>
            <a:r>
              <a:rPr lang="en-US" altLang="zh-CN" sz="1600" dirty="0">
                <a:solidFill>
                  <a:srgbClr val="000000"/>
                </a:solidFill>
                <a:latin typeface="Times New Roman"/>
                <a:ea typeface="宋体" panose="02010600030101010101" pitchFamily="2" charset="-122"/>
                <a:cs typeface="Times New Roman" panose="02020603050405020304" pitchFamily="18" charset="0"/>
              </a:rPr>
              <a:t> </a:t>
            </a:r>
            <a:r>
              <a:rPr lang="zh-CN" altLang="en-US" sz="1600" dirty="0">
                <a:solidFill>
                  <a:srgbClr val="000000"/>
                </a:solidFill>
                <a:latin typeface="Times New Roman"/>
                <a:ea typeface="宋体" panose="02010600030101010101" pitchFamily="2" charset="-122"/>
                <a:cs typeface="Times New Roman" panose="02020603050405020304" pitchFamily="18" charset="0"/>
              </a:rPr>
              <a:t>因此</a:t>
            </a:r>
            <a:endParaRPr lang="zh-CN" altLang="en-US" dirty="0"/>
          </a:p>
        </p:txBody>
      </p:sp>
      <p:sp>
        <p:nvSpPr>
          <p:cNvPr id="26" name="矩形 25"/>
          <p:cNvSpPr/>
          <p:nvPr/>
        </p:nvSpPr>
        <p:spPr>
          <a:xfrm>
            <a:off x="977565" y="1624300"/>
            <a:ext cx="646331" cy="338554"/>
          </a:xfrm>
          <a:prstGeom prst="rect">
            <a:avLst/>
          </a:prstGeom>
        </p:spPr>
        <p:txBody>
          <a:bodyPr wrap="none">
            <a:spAutoFit/>
          </a:bodyPr>
          <a:lstStyle/>
          <a:p>
            <a:r>
              <a:rPr lang="en-US" altLang="zh-CN" sz="1600" dirty="0">
                <a:solidFill>
                  <a:srgbClr val="000000"/>
                </a:solidFill>
                <a:latin typeface="Times New Roman"/>
                <a:ea typeface="宋体" panose="02010600030101010101" pitchFamily="2" charset="-122"/>
                <a:cs typeface="Times New Roman" panose="02020603050405020304" pitchFamily="18" charset="0"/>
              </a:rPr>
              <a:t> </a:t>
            </a:r>
            <a:r>
              <a:rPr lang="zh-CN" altLang="en-US" sz="1600" dirty="0">
                <a:solidFill>
                  <a:srgbClr val="000000"/>
                </a:solidFill>
                <a:latin typeface="Times New Roman"/>
                <a:ea typeface="宋体" panose="02010600030101010101" pitchFamily="2" charset="-122"/>
                <a:cs typeface="Times New Roman" panose="02020603050405020304" pitchFamily="18" charset="0"/>
              </a:rPr>
              <a:t>解得</a:t>
            </a:r>
            <a:endParaRPr lang="zh-CN" altLang="en-US" dirty="0"/>
          </a:p>
        </p:txBody>
      </p:sp>
      <p:sp>
        <p:nvSpPr>
          <p:cNvPr id="27" name="矩形 26"/>
          <p:cNvSpPr/>
          <p:nvPr/>
        </p:nvSpPr>
        <p:spPr>
          <a:xfrm>
            <a:off x="1086010" y="5087170"/>
            <a:ext cx="646331" cy="338554"/>
          </a:xfrm>
          <a:prstGeom prst="rect">
            <a:avLst/>
          </a:prstGeom>
        </p:spPr>
        <p:txBody>
          <a:bodyPr wrap="none">
            <a:spAutoFit/>
          </a:bodyPr>
          <a:lstStyle/>
          <a:p>
            <a:r>
              <a:rPr lang="en-US" altLang="zh-CN" sz="1600" dirty="0">
                <a:solidFill>
                  <a:srgbClr val="000000"/>
                </a:solidFill>
                <a:latin typeface="Times New Roman"/>
                <a:ea typeface="宋体" panose="02010600030101010101" pitchFamily="2" charset="-122"/>
                <a:cs typeface="Times New Roman" panose="02020603050405020304" pitchFamily="18" charset="0"/>
              </a:rPr>
              <a:t> </a:t>
            </a:r>
            <a:r>
              <a:rPr lang="zh-CN" altLang="en-US" sz="1600" dirty="0" smtClean="0">
                <a:solidFill>
                  <a:srgbClr val="000000"/>
                </a:solidFill>
                <a:latin typeface="Times New Roman"/>
                <a:ea typeface="宋体" panose="02010600030101010101" pitchFamily="2" charset="-122"/>
                <a:cs typeface="Times New Roman" panose="02020603050405020304" pitchFamily="18" charset="0"/>
              </a:rPr>
              <a:t>证毕</a:t>
            </a:r>
            <a:endParaRPr lang="zh-CN" altLang="en-US" dirty="0"/>
          </a:p>
        </p:txBody>
      </p:sp>
      <p:sp>
        <p:nvSpPr>
          <p:cNvPr id="4" name="矩形 3"/>
          <p:cNvSpPr/>
          <p:nvPr/>
        </p:nvSpPr>
        <p:spPr>
          <a:xfrm>
            <a:off x="809785" y="5425724"/>
            <a:ext cx="6393256" cy="1200329"/>
          </a:xfrm>
          <a:prstGeom prst="rect">
            <a:avLst/>
          </a:prstGeom>
        </p:spPr>
        <p:txBody>
          <a:bodyPr wrap="square">
            <a:spAutoFit/>
          </a:bodyPr>
          <a:lstStyle/>
          <a:p>
            <a:pPr lvl="0">
              <a:lnSpc>
                <a:spcPct val="150000"/>
              </a:lnSpc>
            </a:pPr>
            <a:r>
              <a:rPr lang="en-US" altLang="zh-CN" sz="1600" dirty="0">
                <a:solidFill>
                  <a:srgbClr val="000000"/>
                </a:solidFill>
                <a:latin typeface="黑体"/>
                <a:ea typeface="宋体" panose="02010600030101010101" pitchFamily="2" charset="-122"/>
                <a:cs typeface="Calibri" panose="020F0502020204030204" pitchFamily="34" charset="0"/>
              </a:rPr>
              <a:t>3.</a:t>
            </a:r>
            <a:r>
              <a:rPr lang="zh-CN" altLang="zh-CN" sz="1600" dirty="0">
                <a:solidFill>
                  <a:srgbClr val="000000"/>
                </a:solidFill>
                <a:latin typeface="黑体"/>
                <a:ea typeface="宋体" panose="02010600030101010101" pitchFamily="2" charset="-122"/>
                <a:cs typeface="Calibri" panose="020F0502020204030204" pitchFamily="34" charset="0"/>
              </a:rPr>
              <a:t>结论</a:t>
            </a:r>
            <a:endParaRPr lang="zh-CN" altLang="zh-CN" sz="1600" dirty="0">
              <a:solidFill>
                <a:srgbClr val="000000"/>
              </a:solidFill>
              <a:latin typeface="黑体"/>
              <a:ea typeface="宋体" panose="02010600030101010101" pitchFamily="2" charset="-122"/>
            </a:endParaRPr>
          </a:p>
          <a:p>
            <a:pPr lvl="0" indent="266700">
              <a:lnSpc>
                <a:spcPct val="150000"/>
              </a:lnSpc>
            </a:pPr>
            <a:r>
              <a:rPr lang="en-US" altLang="zh-CN" sz="1600" dirty="0">
                <a:solidFill>
                  <a:srgbClr val="000000"/>
                </a:solidFill>
                <a:latin typeface="Times New Roman"/>
                <a:ea typeface="宋体" panose="02010600030101010101" pitchFamily="2" charset="-122"/>
                <a:cs typeface="Calibri" panose="020F0502020204030204" pitchFamily="34" charset="0"/>
              </a:rPr>
              <a:t>    </a:t>
            </a:r>
            <a:r>
              <a:rPr lang="zh-CN" altLang="zh-CN" sz="1600" dirty="0">
                <a:solidFill>
                  <a:srgbClr val="000000"/>
                </a:solidFill>
                <a:latin typeface="Times New Roman"/>
                <a:ea typeface="宋体" panose="02010600030101010101" pitchFamily="2" charset="-122"/>
                <a:cs typeface="Calibri" panose="020F0502020204030204" pitchFamily="34" charset="0"/>
              </a:rPr>
              <a:t>导体中的自由电荷体密度随时间按指数规律衰减，其衰减的快慢取决于弛豫时间。</a:t>
            </a:r>
            <a:endParaRPr lang="zh-CN" altLang="en-US" dirty="0"/>
          </a:p>
        </p:txBody>
      </p:sp>
    </p:spTree>
    <p:extLst>
      <p:ext uri="{BB962C8B-B14F-4D97-AF65-F5344CB8AC3E}">
        <p14:creationId xmlns:p14="http://schemas.microsoft.com/office/powerpoint/2010/main" val="2529807343"/>
      </p:ext>
    </p:extLst>
  </p:cSld>
  <p:clrMapOvr>
    <a:masterClrMapping/>
  </p:clrMapOvr>
  <mc:AlternateContent xmlns:mc="http://schemas.openxmlformats.org/markup-compatibility/2006" xmlns:p14="http://schemas.microsoft.com/office/powerpoint/2010/main">
    <mc:Choice Requires="p14">
      <p:transition spd="slow" p14:dur="2000" advTm="280"/>
    </mc:Choice>
    <mc:Fallback xmlns="">
      <p:transition spd="slow" advTm="28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mc:AlternateContent xmlns:mc="http://schemas.openxmlformats.org/markup-compatibility/2006" xmlns:a14="http://schemas.microsoft.com/office/drawing/2010/main">
        <mc:Choice Requires="a14">
          <p:sp>
            <p:nvSpPr>
              <p:cNvPr id="5" name="矩形 4"/>
              <p:cNvSpPr/>
              <p:nvPr/>
            </p:nvSpPr>
            <p:spPr>
              <a:xfrm>
                <a:off x="439187" y="2211625"/>
                <a:ext cx="8134362" cy="2412520"/>
              </a:xfrm>
              <a:prstGeom prst="rect">
                <a:avLst/>
              </a:prstGeom>
            </p:spPr>
            <p:txBody>
              <a:bodyPr wrap="square">
                <a:spAutoFit/>
              </a:bodyPr>
              <a:lstStyle/>
              <a:p>
                <a:pPr indent="266700" algn="just">
                  <a:lnSpc>
                    <a:spcPct val="125000"/>
                  </a:lnSpc>
                  <a:spcAft>
                    <a:spcPts val="0"/>
                  </a:spcAft>
                </a:pPr>
                <a:r>
                  <a:rPr lang="zh-CN" altLang="zh-CN" sz="1600" kern="100" dirty="0" smtClean="0">
                    <a:latin typeface="+mj-lt"/>
                    <a:ea typeface="宋体" panose="02010600030101010101" pitchFamily="2" charset="-122"/>
                    <a:cs typeface="Times New Roman" panose="02020603050405020304" pitchFamily="18" charset="0"/>
                  </a:rPr>
                  <a:t>平板电容器中填充有两种有损耗的电介质，厚度各为</a:t>
                </a:r>
                <a:r>
                  <a:rPr lang="en-US" altLang="zh-CN" sz="1600" i="1" kern="100" dirty="0">
                    <a:latin typeface="+mj-lt"/>
                    <a:ea typeface="宋体" panose="02010600030101010101" pitchFamily="2" charset="-122"/>
                    <a:cs typeface="Times New Roman" panose="02020603050405020304" pitchFamily="18" charset="0"/>
                  </a:rPr>
                  <a:t>a</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b</a:t>
                </a:r>
                <a:r>
                  <a:rPr lang="zh-CN" altLang="zh-CN" sz="1600" kern="100" dirty="0">
                    <a:latin typeface="+mj-lt"/>
                    <a:ea typeface="宋体" panose="02010600030101010101" pitchFamily="2" charset="-122"/>
                    <a:cs typeface="Times New Roman" panose="02020603050405020304" pitchFamily="18" charset="0"/>
                  </a:rPr>
                  <a:t>，如图所示。外加电压</a:t>
                </a:r>
                <a:r>
                  <a:rPr lang="en-US" altLang="zh-CN" sz="1600" i="1" kern="100" dirty="0">
                    <a:latin typeface="+mj-lt"/>
                    <a:ea typeface="宋体" panose="02010600030101010101" pitchFamily="2" charset="-122"/>
                    <a:cs typeface="Times New Roman" panose="02020603050405020304" pitchFamily="18" charset="0"/>
                  </a:rPr>
                  <a:t>U</a:t>
                </a:r>
                <a:r>
                  <a:rPr lang="zh-CN" altLang="zh-CN" sz="1600" kern="100" dirty="0">
                    <a:latin typeface="+mj-lt"/>
                    <a:ea typeface="宋体" panose="02010600030101010101" pitchFamily="2" charset="-122"/>
                    <a:cs typeface="Times New Roman" panose="02020603050405020304" pitchFamily="18" charset="0"/>
                  </a:rPr>
                  <a:t>，试求电介质</a:t>
                </a:r>
                <a:r>
                  <a:rPr lang="en-US" altLang="zh-CN" sz="1600" kern="100" dirty="0">
                    <a:latin typeface="+mj-lt"/>
                    <a:ea typeface="宋体" panose="02010600030101010101" pitchFamily="2" charset="-122"/>
                    <a:cs typeface="Times New Roman" panose="02020603050405020304" pitchFamily="18" charset="0"/>
                  </a:rPr>
                  <a:t>1</a:t>
                </a:r>
                <a:r>
                  <a:rPr lang="zh-CN" altLang="zh-CN" sz="1600" kern="100" dirty="0">
                    <a:latin typeface="+mj-lt"/>
                    <a:ea typeface="宋体" panose="02010600030101010101" pitchFamily="2" charset="-122"/>
                    <a:cs typeface="Times New Roman" panose="02020603050405020304" pitchFamily="18" charset="0"/>
                  </a:rPr>
                  <a:t>和</a:t>
                </a:r>
                <a:r>
                  <a:rPr lang="en-US" altLang="zh-CN" sz="1600" kern="100" dirty="0">
                    <a:latin typeface="+mj-lt"/>
                    <a:ea typeface="宋体" panose="02010600030101010101" pitchFamily="2" charset="-122"/>
                    <a:cs typeface="Times New Roman" panose="02020603050405020304" pitchFamily="18" charset="0"/>
                  </a:rPr>
                  <a:t>2</a:t>
                </a:r>
                <a:r>
                  <a:rPr lang="zh-CN" altLang="zh-CN" sz="1600" kern="100" dirty="0">
                    <a:latin typeface="+mj-lt"/>
                    <a:ea typeface="宋体" panose="02010600030101010101" pitchFamily="2" charset="-122"/>
                    <a:cs typeface="Times New Roman" panose="02020603050405020304" pitchFamily="18" charset="0"/>
                  </a:rPr>
                  <a:t>中的电场</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1</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2</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、分界面上的电荷面密度</a:t>
                </a:r>
                <a:r>
                  <a:rPr lang="en-US" altLang="zh-CN" sz="1600" i="1" kern="100" dirty="0">
                    <a:latin typeface="+mj-lt"/>
                    <a:ea typeface="宋体" panose="02010600030101010101" pitchFamily="2" charset="-122"/>
                    <a:cs typeface="Times New Roman" panose="02020603050405020304" pitchFamily="18" charset="0"/>
                  </a:rPr>
                  <a:t>σ</a:t>
                </a:r>
                <a:r>
                  <a:rPr lang="en-US" altLang="zh-CN" sz="1600" kern="100" dirty="0">
                    <a:latin typeface="+mj-lt"/>
                    <a:ea typeface="宋体" panose="02010600030101010101" pitchFamily="2" charset="-122"/>
                    <a:cs typeface="Times New Roman" panose="02020603050405020304" pitchFamily="18" charset="0"/>
                  </a:rPr>
                  <a:t>(t)</a:t>
                </a:r>
                <a:r>
                  <a:rPr lang="zh-CN" altLang="zh-CN" sz="1600" kern="100" dirty="0">
                    <a:latin typeface="+mj-lt"/>
                    <a:ea typeface="宋体" panose="02010600030101010101" pitchFamily="2" charset="-122"/>
                    <a:cs typeface="Times New Roman" panose="02020603050405020304" pitchFamily="18" charset="0"/>
                  </a:rPr>
                  <a:t>以及电源电流</a:t>
                </a:r>
                <a:r>
                  <a:rPr lang="en-US" altLang="zh-CN" sz="1600" i="1" kern="100" dirty="0" err="1">
                    <a:latin typeface="+mj-lt"/>
                    <a:ea typeface="宋体" panose="02010600030101010101" pitchFamily="2" charset="-122"/>
                    <a:cs typeface="Times New Roman" panose="02020603050405020304" pitchFamily="18" charset="0"/>
                  </a:rPr>
                  <a:t>i</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smtClean="0">
                    <a:latin typeface="+mj-lt"/>
                    <a:ea typeface="宋体" panose="02010600030101010101" pitchFamily="2" charset="-122"/>
                    <a:cs typeface="Times New Roman" panose="02020603050405020304" pitchFamily="18" charset="0"/>
                  </a:rPr>
                  <a:t>。</a:t>
                </a:r>
                <a:endParaRPr lang="en-US" altLang="zh-CN" sz="1600" kern="100" dirty="0" smtClean="0">
                  <a:latin typeface="+mj-lt"/>
                  <a:ea typeface="宋体" panose="02010600030101010101" pitchFamily="2" charset="-122"/>
                  <a:cs typeface="Times New Roman" panose="02020603050405020304" pitchFamily="18" charset="0"/>
                </a:endParaRPr>
              </a:p>
              <a:p>
                <a:pPr indent="266700" algn="just">
                  <a:lnSpc>
                    <a:spcPct val="125000"/>
                  </a:lnSpc>
                  <a:spcAft>
                    <a:spcPts val="0"/>
                  </a:spcAft>
                </a:pPr>
                <a:r>
                  <a:rPr lang="zh-CN" altLang="en-US" sz="1600" b="1" kern="100" dirty="0" smtClean="0">
                    <a:latin typeface="+mj-lt"/>
                    <a:ea typeface="宋体" panose="02010600030101010101" pitchFamily="2" charset="-122"/>
                    <a:cs typeface="Times New Roman" panose="02020603050405020304" pitchFamily="18" charset="0"/>
                  </a:rPr>
                  <a:t>解：</a:t>
                </a:r>
                <a:r>
                  <a:rPr lang="zh-CN" altLang="zh-CN" sz="1600" kern="100" dirty="0" smtClean="0">
                    <a:latin typeface="+mj-lt"/>
                    <a:ea typeface="宋体" panose="02010600030101010101" pitchFamily="2" charset="-122"/>
                    <a:cs typeface="Times New Roman" panose="02020603050405020304" pitchFamily="18" charset="0"/>
                  </a:rPr>
                  <a:t>当</a:t>
                </a:r>
                <a:r>
                  <a:rPr lang="en-US" altLang="zh-CN" sz="1600" i="1" kern="100" dirty="0" smtClean="0">
                    <a:latin typeface="+mj-lt"/>
                    <a:ea typeface="宋体" panose="02010600030101010101" pitchFamily="2" charset="-122"/>
                    <a:cs typeface="Times New Roman" panose="02020603050405020304" pitchFamily="18" charset="0"/>
                  </a:rPr>
                  <a:t>t</a:t>
                </a:r>
                <a:r>
                  <a:rPr lang="en-US" altLang="zh-CN" sz="1600" kern="100" dirty="0" smtClean="0">
                    <a:latin typeface="+mj-lt"/>
                    <a:ea typeface="宋体" panose="02010600030101010101" pitchFamily="2" charset="-122"/>
                    <a:cs typeface="Times New Roman" panose="02020603050405020304" pitchFamily="18" charset="0"/>
                  </a:rPr>
                  <a:t>=0</a:t>
                </a:r>
                <a:r>
                  <a:rPr lang="zh-CN" altLang="en-US" sz="1600" kern="100" dirty="0" smtClean="0">
                    <a:latin typeface="+mj-lt"/>
                    <a:ea typeface="宋体" panose="02010600030101010101" pitchFamily="2" charset="-122"/>
                    <a:cs typeface="Times New Roman" panose="02020603050405020304" pitchFamily="18" charset="0"/>
                  </a:rPr>
                  <a:t>时，接通阶跃电压</a:t>
                </a:r>
                <a:r>
                  <a:rPr lang="en-US" altLang="zh-CN" sz="1600" i="1" kern="100" dirty="0" smtClean="0">
                    <a:latin typeface="+mj-lt"/>
                    <a:ea typeface="宋体" panose="02010600030101010101" pitchFamily="2" charset="-122"/>
                    <a:cs typeface="Times New Roman" panose="02020603050405020304" pitchFamily="18" charset="0"/>
                  </a:rPr>
                  <a:t>U</a:t>
                </a:r>
                <a:r>
                  <a:rPr lang="zh-CN" altLang="en-US" sz="1600" kern="100" dirty="0" smtClean="0">
                    <a:latin typeface="+mj-lt"/>
                    <a:ea typeface="宋体" panose="02010600030101010101" pitchFamily="2" charset="-122"/>
                    <a:cs typeface="Times New Roman" panose="02020603050405020304" pitchFamily="18" charset="0"/>
                  </a:rPr>
                  <a:t>，介质分界面上的电荷仍保持为零，即</a:t>
                </a:r>
                <a:r>
                  <a:rPr lang="en-US" altLang="zh-CN" sz="1600" i="1" kern="100" dirty="0" smtClean="0">
                    <a:ea typeface="宋体" panose="02010600030101010101" pitchFamily="2" charset="-122"/>
                    <a:cs typeface="Times New Roman" panose="02020603050405020304" pitchFamily="18" charset="0"/>
                  </a:rPr>
                  <a:t>σ</a:t>
                </a:r>
                <a:r>
                  <a:rPr lang="en-US" altLang="zh-CN" sz="1600" kern="100" dirty="0" smtClean="0">
                    <a:ea typeface="宋体" panose="02010600030101010101" pitchFamily="2" charset="-122"/>
                    <a:cs typeface="Times New Roman" panose="02020603050405020304" pitchFamily="18" charset="0"/>
                  </a:rPr>
                  <a:t>(0</a:t>
                </a:r>
                <a:r>
                  <a:rPr lang="en-US" altLang="zh-CN" sz="1600" kern="100" baseline="-25000" dirty="0" smtClean="0">
                    <a:ea typeface="宋体" panose="02010600030101010101" pitchFamily="2" charset="-122"/>
                    <a:cs typeface="Times New Roman" panose="02020603050405020304" pitchFamily="18" charset="0"/>
                  </a:rPr>
                  <a:t>+</a:t>
                </a:r>
                <a:r>
                  <a:rPr lang="en-US" altLang="zh-CN" sz="1600" kern="100" dirty="0" smtClean="0">
                    <a:ea typeface="宋体" panose="02010600030101010101" pitchFamily="2" charset="-122"/>
                    <a:cs typeface="Times New Roman" panose="02020603050405020304" pitchFamily="18" charset="0"/>
                  </a:rPr>
                  <a:t>)=</a:t>
                </a:r>
                <a:r>
                  <a:rPr lang="en-US" altLang="zh-CN" sz="1600" i="1" kern="100" dirty="0" smtClean="0">
                    <a:ea typeface="宋体" panose="02010600030101010101" pitchFamily="2" charset="-122"/>
                    <a:cs typeface="Times New Roman" panose="02020603050405020304" pitchFamily="18" charset="0"/>
                  </a:rPr>
                  <a:t>σ</a:t>
                </a:r>
                <a:r>
                  <a:rPr lang="en-US" altLang="zh-CN" sz="1600" kern="100" dirty="0" smtClean="0">
                    <a:ea typeface="宋体" panose="02010600030101010101" pitchFamily="2" charset="-122"/>
                    <a:cs typeface="Times New Roman" panose="02020603050405020304" pitchFamily="18" charset="0"/>
                  </a:rPr>
                  <a:t>(0</a:t>
                </a:r>
                <a:r>
                  <a:rPr lang="en-US" altLang="zh-CN" sz="1600" kern="100" baseline="-25000" dirty="0" smtClean="0">
                    <a:ea typeface="宋体" panose="02010600030101010101" pitchFamily="2" charset="-122"/>
                    <a:cs typeface="Times New Roman" panose="02020603050405020304" pitchFamily="18" charset="0"/>
                  </a:rPr>
                  <a:t>-</a:t>
                </a:r>
                <a:r>
                  <a:rPr lang="en-US" altLang="zh-CN" sz="1600" kern="100" dirty="0" smtClean="0">
                    <a:ea typeface="宋体" panose="02010600030101010101" pitchFamily="2" charset="-122"/>
                    <a:cs typeface="Times New Roman" panose="02020603050405020304" pitchFamily="18" charset="0"/>
                  </a:rPr>
                  <a:t>)=0</a:t>
                </a:r>
                <a:r>
                  <a:rPr lang="zh-CN" altLang="en-US" sz="1600" kern="100" dirty="0" smtClean="0">
                    <a:ea typeface="宋体" panose="02010600030101010101" pitchFamily="2" charset="-122"/>
                    <a:cs typeface="Times New Roman" panose="02020603050405020304" pitchFamily="18" charset="0"/>
                  </a:rPr>
                  <a:t>。所以分界面上的电通量密度和无损耗电容器中的一样仍保持连续，即</a:t>
                </a:r>
                <a14:m>
                  <m:oMath xmlns:m="http://schemas.openxmlformats.org/officeDocument/2006/math">
                    <m:sSub>
                      <m:sSubPr>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2</m:t>
                        </m:r>
                      </m:sub>
                    </m:sSub>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2</m:t>
                        </m:r>
                      </m:sub>
                    </m:sSub>
                    <m:r>
                      <a:rPr lang="zh-CN" altLang="en-US" sz="1600" i="1" kern="10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kern="100" dirty="0" smtClean="0">
                    <a:effectLst/>
                    <a:latin typeface="+mj-lt"/>
                    <a:ea typeface="宋体" panose="02010600030101010101" pitchFamily="2" charset="-122"/>
                    <a:cs typeface="Times New Roman" panose="02020603050405020304" pitchFamily="18" charset="0"/>
                  </a:rPr>
                  <a:t>而电压为</a:t>
                </a:r>
                <a14:m>
                  <m:oMath xmlns:m="http://schemas.openxmlformats.org/officeDocument/2006/math">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𝑈</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𝑏</m:t>
                        </m:r>
                      </m:sup>
                      <m:e>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𝐸𝑑𝑥</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𝑏</m:t>
                        </m:r>
                      </m:e>
                    </m:nary>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kern="100" dirty="0" smtClean="0">
                    <a:effectLst/>
                    <a:latin typeface="+mj-lt"/>
                    <a:ea typeface="宋体" panose="02010600030101010101" pitchFamily="2" charset="-122"/>
                    <a:cs typeface="Times New Roman" panose="02020603050405020304" pitchFamily="18" charset="0"/>
                  </a:rPr>
                  <a:t>从而可得</a:t>
                </a:r>
                <a:r>
                  <a:rPr lang="en-US" altLang="zh-CN" sz="1600" i="1" kern="100" dirty="0" smtClean="0">
                    <a:effectLst/>
                    <a:latin typeface="+mj-lt"/>
                    <a:ea typeface="宋体" panose="02010600030101010101" pitchFamily="2" charset="-122"/>
                    <a:cs typeface="Times New Roman" panose="02020603050405020304" pitchFamily="18" charset="0"/>
                  </a:rPr>
                  <a:t>t</a:t>
                </a:r>
                <a:r>
                  <a:rPr lang="en-US" altLang="zh-CN" sz="1600" kern="100" dirty="0" smtClean="0">
                    <a:effectLst/>
                    <a:latin typeface="+mj-lt"/>
                    <a:ea typeface="宋体" panose="02010600030101010101" pitchFamily="2" charset="-122"/>
                    <a:cs typeface="Times New Roman" panose="02020603050405020304" pitchFamily="18" charset="0"/>
                  </a:rPr>
                  <a:t>=0</a:t>
                </a:r>
                <a:r>
                  <a:rPr lang="en-US" altLang="zh-CN" sz="1600" kern="100" baseline="-25000" dirty="0" smtClean="0">
                    <a:effectLst/>
                    <a:latin typeface="+mj-lt"/>
                    <a:ea typeface="宋体" panose="02010600030101010101" pitchFamily="2" charset="-122"/>
                    <a:cs typeface="Times New Roman" panose="02020603050405020304" pitchFamily="18" charset="0"/>
                  </a:rPr>
                  <a:t>+</a:t>
                </a:r>
                <a:r>
                  <a:rPr lang="zh-CN" altLang="en-US" sz="1600" kern="100" dirty="0" smtClean="0">
                    <a:latin typeface="+mj-lt"/>
                    <a:ea typeface="宋体" panose="02010600030101010101" pitchFamily="2" charset="-122"/>
                    <a:cs typeface="Times New Roman" panose="02020603050405020304" pitchFamily="18" charset="0"/>
                  </a:rPr>
                  <a:t>时的电通量密度为</a:t>
                </a:r>
                <a14:m>
                  <m:oMath xmlns:m="http://schemas.openxmlformats.org/officeDocument/2006/math">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𝐷</m:t>
                    </m:r>
                    <m:d>
                      <m:dPr>
                        <m:ctrlP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0</m:t>
                            </m:r>
                          </m:e>
                          <m: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m:t>
                            </m:r>
                          </m:sub>
                        </m:sSub>
                      </m:e>
                    </m:d>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b="0" i="1" kern="100" smtClean="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𝑈</m:t>
                        </m:r>
                      </m:num>
                      <m:den>
                        <m:sSub>
                          <m:sSubPr>
                            <m:ctrlP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b="0" i="1" kern="100" smtClean="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𝑏</m:t>
                        </m:r>
                      </m:den>
                    </m:f>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kern="100" dirty="0" smtClean="0">
                    <a:effectLst/>
                    <a:latin typeface="+mj-lt"/>
                    <a:ea typeface="宋体" panose="02010600030101010101" pitchFamily="2" charset="-122"/>
                    <a:cs typeface="Times New Roman" panose="02020603050405020304" pitchFamily="18" charset="0"/>
                  </a:rPr>
                  <a:t>接通电源的瞬间位移电流为冲击电流（无限大），该电流在极板上产生的电荷面密度为</a:t>
                </a:r>
                <a14:m>
                  <m:oMath xmlns:m="http://schemas.openxmlformats.org/officeDocument/2006/math">
                    <m:r>
                      <a:rPr lang="zh-CN" altLang="en-US" sz="1600" i="1" kern="100" smtClean="0">
                        <a:effectLst/>
                        <a:latin typeface="Cambria Math" panose="02040503050406030204" pitchFamily="18" charset="0"/>
                        <a:ea typeface="宋体" panose="02010600030101010101" pitchFamily="2" charset="-122"/>
                        <a:cs typeface="Times New Roman" panose="02020603050405020304" pitchFamily="18" charset="0"/>
                      </a:rPr>
                      <m:t>𝜎</m:t>
                    </m:r>
                    <m:d>
                      <m:dPr>
                        <m:ctrlPr>
                          <a:rPr lang="en-US" altLang="zh-CN" sz="1600" i="1" kern="100"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𝜎</m:t>
                    </m:r>
                    <m:d>
                      <m:d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𝑎</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1600" kern="100" dirty="0" smtClean="0">
                    <a:effectLst/>
                    <a:latin typeface="+mj-lt"/>
                    <a:ea typeface="宋体" panose="02010600030101010101" pitchFamily="2" charset="-122"/>
                    <a:cs typeface="Times New Roman" panose="02020603050405020304" pitchFamily="18" charset="0"/>
                  </a:rPr>
                  <a:t>。电介质</a:t>
                </a:r>
                <a:r>
                  <a:rPr lang="en-US" altLang="zh-CN" sz="1600" kern="100" dirty="0" smtClean="0">
                    <a:effectLst/>
                    <a:latin typeface="+mj-lt"/>
                    <a:ea typeface="宋体" panose="02010600030101010101" pitchFamily="2" charset="-122"/>
                    <a:cs typeface="Times New Roman" panose="02020603050405020304" pitchFamily="18" charset="0"/>
                  </a:rPr>
                  <a:t>1</a:t>
                </a:r>
                <a:r>
                  <a:rPr lang="zh-CN" altLang="en-US" sz="1600" kern="100" dirty="0" smtClean="0">
                    <a:effectLst/>
                    <a:latin typeface="+mj-lt"/>
                    <a:ea typeface="宋体" panose="02010600030101010101" pitchFamily="2" charset="-122"/>
                    <a:cs typeface="Times New Roman" panose="02020603050405020304" pitchFamily="18" charset="0"/>
                  </a:rPr>
                  <a:t>和</a:t>
                </a:r>
                <a:r>
                  <a:rPr lang="en-US" altLang="zh-CN" sz="1600" kern="100" dirty="0" smtClean="0">
                    <a:effectLst/>
                    <a:latin typeface="+mj-lt"/>
                    <a:ea typeface="宋体" panose="02010600030101010101" pitchFamily="2" charset="-122"/>
                    <a:cs typeface="Times New Roman" panose="02020603050405020304" pitchFamily="18" charset="0"/>
                  </a:rPr>
                  <a:t>2</a:t>
                </a:r>
                <a:r>
                  <a:rPr lang="zh-CN" altLang="en-US" sz="1600" kern="100" dirty="0" smtClean="0">
                    <a:latin typeface="+mj-lt"/>
                    <a:ea typeface="宋体" panose="02010600030101010101" pitchFamily="2" charset="-122"/>
                    <a:cs typeface="Times New Roman" panose="02020603050405020304" pitchFamily="18" charset="0"/>
                  </a:rPr>
                  <a:t>中的电流密度</a:t>
                </a:r>
                <a:endParaRPr lang="zh-CN" altLang="zh-CN" sz="1600" kern="100" dirty="0">
                  <a:effectLst/>
                  <a:latin typeface="+mj-lt"/>
                  <a:ea typeface="宋体" panose="02010600030101010101" pitchFamily="2" charset="-122"/>
                  <a:cs typeface="Times New Roman" panose="020206030504050203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439187" y="2211625"/>
                <a:ext cx="8134362" cy="2412520"/>
              </a:xfrm>
              <a:prstGeom prst="rect">
                <a:avLst/>
              </a:prstGeom>
              <a:blipFill rotWithShape="0">
                <a:blip r:embed="rId3"/>
                <a:stretch>
                  <a:fillRect l="-375" r="-450" b="-1010"/>
                </a:stretch>
              </a:blipFill>
            </p:spPr>
            <p:txBody>
              <a:bodyPr/>
              <a:lstStyle/>
              <a:p>
                <a:r>
                  <a:rPr lang="zh-CN" altLang="en-US">
                    <a:noFill/>
                  </a:rPr>
                  <a:t> </a:t>
                </a:r>
              </a:p>
            </p:txBody>
          </p:sp>
        </mc:Fallback>
      </mc:AlternateContent>
      <p:graphicFrame>
        <p:nvGraphicFramePr>
          <p:cNvPr id="42" name="对象 41"/>
          <p:cNvGraphicFramePr>
            <a:graphicFrameLocks noChangeAspect="1"/>
          </p:cNvGraphicFramePr>
          <p:nvPr>
            <p:extLst>
              <p:ext uri="{D42A27DB-BD31-4B8C-83A1-F6EECF244321}">
                <p14:modId xmlns:p14="http://schemas.microsoft.com/office/powerpoint/2010/main" val="1383504293"/>
              </p:ext>
            </p:extLst>
          </p:nvPr>
        </p:nvGraphicFramePr>
        <p:xfrm>
          <a:off x="3041804" y="4494656"/>
          <a:ext cx="3013146" cy="513708"/>
        </p:xfrm>
        <a:graphic>
          <a:graphicData uri="http://schemas.openxmlformats.org/presentationml/2006/ole">
            <mc:AlternateContent xmlns:mc="http://schemas.openxmlformats.org/markup-compatibility/2006">
              <mc:Choice xmlns:v="urn:schemas-microsoft-com:vml" Requires="v">
                <p:oleObj spid="_x0000_s63581" name="AxMath" r:id="rId4" imgW="2076480" imgH="354240" progId="Equation.AxMath">
                  <p:embed/>
                </p:oleObj>
              </mc:Choice>
              <mc:Fallback>
                <p:oleObj name="AxMath" r:id="rId4" imgW="2076480" imgH="354240" progId="Equation.AxMath">
                  <p:embed/>
                  <p:pic>
                    <p:nvPicPr>
                      <p:cNvPr id="0" name=""/>
                      <p:cNvPicPr/>
                      <p:nvPr/>
                    </p:nvPicPr>
                    <p:blipFill>
                      <a:blip r:embed="rId5"/>
                      <a:stretch>
                        <a:fillRect/>
                      </a:stretch>
                    </p:blipFill>
                    <p:spPr>
                      <a:xfrm>
                        <a:off x="3041804" y="4494656"/>
                        <a:ext cx="3013146" cy="51370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3" name="矩形 42"/>
              <p:cNvSpPr/>
              <p:nvPr/>
            </p:nvSpPr>
            <p:spPr>
              <a:xfrm>
                <a:off x="714040" y="5008364"/>
                <a:ext cx="7697360" cy="338554"/>
              </a:xfrm>
              <a:prstGeom prst="rect">
                <a:avLst/>
              </a:prstGeom>
            </p:spPr>
            <p:txBody>
              <a:bodyPr wrap="square">
                <a:spAutoFit/>
              </a:bodyPr>
              <a:lstStyle/>
              <a:p>
                <a:r>
                  <a:rPr lang="zh-CN" altLang="zh-CN" sz="1600" kern="100" dirty="0">
                    <a:solidFill>
                      <a:srgbClr val="000000"/>
                    </a:solidFill>
                    <a:latin typeface="Times New Roman"/>
                    <a:ea typeface="宋体" panose="02010600030101010101" pitchFamily="2" charset="-122"/>
                    <a:cs typeface="Times New Roman" panose="02020603050405020304" pitchFamily="18" charset="0"/>
                  </a:rPr>
                  <a:t>当</a:t>
                </a:r>
                <a:r>
                  <a:rPr lang="en-US" altLang="zh-CN" sz="1600" i="1" kern="100" dirty="0">
                    <a:solidFill>
                      <a:srgbClr val="000000"/>
                    </a:solidFill>
                    <a:latin typeface="Times New Roman"/>
                    <a:ea typeface="宋体" panose="02010600030101010101" pitchFamily="2" charset="-122"/>
                    <a:cs typeface="Times New Roman" panose="02020603050405020304" pitchFamily="18" charset="0"/>
                  </a:rPr>
                  <a:t>t</a:t>
                </a:r>
                <a:r>
                  <a:rPr lang="en-US" altLang="zh-CN" sz="1600" kern="100" dirty="0" smtClean="0">
                    <a:solidFill>
                      <a:srgbClr val="000000"/>
                    </a:solidFill>
                    <a:latin typeface="Times New Roman"/>
                    <a:ea typeface="宋体" panose="02010600030101010101" pitchFamily="2" charset="-122"/>
                    <a:cs typeface="Times New Roman" panose="02020603050405020304" pitchFamily="18" charset="0"/>
                  </a:rPr>
                  <a:t>=</a:t>
                </a:r>
                <a14:m>
                  <m:oMath xmlns:m="http://schemas.openxmlformats.org/officeDocument/2006/math">
                    <m:r>
                      <a:rPr lang="en-US" altLang="zh-CN" sz="1600" i="1" kern="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时，建立稳态后，位移电流为</a:t>
                </a:r>
                <a:r>
                  <a:rPr lang="en-US" altLang="zh-CN" sz="1600" kern="100" dirty="0" smtClean="0">
                    <a:solidFill>
                      <a:srgbClr val="000000"/>
                    </a:solidFill>
                    <a:latin typeface="Times New Roman"/>
                    <a:ea typeface="宋体" panose="02010600030101010101" pitchFamily="2" charset="-122"/>
                    <a:cs typeface="Times New Roman" panose="02020603050405020304" pitchFamily="18" charset="0"/>
                  </a:rPr>
                  <a:t>0</a:t>
                </a:r>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，仅有传导电流，由电流的连续性可得</a:t>
                </a:r>
                <a:endParaRPr lang="zh-CN" altLang="en-US" dirty="0"/>
              </a:p>
            </p:txBody>
          </p:sp>
        </mc:Choice>
        <mc:Fallback xmlns="">
          <p:sp>
            <p:nvSpPr>
              <p:cNvPr id="43" name="矩形 42"/>
              <p:cNvSpPr>
                <a:spLocks noRot="1" noChangeAspect="1" noMove="1" noResize="1" noEditPoints="1" noAdjustHandles="1" noChangeArrowheads="1" noChangeShapeType="1" noTextEdit="1"/>
              </p:cNvSpPr>
              <p:nvPr/>
            </p:nvSpPr>
            <p:spPr>
              <a:xfrm>
                <a:off x="714040" y="5008364"/>
                <a:ext cx="7697360" cy="338554"/>
              </a:xfrm>
              <a:prstGeom prst="rect">
                <a:avLst/>
              </a:prstGeom>
              <a:blipFill rotWithShape="0">
                <a:blip r:embed="rId6"/>
                <a:stretch>
                  <a:fillRect l="-396" t="-7273" b="-25455"/>
                </a:stretch>
              </a:blipFill>
            </p:spPr>
            <p:txBody>
              <a:bodyPr/>
              <a:lstStyle/>
              <a:p>
                <a:r>
                  <a:rPr lang="zh-CN" altLang="en-US">
                    <a:noFill/>
                  </a:rPr>
                  <a:t> </a:t>
                </a:r>
              </a:p>
            </p:txBody>
          </p:sp>
        </mc:Fallback>
      </mc:AlternateContent>
      <p:graphicFrame>
        <p:nvGraphicFramePr>
          <p:cNvPr id="44" name="对象 43"/>
          <p:cNvGraphicFramePr>
            <a:graphicFrameLocks noChangeAspect="1"/>
          </p:cNvGraphicFramePr>
          <p:nvPr>
            <p:extLst>
              <p:ext uri="{D42A27DB-BD31-4B8C-83A1-F6EECF244321}">
                <p14:modId xmlns:p14="http://schemas.microsoft.com/office/powerpoint/2010/main" val="3851334377"/>
              </p:ext>
            </p:extLst>
          </p:nvPr>
        </p:nvGraphicFramePr>
        <p:xfrm>
          <a:off x="2777919" y="5287746"/>
          <a:ext cx="3121025" cy="514350"/>
        </p:xfrm>
        <a:graphic>
          <a:graphicData uri="http://schemas.openxmlformats.org/presentationml/2006/ole">
            <mc:AlternateContent xmlns:mc="http://schemas.openxmlformats.org/markup-compatibility/2006">
              <mc:Choice xmlns:v="urn:schemas-microsoft-com:vml" Requires="v">
                <p:oleObj spid="_x0000_s63582" name="AxMath" r:id="rId7" imgW="2151720" imgH="354240" progId="Equation.AxMath">
                  <p:embed/>
                </p:oleObj>
              </mc:Choice>
              <mc:Fallback>
                <p:oleObj name="AxMath" r:id="rId7" imgW="2151720" imgH="354240" progId="Equation.AxMath">
                  <p:embed/>
                  <p:pic>
                    <p:nvPicPr>
                      <p:cNvPr id="0" name=""/>
                      <p:cNvPicPr/>
                      <p:nvPr/>
                    </p:nvPicPr>
                    <p:blipFill>
                      <a:blip r:embed="rId8"/>
                      <a:stretch>
                        <a:fillRect/>
                      </a:stretch>
                    </p:blipFill>
                    <p:spPr>
                      <a:xfrm>
                        <a:off x="2777919" y="5287746"/>
                        <a:ext cx="3121025" cy="514350"/>
                      </a:xfrm>
                      <a:prstGeom prst="rect">
                        <a:avLst/>
                      </a:prstGeom>
                    </p:spPr>
                  </p:pic>
                </p:oleObj>
              </mc:Fallback>
            </mc:AlternateContent>
          </a:graphicData>
        </a:graphic>
      </p:graphicFrame>
      <p:sp>
        <p:nvSpPr>
          <p:cNvPr id="45" name="矩形 44"/>
          <p:cNvSpPr/>
          <p:nvPr/>
        </p:nvSpPr>
        <p:spPr>
          <a:xfrm>
            <a:off x="699697" y="6318321"/>
            <a:ext cx="7697360" cy="338554"/>
          </a:xfrm>
          <a:prstGeom prst="rect">
            <a:avLst/>
          </a:prstGeom>
        </p:spPr>
        <p:txBody>
          <a:bodyPr wrap="square">
            <a:spAutoFit/>
          </a:bodyPr>
          <a:lstStyle/>
          <a:p>
            <a:r>
              <a:rPr lang="zh-CN" altLang="en-US" sz="1600" dirty="0" smtClean="0">
                <a:latin typeface="宋体" panose="02010600030101010101" pitchFamily="2" charset="-122"/>
                <a:ea typeface="宋体" panose="02010600030101010101" pitchFamily="2" charset="-122"/>
              </a:rPr>
              <a:t>这说明，刚接通的瞬间，系统为纯电容；建立稳态后，系统相当于纯电阻。</a:t>
            </a:r>
            <a:endParaRPr lang="zh-CN" altLang="en-US" sz="1600" dirty="0">
              <a:latin typeface="宋体" panose="02010600030101010101" pitchFamily="2" charset="-122"/>
              <a:ea typeface="宋体" panose="02010600030101010101" pitchFamily="2" charset="-122"/>
            </a:endParaRPr>
          </a:p>
        </p:txBody>
      </p:sp>
      <p:graphicFrame>
        <p:nvGraphicFramePr>
          <p:cNvPr id="46" name="对象 45"/>
          <p:cNvGraphicFramePr>
            <a:graphicFrameLocks noChangeAspect="1"/>
          </p:cNvGraphicFramePr>
          <p:nvPr>
            <p:extLst>
              <p:ext uri="{D42A27DB-BD31-4B8C-83A1-F6EECF244321}">
                <p14:modId xmlns:p14="http://schemas.microsoft.com/office/powerpoint/2010/main" val="1680534135"/>
              </p:ext>
            </p:extLst>
          </p:nvPr>
        </p:nvGraphicFramePr>
        <p:xfrm>
          <a:off x="2940637" y="5828563"/>
          <a:ext cx="2795587" cy="528637"/>
        </p:xfrm>
        <a:graphic>
          <a:graphicData uri="http://schemas.openxmlformats.org/presentationml/2006/ole">
            <mc:AlternateContent xmlns:mc="http://schemas.openxmlformats.org/markup-compatibility/2006">
              <mc:Choice xmlns:v="urn:schemas-microsoft-com:vml" Requires="v">
                <p:oleObj spid="_x0000_s63583" name="AxMath" r:id="rId9" imgW="1927440" imgH="363240" progId="Equation.AxMath">
                  <p:embed/>
                </p:oleObj>
              </mc:Choice>
              <mc:Fallback>
                <p:oleObj name="AxMath" r:id="rId9" imgW="1927440" imgH="363240" progId="Equation.AxMath">
                  <p:embed/>
                  <p:pic>
                    <p:nvPicPr>
                      <p:cNvPr id="0" name=""/>
                      <p:cNvPicPr/>
                      <p:nvPr/>
                    </p:nvPicPr>
                    <p:blipFill>
                      <a:blip r:embed="rId10"/>
                      <a:stretch>
                        <a:fillRect/>
                      </a:stretch>
                    </p:blipFill>
                    <p:spPr>
                      <a:xfrm>
                        <a:off x="2940637" y="5828563"/>
                        <a:ext cx="2795587" cy="528637"/>
                      </a:xfrm>
                      <a:prstGeom prst="rect">
                        <a:avLst/>
                      </a:prstGeom>
                    </p:spPr>
                  </p:pic>
                </p:oleObj>
              </mc:Fallback>
            </mc:AlternateContent>
          </a:graphicData>
        </a:graphic>
      </p:graphicFrame>
      <p:sp>
        <p:nvSpPr>
          <p:cNvPr id="47" name="矩形 46"/>
          <p:cNvSpPr/>
          <p:nvPr/>
        </p:nvSpPr>
        <p:spPr>
          <a:xfrm>
            <a:off x="714040" y="5665087"/>
            <a:ext cx="7697360" cy="338554"/>
          </a:xfrm>
          <a:prstGeom prst="rect">
            <a:avLst/>
          </a:prstGeom>
        </p:spPr>
        <p:txBody>
          <a:bodyPr wrap="square">
            <a:spAutoFit/>
          </a:bodyPr>
          <a:lstStyle/>
          <a:p>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分界面上的电荷密度为</a:t>
            </a:r>
            <a:endParaRPr lang="zh-CN" altLang="en-US" dirty="0"/>
          </a:p>
        </p:txBody>
      </p:sp>
      <p:sp>
        <p:nvSpPr>
          <p:cNvPr id="48" name="矩形 47"/>
          <p:cNvSpPr/>
          <p:nvPr/>
        </p:nvSpPr>
        <p:spPr>
          <a:xfrm>
            <a:off x="638134" y="1818222"/>
            <a:ext cx="4572000" cy="338554"/>
          </a:xfrm>
          <a:prstGeom prst="rect">
            <a:avLst/>
          </a:prstGeom>
        </p:spPr>
        <p:txBody>
          <a:bodyPr>
            <a:spAutoFit/>
          </a:bodyPr>
          <a:lstStyle/>
          <a:p>
            <a:pPr lvl="0"/>
            <a:r>
              <a:rPr lang="zh-CN" altLang="en-US" sz="1600" dirty="0" smtClean="0">
                <a:solidFill>
                  <a:srgbClr val="000000"/>
                </a:solidFill>
                <a:latin typeface="Times New Roman"/>
                <a:ea typeface="宋体" panose="02010600030101010101" pitchFamily="2" charset="-122"/>
                <a:cs typeface="Calibri" panose="020F0502020204030204" pitchFamily="34" charset="0"/>
              </a:rPr>
              <a:t>双层有损耗平板电容器的电</a:t>
            </a:r>
            <a:r>
              <a:rPr lang="zh-CN" altLang="en-US" sz="1600" dirty="0">
                <a:solidFill>
                  <a:srgbClr val="000000"/>
                </a:solidFill>
                <a:latin typeface="Times New Roman"/>
                <a:ea typeface="宋体" panose="02010600030101010101" pitchFamily="2" charset="-122"/>
                <a:cs typeface="Calibri" panose="020F0502020204030204" pitchFamily="34" charset="0"/>
              </a:rPr>
              <a:t>准静态场的</a:t>
            </a:r>
            <a:r>
              <a:rPr lang="zh-CN" altLang="en-US" sz="1600" dirty="0" smtClean="0">
                <a:solidFill>
                  <a:srgbClr val="000000"/>
                </a:solidFill>
                <a:latin typeface="Times New Roman"/>
                <a:ea typeface="宋体" panose="02010600030101010101" pitchFamily="2" charset="-122"/>
                <a:cs typeface="Calibri" panose="020F0502020204030204" pitchFamily="34" charset="0"/>
              </a:rPr>
              <a:t>分析</a:t>
            </a:r>
            <a:endParaRPr lang="zh-CN" altLang="en-US" dirty="0">
              <a:solidFill>
                <a:srgbClr val="000000"/>
              </a:solidFill>
            </a:endParaRPr>
          </a:p>
        </p:txBody>
      </p:sp>
      <p:sp>
        <p:nvSpPr>
          <p:cNvPr id="49" name="矩形 48"/>
          <p:cNvSpPr/>
          <p:nvPr/>
        </p:nvSpPr>
        <p:spPr>
          <a:xfrm>
            <a:off x="531549" y="1219457"/>
            <a:ext cx="748923" cy="461665"/>
          </a:xfrm>
          <a:prstGeom prst="rect">
            <a:avLst/>
          </a:prstGeom>
        </p:spPr>
        <p:txBody>
          <a:bodyPr wrap="none">
            <a:spAutoFit/>
          </a:bodyPr>
          <a:lstStyle/>
          <a:p>
            <a:pPr lvl="0">
              <a:lnSpc>
                <a:spcPct val="150000"/>
              </a:lnSpc>
            </a:pPr>
            <a:r>
              <a:rPr lang="en-US" altLang="zh-CN" sz="1600" dirty="0">
                <a:solidFill>
                  <a:srgbClr val="000000"/>
                </a:solidFill>
                <a:latin typeface="Times New Roman"/>
                <a:ea typeface="宋体" panose="02010600030101010101" pitchFamily="2" charset="-122"/>
                <a:cs typeface="Calibri" panose="020F0502020204030204" pitchFamily="34" charset="0"/>
              </a:rPr>
              <a:t>4.</a:t>
            </a:r>
            <a:r>
              <a:rPr lang="zh-CN" altLang="en-US" sz="1600" dirty="0">
                <a:solidFill>
                  <a:srgbClr val="000000"/>
                </a:solidFill>
                <a:latin typeface="Times New Roman"/>
                <a:ea typeface="宋体" panose="02010600030101010101" pitchFamily="2" charset="-122"/>
                <a:cs typeface="Calibri" panose="020F0502020204030204" pitchFamily="34" charset="0"/>
              </a:rPr>
              <a:t>讨论</a:t>
            </a:r>
            <a:endParaRPr lang="zh-CN" altLang="en-US" sz="1600" dirty="0">
              <a:solidFill>
                <a:srgbClr val="000000"/>
              </a:solidFill>
              <a:latin typeface="Times New Roman"/>
              <a:ea typeface="宋体" panose="02010600030101010101" pitchFamily="2" charset="-122"/>
            </a:endParaRPr>
          </a:p>
        </p:txBody>
      </p:sp>
      <p:grpSp>
        <p:nvGrpSpPr>
          <p:cNvPr id="54" name="组合 53"/>
          <p:cNvGrpSpPr/>
          <p:nvPr/>
        </p:nvGrpSpPr>
        <p:grpSpPr>
          <a:xfrm>
            <a:off x="5360827" y="156392"/>
            <a:ext cx="3687386" cy="2046549"/>
            <a:chOff x="5931278" y="216027"/>
            <a:chExt cx="3687386" cy="2046549"/>
          </a:xfrm>
        </p:grpSpPr>
        <p:sp>
          <p:nvSpPr>
            <p:cNvPr id="55" name="文本框 54"/>
            <p:cNvSpPr txBox="1"/>
            <p:nvPr/>
          </p:nvSpPr>
          <p:spPr>
            <a:xfrm>
              <a:off x="5974737" y="1893244"/>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cxnSp>
          <p:nvCxnSpPr>
            <p:cNvPr id="56" name="直接箭头连接符 55"/>
            <p:cNvCxnSpPr>
              <a:stCxn id="55" idx="3"/>
            </p:cNvCxnSpPr>
            <p:nvPr/>
          </p:nvCxnSpPr>
          <p:spPr>
            <a:xfrm>
              <a:off x="6241320" y="2077910"/>
              <a:ext cx="343547"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5931278" y="216027"/>
              <a:ext cx="3687386" cy="1978293"/>
              <a:chOff x="5931278" y="216027"/>
              <a:chExt cx="3687386" cy="1978293"/>
            </a:xfrm>
          </p:grpSpPr>
          <p:cxnSp>
            <p:nvCxnSpPr>
              <p:cNvPr id="58" name="直接连接符 57"/>
              <p:cNvCxnSpPr/>
              <p:nvPr/>
            </p:nvCxnSpPr>
            <p:spPr>
              <a:xfrm>
                <a:off x="6219743" y="395511"/>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5931278" y="216027"/>
                <a:ext cx="3687386" cy="1978293"/>
                <a:chOff x="5931278" y="216027"/>
                <a:chExt cx="3687386" cy="1978293"/>
              </a:xfrm>
            </p:grpSpPr>
            <p:cxnSp>
              <p:nvCxnSpPr>
                <p:cNvPr id="60" name="直接连接符 59"/>
                <p:cNvCxnSpPr/>
                <p:nvPr/>
              </p:nvCxnSpPr>
              <p:spPr>
                <a:xfrm>
                  <a:off x="6584867" y="1752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8641014" y="1756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5931278" y="216027"/>
                  <a:ext cx="3687386" cy="1978293"/>
                  <a:chOff x="5931278" y="216027"/>
                  <a:chExt cx="3687386" cy="1978293"/>
                </a:xfrm>
              </p:grpSpPr>
              <p:cxnSp>
                <p:nvCxnSpPr>
                  <p:cNvPr id="63" name="直接连接符 62"/>
                  <p:cNvCxnSpPr/>
                  <p:nvPr/>
                </p:nvCxnSpPr>
                <p:spPr>
                  <a:xfrm>
                    <a:off x="6584868" y="739343"/>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84867" y="1135024"/>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6584867" y="1740429"/>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6803826" y="739343"/>
                    <a:ext cx="8389" cy="39568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812215" y="1146907"/>
                    <a:ext cx="0" cy="59352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6545632" y="1253060"/>
                    <a:ext cx="266583" cy="369332"/>
                  </a:xfrm>
                  <a:prstGeom prst="rect">
                    <a:avLst/>
                  </a:prstGeom>
                  <a:noFill/>
                </p:spPr>
                <p:txBody>
                  <a:bodyPr wrap="square" rtlCol="0">
                    <a:spAutoFit/>
                  </a:bodyPr>
                  <a:lstStyle/>
                  <a:p>
                    <a:r>
                      <a:rPr lang="en-US" altLang="zh-CN" i="1" dirty="0" smtClean="0">
                        <a:latin typeface="+mj-lt"/>
                      </a:rPr>
                      <a:t>b</a:t>
                    </a:r>
                    <a:endParaRPr lang="zh-CN" altLang="en-US" i="1" dirty="0">
                      <a:latin typeface="+mj-lt"/>
                    </a:endParaRPr>
                  </a:p>
                </p:txBody>
              </p:sp>
              <p:sp>
                <p:nvSpPr>
                  <p:cNvPr id="69" name="文本框 68"/>
                  <p:cNvSpPr txBox="1"/>
                  <p:nvPr/>
                </p:nvSpPr>
                <p:spPr>
                  <a:xfrm>
                    <a:off x="6537243" y="751226"/>
                    <a:ext cx="266583" cy="369332"/>
                  </a:xfrm>
                  <a:prstGeom prst="rect">
                    <a:avLst/>
                  </a:prstGeom>
                  <a:noFill/>
                </p:spPr>
                <p:txBody>
                  <a:bodyPr wrap="square" rtlCol="0">
                    <a:spAutoFit/>
                  </a:bodyPr>
                  <a:lstStyle/>
                  <a:p>
                    <a:r>
                      <a:rPr lang="en-US" altLang="zh-CN" i="1" dirty="0" smtClean="0">
                        <a:latin typeface="+mj-lt"/>
                      </a:rPr>
                      <a:t>a</a:t>
                    </a:r>
                    <a:endParaRPr lang="zh-CN" altLang="en-US" i="1" dirty="0">
                      <a:latin typeface="+mj-lt"/>
                    </a:endParaRPr>
                  </a:p>
                </p:txBody>
              </p:sp>
              <p:sp>
                <p:nvSpPr>
                  <p:cNvPr id="70" name="文本框 69"/>
                  <p:cNvSpPr txBox="1"/>
                  <p:nvPr/>
                </p:nvSpPr>
                <p:spPr>
                  <a:xfrm>
                    <a:off x="7460030" y="1262660"/>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1</a:t>
                    </a:r>
                    <a:endParaRPr lang="zh-CN" altLang="en-US" dirty="0">
                      <a:latin typeface="+mj-lt"/>
                    </a:endParaRPr>
                  </a:p>
                </p:txBody>
              </p:sp>
              <p:sp>
                <p:nvSpPr>
                  <p:cNvPr id="71" name="文本框 70"/>
                  <p:cNvSpPr txBox="1"/>
                  <p:nvPr/>
                </p:nvSpPr>
                <p:spPr>
                  <a:xfrm>
                    <a:off x="7496780" y="711474"/>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2</a:t>
                    </a:r>
                    <a:endParaRPr lang="zh-CN" altLang="en-US" dirty="0">
                      <a:latin typeface="+mj-lt"/>
                    </a:endParaRPr>
                  </a:p>
                </p:txBody>
              </p:sp>
              <p:cxnSp>
                <p:nvCxnSpPr>
                  <p:cNvPr id="72" name="直接连接符 71"/>
                  <p:cNvCxnSpPr/>
                  <p:nvPr/>
                </p:nvCxnSpPr>
                <p:spPr>
                  <a:xfrm>
                    <a:off x="7096043" y="395511"/>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6240773" y="2077910"/>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117073" y="1740428"/>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5931278" y="216027"/>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sp>
                <p:nvSpPr>
                  <p:cNvPr id="76" name="文本框 75"/>
                  <p:cNvSpPr txBox="1"/>
                  <p:nvPr/>
                </p:nvSpPr>
                <p:spPr>
                  <a:xfrm>
                    <a:off x="5936766" y="1052715"/>
                    <a:ext cx="266583" cy="369332"/>
                  </a:xfrm>
                  <a:prstGeom prst="rect">
                    <a:avLst/>
                  </a:prstGeom>
                  <a:noFill/>
                </p:spPr>
                <p:txBody>
                  <a:bodyPr wrap="square" rtlCol="0">
                    <a:spAutoFit/>
                  </a:bodyPr>
                  <a:lstStyle/>
                  <a:p>
                    <a:r>
                      <a:rPr lang="en-US" altLang="zh-CN" i="1" dirty="0" smtClean="0">
                        <a:latin typeface="+mj-lt"/>
                      </a:rPr>
                      <a:t>U</a:t>
                    </a:r>
                    <a:endParaRPr lang="zh-CN" altLang="en-US" i="1" dirty="0">
                      <a:latin typeface="+mj-lt"/>
                    </a:endParaRPr>
                  </a:p>
                </p:txBody>
              </p:sp>
              <p:cxnSp>
                <p:nvCxnSpPr>
                  <p:cNvPr id="77" name="直接箭头连接符 76"/>
                  <p:cNvCxnSpPr/>
                  <p:nvPr/>
                </p:nvCxnSpPr>
                <p:spPr>
                  <a:xfrm flipV="1">
                    <a:off x="8787230" y="1010262"/>
                    <a:ext cx="0" cy="74633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8954557" y="1640322"/>
                    <a:ext cx="664107" cy="369332"/>
                  </a:xfrm>
                  <a:prstGeom prst="rect">
                    <a:avLst/>
                  </a:prstGeom>
                  <a:noFill/>
                </p:spPr>
                <p:txBody>
                  <a:bodyPr wrap="square" rtlCol="0">
                    <a:spAutoFit/>
                  </a:bodyPr>
                  <a:lstStyle/>
                  <a:p>
                    <a:r>
                      <a:rPr lang="en-US" altLang="zh-CN" i="1" dirty="0" smtClean="0">
                        <a:latin typeface="+mj-lt"/>
                      </a:rPr>
                      <a:t>x=</a:t>
                    </a:r>
                    <a:r>
                      <a:rPr lang="en-US" altLang="zh-CN" dirty="0" smtClean="0">
                        <a:latin typeface="+mj-lt"/>
                      </a:rPr>
                      <a:t>0</a:t>
                    </a:r>
                    <a:endParaRPr lang="zh-CN" altLang="en-US" dirty="0">
                      <a:latin typeface="+mj-lt"/>
                    </a:endParaRPr>
                  </a:p>
                </p:txBody>
              </p:sp>
              <p:sp>
                <p:nvSpPr>
                  <p:cNvPr id="79" name="文本框 78"/>
                  <p:cNvSpPr txBox="1"/>
                  <p:nvPr/>
                </p:nvSpPr>
                <p:spPr>
                  <a:xfrm>
                    <a:off x="8814908" y="838817"/>
                    <a:ext cx="176759" cy="369332"/>
                  </a:xfrm>
                  <a:prstGeom prst="rect">
                    <a:avLst/>
                  </a:prstGeom>
                  <a:noFill/>
                </p:spPr>
                <p:txBody>
                  <a:bodyPr wrap="square" rtlCol="0">
                    <a:spAutoFit/>
                  </a:bodyPr>
                  <a:lstStyle/>
                  <a:p>
                    <a:r>
                      <a:rPr lang="en-US" altLang="zh-CN" i="1" dirty="0" smtClean="0">
                        <a:latin typeface="+mj-lt"/>
                      </a:rPr>
                      <a:t>x</a:t>
                    </a:r>
                    <a:endParaRPr lang="zh-CN" altLang="en-US" dirty="0">
                      <a:latin typeface="+mj-lt"/>
                    </a:endParaRPr>
                  </a:p>
                </p:txBody>
              </p:sp>
              <p:cxnSp>
                <p:nvCxnSpPr>
                  <p:cNvPr id="80" name="直接连接符 79"/>
                  <p:cNvCxnSpPr/>
                  <p:nvPr/>
                </p:nvCxnSpPr>
                <p:spPr>
                  <a:xfrm>
                    <a:off x="6567237" y="1919624"/>
                    <a:ext cx="2081397"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文本框 80"/>
                  <p:cNvSpPr txBox="1"/>
                  <p:nvPr/>
                </p:nvSpPr>
                <p:spPr>
                  <a:xfrm>
                    <a:off x="7458719" y="1824988"/>
                    <a:ext cx="266583" cy="369332"/>
                  </a:xfrm>
                  <a:prstGeom prst="rect">
                    <a:avLst/>
                  </a:prstGeom>
                  <a:noFill/>
                </p:spPr>
                <p:txBody>
                  <a:bodyPr wrap="square" rtlCol="0">
                    <a:spAutoFit/>
                  </a:bodyPr>
                  <a:lstStyle/>
                  <a:p>
                    <a:r>
                      <a:rPr lang="en-US" altLang="zh-CN" i="1" dirty="0">
                        <a:latin typeface="+mj-lt"/>
                      </a:rPr>
                      <a:t>l</a:t>
                    </a:r>
                    <a:endParaRPr lang="zh-CN" altLang="en-US" i="1" dirty="0">
                      <a:latin typeface="+mj-lt"/>
                    </a:endParaRPr>
                  </a:p>
                </p:txBody>
              </p:sp>
              <p:cxnSp>
                <p:nvCxnSpPr>
                  <p:cNvPr id="82" name="直接连接符 81"/>
                  <p:cNvCxnSpPr/>
                  <p:nvPr/>
                </p:nvCxnSpPr>
                <p:spPr>
                  <a:xfrm>
                    <a:off x="8648634" y="1747078"/>
                    <a:ext cx="2771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014253915"/>
      </p:ext>
    </p:extLst>
  </p:cSld>
  <p:clrMapOvr>
    <a:masterClrMapping/>
  </p:clrMapOvr>
  <mc:AlternateContent xmlns:mc="http://schemas.openxmlformats.org/markup-compatibility/2006" xmlns:p14="http://schemas.microsoft.com/office/powerpoint/2010/main">
    <mc:Choice Requires="p14">
      <p:transition spd="slow" p14:dur="2000" advTm="14"/>
    </mc:Choice>
    <mc:Fallback xmlns="">
      <p:transition spd="slow" advTm="1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5" name="矩形 4"/>
          <p:cNvSpPr/>
          <p:nvPr/>
        </p:nvSpPr>
        <p:spPr>
          <a:xfrm>
            <a:off x="439187" y="2211625"/>
            <a:ext cx="8134362" cy="1015663"/>
          </a:xfrm>
          <a:prstGeom prst="rect">
            <a:avLst/>
          </a:prstGeom>
        </p:spPr>
        <p:txBody>
          <a:bodyPr wrap="square">
            <a:spAutoFit/>
          </a:bodyPr>
          <a:lstStyle/>
          <a:p>
            <a:pPr indent="266700" algn="just">
              <a:lnSpc>
                <a:spcPct val="125000"/>
              </a:lnSpc>
              <a:spcAft>
                <a:spcPts val="0"/>
              </a:spcAft>
            </a:pPr>
            <a:r>
              <a:rPr lang="zh-CN" altLang="zh-CN" sz="1600" kern="100" dirty="0" smtClean="0">
                <a:latin typeface="+mj-lt"/>
                <a:ea typeface="宋体" panose="02010600030101010101" pitchFamily="2" charset="-122"/>
                <a:cs typeface="Times New Roman" panose="02020603050405020304" pitchFamily="18" charset="0"/>
              </a:rPr>
              <a:t>平板电容器中填充有两种有损耗的电介质，厚度各为</a:t>
            </a:r>
            <a:r>
              <a:rPr lang="en-US" altLang="zh-CN" sz="1600" i="1" kern="100" dirty="0">
                <a:latin typeface="+mj-lt"/>
                <a:ea typeface="宋体" panose="02010600030101010101" pitchFamily="2" charset="-122"/>
                <a:cs typeface="Times New Roman" panose="02020603050405020304" pitchFamily="18" charset="0"/>
              </a:rPr>
              <a:t>a</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b</a:t>
            </a:r>
            <a:r>
              <a:rPr lang="zh-CN" altLang="zh-CN" sz="1600" kern="100" dirty="0">
                <a:latin typeface="+mj-lt"/>
                <a:ea typeface="宋体" panose="02010600030101010101" pitchFamily="2" charset="-122"/>
                <a:cs typeface="Times New Roman" panose="02020603050405020304" pitchFamily="18" charset="0"/>
              </a:rPr>
              <a:t>，如图所示。外加电压</a:t>
            </a:r>
            <a:r>
              <a:rPr lang="en-US" altLang="zh-CN" sz="1600" i="1" kern="100" dirty="0">
                <a:latin typeface="+mj-lt"/>
                <a:ea typeface="宋体" panose="02010600030101010101" pitchFamily="2" charset="-122"/>
                <a:cs typeface="Times New Roman" panose="02020603050405020304" pitchFamily="18" charset="0"/>
              </a:rPr>
              <a:t>U</a:t>
            </a:r>
            <a:r>
              <a:rPr lang="zh-CN" altLang="zh-CN" sz="1600" kern="100" dirty="0">
                <a:latin typeface="+mj-lt"/>
                <a:ea typeface="宋体" panose="02010600030101010101" pitchFamily="2" charset="-122"/>
                <a:cs typeface="Times New Roman" panose="02020603050405020304" pitchFamily="18" charset="0"/>
              </a:rPr>
              <a:t>，试求电介质</a:t>
            </a:r>
            <a:r>
              <a:rPr lang="en-US" altLang="zh-CN" sz="1600" kern="100" dirty="0">
                <a:latin typeface="+mj-lt"/>
                <a:ea typeface="宋体" panose="02010600030101010101" pitchFamily="2" charset="-122"/>
                <a:cs typeface="Times New Roman" panose="02020603050405020304" pitchFamily="18" charset="0"/>
              </a:rPr>
              <a:t>1</a:t>
            </a:r>
            <a:r>
              <a:rPr lang="zh-CN" altLang="zh-CN" sz="1600" kern="100" dirty="0">
                <a:latin typeface="+mj-lt"/>
                <a:ea typeface="宋体" panose="02010600030101010101" pitchFamily="2" charset="-122"/>
                <a:cs typeface="Times New Roman" panose="02020603050405020304" pitchFamily="18" charset="0"/>
              </a:rPr>
              <a:t>和</a:t>
            </a:r>
            <a:r>
              <a:rPr lang="en-US" altLang="zh-CN" sz="1600" kern="100" dirty="0">
                <a:latin typeface="+mj-lt"/>
                <a:ea typeface="宋体" panose="02010600030101010101" pitchFamily="2" charset="-122"/>
                <a:cs typeface="Times New Roman" panose="02020603050405020304" pitchFamily="18" charset="0"/>
              </a:rPr>
              <a:t>2</a:t>
            </a:r>
            <a:r>
              <a:rPr lang="zh-CN" altLang="zh-CN" sz="1600" kern="100" dirty="0">
                <a:latin typeface="+mj-lt"/>
                <a:ea typeface="宋体" panose="02010600030101010101" pitchFamily="2" charset="-122"/>
                <a:cs typeface="Times New Roman" panose="02020603050405020304" pitchFamily="18" charset="0"/>
              </a:rPr>
              <a:t>中的电场</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1</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2</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、分界面上的电荷面密度</a:t>
            </a:r>
            <a:r>
              <a:rPr lang="en-US" altLang="zh-CN" sz="1600" i="1" kern="100" dirty="0">
                <a:latin typeface="+mj-lt"/>
                <a:ea typeface="宋体" panose="02010600030101010101" pitchFamily="2" charset="-122"/>
                <a:cs typeface="Times New Roman" panose="02020603050405020304" pitchFamily="18" charset="0"/>
              </a:rPr>
              <a:t>σ</a:t>
            </a:r>
            <a:r>
              <a:rPr lang="en-US" altLang="zh-CN" sz="1600" kern="100" dirty="0">
                <a:latin typeface="+mj-lt"/>
                <a:ea typeface="宋体" panose="02010600030101010101" pitchFamily="2" charset="-122"/>
                <a:cs typeface="Times New Roman" panose="02020603050405020304" pitchFamily="18" charset="0"/>
              </a:rPr>
              <a:t>(t)</a:t>
            </a:r>
            <a:r>
              <a:rPr lang="zh-CN" altLang="zh-CN" sz="1600" kern="100" dirty="0">
                <a:latin typeface="+mj-lt"/>
                <a:ea typeface="宋体" panose="02010600030101010101" pitchFamily="2" charset="-122"/>
                <a:cs typeface="Times New Roman" panose="02020603050405020304" pitchFamily="18" charset="0"/>
              </a:rPr>
              <a:t>以及电源电流</a:t>
            </a:r>
            <a:r>
              <a:rPr lang="en-US" altLang="zh-CN" sz="1600" i="1" kern="100" dirty="0" err="1">
                <a:latin typeface="+mj-lt"/>
                <a:ea typeface="宋体" panose="02010600030101010101" pitchFamily="2" charset="-122"/>
                <a:cs typeface="Times New Roman" panose="02020603050405020304" pitchFamily="18" charset="0"/>
              </a:rPr>
              <a:t>i</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smtClean="0">
                <a:latin typeface="+mj-lt"/>
                <a:ea typeface="宋体" panose="02010600030101010101" pitchFamily="2" charset="-122"/>
                <a:cs typeface="Times New Roman" panose="02020603050405020304" pitchFamily="18" charset="0"/>
              </a:rPr>
              <a:t>。</a:t>
            </a:r>
            <a:endParaRPr lang="en-US" altLang="zh-CN" sz="1600" kern="100" dirty="0" smtClean="0">
              <a:latin typeface="+mj-lt"/>
              <a:ea typeface="宋体" panose="02010600030101010101" pitchFamily="2" charset="-122"/>
              <a:cs typeface="Times New Roman" panose="02020603050405020304" pitchFamily="18" charset="0"/>
            </a:endParaRPr>
          </a:p>
          <a:p>
            <a:pPr indent="266700" algn="just">
              <a:lnSpc>
                <a:spcPct val="125000"/>
              </a:lnSpc>
              <a:spcAft>
                <a:spcPts val="0"/>
              </a:spcAft>
            </a:pPr>
            <a:r>
              <a:rPr lang="zh-CN" altLang="en-US" sz="1600" b="1" kern="100" dirty="0" smtClean="0">
                <a:latin typeface="+mj-lt"/>
                <a:ea typeface="宋体" panose="02010600030101010101" pitchFamily="2" charset="-122"/>
                <a:cs typeface="Times New Roman" panose="02020603050405020304" pitchFamily="18" charset="0"/>
              </a:rPr>
              <a:t>解：</a:t>
            </a:r>
            <a:r>
              <a:rPr lang="zh-CN" altLang="zh-CN" sz="1600" kern="100" dirty="0" smtClean="0">
                <a:latin typeface="+mj-lt"/>
                <a:ea typeface="宋体" panose="02010600030101010101" pitchFamily="2" charset="-122"/>
                <a:cs typeface="Times New Roman" panose="02020603050405020304" pitchFamily="18" charset="0"/>
              </a:rPr>
              <a:t>当</a:t>
            </a:r>
            <a:r>
              <a:rPr lang="en-US" altLang="zh-CN" sz="1600" i="1" kern="100" dirty="0" smtClean="0">
                <a:latin typeface="+mj-lt"/>
                <a:ea typeface="宋体" panose="02010600030101010101" pitchFamily="2" charset="-122"/>
                <a:cs typeface="Times New Roman" panose="02020603050405020304" pitchFamily="18" charset="0"/>
              </a:rPr>
              <a:t>t</a:t>
            </a:r>
            <a:r>
              <a:rPr lang="en-US" altLang="zh-CN" sz="1600" kern="100" dirty="0" smtClean="0">
                <a:latin typeface="+mj-lt"/>
                <a:ea typeface="宋体" panose="02010600030101010101" pitchFamily="2" charset="-122"/>
                <a:cs typeface="Times New Roman" panose="02020603050405020304" pitchFamily="18" charset="0"/>
              </a:rPr>
              <a:t>=0</a:t>
            </a:r>
            <a:r>
              <a:rPr lang="en-US" altLang="zh-CN" sz="1600" kern="100" baseline="-25000" dirty="0" smtClean="0">
                <a:latin typeface="+mj-lt"/>
                <a:ea typeface="宋体" panose="02010600030101010101" pitchFamily="2" charset="-122"/>
                <a:cs typeface="Times New Roman" panose="02020603050405020304" pitchFamily="18" charset="0"/>
              </a:rPr>
              <a:t>+</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的瞬变期间</a:t>
            </a:r>
            <a:r>
              <a:rPr lang="zh-CN" altLang="en-US" sz="1600" kern="100" dirty="0" smtClean="0">
                <a:latin typeface="+mj-lt"/>
                <a:ea typeface="宋体" panose="02010600030101010101" pitchFamily="2" charset="-122"/>
                <a:cs typeface="Times New Roman" panose="02020603050405020304" pitchFamily="18" charset="0"/>
              </a:rPr>
              <a:t>，在分界面上应用电荷守恒定律</a:t>
            </a:r>
            <a:endParaRPr lang="zh-CN" altLang="zh-CN" sz="1600" kern="100" dirty="0">
              <a:effectLst/>
              <a:latin typeface="+mj-lt"/>
              <a:ea typeface="宋体" panose="02010600030101010101" pitchFamily="2" charset="-122"/>
              <a:cs typeface="Times New Roman" panose="02020603050405020304" pitchFamily="18" charset="0"/>
            </a:endParaRPr>
          </a:p>
        </p:txBody>
      </p:sp>
      <p:graphicFrame>
        <p:nvGraphicFramePr>
          <p:cNvPr id="42" name="对象 41"/>
          <p:cNvGraphicFramePr>
            <a:graphicFrameLocks noChangeAspect="1"/>
          </p:cNvGraphicFramePr>
          <p:nvPr>
            <p:extLst>
              <p:ext uri="{D42A27DB-BD31-4B8C-83A1-F6EECF244321}">
                <p14:modId xmlns:p14="http://schemas.microsoft.com/office/powerpoint/2010/main" val="98397743"/>
              </p:ext>
            </p:extLst>
          </p:nvPr>
        </p:nvGraphicFramePr>
        <p:xfrm>
          <a:off x="2859088" y="3541713"/>
          <a:ext cx="2960687" cy="509587"/>
        </p:xfrm>
        <a:graphic>
          <a:graphicData uri="http://schemas.openxmlformats.org/presentationml/2006/ole">
            <mc:AlternateContent xmlns:mc="http://schemas.openxmlformats.org/markup-compatibility/2006">
              <mc:Choice xmlns:v="urn:schemas-microsoft-com:vml" Requires="v">
                <p:oleObj spid="_x0000_s66677" name="AxMath" r:id="rId3" imgW="2039760" imgH="351000" progId="Equation.AxMath">
                  <p:embed/>
                </p:oleObj>
              </mc:Choice>
              <mc:Fallback>
                <p:oleObj name="AxMath" r:id="rId3" imgW="2039760" imgH="351000" progId="Equation.AxMath">
                  <p:embed/>
                  <p:pic>
                    <p:nvPicPr>
                      <p:cNvPr id="0" name=""/>
                      <p:cNvPicPr/>
                      <p:nvPr/>
                    </p:nvPicPr>
                    <p:blipFill>
                      <a:blip r:embed="rId4"/>
                      <a:stretch>
                        <a:fillRect/>
                      </a:stretch>
                    </p:blipFill>
                    <p:spPr>
                      <a:xfrm>
                        <a:off x="2859088" y="3541713"/>
                        <a:ext cx="2960687" cy="509587"/>
                      </a:xfrm>
                      <a:prstGeom prst="rect">
                        <a:avLst/>
                      </a:prstGeom>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1508603668"/>
              </p:ext>
            </p:extLst>
          </p:nvPr>
        </p:nvGraphicFramePr>
        <p:xfrm>
          <a:off x="3238292" y="3147484"/>
          <a:ext cx="2200275" cy="509587"/>
        </p:xfrm>
        <a:graphic>
          <a:graphicData uri="http://schemas.openxmlformats.org/presentationml/2006/ole">
            <mc:AlternateContent xmlns:mc="http://schemas.openxmlformats.org/markup-compatibility/2006">
              <mc:Choice xmlns:v="urn:schemas-microsoft-com:vml" Requires="v">
                <p:oleObj spid="_x0000_s66678" name="AxMath" r:id="rId5" imgW="1516680" imgH="351000" progId="Equation.AxMath">
                  <p:embed/>
                </p:oleObj>
              </mc:Choice>
              <mc:Fallback>
                <p:oleObj name="AxMath" r:id="rId5" imgW="1516680" imgH="351000" progId="Equation.AxMath">
                  <p:embed/>
                  <p:pic>
                    <p:nvPicPr>
                      <p:cNvPr id="0" name=""/>
                      <p:cNvPicPr/>
                      <p:nvPr/>
                    </p:nvPicPr>
                    <p:blipFill>
                      <a:blip r:embed="rId6"/>
                      <a:stretch>
                        <a:fillRect/>
                      </a:stretch>
                    </p:blipFill>
                    <p:spPr>
                      <a:xfrm>
                        <a:off x="3238292" y="3147484"/>
                        <a:ext cx="2200275" cy="509587"/>
                      </a:xfrm>
                      <a:prstGeom prst="rect">
                        <a:avLst/>
                      </a:prstGeom>
                    </p:spPr>
                  </p:pic>
                </p:oleObj>
              </mc:Fallback>
            </mc:AlternateContent>
          </a:graphicData>
        </a:graphic>
      </p:graphicFrame>
      <p:sp>
        <p:nvSpPr>
          <p:cNvPr id="4" name="矩形 3"/>
          <p:cNvSpPr/>
          <p:nvPr/>
        </p:nvSpPr>
        <p:spPr>
          <a:xfrm>
            <a:off x="1331872" y="3541968"/>
            <a:ext cx="389850" cy="338554"/>
          </a:xfrm>
          <a:prstGeom prst="rect">
            <a:avLst/>
          </a:prstGeom>
        </p:spPr>
        <p:txBody>
          <a:bodyPr wrap="none">
            <a:spAutoFit/>
          </a:bodyPr>
          <a:lstStyle/>
          <a:p>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或</a:t>
            </a:r>
            <a:endParaRPr lang="zh-CN" altLang="en-US" dirty="0"/>
          </a:p>
        </p:txBody>
      </p:sp>
      <p:sp>
        <p:nvSpPr>
          <p:cNvPr id="8" name="矩形 7"/>
          <p:cNvSpPr/>
          <p:nvPr/>
        </p:nvSpPr>
        <p:spPr>
          <a:xfrm>
            <a:off x="1165225" y="4048214"/>
            <a:ext cx="2727029" cy="338554"/>
          </a:xfrm>
          <a:prstGeom prst="rect">
            <a:avLst/>
          </a:prstGeom>
        </p:spPr>
        <p:txBody>
          <a:bodyPr wrap="none">
            <a:spAutoFit/>
          </a:bodyPr>
          <a:lstStyle/>
          <a:p>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可以得到</a:t>
            </a:r>
            <a:r>
              <a:rPr lang="en-US" altLang="zh-CN" sz="1600" i="1" kern="100" dirty="0" smtClean="0">
                <a:solidFill>
                  <a:srgbClr val="000000"/>
                </a:solidFill>
                <a:latin typeface="Times New Roman"/>
                <a:ea typeface="宋体" panose="02010600030101010101" pitchFamily="2" charset="-122"/>
                <a:cs typeface="Times New Roman" panose="02020603050405020304" pitchFamily="18" charset="0"/>
              </a:rPr>
              <a:t>E</a:t>
            </a:r>
            <a:r>
              <a:rPr lang="en-US" altLang="zh-CN" sz="1600" kern="100" baseline="-25000" dirty="0" smtClean="0">
                <a:solidFill>
                  <a:srgbClr val="000000"/>
                </a:solidFill>
                <a:latin typeface="Times New Roman"/>
                <a:ea typeface="宋体" panose="02010600030101010101" pitchFamily="2" charset="-122"/>
                <a:cs typeface="Times New Roman" panose="02020603050405020304" pitchFamily="18" charset="0"/>
              </a:rPr>
              <a:t>1</a:t>
            </a:r>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的常微分方程为</a:t>
            </a:r>
            <a:endParaRPr lang="zh-CN" altLang="en-US" dirty="0"/>
          </a:p>
        </p:txBody>
      </p:sp>
      <p:graphicFrame>
        <p:nvGraphicFramePr>
          <p:cNvPr id="36" name="对象 35"/>
          <p:cNvGraphicFramePr>
            <a:graphicFrameLocks noChangeAspect="1"/>
          </p:cNvGraphicFramePr>
          <p:nvPr>
            <p:extLst>
              <p:ext uri="{D42A27DB-BD31-4B8C-83A1-F6EECF244321}">
                <p14:modId xmlns:p14="http://schemas.microsoft.com/office/powerpoint/2010/main" val="1666395448"/>
              </p:ext>
            </p:extLst>
          </p:nvPr>
        </p:nvGraphicFramePr>
        <p:xfrm>
          <a:off x="3300413" y="4398963"/>
          <a:ext cx="1911350" cy="514350"/>
        </p:xfrm>
        <a:graphic>
          <a:graphicData uri="http://schemas.openxmlformats.org/presentationml/2006/ole">
            <mc:AlternateContent xmlns:mc="http://schemas.openxmlformats.org/markup-compatibility/2006">
              <mc:Choice xmlns:v="urn:schemas-microsoft-com:vml" Requires="v">
                <p:oleObj spid="_x0000_s66679" name="AxMath" r:id="rId7" imgW="1316520" imgH="354240" progId="Equation.AxMath">
                  <p:embed/>
                </p:oleObj>
              </mc:Choice>
              <mc:Fallback>
                <p:oleObj name="AxMath" r:id="rId7" imgW="1316520" imgH="354240" progId="Equation.AxMath">
                  <p:embed/>
                  <p:pic>
                    <p:nvPicPr>
                      <p:cNvPr id="0" name=""/>
                      <p:cNvPicPr/>
                      <p:nvPr/>
                    </p:nvPicPr>
                    <p:blipFill>
                      <a:blip r:embed="rId8"/>
                      <a:stretch>
                        <a:fillRect/>
                      </a:stretch>
                    </p:blipFill>
                    <p:spPr>
                      <a:xfrm>
                        <a:off x="3300413" y="4398963"/>
                        <a:ext cx="1911350" cy="5143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7" name="矩形 36"/>
              <p:cNvSpPr/>
              <p:nvPr/>
            </p:nvSpPr>
            <p:spPr>
              <a:xfrm>
                <a:off x="1138080" y="4784576"/>
                <a:ext cx="2426818" cy="476156"/>
              </a:xfrm>
              <a:prstGeom prst="rect">
                <a:avLst/>
              </a:prstGeom>
            </p:spPr>
            <p:txBody>
              <a:bodyPr wrap="none">
                <a:spAutoFit/>
              </a:bodyPr>
              <a:lstStyle/>
              <a:p>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式中：</a:t>
                </a:r>
                <a14:m>
                  <m:oMath xmlns:m="http://schemas.openxmlformats.org/officeDocument/2006/math">
                    <m:r>
                      <m:rPr>
                        <m:sty m:val="p"/>
                      </m:rPr>
                      <a:rPr lang="el-GR" altLang="zh-CN" sz="1600" i="1" kern="10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τ</m:t>
                    </m:r>
                    <m:r>
                      <a:rPr lang="en-US" altLang="zh-CN" sz="1600" i="1" kern="1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160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160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𝑏</m:t>
                        </m:r>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𝜀</m:t>
                            </m:r>
                          </m:e>
                          <m:sub>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num>
                      <m:den>
                        <m:sSub>
                          <m:sSubPr>
                            <m:ctrlPr>
                              <a:rPr lang="en-US" altLang="zh-CN" sz="160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𝑏</m:t>
                        </m:r>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𝑎</m:t>
                        </m:r>
                      </m:den>
                    </m:f>
                    <m:r>
                      <a:rPr lang="zh-CN" altLang="en-US" sz="1600"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zh-CN" altLang="en-US" sz="160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利用</m:t>
                    </m:r>
                  </m:oMath>
                </a14:m>
                <a:endParaRPr lang="zh-CN"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1138080" y="4784576"/>
                <a:ext cx="2426818" cy="476156"/>
              </a:xfrm>
              <a:prstGeom prst="rect">
                <a:avLst/>
              </a:prstGeom>
              <a:blipFill rotWithShape="0">
                <a:blip r:embed="rId9"/>
                <a:stretch>
                  <a:fillRect l="-1508" b="-1282"/>
                </a:stretch>
              </a:blipFill>
            </p:spPr>
            <p:txBody>
              <a:bodyPr/>
              <a:lstStyle/>
              <a:p>
                <a:r>
                  <a:rPr lang="zh-CN" altLang="en-US">
                    <a:noFill/>
                  </a:rPr>
                  <a:t> </a:t>
                </a:r>
              </a:p>
            </p:txBody>
          </p:sp>
        </mc:Fallback>
      </mc:AlternateContent>
      <p:sp>
        <p:nvSpPr>
          <p:cNvPr id="10" name="矩形 9"/>
          <p:cNvSpPr/>
          <p:nvPr/>
        </p:nvSpPr>
        <p:spPr>
          <a:xfrm>
            <a:off x="3373026" y="4834238"/>
            <a:ext cx="2794355" cy="338554"/>
          </a:xfrm>
          <a:prstGeom prst="rect">
            <a:avLst/>
          </a:prstGeom>
        </p:spPr>
        <p:txBody>
          <a:bodyPr wrap="none">
            <a:spAutoFit/>
          </a:bodyPr>
          <a:lstStyle/>
          <a:p>
            <a:r>
              <a:rPr lang="en-US" altLang="zh-CN" sz="1600" i="1" kern="100" dirty="0" smtClean="0">
                <a:solidFill>
                  <a:srgbClr val="000000"/>
                </a:solidFill>
                <a:latin typeface="Times New Roman"/>
                <a:ea typeface="宋体" panose="02010600030101010101" pitchFamily="2" charset="-122"/>
                <a:cs typeface="Times New Roman" panose="02020603050405020304" pitchFamily="18" charset="0"/>
              </a:rPr>
              <a:t>t</a:t>
            </a:r>
            <a:r>
              <a:rPr lang="en-US" altLang="zh-CN" sz="1600" kern="100" dirty="0" smtClean="0">
                <a:solidFill>
                  <a:srgbClr val="000000"/>
                </a:solidFill>
                <a:latin typeface="Times New Roman"/>
                <a:ea typeface="宋体" panose="02010600030101010101" pitchFamily="2" charset="-122"/>
                <a:cs typeface="Times New Roman" panose="02020603050405020304" pitchFamily="18" charset="0"/>
              </a:rPr>
              <a:t>=0</a:t>
            </a:r>
            <a:r>
              <a:rPr lang="en-US" altLang="zh-CN" sz="1600" kern="100" baseline="-25000" dirty="0" smtClean="0">
                <a:solidFill>
                  <a:srgbClr val="000000"/>
                </a:solidFill>
                <a:latin typeface="Times New Roman"/>
                <a:ea typeface="宋体" panose="02010600030101010101" pitchFamily="2" charset="-122"/>
                <a:cs typeface="Times New Roman" panose="02020603050405020304" pitchFamily="18" charset="0"/>
              </a:rPr>
              <a:t>+</a:t>
            </a:r>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的初始条件，可求得电场</a:t>
            </a:r>
            <a:endParaRPr lang="zh-CN" altLang="en-US" dirty="0"/>
          </a:p>
        </p:txBody>
      </p:sp>
      <p:graphicFrame>
        <p:nvGraphicFramePr>
          <p:cNvPr id="48" name="对象 47"/>
          <p:cNvGraphicFramePr>
            <a:graphicFrameLocks noChangeAspect="1"/>
          </p:cNvGraphicFramePr>
          <p:nvPr>
            <p:extLst>
              <p:ext uri="{D42A27DB-BD31-4B8C-83A1-F6EECF244321}">
                <p14:modId xmlns:p14="http://schemas.microsoft.com/office/powerpoint/2010/main" val="1325381732"/>
              </p:ext>
            </p:extLst>
          </p:nvPr>
        </p:nvGraphicFramePr>
        <p:xfrm>
          <a:off x="2528739" y="5222454"/>
          <a:ext cx="3402013" cy="552450"/>
        </p:xfrm>
        <a:graphic>
          <a:graphicData uri="http://schemas.openxmlformats.org/presentationml/2006/ole">
            <mc:AlternateContent xmlns:mc="http://schemas.openxmlformats.org/markup-compatibility/2006">
              <mc:Choice xmlns:v="urn:schemas-microsoft-com:vml" Requires="v">
                <p:oleObj spid="_x0000_s66680" name="AxMath" r:id="rId10" imgW="2343600" imgH="380880" progId="Equation.AxMath">
                  <p:embed/>
                </p:oleObj>
              </mc:Choice>
              <mc:Fallback>
                <p:oleObj name="AxMath" r:id="rId10" imgW="2343600" imgH="380880" progId="Equation.AxMath">
                  <p:embed/>
                  <p:pic>
                    <p:nvPicPr>
                      <p:cNvPr id="0" name=""/>
                      <p:cNvPicPr/>
                      <p:nvPr/>
                    </p:nvPicPr>
                    <p:blipFill>
                      <a:blip r:embed="rId11"/>
                      <a:stretch>
                        <a:fillRect/>
                      </a:stretch>
                    </p:blipFill>
                    <p:spPr>
                      <a:xfrm>
                        <a:off x="2528739" y="5222454"/>
                        <a:ext cx="3402013" cy="552450"/>
                      </a:xfrm>
                      <a:prstGeom prst="rect">
                        <a:avLst/>
                      </a:prstGeom>
                    </p:spPr>
                  </p:pic>
                </p:oleObj>
              </mc:Fallback>
            </mc:AlternateContent>
          </a:graphicData>
        </a:graphic>
      </p:graphicFrame>
      <p:graphicFrame>
        <p:nvGraphicFramePr>
          <p:cNvPr id="49" name="对象 48"/>
          <p:cNvGraphicFramePr>
            <a:graphicFrameLocks noChangeAspect="1"/>
          </p:cNvGraphicFramePr>
          <p:nvPr>
            <p:extLst>
              <p:ext uri="{D42A27DB-BD31-4B8C-83A1-F6EECF244321}">
                <p14:modId xmlns:p14="http://schemas.microsoft.com/office/powerpoint/2010/main" val="3924817260"/>
              </p:ext>
            </p:extLst>
          </p:nvPr>
        </p:nvGraphicFramePr>
        <p:xfrm>
          <a:off x="2524125" y="5775325"/>
          <a:ext cx="3411538" cy="552450"/>
        </p:xfrm>
        <a:graphic>
          <a:graphicData uri="http://schemas.openxmlformats.org/presentationml/2006/ole">
            <mc:AlternateContent xmlns:mc="http://schemas.openxmlformats.org/markup-compatibility/2006">
              <mc:Choice xmlns:v="urn:schemas-microsoft-com:vml" Requires="v">
                <p:oleObj spid="_x0000_s66681" name="AxMath" r:id="rId12" imgW="2349360" imgH="380880" progId="Equation.AxMath">
                  <p:embed/>
                </p:oleObj>
              </mc:Choice>
              <mc:Fallback>
                <p:oleObj name="AxMath" r:id="rId12" imgW="2349360" imgH="380880" progId="Equation.AxMath">
                  <p:embed/>
                  <p:pic>
                    <p:nvPicPr>
                      <p:cNvPr id="0" name=""/>
                      <p:cNvPicPr/>
                      <p:nvPr/>
                    </p:nvPicPr>
                    <p:blipFill>
                      <a:blip r:embed="rId13"/>
                      <a:stretch>
                        <a:fillRect/>
                      </a:stretch>
                    </p:blipFill>
                    <p:spPr>
                      <a:xfrm>
                        <a:off x="2524125" y="5775325"/>
                        <a:ext cx="3411538" cy="552450"/>
                      </a:xfrm>
                      <a:prstGeom prst="rect">
                        <a:avLst/>
                      </a:prstGeom>
                    </p:spPr>
                  </p:pic>
                </p:oleObj>
              </mc:Fallback>
            </mc:AlternateContent>
          </a:graphicData>
        </a:graphic>
      </p:graphicFrame>
      <p:sp>
        <p:nvSpPr>
          <p:cNvPr id="50" name="矩形 49"/>
          <p:cNvSpPr/>
          <p:nvPr/>
        </p:nvSpPr>
        <p:spPr>
          <a:xfrm>
            <a:off x="638134" y="1818222"/>
            <a:ext cx="4572000" cy="338554"/>
          </a:xfrm>
          <a:prstGeom prst="rect">
            <a:avLst/>
          </a:prstGeom>
        </p:spPr>
        <p:txBody>
          <a:bodyPr>
            <a:spAutoFit/>
          </a:bodyPr>
          <a:lstStyle/>
          <a:p>
            <a:pPr lvl="0"/>
            <a:r>
              <a:rPr lang="zh-CN" altLang="en-US" sz="1600" dirty="0" smtClean="0">
                <a:solidFill>
                  <a:srgbClr val="000000"/>
                </a:solidFill>
                <a:latin typeface="Times New Roman"/>
                <a:ea typeface="宋体" panose="02010600030101010101" pitchFamily="2" charset="-122"/>
                <a:cs typeface="Calibri" panose="020F0502020204030204" pitchFamily="34" charset="0"/>
              </a:rPr>
              <a:t>双层有损耗平板电容器的电</a:t>
            </a:r>
            <a:r>
              <a:rPr lang="zh-CN" altLang="en-US" sz="1600" dirty="0">
                <a:solidFill>
                  <a:srgbClr val="000000"/>
                </a:solidFill>
                <a:latin typeface="Times New Roman"/>
                <a:ea typeface="宋体" panose="02010600030101010101" pitchFamily="2" charset="-122"/>
                <a:cs typeface="Calibri" panose="020F0502020204030204" pitchFamily="34" charset="0"/>
              </a:rPr>
              <a:t>准静态场的</a:t>
            </a:r>
            <a:r>
              <a:rPr lang="zh-CN" altLang="en-US" sz="1600" dirty="0" smtClean="0">
                <a:solidFill>
                  <a:srgbClr val="000000"/>
                </a:solidFill>
                <a:latin typeface="Times New Roman"/>
                <a:ea typeface="宋体" panose="02010600030101010101" pitchFamily="2" charset="-122"/>
                <a:cs typeface="Calibri" panose="020F0502020204030204" pitchFamily="34" charset="0"/>
              </a:rPr>
              <a:t>分析</a:t>
            </a:r>
            <a:endParaRPr lang="zh-CN" altLang="en-US" dirty="0">
              <a:solidFill>
                <a:srgbClr val="000000"/>
              </a:solidFill>
            </a:endParaRPr>
          </a:p>
        </p:txBody>
      </p:sp>
      <p:sp>
        <p:nvSpPr>
          <p:cNvPr id="51" name="矩形 50"/>
          <p:cNvSpPr/>
          <p:nvPr/>
        </p:nvSpPr>
        <p:spPr>
          <a:xfrm>
            <a:off x="531549" y="1219457"/>
            <a:ext cx="748923" cy="461665"/>
          </a:xfrm>
          <a:prstGeom prst="rect">
            <a:avLst/>
          </a:prstGeom>
        </p:spPr>
        <p:txBody>
          <a:bodyPr wrap="none">
            <a:spAutoFit/>
          </a:bodyPr>
          <a:lstStyle/>
          <a:p>
            <a:pPr lvl="0">
              <a:lnSpc>
                <a:spcPct val="150000"/>
              </a:lnSpc>
            </a:pPr>
            <a:r>
              <a:rPr lang="en-US" altLang="zh-CN" sz="1600" dirty="0">
                <a:solidFill>
                  <a:srgbClr val="000000"/>
                </a:solidFill>
                <a:latin typeface="Times New Roman"/>
                <a:ea typeface="宋体" panose="02010600030101010101" pitchFamily="2" charset="-122"/>
                <a:cs typeface="Calibri" panose="020F0502020204030204" pitchFamily="34" charset="0"/>
              </a:rPr>
              <a:t>4.</a:t>
            </a:r>
            <a:r>
              <a:rPr lang="zh-CN" altLang="en-US" sz="1600" dirty="0">
                <a:solidFill>
                  <a:srgbClr val="000000"/>
                </a:solidFill>
                <a:latin typeface="Times New Roman"/>
                <a:ea typeface="宋体" panose="02010600030101010101" pitchFamily="2" charset="-122"/>
                <a:cs typeface="Calibri" panose="020F0502020204030204" pitchFamily="34" charset="0"/>
              </a:rPr>
              <a:t>讨论</a:t>
            </a:r>
            <a:endParaRPr lang="zh-CN" altLang="en-US" sz="1600" dirty="0">
              <a:solidFill>
                <a:srgbClr val="000000"/>
              </a:solidFill>
              <a:latin typeface="Times New Roman"/>
              <a:ea typeface="宋体" panose="02010600030101010101" pitchFamily="2" charset="-122"/>
            </a:endParaRPr>
          </a:p>
        </p:txBody>
      </p:sp>
      <p:grpSp>
        <p:nvGrpSpPr>
          <p:cNvPr id="44" name="组合 43"/>
          <p:cNvGrpSpPr/>
          <p:nvPr/>
        </p:nvGrpSpPr>
        <p:grpSpPr>
          <a:xfrm>
            <a:off x="5360827" y="156392"/>
            <a:ext cx="3687386" cy="2046549"/>
            <a:chOff x="5931278" y="216027"/>
            <a:chExt cx="3687386" cy="2046549"/>
          </a:xfrm>
        </p:grpSpPr>
        <p:sp>
          <p:nvSpPr>
            <p:cNvPr id="45" name="文本框 44"/>
            <p:cNvSpPr txBox="1"/>
            <p:nvPr/>
          </p:nvSpPr>
          <p:spPr>
            <a:xfrm>
              <a:off x="5974737" y="1893244"/>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cxnSp>
          <p:nvCxnSpPr>
            <p:cNvPr id="46" name="直接箭头连接符 45"/>
            <p:cNvCxnSpPr>
              <a:stCxn id="45" idx="3"/>
            </p:cNvCxnSpPr>
            <p:nvPr/>
          </p:nvCxnSpPr>
          <p:spPr>
            <a:xfrm>
              <a:off x="6241320" y="2077910"/>
              <a:ext cx="343547"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5931278" y="216027"/>
              <a:ext cx="3687386" cy="1978293"/>
              <a:chOff x="5931278" y="216027"/>
              <a:chExt cx="3687386" cy="1978293"/>
            </a:xfrm>
          </p:grpSpPr>
          <p:cxnSp>
            <p:nvCxnSpPr>
              <p:cNvPr id="52" name="直接连接符 51"/>
              <p:cNvCxnSpPr/>
              <p:nvPr/>
            </p:nvCxnSpPr>
            <p:spPr>
              <a:xfrm>
                <a:off x="6219743" y="395511"/>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5931278" y="216027"/>
                <a:ext cx="3687386" cy="1978293"/>
                <a:chOff x="5931278" y="216027"/>
                <a:chExt cx="3687386" cy="1978293"/>
              </a:xfrm>
            </p:grpSpPr>
            <p:cxnSp>
              <p:nvCxnSpPr>
                <p:cNvPr id="54" name="直接连接符 53"/>
                <p:cNvCxnSpPr/>
                <p:nvPr/>
              </p:nvCxnSpPr>
              <p:spPr>
                <a:xfrm>
                  <a:off x="6584867" y="1752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641014" y="1756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5931278" y="216027"/>
                  <a:ext cx="3687386" cy="1978293"/>
                  <a:chOff x="5931278" y="216027"/>
                  <a:chExt cx="3687386" cy="1978293"/>
                </a:xfrm>
              </p:grpSpPr>
              <p:cxnSp>
                <p:nvCxnSpPr>
                  <p:cNvPr id="57" name="直接连接符 56"/>
                  <p:cNvCxnSpPr/>
                  <p:nvPr/>
                </p:nvCxnSpPr>
                <p:spPr>
                  <a:xfrm>
                    <a:off x="6584868" y="739343"/>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584867" y="1135024"/>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584867" y="1740429"/>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803826" y="739343"/>
                    <a:ext cx="8389" cy="39568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812215" y="1146907"/>
                    <a:ext cx="0" cy="59352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6545632" y="1253060"/>
                    <a:ext cx="266583" cy="369332"/>
                  </a:xfrm>
                  <a:prstGeom prst="rect">
                    <a:avLst/>
                  </a:prstGeom>
                  <a:noFill/>
                </p:spPr>
                <p:txBody>
                  <a:bodyPr wrap="square" rtlCol="0">
                    <a:spAutoFit/>
                  </a:bodyPr>
                  <a:lstStyle/>
                  <a:p>
                    <a:r>
                      <a:rPr lang="en-US" altLang="zh-CN" i="1" dirty="0" smtClean="0">
                        <a:latin typeface="+mj-lt"/>
                      </a:rPr>
                      <a:t>b</a:t>
                    </a:r>
                    <a:endParaRPr lang="zh-CN" altLang="en-US" i="1" dirty="0">
                      <a:latin typeface="+mj-lt"/>
                    </a:endParaRPr>
                  </a:p>
                </p:txBody>
              </p:sp>
              <p:sp>
                <p:nvSpPr>
                  <p:cNvPr id="63" name="文本框 62"/>
                  <p:cNvSpPr txBox="1"/>
                  <p:nvPr/>
                </p:nvSpPr>
                <p:spPr>
                  <a:xfrm>
                    <a:off x="6537243" y="751226"/>
                    <a:ext cx="266583" cy="369332"/>
                  </a:xfrm>
                  <a:prstGeom prst="rect">
                    <a:avLst/>
                  </a:prstGeom>
                  <a:noFill/>
                </p:spPr>
                <p:txBody>
                  <a:bodyPr wrap="square" rtlCol="0">
                    <a:spAutoFit/>
                  </a:bodyPr>
                  <a:lstStyle/>
                  <a:p>
                    <a:r>
                      <a:rPr lang="en-US" altLang="zh-CN" i="1" dirty="0" smtClean="0">
                        <a:latin typeface="+mj-lt"/>
                      </a:rPr>
                      <a:t>a</a:t>
                    </a:r>
                    <a:endParaRPr lang="zh-CN" altLang="en-US" i="1" dirty="0">
                      <a:latin typeface="+mj-lt"/>
                    </a:endParaRPr>
                  </a:p>
                </p:txBody>
              </p:sp>
              <p:sp>
                <p:nvSpPr>
                  <p:cNvPr id="64" name="文本框 63"/>
                  <p:cNvSpPr txBox="1"/>
                  <p:nvPr/>
                </p:nvSpPr>
                <p:spPr>
                  <a:xfrm>
                    <a:off x="7460030" y="1262660"/>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1</a:t>
                    </a:r>
                    <a:endParaRPr lang="zh-CN" altLang="en-US" dirty="0">
                      <a:latin typeface="+mj-lt"/>
                    </a:endParaRPr>
                  </a:p>
                </p:txBody>
              </p:sp>
              <p:sp>
                <p:nvSpPr>
                  <p:cNvPr id="65" name="文本框 64"/>
                  <p:cNvSpPr txBox="1"/>
                  <p:nvPr/>
                </p:nvSpPr>
                <p:spPr>
                  <a:xfrm>
                    <a:off x="7496780" y="711474"/>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2</a:t>
                    </a:r>
                    <a:endParaRPr lang="zh-CN" altLang="en-US" dirty="0">
                      <a:latin typeface="+mj-lt"/>
                    </a:endParaRPr>
                  </a:p>
                </p:txBody>
              </p:sp>
              <p:cxnSp>
                <p:nvCxnSpPr>
                  <p:cNvPr id="66" name="直接连接符 65"/>
                  <p:cNvCxnSpPr/>
                  <p:nvPr/>
                </p:nvCxnSpPr>
                <p:spPr>
                  <a:xfrm>
                    <a:off x="7096043" y="395511"/>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6240773" y="2077910"/>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117073" y="1740428"/>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文本框 68"/>
                  <p:cNvSpPr txBox="1"/>
                  <p:nvPr/>
                </p:nvSpPr>
                <p:spPr>
                  <a:xfrm>
                    <a:off x="5931278" y="216027"/>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sp>
                <p:nvSpPr>
                  <p:cNvPr id="70" name="文本框 69"/>
                  <p:cNvSpPr txBox="1"/>
                  <p:nvPr/>
                </p:nvSpPr>
                <p:spPr>
                  <a:xfrm>
                    <a:off x="5936766" y="1052715"/>
                    <a:ext cx="266583" cy="369332"/>
                  </a:xfrm>
                  <a:prstGeom prst="rect">
                    <a:avLst/>
                  </a:prstGeom>
                  <a:noFill/>
                </p:spPr>
                <p:txBody>
                  <a:bodyPr wrap="square" rtlCol="0">
                    <a:spAutoFit/>
                  </a:bodyPr>
                  <a:lstStyle/>
                  <a:p>
                    <a:r>
                      <a:rPr lang="en-US" altLang="zh-CN" i="1" dirty="0" smtClean="0">
                        <a:latin typeface="+mj-lt"/>
                      </a:rPr>
                      <a:t>U</a:t>
                    </a:r>
                    <a:endParaRPr lang="zh-CN" altLang="en-US" i="1" dirty="0">
                      <a:latin typeface="+mj-lt"/>
                    </a:endParaRPr>
                  </a:p>
                </p:txBody>
              </p:sp>
              <p:cxnSp>
                <p:nvCxnSpPr>
                  <p:cNvPr id="71" name="直接箭头连接符 70"/>
                  <p:cNvCxnSpPr/>
                  <p:nvPr/>
                </p:nvCxnSpPr>
                <p:spPr>
                  <a:xfrm flipV="1">
                    <a:off x="8787230" y="1010262"/>
                    <a:ext cx="0" cy="74633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8954557" y="1640322"/>
                    <a:ext cx="664107" cy="369332"/>
                  </a:xfrm>
                  <a:prstGeom prst="rect">
                    <a:avLst/>
                  </a:prstGeom>
                  <a:noFill/>
                </p:spPr>
                <p:txBody>
                  <a:bodyPr wrap="square" rtlCol="0">
                    <a:spAutoFit/>
                  </a:bodyPr>
                  <a:lstStyle/>
                  <a:p>
                    <a:r>
                      <a:rPr lang="en-US" altLang="zh-CN" i="1" dirty="0" smtClean="0">
                        <a:latin typeface="+mj-lt"/>
                      </a:rPr>
                      <a:t>x=</a:t>
                    </a:r>
                    <a:r>
                      <a:rPr lang="en-US" altLang="zh-CN" dirty="0" smtClean="0">
                        <a:latin typeface="+mj-lt"/>
                      </a:rPr>
                      <a:t>0</a:t>
                    </a:r>
                    <a:endParaRPr lang="zh-CN" altLang="en-US" dirty="0">
                      <a:latin typeface="+mj-lt"/>
                    </a:endParaRPr>
                  </a:p>
                </p:txBody>
              </p:sp>
              <p:sp>
                <p:nvSpPr>
                  <p:cNvPr id="73" name="文本框 72"/>
                  <p:cNvSpPr txBox="1"/>
                  <p:nvPr/>
                </p:nvSpPr>
                <p:spPr>
                  <a:xfrm>
                    <a:off x="8814908" y="838817"/>
                    <a:ext cx="176759" cy="369332"/>
                  </a:xfrm>
                  <a:prstGeom prst="rect">
                    <a:avLst/>
                  </a:prstGeom>
                  <a:noFill/>
                </p:spPr>
                <p:txBody>
                  <a:bodyPr wrap="square" rtlCol="0">
                    <a:spAutoFit/>
                  </a:bodyPr>
                  <a:lstStyle/>
                  <a:p>
                    <a:r>
                      <a:rPr lang="en-US" altLang="zh-CN" i="1" dirty="0" smtClean="0">
                        <a:latin typeface="+mj-lt"/>
                      </a:rPr>
                      <a:t>x</a:t>
                    </a:r>
                    <a:endParaRPr lang="zh-CN" altLang="en-US" dirty="0">
                      <a:latin typeface="+mj-lt"/>
                    </a:endParaRPr>
                  </a:p>
                </p:txBody>
              </p:sp>
              <p:cxnSp>
                <p:nvCxnSpPr>
                  <p:cNvPr id="74" name="直接连接符 73"/>
                  <p:cNvCxnSpPr/>
                  <p:nvPr/>
                </p:nvCxnSpPr>
                <p:spPr>
                  <a:xfrm>
                    <a:off x="6567237" y="1919624"/>
                    <a:ext cx="2081397"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7458719" y="1824988"/>
                    <a:ext cx="266583" cy="369332"/>
                  </a:xfrm>
                  <a:prstGeom prst="rect">
                    <a:avLst/>
                  </a:prstGeom>
                  <a:noFill/>
                </p:spPr>
                <p:txBody>
                  <a:bodyPr wrap="square" rtlCol="0">
                    <a:spAutoFit/>
                  </a:bodyPr>
                  <a:lstStyle/>
                  <a:p>
                    <a:r>
                      <a:rPr lang="en-US" altLang="zh-CN" i="1" dirty="0">
                        <a:latin typeface="+mj-lt"/>
                      </a:rPr>
                      <a:t>l</a:t>
                    </a:r>
                    <a:endParaRPr lang="zh-CN" altLang="en-US" i="1" dirty="0">
                      <a:latin typeface="+mj-lt"/>
                    </a:endParaRPr>
                  </a:p>
                </p:txBody>
              </p:sp>
              <p:cxnSp>
                <p:nvCxnSpPr>
                  <p:cNvPr id="105" name="直接连接符 104"/>
                  <p:cNvCxnSpPr/>
                  <p:nvPr/>
                </p:nvCxnSpPr>
                <p:spPr>
                  <a:xfrm>
                    <a:off x="8648634" y="1747078"/>
                    <a:ext cx="2771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2035383033"/>
      </p:ext>
    </p:extLst>
  </p:cSld>
  <p:clrMapOvr>
    <a:masterClrMapping/>
  </p:clrMapOvr>
  <mc:AlternateContent xmlns:mc="http://schemas.openxmlformats.org/markup-compatibility/2006" xmlns:p14="http://schemas.microsoft.com/office/powerpoint/2010/main">
    <mc:Choice Requires="p14">
      <p:transition spd="slow" p14:dur="2000" advTm="381"/>
    </mc:Choice>
    <mc:Fallback xmlns="">
      <p:transition spd="slow" advTm="38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5" name="矩形 4"/>
          <p:cNvSpPr/>
          <p:nvPr/>
        </p:nvSpPr>
        <p:spPr>
          <a:xfrm>
            <a:off x="439187" y="2211625"/>
            <a:ext cx="8134362" cy="1015663"/>
          </a:xfrm>
          <a:prstGeom prst="rect">
            <a:avLst/>
          </a:prstGeom>
        </p:spPr>
        <p:txBody>
          <a:bodyPr wrap="square">
            <a:spAutoFit/>
          </a:bodyPr>
          <a:lstStyle/>
          <a:p>
            <a:pPr indent="266700" algn="just">
              <a:lnSpc>
                <a:spcPct val="125000"/>
              </a:lnSpc>
              <a:spcAft>
                <a:spcPts val="0"/>
              </a:spcAft>
            </a:pPr>
            <a:r>
              <a:rPr lang="zh-CN" altLang="zh-CN" sz="1600" kern="100" dirty="0" smtClean="0">
                <a:latin typeface="+mj-lt"/>
                <a:ea typeface="宋体" panose="02010600030101010101" pitchFamily="2" charset="-122"/>
                <a:cs typeface="Times New Roman" panose="02020603050405020304" pitchFamily="18" charset="0"/>
              </a:rPr>
              <a:t>平板电容器中填充有两种有损耗的电介质，厚度各为</a:t>
            </a:r>
            <a:r>
              <a:rPr lang="en-US" altLang="zh-CN" sz="1600" i="1" kern="100" dirty="0">
                <a:latin typeface="+mj-lt"/>
                <a:ea typeface="宋体" panose="02010600030101010101" pitchFamily="2" charset="-122"/>
                <a:cs typeface="Times New Roman" panose="02020603050405020304" pitchFamily="18" charset="0"/>
              </a:rPr>
              <a:t>a</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b</a:t>
            </a:r>
            <a:r>
              <a:rPr lang="zh-CN" altLang="zh-CN" sz="1600" kern="100" dirty="0">
                <a:latin typeface="+mj-lt"/>
                <a:ea typeface="宋体" panose="02010600030101010101" pitchFamily="2" charset="-122"/>
                <a:cs typeface="Times New Roman" panose="02020603050405020304" pitchFamily="18" charset="0"/>
              </a:rPr>
              <a:t>，如图所示。外加电压</a:t>
            </a:r>
            <a:r>
              <a:rPr lang="en-US" altLang="zh-CN" sz="1600" i="1" kern="100" dirty="0">
                <a:latin typeface="+mj-lt"/>
                <a:ea typeface="宋体" panose="02010600030101010101" pitchFamily="2" charset="-122"/>
                <a:cs typeface="Times New Roman" panose="02020603050405020304" pitchFamily="18" charset="0"/>
              </a:rPr>
              <a:t>U</a:t>
            </a:r>
            <a:r>
              <a:rPr lang="zh-CN" altLang="zh-CN" sz="1600" kern="100" dirty="0">
                <a:latin typeface="+mj-lt"/>
                <a:ea typeface="宋体" panose="02010600030101010101" pitchFamily="2" charset="-122"/>
                <a:cs typeface="Times New Roman" panose="02020603050405020304" pitchFamily="18" charset="0"/>
              </a:rPr>
              <a:t>，试求电介质</a:t>
            </a:r>
            <a:r>
              <a:rPr lang="en-US" altLang="zh-CN" sz="1600" kern="100" dirty="0">
                <a:latin typeface="+mj-lt"/>
                <a:ea typeface="宋体" panose="02010600030101010101" pitchFamily="2" charset="-122"/>
                <a:cs typeface="Times New Roman" panose="02020603050405020304" pitchFamily="18" charset="0"/>
              </a:rPr>
              <a:t>1</a:t>
            </a:r>
            <a:r>
              <a:rPr lang="zh-CN" altLang="zh-CN" sz="1600" kern="100" dirty="0">
                <a:latin typeface="+mj-lt"/>
                <a:ea typeface="宋体" panose="02010600030101010101" pitchFamily="2" charset="-122"/>
                <a:cs typeface="Times New Roman" panose="02020603050405020304" pitchFamily="18" charset="0"/>
              </a:rPr>
              <a:t>和</a:t>
            </a:r>
            <a:r>
              <a:rPr lang="en-US" altLang="zh-CN" sz="1600" kern="100" dirty="0">
                <a:latin typeface="+mj-lt"/>
                <a:ea typeface="宋体" panose="02010600030101010101" pitchFamily="2" charset="-122"/>
                <a:cs typeface="Times New Roman" panose="02020603050405020304" pitchFamily="18" charset="0"/>
              </a:rPr>
              <a:t>2</a:t>
            </a:r>
            <a:r>
              <a:rPr lang="zh-CN" altLang="zh-CN" sz="1600" kern="100" dirty="0">
                <a:latin typeface="+mj-lt"/>
                <a:ea typeface="宋体" panose="02010600030101010101" pitchFamily="2" charset="-122"/>
                <a:cs typeface="Times New Roman" panose="02020603050405020304" pitchFamily="18" charset="0"/>
              </a:rPr>
              <a:t>中的电场</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1</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2</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、分界面上的电荷面密度</a:t>
            </a:r>
            <a:r>
              <a:rPr lang="en-US" altLang="zh-CN" sz="1600" i="1" kern="100" dirty="0">
                <a:latin typeface="+mj-lt"/>
                <a:ea typeface="宋体" panose="02010600030101010101" pitchFamily="2" charset="-122"/>
                <a:cs typeface="Times New Roman" panose="02020603050405020304" pitchFamily="18" charset="0"/>
              </a:rPr>
              <a:t>σ</a:t>
            </a:r>
            <a:r>
              <a:rPr lang="en-US" altLang="zh-CN" sz="1600" kern="100" dirty="0">
                <a:latin typeface="+mj-lt"/>
                <a:ea typeface="宋体" panose="02010600030101010101" pitchFamily="2" charset="-122"/>
                <a:cs typeface="Times New Roman" panose="02020603050405020304" pitchFamily="18" charset="0"/>
              </a:rPr>
              <a:t>(t)</a:t>
            </a:r>
            <a:r>
              <a:rPr lang="zh-CN" altLang="zh-CN" sz="1600" kern="100" dirty="0">
                <a:latin typeface="+mj-lt"/>
                <a:ea typeface="宋体" panose="02010600030101010101" pitchFamily="2" charset="-122"/>
                <a:cs typeface="Times New Roman" panose="02020603050405020304" pitchFamily="18" charset="0"/>
              </a:rPr>
              <a:t>以及电源电流</a:t>
            </a:r>
            <a:r>
              <a:rPr lang="en-US" altLang="zh-CN" sz="1600" i="1" kern="100" dirty="0" err="1">
                <a:latin typeface="+mj-lt"/>
                <a:ea typeface="宋体" panose="02010600030101010101" pitchFamily="2" charset="-122"/>
                <a:cs typeface="Times New Roman" panose="02020603050405020304" pitchFamily="18" charset="0"/>
              </a:rPr>
              <a:t>i</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smtClean="0">
                <a:latin typeface="+mj-lt"/>
                <a:ea typeface="宋体" panose="02010600030101010101" pitchFamily="2" charset="-122"/>
                <a:cs typeface="Times New Roman" panose="02020603050405020304" pitchFamily="18" charset="0"/>
              </a:rPr>
              <a:t>。</a:t>
            </a:r>
            <a:endParaRPr lang="en-US" altLang="zh-CN" sz="1600" kern="100" dirty="0" smtClean="0">
              <a:latin typeface="+mj-lt"/>
              <a:ea typeface="宋体" panose="02010600030101010101" pitchFamily="2" charset="-122"/>
              <a:cs typeface="Times New Roman" panose="02020603050405020304" pitchFamily="18" charset="0"/>
            </a:endParaRPr>
          </a:p>
          <a:p>
            <a:pPr indent="266700" algn="just">
              <a:lnSpc>
                <a:spcPct val="125000"/>
              </a:lnSpc>
              <a:spcAft>
                <a:spcPts val="0"/>
              </a:spcAft>
            </a:pPr>
            <a:r>
              <a:rPr lang="zh-CN" altLang="en-US" sz="1600" b="1" kern="100" dirty="0" smtClean="0">
                <a:latin typeface="+mj-lt"/>
                <a:ea typeface="宋体" panose="02010600030101010101" pitchFamily="2" charset="-122"/>
                <a:cs typeface="Times New Roman" panose="02020603050405020304" pitchFamily="18" charset="0"/>
              </a:rPr>
              <a:t>解：</a:t>
            </a:r>
            <a:r>
              <a:rPr lang="zh-CN" altLang="en-US" sz="1600" kern="100" dirty="0" smtClean="0">
                <a:latin typeface="+mj-lt"/>
                <a:ea typeface="宋体" panose="02010600030101010101" pitchFamily="2" charset="-122"/>
                <a:cs typeface="Times New Roman" panose="02020603050405020304" pitchFamily="18" charset="0"/>
              </a:rPr>
              <a:t>分界面上的电荷面密度为</a:t>
            </a:r>
            <a:endParaRPr lang="zh-CN" altLang="zh-CN" sz="1600" kern="100" dirty="0">
              <a:effectLst/>
              <a:latin typeface="+mj-lt"/>
              <a:ea typeface="宋体" panose="02010600030101010101" pitchFamily="2" charset="-122"/>
              <a:cs typeface="Times New Roman" panose="02020603050405020304" pitchFamily="18" charset="0"/>
            </a:endParaRPr>
          </a:p>
        </p:txBody>
      </p:sp>
      <p:graphicFrame>
        <p:nvGraphicFramePr>
          <p:cNvPr id="34" name="对象 33"/>
          <p:cNvGraphicFramePr>
            <a:graphicFrameLocks noChangeAspect="1"/>
          </p:cNvGraphicFramePr>
          <p:nvPr>
            <p:extLst>
              <p:ext uri="{D42A27DB-BD31-4B8C-83A1-F6EECF244321}">
                <p14:modId xmlns:p14="http://schemas.microsoft.com/office/powerpoint/2010/main" val="962858027"/>
              </p:ext>
            </p:extLst>
          </p:nvPr>
        </p:nvGraphicFramePr>
        <p:xfrm>
          <a:off x="2551113" y="3125788"/>
          <a:ext cx="3575050" cy="554037"/>
        </p:xfrm>
        <a:graphic>
          <a:graphicData uri="http://schemas.openxmlformats.org/presentationml/2006/ole">
            <mc:AlternateContent xmlns:mc="http://schemas.openxmlformats.org/markup-compatibility/2006">
              <mc:Choice xmlns:v="urn:schemas-microsoft-com:vml" Requires="v">
                <p:oleObj spid="_x0000_s67641" name="AxMath" r:id="rId3" imgW="2464200" imgH="380880" progId="Equation.AxMath">
                  <p:embed/>
                </p:oleObj>
              </mc:Choice>
              <mc:Fallback>
                <p:oleObj name="AxMath" r:id="rId3" imgW="2464200" imgH="380880" progId="Equation.AxMath">
                  <p:embed/>
                  <p:pic>
                    <p:nvPicPr>
                      <p:cNvPr id="0" name=""/>
                      <p:cNvPicPr/>
                      <p:nvPr/>
                    </p:nvPicPr>
                    <p:blipFill>
                      <a:blip r:embed="rId4"/>
                      <a:stretch>
                        <a:fillRect/>
                      </a:stretch>
                    </p:blipFill>
                    <p:spPr>
                      <a:xfrm>
                        <a:off x="2551113" y="3125788"/>
                        <a:ext cx="3575050" cy="5540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矩形 5"/>
              <p:cNvSpPr/>
              <p:nvPr/>
            </p:nvSpPr>
            <p:spPr>
              <a:xfrm>
                <a:off x="853309" y="3558461"/>
                <a:ext cx="1598643" cy="400110"/>
              </a:xfrm>
              <a:prstGeom prst="rect">
                <a:avLst/>
              </a:prstGeom>
            </p:spPr>
            <p:txBody>
              <a:bodyPr wrap="none">
                <a:spAutoFit/>
              </a:bodyPr>
              <a:lstStyle/>
              <a:p>
                <a:pPr lvl="0" indent="266700" algn="just">
                  <a:lnSpc>
                    <a:spcPct val="125000"/>
                  </a:lnSpc>
                  <a:spcAft>
                    <a:spcPts val="0"/>
                  </a:spcAft>
                </a:pPr>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电源电流</a:t>
                </a:r>
                <a14:m>
                  <m:oMath xmlns:m="http://schemas.openxmlformats.org/officeDocument/2006/math">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𝑡</m:t>
                    </m:r>
                    <m:r>
                      <a:rPr lang="en-US" altLang="zh-CN" sz="1600" b="0" i="1" kern="100" smtClean="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600" kern="100" dirty="0">
                  <a:solidFill>
                    <a:srgbClr val="000000"/>
                  </a:solidFill>
                  <a:latin typeface="Times New Roman"/>
                  <a:ea typeface="宋体" panose="02010600030101010101" pitchFamily="2" charset="-122"/>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853309" y="3558461"/>
                <a:ext cx="1598643" cy="400110"/>
              </a:xfrm>
              <a:prstGeom prst="rect">
                <a:avLst/>
              </a:prstGeom>
              <a:blipFill rotWithShape="0">
                <a:blip r:embed="rId5"/>
                <a:stretch>
                  <a:fillRect b="-10769"/>
                </a:stretch>
              </a:blipFill>
            </p:spPr>
            <p:txBody>
              <a:bodyPr/>
              <a:lstStyle/>
              <a:p>
                <a:r>
                  <a:rPr lang="zh-CN" altLang="en-US">
                    <a:noFill/>
                  </a:rPr>
                  <a:t> </a:t>
                </a:r>
              </a:p>
            </p:txBody>
          </p:sp>
        </mc:Fallback>
      </mc:AlternateContent>
      <p:graphicFrame>
        <p:nvGraphicFramePr>
          <p:cNvPr id="43" name="对象 42"/>
          <p:cNvGraphicFramePr>
            <a:graphicFrameLocks noChangeAspect="1"/>
          </p:cNvGraphicFramePr>
          <p:nvPr>
            <p:extLst>
              <p:ext uri="{D42A27DB-BD31-4B8C-83A1-F6EECF244321}">
                <p14:modId xmlns:p14="http://schemas.microsoft.com/office/powerpoint/2010/main" val="3239985163"/>
              </p:ext>
            </p:extLst>
          </p:nvPr>
        </p:nvGraphicFramePr>
        <p:xfrm>
          <a:off x="1165225" y="3982613"/>
          <a:ext cx="6418262" cy="1117600"/>
        </p:xfrm>
        <a:graphic>
          <a:graphicData uri="http://schemas.openxmlformats.org/presentationml/2006/ole">
            <mc:AlternateContent xmlns:mc="http://schemas.openxmlformats.org/markup-compatibility/2006">
              <mc:Choice xmlns:v="urn:schemas-microsoft-com:vml" Requires="v">
                <p:oleObj spid="_x0000_s67642" name="AxMath" r:id="rId6" imgW="4423320" imgH="768960" progId="Equation.AxMath">
                  <p:embed/>
                </p:oleObj>
              </mc:Choice>
              <mc:Fallback>
                <p:oleObj name="AxMath" r:id="rId6" imgW="4423320" imgH="768960" progId="Equation.AxMath">
                  <p:embed/>
                  <p:pic>
                    <p:nvPicPr>
                      <p:cNvPr id="0" name=""/>
                      <p:cNvPicPr/>
                      <p:nvPr/>
                    </p:nvPicPr>
                    <p:blipFill>
                      <a:blip r:embed="rId7"/>
                      <a:stretch>
                        <a:fillRect/>
                      </a:stretch>
                    </p:blipFill>
                    <p:spPr>
                      <a:xfrm>
                        <a:off x="1165225" y="3982613"/>
                        <a:ext cx="6418262" cy="1117600"/>
                      </a:xfrm>
                      <a:prstGeom prst="rect">
                        <a:avLst/>
                      </a:prstGeom>
                    </p:spPr>
                  </p:pic>
                </p:oleObj>
              </mc:Fallback>
            </mc:AlternateContent>
          </a:graphicData>
        </a:graphic>
      </p:graphicFrame>
      <p:sp>
        <p:nvSpPr>
          <p:cNvPr id="44" name="矩形 43"/>
          <p:cNvSpPr/>
          <p:nvPr/>
        </p:nvSpPr>
        <p:spPr>
          <a:xfrm>
            <a:off x="1165225" y="5202946"/>
            <a:ext cx="7283552" cy="707886"/>
          </a:xfrm>
          <a:prstGeom prst="rect">
            <a:avLst/>
          </a:prstGeom>
        </p:spPr>
        <p:txBody>
          <a:bodyPr wrap="square">
            <a:spAutoFit/>
          </a:bodyPr>
          <a:lstStyle/>
          <a:p>
            <a:pPr lvl="0" indent="266700" algn="just">
              <a:lnSpc>
                <a:spcPct val="125000"/>
              </a:lnSpc>
              <a:spcAft>
                <a:spcPts val="0"/>
              </a:spcAft>
            </a:pPr>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  上式中最后</a:t>
            </a:r>
            <a:r>
              <a:rPr lang="zh-CN" altLang="en-US" sz="1600" kern="100" dirty="0">
                <a:solidFill>
                  <a:srgbClr val="000000"/>
                </a:solidFill>
                <a:latin typeface="Times New Roman"/>
                <a:ea typeface="宋体" panose="02010600030101010101" pitchFamily="2" charset="-122"/>
                <a:cs typeface="Times New Roman" panose="02020603050405020304" pitchFamily="18" charset="0"/>
              </a:rPr>
              <a:t>一</a:t>
            </a:r>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项是</a:t>
            </a:r>
            <a:r>
              <a:rPr lang="en-US" altLang="zh-CN" sz="1600" i="1" kern="100" dirty="0" smtClean="0">
                <a:solidFill>
                  <a:srgbClr val="000000"/>
                </a:solidFill>
                <a:latin typeface="Times New Roman"/>
                <a:ea typeface="宋体" panose="02010600030101010101" pitchFamily="2" charset="-122"/>
                <a:cs typeface="Times New Roman" panose="02020603050405020304" pitchFamily="18" charset="0"/>
              </a:rPr>
              <a:t>t</a:t>
            </a:r>
            <a:r>
              <a:rPr lang="en-US" altLang="zh-CN" sz="1600" kern="100" dirty="0" smtClean="0">
                <a:solidFill>
                  <a:srgbClr val="000000"/>
                </a:solidFill>
                <a:latin typeface="Times New Roman"/>
                <a:ea typeface="宋体" panose="02010600030101010101" pitchFamily="2" charset="-122"/>
                <a:cs typeface="Times New Roman" panose="02020603050405020304" pitchFamily="18" charset="0"/>
              </a:rPr>
              <a:t>=0</a:t>
            </a:r>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瞬时，冲击电流在极板上堆积的电荷。式中</a:t>
            </a:r>
            <a:r>
              <a:rPr lang="el-GR" altLang="zh-CN" sz="1600" i="1"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δ</a:t>
            </a:r>
            <a:r>
              <a:rPr lang="en-US" altLang="zh-CN"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为冲击函数，</a:t>
            </a:r>
            <a:r>
              <a:rPr lang="en-US" altLang="zh-CN" sz="1600" i="1"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是极板垂直于纸面的长度，</a:t>
            </a:r>
            <a:r>
              <a:rPr lang="en-US" altLang="zh-CN" sz="1600" i="1" kern="100" dirty="0" err="1"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ld</a:t>
            </a:r>
            <a:r>
              <a:rPr lang="zh-CN" altLang="en-US"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为极板的面积。</a:t>
            </a:r>
            <a:endParaRPr lang="zh-CN" altLang="zh-CN" sz="1600" kern="100" dirty="0">
              <a:solidFill>
                <a:srgbClr val="000000"/>
              </a:solidFill>
              <a:latin typeface="Times New Roman"/>
              <a:ea typeface="宋体" panose="02010600030101010101" pitchFamily="2" charset="-122"/>
              <a:cs typeface="Times New Roman" panose="02020603050405020304" pitchFamily="18" charset="0"/>
            </a:endParaRPr>
          </a:p>
        </p:txBody>
      </p:sp>
      <p:sp>
        <p:nvSpPr>
          <p:cNvPr id="45" name="矩形 44"/>
          <p:cNvSpPr/>
          <p:nvPr/>
        </p:nvSpPr>
        <p:spPr>
          <a:xfrm>
            <a:off x="638134" y="1818222"/>
            <a:ext cx="4572000" cy="338554"/>
          </a:xfrm>
          <a:prstGeom prst="rect">
            <a:avLst/>
          </a:prstGeom>
        </p:spPr>
        <p:txBody>
          <a:bodyPr>
            <a:spAutoFit/>
          </a:bodyPr>
          <a:lstStyle/>
          <a:p>
            <a:pPr lvl="0"/>
            <a:r>
              <a:rPr lang="zh-CN" altLang="en-US" sz="1600" dirty="0" smtClean="0">
                <a:solidFill>
                  <a:srgbClr val="000000"/>
                </a:solidFill>
                <a:latin typeface="Times New Roman"/>
                <a:ea typeface="宋体" panose="02010600030101010101" pitchFamily="2" charset="-122"/>
                <a:cs typeface="Calibri" panose="020F0502020204030204" pitchFamily="34" charset="0"/>
              </a:rPr>
              <a:t>双层有损耗平板电容器的电</a:t>
            </a:r>
            <a:r>
              <a:rPr lang="zh-CN" altLang="en-US" sz="1600" dirty="0">
                <a:solidFill>
                  <a:srgbClr val="000000"/>
                </a:solidFill>
                <a:latin typeface="Times New Roman"/>
                <a:ea typeface="宋体" panose="02010600030101010101" pitchFamily="2" charset="-122"/>
                <a:cs typeface="Calibri" panose="020F0502020204030204" pitchFamily="34" charset="0"/>
              </a:rPr>
              <a:t>准静态场的</a:t>
            </a:r>
            <a:r>
              <a:rPr lang="zh-CN" altLang="en-US" sz="1600" dirty="0" smtClean="0">
                <a:solidFill>
                  <a:srgbClr val="000000"/>
                </a:solidFill>
                <a:latin typeface="Times New Roman"/>
                <a:ea typeface="宋体" panose="02010600030101010101" pitchFamily="2" charset="-122"/>
                <a:cs typeface="Calibri" panose="020F0502020204030204" pitchFamily="34" charset="0"/>
              </a:rPr>
              <a:t>分析</a:t>
            </a:r>
            <a:endParaRPr lang="zh-CN" altLang="en-US" dirty="0">
              <a:solidFill>
                <a:srgbClr val="000000"/>
              </a:solidFill>
            </a:endParaRPr>
          </a:p>
        </p:txBody>
      </p:sp>
      <p:sp>
        <p:nvSpPr>
          <p:cNvPr id="46" name="矩形 45"/>
          <p:cNvSpPr/>
          <p:nvPr/>
        </p:nvSpPr>
        <p:spPr>
          <a:xfrm>
            <a:off x="531549" y="1219457"/>
            <a:ext cx="748923" cy="461665"/>
          </a:xfrm>
          <a:prstGeom prst="rect">
            <a:avLst/>
          </a:prstGeom>
        </p:spPr>
        <p:txBody>
          <a:bodyPr wrap="none">
            <a:spAutoFit/>
          </a:bodyPr>
          <a:lstStyle/>
          <a:p>
            <a:pPr lvl="0">
              <a:lnSpc>
                <a:spcPct val="150000"/>
              </a:lnSpc>
            </a:pPr>
            <a:r>
              <a:rPr lang="en-US" altLang="zh-CN" sz="1600" dirty="0">
                <a:solidFill>
                  <a:srgbClr val="000000"/>
                </a:solidFill>
                <a:latin typeface="Times New Roman"/>
                <a:ea typeface="宋体" panose="02010600030101010101" pitchFamily="2" charset="-122"/>
                <a:cs typeface="Calibri" panose="020F0502020204030204" pitchFamily="34" charset="0"/>
              </a:rPr>
              <a:t>4.</a:t>
            </a:r>
            <a:r>
              <a:rPr lang="zh-CN" altLang="en-US" sz="1600" dirty="0">
                <a:solidFill>
                  <a:srgbClr val="000000"/>
                </a:solidFill>
                <a:latin typeface="Times New Roman"/>
                <a:ea typeface="宋体" panose="02010600030101010101" pitchFamily="2" charset="-122"/>
                <a:cs typeface="Calibri" panose="020F0502020204030204" pitchFamily="34" charset="0"/>
              </a:rPr>
              <a:t>讨论</a:t>
            </a:r>
            <a:endParaRPr lang="zh-CN" altLang="en-US" sz="1600" dirty="0">
              <a:solidFill>
                <a:srgbClr val="000000"/>
              </a:solidFill>
              <a:latin typeface="Times New Roman"/>
              <a:ea typeface="宋体" panose="02010600030101010101" pitchFamily="2" charset="-122"/>
            </a:endParaRPr>
          </a:p>
        </p:txBody>
      </p:sp>
      <p:grpSp>
        <p:nvGrpSpPr>
          <p:cNvPr id="41" name="组合 40"/>
          <p:cNvGrpSpPr/>
          <p:nvPr/>
        </p:nvGrpSpPr>
        <p:grpSpPr>
          <a:xfrm>
            <a:off x="5360827" y="156392"/>
            <a:ext cx="3687386" cy="2046549"/>
            <a:chOff x="5931278" y="216027"/>
            <a:chExt cx="3687386" cy="2046549"/>
          </a:xfrm>
        </p:grpSpPr>
        <p:sp>
          <p:nvSpPr>
            <p:cNvPr id="42" name="文本框 41"/>
            <p:cNvSpPr txBox="1"/>
            <p:nvPr/>
          </p:nvSpPr>
          <p:spPr>
            <a:xfrm>
              <a:off x="5974737" y="1893244"/>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cxnSp>
          <p:nvCxnSpPr>
            <p:cNvPr id="48" name="直接箭头连接符 47"/>
            <p:cNvCxnSpPr>
              <a:stCxn id="42" idx="3"/>
            </p:cNvCxnSpPr>
            <p:nvPr/>
          </p:nvCxnSpPr>
          <p:spPr>
            <a:xfrm>
              <a:off x="6241320" y="2077910"/>
              <a:ext cx="343547"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5931278" y="216027"/>
              <a:ext cx="3687386" cy="1978293"/>
              <a:chOff x="5931278" y="216027"/>
              <a:chExt cx="3687386" cy="1978293"/>
            </a:xfrm>
          </p:grpSpPr>
          <p:cxnSp>
            <p:nvCxnSpPr>
              <p:cNvPr id="53" name="直接连接符 52"/>
              <p:cNvCxnSpPr/>
              <p:nvPr/>
            </p:nvCxnSpPr>
            <p:spPr>
              <a:xfrm>
                <a:off x="6219743" y="395511"/>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5931278" y="216027"/>
                <a:ext cx="3687386" cy="1978293"/>
                <a:chOff x="5931278" y="216027"/>
                <a:chExt cx="3687386" cy="1978293"/>
              </a:xfrm>
            </p:grpSpPr>
            <p:cxnSp>
              <p:nvCxnSpPr>
                <p:cNvPr id="55" name="直接连接符 54"/>
                <p:cNvCxnSpPr/>
                <p:nvPr/>
              </p:nvCxnSpPr>
              <p:spPr>
                <a:xfrm>
                  <a:off x="6584867" y="1752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8641014" y="1756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5931278" y="216027"/>
                  <a:ext cx="3687386" cy="1978293"/>
                  <a:chOff x="5931278" y="216027"/>
                  <a:chExt cx="3687386" cy="1978293"/>
                </a:xfrm>
              </p:grpSpPr>
              <p:cxnSp>
                <p:nvCxnSpPr>
                  <p:cNvPr id="58" name="直接连接符 57"/>
                  <p:cNvCxnSpPr/>
                  <p:nvPr/>
                </p:nvCxnSpPr>
                <p:spPr>
                  <a:xfrm>
                    <a:off x="6584868" y="739343"/>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584867" y="1135024"/>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584867" y="1740429"/>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6803826" y="739343"/>
                    <a:ext cx="8389" cy="39568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812215" y="1146907"/>
                    <a:ext cx="0" cy="59352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6545632" y="1253060"/>
                    <a:ext cx="266583" cy="369332"/>
                  </a:xfrm>
                  <a:prstGeom prst="rect">
                    <a:avLst/>
                  </a:prstGeom>
                  <a:noFill/>
                </p:spPr>
                <p:txBody>
                  <a:bodyPr wrap="square" rtlCol="0">
                    <a:spAutoFit/>
                  </a:bodyPr>
                  <a:lstStyle/>
                  <a:p>
                    <a:r>
                      <a:rPr lang="en-US" altLang="zh-CN" i="1" dirty="0" smtClean="0">
                        <a:latin typeface="+mj-lt"/>
                      </a:rPr>
                      <a:t>b</a:t>
                    </a:r>
                    <a:endParaRPr lang="zh-CN" altLang="en-US" i="1" dirty="0">
                      <a:latin typeface="+mj-lt"/>
                    </a:endParaRPr>
                  </a:p>
                </p:txBody>
              </p:sp>
              <p:sp>
                <p:nvSpPr>
                  <p:cNvPr id="64" name="文本框 63"/>
                  <p:cNvSpPr txBox="1"/>
                  <p:nvPr/>
                </p:nvSpPr>
                <p:spPr>
                  <a:xfrm>
                    <a:off x="6537243" y="751226"/>
                    <a:ext cx="266583" cy="369332"/>
                  </a:xfrm>
                  <a:prstGeom prst="rect">
                    <a:avLst/>
                  </a:prstGeom>
                  <a:noFill/>
                </p:spPr>
                <p:txBody>
                  <a:bodyPr wrap="square" rtlCol="0">
                    <a:spAutoFit/>
                  </a:bodyPr>
                  <a:lstStyle/>
                  <a:p>
                    <a:r>
                      <a:rPr lang="en-US" altLang="zh-CN" i="1" dirty="0" smtClean="0">
                        <a:latin typeface="+mj-lt"/>
                      </a:rPr>
                      <a:t>a</a:t>
                    </a:r>
                    <a:endParaRPr lang="zh-CN" altLang="en-US" i="1" dirty="0">
                      <a:latin typeface="+mj-lt"/>
                    </a:endParaRPr>
                  </a:p>
                </p:txBody>
              </p:sp>
              <p:sp>
                <p:nvSpPr>
                  <p:cNvPr id="65" name="文本框 64"/>
                  <p:cNvSpPr txBox="1"/>
                  <p:nvPr/>
                </p:nvSpPr>
                <p:spPr>
                  <a:xfrm>
                    <a:off x="7460030" y="1262660"/>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1</a:t>
                    </a:r>
                    <a:endParaRPr lang="zh-CN" altLang="en-US" dirty="0">
                      <a:latin typeface="+mj-lt"/>
                    </a:endParaRPr>
                  </a:p>
                </p:txBody>
              </p:sp>
              <p:sp>
                <p:nvSpPr>
                  <p:cNvPr id="66" name="文本框 65"/>
                  <p:cNvSpPr txBox="1"/>
                  <p:nvPr/>
                </p:nvSpPr>
                <p:spPr>
                  <a:xfrm>
                    <a:off x="7496780" y="711474"/>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2</a:t>
                    </a:r>
                    <a:endParaRPr lang="zh-CN" altLang="en-US" dirty="0">
                      <a:latin typeface="+mj-lt"/>
                    </a:endParaRPr>
                  </a:p>
                </p:txBody>
              </p:sp>
              <p:cxnSp>
                <p:nvCxnSpPr>
                  <p:cNvPr id="67" name="直接连接符 66"/>
                  <p:cNvCxnSpPr/>
                  <p:nvPr/>
                </p:nvCxnSpPr>
                <p:spPr>
                  <a:xfrm>
                    <a:off x="7096043" y="395511"/>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240773" y="2077910"/>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117073" y="1740428"/>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5931278" y="216027"/>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sp>
                <p:nvSpPr>
                  <p:cNvPr id="71" name="文本框 70"/>
                  <p:cNvSpPr txBox="1"/>
                  <p:nvPr/>
                </p:nvSpPr>
                <p:spPr>
                  <a:xfrm>
                    <a:off x="5936766" y="1052715"/>
                    <a:ext cx="266583" cy="369332"/>
                  </a:xfrm>
                  <a:prstGeom prst="rect">
                    <a:avLst/>
                  </a:prstGeom>
                  <a:noFill/>
                </p:spPr>
                <p:txBody>
                  <a:bodyPr wrap="square" rtlCol="0">
                    <a:spAutoFit/>
                  </a:bodyPr>
                  <a:lstStyle/>
                  <a:p>
                    <a:r>
                      <a:rPr lang="en-US" altLang="zh-CN" i="1" dirty="0" smtClean="0">
                        <a:latin typeface="+mj-lt"/>
                      </a:rPr>
                      <a:t>U</a:t>
                    </a:r>
                    <a:endParaRPr lang="zh-CN" altLang="en-US" i="1" dirty="0">
                      <a:latin typeface="+mj-lt"/>
                    </a:endParaRPr>
                  </a:p>
                </p:txBody>
              </p:sp>
              <p:cxnSp>
                <p:nvCxnSpPr>
                  <p:cNvPr id="72" name="直接箭头连接符 71"/>
                  <p:cNvCxnSpPr/>
                  <p:nvPr/>
                </p:nvCxnSpPr>
                <p:spPr>
                  <a:xfrm flipV="1">
                    <a:off x="8787230" y="1010262"/>
                    <a:ext cx="0" cy="74633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8954557" y="1640322"/>
                    <a:ext cx="664107" cy="369332"/>
                  </a:xfrm>
                  <a:prstGeom prst="rect">
                    <a:avLst/>
                  </a:prstGeom>
                  <a:noFill/>
                </p:spPr>
                <p:txBody>
                  <a:bodyPr wrap="square" rtlCol="0">
                    <a:spAutoFit/>
                  </a:bodyPr>
                  <a:lstStyle/>
                  <a:p>
                    <a:r>
                      <a:rPr lang="en-US" altLang="zh-CN" i="1" dirty="0" smtClean="0">
                        <a:latin typeface="+mj-lt"/>
                      </a:rPr>
                      <a:t>x=</a:t>
                    </a:r>
                    <a:r>
                      <a:rPr lang="en-US" altLang="zh-CN" dirty="0" smtClean="0">
                        <a:latin typeface="+mj-lt"/>
                      </a:rPr>
                      <a:t>0</a:t>
                    </a:r>
                    <a:endParaRPr lang="zh-CN" altLang="en-US" dirty="0">
                      <a:latin typeface="+mj-lt"/>
                    </a:endParaRPr>
                  </a:p>
                </p:txBody>
              </p:sp>
              <p:sp>
                <p:nvSpPr>
                  <p:cNvPr id="74" name="文本框 73"/>
                  <p:cNvSpPr txBox="1"/>
                  <p:nvPr/>
                </p:nvSpPr>
                <p:spPr>
                  <a:xfrm>
                    <a:off x="8814908" y="838817"/>
                    <a:ext cx="176759" cy="369332"/>
                  </a:xfrm>
                  <a:prstGeom prst="rect">
                    <a:avLst/>
                  </a:prstGeom>
                  <a:noFill/>
                </p:spPr>
                <p:txBody>
                  <a:bodyPr wrap="square" rtlCol="0">
                    <a:spAutoFit/>
                  </a:bodyPr>
                  <a:lstStyle/>
                  <a:p>
                    <a:r>
                      <a:rPr lang="en-US" altLang="zh-CN" i="1" dirty="0" smtClean="0">
                        <a:latin typeface="+mj-lt"/>
                      </a:rPr>
                      <a:t>x</a:t>
                    </a:r>
                    <a:endParaRPr lang="zh-CN" altLang="en-US" dirty="0">
                      <a:latin typeface="+mj-lt"/>
                    </a:endParaRPr>
                  </a:p>
                </p:txBody>
              </p:sp>
              <p:cxnSp>
                <p:nvCxnSpPr>
                  <p:cNvPr id="75" name="直接连接符 74"/>
                  <p:cNvCxnSpPr/>
                  <p:nvPr/>
                </p:nvCxnSpPr>
                <p:spPr>
                  <a:xfrm>
                    <a:off x="6567237" y="1919624"/>
                    <a:ext cx="2081397"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7458719" y="1824988"/>
                    <a:ext cx="266583" cy="369332"/>
                  </a:xfrm>
                  <a:prstGeom prst="rect">
                    <a:avLst/>
                  </a:prstGeom>
                  <a:noFill/>
                </p:spPr>
                <p:txBody>
                  <a:bodyPr wrap="square" rtlCol="0">
                    <a:spAutoFit/>
                  </a:bodyPr>
                  <a:lstStyle/>
                  <a:p>
                    <a:r>
                      <a:rPr lang="en-US" altLang="zh-CN" i="1" dirty="0">
                        <a:latin typeface="+mj-lt"/>
                      </a:rPr>
                      <a:t>l</a:t>
                    </a:r>
                    <a:endParaRPr lang="zh-CN" altLang="en-US" i="1" dirty="0">
                      <a:latin typeface="+mj-lt"/>
                    </a:endParaRPr>
                  </a:p>
                </p:txBody>
              </p:sp>
              <p:cxnSp>
                <p:nvCxnSpPr>
                  <p:cNvPr id="77" name="直接连接符 76"/>
                  <p:cNvCxnSpPr/>
                  <p:nvPr/>
                </p:nvCxnSpPr>
                <p:spPr>
                  <a:xfrm>
                    <a:off x="8648634" y="1747078"/>
                    <a:ext cx="2771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373280293"/>
      </p:ext>
    </p:extLst>
  </p:cSld>
  <p:clrMapOvr>
    <a:masterClrMapping/>
  </p:clrMapOvr>
  <mc:AlternateContent xmlns:mc="http://schemas.openxmlformats.org/markup-compatibility/2006" xmlns:p14="http://schemas.microsoft.com/office/powerpoint/2010/main">
    <mc:Choice Requires="p14">
      <p:transition spd="slow" p14:dur="2000" advTm="22"/>
    </mc:Choice>
    <mc:Fallback xmlns="">
      <p:transition spd="slow" advTm="2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5" name="矩形 4"/>
          <p:cNvSpPr/>
          <p:nvPr/>
        </p:nvSpPr>
        <p:spPr>
          <a:xfrm>
            <a:off x="439187" y="2211625"/>
            <a:ext cx="8134362" cy="1323439"/>
          </a:xfrm>
          <a:prstGeom prst="rect">
            <a:avLst/>
          </a:prstGeom>
        </p:spPr>
        <p:txBody>
          <a:bodyPr wrap="square">
            <a:spAutoFit/>
          </a:bodyPr>
          <a:lstStyle/>
          <a:p>
            <a:pPr indent="266700" algn="just">
              <a:lnSpc>
                <a:spcPct val="125000"/>
              </a:lnSpc>
              <a:spcAft>
                <a:spcPts val="0"/>
              </a:spcAft>
            </a:pPr>
            <a:r>
              <a:rPr lang="zh-CN" altLang="zh-CN" sz="1600" kern="100" dirty="0" smtClean="0">
                <a:latin typeface="+mj-lt"/>
                <a:ea typeface="宋体" panose="02010600030101010101" pitchFamily="2" charset="-122"/>
                <a:cs typeface="Times New Roman" panose="02020603050405020304" pitchFamily="18" charset="0"/>
              </a:rPr>
              <a:t>平板电容器中填充有两种有损耗的电介质，厚度各为</a:t>
            </a:r>
            <a:r>
              <a:rPr lang="en-US" altLang="zh-CN" sz="1600" i="1" kern="100" dirty="0">
                <a:latin typeface="+mj-lt"/>
                <a:ea typeface="宋体" panose="02010600030101010101" pitchFamily="2" charset="-122"/>
                <a:cs typeface="Times New Roman" panose="02020603050405020304" pitchFamily="18" charset="0"/>
              </a:rPr>
              <a:t>a</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b</a:t>
            </a:r>
            <a:r>
              <a:rPr lang="zh-CN" altLang="zh-CN" sz="1600" kern="100" dirty="0">
                <a:latin typeface="+mj-lt"/>
                <a:ea typeface="宋体" panose="02010600030101010101" pitchFamily="2" charset="-122"/>
                <a:cs typeface="Times New Roman" panose="02020603050405020304" pitchFamily="18" charset="0"/>
              </a:rPr>
              <a:t>，如图所示。外加电压</a:t>
            </a:r>
            <a:r>
              <a:rPr lang="en-US" altLang="zh-CN" sz="1600" i="1" kern="100" dirty="0">
                <a:latin typeface="+mj-lt"/>
                <a:ea typeface="宋体" panose="02010600030101010101" pitchFamily="2" charset="-122"/>
                <a:cs typeface="Times New Roman" panose="02020603050405020304" pitchFamily="18" charset="0"/>
              </a:rPr>
              <a:t>U</a:t>
            </a:r>
            <a:r>
              <a:rPr lang="zh-CN" altLang="zh-CN" sz="1600" kern="100" dirty="0">
                <a:latin typeface="+mj-lt"/>
                <a:ea typeface="宋体" panose="02010600030101010101" pitchFamily="2" charset="-122"/>
                <a:cs typeface="Times New Roman" panose="02020603050405020304" pitchFamily="18" charset="0"/>
              </a:rPr>
              <a:t>，试求电介质</a:t>
            </a:r>
            <a:r>
              <a:rPr lang="en-US" altLang="zh-CN" sz="1600" kern="100" dirty="0">
                <a:latin typeface="+mj-lt"/>
                <a:ea typeface="宋体" panose="02010600030101010101" pitchFamily="2" charset="-122"/>
                <a:cs typeface="Times New Roman" panose="02020603050405020304" pitchFamily="18" charset="0"/>
              </a:rPr>
              <a:t>1</a:t>
            </a:r>
            <a:r>
              <a:rPr lang="zh-CN" altLang="zh-CN" sz="1600" kern="100" dirty="0">
                <a:latin typeface="+mj-lt"/>
                <a:ea typeface="宋体" panose="02010600030101010101" pitchFamily="2" charset="-122"/>
                <a:cs typeface="Times New Roman" panose="02020603050405020304" pitchFamily="18" charset="0"/>
              </a:rPr>
              <a:t>和</a:t>
            </a:r>
            <a:r>
              <a:rPr lang="en-US" altLang="zh-CN" sz="1600" kern="100" dirty="0">
                <a:latin typeface="+mj-lt"/>
                <a:ea typeface="宋体" panose="02010600030101010101" pitchFamily="2" charset="-122"/>
                <a:cs typeface="Times New Roman" panose="02020603050405020304" pitchFamily="18" charset="0"/>
              </a:rPr>
              <a:t>2</a:t>
            </a:r>
            <a:r>
              <a:rPr lang="zh-CN" altLang="zh-CN" sz="1600" kern="100" dirty="0">
                <a:latin typeface="+mj-lt"/>
                <a:ea typeface="宋体" panose="02010600030101010101" pitchFamily="2" charset="-122"/>
                <a:cs typeface="Times New Roman" panose="02020603050405020304" pitchFamily="18" charset="0"/>
              </a:rPr>
              <a:t>中的电场</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1</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E</a:t>
            </a:r>
            <a:r>
              <a:rPr lang="en-US" altLang="zh-CN" sz="1600" kern="100" baseline="-25000" dirty="0">
                <a:latin typeface="+mj-lt"/>
                <a:ea typeface="宋体" panose="02010600030101010101" pitchFamily="2" charset="-122"/>
                <a:cs typeface="Times New Roman" panose="02020603050405020304" pitchFamily="18" charset="0"/>
              </a:rPr>
              <a:t>2</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、分界面上的电荷面密度</a:t>
            </a:r>
            <a:r>
              <a:rPr lang="en-US" altLang="zh-CN" sz="1600" i="1" kern="100" dirty="0">
                <a:latin typeface="+mj-lt"/>
                <a:ea typeface="宋体" panose="02010600030101010101" pitchFamily="2" charset="-122"/>
                <a:cs typeface="Times New Roman" panose="02020603050405020304" pitchFamily="18" charset="0"/>
              </a:rPr>
              <a:t>σ</a:t>
            </a:r>
            <a:r>
              <a:rPr lang="en-US" altLang="zh-CN" sz="1600" kern="100" dirty="0">
                <a:latin typeface="+mj-lt"/>
                <a:ea typeface="宋体" panose="02010600030101010101" pitchFamily="2" charset="-122"/>
                <a:cs typeface="Times New Roman" panose="02020603050405020304" pitchFamily="18" charset="0"/>
              </a:rPr>
              <a:t>(t)</a:t>
            </a:r>
            <a:r>
              <a:rPr lang="zh-CN" altLang="zh-CN" sz="1600" kern="100" dirty="0">
                <a:latin typeface="+mj-lt"/>
                <a:ea typeface="宋体" panose="02010600030101010101" pitchFamily="2" charset="-122"/>
                <a:cs typeface="Times New Roman" panose="02020603050405020304" pitchFamily="18" charset="0"/>
              </a:rPr>
              <a:t>以及电源电流</a:t>
            </a:r>
            <a:r>
              <a:rPr lang="en-US" altLang="zh-CN" sz="1600" i="1" kern="100" dirty="0" err="1">
                <a:latin typeface="+mj-lt"/>
                <a:ea typeface="宋体" panose="02010600030101010101" pitchFamily="2" charset="-122"/>
                <a:cs typeface="Times New Roman" panose="02020603050405020304" pitchFamily="18" charset="0"/>
              </a:rPr>
              <a:t>i</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smtClean="0">
                <a:latin typeface="+mj-lt"/>
                <a:ea typeface="宋体" panose="02010600030101010101" pitchFamily="2" charset="-122"/>
                <a:cs typeface="Times New Roman" panose="02020603050405020304" pitchFamily="18" charset="0"/>
              </a:rPr>
              <a:t>。</a:t>
            </a:r>
            <a:endParaRPr lang="en-US" altLang="zh-CN" sz="1600" kern="100" dirty="0" smtClean="0">
              <a:latin typeface="+mj-lt"/>
              <a:ea typeface="宋体" panose="02010600030101010101" pitchFamily="2" charset="-122"/>
              <a:cs typeface="Times New Roman" panose="02020603050405020304" pitchFamily="18" charset="0"/>
            </a:endParaRPr>
          </a:p>
          <a:p>
            <a:pPr indent="266700" algn="just">
              <a:lnSpc>
                <a:spcPct val="125000"/>
              </a:lnSpc>
              <a:spcAft>
                <a:spcPts val="0"/>
              </a:spcAft>
            </a:pPr>
            <a:r>
              <a:rPr lang="zh-CN" altLang="en-US" sz="1600" b="1" kern="100" dirty="0" smtClean="0">
                <a:latin typeface="+mj-lt"/>
                <a:ea typeface="宋体" panose="02010600030101010101" pitchFamily="2" charset="-122"/>
                <a:cs typeface="Times New Roman" panose="02020603050405020304" pitchFamily="18" charset="0"/>
              </a:rPr>
              <a:t>解：</a:t>
            </a:r>
            <a:r>
              <a:rPr lang="zh-CN" altLang="en-US" sz="1600" kern="100" dirty="0" smtClean="0">
                <a:latin typeface="+mj-lt"/>
                <a:ea typeface="宋体" panose="02010600030101010101" pitchFamily="2" charset="-122"/>
                <a:cs typeface="Times New Roman" panose="02020603050405020304" pitchFamily="18" charset="0"/>
              </a:rPr>
              <a:t>开始时是电容起支配作用，稳态时电阻起支配作用。瞬变过程的时间取决于弛豫时间和每个区域的几何形状。该系统的等效电路如图所示，图中</a:t>
            </a:r>
            <a:endParaRPr lang="zh-CN" altLang="zh-CN" sz="1600" kern="100" dirty="0">
              <a:effectLst/>
              <a:latin typeface="+mj-lt"/>
              <a:ea typeface="宋体" panose="02010600030101010101" pitchFamily="2" charset="-122"/>
              <a:cs typeface="Times New Roman" panose="02020603050405020304" pitchFamily="18" charset="0"/>
            </a:endParaRPr>
          </a:p>
        </p:txBody>
      </p:sp>
      <p:graphicFrame>
        <p:nvGraphicFramePr>
          <p:cNvPr id="43" name="对象 42"/>
          <p:cNvGraphicFramePr>
            <a:graphicFrameLocks noChangeAspect="1"/>
          </p:cNvGraphicFramePr>
          <p:nvPr>
            <p:extLst>
              <p:ext uri="{D42A27DB-BD31-4B8C-83A1-F6EECF244321}">
                <p14:modId xmlns:p14="http://schemas.microsoft.com/office/powerpoint/2010/main" val="1296926574"/>
              </p:ext>
            </p:extLst>
          </p:nvPr>
        </p:nvGraphicFramePr>
        <p:xfrm>
          <a:off x="2729955" y="3950475"/>
          <a:ext cx="1776413" cy="1063625"/>
        </p:xfrm>
        <a:graphic>
          <a:graphicData uri="http://schemas.openxmlformats.org/presentationml/2006/ole">
            <mc:AlternateContent xmlns:mc="http://schemas.openxmlformats.org/markup-compatibility/2006">
              <mc:Choice xmlns:v="urn:schemas-microsoft-com:vml" Requires="v">
                <p:oleObj spid="_x0000_s71706" name="AxMath" r:id="rId3" imgW="1223640" imgH="731520" progId="Equation.AxMath">
                  <p:embed/>
                </p:oleObj>
              </mc:Choice>
              <mc:Fallback>
                <p:oleObj name="AxMath" r:id="rId3" imgW="1223640" imgH="731520" progId="Equation.AxMath">
                  <p:embed/>
                  <p:pic>
                    <p:nvPicPr>
                      <p:cNvPr id="0" name=""/>
                      <p:cNvPicPr/>
                      <p:nvPr/>
                    </p:nvPicPr>
                    <p:blipFill>
                      <a:blip r:embed="rId4"/>
                      <a:stretch>
                        <a:fillRect/>
                      </a:stretch>
                    </p:blipFill>
                    <p:spPr>
                      <a:xfrm>
                        <a:off x="2729955" y="3950475"/>
                        <a:ext cx="1776413" cy="1063625"/>
                      </a:xfrm>
                      <a:prstGeom prst="rect">
                        <a:avLst/>
                      </a:prstGeom>
                    </p:spPr>
                  </p:pic>
                </p:oleObj>
              </mc:Fallback>
            </mc:AlternateContent>
          </a:graphicData>
        </a:graphic>
      </p:graphicFrame>
      <p:sp>
        <p:nvSpPr>
          <p:cNvPr id="45" name="矩形 44"/>
          <p:cNvSpPr/>
          <p:nvPr/>
        </p:nvSpPr>
        <p:spPr>
          <a:xfrm>
            <a:off x="638134" y="1818222"/>
            <a:ext cx="4572000" cy="338554"/>
          </a:xfrm>
          <a:prstGeom prst="rect">
            <a:avLst/>
          </a:prstGeom>
        </p:spPr>
        <p:txBody>
          <a:bodyPr>
            <a:spAutoFit/>
          </a:bodyPr>
          <a:lstStyle/>
          <a:p>
            <a:pPr lvl="0"/>
            <a:r>
              <a:rPr lang="zh-CN" altLang="en-US" sz="1600" dirty="0" smtClean="0">
                <a:solidFill>
                  <a:srgbClr val="000000"/>
                </a:solidFill>
                <a:latin typeface="Times New Roman"/>
                <a:ea typeface="宋体" panose="02010600030101010101" pitchFamily="2" charset="-122"/>
                <a:cs typeface="Calibri" panose="020F0502020204030204" pitchFamily="34" charset="0"/>
              </a:rPr>
              <a:t>双层有损耗平板电容器的电</a:t>
            </a:r>
            <a:r>
              <a:rPr lang="zh-CN" altLang="en-US" sz="1600" dirty="0">
                <a:solidFill>
                  <a:srgbClr val="000000"/>
                </a:solidFill>
                <a:latin typeface="Times New Roman"/>
                <a:ea typeface="宋体" panose="02010600030101010101" pitchFamily="2" charset="-122"/>
                <a:cs typeface="Calibri" panose="020F0502020204030204" pitchFamily="34" charset="0"/>
              </a:rPr>
              <a:t>准静态场的</a:t>
            </a:r>
            <a:r>
              <a:rPr lang="zh-CN" altLang="en-US" sz="1600" dirty="0" smtClean="0">
                <a:solidFill>
                  <a:srgbClr val="000000"/>
                </a:solidFill>
                <a:latin typeface="Times New Roman"/>
                <a:ea typeface="宋体" panose="02010600030101010101" pitchFamily="2" charset="-122"/>
                <a:cs typeface="Calibri" panose="020F0502020204030204" pitchFamily="34" charset="0"/>
              </a:rPr>
              <a:t>分析</a:t>
            </a:r>
            <a:endParaRPr lang="zh-CN" altLang="en-US" dirty="0">
              <a:solidFill>
                <a:srgbClr val="000000"/>
              </a:solidFill>
            </a:endParaRPr>
          </a:p>
        </p:txBody>
      </p:sp>
      <p:sp>
        <p:nvSpPr>
          <p:cNvPr id="46" name="矩形 45"/>
          <p:cNvSpPr/>
          <p:nvPr/>
        </p:nvSpPr>
        <p:spPr>
          <a:xfrm>
            <a:off x="531549" y="1219457"/>
            <a:ext cx="748923" cy="461665"/>
          </a:xfrm>
          <a:prstGeom prst="rect">
            <a:avLst/>
          </a:prstGeom>
        </p:spPr>
        <p:txBody>
          <a:bodyPr wrap="none">
            <a:spAutoFit/>
          </a:bodyPr>
          <a:lstStyle/>
          <a:p>
            <a:pPr lvl="0">
              <a:lnSpc>
                <a:spcPct val="150000"/>
              </a:lnSpc>
            </a:pPr>
            <a:r>
              <a:rPr lang="en-US" altLang="zh-CN" sz="1600" dirty="0">
                <a:solidFill>
                  <a:srgbClr val="000000"/>
                </a:solidFill>
                <a:latin typeface="Times New Roman"/>
                <a:ea typeface="宋体" panose="02010600030101010101" pitchFamily="2" charset="-122"/>
                <a:cs typeface="Calibri" panose="020F0502020204030204" pitchFamily="34" charset="0"/>
              </a:rPr>
              <a:t>4.</a:t>
            </a:r>
            <a:r>
              <a:rPr lang="zh-CN" altLang="en-US" sz="1600" dirty="0">
                <a:solidFill>
                  <a:srgbClr val="000000"/>
                </a:solidFill>
                <a:latin typeface="Times New Roman"/>
                <a:ea typeface="宋体" panose="02010600030101010101" pitchFamily="2" charset="-122"/>
                <a:cs typeface="Calibri" panose="020F0502020204030204" pitchFamily="34" charset="0"/>
              </a:rPr>
              <a:t>讨论</a:t>
            </a:r>
            <a:endParaRPr lang="zh-CN" altLang="en-US" sz="1600" dirty="0">
              <a:solidFill>
                <a:srgbClr val="000000"/>
              </a:solidFill>
              <a:latin typeface="Times New Roman"/>
              <a:ea typeface="宋体" panose="02010600030101010101" pitchFamily="2" charset="-122"/>
            </a:endParaRPr>
          </a:p>
        </p:txBody>
      </p:sp>
      <p:grpSp>
        <p:nvGrpSpPr>
          <p:cNvPr id="66" name="组合 65"/>
          <p:cNvGrpSpPr/>
          <p:nvPr/>
        </p:nvGrpSpPr>
        <p:grpSpPr>
          <a:xfrm>
            <a:off x="6143373" y="3839514"/>
            <a:ext cx="1674413" cy="1525336"/>
            <a:chOff x="5601818" y="3659588"/>
            <a:chExt cx="1674413" cy="1525336"/>
          </a:xfrm>
        </p:grpSpPr>
        <p:sp>
          <p:nvSpPr>
            <p:cNvPr id="3" name="矩形 2"/>
            <p:cNvSpPr/>
            <p:nvPr/>
          </p:nvSpPr>
          <p:spPr>
            <a:xfrm>
              <a:off x="6240773" y="3758268"/>
              <a:ext cx="134859" cy="3858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249162" y="4283475"/>
              <a:ext cx="134859" cy="3858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6545632" y="3921270"/>
              <a:ext cx="262500" cy="59888"/>
              <a:chOff x="7096043" y="3825380"/>
              <a:chExt cx="262500" cy="59888"/>
            </a:xfrm>
          </p:grpSpPr>
          <p:cxnSp>
            <p:nvCxnSpPr>
              <p:cNvPr id="8" name="直接连接符 7"/>
              <p:cNvCxnSpPr/>
              <p:nvPr/>
            </p:nvCxnSpPr>
            <p:spPr>
              <a:xfrm>
                <a:off x="7096043" y="3825380"/>
                <a:ext cx="2611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097441" y="3885268"/>
                <a:ext cx="2611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6549715" y="4437001"/>
              <a:ext cx="262500" cy="59888"/>
              <a:chOff x="7096043" y="3825380"/>
              <a:chExt cx="262500" cy="59888"/>
            </a:xfrm>
          </p:grpSpPr>
          <p:cxnSp>
            <p:nvCxnSpPr>
              <p:cNvPr id="47" name="直接连接符 46"/>
              <p:cNvCxnSpPr/>
              <p:nvPr/>
            </p:nvCxnSpPr>
            <p:spPr>
              <a:xfrm>
                <a:off x="7096043" y="3825380"/>
                <a:ext cx="2611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097441" y="3885268"/>
                <a:ext cx="26110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椭圆 10"/>
            <p:cNvSpPr/>
            <p:nvPr/>
          </p:nvSpPr>
          <p:spPr>
            <a:xfrm>
              <a:off x="5779062" y="3659588"/>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a:stCxn id="11" idx="6"/>
            </p:cNvCxnSpPr>
            <p:nvPr/>
          </p:nvCxnSpPr>
          <p:spPr>
            <a:xfrm>
              <a:off x="5824781" y="3682448"/>
              <a:ext cx="851401"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3" idx="0"/>
            </p:cNvCxnSpPr>
            <p:nvPr/>
          </p:nvCxnSpPr>
          <p:spPr>
            <a:xfrm>
              <a:off x="6308202" y="3682447"/>
              <a:ext cx="1" cy="7582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308202" y="4137996"/>
              <a:ext cx="0" cy="14547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6316591" y="4673577"/>
              <a:ext cx="1" cy="7582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5833170" y="4749399"/>
              <a:ext cx="843012"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5789783" y="4726538"/>
              <a:ext cx="45719" cy="457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flipV="1">
              <a:off x="6316591" y="4208209"/>
              <a:ext cx="359592"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6676182" y="3988918"/>
              <a:ext cx="1" cy="44634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676694" y="4495148"/>
              <a:ext cx="0" cy="25424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676099" y="3678262"/>
              <a:ext cx="83" cy="24126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文本框 59"/>
            <p:cNvSpPr txBox="1"/>
            <p:nvPr/>
          </p:nvSpPr>
          <p:spPr>
            <a:xfrm>
              <a:off x="5886968" y="3750292"/>
              <a:ext cx="524030" cy="369332"/>
            </a:xfrm>
            <a:prstGeom prst="rect">
              <a:avLst/>
            </a:prstGeom>
            <a:noFill/>
          </p:spPr>
          <p:txBody>
            <a:bodyPr wrap="square" rtlCol="0">
              <a:spAutoFit/>
            </a:bodyPr>
            <a:lstStyle/>
            <a:p>
              <a:r>
                <a:rPr lang="en-US" altLang="zh-CN" i="1" dirty="0" smtClean="0">
                  <a:latin typeface="+mj-lt"/>
                </a:rPr>
                <a:t>R</a:t>
              </a:r>
              <a:r>
                <a:rPr lang="en-US" altLang="zh-CN" baseline="-25000" dirty="0" smtClean="0">
                  <a:latin typeface="+mj-lt"/>
                </a:rPr>
                <a:t>1</a:t>
              </a:r>
              <a:endParaRPr lang="zh-CN" altLang="en-US" baseline="-25000" dirty="0">
                <a:latin typeface="+mj-lt"/>
              </a:endParaRPr>
            </a:p>
          </p:txBody>
        </p:sp>
        <p:sp>
          <p:nvSpPr>
            <p:cNvPr id="61" name="文本框 60"/>
            <p:cNvSpPr txBox="1"/>
            <p:nvPr/>
          </p:nvSpPr>
          <p:spPr>
            <a:xfrm>
              <a:off x="6752201" y="3750292"/>
              <a:ext cx="524030" cy="369332"/>
            </a:xfrm>
            <a:prstGeom prst="rect">
              <a:avLst/>
            </a:prstGeom>
            <a:noFill/>
          </p:spPr>
          <p:txBody>
            <a:bodyPr wrap="square" rtlCol="0">
              <a:spAutoFit/>
            </a:bodyPr>
            <a:lstStyle/>
            <a:p>
              <a:r>
                <a:rPr lang="en-US" altLang="zh-CN" i="1" dirty="0" smtClean="0">
                  <a:latin typeface="+mj-lt"/>
                </a:rPr>
                <a:t>C</a:t>
              </a:r>
              <a:r>
                <a:rPr lang="en-US" altLang="zh-CN" baseline="-25000" dirty="0" smtClean="0">
                  <a:latin typeface="+mj-lt"/>
                </a:rPr>
                <a:t>1</a:t>
              </a:r>
              <a:endParaRPr lang="zh-CN" altLang="en-US" baseline="-25000" dirty="0">
                <a:latin typeface="+mj-lt"/>
              </a:endParaRPr>
            </a:p>
          </p:txBody>
        </p:sp>
        <p:sp>
          <p:nvSpPr>
            <p:cNvPr id="62" name="文本框 61"/>
            <p:cNvSpPr txBox="1"/>
            <p:nvPr/>
          </p:nvSpPr>
          <p:spPr>
            <a:xfrm>
              <a:off x="5894491" y="4252940"/>
              <a:ext cx="524030" cy="369332"/>
            </a:xfrm>
            <a:prstGeom prst="rect">
              <a:avLst/>
            </a:prstGeom>
            <a:noFill/>
          </p:spPr>
          <p:txBody>
            <a:bodyPr wrap="square" rtlCol="0">
              <a:spAutoFit/>
            </a:bodyPr>
            <a:lstStyle/>
            <a:p>
              <a:r>
                <a:rPr lang="en-US" altLang="zh-CN" i="1" dirty="0" smtClean="0">
                  <a:latin typeface="+mj-lt"/>
                </a:rPr>
                <a:t>R</a:t>
              </a:r>
              <a:r>
                <a:rPr lang="en-US" altLang="zh-CN" baseline="-25000" dirty="0" smtClean="0">
                  <a:latin typeface="+mj-lt"/>
                </a:rPr>
                <a:t>2</a:t>
              </a:r>
              <a:endParaRPr lang="zh-CN" altLang="en-US" baseline="-25000" dirty="0">
                <a:latin typeface="+mj-lt"/>
              </a:endParaRPr>
            </a:p>
          </p:txBody>
        </p:sp>
        <p:sp>
          <p:nvSpPr>
            <p:cNvPr id="63" name="文本框 62"/>
            <p:cNvSpPr txBox="1"/>
            <p:nvPr/>
          </p:nvSpPr>
          <p:spPr>
            <a:xfrm>
              <a:off x="6752201" y="4252940"/>
              <a:ext cx="524030" cy="369332"/>
            </a:xfrm>
            <a:prstGeom prst="rect">
              <a:avLst/>
            </a:prstGeom>
            <a:noFill/>
          </p:spPr>
          <p:txBody>
            <a:bodyPr wrap="square" rtlCol="0">
              <a:spAutoFit/>
            </a:bodyPr>
            <a:lstStyle/>
            <a:p>
              <a:r>
                <a:rPr lang="en-US" altLang="zh-CN" i="1" dirty="0" smtClean="0">
                  <a:latin typeface="+mj-lt"/>
                </a:rPr>
                <a:t>C</a:t>
              </a:r>
              <a:r>
                <a:rPr lang="en-US" altLang="zh-CN" baseline="-25000" dirty="0" smtClean="0">
                  <a:latin typeface="+mj-lt"/>
                </a:rPr>
                <a:t>2</a:t>
              </a:r>
              <a:endParaRPr lang="zh-CN" altLang="en-US" baseline="-25000" dirty="0">
                <a:latin typeface="+mj-lt"/>
              </a:endParaRPr>
            </a:p>
          </p:txBody>
        </p:sp>
        <p:sp>
          <p:nvSpPr>
            <p:cNvPr id="64" name="文本框 63"/>
            <p:cNvSpPr txBox="1"/>
            <p:nvPr/>
          </p:nvSpPr>
          <p:spPr>
            <a:xfrm>
              <a:off x="5601818" y="4023543"/>
              <a:ext cx="266583" cy="369332"/>
            </a:xfrm>
            <a:prstGeom prst="rect">
              <a:avLst/>
            </a:prstGeom>
            <a:noFill/>
          </p:spPr>
          <p:txBody>
            <a:bodyPr wrap="square" rtlCol="0">
              <a:spAutoFit/>
            </a:bodyPr>
            <a:lstStyle/>
            <a:p>
              <a:r>
                <a:rPr lang="en-US" altLang="zh-CN" i="1" dirty="0" smtClean="0">
                  <a:latin typeface="+mj-lt"/>
                </a:rPr>
                <a:t>U</a:t>
              </a:r>
              <a:endParaRPr lang="zh-CN" altLang="en-US" i="1" dirty="0">
                <a:latin typeface="+mj-lt"/>
              </a:endParaRPr>
            </a:p>
          </p:txBody>
        </p:sp>
        <p:sp>
          <p:nvSpPr>
            <p:cNvPr id="65" name="矩形 64"/>
            <p:cNvSpPr/>
            <p:nvPr/>
          </p:nvSpPr>
          <p:spPr>
            <a:xfrm>
              <a:off x="5805704" y="4846370"/>
              <a:ext cx="1210588" cy="338554"/>
            </a:xfrm>
            <a:prstGeom prst="rect">
              <a:avLst/>
            </a:prstGeom>
          </p:spPr>
          <p:txBody>
            <a:bodyPr wrap="none">
              <a:spAutoFit/>
            </a:bodyPr>
            <a:lstStyle/>
            <a:p>
              <a:r>
                <a:rPr lang="zh-CN" altLang="en-US" sz="1600" kern="100" dirty="0" smtClean="0">
                  <a:solidFill>
                    <a:srgbClr val="000000"/>
                  </a:solidFill>
                  <a:latin typeface="Times New Roman"/>
                  <a:ea typeface="宋体" panose="02010600030101010101" pitchFamily="2" charset="-122"/>
                  <a:cs typeface="Times New Roman" panose="02020603050405020304" pitchFamily="18" charset="0"/>
                </a:rPr>
                <a:t>等效电路</a:t>
              </a:r>
              <a:r>
                <a:rPr lang="zh-CN" altLang="en-US" sz="1600" kern="100" dirty="0">
                  <a:solidFill>
                    <a:srgbClr val="000000"/>
                  </a:solidFill>
                  <a:latin typeface="Times New Roman"/>
                  <a:ea typeface="宋体" panose="02010600030101010101" pitchFamily="2" charset="-122"/>
                  <a:cs typeface="Times New Roman" panose="02020603050405020304" pitchFamily="18" charset="0"/>
                </a:rPr>
                <a:t>图</a:t>
              </a:r>
              <a:endParaRPr lang="zh-CN" altLang="en-US" dirty="0"/>
            </a:p>
          </p:txBody>
        </p:sp>
      </p:grpSp>
      <p:grpSp>
        <p:nvGrpSpPr>
          <p:cNvPr id="96" name="组合 95"/>
          <p:cNvGrpSpPr/>
          <p:nvPr/>
        </p:nvGrpSpPr>
        <p:grpSpPr>
          <a:xfrm>
            <a:off x="5360827" y="156392"/>
            <a:ext cx="3687386" cy="2046549"/>
            <a:chOff x="5931278" y="216027"/>
            <a:chExt cx="3687386" cy="2046549"/>
          </a:xfrm>
        </p:grpSpPr>
        <p:sp>
          <p:nvSpPr>
            <p:cNvPr id="97" name="文本框 96"/>
            <p:cNvSpPr txBox="1"/>
            <p:nvPr/>
          </p:nvSpPr>
          <p:spPr>
            <a:xfrm>
              <a:off x="5974737" y="1893244"/>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cxnSp>
          <p:nvCxnSpPr>
            <p:cNvPr id="98" name="直接箭头连接符 97"/>
            <p:cNvCxnSpPr>
              <a:stCxn id="97" idx="3"/>
            </p:cNvCxnSpPr>
            <p:nvPr/>
          </p:nvCxnSpPr>
          <p:spPr>
            <a:xfrm>
              <a:off x="6241320" y="2077910"/>
              <a:ext cx="343547" cy="6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9" name="组合 98"/>
            <p:cNvGrpSpPr/>
            <p:nvPr/>
          </p:nvGrpSpPr>
          <p:grpSpPr>
            <a:xfrm>
              <a:off x="5931278" y="216027"/>
              <a:ext cx="3687386" cy="1978293"/>
              <a:chOff x="5931278" y="216027"/>
              <a:chExt cx="3687386" cy="1978293"/>
            </a:xfrm>
          </p:grpSpPr>
          <p:cxnSp>
            <p:nvCxnSpPr>
              <p:cNvPr id="100" name="直接连接符 99"/>
              <p:cNvCxnSpPr/>
              <p:nvPr/>
            </p:nvCxnSpPr>
            <p:spPr>
              <a:xfrm>
                <a:off x="6219743" y="395511"/>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1" name="组合 100"/>
              <p:cNvGrpSpPr/>
              <p:nvPr/>
            </p:nvGrpSpPr>
            <p:grpSpPr>
              <a:xfrm>
                <a:off x="5931278" y="216027"/>
                <a:ext cx="3687386" cy="1978293"/>
                <a:chOff x="5931278" y="216027"/>
                <a:chExt cx="3687386" cy="1978293"/>
              </a:xfrm>
            </p:grpSpPr>
            <p:cxnSp>
              <p:nvCxnSpPr>
                <p:cNvPr id="102" name="直接连接符 101"/>
                <p:cNvCxnSpPr/>
                <p:nvPr/>
              </p:nvCxnSpPr>
              <p:spPr>
                <a:xfrm>
                  <a:off x="6584867" y="1752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8641014" y="1756600"/>
                  <a:ext cx="0" cy="3276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5931278" y="216027"/>
                  <a:ext cx="3687386" cy="1978293"/>
                  <a:chOff x="5931278" y="216027"/>
                  <a:chExt cx="3687386" cy="1978293"/>
                </a:xfrm>
              </p:grpSpPr>
              <p:cxnSp>
                <p:nvCxnSpPr>
                  <p:cNvPr id="105" name="直接连接符 104"/>
                  <p:cNvCxnSpPr/>
                  <p:nvPr/>
                </p:nvCxnSpPr>
                <p:spPr>
                  <a:xfrm>
                    <a:off x="6584868" y="739343"/>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6584867" y="1135024"/>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6584867" y="1740429"/>
                    <a:ext cx="205614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6803826" y="739343"/>
                    <a:ext cx="8389" cy="39568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6812215" y="1146907"/>
                    <a:ext cx="0" cy="593521"/>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6545632" y="1253060"/>
                    <a:ext cx="266583" cy="369332"/>
                  </a:xfrm>
                  <a:prstGeom prst="rect">
                    <a:avLst/>
                  </a:prstGeom>
                  <a:noFill/>
                </p:spPr>
                <p:txBody>
                  <a:bodyPr wrap="square" rtlCol="0">
                    <a:spAutoFit/>
                  </a:bodyPr>
                  <a:lstStyle/>
                  <a:p>
                    <a:r>
                      <a:rPr lang="en-US" altLang="zh-CN" i="1" dirty="0" smtClean="0">
                        <a:latin typeface="+mj-lt"/>
                      </a:rPr>
                      <a:t>b</a:t>
                    </a:r>
                    <a:endParaRPr lang="zh-CN" altLang="en-US" i="1" dirty="0">
                      <a:latin typeface="+mj-lt"/>
                    </a:endParaRPr>
                  </a:p>
                </p:txBody>
              </p:sp>
              <p:sp>
                <p:nvSpPr>
                  <p:cNvPr id="111" name="文本框 110"/>
                  <p:cNvSpPr txBox="1"/>
                  <p:nvPr/>
                </p:nvSpPr>
                <p:spPr>
                  <a:xfrm>
                    <a:off x="6537243" y="751226"/>
                    <a:ext cx="266583" cy="369332"/>
                  </a:xfrm>
                  <a:prstGeom prst="rect">
                    <a:avLst/>
                  </a:prstGeom>
                  <a:noFill/>
                </p:spPr>
                <p:txBody>
                  <a:bodyPr wrap="square" rtlCol="0">
                    <a:spAutoFit/>
                  </a:bodyPr>
                  <a:lstStyle/>
                  <a:p>
                    <a:r>
                      <a:rPr lang="en-US" altLang="zh-CN" i="1" dirty="0" smtClean="0">
                        <a:latin typeface="+mj-lt"/>
                      </a:rPr>
                      <a:t>a</a:t>
                    </a:r>
                    <a:endParaRPr lang="zh-CN" altLang="en-US" i="1" dirty="0">
                      <a:latin typeface="+mj-lt"/>
                    </a:endParaRPr>
                  </a:p>
                </p:txBody>
              </p:sp>
              <p:sp>
                <p:nvSpPr>
                  <p:cNvPr id="112" name="文本框 111"/>
                  <p:cNvSpPr txBox="1"/>
                  <p:nvPr/>
                </p:nvSpPr>
                <p:spPr>
                  <a:xfrm>
                    <a:off x="7460030" y="1262660"/>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1</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1</a:t>
                    </a:r>
                    <a:endParaRPr lang="zh-CN" altLang="en-US" dirty="0">
                      <a:latin typeface="+mj-lt"/>
                    </a:endParaRPr>
                  </a:p>
                </p:txBody>
              </p:sp>
              <p:sp>
                <p:nvSpPr>
                  <p:cNvPr id="113" name="文本框 112"/>
                  <p:cNvSpPr txBox="1"/>
                  <p:nvPr/>
                </p:nvSpPr>
                <p:spPr>
                  <a:xfrm>
                    <a:off x="7496780" y="711474"/>
                    <a:ext cx="715513" cy="369332"/>
                  </a:xfrm>
                  <a:prstGeom prst="rect">
                    <a:avLst/>
                  </a:prstGeom>
                  <a:noFill/>
                </p:spPr>
                <p:txBody>
                  <a:bodyPr wrap="square" rtlCol="0">
                    <a:spAutoFit/>
                  </a:bodyPr>
                  <a:lstStyle/>
                  <a:p>
                    <a:r>
                      <a:rPr lang="el-GR" altLang="zh-CN" i="1" dirty="0" smtClean="0">
                        <a:latin typeface="Times New Roman" panose="02020603050405020304" pitchFamily="18" charset="0"/>
                        <a:cs typeface="Times New Roman" panose="02020603050405020304" pitchFamily="18" charset="0"/>
                      </a:rPr>
                      <a:t>ε</a:t>
                    </a:r>
                    <a:r>
                      <a:rPr lang="en-US" altLang="zh-CN" baseline="-25000" dirty="0" smtClean="0">
                        <a:latin typeface="Times New Roman" panose="02020603050405020304" pitchFamily="18" charset="0"/>
                        <a:cs typeface="Times New Roman" panose="02020603050405020304" pitchFamily="18" charset="0"/>
                      </a:rPr>
                      <a:t>2</a:t>
                    </a:r>
                    <a:r>
                      <a:rPr lang="en-US" altLang="zh-CN" i="1" dirty="0" smtClean="0">
                        <a:latin typeface="Times New Roman" panose="02020603050405020304" pitchFamily="18" charset="0"/>
                        <a:cs typeface="Times New Roman" panose="02020603050405020304" pitchFamily="18" charset="0"/>
                      </a:rPr>
                      <a:t>,</a:t>
                    </a:r>
                    <a:r>
                      <a:rPr lang="el-GR" altLang="zh-CN" i="1" dirty="0" smtClean="0">
                        <a:latin typeface="Times New Roman" panose="02020603050405020304" pitchFamily="18" charset="0"/>
                        <a:cs typeface="Times New Roman" panose="02020603050405020304" pitchFamily="18" charset="0"/>
                      </a:rPr>
                      <a:t>γ</a:t>
                    </a:r>
                    <a:r>
                      <a:rPr lang="en-US" altLang="zh-CN" baseline="-25000" dirty="0" smtClean="0">
                        <a:latin typeface="Times New Roman" panose="02020603050405020304" pitchFamily="18" charset="0"/>
                        <a:cs typeface="Times New Roman" panose="02020603050405020304" pitchFamily="18" charset="0"/>
                      </a:rPr>
                      <a:t>2</a:t>
                    </a:r>
                    <a:endParaRPr lang="zh-CN" altLang="en-US" dirty="0">
                      <a:latin typeface="+mj-lt"/>
                    </a:endParaRPr>
                  </a:p>
                </p:txBody>
              </p:sp>
              <p:cxnSp>
                <p:nvCxnSpPr>
                  <p:cNvPr id="114" name="直接连接符 113"/>
                  <p:cNvCxnSpPr/>
                  <p:nvPr/>
                </p:nvCxnSpPr>
                <p:spPr>
                  <a:xfrm>
                    <a:off x="7096043" y="395511"/>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6240773" y="2077910"/>
                    <a:ext cx="8763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7117073" y="1740428"/>
                    <a:ext cx="0" cy="3438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5931278" y="216027"/>
                    <a:ext cx="266583" cy="369332"/>
                  </a:xfrm>
                  <a:prstGeom prst="rect">
                    <a:avLst/>
                  </a:prstGeom>
                  <a:noFill/>
                </p:spPr>
                <p:txBody>
                  <a:bodyPr wrap="square" rtlCol="0">
                    <a:spAutoFit/>
                  </a:bodyPr>
                  <a:lstStyle/>
                  <a:p>
                    <a:r>
                      <a:rPr lang="en-US" altLang="zh-CN" i="1" dirty="0" smtClean="0">
                        <a:latin typeface="+mj-lt"/>
                      </a:rPr>
                      <a:t>-</a:t>
                    </a:r>
                    <a:endParaRPr lang="zh-CN" altLang="en-US" i="1" dirty="0">
                      <a:latin typeface="+mj-lt"/>
                    </a:endParaRPr>
                  </a:p>
                </p:txBody>
              </p:sp>
              <p:sp>
                <p:nvSpPr>
                  <p:cNvPr id="118" name="文本框 117"/>
                  <p:cNvSpPr txBox="1"/>
                  <p:nvPr/>
                </p:nvSpPr>
                <p:spPr>
                  <a:xfrm>
                    <a:off x="5936766" y="1052715"/>
                    <a:ext cx="266583" cy="369332"/>
                  </a:xfrm>
                  <a:prstGeom prst="rect">
                    <a:avLst/>
                  </a:prstGeom>
                  <a:noFill/>
                </p:spPr>
                <p:txBody>
                  <a:bodyPr wrap="square" rtlCol="0">
                    <a:spAutoFit/>
                  </a:bodyPr>
                  <a:lstStyle/>
                  <a:p>
                    <a:r>
                      <a:rPr lang="en-US" altLang="zh-CN" i="1" dirty="0" smtClean="0">
                        <a:latin typeface="+mj-lt"/>
                      </a:rPr>
                      <a:t>U</a:t>
                    </a:r>
                    <a:endParaRPr lang="zh-CN" altLang="en-US" i="1" dirty="0">
                      <a:latin typeface="+mj-lt"/>
                    </a:endParaRPr>
                  </a:p>
                </p:txBody>
              </p:sp>
              <p:cxnSp>
                <p:nvCxnSpPr>
                  <p:cNvPr id="119" name="直接箭头连接符 118"/>
                  <p:cNvCxnSpPr/>
                  <p:nvPr/>
                </p:nvCxnSpPr>
                <p:spPr>
                  <a:xfrm flipV="1">
                    <a:off x="8787230" y="1010262"/>
                    <a:ext cx="0" cy="74633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0" name="文本框 119"/>
                  <p:cNvSpPr txBox="1"/>
                  <p:nvPr/>
                </p:nvSpPr>
                <p:spPr>
                  <a:xfrm>
                    <a:off x="8954557" y="1640322"/>
                    <a:ext cx="664107" cy="369332"/>
                  </a:xfrm>
                  <a:prstGeom prst="rect">
                    <a:avLst/>
                  </a:prstGeom>
                  <a:noFill/>
                </p:spPr>
                <p:txBody>
                  <a:bodyPr wrap="square" rtlCol="0">
                    <a:spAutoFit/>
                  </a:bodyPr>
                  <a:lstStyle/>
                  <a:p>
                    <a:r>
                      <a:rPr lang="en-US" altLang="zh-CN" i="1" dirty="0" smtClean="0">
                        <a:latin typeface="+mj-lt"/>
                      </a:rPr>
                      <a:t>x=</a:t>
                    </a:r>
                    <a:r>
                      <a:rPr lang="en-US" altLang="zh-CN" dirty="0" smtClean="0">
                        <a:latin typeface="+mj-lt"/>
                      </a:rPr>
                      <a:t>0</a:t>
                    </a:r>
                    <a:endParaRPr lang="zh-CN" altLang="en-US" dirty="0">
                      <a:latin typeface="+mj-lt"/>
                    </a:endParaRPr>
                  </a:p>
                </p:txBody>
              </p:sp>
              <p:sp>
                <p:nvSpPr>
                  <p:cNvPr id="121" name="文本框 120"/>
                  <p:cNvSpPr txBox="1"/>
                  <p:nvPr/>
                </p:nvSpPr>
                <p:spPr>
                  <a:xfrm>
                    <a:off x="8814908" y="838817"/>
                    <a:ext cx="176759" cy="369332"/>
                  </a:xfrm>
                  <a:prstGeom prst="rect">
                    <a:avLst/>
                  </a:prstGeom>
                  <a:noFill/>
                </p:spPr>
                <p:txBody>
                  <a:bodyPr wrap="square" rtlCol="0">
                    <a:spAutoFit/>
                  </a:bodyPr>
                  <a:lstStyle/>
                  <a:p>
                    <a:r>
                      <a:rPr lang="en-US" altLang="zh-CN" i="1" dirty="0" smtClean="0">
                        <a:latin typeface="+mj-lt"/>
                      </a:rPr>
                      <a:t>x</a:t>
                    </a:r>
                    <a:endParaRPr lang="zh-CN" altLang="en-US" dirty="0">
                      <a:latin typeface="+mj-lt"/>
                    </a:endParaRPr>
                  </a:p>
                </p:txBody>
              </p:sp>
              <p:cxnSp>
                <p:nvCxnSpPr>
                  <p:cNvPr id="122" name="直接连接符 121"/>
                  <p:cNvCxnSpPr/>
                  <p:nvPr/>
                </p:nvCxnSpPr>
                <p:spPr>
                  <a:xfrm>
                    <a:off x="6567237" y="1919624"/>
                    <a:ext cx="2081397" cy="0"/>
                  </a:xfrm>
                  <a:prstGeom prst="line">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文本框 122"/>
                  <p:cNvSpPr txBox="1"/>
                  <p:nvPr/>
                </p:nvSpPr>
                <p:spPr>
                  <a:xfrm>
                    <a:off x="7458719" y="1824988"/>
                    <a:ext cx="266583" cy="369332"/>
                  </a:xfrm>
                  <a:prstGeom prst="rect">
                    <a:avLst/>
                  </a:prstGeom>
                  <a:noFill/>
                </p:spPr>
                <p:txBody>
                  <a:bodyPr wrap="square" rtlCol="0">
                    <a:spAutoFit/>
                  </a:bodyPr>
                  <a:lstStyle/>
                  <a:p>
                    <a:r>
                      <a:rPr lang="en-US" altLang="zh-CN" i="1" dirty="0">
                        <a:latin typeface="+mj-lt"/>
                      </a:rPr>
                      <a:t>l</a:t>
                    </a:r>
                    <a:endParaRPr lang="zh-CN" altLang="en-US" i="1" dirty="0">
                      <a:latin typeface="+mj-lt"/>
                    </a:endParaRPr>
                  </a:p>
                </p:txBody>
              </p:sp>
              <p:cxnSp>
                <p:nvCxnSpPr>
                  <p:cNvPr id="124" name="直接连接符 123"/>
                  <p:cNvCxnSpPr/>
                  <p:nvPr/>
                </p:nvCxnSpPr>
                <p:spPr>
                  <a:xfrm>
                    <a:off x="8648634" y="1747078"/>
                    <a:ext cx="2771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39084391"/>
      </p:ext>
    </p:extLst>
  </p:cSld>
  <p:clrMapOvr>
    <a:masterClrMapping/>
  </p:clrMapOvr>
  <mc:AlternateContent xmlns:mc="http://schemas.openxmlformats.org/markup-compatibility/2006" xmlns:p14="http://schemas.microsoft.com/office/powerpoint/2010/main">
    <mc:Choice Requires="p14">
      <p:transition spd="slow" p14:dur="2000" advTm="404"/>
    </mc:Choice>
    <mc:Fallback xmlns="">
      <p:transition spd="slow" advTm="40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3" name="文本框 2">
            <a:extLst>
              <a:ext uri="{FF2B5EF4-FFF2-40B4-BE49-F238E27FC236}">
                <a16:creationId xmlns:a16="http://schemas.microsoft.com/office/drawing/2014/main" id="{2154FFB2-EC9F-4DB9-A2E5-7CFCF915CE45}"/>
              </a:ext>
            </a:extLst>
          </p:cNvPr>
          <p:cNvSpPr txBox="1"/>
          <p:nvPr/>
        </p:nvSpPr>
        <p:spPr>
          <a:xfrm>
            <a:off x="714040" y="1309688"/>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三</a:t>
            </a:r>
            <a:r>
              <a:rPr lang="zh-CN" altLang="en-US" sz="2000" dirty="0" smtClean="0">
                <a:solidFill>
                  <a:srgbClr val="0070C0"/>
                </a:solidFill>
                <a:latin typeface="Arial" panose="020B0604020202020204" pitchFamily="34" charset="0"/>
                <a:ea typeface="微软雅黑" panose="020B0503020204020204" charset="-122"/>
                <a:cs typeface="+mj-cs"/>
              </a:rPr>
              <a:t>）小结</a:t>
            </a:r>
            <a:endParaRPr lang="zh-CN" altLang="en-US" sz="2000" dirty="0">
              <a:solidFill>
                <a:srgbClr val="0070C0"/>
              </a:solidFill>
              <a:latin typeface="Arial" panose="020B0604020202020204" pitchFamily="34" charset="0"/>
              <a:ea typeface="微软雅黑" panose="020B0503020204020204" charset="-122"/>
              <a:cs typeface="+mj-cs"/>
            </a:endParaRPr>
          </a:p>
        </p:txBody>
      </p:sp>
      <mc:AlternateContent xmlns:mc="http://schemas.openxmlformats.org/markup-compatibility/2006" xmlns:a14="http://schemas.microsoft.com/office/drawing/2010/main">
        <mc:Choice Requires="a14">
          <p:sp>
            <p:nvSpPr>
              <p:cNvPr id="8" name="Rectangle 2"/>
              <p:cNvSpPr>
                <a:spLocks noChangeArrowheads="1"/>
              </p:cNvSpPr>
              <p:nvPr/>
            </p:nvSpPr>
            <p:spPr bwMode="auto">
              <a:xfrm>
                <a:off x="940384" y="1412367"/>
                <a:ext cx="7639050" cy="229011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indent="0">
                  <a:lnSpc>
                    <a:spcPct val="125000"/>
                  </a:lnSpc>
                </a:pP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电准静态场（</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EQS</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）和磁准静态场</a:t>
                </a:r>
                <a:r>
                  <a:rPr lang="zh-CN" altLang="en-US" sz="1600" dirty="0">
                    <a:latin typeface="+mj-lt"/>
                    <a:ea typeface="宋体" panose="02010600030101010101" pitchFamily="2" charset="-122"/>
                    <a:cs typeface="Calibri" panose="020F0502020204030204" pitchFamily="34" charset="0"/>
                  </a:rPr>
                  <a:t>（</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MQS</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）的定义</a:t>
                </a:r>
                <a:r>
                  <a:rPr lang="zh-CN" altLang="en-US" sz="1600" dirty="0" smtClean="0">
                    <a:latin typeface="+mj-lt"/>
                    <a:ea typeface="宋体" panose="02010600030101010101" pitchFamily="2" charset="-122"/>
                    <a:cs typeface="Calibri" panose="020F0502020204030204" pitchFamily="34" charset="0"/>
                  </a:rPr>
                  <a:t>和基本方程组</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   </a:t>
                </a:r>
                <a:r>
                  <a:rPr lang="zh-CN" altLang="en-US" sz="1600" dirty="0" smtClean="0">
                    <a:solidFill>
                      <a:srgbClr val="000000"/>
                    </a:solidFill>
                    <a:latin typeface="Times New Roman"/>
                    <a:ea typeface="宋体" panose="02010600030101010101" pitchFamily="2" charset="-122"/>
                    <a:cs typeface="Calibri" panose="020F0502020204030204" pitchFamily="34" charset="0"/>
                  </a:rPr>
                  <a:t> </a:t>
                </a:r>
                <a:endParaRPr lang="en-US" altLang="zh-CN" sz="1600" dirty="0" smtClean="0">
                  <a:solidFill>
                    <a:srgbClr val="000000"/>
                  </a:solidFill>
                  <a:latin typeface="Times New Roman"/>
                  <a:ea typeface="宋体" panose="02010600030101010101" pitchFamily="2" charset="-122"/>
                  <a:cs typeface="Calibri" panose="020F0502020204030204" pitchFamily="34" charset="0"/>
                </a:endParaRPr>
              </a:p>
              <a:p>
                <a:pPr>
                  <a:lnSpc>
                    <a:spcPct val="125000"/>
                  </a:lnSpc>
                </a:pPr>
                <a:r>
                  <a:rPr lang="zh-CN" altLang="en-US" sz="1600" dirty="0" smtClean="0">
                    <a:solidFill>
                      <a:srgbClr val="000000"/>
                    </a:solidFill>
                    <a:latin typeface="Times New Roman"/>
                    <a:ea typeface="宋体" panose="02010600030101010101" pitchFamily="2" charset="-122"/>
                    <a:cs typeface="Calibri" panose="020F0502020204030204" pitchFamily="34" charset="0"/>
                  </a:rPr>
                  <a:t>   对于</a:t>
                </a:r>
                <a:r>
                  <a:rPr lang="zh-CN" altLang="en-US" sz="1600" dirty="0">
                    <a:solidFill>
                      <a:srgbClr val="000000"/>
                    </a:solidFill>
                    <a:latin typeface="Times New Roman"/>
                    <a:ea typeface="宋体" panose="02010600030101010101" pitchFamily="2" charset="-122"/>
                    <a:cs typeface="Calibri" panose="020F0502020204030204" pitchFamily="34" charset="0"/>
                  </a:rPr>
                  <a:t>时变电磁场，忽略电磁感应项</a:t>
                </a:r>
                <a14:m>
                  <m:oMath xmlns:m="http://schemas.openxmlformats.org/officeDocument/2006/math">
                    <m:f>
                      <m:fPr>
                        <m:ctrlP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ctrlPr>
                      </m:fPr>
                      <m:num>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b="1" i="1">
                            <a:solidFill>
                              <a:srgbClr val="000000"/>
                            </a:solidFill>
                            <a:latin typeface="Cambria Math" panose="02040503050406030204" pitchFamily="18" charset="0"/>
                            <a:ea typeface="宋体" panose="02010600030101010101" pitchFamily="2" charset="-122"/>
                            <a:cs typeface="Calibri" panose="020F0502020204030204" pitchFamily="34" charset="0"/>
                          </a:rPr>
                          <m:t>𝑩</m:t>
                        </m:r>
                      </m:num>
                      <m:den>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t>𝑡</m:t>
                        </m:r>
                      </m:den>
                    </m:f>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时</m:t>
                    </m:r>
                  </m:oMath>
                </a14:m>
                <a:r>
                  <a:rPr lang="zh-CN" altLang="en-US" sz="1600" dirty="0"/>
                  <a:t>，</a:t>
                </a:r>
                <a:r>
                  <a:rPr lang="zh-CN" altLang="en-US" sz="1600" dirty="0">
                    <a:latin typeface="宋体" panose="02010600030101010101" pitchFamily="2" charset="-122"/>
                    <a:ea typeface="宋体" panose="02010600030101010101" pitchFamily="2" charset="-122"/>
                  </a:rPr>
                  <a:t>感应电场远小于库仑电场，此时电场呈现无旋性，称这样的电磁场为电准静态场。例如：低频交流情况下平板电容器中的</a:t>
                </a:r>
                <a:r>
                  <a:rPr lang="zh-CN" altLang="en-US" sz="1600" dirty="0" smtClean="0">
                    <a:latin typeface="宋体" panose="02010600030101010101" pitchFamily="2" charset="-122"/>
                    <a:ea typeface="宋体" panose="02010600030101010101" pitchFamily="2" charset="-122"/>
                  </a:rPr>
                  <a:t>电磁场</a:t>
                </a:r>
                <a:r>
                  <a:rPr lang="zh-CN" altLang="en-US" sz="1600" dirty="0">
                    <a:latin typeface="宋体" panose="02010600030101010101" pitchFamily="2" charset="-122"/>
                    <a:ea typeface="宋体" panose="02010600030101010101" pitchFamily="2" charset="-122"/>
                  </a:rPr>
                  <a:t>；</a:t>
                </a:r>
                <a:r>
                  <a:rPr lang="zh-CN" altLang="en-US" sz="1600" dirty="0" smtClean="0">
                    <a:latin typeface="宋体" panose="02010600030101010101" pitchFamily="2" charset="-122"/>
                    <a:ea typeface="宋体" panose="02010600030101010101" pitchFamily="2" charset="-122"/>
                  </a:rPr>
                  <a:t>对于</a:t>
                </a:r>
                <a:r>
                  <a:rPr lang="zh-CN" altLang="en-US" sz="1600" dirty="0">
                    <a:latin typeface="宋体" panose="02010600030101010101" pitchFamily="2" charset="-122"/>
                    <a:ea typeface="宋体" panose="02010600030101010101" pitchFamily="2" charset="-122"/>
                  </a:rPr>
                  <a:t>时变电磁场，忽略位移电流</a:t>
                </a:r>
                <a14:m>
                  <m:oMath xmlns:m="http://schemas.openxmlformats.org/officeDocument/2006/math">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密度项</m:t>
                    </m:r>
                    <m:f>
                      <m:fPr>
                        <m:ctrlP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ctrlPr>
                      </m:fPr>
                      <m:num>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b="1" i="1">
                            <a:solidFill>
                              <a:srgbClr val="000000"/>
                            </a:solidFill>
                            <a:latin typeface="Cambria Math" panose="02040503050406030204" pitchFamily="18" charset="0"/>
                            <a:ea typeface="宋体" panose="02010600030101010101" pitchFamily="2" charset="-122"/>
                            <a:cs typeface="Calibri" panose="020F0502020204030204" pitchFamily="34" charset="0"/>
                          </a:rPr>
                          <m:t>𝑫</m:t>
                        </m:r>
                      </m:num>
                      <m:den>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t>𝑡</m:t>
                        </m:r>
                      </m:den>
                    </m:f>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时</m:t>
                    </m:r>
                  </m:oMath>
                </a14:m>
                <a:r>
                  <a:rPr lang="zh-CN" altLang="en-US" sz="1600" dirty="0">
                    <a:latin typeface="宋体" panose="02010600030101010101" pitchFamily="2" charset="-122"/>
                    <a:ea typeface="宋体" panose="02010600030101010101" pitchFamily="2" charset="-122"/>
                  </a:rPr>
                  <a:t>，磁场可按恒定磁场处理，这样的电磁场称为磁准静态场。例如：低频交流线圈中的磁场。</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p:txBody>
          </p:sp>
        </mc:Choice>
        <mc:Fallback xmlns="">
          <p:sp>
            <p:nvSpPr>
              <p:cNvPr id="8" name="Rectangle 2"/>
              <p:cNvSpPr>
                <a:spLocks noRot="1" noChangeAspect="1" noMove="1" noResize="1" noEditPoints="1" noAdjustHandles="1" noChangeArrowheads="1" noChangeShapeType="1" noTextEdit="1"/>
              </p:cNvSpPr>
              <p:nvPr/>
            </p:nvSpPr>
            <p:spPr bwMode="auto">
              <a:xfrm>
                <a:off x="940384" y="1412367"/>
                <a:ext cx="7639050" cy="2290114"/>
              </a:xfrm>
              <a:prstGeom prst="rect">
                <a:avLst/>
              </a:prstGeom>
              <a:blipFill rotWithShape="0">
                <a:blip r:embed="rId3"/>
                <a:stretch>
                  <a:fillRect l="-399" b="-16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7" name="对象 6"/>
          <p:cNvGraphicFramePr>
            <a:graphicFrameLocks noChangeAspect="1"/>
          </p:cNvGraphicFramePr>
          <p:nvPr>
            <p:extLst>
              <p:ext uri="{D42A27DB-BD31-4B8C-83A1-F6EECF244321}">
                <p14:modId xmlns:p14="http://schemas.microsoft.com/office/powerpoint/2010/main" val="3881380290"/>
              </p:ext>
            </p:extLst>
          </p:nvPr>
        </p:nvGraphicFramePr>
        <p:xfrm>
          <a:off x="1889125" y="4198938"/>
          <a:ext cx="1951038" cy="1538287"/>
        </p:xfrm>
        <a:graphic>
          <a:graphicData uri="http://schemas.openxmlformats.org/presentationml/2006/ole">
            <mc:AlternateContent xmlns:mc="http://schemas.openxmlformats.org/markup-compatibility/2006">
              <mc:Choice xmlns:v="urn:schemas-microsoft-com:vml" Requires="v">
                <p:oleObj spid="_x0000_s65582" name="AxMath" r:id="rId4" imgW="1206720" imgH="940320" progId="Equation.AxMath">
                  <p:embed/>
                </p:oleObj>
              </mc:Choice>
              <mc:Fallback>
                <p:oleObj name="AxMath" r:id="rId4" imgW="1206720" imgH="940320" progId="Equation.AxMath">
                  <p:embed/>
                  <p:pic>
                    <p:nvPicPr>
                      <p:cNvPr id="0" name="Object 6"/>
                      <p:cNvPicPr>
                        <a:picLocks noChangeAspect="1" noChangeArrowheads="1"/>
                      </p:cNvPicPr>
                      <p:nvPr/>
                    </p:nvPicPr>
                    <p:blipFill>
                      <a:blip r:embed="rId5"/>
                      <a:srcRect/>
                      <a:stretch>
                        <a:fillRect/>
                      </a:stretch>
                    </p:blipFill>
                    <p:spPr bwMode="auto">
                      <a:xfrm>
                        <a:off x="1889125" y="4198938"/>
                        <a:ext cx="1951038" cy="1538287"/>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99933196"/>
              </p:ext>
            </p:extLst>
          </p:nvPr>
        </p:nvGraphicFramePr>
        <p:xfrm>
          <a:off x="5148263" y="4197350"/>
          <a:ext cx="1720850" cy="1608138"/>
        </p:xfrm>
        <a:graphic>
          <a:graphicData uri="http://schemas.openxmlformats.org/presentationml/2006/ole">
            <mc:AlternateContent xmlns:mc="http://schemas.openxmlformats.org/markup-compatibility/2006">
              <mc:Choice xmlns:v="urn:schemas-microsoft-com:vml" Requires="v">
                <p:oleObj spid="_x0000_s65583" name="AxMath" r:id="rId6" imgW="1018800" imgH="940320" progId="Equation.AxMath">
                  <p:embed/>
                </p:oleObj>
              </mc:Choice>
              <mc:Fallback>
                <p:oleObj name="AxMath" r:id="rId6" imgW="1018800" imgH="940320" progId="Equation.AxMath">
                  <p:embed/>
                  <p:pic>
                    <p:nvPicPr>
                      <p:cNvPr id="0" name="Object 8"/>
                      <p:cNvPicPr>
                        <a:picLocks noChangeAspect="1" noChangeArrowheads="1"/>
                      </p:cNvPicPr>
                      <p:nvPr/>
                    </p:nvPicPr>
                    <p:blipFill>
                      <a:blip r:embed="rId7"/>
                      <a:srcRect/>
                      <a:stretch>
                        <a:fillRect/>
                      </a:stretch>
                    </p:blipFill>
                    <p:spPr bwMode="auto">
                      <a:xfrm>
                        <a:off x="5148263" y="4197350"/>
                        <a:ext cx="1720850" cy="160813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矩形 11"/>
              <p:cNvSpPr/>
              <p:nvPr/>
            </p:nvSpPr>
            <p:spPr>
              <a:xfrm>
                <a:off x="1295499" y="3752095"/>
                <a:ext cx="3464410" cy="454355"/>
              </a:xfrm>
              <a:prstGeom prst="rect">
                <a:avLst/>
              </a:prstGeom>
            </p:spPr>
            <p:txBody>
              <a:bodyPr wrap="none">
                <a:spAutoFit/>
              </a:bodyPr>
              <a:lstStyle/>
              <a:p>
                <a:r>
                  <a:rPr lang="zh-CN" altLang="en-US" sz="1600" dirty="0">
                    <a:solidFill>
                      <a:srgbClr val="000000"/>
                    </a:solidFill>
                    <a:latin typeface="Times New Roman"/>
                    <a:ea typeface="宋体" panose="02010600030101010101" pitchFamily="2" charset="-122"/>
                    <a:cs typeface="Calibri" panose="020F0502020204030204" pitchFamily="34" charset="0"/>
                  </a:rPr>
                  <a:t>电准静态</a:t>
                </a:r>
                <a:r>
                  <a:rPr lang="zh-CN" altLang="en-US" sz="1600" dirty="0" smtClean="0">
                    <a:solidFill>
                      <a:srgbClr val="000000"/>
                    </a:solidFill>
                    <a:latin typeface="Times New Roman"/>
                    <a:ea typeface="宋体" panose="02010600030101010101" pitchFamily="2" charset="-122"/>
                    <a:cs typeface="Calibri" panose="020F0502020204030204" pitchFamily="34" charset="0"/>
                  </a:rPr>
                  <a:t>场的基本方程组（忽略</a:t>
                </a:r>
                <a14:m>
                  <m:oMath xmlns:m="http://schemas.openxmlformats.org/officeDocument/2006/math">
                    <m:f>
                      <m:fPr>
                        <m:ctrlP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ctrlPr>
                      </m:fPr>
                      <m:num>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b="1" i="1">
                            <a:solidFill>
                              <a:srgbClr val="000000"/>
                            </a:solidFill>
                            <a:latin typeface="Cambria Math" panose="02040503050406030204" pitchFamily="18" charset="0"/>
                            <a:ea typeface="宋体" panose="02010600030101010101" pitchFamily="2" charset="-122"/>
                            <a:cs typeface="Calibri" panose="020F0502020204030204" pitchFamily="34" charset="0"/>
                          </a:rPr>
                          <m:t>𝑩</m:t>
                        </m:r>
                      </m:num>
                      <m:den>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t>𝑡</m:t>
                        </m:r>
                      </m:den>
                    </m:f>
                  </m:oMath>
                </a14:m>
                <a:r>
                  <a:rPr lang="zh-CN" altLang="en-US" sz="1600" dirty="0" smtClean="0">
                    <a:solidFill>
                      <a:srgbClr val="000000"/>
                    </a:solidFill>
                    <a:latin typeface="Times New Roman"/>
                    <a:ea typeface="宋体" panose="02010600030101010101" pitchFamily="2" charset="-122"/>
                    <a:cs typeface="Calibri" panose="020F0502020204030204" pitchFamily="34" charset="0"/>
                  </a:rPr>
                  <a:t>）</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295499" y="3752095"/>
                <a:ext cx="3464410" cy="454355"/>
              </a:xfrm>
              <a:prstGeom prst="rect">
                <a:avLst/>
              </a:prstGeom>
              <a:blipFill rotWithShape="0">
                <a:blip r:embed="rId8"/>
                <a:stretch>
                  <a:fillRect l="-1056" b="-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639223" y="3738432"/>
                <a:ext cx="3467616" cy="454355"/>
              </a:xfrm>
              <a:prstGeom prst="rect">
                <a:avLst/>
              </a:prstGeom>
            </p:spPr>
            <p:txBody>
              <a:bodyPr wrap="none">
                <a:spAutoFit/>
              </a:bodyPr>
              <a:lstStyle/>
              <a:p>
                <a:r>
                  <a:rPr lang="zh-CN" altLang="en-US" sz="1600" dirty="0" smtClean="0">
                    <a:solidFill>
                      <a:srgbClr val="000000"/>
                    </a:solidFill>
                    <a:latin typeface="Times New Roman"/>
                    <a:ea typeface="宋体" panose="02010600030101010101" pitchFamily="2" charset="-122"/>
                    <a:cs typeface="Calibri" panose="020F0502020204030204" pitchFamily="34" charset="0"/>
                  </a:rPr>
                  <a:t>磁准</a:t>
                </a:r>
                <a:r>
                  <a:rPr lang="zh-CN" altLang="en-US" sz="1600" dirty="0">
                    <a:solidFill>
                      <a:srgbClr val="000000"/>
                    </a:solidFill>
                    <a:latin typeface="Times New Roman"/>
                    <a:ea typeface="宋体" panose="02010600030101010101" pitchFamily="2" charset="-122"/>
                    <a:cs typeface="Calibri" panose="020F0502020204030204" pitchFamily="34" charset="0"/>
                  </a:rPr>
                  <a:t>静态</a:t>
                </a:r>
                <a:r>
                  <a:rPr lang="zh-CN" altLang="en-US" sz="1600" dirty="0" smtClean="0">
                    <a:solidFill>
                      <a:srgbClr val="000000"/>
                    </a:solidFill>
                    <a:latin typeface="Times New Roman"/>
                    <a:ea typeface="宋体" panose="02010600030101010101" pitchFamily="2" charset="-122"/>
                    <a:cs typeface="Calibri" panose="020F0502020204030204" pitchFamily="34" charset="0"/>
                  </a:rPr>
                  <a:t>场的基本方程组（忽略</a:t>
                </a:r>
                <a14:m>
                  <m:oMath xmlns:m="http://schemas.openxmlformats.org/officeDocument/2006/math">
                    <m:f>
                      <m:fPr>
                        <m:ctrlP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ctrlPr>
                      </m:fPr>
                      <m:num>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b="1" i="1">
                            <a:solidFill>
                              <a:srgbClr val="000000"/>
                            </a:solidFill>
                            <a:latin typeface="Cambria Math" panose="02040503050406030204" pitchFamily="18" charset="0"/>
                            <a:ea typeface="宋体" panose="02010600030101010101" pitchFamily="2" charset="-122"/>
                            <a:cs typeface="Calibri" panose="020F0502020204030204" pitchFamily="34" charset="0"/>
                          </a:rPr>
                          <m:t>𝑫</m:t>
                        </m:r>
                      </m:num>
                      <m:den>
                        <m:r>
                          <a:rPr lang="zh-CN" altLang="en-US" sz="1600" i="1">
                            <a:solidFill>
                              <a:srgbClr val="000000"/>
                            </a:solidFill>
                            <a:latin typeface="Cambria Math" panose="02040503050406030204" pitchFamily="18" charset="0"/>
                            <a:ea typeface="宋体" panose="02010600030101010101" pitchFamily="2" charset="-122"/>
                            <a:cs typeface="Calibri" panose="020F0502020204030204" pitchFamily="34" charset="0"/>
                          </a:rPr>
                          <m:t>𝜕</m:t>
                        </m:r>
                        <m:r>
                          <a:rPr lang="en-US" altLang="zh-CN" sz="1600" i="1">
                            <a:solidFill>
                              <a:srgbClr val="000000"/>
                            </a:solidFill>
                            <a:latin typeface="Cambria Math" panose="02040503050406030204" pitchFamily="18" charset="0"/>
                            <a:ea typeface="宋体" panose="02010600030101010101" pitchFamily="2" charset="-122"/>
                            <a:cs typeface="Calibri" panose="020F0502020204030204" pitchFamily="34" charset="0"/>
                          </a:rPr>
                          <m:t>𝑡</m:t>
                        </m:r>
                      </m:den>
                    </m:f>
                  </m:oMath>
                </a14:m>
                <a:r>
                  <a:rPr lang="zh-CN" altLang="en-US" sz="1600" dirty="0" smtClean="0">
                    <a:solidFill>
                      <a:srgbClr val="000000"/>
                    </a:solidFill>
                    <a:latin typeface="Times New Roman"/>
                    <a:ea typeface="宋体" panose="02010600030101010101" pitchFamily="2" charset="-122"/>
                    <a:cs typeface="Calibri" panose="020F0502020204030204" pitchFamily="34" charset="0"/>
                  </a:rPr>
                  <a:t>）</a:t>
                </a:r>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4639223" y="3738432"/>
                <a:ext cx="3467616" cy="454355"/>
              </a:xfrm>
              <a:prstGeom prst="rect">
                <a:avLst/>
              </a:prstGeom>
              <a:blipFill rotWithShape="0">
                <a:blip r:embed="rId9"/>
                <a:stretch>
                  <a:fillRect l="-879" b="-1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8805639"/>
      </p:ext>
    </p:extLst>
  </p:cSld>
  <p:clrMapOvr>
    <a:masterClrMapping/>
  </p:clrMapOvr>
  <mc:AlternateContent xmlns:mc="http://schemas.openxmlformats.org/markup-compatibility/2006" xmlns:p14="http://schemas.microsoft.com/office/powerpoint/2010/main">
    <mc:Choice Requires="p14">
      <p:transition spd="slow" p14:dur="2000" advTm="20"/>
    </mc:Choice>
    <mc:Fallback xmlns="">
      <p:transition spd="slow" advTm="2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548940" y="1190566"/>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三</a:t>
            </a:r>
            <a:r>
              <a:rPr lang="zh-CN" altLang="en-US" sz="2000" dirty="0" smtClean="0">
                <a:solidFill>
                  <a:srgbClr val="0070C0"/>
                </a:solidFill>
                <a:latin typeface="Arial" panose="020B0604020202020204" pitchFamily="34" charset="0"/>
                <a:ea typeface="微软雅黑" panose="020B0503020204020204" charset="-122"/>
                <a:cs typeface="+mj-cs"/>
              </a:rPr>
              <a:t>）小结</a:t>
            </a:r>
            <a:endParaRPr lang="zh-CN" altLang="en-US" sz="2000" dirty="0">
              <a:solidFill>
                <a:srgbClr val="0070C0"/>
              </a:solidFill>
              <a:latin typeface="Arial" panose="020B0604020202020204" pitchFamily="34" charset="0"/>
              <a:ea typeface="微软雅黑" panose="020B0503020204020204" charset="-122"/>
              <a:cs typeface="+mj-cs"/>
            </a:endParaRPr>
          </a:p>
        </p:txBody>
      </p:sp>
      <p:sp>
        <p:nvSpPr>
          <p:cNvPr id="7" name="矩形 6"/>
          <p:cNvSpPr/>
          <p:nvPr/>
        </p:nvSpPr>
        <p:spPr>
          <a:xfrm>
            <a:off x="768962" y="1747217"/>
            <a:ext cx="8328360" cy="461665"/>
          </a:xfrm>
          <a:prstGeom prst="rect">
            <a:avLst/>
          </a:prstGeom>
        </p:spPr>
        <p:txBody>
          <a:bodyPr wrap="square">
            <a:spAutoFit/>
          </a:bodyPr>
          <a:lstStyle/>
          <a:p>
            <a:pPr indent="457200">
              <a:lnSpc>
                <a:spcPct val="150000"/>
              </a:lnSpc>
            </a:pPr>
            <a:r>
              <a:rPr lang="zh-CN" altLang="en-US" sz="1600" dirty="0" smtClean="0">
                <a:latin typeface="+mj-lt"/>
                <a:ea typeface="宋体" panose="02010600030101010101" pitchFamily="2" charset="-122"/>
              </a:rPr>
              <a:t>对于双层有损介质平板电容器，弛豫时间为</a:t>
            </a:r>
            <a:endParaRPr lang="zh-CN" altLang="en-US" sz="1600" dirty="0">
              <a:latin typeface="+mj-lt"/>
              <a:ea typeface="宋体" panose="02010600030101010101" pitchFamily="2" charset="-122"/>
            </a:endParaRPr>
          </a:p>
        </p:txBody>
      </p:sp>
      <p:sp>
        <p:nvSpPr>
          <p:cNvPr id="8" name="矩形 7"/>
          <p:cNvSpPr/>
          <p:nvPr/>
        </p:nvSpPr>
        <p:spPr>
          <a:xfrm>
            <a:off x="1113617" y="3192520"/>
            <a:ext cx="7230420" cy="1569660"/>
          </a:xfrm>
          <a:prstGeom prst="rect">
            <a:avLst/>
          </a:prstGeom>
        </p:spPr>
        <p:txBody>
          <a:bodyPr wrap="square">
            <a:spAutoFit/>
          </a:bodyPr>
          <a:lstStyle/>
          <a:p>
            <a:pPr indent="457200">
              <a:lnSpc>
                <a:spcPct val="150000"/>
              </a:lnSpc>
            </a:pPr>
            <a:r>
              <a:rPr lang="zh-CN" altLang="en-US" sz="1600" dirty="0" smtClean="0">
                <a:latin typeface="+mj-lt"/>
                <a:ea typeface="宋体" panose="02010600030101010101" pitchFamily="2" charset="-122"/>
              </a:rPr>
              <a:t>当板上电荷或电压发生突变的瞬时，两种有损介质中的电压按电容分配；当进入直流稳态后，电压按电阻分配。在低频或工频交流电压作用下，多层有损介质中的电场稳态值应按静电场分析；在直流电压作用下，电场稳态值应按恒定电场分析。</a:t>
            </a:r>
            <a:endParaRPr lang="zh-CN" altLang="en-US" sz="1600" dirty="0">
              <a:latin typeface="+mj-lt"/>
              <a:ea typeface="宋体" panose="02010600030101010101"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198114004"/>
              </p:ext>
            </p:extLst>
          </p:nvPr>
        </p:nvGraphicFramePr>
        <p:xfrm>
          <a:off x="4134745" y="2358194"/>
          <a:ext cx="1188164" cy="612689"/>
        </p:xfrm>
        <a:graphic>
          <a:graphicData uri="http://schemas.openxmlformats.org/presentationml/2006/ole">
            <mc:AlternateContent xmlns:mc="http://schemas.openxmlformats.org/markup-compatibility/2006">
              <mc:Choice xmlns:v="urn:schemas-microsoft-com:vml" Requires="v">
                <p:oleObj spid="_x0000_s69650" name="Equation" r:id="rId4" imgW="838080" imgH="431640" progId="Equation.DSMT4">
                  <p:embed/>
                </p:oleObj>
              </mc:Choice>
              <mc:Fallback>
                <p:oleObj name="Equation" r:id="rId4" imgW="838080" imgH="431640" progId="Equation.DSMT4">
                  <p:embed/>
                  <p:pic>
                    <p:nvPicPr>
                      <p:cNvPr id="0" name=""/>
                      <p:cNvPicPr/>
                      <p:nvPr/>
                    </p:nvPicPr>
                    <p:blipFill>
                      <a:blip r:embed="rId5"/>
                      <a:stretch>
                        <a:fillRect/>
                      </a:stretch>
                    </p:blipFill>
                    <p:spPr>
                      <a:xfrm>
                        <a:off x="4134745" y="2358194"/>
                        <a:ext cx="1188164" cy="612689"/>
                      </a:xfrm>
                      <a:prstGeom prst="rect">
                        <a:avLst/>
                      </a:prstGeom>
                    </p:spPr>
                  </p:pic>
                </p:oleObj>
              </mc:Fallback>
            </mc:AlternateContent>
          </a:graphicData>
        </a:graphic>
      </p:graphicFrame>
    </p:spTree>
    <p:extLst>
      <p:ext uri="{BB962C8B-B14F-4D97-AF65-F5344CB8AC3E}">
        <p14:creationId xmlns:p14="http://schemas.microsoft.com/office/powerpoint/2010/main" val="103410988"/>
      </p:ext>
    </p:extLst>
  </p:cSld>
  <p:clrMapOvr>
    <a:masterClrMapping/>
  </p:clrMapOvr>
  <mc:AlternateContent xmlns:mc="http://schemas.openxmlformats.org/markup-compatibility/2006" xmlns:p14="http://schemas.microsoft.com/office/powerpoint/2010/main">
    <mc:Choice Requires="p14">
      <p:transition spd="slow" p14:dur="2000" advTm="17"/>
    </mc:Choice>
    <mc:Fallback xmlns="">
      <p:transition spd="slow" advTm="1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二、涡流及其损耗</a:t>
            </a:r>
          </a:p>
        </p:txBody>
      </p:sp>
      <p:sp>
        <p:nvSpPr>
          <p:cNvPr id="4" name="文本框 3">
            <a:extLst>
              <a:ext uri="{FF2B5EF4-FFF2-40B4-BE49-F238E27FC236}">
                <a16:creationId xmlns:a16="http://schemas.microsoft.com/office/drawing/2014/main" id="{F75FB7F1-7F3F-40BC-BC07-BC5A572A635A}"/>
              </a:ext>
            </a:extLst>
          </p:cNvPr>
          <p:cNvSpPr txBox="1"/>
          <p:nvPr/>
        </p:nvSpPr>
        <p:spPr>
          <a:xfrm>
            <a:off x="593888" y="1099144"/>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93889" y="1491623"/>
            <a:ext cx="7956223" cy="830997"/>
          </a:xfrm>
          <a:prstGeom prst="rect">
            <a:avLst/>
          </a:prstGeom>
          <a:noFill/>
        </p:spPr>
        <p:txBody>
          <a:bodyPr wrap="square" rtlCol="0">
            <a:spAutoFit/>
          </a:bodyPr>
          <a:lstStyle/>
          <a:p>
            <a:pPr indent="457200">
              <a:lnSpc>
                <a:spcPct val="150000"/>
              </a:lnSpc>
            </a:pP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透彻了解涡流的概念及其产生的原因</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 ；</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 </a:t>
            </a:r>
            <a:endPar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indent="457200">
              <a:lnSpc>
                <a:spcPct val="150000"/>
              </a:lnSpc>
            </a:pPr>
            <a:r>
              <a:rPr lang="en-US" altLang="zh-CN" sz="1600" dirty="0" smtClean="0">
                <a:latin typeface="宋体" panose="02010600030101010101" pitchFamily="2" charset="-122"/>
                <a:ea typeface="宋体" panose="02010600030101010101" pitchFamily="2" charset="-122"/>
              </a:rPr>
              <a:t>2.</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了解涡流产生的热效应和去磁效应</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593888" y="2339970"/>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93888" y="2894264"/>
                <a:ext cx="7956224" cy="3713902"/>
              </a:xfrm>
              <a:prstGeom prst="rect">
                <a:avLst/>
              </a:prstGeom>
              <a:noFill/>
            </p:spPr>
            <p:txBody>
              <a:bodyPr wrap="square" rtlCol="0">
                <a:spAutoFit/>
              </a:bodyPr>
              <a:lstStyle/>
              <a:p>
                <a:pPr lvl="0" indent="457200">
                  <a:lnSpc>
                    <a:spcPct val="150000"/>
                  </a:lnSpc>
                  <a:spcAft>
                    <a:spcPts val="0"/>
                  </a:spcAft>
                </a:pPr>
                <a:r>
                  <a:rPr lang="zh-CN" altLang="en-US" sz="1600" b="1" kern="100" dirty="0" smtClean="0">
                    <a:cs typeface="Times New Roman" panose="02020603050405020304" pitchFamily="18" charset="0"/>
                  </a:rPr>
                  <a:t>例</a:t>
                </a:r>
                <a:r>
                  <a:rPr lang="en-US" altLang="zh-CN" sz="1600" b="1" kern="100" dirty="0" smtClean="0">
                    <a:cs typeface="Times New Roman" panose="02020603050405020304" pitchFamily="18" charset="0"/>
                  </a:rPr>
                  <a:t>2</a:t>
                </a:r>
                <a:r>
                  <a:rPr lang="zh-CN" altLang="en-US" sz="1600" b="1" kern="100" dirty="0">
                    <a:cs typeface="Times New Roman" panose="02020603050405020304" pitchFamily="18" charset="0"/>
                  </a:rPr>
                  <a:t> </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铁心</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截面为正方形的</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50Hz</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电源变压器，若用一块整硅钢做成会因集肤效应产生涡流损耗使变压器发热。通常用硅钢片叠成，如图所示。假设磁通在铁心截面上是均匀分布的，证明采用硅钢片后</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钢片厚度仍远大于透入深度</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，铁心的涡流损耗只有原来</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box>
                      <m:boxPr>
                        <m:ctrlPr>
                          <a:rPr lang="zh-CN" altLang="en-US" sz="1600" i="1" kern="100" smtClean="0">
                            <a:latin typeface="Cambria Math" panose="02040503050406030204" pitchFamily="18" charset="0"/>
                            <a:ea typeface="宋体" panose="02010600030101010101" pitchFamily="2" charset="-122"/>
                            <a:cs typeface="Times New Roman" panose="02020603050405020304" pitchFamily="18" charset="0"/>
                          </a:rPr>
                        </m:ctrlPr>
                      </m:boxPr>
                      <m:e>
                        <m:argPr>
                          <m:argSz m:val="-1"/>
                        </m:argPr>
                        <m:f>
                          <m:fPr>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2</m:t>
                            </m:r>
                          </m:num>
                          <m:den>
                            <m:sSup>
                              <m:sSupPr>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𝑁</m:t>
                                </m:r>
                              </m:e>
                              <m:sup>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t>1</m:t>
                            </m:r>
                          </m:den>
                        </m:f>
                      </m:e>
                    </m:box>
                  </m:oMath>
                </a14:m>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是钢片数</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lvl="0">
                  <a:spcAft>
                    <a:spcPts val="0"/>
                  </a:spcAft>
                </a:pPr>
                <a:r>
                  <a:rPr lang="zh-CN" altLang="en-US" sz="1600" kern="100" dirty="0" smtClean="0">
                    <a:solidFill>
                      <a:srgbClr val="000000"/>
                    </a:solidFill>
                    <a:latin typeface="黑体"/>
                    <a:cs typeface="Times New Roman" panose="02020603050405020304" pitchFamily="18" charset="0"/>
                  </a:rPr>
                  <a:t>证明</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定性分析</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spcAft>
                    <a:spcPts val="0"/>
                  </a:spcAft>
                </a:pP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当穿过导体中的磁通随时间变化时，会在导体内产生涡电流，这会带来损耗，产生热。因此铁芯通常使用</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彼此绝缘的硅钢片叠成</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，这样做可以</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使涡流在狭长形的回路</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中通过</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较小的截面，以达到减小涡流损耗的作用</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xmlns="" xmlns:a14="http://schemas.microsoft.com/office/drawing/2010/main" id="{43C9B2C0-4C51-40BC-BA26-D89CC73F434F}"/>
                  </a:ext>
                </a:extLst>
              </p:cNvPr>
              <p:cNvSpPr txBox="1">
                <a:spLocks noRot="1" noChangeAspect="1" noMove="1" noResize="1" noEditPoints="1" noAdjustHandles="1" noChangeArrowheads="1" noChangeShapeType="1" noTextEdit="1"/>
              </p:cNvSpPr>
              <p:nvPr/>
            </p:nvSpPr>
            <p:spPr>
              <a:xfrm>
                <a:off x="593888" y="2894264"/>
                <a:ext cx="7956224" cy="3713902"/>
              </a:xfrm>
              <a:prstGeom prst="rect">
                <a:avLst/>
              </a:prstGeom>
              <a:blipFill rotWithShape="0">
                <a:blip r:embed="rId3"/>
                <a:stretch>
                  <a:fillRect l="-383"/>
                </a:stretch>
              </a:blipFill>
            </p:spPr>
            <p:txBody>
              <a:bodyPr/>
              <a:lstStyle/>
              <a:p>
                <a:r>
                  <a:rPr lang="zh-CN" altLang="en-US">
                    <a:noFill/>
                  </a:rPr>
                  <a:t> </a:t>
                </a:r>
              </a:p>
            </p:txBody>
          </p:sp>
        </mc:Fallback>
      </mc:AlternateContent>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5453" y="274811"/>
            <a:ext cx="3141043" cy="1778737"/>
          </a:xfrm>
          <a:prstGeom prst="rect">
            <a:avLst/>
          </a:prstGeom>
          <a:noFill/>
        </p:spPr>
      </p:pic>
      <p:sp>
        <p:nvSpPr>
          <p:cNvPr id="12" name="矩形 11"/>
          <p:cNvSpPr/>
          <p:nvPr/>
        </p:nvSpPr>
        <p:spPr>
          <a:xfrm>
            <a:off x="6632357" y="2127061"/>
            <a:ext cx="1127233" cy="338554"/>
          </a:xfrm>
          <a:prstGeom prst="rect">
            <a:avLst/>
          </a:prstGeom>
        </p:spPr>
        <p:txBody>
          <a:bodyPr wrap="none">
            <a:spAutoFit/>
          </a:bodyPr>
          <a:lstStyle/>
          <a:p>
            <a:pPr algn="ctr">
              <a:spcAft>
                <a:spcPts val="0"/>
              </a:spcAft>
            </a:pP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例</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示意图</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48236699"/>
      </p:ext>
    </p:extLst>
  </p:cSld>
  <p:clrMapOvr>
    <a:masterClrMapping/>
  </p:clrMapOvr>
  <mc:AlternateContent xmlns:mc="http://schemas.openxmlformats.org/markup-compatibility/2006" xmlns:p14="http://schemas.microsoft.com/office/powerpoint/2010/main">
    <mc:Choice Requires="p14">
      <p:transition spd="slow" p14:dur="2000" advTm="212"/>
    </mc:Choice>
    <mc:Fallback xmlns="">
      <p:transition spd="slow" advTm="21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二、涡流及其损耗</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905572" y="1205169"/>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548348" y="1684322"/>
            <a:ext cx="5625950" cy="2677656"/>
          </a:xfrm>
          <a:prstGeom prst="rect">
            <a:avLst/>
          </a:prstGeom>
          <a:noFill/>
        </p:spPr>
        <p:txBody>
          <a:bodyPr wrap="square" rtlCol="0">
            <a:spAutoFit/>
          </a:bodyPr>
          <a:lstStyle/>
          <a:p>
            <a:pPr>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证明</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sz="1600" kern="100" dirty="0" smtClean="0">
                <a:latin typeface="+mj-lt"/>
                <a:ea typeface="宋体" panose="02010600030101010101" pitchFamily="2" charset="-122"/>
                <a:cs typeface="Times New Roman" panose="02020603050405020304" pitchFamily="18" charset="0"/>
              </a:rPr>
              <a:t> </a:t>
            </a:r>
            <a:r>
              <a:rPr lang="zh-CN" altLang="zh-CN" sz="1600" kern="100" dirty="0" smtClean="0">
                <a:latin typeface="+mj-lt"/>
                <a:ea typeface="宋体" panose="02010600030101010101" pitchFamily="2" charset="-122"/>
                <a:cs typeface="Times New Roman" panose="02020603050405020304" pitchFamily="18" charset="0"/>
              </a:rPr>
              <a:t>如</a:t>
            </a:r>
            <a:r>
              <a:rPr lang="zh-CN" altLang="zh-CN" sz="1600" kern="100" dirty="0">
                <a:latin typeface="+mj-lt"/>
                <a:ea typeface="宋体" panose="02010600030101010101" pitchFamily="2" charset="-122"/>
                <a:cs typeface="Times New Roman" panose="02020603050405020304" pitchFamily="18" charset="0"/>
              </a:rPr>
              <a:t>图所示的硅钢片铁芯，横截面的长宽分别为</a:t>
            </a:r>
            <a:r>
              <a:rPr lang="en-US" altLang="zh-CN" sz="1600" kern="100" dirty="0">
                <a:latin typeface="+mj-lt"/>
                <a:ea typeface="宋体" panose="02010600030101010101" pitchFamily="2" charset="-122"/>
                <a:cs typeface="Times New Roman" panose="02020603050405020304" pitchFamily="18" charset="0"/>
              </a:rPr>
              <a:t>a</a:t>
            </a:r>
            <a:r>
              <a:rPr lang="zh-CN" altLang="zh-CN" sz="1600" kern="100" dirty="0">
                <a:latin typeface="+mj-lt"/>
                <a:ea typeface="宋体" panose="02010600030101010101" pitchFamily="2" charset="-122"/>
                <a:cs typeface="Times New Roman" panose="02020603050405020304" pitchFamily="18" charset="0"/>
              </a:rPr>
              <a:t>和</a:t>
            </a:r>
            <a:r>
              <a:rPr lang="en-US" altLang="zh-CN" sz="1600" kern="100" dirty="0">
                <a:latin typeface="+mj-lt"/>
                <a:ea typeface="宋体" panose="02010600030101010101" pitchFamily="2" charset="-122"/>
                <a:cs typeface="Times New Roman" panose="02020603050405020304" pitchFamily="18" charset="0"/>
              </a:rPr>
              <a:t>b</a:t>
            </a:r>
            <a:r>
              <a:rPr lang="zh-CN" altLang="zh-CN" sz="1600" kern="100" dirty="0">
                <a:latin typeface="+mj-lt"/>
                <a:ea typeface="宋体" panose="02010600030101010101" pitchFamily="2" charset="-122"/>
                <a:cs typeface="Times New Roman" panose="02020603050405020304" pitchFamily="18" charset="0"/>
              </a:rPr>
              <a:t>，钢片的厚度为</a:t>
            </a:r>
            <a:r>
              <a:rPr lang="en-US" altLang="zh-CN" sz="1600" i="1" kern="100" dirty="0">
                <a:latin typeface="+mj-lt"/>
                <a:ea typeface="宋体" panose="02010600030101010101" pitchFamily="2" charset="-122"/>
                <a:cs typeface="Times New Roman" panose="02020603050405020304" pitchFamily="18" charset="0"/>
              </a:rPr>
              <a:t>h</a:t>
            </a:r>
            <a:r>
              <a:rPr lang="zh-CN" altLang="zh-CN" sz="1600" kern="100" dirty="0">
                <a:latin typeface="+mj-lt"/>
                <a:ea typeface="宋体" panose="02010600030101010101" pitchFamily="2" charset="-122"/>
                <a:cs typeface="Times New Roman" panose="02020603050405020304" pitchFamily="18" charset="0"/>
              </a:rPr>
              <a:t>。在铁芯中取一</a:t>
            </a:r>
            <a:r>
              <a:rPr lang="zh-CN" altLang="zh-CN" sz="1600" kern="100" dirty="0" smtClean="0">
                <a:latin typeface="+mj-lt"/>
                <a:ea typeface="宋体" panose="02010600030101010101" pitchFamily="2" charset="-122"/>
                <a:cs typeface="Times New Roman" panose="02020603050405020304" pitchFamily="18" charset="0"/>
              </a:rPr>
              <a:t>矩形</a:t>
            </a:r>
            <a:r>
              <a:rPr lang="zh-CN" altLang="en-US" sz="1600" kern="100" dirty="0" smtClean="0">
                <a:latin typeface="+mj-lt"/>
                <a:ea typeface="宋体" panose="02010600030101010101" pitchFamily="2" charset="-122"/>
                <a:cs typeface="Times New Roman" panose="02020603050405020304" pitchFamily="18" charset="0"/>
              </a:rPr>
              <a:t>回路，</a:t>
            </a:r>
            <a:r>
              <a:rPr lang="zh-CN" altLang="zh-CN" sz="1600" kern="100" dirty="0" smtClean="0">
                <a:latin typeface="+mj-lt"/>
                <a:ea typeface="宋体" panose="02010600030101010101" pitchFamily="2" charset="-122"/>
                <a:cs typeface="Times New Roman" panose="02020603050405020304" pitchFamily="18" charset="0"/>
              </a:rPr>
              <a:t>其面积</a:t>
            </a:r>
            <a:r>
              <a:rPr lang="zh-CN" altLang="en-US" sz="1600" kern="100" dirty="0" smtClean="0">
                <a:latin typeface="+mj-lt"/>
                <a:ea typeface="宋体" panose="02010600030101010101" pitchFamily="2" charset="-122"/>
                <a:cs typeface="Times New Roman" panose="02020603050405020304" pitchFamily="18" charset="0"/>
              </a:rPr>
              <a:t>为</a:t>
            </a:r>
            <a:r>
              <a:rPr lang="en-US" altLang="zh-CN" sz="1600" kern="100" dirty="0" smtClean="0">
                <a:latin typeface="+mj-lt"/>
                <a:ea typeface="宋体" panose="02010600030101010101" pitchFamily="2" charset="-122"/>
                <a:cs typeface="Times New Roman" panose="02020603050405020304" pitchFamily="18" charset="0"/>
              </a:rPr>
              <a:t>4</a:t>
            </a:r>
            <a:r>
              <a:rPr lang="en-US" altLang="zh-CN" sz="1600" i="1" kern="100" dirty="0" smtClean="0">
                <a:latin typeface="+mj-lt"/>
                <a:ea typeface="宋体" panose="02010600030101010101" pitchFamily="2" charset="-122"/>
                <a:cs typeface="Times New Roman" panose="02020603050405020304" pitchFamily="18" charset="0"/>
              </a:rPr>
              <a:t>xy</a:t>
            </a:r>
            <a:r>
              <a:rPr lang="zh-CN" altLang="zh-CN" sz="1600" kern="100" dirty="0" smtClean="0">
                <a:latin typeface="+mj-lt"/>
                <a:ea typeface="宋体" panose="02010600030101010101" pitchFamily="2" charset="-122"/>
                <a:cs typeface="Times New Roman" panose="02020603050405020304" pitchFamily="18" charset="0"/>
              </a:rPr>
              <a:t>，穿过该</a:t>
            </a:r>
            <a:r>
              <a:rPr lang="zh-CN" altLang="en-US" sz="1600" kern="100" dirty="0" smtClean="0">
                <a:latin typeface="+mj-lt"/>
                <a:ea typeface="宋体" panose="02010600030101010101" pitchFamily="2" charset="-122"/>
                <a:cs typeface="Times New Roman" panose="02020603050405020304" pitchFamily="18" charset="0"/>
              </a:rPr>
              <a:t>矩形</a:t>
            </a:r>
            <a:r>
              <a:rPr lang="zh-CN" altLang="zh-CN" sz="1600" kern="100" dirty="0" smtClean="0">
                <a:latin typeface="+mj-lt"/>
                <a:ea typeface="宋体" panose="02010600030101010101" pitchFamily="2" charset="-122"/>
                <a:cs typeface="Times New Roman" panose="02020603050405020304" pitchFamily="18" charset="0"/>
              </a:rPr>
              <a:t>的磁通</a:t>
            </a:r>
            <a:r>
              <a:rPr lang="zh-CN" altLang="en-US" sz="1600" kern="100" dirty="0" smtClean="0">
                <a:latin typeface="+mj-lt"/>
                <a:ea typeface="宋体" panose="02010600030101010101" pitchFamily="2" charset="-122"/>
                <a:cs typeface="Times New Roman" panose="02020603050405020304" pitchFamily="18" charset="0"/>
              </a:rPr>
              <a:t>为</a:t>
            </a:r>
            <a:r>
              <a:rPr lang="en-US" altLang="zh-CN" sz="1600" kern="100" dirty="0" err="1" smtClean="0">
                <a:latin typeface="+mj-lt"/>
                <a:ea typeface="宋体" panose="02010600030101010101" pitchFamily="2" charset="-122"/>
                <a:cs typeface="Times New Roman" panose="02020603050405020304" pitchFamily="18" charset="0"/>
              </a:rPr>
              <a:t>Φ</a:t>
            </a:r>
            <a:r>
              <a:rPr lang="en-US" altLang="zh-CN" sz="1600" kern="100" baseline="-25000" dirty="0" err="1" smtClean="0">
                <a:latin typeface="+mj-lt"/>
                <a:ea typeface="宋体" panose="02010600030101010101" pitchFamily="2" charset="-122"/>
                <a:cs typeface="Times New Roman" panose="02020603050405020304" pitchFamily="18" charset="0"/>
              </a:rPr>
              <a:t>m</a:t>
            </a:r>
            <a:r>
              <a:rPr lang="en-US" altLang="zh-CN" sz="1600" kern="100" dirty="0">
                <a:latin typeface="+mj-lt"/>
                <a:ea typeface="宋体" panose="02010600030101010101" pitchFamily="2" charset="-122"/>
                <a:cs typeface="Times New Roman" panose="02020603050405020304" pitchFamily="18" charset="0"/>
              </a:rPr>
              <a:t>=-4</a:t>
            </a:r>
            <a:r>
              <a:rPr lang="en-US" altLang="zh-CN" sz="1600" i="1" kern="100" dirty="0">
                <a:latin typeface="+mj-lt"/>
                <a:ea typeface="宋体" panose="02010600030101010101" pitchFamily="2" charset="-122"/>
                <a:cs typeface="Times New Roman" panose="02020603050405020304" pitchFamily="18" charset="0"/>
              </a:rPr>
              <a:t>xyB</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smtClean="0">
                <a:latin typeface="+mj-lt"/>
                <a:ea typeface="宋体" panose="02010600030101010101" pitchFamily="2" charset="-122"/>
                <a:cs typeface="Times New Roman" panose="02020603050405020304" pitchFamily="18" charset="0"/>
              </a:rPr>
              <a:t>)</a:t>
            </a:r>
            <a:r>
              <a:rPr lang="zh-CN" altLang="en-US" sz="1600" kern="100" dirty="0" smtClean="0">
                <a:latin typeface="+mj-lt"/>
                <a:ea typeface="宋体" panose="02010600030101010101" pitchFamily="2" charset="-122"/>
                <a:cs typeface="Times New Roman" panose="02020603050405020304" pitchFamily="18" charset="0"/>
              </a:rPr>
              <a:t>，忽略了感应电流产生的磁场</a:t>
            </a:r>
            <a:r>
              <a:rPr lang="zh-CN" altLang="zh-CN" sz="1600" kern="100" dirty="0" smtClean="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负号表示与</a:t>
            </a:r>
            <a:r>
              <a:rPr lang="en-US" altLang="zh-CN" sz="1600" i="1" kern="100" dirty="0">
                <a:latin typeface="+mj-lt"/>
                <a:ea typeface="宋体" panose="02010600030101010101" pitchFamily="2" charset="-122"/>
                <a:cs typeface="Times New Roman" panose="02020603050405020304" pitchFamily="18" charset="0"/>
              </a:rPr>
              <a:t>B</a:t>
            </a:r>
            <a:r>
              <a:rPr lang="en-US" altLang="zh-CN" sz="1600" kern="100" dirty="0">
                <a:latin typeface="+mj-lt"/>
                <a:ea typeface="宋体" panose="02010600030101010101" pitchFamily="2" charset="-122"/>
                <a:cs typeface="Times New Roman" panose="02020603050405020304" pitchFamily="18" charset="0"/>
              </a:rPr>
              <a:t>(</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的方向</a:t>
            </a:r>
            <a:r>
              <a:rPr lang="zh-CN" altLang="zh-CN" sz="1600" kern="100" dirty="0" smtClean="0">
                <a:latin typeface="+mj-lt"/>
                <a:ea typeface="宋体" panose="02010600030101010101" pitchFamily="2" charset="-122"/>
                <a:cs typeface="Times New Roman" panose="02020603050405020304" pitchFamily="18" charset="0"/>
              </a:rPr>
              <a:t>相反。</a:t>
            </a:r>
            <a:r>
              <a:rPr lang="zh-CN" altLang="zh-CN" sz="1600" kern="100" dirty="0">
                <a:latin typeface="+mj-lt"/>
                <a:ea typeface="宋体" panose="02010600030101010101" pitchFamily="2" charset="-122"/>
                <a:cs typeface="Times New Roman" panose="02020603050405020304" pitchFamily="18" charset="0"/>
              </a:rPr>
              <a:t>该回路的电阻为</a:t>
            </a:r>
          </a:p>
          <a:p>
            <a:pPr indent="457200">
              <a:lnSpc>
                <a:spcPct val="150000"/>
              </a:lnSpc>
              <a:spcAft>
                <a:spcPts val="0"/>
              </a:spcAft>
            </a:pP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8976" y="983572"/>
            <a:ext cx="2944867" cy="3769243"/>
          </a:xfrm>
          <a:prstGeom prst="rect">
            <a:avLst/>
          </a:prstGeom>
          <a:noFill/>
        </p:spPr>
      </p:pic>
      <p:graphicFrame>
        <p:nvGraphicFramePr>
          <p:cNvPr id="6" name="对象 5"/>
          <p:cNvGraphicFramePr>
            <a:graphicFrameLocks noChangeAspect="1"/>
          </p:cNvGraphicFramePr>
          <p:nvPr>
            <p:extLst>
              <p:ext uri="{D42A27DB-BD31-4B8C-83A1-F6EECF244321}">
                <p14:modId xmlns:p14="http://schemas.microsoft.com/office/powerpoint/2010/main" val="3555531854"/>
              </p:ext>
            </p:extLst>
          </p:nvPr>
        </p:nvGraphicFramePr>
        <p:xfrm>
          <a:off x="1432587" y="3711936"/>
          <a:ext cx="3672150" cy="740015"/>
        </p:xfrm>
        <a:graphic>
          <a:graphicData uri="http://schemas.openxmlformats.org/presentationml/2006/ole">
            <mc:AlternateContent xmlns:mc="http://schemas.openxmlformats.org/markup-compatibility/2006">
              <mc:Choice xmlns:v="urn:schemas-microsoft-com:vml" Requires="v">
                <p:oleObj spid="_x0000_s17467" name="Equation" r:id="rId5" imgW="2501900" imgH="508000" progId="Equation.DSMT4">
                  <p:embed/>
                </p:oleObj>
              </mc:Choice>
              <mc:Fallback>
                <p:oleObj name="Equation" r:id="rId5" imgW="2501900" imgH="5080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2587" y="3711936"/>
                        <a:ext cx="3672150" cy="740015"/>
                      </a:xfrm>
                      <a:prstGeom prst="rect">
                        <a:avLst/>
                      </a:prstGeom>
                      <a:noFill/>
                    </p:spPr>
                  </p:pic>
                </p:oleObj>
              </mc:Fallback>
            </mc:AlternateContent>
          </a:graphicData>
        </a:graphic>
      </p:graphicFrame>
      <p:sp>
        <p:nvSpPr>
          <p:cNvPr id="9" name="矩形 8"/>
          <p:cNvSpPr/>
          <p:nvPr/>
        </p:nvSpPr>
        <p:spPr>
          <a:xfrm>
            <a:off x="905572" y="4752815"/>
            <a:ext cx="2533066" cy="338554"/>
          </a:xfrm>
          <a:prstGeom prst="rect">
            <a:avLst/>
          </a:prstGeom>
        </p:spPr>
        <p:txBody>
          <a:bodyPr wrap="none">
            <a:spAutoFit/>
          </a:bodyPr>
          <a:lstStyle/>
          <a:p>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600" i="1" dirty="0">
                <a:latin typeface="Times New Roman" panose="02020603050405020304" pitchFamily="18" charset="0"/>
                <a:ea typeface="宋体" panose="02010600030101010101" pitchFamily="2" charset="-122"/>
              </a:rPr>
              <a:t>γ</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为硅钢片的电导率。</a:t>
            </a:r>
            <a:endParaRPr lang="zh-CN" altLang="en-US" sz="1600" dirty="0"/>
          </a:p>
        </p:txBody>
      </p:sp>
      <p:sp>
        <p:nvSpPr>
          <p:cNvPr id="19" name="文本框 18"/>
          <p:cNvSpPr txBox="1"/>
          <p:nvPr/>
        </p:nvSpPr>
        <p:spPr>
          <a:xfrm>
            <a:off x="5341889" y="3852967"/>
            <a:ext cx="761747" cy="369332"/>
          </a:xfrm>
          <a:prstGeom prst="rect">
            <a:avLst/>
          </a:prstGeom>
          <a:noFill/>
        </p:spPr>
        <p:txBody>
          <a:bodyPr wrap="none" rtlCol="0">
            <a:spAutoFit/>
          </a:bodyPr>
          <a:lstStyle/>
          <a:p>
            <a:r>
              <a:rPr lang="zh-CN" altLang="en-US" dirty="0" smtClean="0"/>
              <a:t>（</a:t>
            </a:r>
            <a:r>
              <a:rPr lang="en-US" altLang="zh-CN" dirty="0" smtClean="0"/>
              <a:t>1</a:t>
            </a:r>
            <a:r>
              <a:rPr lang="zh-CN" altLang="en-US" dirty="0" smtClean="0"/>
              <a:t>）</a:t>
            </a:r>
            <a:endParaRPr lang="zh-CN" altLang="en-US" dirty="0"/>
          </a:p>
        </p:txBody>
      </p:sp>
      <p:sp>
        <p:nvSpPr>
          <p:cNvPr id="14" name="矩形 13"/>
          <p:cNvSpPr/>
          <p:nvPr/>
        </p:nvSpPr>
        <p:spPr>
          <a:xfrm>
            <a:off x="6689428" y="4752815"/>
            <a:ext cx="1415773" cy="338554"/>
          </a:xfrm>
          <a:prstGeom prst="rect">
            <a:avLst/>
          </a:prstGeom>
        </p:spPr>
        <p:txBody>
          <a:bodyPr wrap="none">
            <a:spAutoFit/>
          </a:bodyPr>
          <a:lstStyle/>
          <a:p>
            <a:pPr algn="ctr">
              <a:spcAft>
                <a:spcPts val="0"/>
              </a:spcAft>
            </a:pP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硅钢片铁芯图</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83998473"/>
      </p:ext>
    </p:extLst>
  </p:cSld>
  <p:clrMapOvr>
    <a:masterClrMapping/>
  </p:clrMapOvr>
  <mc:AlternateContent xmlns:mc="http://schemas.openxmlformats.org/markup-compatibility/2006" xmlns:p14="http://schemas.microsoft.com/office/powerpoint/2010/main">
    <mc:Choice Requires="p14">
      <p:transition spd="slow" p14:dur="2000" advTm="23"/>
    </mc:Choice>
    <mc:Fallback xmlns="">
      <p:transition spd="slow" advTm="2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二、涡流及其损耗</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p:cNvSpPr/>
          <p:nvPr/>
        </p:nvSpPr>
        <p:spPr>
          <a:xfrm>
            <a:off x="942640" y="1509743"/>
            <a:ext cx="3262432" cy="338554"/>
          </a:xfrm>
          <a:prstGeom prst="rect">
            <a:avLst/>
          </a:prstGeom>
        </p:spPr>
        <p:txBody>
          <a:bodyPr wrap="none">
            <a:spAutoFit/>
          </a:bodyPr>
          <a:lstStyle/>
          <a:p>
            <a:r>
              <a:rPr lang="zh-CN" altLang="zh-CN" sz="1600" dirty="0">
                <a:latin typeface="+mj-lt"/>
                <a:ea typeface="宋体" panose="02010600030101010101" pitchFamily="2" charset="-122"/>
                <a:cs typeface="Times New Roman" panose="02020603050405020304" pitchFamily="18" charset="0"/>
              </a:rPr>
              <a:t>对</a:t>
            </a:r>
            <a:r>
              <a:rPr lang="zh-CN" altLang="zh-CN" sz="1600" dirty="0" smtClean="0">
                <a:latin typeface="+mj-lt"/>
                <a:ea typeface="宋体" panose="02010600030101010101" pitchFamily="2" charset="-122"/>
                <a:cs typeface="Times New Roman" panose="02020603050405020304" pitchFamily="18" charset="0"/>
              </a:rPr>
              <a:t>该</a:t>
            </a:r>
            <a:r>
              <a:rPr lang="zh-CN" altLang="en-US" sz="1600" dirty="0" smtClean="0">
                <a:latin typeface="+mj-lt"/>
                <a:ea typeface="宋体" panose="02010600030101010101" pitchFamily="2" charset="-122"/>
                <a:cs typeface="Times New Roman" panose="02020603050405020304" pitchFamily="18" charset="0"/>
              </a:rPr>
              <a:t>矩形回路应用</a:t>
            </a:r>
            <a:r>
              <a:rPr lang="zh-CN" altLang="zh-CN" sz="1600" dirty="0" smtClean="0">
                <a:latin typeface="+mj-lt"/>
                <a:ea typeface="宋体" panose="02010600030101010101" pitchFamily="2" charset="-122"/>
                <a:cs typeface="Times New Roman" panose="02020603050405020304" pitchFamily="18" charset="0"/>
              </a:rPr>
              <a:t>电磁感应定律，</a:t>
            </a:r>
            <a:endParaRPr lang="zh-CN" altLang="en-US" sz="1600" dirty="0">
              <a:latin typeface="+mj-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093071258"/>
              </p:ext>
            </p:extLst>
          </p:nvPr>
        </p:nvGraphicFramePr>
        <p:xfrm>
          <a:off x="1600200" y="1909853"/>
          <a:ext cx="5065339" cy="685769"/>
        </p:xfrm>
        <a:graphic>
          <a:graphicData uri="http://schemas.openxmlformats.org/presentationml/2006/ole">
            <mc:AlternateContent xmlns:mc="http://schemas.openxmlformats.org/markup-compatibility/2006">
              <mc:Choice xmlns:v="urn:schemas-microsoft-com:vml" Requires="v">
                <p:oleObj spid="_x0000_s14490" name="Equation" r:id="rId4" imgW="3098800" imgH="419100" progId="Equation.DSMT4">
                  <p:embed/>
                </p:oleObj>
              </mc:Choice>
              <mc:Fallback>
                <p:oleObj name="Equation" r:id="rId4" imgW="3098800" imgH="419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909853"/>
                        <a:ext cx="5065339" cy="685769"/>
                      </a:xfrm>
                      <a:prstGeom prst="rect">
                        <a:avLst/>
                      </a:prstGeom>
                      <a:noFill/>
                    </p:spPr>
                  </p:pic>
                </p:oleObj>
              </mc:Fallback>
            </mc:AlternateContent>
          </a:graphicData>
        </a:graphic>
      </p:graphicFrame>
      <p:sp>
        <p:nvSpPr>
          <p:cNvPr id="18" name="文本框 17"/>
          <p:cNvSpPr txBox="1"/>
          <p:nvPr/>
        </p:nvSpPr>
        <p:spPr>
          <a:xfrm>
            <a:off x="7670800" y="2068071"/>
            <a:ext cx="761747" cy="369332"/>
          </a:xfrm>
          <a:prstGeom prst="rect">
            <a:avLst/>
          </a:prstGeom>
          <a:noFill/>
        </p:spPr>
        <p:txBody>
          <a:bodyPr wrap="none" rtlCol="0">
            <a:spAutoFit/>
          </a:bodyPr>
          <a:lstStyle/>
          <a:p>
            <a:r>
              <a:rPr lang="zh-CN" altLang="en-US" dirty="0" smtClean="0"/>
              <a:t>（</a:t>
            </a:r>
            <a:r>
              <a:rPr lang="en-US" altLang="zh-CN" dirty="0"/>
              <a:t>2</a:t>
            </a:r>
            <a:r>
              <a:rPr lang="zh-CN" altLang="en-US" dirty="0" smtClean="0"/>
              <a:t>）</a:t>
            </a:r>
            <a:endParaRPr lang="zh-CN" altLang="en-US" dirty="0"/>
          </a:p>
        </p:txBody>
      </p:sp>
      <mc:AlternateContent xmlns:mc="http://schemas.openxmlformats.org/markup-compatibility/2006" xmlns:a14="http://schemas.microsoft.com/office/drawing/2010/main">
        <mc:Choice Requires="a14">
          <p:sp>
            <p:nvSpPr>
              <p:cNvPr id="12" name="矩形 11"/>
              <p:cNvSpPr/>
              <p:nvPr/>
            </p:nvSpPr>
            <p:spPr>
              <a:xfrm>
                <a:off x="1165225" y="2626400"/>
                <a:ext cx="6029660" cy="388504"/>
              </a:xfrm>
              <a:prstGeom prst="rect">
                <a:avLst/>
              </a:prstGeom>
            </p:spPr>
            <p:txBody>
              <a:bodyPr wrap="square">
                <a:spAutoFit/>
              </a:bodyPr>
              <a:lstStyle/>
              <a:p>
                <a:r>
                  <a:rPr lang="en-US" altLang="zh-CN" sz="1600" dirty="0" smtClean="0">
                    <a:latin typeface="+mj-lt"/>
                    <a:ea typeface="宋体" panose="02010600030101010101" pitchFamily="2" charset="-122"/>
                  </a:rPr>
                  <a:t>(2)</a:t>
                </a:r>
                <a:r>
                  <a:rPr lang="zh-CN" altLang="en-US" sz="1600" dirty="0">
                    <a:latin typeface="+mj-lt"/>
                    <a:ea typeface="宋体" panose="02010600030101010101" pitchFamily="2" charset="-122"/>
                  </a:rPr>
                  <a:t>式运用了</a:t>
                </a:r>
                <a14:m>
                  <m:oMath xmlns:m="http://schemas.openxmlformats.org/officeDocument/2006/math">
                    <m:box>
                      <m:boxPr>
                        <m:ctrlPr>
                          <a:rPr lang="zh-CN" altLang="en-US" sz="1600" i="1" dirty="0" smtClean="0">
                            <a:latin typeface="Cambria Math" panose="02040503050406030204" pitchFamily="18" charset="0"/>
                          </a:rPr>
                        </m:ctrlPr>
                      </m:boxPr>
                      <m:e>
                        <m:argPr>
                          <m:argSz m:val="-1"/>
                        </m:argPr>
                        <m:f>
                          <m:fPr>
                            <m:ctrlPr>
                              <a:rPr lang="en-US" altLang="zh-CN" sz="1600" i="1" dirty="0" smtClean="0">
                                <a:latin typeface="Cambria Math" panose="02040503050406030204" pitchFamily="18" charset="0"/>
                              </a:rPr>
                            </m:ctrlPr>
                          </m:fPr>
                          <m:num>
                            <m:r>
                              <a:rPr lang="en-US" altLang="zh-CN" sz="1600" b="0" i="1" dirty="0" smtClean="0">
                                <a:latin typeface="Cambria Math" panose="02040503050406030204" pitchFamily="18" charset="0"/>
                              </a:rPr>
                              <m:t>𝑥</m:t>
                            </m:r>
                          </m:num>
                          <m:den>
                            <m:r>
                              <a:rPr lang="en-US" altLang="zh-CN" sz="1600" b="0" i="1" dirty="0" smtClean="0">
                                <a:latin typeface="Cambria Math" panose="02040503050406030204" pitchFamily="18" charset="0"/>
                              </a:rPr>
                              <m:t>𝑦</m:t>
                            </m:r>
                          </m:den>
                        </m:f>
                        <m:r>
                          <a:rPr lang="en-US" altLang="zh-CN" sz="1600" b="0" i="1" dirty="0" smtClean="0">
                            <a:latin typeface="Cambria Math" panose="02040503050406030204" pitchFamily="18" charset="0"/>
                          </a:rPr>
                          <m:t>=</m:t>
                        </m:r>
                        <m:box>
                          <m:boxPr>
                            <m:ctrlPr>
                              <a:rPr lang="en-US" altLang="zh-CN" sz="1600" b="0" i="1" dirty="0" smtClean="0">
                                <a:latin typeface="Cambria Math" panose="02040503050406030204" pitchFamily="18" charset="0"/>
                              </a:rPr>
                            </m:ctrlPr>
                          </m:boxPr>
                          <m:e>
                            <m:argPr>
                              <m:argSz m:val="-1"/>
                            </m:argPr>
                            <m:f>
                              <m:fPr>
                                <m:ctrlPr>
                                  <a:rPr lang="en-US" altLang="zh-CN" sz="1600" b="0" i="1" dirty="0" smtClean="0">
                                    <a:latin typeface="Cambria Math" panose="02040503050406030204" pitchFamily="18" charset="0"/>
                                  </a:rPr>
                                </m:ctrlPr>
                              </m:fPr>
                              <m:num>
                                <m:r>
                                  <a:rPr lang="en-US" altLang="zh-CN" sz="1600" b="0" i="1" dirty="0" smtClean="0">
                                    <a:latin typeface="Cambria Math" panose="02040503050406030204" pitchFamily="18" charset="0"/>
                                  </a:rPr>
                                  <m:t>𝑎</m:t>
                                </m:r>
                              </m:num>
                              <m:den>
                                <m:r>
                                  <a:rPr lang="en-US" altLang="zh-CN" sz="1600" b="0" i="1" dirty="0" smtClean="0">
                                    <a:latin typeface="Cambria Math" panose="02040503050406030204" pitchFamily="18" charset="0"/>
                                  </a:rPr>
                                  <m:t>𝑏</m:t>
                                </m:r>
                              </m:den>
                            </m:f>
                          </m:e>
                        </m:box>
                      </m:e>
                    </m:box>
                  </m:oMath>
                </a14:m>
                <a:r>
                  <a:rPr lang="zh-CN" altLang="en-US" sz="1600" dirty="0" smtClean="0">
                    <a:latin typeface="+mj-lt"/>
                    <a:ea typeface="宋体" panose="02010600030101010101" pitchFamily="2" charset="-122"/>
                  </a:rPr>
                  <a:t>的</a:t>
                </a:r>
                <a:r>
                  <a:rPr lang="zh-CN" altLang="en-US" sz="1600" dirty="0">
                    <a:latin typeface="+mj-lt"/>
                    <a:ea typeface="宋体" panose="02010600030101010101" pitchFamily="2" charset="-122"/>
                  </a:rPr>
                  <a:t>关系。因此该回路消耗的功率为</a:t>
                </a:r>
              </a:p>
            </p:txBody>
          </p:sp>
        </mc:Choice>
        <mc:Fallback xmlns="">
          <p:sp>
            <p:nvSpPr>
              <p:cNvPr id="12" name="矩形 11"/>
              <p:cNvSpPr>
                <a:spLocks noRot="1" noChangeAspect="1" noMove="1" noResize="1" noEditPoints="1" noAdjustHandles="1" noChangeArrowheads="1" noChangeShapeType="1" noTextEdit="1"/>
              </p:cNvSpPr>
              <p:nvPr/>
            </p:nvSpPr>
            <p:spPr>
              <a:xfrm>
                <a:off x="1165225" y="2626400"/>
                <a:ext cx="6029660" cy="388504"/>
              </a:xfrm>
              <a:prstGeom prst="rect">
                <a:avLst/>
              </a:prstGeom>
              <a:blipFill rotWithShape="0">
                <a:blip r:embed="rId6"/>
                <a:stretch>
                  <a:fillRect l="-506" t="-6250" b="-7813"/>
                </a:stretch>
              </a:blipFill>
            </p:spPr>
            <p:txBody>
              <a:bodyPr/>
              <a:lstStyle/>
              <a:p>
                <a:r>
                  <a:rPr lang="zh-CN" altLang="en-US">
                    <a:noFill/>
                  </a:rPr>
                  <a:t> </a:t>
                </a:r>
              </a:p>
            </p:txBody>
          </p:sp>
        </mc:Fallback>
      </mc:AlternateContent>
      <p:graphicFrame>
        <p:nvGraphicFramePr>
          <p:cNvPr id="16" name="对象 15"/>
          <p:cNvGraphicFramePr>
            <a:graphicFrameLocks noChangeAspect="1"/>
          </p:cNvGraphicFramePr>
          <p:nvPr>
            <p:extLst>
              <p:ext uri="{D42A27DB-BD31-4B8C-83A1-F6EECF244321}">
                <p14:modId xmlns:p14="http://schemas.microsoft.com/office/powerpoint/2010/main" val="2357874632"/>
              </p:ext>
            </p:extLst>
          </p:nvPr>
        </p:nvGraphicFramePr>
        <p:xfrm>
          <a:off x="2692422" y="3045682"/>
          <a:ext cx="3025300" cy="1498380"/>
        </p:xfrm>
        <a:graphic>
          <a:graphicData uri="http://schemas.openxmlformats.org/presentationml/2006/ole">
            <mc:AlternateContent xmlns:mc="http://schemas.openxmlformats.org/markup-compatibility/2006">
              <mc:Choice xmlns:v="urn:schemas-microsoft-com:vml" Requires="v">
                <p:oleObj spid="_x0000_s14491" name="Equation" r:id="rId7" imgW="2019300" imgH="1003300" progId="Equation.DSMT4">
                  <p:embed/>
                </p:oleObj>
              </mc:Choice>
              <mc:Fallback>
                <p:oleObj name="Equation" r:id="rId7" imgW="2019300" imgH="1003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2422" y="3045682"/>
                        <a:ext cx="3025300" cy="1498380"/>
                      </a:xfrm>
                      <a:prstGeom prst="rect">
                        <a:avLst/>
                      </a:prstGeom>
                      <a:noFill/>
                    </p:spPr>
                  </p:pic>
                </p:oleObj>
              </mc:Fallback>
            </mc:AlternateContent>
          </a:graphicData>
        </a:graphic>
      </p:graphicFrame>
      <p:sp>
        <p:nvSpPr>
          <p:cNvPr id="17" name="矩形 16"/>
          <p:cNvSpPr/>
          <p:nvPr/>
        </p:nvSpPr>
        <p:spPr>
          <a:xfrm>
            <a:off x="1054100" y="4582927"/>
            <a:ext cx="5486400" cy="338554"/>
          </a:xfrm>
          <a:prstGeom prst="rect">
            <a:avLst/>
          </a:prstGeom>
        </p:spPr>
        <p:txBody>
          <a:bodyPr wrap="square">
            <a:spAutoFit/>
          </a:bodyPr>
          <a:lstStyle/>
          <a:p>
            <a:pPr indent="266700" algn="just">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因此整个硅钢消耗的功率（即涡流损耗）为</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1035773946"/>
              </p:ext>
            </p:extLst>
          </p:nvPr>
        </p:nvGraphicFramePr>
        <p:xfrm>
          <a:off x="2885622" y="4946893"/>
          <a:ext cx="2832100" cy="1573389"/>
        </p:xfrm>
        <a:graphic>
          <a:graphicData uri="http://schemas.openxmlformats.org/presentationml/2006/ole">
            <mc:AlternateContent xmlns:mc="http://schemas.openxmlformats.org/markup-compatibility/2006">
              <mc:Choice xmlns:v="urn:schemas-microsoft-com:vml" Requires="v">
                <p:oleObj spid="_x0000_s14492" name="Equation" r:id="rId9" imgW="1803400" imgH="1003300" progId="Equation.DSMT4">
                  <p:embed/>
                </p:oleObj>
              </mc:Choice>
              <mc:Fallback>
                <p:oleObj name="Equation" r:id="rId9" imgW="1803400" imgH="10033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5622" y="4946893"/>
                        <a:ext cx="2832100" cy="1573389"/>
                      </a:xfrm>
                      <a:prstGeom prst="rect">
                        <a:avLst/>
                      </a:prstGeom>
                      <a:noFill/>
                    </p:spPr>
                  </p:pic>
                </p:oleObj>
              </mc:Fallback>
            </mc:AlternateContent>
          </a:graphicData>
        </a:graphic>
      </p:graphicFrame>
      <p:sp>
        <p:nvSpPr>
          <p:cNvPr id="28" name="文本框 27"/>
          <p:cNvSpPr txBox="1"/>
          <p:nvPr/>
        </p:nvSpPr>
        <p:spPr>
          <a:xfrm>
            <a:off x="7670799" y="3610206"/>
            <a:ext cx="761747" cy="369332"/>
          </a:xfrm>
          <a:prstGeom prst="rect">
            <a:avLst/>
          </a:prstGeom>
          <a:noFill/>
        </p:spPr>
        <p:txBody>
          <a:bodyPr wrap="none" rtlCol="0">
            <a:spAutoFit/>
          </a:bodyPr>
          <a:lstStyle/>
          <a:p>
            <a:r>
              <a:rPr lang="zh-CN" altLang="en-US" dirty="0" smtClean="0"/>
              <a:t>（</a:t>
            </a:r>
            <a:r>
              <a:rPr lang="en-US" altLang="zh-CN" dirty="0" smtClean="0"/>
              <a:t>3</a:t>
            </a:r>
            <a:r>
              <a:rPr lang="zh-CN" altLang="en-US" dirty="0" smtClean="0"/>
              <a:t>）</a:t>
            </a:r>
            <a:endParaRPr lang="zh-CN" altLang="en-US" dirty="0"/>
          </a:p>
        </p:txBody>
      </p:sp>
      <p:sp>
        <p:nvSpPr>
          <p:cNvPr id="31" name="文本框 30"/>
          <p:cNvSpPr txBox="1"/>
          <p:nvPr/>
        </p:nvSpPr>
        <p:spPr>
          <a:xfrm>
            <a:off x="7670798" y="5548921"/>
            <a:ext cx="761747" cy="369332"/>
          </a:xfrm>
          <a:prstGeom prst="rect">
            <a:avLst/>
          </a:prstGeom>
          <a:noFill/>
        </p:spPr>
        <p:txBody>
          <a:bodyPr wrap="none" rtlCol="0">
            <a:spAutoFit/>
          </a:bodyPr>
          <a:lstStyle/>
          <a:p>
            <a:r>
              <a:rPr lang="zh-CN" altLang="en-US" dirty="0" smtClean="0"/>
              <a:t>（</a:t>
            </a:r>
            <a:r>
              <a:rPr lang="en-US" altLang="zh-CN" dirty="0" smtClean="0"/>
              <a:t>4</a:t>
            </a:r>
            <a:r>
              <a:rPr lang="zh-CN" altLang="en-US" dirty="0" smtClean="0"/>
              <a:t>）</a:t>
            </a:r>
            <a:endParaRPr lang="zh-CN" altLang="en-US" dirty="0"/>
          </a:p>
        </p:txBody>
      </p:sp>
    </p:spTree>
    <p:extLst>
      <p:ext uri="{BB962C8B-B14F-4D97-AF65-F5344CB8AC3E}">
        <p14:creationId xmlns:p14="http://schemas.microsoft.com/office/powerpoint/2010/main" val="2138638498"/>
      </p:ext>
    </p:extLst>
  </p:cSld>
  <p:clrMapOvr>
    <a:masterClrMapping/>
  </p:clrMapOvr>
  <mc:AlternateContent xmlns:mc="http://schemas.openxmlformats.org/markup-compatibility/2006" xmlns:p14="http://schemas.microsoft.com/office/powerpoint/2010/main">
    <mc:Choice Requires="p14">
      <p:transition spd="slow" p14:dur="2000" advTm="251"/>
    </mc:Choice>
    <mc:Fallback xmlns="">
      <p:transition spd="slow" advTm="25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10800000">
            <a:off x="0" y="8240"/>
            <a:ext cx="9144000" cy="1241919"/>
          </a:xfrm>
          <a:custGeom>
            <a:avLst/>
            <a:gdLst>
              <a:gd name="connsiteX0" fmla="*/ 9144000 w 9144000"/>
              <a:gd name="connsiteY0" fmla="*/ 1241919 h 1241919"/>
              <a:gd name="connsiteX1" fmla="*/ 0 w 9144000"/>
              <a:gd name="connsiteY1" fmla="*/ 1241919 h 1241919"/>
              <a:gd name="connsiteX2" fmla="*/ 0 w 9144000"/>
              <a:gd name="connsiteY2" fmla="*/ 1061919 h 1241919"/>
              <a:gd name="connsiteX3" fmla="*/ 1762992 w 9144000"/>
              <a:gd name="connsiteY3" fmla="*/ 1061919 h 1241919"/>
              <a:gd name="connsiteX4" fmla="*/ 4572000 w 9144000"/>
              <a:gd name="connsiteY4" fmla="*/ 0 h 1241919"/>
              <a:gd name="connsiteX5" fmla="*/ 7381007 w 9144000"/>
              <a:gd name="connsiteY5" fmla="*/ 1061919 h 1241919"/>
              <a:gd name="connsiteX6" fmla="*/ 9144000 w 9144000"/>
              <a:gd name="connsiteY6" fmla="*/ 1061919 h 124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241919">
                <a:moveTo>
                  <a:pt x="9144000" y="1241919"/>
                </a:moveTo>
                <a:lnTo>
                  <a:pt x="0" y="1241919"/>
                </a:lnTo>
                <a:lnTo>
                  <a:pt x="0" y="1061919"/>
                </a:lnTo>
                <a:lnTo>
                  <a:pt x="1762992" y="1061919"/>
                </a:lnTo>
                <a:lnTo>
                  <a:pt x="4572000" y="0"/>
                </a:lnTo>
                <a:lnTo>
                  <a:pt x="7381007" y="1061919"/>
                </a:lnTo>
                <a:lnTo>
                  <a:pt x="9144000" y="1061919"/>
                </a:lnTo>
                <a:close/>
              </a:path>
            </a:pathLst>
          </a:custGeom>
          <a:gradFill>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44038" name="矩形 5"/>
          <p:cNvSpPr>
            <a:spLocks noChangeArrowheads="1"/>
          </p:cNvSpPr>
          <p:nvPr/>
        </p:nvSpPr>
        <p:spPr bwMode="auto">
          <a:xfrm>
            <a:off x="3371850" y="115888"/>
            <a:ext cx="23939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None/>
            </a:pPr>
            <a:r>
              <a:rPr lang="en-US" altLang="zh-CN" sz="3500" b="1">
                <a:solidFill>
                  <a:schemeClr val="bg1"/>
                </a:solidFill>
                <a:latin typeface="微软雅黑" panose="020B0503020204020204" pitchFamily="34" charset="-122"/>
                <a:ea typeface="微软雅黑" panose="020B0503020204020204" pitchFamily="34" charset="-122"/>
              </a:rPr>
              <a:t>CONTENS</a:t>
            </a:r>
            <a:endParaRPr lang="zh-CN" altLang="en-US" sz="3500">
              <a:solidFill>
                <a:schemeClr val="bg1"/>
              </a:solidFill>
            </a:endParaRPr>
          </a:p>
        </p:txBody>
      </p:sp>
      <p:grpSp>
        <p:nvGrpSpPr>
          <p:cNvPr id="44039" name="组合 66"/>
          <p:cNvGrpSpPr>
            <a:grpSpLocks noChangeAspect="1"/>
          </p:cNvGrpSpPr>
          <p:nvPr/>
        </p:nvGrpSpPr>
        <p:grpSpPr bwMode="auto">
          <a:xfrm>
            <a:off x="6867525" y="3800475"/>
            <a:ext cx="1260475" cy="1260475"/>
            <a:chOff x="1174779" y="3359349"/>
            <a:chExt cx="1800000" cy="1800001"/>
          </a:xfrm>
        </p:grpSpPr>
        <p:grpSp>
          <p:nvGrpSpPr>
            <p:cNvPr id="44076" name="组合 67"/>
            <p:cNvGrpSpPr>
              <a:grpSpLocks/>
            </p:cNvGrpSpPr>
            <p:nvPr/>
          </p:nvGrpSpPr>
          <p:grpSpPr bwMode="auto">
            <a:xfrm>
              <a:off x="1174779" y="3359349"/>
              <a:ext cx="1800000" cy="1800001"/>
              <a:chOff x="6250980" y="3660482"/>
              <a:chExt cx="1800000" cy="1800001"/>
            </a:xfrm>
          </p:grpSpPr>
          <p:sp>
            <p:nvSpPr>
              <p:cNvPr id="69" name="椭圆 68"/>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0" name="椭圆 6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71" name="椭圆 70"/>
            <p:cNvSpPr/>
            <p:nvPr/>
          </p:nvSpPr>
          <p:spPr>
            <a:xfrm>
              <a:off x="1354779" y="3539349"/>
              <a:ext cx="1440000" cy="1440000"/>
            </a:xfrm>
            <a:prstGeom prst="ellipse">
              <a:avLst/>
            </a:prstGeom>
            <a:solidFill>
              <a:srgbClr val="5D9FC1"/>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0" name="组合 71"/>
          <p:cNvGrpSpPr>
            <a:grpSpLocks noChangeAspect="1"/>
          </p:cNvGrpSpPr>
          <p:nvPr/>
        </p:nvGrpSpPr>
        <p:grpSpPr bwMode="auto">
          <a:xfrm>
            <a:off x="7275513" y="2511425"/>
            <a:ext cx="576262" cy="574675"/>
            <a:chOff x="1174779" y="3359349"/>
            <a:chExt cx="1800000" cy="1800001"/>
          </a:xfrm>
        </p:grpSpPr>
        <p:grpSp>
          <p:nvGrpSpPr>
            <p:cNvPr id="44068" name="组合 72"/>
            <p:cNvGrpSpPr>
              <a:grpSpLocks/>
            </p:cNvGrpSpPr>
            <p:nvPr/>
          </p:nvGrpSpPr>
          <p:grpSpPr bwMode="auto">
            <a:xfrm>
              <a:off x="1174779" y="3359349"/>
              <a:ext cx="1800000" cy="1800001"/>
              <a:chOff x="6250980" y="3660482"/>
              <a:chExt cx="1800000" cy="1800001"/>
            </a:xfrm>
          </p:grpSpPr>
          <p:sp>
            <p:nvSpPr>
              <p:cNvPr id="74" name="椭圆 73"/>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5" name="椭圆 7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76" name="椭圆 75"/>
            <p:cNvSpPr/>
            <p:nvPr/>
          </p:nvSpPr>
          <p:spPr>
            <a:xfrm>
              <a:off x="1354779" y="3539349"/>
              <a:ext cx="1440000" cy="1440000"/>
            </a:xfrm>
            <a:prstGeom prst="ellipse">
              <a:avLst/>
            </a:prstGeom>
            <a:solidFill>
              <a:srgbClr val="183A6A"/>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1" name="组合 76"/>
          <p:cNvGrpSpPr>
            <a:grpSpLocks/>
          </p:cNvGrpSpPr>
          <p:nvPr/>
        </p:nvGrpSpPr>
        <p:grpSpPr bwMode="auto">
          <a:xfrm>
            <a:off x="5638800" y="2659063"/>
            <a:ext cx="1979613" cy="1979612"/>
            <a:chOff x="6250980" y="3660482"/>
            <a:chExt cx="1800000" cy="1800001"/>
          </a:xfrm>
        </p:grpSpPr>
        <p:sp>
          <p:nvSpPr>
            <p:cNvPr id="78" name="椭圆 77"/>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79" name="椭圆 7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80" name="椭圆 79"/>
          <p:cNvSpPr/>
          <p:nvPr/>
        </p:nvSpPr>
        <p:spPr>
          <a:xfrm>
            <a:off x="5782276" y="2802712"/>
            <a:ext cx="1692000" cy="1692000"/>
          </a:xfrm>
          <a:prstGeom prst="ellipse">
            <a:avLst/>
          </a:prstGeom>
          <a:solidFill>
            <a:srgbClr val="0070C0"/>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nvGrpSpPr>
          <p:cNvPr id="44045" name="组合 80"/>
          <p:cNvGrpSpPr>
            <a:grpSpLocks noChangeAspect="1"/>
          </p:cNvGrpSpPr>
          <p:nvPr/>
        </p:nvGrpSpPr>
        <p:grpSpPr bwMode="auto">
          <a:xfrm>
            <a:off x="5370513" y="1976438"/>
            <a:ext cx="1042987" cy="1042987"/>
            <a:chOff x="1174779" y="3359349"/>
            <a:chExt cx="1800000" cy="1800001"/>
          </a:xfrm>
        </p:grpSpPr>
        <p:grpSp>
          <p:nvGrpSpPr>
            <p:cNvPr id="44056" name="组合 81"/>
            <p:cNvGrpSpPr>
              <a:grpSpLocks/>
            </p:cNvGrpSpPr>
            <p:nvPr/>
          </p:nvGrpSpPr>
          <p:grpSpPr bwMode="auto">
            <a:xfrm>
              <a:off x="1174779" y="3359349"/>
              <a:ext cx="1800000" cy="1800001"/>
              <a:chOff x="6250980" y="3660482"/>
              <a:chExt cx="1800000" cy="1800001"/>
            </a:xfrm>
          </p:grpSpPr>
          <p:sp>
            <p:nvSpPr>
              <p:cNvPr id="83" name="椭圆 82"/>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4" name="椭圆 8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85" name="椭圆 84"/>
            <p:cNvSpPr/>
            <p:nvPr/>
          </p:nvSpPr>
          <p:spPr>
            <a:xfrm>
              <a:off x="1354779" y="3539349"/>
              <a:ext cx="1440000" cy="1440000"/>
            </a:xfrm>
            <a:prstGeom prst="ellipse">
              <a:avLst/>
            </a:prstGeom>
            <a:solidFill>
              <a:srgbClr val="16B6CC"/>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44046" name="组合 85"/>
          <p:cNvGrpSpPr>
            <a:grpSpLocks noChangeAspect="1"/>
          </p:cNvGrpSpPr>
          <p:nvPr/>
        </p:nvGrpSpPr>
        <p:grpSpPr bwMode="auto">
          <a:xfrm>
            <a:off x="5305425" y="4235450"/>
            <a:ext cx="647700" cy="647700"/>
            <a:chOff x="1174779" y="3359349"/>
            <a:chExt cx="1800000" cy="1800001"/>
          </a:xfrm>
        </p:grpSpPr>
        <p:grpSp>
          <p:nvGrpSpPr>
            <p:cNvPr id="44048" name="组合 86"/>
            <p:cNvGrpSpPr>
              <a:grpSpLocks/>
            </p:cNvGrpSpPr>
            <p:nvPr/>
          </p:nvGrpSpPr>
          <p:grpSpPr bwMode="auto">
            <a:xfrm>
              <a:off x="1174779" y="3359349"/>
              <a:ext cx="1800000" cy="1800001"/>
              <a:chOff x="6250980" y="3660482"/>
              <a:chExt cx="1800000" cy="1800001"/>
            </a:xfrm>
          </p:grpSpPr>
          <p:sp>
            <p:nvSpPr>
              <p:cNvPr id="88" name="椭圆 87"/>
              <p:cNvSpPr/>
              <p:nvPr/>
            </p:nvSpPr>
            <p:spPr>
              <a:xfrm>
                <a:off x="6250980" y="3660482"/>
                <a:ext cx="1800000" cy="1800001"/>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89" name="椭圆 8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90" name="椭圆 89"/>
            <p:cNvSpPr/>
            <p:nvPr/>
          </p:nvSpPr>
          <p:spPr>
            <a:xfrm>
              <a:off x="1354779" y="3539349"/>
              <a:ext cx="1440000" cy="1440000"/>
            </a:xfrm>
            <a:prstGeom prst="ellipse">
              <a:avLst/>
            </a:prstGeom>
            <a:solidFill>
              <a:schemeClr val="bg1">
                <a:lumMod val="7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grpSp>
        <p:nvGrpSpPr>
          <p:cNvPr id="91" name="组合 90"/>
          <p:cNvGrpSpPr>
            <a:grpSpLocks noChangeAspect="1"/>
          </p:cNvGrpSpPr>
          <p:nvPr/>
        </p:nvGrpSpPr>
        <p:grpSpPr>
          <a:xfrm>
            <a:off x="6245768" y="3251127"/>
            <a:ext cx="876025" cy="900000"/>
            <a:chOff x="3976261" y="3892343"/>
            <a:chExt cx="326182" cy="335109"/>
          </a:xfrm>
          <a:solidFill>
            <a:schemeClr val="bg1"/>
          </a:solidFill>
        </p:grpSpPr>
        <p:sp>
          <p:nvSpPr>
            <p:cNvPr id="92" name="六边形 91"/>
            <p:cNvSpPr/>
            <p:nvPr/>
          </p:nvSpPr>
          <p:spPr>
            <a:xfrm>
              <a:off x="3976261" y="3892343"/>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3" name="六边形 92"/>
            <p:cNvSpPr/>
            <p:nvPr/>
          </p:nvSpPr>
          <p:spPr>
            <a:xfrm>
              <a:off x="3976261" y="4005288"/>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4" name="六边形 93"/>
            <p:cNvSpPr/>
            <p:nvPr/>
          </p:nvSpPr>
          <p:spPr>
            <a:xfrm>
              <a:off x="3976261" y="4120615"/>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5" name="六边形 94"/>
            <p:cNvSpPr/>
            <p:nvPr/>
          </p:nvSpPr>
          <p:spPr>
            <a:xfrm>
              <a:off x="4078302" y="3945761"/>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6" name="六边形 95"/>
            <p:cNvSpPr/>
            <p:nvPr/>
          </p:nvSpPr>
          <p:spPr>
            <a:xfrm>
              <a:off x="4078302" y="4060570"/>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sp>
          <p:nvSpPr>
            <p:cNvPr id="97" name="六边形 96"/>
            <p:cNvSpPr/>
            <p:nvPr/>
          </p:nvSpPr>
          <p:spPr>
            <a:xfrm>
              <a:off x="4180344" y="4003942"/>
              <a:ext cx="122099" cy="106837"/>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grpSp>
      <p:sp>
        <p:nvSpPr>
          <p:cNvPr id="12" name="矩形 11"/>
          <p:cNvSpPr/>
          <p:nvPr/>
        </p:nvSpPr>
        <p:spPr>
          <a:xfrm>
            <a:off x="926430" y="968687"/>
            <a:ext cx="6344659" cy="4770537"/>
          </a:xfrm>
          <a:prstGeom prst="rect">
            <a:avLst/>
          </a:prstGeom>
        </p:spPr>
        <p:txBody>
          <a:bodyPr wrap="square">
            <a:spAutoFit/>
          </a:bodyPr>
          <a:lstStyle/>
          <a:p>
            <a:pPr eaLnBrk="1" fontAlgn="auto" hangingPunct="1">
              <a:lnSpc>
                <a:spcPct val="200000"/>
              </a:lnSpc>
              <a:buFont typeface="Arial" panose="020B0604020202020204" pitchFamily="34" charset="0"/>
              <a:buNone/>
              <a:defRPr/>
            </a:pPr>
            <a:r>
              <a:rPr lang="zh-CN" altLang="en-US" sz="2000" b="1" noProof="1" smtClean="0">
                <a:latin typeface="Arial" panose="020B0604020202020204" pitchFamily="34" charset="0"/>
                <a:ea typeface="微软雅黑" panose="020B0503020204020204" charset="-122"/>
                <a:sym typeface="+mn-ea"/>
              </a:rPr>
              <a:t>第五章 准静态电磁场</a:t>
            </a:r>
            <a:endParaRPr lang="en-US" altLang="zh-CN" sz="2000" b="1" noProof="1">
              <a:latin typeface="Arial" panose="020B0604020202020204" pitchFamily="34" charset="0"/>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dirty="0">
                <a:latin typeface="+mn-lt"/>
                <a:ea typeface="微软雅黑" panose="020B0503020204020204" charset="-122"/>
              </a:rPr>
              <a:t>电准静态场与电荷</a:t>
            </a:r>
            <a:r>
              <a:rPr lang="zh-CN" altLang="en-US" sz="1600" dirty="0" smtClean="0">
                <a:latin typeface="+mn-lt"/>
                <a:ea typeface="微软雅黑" panose="020B0503020204020204" charset="-122"/>
              </a:rPr>
              <a:t>弛豫</a:t>
            </a:r>
            <a:endParaRPr lang="en-US" altLang="zh-CN" sz="1600" dirty="0" smtClean="0">
              <a:latin typeface="+mn-lt"/>
              <a:ea typeface="微软雅黑" panose="020B0503020204020204" charset="-122"/>
            </a:endParaRPr>
          </a:p>
          <a:p>
            <a:pPr marL="342900" indent="-342900" eaLnBrk="1" fontAlgn="auto" hangingPunct="1">
              <a:lnSpc>
                <a:spcPct val="200000"/>
              </a:lnSpc>
              <a:buFont typeface="Wingdings" panose="05000000000000000000" pitchFamily="2" charset="2"/>
              <a:buChar char="Ø"/>
              <a:defRPr/>
            </a:pPr>
            <a:r>
              <a:rPr lang="zh-CN" altLang="en-US" sz="1600" dirty="0" smtClean="0">
                <a:ea typeface="微软雅黑" panose="020B0503020204020204" charset="-122"/>
              </a:rPr>
              <a:t>涡流</a:t>
            </a:r>
            <a:r>
              <a:rPr lang="zh-CN" altLang="en-US" sz="1600" dirty="0">
                <a:ea typeface="微软雅黑" panose="020B0503020204020204" charset="-122"/>
              </a:rPr>
              <a:t>及其</a:t>
            </a:r>
            <a:r>
              <a:rPr lang="zh-CN" altLang="en-US" sz="1600" dirty="0" smtClean="0">
                <a:ea typeface="微软雅黑" panose="020B0503020204020204" charset="-122"/>
              </a:rPr>
              <a:t>损耗</a:t>
            </a:r>
            <a:endParaRPr lang="en-US" altLang="zh-CN" sz="1600" dirty="0" smtClean="0">
              <a:ea typeface="微软雅黑" panose="020B0503020204020204" charset="-122"/>
            </a:endParaRPr>
          </a:p>
          <a:p>
            <a:pPr marL="342900" lvl="0" indent="-342900" eaLnBrk="1" fontAlgn="auto" hangingPunct="1">
              <a:lnSpc>
                <a:spcPct val="200000"/>
              </a:lnSpc>
              <a:buFont typeface="Wingdings" panose="05000000000000000000" pitchFamily="2" charset="2"/>
              <a:buChar char="Ø"/>
              <a:defRPr/>
            </a:pPr>
            <a:r>
              <a:rPr lang="zh-CN" altLang="en-US" sz="1600" dirty="0">
                <a:ea typeface="微软雅黑" panose="020B0503020204020204" charset="-122"/>
              </a:rPr>
              <a:t>集肤效应、邻近效应和电磁屏蔽</a:t>
            </a:r>
            <a:r>
              <a:rPr lang="en-US" altLang="zh-CN" sz="1600" dirty="0">
                <a:ea typeface="微软雅黑" panose="020B0503020204020204" charset="-122"/>
              </a:rPr>
              <a:t>&amp;</a:t>
            </a:r>
            <a:r>
              <a:rPr lang="zh-CN" altLang="en-US" sz="1600" dirty="0">
                <a:ea typeface="微软雅黑" panose="020B0503020204020204" charset="-122"/>
              </a:rPr>
              <a:t>导体的交流内阻抗</a:t>
            </a:r>
          </a:p>
          <a:p>
            <a:pPr marL="342900" indent="-342900" eaLnBrk="1" fontAlgn="auto" hangingPunct="1">
              <a:lnSpc>
                <a:spcPct val="200000"/>
              </a:lnSpc>
              <a:buFont typeface="Wingdings" panose="05000000000000000000" pitchFamily="2" charset="2"/>
              <a:buChar char="Ø"/>
              <a:defRPr/>
            </a:pPr>
            <a:endParaRPr lang="en-US" altLang="zh-CN" sz="1600" dirty="0">
              <a:ea typeface="微软雅黑" panose="020B0503020204020204" charset="-122"/>
            </a:endParaRPr>
          </a:p>
          <a:p>
            <a:pPr eaLnBrk="1" fontAlgn="auto" hangingPunct="1">
              <a:lnSpc>
                <a:spcPct val="200000"/>
              </a:lnSpc>
              <a:buFont typeface="Arial" panose="020B0604020202020204" pitchFamily="34" charset="0"/>
              <a:buNone/>
              <a:defRPr/>
            </a:pPr>
            <a:r>
              <a:rPr lang="zh-CN" altLang="en-US" sz="2000" b="1" noProof="1" smtClean="0">
                <a:latin typeface="Arial" panose="020B0604020202020204" pitchFamily="34" charset="0"/>
                <a:ea typeface="微软雅黑" panose="020B0503020204020204" charset="-122"/>
                <a:sym typeface="+mn-ea"/>
              </a:rPr>
              <a:t>第六章 平面电磁波的传播</a:t>
            </a:r>
            <a:endParaRPr lang="en-US" altLang="zh-CN" sz="2000" b="1" noProof="1" smtClean="0">
              <a:latin typeface="Arial" panose="020B0604020202020204" pitchFamily="34" charset="0"/>
              <a:ea typeface="微软雅黑" panose="020B0503020204020204" charset="-122"/>
              <a:sym typeface="+mn-ea"/>
            </a:endParaRPr>
          </a:p>
          <a:p>
            <a:pPr marL="342900" indent="-342900" eaLnBrk="1" fontAlgn="auto" hangingPunct="1">
              <a:lnSpc>
                <a:spcPct val="200000"/>
              </a:lnSpc>
              <a:buFont typeface="Wingdings" panose="05000000000000000000" pitchFamily="2" charset="2"/>
              <a:buChar char="Ø"/>
              <a:defRPr/>
            </a:pPr>
            <a:r>
              <a:rPr lang="zh-CN" altLang="en-US" sz="1600" dirty="0" smtClean="0">
                <a:latin typeface="+mn-lt"/>
                <a:ea typeface="微软雅黑" panose="020B0503020204020204" charset="-122"/>
              </a:rPr>
              <a:t>电磁波动方程和</a:t>
            </a:r>
            <a:r>
              <a:rPr lang="zh-CN" altLang="en-US" sz="1600" dirty="0">
                <a:latin typeface="+mn-lt"/>
                <a:ea typeface="微软雅黑" panose="020B0503020204020204" charset="-122"/>
              </a:rPr>
              <a:t>平面</a:t>
            </a:r>
            <a:r>
              <a:rPr lang="zh-CN" altLang="en-US" sz="1600" dirty="0" smtClean="0">
                <a:latin typeface="+mn-lt"/>
                <a:ea typeface="微软雅黑" panose="020B0503020204020204" charset="-122"/>
              </a:rPr>
              <a:t>电磁波</a:t>
            </a:r>
            <a:r>
              <a:rPr lang="en-US" altLang="zh-CN" sz="1600" dirty="0" smtClean="0">
                <a:latin typeface="+mn-lt"/>
                <a:ea typeface="微软雅黑" panose="020B0503020204020204" charset="-122"/>
              </a:rPr>
              <a:t>&amp;</a:t>
            </a:r>
            <a:r>
              <a:rPr lang="zh-CN" altLang="en-US" sz="1600" dirty="0" smtClean="0">
                <a:latin typeface="+mn-lt"/>
                <a:ea typeface="微软雅黑" panose="020B0503020204020204" charset="-122"/>
              </a:rPr>
              <a:t>理想</a:t>
            </a:r>
            <a:r>
              <a:rPr lang="zh-CN" altLang="en-US" sz="1600" dirty="0">
                <a:latin typeface="+mn-lt"/>
                <a:ea typeface="微软雅黑" panose="020B0503020204020204" charset="-122"/>
              </a:rPr>
              <a:t>介质中的均匀平面</a:t>
            </a:r>
            <a:r>
              <a:rPr lang="zh-CN" altLang="en-US" sz="1600" dirty="0" smtClean="0">
                <a:latin typeface="+mn-lt"/>
                <a:ea typeface="微软雅黑" panose="020B0503020204020204" charset="-122"/>
              </a:rPr>
              <a:t>电磁波</a:t>
            </a:r>
            <a:endParaRPr lang="en-US" altLang="zh-CN" sz="1600" dirty="0" smtClean="0">
              <a:latin typeface="+mn-lt"/>
              <a:ea typeface="微软雅黑" panose="020B0503020204020204" charset="-122"/>
            </a:endParaRPr>
          </a:p>
          <a:p>
            <a:pPr marL="342900" indent="-342900" eaLnBrk="1" fontAlgn="auto" hangingPunct="1">
              <a:lnSpc>
                <a:spcPct val="200000"/>
              </a:lnSpc>
              <a:buFont typeface="Wingdings" panose="05000000000000000000" pitchFamily="2" charset="2"/>
              <a:buChar char="Ø"/>
              <a:defRPr/>
            </a:pPr>
            <a:r>
              <a:rPr lang="zh-CN" altLang="en-US" sz="1600" dirty="0" smtClean="0">
                <a:latin typeface="+mn-lt"/>
                <a:ea typeface="微软雅黑" panose="020B0503020204020204" charset="-122"/>
              </a:rPr>
              <a:t>导电媒质中的均匀平面电磁波</a:t>
            </a:r>
            <a:endParaRPr lang="en-US" altLang="zh-CN" sz="1600" dirty="0" smtClean="0">
              <a:latin typeface="+mn-lt"/>
              <a:ea typeface="微软雅黑" panose="020B0503020204020204" charset="-122"/>
            </a:endParaRPr>
          </a:p>
          <a:p>
            <a:pPr marL="342900" indent="-342900" eaLnBrk="1" fontAlgn="auto" hangingPunct="1">
              <a:lnSpc>
                <a:spcPct val="200000"/>
              </a:lnSpc>
              <a:buFont typeface="Wingdings" panose="05000000000000000000" pitchFamily="2" charset="2"/>
              <a:buChar char="Ø"/>
              <a:defRPr/>
            </a:pPr>
            <a:r>
              <a:rPr lang="zh-CN" altLang="en-US" sz="1600" dirty="0">
                <a:latin typeface="+mn-lt"/>
                <a:ea typeface="微软雅黑" panose="020B0503020204020204" charset="-122"/>
              </a:rPr>
              <a:t>平面电磁波的反射与</a:t>
            </a:r>
            <a:r>
              <a:rPr lang="zh-CN" altLang="en-US" sz="1600" dirty="0" smtClean="0">
                <a:latin typeface="+mn-lt"/>
                <a:ea typeface="微软雅黑" panose="020B0503020204020204" charset="-122"/>
              </a:rPr>
              <a:t>折射</a:t>
            </a:r>
            <a:r>
              <a:rPr lang="en-US" altLang="zh-CN" sz="1600" dirty="0" smtClean="0">
                <a:latin typeface="+mn-lt"/>
                <a:ea typeface="微软雅黑" panose="020B0503020204020204" charset="-122"/>
              </a:rPr>
              <a:t>&amp;</a:t>
            </a:r>
            <a:r>
              <a:rPr lang="zh-CN" altLang="en-US" sz="1600" dirty="0" smtClean="0">
                <a:latin typeface="+mn-lt"/>
                <a:ea typeface="微软雅黑" panose="020B0503020204020204" charset="-122"/>
              </a:rPr>
              <a:t>平面</a:t>
            </a:r>
            <a:r>
              <a:rPr lang="zh-CN" altLang="en-US" sz="1600" dirty="0">
                <a:latin typeface="+mn-lt"/>
                <a:ea typeface="微软雅黑" panose="020B0503020204020204" charset="-122"/>
              </a:rPr>
              <a:t>电磁波的正入射</a:t>
            </a:r>
            <a:r>
              <a:rPr lang="en-US" altLang="zh-CN" sz="1600" dirty="0">
                <a:latin typeface="+mn-lt"/>
                <a:ea typeface="微软雅黑" panose="020B0503020204020204" charset="-122"/>
              </a:rPr>
              <a:t>•</a:t>
            </a:r>
            <a:r>
              <a:rPr lang="zh-CN" altLang="en-US" sz="1600" dirty="0" smtClean="0">
                <a:latin typeface="+mn-lt"/>
                <a:ea typeface="微软雅黑" panose="020B0503020204020204" charset="-122"/>
              </a:rPr>
              <a:t>驻波</a:t>
            </a:r>
            <a:endParaRPr lang="en-US" altLang="zh-CN" sz="1600" dirty="0">
              <a:latin typeface="+mn-lt"/>
              <a:ea typeface="微软雅黑" panose="020B0503020204020204" charset="-122"/>
            </a:endParaRPr>
          </a:p>
        </p:txBody>
      </p:sp>
    </p:spTree>
  </p:cSld>
  <p:clrMapOvr>
    <a:masterClrMapping/>
  </p:clrMapOvr>
  <p:transition advTm="1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二、涡流及其损耗</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1692965" y="3560396"/>
            <a:ext cx="6670675"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因此，采用硅钢片后铁芯的涡流损耗和整块硅钢的涡流损耗的比值为</a:t>
            </a:r>
          </a:p>
        </p:txBody>
      </p:sp>
      <p:graphicFrame>
        <p:nvGraphicFramePr>
          <p:cNvPr id="6" name="对象 5"/>
          <p:cNvGraphicFramePr>
            <a:graphicFrameLocks noChangeAspect="1"/>
          </p:cNvGraphicFramePr>
          <p:nvPr>
            <p:extLst>
              <p:ext uri="{D42A27DB-BD31-4B8C-83A1-F6EECF244321}">
                <p14:modId xmlns:p14="http://schemas.microsoft.com/office/powerpoint/2010/main" val="3418151714"/>
              </p:ext>
            </p:extLst>
          </p:nvPr>
        </p:nvGraphicFramePr>
        <p:xfrm>
          <a:off x="3691156" y="3914459"/>
          <a:ext cx="2021183" cy="1684319"/>
        </p:xfrm>
        <a:graphic>
          <a:graphicData uri="http://schemas.openxmlformats.org/presentationml/2006/ole">
            <mc:AlternateContent xmlns:mc="http://schemas.openxmlformats.org/markup-compatibility/2006">
              <mc:Choice xmlns:v="urn:schemas-microsoft-com:vml" Requires="v">
                <p:oleObj spid="_x0000_s73756" name="Equation" r:id="rId4" imgW="2336800" imgH="1955800" progId="Equation.DSMT4">
                  <p:embed/>
                </p:oleObj>
              </mc:Choice>
              <mc:Fallback>
                <p:oleObj name="Equation" r:id="rId4" imgW="2336800" imgH="1955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1156" y="3914459"/>
                        <a:ext cx="2021183" cy="1684319"/>
                      </a:xfrm>
                      <a:prstGeom prst="rect">
                        <a:avLst/>
                      </a:prstGeom>
                      <a:noFill/>
                    </p:spPr>
                  </p:pic>
                </p:oleObj>
              </mc:Fallback>
            </mc:AlternateContent>
          </a:graphicData>
        </a:graphic>
      </p:graphicFrame>
      <p:sp>
        <p:nvSpPr>
          <p:cNvPr id="19" name="文本框 18"/>
          <p:cNvSpPr txBox="1"/>
          <p:nvPr/>
        </p:nvSpPr>
        <p:spPr>
          <a:xfrm>
            <a:off x="7326402" y="4613294"/>
            <a:ext cx="761747" cy="369332"/>
          </a:xfrm>
          <a:prstGeom prst="rect">
            <a:avLst/>
          </a:prstGeom>
          <a:noFill/>
        </p:spPr>
        <p:txBody>
          <a:bodyPr wrap="none" rtlCol="0">
            <a:spAutoFit/>
          </a:bodyPr>
          <a:lstStyle/>
          <a:p>
            <a:r>
              <a:rPr lang="zh-CN" altLang="en-US" dirty="0" smtClean="0"/>
              <a:t>（</a:t>
            </a:r>
            <a:r>
              <a:rPr lang="en-US" altLang="zh-CN" dirty="0"/>
              <a:t>6</a:t>
            </a:r>
            <a:r>
              <a:rPr lang="zh-CN" altLang="en-US" dirty="0" smtClean="0"/>
              <a:t>）</a:t>
            </a:r>
            <a:endParaRPr lang="zh-CN" altLang="en-US" dirty="0"/>
          </a:p>
        </p:txBody>
      </p:sp>
      <p:sp>
        <p:nvSpPr>
          <p:cNvPr id="9" name="矩形 8"/>
          <p:cNvSpPr/>
          <p:nvPr/>
        </p:nvSpPr>
        <p:spPr>
          <a:xfrm>
            <a:off x="1395448" y="6294533"/>
            <a:ext cx="595035" cy="338554"/>
          </a:xfrm>
          <a:prstGeom prst="rect">
            <a:avLst/>
          </a:prstGeom>
        </p:spPr>
        <p:txBody>
          <a:bodyPr wrap="none">
            <a:spAutoFit/>
          </a:bodyPr>
          <a:lstStyle/>
          <a:p>
            <a:r>
              <a:rPr lang="zh-CN" altLang="en-US" sz="1600" dirty="0">
                <a:latin typeface="+mj-lt"/>
                <a:ea typeface="宋体" panose="02010600030101010101" pitchFamily="2" charset="-122"/>
                <a:cs typeface="Times New Roman" panose="02020603050405020304" pitchFamily="18" charset="0"/>
              </a:rPr>
              <a:t>证</a:t>
            </a:r>
            <a:r>
              <a:rPr lang="zh-CN" altLang="en-US" sz="1600" dirty="0" smtClean="0">
                <a:latin typeface="+mj-lt"/>
                <a:ea typeface="宋体" panose="02010600030101010101" pitchFamily="2" charset="-122"/>
                <a:cs typeface="Times New Roman" panose="02020603050405020304" pitchFamily="18" charset="0"/>
              </a:rPr>
              <a:t>毕</a:t>
            </a:r>
            <a:endParaRPr lang="zh-CN" altLang="en-US" sz="1600" dirty="0">
              <a:latin typeface="+mj-lt"/>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2650159021"/>
              </p:ext>
            </p:extLst>
          </p:nvPr>
        </p:nvGraphicFramePr>
        <p:xfrm>
          <a:off x="4285957" y="5857610"/>
          <a:ext cx="779501" cy="433056"/>
        </p:xfrm>
        <a:graphic>
          <a:graphicData uri="http://schemas.openxmlformats.org/presentationml/2006/ole">
            <mc:AlternateContent xmlns:mc="http://schemas.openxmlformats.org/markup-compatibility/2006">
              <mc:Choice xmlns:v="urn:schemas-microsoft-com:vml" Requires="v">
                <p:oleObj spid="_x0000_s73757" name="Equation" r:id="rId6" imgW="761669" imgH="431613" progId="Equation.DSMT4">
                  <p:embed/>
                </p:oleObj>
              </mc:Choice>
              <mc:Fallback>
                <p:oleObj name="Equation" r:id="rId6" imgW="761669" imgH="431613"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5957" y="5857610"/>
                        <a:ext cx="779501" cy="433056"/>
                      </a:xfrm>
                      <a:prstGeom prst="rect">
                        <a:avLst/>
                      </a:prstGeom>
                      <a:noFill/>
                    </p:spPr>
                  </p:pic>
                </p:oleObj>
              </mc:Fallback>
            </mc:AlternateContent>
          </a:graphicData>
        </a:graphic>
      </p:graphicFrame>
      <p:sp>
        <p:nvSpPr>
          <p:cNvPr id="23" name="矩形 22"/>
          <p:cNvSpPr/>
          <p:nvPr/>
        </p:nvSpPr>
        <p:spPr>
          <a:xfrm>
            <a:off x="1395448" y="5586407"/>
            <a:ext cx="2853666" cy="338554"/>
          </a:xfrm>
          <a:prstGeom prst="rect">
            <a:avLst/>
          </a:prstGeom>
        </p:spPr>
        <p:txBody>
          <a:bodyPr wrap="none">
            <a:spAutoFit/>
          </a:bodyPr>
          <a:lstStyle/>
          <a:p>
            <a:r>
              <a:rPr lang="zh-CN" altLang="zh-CN" sz="1600" dirty="0">
                <a:latin typeface="+mj-lt"/>
                <a:ea typeface="宋体" panose="02010600030101010101" pitchFamily="2" charset="-122"/>
                <a:cs typeface="Times New Roman" panose="02020603050405020304" pitchFamily="18" charset="0"/>
              </a:rPr>
              <a:t>由题意知</a:t>
            </a:r>
            <a:r>
              <a:rPr lang="en-US" altLang="zh-CN" sz="1600" i="1" dirty="0">
                <a:latin typeface="+mj-lt"/>
                <a:ea typeface="宋体" panose="02010600030101010101" pitchFamily="2" charset="-122"/>
                <a:cs typeface="Times New Roman" panose="02020603050405020304" pitchFamily="18" charset="0"/>
              </a:rPr>
              <a:t>a</a:t>
            </a:r>
            <a:r>
              <a:rPr lang="en-US" altLang="zh-CN" sz="1600" dirty="0">
                <a:latin typeface="+mj-lt"/>
                <a:ea typeface="宋体" panose="02010600030101010101" pitchFamily="2" charset="-122"/>
                <a:cs typeface="Times New Roman" panose="02020603050405020304" pitchFamily="18" charset="0"/>
              </a:rPr>
              <a:t>=</a:t>
            </a:r>
            <a:r>
              <a:rPr lang="en-US" altLang="zh-CN" sz="1600" i="1" dirty="0">
                <a:latin typeface="+mj-lt"/>
                <a:ea typeface="宋体" panose="02010600030101010101" pitchFamily="2" charset="-122"/>
                <a:cs typeface="Times New Roman" panose="02020603050405020304" pitchFamily="18" charset="0"/>
              </a:rPr>
              <a:t>b</a:t>
            </a:r>
            <a:r>
              <a:rPr lang="zh-CN" altLang="zh-CN" sz="1600" dirty="0">
                <a:latin typeface="+mj-lt"/>
                <a:ea typeface="宋体" panose="02010600030101010101" pitchFamily="2" charset="-122"/>
                <a:cs typeface="Times New Roman" panose="02020603050405020304" pitchFamily="18" charset="0"/>
              </a:rPr>
              <a:t>，</a:t>
            </a:r>
            <a:r>
              <a:rPr lang="zh-CN" altLang="zh-CN" sz="1600" dirty="0" smtClean="0">
                <a:latin typeface="+mj-lt"/>
                <a:ea typeface="宋体" panose="02010600030101010101" pitchFamily="2" charset="-122"/>
                <a:cs typeface="Times New Roman" panose="02020603050405020304" pitchFamily="18" charset="0"/>
              </a:rPr>
              <a:t>带入</a:t>
            </a:r>
            <a:r>
              <a:rPr lang="zh-CN" altLang="en-US" sz="1600" dirty="0" smtClean="0">
                <a:latin typeface="+mj-lt"/>
                <a:ea typeface="宋体" panose="02010600030101010101" pitchFamily="2" charset="-122"/>
                <a:cs typeface="Times New Roman" panose="02020603050405020304" pitchFamily="18" charset="0"/>
              </a:rPr>
              <a:t>（</a:t>
            </a:r>
            <a:r>
              <a:rPr lang="en-US" altLang="zh-CN" sz="1600" dirty="0">
                <a:latin typeface="+mj-lt"/>
                <a:ea typeface="宋体" panose="02010600030101010101" pitchFamily="2" charset="-122"/>
                <a:cs typeface="Times New Roman" panose="02020603050405020304" pitchFamily="18" charset="0"/>
              </a:rPr>
              <a:t>6</a:t>
            </a:r>
            <a:r>
              <a:rPr lang="zh-CN" altLang="en-US" sz="1600" dirty="0" smtClean="0">
                <a:latin typeface="+mj-lt"/>
                <a:ea typeface="宋体" panose="02010600030101010101" pitchFamily="2" charset="-122"/>
                <a:cs typeface="Times New Roman" panose="02020603050405020304" pitchFamily="18" charset="0"/>
              </a:rPr>
              <a:t>）</a:t>
            </a:r>
            <a:r>
              <a:rPr lang="zh-CN" altLang="zh-CN" sz="1600" dirty="0" smtClean="0">
                <a:latin typeface="+mj-lt"/>
                <a:ea typeface="宋体" panose="02010600030101010101" pitchFamily="2" charset="-122"/>
                <a:cs typeface="Times New Roman" panose="02020603050405020304" pitchFamily="18" charset="0"/>
              </a:rPr>
              <a:t>得到</a:t>
            </a:r>
            <a:endParaRPr lang="zh-CN" altLang="en-US" sz="1600" dirty="0">
              <a:latin typeface="+mj-lt"/>
            </a:endParaRPr>
          </a:p>
        </p:txBody>
      </p:sp>
      <p:sp>
        <p:nvSpPr>
          <p:cNvPr id="12" name="矩形 11"/>
          <p:cNvSpPr/>
          <p:nvPr/>
        </p:nvSpPr>
        <p:spPr>
          <a:xfrm>
            <a:off x="1165224" y="1675082"/>
            <a:ext cx="6670675" cy="830997"/>
          </a:xfrm>
          <a:prstGeom prst="rect">
            <a:avLst/>
          </a:prstGeom>
        </p:spPr>
        <p:txBody>
          <a:bodyPr wrap="square">
            <a:spAutoFit/>
          </a:bodyPr>
          <a:lstStyle/>
          <a:p>
            <a:r>
              <a:rPr lang="en-US" altLang="zh-CN" sz="1600" dirty="0" smtClean="0">
                <a:latin typeface="+mj-lt"/>
                <a:ea typeface="宋体" panose="02010600030101010101" pitchFamily="2" charset="-122"/>
                <a:cs typeface="Times New Roman" panose="02020603050405020304" pitchFamily="18" charset="0"/>
              </a:rPr>
              <a:t>         </a:t>
            </a:r>
            <a:r>
              <a:rPr lang="zh-CN" altLang="zh-CN" sz="1600" dirty="0" smtClean="0">
                <a:latin typeface="+mj-lt"/>
                <a:ea typeface="宋体" panose="02010600030101010101" pitchFamily="2" charset="-122"/>
                <a:cs typeface="Times New Roman" panose="02020603050405020304" pitchFamily="18" charset="0"/>
              </a:rPr>
              <a:t>如果</a:t>
            </a:r>
            <a:r>
              <a:rPr lang="zh-CN" altLang="zh-CN" sz="1600" dirty="0">
                <a:latin typeface="+mj-lt"/>
                <a:ea typeface="宋体" panose="02010600030101010101" pitchFamily="2" charset="-122"/>
                <a:cs typeface="Times New Roman" panose="02020603050405020304" pitchFamily="18" charset="0"/>
              </a:rPr>
              <a:t>把整块硅钢分成</a:t>
            </a:r>
            <a:r>
              <a:rPr lang="en-US" altLang="zh-CN" sz="1600" i="1" dirty="0">
                <a:latin typeface="+mj-lt"/>
                <a:ea typeface="宋体" panose="02010600030101010101" pitchFamily="2" charset="-122"/>
                <a:cs typeface="Times New Roman" panose="02020603050405020304" pitchFamily="18" charset="0"/>
              </a:rPr>
              <a:t>N</a:t>
            </a:r>
            <a:r>
              <a:rPr lang="zh-CN" altLang="zh-CN" sz="1600" dirty="0">
                <a:latin typeface="+mj-lt"/>
                <a:ea typeface="宋体" panose="02010600030101010101" pitchFamily="2" charset="-122"/>
                <a:cs typeface="Times New Roman" panose="02020603050405020304" pitchFamily="18" charset="0"/>
              </a:rPr>
              <a:t>片，各片间互相绝缘，每片的涡流损耗仍然满足式，此时</a:t>
            </a:r>
            <a:r>
              <a:rPr lang="en-US" altLang="zh-CN" sz="1600" i="1" dirty="0">
                <a:latin typeface="+mj-lt"/>
                <a:ea typeface="宋体" panose="02010600030101010101" pitchFamily="2" charset="-122"/>
                <a:cs typeface="Times New Roman" panose="02020603050405020304" pitchFamily="18" charset="0"/>
              </a:rPr>
              <a:t>a</a:t>
            </a:r>
            <a:r>
              <a:rPr lang="zh-CN" altLang="zh-CN" sz="1600" dirty="0">
                <a:latin typeface="+mj-lt"/>
                <a:ea typeface="宋体" panose="02010600030101010101" pitchFamily="2" charset="-122"/>
                <a:cs typeface="Times New Roman" panose="02020603050405020304" pitchFamily="18" charset="0"/>
              </a:rPr>
              <a:t>应替换为</a:t>
            </a:r>
            <a:r>
              <a:rPr lang="en-US" altLang="zh-CN" sz="1600" i="1" dirty="0">
                <a:latin typeface="+mj-lt"/>
                <a:ea typeface="宋体" panose="02010600030101010101" pitchFamily="2" charset="-122"/>
                <a:cs typeface="Times New Roman" panose="02020603050405020304" pitchFamily="18" charset="0"/>
              </a:rPr>
              <a:t>a</a:t>
            </a:r>
            <a:r>
              <a:rPr lang="en-US" altLang="zh-CN" sz="1600" dirty="0">
                <a:latin typeface="+mj-lt"/>
                <a:ea typeface="宋体" panose="02010600030101010101" pitchFamily="2" charset="-122"/>
                <a:cs typeface="Times New Roman" panose="02020603050405020304" pitchFamily="18" charset="0"/>
              </a:rPr>
              <a:t>/</a:t>
            </a:r>
            <a:r>
              <a:rPr lang="en-US" altLang="zh-CN" sz="1600" i="1" dirty="0">
                <a:latin typeface="+mj-lt"/>
                <a:ea typeface="宋体" panose="02010600030101010101" pitchFamily="2" charset="-122"/>
                <a:cs typeface="Times New Roman" panose="02020603050405020304" pitchFamily="18" charset="0"/>
              </a:rPr>
              <a:t>N</a:t>
            </a:r>
            <a:r>
              <a:rPr lang="zh-CN" altLang="zh-CN" sz="1600" dirty="0">
                <a:latin typeface="+mj-lt"/>
                <a:ea typeface="宋体" panose="02010600030101010101" pitchFamily="2" charset="-122"/>
                <a:cs typeface="Times New Roman" panose="02020603050405020304" pitchFamily="18" charset="0"/>
              </a:rPr>
              <a:t>，全部的涡流损耗为一片的</a:t>
            </a:r>
            <a:r>
              <a:rPr lang="en-US" altLang="zh-CN" sz="1600" i="1" dirty="0">
                <a:latin typeface="+mj-lt"/>
                <a:ea typeface="宋体" panose="02010600030101010101" pitchFamily="2" charset="-122"/>
                <a:cs typeface="Times New Roman" panose="02020603050405020304" pitchFamily="18" charset="0"/>
              </a:rPr>
              <a:t>N</a:t>
            </a:r>
            <a:r>
              <a:rPr lang="zh-CN" altLang="zh-CN" sz="1600" dirty="0">
                <a:latin typeface="+mj-lt"/>
                <a:ea typeface="宋体" panose="02010600030101010101" pitchFamily="2" charset="-122"/>
                <a:cs typeface="Times New Roman" panose="02020603050405020304" pitchFamily="18" charset="0"/>
              </a:rPr>
              <a:t>倍。因此此时的损耗为</a:t>
            </a:r>
            <a:endParaRPr lang="zh-CN" altLang="en-US" sz="1600" dirty="0">
              <a:latin typeface="+mj-lt"/>
              <a:ea typeface="宋体" panose="02010600030101010101" pitchFamily="2" charset="-122"/>
            </a:endParaRPr>
          </a:p>
        </p:txBody>
      </p:sp>
      <p:sp>
        <p:nvSpPr>
          <p:cNvPr id="15" name="文本框 14"/>
          <p:cNvSpPr txBox="1"/>
          <p:nvPr/>
        </p:nvSpPr>
        <p:spPr>
          <a:xfrm>
            <a:off x="7337579" y="2869158"/>
            <a:ext cx="761747" cy="369332"/>
          </a:xfrm>
          <a:prstGeom prst="rect">
            <a:avLst/>
          </a:prstGeom>
          <a:noFill/>
        </p:spPr>
        <p:txBody>
          <a:bodyPr wrap="none" rtlCol="0">
            <a:spAutoFit/>
          </a:bodyPr>
          <a:lstStyle/>
          <a:p>
            <a:r>
              <a:rPr lang="zh-CN" altLang="en-US" dirty="0" smtClean="0"/>
              <a:t>（</a:t>
            </a:r>
            <a:r>
              <a:rPr lang="en-US" altLang="zh-CN" dirty="0"/>
              <a:t>5</a:t>
            </a:r>
            <a:r>
              <a:rPr lang="zh-CN" altLang="en-US" dirty="0" smtClean="0"/>
              <a:t>）</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689825269"/>
              </p:ext>
            </p:extLst>
          </p:nvPr>
        </p:nvGraphicFramePr>
        <p:xfrm>
          <a:off x="3100350" y="2605233"/>
          <a:ext cx="2943298" cy="968797"/>
        </p:xfrm>
        <a:graphic>
          <a:graphicData uri="http://schemas.openxmlformats.org/presentationml/2006/ole">
            <mc:AlternateContent xmlns:mc="http://schemas.openxmlformats.org/markup-compatibility/2006">
              <mc:Choice xmlns:v="urn:schemas-microsoft-com:vml" Requires="v">
                <p:oleObj spid="_x0000_s73758" name="Equation" r:id="rId8" imgW="3035300" imgH="1003300" progId="Equation.DSMT4">
                  <p:embed/>
                </p:oleObj>
              </mc:Choice>
              <mc:Fallback>
                <p:oleObj name="Equation" r:id="rId8" imgW="3035300" imgH="10033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0350" y="2605233"/>
                        <a:ext cx="2943298" cy="968797"/>
                      </a:xfrm>
                      <a:prstGeom prst="rect">
                        <a:avLst/>
                      </a:prstGeom>
                      <a:noFill/>
                    </p:spPr>
                  </p:pic>
                </p:oleObj>
              </mc:Fallback>
            </mc:AlternateContent>
          </a:graphicData>
        </a:graphic>
      </p:graphicFrame>
    </p:spTree>
    <p:extLst>
      <p:ext uri="{BB962C8B-B14F-4D97-AF65-F5344CB8AC3E}">
        <p14:creationId xmlns:p14="http://schemas.microsoft.com/office/powerpoint/2010/main" val="781979215"/>
      </p:ext>
    </p:extLst>
  </p:cSld>
  <p:clrMapOvr>
    <a:masterClrMapping/>
  </p:clrMapOvr>
  <mc:AlternateContent xmlns:mc="http://schemas.openxmlformats.org/markup-compatibility/2006" xmlns:p14="http://schemas.microsoft.com/office/powerpoint/2010/main">
    <mc:Choice Requires="p14">
      <p:transition spd="slow" p14:dur="2000" advTm="32"/>
    </mc:Choice>
    <mc:Fallback xmlns="">
      <p:transition spd="slow" advTm="32"/>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二、涡流及其损耗</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3" name="Rectangle 2"/>
          <p:cNvSpPr>
            <a:spLocks noChangeArrowheads="1"/>
          </p:cNvSpPr>
          <p:nvPr/>
        </p:nvSpPr>
        <p:spPr bwMode="auto">
          <a:xfrm>
            <a:off x="679904" y="1718907"/>
            <a:ext cx="7816396"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rPr>
              <a:t>3.</a:t>
            </a:r>
            <a:r>
              <a:rPr kumimoji="0" lang="zh-CN"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rPr>
              <a:t>结论</a:t>
            </a:r>
            <a:endParaRPr kumimoji="0" lang="en-US"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1" i="0" u="none" strike="noStrike" cap="none" normalizeH="0" baseline="0" dirty="0" smtClean="0">
              <a:ln>
                <a:noFill/>
              </a:ln>
              <a:solidFill>
                <a:schemeClr val="tx1"/>
              </a:solidFill>
              <a:effectLst/>
              <a:latin typeface="+mn-lt"/>
              <a:ea typeface="宋体" panose="02010600030101010101" pitchFamily="2" charset="-122"/>
            </a:endParaRPr>
          </a:p>
          <a:p>
            <a:pPr lvl="0">
              <a:lnSpc>
                <a:spcPct val="150000"/>
              </a:lnSpc>
            </a:pPr>
            <a:r>
              <a:rPr lang="zh-CN" altLang="en-US" sz="1600" dirty="0" smtClean="0">
                <a:latin typeface="+mj-lt"/>
                <a:ea typeface="宋体" panose="02010600030101010101" pitchFamily="2" charset="-122"/>
                <a:cs typeface="Calibri" panose="020F0502020204030204" pitchFamily="34" charset="0"/>
              </a:rPr>
              <a:t>    以上</a:t>
            </a:r>
            <a:r>
              <a:rPr lang="zh-CN" altLang="en-US" sz="1600" dirty="0">
                <a:latin typeface="+mj-lt"/>
                <a:ea typeface="宋体" panose="02010600030101010101" pitchFamily="2" charset="-122"/>
                <a:cs typeface="Calibri" panose="020F0502020204030204" pitchFamily="34" charset="0"/>
              </a:rPr>
              <a:t>的计算结果表明</a:t>
            </a:r>
            <a:r>
              <a:rPr lang="zh-CN" altLang="en-US" sz="1600" dirty="0" smtClean="0">
                <a:latin typeface="+mj-lt"/>
                <a:ea typeface="宋体" panose="02010600030101010101" pitchFamily="2" charset="-122"/>
                <a:cs typeface="Calibri" panose="020F0502020204030204" pitchFamily="34" charset="0"/>
              </a:rPr>
              <a:t>，应减小硅钢片的厚度和材料的电导率，而在钢中加入硅就是为了达到减小材料的电导率。采用</a:t>
            </a:r>
            <a:r>
              <a:rPr lang="zh-CN" altLang="en-US" sz="1600" dirty="0">
                <a:latin typeface="+mj-lt"/>
                <a:ea typeface="宋体" panose="02010600030101010101" pitchFamily="2" charset="-122"/>
                <a:cs typeface="Calibri" panose="020F0502020204030204" pitchFamily="34" charset="0"/>
              </a:rPr>
              <a:t>硅钢片后，铁芯的涡流损耗只有原来的</a:t>
            </a:r>
            <a:r>
              <a:rPr lang="en-US" altLang="zh-CN" sz="1600" dirty="0">
                <a:latin typeface="+mj-lt"/>
                <a:ea typeface="宋体" panose="02010600030101010101" pitchFamily="2" charset="-122"/>
                <a:cs typeface="Calibri" panose="020F0502020204030204" pitchFamily="34" charset="0"/>
              </a:rPr>
              <a:t>2/(</a:t>
            </a:r>
            <a:r>
              <a:rPr lang="en-US" altLang="zh-CN" sz="1600" i="1" dirty="0">
                <a:latin typeface="+mj-lt"/>
                <a:ea typeface="宋体" panose="02010600030101010101" pitchFamily="2" charset="-122"/>
                <a:cs typeface="Calibri" panose="020F0502020204030204" pitchFamily="34" charset="0"/>
              </a:rPr>
              <a:t>N</a:t>
            </a:r>
            <a:r>
              <a:rPr lang="en-US" altLang="zh-CN" sz="1600" baseline="30000" dirty="0">
                <a:latin typeface="+mj-lt"/>
                <a:ea typeface="宋体" panose="02010600030101010101" pitchFamily="2" charset="-122"/>
                <a:cs typeface="Calibri" panose="020F0502020204030204" pitchFamily="34" charset="0"/>
              </a:rPr>
              <a:t>2</a:t>
            </a:r>
            <a:r>
              <a:rPr lang="en-US" altLang="zh-CN" sz="1600" dirty="0">
                <a:latin typeface="+mj-lt"/>
                <a:ea typeface="宋体" panose="02010600030101010101" pitchFamily="2" charset="-122"/>
                <a:cs typeface="Calibri" panose="020F0502020204030204" pitchFamily="34" charset="0"/>
              </a:rPr>
              <a:t>+1)</a:t>
            </a:r>
            <a:r>
              <a:rPr lang="zh-CN" altLang="en-US" sz="1600" dirty="0">
                <a:latin typeface="+mj-lt"/>
                <a:ea typeface="宋体" panose="02010600030101010101" pitchFamily="2" charset="-122"/>
                <a:cs typeface="Calibri" panose="020F0502020204030204" pitchFamily="34" charset="0"/>
              </a:rPr>
              <a:t>。</a:t>
            </a:r>
            <a:endPar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lang="en-US" altLang="zh-CN" sz="1600" dirty="0" smtClean="0">
                <a:latin typeface="+mj-lt"/>
                <a:ea typeface="宋体" panose="02010600030101010101" pitchFamily="2" charset="-122"/>
                <a:cs typeface="Calibri" panose="020F0502020204030204" pitchFamily="34" charset="0"/>
              </a:rPr>
              <a:t>4</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讨论</a:t>
            </a:r>
            <a:endParaRPr lang="en-US" altLang="zh-CN" sz="1600" dirty="0" smtClean="0">
              <a:latin typeface="+mj-lt"/>
              <a:ea typeface="宋体" panose="02010600030101010101" pitchFamily="2"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lang="en-US" altLang="zh-CN" sz="1600" kern="100" dirty="0">
                <a:latin typeface="+mj-lt"/>
                <a:ea typeface="宋体" panose="02010600030101010101" pitchFamily="2" charset="-122"/>
                <a:cs typeface="Times New Roman" panose="02020603050405020304" pitchFamily="18" charset="0"/>
              </a:rPr>
              <a:t> </a:t>
            </a:r>
            <a:r>
              <a:rPr lang="en-US" altLang="zh-CN" sz="1600" kern="100" dirty="0" smtClean="0">
                <a:latin typeface="+mj-lt"/>
                <a:ea typeface="宋体" panose="02010600030101010101" pitchFamily="2" charset="-122"/>
                <a:cs typeface="Times New Roman" panose="02020603050405020304" pitchFamily="18" charset="0"/>
              </a:rPr>
              <a:t>       </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对于电工硅钢片来说，一般</a:t>
            </a:r>
            <a:r>
              <a:rPr lang="en-US" altLang="zh-CN" sz="1600" i="1" kern="100" dirty="0" smtClean="0">
                <a:latin typeface="Times New Roman" panose="02020603050405020304" pitchFamily="18" charset="0"/>
                <a:ea typeface="宋体" panose="02010600030101010101" pitchFamily="2" charset="-122"/>
                <a:cs typeface="Times New Roman" panose="02020603050405020304" pitchFamily="18" charset="0"/>
              </a:rPr>
              <a:t>μ</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=1000</a:t>
            </a:r>
            <a:r>
              <a:rPr lang="en-US" altLang="zh-CN" sz="1600" i="1" kern="100" dirty="0" smtClean="0">
                <a:latin typeface="Times New Roman" panose="02020603050405020304" pitchFamily="18" charset="0"/>
                <a:ea typeface="宋体" panose="02010600030101010101" pitchFamily="2" charset="-122"/>
                <a:cs typeface="Times New Roman" panose="02020603050405020304" pitchFamily="18" charset="0"/>
              </a:rPr>
              <a:t>μ</a:t>
            </a:r>
            <a:r>
              <a:rPr lang="en-US" altLang="zh-CN" sz="1600" kern="100" baseline="-25000" dirty="0" smtClean="0">
                <a:latin typeface="Times New Roman" panose="02020603050405020304" pitchFamily="18" charset="0"/>
                <a:ea typeface="宋体" panose="02010600030101010101" pitchFamily="2" charset="-122"/>
                <a:cs typeface="Times New Roman" panose="02020603050405020304" pitchFamily="18" charset="0"/>
              </a:rPr>
              <a:t>0</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smtClean="0">
                <a:latin typeface="Times New Roman" panose="02020603050405020304" pitchFamily="18" charset="0"/>
                <a:ea typeface="宋体" panose="02010600030101010101" pitchFamily="2" charset="-122"/>
                <a:cs typeface="Times New Roman" panose="02020603050405020304" pitchFamily="18" charset="0"/>
              </a:rPr>
              <a:t>γ</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kern="100" baseline="30000" dirty="0" smtClean="0">
                <a:latin typeface="Times New Roman" panose="02020603050405020304" pitchFamily="18" charset="0"/>
                <a:ea typeface="宋体" panose="02010600030101010101" pitchFamily="2" charset="-122"/>
                <a:cs typeface="Times New Roman" panose="02020603050405020304" pitchFamily="18" charset="0"/>
              </a:rPr>
              <a:t>7</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S/m</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，厚度为</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0.5mm</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。当工作频率为</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50Hz</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时，集肤效应不明显，可以认为磁场在横截面是均匀分布的，当频率为</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5000Hz</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时，此时的集肤效应十分明显（详见习题</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5-5-1</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），需要使用更薄的钢片，而当频率更高时需使用粉末磁性材料压制的磁芯，以达到减少涡流损耗的目的。注意在上面的计算中忽略了感应电流产生的磁场，因此与从涡流方程出发得到的结果是有区别的。</a:t>
            </a:r>
            <a:endPar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p:txBody>
      </p:sp>
    </p:spTree>
    <p:extLst>
      <p:ext uri="{BB962C8B-B14F-4D97-AF65-F5344CB8AC3E}">
        <p14:creationId xmlns:p14="http://schemas.microsoft.com/office/powerpoint/2010/main" val="3983619728"/>
      </p:ext>
    </p:extLst>
  </p:cSld>
  <p:clrMapOvr>
    <a:masterClrMapping/>
  </p:clrMapOvr>
  <mc:AlternateContent xmlns:mc="http://schemas.openxmlformats.org/markup-compatibility/2006" xmlns:p14="http://schemas.microsoft.com/office/powerpoint/2010/main">
    <mc:Choice Requires="p14">
      <p:transition spd="slow" p14:dur="2000" advTm="44"/>
    </mc:Choice>
    <mc:Fallback xmlns="">
      <p:transition spd="slow" advTm="44"/>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二、涡流及其损耗</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234950" y="1309688"/>
            <a:ext cx="8674100" cy="4893647"/>
          </a:xfrm>
          <a:prstGeom prst="rect">
            <a:avLst/>
          </a:prstGeom>
          <a:noFill/>
        </p:spPr>
        <p:txBody>
          <a:bodyPr wrap="square" rtlCol="0">
            <a:spAutoFit/>
          </a:bodyPr>
          <a:lstStyle/>
          <a:p>
            <a:pPr algn="just">
              <a:lnSpc>
                <a:spcPct val="150000"/>
              </a:lnSpc>
              <a:spcAft>
                <a:spcPts val="0"/>
              </a:spcAft>
            </a:pPr>
            <a:r>
              <a:rPr lang="zh-CN" altLang="en-US" sz="1600" b="1" kern="100" dirty="0" smtClean="0">
                <a:latin typeface="Times New Roman" panose="02020603050405020304" pitchFamily="18" charset="0"/>
                <a:ea typeface="宋体" panose="02010600030101010101" pitchFamily="2" charset="-122"/>
                <a:cs typeface="Times New Roman" panose="02020603050405020304" pitchFamily="18" charset="0"/>
              </a:rPr>
              <a:t>例</a:t>
            </a: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600" b="1"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把</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一铜片放在磁场中。如果将铜片从磁场中拉出或推入，都会感到有阻力。试说明此阻力的来源</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定性分析</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在铜片从磁场中拉入或推出的过程中会引起穿过铜片的磁通发生变化，会产生闭合的感应电流即涡流，进而引起损耗。根据能量守恒，这部分损耗的能量必然来源于外力做的功</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解</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根据</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楞次定律，当把铜片从磁场中拉出，通过铜片的磁通</a:t>
            </a:r>
            <a:r>
              <a:rPr lang="en-US" altLang="zh-CN" sz="1600" dirty="0">
                <a:latin typeface="Times New Roman" panose="02020603050405020304" pitchFamily="18" charset="0"/>
                <a:ea typeface="宋体" panose="02010600030101010101" pitchFamily="2" charset="-122"/>
              </a:rPr>
              <a:t>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减小，铜片中产生涡流，由涡流产生的磁场与原磁场方向一致，表现为原磁场与铜片相互吸引，即涡流起了阻碍磁通</a:t>
            </a:r>
            <a:r>
              <a:rPr lang="en-US" altLang="zh-CN" sz="1600" dirty="0">
                <a:latin typeface="Times New Roman" panose="02020603050405020304" pitchFamily="18" charset="0"/>
                <a:ea typeface="宋体" panose="02010600030101010101" pitchFamily="2" charset="-122"/>
              </a:rPr>
              <a:t>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变小的作用。因此，要把铜片从磁场中拉出，会感到阻力。同样，当把铜片推入磁场中时，通过铜片的磁通</a:t>
            </a:r>
            <a:r>
              <a:rPr lang="en-US" altLang="zh-CN" sz="1600" dirty="0">
                <a:latin typeface="Times New Roman" panose="02020603050405020304" pitchFamily="18" charset="0"/>
                <a:ea typeface="宋体" panose="02010600030101010101" pitchFamily="2" charset="-122"/>
              </a:rPr>
              <a:t>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增大，</a:t>
            </a:r>
            <a:r>
              <a:rPr lang="en-US" altLang="zh-CN" sz="1600" dirty="0">
                <a:latin typeface="Times New Roman" panose="02020603050405020304" pitchFamily="18" charset="0"/>
                <a:ea typeface="宋体" panose="02010600030101010101" pitchFamily="2" charset="-122"/>
              </a:rPr>
              <a:t>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的变化使铜片中产生涡流，这个涡流产生的磁场与原磁场方向相反，表现为原磁场与铜片相斥，即涡流起了阻碍磁通变大的</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作用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要把铜片推入磁场也会感到阻力。总之，把铜片拉出或推入磁场中，外力都要做功，这个功转化为涡流损耗产生的热。</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矩形 2"/>
          <p:cNvSpPr/>
          <p:nvPr/>
        </p:nvSpPr>
        <p:spPr>
          <a:xfrm>
            <a:off x="323850" y="5797371"/>
            <a:ext cx="8674100" cy="707886"/>
          </a:xfrm>
          <a:prstGeom prst="rect">
            <a:avLst/>
          </a:prstGeom>
        </p:spPr>
        <p:txBody>
          <a:bodyPr wrap="square">
            <a:spAutoFit/>
          </a:bodyPr>
          <a:lstStyle/>
          <a:p>
            <a:pPr lvl="0">
              <a:lnSpc>
                <a:spcPct val="150000"/>
              </a:lnSpc>
            </a:pPr>
            <a:r>
              <a:rPr lang="en-US" altLang="zh-CN" sz="1600" dirty="0" smtClean="0">
                <a:latin typeface="+mj-lt"/>
                <a:ea typeface="宋体" panose="02010600030101010101" pitchFamily="2" charset="-122"/>
                <a:cs typeface="Calibri" panose="020F0502020204030204" pitchFamily="34" charset="0"/>
              </a:rPr>
              <a:t>3.</a:t>
            </a:r>
            <a:r>
              <a:rPr lang="zh-CN" altLang="zh-CN" sz="1600" dirty="0" smtClean="0">
                <a:latin typeface="+mj-lt"/>
                <a:ea typeface="宋体" panose="02010600030101010101" pitchFamily="2" charset="-122"/>
                <a:cs typeface="Calibri" panose="020F0502020204030204" pitchFamily="34" charset="0"/>
              </a:rPr>
              <a:t>结论</a:t>
            </a:r>
            <a:endParaRPr lang="zh-CN" altLang="zh-CN" sz="1600" dirty="0">
              <a:latin typeface="+mj-lt"/>
              <a:ea typeface="宋体" panose="02010600030101010101" pitchFamily="2" charset="-122"/>
            </a:endParaRPr>
          </a:p>
          <a:p>
            <a:pPr lvl="0"/>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铜片从磁场拉出或推入的过程中，外力做功会转化为铜片内的涡流损耗。</a:t>
            </a:r>
            <a:endParaRPr lang="zh-CN" altLang="zh-CN" sz="1600" dirty="0">
              <a:ea typeface="宋体" panose="02010600030101010101" pitchFamily="2" charset="-122"/>
            </a:endParaRPr>
          </a:p>
        </p:txBody>
      </p:sp>
    </p:spTree>
    <p:extLst>
      <p:ext uri="{BB962C8B-B14F-4D97-AF65-F5344CB8AC3E}">
        <p14:creationId xmlns:p14="http://schemas.microsoft.com/office/powerpoint/2010/main" val="3520184276"/>
      </p:ext>
    </p:extLst>
  </p:cSld>
  <p:clrMapOvr>
    <a:masterClrMapping/>
  </p:clrMapOvr>
  <mc:AlternateContent xmlns:mc="http://schemas.openxmlformats.org/markup-compatibility/2006" xmlns:p14="http://schemas.microsoft.com/office/powerpoint/2010/main">
    <mc:Choice Requires="p14">
      <p:transition spd="slow" p14:dur="2000" advTm="234"/>
    </mc:Choice>
    <mc:Fallback xmlns="">
      <p:transition spd="slow" advTm="23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三、集肤</a:t>
            </a:r>
            <a:r>
              <a:rPr lang="zh-CN" altLang="en-US" sz="2160" b="1" noProof="1" smtClean="0">
                <a:solidFill>
                  <a:srgbClr val="0070C0"/>
                </a:solidFill>
                <a:latin typeface="Arial" panose="020B0604020202020204" pitchFamily="34" charset="0"/>
                <a:ea typeface="微软雅黑" panose="020B0503020204020204" charset="-122"/>
              </a:rPr>
              <a:t>效应、邻近效应和电磁屏蔽</a:t>
            </a:r>
            <a:r>
              <a:rPr lang="en-US" altLang="zh-CN" sz="2160" b="1" noProof="1" smtClean="0">
                <a:solidFill>
                  <a:srgbClr val="0070C0"/>
                </a:solidFill>
                <a:latin typeface="Arial" panose="020B0604020202020204" pitchFamily="34" charset="0"/>
                <a:ea typeface="微软雅黑" panose="020B0503020204020204" charset="-122"/>
              </a:rPr>
              <a:t>&amp;</a:t>
            </a:r>
            <a:r>
              <a:rPr lang="zh-CN" altLang="en-US" sz="2160" b="1" noProof="1" smtClean="0">
                <a:solidFill>
                  <a:srgbClr val="0070C0"/>
                </a:solidFill>
                <a:latin typeface="Arial" panose="020B0604020202020204" pitchFamily="34" charset="0"/>
                <a:ea typeface="微软雅黑" panose="020B0503020204020204" charset="-122"/>
              </a:rPr>
              <a:t>导体</a:t>
            </a:r>
            <a:r>
              <a:rPr lang="zh-CN" altLang="en-US" sz="2160" b="1" noProof="1">
                <a:solidFill>
                  <a:srgbClr val="0070C0"/>
                </a:solidFill>
                <a:latin typeface="Arial" panose="020B0604020202020204" pitchFamily="34" charset="0"/>
                <a:ea typeface="微软雅黑" panose="020B0503020204020204" charset="-122"/>
              </a:rPr>
              <a:t>的交流内</a:t>
            </a:r>
            <a:r>
              <a:rPr lang="zh-CN" altLang="en-US" sz="2160" b="1" noProof="1" smtClean="0">
                <a:solidFill>
                  <a:srgbClr val="0070C0"/>
                </a:solidFill>
                <a:latin typeface="Arial" panose="020B0604020202020204" pitchFamily="34" charset="0"/>
                <a:ea typeface="微软雅黑" panose="020B0503020204020204" charset="-122"/>
              </a:rPr>
              <a:t>阻抗</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957346"/>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1727526" y="1432856"/>
            <a:ext cx="5998735" cy="707886"/>
          </a:xfrm>
          <a:prstGeom prst="rect">
            <a:avLst/>
          </a:prstGeom>
          <a:noFill/>
        </p:spPr>
        <p:txBody>
          <a:bodyPr wrap="square" rtlCol="0">
            <a:spAutoFit/>
          </a:bodyPr>
          <a:lstStyle/>
          <a:p>
            <a:pPr>
              <a:lnSpc>
                <a:spcPct val="125000"/>
              </a:lnSpc>
            </a:pP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透彻理解集肤效应、邻近效应和电磁屏蔽的概念；</a:t>
            </a:r>
            <a:endParaRPr lang="en-US" altLang="zh-CN" sz="1600" dirty="0" smtClean="0">
              <a:latin typeface="宋体" panose="02010600030101010101" pitchFamily="2" charset="-122"/>
              <a:ea typeface="宋体" panose="02010600030101010101" pitchFamily="2" charset="-122"/>
            </a:endParaRPr>
          </a:p>
          <a:p>
            <a:pPr>
              <a:lnSpc>
                <a:spcPct val="125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zh-CN" sz="1600" dirty="0" smtClean="0">
                <a:latin typeface="Calibri" panose="020F0502020204030204" pitchFamily="34" charset="0"/>
                <a:ea typeface="宋体" panose="02010600030101010101" pitchFamily="2" charset="-122"/>
                <a:cs typeface="Times New Roman" panose="02020603050405020304" pitchFamily="18" charset="0"/>
              </a:rPr>
              <a:t>掌握</a:t>
            </a:r>
            <a:r>
              <a:rPr lang="zh-CN" altLang="zh-CN" sz="1600" dirty="0">
                <a:latin typeface="Calibri" panose="020F0502020204030204" pitchFamily="34" charset="0"/>
                <a:ea typeface="宋体" panose="02010600030101010101" pitchFamily="2" charset="-122"/>
                <a:cs typeface="Times New Roman" panose="02020603050405020304" pitchFamily="18" charset="0"/>
              </a:rPr>
              <a:t>交流电阻的计算方法</a:t>
            </a:r>
            <a:r>
              <a:rPr lang="zh-CN" altLang="zh-CN" sz="16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314801"/>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27900" y="2714911"/>
                <a:ext cx="8349400" cy="3603487"/>
              </a:xfrm>
              <a:prstGeom prst="rect">
                <a:avLst/>
              </a:prstGeom>
              <a:noFill/>
            </p:spPr>
            <p:txBody>
              <a:bodyPr wrap="square" rtlCol="0">
                <a:spAutoFit/>
              </a:bodyPr>
              <a:lstStyle/>
              <a:p>
                <a:pPr>
                  <a:lnSpc>
                    <a:spcPct val="150000"/>
                  </a:lnSpc>
                  <a:spcAft>
                    <a:spcPts val="0"/>
                  </a:spcAft>
                </a:pPr>
                <a:r>
                  <a:rPr lang="zh-CN" altLang="en-US" sz="1600" b="1" dirty="0" smtClean="0">
                    <a:latin typeface="Times New Roman" panose="02020603050405020304" pitchFamily="18" charset="0"/>
                    <a:ea typeface="宋体" panose="02010600030101010101" pitchFamily="2" charset="-122"/>
                  </a:rPr>
                  <a:t>例</a:t>
                </a:r>
                <a:r>
                  <a:rPr lang="en-US" altLang="zh-CN" sz="1600" b="1" dirty="0" smtClean="0">
                    <a:latin typeface="Times New Roman" panose="02020603050405020304" pitchFamily="18" charset="0"/>
                    <a:ea typeface="宋体" panose="02010600030101010101" pitchFamily="2" charset="-122"/>
                  </a:rPr>
                  <a:t>4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要求导线的交流电阻很小的场合通常使用多股纱包线代替单股线。证明，相同截面积的</a:t>
                </a:r>
                <a:r>
                  <a:rPr lang="en-US" altLang="zh-CN" sz="1600" i="1" dirty="0">
                    <a:latin typeface="Times New Roman" panose="02020603050405020304" pitchFamily="18" charset="0"/>
                    <a:ea typeface="宋体" panose="02010600030101010101" pitchFamily="2" charset="-122"/>
                  </a:rPr>
                  <a:t>N</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股纱包线的交流电阻只有单股线</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box>
                      <m:boxPr>
                        <m:ctrlP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ctrlPr>
                      </m:boxPr>
                      <m:e>
                        <m:argPr>
                          <m:argSz m:val="-1"/>
                        </m:argPr>
                        <m:f>
                          <m:f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i="1">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radPr>
                              <m:deg/>
                              <m:e>
                                <m:r>
                                  <a:rPr lang="en-US" altLang="zh-CN" sz="1600" i="1">
                                    <a:latin typeface="Cambria Math" panose="02040503050406030204" pitchFamily="18" charset="0"/>
                                    <a:ea typeface="宋体" panose="02010600030101010101" pitchFamily="2" charset="-122"/>
                                    <a:cs typeface="Times New Roman" panose="02020603050405020304" pitchFamily="18" charset="0"/>
                                  </a:rPr>
                                  <m:t>𝑁</m:t>
                                </m:r>
                              </m:e>
                            </m:rad>
                          </m:den>
                        </m:f>
                        <m:r>
                          <a:rPr lang="zh-CN" altLang="en-US" sz="1600" i="1">
                            <a:latin typeface="Cambria Math" panose="02040503050406030204" pitchFamily="18" charset="0"/>
                            <a:ea typeface="宋体" panose="02010600030101010101" pitchFamily="2" charset="-122"/>
                            <a:cs typeface="Times New Roman" panose="02020603050405020304" pitchFamily="18" charset="0"/>
                          </a:rPr>
                          <m:t>。</m:t>
                        </m:r>
                      </m:e>
                    </m:box>
                  </m:oMath>
                </a14:m>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定性分析</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由于集肤效应的存在，会导致导线的交流电阻增大。先分析单根导线的情况，得到单根导线的交流电阻，多股线可以看作多根单股线交流电阻的并联</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证明</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266700" algn="just">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设单股线的半径为</a:t>
                </a:r>
                <a:r>
                  <a:rPr lang="en-US" altLang="zh-CN" sz="1600" i="1" dirty="0">
                    <a:latin typeface="Times New Roman" panose="02020603050405020304" pitchFamily="18" charset="0"/>
                    <a:ea typeface="宋体" panose="02010600030101010101" pitchFamily="2" charset="-122"/>
                  </a:rPr>
                  <a:t>A</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，分成</a:t>
                </a:r>
                <a:r>
                  <a:rPr lang="en-US" altLang="zh-CN" sz="1600" i="1" dirty="0">
                    <a:latin typeface="Times New Roman" panose="02020603050405020304" pitchFamily="18" charset="0"/>
                    <a:ea typeface="宋体" panose="02010600030101010101" pitchFamily="2" charset="-122"/>
                  </a:rPr>
                  <a:t>N</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股后，每股线的半径为</a:t>
                </a:r>
                <a:r>
                  <a:rPr lang="en-US" altLang="zh-CN" sz="1600" i="1" dirty="0">
                    <a:latin typeface="Times New Roman" panose="02020603050405020304" pitchFamily="18" charset="0"/>
                    <a:ea typeface="宋体" panose="02010600030101010101" pitchFamily="2" charset="-122"/>
                  </a:rPr>
                  <a:t>a</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，由于截面积相同，</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有</a:t>
                </a:r>
                <a14:m>
                  <m:oMath xmlns:m="http://schemas.openxmlformats.org/officeDocument/2006/math">
                    <m:r>
                      <a:rPr lang="el-GR" altLang="zh-CN" sz="1600" i="1" smtClean="0">
                        <a:latin typeface="Cambria Math" panose="02040503050406030204" pitchFamily="18" charset="0"/>
                        <a:ea typeface="宋体" panose="02010600030101010101" pitchFamily="2" charset="-122"/>
                        <a:cs typeface="Times New Roman" panose="02020603050405020304" pitchFamily="18" charset="0"/>
                      </a:rPr>
                      <m:t>𝜋</m:t>
                    </m:r>
                    <m:sSup>
                      <m:sSup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𝑁</m:t>
                    </m:r>
                    <m:r>
                      <a:rPr lang="el-GR" altLang="zh-CN" sz="1600" i="1">
                        <a:latin typeface="Cambria Math" panose="02040503050406030204" pitchFamily="18" charset="0"/>
                        <a:ea typeface="宋体" panose="02010600030101010101" pitchFamily="2" charset="-122"/>
                        <a:cs typeface="Times New Roman" panose="02020603050405020304" pitchFamily="18" charset="0"/>
                      </a:rPr>
                      <m:t>𝜋</m:t>
                    </m:r>
                    <m:sSup>
                      <m:sSup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2</m:t>
                        </m:r>
                      </m:sup>
                    </m:sSup>
                    <m: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因此半径之比为</a:t>
                </a:r>
                <a14:m>
                  <m:oMath xmlns:m="http://schemas.openxmlformats.org/officeDocument/2006/math">
                    <m:f>
                      <m:fPr>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𝑎</m:t>
                        </m:r>
                      </m:num>
                      <m:den>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𝐴</m:t>
                        </m:r>
                      </m:den>
                    </m:f>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radPr>
                          <m:deg/>
                          <m:e>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𝑁</m:t>
                            </m:r>
                          </m:e>
                        </m:rad>
                      </m:den>
                    </m:f>
                    <m:r>
                      <a:rPr lang="zh-CN" altLang="en-US" sz="1600" i="1" kern="10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单股线的交流电阻为</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266700" algn="just">
                  <a:spcAft>
                    <a:spcPts val="0"/>
                  </a:spcAft>
                </a:pP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xmlns="" xmlns:a14="http://schemas.microsoft.com/office/drawing/2010/main" id="{43C9B2C0-4C51-40BC-BA26-D89CC73F434F}"/>
                  </a:ext>
                </a:extLst>
              </p:cNvPr>
              <p:cNvSpPr txBox="1">
                <a:spLocks noRot="1" noChangeAspect="1" noMove="1" noResize="1" noEditPoints="1" noAdjustHandles="1" noChangeArrowheads="1" noChangeShapeType="1" noTextEdit="1"/>
              </p:cNvSpPr>
              <p:nvPr/>
            </p:nvSpPr>
            <p:spPr>
              <a:xfrm>
                <a:off x="527900" y="2714911"/>
                <a:ext cx="8349400" cy="3603487"/>
              </a:xfrm>
              <a:prstGeom prst="rect">
                <a:avLst/>
              </a:prstGeom>
              <a:blipFill rotWithShape="0">
                <a:blip r:embed="rId4"/>
                <a:stretch>
                  <a:fillRect l="-438"/>
                </a:stretch>
              </a:blipFill>
            </p:spPr>
            <p:txBody>
              <a:bodyPr/>
              <a:lstStyle/>
              <a:p>
                <a:r>
                  <a:rPr lang="zh-CN" altLang="en-US">
                    <a:noFill/>
                  </a:rPr>
                  <a:t> </a:t>
                </a:r>
              </a:p>
            </p:txBody>
          </p:sp>
        </mc:Fallback>
      </mc:AlternateContent>
      <p:sp>
        <p:nvSpPr>
          <p:cNvPr id="3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663364441"/>
              </p:ext>
            </p:extLst>
          </p:nvPr>
        </p:nvGraphicFramePr>
        <p:xfrm>
          <a:off x="4017963" y="5651500"/>
          <a:ext cx="1177925" cy="609600"/>
        </p:xfrm>
        <a:graphic>
          <a:graphicData uri="http://schemas.openxmlformats.org/presentationml/2006/ole">
            <mc:AlternateContent xmlns:mc="http://schemas.openxmlformats.org/markup-compatibility/2006">
              <mc:Choice xmlns:v="urn:schemas-microsoft-com:vml" Requires="v">
                <p:oleObj spid="_x0000_s31793" name="Equation" r:id="rId5" imgW="812520" imgH="419040" progId="Equation.DSMT4">
                  <p:embed/>
                </p:oleObj>
              </mc:Choice>
              <mc:Fallback>
                <p:oleObj name="Equation" r:id="rId5" imgW="812520" imgH="419040" progId="Equation.DSMT4">
                  <p:embed/>
                  <p:pic>
                    <p:nvPicPr>
                      <p:cNvPr id="0" name="Object 1"/>
                      <p:cNvPicPr>
                        <a:picLocks noChangeAspect="1" noChangeArrowheads="1"/>
                      </p:cNvPicPr>
                      <p:nvPr/>
                    </p:nvPicPr>
                    <p:blipFill>
                      <a:blip r:embed="rId6"/>
                      <a:srcRect/>
                      <a:stretch>
                        <a:fillRect/>
                      </a:stretch>
                    </p:blipFill>
                    <p:spPr bwMode="auto">
                      <a:xfrm>
                        <a:off x="4017963" y="5651500"/>
                        <a:ext cx="1177925" cy="609600"/>
                      </a:xfrm>
                      <a:prstGeom prst="rect">
                        <a:avLst/>
                      </a:prstGeom>
                      <a:noFill/>
                    </p:spPr>
                  </p:pic>
                </p:oleObj>
              </mc:Fallback>
            </mc:AlternateContent>
          </a:graphicData>
        </a:graphic>
      </p:graphicFrame>
    </p:spTree>
    <p:extLst>
      <p:ext uri="{BB962C8B-B14F-4D97-AF65-F5344CB8AC3E}">
        <p14:creationId xmlns:p14="http://schemas.microsoft.com/office/powerpoint/2010/main" val="1117166758"/>
      </p:ext>
    </p:extLst>
  </p:cSld>
  <p:clrMapOvr>
    <a:masterClrMapping/>
  </p:clrMapOvr>
  <mc:AlternateContent xmlns:mc="http://schemas.openxmlformats.org/markup-compatibility/2006" xmlns:p14="http://schemas.microsoft.com/office/powerpoint/2010/main">
    <mc:Choice Requires="p14">
      <p:transition spd="slow" p14:dur="2000" advTm="16"/>
    </mc:Choice>
    <mc:Fallback xmlns="">
      <p:transition spd="slow" advTm="1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rPr>
              <a:t>三</a:t>
            </a:r>
            <a:r>
              <a:rPr lang="zh-CN" altLang="en-US" sz="2160" b="1" noProof="1" smtClean="0">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cs typeface="+mn-cs"/>
              </a:rPr>
              <a:t>集肤效应、邻近效应和电磁屏蔽</a:t>
            </a:r>
            <a:r>
              <a:rPr lang="en-US" altLang="zh-CN" sz="2160" b="1" noProof="1">
                <a:solidFill>
                  <a:srgbClr val="0070C0"/>
                </a:solidFill>
                <a:latin typeface="Arial" panose="020B0604020202020204" pitchFamily="34" charset="0"/>
                <a:ea typeface="微软雅黑" panose="020B0503020204020204" charset="-122"/>
                <a:cs typeface="+mn-cs"/>
              </a:rPr>
              <a:t>&amp;</a:t>
            </a:r>
            <a:r>
              <a:rPr lang="zh-CN" altLang="en-US" sz="2160" b="1" noProof="1">
                <a:solidFill>
                  <a:srgbClr val="0070C0"/>
                </a:solidFill>
                <a:latin typeface="Arial" panose="020B0604020202020204" pitchFamily="34" charset="0"/>
                <a:ea typeface="微软雅黑" panose="020B0503020204020204" charset="-122"/>
                <a:cs typeface="+mn-cs"/>
              </a:rPr>
              <a:t>导体的交流内</a:t>
            </a:r>
            <a:r>
              <a:rPr lang="zh-CN" altLang="en-US" sz="2160" b="1" noProof="1" smtClean="0">
                <a:solidFill>
                  <a:srgbClr val="0070C0"/>
                </a:solidFill>
                <a:latin typeface="Arial" panose="020B0604020202020204" pitchFamily="34" charset="0"/>
                <a:ea typeface="微软雅黑" panose="020B0503020204020204" charset="-122"/>
                <a:cs typeface="+mn-cs"/>
              </a:rPr>
              <a:t>阻抗</a:t>
            </a:r>
            <a:endParaRPr lang="zh-CN" altLang="en-US" sz="2160" b="1" noProof="1">
              <a:solidFill>
                <a:srgbClr val="0070C0"/>
              </a:solidFill>
              <a:latin typeface="Arial" panose="020B0604020202020204" pitchFamily="34" charset="0"/>
              <a:ea typeface="微软雅黑" panose="020B0503020204020204" charset="-122"/>
              <a:cs typeface="+mn-cs"/>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1122011"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566000" y="1737011"/>
            <a:ext cx="7511200" cy="1323439"/>
          </a:xfrm>
          <a:prstGeom prst="rect">
            <a:avLst/>
          </a:prstGeom>
          <a:noFill/>
        </p:spPr>
        <p:txBody>
          <a:bodyPr wrap="square" rtlCol="0">
            <a:spAutoFit/>
          </a:bodyPr>
          <a:lstStyle/>
          <a:p>
            <a:pPr>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证明</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266700" algn="just">
              <a:spcAft>
                <a:spcPts val="0"/>
              </a:spcAft>
            </a:pP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分成</a:t>
            </a: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N</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股后，每股的交流电阻为</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266700" algn="just">
              <a:spcAft>
                <a:spcPts val="0"/>
              </a:spcAft>
            </a:pP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955727219"/>
              </p:ext>
            </p:extLst>
          </p:nvPr>
        </p:nvGraphicFramePr>
        <p:xfrm>
          <a:off x="3035088" y="2452688"/>
          <a:ext cx="2244143" cy="835030"/>
        </p:xfrm>
        <a:graphic>
          <a:graphicData uri="http://schemas.openxmlformats.org/presentationml/2006/ole">
            <mc:AlternateContent xmlns:mc="http://schemas.openxmlformats.org/markup-compatibility/2006">
              <mc:Choice xmlns:v="urn:schemas-microsoft-com:vml" Requires="v">
                <p:oleObj spid="_x0000_s32910" name="Equation" r:id="rId4" imgW="1638300" imgH="609600" progId="Equation.DSMT4">
                  <p:embed/>
                </p:oleObj>
              </mc:Choice>
              <mc:Fallback>
                <p:oleObj name="Equation" r:id="rId4" imgW="1638300" imgH="609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5088" y="2452688"/>
                        <a:ext cx="2244143" cy="835030"/>
                      </a:xfrm>
                      <a:prstGeom prst="rect">
                        <a:avLst/>
                      </a:prstGeom>
                      <a:noFill/>
                    </p:spPr>
                  </p:pic>
                </p:oleObj>
              </mc:Fallback>
            </mc:AlternateContent>
          </a:graphicData>
        </a:graphic>
      </p:graphicFrame>
      <p:sp>
        <p:nvSpPr>
          <p:cNvPr id="9" name="矩形 8"/>
          <p:cNvSpPr/>
          <p:nvPr/>
        </p:nvSpPr>
        <p:spPr>
          <a:xfrm>
            <a:off x="927100" y="3287718"/>
            <a:ext cx="6997700" cy="338554"/>
          </a:xfrm>
          <a:prstGeom prst="rect">
            <a:avLst/>
          </a:prstGeom>
        </p:spPr>
        <p:txBody>
          <a:bodyPr wrap="square">
            <a:spAutoFit/>
          </a:bodyPr>
          <a:lstStyle/>
          <a:p>
            <a:r>
              <a:rPr lang="en-US" altLang="zh-CN" sz="1600" i="1" dirty="0">
                <a:latin typeface="+mj-lt"/>
                <a:ea typeface="宋体" panose="02010600030101010101" pitchFamily="2" charset="-122"/>
              </a:rPr>
              <a:t>N</a:t>
            </a:r>
            <a:r>
              <a:rPr lang="zh-CN" altLang="zh-CN" sz="1600" dirty="0">
                <a:latin typeface="+mj-lt"/>
                <a:ea typeface="宋体" panose="02010600030101010101" pitchFamily="2" charset="-122"/>
                <a:cs typeface="Times New Roman" panose="02020603050405020304" pitchFamily="18" charset="0"/>
              </a:rPr>
              <a:t>股线的交流电阻是每股线的交流电阻</a:t>
            </a:r>
            <a:r>
              <a:rPr lang="en-US" altLang="zh-CN" sz="1600" i="1" dirty="0">
                <a:latin typeface="+mj-lt"/>
                <a:ea typeface="宋体" panose="02010600030101010101" pitchFamily="2" charset="-122"/>
              </a:rPr>
              <a:t>R</a:t>
            </a:r>
            <a:r>
              <a:rPr lang="en-US" altLang="zh-CN" sz="1600" i="1" baseline="-25000" dirty="0">
                <a:latin typeface="+mj-lt"/>
                <a:ea typeface="宋体" panose="02010600030101010101" pitchFamily="2" charset="-122"/>
              </a:rPr>
              <a:t>a</a:t>
            </a:r>
            <a:r>
              <a:rPr lang="zh-CN" altLang="zh-CN" sz="1600" dirty="0">
                <a:latin typeface="+mj-lt"/>
                <a:ea typeface="宋体" panose="02010600030101010101" pitchFamily="2" charset="-122"/>
                <a:cs typeface="Times New Roman" panose="02020603050405020304" pitchFamily="18" charset="0"/>
              </a:rPr>
              <a:t>的并联，因此并联后的交流电阻为</a:t>
            </a:r>
            <a:endParaRPr lang="zh-CN" altLang="en-US" sz="1600" dirty="0">
              <a:latin typeface="+mj-lt"/>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965807139"/>
              </p:ext>
            </p:extLst>
          </p:nvPr>
        </p:nvGraphicFramePr>
        <p:xfrm>
          <a:off x="2748756" y="3665428"/>
          <a:ext cx="3270546" cy="795874"/>
        </p:xfrm>
        <a:graphic>
          <a:graphicData uri="http://schemas.openxmlformats.org/presentationml/2006/ole">
            <mc:AlternateContent xmlns:mc="http://schemas.openxmlformats.org/markup-compatibility/2006">
              <mc:Choice xmlns:v="urn:schemas-microsoft-com:vml" Requires="v">
                <p:oleObj spid="_x0000_s32911" name="Equation" r:id="rId6" imgW="2501900" imgH="609600" progId="Equation.DSMT4">
                  <p:embed/>
                </p:oleObj>
              </mc:Choice>
              <mc:Fallback>
                <p:oleObj name="Equation" r:id="rId6" imgW="2501900" imgH="6096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8756" y="3665428"/>
                        <a:ext cx="3270546" cy="795874"/>
                      </a:xfrm>
                      <a:prstGeom prst="rect">
                        <a:avLst/>
                      </a:prstGeom>
                      <a:noFill/>
                    </p:spPr>
                  </p:pic>
                </p:oleObj>
              </mc:Fallback>
            </mc:AlternateContent>
          </a:graphicData>
        </a:graphic>
      </p:graphicFrame>
      <p:sp>
        <p:nvSpPr>
          <p:cNvPr id="14" name="矩形 13"/>
          <p:cNvSpPr/>
          <p:nvPr/>
        </p:nvSpPr>
        <p:spPr>
          <a:xfrm>
            <a:off x="927100" y="4453705"/>
            <a:ext cx="5435600" cy="338554"/>
          </a:xfrm>
          <a:prstGeom prst="rect">
            <a:avLst/>
          </a:prstGeom>
        </p:spPr>
        <p:txBody>
          <a:bodyPr wrap="square">
            <a:spAutoFit/>
          </a:bodyPr>
          <a:lstStyle/>
          <a:p>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1600" dirty="0">
                <a:latin typeface="Times New Roman" panose="02020603050405020304" pitchFamily="18" charset="0"/>
                <a:ea typeface="宋体" panose="02010600030101010101" pitchFamily="2" charset="-122"/>
              </a:rPr>
              <a:t>N</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股线的交流电阻</a:t>
            </a:r>
            <a:r>
              <a:rPr lang="en-US" altLang="zh-CN" sz="1600" i="1" dirty="0">
                <a:latin typeface="Times New Roman" panose="02020603050405020304" pitchFamily="18" charset="0"/>
                <a:ea typeface="宋体" panose="02010600030101010101" pitchFamily="2" charset="-122"/>
              </a:rPr>
              <a:t>R</a:t>
            </a:r>
            <a:r>
              <a:rPr lang="en-US" altLang="zh-CN" sz="1600" i="1" baseline="-25000" dirty="0">
                <a:latin typeface="Times New Roman" panose="02020603050405020304" pitchFamily="18" charset="0"/>
                <a:ea typeface="宋体" panose="02010600030101010101" pitchFamily="2" charset="-122"/>
              </a:rPr>
              <a:t>a</a:t>
            </a:r>
            <a:r>
              <a:rPr lang="en-US" altLang="zh-CN" sz="1600" baseline="-250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和单股线的交流电阻</a:t>
            </a:r>
            <a:r>
              <a:rPr lang="en-US" altLang="zh-CN" sz="1600" i="1" dirty="0">
                <a:latin typeface="Times New Roman" panose="02020603050405020304" pitchFamily="18" charset="0"/>
                <a:ea typeface="宋体" panose="02010600030101010101" pitchFamily="2" charset="-122"/>
              </a:rPr>
              <a:t>R</a:t>
            </a:r>
            <a:r>
              <a:rPr lang="en-US" altLang="zh-CN" sz="1600" i="1" baseline="-25000" dirty="0">
                <a:latin typeface="Times New Roman" panose="02020603050405020304" pitchFamily="18" charset="0"/>
                <a:ea typeface="宋体" panose="02010600030101010101" pitchFamily="2" charset="-122"/>
              </a:rPr>
              <a:t>A</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的比值为</a:t>
            </a:r>
            <a:endParaRPr lang="zh-CN" altLang="en-US" sz="1600" dirty="0"/>
          </a:p>
        </p:txBody>
      </p:sp>
      <p:graphicFrame>
        <p:nvGraphicFramePr>
          <p:cNvPr id="16" name="对象 15"/>
          <p:cNvGraphicFramePr>
            <a:graphicFrameLocks noChangeAspect="1"/>
          </p:cNvGraphicFramePr>
          <p:nvPr>
            <p:extLst>
              <p:ext uri="{D42A27DB-BD31-4B8C-83A1-F6EECF244321}">
                <p14:modId xmlns:p14="http://schemas.microsoft.com/office/powerpoint/2010/main" val="2152859044"/>
              </p:ext>
            </p:extLst>
          </p:nvPr>
        </p:nvGraphicFramePr>
        <p:xfrm>
          <a:off x="3263688" y="4792259"/>
          <a:ext cx="2349712" cy="1174856"/>
        </p:xfrm>
        <a:graphic>
          <a:graphicData uri="http://schemas.openxmlformats.org/presentationml/2006/ole">
            <mc:AlternateContent xmlns:mc="http://schemas.openxmlformats.org/markup-compatibility/2006">
              <mc:Choice xmlns:v="urn:schemas-microsoft-com:vml" Requires="v">
                <p:oleObj spid="_x0000_s32912" name="Equation" r:id="rId8" imgW="1638300" imgH="825500" progId="Equation.DSMT4">
                  <p:embed/>
                </p:oleObj>
              </mc:Choice>
              <mc:Fallback>
                <p:oleObj name="Equation" r:id="rId8" imgW="1638300" imgH="8255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3688" y="4792259"/>
                        <a:ext cx="2349712" cy="1174856"/>
                      </a:xfrm>
                      <a:prstGeom prst="rect">
                        <a:avLst/>
                      </a:prstGeom>
                      <a:noFill/>
                    </p:spPr>
                  </p:pic>
                </p:oleObj>
              </mc:Fallback>
            </mc:AlternateContent>
          </a:graphicData>
        </a:graphic>
      </p:graphicFrame>
      <p:sp>
        <p:nvSpPr>
          <p:cNvPr id="17" name="矩形 16"/>
          <p:cNvSpPr/>
          <p:nvPr/>
        </p:nvSpPr>
        <p:spPr>
          <a:xfrm>
            <a:off x="1122011" y="5927130"/>
            <a:ext cx="595035" cy="338554"/>
          </a:xfrm>
          <a:prstGeom prst="rect">
            <a:avLst/>
          </a:prstGeom>
        </p:spPr>
        <p:txBody>
          <a:bodyPr wrap="none">
            <a:spAutoFit/>
          </a:bodyPr>
          <a:lstStyle/>
          <a:p>
            <a:r>
              <a:rPr lang="zh-CN" altLang="en-US" sz="1600" dirty="0" smtClean="0">
                <a:ea typeface="宋体" panose="02010600030101010101" pitchFamily="2" charset="-122"/>
                <a:cs typeface="Times New Roman" panose="02020603050405020304" pitchFamily="18" charset="0"/>
              </a:rPr>
              <a:t>证毕</a:t>
            </a:r>
            <a:endParaRPr lang="zh-CN" altLang="en-US" sz="1600" dirty="0"/>
          </a:p>
        </p:txBody>
      </p:sp>
    </p:spTree>
    <p:extLst>
      <p:ext uri="{BB962C8B-B14F-4D97-AF65-F5344CB8AC3E}">
        <p14:creationId xmlns:p14="http://schemas.microsoft.com/office/powerpoint/2010/main" val="2021529104"/>
      </p:ext>
    </p:extLst>
  </p:cSld>
  <p:clrMapOvr>
    <a:masterClrMapping/>
  </p:clrMapOvr>
  <mc:AlternateContent xmlns:mc="http://schemas.openxmlformats.org/markup-compatibility/2006" xmlns:p14="http://schemas.microsoft.com/office/powerpoint/2010/main">
    <mc:Choice Requires="p14">
      <p:transition spd="slow" p14:dur="2000" advTm="22"/>
    </mc:Choice>
    <mc:Fallback xmlns="">
      <p:transition spd="slow" advTm="22"/>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rPr>
              <a:t>三</a:t>
            </a:r>
            <a:r>
              <a:rPr lang="zh-CN" altLang="en-US" sz="2160" b="1" noProof="1" smtClean="0">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cs typeface="+mn-cs"/>
              </a:rPr>
              <a:t>集肤效应、邻近效应和电磁屏蔽</a:t>
            </a:r>
            <a:r>
              <a:rPr lang="en-US" altLang="zh-CN" sz="2160" b="1" noProof="1">
                <a:solidFill>
                  <a:srgbClr val="0070C0"/>
                </a:solidFill>
                <a:latin typeface="Arial" panose="020B0604020202020204" pitchFamily="34" charset="0"/>
                <a:ea typeface="微软雅黑" panose="020B0503020204020204" charset="-122"/>
                <a:cs typeface="+mn-cs"/>
              </a:rPr>
              <a:t>&amp;</a:t>
            </a:r>
            <a:r>
              <a:rPr lang="zh-CN" altLang="en-US" sz="2160" b="1" noProof="1">
                <a:solidFill>
                  <a:srgbClr val="0070C0"/>
                </a:solidFill>
                <a:latin typeface="Arial" panose="020B0604020202020204" pitchFamily="34" charset="0"/>
                <a:ea typeface="微软雅黑" panose="020B0503020204020204" charset="-122"/>
                <a:cs typeface="+mn-cs"/>
              </a:rPr>
              <a:t>导体的交流内</a:t>
            </a:r>
            <a:r>
              <a:rPr lang="zh-CN" altLang="en-US" sz="2160" b="1" noProof="1" smtClean="0">
                <a:solidFill>
                  <a:srgbClr val="0070C0"/>
                </a:solidFill>
                <a:latin typeface="Arial" panose="020B0604020202020204" pitchFamily="34" charset="0"/>
                <a:ea typeface="微软雅黑" panose="020B0503020204020204" charset="-122"/>
                <a:cs typeface="+mn-cs"/>
              </a:rPr>
              <a:t>阻抗</a:t>
            </a:r>
            <a:endParaRPr lang="zh-CN" altLang="en-US" sz="2160" b="1" noProof="1">
              <a:solidFill>
                <a:srgbClr val="0070C0"/>
              </a:solidFill>
              <a:latin typeface="Arial" panose="020B0604020202020204" pitchFamily="34" charset="0"/>
              <a:ea typeface="微软雅黑" panose="020B0503020204020204" charset="-122"/>
              <a:cs typeface="+mn-cs"/>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3" name="Rectangle 2"/>
          <p:cNvSpPr>
            <a:spLocks noChangeArrowheads="1"/>
          </p:cNvSpPr>
          <p:nvPr/>
        </p:nvSpPr>
        <p:spPr bwMode="auto">
          <a:xfrm>
            <a:off x="942640" y="1377283"/>
            <a:ext cx="763905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rPr>
              <a:t>3.</a:t>
            </a:r>
            <a:r>
              <a:rPr kumimoji="0" lang="zh-CN"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rPr>
              <a:t>结论</a:t>
            </a:r>
            <a:endParaRPr lang="en-US" altLang="zh-CN" sz="1600" dirty="0" smtClean="0">
              <a:latin typeface="+mn-lt"/>
              <a:ea typeface="宋体" panose="02010600030101010101" pitchFamily="2" charset="-122"/>
              <a:cs typeface="Calibri" panose="020F0502020204030204" pitchFamily="34" charset="0"/>
            </a:endParaRPr>
          </a:p>
          <a:p>
            <a:pPr indent="0">
              <a:lnSpc>
                <a:spcPct val="125000"/>
              </a:lnSpc>
            </a:pPr>
            <a:r>
              <a:rPr lang="en-US" altLang="zh-CN" sz="1600" b="1" kern="100" dirty="0">
                <a:latin typeface="+mn-lt"/>
                <a:ea typeface="宋体" panose="02010600030101010101" pitchFamily="2" charset="-122"/>
                <a:cs typeface="Calibri" panose="020F0502020204030204" pitchFamily="34" charset="0"/>
              </a:rPr>
              <a:t> </a:t>
            </a:r>
            <a:r>
              <a:rPr lang="en-US" altLang="zh-CN" sz="1600" b="1" kern="100" dirty="0" smtClean="0">
                <a:latin typeface="+mn-lt"/>
                <a:ea typeface="宋体" panose="02010600030101010101" pitchFamily="2" charset="-122"/>
                <a:cs typeface="Calibri" panose="020F0502020204030204" pitchFamily="34" charset="0"/>
              </a:rPr>
              <a:t>   </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交流的情况下，由于集肤效应的存在，尽管导体的截面相当大，但是大部分未得到有效利用，实际上有效载流截面积减小</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了</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，即</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同一根导线的交流电阻比直流电阻大得多</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在截面一样的情况下，为减少交流电阻，唯一的办法就是增大导体的表面面积，这可以采用相互绝缘的多股细线进行</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实现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，这相当于</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增大</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了有效载流面积</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在无线电技术中，通常可以采用多股线绕制高</a:t>
            </a:r>
            <a:r>
              <a:rPr lang="en-US" altLang="zh-CN" sz="1600" i="1" dirty="0">
                <a:latin typeface="Times New Roman" panose="02020603050405020304" pitchFamily="18" charset="0"/>
                <a:ea typeface="宋体" panose="02010600030101010101" pitchFamily="2" charset="-122"/>
              </a:rPr>
              <a:t>Q</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值的电感</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25000"/>
              </a:lnSpc>
              <a:spcBef>
                <a:spcPct val="0"/>
              </a:spcBef>
              <a:spcAft>
                <a:spcPct val="0"/>
              </a:spcAft>
              <a:buClrTx/>
              <a:buSzTx/>
              <a:buFontTx/>
              <a:buNone/>
              <a:tabLst/>
            </a:pPr>
            <a:r>
              <a:rPr lang="en-US" altLang="zh-CN" sz="1600" dirty="0" smtClean="0">
                <a:latin typeface="+mj-lt"/>
                <a:ea typeface="宋体" panose="02010600030101010101" pitchFamily="2" charset="-122"/>
                <a:cs typeface="Calibri" panose="020F0502020204030204" pitchFamily="34" charset="0"/>
              </a:rPr>
              <a:t>4</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讨论</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a:p>
            <a:pPr marL="342900" indent="-342900" algn="just">
              <a:lnSpc>
                <a:spcPct val="125000"/>
              </a:lnSpc>
              <a:spcAft>
                <a:spcPts val="0"/>
              </a:spcAft>
              <a:buFont typeface="+mj-ea"/>
              <a:buAutoNum type="circleNumDbPlain"/>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何谓集肤效应、邻近效应</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indent="457200" algn="just">
              <a:lnSpc>
                <a:spcPct val="125000"/>
              </a:lnSpc>
              <a:spcAft>
                <a:spcPts val="0"/>
              </a:spcAft>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答</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集肤效应：随着时间变化的导体流过导体时，电流沿着导体截面的分布是不均匀的。靠近导体表面的电流密度最大，越深入导体内部，电流密度越小。尤其是当频率较高时，电流几乎沿着导体表面附近的一薄层流动，这种现象称为集肤效应</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p>
          <a:p>
            <a:pPr indent="457200" algn="just">
              <a:lnSpc>
                <a:spcPct val="125000"/>
              </a:lnSpc>
              <a:spcAft>
                <a:spcPts val="0"/>
              </a:spcAft>
            </a:pPr>
            <a:r>
              <a:rPr lang="zh-CN" altLang="en-US" sz="1600" dirty="0" smtClean="0">
                <a:solidFill>
                  <a:srgbClr val="000000"/>
                </a:solidFill>
                <a:latin typeface="黑体"/>
                <a:ea typeface="宋体" panose="02010600030101010101" pitchFamily="2" charset="-122"/>
                <a:cs typeface="Calibri" panose="020F0502020204030204" pitchFamily="34" charset="0"/>
              </a:rPr>
              <a:t>邻近效应：相互靠近的导体中通有时变电流时，每一导体不仅处于自身电流所产生的电磁场中，同时还处于其它导体中的电流产生的电磁场中，此时各个导体中的电流分布和它单独存在时不一样，这种现象称为邻近效应，频率越高，导体靠的越近，邻近效应越显著。邻近效应</a:t>
            </a:r>
            <a:r>
              <a:rPr lang="zh-CN" altLang="en-US" sz="1600" dirty="0">
                <a:solidFill>
                  <a:srgbClr val="000000"/>
                </a:solidFill>
                <a:latin typeface="黑体"/>
                <a:ea typeface="宋体" panose="02010600030101010101" pitchFamily="2" charset="-122"/>
                <a:cs typeface="Calibri" panose="020F0502020204030204" pitchFamily="34" charset="0"/>
              </a:rPr>
              <a:t>和集肤效应是共存的，它会使导体中的电流分布更加不均匀。</a:t>
            </a:r>
            <a:endParaRPr lang="en-US" altLang="zh-CN" sz="1600" dirty="0">
              <a:solidFill>
                <a:srgbClr val="000000"/>
              </a:solidFill>
              <a:latin typeface="黑体"/>
              <a:ea typeface="宋体" panose="02010600030101010101" pitchFamily="2" charset="-122"/>
              <a:cs typeface="Calibri" panose="020F0502020204030204" pitchFamily="34" charset="0"/>
            </a:endParaRPr>
          </a:p>
        </p:txBody>
      </p:sp>
    </p:spTree>
    <p:extLst>
      <p:ext uri="{BB962C8B-B14F-4D97-AF65-F5344CB8AC3E}">
        <p14:creationId xmlns:p14="http://schemas.microsoft.com/office/powerpoint/2010/main" val="3603403155"/>
      </p:ext>
    </p:extLst>
  </p:cSld>
  <p:clrMapOvr>
    <a:masterClrMapping/>
  </p:clrMapOvr>
  <mc:AlternateContent xmlns:mc="http://schemas.openxmlformats.org/markup-compatibility/2006" xmlns:p14="http://schemas.microsoft.com/office/powerpoint/2010/main">
    <mc:Choice Requires="p14">
      <p:transition spd="slow" p14:dur="2000" advTm="197"/>
    </mc:Choice>
    <mc:Fallback xmlns="">
      <p:transition spd="slow" advTm="197"/>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rPr>
              <a:t>三</a:t>
            </a:r>
            <a:r>
              <a:rPr lang="zh-CN" altLang="en-US" sz="2160" b="1" noProof="1" smtClean="0">
                <a:solidFill>
                  <a:srgbClr val="0070C0"/>
                </a:solidFill>
                <a:latin typeface="Arial" panose="020B0604020202020204" pitchFamily="34" charset="0"/>
                <a:ea typeface="微软雅黑" panose="020B0503020204020204" charset="-122"/>
              </a:rPr>
              <a:t>、</a:t>
            </a:r>
            <a:r>
              <a:rPr lang="zh-CN" altLang="en-US" sz="2160" b="1" noProof="1">
                <a:solidFill>
                  <a:srgbClr val="0070C0"/>
                </a:solidFill>
                <a:latin typeface="Arial" panose="020B0604020202020204" pitchFamily="34" charset="0"/>
                <a:ea typeface="微软雅黑" panose="020B0503020204020204" charset="-122"/>
                <a:cs typeface="+mn-cs"/>
              </a:rPr>
              <a:t>集肤效应、邻近效应和电磁屏蔽</a:t>
            </a:r>
            <a:r>
              <a:rPr lang="en-US" altLang="zh-CN" sz="2160" b="1" noProof="1">
                <a:solidFill>
                  <a:srgbClr val="0070C0"/>
                </a:solidFill>
                <a:latin typeface="Arial" panose="020B0604020202020204" pitchFamily="34" charset="0"/>
                <a:ea typeface="微软雅黑" panose="020B0503020204020204" charset="-122"/>
                <a:cs typeface="+mn-cs"/>
              </a:rPr>
              <a:t>&amp;</a:t>
            </a:r>
            <a:r>
              <a:rPr lang="zh-CN" altLang="en-US" sz="2160" b="1" noProof="1">
                <a:solidFill>
                  <a:srgbClr val="0070C0"/>
                </a:solidFill>
                <a:latin typeface="Arial" panose="020B0604020202020204" pitchFamily="34" charset="0"/>
                <a:ea typeface="微软雅黑" panose="020B0503020204020204" charset="-122"/>
                <a:cs typeface="+mn-cs"/>
              </a:rPr>
              <a:t>导体的交流内</a:t>
            </a:r>
            <a:r>
              <a:rPr lang="zh-CN" altLang="en-US" sz="2160" b="1" noProof="1" smtClean="0">
                <a:solidFill>
                  <a:srgbClr val="0070C0"/>
                </a:solidFill>
                <a:latin typeface="Arial" panose="020B0604020202020204" pitchFamily="34" charset="0"/>
                <a:ea typeface="微软雅黑" panose="020B0503020204020204" charset="-122"/>
                <a:cs typeface="+mn-cs"/>
              </a:rPr>
              <a:t>阻抗</a:t>
            </a:r>
            <a:endParaRPr lang="zh-CN" altLang="en-US" sz="2160" b="1" noProof="1">
              <a:solidFill>
                <a:srgbClr val="0070C0"/>
              </a:solidFill>
              <a:latin typeface="Arial" panose="020B0604020202020204" pitchFamily="34" charset="0"/>
              <a:ea typeface="微软雅黑" panose="020B0503020204020204" charset="-122"/>
              <a:cs typeface="+mn-cs"/>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3" name="Rectangle 2"/>
          <p:cNvSpPr>
            <a:spLocks noChangeArrowheads="1"/>
          </p:cNvSpPr>
          <p:nvPr/>
        </p:nvSpPr>
        <p:spPr bwMode="auto">
          <a:xfrm>
            <a:off x="912157" y="1494212"/>
            <a:ext cx="76390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pPr>
            <a:r>
              <a:rPr lang="en-US" altLang="zh-CN" sz="1600" dirty="0" smtClean="0">
                <a:latin typeface="+mj-lt"/>
                <a:ea typeface="宋体" panose="02010600030101010101" pitchFamily="2" charset="-122"/>
                <a:cs typeface="Calibri" panose="020F0502020204030204" pitchFamily="34" charset="0"/>
              </a:rPr>
              <a:t>4</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讨论</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a:p>
            <a:pPr marL="342900" indent="-342900" algn="just">
              <a:lnSpc>
                <a:spcPct val="125000"/>
              </a:lnSpc>
              <a:spcAft>
                <a:spcPts val="0"/>
              </a:spcAft>
              <a:buFont typeface="+mj-ea"/>
              <a:buAutoNum type="circleNumDbPlain" startAt="2"/>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用场的观点分析静电屏蔽，磁屏蔽和</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电磁屏蔽</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25000"/>
              </a:lnSpc>
              <a:spcAft>
                <a:spcPts val="0"/>
              </a:spcAft>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答：在</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电磁场中，用于削弱某些场源产生的空间某一部分的电磁场的结构称为电磁屏蔽。在绝大多数情况下，电磁屏蔽采用金属（铜、铝、钢）制成。电磁屏蔽利用了导体内涡流产生的磁场，对外加磁场起抵制</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作用</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又称为涡流屏蔽。</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另外是利用电磁波在金属表面产生反射损耗和透射波在金属内传播过程中产生吸收损耗的现象，来起到屏蔽的作用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lvl="0" indent="457200">
              <a:lnSpc>
                <a:spcPct val="125000"/>
              </a:lnSpc>
            </a:pPr>
            <a:r>
              <a:rPr lang="zh-CN" altLang="en-US" sz="1600" dirty="0">
                <a:solidFill>
                  <a:srgbClr val="000000"/>
                </a:solidFill>
                <a:latin typeface="黑体"/>
                <a:ea typeface="宋体" panose="02010600030101010101" pitchFamily="2" charset="-122"/>
                <a:cs typeface="Calibri" panose="020F0502020204030204" pitchFamily="34" charset="0"/>
              </a:rPr>
              <a:t>静电屏蔽是由接地导体构成，它是电力线的终止点或是出发点，借以屏蔽某一区域中的电场不受外来场的干扰的措施</a:t>
            </a:r>
            <a:r>
              <a:rPr lang="zh-CN" altLang="en-US" sz="1600" dirty="0" smtClean="0">
                <a:solidFill>
                  <a:srgbClr val="000000"/>
                </a:solidFill>
                <a:latin typeface="黑体"/>
                <a:ea typeface="宋体" panose="02010600030101010101" pitchFamily="2" charset="-122"/>
                <a:cs typeface="Calibri" panose="020F0502020204030204" pitchFamily="34" charset="0"/>
              </a:rPr>
              <a:t>。</a:t>
            </a:r>
            <a:endParaRPr lang="en-US" altLang="zh-CN" sz="1600" dirty="0" smtClean="0">
              <a:solidFill>
                <a:srgbClr val="000000"/>
              </a:solidFill>
              <a:latin typeface="黑体"/>
              <a:ea typeface="宋体" panose="02010600030101010101" pitchFamily="2" charset="-122"/>
              <a:cs typeface="Calibri" panose="020F0502020204030204" pitchFamily="34" charset="0"/>
            </a:endParaRPr>
          </a:p>
          <a:p>
            <a:pPr lvl="0" indent="457200">
              <a:lnSpc>
                <a:spcPct val="125000"/>
              </a:lnSpc>
            </a:pPr>
            <a:r>
              <a:rPr lang="zh-CN" altLang="en-US" sz="1600" dirty="0">
                <a:solidFill>
                  <a:srgbClr val="000000"/>
                </a:solidFill>
                <a:latin typeface="黑体"/>
                <a:ea typeface="宋体" panose="02010600030101010101" pitchFamily="2" charset="-122"/>
                <a:cs typeface="Calibri" panose="020F0502020204030204" pitchFamily="34" charset="0"/>
              </a:rPr>
              <a:t>磁屏蔽是用铁磁材料做成，使磁力线尽量穿过铁磁材料，从而削弱某一部分外来磁场的干扰的技术</a:t>
            </a:r>
            <a:r>
              <a:rPr lang="zh-CN" altLang="en-US" sz="1600" dirty="0" smtClean="0">
                <a:solidFill>
                  <a:srgbClr val="000000"/>
                </a:solidFill>
                <a:latin typeface="黑体"/>
                <a:ea typeface="宋体" panose="02010600030101010101" pitchFamily="2" charset="-122"/>
                <a:cs typeface="Calibri" panose="020F0502020204030204" pitchFamily="34" charset="0"/>
              </a:rPr>
              <a:t>。</a:t>
            </a:r>
            <a:endParaRPr lang="en-US" altLang="zh-CN" sz="1600" dirty="0" smtClean="0">
              <a:solidFill>
                <a:srgbClr val="000000"/>
              </a:solidFill>
              <a:latin typeface="黑体"/>
              <a:ea typeface="宋体" panose="02010600030101010101" pitchFamily="2" charset="-122"/>
              <a:cs typeface="Calibri" panose="020F0502020204030204" pitchFamily="34" charset="0"/>
            </a:endParaRPr>
          </a:p>
          <a:p>
            <a:pPr marL="342900" lvl="0" indent="-342900">
              <a:lnSpc>
                <a:spcPct val="125000"/>
              </a:lnSpc>
              <a:buFont typeface="+mj-ea"/>
              <a:buAutoNum type="circleNumDbPlain" startAt="3"/>
            </a:pPr>
            <a:r>
              <a:rPr lang="zh-CN" altLang="en-US" sz="1600" dirty="0" smtClean="0">
                <a:solidFill>
                  <a:srgbClr val="000000"/>
                </a:solidFill>
                <a:latin typeface="黑体"/>
                <a:ea typeface="宋体" panose="02010600030101010101" pitchFamily="2" charset="-122"/>
                <a:cs typeface="Calibri" panose="020F0502020204030204" pitchFamily="34" charset="0"/>
              </a:rPr>
              <a:t>导体的交流内阻抗</a:t>
            </a:r>
            <a:endParaRPr lang="en-US" altLang="zh-CN" sz="1600" dirty="0" smtClean="0">
              <a:solidFill>
                <a:srgbClr val="000000"/>
              </a:solidFill>
              <a:latin typeface="黑体"/>
              <a:ea typeface="宋体" panose="02010600030101010101" pitchFamily="2" charset="-122"/>
              <a:cs typeface="Calibri" panose="020F0502020204030204" pitchFamily="34" charset="0"/>
            </a:endParaRPr>
          </a:p>
          <a:p>
            <a:pPr lvl="0" indent="0">
              <a:lnSpc>
                <a:spcPct val="125000"/>
              </a:lnSpc>
            </a:pPr>
            <a:r>
              <a:rPr lang="zh-CN" altLang="en-US" sz="1600" dirty="0" smtClean="0">
                <a:solidFill>
                  <a:srgbClr val="000000"/>
                </a:solidFill>
                <a:latin typeface="黑体"/>
                <a:ea typeface="宋体" panose="02010600030101010101" pitchFamily="2" charset="-122"/>
                <a:cs typeface="Calibri" panose="020F0502020204030204" pitchFamily="34" charset="0"/>
              </a:rPr>
              <a:t>    在交流的情况下，由于集肤效应的出现，电流在导体内部的分布集中于表面附近。在交流的情况下，导体的电阻和内电感与直流时不同，交流电阻一定大于直流电阻。导体的交流内阻抗计算公式为</a:t>
            </a:r>
            <a:endParaRPr lang="en-US" altLang="zh-CN" sz="1600" dirty="0" smtClean="0">
              <a:solidFill>
                <a:srgbClr val="000000"/>
              </a:solidFill>
              <a:latin typeface="黑体"/>
              <a:ea typeface="宋体" panose="02010600030101010101" pitchFamily="2" charset="-122"/>
              <a:cs typeface="Calibri" panose="020F050202020403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600119665"/>
              </p:ext>
            </p:extLst>
          </p:nvPr>
        </p:nvGraphicFramePr>
        <p:xfrm>
          <a:off x="3789938" y="6041642"/>
          <a:ext cx="1883488" cy="692150"/>
        </p:xfrm>
        <a:graphic>
          <a:graphicData uri="http://schemas.openxmlformats.org/presentationml/2006/ole">
            <mc:AlternateContent xmlns:mc="http://schemas.openxmlformats.org/markup-compatibility/2006">
              <mc:Choice xmlns:v="urn:schemas-microsoft-com:vml" Requires="v">
                <p:oleObj spid="_x0000_s72719" name="AxMath" r:id="rId4" imgW="1426320" imgH="523440" progId="Equation.AxMath">
                  <p:embed/>
                </p:oleObj>
              </mc:Choice>
              <mc:Fallback>
                <p:oleObj name="AxMath" r:id="rId4" imgW="1426320" imgH="523440" progId="Equation.AxMath">
                  <p:embed/>
                  <p:pic>
                    <p:nvPicPr>
                      <p:cNvPr id="0" name=""/>
                      <p:cNvPicPr/>
                      <p:nvPr/>
                    </p:nvPicPr>
                    <p:blipFill>
                      <a:blip r:embed="rId5"/>
                      <a:stretch>
                        <a:fillRect/>
                      </a:stretch>
                    </p:blipFill>
                    <p:spPr>
                      <a:xfrm>
                        <a:off x="3789938" y="6041642"/>
                        <a:ext cx="1883488" cy="692150"/>
                      </a:xfrm>
                      <a:prstGeom prst="rect">
                        <a:avLst/>
                      </a:prstGeom>
                    </p:spPr>
                  </p:pic>
                </p:oleObj>
              </mc:Fallback>
            </mc:AlternateContent>
          </a:graphicData>
        </a:graphic>
      </p:graphicFrame>
    </p:spTree>
    <p:extLst>
      <p:ext uri="{BB962C8B-B14F-4D97-AF65-F5344CB8AC3E}">
        <p14:creationId xmlns:p14="http://schemas.microsoft.com/office/powerpoint/2010/main" val="2310261614"/>
      </p:ext>
    </p:extLst>
  </p:cSld>
  <p:clrMapOvr>
    <a:masterClrMapping/>
  </p:clrMapOvr>
  <mc:AlternateContent xmlns:mc="http://schemas.openxmlformats.org/markup-compatibility/2006" xmlns:p14="http://schemas.microsoft.com/office/powerpoint/2010/main">
    <mc:Choice Requires="p14">
      <p:transition spd="slow" p14:dur="2000" advTm="3281"/>
    </mc:Choice>
    <mc:Fallback xmlns="">
      <p:transition spd="slow" advTm="328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25400" y="1812290"/>
            <a:ext cx="9177338"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73734" y="2125504"/>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charset="-122"/>
              <a:sym typeface="+mn-ea"/>
            </a:endParaRPr>
          </a:p>
          <a:p>
            <a:pPr fontAlgn="auto">
              <a:lnSpc>
                <a:spcPct val="200000"/>
              </a:lnSpc>
              <a:defRPr/>
            </a:pPr>
            <a:r>
              <a:rPr lang="zh-CN" altLang="en-US" sz="4800" noProof="1" smtClean="0">
                <a:latin typeface="Arial" panose="020B0604020202020204" pitchFamily="34" charset="0"/>
                <a:ea typeface="微软雅黑" panose="020B0503020204020204" charset="-122"/>
                <a:sym typeface="+mn-ea"/>
              </a:rPr>
              <a:t>第六章 平面电磁波的传播</a:t>
            </a:r>
            <a:endParaRPr lang="en-US" altLang="zh-CN" sz="4800" noProof="1">
              <a:latin typeface="Arial" panose="020B0604020202020204" pitchFamily="34" charset="0"/>
              <a:ea typeface="微软雅黑" panose="020B0503020204020204" charset="-122"/>
              <a:sym typeface="+mn-ea"/>
            </a:endParaRPr>
          </a:p>
        </p:txBody>
      </p:sp>
    </p:spTree>
    <p:extLst>
      <p:ext uri="{BB962C8B-B14F-4D97-AF65-F5344CB8AC3E}">
        <p14:creationId xmlns:p14="http://schemas.microsoft.com/office/powerpoint/2010/main" val="250133953"/>
      </p:ext>
    </p:extLst>
  </p:cSld>
  <p:clrMapOvr>
    <a:masterClrMapping/>
  </p:clrMapOvr>
  <mc:AlternateContent xmlns:mc="http://schemas.openxmlformats.org/markup-compatibility/2006" xmlns:p14="http://schemas.microsoft.com/office/powerpoint/2010/main">
    <mc:Choice Requires="p14">
      <p:transition spd="slow" p14:dur="2000" advTm="3846"/>
    </mc:Choice>
    <mc:Fallback xmlns="">
      <p:transition spd="slow" advTm="384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一、电磁波动方程和平面</a:t>
            </a:r>
            <a:r>
              <a:rPr lang="zh-CN" altLang="en-US" sz="2160" b="1" noProof="1" smtClean="0">
                <a:solidFill>
                  <a:srgbClr val="0070C0"/>
                </a:solidFill>
                <a:latin typeface="Arial" panose="020B0604020202020204" pitchFamily="34" charset="0"/>
                <a:ea typeface="微软雅黑" panose="020B0503020204020204" charset="-122"/>
              </a:rPr>
              <a:t>电磁波</a:t>
            </a:r>
            <a:r>
              <a:rPr lang="en-US" altLang="zh-CN" sz="2160" b="1" noProof="1" smtClean="0">
                <a:solidFill>
                  <a:srgbClr val="0070C0"/>
                </a:solidFill>
                <a:latin typeface="Arial" panose="020B0604020202020204" pitchFamily="34" charset="0"/>
                <a:ea typeface="微软雅黑" panose="020B0503020204020204" charset="-122"/>
              </a:rPr>
              <a:t>&amp;</a:t>
            </a:r>
            <a:r>
              <a:rPr lang="zh-CN" altLang="en-US" sz="2160" b="1" noProof="1" smtClean="0">
                <a:solidFill>
                  <a:srgbClr val="0070C0"/>
                </a:solidFill>
                <a:latin typeface="Arial" panose="020B0604020202020204" pitchFamily="34" charset="0"/>
                <a:ea typeface="微软雅黑" panose="020B0503020204020204" charset="-122"/>
              </a:rPr>
              <a:t>理想</a:t>
            </a:r>
            <a:r>
              <a:rPr lang="zh-CN" altLang="en-US" sz="2160" b="1" noProof="1">
                <a:solidFill>
                  <a:srgbClr val="0070C0"/>
                </a:solidFill>
                <a:latin typeface="Arial" panose="020B0604020202020204" pitchFamily="34" charset="0"/>
                <a:ea typeface="微软雅黑" panose="020B0503020204020204" charset="-122"/>
              </a:rPr>
              <a:t>介质中的均匀平面电磁波</a:t>
            </a: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125022"/>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158138"/>
          </a:xfrm>
          <a:prstGeom prst="rect">
            <a:avLst/>
          </a:prstGeom>
          <a:noFill/>
        </p:spPr>
        <p:txBody>
          <a:bodyPr wrap="square" rtlCol="0">
            <a:spAutoFit/>
          </a:bodyPr>
          <a:lstStyle/>
          <a:p>
            <a:pPr indent="266700" algn="just">
              <a:lnSpc>
                <a:spcPct val="150000"/>
              </a:lnSpc>
              <a:spcAft>
                <a:spcPts val="0"/>
              </a:spcAft>
            </a:pPr>
            <a:r>
              <a:rPr lang="en-US" altLang="zh-CN" sz="1600" dirty="0">
                <a:latin typeface="宋体" panose="02010600030101010101" pitchFamily="2" charset="-122"/>
                <a:ea typeface="宋体" panose="02010600030101010101" pitchFamily="2" charset="-122"/>
              </a:rPr>
              <a:t>1</a:t>
            </a:r>
            <a:r>
              <a:rPr lang="en-US" altLang="zh-CN" sz="1600" dirty="0" smtClean="0">
                <a:latin typeface="宋体" panose="02010600030101010101" pitchFamily="2" charset="-122"/>
                <a:ea typeface="宋体" panose="02010600030101010101" pitchFamily="2" charset="-122"/>
              </a:rPr>
              <a:t>.</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掌握均匀平面电磁波的相关概念和各个波参数的定义以及计算方法</a:t>
            </a:r>
            <a:r>
              <a:rPr lang="zh-CN" altLang="en-US"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600" dirty="0">
                <a:latin typeface="Calibri" panose="020F0502020204030204" pitchFamily="34" charset="0"/>
                <a:ea typeface="宋体" panose="02010600030101010101" pitchFamily="2" charset="-122"/>
                <a:cs typeface="Times New Roman" panose="02020603050405020304" pitchFamily="18" charset="0"/>
              </a:rPr>
              <a:t>掌握在已知某一场量的表达式时，利用电磁波之间的耦合关系，求解另一场</a:t>
            </a:r>
            <a:r>
              <a:rPr lang="zh-CN" altLang="zh-CN" sz="1600" dirty="0" smtClean="0">
                <a:latin typeface="Calibri" panose="020F0502020204030204" pitchFamily="34" charset="0"/>
                <a:ea typeface="宋体" panose="02010600030101010101" pitchFamily="2" charset="-122"/>
                <a:cs typeface="Times New Roman" panose="02020603050405020304" pitchFamily="18" charset="0"/>
              </a:rPr>
              <a:t>量</a:t>
            </a:r>
            <a:r>
              <a:rPr lang="zh-CN" altLang="en-US" sz="1600" dirty="0" smtClean="0">
                <a:latin typeface="Calibri" panose="020F0502020204030204" pitchFamily="34" charset="0"/>
                <a:ea typeface="宋体" panose="02010600030101010101" pitchFamily="2" charset="-122"/>
                <a:cs typeface="Times New Roman" panose="02020603050405020304" pitchFamily="18" charset="0"/>
              </a:rPr>
              <a:t>；</a:t>
            </a:r>
            <a:endParaRPr lang="en-US" altLang="zh-CN" sz="1600" dirty="0" smtClean="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600" dirty="0">
                <a:latin typeface="Calibri" panose="020F0502020204030204" pitchFamily="34" charset="0"/>
                <a:ea typeface="宋体" panose="02010600030101010101" pitchFamily="2" charset="-122"/>
                <a:cs typeface="Times New Roman" panose="02020603050405020304" pitchFamily="18" charset="0"/>
              </a:rPr>
              <a:t>根据场量的表达式判断电磁波的传播方向，理解行波的概念。</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963629" y="2710634"/>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514350" y="3331327"/>
                <a:ext cx="8274050" cy="2427844"/>
              </a:xfrm>
              <a:prstGeom prst="rect">
                <a:avLst/>
              </a:prstGeom>
              <a:noFill/>
            </p:spPr>
            <p:txBody>
              <a:bodyPr wrap="square" rtlCol="0">
                <a:spAutoFit/>
              </a:bodyPr>
              <a:lstStyle/>
              <a:p>
                <a:pPr algn="just">
                  <a:lnSpc>
                    <a:spcPct val="150000"/>
                  </a:lnSpc>
                  <a:spcAft>
                    <a:spcPts val="0"/>
                  </a:spcAft>
                </a:pPr>
                <a:r>
                  <a:rPr lang="zh-CN" altLang="en-US" sz="1600" b="1" dirty="0" smtClean="0">
                    <a:latin typeface="宋体" panose="02010600030101010101" pitchFamily="2" charset="-122"/>
                    <a:ea typeface="宋体" panose="02010600030101010101" pitchFamily="2" charset="-122"/>
                    <a:cs typeface="Times New Roman" panose="02020603050405020304" pitchFamily="18" charset="0"/>
                  </a:rPr>
                  <a:t>例</a:t>
                </a:r>
                <a:r>
                  <a:rPr lang="en-US" altLang="zh-CN" sz="1600" b="1" dirty="0" smtClean="0">
                    <a:latin typeface="宋体" panose="02010600030101010101" pitchFamily="2" charset="-122"/>
                    <a:ea typeface="宋体" panose="02010600030101010101" pitchFamily="2" charset="-122"/>
                    <a:cs typeface="Times New Roman" panose="02020603050405020304" pitchFamily="18" charset="0"/>
                  </a:rPr>
                  <a:t>5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已知</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只有空间中电磁场的电场分量表达式</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为</a:t>
                </a:r>
                <a14:m>
                  <m:oMath xmlns:m="http://schemas.openxmlformats.org/officeDocument/2006/math">
                    <m:acc>
                      <m:accPr>
                        <m: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𝐸</m:t>
                        </m:r>
                      </m:e>
                    </m:acc>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=37.7</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𝑐𝑜𝑠</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6</m:t>
                        </m:r>
                        <m:r>
                          <m:rPr>
                            <m:sty m:val="p"/>
                          </m:rPr>
                          <a:rPr lang="zh-CN" altLang="en-US" sz="1600" b="0" i="0" smtClean="0">
                            <a:latin typeface="Cambria Math" panose="02040503050406030204" pitchFamily="18" charset="0"/>
                            <a:ea typeface="宋体" panose="02010600030101010101" pitchFamily="2" charset="-122"/>
                            <a:cs typeface="Times New Roman" panose="02020603050405020304" pitchFamily="18" charset="0"/>
                          </a:rPr>
                          <m:t>π</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8</m:t>
                            </m:r>
                          </m:sup>
                        </m:sSup>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+2</m:t>
                        </m:r>
                        <m:r>
                          <m:rPr>
                            <m:sty m:val="p"/>
                          </m:rPr>
                          <a:rPr lang="zh-CN" altLang="en-US" sz="1600" b="0" i="0" smtClean="0">
                            <a:latin typeface="Cambria Math" panose="02040503050406030204" pitchFamily="18" charset="0"/>
                            <a:ea typeface="Cambria Math" panose="02040503050406030204" pitchFamily="18" charset="0"/>
                            <a:cs typeface="Times New Roman" panose="02020603050405020304" pitchFamily="18" charset="0"/>
                          </a:rPr>
                          <m:t>π</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𝑧</m:t>
                        </m:r>
                      </m:e>
                    </m:d>
                    <m:acc>
                      <m:accPr>
                        <m: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accPr>
                      <m:e>
                        <m:r>
                          <m:rPr>
                            <m:sty m:val="p"/>
                          </m:rPr>
                          <a:rPr lang="en-US" altLang="zh-CN" sz="1600" i="1">
                            <a:latin typeface="Cambria Math" panose="02040503050406030204" pitchFamily="18" charset="0"/>
                            <a:ea typeface="宋体" panose="02010600030101010101" pitchFamily="2" charset="-122"/>
                            <a:cs typeface="Times New Roman" panose="02020603050405020304" pitchFamily="18" charset="0"/>
                          </a:rPr>
                          <m:t>e</m:t>
                        </m:r>
                      </m:e>
                    </m:acc>
                  </m:oMath>
                </a14:m>
                <a:r>
                  <a:rPr lang="en-US" altLang="zh-CN" sz="1600" baseline="-25000" dirty="0" err="1" smtClean="0">
                    <a:latin typeface="+mj-lt"/>
                    <a:ea typeface="宋体" panose="02010600030101010101" pitchFamily="2" charset="-122"/>
                    <a:cs typeface="Times New Roman" panose="02020603050405020304" pitchFamily="18" charset="0"/>
                  </a:rPr>
                  <a:t>y</a:t>
                </a:r>
                <a:r>
                  <a:rPr lang="en-US" altLang="zh-CN" sz="1600" dirty="0" err="1" smtClean="0">
                    <a:latin typeface="+mj-lt"/>
                    <a:ea typeface="宋体" panose="02010600030101010101" pitchFamily="2" charset="-122"/>
                    <a:cs typeface="Times New Roman" panose="02020603050405020304" pitchFamily="18" charset="0"/>
                  </a:rPr>
                  <a:t>V</a:t>
                </a:r>
                <a:r>
                  <a:rPr lang="en-US" altLang="zh-CN" sz="1600" dirty="0" smtClean="0">
                    <a:latin typeface="+mj-lt"/>
                    <a:ea typeface="宋体" panose="02010600030101010101" pitchFamily="2" charset="-122"/>
                    <a:cs typeface="Times New Roman" panose="02020603050405020304" pitchFamily="18" charset="0"/>
                  </a:rPr>
                  <a:t>/m</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。这是一种什么性质的场？试求出其频率、波长、速度、相位常数、传播方向</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以及</a:t>
                </a:r>
                <a14:m>
                  <m:oMath xmlns:m="http://schemas.openxmlformats.org/officeDocument/2006/math">
                    <m:acc>
                      <m:accPr>
                        <m:chr m:val="⃑"/>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𝐻</m:t>
                        </m:r>
                      </m:e>
                    </m:acc>
                  </m:oMath>
                </a14:m>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表达式。</a:t>
                </a:r>
                <a:endParaRPr lang="en-US" altLang="zh-CN" sz="1600" baseline="-250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定性分析</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在了解平面电磁波的各个参数的定义，物理意义的情况下，可以直接通过公式进行计算。在已知电场的表达式的情况下，可以根据电磁场的耦合关系得到磁场的表达式</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Aft>
                    <a:spcPts val="0"/>
                  </a:spcAft>
                </a:pP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xmlns="" xmlns:a14="http://schemas.microsoft.com/office/drawing/2010/main" id="{43C9B2C0-4C51-40BC-BA26-D89CC73F434F}"/>
                  </a:ext>
                </a:extLst>
              </p:cNvPr>
              <p:cNvSpPr txBox="1">
                <a:spLocks noRot="1" noChangeAspect="1" noMove="1" noResize="1" noEditPoints="1" noAdjustHandles="1" noChangeArrowheads="1" noChangeShapeType="1" noTextEdit="1"/>
              </p:cNvSpPr>
              <p:nvPr/>
            </p:nvSpPr>
            <p:spPr>
              <a:xfrm>
                <a:off x="514350" y="3331327"/>
                <a:ext cx="8274050" cy="2427844"/>
              </a:xfrm>
              <a:prstGeom prst="rect">
                <a:avLst/>
              </a:prstGeom>
              <a:blipFill rotWithShape="0">
                <a:blip r:embed="rId3"/>
                <a:stretch>
                  <a:fillRect l="-368" r="-368"/>
                </a:stretch>
              </a:blipFill>
            </p:spPr>
            <p:txBody>
              <a:bodyPr/>
              <a:lstStyle/>
              <a:p>
                <a:r>
                  <a:rPr lang="zh-CN" altLang="en-US">
                    <a:noFill/>
                  </a:rPr>
                  <a:t> </a:t>
                </a:r>
              </a:p>
            </p:txBody>
          </p:sp>
        </mc:Fallback>
      </mc:AlternateContent>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996839540"/>
      </p:ext>
    </p:extLst>
  </p:cSld>
  <p:clrMapOvr>
    <a:masterClrMapping/>
  </p:clrMapOvr>
  <mc:AlternateContent xmlns:mc="http://schemas.openxmlformats.org/markup-compatibility/2006" xmlns:p14="http://schemas.microsoft.com/office/powerpoint/2010/main">
    <mc:Choice Requires="p14">
      <p:transition spd="slow" p14:dur="2000" advTm="122843"/>
    </mc:Choice>
    <mc:Fallback xmlns="">
      <p:transition spd="slow" advTm="122843"/>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一、电磁波动方程和平面</a:t>
            </a:r>
            <a:r>
              <a:rPr lang="zh-CN" altLang="en-US" sz="2160" b="1" noProof="1" smtClean="0">
                <a:solidFill>
                  <a:srgbClr val="0070C0"/>
                </a:solidFill>
                <a:latin typeface="Arial" panose="020B0604020202020204" pitchFamily="34" charset="0"/>
                <a:ea typeface="微软雅黑" panose="020B0503020204020204" charset="-122"/>
              </a:rPr>
              <a:t>电磁波</a:t>
            </a:r>
            <a:r>
              <a:rPr lang="en-US" altLang="zh-CN" sz="2160" b="1" noProof="1" smtClean="0">
                <a:solidFill>
                  <a:srgbClr val="0070C0"/>
                </a:solidFill>
                <a:latin typeface="Arial" panose="020B0604020202020204" pitchFamily="34" charset="0"/>
                <a:ea typeface="微软雅黑" panose="020B0503020204020204" charset="-122"/>
              </a:rPr>
              <a:t>&amp;</a:t>
            </a:r>
            <a:r>
              <a:rPr lang="zh-CN" altLang="en-US" sz="2160" b="1" noProof="1" smtClean="0">
                <a:solidFill>
                  <a:srgbClr val="0070C0"/>
                </a:solidFill>
                <a:latin typeface="Arial" panose="020B0604020202020204" pitchFamily="34" charset="0"/>
                <a:ea typeface="微软雅黑" panose="020B0503020204020204" charset="-122"/>
              </a:rPr>
              <a:t>理想</a:t>
            </a:r>
            <a:r>
              <a:rPr lang="zh-CN" altLang="en-US" sz="2160" b="1" noProof="1">
                <a:solidFill>
                  <a:srgbClr val="0070C0"/>
                </a:solidFill>
                <a:latin typeface="Arial" panose="020B0604020202020204" pitchFamily="34" charset="0"/>
                <a:ea typeface="微软雅黑" panose="020B0503020204020204" charset="-122"/>
              </a:rPr>
              <a:t>介质中的均匀平面电磁波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816721" y="909578"/>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889000" y="3189123"/>
            <a:ext cx="8674100"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波长</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152099261"/>
              </p:ext>
            </p:extLst>
          </p:nvPr>
        </p:nvGraphicFramePr>
        <p:xfrm>
          <a:off x="3690938" y="3077039"/>
          <a:ext cx="1825625" cy="611188"/>
        </p:xfrm>
        <a:graphic>
          <a:graphicData uri="http://schemas.openxmlformats.org/presentationml/2006/ole">
            <mc:AlternateContent xmlns:mc="http://schemas.openxmlformats.org/markup-compatibility/2006">
              <mc:Choice xmlns:v="urn:schemas-microsoft-com:vml" Requires="v">
                <p:oleObj spid="_x0000_s35049" name="Equation" r:id="rId4" imgW="1307880" imgH="444240" progId="Equation.DSMT4">
                  <p:embed/>
                </p:oleObj>
              </mc:Choice>
              <mc:Fallback>
                <p:oleObj name="Equation" r:id="rId4" imgW="1307880" imgH="444240" progId="Equation.DSMT4">
                  <p:embed/>
                  <p:pic>
                    <p:nvPicPr>
                      <p:cNvPr id="0" name="Object 1"/>
                      <p:cNvPicPr>
                        <a:picLocks noChangeAspect="1" noChangeArrowheads="1"/>
                      </p:cNvPicPr>
                      <p:nvPr/>
                    </p:nvPicPr>
                    <p:blipFill>
                      <a:blip r:embed="rId5"/>
                      <a:srcRect/>
                      <a:stretch>
                        <a:fillRect/>
                      </a:stretch>
                    </p:blipFill>
                    <p:spPr bwMode="auto">
                      <a:xfrm>
                        <a:off x="3690938" y="3077039"/>
                        <a:ext cx="1825625" cy="611188"/>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20958603"/>
              </p:ext>
            </p:extLst>
          </p:nvPr>
        </p:nvGraphicFramePr>
        <p:xfrm>
          <a:off x="3654425" y="3771473"/>
          <a:ext cx="1898650" cy="355600"/>
        </p:xfrm>
        <a:graphic>
          <a:graphicData uri="http://schemas.openxmlformats.org/presentationml/2006/ole">
            <mc:AlternateContent xmlns:mc="http://schemas.openxmlformats.org/markup-compatibility/2006">
              <mc:Choice xmlns:v="urn:schemas-microsoft-com:vml" Requires="v">
                <p:oleObj spid="_x0000_s35050" name="Equation" r:id="rId6" imgW="1218960" imgH="228600" progId="Equation.DSMT4">
                  <p:embed/>
                </p:oleObj>
              </mc:Choice>
              <mc:Fallback>
                <p:oleObj name="Equation" r:id="rId6" imgW="1218960" imgH="228600" progId="Equation.DSMT4">
                  <p:embed/>
                  <p:pic>
                    <p:nvPicPr>
                      <p:cNvPr id="0" name="Object 3"/>
                      <p:cNvPicPr>
                        <a:picLocks noChangeAspect="1" noChangeArrowheads="1"/>
                      </p:cNvPicPr>
                      <p:nvPr/>
                    </p:nvPicPr>
                    <p:blipFill>
                      <a:blip r:embed="rId7"/>
                      <a:srcRect/>
                      <a:stretch>
                        <a:fillRect/>
                      </a:stretch>
                    </p:blipFill>
                    <p:spPr bwMode="auto">
                      <a:xfrm>
                        <a:off x="3654425" y="3771473"/>
                        <a:ext cx="1898650" cy="355600"/>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43C9B2C0-4C51-40BC-BA26-D89CC73F434F}"/>
              </a:ext>
            </a:extLst>
          </p:cNvPr>
          <p:cNvSpPr txBox="1"/>
          <p:nvPr/>
        </p:nvSpPr>
        <p:spPr>
          <a:xfrm>
            <a:off x="889000" y="3668294"/>
            <a:ext cx="8674100"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波速</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43C9B2C0-4C51-40BC-BA26-D89CC73F434F}"/>
              </a:ext>
            </a:extLst>
          </p:cNvPr>
          <p:cNvSpPr txBox="1"/>
          <p:nvPr/>
        </p:nvSpPr>
        <p:spPr>
          <a:xfrm>
            <a:off x="871538" y="4319063"/>
            <a:ext cx="8674100"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相位常数</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583907217"/>
              </p:ext>
            </p:extLst>
          </p:nvPr>
        </p:nvGraphicFramePr>
        <p:xfrm>
          <a:off x="3940175" y="4424363"/>
          <a:ext cx="1325563" cy="315912"/>
        </p:xfrm>
        <a:graphic>
          <a:graphicData uri="http://schemas.openxmlformats.org/presentationml/2006/ole">
            <mc:AlternateContent xmlns:mc="http://schemas.openxmlformats.org/markup-compatibility/2006">
              <mc:Choice xmlns:v="urn:schemas-microsoft-com:vml" Requires="v">
                <p:oleObj spid="_x0000_s35051" name="Equation" r:id="rId8" imgW="850680" imgH="203040" progId="Equation.DSMT4">
                  <p:embed/>
                </p:oleObj>
              </mc:Choice>
              <mc:Fallback>
                <p:oleObj name="Equation" r:id="rId8" imgW="850680" imgH="203040" progId="Equation.DSMT4">
                  <p:embed/>
                  <p:pic>
                    <p:nvPicPr>
                      <p:cNvPr id="0" name=""/>
                      <p:cNvPicPr>
                        <a:picLocks noChangeAspect="1" noChangeArrowheads="1"/>
                      </p:cNvPicPr>
                      <p:nvPr/>
                    </p:nvPicPr>
                    <p:blipFill>
                      <a:blip r:embed="rId9"/>
                      <a:srcRect/>
                      <a:stretch>
                        <a:fillRect/>
                      </a:stretch>
                    </p:blipFill>
                    <p:spPr bwMode="auto">
                      <a:xfrm>
                        <a:off x="3940175" y="4424363"/>
                        <a:ext cx="1325563" cy="315912"/>
                      </a:xfrm>
                      <a:prstGeom prst="rect">
                        <a:avLst/>
                      </a:prstGeom>
                      <a:noFill/>
                    </p:spPr>
                  </p:pic>
                </p:oleObj>
              </mc:Fallback>
            </mc:AlternateContent>
          </a:graphicData>
        </a:graphic>
      </p:graphicFrame>
      <p:sp>
        <p:nvSpPr>
          <p:cNvPr id="20" name="文本框 19">
            <a:extLst>
              <a:ext uri="{FF2B5EF4-FFF2-40B4-BE49-F238E27FC236}">
                <a16:creationId xmlns:a16="http://schemas.microsoft.com/office/drawing/2014/main" id="{43C9B2C0-4C51-40BC-BA26-D89CC73F434F}"/>
              </a:ext>
            </a:extLst>
          </p:cNvPr>
          <p:cNvSpPr txBox="1"/>
          <p:nvPr/>
        </p:nvSpPr>
        <p:spPr>
          <a:xfrm>
            <a:off x="889000" y="4774592"/>
            <a:ext cx="8674100"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磁场</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633675811"/>
              </p:ext>
            </p:extLst>
          </p:nvPr>
        </p:nvGraphicFramePr>
        <p:xfrm>
          <a:off x="1298575" y="5177998"/>
          <a:ext cx="7350125" cy="801687"/>
        </p:xfrm>
        <a:graphic>
          <a:graphicData uri="http://schemas.openxmlformats.org/presentationml/2006/ole">
            <mc:AlternateContent xmlns:mc="http://schemas.openxmlformats.org/markup-compatibility/2006">
              <mc:Choice xmlns:v="urn:schemas-microsoft-com:vml" Requires="v">
                <p:oleObj spid="_x0000_s35052" name="Equation" r:id="rId10" imgW="4546440" imgH="495000" progId="Equation.DSMT4">
                  <p:embed/>
                </p:oleObj>
              </mc:Choice>
              <mc:Fallback>
                <p:oleObj name="Equation" r:id="rId10" imgW="4546440" imgH="495000" progId="Equation.DSMT4">
                  <p:embed/>
                  <p:pic>
                    <p:nvPicPr>
                      <p:cNvPr id="0" name="Object 5"/>
                      <p:cNvPicPr>
                        <a:picLocks noChangeAspect="1" noChangeArrowheads="1"/>
                      </p:cNvPicPr>
                      <p:nvPr/>
                    </p:nvPicPr>
                    <p:blipFill>
                      <a:blip r:embed="rId11"/>
                      <a:srcRect/>
                      <a:stretch>
                        <a:fillRect/>
                      </a:stretch>
                    </p:blipFill>
                    <p:spPr bwMode="auto">
                      <a:xfrm>
                        <a:off x="1298575" y="5177998"/>
                        <a:ext cx="7350125" cy="801687"/>
                      </a:xfrm>
                      <a:prstGeom prst="rect">
                        <a:avLst/>
                      </a:prstGeom>
                      <a:noFill/>
                    </p:spPr>
                  </p:pic>
                </p:oleObj>
              </mc:Fallback>
            </mc:AlternateContent>
          </a:graphicData>
        </a:graphic>
      </p:graphicFrame>
      <p:sp>
        <p:nvSpPr>
          <p:cNvPr id="23" name="文本框 22">
            <a:extLst>
              <a:ext uri="{FF2B5EF4-FFF2-40B4-BE49-F238E27FC236}">
                <a16:creationId xmlns:a16="http://schemas.microsoft.com/office/drawing/2014/main" id="{43C9B2C0-4C51-40BC-BA26-D89CC73F434F}"/>
              </a:ext>
            </a:extLst>
          </p:cNvPr>
          <p:cNvSpPr txBox="1"/>
          <p:nvPr/>
        </p:nvSpPr>
        <p:spPr>
          <a:xfrm>
            <a:off x="889000" y="6076130"/>
            <a:ext cx="8674100" cy="414922"/>
          </a:xfrm>
          <a:prstGeom prst="rect">
            <a:avLst/>
          </a:prstGeom>
          <a:noFill/>
        </p:spPr>
        <p:txBody>
          <a:bodyPr wrap="square" rtlCol="0">
            <a:spAutoFit/>
          </a:bodyPr>
          <a:lstStyle/>
          <a:p>
            <a:pPr>
              <a:lnSpc>
                <a:spcPct val="150000"/>
              </a:lnSpc>
            </a:pPr>
            <a:r>
              <a:rPr lang="zh-CN" altLang="en-US" sz="1600" dirty="0" smtClean="0">
                <a:latin typeface="+mj-lt"/>
                <a:ea typeface="宋体" panose="02010600030101010101" pitchFamily="2" charset="-122"/>
                <a:cs typeface="Times New Roman" panose="02020603050405020304" pitchFamily="18" charset="0"/>
              </a:rPr>
              <a:t>其中</a:t>
            </a:r>
            <a:r>
              <a:rPr lang="en-US" altLang="zh-CN" sz="1600" i="1" dirty="0" smtClean="0">
                <a:latin typeface="+mj-lt"/>
                <a:ea typeface="宋体" panose="02010600030101010101" pitchFamily="2" charset="-122"/>
                <a:cs typeface="Times New Roman" panose="02020603050405020304" pitchFamily="18" charset="0"/>
              </a:rPr>
              <a:t>Z</a:t>
            </a:r>
            <a:r>
              <a:rPr lang="en-US" altLang="zh-CN" sz="1600" baseline="-25000" dirty="0" smtClean="0">
                <a:latin typeface="+mj-lt"/>
                <a:ea typeface="宋体" panose="02010600030101010101" pitchFamily="2" charset="-122"/>
                <a:cs typeface="Times New Roman" panose="02020603050405020304" pitchFamily="18" charset="0"/>
              </a:rPr>
              <a:t>0</a:t>
            </a:r>
            <a:r>
              <a:rPr lang="en-US" altLang="zh-CN" sz="1600" dirty="0" smtClean="0">
                <a:latin typeface="+mj-lt"/>
                <a:ea typeface="宋体" panose="02010600030101010101" pitchFamily="2" charset="-122"/>
                <a:cs typeface="Times New Roman" panose="02020603050405020304" pitchFamily="18" charset="0"/>
              </a:rPr>
              <a:t>=377</a:t>
            </a:r>
            <a:r>
              <a:rPr lang="el-GR" altLang="zh-CN" sz="1600" dirty="0" smtClean="0">
                <a:latin typeface="+mj-lt"/>
                <a:ea typeface="宋体" panose="02010600030101010101" pitchFamily="2" charset="-122"/>
                <a:cs typeface="Calibri" panose="020F0502020204030204" pitchFamily="34" charset="0"/>
              </a:rPr>
              <a:t>Ω</a:t>
            </a:r>
            <a:r>
              <a:rPr lang="zh-CN" altLang="en-US" sz="1600" dirty="0" smtClean="0">
                <a:latin typeface="+mj-lt"/>
                <a:ea typeface="宋体" panose="02010600030101010101" pitchFamily="2" charset="-122"/>
                <a:cs typeface="Times New Roman" panose="02020603050405020304" pitchFamily="18" charset="0"/>
              </a:rPr>
              <a:t>为自由空间的波阻抗。</a:t>
            </a:r>
            <a:endParaRPr lang="en-US" altLang="zh-CN" sz="1600" dirty="0" smtClean="0">
              <a:latin typeface="+mj-lt"/>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871538" y="1168534"/>
                <a:ext cx="8013700" cy="1983941"/>
              </a:xfrm>
              <a:prstGeom prst="rect">
                <a:avLst/>
              </a:prstGeom>
            </p:spPr>
            <p:txBody>
              <a:bodyPr wrap="square">
                <a:spAutoFit/>
              </a:bodyPr>
              <a:lstStyle/>
              <a:p>
                <a:pPr lvl="0" algn="just">
                  <a:lnSpc>
                    <a:spcPct val="150000"/>
                  </a:lnSpc>
                  <a:spcAft>
                    <a:spcPts val="0"/>
                  </a:spcAft>
                </a:pPr>
                <a:r>
                  <a:rPr lang="en-US" altLang="zh-CN"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2.</a:t>
                </a:r>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解</a:t>
                </a:r>
                <a:endParaRPr lang="en-US" altLang="zh-CN"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lvl="0" algn="just">
                  <a:lnSpc>
                    <a:spcPct val="150000"/>
                  </a:lnSpc>
                  <a:spcAft>
                    <a:spcPts val="0"/>
                  </a:spcAft>
                </a:pPr>
                <a:r>
                  <a:rPr lang="en-US" altLang="zh-CN" sz="16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电场分量的表达式可知，</a:t>
                </a:r>
                <a14:m>
                  <m:oMath xmlns:m="http://schemas.openxmlformats.org/officeDocument/2006/math">
                    <m:acc>
                      <m:accPr>
                        <m:chr m:val="⃑"/>
                        <m:ctrlP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𝐸</m:t>
                        </m:r>
                      </m:e>
                    </m:acc>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=37.7</m:t>
                    </m:r>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𝑐𝑜𝑠</m:t>
                    </m:r>
                    <m:d>
                      <m:dPr>
                        <m:ctrlP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6</m:t>
                        </m:r>
                        <m:r>
                          <m:rPr>
                            <m:sty m:val="p"/>
                          </m:rPr>
                          <a:rPr lang="zh-CN" altLang="en-US" sz="1600">
                            <a:solidFill>
                              <a:srgbClr val="000000"/>
                            </a:solidFill>
                            <a:latin typeface="Cambria Math" panose="02040503050406030204" pitchFamily="18" charset="0"/>
                            <a:ea typeface="宋体" panose="02010600030101010101" pitchFamily="2" charset="-122"/>
                            <a:cs typeface="Times New Roman" panose="02020603050405020304" pitchFamily="18" charset="0"/>
                          </a:rPr>
                          <m:t>π</m:t>
                        </m:r>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8</m:t>
                            </m:r>
                          </m:sup>
                        </m:sSup>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r>
                          <m:rPr>
                            <m:sty m:val="p"/>
                          </m:rPr>
                          <a:rPr lang="zh-CN" altLang="en-US" sz="16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π</m:t>
                        </m:r>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𝑧</m:t>
                        </m:r>
                      </m:e>
                    </m:d>
                    <m:acc>
                      <m:accPr>
                        <m:chr m:val="̂"/>
                        <m:ctrlP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ctrlPr>
                      </m:accPr>
                      <m:e>
                        <m:r>
                          <m:rPr>
                            <m:sty m:val="p"/>
                          </m:rP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e</m:t>
                        </m:r>
                      </m:e>
                    </m:acc>
                  </m:oMath>
                </a14:m>
                <a:r>
                  <a:rPr lang="en-US" altLang="zh-CN" sz="1600" baseline="-25000" dirty="0" smtClean="0">
                    <a:solidFill>
                      <a:srgbClr val="000000"/>
                    </a:solidFill>
                    <a:latin typeface="Times New Roman"/>
                    <a:ea typeface="宋体" panose="02010600030101010101" pitchFamily="2" charset="-122"/>
                    <a:cs typeface="Times New Roman" panose="02020603050405020304" pitchFamily="18" charset="0"/>
                  </a:rPr>
                  <a:t>y</a:t>
                </a:r>
                <a:r>
                  <a:rPr lang="en-US" altLang="zh-CN" sz="1600" dirty="0" smtClean="0">
                    <a:solidFill>
                      <a:srgbClr val="000000"/>
                    </a:solidFill>
                    <a:latin typeface="Times New Roman"/>
                    <a:ea typeface="宋体" panose="02010600030101010101" pitchFamily="2" charset="-122"/>
                    <a:cs typeface="Times New Roman" panose="02020603050405020304" pitchFamily="18" charset="0"/>
                  </a:rPr>
                  <a:t>V/m,</a:t>
                </a:r>
                <a:r>
                  <a:rPr lang="zh-CN" altLang="zh-CN" sz="1600" kern="1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这</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是均匀平面电磁波。传播方向沿着</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z</a:t>
                </a:r>
                <a:r>
                  <a:rPr lang="zh-CN"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方向。</a:t>
                </a:r>
                <a:endParaRPr lang="zh-CN" altLang="zh-CN" sz="16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lvl="0">
                  <a:lnSpc>
                    <a:spcPct val="150000"/>
                  </a:lnSpc>
                </a:pPr>
                <a:r>
                  <a:rPr lang="zh-CN"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角频率</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为</a:t>
                </a:r>
                <a:r>
                  <a:rPr lang="zh-CN" altLang="en-US"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zh-CN" altLang="en-US"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𝜔</m:t>
                    </m:r>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=6</m:t>
                    </m:r>
                    <m:r>
                      <a:rPr lang="zh-CN" altLang="en-US"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𝜋</m:t>
                    </m:r>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8</m:t>
                        </m:r>
                      </m:sup>
                    </m:sSup>
                    <m:r>
                      <m:rPr>
                        <m:sty m:val="p"/>
                      </m:rPr>
                      <a:rPr lang="en-US"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rad</m:t>
                    </m:r>
                    <m:r>
                      <a:rPr lang="en-US" altLang="zh-CN" sz="16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160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s</m:t>
                    </m:r>
                  </m:oMath>
                </a14:m>
                <a:endParaRPr lang="en-US" altLang="zh-CN" sz="1600" dirty="0">
                  <a:solidFill>
                    <a:srgbClr val="000000"/>
                  </a:solidFill>
                  <a:latin typeface="宋体" panose="02010600030101010101" pitchFamily="2" charset="-122"/>
                  <a:ea typeface="宋体" panose="02010600030101010101" pitchFamily="2" charset="-122"/>
                </a:endParaRPr>
              </a:p>
              <a:p>
                <a:pPr lvl="0">
                  <a:lnSpc>
                    <a:spcPct val="150000"/>
                  </a:lnSpc>
                </a:pPr>
                <a:r>
                  <a:rPr lang="zh-CN" altLang="en-US" sz="1600" dirty="0">
                    <a:solidFill>
                      <a:srgbClr val="000000"/>
                    </a:solidFill>
                    <a:latin typeface="宋体" panose="02010600030101010101" pitchFamily="2" charset="-122"/>
                    <a:ea typeface="宋体" panose="02010600030101010101" pitchFamily="2" charset="-122"/>
                  </a:rPr>
                  <a:t>频率</a:t>
                </a:r>
                <a:endParaRPr lang="en-US" altLang="zh-CN" sz="1600" dirty="0">
                  <a:solidFill>
                    <a:srgbClr val="000000"/>
                  </a:solidFill>
                  <a:latin typeface="宋体" panose="02010600030101010101" pitchFamily="2" charset="-122"/>
                  <a:ea typeface="宋体" panose="02010600030101010101"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871538" y="1168534"/>
                <a:ext cx="8013700" cy="1983941"/>
              </a:xfrm>
              <a:prstGeom prst="rect">
                <a:avLst/>
              </a:prstGeom>
              <a:blipFill rotWithShape="0">
                <a:blip r:embed="rId12"/>
                <a:stretch>
                  <a:fillRect l="-456" r="-304" b="-308"/>
                </a:stretch>
              </a:blipFill>
            </p:spPr>
            <p:txBody>
              <a:bodyPr/>
              <a:lstStyle/>
              <a:p>
                <a:r>
                  <a:rPr lang="zh-CN" altLang="en-US">
                    <a:noFill/>
                  </a:rPr>
                  <a:t> </a:t>
                </a:r>
              </a:p>
            </p:txBody>
          </p:sp>
        </mc:Fallback>
      </mc:AlternateContent>
      <p:graphicFrame>
        <p:nvGraphicFramePr>
          <p:cNvPr id="21" name="对象 20"/>
          <p:cNvGraphicFramePr>
            <a:graphicFrameLocks noChangeAspect="1"/>
          </p:cNvGraphicFramePr>
          <p:nvPr>
            <p:extLst>
              <p:ext uri="{D42A27DB-BD31-4B8C-83A1-F6EECF244321}">
                <p14:modId xmlns:p14="http://schemas.microsoft.com/office/powerpoint/2010/main" val="1139010751"/>
              </p:ext>
            </p:extLst>
          </p:nvPr>
        </p:nvGraphicFramePr>
        <p:xfrm>
          <a:off x="3765550" y="2722696"/>
          <a:ext cx="1612900" cy="387350"/>
        </p:xfrm>
        <a:graphic>
          <a:graphicData uri="http://schemas.openxmlformats.org/presentationml/2006/ole">
            <mc:AlternateContent xmlns:mc="http://schemas.openxmlformats.org/markup-compatibility/2006">
              <mc:Choice xmlns:v="urn:schemas-microsoft-com:vml" Requires="v">
                <p:oleObj spid="_x0000_s35053" name="Equation" r:id="rId13" imgW="1307880" imgH="304560" progId="Equation.DSMT4">
                  <p:embed/>
                </p:oleObj>
              </mc:Choice>
              <mc:Fallback>
                <p:oleObj name="Equation" r:id="rId13" imgW="1307880" imgH="304560" progId="Equation.DSMT4">
                  <p:embed/>
                  <p:pic>
                    <p:nvPicPr>
                      <p:cNvPr id="0" name=""/>
                      <p:cNvPicPr>
                        <a:picLocks noChangeAspect="1" noChangeArrowheads="1"/>
                      </p:cNvPicPr>
                      <p:nvPr/>
                    </p:nvPicPr>
                    <p:blipFill>
                      <a:blip r:embed="rId14"/>
                      <a:srcRect/>
                      <a:stretch>
                        <a:fillRect/>
                      </a:stretch>
                    </p:blipFill>
                    <p:spPr bwMode="auto">
                      <a:xfrm>
                        <a:off x="3765550" y="2722696"/>
                        <a:ext cx="1612900" cy="387350"/>
                      </a:xfrm>
                      <a:prstGeom prst="rect">
                        <a:avLst/>
                      </a:prstGeom>
                      <a:noFill/>
                    </p:spPr>
                  </p:pic>
                </p:oleObj>
              </mc:Fallback>
            </mc:AlternateContent>
          </a:graphicData>
        </a:graphic>
      </p:graphicFrame>
    </p:spTree>
    <p:extLst>
      <p:ext uri="{BB962C8B-B14F-4D97-AF65-F5344CB8AC3E}">
        <p14:creationId xmlns:p14="http://schemas.microsoft.com/office/powerpoint/2010/main" val="1918674746"/>
      </p:ext>
    </p:extLst>
  </p:cSld>
  <p:clrMapOvr>
    <a:masterClrMapping/>
  </p:clrMapOvr>
  <mc:AlternateContent xmlns:mc="http://schemas.openxmlformats.org/markup-compatibility/2006" xmlns:p14="http://schemas.microsoft.com/office/powerpoint/2010/main">
    <mc:Choice Requires="p14">
      <p:transition spd="slow" p14:dur="2000" advTm="197781"/>
    </mc:Choice>
    <mc:Fallback xmlns="">
      <p:transition spd="slow" advTm="19778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88000" y="72000"/>
            <a:ext cx="3088800" cy="1085040"/>
          </a:xfrm>
          <a:prstGeom prst="rect">
            <a:avLst/>
          </a:prstGeom>
        </p:spPr>
      </p:pic>
      <p:sp>
        <p:nvSpPr>
          <p:cNvPr id="21" name="矩形 20"/>
          <p:cNvSpPr/>
          <p:nvPr/>
        </p:nvSpPr>
        <p:spPr>
          <a:xfrm>
            <a:off x="-12700" y="1799590"/>
            <a:ext cx="9151938" cy="2528888"/>
          </a:xfrm>
          <a:prstGeom prst="rect">
            <a:avLst/>
          </a:prstGeom>
          <a:solidFill>
            <a:srgbClr val="1557A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buFont typeface="Arial" panose="020B0604020202020204" pitchFamily="34" charset="0"/>
              <a:buNone/>
              <a:defRPr/>
            </a:pPr>
            <a:endParaRPr lang="zh-CN" altLang="en-US" noProof="1"/>
          </a:p>
        </p:txBody>
      </p:sp>
      <p:pic>
        <p:nvPicPr>
          <p:cNvPr id="22" name="Picture 4"/>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83368"/>
            <a:ext cx="3140075" cy="27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标题 6145"/>
          <p:cNvSpPr>
            <a:spLocks noGrp="1"/>
          </p:cNvSpPr>
          <p:nvPr/>
        </p:nvSpPr>
        <p:spPr>
          <a:xfrm>
            <a:off x="573734" y="2125504"/>
            <a:ext cx="7996532" cy="822325"/>
          </a:xfrm>
          <a:prstGeom prst="rect">
            <a:avLst/>
          </a:prstGeom>
          <a:noFill/>
          <a:ln w="9525">
            <a:noFill/>
            <a:miter/>
          </a:ln>
        </p:spPr>
        <p:txBody>
          <a:bodyPr lIns="79050" tIns="39526" rIns="79050" bIns="39526" anchor="ctr">
            <a:scene3d>
              <a:camera prst="orthographicFront"/>
              <a:lightRig rig="threePt" dir="t"/>
            </a:scene3d>
          </a:bodyPr>
          <a:lstStyle>
            <a:lvl1pPr marL="0" lvl="0" indent="0" algn="ctr" defTabSz="790575" eaLnBrk="1" fontAlgn="base" latinLnBrk="0" hangingPunct="1">
              <a:spcBef>
                <a:spcPct val="0"/>
              </a:spcBef>
              <a:spcAft>
                <a:spcPct val="0"/>
              </a:spcAft>
              <a:buClr>
                <a:srgbClr val="000000"/>
              </a:buClr>
              <a:buNone/>
              <a:defRPr sz="2700" b="1" i="0" u="none" kern="1200" baseline="0">
                <a:solidFill>
                  <a:schemeClr val="bg1"/>
                </a:solidFill>
                <a:latin typeface="+mj-lt"/>
                <a:ea typeface="+mj-ea"/>
                <a:cs typeface="+mj-cs"/>
              </a:defRPr>
            </a:lvl1pPr>
          </a:lstStyle>
          <a:p>
            <a:pPr>
              <a:buFont typeface="Arial" panose="020B0604020202020204" pitchFamily="34" charset="0"/>
              <a:buNone/>
              <a:defRPr/>
            </a:pPr>
            <a:endParaRPr lang="zh-CN" altLang="en-US" sz="4800" noProof="1">
              <a:latin typeface="黑体" panose="02010609060101010101" charset="-122"/>
              <a:sym typeface="+mn-ea"/>
            </a:endParaRPr>
          </a:p>
          <a:p>
            <a:pPr fontAlgn="auto">
              <a:lnSpc>
                <a:spcPct val="200000"/>
              </a:lnSpc>
              <a:defRPr/>
            </a:pPr>
            <a:r>
              <a:rPr lang="zh-CN" altLang="en-US" sz="4800" noProof="1" smtClean="0">
                <a:latin typeface="Arial" panose="020B0604020202020204" pitchFamily="34" charset="0"/>
                <a:ea typeface="微软雅黑" panose="020B0503020204020204" charset="-122"/>
                <a:sym typeface="+mn-ea"/>
              </a:rPr>
              <a:t>第五章 准静态电磁场</a:t>
            </a:r>
            <a:endParaRPr lang="en-US" altLang="zh-CN" sz="4800" noProof="1">
              <a:latin typeface="Arial" panose="020B0604020202020204" pitchFamily="34" charset="0"/>
              <a:ea typeface="微软雅黑" panose="020B0503020204020204" charset="-122"/>
              <a:sym typeface="+mn-ea"/>
            </a:endParaRPr>
          </a:p>
        </p:txBody>
      </p:sp>
    </p:spTree>
    <p:extLst>
      <p:ext uri="{BB962C8B-B14F-4D97-AF65-F5344CB8AC3E}">
        <p14:creationId xmlns:p14="http://schemas.microsoft.com/office/powerpoint/2010/main" val="656233432"/>
      </p:ext>
    </p:extLst>
  </p:cSld>
  <p:clrMapOvr>
    <a:masterClrMapping/>
  </p:clrMapOvr>
  <mc:AlternateContent xmlns:mc="http://schemas.openxmlformats.org/markup-compatibility/2006" xmlns:p14="http://schemas.microsoft.com/office/powerpoint/2010/main">
    <mc:Choice Requires="p14">
      <p:transition spd="slow" p14:dur="2000" advTm="18"/>
    </mc:Choice>
    <mc:Fallback xmlns="">
      <p:transition spd="slow" advTm="18"/>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3" name="Rectangle 2"/>
              <p:cNvSpPr>
                <a:spLocks noChangeArrowheads="1"/>
              </p:cNvSpPr>
              <p:nvPr/>
            </p:nvSpPr>
            <p:spPr bwMode="auto">
              <a:xfrm>
                <a:off x="667204" y="1690788"/>
                <a:ext cx="7639050" cy="415498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rPr>
                  <a:t>3.</a:t>
                </a:r>
                <a:r>
                  <a:rPr kumimoji="0" lang="zh-CN"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rPr>
                  <a:t>结论</a:t>
                </a:r>
                <a:endParaRPr kumimoji="0" lang="en-US" altLang="zh-CN" sz="1600" i="0" u="none" strike="noStrike" cap="none" normalizeH="0" baseline="0" dirty="0" smtClean="0">
                  <a:ln>
                    <a:noFill/>
                  </a:ln>
                  <a:solidFill>
                    <a:schemeClr val="tx1"/>
                  </a:solidFill>
                  <a:effectLst/>
                  <a:latin typeface="+mn-lt"/>
                  <a:ea typeface="宋体" panose="02010600030101010101" pitchFamily="2" charset="-122"/>
                  <a:cs typeface="Calibri" panose="020F050202020403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1" i="0" u="none" strike="noStrike" cap="none" normalizeH="0" baseline="0" dirty="0" smtClean="0">
                  <a:ln>
                    <a:noFill/>
                  </a:ln>
                  <a:solidFill>
                    <a:schemeClr val="tx1"/>
                  </a:solidFill>
                  <a:effectLst/>
                  <a:latin typeface="+mn-lt"/>
                  <a:ea typeface="宋体" panose="02010600030101010101" pitchFamily="2" charset="-122"/>
                </a:endParaRPr>
              </a:p>
              <a:p>
                <a:pPr lvl="0">
                  <a:lnSpc>
                    <a:spcPct val="150000"/>
                  </a:lnSpc>
                </a:pPr>
                <a:r>
                  <a:rPr lang="zh-CN" altLang="en-US" sz="1600" dirty="0">
                    <a:latin typeface="+mj-lt"/>
                    <a:ea typeface="宋体" panose="02010600030101010101" pitchFamily="2" charset="-122"/>
                    <a:cs typeface="Calibri" panose="020F0502020204030204" pitchFamily="34" charset="0"/>
                  </a:rPr>
                  <a:t>本题由均匀平面波的一个场分量求出所有参数，这一类问题的关键在于深刻理解均匀平面波的场量表达式中每一项的含义以及相互之间的联系。</a:t>
                </a:r>
                <a:endPar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600" dirty="0" smtClean="0">
                    <a:latin typeface="+mj-lt"/>
                    <a:ea typeface="宋体" panose="02010600030101010101" pitchFamily="2" charset="-122"/>
                    <a:cs typeface="Calibri" panose="020F0502020204030204" pitchFamily="34" charset="0"/>
                  </a:rPr>
                  <a:t>4</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讨论</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a:p>
                <a:pPr>
                  <a:lnSpc>
                    <a:spcPct val="150000"/>
                  </a:lnSpc>
                </a:pPr>
                <a:r>
                  <a:rPr lang="zh-CN" altLang="en-US" sz="1600" dirty="0" smtClean="0">
                    <a:latin typeface="+mj-lt"/>
                    <a:ea typeface="宋体" panose="02010600030101010101" pitchFamily="2" charset="-122"/>
                    <a:cs typeface="Calibri" panose="020F0502020204030204" pitchFamily="34" charset="0"/>
                  </a:rPr>
                  <a:t>   对于每一时刻</a:t>
                </a:r>
                <a:r>
                  <a:rPr lang="en-US" altLang="zh-CN" sz="1600" i="1" dirty="0" smtClean="0">
                    <a:latin typeface="+mj-lt"/>
                    <a:ea typeface="宋体" panose="02010600030101010101" pitchFamily="2" charset="-122"/>
                    <a:cs typeface="Calibri" panose="020F0502020204030204" pitchFamily="34" charset="0"/>
                  </a:rPr>
                  <a:t>t</a:t>
                </a:r>
                <a:r>
                  <a:rPr lang="zh-CN" altLang="en-US" sz="1600" dirty="0" smtClean="0">
                    <a:latin typeface="+mj-lt"/>
                    <a:ea typeface="宋体" panose="02010600030101010101" pitchFamily="2" charset="-122"/>
                    <a:cs typeface="Calibri" panose="020F0502020204030204" pitchFamily="34" charset="0"/>
                  </a:rPr>
                  <a:t>，电场或磁场中具有相同相位的点构成了等相位面。等相位面为平面的电磁波称为平面电磁波。如果在平面电磁波的等相位面的每一点上，电场强度</a:t>
                </a:r>
                <a14:m>
                  <m:oMath xmlns:m="http://schemas.openxmlformats.org/officeDocument/2006/math">
                    <m:r>
                      <a:rPr lang="en-US" altLang="zh-CN" sz="1600" b="1" i="1">
                        <a:solidFill>
                          <a:srgbClr val="000000"/>
                        </a:solidFill>
                        <a:latin typeface="Cambria Math" panose="02040503050406030204" pitchFamily="18" charset="0"/>
                        <a:ea typeface="宋体" panose="02010600030101010101" pitchFamily="2" charset="-122"/>
                        <a:cs typeface="Calibri" panose="020F0502020204030204" pitchFamily="34" charset="0"/>
                      </a:rPr>
                      <m:t>𝑬</m:t>
                    </m:r>
                  </m:oMath>
                </a14:m>
                <a:r>
                  <a:rPr lang="zh-CN" altLang="en-US" sz="1600" dirty="0" smtClean="0">
                    <a:latin typeface="+mj-lt"/>
                    <a:ea typeface="宋体" panose="02010600030101010101" pitchFamily="2" charset="-122"/>
                    <a:cs typeface="Calibri" panose="020F0502020204030204" pitchFamily="34" charset="0"/>
                  </a:rPr>
                  <a:t>和磁场强度</a:t>
                </a:r>
                <a:r>
                  <a:rPr lang="en-US" altLang="zh-CN" sz="1600" b="1" i="1" dirty="0">
                    <a:latin typeface="+mj-lt"/>
                    <a:ea typeface="宋体" panose="02010600030101010101" pitchFamily="2" charset="-122"/>
                  </a:rPr>
                  <a:t>H</a:t>
                </a:r>
                <a:r>
                  <a:rPr lang="zh-CN" altLang="en-US" sz="1600" dirty="0" smtClean="0">
                    <a:latin typeface="+mj-lt"/>
                    <a:ea typeface="宋体" panose="02010600030101010101" pitchFamily="2" charset="-122"/>
                    <a:cs typeface="Calibri" panose="020F0502020204030204" pitchFamily="34" charset="0"/>
                  </a:rPr>
                  <a:t>均相同，则称为均匀平面电磁波。在均匀平面电磁波中，电场强度</a:t>
                </a:r>
                <a14:m>
                  <m:oMath xmlns:m="http://schemas.openxmlformats.org/officeDocument/2006/math">
                    <m:r>
                      <a:rPr lang="en-US" altLang="zh-CN" sz="1600" b="1" i="1">
                        <a:latin typeface="Cambria Math" panose="02040503050406030204" pitchFamily="18" charset="0"/>
                        <a:ea typeface="宋体" panose="02010600030101010101" pitchFamily="2" charset="-122"/>
                        <a:cs typeface="Calibri" panose="020F0502020204030204" pitchFamily="34" charset="0"/>
                      </a:rPr>
                      <m:t>𝑬</m:t>
                    </m:r>
                  </m:oMath>
                </a14:m>
                <a:r>
                  <a:rPr lang="zh-CN" altLang="en-US" sz="1600" dirty="0" smtClean="0">
                    <a:latin typeface="+mj-lt"/>
                    <a:ea typeface="宋体" panose="02010600030101010101" pitchFamily="2" charset="-122"/>
                    <a:cs typeface="Calibri" panose="020F0502020204030204" pitchFamily="34" charset="0"/>
                  </a:rPr>
                  <a:t>和磁场强度</a:t>
                </a:r>
                <a:r>
                  <a:rPr lang="en-US" altLang="zh-CN" sz="1600" b="1" i="1" dirty="0">
                    <a:solidFill>
                      <a:srgbClr val="000000"/>
                    </a:solidFill>
                    <a:latin typeface="Times New Roman"/>
                    <a:ea typeface="宋体" panose="02010600030101010101" pitchFamily="2" charset="-122"/>
                  </a:rPr>
                  <a:t>H</a:t>
                </a:r>
                <a:r>
                  <a:rPr lang="zh-CN" altLang="en-US" sz="1600" dirty="0" smtClean="0">
                    <a:latin typeface="+mj-lt"/>
                    <a:ea typeface="宋体" panose="02010600030101010101" pitchFamily="2" charset="-122"/>
                    <a:cs typeface="Calibri" panose="020F0502020204030204" pitchFamily="34" charset="0"/>
                  </a:rPr>
                  <a:t>除了和时间有关，仅与传播方向的坐标变量有关，沿着传播方向没有电场强度</a:t>
                </a:r>
                <a14:m>
                  <m:oMath xmlns:m="http://schemas.openxmlformats.org/officeDocument/2006/math">
                    <m:r>
                      <a:rPr lang="en-US" altLang="zh-CN" sz="1600" b="1" i="1">
                        <a:latin typeface="Cambria Math" panose="02040503050406030204" pitchFamily="18" charset="0"/>
                        <a:ea typeface="宋体" panose="02010600030101010101" pitchFamily="2" charset="-122"/>
                        <a:cs typeface="Calibri" panose="020F0502020204030204" pitchFamily="34" charset="0"/>
                      </a:rPr>
                      <m:t>𝑬</m:t>
                    </m:r>
                  </m:oMath>
                </a14:m>
                <a:r>
                  <a:rPr lang="zh-CN" altLang="en-US" sz="1600" dirty="0" smtClean="0">
                    <a:latin typeface="+mj-lt"/>
                    <a:ea typeface="宋体" panose="02010600030101010101" pitchFamily="2" charset="-122"/>
                    <a:cs typeface="Calibri" panose="020F0502020204030204" pitchFamily="34" charset="0"/>
                  </a:rPr>
                  <a:t>和磁场强度</a:t>
                </a:r>
                <a:r>
                  <a:rPr lang="en-US" altLang="zh-CN" sz="1600" b="1" i="1" dirty="0">
                    <a:solidFill>
                      <a:srgbClr val="000000"/>
                    </a:solidFill>
                    <a:latin typeface="Times New Roman"/>
                    <a:ea typeface="宋体" panose="02010600030101010101" pitchFamily="2" charset="-122"/>
                  </a:rPr>
                  <a:t>H</a:t>
                </a:r>
                <a:r>
                  <a:rPr lang="zh-CN" altLang="en-US" sz="1600" dirty="0" smtClean="0">
                    <a:latin typeface="+mj-lt"/>
                    <a:ea typeface="宋体" panose="02010600030101010101" pitchFamily="2" charset="-122"/>
                    <a:cs typeface="Calibri" panose="020F0502020204030204" pitchFamily="34" charset="0"/>
                  </a:rPr>
                  <a:t>的分量（横电磁波或</a:t>
                </a:r>
                <a:r>
                  <a:rPr lang="en-US" altLang="zh-CN" sz="1600" dirty="0" smtClean="0">
                    <a:latin typeface="+mj-lt"/>
                    <a:ea typeface="宋体" panose="02010600030101010101" pitchFamily="2" charset="-122"/>
                    <a:cs typeface="Calibri" panose="020F0502020204030204" pitchFamily="34" charset="0"/>
                  </a:rPr>
                  <a:t>TEM</a:t>
                </a:r>
                <a:r>
                  <a:rPr lang="zh-CN" altLang="en-US" sz="1600" dirty="0" smtClean="0">
                    <a:latin typeface="+mj-lt"/>
                    <a:ea typeface="宋体" panose="02010600030101010101" pitchFamily="2" charset="-122"/>
                    <a:cs typeface="Calibri" panose="020F0502020204030204" pitchFamily="34" charset="0"/>
                  </a:rPr>
                  <a:t>波），且</a:t>
                </a:r>
                <a14:m>
                  <m:oMath xmlns:m="http://schemas.openxmlformats.org/officeDocument/2006/math">
                    <m:r>
                      <a:rPr lang="en-US" altLang="zh-CN" sz="1600" b="1" i="1" smtClean="0">
                        <a:latin typeface="Cambria Math" panose="02040503050406030204" pitchFamily="18" charset="0"/>
                        <a:ea typeface="宋体" panose="02010600030101010101" pitchFamily="2" charset="-122"/>
                        <a:cs typeface="Calibri" panose="020F0502020204030204" pitchFamily="34" charset="0"/>
                      </a:rPr>
                      <m:t>𝑬</m:t>
                    </m:r>
                  </m:oMath>
                </a14:m>
                <a:r>
                  <a:rPr kumimoji="0" lang="zh-CN" altLang="en-US" sz="1600" i="0" u="none" strike="noStrike" cap="none" normalizeH="0" baseline="0" dirty="0" smtClean="0">
                    <a:ln>
                      <a:noFill/>
                    </a:ln>
                    <a:solidFill>
                      <a:schemeClr val="tx1"/>
                    </a:solidFill>
                    <a:effectLst/>
                    <a:latin typeface="+mj-lt"/>
                    <a:ea typeface="宋体" panose="02010600030101010101" pitchFamily="2" charset="-122"/>
                  </a:rPr>
                  <a:t>与</a:t>
                </a:r>
                <a:r>
                  <a:rPr kumimoji="0" lang="en-US" altLang="zh-CN" sz="1600" b="1" i="1" u="none" strike="noStrike" cap="none" normalizeH="0" baseline="0" dirty="0" smtClean="0">
                    <a:ln>
                      <a:noFill/>
                    </a:ln>
                    <a:solidFill>
                      <a:schemeClr val="tx1"/>
                    </a:solidFill>
                    <a:effectLst/>
                    <a:latin typeface="+mj-lt"/>
                    <a:ea typeface="宋体" panose="02010600030101010101" pitchFamily="2" charset="-122"/>
                  </a:rPr>
                  <a:t>H</a:t>
                </a:r>
                <a:r>
                  <a:rPr kumimoji="0" lang="zh-CN" altLang="en-US" sz="1600" u="none" strike="noStrike" cap="none" normalizeH="0" baseline="0" dirty="0" smtClean="0">
                    <a:ln>
                      <a:noFill/>
                    </a:ln>
                    <a:solidFill>
                      <a:schemeClr val="tx1"/>
                    </a:solidFill>
                    <a:effectLst/>
                    <a:latin typeface="+mj-lt"/>
                    <a:ea typeface="宋体" panose="02010600030101010101" pitchFamily="2" charset="-122"/>
                  </a:rPr>
                  <a:t>互相垂直，传播方向为</a:t>
                </a:r>
                <a14:m>
                  <m:oMath xmlns:m="http://schemas.openxmlformats.org/officeDocument/2006/math">
                    <m:r>
                      <a:rPr kumimoji="0" lang="en-US" altLang="zh-CN" sz="1600" b="1" i="1" u="none" strike="noStrike" cap="none" normalizeH="0" baseline="0" smtClean="0">
                        <a:ln>
                          <a:noFill/>
                        </a:ln>
                        <a:solidFill>
                          <a:schemeClr val="tx1"/>
                        </a:solidFill>
                        <a:effectLst/>
                        <a:latin typeface="Cambria Math" panose="02040503050406030204" pitchFamily="18" charset="0"/>
                        <a:ea typeface="宋体" panose="02010600030101010101" pitchFamily="2" charset="-122"/>
                      </a:rPr>
                      <m:t>𝑬</m:t>
                    </m:r>
                    <m:r>
                      <a:rPr kumimoji="0" lang="en-US" altLang="zh-CN" sz="16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r>
                      <a:rPr kumimoji="0" lang="en-US" altLang="zh-CN" sz="1600" b="1"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𝑯</m:t>
                    </m:r>
                  </m:oMath>
                </a14:m>
                <a:r>
                  <a:rPr kumimoji="0" lang="zh-CN" altLang="en-US" sz="1600" u="none" strike="noStrike" cap="none" normalizeH="0" baseline="0" dirty="0" smtClean="0">
                    <a:ln>
                      <a:noFill/>
                    </a:ln>
                    <a:solidFill>
                      <a:schemeClr val="tx1"/>
                    </a:solidFill>
                    <a:effectLst/>
                    <a:latin typeface="+mj-lt"/>
                    <a:ea typeface="宋体" panose="02010600030101010101" pitchFamily="2" charset="-122"/>
                  </a:rPr>
                  <a:t>的方向</a:t>
                </a:r>
                <a:r>
                  <a:rPr kumimoji="0" lang="zh-CN" altLang="en-US" sz="1600" b="1" i="1" u="none" strike="noStrike" cap="none" normalizeH="0" baseline="0" dirty="0" smtClean="0">
                    <a:ln>
                      <a:noFill/>
                    </a:ln>
                    <a:solidFill>
                      <a:schemeClr val="tx1"/>
                    </a:solidFill>
                    <a:effectLst/>
                    <a:latin typeface="+mj-lt"/>
                    <a:ea typeface="宋体" panose="02010600030101010101" pitchFamily="2" charset="-122"/>
                  </a:rPr>
                  <a:t>。</a:t>
                </a:r>
              </a:p>
            </p:txBody>
          </p:sp>
        </mc:Choice>
        <mc:Fallback xmlns="">
          <p:sp>
            <p:nvSpPr>
              <p:cNvPr id="3" name="Rectangle 2"/>
              <p:cNvSpPr>
                <a:spLocks noRot="1" noChangeAspect="1" noMove="1" noResize="1" noEditPoints="1" noAdjustHandles="1" noChangeArrowheads="1" noChangeShapeType="1" noTextEdit="1"/>
              </p:cNvSpPr>
              <p:nvPr/>
            </p:nvSpPr>
            <p:spPr bwMode="auto">
              <a:xfrm>
                <a:off x="667204" y="1690788"/>
                <a:ext cx="7639050" cy="4154984"/>
              </a:xfrm>
              <a:prstGeom prst="rect">
                <a:avLst/>
              </a:prstGeom>
              <a:blipFill rotWithShape="0">
                <a:blip r:embed="rId3"/>
                <a:stretch>
                  <a:fillRect l="-399" b="-1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标题 7169"/>
          <p:cNvSpPr txBox="1">
            <a:spLocks/>
          </p:cNvSpPr>
          <p:nvPr/>
        </p:nvSpPr>
        <p:spPr>
          <a:xfrm>
            <a:off x="12287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一、电磁波动方程和平面</a:t>
            </a:r>
            <a:r>
              <a:rPr lang="zh-CN" altLang="en-US" sz="2160" b="1" noProof="1" smtClean="0">
                <a:solidFill>
                  <a:srgbClr val="0070C0"/>
                </a:solidFill>
                <a:latin typeface="Arial" panose="020B0604020202020204" pitchFamily="34" charset="0"/>
                <a:ea typeface="微软雅黑" panose="020B0503020204020204" charset="-122"/>
              </a:rPr>
              <a:t>电磁波</a:t>
            </a:r>
            <a:r>
              <a:rPr lang="en-US" altLang="zh-CN" sz="2160" b="1" noProof="1" smtClean="0">
                <a:solidFill>
                  <a:srgbClr val="0070C0"/>
                </a:solidFill>
                <a:latin typeface="Arial" panose="020B0604020202020204" pitchFamily="34" charset="0"/>
                <a:ea typeface="微软雅黑" panose="020B0503020204020204" charset="-122"/>
              </a:rPr>
              <a:t>&amp;</a:t>
            </a:r>
            <a:r>
              <a:rPr lang="zh-CN" altLang="en-US" sz="2160" b="1" noProof="1" smtClean="0">
                <a:solidFill>
                  <a:srgbClr val="0070C0"/>
                </a:solidFill>
                <a:latin typeface="Arial" panose="020B0604020202020204" pitchFamily="34" charset="0"/>
                <a:ea typeface="微软雅黑" panose="020B0503020204020204" charset="-122"/>
              </a:rPr>
              <a:t>理想</a:t>
            </a:r>
            <a:r>
              <a:rPr lang="zh-CN" altLang="en-US" sz="2160" b="1" noProof="1">
                <a:solidFill>
                  <a:srgbClr val="0070C0"/>
                </a:solidFill>
                <a:latin typeface="Arial" panose="020B0604020202020204" pitchFamily="34" charset="0"/>
                <a:ea typeface="微软雅黑" panose="020B0503020204020204" charset="-122"/>
              </a:rPr>
              <a:t>介质中的均匀平面电磁波</a:t>
            </a:r>
          </a:p>
        </p:txBody>
      </p:sp>
    </p:spTree>
    <p:extLst>
      <p:ext uri="{BB962C8B-B14F-4D97-AF65-F5344CB8AC3E}">
        <p14:creationId xmlns:p14="http://schemas.microsoft.com/office/powerpoint/2010/main" val="2981231189"/>
      </p:ext>
    </p:extLst>
  </p:cSld>
  <p:clrMapOvr>
    <a:masterClrMapping/>
  </p:clrMapOvr>
  <mc:AlternateContent xmlns:mc="http://schemas.openxmlformats.org/markup-compatibility/2006" xmlns:p14="http://schemas.microsoft.com/office/powerpoint/2010/main">
    <mc:Choice Requires="p14">
      <p:transition spd="slow" p14:dur="2000" advTm="34701"/>
    </mc:Choice>
    <mc:Fallback xmlns="">
      <p:transition spd="slow" advTm="34701"/>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二、导电媒质中的均匀平面电磁波</a:t>
            </a:r>
          </a:p>
        </p:txBody>
      </p:sp>
      <p:sp>
        <p:nvSpPr>
          <p:cNvPr id="4" name="文本框 3">
            <a:extLst>
              <a:ext uri="{FF2B5EF4-FFF2-40B4-BE49-F238E27FC236}">
                <a16:creationId xmlns:a16="http://schemas.microsoft.com/office/drawing/2014/main" id="{F75FB7F1-7F3F-40BC-BC07-BC5A572A635A}"/>
              </a:ext>
            </a:extLst>
          </p:cNvPr>
          <p:cNvSpPr txBox="1"/>
          <p:nvPr/>
        </p:nvSpPr>
        <p:spPr>
          <a:xfrm>
            <a:off x="348791" y="1076265"/>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830997"/>
          </a:xfrm>
          <a:prstGeom prst="rect">
            <a:avLst/>
          </a:prstGeom>
          <a:noFill/>
        </p:spPr>
        <p:txBody>
          <a:bodyPr wrap="square" rtlCol="0">
            <a:spAutoFit/>
          </a:bodyPr>
          <a:lstStyle/>
          <a:p>
            <a:pPr indent="266700" algn="just">
              <a:spcAft>
                <a:spcPts val="0"/>
              </a:spcAft>
            </a:pPr>
            <a:r>
              <a:rPr lang="en-US" altLang="zh-CN" sz="1600" dirty="0">
                <a:latin typeface="宋体" panose="02010600030101010101" pitchFamily="2" charset="-122"/>
                <a:ea typeface="宋体" panose="02010600030101010101" pitchFamily="2" charset="-122"/>
              </a:rPr>
              <a:t>1</a:t>
            </a:r>
            <a:r>
              <a:rPr lang="en-US" altLang="zh-CN" sz="1600" dirty="0" smtClean="0">
                <a:latin typeface="宋体" panose="02010600030101010101" pitchFamily="2" charset="-122"/>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计算导电媒质中均匀平面波的波长、相位速度、传播常数、波阻抗等参数</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掌握导电媒质中电磁波的瞬时表达式的计算</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gn="just">
              <a:spcAft>
                <a:spcPts val="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掌握导电媒质中功率损耗的计算。</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348791" y="2310524"/>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412750" y="2710634"/>
                <a:ext cx="8674100" cy="3830600"/>
              </a:xfrm>
              <a:prstGeom prst="rect">
                <a:avLst/>
              </a:prstGeom>
              <a:noFill/>
            </p:spPr>
            <p:txBody>
              <a:bodyPr wrap="square" rtlCol="0">
                <a:spAutoFit/>
              </a:bodyPr>
              <a:lstStyle/>
              <a:p>
                <a:pPr algn="just">
                  <a:lnSpc>
                    <a:spcPct val="150000"/>
                  </a:lnSpc>
                  <a:spcAft>
                    <a:spcPts val="0"/>
                  </a:spcAft>
                </a:pPr>
                <a:r>
                  <a:rPr lang="zh-CN" altLang="en-US" sz="1600" b="1" dirty="0" smtClean="0">
                    <a:latin typeface="Times New Roman" panose="02020603050405020304" pitchFamily="18" charset="0"/>
                    <a:ea typeface="宋体" panose="02010600030101010101" pitchFamily="2" charset="-122"/>
                  </a:rPr>
                  <a:t>例</a:t>
                </a:r>
                <a:r>
                  <a:rPr lang="en-US" altLang="zh-CN" sz="1600" b="1" dirty="0" smtClean="0">
                    <a:latin typeface="Times New Roman" panose="02020603050405020304" pitchFamily="18" charset="0"/>
                    <a:ea typeface="宋体" panose="02010600030101010101" pitchFamily="2" charset="-122"/>
                  </a:rPr>
                  <a:t>6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均匀平面电磁波在海水中垂直向下传播，已知</a:t>
                </a:r>
                <a:r>
                  <a:rPr lang="en-US" altLang="zh-CN" sz="1600" i="1" dirty="0">
                    <a:latin typeface="Times New Roman" panose="02020603050405020304" pitchFamily="18" charset="0"/>
                    <a:ea typeface="宋体" panose="02010600030101010101" pitchFamily="2" charset="-122"/>
                  </a:rPr>
                  <a:t>f</a:t>
                </a:r>
                <a:r>
                  <a:rPr lang="en-US" altLang="zh-CN" sz="1600" dirty="0">
                    <a:latin typeface="Times New Roman" panose="02020603050405020304" pitchFamily="18" charset="0"/>
                    <a:ea typeface="宋体" panose="02010600030101010101" pitchFamily="2" charset="-122"/>
                  </a:rPr>
                  <a:t>=0.5MHz</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，海水中的</a:t>
                </a:r>
                <a:r>
                  <a:rPr lang="en-US" altLang="zh-CN" sz="1600" i="1" dirty="0" err="1">
                    <a:latin typeface="Times New Roman" panose="02020603050405020304" pitchFamily="18" charset="0"/>
                    <a:ea typeface="宋体" panose="02010600030101010101" pitchFamily="2" charset="-122"/>
                  </a:rPr>
                  <a:t>ε</a:t>
                </a:r>
                <a:r>
                  <a:rPr lang="en-US" altLang="zh-CN" sz="1600" i="1" baseline="-25000" dirty="0" err="1">
                    <a:latin typeface="Times New Roman" panose="02020603050405020304" pitchFamily="18" charset="0"/>
                    <a:ea typeface="宋体" panose="02010600030101010101" pitchFamily="2" charset="-122"/>
                  </a:rPr>
                  <a:t>r</a:t>
                </a:r>
                <a:r>
                  <a:rPr lang="en-US" altLang="zh-CN" sz="1600" dirty="0">
                    <a:latin typeface="Times New Roman" panose="02020603050405020304" pitchFamily="18" charset="0"/>
                    <a:ea typeface="宋体" panose="02010600030101010101" pitchFamily="2" charset="-122"/>
                  </a:rPr>
                  <a:t>=80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dirty="0" err="1">
                    <a:latin typeface="Times New Roman" panose="02020603050405020304" pitchFamily="18" charset="0"/>
                    <a:ea typeface="宋体" panose="02010600030101010101" pitchFamily="2" charset="-122"/>
                  </a:rPr>
                  <a:t>μ</a:t>
                </a:r>
                <a:r>
                  <a:rPr lang="en-US" altLang="zh-CN" sz="1600" i="1" baseline="-25000" dirty="0" err="1">
                    <a:latin typeface="Times New Roman" panose="02020603050405020304" pitchFamily="18" charset="0"/>
                    <a:ea typeface="宋体" panose="02010600030101010101" pitchFamily="2" charset="-122"/>
                  </a:rPr>
                  <a:t>r</a:t>
                </a:r>
                <a:r>
                  <a:rPr lang="en-US" altLang="zh-CN" sz="1600" dirty="0">
                    <a:latin typeface="Times New Roman" panose="02020603050405020304" pitchFamily="18" charset="0"/>
                    <a:ea typeface="宋体" panose="02010600030101010101" pitchFamily="2" charset="-122"/>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dirty="0">
                    <a:latin typeface="Times New Roman" panose="02020603050405020304" pitchFamily="18" charset="0"/>
                    <a:ea typeface="宋体" panose="02010600030101010101" pitchFamily="2" charset="-122"/>
                  </a:rPr>
                  <a:t>γ</a:t>
                </a:r>
                <a:r>
                  <a:rPr lang="en-US" altLang="zh-CN" sz="1600" dirty="0">
                    <a:latin typeface="Times New Roman" panose="02020603050405020304" pitchFamily="18" charset="0"/>
                    <a:ea typeface="宋体" panose="02010600030101010101" pitchFamily="2" charset="-122"/>
                  </a:rPr>
                  <a:t>=4S/m</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1600" i="1" dirty="0">
                    <a:latin typeface="Times New Roman" panose="02020603050405020304" pitchFamily="18" charset="0"/>
                    <a:ea typeface="宋体" panose="02010600030101010101" pitchFamily="2" charset="-122"/>
                  </a:rPr>
                  <a:t>x</a:t>
                </a:r>
                <a:r>
                  <a:rPr lang="en-US" altLang="zh-CN" sz="1600" dirty="0">
                    <a:latin typeface="Times New Roman" panose="02020603050405020304" pitchFamily="18" charset="0"/>
                    <a:ea typeface="宋体" panose="02010600030101010101" pitchFamily="2" charset="-122"/>
                  </a:rPr>
                  <a:t>=0</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处</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求：</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海水中的波长及相位速度；</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(2)</a:t>
                </a:r>
                <a:r>
                  <a:rPr lang="en-US" altLang="zh-CN" sz="1600" i="1" kern="100" dirty="0">
                    <a:latin typeface="+mj-lt"/>
                    <a:ea typeface="宋体" panose="02010600030101010101" pitchFamily="2" charset="-122"/>
                    <a:cs typeface="Times New Roman" panose="02020603050405020304" pitchFamily="18" charset="0"/>
                  </a:rPr>
                  <a:t>x</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=1m</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处，</a:t>
                </a:r>
                <a14:m>
                  <m:oMath xmlns:m="http://schemas.openxmlformats.org/officeDocument/2006/math">
                    <m:acc>
                      <m:accPr>
                        <m:chr m:val="⃑"/>
                        <m:ctrlPr>
                          <a:rPr lang="zh-CN" altLang="en-US" sz="1600" i="1" kern="100" dirty="0"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kern="100" dirty="0" smtClean="0">
                            <a:latin typeface="Cambria Math" panose="02040503050406030204" pitchFamily="18" charset="0"/>
                            <a:ea typeface="宋体" panose="02010600030101010101" pitchFamily="2" charset="-122"/>
                            <a:cs typeface="Times New Roman" panose="02020603050405020304" pitchFamily="18" charset="0"/>
                          </a:rPr>
                          <m:t>𝐸</m:t>
                        </m:r>
                      </m:e>
                    </m:acc>
                    <m:r>
                      <a:rPr lang="zh-CN" altLang="en-US" sz="1600" i="1" kern="100" dirty="0" smtClean="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acc>
                      <m:accPr>
                        <m:chr m:val="⃑"/>
                        <m:ctrlPr>
                          <a:rPr lang="zh-CN" altLang="en-US" sz="1600" i="1" kern="100" dirty="0"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0" i="1" kern="100" dirty="0" smtClean="0">
                            <a:latin typeface="Cambria Math" panose="02040503050406030204" pitchFamily="18" charset="0"/>
                            <a:ea typeface="宋体" panose="02010600030101010101" pitchFamily="2" charset="-122"/>
                            <a:cs typeface="Times New Roman" panose="02020603050405020304" pitchFamily="18" charset="0"/>
                          </a:rPr>
                          <m:t>𝐻</m:t>
                        </m:r>
                      </m:e>
                    </m:acc>
                    <m:r>
                      <a:rPr lang="zh-CN" altLang="en-US" sz="1600" i="1" kern="100" dirty="0"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1600" i="1" kern="100" dirty="0">
                        <a:latin typeface="Cambria Math" panose="02040503050406030204" pitchFamily="18" charset="0"/>
                        <a:ea typeface="宋体" panose="02010600030101010101" pitchFamily="2" charset="-122"/>
                        <a:cs typeface="Times New Roman" panose="02020603050405020304" pitchFamily="18" charset="0"/>
                      </a:rPr>
                      <m:t>的</m:t>
                    </m:r>
                  </m:oMath>
                </a14:m>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表达式</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(3)</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由表面到</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1m</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深处，每立方米海水中损耗的平均功率。</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algn="just">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定性分析</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海水是一种导电媒质，在频率足够高的情况下可以视为良导体，电磁场沿着海水的传播方向幅值是在逐渐衰减的，因此随着海水深度的增加，</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能流密度</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也</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是</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在逐渐减小的</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因此存在功率损耗。</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由</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表面到</a:t>
                </a:r>
                <a:r>
                  <a:rPr lang="en-US" altLang="zh-CN" sz="1600" dirty="0">
                    <a:latin typeface="Times New Roman" panose="02020603050405020304" pitchFamily="18" charset="0"/>
                    <a:ea typeface="宋体" panose="02010600030101010101" pitchFamily="2" charset="-122"/>
                  </a:rPr>
                  <a:t>1m</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深处每立方米海水中损耗的</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平均功率可以</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用平均坡印廷矢量的闭合面积分</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来</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进行</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计算。</a:t>
                </a: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 xmlns:a16="http://schemas.microsoft.com/office/drawing/2014/main" xmlns:a14="http://schemas.microsoft.com/office/drawing/2010/main" id="{43C9B2C0-4C51-40BC-BA26-D89CC73F434F}"/>
                  </a:ext>
                </a:extLst>
              </p:cNvPr>
              <p:cNvSpPr txBox="1">
                <a:spLocks noRot="1" noChangeAspect="1" noMove="1" noResize="1" noEditPoints="1" noAdjustHandles="1" noChangeArrowheads="1" noChangeShapeType="1" noTextEdit="1"/>
              </p:cNvSpPr>
              <p:nvPr/>
            </p:nvSpPr>
            <p:spPr>
              <a:xfrm>
                <a:off x="412750" y="2710634"/>
                <a:ext cx="8674100" cy="3830600"/>
              </a:xfrm>
              <a:prstGeom prst="rect">
                <a:avLst/>
              </a:prstGeom>
              <a:blipFill rotWithShape="0">
                <a:blip r:embed="rId4"/>
                <a:stretch>
                  <a:fillRect l="-422" r="-351"/>
                </a:stretch>
              </a:blipFill>
            </p:spPr>
            <p:txBody>
              <a:bodyPr/>
              <a:lstStyle/>
              <a:p>
                <a:r>
                  <a:rPr lang="zh-CN" altLang="en-US">
                    <a:noFill/>
                  </a:rPr>
                  <a:t> </a:t>
                </a:r>
              </a:p>
            </p:txBody>
          </p:sp>
        </mc:Fallback>
      </mc:AlternateContent>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76164688"/>
              </p:ext>
            </p:extLst>
          </p:nvPr>
        </p:nvGraphicFramePr>
        <p:xfrm>
          <a:off x="2281238" y="3390900"/>
          <a:ext cx="3759200" cy="417513"/>
        </p:xfrm>
        <a:graphic>
          <a:graphicData uri="http://schemas.openxmlformats.org/presentationml/2006/ole">
            <mc:AlternateContent xmlns:mc="http://schemas.openxmlformats.org/markup-compatibility/2006">
              <mc:Choice xmlns:v="urn:schemas-microsoft-com:vml" Requires="v">
                <p:oleObj spid="_x0000_s37943" name="Equation" r:id="rId5" imgW="2234880" imgH="253800" progId="Equation.DSMT4">
                  <p:embed/>
                </p:oleObj>
              </mc:Choice>
              <mc:Fallback>
                <p:oleObj name="Equation" r:id="rId5" imgW="2234880" imgH="253800" progId="Equation.DSMT4">
                  <p:embed/>
                  <p:pic>
                    <p:nvPicPr>
                      <p:cNvPr id="0" name="Object 1"/>
                      <p:cNvPicPr>
                        <a:picLocks noChangeAspect="1" noChangeArrowheads="1"/>
                      </p:cNvPicPr>
                      <p:nvPr/>
                    </p:nvPicPr>
                    <p:blipFill>
                      <a:blip r:embed="rId6"/>
                      <a:srcRect/>
                      <a:stretch>
                        <a:fillRect/>
                      </a:stretch>
                    </p:blipFill>
                    <p:spPr bwMode="auto">
                      <a:xfrm>
                        <a:off x="2281238" y="3390900"/>
                        <a:ext cx="3759200" cy="417513"/>
                      </a:xfrm>
                      <a:prstGeom prst="rect">
                        <a:avLst/>
                      </a:prstGeom>
                      <a:noFill/>
                    </p:spPr>
                  </p:pic>
                </p:oleObj>
              </mc:Fallback>
            </mc:AlternateContent>
          </a:graphicData>
        </a:graphic>
      </p:graphicFrame>
    </p:spTree>
    <p:extLst>
      <p:ext uri="{BB962C8B-B14F-4D97-AF65-F5344CB8AC3E}">
        <p14:creationId xmlns:p14="http://schemas.microsoft.com/office/powerpoint/2010/main" val="2659617497"/>
      </p:ext>
    </p:extLst>
  </p:cSld>
  <p:clrMapOvr>
    <a:masterClrMapping/>
  </p:clrMapOvr>
  <mc:AlternateContent xmlns:mc="http://schemas.openxmlformats.org/markup-compatibility/2006" xmlns:p14="http://schemas.microsoft.com/office/powerpoint/2010/main">
    <mc:Choice Requires="p14">
      <p:transition spd="slow" p14:dur="2000" advTm="3652"/>
    </mc:Choice>
    <mc:Fallback xmlns="">
      <p:transition spd="slow" advTm="3652"/>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cs typeface="+mn-cs"/>
              </a:rPr>
              <a:t>二、导电媒质中的均匀平面电磁波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b="1"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b="1"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nvGraphicFramePr>
        <p:xfrm>
          <a:off x="1819275" y="2316163"/>
          <a:ext cx="5262563" cy="909637"/>
        </p:xfrm>
        <a:graphic>
          <a:graphicData uri="http://schemas.openxmlformats.org/presentationml/2006/ole">
            <mc:AlternateContent xmlns:mc="http://schemas.openxmlformats.org/markup-compatibility/2006">
              <mc:Choice xmlns:v="urn:schemas-microsoft-com:vml" Requires="v">
                <p:oleObj spid="_x0000_s41051" name="Equation" r:id="rId4" imgW="3377880" imgH="583920" progId="Equation.DSMT4">
                  <p:embed/>
                </p:oleObj>
              </mc:Choice>
              <mc:Fallback>
                <p:oleObj name="Equation" r:id="rId4" imgW="3377880" imgH="583920" progId="Equation.DSMT4">
                  <p:embed/>
                  <p:pic>
                    <p:nvPicPr>
                      <p:cNvPr id="0" name=""/>
                      <p:cNvPicPr>
                        <a:picLocks noChangeAspect="1" noChangeArrowheads="1"/>
                      </p:cNvPicPr>
                      <p:nvPr/>
                    </p:nvPicPr>
                    <p:blipFill>
                      <a:blip r:embed="rId5"/>
                      <a:srcRect/>
                      <a:stretch>
                        <a:fillRect/>
                      </a:stretch>
                    </p:blipFill>
                    <p:spPr bwMode="auto">
                      <a:xfrm>
                        <a:off x="1819275" y="2316163"/>
                        <a:ext cx="5262563" cy="909637"/>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43C9B2C0-4C51-40BC-BA26-D89CC73F434F}"/>
              </a:ext>
            </a:extLst>
          </p:cNvPr>
          <p:cNvSpPr txBox="1"/>
          <p:nvPr/>
        </p:nvSpPr>
        <p:spPr>
          <a:xfrm>
            <a:off x="727076" y="3023821"/>
            <a:ext cx="8674100" cy="461665"/>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因此</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海水</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可以视为良导体</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此时</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有</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3" name="矩形 2"/>
          <p:cNvSpPr/>
          <p:nvPr/>
        </p:nvSpPr>
        <p:spPr>
          <a:xfrm>
            <a:off x="727076" y="1999196"/>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a:t>
            </a:r>
            <a:r>
              <a:rPr lang="en-US" altLang="zh-CN" sz="1600" dirty="0" smtClean="0">
                <a:latin typeface="+mj-lt"/>
                <a:ea typeface="宋体" panose="02010600030101010101" pitchFamily="2" charset="-122"/>
              </a:rPr>
              <a:t>1</a:t>
            </a:r>
            <a:r>
              <a:rPr lang="zh-CN" altLang="en-US" sz="1600" dirty="0" smtClean="0">
                <a:latin typeface="+mj-lt"/>
                <a:ea typeface="宋体" panose="02010600030101010101" pitchFamily="2" charset="-122"/>
              </a:rPr>
              <a:t>）由</a:t>
            </a:r>
            <a:r>
              <a:rPr lang="zh-CN" altLang="en-US" sz="1600" dirty="0">
                <a:latin typeface="+mj-lt"/>
                <a:ea typeface="宋体" panose="02010600030101010101" pitchFamily="2" charset="-122"/>
              </a:rPr>
              <a:t>题意可知，</a:t>
            </a:r>
            <a:r>
              <a:rPr lang="en-US" altLang="zh-CN" sz="1600" i="1" dirty="0">
                <a:latin typeface="+mj-lt"/>
                <a:ea typeface="宋体" panose="02010600030101010101" pitchFamily="2" charset="-122"/>
              </a:rPr>
              <a:t>γ</a:t>
            </a:r>
            <a:r>
              <a:rPr lang="en-US" altLang="zh-CN" sz="1600" dirty="0">
                <a:latin typeface="+mj-lt"/>
                <a:ea typeface="宋体" panose="02010600030101010101" pitchFamily="2" charset="-122"/>
              </a:rPr>
              <a:t>=4S/m</a:t>
            </a:r>
            <a:r>
              <a:rPr lang="zh-CN" altLang="en-US" sz="1600" dirty="0">
                <a:latin typeface="+mj-lt"/>
                <a:ea typeface="宋体" panose="02010600030101010101" pitchFamily="2" charset="-122"/>
              </a:rPr>
              <a:t>，因此海水是导电媒质。当频率</a:t>
            </a:r>
            <a:r>
              <a:rPr lang="en-US" altLang="zh-CN" sz="1600" i="1" dirty="0">
                <a:latin typeface="+mj-lt"/>
                <a:ea typeface="宋体" panose="02010600030101010101" pitchFamily="2" charset="-122"/>
              </a:rPr>
              <a:t>f</a:t>
            </a:r>
            <a:r>
              <a:rPr lang="en-US" altLang="zh-CN" sz="1600" dirty="0">
                <a:latin typeface="+mj-lt"/>
                <a:ea typeface="宋体" panose="02010600030101010101" pitchFamily="2" charset="-122"/>
              </a:rPr>
              <a:t>=0.5MHz</a:t>
            </a:r>
            <a:r>
              <a:rPr lang="zh-CN" altLang="en-US" sz="1600" dirty="0">
                <a:latin typeface="+mj-lt"/>
                <a:ea typeface="宋体" panose="02010600030101010101" pitchFamily="2" charset="-122"/>
              </a:rPr>
              <a:t>时，由于</a:t>
            </a:r>
          </a:p>
        </p:txBody>
      </p:sp>
      <p:sp>
        <p:nvSpPr>
          <p:cNvPr id="16" name="文本框 15">
            <a:extLst>
              <a:ext uri="{FF2B5EF4-FFF2-40B4-BE49-F238E27FC236}">
                <a16:creationId xmlns:a16="http://schemas.microsoft.com/office/drawing/2014/main" id="{43C9B2C0-4C51-40BC-BA26-D89CC73F434F}"/>
              </a:ext>
            </a:extLst>
          </p:cNvPr>
          <p:cNvSpPr txBox="1"/>
          <p:nvPr/>
        </p:nvSpPr>
        <p:spPr>
          <a:xfrm>
            <a:off x="1138236" y="3439310"/>
            <a:ext cx="8674100"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相位常数</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431800" y="3844258"/>
                <a:ext cx="8280400" cy="671530"/>
              </a:xfrm>
              <a:prstGeom prst="rect">
                <a:avLst/>
              </a:prstGeom>
            </p:spPr>
            <p:txBody>
              <a:bodyPr wrap="square">
                <a:spAutoFit/>
              </a:bodyPr>
              <a:lstStyle/>
              <a:p>
                <a14:m>
                  <m:oMath xmlns:m="http://schemas.openxmlformats.org/officeDocument/2006/math">
                    <m:r>
                      <a:rPr lang="zh-CN" altLang="en-US" i="1" smtClean="0">
                        <a:latin typeface="Cambria Math" panose="02040503050406030204" pitchFamily="18" charset="0"/>
                      </a:rPr>
                      <m:t>𝛽</m:t>
                    </m:r>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f>
                          <m:fPr>
                            <m:ctrlPr>
                              <a:rPr lang="zh-CN" altLang="en-US" i="1">
                                <a:latin typeface="Cambria Math" panose="02040503050406030204" pitchFamily="18" charset="0"/>
                              </a:rPr>
                            </m:ctrlPr>
                          </m:fPr>
                          <m:num>
                            <m:r>
                              <a:rPr lang="zh-CN" altLang="en-US" i="1">
                                <a:latin typeface="Cambria Math" panose="02040503050406030204" pitchFamily="18" charset="0"/>
                              </a:rPr>
                              <m:t>𝜔𝜇𝛾</m:t>
                            </m:r>
                          </m:num>
                          <m:den>
                            <m:r>
                              <a:rPr lang="zh-CN" altLang="en-US" i="0">
                                <a:latin typeface="Cambria Math" panose="02040503050406030204" pitchFamily="18" charset="0"/>
                              </a:rPr>
                              <m:t>2</m:t>
                            </m:r>
                          </m:den>
                        </m:f>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1">
                                <a:latin typeface="Cambria Math" panose="02040503050406030204" pitchFamily="18" charset="0"/>
                              </a:rPr>
                              <m:t>𝑓</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𝑟</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0">
                                    <a:latin typeface="Cambria Math" panose="02040503050406030204" pitchFamily="18" charset="0"/>
                                  </a:rPr>
                                  <m:t>0</m:t>
                                </m:r>
                              </m:sub>
                            </m:sSub>
                            <m:r>
                              <a:rPr lang="zh-CN" altLang="en-US" i="1">
                                <a:latin typeface="Cambria Math" panose="02040503050406030204" pitchFamily="18" charset="0"/>
                              </a:rPr>
                              <m:t>𝛾</m:t>
                            </m:r>
                          </m:num>
                          <m:den>
                            <m:r>
                              <a:rPr lang="zh-CN" altLang="en-US" i="0">
                                <a:latin typeface="Cambria Math" panose="02040503050406030204" pitchFamily="18" charset="0"/>
                              </a:rPr>
                              <m:t>2</m:t>
                            </m:r>
                          </m:den>
                        </m:f>
                      </m:e>
                    </m:rad>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r>
                          <m:rPr>
                            <m:sty m:val="p"/>
                          </m:rPr>
                          <a:rPr lang="zh-CN" altLang="en-US" i="0">
                            <a:latin typeface="Cambria Math" panose="02040503050406030204" pitchFamily="18" charset="0"/>
                          </a:rPr>
                          <m:t>π</m:t>
                        </m:r>
                        <m:r>
                          <a:rPr lang="zh-CN" altLang="en-US" i="0">
                            <a:latin typeface="Cambria Math" panose="02040503050406030204" pitchFamily="18" charset="0"/>
                          </a:rPr>
                          <m:t>×0.5×</m:t>
                        </m:r>
                        <m:sSup>
                          <m:sSupPr>
                            <m:ctrlPr>
                              <a:rPr lang="zh-CN" altLang="en-US" i="1">
                                <a:latin typeface="Cambria Math" panose="02040503050406030204" pitchFamily="18" charset="0"/>
                              </a:rPr>
                            </m:ctrlPr>
                          </m:sSupPr>
                          <m:e>
                            <m:r>
                              <a:rPr lang="zh-CN" altLang="en-US" i="0">
                                <a:latin typeface="Cambria Math" panose="02040503050406030204" pitchFamily="18" charset="0"/>
                              </a:rPr>
                              <m:t>10</m:t>
                            </m:r>
                          </m:e>
                          <m:sup>
                            <m:r>
                              <a:rPr lang="zh-CN" altLang="en-US" i="0">
                                <a:latin typeface="Cambria Math" panose="02040503050406030204" pitchFamily="18" charset="0"/>
                              </a:rPr>
                              <m:t>6</m:t>
                            </m:r>
                          </m:sup>
                        </m:sSup>
                        <m:r>
                          <a:rPr lang="zh-CN" altLang="en-US" i="0">
                            <a:latin typeface="Cambria Math" panose="02040503050406030204" pitchFamily="18" charset="0"/>
                          </a:rPr>
                          <m:t>×1×4</m:t>
                        </m:r>
                        <m:r>
                          <m:rPr>
                            <m:sty m:val="p"/>
                          </m:rPr>
                          <a:rPr lang="zh-CN" altLang="en-US" i="0">
                            <a:latin typeface="Cambria Math" panose="02040503050406030204" pitchFamily="18" charset="0"/>
                          </a:rPr>
                          <m:t>π</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0">
                                <a:latin typeface="Cambria Math" panose="02040503050406030204" pitchFamily="18" charset="0"/>
                              </a:rPr>
                              <m:t>10</m:t>
                            </m:r>
                          </m:e>
                          <m:sup>
                            <m:r>
                              <a:rPr lang="zh-CN" altLang="en-US" i="0">
                                <a:latin typeface="Cambria Math" panose="02040503050406030204" pitchFamily="18" charset="0"/>
                              </a:rPr>
                              <m:t>−7</m:t>
                            </m:r>
                          </m:sup>
                        </m:sSup>
                        <m:r>
                          <a:rPr lang="zh-CN" altLang="en-US" i="0">
                            <a:latin typeface="Cambria Math" panose="02040503050406030204" pitchFamily="18" charset="0"/>
                          </a:rPr>
                          <m:t>×4</m:t>
                        </m:r>
                      </m:e>
                    </m:rad>
                    <m:r>
                      <a:rPr lang="zh-CN" altLang="en-US" i="0">
                        <a:latin typeface="Cambria Math" panose="02040503050406030204" pitchFamily="18" charset="0"/>
                      </a:rPr>
                      <m:t>=2.81</m:t>
                    </m:r>
                    <m:r>
                      <a:rPr lang="en-US" altLang="zh-CN" b="0" i="0" smtClean="0">
                        <a:latin typeface="Cambria Math" panose="02040503050406030204" pitchFamily="18" charset="0"/>
                      </a:rPr>
                      <m:t> </m:t>
                    </m:r>
                    <m:r>
                      <m:rPr>
                        <m:sty m:val="p"/>
                      </m:rPr>
                      <a:rPr lang="en-US" altLang="zh-CN" i="1" smtClean="0">
                        <a:latin typeface="Cambria Math" panose="02040503050406030204" pitchFamily="18" charset="0"/>
                      </a:rPr>
                      <m:t>rad</m:t>
                    </m:r>
                    <m:r>
                      <a:rPr lang="en-US" altLang="zh-CN" i="1" smtClean="0">
                        <a:latin typeface="Cambria Math" panose="02040503050406030204" pitchFamily="18" charset="0"/>
                      </a:rPr>
                      <m:t>/</m:t>
                    </m:r>
                  </m:oMath>
                </a14:m>
                <a:r>
                  <a:rPr lang="en-US" altLang="zh-CN" dirty="0" smtClean="0">
                    <a:latin typeface="+mj-lt"/>
                  </a:rPr>
                  <a:t>m</a:t>
                </a:r>
                <a:endParaRPr lang="zh-CN" altLang="en-US" dirty="0">
                  <a:latin typeface="+mj-lt"/>
                </a:endParaRPr>
              </a:p>
            </p:txBody>
          </p:sp>
        </mc:Choice>
        <mc:Fallback xmlns="">
          <p:sp>
            <p:nvSpPr>
              <p:cNvPr id="4" name="矩形 3"/>
              <p:cNvSpPr>
                <a:spLocks noRot="1" noChangeAspect="1" noMove="1" noResize="1" noEditPoints="1" noAdjustHandles="1" noChangeArrowheads="1" noChangeShapeType="1" noTextEdit="1"/>
              </p:cNvSpPr>
              <p:nvPr/>
            </p:nvSpPr>
            <p:spPr>
              <a:xfrm>
                <a:off x="431800" y="3844258"/>
                <a:ext cx="8280400" cy="671530"/>
              </a:xfrm>
              <a:prstGeom prst="rect">
                <a:avLst/>
              </a:prstGeom>
              <a:blipFill rotWithShape="0">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255920" y="4700154"/>
                <a:ext cx="2023311" cy="369332"/>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𝛼</m:t>
                    </m:r>
                    <m:r>
                      <a:rPr lang="zh-CN" altLang="en-US" i="0">
                        <a:latin typeface="Cambria Math" panose="02040503050406030204" pitchFamily="18" charset="0"/>
                      </a:rPr>
                      <m:t>=</m:t>
                    </m:r>
                    <m:r>
                      <a:rPr lang="zh-CN" altLang="en-US" i="1">
                        <a:latin typeface="Cambria Math" panose="02040503050406030204" pitchFamily="18" charset="0"/>
                      </a:rPr>
                      <m:t>𝛽</m:t>
                    </m:r>
                    <m:r>
                      <a:rPr lang="zh-CN" altLang="en-US" i="0">
                        <a:latin typeface="Cambria Math" panose="02040503050406030204" pitchFamily="18" charset="0"/>
                      </a:rPr>
                      <m:t>=2.81</m:t>
                    </m:r>
                  </m:oMath>
                </a14:m>
                <a:r>
                  <a:rPr lang="en-US" altLang="zh-CN" dirty="0" smtClean="0">
                    <a:latin typeface="+mj-lt"/>
                  </a:rPr>
                  <a:t>Np/m</a:t>
                </a:r>
                <a:endParaRPr lang="zh-CN" altLang="en-US" dirty="0">
                  <a:latin typeface="+mj-lt"/>
                </a:endParaRPr>
              </a:p>
            </p:txBody>
          </p:sp>
        </mc:Choice>
        <mc:Fallback xmlns="">
          <p:sp>
            <p:nvSpPr>
              <p:cNvPr id="5" name="矩形 4"/>
              <p:cNvSpPr>
                <a:spLocks noRot="1" noChangeAspect="1" noMove="1" noResize="1" noEditPoints="1" noAdjustHandles="1" noChangeArrowheads="1" noChangeShapeType="1" noTextEdit="1"/>
              </p:cNvSpPr>
              <p:nvPr/>
            </p:nvSpPr>
            <p:spPr>
              <a:xfrm>
                <a:off x="3255920" y="4700154"/>
                <a:ext cx="2023311" cy="369332"/>
              </a:xfrm>
              <a:prstGeom prst="rect">
                <a:avLst/>
              </a:prstGeom>
              <a:blipFill rotWithShape="0">
                <a:blip r:embed="rId7"/>
                <a:stretch>
                  <a:fillRect t="-8197" r="-1807" b="-24590"/>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43C9B2C0-4C51-40BC-BA26-D89CC73F434F}"/>
              </a:ext>
            </a:extLst>
          </p:cNvPr>
          <p:cNvSpPr txBox="1"/>
          <p:nvPr/>
        </p:nvSpPr>
        <p:spPr>
          <a:xfrm>
            <a:off x="1172368" y="4382801"/>
            <a:ext cx="8674100" cy="403957"/>
          </a:xfrm>
          <a:prstGeom prst="rect">
            <a:avLst/>
          </a:prstGeom>
          <a:noFill/>
        </p:spPr>
        <p:txBody>
          <a:bodyPr wrap="square" rtlCol="0">
            <a:spAutoFit/>
          </a:bodyPr>
          <a:lstStyle/>
          <a:p>
            <a:pPr>
              <a:lnSpc>
                <a:spcPct val="150000"/>
              </a:lnSpc>
            </a:pPr>
            <a:r>
              <a:rPr lang="zh-CN" altLang="en-US" sz="1600" dirty="0">
                <a:latin typeface="宋体" panose="02010600030101010101" pitchFamily="2" charset="-122"/>
                <a:ea typeface="宋体" panose="02010600030101010101" pitchFamily="2" charset="-122"/>
                <a:cs typeface="Times New Roman" panose="02020603050405020304" pitchFamily="18" charset="0"/>
              </a:rPr>
              <a:t>衰减</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常数</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矩形 6"/>
              <p:cNvSpPr/>
              <p:nvPr/>
            </p:nvSpPr>
            <p:spPr>
              <a:xfrm>
                <a:off x="2609237" y="5329302"/>
                <a:ext cx="3652475" cy="582211"/>
              </a:xfrm>
              <a:prstGeom prst="rect">
                <a:avLst/>
              </a:prstGeom>
            </p:spPr>
            <p:txBody>
              <a:bodyPr wrap="none">
                <a:spAutoFit/>
              </a:bodyPr>
              <a:lstStyle/>
              <a:p>
                <a14:m>
                  <m:oMath xmlns:m="http://schemas.openxmlformats.org/officeDocument/2006/math">
                    <m:r>
                      <a:rPr lang="zh-CN" altLang="en-US" i="1">
                        <a:latin typeface="Cambria Math" panose="02040503050406030204" pitchFamily="18" charset="0"/>
                      </a:rPr>
                      <m:t>𝑣</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𝜔</m:t>
                        </m:r>
                      </m:num>
                      <m:den>
                        <m:r>
                          <a:rPr lang="zh-CN" altLang="en-US" i="1">
                            <a:latin typeface="Cambria Math" panose="02040503050406030204" pitchFamily="18" charset="0"/>
                          </a:rPr>
                          <m:t>𝛽</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0">
                            <a:latin typeface="Cambria Math" panose="02040503050406030204" pitchFamily="18" charset="0"/>
                          </a:rPr>
                          <m:t>×0.5×</m:t>
                        </m:r>
                        <m:sSup>
                          <m:sSupPr>
                            <m:ctrlPr>
                              <a:rPr lang="zh-CN" altLang="en-US" i="1">
                                <a:latin typeface="Cambria Math" panose="02040503050406030204" pitchFamily="18" charset="0"/>
                              </a:rPr>
                            </m:ctrlPr>
                          </m:sSupPr>
                          <m:e>
                            <m:r>
                              <a:rPr lang="zh-CN" altLang="en-US" i="0">
                                <a:latin typeface="Cambria Math" panose="02040503050406030204" pitchFamily="18" charset="0"/>
                              </a:rPr>
                              <m:t>10</m:t>
                            </m:r>
                          </m:e>
                          <m:sup>
                            <m:r>
                              <a:rPr lang="zh-CN" altLang="en-US" i="0">
                                <a:latin typeface="Cambria Math" panose="02040503050406030204" pitchFamily="18" charset="0"/>
                              </a:rPr>
                              <m:t>6</m:t>
                            </m:r>
                          </m:sup>
                        </m:sSup>
                      </m:num>
                      <m:den>
                        <m:r>
                          <a:rPr lang="zh-CN" altLang="en-US" i="0">
                            <a:latin typeface="Cambria Math" panose="02040503050406030204" pitchFamily="18" charset="0"/>
                          </a:rPr>
                          <m:t>2.81</m:t>
                        </m:r>
                      </m:den>
                    </m:f>
                    <m:r>
                      <a:rPr lang="zh-CN" altLang="en-US" i="0">
                        <a:latin typeface="Cambria Math" panose="02040503050406030204" pitchFamily="18" charset="0"/>
                      </a:rPr>
                      <m:t>=1.12×</m:t>
                    </m:r>
                    <m:sSup>
                      <m:sSupPr>
                        <m:ctrlPr>
                          <a:rPr lang="zh-CN" altLang="en-US" i="1">
                            <a:latin typeface="Cambria Math" panose="02040503050406030204" pitchFamily="18" charset="0"/>
                          </a:rPr>
                        </m:ctrlPr>
                      </m:sSupPr>
                      <m:e>
                        <m:r>
                          <a:rPr lang="zh-CN" altLang="en-US" i="0">
                            <a:latin typeface="Cambria Math" panose="02040503050406030204" pitchFamily="18" charset="0"/>
                          </a:rPr>
                          <m:t>10</m:t>
                        </m:r>
                      </m:e>
                      <m:sup>
                        <m:r>
                          <a:rPr lang="zh-CN" altLang="en-US" i="0">
                            <a:latin typeface="Cambria Math" panose="02040503050406030204" pitchFamily="18" charset="0"/>
                          </a:rPr>
                          <m:t>6</m:t>
                        </m:r>
                      </m:sup>
                    </m:sSup>
                  </m:oMath>
                </a14:m>
                <a:r>
                  <a:rPr lang="en-US" altLang="zh-CN" dirty="0" smtClean="0">
                    <a:latin typeface="+mj-lt"/>
                  </a:rPr>
                  <a:t>m/s</a:t>
                </a:r>
                <a:endParaRPr lang="zh-CN" altLang="en-US" dirty="0">
                  <a:latin typeface="+mj-lt"/>
                </a:endParaRPr>
              </a:p>
            </p:txBody>
          </p:sp>
        </mc:Choice>
        <mc:Fallback xmlns="">
          <p:sp>
            <p:nvSpPr>
              <p:cNvPr id="7" name="矩形 6"/>
              <p:cNvSpPr>
                <a:spLocks noRot="1" noChangeAspect="1" noMove="1" noResize="1" noEditPoints="1" noAdjustHandles="1" noChangeArrowheads="1" noChangeShapeType="1" noTextEdit="1"/>
              </p:cNvSpPr>
              <p:nvPr/>
            </p:nvSpPr>
            <p:spPr>
              <a:xfrm>
                <a:off x="2609237" y="5329302"/>
                <a:ext cx="3652475" cy="582211"/>
              </a:xfrm>
              <a:prstGeom prst="rect">
                <a:avLst/>
              </a:prstGeom>
              <a:blipFill rotWithShape="0">
                <a:blip r:embed="rId8"/>
                <a:stretch>
                  <a:fillRect r="-668"/>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43C9B2C0-4C51-40BC-BA26-D89CC73F434F}"/>
              </a:ext>
            </a:extLst>
          </p:cNvPr>
          <p:cNvSpPr txBox="1"/>
          <p:nvPr/>
        </p:nvSpPr>
        <p:spPr>
          <a:xfrm>
            <a:off x="1172368" y="5064591"/>
            <a:ext cx="8674100"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相位速度</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43C9B2C0-4C51-40BC-BA26-D89CC73F434F}"/>
              </a:ext>
            </a:extLst>
          </p:cNvPr>
          <p:cNvSpPr txBox="1"/>
          <p:nvPr/>
        </p:nvSpPr>
        <p:spPr>
          <a:xfrm>
            <a:off x="1172368" y="5950520"/>
            <a:ext cx="8674100"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波长</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3341509053"/>
              </p:ext>
            </p:extLst>
          </p:nvPr>
        </p:nvGraphicFramePr>
        <p:xfrm>
          <a:off x="3255920" y="6032556"/>
          <a:ext cx="1922462" cy="552450"/>
        </p:xfrm>
        <a:graphic>
          <a:graphicData uri="http://schemas.openxmlformats.org/presentationml/2006/ole">
            <mc:AlternateContent xmlns:mc="http://schemas.openxmlformats.org/markup-compatibility/2006">
              <mc:Choice xmlns:v="urn:schemas-microsoft-com:vml" Requires="v">
                <p:oleObj spid="_x0000_s41052" name="Equation" r:id="rId9" imgW="1460160" imgH="419040" progId="Equation.DSMT4">
                  <p:embed/>
                </p:oleObj>
              </mc:Choice>
              <mc:Fallback>
                <p:oleObj name="Equation" r:id="rId9" imgW="1460160" imgH="419040" progId="Equation.DSMT4">
                  <p:embed/>
                  <p:pic>
                    <p:nvPicPr>
                      <p:cNvPr id="0" name=""/>
                      <p:cNvPicPr>
                        <a:picLocks noChangeAspect="1" noChangeArrowheads="1"/>
                      </p:cNvPicPr>
                      <p:nvPr/>
                    </p:nvPicPr>
                    <p:blipFill>
                      <a:blip r:embed="rId10"/>
                      <a:srcRect/>
                      <a:stretch>
                        <a:fillRect/>
                      </a:stretch>
                    </p:blipFill>
                    <p:spPr bwMode="auto">
                      <a:xfrm>
                        <a:off x="3255920" y="6032556"/>
                        <a:ext cx="1922462" cy="552450"/>
                      </a:xfrm>
                      <a:prstGeom prst="rect">
                        <a:avLst/>
                      </a:prstGeom>
                      <a:noFill/>
                    </p:spPr>
                  </p:pic>
                </p:oleObj>
              </mc:Fallback>
            </mc:AlternateContent>
          </a:graphicData>
        </a:graphic>
      </p:graphicFrame>
    </p:spTree>
    <p:extLst>
      <p:ext uri="{BB962C8B-B14F-4D97-AF65-F5344CB8AC3E}">
        <p14:creationId xmlns:p14="http://schemas.microsoft.com/office/powerpoint/2010/main" val="4177864678"/>
      </p:ext>
    </p:extLst>
  </p:cSld>
  <p:clrMapOvr>
    <a:masterClrMapping/>
  </p:clrMapOvr>
  <mc:AlternateContent xmlns:mc="http://schemas.openxmlformats.org/markup-compatibility/2006" xmlns:p14="http://schemas.microsoft.com/office/powerpoint/2010/main">
    <mc:Choice Requires="p14">
      <p:transition spd="slow" p14:dur="2000" advTm="1260"/>
    </mc:Choice>
    <mc:Fallback xmlns="">
      <p:transition spd="slow" advTm="126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cs typeface="+mn-cs"/>
              </a:rPr>
              <a:t>二、导电媒质中的均匀平面电磁波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b="1"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b="1"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a:extLst>
              <a:ext uri="{FF2B5EF4-FFF2-40B4-BE49-F238E27FC236}">
                <a16:creationId xmlns:a16="http://schemas.microsoft.com/office/drawing/2014/main" id="{43C9B2C0-4C51-40BC-BA26-D89CC73F434F}"/>
              </a:ext>
            </a:extLst>
          </p:cNvPr>
          <p:cNvSpPr txBox="1"/>
          <p:nvPr/>
        </p:nvSpPr>
        <p:spPr>
          <a:xfrm>
            <a:off x="3517900" y="2997389"/>
            <a:ext cx="5565776" cy="1569660"/>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    如例</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示意图所</a:t>
            </a:r>
            <a:r>
              <a:rPr lang="zh-CN" altLang="en-US" sz="1600" dirty="0">
                <a:latin typeface="宋体" panose="02010600030101010101" pitchFamily="2" charset="-122"/>
                <a:ea typeface="宋体" panose="02010600030101010101" pitchFamily="2" charset="-122"/>
                <a:cs typeface="Times New Roman" panose="02020603050405020304" pitchFamily="18" charset="0"/>
              </a:rPr>
              <a:t>示，海平面为</a:t>
            </a:r>
            <a:r>
              <a:rPr lang="en-US" altLang="zh-CN" sz="1600" i="1" dirty="0">
                <a:latin typeface="+mj-lt"/>
                <a:ea typeface="宋体" panose="02010600030101010101" pitchFamily="2" charset="-122"/>
                <a:cs typeface="Times New Roman" panose="02020603050405020304" pitchFamily="18" charset="0"/>
              </a:rPr>
              <a:t>x</a:t>
            </a:r>
            <a:r>
              <a:rPr lang="en-US" altLang="zh-CN" sz="1600" dirty="0">
                <a:latin typeface="宋体" panose="02010600030101010101" pitchFamily="2" charset="-122"/>
                <a:ea typeface="宋体" panose="02010600030101010101" pitchFamily="2" charset="-122"/>
                <a:cs typeface="Times New Roman" panose="02020603050405020304" pitchFamily="18" charset="0"/>
              </a:rPr>
              <a:t>=0</a:t>
            </a:r>
            <a:r>
              <a:rPr lang="zh-CN" altLang="en-US" sz="1600" dirty="0">
                <a:latin typeface="宋体" panose="02010600030101010101" pitchFamily="2" charset="-122"/>
                <a:ea typeface="宋体" panose="02010600030101010101" pitchFamily="2" charset="-122"/>
                <a:cs typeface="Times New Roman" panose="02020603050405020304" pitchFamily="18" charset="0"/>
              </a:rPr>
              <a:t>的平面，电磁波的传播方向沿着</a:t>
            </a:r>
            <a:r>
              <a:rPr lang="en-US" altLang="zh-CN" sz="1600" i="1" dirty="0">
                <a:latin typeface="+mj-lt"/>
                <a:ea typeface="宋体" panose="02010600030101010101" pitchFamily="2" charset="-122"/>
                <a:cs typeface="Times New Roman" panose="02020603050405020304" pitchFamily="18" charset="0"/>
              </a:rPr>
              <a:t>x</a:t>
            </a:r>
            <a:r>
              <a:rPr lang="zh-CN" altLang="en-US" sz="1600" dirty="0">
                <a:latin typeface="宋体" panose="02010600030101010101" pitchFamily="2" charset="-122"/>
                <a:ea typeface="宋体" panose="02010600030101010101" pitchFamily="2" charset="-122"/>
                <a:cs typeface="Times New Roman" panose="02020603050405020304" pitchFamily="18" charset="0"/>
              </a:rPr>
              <a:t>轴方向，由于磁场强度的方向为</a:t>
            </a:r>
            <a:r>
              <a:rPr lang="en-US" altLang="zh-CN" sz="1600" i="1" dirty="0">
                <a:latin typeface="+mj-lt"/>
                <a:ea typeface="宋体" panose="02010600030101010101" pitchFamily="2" charset="-122"/>
                <a:cs typeface="Times New Roman" panose="02020603050405020304" pitchFamily="18" charset="0"/>
              </a:rPr>
              <a:t>y</a:t>
            </a:r>
            <a:r>
              <a:rPr lang="zh-CN" altLang="en-US" sz="1600" dirty="0">
                <a:latin typeface="宋体" panose="02010600030101010101" pitchFamily="2" charset="-122"/>
                <a:ea typeface="宋体" panose="02010600030101010101" pitchFamily="2" charset="-122"/>
                <a:cs typeface="Times New Roman" panose="02020603050405020304" pitchFamily="18" charset="0"/>
              </a:rPr>
              <a:t>方向，因此电场的方向为</a:t>
            </a:r>
            <a:r>
              <a:rPr lang="en-US" altLang="zh-CN" sz="1600" dirty="0">
                <a:latin typeface="宋体" panose="02010600030101010101" pitchFamily="2" charset="-122"/>
                <a:ea typeface="宋体" panose="02010600030101010101" pitchFamily="2" charset="-122"/>
                <a:cs typeface="Times New Roman" panose="02020603050405020304" pitchFamily="18" charset="0"/>
              </a:rPr>
              <a:t>-</a:t>
            </a:r>
            <a:r>
              <a:rPr lang="en-US" altLang="zh-CN" sz="1600" i="1" dirty="0">
                <a:latin typeface="+mj-lt"/>
                <a:ea typeface="宋体" panose="02010600030101010101" pitchFamily="2" charset="-122"/>
                <a:cs typeface="Times New Roman" panose="02020603050405020304" pitchFamily="18" charset="0"/>
              </a:rPr>
              <a:t>z</a:t>
            </a:r>
            <a:r>
              <a:rPr lang="zh-CN" altLang="en-US" sz="1600" dirty="0">
                <a:latin typeface="宋体" panose="02010600030101010101" pitchFamily="2" charset="-122"/>
                <a:ea typeface="宋体" panose="02010600030101010101" pitchFamily="2" charset="-122"/>
                <a:cs typeface="Times New Roman" panose="02020603050405020304" pitchFamily="18" charset="0"/>
              </a:rPr>
              <a:t>轴方向。正弦稳态时，海水中任一点的场量表达式</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为</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3" name="矩形 2"/>
          <p:cNvSpPr/>
          <p:nvPr/>
        </p:nvSpPr>
        <p:spPr>
          <a:xfrm>
            <a:off x="4008132" y="5187208"/>
            <a:ext cx="4305300" cy="338554"/>
          </a:xfrm>
          <a:prstGeom prst="rect">
            <a:avLst/>
          </a:prstGeom>
        </p:spPr>
        <p:txBody>
          <a:bodyPr wrap="square">
            <a:spAutoFit/>
          </a:bodyPr>
          <a:lstStyle/>
          <a:p>
            <a:r>
              <a:rPr lang="zh-CN" altLang="en-US" sz="1600" dirty="0" smtClean="0">
                <a:latin typeface="+mj-lt"/>
                <a:ea typeface="宋体" panose="02010600030101010101" pitchFamily="2" charset="-122"/>
              </a:rPr>
              <a:t>由题意知当</a:t>
            </a:r>
            <a:r>
              <a:rPr lang="en-US" altLang="zh-CN" sz="1600" i="1" dirty="0" smtClean="0">
                <a:latin typeface="+mj-lt"/>
                <a:ea typeface="宋体" panose="02010600030101010101" pitchFamily="2" charset="-122"/>
              </a:rPr>
              <a:t>x</a:t>
            </a:r>
            <a:r>
              <a:rPr lang="en-US" altLang="zh-CN" sz="1600" dirty="0" smtClean="0">
                <a:latin typeface="+mj-lt"/>
                <a:ea typeface="宋体" panose="02010600030101010101" pitchFamily="2" charset="-122"/>
              </a:rPr>
              <a:t>=0</a:t>
            </a:r>
            <a:r>
              <a:rPr lang="zh-CN" altLang="en-US" sz="1600" dirty="0" smtClean="0">
                <a:latin typeface="+mj-lt"/>
                <a:ea typeface="宋体" panose="02010600030101010101" pitchFamily="2" charset="-122"/>
              </a:rPr>
              <a:t>时，</a:t>
            </a:r>
            <a:endParaRPr lang="zh-CN" altLang="en-US" sz="1600" dirty="0">
              <a:latin typeface="+mj-lt"/>
              <a:ea typeface="宋体" panose="02010600030101010101" pitchFamily="2" charset="-122"/>
            </a:endParaRPr>
          </a:p>
        </p:txBody>
      </p:sp>
      <p:sp>
        <p:nvSpPr>
          <p:cNvPr id="21" name="文本框 20">
            <a:extLst>
              <a:ext uri="{FF2B5EF4-FFF2-40B4-BE49-F238E27FC236}">
                <a16:creationId xmlns:a16="http://schemas.microsoft.com/office/drawing/2014/main" id="{43C9B2C0-4C51-40BC-BA26-D89CC73F434F}"/>
              </a:ext>
            </a:extLst>
          </p:cNvPr>
          <p:cNvSpPr txBox="1"/>
          <p:nvPr/>
        </p:nvSpPr>
        <p:spPr>
          <a:xfrm>
            <a:off x="1077720" y="5744496"/>
            <a:ext cx="1410086"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例</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示意图</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506282186"/>
              </p:ext>
            </p:extLst>
          </p:nvPr>
        </p:nvGraphicFramePr>
        <p:xfrm>
          <a:off x="1782763" y="2443849"/>
          <a:ext cx="5784850" cy="671512"/>
        </p:xfrm>
        <a:graphic>
          <a:graphicData uri="http://schemas.openxmlformats.org/presentationml/2006/ole">
            <mc:AlternateContent xmlns:mc="http://schemas.openxmlformats.org/markup-compatibility/2006">
              <mc:Choice xmlns:v="urn:schemas-microsoft-com:vml" Requires="v">
                <p:oleObj spid="_x0000_s39104" name="Equation" r:id="rId4" imgW="4178160" imgH="482400" progId="Equation.DSMT4">
                  <p:embed/>
                </p:oleObj>
              </mc:Choice>
              <mc:Fallback>
                <p:oleObj name="Equation" r:id="rId4" imgW="4178160" imgH="482400" progId="Equation.DSMT4">
                  <p:embed/>
                  <p:pic>
                    <p:nvPicPr>
                      <p:cNvPr id="0" name="Object 1"/>
                      <p:cNvPicPr>
                        <a:picLocks noChangeAspect="1" noChangeArrowheads="1"/>
                      </p:cNvPicPr>
                      <p:nvPr/>
                    </p:nvPicPr>
                    <p:blipFill>
                      <a:blip r:embed="rId5"/>
                      <a:srcRect/>
                      <a:stretch>
                        <a:fillRect/>
                      </a:stretch>
                    </p:blipFill>
                    <p:spPr bwMode="auto">
                      <a:xfrm>
                        <a:off x="1782763" y="2443849"/>
                        <a:ext cx="5784850" cy="671512"/>
                      </a:xfrm>
                      <a:prstGeom prst="rect">
                        <a:avLst/>
                      </a:prstGeom>
                      <a:noFill/>
                    </p:spPr>
                  </p:pic>
                </p:oleObj>
              </mc:Fallback>
            </mc:AlternateContent>
          </a:graphicData>
        </a:graphic>
      </p:graphicFrame>
      <p:pic>
        <p:nvPicPr>
          <p:cNvPr id="20" name="图片 1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9713" y="3183562"/>
            <a:ext cx="3086100" cy="2545617"/>
          </a:xfrm>
          <a:prstGeom prst="rect">
            <a:avLst/>
          </a:prstGeom>
          <a:noFill/>
        </p:spPr>
      </p:pic>
      <p:graphicFrame>
        <p:nvGraphicFramePr>
          <p:cNvPr id="15" name="对象 14"/>
          <p:cNvGraphicFramePr>
            <a:graphicFrameLocks noChangeAspect="1"/>
          </p:cNvGraphicFramePr>
          <p:nvPr>
            <p:extLst>
              <p:ext uri="{D42A27DB-BD31-4B8C-83A1-F6EECF244321}">
                <p14:modId xmlns:p14="http://schemas.microsoft.com/office/powerpoint/2010/main" val="853257245"/>
              </p:ext>
            </p:extLst>
          </p:nvPr>
        </p:nvGraphicFramePr>
        <p:xfrm>
          <a:off x="4275138" y="4456370"/>
          <a:ext cx="3225801" cy="362903"/>
        </p:xfrm>
        <a:graphic>
          <a:graphicData uri="http://schemas.openxmlformats.org/presentationml/2006/ole">
            <mc:AlternateContent xmlns:mc="http://schemas.openxmlformats.org/markup-compatibility/2006">
              <mc:Choice xmlns:v="urn:schemas-microsoft-com:vml" Requires="v">
                <p:oleObj spid="_x0000_s39105" name="Equation" r:id="rId7" imgW="2286000" imgH="254000" progId="Equation.DSMT4">
                  <p:embed/>
                </p:oleObj>
              </mc:Choice>
              <mc:Fallback>
                <p:oleObj name="Equation" r:id="rId7" imgW="2286000" imgH="254000" progId="Equation.DSMT4">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5138" y="4456370"/>
                        <a:ext cx="3225801" cy="362903"/>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192290776"/>
              </p:ext>
            </p:extLst>
          </p:nvPr>
        </p:nvGraphicFramePr>
        <p:xfrm>
          <a:off x="4275138" y="4819273"/>
          <a:ext cx="4101794" cy="367935"/>
        </p:xfrm>
        <a:graphic>
          <a:graphicData uri="http://schemas.openxmlformats.org/presentationml/2006/ole">
            <mc:AlternateContent xmlns:mc="http://schemas.openxmlformats.org/markup-compatibility/2006">
              <mc:Choice xmlns:v="urn:schemas-microsoft-com:vml" Requires="v">
                <p:oleObj spid="_x0000_s39106" name="Equation" r:id="rId9" imgW="2870200" imgH="254000" progId="Equation.DSMT4">
                  <p:embed/>
                </p:oleObj>
              </mc:Choice>
              <mc:Fallback>
                <p:oleObj name="Equation" r:id="rId9" imgW="2870200" imgH="254000"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5138" y="4819273"/>
                        <a:ext cx="4101794" cy="367935"/>
                      </a:xfrm>
                      <a:prstGeom prst="rect">
                        <a:avLst/>
                      </a:prstGeom>
                      <a:noFill/>
                    </p:spPr>
                  </p:pic>
                </p:oleObj>
              </mc:Fallback>
            </mc:AlternateContent>
          </a:graphicData>
        </a:graphic>
      </p:graphicFrame>
      <p:sp>
        <p:nvSpPr>
          <p:cNvPr id="26" name="矩形 25"/>
          <p:cNvSpPr/>
          <p:nvPr/>
        </p:nvSpPr>
        <p:spPr>
          <a:xfrm>
            <a:off x="879476" y="2151596"/>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a:t>
            </a:r>
            <a:r>
              <a:rPr lang="en-US" altLang="zh-CN" sz="1600" dirty="0" smtClean="0">
                <a:latin typeface="+mj-lt"/>
                <a:ea typeface="宋体" panose="02010600030101010101" pitchFamily="2" charset="-122"/>
              </a:rPr>
              <a:t>2</a:t>
            </a:r>
            <a:r>
              <a:rPr lang="zh-CN" altLang="en-US" sz="1600" dirty="0" smtClean="0">
                <a:latin typeface="+mj-lt"/>
                <a:ea typeface="宋体" panose="02010600030101010101" pitchFamily="2" charset="-122"/>
              </a:rPr>
              <a:t>）海水的波阻抗为</a:t>
            </a:r>
            <a:endParaRPr lang="zh-CN" altLang="en-US" sz="1600" dirty="0">
              <a:latin typeface="+mj-lt"/>
              <a:ea typeface="宋体" panose="02010600030101010101" pitchFamily="2" charset="-12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734927250"/>
              </p:ext>
            </p:extLst>
          </p:nvPr>
        </p:nvGraphicFramePr>
        <p:xfrm>
          <a:off x="4089400" y="5641975"/>
          <a:ext cx="3552825" cy="358775"/>
        </p:xfrm>
        <a:graphic>
          <a:graphicData uri="http://schemas.openxmlformats.org/presentationml/2006/ole">
            <mc:AlternateContent xmlns:mc="http://schemas.openxmlformats.org/markup-compatibility/2006">
              <mc:Choice xmlns:v="urn:schemas-microsoft-com:vml" Requires="v">
                <p:oleObj spid="_x0000_s39107" name="Equation" r:id="rId11" imgW="2539800" imgH="253800" progId="Equation.DSMT4">
                  <p:embed/>
                </p:oleObj>
              </mc:Choice>
              <mc:Fallback>
                <p:oleObj name="Equation" r:id="rId11" imgW="2539800" imgH="253800" progId="Equation.DSMT4">
                  <p:embed/>
                  <p:pic>
                    <p:nvPicPr>
                      <p:cNvPr id="0" name="Object 10"/>
                      <p:cNvPicPr>
                        <a:picLocks noChangeAspect="1" noChangeArrowheads="1"/>
                      </p:cNvPicPr>
                      <p:nvPr/>
                    </p:nvPicPr>
                    <p:blipFill>
                      <a:blip r:embed="rId12"/>
                      <a:srcRect/>
                      <a:stretch>
                        <a:fillRect/>
                      </a:stretch>
                    </p:blipFill>
                    <p:spPr bwMode="auto">
                      <a:xfrm>
                        <a:off x="4089400" y="5641975"/>
                        <a:ext cx="3552825" cy="35877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28" name="矩形 27"/>
              <p:cNvSpPr/>
              <p:nvPr/>
            </p:nvSpPr>
            <p:spPr>
              <a:xfrm>
                <a:off x="4278313" y="6203234"/>
                <a:ext cx="3405869" cy="369332"/>
              </a:xfrm>
              <a:prstGeom prst="rect">
                <a:avLst/>
              </a:prstGeom>
            </p:spPr>
            <p:txBody>
              <a:bodyPr wrap="none">
                <a:spAutoFit/>
              </a:bodyPr>
              <a:lstStyle/>
              <a:p>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𝑚</m:t>
                        </m:r>
                      </m:sub>
                    </m:sSub>
                    <m:r>
                      <a:rPr lang="zh-CN" altLang="en-US" i="0">
                        <a:latin typeface="Cambria Math" panose="02040503050406030204" pitchFamily="18" charset="0"/>
                      </a:rPr>
                      <m:t>=20.5×</m:t>
                    </m:r>
                    <m:sSup>
                      <m:sSupPr>
                        <m:ctrlPr>
                          <a:rPr lang="zh-CN" altLang="en-US" i="1">
                            <a:latin typeface="Cambria Math" panose="02040503050406030204" pitchFamily="18" charset="0"/>
                          </a:rPr>
                        </m:ctrlPr>
                      </m:sSupPr>
                      <m:e>
                        <m:r>
                          <a:rPr lang="zh-CN" altLang="en-US" i="0">
                            <a:latin typeface="Cambria Math" panose="02040503050406030204" pitchFamily="18" charset="0"/>
                          </a:rPr>
                          <m:t>10</m:t>
                        </m:r>
                      </m:e>
                      <m:sup>
                        <m:r>
                          <a:rPr lang="zh-CN" altLang="en-US" i="0">
                            <a:latin typeface="Cambria Math" panose="02040503050406030204" pitchFamily="18" charset="0"/>
                          </a:rPr>
                          <m:t>−7</m:t>
                        </m:r>
                      </m:sup>
                    </m:sSup>
                  </m:oMath>
                </a14:m>
                <a:r>
                  <a:rPr lang="en-US" altLang="zh-CN" dirty="0" smtClean="0">
                    <a:latin typeface="+mj-lt"/>
                    <a:ea typeface="宋体" panose="02010600030101010101" pitchFamily="2" charset="-122"/>
                  </a:rPr>
                  <a:t>A/m</a:t>
                </a:r>
                <a:r>
                  <a:rPr lang="zh-CN" altLang="en-US" dirty="0" smtClean="0">
                    <a:latin typeface="+mj-lt"/>
                    <a:ea typeface="宋体" panose="02010600030101010101" pitchFamily="2" charset="-122"/>
                  </a:rPr>
                  <a:t>，</a:t>
                </a:r>
                <a14:m>
                  <m:oMath xmlns:m="http://schemas.openxmlformats.org/officeDocument/2006/math">
                    <m:r>
                      <a:rPr lang="zh-CN" altLang="en-US" i="1" smtClean="0">
                        <a:latin typeface="Cambria Math" panose="02040503050406030204" pitchFamily="18" charset="0"/>
                        <a:ea typeface="宋体" panose="02010600030101010101" pitchFamily="2" charset="-122"/>
                      </a:rPr>
                      <m:t>𝜃</m:t>
                    </m:r>
                    <m:r>
                      <a:rPr lang="en-US" altLang="zh-CN" i="1">
                        <a:latin typeface="Cambria Math" panose="02040503050406030204" pitchFamily="18" charset="0"/>
                        <a:ea typeface="宋体" panose="02010600030101010101" pitchFamily="2" charset="-122"/>
                      </a:rPr>
                      <m:t>=</m:t>
                    </m:r>
                  </m:oMath>
                </a14:m>
                <a:r>
                  <a:rPr lang="en-US" altLang="zh-CN" dirty="0" smtClean="0">
                    <a:latin typeface="+mj-lt"/>
                    <a:ea typeface="宋体" panose="02010600030101010101" pitchFamily="2" charset="-122"/>
                  </a:rPr>
                  <a:t>-35</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endParaRPr lang="zh-CN" altLang="en-US" dirty="0">
                  <a:latin typeface="+mj-lt"/>
                  <a:ea typeface="宋体" panose="02010600030101010101" pitchFamily="2"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4278313" y="6203234"/>
                <a:ext cx="3405869" cy="369332"/>
              </a:xfrm>
              <a:prstGeom prst="rect">
                <a:avLst/>
              </a:prstGeom>
              <a:blipFill rotWithShape="0">
                <a:blip r:embed="rId13"/>
                <a:stretch>
                  <a:fillRect t="-13333" b="-28333"/>
                </a:stretch>
              </a:blipFill>
            </p:spPr>
            <p:txBody>
              <a:bodyPr/>
              <a:lstStyle/>
              <a:p>
                <a:r>
                  <a:rPr lang="zh-CN" altLang="en-US">
                    <a:noFill/>
                  </a:rPr>
                  <a:t> </a:t>
                </a:r>
              </a:p>
            </p:txBody>
          </p:sp>
        </mc:Fallback>
      </mc:AlternateContent>
      <p:sp>
        <p:nvSpPr>
          <p:cNvPr id="30" name="矩形 29"/>
          <p:cNvSpPr/>
          <p:nvPr/>
        </p:nvSpPr>
        <p:spPr>
          <a:xfrm>
            <a:off x="3517900" y="5956300"/>
            <a:ext cx="4305300" cy="338554"/>
          </a:xfrm>
          <a:prstGeom prst="rect">
            <a:avLst/>
          </a:prstGeom>
        </p:spPr>
        <p:txBody>
          <a:bodyPr wrap="square">
            <a:spAutoFit/>
          </a:bodyPr>
          <a:lstStyle/>
          <a:p>
            <a:r>
              <a:rPr lang="zh-CN" altLang="en-US" sz="1600" dirty="0" smtClean="0">
                <a:latin typeface="+mj-lt"/>
                <a:ea typeface="宋体" panose="02010600030101010101" pitchFamily="2" charset="-122"/>
              </a:rPr>
              <a:t>因此</a:t>
            </a:r>
            <a:endParaRPr lang="zh-CN" altLang="en-US" sz="1600" dirty="0">
              <a:latin typeface="+mj-lt"/>
              <a:ea typeface="宋体" panose="02010600030101010101" pitchFamily="2" charset="-122"/>
            </a:endParaRPr>
          </a:p>
        </p:txBody>
      </p:sp>
    </p:spTree>
    <p:extLst>
      <p:ext uri="{BB962C8B-B14F-4D97-AF65-F5344CB8AC3E}">
        <p14:creationId xmlns:p14="http://schemas.microsoft.com/office/powerpoint/2010/main" val="1250224145"/>
      </p:ext>
    </p:extLst>
  </p:cSld>
  <p:clrMapOvr>
    <a:masterClrMapping/>
  </p:clrMapOvr>
  <mc:AlternateContent xmlns:mc="http://schemas.openxmlformats.org/markup-compatibility/2006" xmlns:p14="http://schemas.microsoft.com/office/powerpoint/2010/main">
    <mc:Choice Requires="p14">
      <p:transition spd="slow" p14:dur="2000" advTm="552"/>
    </mc:Choice>
    <mc:Fallback xmlns="">
      <p:transition spd="slow" advTm="552"/>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cs typeface="+mn-cs"/>
              </a:rPr>
              <a:t>二、导电媒质中的均匀平面电磁波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b="1"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b="1" dirty="0" smtClean="0">
              <a:latin typeface="宋体" panose="02010600030101010101" pitchFamily="2" charset="-122"/>
              <a:ea typeface="宋体" panose="02010600030101010101" pitchFamily="2" charset="-122"/>
              <a:cs typeface="Times New Roman" panose="02020603050405020304" pitchFamily="18" charset="0"/>
            </a:endParaRPr>
          </a:p>
        </p:txBody>
      </p:sp>
      <p:pic>
        <p:nvPicPr>
          <p:cNvPr id="20" name="图片 19"/>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713" y="3183562"/>
            <a:ext cx="3086100" cy="2545617"/>
          </a:xfrm>
          <a:prstGeom prst="rect">
            <a:avLst/>
          </a:prstGeom>
          <a:noFill/>
        </p:spPr>
      </p:pic>
      <p:sp>
        <p:nvSpPr>
          <p:cNvPr id="26" name="矩形 25"/>
          <p:cNvSpPr/>
          <p:nvPr/>
        </p:nvSpPr>
        <p:spPr>
          <a:xfrm>
            <a:off x="879476" y="2151596"/>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a:t>
            </a:r>
            <a:r>
              <a:rPr lang="en-US" altLang="zh-CN" sz="1600" dirty="0" smtClean="0">
                <a:latin typeface="+mj-lt"/>
                <a:ea typeface="宋体" panose="02010600030101010101" pitchFamily="2" charset="-122"/>
              </a:rPr>
              <a:t>2</a:t>
            </a:r>
            <a:r>
              <a:rPr lang="zh-CN" altLang="en-US" sz="1600" dirty="0">
                <a:latin typeface="+mj-lt"/>
                <a:ea typeface="宋体" panose="02010600030101010101" pitchFamily="2" charset="-122"/>
              </a:rPr>
              <a:t>）因此海水中任一点的表达式为</a:t>
            </a:r>
          </a:p>
        </p:txBody>
      </p:sp>
      <p:graphicFrame>
        <p:nvGraphicFramePr>
          <p:cNvPr id="6" name="对象 5"/>
          <p:cNvGraphicFramePr>
            <a:graphicFrameLocks noChangeAspect="1"/>
          </p:cNvGraphicFramePr>
          <p:nvPr>
            <p:extLst>
              <p:ext uri="{D42A27DB-BD31-4B8C-83A1-F6EECF244321}">
                <p14:modId xmlns:p14="http://schemas.microsoft.com/office/powerpoint/2010/main" val="2633193192"/>
              </p:ext>
            </p:extLst>
          </p:nvPr>
        </p:nvGraphicFramePr>
        <p:xfrm>
          <a:off x="2365375" y="2577619"/>
          <a:ext cx="5381625" cy="409575"/>
        </p:xfrm>
        <a:graphic>
          <a:graphicData uri="http://schemas.openxmlformats.org/presentationml/2006/ole">
            <mc:AlternateContent xmlns:mc="http://schemas.openxmlformats.org/markup-compatibility/2006">
              <mc:Choice xmlns:v="urn:schemas-microsoft-com:vml" Requires="v">
                <p:oleObj spid="_x0000_s42209" name="Equation" r:id="rId5" imgW="3632040" imgH="279360" progId="Equation.DSMT4">
                  <p:embed/>
                </p:oleObj>
              </mc:Choice>
              <mc:Fallback>
                <p:oleObj name="Equation" r:id="rId5" imgW="3632040" imgH="279360" progId="Equation.DSMT4">
                  <p:embed/>
                  <p:pic>
                    <p:nvPicPr>
                      <p:cNvPr id="0" name="Object 1"/>
                      <p:cNvPicPr>
                        <a:picLocks noChangeAspect="1" noChangeArrowheads="1"/>
                      </p:cNvPicPr>
                      <p:nvPr/>
                    </p:nvPicPr>
                    <p:blipFill>
                      <a:blip r:embed="rId6"/>
                      <a:srcRect/>
                      <a:stretch>
                        <a:fillRect/>
                      </a:stretch>
                    </p:blipFill>
                    <p:spPr bwMode="auto">
                      <a:xfrm>
                        <a:off x="2365375" y="2577619"/>
                        <a:ext cx="5381625" cy="409575"/>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197205601"/>
              </p:ext>
            </p:extLst>
          </p:nvPr>
        </p:nvGraphicFramePr>
        <p:xfrm>
          <a:off x="2329989" y="3074662"/>
          <a:ext cx="6203779" cy="722638"/>
        </p:xfrm>
        <a:graphic>
          <a:graphicData uri="http://schemas.openxmlformats.org/presentationml/2006/ole">
            <mc:AlternateContent xmlns:mc="http://schemas.openxmlformats.org/markup-compatibility/2006">
              <mc:Choice xmlns:v="urn:schemas-microsoft-com:vml" Requires="v">
                <p:oleObj spid="_x0000_s42210" name="Equation" r:id="rId7" imgW="4330440" imgH="507960" progId="Equation.DSMT4">
                  <p:embed/>
                </p:oleObj>
              </mc:Choice>
              <mc:Fallback>
                <p:oleObj name="Equation" r:id="rId7" imgW="4330440" imgH="507960" progId="Equation.DSMT4">
                  <p:embed/>
                  <p:pic>
                    <p:nvPicPr>
                      <p:cNvPr id="0" name="Object 3"/>
                      <p:cNvPicPr>
                        <a:picLocks noChangeAspect="1" noChangeArrowheads="1"/>
                      </p:cNvPicPr>
                      <p:nvPr/>
                    </p:nvPicPr>
                    <p:blipFill>
                      <a:blip r:embed="rId8"/>
                      <a:srcRect/>
                      <a:stretch>
                        <a:fillRect/>
                      </a:stretch>
                    </p:blipFill>
                    <p:spPr bwMode="auto">
                      <a:xfrm>
                        <a:off x="2329989" y="3074662"/>
                        <a:ext cx="6203779" cy="722638"/>
                      </a:xfrm>
                      <a:prstGeom prst="rect">
                        <a:avLst/>
                      </a:prstGeom>
                      <a:noFill/>
                    </p:spPr>
                  </p:pic>
                </p:oleObj>
              </mc:Fallback>
            </mc:AlternateContent>
          </a:graphicData>
        </a:graphic>
      </p:graphicFrame>
      <p:sp>
        <p:nvSpPr>
          <p:cNvPr id="23" name="矩形 22"/>
          <p:cNvSpPr/>
          <p:nvPr/>
        </p:nvSpPr>
        <p:spPr>
          <a:xfrm>
            <a:off x="3503613" y="4010099"/>
            <a:ext cx="4598987" cy="338554"/>
          </a:xfrm>
          <a:prstGeom prst="rect">
            <a:avLst/>
          </a:prstGeom>
        </p:spPr>
        <p:txBody>
          <a:bodyPr wrap="square">
            <a:spAutoFit/>
          </a:bodyPr>
          <a:lstStyle/>
          <a:p>
            <a:r>
              <a:rPr lang="zh-CN" altLang="en-US" sz="1600" dirty="0">
                <a:latin typeface="+mj-lt"/>
                <a:ea typeface="宋体" panose="02010600030101010101" pitchFamily="2" charset="-122"/>
              </a:rPr>
              <a:t>因此在</a:t>
            </a:r>
            <a:r>
              <a:rPr lang="en-US" altLang="zh-CN" sz="1600" i="1" dirty="0">
                <a:latin typeface="+mj-lt"/>
                <a:ea typeface="宋体" panose="02010600030101010101" pitchFamily="2" charset="-122"/>
              </a:rPr>
              <a:t>x</a:t>
            </a:r>
            <a:r>
              <a:rPr lang="en-US" altLang="zh-CN" sz="1600" dirty="0">
                <a:latin typeface="+mj-lt"/>
                <a:ea typeface="宋体" panose="02010600030101010101" pitchFamily="2" charset="-122"/>
              </a:rPr>
              <a:t>=1m</a:t>
            </a:r>
            <a:r>
              <a:rPr lang="zh-CN" altLang="en-US" sz="1600" dirty="0">
                <a:latin typeface="+mj-lt"/>
                <a:ea typeface="宋体" panose="02010600030101010101" pitchFamily="2" charset="-122"/>
              </a:rPr>
              <a:t>处磁场和电场的表达式分别为</a:t>
            </a:r>
          </a:p>
        </p:txBody>
      </p:sp>
      <p:graphicFrame>
        <p:nvGraphicFramePr>
          <p:cNvPr id="14" name="对象 13"/>
          <p:cNvGraphicFramePr>
            <a:graphicFrameLocks noChangeAspect="1"/>
          </p:cNvGraphicFramePr>
          <p:nvPr>
            <p:extLst>
              <p:ext uri="{D42A27DB-BD31-4B8C-83A1-F6EECF244321}">
                <p14:modId xmlns:p14="http://schemas.microsoft.com/office/powerpoint/2010/main" val="2649789561"/>
              </p:ext>
            </p:extLst>
          </p:nvPr>
        </p:nvGraphicFramePr>
        <p:xfrm>
          <a:off x="3819452" y="4624606"/>
          <a:ext cx="4397448" cy="693645"/>
        </p:xfrm>
        <a:graphic>
          <a:graphicData uri="http://schemas.openxmlformats.org/presentationml/2006/ole">
            <mc:AlternateContent xmlns:mc="http://schemas.openxmlformats.org/markup-compatibility/2006">
              <mc:Choice xmlns:v="urn:schemas-microsoft-com:vml" Requires="v">
                <p:oleObj spid="_x0000_s42211" name="Equation" r:id="rId9" imgW="3200400" imgH="507960" progId="Equation.DSMT4">
                  <p:embed/>
                </p:oleObj>
              </mc:Choice>
              <mc:Fallback>
                <p:oleObj name="Equation" r:id="rId9" imgW="3200400" imgH="507960" progId="Equation.DSMT4">
                  <p:embed/>
                  <p:pic>
                    <p:nvPicPr>
                      <p:cNvPr id="0" name="Object 5"/>
                      <p:cNvPicPr>
                        <a:picLocks noChangeAspect="1" noChangeArrowheads="1"/>
                      </p:cNvPicPr>
                      <p:nvPr/>
                    </p:nvPicPr>
                    <p:blipFill>
                      <a:blip r:embed="rId10"/>
                      <a:srcRect/>
                      <a:stretch>
                        <a:fillRect/>
                      </a:stretch>
                    </p:blipFill>
                    <p:spPr bwMode="auto">
                      <a:xfrm>
                        <a:off x="3819452" y="4624606"/>
                        <a:ext cx="4397448" cy="693645"/>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442830740"/>
              </p:ext>
            </p:extLst>
          </p:nvPr>
        </p:nvGraphicFramePr>
        <p:xfrm>
          <a:off x="3819452" y="5385626"/>
          <a:ext cx="4875213" cy="717740"/>
        </p:xfrm>
        <a:graphic>
          <a:graphicData uri="http://schemas.openxmlformats.org/presentationml/2006/ole">
            <mc:AlternateContent xmlns:mc="http://schemas.openxmlformats.org/markup-compatibility/2006">
              <mc:Choice xmlns:v="urn:schemas-microsoft-com:vml" Requires="v">
                <p:oleObj spid="_x0000_s42212" name="Equation" r:id="rId11" imgW="3429000" imgH="507960" progId="Equation.DSMT4">
                  <p:embed/>
                </p:oleObj>
              </mc:Choice>
              <mc:Fallback>
                <p:oleObj name="Equation" r:id="rId11" imgW="3429000" imgH="507960" progId="Equation.DSMT4">
                  <p:embed/>
                  <p:pic>
                    <p:nvPicPr>
                      <p:cNvPr id="0" name="Object 7"/>
                      <p:cNvPicPr>
                        <a:picLocks noChangeAspect="1" noChangeArrowheads="1"/>
                      </p:cNvPicPr>
                      <p:nvPr/>
                    </p:nvPicPr>
                    <p:blipFill>
                      <a:blip r:embed="rId12"/>
                      <a:srcRect/>
                      <a:stretch>
                        <a:fillRect/>
                      </a:stretch>
                    </p:blipFill>
                    <p:spPr bwMode="auto">
                      <a:xfrm>
                        <a:off x="3819452" y="5385626"/>
                        <a:ext cx="4875213" cy="717740"/>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43C9B2C0-4C51-40BC-BA26-D89CC73F434F}"/>
              </a:ext>
            </a:extLst>
          </p:cNvPr>
          <p:cNvSpPr txBox="1"/>
          <p:nvPr/>
        </p:nvSpPr>
        <p:spPr>
          <a:xfrm>
            <a:off x="1165225" y="5744496"/>
            <a:ext cx="1410086"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例</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6</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示意图</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96051585"/>
      </p:ext>
    </p:extLst>
  </p:cSld>
  <p:clrMapOvr>
    <a:masterClrMapping/>
  </p:clrMapOvr>
  <mc:AlternateContent xmlns:mc="http://schemas.openxmlformats.org/markup-compatibility/2006" xmlns:p14="http://schemas.microsoft.com/office/powerpoint/2010/main">
    <mc:Choice Requires="p14">
      <p:transition spd="slow" p14:dur="2000" advTm="309"/>
    </mc:Choice>
    <mc:Fallback xmlns="">
      <p:transition spd="slow" advTm="309"/>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cs typeface="+mn-cs"/>
              </a:rPr>
              <a:t>二、导电媒质中的均匀平面电磁波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b="1"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b="1" dirty="0" smtClean="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3C9B2C0-4C51-40BC-BA26-D89CC73F434F}"/>
                  </a:ext>
                </a:extLst>
              </p:cNvPr>
              <p:cNvSpPr txBox="1"/>
              <p:nvPr/>
            </p:nvSpPr>
            <p:spPr>
              <a:xfrm>
                <a:off x="368558" y="5158850"/>
                <a:ext cx="8559374" cy="1343958"/>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    以上</a:t>
                </a:r>
                <a:r>
                  <a:rPr lang="zh-CN" altLang="en-US" sz="1600" dirty="0">
                    <a:latin typeface="宋体" panose="02010600030101010101" pitchFamily="2" charset="-122"/>
                    <a:ea typeface="宋体" panose="02010600030101010101" pitchFamily="2" charset="-122"/>
                    <a:cs typeface="Times New Roman" panose="02020603050405020304" pitchFamily="18" charset="0"/>
                  </a:rPr>
                  <a:t>求解过程说明，对于计算导电媒质中均匀平面波的问题，首先应判断媒质是否为良导体。一般</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box>
                      <m:boxPr>
                        <m:ctrlP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ctrlPr>
                      </m:boxPr>
                      <m:e>
                        <m:argPr>
                          <m:argSz m:val="-1"/>
                        </m:argPr>
                        <m:f>
                          <m:f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fPr>
                          <m:num>
                            <m: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t>𝛾</m:t>
                            </m:r>
                          </m:num>
                          <m:den>
                            <m: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t>𝜔𝜀</m:t>
                            </m:r>
                          </m:den>
                        </m:f>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0</m:t>
                        </m:r>
                        <m:r>
                          <a:rPr lang="en-US" altLang="zh-CN" sz="1600" i="1">
                            <a:latin typeface="Cambria Math" panose="02040503050406030204" pitchFamily="18" charset="0"/>
                            <a:ea typeface="Cambria Math" panose="02040503050406030204" pitchFamily="18" charset="0"/>
                            <a:cs typeface="Times New Roman" panose="02020603050405020304" pitchFamily="18" charset="0"/>
                          </a:rPr>
                          <m:t>0</m:t>
                        </m:r>
                      </m:e>
                    </m:box>
                  </m:oMath>
                </a14:m>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时</a:t>
                </a:r>
                <a:r>
                  <a:rPr lang="zh-CN" altLang="en-US" sz="1600" dirty="0">
                    <a:latin typeface="宋体" panose="02010600030101010101" pitchFamily="2" charset="-122"/>
                    <a:ea typeface="宋体" panose="02010600030101010101" pitchFamily="2" charset="-122"/>
                    <a:cs typeface="Times New Roman" panose="02020603050405020304" pitchFamily="18" charset="0"/>
                  </a:rPr>
                  <a:t>，可以认为是良导体，可以使用良导体的计算公式计算各个参数。可以</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使用</a:t>
                </a:r>
                <a14:m>
                  <m:oMath xmlns:m="http://schemas.openxmlformats.org/officeDocument/2006/math">
                    <m:nary>
                      <m:naryPr>
                        <m:chr m:val="∮"/>
                        <m:limLoc m:val="undOvr"/>
                        <m:subHide m:val="on"/>
                        <m:supHide m:val="on"/>
                        <m:ctrlPr>
                          <a:rPr lang="zh-CN" altLang="en-US" sz="1600" i="1" smtClean="0">
                            <a:latin typeface="Cambria Math" panose="02040503050406030204" pitchFamily="18" charset="0"/>
                            <a:ea typeface="宋体" panose="02010600030101010101" pitchFamily="2" charset="-122"/>
                            <a:cs typeface="Times New Roman" panose="02020603050405020304" pitchFamily="18" charset="0"/>
                          </a:rPr>
                        </m:ctrlPr>
                      </m:naryPr>
                      <m:sub/>
                      <m:sup/>
                      <m:e>
                        <m:sSub>
                          <m:sSub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𝑺</m:t>
                                </m:r>
                              </m:e>
                            </m:acc>
                          </m:e>
                          <m:sub>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𝑎𝑣</m:t>
                            </m:r>
                          </m:sub>
                        </m:sSub>
                        <m:r>
                          <a:rPr lang="en-US" altLang="zh-CN"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𝑑</m:t>
                        </m:r>
                        <m:acc>
                          <m:accPr>
                            <m:chr m:val="⃑"/>
                            <m:ctrlP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b="0" i="1" smtClean="0">
                                <a:latin typeface="Cambria Math" panose="02040503050406030204" pitchFamily="18" charset="0"/>
                                <a:ea typeface="Cambria Math" panose="02040503050406030204" pitchFamily="18" charset="0"/>
                                <a:cs typeface="Times New Roman" panose="02020603050405020304" pitchFamily="18" charset="0"/>
                              </a:rPr>
                              <m:t>𝑆</m:t>
                            </m:r>
                          </m:e>
                        </m:acc>
                      </m:e>
                    </m:nary>
                  </m:oMath>
                </a14:m>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计算</a:t>
                </a:r>
                <a:r>
                  <a:rPr lang="zh-CN" altLang="en-US" sz="1600" dirty="0">
                    <a:latin typeface="宋体" panose="02010600030101010101" pitchFamily="2" charset="-122"/>
                    <a:ea typeface="宋体" panose="02010600030101010101" pitchFamily="2" charset="-122"/>
                    <a:cs typeface="Times New Roman" panose="02020603050405020304" pitchFamily="18" charset="0"/>
                  </a:rPr>
                  <a:t>电磁波在导电媒质中的功率损耗。</a:t>
                </a:r>
              </a:p>
            </p:txBody>
          </p:sp>
        </mc:Choice>
        <mc:Fallback xmlns="">
          <p:sp>
            <p:nvSpPr>
              <p:cNvPr id="21" name="文本框 20">
                <a:extLst>
                  <a:ext uri="{FF2B5EF4-FFF2-40B4-BE49-F238E27FC236}">
                    <a16:creationId xmlns="" xmlns:a16="http://schemas.microsoft.com/office/drawing/2014/main" xmlns:a14="http://schemas.microsoft.com/office/drawing/2010/main" id="{43C9B2C0-4C51-40BC-BA26-D89CC73F434F}"/>
                  </a:ext>
                </a:extLst>
              </p:cNvPr>
              <p:cNvSpPr txBox="1">
                <a:spLocks noRot="1" noChangeAspect="1" noMove="1" noResize="1" noEditPoints="1" noAdjustHandles="1" noChangeArrowheads="1" noChangeShapeType="1" noTextEdit="1"/>
              </p:cNvSpPr>
              <p:nvPr/>
            </p:nvSpPr>
            <p:spPr>
              <a:xfrm>
                <a:off x="368558" y="5158850"/>
                <a:ext cx="8559374" cy="1343958"/>
              </a:xfrm>
              <a:prstGeom prst="rect">
                <a:avLst/>
              </a:prstGeom>
              <a:blipFill rotWithShape="0">
                <a:blip r:embed="rId4"/>
                <a:stretch>
                  <a:fillRect l="-1708" b="-47511"/>
                </a:stretch>
              </a:blipFill>
            </p:spPr>
            <p:txBody>
              <a:bodyPr/>
              <a:lstStyle/>
              <a:p>
                <a:r>
                  <a:rPr lang="zh-CN" altLang="en-US">
                    <a:noFill/>
                  </a:rPr>
                  <a:t> </a:t>
                </a:r>
              </a:p>
            </p:txBody>
          </p:sp>
        </mc:Fallback>
      </mc:AlternateContent>
      <p:sp>
        <p:nvSpPr>
          <p:cNvPr id="26" name="矩形 25"/>
          <p:cNvSpPr/>
          <p:nvPr/>
        </p:nvSpPr>
        <p:spPr>
          <a:xfrm>
            <a:off x="879476" y="2151596"/>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a:t>
            </a:r>
            <a:r>
              <a:rPr lang="en-US" altLang="zh-CN" sz="1600" dirty="0">
                <a:latin typeface="+mj-lt"/>
                <a:ea typeface="宋体" panose="02010600030101010101" pitchFamily="2" charset="-122"/>
              </a:rPr>
              <a:t>3</a:t>
            </a:r>
            <a:r>
              <a:rPr lang="zh-CN" altLang="en-US" sz="1600" dirty="0">
                <a:latin typeface="+mj-lt"/>
                <a:ea typeface="宋体" panose="02010600030101010101" pitchFamily="2" charset="-122"/>
              </a:rPr>
              <a:t>）在良导体媒质中，坡印廷矢量的平均值为</a:t>
            </a:r>
          </a:p>
        </p:txBody>
      </p:sp>
      <p:sp>
        <p:nvSpPr>
          <p:cNvPr id="23" name="矩形 22"/>
          <p:cNvSpPr/>
          <p:nvPr/>
        </p:nvSpPr>
        <p:spPr>
          <a:xfrm>
            <a:off x="1046682" y="3203577"/>
            <a:ext cx="7043217" cy="784254"/>
          </a:xfrm>
          <a:prstGeom prst="rect">
            <a:avLst/>
          </a:prstGeom>
        </p:spPr>
        <p:txBody>
          <a:bodyPr wrap="square">
            <a:spAutoFit/>
          </a:bodyPr>
          <a:lstStyle/>
          <a:p>
            <a:pPr>
              <a:lnSpc>
                <a:spcPct val="150000"/>
              </a:lnSpc>
            </a:pPr>
            <a:r>
              <a:rPr lang="zh-CN" altLang="en-US" sz="1600" dirty="0" smtClean="0">
                <a:latin typeface="+mj-lt"/>
                <a:ea typeface="宋体" panose="02010600030101010101" pitchFamily="2" charset="-122"/>
              </a:rPr>
              <a:t>      因此</a:t>
            </a:r>
            <a:r>
              <a:rPr lang="zh-CN" altLang="en-US" sz="1600" dirty="0">
                <a:latin typeface="+mj-lt"/>
                <a:ea typeface="宋体" panose="02010600030101010101" pitchFamily="2" charset="-122"/>
              </a:rPr>
              <a:t>在海水深度相同时，坡印廷矢量的平均值相同。所以从海水表面到</a:t>
            </a:r>
            <a:r>
              <a:rPr lang="en-US" altLang="zh-CN" sz="1600" dirty="0">
                <a:latin typeface="+mj-lt"/>
                <a:ea typeface="宋体" panose="02010600030101010101" pitchFamily="2" charset="-122"/>
              </a:rPr>
              <a:t>1m</a:t>
            </a:r>
            <a:r>
              <a:rPr lang="zh-CN" altLang="en-US" sz="1600" dirty="0">
                <a:latin typeface="+mj-lt"/>
                <a:ea typeface="宋体" panose="02010600030101010101" pitchFamily="2" charset="-122"/>
              </a:rPr>
              <a:t>深处，每</a:t>
            </a:r>
            <a:r>
              <a:rPr lang="en-US" altLang="zh-CN" sz="1600" dirty="0">
                <a:latin typeface="+mj-lt"/>
                <a:ea typeface="宋体" panose="02010600030101010101" pitchFamily="2" charset="-122"/>
              </a:rPr>
              <a:t>m</a:t>
            </a:r>
            <a:r>
              <a:rPr lang="en-US" altLang="zh-CN" sz="1600" baseline="30000" dirty="0">
                <a:latin typeface="+mj-lt"/>
                <a:ea typeface="宋体" panose="02010600030101010101" pitchFamily="2" charset="-122"/>
              </a:rPr>
              <a:t>3</a:t>
            </a:r>
            <a:r>
              <a:rPr lang="zh-CN" altLang="en-US" sz="1600" dirty="0">
                <a:latin typeface="+mj-lt"/>
                <a:ea typeface="宋体" panose="02010600030101010101" pitchFamily="2" charset="-122"/>
              </a:rPr>
              <a:t>海水中中损耗的平均功率为</a:t>
            </a:r>
          </a:p>
        </p:txBody>
      </p:sp>
      <p:graphicFrame>
        <p:nvGraphicFramePr>
          <p:cNvPr id="4" name="对象 3"/>
          <p:cNvGraphicFramePr>
            <a:graphicFrameLocks noChangeAspect="1"/>
          </p:cNvGraphicFramePr>
          <p:nvPr>
            <p:extLst>
              <p:ext uri="{D42A27DB-BD31-4B8C-83A1-F6EECF244321}">
                <p14:modId xmlns:p14="http://schemas.microsoft.com/office/powerpoint/2010/main" val="1864275961"/>
              </p:ext>
            </p:extLst>
          </p:nvPr>
        </p:nvGraphicFramePr>
        <p:xfrm>
          <a:off x="2736056" y="2510097"/>
          <a:ext cx="3824379" cy="746592"/>
        </p:xfrm>
        <a:graphic>
          <a:graphicData uri="http://schemas.openxmlformats.org/presentationml/2006/ole">
            <mc:AlternateContent xmlns:mc="http://schemas.openxmlformats.org/markup-compatibility/2006">
              <mc:Choice xmlns:v="urn:schemas-microsoft-com:vml" Requires="v">
                <p:oleObj spid="_x0000_s43109" name="Equation" r:id="rId5" imgW="2387600" imgH="469900" progId="Equation.DSMT4">
                  <p:embed/>
                </p:oleObj>
              </mc:Choice>
              <mc:Fallback>
                <p:oleObj name="Equation" r:id="rId5" imgW="2387600" imgH="4699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056" y="2510097"/>
                        <a:ext cx="3824379" cy="746592"/>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669177422"/>
              </p:ext>
            </p:extLst>
          </p:nvPr>
        </p:nvGraphicFramePr>
        <p:xfrm>
          <a:off x="1393825" y="4108450"/>
          <a:ext cx="6083300" cy="638175"/>
        </p:xfrm>
        <a:graphic>
          <a:graphicData uri="http://schemas.openxmlformats.org/presentationml/2006/ole">
            <mc:AlternateContent xmlns:mc="http://schemas.openxmlformats.org/markup-compatibility/2006">
              <mc:Choice xmlns:v="urn:schemas-microsoft-com:vml" Requires="v">
                <p:oleObj spid="_x0000_s43110" name="Equation" r:id="rId7" imgW="4483080" imgH="469800" progId="Equation.DSMT4">
                  <p:embed/>
                </p:oleObj>
              </mc:Choice>
              <mc:Fallback>
                <p:oleObj name="Equation" r:id="rId7" imgW="4483080" imgH="469800" progId="Equation.DSMT4">
                  <p:embed/>
                  <p:pic>
                    <p:nvPicPr>
                      <p:cNvPr id="0" name="Object 3"/>
                      <p:cNvPicPr>
                        <a:picLocks noChangeAspect="1" noChangeArrowheads="1"/>
                      </p:cNvPicPr>
                      <p:nvPr/>
                    </p:nvPicPr>
                    <p:blipFill>
                      <a:blip r:embed="rId8"/>
                      <a:srcRect/>
                      <a:stretch>
                        <a:fillRect/>
                      </a:stretch>
                    </p:blipFill>
                    <p:spPr bwMode="auto">
                      <a:xfrm>
                        <a:off x="1393825" y="4108450"/>
                        <a:ext cx="6083300" cy="638175"/>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43C9B2C0-4C51-40BC-BA26-D89CC73F434F}"/>
              </a:ext>
            </a:extLst>
          </p:cNvPr>
          <p:cNvSpPr txBox="1"/>
          <p:nvPr/>
        </p:nvSpPr>
        <p:spPr>
          <a:xfrm>
            <a:off x="368558" y="4746590"/>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3.</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结论</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6639029"/>
      </p:ext>
    </p:extLst>
  </p:cSld>
  <p:clrMapOvr>
    <a:masterClrMapping/>
  </p:clrMapOvr>
  <mc:AlternateContent xmlns:mc="http://schemas.openxmlformats.org/markup-compatibility/2006" xmlns:p14="http://schemas.microsoft.com/office/powerpoint/2010/main">
    <mc:Choice Requires="p14">
      <p:transition spd="slow" p14:dur="2000" advTm="242"/>
    </mc:Choice>
    <mc:Fallback xmlns="">
      <p:transition spd="slow" advTm="242"/>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cs typeface="+mn-cs"/>
              </a:rPr>
              <a:t>二、导电媒质中的均匀平面电磁波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3" name="Rectangle 2"/>
          <p:cNvSpPr>
            <a:spLocks noChangeArrowheads="1"/>
          </p:cNvSpPr>
          <p:nvPr/>
        </p:nvSpPr>
        <p:spPr bwMode="auto">
          <a:xfrm>
            <a:off x="679904" y="1367250"/>
            <a:ext cx="763905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600" dirty="0">
                <a:latin typeface="+mj-lt"/>
                <a:ea typeface="宋体" panose="02010600030101010101" pitchFamily="2" charset="-122"/>
                <a:cs typeface="Calibri" panose="020F0502020204030204" pitchFamily="34" charset="0"/>
              </a:rPr>
              <a:t>4</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讨论</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a:p>
            <a:pPr>
              <a:lnSpc>
                <a:spcPct val="150000"/>
              </a:lnSpc>
            </a:pPr>
            <a:r>
              <a:rPr lang="zh-CN" altLang="en-US" sz="1600" dirty="0" smtClean="0">
                <a:latin typeface="+mj-lt"/>
                <a:ea typeface="宋体" panose="02010600030101010101" pitchFamily="2" charset="-122"/>
                <a:cs typeface="Calibri" panose="020F0502020204030204" pitchFamily="34" charset="0"/>
              </a:rPr>
              <a:t>   由</a:t>
            </a:r>
            <a:r>
              <a:rPr lang="zh-CN" altLang="en-US" sz="1600" dirty="0">
                <a:latin typeface="+mj-lt"/>
                <a:ea typeface="宋体" panose="02010600030101010101" pitchFamily="2" charset="-122"/>
                <a:cs typeface="Calibri" panose="020F0502020204030204" pitchFamily="34" charset="0"/>
              </a:rPr>
              <a:t>以上的计算可知</a:t>
            </a:r>
            <a:r>
              <a:rPr lang="en-US" altLang="zh-CN" sz="1600" dirty="0">
                <a:latin typeface="+mj-lt"/>
                <a:ea typeface="宋体" panose="02010600030101010101" pitchFamily="2" charset="-122"/>
                <a:cs typeface="Calibri" panose="020F0502020204030204" pitchFamily="34" charset="0"/>
              </a:rPr>
              <a:t>0.5MHz</a:t>
            </a:r>
            <a:r>
              <a:rPr lang="zh-CN" altLang="en-US" sz="1600" dirty="0">
                <a:latin typeface="+mj-lt"/>
                <a:ea typeface="宋体" panose="02010600030101010101" pitchFamily="2" charset="-122"/>
                <a:cs typeface="Calibri" panose="020F0502020204030204" pitchFamily="34" charset="0"/>
              </a:rPr>
              <a:t>的平面电磁波在海水中的衰减很快，在波离开波源很短的距离，波的强度衰减得十分显著。因此海水中得无线通信必须使用低频无线电波。即便如此，当距离比较大时，低频的无线通信仍然不可行，比如潜艇之间的通信。此时必须将潜艇的收发天线移到海水表面附近，利用海水表面传播的表面波作为传输</a:t>
            </a:r>
            <a:r>
              <a:rPr lang="zh-CN" altLang="en-US" sz="1600" dirty="0" smtClean="0">
                <a:latin typeface="+mj-lt"/>
                <a:ea typeface="宋体" panose="02010600030101010101" pitchFamily="2" charset="-122"/>
                <a:cs typeface="Calibri" panose="020F0502020204030204" pitchFamily="34" charset="0"/>
              </a:rPr>
              <a:t>媒介进行通信。</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p:txBody>
      </p:sp>
      <p:sp>
        <p:nvSpPr>
          <p:cNvPr id="5" name="文本框 4">
            <a:extLst>
              <a:ext uri="{FF2B5EF4-FFF2-40B4-BE49-F238E27FC236}">
                <a16:creationId xmlns:a16="http://schemas.microsoft.com/office/drawing/2014/main" id="{2154FFB2-EC9F-4DB9-A2E5-7CFCF915CE45}"/>
              </a:ext>
            </a:extLst>
          </p:cNvPr>
          <p:cNvSpPr txBox="1"/>
          <p:nvPr/>
        </p:nvSpPr>
        <p:spPr>
          <a:xfrm>
            <a:off x="942640" y="3979357"/>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（三）小结</a:t>
            </a:r>
            <a:endParaRPr lang="zh-CN" altLang="en-US" sz="2000" dirty="0">
              <a:solidFill>
                <a:srgbClr val="0070C0"/>
              </a:solidFill>
              <a:latin typeface="Arial" panose="020B0604020202020204" pitchFamily="34" charset="0"/>
              <a:ea typeface="微软雅黑" panose="020B0503020204020204" charset="-122"/>
              <a:cs typeface="+mj-cs"/>
            </a:endParaRPr>
          </a:p>
        </p:txBody>
      </p:sp>
      <p:sp>
        <p:nvSpPr>
          <p:cNvPr id="6" name="Rectangle 2"/>
          <p:cNvSpPr>
            <a:spLocks noChangeArrowheads="1"/>
          </p:cNvSpPr>
          <p:nvPr/>
        </p:nvSpPr>
        <p:spPr bwMode="auto">
          <a:xfrm>
            <a:off x="1638100" y="4179412"/>
            <a:ext cx="7639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en-US" sz="1600" dirty="0" smtClean="0">
                <a:latin typeface="+mj-lt"/>
                <a:ea typeface="宋体" panose="02010600030101010101" pitchFamily="2" charset="-122"/>
                <a:cs typeface="Calibri" panose="020F0502020204030204" pitchFamily="34" charset="0"/>
              </a:rPr>
              <a:t>几种媒质中均匀平面电磁波的特性及参数比较</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p:txBody>
      </p:sp>
    </p:spTree>
    <p:extLst>
      <p:ext uri="{BB962C8B-B14F-4D97-AF65-F5344CB8AC3E}">
        <p14:creationId xmlns:p14="http://schemas.microsoft.com/office/powerpoint/2010/main" val="2500004153"/>
      </p:ext>
    </p:extLst>
  </p:cSld>
  <p:clrMapOvr>
    <a:masterClrMapping/>
  </p:clrMapOvr>
  <mc:AlternateContent xmlns:mc="http://schemas.openxmlformats.org/markup-compatibility/2006" xmlns:p14="http://schemas.microsoft.com/office/powerpoint/2010/main">
    <mc:Choice Requires="p14">
      <p:transition spd="slow" p14:dur="2000" advTm="146"/>
    </mc:Choice>
    <mc:Fallback xmlns="">
      <p:transition spd="slow" advTm="146"/>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160" b="1" noProof="1">
                <a:solidFill>
                  <a:srgbClr val="0070C0"/>
                </a:solidFill>
                <a:latin typeface="Arial" panose="020B0604020202020204" pitchFamily="34" charset="0"/>
                <a:ea typeface="微软雅黑" panose="020B0503020204020204" charset="-122"/>
                <a:cs typeface="+mn-cs"/>
              </a:rPr>
              <a:t>二、导电媒质中的均匀平面电磁波</a:t>
            </a:r>
          </a:p>
        </p:txBody>
      </p:sp>
      <p:sp>
        <p:nvSpPr>
          <p:cNvPr id="5" name="文本框 4">
            <a:extLst>
              <a:ext uri="{FF2B5EF4-FFF2-40B4-BE49-F238E27FC236}">
                <a16:creationId xmlns:a16="http://schemas.microsoft.com/office/drawing/2014/main" id="{2154FFB2-EC9F-4DB9-A2E5-7CFCF915CE45}"/>
              </a:ext>
            </a:extLst>
          </p:cNvPr>
          <p:cNvSpPr txBox="1"/>
          <p:nvPr/>
        </p:nvSpPr>
        <p:spPr>
          <a:xfrm>
            <a:off x="1122011" y="1309688"/>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（三）小结</a:t>
            </a:r>
            <a:endParaRPr lang="zh-CN" altLang="en-US" sz="2000" dirty="0">
              <a:solidFill>
                <a:srgbClr val="0070C0"/>
              </a:solidFill>
              <a:latin typeface="Arial" panose="020B0604020202020204" pitchFamily="34" charset="0"/>
              <a:ea typeface="微软雅黑" panose="020B0503020204020204" charset="-122"/>
              <a:cs typeface="+mj-cs"/>
            </a:endParaRPr>
          </a:p>
        </p:txBody>
      </p:sp>
      <p:sp>
        <p:nvSpPr>
          <p:cNvPr id="6" name="Rectangle 2"/>
          <p:cNvSpPr>
            <a:spLocks noChangeArrowheads="1"/>
          </p:cNvSpPr>
          <p:nvPr/>
        </p:nvSpPr>
        <p:spPr bwMode="auto">
          <a:xfrm>
            <a:off x="2260894" y="1414423"/>
            <a:ext cx="7639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zh-CN" altLang="en-US" sz="1600" dirty="0" smtClean="0">
                <a:latin typeface="+mj-lt"/>
                <a:ea typeface="宋体" panose="02010600030101010101" pitchFamily="2" charset="-122"/>
                <a:cs typeface="Calibri" panose="020F0502020204030204" pitchFamily="34" charset="0"/>
              </a:rPr>
              <a:t>几种媒质中均匀平面电磁波的特性及参数比较</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037304149"/>
                  </p:ext>
                </p:extLst>
              </p:nvPr>
            </p:nvGraphicFramePr>
            <p:xfrm>
              <a:off x="1908556" y="2227045"/>
              <a:ext cx="5267960" cy="4018282"/>
            </p:xfrm>
            <a:graphic>
              <a:graphicData uri="http://schemas.openxmlformats.org/drawingml/2006/table">
                <a:tbl>
                  <a:tblPr firstRow="1" firstCol="1" bandRow="1"/>
                  <a:tblGrid>
                    <a:gridCol w="859790">
                      <a:extLst>
                        <a:ext uri="{9D8B030D-6E8A-4147-A177-3AD203B41FA5}">
                          <a16:colId xmlns:a16="http://schemas.microsoft.com/office/drawing/2014/main" val="20000"/>
                        </a:ext>
                      </a:extLst>
                    </a:gridCol>
                    <a:gridCol w="928370">
                      <a:extLst>
                        <a:ext uri="{9D8B030D-6E8A-4147-A177-3AD203B41FA5}">
                          <a16:colId xmlns:a16="http://schemas.microsoft.com/office/drawing/2014/main" val="20001"/>
                        </a:ext>
                      </a:extLst>
                    </a:gridCol>
                    <a:gridCol w="1602740">
                      <a:extLst>
                        <a:ext uri="{9D8B030D-6E8A-4147-A177-3AD203B41FA5}">
                          <a16:colId xmlns:a16="http://schemas.microsoft.com/office/drawing/2014/main" val="20002"/>
                        </a:ext>
                      </a:extLst>
                    </a:gridCol>
                    <a:gridCol w="1075055">
                      <a:extLst>
                        <a:ext uri="{9D8B030D-6E8A-4147-A177-3AD203B41FA5}">
                          <a16:colId xmlns:a16="http://schemas.microsoft.com/office/drawing/2014/main" val="20003"/>
                        </a:ext>
                      </a:extLst>
                    </a:gridCol>
                    <a:gridCol w="802005">
                      <a:extLst>
                        <a:ext uri="{9D8B030D-6E8A-4147-A177-3AD203B41FA5}">
                          <a16:colId xmlns:a16="http://schemas.microsoft.com/office/drawing/2014/main" val="20004"/>
                        </a:ext>
                      </a:extLst>
                    </a:gridCol>
                  </a:tblGrid>
                  <a:tr h="0">
                    <a:tc>
                      <a:txBody>
                        <a:bodyPr/>
                        <a:lstStyle/>
                        <a:p>
                          <a:pPr algn="ctr">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理想介质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导电媒质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良导体（</a:t>
                          </a:r>
                          <a14:m>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105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低损耗介质（</a:t>
                          </a:r>
                          <a14:m>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1050" kern="100">
                              <a:effectLst/>
                              <a:latin typeface="Calibri" panose="020F0502020204030204" pitchFamily="34" charset="0"/>
                              <a:ea typeface="宋体"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传播常数</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jω</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jω</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j</m:t>
                                            </m:r>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e>
                                    </m:d>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𝜔𝜇𝛾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e>
                                </m:rad>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j</m:t>
                                    </m:r>
                                  </m:e>
                                </m: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jω</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相位常数</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ω</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ω</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e>
                                                </m:d>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e>
                                    </m:d>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𝜔𝜇𝛾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ω</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衰减常数</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α</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ω</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e>
                                                </m:d>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e>
                                    </m:d>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𝜔𝜇𝛾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𝜀</m:t>
                                        </m:r>
                                      </m:den>
                                    </m:f>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相速度</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ν=</a:t>
                          </a:r>
                          <a14:m>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𝛽</m:t>
                                  </m:r>
                                </m:den>
                              </m:f>
                            </m:oMath>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den>
                                </m:f>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e>
                                                    </m:d>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e>
                                        </m:d>
                                      </m:e>
                                    </m:rad>
                                  </m:den>
                                </m:f>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𝜇𝛾</m:t>
                                        </m:r>
                                      </m:den>
                                    </m:f>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den>
                                </m:f>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波长</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𝑇</m:t>
                                    </m:r>
                                  </m:num>
                                  <m:den>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den>
                                </m:f>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𝑓</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den>
                                        </m:f>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sSup>
                                                  <m:sSup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e>
                                                    </m:d>
                                                  </m:e>
                                                  <m:sup>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e>
                                        </m:d>
                                      </m:e>
                                    </m:rad>
                                  </m:den>
                                </m:f>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π</m:t>
                                </m:r>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𝜔𝜇𝛾</m:t>
                                        </m:r>
                                      </m:den>
                                    </m:f>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𝑇</m:t>
                                    </m:r>
                                  </m:num>
                                  <m:den>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𝜇𝜀</m:t>
                                        </m:r>
                                      </m:e>
                                    </m:rad>
                                  </m:den>
                                </m:f>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波阻抗</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Z</a:t>
                          </a:r>
                          <a:r>
                            <a:rPr lang="en-US" sz="1050" kern="100" baseline="-250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𝜀</m:t>
                                        </m:r>
                                      </m:den>
                                    </m:f>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𝜀</m:t>
                                        </m:r>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num>
                                              <m:den>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j</m:t>
                                                </m:r>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𝜔𝜀</m:t>
                                                </m:r>
                                              </m:den>
                                            </m:f>
                                          </m:e>
                                        </m:d>
                                      </m:den>
                                    </m:f>
                                  </m:e>
                                </m:rad>
                              </m:oMath>
                            </m:oMathPara>
                          </a14:m>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𝜔𝜇</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𝛾</m:t>
                                        </m:r>
                                      </m:den>
                                    </m:f>
                                    <m:d>
                                      <m:d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1+</m:t>
                                        </m:r>
                                        <m:r>
                                          <m:rPr>
                                            <m:sty m:val="p"/>
                                          </m:rPr>
                                          <a:rPr lang="en-US" sz="1050" kern="100">
                                            <a:effectLst/>
                                            <a:latin typeface="Cambria Math" panose="02040503050406030204" pitchFamily="18" charset="0"/>
                                            <a:ea typeface="宋体" panose="02010600030101010101" pitchFamily="2" charset="-122"/>
                                            <a:cs typeface="Times New Roman" panose="02020603050405020304" pitchFamily="18" charset="0"/>
                                          </a:rPr>
                                          <m:t>j</m:t>
                                        </m:r>
                                      </m:e>
                                    </m:d>
                                  </m:e>
                                </m:rad>
                              </m:oMath>
                            </m:oMathPara>
                          </a14:m>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rad>
                                  <m:radPr>
                                    <m:degHide m:val="on"/>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sz="105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sz="1050" i="1" kern="100">
                                            <a:effectLst/>
                                            <a:latin typeface="Cambria Math" panose="02040503050406030204" pitchFamily="18" charset="0"/>
                                            <a:ea typeface="宋体" panose="02010600030101010101" pitchFamily="2" charset="-122"/>
                                            <a:cs typeface="Times New Roman" panose="02020603050405020304" pitchFamily="18" charset="0"/>
                                          </a:rPr>
                                          <m:t>𝜀</m:t>
                                        </m:r>
                                      </m:den>
                                    </m:f>
                                  </m:e>
                                </m:rad>
                              </m:oMath>
                            </m:oMathPara>
                          </a14:m>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037304149"/>
                  </p:ext>
                </p:extLst>
              </p:nvPr>
            </p:nvGraphicFramePr>
            <p:xfrm>
              <a:off x="1908556" y="2227045"/>
              <a:ext cx="5267960" cy="4018282"/>
            </p:xfrm>
            <a:graphic>
              <a:graphicData uri="http://schemas.openxmlformats.org/drawingml/2006/table">
                <a:tbl>
                  <a:tblPr firstRow="1" firstCol="1" bandRow="1"/>
                  <a:tblGrid>
                    <a:gridCol w="859790"/>
                    <a:gridCol w="928370"/>
                    <a:gridCol w="1602740"/>
                    <a:gridCol w="1075055"/>
                    <a:gridCol w="802005"/>
                  </a:tblGrid>
                  <a:tr h="534162">
                    <a:tc>
                      <a:txBody>
                        <a:bodyPr/>
                        <a:lstStyle/>
                        <a:p>
                          <a:pPr algn="ctr">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理想介质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导电媒质</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17045" t="-6818" r="-76136" b="-66022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56061" t="-6818" r="-1515" b="-660227"/>
                          </a:stretch>
                        </a:blipFill>
                      </a:tcPr>
                    </a:tc>
                  </a:tr>
                  <a:tr h="472758">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传播常数</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k</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92810" t="-122078" r="-374510" b="-65454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12167" t="-122078" r="-117871" b="-65454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17045" t="-122078" r="-76136" b="-65454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56061" t="-122078" r="-1515" b="-654545"/>
                          </a:stretch>
                        </a:blipFill>
                      </a:tcPr>
                    </a:tc>
                  </a:tr>
                  <a:tr h="622554">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相位常数</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β</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92810" t="-166019" r="-374510" b="-389320"/>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12167" t="-166019" r="-117871" b="-389320"/>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17045" t="-166019" r="-76136" b="-389320"/>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56061" t="-166019" r="-1515" b="-389320"/>
                          </a:stretch>
                        </a:blipFill>
                      </a:tcPr>
                    </a:tc>
                  </a:tr>
                  <a:tr h="622554">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衰减常数</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α</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050" kern="1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12167" t="-268627" r="-117871" b="-29313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17045" t="-268627" r="-76136" b="-293137"/>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56061" t="-268627" r="-1515" b="-293137"/>
                          </a:stretch>
                        </a:blipFill>
                      </a:tcPr>
                    </a:tc>
                  </a:tr>
                  <a:tr h="646748">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709" t="-354717" r="-514894" b="-18207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92810" t="-354717" r="-374510" b="-18207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12167" t="-354717" r="-117871" b="-18207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17045" t="-354717" r="-76136" b="-18207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56061" t="-354717" r="-1515" b="-182075"/>
                          </a:stretch>
                        </a:blipFill>
                      </a:tcPr>
                    </a:tc>
                  </a:tr>
                  <a:tr h="646748">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波长</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λ</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92810" t="-454717" r="-374510" b="-8207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12167" t="-454717" r="-117871" b="-8207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17045" t="-454717" r="-76136" b="-82075"/>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56061" t="-454717" r="-1515" b="-82075"/>
                          </a:stretch>
                        </a:blipFill>
                      </a:tcPr>
                    </a:tc>
                  </a:tr>
                  <a:tr h="472758">
                    <a:tc>
                      <a:txBody>
                        <a:bodyPr/>
                        <a:lstStyle/>
                        <a:p>
                          <a:pPr algn="ctr">
                            <a:spcAft>
                              <a:spcPts val="0"/>
                            </a:spcAft>
                          </a:pPr>
                          <a:r>
                            <a:rPr lang="zh-CN" sz="1050" kern="100">
                              <a:effectLst/>
                              <a:latin typeface="Calibri" panose="020F0502020204030204" pitchFamily="34" charset="0"/>
                              <a:ea typeface="宋体" panose="02010600030101010101" pitchFamily="2" charset="-122"/>
                              <a:cs typeface="Times New Roman" panose="02020603050405020304" pitchFamily="18" charset="0"/>
                            </a:rPr>
                            <a:t>波阻抗</a:t>
                          </a:r>
                          <a:r>
                            <a:rPr lang="en-US" sz="1050" i="1" kern="100">
                              <a:effectLst/>
                              <a:latin typeface="Times New Roman" panose="02020603050405020304" pitchFamily="18" charset="0"/>
                              <a:ea typeface="宋体" panose="02010600030101010101" pitchFamily="2" charset="-122"/>
                              <a:cs typeface="Times New Roman" panose="02020603050405020304" pitchFamily="18" charset="0"/>
                            </a:rPr>
                            <a:t>Z</a:t>
                          </a:r>
                          <a:r>
                            <a:rPr lang="en-US" sz="1050" kern="100" baseline="-25000">
                              <a:effectLst/>
                              <a:latin typeface="Calibri" panose="020F0502020204030204" pitchFamily="34" charset="0"/>
                              <a:ea typeface="宋体" panose="02010600030101010101" pitchFamily="2" charset="-122"/>
                              <a:cs typeface="Times New Roman" panose="02020603050405020304" pitchFamily="18" charset="0"/>
                            </a:rPr>
                            <a:t>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92810" t="-753846" r="-374510" b="-11538"/>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112167" t="-753846" r="-117871" b="-11538"/>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317045" t="-753846" r="-76136" b="-11538"/>
                          </a:stretch>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3"/>
                          <a:stretch>
                            <a:fillRect l="-556061" t="-753846" r="-1515" b="-11538"/>
                          </a:stretch>
                        </a:blipFill>
                      </a:tcPr>
                    </a:tc>
                  </a:tr>
                </a:tbl>
              </a:graphicData>
            </a:graphic>
          </p:graphicFrame>
        </mc:Fallback>
      </mc:AlternateContent>
    </p:spTree>
    <p:extLst>
      <p:ext uri="{BB962C8B-B14F-4D97-AF65-F5344CB8AC3E}">
        <p14:creationId xmlns:p14="http://schemas.microsoft.com/office/powerpoint/2010/main" val="3691015279"/>
      </p:ext>
    </p:extLst>
  </p:cSld>
  <p:clrMapOvr>
    <a:masterClrMapping/>
  </p:clrMapOvr>
  <mc:AlternateContent xmlns:mc="http://schemas.openxmlformats.org/markup-compatibility/2006" xmlns:p14="http://schemas.microsoft.com/office/powerpoint/2010/main">
    <mc:Choice Requires="p14">
      <p:transition spd="slow" p14:dur="2000" advTm="57"/>
    </mc:Choice>
    <mc:Fallback xmlns="">
      <p:transition spd="slow" advTm="5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52525" y="163118"/>
            <a:ext cx="6670675"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000" b="1" noProof="1">
                <a:solidFill>
                  <a:srgbClr val="0070C0"/>
                </a:solidFill>
                <a:latin typeface="Arial" panose="020B0604020202020204" pitchFamily="34" charset="0"/>
                <a:ea typeface="微软雅黑" panose="020B0503020204020204" charset="-122"/>
              </a:rPr>
              <a:t>三、平面电磁波的反射与</a:t>
            </a:r>
            <a:r>
              <a:rPr lang="zh-CN" altLang="en-US" sz="2000" b="1" noProof="1" smtClean="0">
                <a:solidFill>
                  <a:srgbClr val="0070C0"/>
                </a:solidFill>
                <a:latin typeface="Arial" panose="020B0604020202020204" pitchFamily="34" charset="0"/>
                <a:ea typeface="微软雅黑" panose="020B0503020204020204" charset="-122"/>
              </a:rPr>
              <a:t>折射</a:t>
            </a:r>
            <a:r>
              <a:rPr lang="en-US" altLang="zh-CN" sz="2000" b="1" noProof="1" smtClean="0">
                <a:solidFill>
                  <a:srgbClr val="0070C0"/>
                </a:solidFill>
                <a:latin typeface="Arial" panose="020B0604020202020204" pitchFamily="34" charset="0"/>
                <a:ea typeface="微软雅黑" panose="020B0503020204020204" charset="-122"/>
              </a:rPr>
              <a:t>&amp;</a:t>
            </a:r>
            <a:r>
              <a:rPr lang="zh-CN" altLang="en-US" sz="2000" b="1" noProof="1" smtClean="0">
                <a:solidFill>
                  <a:srgbClr val="0070C0"/>
                </a:solidFill>
                <a:latin typeface="Arial" panose="020B0604020202020204" pitchFamily="34" charset="0"/>
                <a:ea typeface="微软雅黑" panose="020B0503020204020204" charset="-122"/>
              </a:rPr>
              <a:t>平面</a:t>
            </a:r>
            <a:r>
              <a:rPr lang="zh-CN" altLang="en-US" sz="2000" b="1" noProof="1">
                <a:solidFill>
                  <a:srgbClr val="0070C0"/>
                </a:solidFill>
                <a:latin typeface="Arial" panose="020B0604020202020204" pitchFamily="34" charset="0"/>
                <a:ea typeface="微软雅黑" panose="020B0503020204020204" charset="-122"/>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smtClean="0">
                <a:solidFill>
                  <a:srgbClr val="0070C0"/>
                </a:solidFill>
                <a:latin typeface="Arial" panose="020B0604020202020204" pitchFamily="34" charset="0"/>
                <a:ea typeface="微软雅黑" panose="020B0503020204020204" charset="-122"/>
              </a:rPr>
              <a:t>驻波</a:t>
            </a:r>
            <a:endParaRPr lang="zh-CN" altLang="en-US" sz="2000" b="1" noProof="1">
              <a:solidFill>
                <a:srgbClr val="0070C0"/>
              </a:solidFill>
              <a:latin typeface="Arial" panose="020B0604020202020204" pitchFamily="34" charset="0"/>
              <a:ea typeface="微软雅黑" panose="020B0503020204020204" charset="-122"/>
            </a:endParaRPr>
          </a:p>
        </p:txBody>
      </p:sp>
      <p:sp>
        <p:nvSpPr>
          <p:cNvPr id="4" name="文本框 3">
            <a:extLst>
              <a:ext uri="{FF2B5EF4-FFF2-40B4-BE49-F238E27FC236}">
                <a16:creationId xmlns:a16="http://schemas.microsoft.com/office/drawing/2014/main" id="{F75FB7F1-7F3F-40BC-BC07-BC5A572A635A}"/>
              </a:ext>
            </a:extLst>
          </p:cNvPr>
          <p:cNvSpPr txBox="1"/>
          <p:nvPr/>
        </p:nvSpPr>
        <p:spPr>
          <a:xfrm>
            <a:off x="348791" y="1076265"/>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5" name="文本框 4">
            <a:extLst>
              <a:ext uri="{FF2B5EF4-FFF2-40B4-BE49-F238E27FC236}">
                <a16:creationId xmlns:a16="http://schemas.microsoft.com/office/drawing/2014/main" id="{5B7AF114-7D8C-4438-A65E-37761FF94922}"/>
              </a:ext>
            </a:extLst>
          </p:cNvPr>
          <p:cNvSpPr txBox="1"/>
          <p:nvPr/>
        </p:nvSpPr>
        <p:spPr>
          <a:xfrm>
            <a:off x="527900" y="1494635"/>
            <a:ext cx="7956223" cy="1200329"/>
          </a:xfrm>
          <a:prstGeom prst="rect">
            <a:avLst/>
          </a:prstGeom>
          <a:noFill/>
        </p:spPr>
        <p:txBody>
          <a:bodyPr wrap="square" rtlCol="0">
            <a:spAutoFit/>
          </a:bodyPr>
          <a:lstStyle/>
          <a:p>
            <a:pPr indent="266700" algn="just">
              <a:lnSpc>
                <a:spcPct val="150000"/>
              </a:lnSpc>
              <a:spcAft>
                <a:spcPts val="0"/>
              </a:spcAft>
            </a:pPr>
            <a:r>
              <a:rPr lang="en-US" altLang="zh-CN" sz="1600" dirty="0">
                <a:latin typeface="宋体" panose="02010600030101010101" pitchFamily="2" charset="-122"/>
                <a:ea typeface="宋体" panose="02010600030101010101" pitchFamily="2" charset="-122"/>
              </a:rPr>
              <a:t>1</a:t>
            </a:r>
            <a:r>
              <a:rPr lang="en-US" altLang="zh-CN" sz="1600" dirty="0" smtClean="0">
                <a:latin typeface="宋体" panose="02010600030101010101" pitchFamily="2" charset="-122"/>
                <a:ea typeface="宋体" panose="02010600030101010101" pitchFamily="2" charset="-122"/>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掌握</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电磁波的反射</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和折射系数的计算</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掌握反射波和折射波的瞬时表达式的计算</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en-US" altLang="zh-CN" sz="1600" kern="100" dirty="0" smtClean="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掌握坡印廷矢量的平均值的计算</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330642" y="2809896"/>
            <a:ext cx="4157220"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3C9B2C0-4C51-40BC-BA26-D89CC73F434F}"/>
                  </a:ext>
                </a:extLst>
              </p:cNvPr>
              <p:cNvSpPr txBox="1"/>
              <p:nvPr/>
            </p:nvSpPr>
            <p:spPr>
              <a:xfrm>
                <a:off x="348791" y="3337816"/>
                <a:ext cx="8674100" cy="3187155"/>
              </a:xfrm>
              <a:prstGeom prst="rect">
                <a:avLst/>
              </a:prstGeom>
              <a:noFill/>
            </p:spPr>
            <p:txBody>
              <a:bodyPr wrap="square" rtlCol="0">
                <a:spAutoFit/>
              </a:bodyPr>
              <a:lstStyle/>
              <a:p>
                <a:pPr algn="just">
                  <a:lnSpc>
                    <a:spcPct val="150000"/>
                  </a:lnSpc>
                  <a:spcAft>
                    <a:spcPts val="0"/>
                  </a:spcAft>
                </a:pPr>
                <a:r>
                  <a:rPr lang="zh-CN" altLang="en-US" sz="1600" b="1" dirty="0" smtClean="0">
                    <a:latin typeface="Times New Roman" panose="02020603050405020304" pitchFamily="18" charset="0"/>
                    <a:ea typeface="宋体" panose="02010600030101010101" pitchFamily="2" charset="-122"/>
                  </a:rPr>
                  <a:t>例</a:t>
                </a:r>
                <a:r>
                  <a:rPr lang="en-US" altLang="zh-CN" sz="1600" b="1" dirty="0" smtClean="0">
                    <a:latin typeface="Times New Roman" panose="02020603050405020304" pitchFamily="18" charset="0"/>
                    <a:ea typeface="宋体" panose="02010600030101010101" pitchFamily="2" charset="-122"/>
                  </a:rPr>
                  <a:t>7</a:t>
                </a:r>
                <a:r>
                  <a:rPr lang="en-US" altLang="zh-CN" sz="1600" dirty="0" smtClean="0">
                    <a:latin typeface="Times New Roman" panose="02020603050405020304" pitchFamily="18" charset="0"/>
                    <a:ea typeface="宋体" panose="02010600030101010101" pitchFamily="2" charset="-122"/>
                  </a:rPr>
                  <a:t> </a:t>
                </a:r>
                <a:r>
                  <a:rPr lang="zh-CN" altLang="en-US" sz="1600" dirty="0" smtClean="0">
                    <a:latin typeface="Times New Roman" panose="02020603050405020304" pitchFamily="18" charset="0"/>
                    <a:ea typeface="宋体" panose="02010600030101010101" pitchFamily="2" charset="-122"/>
                  </a:rPr>
                  <a:t>一</a:t>
                </a:r>
                <a:r>
                  <a:rPr lang="zh-CN" altLang="en-US" sz="1600" dirty="0">
                    <a:latin typeface="Times New Roman" panose="02020603050405020304" pitchFamily="18" charset="0"/>
                    <a:ea typeface="宋体" panose="02010600030101010101" pitchFamily="2" charset="-122"/>
                  </a:rPr>
                  <a:t>个在空气中传播的均匀平面电磁波，</a:t>
                </a:r>
                <a:r>
                  <a:rPr lang="zh-CN" altLang="en-US" sz="1600" dirty="0" smtClean="0">
                    <a:latin typeface="Times New Roman" panose="02020603050405020304" pitchFamily="18" charset="0"/>
                    <a:ea typeface="宋体" panose="02010600030101010101" pitchFamily="2" charset="-122"/>
                  </a:rPr>
                  <a:t>以</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rPr>
                        </m:ctrlPr>
                      </m:sSubPr>
                      <m:e>
                        <m:sSup>
                          <m:sSupPr>
                            <m:ctrlPr>
                              <a:rPr lang="en-US" altLang="zh-CN" i="1">
                                <a:latin typeface="Cambria Math" panose="02040503050406030204" pitchFamily="18" charset="0"/>
                                <a:ea typeface="宋体" panose="02010600030101010101" pitchFamily="2" charset="-122"/>
                              </a:rPr>
                            </m:ctrlPr>
                          </m:sSupPr>
                          <m:e>
                            <m:sSub>
                              <m:sSubPr>
                                <m:ctrlPr>
                                  <a:rPr lang="en-US" altLang="zh-CN" b="1" i="1" smtClean="0">
                                    <a:latin typeface="Cambria Math" panose="02040503050406030204" pitchFamily="18" charset="0"/>
                                    <a:ea typeface="宋体" panose="02010600030101010101" pitchFamily="2" charset="-122"/>
                                  </a:rPr>
                                </m:ctrlPr>
                              </m:sSubPr>
                              <m:e>
                                <m:acc>
                                  <m:accPr>
                                    <m:chr m:val="̇"/>
                                    <m:ctrlPr>
                                      <a:rPr lang="en-US" altLang="zh-CN" b="1" i="1" smtClean="0">
                                        <a:latin typeface="Cambria Math" panose="02040503050406030204" pitchFamily="18" charset="0"/>
                                        <a:ea typeface="宋体" panose="02010600030101010101" pitchFamily="2" charset="-122"/>
                                      </a:rPr>
                                    </m:ctrlPr>
                                  </m:accPr>
                                  <m:e>
                                    <m:r>
                                      <a:rPr lang="en-US" altLang="zh-CN" b="1" i="1" smtClean="0">
                                        <a:latin typeface="Cambria Math" panose="02040503050406030204" pitchFamily="18" charset="0"/>
                                        <a:ea typeface="宋体" panose="02010600030101010101" pitchFamily="2" charset="-122"/>
                                      </a:rPr>
                                      <m:t>𝑬</m:t>
                                    </m:r>
                                  </m:e>
                                </m:acc>
                              </m:e>
                              <m:sub>
                                <m:r>
                                  <a:rPr lang="en-US" altLang="zh-CN" b="1" i="1" smtClean="0">
                                    <a:latin typeface="Cambria Math" panose="02040503050406030204" pitchFamily="18" charset="0"/>
                                    <a:ea typeface="宋体" panose="02010600030101010101" pitchFamily="2" charset="-122"/>
                                  </a:rPr>
                                  <m:t>𝒊</m:t>
                                </m:r>
                              </m:sub>
                            </m:sSub>
                            <m:d>
                              <m:dPr>
                                <m:ctrlPr>
                                  <a:rPr lang="en-US" altLang="zh-CN" i="1" smtClean="0">
                                    <a:latin typeface="Cambria Math" panose="02040503050406030204" pitchFamily="18" charset="0"/>
                                    <a:ea typeface="宋体" panose="02010600030101010101" pitchFamily="2" charset="-122"/>
                                  </a:rPr>
                                </m:ctrlPr>
                              </m:dPr>
                              <m:e>
                                <m:r>
                                  <a:rPr lang="en-US" altLang="zh-CN" b="0" i="1" smtClean="0">
                                    <a:latin typeface="Cambria Math" panose="02040503050406030204" pitchFamily="18" charset="0"/>
                                    <a:ea typeface="宋体" panose="02010600030101010101" pitchFamily="2" charset="-122"/>
                                  </a:rPr>
                                  <m:t>𝑥</m:t>
                                </m:r>
                              </m:e>
                            </m:d>
                            <m:r>
                              <a:rPr lang="en-US" altLang="zh-CN" b="0" i="1" smtClean="0">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𝑒</m:t>
                            </m:r>
                          </m:e>
                          <m:sup>
                            <m:r>
                              <a:rPr lang="en-US" altLang="zh-CN" i="1">
                                <a:latin typeface="Cambria Math" panose="02040503050406030204" pitchFamily="18" charset="0"/>
                                <a:ea typeface="宋体" panose="02010600030101010101" pitchFamily="2" charset="-122"/>
                              </a:rPr>
                              <m:t>−</m:t>
                            </m:r>
                            <m:r>
                              <a:rPr lang="en-US" altLang="zh-CN" i="1">
                                <a:latin typeface="Cambria Math" panose="02040503050406030204" pitchFamily="18" charset="0"/>
                                <a:ea typeface="宋体" panose="02010600030101010101" pitchFamily="2" charset="-122"/>
                              </a:rPr>
                              <m:t>𝑗</m:t>
                            </m:r>
                            <m:r>
                              <a:rPr lang="en-US" altLang="zh-CN" i="1">
                                <a:latin typeface="Cambria Math" panose="02040503050406030204" pitchFamily="18" charset="0"/>
                                <a:ea typeface="宋体" panose="02010600030101010101" pitchFamily="2" charset="-122"/>
                              </a:rPr>
                              <m:t>6</m:t>
                            </m:r>
                            <m:r>
                              <a:rPr lang="en-US" altLang="zh-CN" i="1">
                                <a:latin typeface="Cambria Math" panose="02040503050406030204" pitchFamily="18" charset="0"/>
                                <a:ea typeface="宋体" panose="02010600030101010101" pitchFamily="2" charset="-122"/>
                              </a:rPr>
                              <m:t>𝑥</m:t>
                            </m:r>
                          </m:sup>
                        </m:sSup>
                        <m:acc>
                          <m:accPr>
                            <m:chr m:val="̂"/>
                            <m:ctrlPr>
                              <a:rPr lang="en-US" altLang="zh-CN" i="1">
                                <a:latin typeface="Cambria Math" panose="02040503050406030204" pitchFamily="18" charset="0"/>
                                <a:ea typeface="宋体" panose="02010600030101010101" pitchFamily="2" charset="-122"/>
                              </a:rPr>
                            </m:ctrlPr>
                          </m:accPr>
                          <m:e>
                            <m:r>
                              <a:rPr lang="en-US" altLang="zh-CN" i="1">
                                <a:latin typeface="Cambria Math" panose="02040503050406030204" pitchFamily="18" charset="0"/>
                                <a:ea typeface="宋体" panose="02010600030101010101" pitchFamily="2" charset="-122"/>
                              </a:rPr>
                              <m:t>𝑒</m:t>
                            </m:r>
                          </m:e>
                        </m:acc>
                      </m:e>
                      <m:sub>
                        <m:r>
                          <a:rPr lang="en-US" altLang="zh-CN" b="0" i="1" smtClean="0">
                            <a:latin typeface="Cambria Math" panose="02040503050406030204" pitchFamily="18" charset="0"/>
                            <a:ea typeface="宋体" panose="02010600030101010101" pitchFamily="2" charset="-122"/>
                          </a:rPr>
                          <m:t>𝑦</m:t>
                        </m:r>
                      </m:sub>
                    </m:sSub>
                  </m:oMath>
                </a14:m>
                <a:r>
                  <a:rPr lang="zh-CN" altLang="en-US" sz="1600" dirty="0" smtClean="0">
                    <a:latin typeface="Times New Roman" panose="02020603050405020304" pitchFamily="18" charset="0"/>
                    <a:ea typeface="宋体" panose="02010600030101010101" pitchFamily="2" charset="-122"/>
                  </a:rPr>
                  <a:t>垂直</a:t>
                </a:r>
                <a:r>
                  <a:rPr lang="zh-CN" altLang="en-US" sz="1600" dirty="0">
                    <a:latin typeface="Times New Roman" panose="02020603050405020304" pitchFamily="18" charset="0"/>
                    <a:ea typeface="宋体" panose="02010600030101010101" pitchFamily="2" charset="-122"/>
                  </a:rPr>
                  <a:t>入射到</a:t>
                </a:r>
                <a:r>
                  <a:rPr lang="en-US" altLang="zh-CN" sz="1600" i="1" dirty="0">
                    <a:latin typeface="Times New Roman" panose="02020603050405020304" pitchFamily="18" charset="0"/>
                    <a:ea typeface="宋体" panose="02010600030101010101" pitchFamily="2" charset="-122"/>
                  </a:rPr>
                  <a:t>x</a:t>
                </a:r>
                <a:r>
                  <a:rPr lang="en-US" altLang="zh-CN" sz="1600" dirty="0">
                    <a:latin typeface="Times New Roman" panose="02020603050405020304" pitchFamily="18" charset="0"/>
                    <a:ea typeface="宋体" panose="02010600030101010101" pitchFamily="2" charset="-122"/>
                  </a:rPr>
                  <a:t>=0</a:t>
                </a:r>
                <a:r>
                  <a:rPr lang="zh-CN" altLang="en-US" sz="1600" dirty="0">
                    <a:latin typeface="Times New Roman" panose="02020603050405020304" pitchFamily="18" charset="0"/>
                    <a:ea typeface="宋体" panose="02010600030101010101" pitchFamily="2" charset="-122"/>
                  </a:rPr>
                  <a:t>处的理想介质表面，介质的</a:t>
                </a:r>
                <a:r>
                  <a:rPr lang="en-US" altLang="zh-CN" sz="1600" i="1" dirty="0" err="1">
                    <a:latin typeface="Times New Roman" panose="02020603050405020304" pitchFamily="18" charset="0"/>
                    <a:ea typeface="宋体" panose="02010600030101010101" pitchFamily="2" charset="-122"/>
                  </a:rPr>
                  <a:t>ε</a:t>
                </a:r>
                <a:r>
                  <a:rPr lang="en-US" altLang="zh-CN" sz="1600" baseline="-25000" dirty="0" err="1">
                    <a:latin typeface="Times New Roman" panose="02020603050405020304" pitchFamily="18" charset="0"/>
                    <a:ea typeface="宋体" panose="02010600030101010101" pitchFamily="2" charset="-122"/>
                  </a:rPr>
                  <a:t>r</a:t>
                </a:r>
                <a:r>
                  <a:rPr lang="en-US" altLang="zh-CN" sz="1600" dirty="0">
                    <a:latin typeface="Times New Roman" panose="02020603050405020304" pitchFamily="18" charset="0"/>
                    <a:ea typeface="宋体" panose="02010600030101010101" pitchFamily="2" charset="-122"/>
                  </a:rPr>
                  <a:t>=2.5</a:t>
                </a:r>
                <a:r>
                  <a:rPr lang="zh-CN" altLang="en-US"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μ</a:t>
                </a:r>
                <a:r>
                  <a:rPr lang="en-US" altLang="zh-CN" sz="1600" baseline="-25000" dirty="0" err="1">
                    <a:latin typeface="Times New Roman" panose="02020603050405020304" pitchFamily="18" charset="0"/>
                    <a:ea typeface="宋体" panose="02010600030101010101" pitchFamily="2" charset="-122"/>
                  </a:rPr>
                  <a:t>r</a:t>
                </a:r>
                <a:r>
                  <a:rPr lang="en-US" altLang="zh-CN" sz="1600" dirty="0">
                    <a:latin typeface="Times New Roman" panose="02020603050405020304" pitchFamily="18" charset="0"/>
                    <a:ea typeface="宋体" panose="02010600030101010101" pitchFamily="2" charset="-122"/>
                  </a:rPr>
                  <a:t>=1</a:t>
                </a:r>
                <a:r>
                  <a:rPr lang="zh-CN" altLang="en-US" sz="1600" dirty="0">
                    <a:latin typeface="Times New Roman" panose="02020603050405020304" pitchFamily="18" charset="0"/>
                    <a:ea typeface="宋体" panose="02010600030101010101" pitchFamily="2" charset="-122"/>
                  </a:rPr>
                  <a:t>。求：</a:t>
                </a:r>
              </a:p>
              <a:p>
                <a:pPr algn="just">
                  <a:lnSpc>
                    <a:spcPct val="150000"/>
                  </a:lnSpc>
                  <a:spcAft>
                    <a:spcPts val="0"/>
                  </a:spcAft>
                </a:pPr>
                <a:r>
                  <a:rPr lang="zh-CN" altLang="en-US" sz="1600" dirty="0">
                    <a:latin typeface="Times New Roman" panose="02020603050405020304" pitchFamily="18" charset="0"/>
                    <a:ea typeface="宋体" panose="02010600030101010101" pitchFamily="2" charset="-122"/>
                  </a:rPr>
                  <a:t>（</a:t>
                </a:r>
                <a:r>
                  <a:rPr lang="en-US" altLang="zh-CN" sz="1600" dirty="0">
                    <a:latin typeface="Times New Roman" panose="02020603050405020304" pitchFamily="18" charset="0"/>
                    <a:ea typeface="宋体" panose="02010600030101010101" pitchFamily="2" charset="-122"/>
                  </a:rPr>
                  <a:t>1</a:t>
                </a:r>
                <a:r>
                  <a:rPr lang="zh-CN" altLang="en-US" sz="1600" dirty="0">
                    <a:latin typeface="Times New Roman" panose="02020603050405020304" pitchFamily="18" charset="0"/>
                    <a:ea typeface="宋体" panose="02010600030101010101" pitchFamily="2" charset="-122"/>
                  </a:rPr>
                  <a:t>）反射波和折射波的瞬时表示式；（</a:t>
                </a:r>
                <a:r>
                  <a:rPr lang="en-US" altLang="zh-CN" sz="1600" dirty="0">
                    <a:latin typeface="Times New Roman" panose="02020603050405020304" pitchFamily="18" charset="0"/>
                    <a:ea typeface="宋体" panose="02010600030101010101" pitchFamily="2" charset="-122"/>
                  </a:rPr>
                  <a:t>2</a:t>
                </a:r>
                <a:r>
                  <a:rPr lang="zh-CN" altLang="en-US" sz="1600" dirty="0">
                    <a:latin typeface="Times New Roman" panose="02020603050405020304" pitchFamily="18" charset="0"/>
                    <a:ea typeface="宋体" panose="02010600030101010101" pitchFamily="2" charset="-122"/>
                  </a:rPr>
                  <a:t>）空气中及介质中的坡印廷矢量的平均值。</a:t>
                </a:r>
              </a:p>
              <a:p>
                <a:pPr algn="just">
                  <a:lnSpc>
                    <a:spcPct val="150000"/>
                  </a:lnSpc>
                  <a:spcAft>
                    <a:spcPts val="0"/>
                  </a:spcAft>
                </a:pPr>
                <a:r>
                  <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定性分析</a:t>
                </a:r>
                <a:endParaRPr lang="en-US" altLang="zh-CN" sz="1600" kern="100" dirty="0" smtClean="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spcAft>
                    <a:spcPts val="0"/>
                  </a:spcAft>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均匀平面电磁波的垂直入射问题，在得到媒质中的波阻抗之后进一步可以计算反射和透射系数，在已知电磁场的任一场量（电场）的表达式之后可以根据耦合关系求出另一场量的表达式（磁场）。坡印廷矢量表示流经垂直于传播方向的单位截面的电磁能流密度。求解坡印廷矢量的平均值可以采用复坡印廷矢量进行计算。</a:t>
                </a:r>
                <a:endParaRPr lang="en-US" altLang="zh-CN"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xmlns="" xmlns:a14="http://schemas.microsoft.com/office/drawing/2010/main" id="{43C9B2C0-4C51-40BC-BA26-D89CC73F434F}"/>
                  </a:ext>
                </a:extLst>
              </p:cNvPr>
              <p:cNvSpPr txBox="1">
                <a:spLocks noRot="1" noChangeAspect="1" noMove="1" noResize="1" noEditPoints="1" noAdjustHandles="1" noChangeArrowheads="1" noChangeShapeType="1" noTextEdit="1"/>
              </p:cNvSpPr>
              <p:nvPr/>
            </p:nvSpPr>
            <p:spPr>
              <a:xfrm>
                <a:off x="348791" y="3337816"/>
                <a:ext cx="8674100" cy="3187155"/>
              </a:xfrm>
              <a:prstGeom prst="rect">
                <a:avLst/>
              </a:prstGeom>
              <a:blipFill rotWithShape="0">
                <a:blip r:embed="rId3"/>
                <a:stretch>
                  <a:fillRect l="-351" r="-422"/>
                </a:stretch>
              </a:blipFill>
            </p:spPr>
            <p:txBody>
              <a:bodyPr/>
              <a:lstStyle/>
              <a:p>
                <a:r>
                  <a:rPr lang="zh-CN" altLang="en-US">
                    <a:noFill/>
                  </a:rPr>
                  <a:t> </a:t>
                </a:r>
              </a:p>
            </p:txBody>
          </p:sp>
        </mc:Fallback>
      </mc:AlternateContent>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7230" y="414522"/>
            <a:ext cx="2096770" cy="2667673"/>
          </a:xfrm>
          <a:prstGeom prst="rect">
            <a:avLst/>
          </a:prstGeom>
          <a:noFill/>
        </p:spPr>
      </p:pic>
      <p:sp>
        <p:nvSpPr>
          <p:cNvPr id="12" name="文本框 11">
            <a:extLst>
              <a:ext uri="{FF2B5EF4-FFF2-40B4-BE49-F238E27FC236}">
                <a16:creationId xmlns:a16="http://schemas.microsoft.com/office/drawing/2014/main" id="{43C9B2C0-4C51-40BC-BA26-D89CC73F434F}"/>
              </a:ext>
            </a:extLst>
          </p:cNvPr>
          <p:cNvSpPr txBox="1"/>
          <p:nvPr/>
        </p:nvSpPr>
        <p:spPr>
          <a:xfrm>
            <a:off x="7288020" y="3066074"/>
            <a:ext cx="1410086"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例</a:t>
            </a: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7</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示意图</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29109908"/>
      </p:ext>
    </p:extLst>
  </p:cSld>
  <p:clrMapOvr>
    <a:masterClrMapping/>
  </p:clrMapOvr>
  <mc:AlternateContent xmlns:mc="http://schemas.openxmlformats.org/markup-compatibility/2006" xmlns:p14="http://schemas.microsoft.com/office/powerpoint/2010/main">
    <mc:Choice Requires="p14">
      <p:transition spd="slow" p14:dur="2000" advTm="610"/>
    </mc:Choice>
    <mc:Fallback xmlns="">
      <p:transition spd="slow" advTm="61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43C9B2C0-4C51-40BC-BA26-D89CC73F434F}"/>
              </a:ext>
            </a:extLst>
          </p:cNvPr>
          <p:cNvSpPr txBox="1"/>
          <p:nvPr/>
        </p:nvSpPr>
        <p:spPr>
          <a:xfrm>
            <a:off x="747925" y="2881176"/>
            <a:ext cx="5565776" cy="461665"/>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    因此相位常数为</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3" name="矩形 2"/>
          <p:cNvSpPr/>
          <p:nvPr/>
        </p:nvSpPr>
        <p:spPr>
          <a:xfrm>
            <a:off x="1165225" y="4332180"/>
            <a:ext cx="4305300" cy="338554"/>
          </a:xfrm>
          <a:prstGeom prst="rect">
            <a:avLst/>
          </a:prstGeom>
        </p:spPr>
        <p:txBody>
          <a:bodyPr wrap="square">
            <a:spAutoFit/>
          </a:bodyPr>
          <a:lstStyle/>
          <a:p>
            <a:r>
              <a:rPr lang="zh-CN" altLang="en-US" sz="1600" dirty="0">
                <a:latin typeface="+mj-lt"/>
                <a:ea typeface="宋体" panose="02010600030101010101" pitchFamily="2" charset="-122"/>
              </a:rPr>
              <a:t>介质</a:t>
            </a:r>
            <a:r>
              <a:rPr lang="zh-CN" altLang="en-US" sz="1600" dirty="0" smtClean="0">
                <a:latin typeface="+mj-lt"/>
                <a:ea typeface="宋体" panose="02010600030101010101" pitchFamily="2" charset="-122"/>
              </a:rPr>
              <a:t>中的传播常数为</a:t>
            </a:r>
            <a:endParaRPr lang="zh-CN" altLang="en-US" sz="1600" dirty="0">
              <a:latin typeface="+mj-lt"/>
              <a:ea typeface="宋体" panose="02010600030101010101" pitchFamily="2" charset="-122"/>
            </a:endParaRPr>
          </a:p>
        </p:txBody>
      </p:sp>
      <p:sp>
        <p:nvSpPr>
          <p:cNvPr id="26" name="矩形 25"/>
          <p:cNvSpPr/>
          <p:nvPr/>
        </p:nvSpPr>
        <p:spPr>
          <a:xfrm>
            <a:off x="882650" y="2152809"/>
            <a:ext cx="7096124" cy="338554"/>
          </a:xfrm>
          <a:prstGeom prst="rect">
            <a:avLst/>
          </a:prstGeom>
        </p:spPr>
        <p:txBody>
          <a:bodyPr wrap="square">
            <a:spAutoFit/>
          </a:bodyPr>
          <a:lstStyle/>
          <a:p>
            <a:r>
              <a:rPr lang="en-US" altLang="zh-CN" sz="1600" dirty="0" smtClean="0">
                <a:latin typeface="+mj-lt"/>
                <a:ea typeface="宋体" panose="02010600030101010101" pitchFamily="2" charset="-122"/>
              </a:rPr>
              <a:t>(1)</a:t>
            </a:r>
            <a:r>
              <a:rPr lang="zh-CN" altLang="en-US" sz="1600" dirty="0" smtClean="0">
                <a:latin typeface="+mj-lt"/>
                <a:ea typeface="宋体" panose="02010600030101010101" pitchFamily="2" charset="-122"/>
              </a:rPr>
              <a:t>由</a:t>
            </a:r>
            <a:r>
              <a:rPr lang="zh-CN" altLang="en-US" sz="1600" dirty="0">
                <a:latin typeface="+mj-lt"/>
                <a:ea typeface="宋体" panose="02010600030101010101" pitchFamily="2" charset="-122"/>
              </a:rPr>
              <a:t>题意知入射波的相量形式为</a:t>
            </a:r>
          </a:p>
        </p:txBody>
      </p:sp>
      <p:graphicFrame>
        <p:nvGraphicFramePr>
          <p:cNvPr id="5" name="对象 4"/>
          <p:cNvGraphicFramePr>
            <a:graphicFrameLocks noChangeAspect="1"/>
          </p:cNvGraphicFramePr>
          <p:nvPr>
            <p:extLst>
              <p:ext uri="{D42A27DB-BD31-4B8C-83A1-F6EECF244321}">
                <p14:modId xmlns:p14="http://schemas.microsoft.com/office/powerpoint/2010/main" val="1673668747"/>
              </p:ext>
            </p:extLst>
          </p:nvPr>
        </p:nvGraphicFramePr>
        <p:xfrm>
          <a:off x="3517900" y="2400635"/>
          <a:ext cx="1778000" cy="480541"/>
        </p:xfrm>
        <a:graphic>
          <a:graphicData uri="http://schemas.openxmlformats.org/presentationml/2006/ole">
            <mc:AlternateContent xmlns:mc="http://schemas.openxmlformats.org/markup-compatibility/2006">
              <mc:Choice xmlns:v="urn:schemas-microsoft-com:vml" Requires="v">
                <p:oleObj spid="_x0000_s46340" name="Equation" r:id="rId4" imgW="1054100" imgH="292100" progId="Equation.DSMT4">
                  <p:embed/>
                </p:oleObj>
              </mc:Choice>
              <mc:Fallback>
                <p:oleObj name="Equation" r:id="rId4" imgW="1054100" imgH="292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7900" y="2400635"/>
                        <a:ext cx="1778000" cy="480541"/>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33233335"/>
              </p:ext>
            </p:extLst>
          </p:nvPr>
        </p:nvGraphicFramePr>
        <p:xfrm>
          <a:off x="3203575" y="3311158"/>
          <a:ext cx="2092325" cy="392480"/>
        </p:xfrm>
        <a:graphic>
          <a:graphicData uri="http://schemas.openxmlformats.org/presentationml/2006/ole">
            <mc:AlternateContent xmlns:mc="http://schemas.openxmlformats.org/markup-compatibility/2006">
              <mc:Choice xmlns:v="urn:schemas-microsoft-com:vml" Requires="v">
                <p:oleObj spid="_x0000_s46341" name="Equation" r:id="rId6" imgW="1434960" imgH="266400" progId="Equation.DSMT4">
                  <p:embed/>
                </p:oleObj>
              </mc:Choice>
              <mc:Fallback>
                <p:oleObj name="Equation" r:id="rId6" imgW="1434960" imgH="266400" progId="Equation.DSMT4">
                  <p:embed/>
                  <p:pic>
                    <p:nvPicPr>
                      <p:cNvPr id="0" name="Object 12"/>
                      <p:cNvPicPr>
                        <a:picLocks noChangeAspect="1" noChangeArrowheads="1"/>
                      </p:cNvPicPr>
                      <p:nvPr/>
                    </p:nvPicPr>
                    <p:blipFill>
                      <a:blip r:embed="rId7"/>
                      <a:srcRect/>
                      <a:stretch>
                        <a:fillRect/>
                      </a:stretch>
                    </p:blipFill>
                    <p:spPr bwMode="auto">
                      <a:xfrm>
                        <a:off x="3203575" y="3311158"/>
                        <a:ext cx="2092325" cy="392480"/>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761001842"/>
              </p:ext>
            </p:extLst>
          </p:nvPr>
        </p:nvGraphicFramePr>
        <p:xfrm>
          <a:off x="3389152" y="3953165"/>
          <a:ext cx="1601948" cy="307683"/>
        </p:xfrm>
        <a:graphic>
          <a:graphicData uri="http://schemas.openxmlformats.org/presentationml/2006/ole">
            <mc:AlternateContent xmlns:mc="http://schemas.openxmlformats.org/markup-compatibility/2006">
              <mc:Choice xmlns:v="urn:schemas-microsoft-com:vml" Requires="v">
                <p:oleObj spid="_x0000_s46342" name="Equation" r:id="rId8" imgW="1091880" imgH="203040" progId="Equation.DSMT4">
                  <p:embed/>
                </p:oleObj>
              </mc:Choice>
              <mc:Fallback>
                <p:oleObj name="Equation" r:id="rId8" imgW="1091880" imgH="203040" progId="Equation.DSMT4">
                  <p:embed/>
                  <p:pic>
                    <p:nvPicPr>
                      <p:cNvPr id="0" name="Object 14"/>
                      <p:cNvPicPr>
                        <a:picLocks noChangeAspect="1" noChangeArrowheads="1"/>
                      </p:cNvPicPr>
                      <p:nvPr/>
                    </p:nvPicPr>
                    <p:blipFill>
                      <a:blip r:embed="rId9"/>
                      <a:srcRect/>
                      <a:stretch>
                        <a:fillRect/>
                      </a:stretch>
                    </p:blipFill>
                    <p:spPr bwMode="auto">
                      <a:xfrm>
                        <a:off x="3389152" y="3953165"/>
                        <a:ext cx="1601948" cy="307683"/>
                      </a:xfrm>
                      <a:prstGeom prst="rect">
                        <a:avLst/>
                      </a:prstGeom>
                      <a:noFill/>
                    </p:spPr>
                  </p:pic>
                </p:oleObj>
              </mc:Fallback>
            </mc:AlternateContent>
          </a:graphicData>
        </a:graphic>
      </p:graphicFrame>
      <p:sp>
        <p:nvSpPr>
          <p:cNvPr id="29" name="文本框 28">
            <a:extLst>
              <a:ext uri="{FF2B5EF4-FFF2-40B4-BE49-F238E27FC236}">
                <a16:creationId xmlns:a16="http://schemas.microsoft.com/office/drawing/2014/main" id="{43C9B2C0-4C51-40BC-BA26-D89CC73F434F}"/>
              </a:ext>
            </a:extLst>
          </p:cNvPr>
          <p:cNvSpPr txBox="1"/>
          <p:nvPr/>
        </p:nvSpPr>
        <p:spPr>
          <a:xfrm>
            <a:off x="747925" y="3633483"/>
            <a:ext cx="5565776" cy="403957"/>
          </a:xfrm>
          <a:prstGeom prst="rect">
            <a:avLst/>
          </a:prstGeom>
          <a:noFill/>
        </p:spPr>
        <p:txBody>
          <a:bodyPr wrap="square" rtlCol="0">
            <a:spAutoFit/>
          </a:bodyPr>
          <a:lstStyle/>
          <a:p>
            <a:pPr>
              <a:lnSpc>
                <a:spcPct val="150000"/>
              </a:lnSpc>
            </a:pP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    角频率为</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14"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259910568"/>
              </p:ext>
            </p:extLst>
          </p:nvPr>
        </p:nvGraphicFramePr>
        <p:xfrm>
          <a:off x="2067606" y="4681512"/>
          <a:ext cx="7029450" cy="595313"/>
        </p:xfrm>
        <a:graphic>
          <a:graphicData uri="http://schemas.openxmlformats.org/presentationml/2006/ole">
            <mc:AlternateContent xmlns:mc="http://schemas.openxmlformats.org/markup-compatibility/2006">
              <mc:Choice xmlns:v="urn:schemas-microsoft-com:vml" Requires="v">
                <p:oleObj spid="_x0000_s46343" name="Equation" r:id="rId10" imgW="5270400" imgH="444240" progId="Equation.DSMT4">
                  <p:embed/>
                </p:oleObj>
              </mc:Choice>
              <mc:Fallback>
                <p:oleObj name="Equation" r:id="rId10" imgW="5270400" imgH="444240" progId="Equation.DSMT4">
                  <p:embed/>
                  <p:pic>
                    <p:nvPicPr>
                      <p:cNvPr id="0" name="Object 16"/>
                      <p:cNvPicPr>
                        <a:picLocks noChangeAspect="1" noChangeArrowheads="1"/>
                      </p:cNvPicPr>
                      <p:nvPr/>
                    </p:nvPicPr>
                    <p:blipFill>
                      <a:blip r:embed="rId11"/>
                      <a:srcRect/>
                      <a:stretch>
                        <a:fillRect/>
                      </a:stretch>
                    </p:blipFill>
                    <p:spPr bwMode="auto">
                      <a:xfrm>
                        <a:off x="2067606" y="4681512"/>
                        <a:ext cx="7029450" cy="595313"/>
                      </a:xfrm>
                      <a:prstGeom prst="rect">
                        <a:avLst/>
                      </a:prstGeom>
                      <a:noFill/>
                    </p:spPr>
                  </p:pic>
                </p:oleObj>
              </mc:Fallback>
            </mc:AlternateContent>
          </a:graphicData>
        </a:graphic>
      </p:graphicFrame>
      <p:sp>
        <p:nvSpPr>
          <p:cNvPr id="31" name="矩形 30"/>
          <p:cNvSpPr/>
          <p:nvPr/>
        </p:nvSpPr>
        <p:spPr>
          <a:xfrm>
            <a:off x="1165225" y="5276825"/>
            <a:ext cx="4305300" cy="338554"/>
          </a:xfrm>
          <a:prstGeom prst="rect">
            <a:avLst/>
          </a:prstGeom>
        </p:spPr>
        <p:txBody>
          <a:bodyPr wrap="square">
            <a:spAutoFit/>
          </a:bodyPr>
          <a:lstStyle/>
          <a:p>
            <a:r>
              <a:rPr lang="zh-CN" altLang="en-US" sz="1600" dirty="0" smtClean="0">
                <a:latin typeface="+mj-lt"/>
                <a:ea typeface="宋体" panose="02010600030101010101" pitchFamily="2" charset="-122"/>
              </a:rPr>
              <a:t>波阻抗分别为</a:t>
            </a:r>
            <a:endParaRPr lang="zh-CN" altLang="en-US" sz="1600" dirty="0">
              <a:latin typeface="+mj-lt"/>
              <a:ea typeface="宋体" panose="02010600030101010101" pitchFamily="2" charset="-122"/>
            </a:endParaRPr>
          </a:p>
        </p:txBody>
      </p:sp>
      <p:sp>
        <p:nvSpPr>
          <p:cNvPr id="23"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488521139"/>
              </p:ext>
            </p:extLst>
          </p:nvPr>
        </p:nvGraphicFramePr>
        <p:xfrm>
          <a:off x="2067606" y="5686103"/>
          <a:ext cx="6311900" cy="876300"/>
        </p:xfrm>
        <a:graphic>
          <a:graphicData uri="http://schemas.openxmlformats.org/presentationml/2006/ole">
            <mc:AlternateContent xmlns:mc="http://schemas.openxmlformats.org/markup-compatibility/2006">
              <mc:Choice xmlns:v="urn:schemas-microsoft-com:vml" Requires="v">
                <p:oleObj spid="_x0000_s46344" name="Equation" r:id="rId12" imgW="4673520" imgH="647640" progId="Equation.DSMT4">
                  <p:embed/>
                </p:oleObj>
              </mc:Choice>
              <mc:Fallback>
                <p:oleObj name="Equation" r:id="rId12" imgW="4673520" imgH="647640" progId="Equation.DSMT4">
                  <p:embed/>
                  <p:pic>
                    <p:nvPicPr>
                      <p:cNvPr id="0" name="Object 18"/>
                      <p:cNvPicPr>
                        <a:picLocks noChangeAspect="1" noChangeArrowheads="1"/>
                      </p:cNvPicPr>
                      <p:nvPr/>
                    </p:nvPicPr>
                    <p:blipFill>
                      <a:blip r:embed="rId13"/>
                      <a:srcRect/>
                      <a:stretch>
                        <a:fillRect/>
                      </a:stretch>
                    </p:blipFill>
                    <p:spPr bwMode="auto">
                      <a:xfrm>
                        <a:off x="2067606" y="5686103"/>
                        <a:ext cx="6311900" cy="876300"/>
                      </a:xfrm>
                      <a:prstGeom prst="rect">
                        <a:avLst/>
                      </a:prstGeom>
                      <a:noFill/>
                    </p:spPr>
                  </p:pic>
                </p:oleObj>
              </mc:Fallback>
            </mc:AlternateContent>
          </a:graphicData>
        </a:graphic>
      </p:graphicFrame>
    </p:spTree>
    <p:extLst>
      <p:ext uri="{BB962C8B-B14F-4D97-AF65-F5344CB8AC3E}">
        <p14:creationId xmlns:p14="http://schemas.microsoft.com/office/powerpoint/2010/main" val="1996007153"/>
      </p:ext>
    </p:extLst>
  </p:cSld>
  <p:clrMapOvr>
    <a:masterClrMapping/>
  </p:clrMapOvr>
  <mc:AlternateContent xmlns:mc="http://schemas.openxmlformats.org/markup-compatibility/2006" xmlns:p14="http://schemas.microsoft.com/office/powerpoint/2010/main">
    <mc:Choice Requires="p14">
      <p:transition spd="slow" p14:dur="2000" advTm="45"/>
    </mc:Choice>
    <mc:Fallback xmlns="">
      <p:transition spd="slow" advTm="4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4" name="文本框 3">
            <a:extLst>
              <a:ext uri="{FF2B5EF4-FFF2-40B4-BE49-F238E27FC236}">
                <a16:creationId xmlns:a16="http://schemas.microsoft.com/office/drawing/2014/main" id="{F75FB7F1-7F3F-40BC-BC07-BC5A572A635A}"/>
              </a:ext>
            </a:extLst>
          </p:cNvPr>
          <p:cNvSpPr txBox="1"/>
          <p:nvPr/>
        </p:nvSpPr>
        <p:spPr>
          <a:xfrm>
            <a:off x="1065229" y="1048180"/>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（一）目的</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1065229" y="2314801"/>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527900" y="2714911"/>
            <a:ext cx="8028871" cy="1938992"/>
          </a:xfrm>
          <a:prstGeom prst="rect">
            <a:avLst/>
          </a:prstGeom>
          <a:noFill/>
        </p:spPr>
        <p:txBody>
          <a:bodyPr wrap="square" rtlCol="0">
            <a:spAutoFit/>
          </a:bodyPr>
          <a:lstStyle/>
          <a:p>
            <a:pPr>
              <a:lnSpc>
                <a:spcPct val="150000"/>
              </a:lnSpc>
              <a:spcAft>
                <a:spcPts val="0"/>
              </a:spcAft>
            </a:pPr>
            <a:r>
              <a:rPr lang="zh-CN" altLang="en-US" sz="1600" b="1" kern="100" dirty="0" smtClean="0">
                <a:cs typeface="Times New Roman" panose="02020603050405020304" pitchFamily="18" charset="0"/>
              </a:rPr>
              <a:t>例</a:t>
            </a:r>
            <a:r>
              <a:rPr lang="en-US" altLang="zh-CN" sz="1600" b="1" kern="100" dirty="0" smtClean="0">
                <a:cs typeface="Times New Roman" panose="02020603050405020304" pitchFamily="18" charset="0"/>
              </a:rPr>
              <a:t>1</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i="1" dirty="0">
                <a:latin typeface="Times New Roman" panose="02020603050405020304" pitchFamily="18" charset="0"/>
                <a:ea typeface="宋体" panose="02010600030101010101" pitchFamily="2" charset="-122"/>
              </a:rPr>
              <a:t>y</a:t>
            </a:r>
            <a:r>
              <a:rPr lang="en-US" altLang="zh-CN" sz="1600" dirty="0">
                <a:latin typeface="Times New Roman" panose="02020603050405020304" pitchFamily="18" charset="0"/>
                <a:ea typeface="宋体" panose="02010600030101010101" pitchFamily="2" charset="-122"/>
              </a:rPr>
              <a:t>&lt;0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下半空间区域</a:t>
            </a:r>
            <a:r>
              <a:rPr lang="en-US" altLang="zh-CN" sz="1600" i="1" dirty="0">
                <a:latin typeface="Times New Roman" panose="02020603050405020304" pitchFamily="18" charset="0"/>
                <a:ea typeface="宋体" panose="02010600030101010101" pitchFamily="2" charset="-122"/>
              </a:rPr>
              <a:t>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充以均匀导体</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电导率</a:t>
            </a:r>
            <a:r>
              <a:rPr lang="en-US" altLang="zh-CN" sz="1600" i="1" dirty="0">
                <a:latin typeface="Times New Roman" panose="02020603050405020304" pitchFamily="18" charset="0"/>
                <a:ea typeface="宋体" panose="02010600030101010101" pitchFamily="2" charset="-122"/>
              </a:rPr>
              <a:t>γ</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，介电常数</a:t>
            </a:r>
            <a:r>
              <a:rPr lang="en-US" altLang="zh-CN" sz="1600" i="1" dirty="0">
                <a:latin typeface="Times New Roman" panose="02020603050405020304" pitchFamily="18" charset="0"/>
                <a:ea typeface="宋体" panose="02010600030101010101" pitchFamily="2" charset="-122"/>
              </a:rPr>
              <a:t>ε</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ε</a:t>
            </a:r>
            <a:r>
              <a:rPr lang="en-US" altLang="zh-CN" sz="1600" baseline="-25000" dirty="0">
                <a:latin typeface="Times New Roman" panose="02020603050405020304" pitchFamily="18" charset="0"/>
                <a:ea typeface="宋体" panose="02010600030101010101" pitchFamily="2" charset="-122"/>
              </a:rPr>
              <a:t>r</a:t>
            </a:r>
            <a:r>
              <a:rPr lang="en-US" altLang="zh-CN" sz="1600" i="1" dirty="0">
                <a:latin typeface="Times New Roman" panose="02020603050405020304" pitchFamily="18" charset="0"/>
                <a:ea typeface="宋体" panose="02010600030101010101" pitchFamily="2" charset="-122"/>
              </a:rPr>
              <a:t>ε</a:t>
            </a:r>
            <a:r>
              <a:rPr lang="en-US" altLang="zh-CN" sz="1600" baseline="-25000" dirty="0">
                <a:latin typeface="Times New Roman" panose="02020603050405020304" pitchFamily="18" charset="0"/>
                <a:ea typeface="宋体" panose="02010600030101010101" pitchFamily="2" charset="-122"/>
              </a:rPr>
              <a:t>0</a:t>
            </a:r>
            <a:r>
              <a:rPr lang="en-US" altLang="zh-CN" sz="1600" dirty="0" smtClean="0">
                <a:latin typeface="Times New Roman" panose="02020603050405020304" pitchFamily="18" charset="0"/>
                <a:ea typeface="宋体" panose="02010600030101010101" pitchFamily="2" charset="-122"/>
              </a:rPr>
              <a:t>); y&gt;0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上半空间区域</a:t>
            </a:r>
            <a:r>
              <a:rPr lang="en-US" altLang="zh-CN" sz="1600" i="1" dirty="0">
                <a:latin typeface="Times New Roman" panose="02020603050405020304" pitchFamily="18" charset="0"/>
                <a:ea typeface="宋体" panose="02010600030101010101" pitchFamily="2" charset="-122"/>
              </a:rPr>
              <a:t>a</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属于真空。</a:t>
            </a:r>
            <a:r>
              <a:rPr lang="en-US" altLang="zh-CN" sz="1600" i="1" dirty="0">
                <a:latin typeface="Times New Roman" panose="02020603050405020304" pitchFamily="18" charset="0"/>
                <a:ea typeface="宋体" panose="02010600030101010101" pitchFamily="2" charset="-122"/>
              </a:rPr>
              <a:t>t</a:t>
            </a:r>
            <a:r>
              <a:rPr lang="en-US" altLang="zh-CN" sz="1600" dirty="0">
                <a:latin typeface="Times New Roman" panose="02020603050405020304" pitchFamily="18" charset="0"/>
                <a:ea typeface="宋体" panose="02010600030101010101" pitchFamily="2" charset="-122"/>
              </a:rPr>
              <a:t>&lt;0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时处处无电荷。在</a:t>
            </a:r>
            <a:r>
              <a:rPr lang="en-US" altLang="zh-CN" sz="1600" i="1" dirty="0">
                <a:latin typeface="Times New Roman" panose="02020603050405020304" pitchFamily="18" charset="0"/>
                <a:ea typeface="宋体" panose="02010600030101010101" pitchFamily="2" charset="-122"/>
              </a:rPr>
              <a:t>t</a:t>
            </a:r>
            <a:r>
              <a:rPr lang="en-US" altLang="zh-CN" sz="1600" dirty="0">
                <a:latin typeface="Times New Roman" panose="02020603050405020304" pitchFamily="18" charset="0"/>
                <a:ea typeface="宋体" panose="02010600030101010101" pitchFamily="2" charset="-122"/>
              </a:rPr>
              <a:t>=0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时，有一点电荷</a:t>
            </a:r>
            <a:r>
              <a:rPr lang="en-US" altLang="zh-CN" sz="1600" i="1" dirty="0">
                <a:latin typeface="Times New Roman" panose="02020603050405020304" pitchFamily="18" charset="0"/>
                <a:ea typeface="宋体" panose="02010600030101010101" pitchFamily="2" charset="-122"/>
              </a:rPr>
              <a:t>q</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突然放置在上半空间</a:t>
            </a:r>
            <a:r>
              <a:rPr lang="en-US" altLang="zh-CN" sz="1600" dirty="0">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x</a:t>
            </a:r>
            <a:r>
              <a:rPr lang="en-US" altLang="zh-CN" sz="1600" dirty="0" err="1">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y</a:t>
            </a:r>
            <a:r>
              <a:rPr lang="en-US" altLang="zh-CN" sz="1600" dirty="0" err="1">
                <a:latin typeface="Times New Roman" panose="02020603050405020304" pitchFamily="18" charset="0"/>
                <a:ea typeface="宋体" panose="02010600030101010101" pitchFamily="2" charset="-122"/>
              </a:rPr>
              <a:t>,</a:t>
            </a:r>
            <a:r>
              <a:rPr lang="en-US" altLang="zh-CN" sz="1600" i="1" dirty="0" err="1">
                <a:latin typeface="Times New Roman" panose="02020603050405020304" pitchFamily="18" charset="0"/>
                <a:ea typeface="宋体" panose="02010600030101010101" pitchFamily="2" charset="-122"/>
              </a:rPr>
              <a:t>z</a:t>
            </a:r>
            <a:r>
              <a:rPr lang="en-US" altLang="zh-CN" sz="1600" dirty="0">
                <a:latin typeface="Times New Roman" panose="02020603050405020304" pitchFamily="18" charset="0"/>
                <a:ea typeface="宋体" panose="02010600030101010101" pitchFamily="2" charset="-122"/>
              </a:rPr>
              <a:t>)=(0,</a:t>
            </a:r>
            <a:r>
              <a:rPr lang="en-US" altLang="zh-CN" sz="1600" i="1" dirty="0">
                <a:latin typeface="Times New Roman" panose="02020603050405020304" pitchFamily="18" charset="0"/>
                <a:ea typeface="宋体" panose="02010600030101010101" pitchFamily="2" charset="-122"/>
              </a:rPr>
              <a:t>h</a:t>
            </a:r>
            <a:r>
              <a:rPr lang="en-US" altLang="zh-CN" sz="1600" dirty="0">
                <a:latin typeface="Times New Roman" panose="02020603050405020304" pitchFamily="18" charset="0"/>
                <a:ea typeface="宋体" panose="02010600030101010101" pitchFamily="2" charset="-122"/>
              </a:rPr>
              <a:t>,0)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处。试证明：</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50000"/>
              </a:lnSpc>
              <a:spcAft>
                <a:spcPts val="0"/>
              </a:spcAft>
            </a:pP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(1)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在</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=0</a:t>
            </a:r>
            <a:r>
              <a:rPr lang="en-US" altLang="zh-CN" sz="1600" kern="100" baseline="-250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smtClean="0">
                <a:latin typeface="宋体" panose="02010600030101010101" pitchFamily="2" charset="-122"/>
                <a:ea typeface="宋体" panose="02010600030101010101" pitchFamily="2" charset="-122"/>
                <a:cs typeface="Times New Roman" panose="02020603050405020304" pitchFamily="18" charset="0"/>
              </a:rPr>
              <a:t>时</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1600" dirty="0">
              <a:latin typeface="宋体" panose="02010600030101010101" pitchFamily="2" charset="-122"/>
              <a:ea typeface="宋体" panose="02010600030101010101" pitchFamily="2" charset="-122"/>
            </a:endParaRPr>
          </a:p>
        </p:txBody>
      </p:sp>
      <p:sp>
        <p:nvSpPr>
          <p:cNvPr id="32"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2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3608426278"/>
              </p:ext>
            </p:extLst>
          </p:nvPr>
        </p:nvGraphicFramePr>
        <p:xfrm>
          <a:off x="2072081" y="4212953"/>
          <a:ext cx="4338259" cy="647501"/>
        </p:xfrm>
        <a:graphic>
          <a:graphicData uri="http://schemas.openxmlformats.org/presentationml/2006/ole">
            <mc:AlternateContent xmlns:mc="http://schemas.openxmlformats.org/markup-compatibility/2006">
              <mc:Choice xmlns:v="urn:schemas-microsoft-com:vml" Requires="v">
                <p:oleObj spid="_x0000_s1299" name="Equation" r:id="rId4" imgW="3390840" imgH="507960" progId="Equation.DSMT4">
                  <p:embed/>
                </p:oleObj>
              </mc:Choice>
              <mc:Fallback>
                <p:oleObj name="Equation" r:id="rId4" imgW="3390840" imgH="507960" progId="Equation.DSMT4">
                  <p:embed/>
                  <p:pic>
                    <p:nvPicPr>
                      <p:cNvPr id="0" name="Object 27"/>
                      <p:cNvPicPr>
                        <a:picLocks noChangeAspect="1" noChangeArrowheads="1"/>
                      </p:cNvPicPr>
                      <p:nvPr/>
                    </p:nvPicPr>
                    <p:blipFill>
                      <a:blip r:embed="rId5"/>
                      <a:srcRect/>
                      <a:stretch>
                        <a:fillRect/>
                      </a:stretch>
                    </p:blipFill>
                    <p:spPr bwMode="auto">
                      <a:xfrm>
                        <a:off x="2072081" y="4212953"/>
                        <a:ext cx="4338259" cy="647501"/>
                      </a:xfrm>
                      <a:prstGeom prst="rect">
                        <a:avLst/>
                      </a:prstGeom>
                      <a:noFill/>
                    </p:spPr>
                  </p:pic>
                </p:oleObj>
              </mc:Fallback>
            </mc:AlternateContent>
          </a:graphicData>
        </a:graphic>
      </p:graphicFrame>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3782353588"/>
              </p:ext>
            </p:extLst>
          </p:nvPr>
        </p:nvGraphicFramePr>
        <p:xfrm>
          <a:off x="2119077" y="4982672"/>
          <a:ext cx="2168936" cy="614725"/>
        </p:xfrm>
        <a:graphic>
          <a:graphicData uri="http://schemas.openxmlformats.org/presentationml/2006/ole">
            <mc:AlternateContent xmlns:mc="http://schemas.openxmlformats.org/markup-compatibility/2006">
              <mc:Choice xmlns:v="urn:schemas-microsoft-com:vml" Requires="v">
                <p:oleObj spid="_x0000_s1300" name="Equation" r:id="rId6" imgW="1778000" imgH="508000" progId="Equation.DSMT4">
                  <p:embed/>
                </p:oleObj>
              </mc:Choice>
              <mc:Fallback>
                <p:oleObj name="Equation" r:id="rId6" imgW="1778000" imgH="508000" progId="Equation.DSMT4">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9077" y="4982672"/>
                        <a:ext cx="2168936" cy="614725"/>
                      </a:xfrm>
                      <a:prstGeom prst="rect">
                        <a:avLst/>
                      </a:prstGeom>
                      <a:noFill/>
                    </p:spPr>
                  </p:pic>
                </p:oleObj>
              </mc:Fallback>
            </mc:AlternateContent>
          </a:graphicData>
        </a:graphic>
      </p:graphicFrame>
      <p:graphicFrame>
        <p:nvGraphicFramePr>
          <p:cNvPr id="39" name="对象 38"/>
          <p:cNvGraphicFramePr>
            <a:graphicFrameLocks noChangeAspect="1"/>
          </p:cNvGraphicFramePr>
          <p:nvPr>
            <p:extLst>
              <p:ext uri="{D42A27DB-BD31-4B8C-83A1-F6EECF244321}">
                <p14:modId xmlns:p14="http://schemas.microsoft.com/office/powerpoint/2010/main" val="1509900063"/>
              </p:ext>
            </p:extLst>
          </p:nvPr>
        </p:nvGraphicFramePr>
        <p:xfrm>
          <a:off x="2072081" y="5821257"/>
          <a:ext cx="833414" cy="480816"/>
        </p:xfrm>
        <a:graphic>
          <a:graphicData uri="http://schemas.openxmlformats.org/presentationml/2006/ole">
            <mc:AlternateContent xmlns:mc="http://schemas.openxmlformats.org/markup-compatibility/2006">
              <mc:Choice xmlns:v="urn:schemas-microsoft-com:vml" Requires="v">
                <p:oleObj spid="_x0000_s1301" name="Equation" r:id="rId8" imgW="736600" imgH="431800" progId="Equation.DSMT4">
                  <p:embed/>
                </p:oleObj>
              </mc:Choice>
              <mc:Fallback>
                <p:oleObj name="Equation" r:id="rId8" imgW="736600" imgH="431800" progId="Equation.DSMT4">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2081" y="5821257"/>
                        <a:ext cx="833414" cy="480816"/>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1155294036"/>
              </p:ext>
            </p:extLst>
          </p:nvPr>
        </p:nvGraphicFramePr>
        <p:xfrm>
          <a:off x="2905495" y="5821257"/>
          <a:ext cx="984186" cy="496767"/>
        </p:xfrm>
        <a:graphic>
          <a:graphicData uri="http://schemas.openxmlformats.org/presentationml/2006/ole">
            <mc:AlternateContent xmlns:mc="http://schemas.openxmlformats.org/markup-compatibility/2006">
              <mc:Choice xmlns:v="urn:schemas-microsoft-com:vml" Requires="v">
                <p:oleObj spid="_x0000_s1302" name="Equation" r:id="rId10" imgW="850680" imgH="431640" progId="Equation.DSMT4">
                  <p:embed/>
                </p:oleObj>
              </mc:Choice>
              <mc:Fallback>
                <p:oleObj name="Equation" r:id="rId10" imgW="850680" imgH="431640" progId="Equation.DSMT4">
                  <p:embed/>
                  <p:pic>
                    <p:nvPicPr>
                      <p:cNvPr id="0" name="Object 31"/>
                      <p:cNvPicPr>
                        <a:picLocks noChangeAspect="1" noChangeArrowheads="1"/>
                      </p:cNvPicPr>
                      <p:nvPr/>
                    </p:nvPicPr>
                    <p:blipFill>
                      <a:blip r:embed="rId11"/>
                      <a:srcRect/>
                      <a:stretch>
                        <a:fillRect/>
                      </a:stretch>
                    </p:blipFill>
                    <p:spPr bwMode="auto">
                      <a:xfrm>
                        <a:off x="2905495" y="5821257"/>
                        <a:ext cx="984186" cy="496767"/>
                      </a:xfrm>
                      <a:prstGeom prst="rect">
                        <a:avLst/>
                      </a:prstGeom>
                      <a:noFill/>
                    </p:spPr>
                  </p:pic>
                </p:oleObj>
              </mc:Fallback>
            </mc:AlternateContent>
          </a:graphicData>
        </a:graphic>
      </p:graphicFrame>
      <p:sp>
        <p:nvSpPr>
          <p:cNvPr id="41" name="Rectangle 33"/>
          <p:cNvSpPr>
            <a:spLocks noChangeArrowheads="1"/>
          </p:cNvSpPr>
          <p:nvPr/>
        </p:nvSpPr>
        <p:spPr bwMode="auto">
          <a:xfrm>
            <a:off x="952501" y="5832417"/>
            <a:ext cx="176913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式中</a:t>
            </a: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15" name="图片 14"/>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10340" y="4004611"/>
            <a:ext cx="2629652" cy="1711686"/>
          </a:xfrm>
          <a:prstGeom prst="rect">
            <a:avLst/>
          </a:prstGeom>
          <a:noFill/>
        </p:spPr>
      </p:pic>
      <p:sp>
        <p:nvSpPr>
          <p:cNvPr id="16" name="矩形 15"/>
          <p:cNvSpPr/>
          <p:nvPr/>
        </p:nvSpPr>
        <p:spPr>
          <a:xfrm>
            <a:off x="7246055" y="5832417"/>
            <a:ext cx="1107996" cy="338554"/>
          </a:xfrm>
          <a:prstGeom prst="rect">
            <a:avLst/>
          </a:prstGeom>
        </p:spPr>
        <p:txBody>
          <a:bodyPr wrap="none">
            <a:spAutoFit/>
          </a:bodyPr>
          <a:lstStyle/>
          <a:p>
            <a:pPr algn="ctr">
              <a:spcAft>
                <a:spcPts val="0"/>
              </a:spcAft>
            </a:pP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例</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示意图</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B7AF114-7D8C-4438-A65E-37761FF94922}"/>
              </a:ext>
            </a:extLst>
          </p:cNvPr>
          <p:cNvSpPr txBox="1"/>
          <p:nvPr/>
        </p:nvSpPr>
        <p:spPr>
          <a:xfrm>
            <a:off x="1930331" y="1391113"/>
            <a:ext cx="5683910" cy="1015663"/>
          </a:xfrm>
          <a:prstGeom prst="rect">
            <a:avLst/>
          </a:prstGeom>
          <a:noFill/>
        </p:spPr>
        <p:txBody>
          <a:bodyPr wrap="square" rtlCol="0">
            <a:spAutoFit/>
          </a:bodyPr>
          <a:lstStyle/>
          <a:p>
            <a:pPr>
              <a:lnSpc>
                <a:spcPct val="125000"/>
              </a:lnSpc>
            </a:pP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透彻理解电准静态场和磁准静态场的概念及其基本方程组；</a:t>
            </a:r>
            <a:endParaRPr lang="en-US" altLang="zh-CN" sz="1600" dirty="0" smtClean="0">
              <a:latin typeface="宋体" panose="02010600030101010101" pitchFamily="2" charset="-122"/>
              <a:ea typeface="宋体" panose="02010600030101010101" pitchFamily="2" charset="-122"/>
            </a:endParaRPr>
          </a:p>
          <a:p>
            <a:pPr>
              <a:lnSpc>
                <a:spcPct val="125000"/>
              </a:lnSpc>
            </a:pPr>
            <a:r>
              <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rPr>
              <a:t>2.</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掌握</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电准静态场的分析方法，理解电荷的弛豫过程； </a:t>
            </a:r>
            <a:endParaRPr lang="en-US" altLang="zh-CN" sz="1600" kern="100" dirty="0" smtClean="0">
              <a:latin typeface="Calibri" panose="020F0502020204030204" pitchFamily="34" charset="0"/>
              <a:ea typeface="宋体" panose="02010600030101010101" pitchFamily="2" charset="-122"/>
              <a:cs typeface="Times New Roman" panose="02020603050405020304" pitchFamily="18" charset="0"/>
            </a:endParaRPr>
          </a:p>
          <a:p>
            <a:pPr>
              <a:lnSpc>
                <a:spcPct val="125000"/>
              </a:lnSpc>
            </a:pPr>
            <a:r>
              <a:rPr lang="en-US" altLang="zh-CN" sz="1600" dirty="0">
                <a:latin typeface="宋体" panose="02010600030101010101" pitchFamily="2" charset="-122"/>
                <a:ea typeface="宋体" panose="02010600030101010101" pitchFamily="2" charset="-122"/>
              </a:rPr>
              <a:t>3</a:t>
            </a:r>
            <a:r>
              <a:rPr lang="en-US" altLang="zh-CN" sz="1600" dirty="0" smtClean="0">
                <a:latin typeface="宋体" panose="02010600030101010101" pitchFamily="2" charset="-122"/>
                <a:ea typeface="宋体" panose="02010600030101010101" pitchFamily="2" charset="-122"/>
              </a:rPr>
              <a:t>.</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掌握镜像电荷的求法以及镜像法的有效区域</a:t>
            </a:r>
            <a:r>
              <a:rPr lang="zh-CN" altLang="zh-CN" sz="1600"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03919780"/>
      </p:ext>
    </p:extLst>
  </p:cSld>
  <p:clrMapOvr>
    <a:masterClrMapping/>
  </p:clrMapOvr>
  <mc:AlternateContent xmlns:mc="http://schemas.openxmlformats.org/markup-compatibility/2006" xmlns:p14="http://schemas.microsoft.com/office/powerpoint/2010/main">
    <mc:Choice Requires="p14">
      <p:transition spd="slow" p14:dur="2000" advTm="134"/>
    </mc:Choice>
    <mc:Fallback xmlns="">
      <p:transition spd="slow" advTm="134"/>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26" name="矩形 25"/>
          <p:cNvSpPr/>
          <p:nvPr/>
        </p:nvSpPr>
        <p:spPr>
          <a:xfrm>
            <a:off x="887413" y="2133033"/>
            <a:ext cx="7096124" cy="338554"/>
          </a:xfrm>
          <a:prstGeom prst="rect">
            <a:avLst/>
          </a:prstGeom>
        </p:spPr>
        <p:txBody>
          <a:bodyPr wrap="square">
            <a:spAutoFit/>
          </a:bodyPr>
          <a:lstStyle/>
          <a:p>
            <a:r>
              <a:rPr lang="en-US" altLang="zh-CN" sz="1600" dirty="0">
                <a:ea typeface="宋体" panose="02010600030101010101" pitchFamily="2" charset="-122"/>
              </a:rPr>
              <a:t>(1)</a:t>
            </a:r>
            <a:r>
              <a:rPr lang="zh-CN" altLang="en-US" sz="1600" dirty="0" smtClean="0">
                <a:latin typeface="+mj-lt"/>
                <a:ea typeface="宋体" panose="02010600030101010101" pitchFamily="2" charset="-122"/>
              </a:rPr>
              <a:t>反射系数为</a:t>
            </a:r>
            <a:endParaRPr lang="zh-CN" altLang="en-US" sz="1600" dirty="0">
              <a:latin typeface="+mj-lt"/>
              <a:ea typeface="宋体" panose="02010600030101010101" pitchFamily="2" charset="-122"/>
            </a:endParaRPr>
          </a:p>
        </p:txBody>
      </p:sp>
      <p:sp>
        <p:nvSpPr>
          <p:cNvPr id="23" name="矩形 22"/>
          <p:cNvSpPr/>
          <p:nvPr/>
        </p:nvSpPr>
        <p:spPr>
          <a:xfrm>
            <a:off x="1046162" y="4702059"/>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入射波的瞬时表达式为</a:t>
            </a:r>
            <a:endParaRPr lang="zh-CN" altLang="en-US" sz="1600" dirty="0">
              <a:latin typeface="+mj-lt"/>
              <a:ea typeface="宋体" panose="02010600030101010101"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033050858"/>
              </p:ext>
            </p:extLst>
          </p:nvPr>
        </p:nvGraphicFramePr>
        <p:xfrm>
          <a:off x="2943762" y="2365473"/>
          <a:ext cx="3539050" cy="605541"/>
        </p:xfrm>
        <a:graphic>
          <a:graphicData uri="http://schemas.openxmlformats.org/presentationml/2006/ole">
            <mc:AlternateContent xmlns:mc="http://schemas.openxmlformats.org/markup-compatibility/2006">
              <mc:Choice xmlns:v="urn:schemas-microsoft-com:vml" Requires="v">
                <p:oleObj spid="_x0000_s47349" name="Equation" r:id="rId4" imgW="2501900" imgH="431800" progId="Equation.DSMT4">
                  <p:embed/>
                </p:oleObj>
              </mc:Choice>
              <mc:Fallback>
                <p:oleObj name="Equation" r:id="rId4" imgW="2501900" imgH="431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3762" y="2365473"/>
                        <a:ext cx="3539050" cy="605541"/>
                      </a:xfrm>
                      <a:prstGeom prst="rect">
                        <a:avLst/>
                      </a:prstGeom>
                      <a:noFill/>
                    </p:spPr>
                  </p:pic>
                </p:oleObj>
              </mc:Fallback>
            </mc:AlternateContent>
          </a:graphicData>
        </a:graphic>
      </p:graphicFrame>
      <p:sp>
        <p:nvSpPr>
          <p:cNvPr id="15" name="矩形 14"/>
          <p:cNvSpPr/>
          <p:nvPr/>
        </p:nvSpPr>
        <p:spPr>
          <a:xfrm>
            <a:off x="1165225" y="3034177"/>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透射系数为</a:t>
            </a:r>
            <a:endParaRPr lang="zh-CN" altLang="en-US" sz="1600" dirty="0">
              <a:latin typeface="+mj-lt"/>
              <a:ea typeface="宋体" panose="02010600030101010101"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35669159"/>
              </p:ext>
            </p:extLst>
          </p:nvPr>
        </p:nvGraphicFramePr>
        <p:xfrm>
          <a:off x="2943762" y="3203929"/>
          <a:ext cx="3487271" cy="625208"/>
        </p:xfrm>
        <a:graphic>
          <a:graphicData uri="http://schemas.openxmlformats.org/presentationml/2006/ole">
            <mc:AlternateContent xmlns:mc="http://schemas.openxmlformats.org/markup-compatibility/2006">
              <mc:Choice xmlns:v="urn:schemas-microsoft-com:vml" Requires="v">
                <p:oleObj spid="_x0000_s47350" name="Equation" r:id="rId6" imgW="2387600" imgH="431800" progId="Equation.DSMT4">
                  <p:embed/>
                </p:oleObj>
              </mc:Choice>
              <mc:Fallback>
                <p:oleObj name="Equation" r:id="rId6" imgW="2387600" imgH="4318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762" y="3203929"/>
                        <a:ext cx="3487271" cy="625208"/>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61785359"/>
              </p:ext>
            </p:extLst>
          </p:nvPr>
        </p:nvGraphicFramePr>
        <p:xfrm>
          <a:off x="3157537" y="4315565"/>
          <a:ext cx="1706563" cy="461233"/>
        </p:xfrm>
        <a:graphic>
          <a:graphicData uri="http://schemas.openxmlformats.org/presentationml/2006/ole">
            <mc:AlternateContent xmlns:mc="http://schemas.openxmlformats.org/markup-compatibility/2006">
              <mc:Choice xmlns:v="urn:schemas-microsoft-com:vml" Requires="v">
                <p:oleObj spid="_x0000_s47351" name="Equation" r:id="rId8" imgW="1054100" imgH="292100" progId="Equation.DSMT4">
                  <p:embed/>
                </p:oleObj>
              </mc:Choice>
              <mc:Fallback>
                <p:oleObj name="Equation" r:id="rId8" imgW="1054100" imgH="2921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7537" y="4315565"/>
                        <a:ext cx="1706563" cy="461233"/>
                      </a:xfrm>
                      <a:prstGeom prst="rect">
                        <a:avLst/>
                      </a:prstGeom>
                      <a:noFill/>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21619367"/>
              </p:ext>
            </p:extLst>
          </p:nvPr>
        </p:nvGraphicFramePr>
        <p:xfrm>
          <a:off x="2943762" y="5040613"/>
          <a:ext cx="3647538" cy="438916"/>
        </p:xfrm>
        <a:graphic>
          <a:graphicData uri="http://schemas.openxmlformats.org/presentationml/2006/ole">
            <mc:AlternateContent xmlns:mc="http://schemas.openxmlformats.org/markup-compatibility/2006">
              <mc:Choice xmlns:v="urn:schemas-microsoft-com:vml" Requires="v">
                <p:oleObj spid="_x0000_s47352" name="Equation" r:id="rId10" imgW="2298700" imgH="279400" progId="Equation.DSMT4">
                  <p:embed/>
                </p:oleObj>
              </mc:Choice>
              <mc:Fallback>
                <p:oleObj name="Equation" r:id="rId10" imgW="2298700" imgH="2794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3762" y="5040613"/>
                        <a:ext cx="3647538" cy="438916"/>
                      </a:xfrm>
                      <a:prstGeom prst="rect">
                        <a:avLst/>
                      </a:prstGeom>
                      <a:noFill/>
                    </p:spPr>
                  </p:pic>
                </p:oleObj>
              </mc:Fallback>
            </mc:AlternateContent>
          </a:graphicData>
        </a:graphic>
      </p:graphicFrame>
      <p:sp>
        <p:nvSpPr>
          <p:cNvPr id="22" name="矩形 21"/>
          <p:cNvSpPr/>
          <p:nvPr/>
        </p:nvSpPr>
        <p:spPr>
          <a:xfrm>
            <a:off x="1046162" y="3985981"/>
            <a:ext cx="7096124" cy="338554"/>
          </a:xfrm>
          <a:prstGeom prst="rect">
            <a:avLst/>
          </a:prstGeom>
        </p:spPr>
        <p:txBody>
          <a:bodyPr wrap="square">
            <a:spAutoFit/>
          </a:bodyPr>
          <a:lstStyle/>
          <a:p>
            <a:r>
              <a:rPr lang="zh-CN" altLang="en-US" sz="1600" dirty="0">
                <a:latin typeface="+mj-lt"/>
                <a:ea typeface="宋体" panose="02010600030101010101" pitchFamily="2" charset="-122"/>
              </a:rPr>
              <a:t>由题意知入射波的相量形式</a:t>
            </a:r>
            <a:r>
              <a:rPr lang="zh-CN" altLang="en-US" sz="1600" dirty="0" smtClean="0">
                <a:latin typeface="+mj-lt"/>
                <a:ea typeface="宋体" panose="02010600030101010101" pitchFamily="2" charset="-122"/>
              </a:rPr>
              <a:t>为</a:t>
            </a:r>
            <a:endParaRPr lang="zh-CN" altLang="en-US" sz="1600" dirty="0">
              <a:latin typeface="+mj-lt"/>
              <a:ea typeface="宋体" panose="02010600030101010101"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2298199925"/>
              </p:ext>
            </p:extLst>
          </p:nvPr>
        </p:nvGraphicFramePr>
        <p:xfrm>
          <a:off x="1779587" y="5778550"/>
          <a:ext cx="5629275" cy="486681"/>
        </p:xfrm>
        <a:graphic>
          <a:graphicData uri="http://schemas.openxmlformats.org/presentationml/2006/ole">
            <mc:AlternateContent xmlns:mc="http://schemas.openxmlformats.org/markup-compatibility/2006">
              <mc:Choice xmlns:v="urn:schemas-microsoft-com:vml" Requires="v">
                <p:oleObj spid="_x0000_s47353" name="Equation" r:id="rId12" imgW="3314700" imgH="292100" progId="Equation.DSMT4">
                  <p:embed/>
                </p:oleObj>
              </mc:Choice>
              <mc:Fallback>
                <p:oleObj name="Equation" r:id="rId12" imgW="3314700" imgH="2921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9587" y="5778550"/>
                        <a:ext cx="5629275" cy="486681"/>
                      </a:xfrm>
                      <a:prstGeom prst="rect">
                        <a:avLst/>
                      </a:prstGeom>
                      <a:noFill/>
                    </p:spPr>
                  </p:pic>
                </p:oleObj>
              </mc:Fallback>
            </mc:AlternateContent>
          </a:graphicData>
        </a:graphic>
      </p:graphicFrame>
      <p:sp>
        <p:nvSpPr>
          <p:cNvPr id="25" name="矩形 24"/>
          <p:cNvSpPr/>
          <p:nvPr/>
        </p:nvSpPr>
        <p:spPr>
          <a:xfrm>
            <a:off x="1046162" y="5404790"/>
            <a:ext cx="7096124" cy="338554"/>
          </a:xfrm>
          <a:prstGeom prst="rect">
            <a:avLst/>
          </a:prstGeom>
        </p:spPr>
        <p:txBody>
          <a:bodyPr wrap="square">
            <a:spAutoFit/>
          </a:bodyPr>
          <a:lstStyle/>
          <a:p>
            <a:r>
              <a:rPr lang="zh-CN" altLang="en-US" sz="1600" dirty="0">
                <a:latin typeface="+mj-lt"/>
                <a:ea typeface="宋体" panose="02010600030101010101" pitchFamily="2" charset="-122"/>
              </a:rPr>
              <a:t>反</a:t>
            </a:r>
            <a:r>
              <a:rPr lang="zh-CN" altLang="en-US" sz="1600" dirty="0" smtClean="0">
                <a:latin typeface="+mj-lt"/>
                <a:ea typeface="宋体" panose="02010600030101010101" pitchFamily="2" charset="-122"/>
              </a:rPr>
              <a:t>射波的相量形式为</a:t>
            </a:r>
            <a:endParaRPr lang="zh-CN" altLang="en-US" sz="1600" dirty="0">
              <a:latin typeface="+mj-lt"/>
              <a:ea typeface="宋体" panose="02010600030101010101" pitchFamily="2" charset="-122"/>
            </a:endParaRPr>
          </a:p>
        </p:txBody>
      </p:sp>
    </p:spTree>
    <p:extLst>
      <p:ext uri="{BB962C8B-B14F-4D97-AF65-F5344CB8AC3E}">
        <p14:creationId xmlns:p14="http://schemas.microsoft.com/office/powerpoint/2010/main" val="1128487330"/>
      </p:ext>
    </p:extLst>
  </p:cSld>
  <p:clrMapOvr>
    <a:masterClrMapping/>
  </p:clrMapOvr>
  <mc:AlternateContent xmlns:mc="http://schemas.openxmlformats.org/markup-compatibility/2006" xmlns:p14="http://schemas.microsoft.com/office/powerpoint/2010/main">
    <mc:Choice Requires="p14">
      <p:transition spd="slow" p14:dur="2000" advTm="37"/>
    </mc:Choice>
    <mc:Fallback xmlns="">
      <p:transition spd="slow" advTm="3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23" name="矩形 22"/>
          <p:cNvSpPr/>
          <p:nvPr/>
        </p:nvSpPr>
        <p:spPr>
          <a:xfrm>
            <a:off x="777478" y="4888733"/>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折射波的瞬时表达式为</a:t>
            </a:r>
            <a:endParaRPr lang="zh-CN" altLang="en-US" sz="1600" dirty="0">
              <a:latin typeface="+mj-lt"/>
              <a:ea typeface="宋体" panose="02010600030101010101" pitchFamily="2" charset="-122"/>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1683807949"/>
              </p:ext>
            </p:extLst>
          </p:nvPr>
        </p:nvGraphicFramePr>
        <p:xfrm>
          <a:off x="1589881" y="2477435"/>
          <a:ext cx="5471319" cy="473025"/>
        </p:xfrm>
        <a:graphic>
          <a:graphicData uri="http://schemas.openxmlformats.org/presentationml/2006/ole">
            <mc:AlternateContent xmlns:mc="http://schemas.openxmlformats.org/markup-compatibility/2006">
              <mc:Choice xmlns:v="urn:schemas-microsoft-com:vml" Requires="v">
                <p:oleObj spid="_x0000_s49339" name="Equation" r:id="rId4" imgW="3314700" imgH="292100" progId="Equation.DSMT4">
                  <p:embed/>
                </p:oleObj>
              </mc:Choice>
              <mc:Fallback>
                <p:oleObj name="Equation" r:id="rId4" imgW="3314700" imgH="292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881" y="2477435"/>
                        <a:ext cx="5471319" cy="473025"/>
                      </a:xfrm>
                      <a:prstGeom prst="rect">
                        <a:avLst/>
                      </a:prstGeom>
                      <a:noFill/>
                    </p:spPr>
                  </p:pic>
                </p:oleObj>
              </mc:Fallback>
            </mc:AlternateContent>
          </a:graphicData>
        </a:graphic>
      </p:graphicFrame>
      <p:sp>
        <p:nvSpPr>
          <p:cNvPr id="25" name="矩形 24"/>
          <p:cNvSpPr/>
          <p:nvPr/>
        </p:nvSpPr>
        <p:spPr>
          <a:xfrm>
            <a:off x="719138" y="2070701"/>
            <a:ext cx="7370762" cy="335685"/>
          </a:xfrm>
          <a:prstGeom prst="rect">
            <a:avLst/>
          </a:prstGeom>
        </p:spPr>
        <p:txBody>
          <a:bodyPr wrap="square">
            <a:spAutoFit/>
          </a:bodyPr>
          <a:lstStyle/>
          <a:p>
            <a:r>
              <a:rPr lang="zh-CN" altLang="en-US" sz="1600" dirty="0" smtClean="0">
                <a:latin typeface="+mj-lt"/>
                <a:ea typeface="宋体" panose="02010600030101010101" pitchFamily="2" charset="-122"/>
              </a:rPr>
              <a:t>（</a:t>
            </a:r>
            <a:r>
              <a:rPr lang="en-US" altLang="zh-CN" sz="1600" dirty="0" smtClean="0">
                <a:latin typeface="+mj-lt"/>
                <a:ea typeface="宋体" panose="02010600030101010101" pitchFamily="2" charset="-122"/>
              </a:rPr>
              <a:t>1</a:t>
            </a:r>
            <a:r>
              <a:rPr lang="zh-CN" altLang="en-US" sz="1600" dirty="0" smtClean="0">
                <a:latin typeface="+mj-lt"/>
                <a:ea typeface="宋体" panose="02010600030101010101" pitchFamily="2" charset="-122"/>
              </a:rPr>
              <a:t>）反射波的相量形式为</a:t>
            </a:r>
            <a:endParaRPr lang="zh-CN" altLang="en-US" sz="1600" dirty="0">
              <a:latin typeface="+mj-lt"/>
              <a:ea typeface="宋体" panose="0201060003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170045075"/>
              </p:ext>
            </p:extLst>
          </p:nvPr>
        </p:nvGraphicFramePr>
        <p:xfrm>
          <a:off x="1123950" y="3326021"/>
          <a:ext cx="7392987" cy="466380"/>
        </p:xfrm>
        <a:graphic>
          <a:graphicData uri="http://schemas.openxmlformats.org/presentationml/2006/ole">
            <mc:AlternateContent xmlns:mc="http://schemas.openxmlformats.org/markup-compatibility/2006">
              <mc:Choice xmlns:v="urn:schemas-microsoft-com:vml" Requires="v">
                <p:oleObj spid="_x0000_s49340" name="Equation" r:id="rId6" imgW="4483100" imgH="279400" progId="Equation.DSMT4">
                  <p:embed/>
                </p:oleObj>
              </mc:Choice>
              <mc:Fallback>
                <p:oleObj name="Equation" r:id="rId6" imgW="4483100" imgH="2794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3950" y="3326021"/>
                        <a:ext cx="7392987" cy="466380"/>
                      </a:xfrm>
                      <a:prstGeom prst="rect">
                        <a:avLst/>
                      </a:prstGeom>
                      <a:noFill/>
                    </p:spPr>
                  </p:pic>
                </p:oleObj>
              </mc:Fallback>
            </mc:AlternateContent>
          </a:graphicData>
        </a:graphic>
      </p:graphicFrame>
      <p:sp>
        <p:nvSpPr>
          <p:cNvPr id="17" name="矩形 16"/>
          <p:cNvSpPr/>
          <p:nvPr/>
        </p:nvSpPr>
        <p:spPr>
          <a:xfrm>
            <a:off x="777478" y="2998137"/>
            <a:ext cx="7096124" cy="338554"/>
          </a:xfrm>
          <a:prstGeom prst="rect">
            <a:avLst/>
          </a:prstGeom>
        </p:spPr>
        <p:txBody>
          <a:bodyPr wrap="square">
            <a:spAutoFit/>
          </a:bodyPr>
          <a:lstStyle/>
          <a:p>
            <a:r>
              <a:rPr lang="zh-CN" altLang="en-US" sz="1600" dirty="0">
                <a:latin typeface="+mj-lt"/>
                <a:ea typeface="宋体" panose="02010600030101010101" pitchFamily="2" charset="-122"/>
              </a:rPr>
              <a:t>反</a:t>
            </a:r>
            <a:r>
              <a:rPr lang="zh-CN" altLang="en-US" sz="1600" dirty="0" smtClean="0">
                <a:latin typeface="+mj-lt"/>
                <a:ea typeface="宋体" panose="02010600030101010101" pitchFamily="2" charset="-122"/>
              </a:rPr>
              <a:t>射波的瞬时表达式为</a:t>
            </a:r>
            <a:endParaRPr lang="zh-CN" altLang="en-US" sz="1600" dirty="0">
              <a:latin typeface="+mj-lt"/>
              <a:ea typeface="宋体" panose="02010600030101010101" pitchFamily="2" charset="-122"/>
            </a:endParaRPr>
          </a:p>
        </p:txBody>
      </p:sp>
      <p:sp>
        <p:nvSpPr>
          <p:cNvPr id="18" name="矩形 17"/>
          <p:cNvSpPr/>
          <p:nvPr/>
        </p:nvSpPr>
        <p:spPr>
          <a:xfrm>
            <a:off x="777478" y="3870095"/>
            <a:ext cx="7096124" cy="338554"/>
          </a:xfrm>
          <a:prstGeom prst="rect">
            <a:avLst/>
          </a:prstGeom>
        </p:spPr>
        <p:txBody>
          <a:bodyPr wrap="square">
            <a:spAutoFit/>
          </a:bodyPr>
          <a:lstStyle/>
          <a:p>
            <a:r>
              <a:rPr lang="zh-CN" altLang="en-US" sz="1600" dirty="0" smtClean="0">
                <a:latin typeface="+mj-lt"/>
                <a:ea typeface="宋体" panose="02010600030101010101" pitchFamily="2" charset="-122"/>
              </a:rPr>
              <a:t>折射波的相量形式为</a:t>
            </a:r>
            <a:endParaRPr lang="zh-CN" altLang="en-US" sz="1600" dirty="0">
              <a:latin typeface="+mj-lt"/>
              <a:ea typeface="宋体" panose="02010600030101010101"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354840040"/>
              </p:ext>
            </p:extLst>
          </p:nvPr>
        </p:nvGraphicFramePr>
        <p:xfrm>
          <a:off x="1796947" y="4293328"/>
          <a:ext cx="5277055" cy="449749"/>
        </p:xfrm>
        <a:graphic>
          <a:graphicData uri="http://schemas.openxmlformats.org/presentationml/2006/ole">
            <mc:AlternateContent xmlns:mc="http://schemas.openxmlformats.org/markup-compatibility/2006">
              <mc:Choice xmlns:v="urn:schemas-microsoft-com:vml" Requires="v">
                <p:oleObj spid="_x0000_s49341" name="Equation" r:id="rId8" imgW="3365500" imgH="292100" progId="Equation.DSMT4">
                  <p:embed/>
                </p:oleObj>
              </mc:Choice>
              <mc:Fallback>
                <p:oleObj name="Equation" r:id="rId8" imgW="3365500" imgH="2921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6947" y="4293328"/>
                        <a:ext cx="5277055" cy="449749"/>
                      </a:xfrm>
                      <a:prstGeom prst="rect">
                        <a:avLst/>
                      </a:prstGeom>
                      <a:noFill/>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625501250"/>
              </p:ext>
            </p:extLst>
          </p:nvPr>
        </p:nvGraphicFramePr>
        <p:xfrm>
          <a:off x="1263547" y="5344443"/>
          <a:ext cx="7347053" cy="437904"/>
        </p:xfrm>
        <a:graphic>
          <a:graphicData uri="http://schemas.openxmlformats.org/presentationml/2006/ole">
            <mc:AlternateContent xmlns:mc="http://schemas.openxmlformats.org/markup-compatibility/2006">
              <mc:Choice xmlns:v="urn:schemas-microsoft-com:vml" Requires="v">
                <p:oleObj spid="_x0000_s49342" name="Equation" r:id="rId10" imgW="4737100" imgH="279400" progId="Equation.DSMT4">
                  <p:embed/>
                </p:oleObj>
              </mc:Choice>
              <mc:Fallback>
                <p:oleObj name="Equation" r:id="rId10" imgW="4737100" imgH="2794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3547" y="5344443"/>
                        <a:ext cx="7347053" cy="437904"/>
                      </a:xfrm>
                      <a:prstGeom prst="rect">
                        <a:avLst/>
                      </a:prstGeom>
                      <a:noFill/>
                    </p:spPr>
                  </p:pic>
                </p:oleObj>
              </mc:Fallback>
            </mc:AlternateContent>
          </a:graphicData>
        </a:graphic>
      </p:graphicFrame>
    </p:spTree>
    <p:extLst>
      <p:ext uri="{BB962C8B-B14F-4D97-AF65-F5344CB8AC3E}">
        <p14:creationId xmlns:p14="http://schemas.microsoft.com/office/powerpoint/2010/main" val="897269028"/>
      </p:ext>
    </p:extLst>
  </p:cSld>
  <p:clrMapOvr>
    <a:masterClrMapping/>
  </p:clrMapOvr>
  <mc:AlternateContent xmlns:mc="http://schemas.openxmlformats.org/markup-compatibility/2006" xmlns:p14="http://schemas.microsoft.com/office/powerpoint/2010/main">
    <mc:Choice Requires="p14">
      <p:transition spd="slow" p14:dur="2000" advTm="256"/>
    </mc:Choice>
    <mc:Fallback xmlns="">
      <p:transition spd="slow" advTm="25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292526" y="1179086"/>
            <a:ext cx="4142949" cy="400110"/>
          </a:xfrm>
          <a:prstGeom prst="rect">
            <a:avLst/>
          </a:prstGeom>
          <a:noFill/>
        </p:spPr>
        <p:txBody>
          <a:bodyPr wrap="square" rtlCol="0">
            <a:spAutoFit/>
          </a:bodyPr>
          <a:lstStyle/>
          <a:p>
            <a:r>
              <a:rPr lang="zh-CN" altLang="en-US" sz="2000" dirty="0" smtClean="0">
                <a:solidFill>
                  <a:srgbClr val="0070C0"/>
                </a:solidFill>
                <a:latin typeface="Arial" panose="020B0604020202020204" pitchFamily="34" charset="0"/>
                <a:ea typeface="微软雅黑" panose="020B0503020204020204" charset="-122"/>
                <a:cs typeface="+mj-cs"/>
              </a:rPr>
              <a:t>（</a:t>
            </a:r>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719138" y="1579196"/>
            <a:ext cx="8674100" cy="403957"/>
          </a:xfrm>
          <a:prstGeom prst="rect">
            <a:avLst/>
          </a:prstGeom>
          <a:noFill/>
        </p:spPr>
        <p:txBody>
          <a:bodyPr wrap="square" rtlCol="0">
            <a:spAutoFit/>
          </a:bodyPr>
          <a:lstStyle/>
          <a:p>
            <a:pPr>
              <a:lnSpc>
                <a:spcPct val="150000"/>
              </a:lnSpc>
            </a:pPr>
            <a:r>
              <a:rPr lang="en-US" altLang="zh-CN" sz="1600" dirty="0" smtClean="0">
                <a:latin typeface="宋体" panose="02010600030101010101" pitchFamily="2" charset="-122"/>
                <a:ea typeface="宋体" panose="02010600030101010101" pitchFamily="2" charset="-122"/>
                <a:cs typeface="Times New Roman" panose="02020603050405020304" pitchFamily="18" charset="0"/>
              </a:rPr>
              <a:t>2.</a:t>
            </a:r>
            <a:r>
              <a:rPr lang="zh-CN" altLang="en-US" sz="1600" dirty="0" smtClean="0">
                <a:latin typeface="宋体" panose="02010600030101010101" pitchFamily="2" charset="-122"/>
                <a:ea typeface="宋体" panose="02010600030101010101" pitchFamily="2" charset="-122"/>
                <a:cs typeface="Times New Roman" panose="02020603050405020304" pitchFamily="18" charset="0"/>
              </a:rPr>
              <a:t>解</a:t>
            </a:r>
            <a:endParaRPr lang="en-US" altLang="zh-CN" sz="1600" dirty="0" smtClean="0">
              <a:latin typeface="宋体" panose="02010600030101010101" pitchFamily="2" charset="-122"/>
              <a:ea typeface="宋体" panose="02010600030101010101" pitchFamily="2" charset="-122"/>
              <a:cs typeface="Times New Roman" panose="02020603050405020304" pitchFamily="18" charset="0"/>
            </a:endParaRPr>
          </a:p>
        </p:txBody>
      </p:sp>
      <p:sp>
        <p:nvSpPr>
          <p:cNvPr id="23" name="矩形 22"/>
          <p:cNvSpPr/>
          <p:nvPr/>
        </p:nvSpPr>
        <p:spPr>
          <a:xfrm>
            <a:off x="856457" y="5089031"/>
            <a:ext cx="7096124" cy="1077218"/>
          </a:xfrm>
          <a:prstGeom prst="rect">
            <a:avLst/>
          </a:prstGeom>
        </p:spPr>
        <p:txBody>
          <a:bodyPr wrap="square">
            <a:spAutoFit/>
          </a:bodyPr>
          <a:lstStyle/>
          <a:p>
            <a:r>
              <a:rPr lang="en-US" altLang="zh-CN" sz="1600" dirty="0" smtClean="0">
                <a:latin typeface="+mj-lt"/>
                <a:ea typeface="宋体" panose="02010600030101010101" pitchFamily="2" charset="-122"/>
              </a:rPr>
              <a:t>3.</a:t>
            </a:r>
            <a:r>
              <a:rPr lang="zh-CN" altLang="en-US" sz="1600" dirty="0" smtClean="0">
                <a:latin typeface="+mj-lt"/>
                <a:ea typeface="宋体" panose="02010600030101010101" pitchFamily="2" charset="-122"/>
              </a:rPr>
              <a:t>结论</a:t>
            </a:r>
            <a:endParaRPr lang="en-US" altLang="zh-CN" sz="1600" dirty="0" smtClean="0">
              <a:latin typeface="+mj-lt"/>
              <a:ea typeface="宋体" panose="02010600030101010101" pitchFamily="2" charset="-122"/>
            </a:endParaRPr>
          </a:p>
          <a:p>
            <a:pPr>
              <a:lnSpc>
                <a:spcPct val="150000"/>
              </a:lnSpc>
            </a:pPr>
            <a:r>
              <a:rPr lang="en-US" altLang="zh-CN" sz="1600" dirty="0">
                <a:latin typeface="+mj-lt"/>
                <a:ea typeface="宋体" panose="02010600030101010101" pitchFamily="2" charset="-122"/>
              </a:rPr>
              <a:t> </a:t>
            </a:r>
            <a:r>
              <a:rPr lang="en-US" altLang="zh-CN" sz="1600" dirty="0" smtClean="0">
                <a:latin typeface="+mj-lt"/>
                <a:ea typeface="宋体" panose="02010600030101010101" pitchFamily="2" charset="-122"/>
              </a:rPr>
              <a:t>      </a:t>
            </a:r>
            <a:r>
              <a:rPr lang="zh-CN" altLang="en-US" sz="1600" dirty="0" smtClean="0">
                <a:latin typeface="+mj-lt"/>
                <a:ea typeface="宋体" panose="02010600030101010101" pitchFamily="2" charset="-122"/>
              </a:rPr>
              <a:t>通过</a:t>
            </a:r>
            <a:r>
              <a:rPr lang="zh-CN" altLang="en-US" sz="1600" dirty="0">
                <a:latin typeface="+mj-lt"/>
                <a:ea typeface="宋体" panose="02010600030101010101" pitchFamily="2" charset="-122"/>
              </a:rPr>
              <a:t>计算我们可以看出，入射波携带的功率减去反射波的功率等于折射波携带的功率。</a:t>
            </a:r>
          </a:p>
        </p:txBody>
      </p:sp>
      <p:sp>
        <p:nvSpPr>
          <p:cNvPr id="25" name="矩形 24"/>
          <p:cNvSpPr/>
          <p:nvPr/>
        </p:nvSpPr>
        <p:spPr>
          <a:xfrm>
            <a:off x="719138" y="2070701"/>
            <a:ext cx="7370762" cy="335685"/>
          </a:xfrm>
          <a:prstGeom prst="rect">
            <a:avLst/>
          </a:prstGeom>
        </p:spPr>
        <p:txBody>
          <a:bodyPr wrap="square">
            <a:spAutoFit/>
          </a:bodyPr>
          <a:lstStyle/>
          <a:p>
            <a:r>
              <a:rPr lang="zh-CN" altLang="en-US" sz="1600" dirty="0" smtClean="0">
                <a:latin typeface="+mj-lt"/>
                <a:ea typeface="宋体" panose="02010600030101010101" pitchFamily="2" charset="-122"/>
              </a:rPr>
              <a:t>（</a:t>
            </a:r>
            <a:r>
              <a:rPr lang="en-US" altLang="zh-CN" sz="1600" dirty="0">
                <a:latin typeface="+mj-lt"/>
                <a:ea typeface="宋体" panose="02010600030101010101" pitchFamily="2" charset="-122"/>
              </a:rPr>
              <a:t>2</a:t>
            </a:r>
            <a:r>
              <a:rPr lang="zh-CN" altLang="en-US" sz="1600" dirty="0">
                <a:latin typeface="+mj-lt"/>
                <a:ea typeface="宋体" panose="02010600030101010101" pitchFamily="2" charset="-122"/>
              </a:rPr>
              <a:t>）空气中的电场有入射场和反射场，因此空气中坡印廷矢量的平均值为</a:t>
            </a:r>
          </a:p>
        </p:txBody>
      </p:sp>
      <p:sp>
        <p:nvSpPr>
          <p:cNvPr id="17" name="矩形 16"/>
          <p:cNvSpPr/>
          <p:nvPr/>
        </p:nvSpPr>
        <p:spPr>
          <a:xfrm>
            <a:off x="887413" y="3750444"/>
            <a:ext cx="7096124" cy="338554"/>
          </a:xfrm>
          <a:prstGeom prst="rect">
            <a:avLst/>
          </a:prstGeom>
        </p:spPr>
        <p:txBody>
          <a:bodyPr wrap="square">
            <a:spAutoFit/>
          </a:bodyPr>
          <a:lstStyle/>
          <a:p>
            <a:r>
              <a:rPr lang="zh-CN" altLang="en-US" sz="1600" dirty="0">
                <a:latin typeface="+mj-lt"/>
                <a:ea typeface="宋体" panose="02010600030101010101" pitchFamily="2" charset="-122"/>
              </a:rPr>
              <a:t>介质中的电场为折射场，因此介质中坡印廷矢量的平均值为</a:t>
            </a:r>
          </a:p>
        </p:txBody>
      </p:sp>
      <p:graphicFrame>
        <p:nvGraphicFramePr>
          <p:cNvPr id="4" name="对象 3"/>
          <p:cNvGraphicFramePr>
            <a:graphicFrameLocks noChangeAspect="1"/>
          </p:cNvGraphicFramePr>
          <p:nvPr>
            <p:extLst>
              <p:ext uri="{D42A27DB-BD31-4B8C-83A1-F6EECF244321}">
                <p14:modId xmlns:p14="http://schemas.microsoft.com/office/powerpoint/2010/main" val="4119749240"/>
              </p:ext>
            </p:extLst>
          </p:nvPr>
        </p:nvGraphicFramePr>
        <p:xfrm>
          <a:off x="1029346" y="2459456"/>
          <a:ext cx="7581254" cy="1285517"/>
        </p:xfrm>
        <a:graphic>
          <a:graphicData uri="http://schemas.openxmlformats.org/presentationml/2006/ole">
            <mc:AlternateContent xmlns:mc="http://schemas.openxmlformats.org/markup-compatibility/2006">
              <mc:Choice xmlns:v="urn:schemas-microsoft-com:vml" Requires="v">
                <p:oleObj spid="_x0000_s50277" name="Equation" r:id="rId4" imgW="4368800" imgH="736600" progId="Equation.DSMT4">
                  <p:embed/>
                </p:oleObj>
              </mc:Choice>
              <mc:Fallback>
                <p:oleObj name="Equation" r:id="rId4" imgW="4368800" imgH="736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346" y="2459456"/>
                        <a:ext cx="7581254" cy="1285517"/>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652464688"/>
              </p:ext>
            </p:extLst>
          </p:nvPr>
        </p:nvGraphicFramePr>
        <p:xfrm>
          <a:off x="2590800" y="4119444"/>
          <a:ext cx="4234734" cy="1146907"/>
        </p:xfrm>
        <a:graphic>
          <a:graphicData uri="http://schemas.openxmlformats.org/presentationml/2006/ole">
            <mc:AlternateContent xmlns:mc="http://schemas.openxmlformats.org/markup-compatibility/2006">
              <mc:Choice xmlns:v="urn:schemas-microsoft-com:vml" Requires="v">
                <p:oleObj spid="_x0000_s50278" name="Equation" r:id="rId6" imgW="2743200" imgH="736600" progId="Equation.DSMT4">
                  <p:embed/>
                </p:oleObj>
              </mc:Choice>
              <mc:Fallback>
                <p:oleObj name="Equation" r:id="rId6" imgW="2743200" imgH="736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4119444"/>
                        <a:ext cx="4234734" cy="1146907"/>
                      </a:xfrm>
                      <a:prstGeom prst="rect">
                        <a:avLst/>
                      </a:prstGeom>
                      <a:noFill/>
                    </p:spPr>
                  </p:pic>
                </p:oleObj>
              </mc:Fallback>
            </mc:AlternateContent>
          </a:graphicData>
        </a:graphic>
      </p:graphicFrame>
    </p:spTree>
    <p:extLst>
      <p:ext uri="{BB962C8B-B14F-4D97-AF65-F5344CB8AC3E}">
        <p14:creationId xmlns:p14="http://schemas.microsoft.com/office/powerpoint/2010/main" val="3286119495"/>
      </p:ext>
    </p:extLst>
  </p:cSld>
  <p:clrMapOvr>
    <a:masterClrMapping/>
  </p:clrMapOvr>
  <mc:AlternateContent xmlns:mc="http://schemas.openxmlformats.org/markup-compatibility/2006" xmlns:p14="http://schemas.microsoft.com/office/powerpoint/2010/main">
    <mc:Choice Requires="p14">
      <p:transition spd="slow" p14:dur="2000" advTm="23"/>
    </mc:Choice>
    <mc:Fallback xmlns="">
      <p:transition spd="slow" advTm="23"/>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3" name="Rectangle 2"/>
          <p:cNvSpPr>
            <a:spLocks noChangeArrowheads="1"/>
          </p:cNvSpPr>
          <p:nvPr/>
        </p:nvSpPr>
        <p:spPr bwMode="auto">
          <a:xfrm>
            <a:off x="441411" y="1271624"/>
            <a:ext cx="763905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2667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zh-CN" sz="1600" dirty="0">
                <a:latin typeface="+mj-lt"/>
                <a:ea typeface="宋体" panose="02010600030101010101" pitchFamily="2" charset="-122"/>
                <a:cs typeface="Calibri" panose="020F0502020204030204" pitchFamily="34" charset="0"/>
              </a:rPr>
              <a:t>4</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讨论</a:t>
            </a:r>
            <a:endParaRPr lang="en-US" altLang="zh-CN" sz="1600" dirty="0">
              <a:latin typeface="+mj-lt"/>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1600" dirty="0" smtClean="0">
                <a:latin typeface="+mj-lt"/>
                <a:ea typeface="宋体" panose="02010600030101010101" pitchFamily="2" charset="-122"/>
                <a:cs typeface="Calibri" panose="020F0502020204030204" pitchFamily="34" charset="0"/>
              </a:rPr>
              <a:t>             </a:t>
            </a:r>
            <a:r>
              <a:rPr lang="zh-CN" altLang="en-US" sz="1600" dirty="0" smtClean="0">
                <a:latin typeface="+mj-lt"/>
                <a:ea typeface="宋体" panose="02010600030101010101" pitchFamily="2" charset="-122"/>
                <a:cs typeface="Calibri" panose="020F0502020204030204" pitchFamily="34" charset="0"/>
              </a:rPr>
              <a:t>瞬时</a:t>
            </a:r>
            <a:r>
              <a:rPr lang="zh-CN" altLang="en-US" sz="1600" dirty="0">
                <a:latin typeface="+mj-lt"/>
                <a:ea typeface="宋体" panose="02010600030101010101" pitchFamily="2" charset="-122"/>
                <a:cs typeface="Calibri" panose="020F0502020204030204" pitchFamily="34" charset="0"/>
              </a:rPr>
              <a:t>坡印廷矢量，复坡印廷矢量，平均坡印廷矢量有什么联系</a:t>
            </a:r>
            <a:r>
              <a:rPr lang="zh-CN" altLang="en-US" sz="1600" dirty="0" smtClean="0">
                <a:latin typeface="+mj-lt"/>
                <a:ea typeface="宋体" panose="02010600030101010101" pitchFamily="2" charset="-122"/>
                <a:cs typeface="Calibri" panose="020F0502020204030204" pitchFamily="34" charset="0"/>
              </a:rPr>
              <a:t>？</a:t>
            </a:r>
            <a:endParaRPr lang="en-US" altLang="zh-CN" sz="1600" dirty="0" smtClean="0">
              <a:latin typeface="+mj-lt"/>
              <a:ea typeface="宋体" panose="02010600030101010101" pitchFamily="2" charset="-122"/>
              <a:cs typeface="Calibri" panose="020F0502020204030204" pitchFamily="34" charset="0"/>
            </a:endParaRPr>
          </a:p>
          <a:p>
            <a:endParaRPr lang="en-US" altLang="zh-CN" sz="1600" dirty="0" smtClean="0">
              <a:latin typeface="+mj-lt"/>
              <a:ea typeface="宋体" panose="02010600030101010101" pitchFamily="2" charset="-122"/>
              <a:cs typeface="Calibri" panose="020F0502020204030204" pitchFamily="34" charset="0"/>
            </a:endParaRPr>
          </a:p>
          <a:p>
            <a:r>
              <a:rPr lang="zh-CN" altLang="en-US" sz="1600" dirty="0" smtClean="0">
                <a:latin typeface="+mj-lt"/>
                <a:ea typeface="宋体" panose="02010600030101010101" pitchFamily="2" charset="-122"/>
              </a:rPr>
              <a:t>解：瞬时</a:t>
            </a:r>
            <a:r>
              <a:rPr lang="zh-CN" altLang="en-US" sz="1600" dirty="0">
                <a:latin typeface="+mj-lt"/>
                <a:ea typeface="宋体" panose="02010600030101010101" pitchFamily="2" charset="-122"/>
              </a:rPr>
              <a:t>坡印廷矢量为</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443753020"/>
              </p:ext>
            </p:extLst>
          </p:nvPr>
        </p:nvGraphicFramePr>
        <p:xfrm>
          <a:off x="3078612" y="2594008"/>
          <a:ext cx="2364648" cy="377784"/>
        </p:xfrm>
        <a:graphic>
          <a:graphicData uri="http://schemas.openxmlformats.org/presentationml/2006/ole">
            <mc:AlternateContent xmlns:mc="http://schemas.openxmlformats.org/markup-compatibility/2006">
              <mc:Choice xmlns:v="urn:schemas-microsoft-com:vml" Requires="v">
                <p:oleObj spid="_x0000_s51362" name="Equation" r:id="rId4" imgW="1600200" imgH="254000" progId="Equation.DSMT4">
                  <p:embed/>
                </p:oleObj>
              </mc:Choice>
              <mc:Fallback>
                <p:oleObj name="Equation" r:id="rId4" imgW="1600200" imgH="2540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8612" y="2594008"/>
                        <a:ext cx="2364648" cy="377784"/>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162567363"/>
              </p:ext>
            </p:extLst>
          </p:nvPr>
        </p:nvGraphicFramePr>
        <p:xfrm>
          <a:off x="3158412" y="3234597"/>
          <a:ext cx="2462413" cy="427008"/>
        </p:xfrm>
        <a:graphic>
          <a:graphicData uri="http://schemas.openxmlformats.org/presentationml/2006/ole">
            <mc:AlternateContent xmlns:mc="http://schemas.openxmlformats.org/markup-compatibility/2006">
              <mc:Choice xmlns:v="urn:schemas-microsoft-com:vml" Requires="v">
                <p:oleObj spid="_x0000_s51363" name="Equation" r:id="rId6" imgW="1651000" imgH="292100" progId="Equation.DSMT4">
                  <p:embed/>
                </p:oleObj>
              </mc:Choice>
              <mc:Fallback>
                <p:oleObj name="Equation" r:id="rId6" imgW="1651000" imgH="292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58412" y="3234597"/>
                        <a:ext cx="2462413" cy="427008"/>
                      </a:xfrm>
                      <a:prstGeom prst="rect">
                        <a:avLst/>
                      </a:prstGeom>
                      <a:noFill/>
                    </p:spPr>
                  </p:pic>
                </p:oleObj>
              </mc:Fallback>
            </mc:AlternateContent>
          </a:graphicData>
        </a:graphic>
      </p:graphicFrame>
      <p:sp>
        <p:nvSpPr>
          <p:cNvPr id="8" name="矩形 7"/>
          <p:cNvSpPr/>
          <p:nvPr/>
        </p:nvSpPr>
        <p:spPr>
          <a:xfrm>
            <a:off x="764314" y="3716446"/>
            <a:ext cx="8036786" cy="830997"/>
          </a:xfrm>
          <a:prstGeom prst="rect">
            <a:avLst/>
          </a:prstGeom>
        </p:spPr>
        <p:txBody>
          <a:bodyPr wrap="square">
            <a:spAutoFit/>
          </a:bodyPr>
          <a:lstStyle/>
          <a:p>
            <a:pPr lvl="0">
              <a:lnSpc>
                <a:spcPct val="150000"/>
              </a:lnSpc>
            </a:pPr>
            <a:r>
              <a:rPr lang="zh-CN" altLang="en-US" sz="1600" dirty="0" smtClean="0">
                <a:solidFill>
                  <a:srgbClr val="000000"/>
                </a:solidFill>
                <a:latin typeface="Times New Roman"/>
                <a:ea typeface="宋体" panose="02010600030101010101" pitchFamily="2" charset="-122"/>
              </a:rPr>
              <a:t>        复坡</a:t>
            </a:r>
            <a:r>
              <a:rPr lang="zh-CN" altLang="en-US" sz="1600" dirty="0">
                <a:solidFill>
                  <a:srgbClr val="000000"/>
                </a:solidFill>
                <a:latin typeface="Times New Roman"/>
                <a:ea typeface="宋体" panose="02010600030101010101" pitchFamily="2" charset="-122"/>
              </a:rPr>
              <a:t>印廷矢量的实部给出的是时间平均的有功能流密度，表示能量的流动，虚部为振荡的无功能流密度，表示电磁能量的交换。</a:t>
            </a:r>
          </a:p>
        </p:txBody>
      </p:sp>
      <p:graphicFrame>
        <p:nvGraphicFramePr>
          <p:cNvPr id="12" name="对象 11"/>
          <p:cNvGraphicFramePr>
            <a:graphicFrameLocks noChangeAspect="1"/>
          </p:cNvGraphicFramePr>
          <p:nvPr>
            <p:extLst>
              <p:ext uri="{D42A27DB-BD31-4B8C-83A1-F6EECF244321}">
                <p14:modId xmlns:p14="http://schemas.microsoft.com/office/powerpoint/2010/main" val="1854467053"/>
              </p:ext>
            </p:extLst>
          </p:nvPr>
        </p:nvGraphicFramePr>
        <p:xfrm>
          <a:off x="2206976" y="4842634"/>
          <a:ext cx="4365283" cy="564595"/>
        </p:xfrm>
        <a:graphic>
          <a:graphicData uri="http://schemas.openxmlformats.org/presentationml/2006/ole">
            <mc:AlternateContent xmlns:mc="http://schemas.openxmlformats.org/markup-compatibility/2006">
              <mc:Choice xmlns:v="urn:schemas-microsoft-com:vml" Requires="v">
                <p:oleObj spid="_x0000_s51364" name="Equation" r:id="rId8" imgW="3022600" imgH="393700" progId="Equation.DSMT4">
                  <p:embed/>
                </p:oleObj>
              </mc:Choice>
              <mc:Fallback>
                <p:oleObj name="Equation" r:id="rId8" imgW="3022600" imgH="3937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6976" y="4842634"/>
                        <a:ext cx="4365283" cy="564595"/>
                      </a:xfrm>
                      <a:prstGeom prst="rect">
                        <a:avLst/>
                      </a:prstGeom>
                      <a:noFill/>
                    </p:spPr>
                  </p:pic>
                </p:oleObj>
              </mc:Fallback>
            </mc:AlternateContent>
          </a:graphicData>
        </a:graphic>
      </p:graphicFrame>
      <p:sp>
        <p:nvSpPr>
          <p:cNvPr id="15" name="矩形 14"/>
          <p:cNvSpPr/>
          <p:nvPr/>
        </p:nvSpPr>
        <p:spPr>
          <a:xfrm>
            <a:off x="1111212" y="4549285"/>
            <a:ext cx="1826141" cy="338554"/>
          </a:xfrm>
          <a:prstGeom prst="rect">
            <a:avLst/>
          </a:prstGeom>
        </p:spPr>
        <p:txBody>
          <a:bodyPr wrap="none">
            <a:spAutoFit/>
          </a:bodyPr>
          <a:lstStyle/>
          <a:p>
            <a:pPr lvl="0"/>
            <a:r>
              <a:rPr lang="zh-CN" altLang="en-US" sz="1600" dirty="0">
                <a:solidFill>
                  <a:srgbClr val="000000"/>
                </a:solidFill>
                <a:latin typeface="Times New Roman"/>
                <a:ea typeface="宋体" panose="02010600030101010101" pitchFamily="2" charset="-122"/>
              </a:rPr>
              <a:t>平均</a:t>
            </a:r>
            <a:r>
              <a:rPr lang="zh-CN" altLang="en-US" sz="1600" dirty="0" smtClean="0">
                <a:solidFill>
                  <a:srgbClr val="000000"/>
                </a:solidFill>
                <a:latin typeface="Times New Roman"/>
                <a:ea typeface="宋体" panose="02010600030101010101" pitchFamily="2" charset="-122"/>
              </a:rPr>
              <a:t>坡</a:t>
            </a:r>
            <a:r>
              <a:rPr lang="zh-CN" altLang="en-US" sz="1600" dirty="0">
                <a:solidFill>
                  <a:srgbClr val="000000"/>
                </a:solidFill>
                <a:latin typeface="Times New Roman"/>
                <a:ea typeface="宋体" panose="02010600030101010101" pitchFamily="2" charset="-122"/>
              </a:rPr>
              <a:t>印廷矢量为</a:t>
            </a:r>
          </a:p>
        </p:txBody>
      </p:sp>
      <p:sp>
        <p:nvSpPr>
          <p:cNvPr id="19" name="矩形 18"/>
          <p:cNvSpPr/>
          <p:nvPr/>
        </p:nvSpPr>
        <p:spPr>
          <a:xfrm>
            <a:off x="1127087" y="3018336"/>
            <a:ext cx="2031325" cy="338554"/>
          </a:xfrm>
          <a:prstGeom prst="rect">
            <a:avLst/>
          </a:prstGeom>
        </p:spPr>
        <p:txBody>
          <a:bodyPr wrap="none">
            <a:spAutoFit/>
          </a:bodyPr>
          <a:lstStyle/>
          <a:p>
            <a:r>
              <a:rPr lang="zh-CN" altLang="en-US" sz="1600" dirty="0">
                <a:solidFill>
                  <a:srgbClr val="000000"/>
                </a:solidFill>
                <a:latin typeface="Times New Roman"/>
                <a:ea typeface="宋体" panose="02010600030101010101" pitchFamily="2" charset="-122"/>
              </a:rPr>
              <a:t>复瞬时坡印廷矢量为</a:t>
            </a:r>
            <a:endParaRPr lang="zh-CN" altLang="en-US" dirty="0"/>
          </a:p>
        </p:txBody>
      </p:sp>
      <mc:AlternateContent xmlns:mc="http://schemas.openxmlformats.org/markup-compatibility/2006" xmlns:a14="http://schemas.microsoft.com/office/drawing/2010/main">
        <mc:Choice Requires="a14">
          <p:sp>
            <p:nvSpPr>
              <p:cNvPr id="20" name="矩形 19"/>
              <p:cNvSpPr/>
              <p:nvPr/>
            </p:nvSpPr>
            <p:spPr>
              <a:xfrm>
                <a:off x="602862" y="5453028"/>
                <a:ext cx="8359689" cy="1021755"/>
              </a:xfrm>
              <a:prstGeom prst="rect">
                <a:avLst/>
              </a:prstGeom>
            </p:spPr>
            <p:txBody>
              <a:bodyPr wrap="square">
                <a:spAutoFit/>
              </a:bodyPr>
              <a:lstStyle/>
              <a:p>
                <a:pPr>
                  <a:lnSpc>
                    <a:spcPct val="125000"/>
                  </a:lnSpc>
                </a:pPr>
                <a:r>
                  <a:rPr lang="zh-CN" altLang="en-US" sz="1600" dirty="0" smtClean="0">
                    <a:solidFill>
                      <a:srgbClr val="000000"/>
                    </a:solidFill>
                    <a:latin typeface="Times New Roman"/>
                    <a:ea typeface="宋体" panose="02010600030101010101" pitchFamily="2" charset="-122"/>
                  </a:rPr>
                  <a:t>          平均</a:t>
                </a:r>
                <a:r>
                  <a:rPr lang="zh-CN" altLang="en-US" sz="1600" dirty="0">
                    <a:solidFill>
                      <a:srgbClr val="000000"/>
                    </a:solidFill>
                    <a:latin typeface="Times New Roman"/>
                    <a:ea typeface="宋体" panose="02010600030101010101" pitchFamily="2" charset="-122"/>
                  </a:rPr>
                  <a:t>坡印廷矢量表示在一个周期内沿</a:t>
                </a:r>
                <a14:m>
                  <m:oMath xmlns:m="http://schemas.openxmlformats.org/officeDocument/2006/math">
                    <m:acc>
                      <m:accPr>
                        <m:chr m:val="⃑"/>
                        <m:ctrlPr>
                          <a:rPr lang="zh-CN" altLang="en-US" sz="1600" i="1">
                            <a:solidFill>
                              <a:srgbClr val="000000"/>
                            </a:solidFill>
                            <a:latin typeface="Cambria Math" panose="02040503050406030204" pitchFamily="18" charset="0"/>
                            <a:ea typeface="宋体" panose="02010600030101010101" pitchFamily="2" charset="-122"/>
                          </a:rPr>
                        </m:ctrlPr>
                      </m:accPr>
                      <m:e>
                        <m:r>
                          <a:rPr lang="en-US" altLang="zh-CN" sz="1600" i="1">
                            <a:solidFill>
                              <a:srgbClr val="000000"/>
                            </a:solidFill>
                            <a:latin typeface="Cambria Math" panose="02040503050406030204" pitchFamily="18" charset="0"/>
                            <a:ea typeface="宋体" panose="02010600030101010101" pitchFamily="2" charset="-122"/>
                          </a:rPr>
                          <m:t>𝐸</m:t>
                        </m:r>
                      </m:e>
                    </m:acc>
                    <m:r>
                      <a:rPr lang="en-US" altLang="zh-CN" sz="1600" i="1">
                        <a:solidFill>
                          <a:srgbClr val="000000"/>
                        </a:solidFill>
                        <a:latin typeface="Cambria Math" panose="02040503050406030204" pitchFamily="18" charset="0"/>
                        <a:ea typeface="Cambria Math" panose="02040503050406030204" pitchFamily="18" charset="0"/>
                      </a:rPr>
                      <m:t>×</m:t>
                    </m:r>
                    <m:acc>
                      <m:accPr>
                        <m:chr m:val="⃑"/>
                        <m:ctrlPr>
                          <a:rPr lang="en-US" altLang="zh-CN" sz="1600" i="1">
                            <a:solidFill>
                              <a:srgbClr val="000000"/>
                            </a:solidFill>
                            <a:latin typeface="Cambria Math" panose="02040503050406030204" pitchFamily="18" charset="0"/>
                            <a:ea typeface="Cambria Math" panose="02040503050406030204" pitchFamily="18" charset="0"/>
                          </a:rPr>
                        </m:ctrlPr>
                      </m:accPr>
                      <m:e>
                        <m:r>
                          <a:rPr lang="en-US" altLang="zh-CN" sz="1600" i="1">
                            <a:solidFill>
                              <a:srgbClr val="000000"/>
                            </a:solidFill>
                            <a:latin typeface="Cambria Math" panose="02040503050406030204" pitchFamily="18" charset="0"/>
                            <a:ea typeface="Cambria Math" panose="02040503050406030204" pitchFamily="18" charset="0"/>
                          </a:rPr>
                          <m:t>𝐻</m:t>
                        </m:r>
                      </m:e>
                    </m:acc>
                  </m:oMath>
                </a14:m>
                <a:r>
                  <a:rPr lang="zh-CN" altLang="en-US" sz="1600" dirty="0">
                    <a:solidFill>
                      <a:srgbClr val="000000"/>
                    </a:solidFill>
                    <a:latin typeface="Times New Roman"/>
                    <a:ea typeface="宋体" panose="02010600030101010101" pitchFamily="2" charset="-122"/>
                  </a:rPr>
                  <a:t>方向通过单位面积的平均功率。由瞬时坡印廷矢量和复坡印廷矢量均可以计算得到平均坡印廷矢量。对于正弦电磁波，采用复坡印廷矢量可以避免复杂的积分运算，降低平均坡印廷矢量的计算难度</a:t>
                </a:r>
                <a:r>
                  <a:rPr lang="zh-CN" altLang="en-US" sz="1600" dirty="0" smtClean="0">
                    <a:solidFill>
                      <a:srgbClr val="000000"/>
                    </a:solidFill>
                    <a:latin typeface="Times New Roman"/>
                    <a:ea typeface="宋体" panose="02010600030101010101" pitchFamily="2" charset="-122"/>
                  </a:rPr>
                  <a:t>。 </a:t>
                </a:r>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602862" y="5453028"/>
                <a:ext cx="8359689" cy="1021755"/>
              </a:xfrm>
              <a:prstGeom prst="rect">
                <a:avLst/>
              </a:prstGeom>
              <a:blipFill rotWithShape="0">
                <a:blip r:embed="rId10"/>
                <a:stretch>
                  <a:fillRect l="-438" b="-6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419006"/>
      </p:ext>
    </p:extLst>
  </p:cSld>
  <p:clrMapOvr>
    <a:masterClrMapping/>
  </p:clrMapOvr>
  <mc:AlternateContent xmlns:mc="http://schemas.openxmlformats.org/markup-compatibility/2006" xmlns:p14="http://schemas.microsoft.com/office/powerpoint/2010/main">
    <mc:Choice Requires="p14">
      <p:transition spd="slow" p14:dur="2000" advTm="358"/>
    </mc:Choice>
    <mc:Fallback xmlns="">
      <p:transition spd="slow" advTm="358"/>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612775" y="1391914"/>
            <a:ext cx="5940961" cy="2308324"/>
          </a:xfrm>
          <a:prstGeom prst="rect">
            <a:avLst/>
          </a:prstGeom>
          <a:noFill/>
        </p:spPr>
        <p:txBody>
          <a:bodyPr wrap="square" rtlCol="0">
            <a:spAutoFit/>
          </a:bodyPr>
          <a:lstStyle/>
          <a:p>
            <a:pPr algn="just">
              <a:lnSpc>
                <a:spcPct val="150000"/>
              </a:lnSpc>
              <a:spcAft>
                <a:spcPts val="0"/>
              </a:spcAft>
            </a:pPr>
            <a:r>
              <a:rPr lang="zh-CN" altLang="en-US" sz="1600" b="1" kern="100" dirty="0" smtClean="0">
                <a:latin typeface="Times New Roman" panose="02020603050405020304" pitchFamily="18" charset="0"/>
                <a:ea typeface="宋体" panose="02010600030101010101" pitchFamily="2" charset="-122"/>
                <a:cs typeface="Times New Roman" panose="02020603050405020304" pitchFamily="18" charset="0"/>
              </a:rPr>
              <a:t>例</a:t>
            </a:r>
            <a:r>
              <a:rPr lang="en-US" altLang="zh-CN" sz="1600" b="1" kern="100" dirty="0" smtClean="0">
                <a:latin typeface="Times New Roman" panose="02020603050405020304" pitchFamily="18" charset="0"/>
                <a:ea typeface="宋体" panose="02010600030101010101" pitchFamily="2" charset="-122"/>
                <a:cs typeface="Times New Roman" panose="02020603050405020304" pitchFamily="18" charset="0"/>
              </a:rPr>
              <a:t>8 </a:t>
            </a:r>
            <a:r>
              <a:rPr lang="zh-CN"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设</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一平面电磁波，其电场沿</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y</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轴取向、频率为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1GHz</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，振幅为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100V/m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，初相位为零。今该波由媒质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正入射至媒质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和媒质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的分界面为</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平面，且它们的参数分别为</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ε</a:t>
            </a:r>
            <a:r>
              <a:rPr lang="en-US" altLang="zh-CN" sz="1600" kern="1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μ</a:t>
            </a:r>
            <a:r>
              <a:rPr lang="en-US" altLang="zh-CN" sz="1600" kern="1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ε</a:t>
            </a:r>
            <a:r>
              <a:rPr lang="en-US" altLang="zh-CN" sz="1600" kern="1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μ</a:t>
            </a:r>
            <a:r>
              <a:rPr lang="en-US" altLang="zh-CN" sz="1600" kern="100"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。求：</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）每一区域中的波阻抗和传播常数；</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）两区域中的电场、磁场的瞬时</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形式</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Rectangle 3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6900" y="1021526"/>
            <a:ext cx="2043649" cy="2600642"/>
          </a:xfrm>
          <a:prstGeom prst="rect">
            <a:avLst/>
          </a:prstGeom>
          <a:noFill/>
        </p:spPr>
      </p:pic>
      <p:sp>
        <p:nvSpPr>
          <p:cNvPr id="3" name="矩形 2"/>
          <p:cNvSpPr/>
          <p:nvPr/>
        </p:nvSpPr>
        <p:spPr>
          <a:xfrm>
            <a:off x="612775" y="4046263"/>
            <a:ext cx="7804150" cy="1446550"/>
          </a:xfrm>
          <a:prstGeom prst="rect">
            <a:avLst/>
          </a:prstGeom>
        </p:spPr>
        <p:txBody>
          <a:bodyPr wrap="square">
            <a:spAutoFit/>
          </a:bodyPr>
          <a:lstStyle/>
          <a:p>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定性分析</a:t>
            </a:r>
            <a:endParaRPr lang="en-US" altLang="zh-CN" sz="1600" kern="100" dirty="0">
              <a:latin typeface="宋体" panose="02010600030101010101" pitchFamily="2" charset="-122"/>
              <a:ea typeface="宋体" panose="02010600030101010101" pitchFamily="2" charset="-122"/>
              <a:cs typeface="Times New Roman" panose="02020603050405020304" pitchFamily="18" charset="0"/>
            </a:endParaRPr>
          </a:p>
          <a:p>
            <a:pPr indent="457200">
              <a:lnSpc>
                <a:spcPct val="1500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对于平面电磁波的正入射，根据公式可以直接求出波阻抗、传播常数、反射系数、透射系数等参数。在媒质</a:t>
            </a:r>
            <a:r>
              <a:rPr lang="en-US" altLang="zh-CN" sz="1600" dirty="0">
                <a:latin typeface="Times New Roman" panose="02020603050405020304" pitchFamily="18" charset="0"/>
                <a:ea typeface="宋体" panose="02010600030101010101" pitchFamily="2" charset="-122"/>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中会存在两种场分别为入射场和反射</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场</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，合成波为行驻波</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而在媒质</a:t>
            </a:r>
            <a:r>
              <a:rPr lang="en-US" altLang="zh-CN" sz="1600" dirty="0">
                <a:latin typeface="Times New Roman" panose="02020603050405020304" pitchFamily="18" charset="0"/>
                <a:ea typeface="宋体" panose="02010600030101010101" pitchFamily="2" charset="-122"/>
              </a:rPr>
              <a:t>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中只存在透射场，透射波是行波会继续传播。</a:t>
            </a:r>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92799491"/>
      </p:ext>
    </p:extLst>
  </p:cSld>
  <p:clrMapOvr>
    <a:masterClrMapping/>
  </p:clrMapOvr>
  <mc:AlternateContent xmlns:mc="http://schemas.openxmlformats.org/markup-compatibility/2006" xmlns:p14="http://schemas.microsoft.com/office/powerpoint/2010/main">
    <mc:Choice Requires="p14">
      <p:transition spd="slow" p14:dur="2000" advTm="23"/>
    </mc:Choice>
    <mc:Fallback xmlns="">
      <p:transition spd="slow" advTm="23"/>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0" name="文本框 9">
            <a:extLst>
              <a:ext uri="{FF2B5EF4-FFF2-40B4-BE49-F238E27FC236}">
                <a16:creationId xmlns:a16="http://schemas.microsoft.com/office/drawing/2014/main" id="{43C9B2C0-4C51-40BC-BA26-D89CC73F434F}"/>
              </a:ext>
            </a:extLst>
          </p:cNvPr>
          <p:cNvSpPr txBox="1"/>
          <p:nvPr/>
        </p:nvSpPr>
        <p:spPr>
          <a:xfrm>
            <a:off x="336091" y="1309688"/>
            <a:ext cx="8674100" cy="786754"/>
          </a:xfrm>
          <a:prstGeom prst="rect">
            <a:avLst/>
          </a:prstGeom>
          <a:noFill/>
        </p:spPr>
        <p:txBody>
          <a:bodyPr wrap="square" rtlCol="0">
            <a:spAutoFit/>
          </a:bodyPr>
          <a:lstStyle/>
          <a:p>
            <a:pPr>
              <a:lnSpc>
                <a:spcPct val="150000"/>
              </a:lnSpc>
              <a:spcAft>
                <a:spcPts val="0"/>
              </a:spcAft>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Aft>
                <a:spcPts val="0"/>
              </a:spcAft>
            </a:pP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588307" y="1722274"/>
            <a:ext cx="1928733"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1</a:t>
            </a:r>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）波阻抗分别为</a:t>
            </a:r>
            <a:endParaRPr lang="zh-CN" altLang="en-US" dirty="0"/>
          </a:p>
        </p:txBody>
      </p:sp>
      <p:sp>
        <p:nvSpPr>
          <p:cNvPr id="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602965149"/>
              </p:ext>
            </p:extLst>
          </p:nvPr>
        </p:nvGraphicFramePr>
        <p:xfrm>
          <a:off x="2390833" y="2023243"/>
          <a:ext cx="2055813" cy="735013"/>
        </p:xfrm>
        <a:graphic>
          <a:graphicData uri="http://schemas.openxmlformats.org/presentationml/2006/ole">
            <mc:AlternateContent xmlns:mc="http://schemas.openxmlformats.org/markup-compatibility/2006">
              <mc:Choice xmlns:v="urn:schemas-microsoft-com:vml" Requires="v">
                <p:oleObj spid="_x0000_s53421" name="Equation" r:id="rId4" imgW="1346040" imgH="482400" progId="Equation.DSMT4">
                  <p:embed/>
                </p:oleObj>
              </mc:Choice>
              <mc:Fallback>
                <p:oleObj name="Equation" r:id="rId4" imgW="1346040" imgH="482400" progId="Equation.DSMT4">
                  <p:embed/>
                  <p:pic>
                    <p:nvPicPr>
                      <p:cNvPr id="0" name="Object 1"/>
                      <p:cNvPicPr>
                        <a:picLocks noChangeAspect="1" noChangeArrowheads="1"/>
                      </p:cNvPicPr>
                      <p:nvPr/>
                    </p:nvPicPr>
                    <p:blipFill>
                      <a:blip r:embed="rId5"/>
                      <a:srcRect/>
                      <a:stretch>
                        <a:fillRect/>
                      </a:stretch>
                    </p:blipFill>
                    <p:spPr bwMode="auto">
                      <a:xfrm>
                        <a:off x="2390833" y="2023243"/>
                        <a:ext cx="2055813" cy="735013"/>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2138646173"/>
              </p:ext>
            </p:extLst>
          </p:nvPr>
        </p:nvGraphicFramePr>
        <p:xfrm>
          <a:off x="1660030" y="3116958"/>
          <a:ext cx="4848762" cy="945775"/>
        </p:xfrm>
        <a:graphic>
          <a:graphicData uri="http://schemas.openxmlformats.org/presentationml/2006/ole">
            <mc:AlternateContent xmlns:mc="http://schemas.openxmlformats.org/markup-compatibility/2006">
              <mc:Choice xmlns:v="urn:schemas-microsoft-com:vml" Requires="v">
                <p:oleObj spid="_x0000_s53422" name="Equation" r:id="rId6" imgW="3467100" imgH="673100" progId="Equation.DSMT4">
                  <p:embed/>
                </p:oleObj>
              </mc:Choice>
              <mc:Fallback>
                <p:oleObj name="Equation" r:id="rId6" imgW="3467100" imgH="6731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0030" y="3116958"/>
                        <a:ext cx="4848762" cy="945775"/>
                      </a:xfrm>
                      <a:prstGeom prst="rect">
                        <a:avLst/>
                      </a:prstGeom>
                      <a:noFill/>
                    </p:spPr>
                  </p:pic>
                </p:oleObj>
              </mc:Fallback>
            </mc:AlternateContent>
          </a:graphicData>
        </a:graphic>
      </p:graphicFrame>
      <p:sp>
        <p:nvSpPr>
          <p:cNvPr id="17" name="矩形 16"/>
          <p:cNvSpPr/>
          <p:nvPr/>
        </p:nvSpPr>
        <p:spPr>
          <a:xfrm>
            <a:off x="1110990" y="2673867"/>
            <a:ext cx="1620957"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传播常数分别为</a:t>
            </a:r>
            <a:endParaRPr lang="zh-CN" altLang="en-US" dirty="0"/>
          </a:p>
        </p:txBody>
      </p:sp>
      <p:graphicFrame>
        <p:nvGraphicFramePr>
          <p:cNvPr id="18" name="对象 17"/>
          <p:cNvGraphicFramePr>
            <a:graphicFrameLocks noChangeAspect="1"/>
          </p:cNvGraphicFramePr>
          <p:nvPr>
            <p:extLst>
              <p:ext uri="{D42A27DB-BD31-4B8C-83A1-F6EECF244321}">
                <p14:modId xmlns:p14="http://schemas.microsoft.com/office/powerpoint/2010/main" val="356608815"/>
              </p:ext>
            </p:extLst>
          </p:nvPr>
        </p:nvGraphicFramePr>
        <p:xfrm>
          <a:off x="1459321" y="4156994"/>
          <a:ext cx="5049471" cy="953490"/>
        </p:xfrm>
        <a:graphic>
          <a:graphicData uri="http://schemas.openxmlformats.org/presentationml/2006/ole">
            <mc:AlternateContent xmlns:mc="http://schemas.openxmlformats.org/markup-compatibility/2006">
              <mc:Choice xmlns:v="urn:schemas-microsoft-com:vml" Requires="v">
                <p:oleObj spid="_x0000_s53423" name="Equation" r:id="rId8" imgW="3581400" imgH="673100" progId="Equation.DSMT4">
                  <p:embed/>
                </p:oleObj>
              </mc:Choice>
              <mc:Fallback>
                <p:oleObj name="Equation" r:id="rId8" imgW="3581400" imgH="6731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9321" y="4156994"/>
                        <a:ext cx="5049471" cy="953490"/>
                      </a:xfrm>
                      <a:prstGeom prst="rect">
                        <a:avLst/>
                      </a:prstGeom>
                      <a:noFill/>
                    </p:spPr>
                  </p:pic>
                </p:oleObj>
              </mc:Fallback>
            </mc:AlternateContent>
          </a:graphicData>
        </a:graphic>
      </p:graphicFrame>
      <p:sp>
        <p:nvSpPr>
          <p:cNvPr id="14" name="矩形 13"/>
          <p:cNvSpPr/>
          <p:nvPr/>
        </p:nvSpPr>
        <p:spPr>
          <a:xfrm>
            <a:off x="690898" y="5110484"/>
            <a:ext cx="1723549"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2</a:t>
            </a:r>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）反射系数为</a:t>
            </a:r>
            <a:endParaRPr lang="zh-CN" altLang="en-US" dirty="0"/>
          </a:p>
        </p:txBody>
      </p:sp>
      <p:graphicFrame>
        <p:nvGraphicFramePr>
          <p:cNvPr id="16" name="对象 15"/>
          <p:cNvGraphicFramePr>
            <a:graphicFrameLocks noChangeAspect="1"/>
          </p:cNvGraphicFramePr>
          <p:nvPr>
            <p:extLst>
              <p:ext uri="{D42A27DB-BD31-4B8C-83A1-F6EECF244321}">
                <p14:modId xmlns:p14="http://schemas.microsoft.com/office/powerpoint/2010/main" val="3989782807"/>
              </p:ext>
            </p:extLst>
          </p:nvPr>
        </p:nvGraphicFramePr>
        <p:xfrm>
          <a:off x="1745062" y="5279761"/>
          <a:ext cx="4728070" cy="1405247"/>
        </p:xfrm>
        <a:graphic>
          <a:graphicData uri="http://schemas.openxmlformats.org/presentationml/2006/ole">
            <mc:AlternateContent xmlns:mc="http://schemas.openxmlformats.org/markup-compatibility/2006">
              <mc:Choice xmlns:v="urn:schemas-microsoft-com:vml" Requires="v">
                <p:oleObj spid="_x0000_s53424" name="Equation" r:id="rId10" imgW="3086100" imgH="914400" progId="Equation.DSMT4">
                  <p:embed/>
                </p:oleObj>
              </mc:Choice>
              <mc:Fallback>
                <p:oleObj name="Equation" r:id="rId10" imgW="3086100" imgH="9144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45062" y="5279761"/>
                        <a:ext cx="4728070" cy="1405247"/>
                      </a:xfrm>
                      <a:prstGeom prst="rect">
                        <a:avLst/>
                      </a:prstGeom>
                      <a:noFill/>
                    </p:spPr>
                  </p:pic>
                </p:oleObj>
              </mc:Fallback>
            </mc:AlternateContent>
          </a:graphicData>
        </a:graphic>
      </p:graphicFrame>
    </p:spTree>
    <p:extLst>
      <p:ext uri="{BB962C8B-B14F-4D97-AF65-F5344CB8AC3E}">
        <p14:creationId xmlns:p14="http://schemas.microsoft.com/office/powerpoint/2010/main" val="1237604951"/>
      </p:ext>
    </p:extLst>
  </p:cSld>
  <p:clrMapOvr>
    <a:masterClrMapping/>
  </p:clrMapOvr>
  <mc:AlternateContent xmlns:mc="http://schemas.openxmlformats.org/markup-compatibility/2006" xmlns:p14="http://schemas.microsoft.com/office/powerpoint/2010/main">
    <mc:Choice Requires="p14">
      <p:transition spd="slow" p14:dur="2000" advTm="321"/>
    </mc:Choice>
    <mc:Fallback xmlns="">
      <p:transition spd="slow" advTm="321"/>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7" name="矩形 16"/>
          <p:cNvSpPr/>
          <p:nvPr/>
        </p:nvSpPr>
        <p:spPr>
          <a:xfrm>
            <a:off x="487952" y="1520101"/>
            <a:ext cx="1723549"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2</a:t>
            </a:r>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）透射系数为</a:t>
            </a:r>
            <a:endParaRPr lang="zh-CN" altLang="en-US" dirty="0"/>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2359269939"/>
              </p:ext>
            </p:extLst>
          </p:nvPr>
        </p:nvGraphicFramePr>
        <p:xfrm>
          <a:off x="3137482" y="1861762"/>
          <a:ext cx="2447350" cy="566417"/>
        </p:xfrm>
        <a:graphic>
          <a:graphicData uri="http://schemas.openxmlformats.org/presentationml/2006/ole">
            <mc:AlternateContent xmlns:mc="http://schemas.openxmlformats.org/markup-compatibility/2006">
              <mc:Choice xmlns:v="urn:schemas-microsoft-com:vml" Requires="v">
                <p:oleObj spid="_x0000_s55507" name="Equation" r:id="rId4" imgW="2184400" imgH="508000" progId="Equation.DSMT4">
                  <p:embed/>
                </p:oleObj>
              </mc:Choice>
              <mc:Fallback>
                <p:oleObj name="Equation" r:id="rId4" imgW="2184400" imgH="5080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7482" y="1861762"/>
                        <a:ext cx="2447350" cy="566417"/>
                      </a:xfrm>
                      <a:prstGeom prst="rect">
                        <a:avLst/>
                      </a:prstGeom>
                      <a:noFill/>
                    </p:spPr>
                  </p:pic>
                </p:oleObj>
              </mc:Fallback>
            </mc:AlternateContent>
          </a:graphicData>
        </a:graphic>
      </p:graphicFrame>
      <p:sp>
        <p:nvSpPr>
          <p:cNvPr id="1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837739346"/>
              </p:ext>
            </p:extLst>
          </p:nvPr>
        </p:nvGraphicFramePr>
        <p:xfrm>
          <a:off x="3824459" y="2810230"/>
          <a:ext cx="806264" cy="522983"/>
        </p:xfrm>
        <a:graphic>
          <a:graphicData uri="http://schemas.openxmlformats.org/presentationml/2006/ole">
            <mc:AlternateContent xmlns:mc="http://schemas.openxmlformats.org/markup-compatibility/2006">
              <mc:Choice xmlns:v="urn:schemas-microsoft-com:vml" Requires="v">
                <p:oleObj spid="_x0000_s55508" name="Equation" r:id="rId6" imgW="711200" imgH="457200" progId="Equation.DSMT4">
                  <p:embed/>
                </p:oleObj>
              </mc:Choice>
              <mc:Fallback>
                <p:oleObj name="Equation" r:id="rId6" imgW="711200" imgH="457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4459" y="2810230"/>
                        <a:ext cx="806264" cy="522983"/>
                      </a:xfrm>
                      <a:prstGeom prst="rect">
                        <a:avLst/>
                      </a:prstGeom>
                      <a:noFill/>
                    </p:spPr>
                  </p:pic>
                </p:oleObj>
              </mc:Fallback>
            </mc:AlternateContent>
          </a:graphicData>
        </a:graphic>
      </p:graphicFrame>
      <p:sp>
        <p:nvSpPr>
          <p:cNvPr id="20" name="矩形 19"/>
          <p:cNvSpPr/>
          <p:nvPr/>
        </p:nvSpPr>
        <p:spPr>
          <a:xfrm>
            <a:off x="985446" y="2372977"/>
            <a:ext cx="2031325"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反射波的磁场强度为</a:t>
            </a:r>
            <a:endParaRPr lang="zh-CN" altLang="en-US" dirty="0"/>
          </a:p>
        </p:txBody>
      </p:sp>
      <p:sp>
        <p:nvSpPr>
          <p:cNvPr id="15" name="文本框 14">
            <a:extLst>
              <a:ext uri="{FF2B5EF4-FFF2-40B4-BE49-F238E27FC236}">
                <a16:creationId xmlns:a16="http://schemas.microsoft.com/office/drawing/2014/main" id="{43C9B2C0-4C51-40BC-BA26-D89CC73F434F}"/>
              </a:ext>
            </a:extLst>
          </p:cNvPr>
          <p:cNvSpPr txBox="1"/>
          <p:nvPr/>
        </p:nvSpPr>
        <p:spPr>
          <a:xfrm>
            <a:off x="234950" y="1134667"/>
            <a:ext cx="8674100" cy="786754"/>
          </a:xfrm>
          <a:prstGeom prst="rect">
            <a:avLst/>
          </a:prstGeom>
          <a:noFill/>
        </p:spPr>
        <p:txBody>
          <a:bodyPr wrap="square" rtlCol="0">
            <a:spAutoFit/>
          </a:bodyPr>
          <a:lstStyle/>
          <a:p>
            <a:pPr>
              <a:lnSpc>
                <a:spcPct val="150000"/>
              </a:lnSpc>
              <a:spcAft>
                <a:spcPts val="0"/>
              </a:spcAft>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Aft>
                <a:spcPts val="0"/>
              </a:spcAft>
            </a:pP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p:cNvSpPr/>
          <p:nvPr/>
        </p:nvSpPr>
        <p:spPr>
          <a:xfrm>
            <a:off x="1017035" y="3320335"/>
            <a:ext cx="2031325"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透射波的磁场强度为</a:t>
            </a:r>
            <a:endParaRPr lang="zh-CN" altLang="en-US" dirty="0"/>
          </a:p>
        </p:txBody>
      </p:sp>
      <p:graphicFrame>
        <p:nvGraphicFramePr>
          <p:cNvPr id="21" name="对象 20"/>
          <p:cNvGraphicFramePr>
            <a:graphicFrameLocks noChangeAspect="1"/>
          </p:cNvGraphicFramePr>
          <p:nvPr>
            <p:extLst>
              <p:ext uri="{D42A27DB-BD31-4B8C-83A1-F6EECF244321}">
                <p14:modId xmlns:p14="http://schemas.microsoft.com/office/powerpoint/2010/main" val="1602236698"/>
              </p:ext>
            </p:extLst>
          </p:nvPr>
        </p:nvGraphicFramePr>
        <p:xfrm>
          <a:off x="3903749" y="3687023"/>
          <a:ext cx="647683" cy="485762"/>
        </p:xfrm>
        <a:graphic>
          <a:graphicData uri="http://schemas.openxmlformats.org/presentationml/2006/ole">
            <mc:AlternateContent xmlns:mc="http://schemas.openxmlformats.org/markup-compatibility/2006">
              <mc:Choice xmlns:v="urn:schemas-microsoft-com:vml" Requires="v">
                <p:oleObj spid="_x0000_s55509" name="Equation" r:id="rId8" imgW="609600" imgH="457200" progId="Equation.DSMT4">
                  <p:embed/>
                </p:oleObj>
              </mc:Choice>
              <mc:Fallback>
                <p:oleObj name="Equation" r:id="rId8" imgW="609600" imgH="4572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3749" y="3687023"/>
                        <a:ext cx="647683" cy="485762"/>
                      </a:xfrm>
                      <a:prstGeom prst="rect">
                        <a:avLst/>
                      </a:prstGeom>
                      <a:noFill/>
                    </p:spPr>
                  </p:pic>
                </p:oleObj>
              </mc:Fallback>
            </mc:AlternateContent>
          </a:graphicData>
        </a:graphic>
      </p:graphicFrame>
      <p:sp>
        <p:nvSpPr>
          <p:cNvPr id="22" name="矩形 21"/>
          <p:cNvSpPr/>
          <p:nvPr/>
        </p:nvSpPr>
        <p:spPr>
          <a:xfrm>
            <a:off x="1017035" y="4244934"/>
            <a:ext cx="2646878" cy="338554"/>
          </a:xfrm>
          <a:prstGeom prst="rect">
            <a:avLst/>
          </a:prstGeom>
        </p:spPr>
        <p:txBody>
          <a:bodyPr wrap="none">
            <a:spAutoFit/>
          </a:bodyPr>
          <a:lstStyle/>
          <a:p>
            <a:pPr lvl="0"/>
            <a:r>
              <a:rPr lang="zh-CN" altLang="en-US" sz="16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因此电场强度的相量形式</a:t>
            </a:r>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为</a:t>
            </a:r>
            <a:endParaRPr lang="zh-CN" altLang="en-US" dirty="0">
              <a:solidFill>
                <a:srgbClr val="000000"/>
              </a:solidFill>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3719155056"/>
              </p:ext>
            </p:extLst>
          </p:nvPr>
        </p:nvGraphicFramePr>
        <p:xfrm>
          <a:off x="2365640" y="4615603"/>
          <a:ext cx="5195888" cy="1452563"/>
        </p:xfrm>
        <a:graphic>
          <a:graphicData uri="http://schemas.openxmlformats.org/presentationml/2006/ole">
            <mc:AlternateContent xmlns:mc="http://schemas.openxmlformats.org/markup-compatibility/2006">
              <mc:Choice xmlns:v="urn:schemas-microsoft-com:vml" Requires="v">
                <p:oleObj spid="_x0000_s55510" name="Equation" r:id="rId10" imgW="4152600" imgH="1155600" progId="Equation.DSMT4">
                  <p:embed/>
                </p:oleObj>
              </mc:Choice>
              <mc:Fallback>
                <p:oleObj name="Equation" r:id="rId10" imgW="4152600" imgH="1155600" progId="Equation.DSMT4">
                  <p:embed/>
                  <p:pic>
                    <p:nvPicPr>
                      <p:cNvPr id="0" name=""/>
                      <p:cNvPicPr>
                        <a:picLocks noChangeAspect="1" noChangeArrowheads="1"/>
                      </p:cNvPicPr>
                      <p:nvPr/>
                    </p:nvPicPr>
                    <p:blipFill>
                      <a:blip r:embed="rId11"/>
                      <a:srcRect/>
                      <a:stretch>
                        <a:fillRect/>
                      </a:stretch>
                    </p:blipFill>
                    <p:spPr bwMode="auto">
                      <a:xfrm>
                        <a:off x="2365640" y="4615603"/>
                        <a:ext cx="5195888" cy="1452563"/>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39767090"/>
              </p:ext>
            </p:extLst>
          </p:nvPr>
        </p:nvGraphicFramePr>
        <p:xfrm>
          <a:off x="2340474" y="6068166"/>
          <a:ext cx="2518344" cy="529604"/>
        </p:xfrm>
        <a:graphic>
          <a:graphicData uri="http://schemas.openxmlformats.org/presentationml/2006/ole">
            <mc:AlternateContent xmlns:mc="http://schemas.openxmlformats.org/markup-compatibility/2006">
              <mc:Choice xmlns:v="urn:schemas-microsoft-com:vml" Requires="v">
                <p:oleObj spid="_x0000_s55511" name="Equation" r:id="rId12" imgW="2120760" imgH="444240" progId="Equation.DSMT4">
                  <p:embed/>
                </p:oleObj>
              </mc:Choice>
              <mc:Fallback>
                <p:oleObj name="Equation" r:id="rId12" imgW="2120760" imgH="444240" progId="Equation.DSMT4">
                  <p:embed/>
                  <p:pic>
                    <p:nvPicPr>
                      <p:cNvPr id="0" name=""/>
                      <p:cNvPicPr>
                        <a:picLocks noChangeAspect="1" noChangeArrowheads="1"/>
                      </p:cNvPicPr>
                      <p:nvPr/>
                    </p:nvPicPr>
                    <p:blipFill>
                      <a:blip r:embed="rId13"/>
                      <a:srcRect/>
                      <a:stretch>
                        <a:fillRect/>
                      </a:stretch>
                    </p:blipFill>
                    <p:spPr bwMode="auto">
                      <a:xfrm>
                        <a:off x="2340474" y="6068166"/>
                        <a:ext cx="2518344" cy="529604"/>
                      </a:xfrm>
                      <a:prstGeom prst="rect">
                        <a:avLst/>
                      </a:prstGeom>
                      <a:noFill/>
                    </p:spPr>
                  </p:pic>
                </p:oleObj>
              </mc:Fallback>
            </mc:AlternateContent>
          </a:graphicData>
        </a:graphic>
      </p:graphicFrame>
    </p:spTree>
    <p:extLst>
      <p:ext uri="{BB962C8B-B14F-4D97-AF65-F5344CB8AC3E}">
        <p14:creationId xmlns:p14="http://schemas.microsoft.com/office/powerpoint/2010/main" val="3439223092"/>
      </p:ext>
    </p:extLst>
  </p:cSld>
  <p:clrMapOvr>
    <a:masterClrMapping/>
  </p:clrMapOvr>
  <mc:AlternateContent xmlns:mc="http://schemas.openxmlformats.org/markup-compatibility/2006" xmlns:p14="http://schemas.microsoft.com/office/powerpoint/2010/main">
    <mc:Choice Requires="p14">
      <p:transition spd="slow" p14:dur="2000" advTm="16"/>
    </mc:Choice>
    <mc:Fallback xmlns="">
      <p:transition spd="slow" advTm="16"/>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7" name="矩形 16"/>
          <p:cNvSpPr/>
          <p:nvPr/>
        </p:nvSpPr>
        <p:spPr>
          <a:xfrm>
            <a:off x="925993" y="3217949"/>
            <a:ext cx="2236510"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磁场强度的相量形式为</a:t>
            </a:r>
            <a:endParaRPr lang="zh-CN" altLang="en-US" dirty="0"/>
          </a:p>
        </p:txBody>
      </p:sp>
      <p:sp>
        <p:nvSpPr>
          <p:cNvPr id="21"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p:cNvGraphicFramePr>
            <a:graphicFrameLocks noChangeAspect="1"/>
          </p:cNvGraphicFramePr>
          <p:nvPr>
            <p:extLst>
              <p:ext uri="{D42A27DB-BD31-4B8C-83A1-F6EECF244321}">
                <p14:modId xmlns:p14="http://schemas.microsoft.com/office/powerpoint/2010/main" val="859342869"/>
              </p:ext>
            </p:extLst>
          </p:nvPr>
        </p:nvGraphicFramePr>
        <p:xfrm>
          <a:off x="2255897" y="3600291"/>
          <a:ext cx="5297426" cy="582381"/>
        </p:xfrm>
        <a:graphic>
          <a:graphicData uri="http://schemas.openxmlformats.org/presentationml/2006/ole">
            <mc:AlternateContent xmlns:mc="http://schemas.openxmlformats.org/markup-compatibility/2006">
              <mc:Choice xmlns:v="urn:schemas-microsoft-com:vml" Requires="v">
                <p:oleObj spid="_x0000_s56575" name="Equation" r:id="rId4" imgW="4508500" imgH="495300" progId="Equation.DSMT4">
                  <p:embed/>
                </p:oleObj>
              </mc:Choice>
              <mc:Fallback>
                <p:oleObj name="Equation" r:id="rId4" imgW="4508500" imgH="4953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5897" y="3600291"/>
                        <a:ext cx="5297426" cy="582381"/>
                      </a:xfrm>
                      <a:prstGeom prst="rect">
                        <a:avLst/>
                      </a:prstGeom>
                      <a:noFill/>
                      <a:extLst/>
                    </p:spPr>
                  </p:pic>
                </p:oleObj>
              </mc:Fallback>
            </mc:AlternateContent>
          </a:graphicData>
        </a:graphic>
      </p:graphicFrame>
      <p:sp>
        <p:nvSpPr>
          <p:cNvPr id="3"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71321981"/>
              </p:ext>
            </p:extLst>
          </p:nvPr>
        </p:nvGraphicFramePr>
        <p:xfrm>
          <a:off x="3589427" y="4220750"/>
          <a:ext cx="2019944" cy="559194"/>
        </p:xfrm>
        <a:graphic>
          <a:graphicData uri="http://schemas.openxmlformats.org/presentationml/2006/ole">
            <mc:AlternateContent xmlns:mc="http://schemas.openxmlformats.org/markup-compatibility/2006">
              <mc:Choice xmlns:v="urn:schemas-microsoft-com:vml" Requires="v">
                <p:oleObj spid="_x0000_s56576" name="Equation" r:id="rId6" imgW="1676400" imgH="469900" progId="Equation.DSMT4">
                  <p:embed/>
                </p:oleObj>
              </mc:Choice>
              <mc:Fallback>
                <p:oleObj name="Equation" r:id="rId6" imgW="1676400" imgH="469900" progId="Equation.DSMT4">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9427" y="4220750"/>
                        <a:ext cx="2019944" cy="559194"/>
                      </a:xfrm>
                      <a:prstGeom prst="rect">
                        <a:avLst/>
                      </a:prstGeom>
                      <a:noFill/>
                    </p:spPr>
                  </p:pic>
                </p:oleObj>
              </mc:Fallback>
            </mc:AlternateContent>
          </a:graphicData>
        </a:graphic>
      </p:graphicFrame>
      <p:sp>
        <p:nvSpPr>
          <p:cNvPr id="16" name="文本框 15">
            <a:extLst>
              <a:ext uri="{FF2B5EF4-FFF2-40B4-BE49-F238E27FC236}">
                <a16:creationId xmlns:a16="http://schemas.microsoft.com/office/drawing/2014/main" id="{43C9B2C0-4C51-40BC-BA26-D89CC73F434F}"/>
              </a:ext>
            </a:extLst>
          </p:cNvPr>
          <p:cNvSpPr txBox="1"/>
          <p:nvPr/>
        </p:nvSpPr>
        <p:spPr>
          <a:xfrm>
            <a:off x="234950" y="1134667"/>
            <a:ext cx="8674100" cy="1200329"/>
          </a:xfrm>
          <a:prstGeom prst="rect">
            <a:avLst/>
          </a:prstGeom>
          <a:noFill/>
        </p:spPr>
        <p:txBody>
          <a:bodyPr wrap="square" rtlCol="0">
            <a:spAutoFit/>
          </a:bodyPr>
          <a:lstStyle/>
          <a:p>
            <a:pPr>
              <a:lnSpc>
                <a:spcPct val="150000"/>
              </a:lnSpc>
              <a:spcAft>
                <a:spcPts val="0"/>
              </a:spcAft>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Aft>
                <a:spcPts val="0"/>
              </a:spcAft>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spcAft>
                <a:spcPts val="0"/>
              </a:spcAft>
            </a:pPr>
            <a:endParaRPr lang="en-US" altLang="zh-CN" sz="1600"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p:cNvSpPr/>
          <p:nvPr/>
        </p:nvSpPr>
        <p:spPr>
          <a:xfrm>
            <a:off x="1035050" y="4770467"/>
            <a:ext cx="2441694" cy="338554"/>
          </a:xfrm>
          <a:prstGeom prst="rect">
            <a:avLst/>
          </a:prstGeom>
        </p:spPr>
        <p:txBody>
          <a:bodyPr wrap="none">
            <a:spAutoFit/>
          </a:bodyPr>
          <a:lstStyle/>
          <a:p>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磁场强度的瞬时表达式为</a:t>
            </a:r>
            <a:endParaRPr lang="zh-CN" altLang="en-US" dirty="0"/>
          </a:p>
        </p:txBody>
      </p:sp>
      <p:graphicFrame>
        <p:nvGraphicFramePr>
          <p:cNvPr id="23" name="对象 22"/>
          <p:cNvGraphicFramePr>
            <a:graphicFrameLocks noChangeAspect="1"/>
          </p:cNvGraphicFramePr>
          <p:nvPr>
            <p:extLst>
              <p:ext uri="{D42A27DB-BD31-4B8C-83A1-F6EECF244321}">
                <p14:modId xmlns:p14="http://schemas.microsoft.com/office/powerpoint/2010/main" val="408790417"/>
              </p:ext>
            </p:extLst>
          </p:nvPr>
        </p:nvGraphicFramePr>
        <p:xfrm>
          <a:off x="1821983" y="5152809"/>
          <a:ext cx="6364454" cy="737325"/>
        </p:xfrm>
        <a:graphic>
          <a:graphicData uri="http://schemas.openxmlformats.org/presentationml/2006/ole">
            <mc:AlternateContent xmlns:mc="http://schemas.openxmlformats.org/markup-compatibility/2006">
              <mc:Choice xmlns:v="urn:schemas-microsoft-com:vml" Requires="v">
                <p:oleObj spid="_x0000_s56577" name="Equation" r:id="rId8" imgW="4851360" imgH="558720" progId="Equation.DSMT4">
                  <p:embed/>
                </p:oleObj>
              </mc:Choice>
              <mc:Fallback>
                <p:oleObj name="Equation" r:id="rId8" imgW="4851360" imgH="558720" progId="Equation.DSMT4">
                  <p:embed/>
                  <p:pic>
                    <p:nvPicPr>
                      <p:cNvPr id="0" name=""/>
                      <p:cNvPicPr>
                        <a:picLocks noChangeAspect="1" noChangeArrowheads="1"/>
                      </p:cNvPicPr>
                      <p:nvPr/>
                    </p:nvPicPr>
                    <p:blipFill>
                      <a:blip r:embed="rId9"/>
                      <a:srcRect/>
                      <a:stretch>
                        <a:fillRect/>
                      </a:stretch>
                    </p:blipFill>
                    <p:spPr bwMode="auto">
                      <a:xfrm>
                        <a:off x="1821983" y="5152809"/>
                        <a:ext cx="6364454" cy="737325"/>
                      </a:xfrm>
                      <a:prstGeom prst="rect">
                        <a:avLst/>
                      </a:prstGeom>
                      <a:noFill/>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3534922233"/>
              </p:ext>
            </p:extLst>
          </p:nvPr>
        </p:nvGraphicFramePr>
        <p:xfrm>
          <a:off x="2499919" y="5933922"/>
          <a:ext cx="4396182" cy="451605"/>
        </p:xfrm>
        <a:graphic>
          <a:graphicData uri="http://schemas.openxmlformats.org/presentationml/2006/ole">
            <mc:AlternateContent xmlns:mc="http://schemas.openxmlformats.org/markup-compatibility/2006">
              <mc:Choice xmlns:v="urn:schemas-microsoft-com:vml" Requires="v">
                <p:oleObj spid="_x0000_s56578" name="Equation" r:id="rId10" imgW="2692080" imgH="279360" progId="Equation.DSMT4">
                  <p:embed/>
                </p:oleObj>
              </mc:Choice>
              <mc:Fallback>
                <p:oleObj name="Equation" r:id="rId10" imgW="2692080" imgH="279360" progId="Equation.DSMT4">
                  <p:embed/>
                  <p:pic>
                    <p:nvPicPr>
                      <p:cNvPr id="0" name=""/>
                      <p:cNvPicPr>
                        <a:picLocks noChangeAspect="1" noChangeArrowheads="1"/>
                      </p:cNvPicPr>
                      <p:nvPr/>
                    </p:nvPicPr>
                    <p:blipFill>
                      <a:blip r:embed="rId11"/>
                      <a:srcRect/>
                      <a:stretch>
                        <a:fillRect/>
                      </a:stretch>
                    </p:blipFill>
                    <p:spPr bwMode="auto">
                      <a:xfrm>
                        <a:off x="2499919" y="5933922"/>
                        <a:ext cx="4396182" cy="451605"/>
                      </a:xfrm>
                      <a:prstGeom prst="rect">
                        <a:avLst/>
                      </a:prstGeom>
                      <a:noFill/>
                    </p:spPr>
                  </p:pic>
                </p:oleObj>
              </mc:Fallback>
            </mc:AlternateContent>
          </a:graphicData>
        </a:graphic>
      </p:graphicFrame>
      <p:sp>
        <p:nvSpPr>
          <p:cNvPr id="13" name="矩形 12"/>
          <p:cNvSpPr/>
          <p:nvPr/>
        </p:nvSpPr>
        <p:spPr>
          <a:xfrm>
            <a:off x="1035050" y="1554252"/>
            <a:ext cx="2441694" cy="338554"/>
          </a:xfrm>
          <a:prstGeom prst="rect">
            <a:avLst/>
          </a:prstGeom>
        </p:spPr>
        <p:txBody>
          <a:bodyPr wrap="none">
            <a:spAutoFit/>
          </a:bodyPr>
          <a:lstStyle/>
          <a:p>
            <a:r>
              <a:rPr lang="zh-CN" altLang="en-US" sz="1600"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电场</a:t>
            </a:r>
            <a:r>
              <a:rPr lang="zh-CN" altLang="en-US" sz="1600" kern="1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强度的瞬时表达式为</a:t>
            </a: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2150916785"/>
              </p:ext>
            </p:extLst>
          </p:nvPr>
        </p:nvGraphicFramePr>
        <p:xfrm>
          <a:off x="1930400" y="2051050"/>
          <a:ext cx="5972175" cy="384175"/>
        </p:xfrm>
        <a:graphic>
          <a:graphicData uri="http://schemas.openxmlformats.org/presentationml/2006/ole">
            <mc:AlternateContent xmlns:mc="http://schemas.openxmlformats.org/markup-compatibility/2006">
              <mc:Choice xmlns:v="urn:schemas-microsoft-com:vml" Requires="v">
                <p:oleObj spid="_x0000_s56579" name="Equation" r:id="rId12" imgW="4775040" imgH="304560" progId="Equation.DSMT4">
                  <p:embed/>
                </p:oleObj>
              </mc:Choice>
              <mc:Fallback>
                <p:oleObj name="Equation" r:id="rId12" imgW="4775040" imgH="304560" progId="Equation.DSMT4">
                  <p:embed/>
                  <p:pic>
                    <p:nvPicPr>
                      <p:cNvPr id="0" name=""/>
                      <p:cNvPicPr>
                        <a:picLocks noChangeAspect="1" noChangeArrowheads="1"/>
                      </p:cNvPicPr>
                      <p:nvPr/>
                    </p:nvPicPr>
                    <p:blipFill>
                      <a:blip r:embed="rId13"/>
                      <a:srcRect/>
                      <a:stretch>
                        <a:fillRect/>
                      </a:stretch>
                    </p:blipFill>
                    <p:spPr bwMode="auto">
                      <a:xfrm>
                        <a:off x="1930400" y="2051050"/>
                        <a:ext cx="5972175" cy="384175"/>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434583094"/>
              </p:ext>
            </p:extLst>
          </p:nvPr>
        </p:nvGraphicFramePr>
        <p:xfrm>
          <a:off x="2988468" y="2689645"/>
          <a:ext cx="3167063" cy="333375"/>
        </p:xfrm>
        <a:graphic>
          <a:graphicData uri="http://schemas.openxmlformats.org/presentationml/2006/ole">
            <mc:AlternateContent xmlns:mc="http://schemas.openxmlformats.org/markup-compatibility/2006">
              <mc:Choice xmlns:v="urn:schemas-microsoft-com:vml" Requires="v">
                <p:oleObj spid="_x0000_s56580" name="Equation" r:id="rId14" imgW="2666880" imgH="279360" progId="Equation.DSMT4">
                  <p:embed/>
                </p:oleObj>
              </mc:Choice>
              <mc:Fallback>
                <p:oleObj name="Equation" r:id="rId14" imgW="2666880" imgH="279360" progId="Equation.DSMT4">
                  <p:embed/>
                  <p:pic>
                    <p:nvPicPr>
                      <p:cNvPr id="0" name=""/>
                      <p:cNvPicPr>
                        <a:picLocks noChangeAspect="1" noChangeArrowheads="1"/>
                      </p:cNvPicPr>
                      <p:nvPr/>
                    </p:nvPicPr>
                    <p:blipFill>
                      <a:blip r:embed="rId15"/>
                      <a:srcRect/>
                      <a:stretch>
                        <a:fillRect/>
                      </a:stretch>
                    </p:blipFill>
                    <p:spPr bwMode="auto">
                      <a:xfrm>
                        <a:off x="2988468" y="2689645"/>
                        <a:ext cx="3167063" cy="333375"/>
                      </a:xfrm>
                      <a:prstGeom prst="rect">
                        <a:avLst/>
                      </a:prstGeom>
                      <a:noFill/>
                    </p:spPr>
                  </p:pic>
                </p:oleObj>
              </mc:Fallback>
            </mc:AlternateContent>
          </a:graphicData>
        </a:graphic>
      </p:graphicFrame>
    </p:spTree>
    <p:extLst>
      <p:ext uri="{BB962C8B-B14F-4D97-AF65-F5344CB8AC3E}">
        <p14:creationId xmlns:p14="http://schemas.microsoft.com/office/powerpoint/2010/main" val="1339636563"/>
      </p:ext>
    </p:extLst>
  </p:cSld>
  <p:clrMapOvr>
    <a:masterClrMapping/>
  </p:clrMapOvr>
  <mc:AlternateContent xmlns:mc="http://schemas.openxmlformats.org/markup-compatibility/2006" xmlns:p14="http://schemas.microsoft.com/office/powerpoint/2010/main">
    <mc:Choice Requires="p14">
      <p:transition spd="slow" p14:dur="2000" advTm="1053"/>
    </mc:Choice>
    <mc:Fallback xmlns="">
      <p:transition spd="slow" advTm="1053"/>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mc:AlternateContent xmlns:mc="http://schemas.openxmlformats.org/markup-compatibility/2006" xmlns:a14="http://schemas.microsoft.com/office/drawing/2010/main">
        <mc:Choice Requires="a14">
          <p:sp>
            <p:nvSpPr>
              <p:cNvPr id="14" name="矩形 13"/>
              <p:cNvSpPr/>
              <p:nvPr/>
            </p:nvSpPr>
            <p:spPr>
              <a:xfrm>
                <a:off x="768051" y="1119570"/>
                <a:ext cx="7525208" cy="1605761"/>
              </a:xfrm>
              <a:prstGeom prst="rect">
                <a:avLst/>
              </a:prstGeom>
            </p:spPr>
            <p:txBody>
              <a:bodyPr wrap="square">
                <a:spAutoFit/>
              </a:bodyPr>
              <a:lstStyle/>
              <a:p>
                <a:pPr>
                  <a:lnSpc>
                    <a:spcPct val="150000"/>
                  </a:lnSpc>
                </a:pP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结论</a:t>
                </a:r>
              </a:p>
              <a:p>
                <a:pPr>
                  <a:lnSpc>
                    <a:spcPct val="150000"/>
                  </a:lnSpc>
                </a:pPr>
                <a:r>
                  <a:rPr lang="zh-CN" altLang="en-US" sz="1600" dirty="0" smtClean="0">
                    <a:latin typeface="宋体" panose="02010600030101010101" pitchFamily="2" charset="-122"/>
                    <a:ea typeface="宋体" panose="02010600030101010101" pitchFamily="2" charset="-122"/>
                  </a:rPr>
                  <a:t>    对于</a:t>
                </a:r>
                <a:r>
                  <a:rPr lang="zh-CN" altLang="en-US" sz="1600" dirty="0">
                    <a:latin typeface="宋体" panose="02010600030101010101" pitchFamily="2" charset="-122"/>
                    <a:ea typeface="宋体" panose="02010600030101010101" pitchFamily="2" charset="-122"/>
                  </a:rPr>
                  <a:t>两种媒质正入射的情况，透射波只有折射波，而入射波一侧则存在反射波和</a:t>
                </a:r>
                <a:r>
                  <a:rPr lang="zh-CN" altLang="en-US" sz="1600" dirty="0" smtClean="0">
                    <a:latin typeface="宋体" panose="02010600030101010101" pitchFamily="2" charset="-122"/>
                    <a:ea typeface="宋体" panose="02010600030101010101" pitchFamily="2" charset="-122"/>
                  </a:rPr>
                  <a:t>入射波，合成波为行驻波。</a:t>
                </a:r>
                <a:r>
                  <a:rPr lang="zh-CN" altLang="en-US" sz="1600" dirty="0">
                    <a:latin typeface="宋体" panose="02010600030101010101" pitchFamily="2" charset="-122"/>
                    <a:ea typeface="宋体" panose="02010600030101010101" pitchFamily="2" charset="-122"/>
                  </a:rPr>
                  <a:t>此外反射波和折射波的极化特性相同。注意：写成相量形式时要用有效值，即幅值除</a:t>
                </a:r>
                <a:r>
                  <a:rPr lang="zh-CN" altLang="en-US" sz="1600" dirty="0" smtClean="0">
                    <a:latin typeface="宋体" panose="02010600030101010101" pitchFamily="2" charset="-122"/>
                    <a:ea typeface="宋体" panose="02010600030101010101" pitchFamily="2" charset="-122"/>
                  </a:rPr>
                  <a:t>以</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i="1">
                            <a:latin typeface="Cambria Math" panose="02040503050406030204" pitchFamily="18" charset="0"/>
                          </a:rPr>
                          <m:t>2</m:t>
                        </m:r>
                      </m:e>
                    </m:rad>
                  </m:oMath>
                </a14:m>
                <a:r>
                  <a:rPr lang="zh-CN" altLang="en-US"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mc:Choice>
        <mc:Fallback xmlns="">
          <p:sp>
            <p:nvSpPr>
              <p:cNvPr id="14" name="矩形 13"/>
              <p:cNvSpPr>
                <a:spLocks noRot="1" noChangeAspect="1" noMove="1" noResize="1" noEditPoints="1" noAdjustHandles="1" noChangeArrowheads="1" noChangeShapeType="1" noTextEdit="1"/>
              </p:cNvSpPr>
              <p:nvPr/>
            </p:nvSpPr>
            <p:spPr>
              <a:xfrm>
                <a:off x="768051" y="1119570"/>
                <a:ext cx="7525208" cy="1605761"/>
              </a:xfrm>
              <a:prstGeom prst="rect">
                <a:avLst/>
              </a:prstGeom>
              <a:blipFill rotWithShape="0">
                <a:blip r:embed="rId4"/>
                <a:stretch>
                  <a:fillRect l="-486"/>
                </a:stretch>
              </a:blipFill>
            </p:spPr>
            <p:txBody>
              <a:bodyPr/>
              <a:lstStyle/>
              <a:p>
                <a:r>
                  <a:rPr lang="zh-CN" altLang="en-US">
                    <a:noFill/>
                  </a:rPr>
                  <a:t> </a:t>
                </a:r>
              </a:p>
            </p:txBody>
          </p:sp>
        </mc:Fallback>
      </mc:AlternateContent>
      <p:sp>
        <p:nvSpPr>
          <p:cNvPr id="15" name="矩形 14"/>
          <p:cNvSpPr/>
          <p:nvPr/>
        </p:nvSpPr>
        <p:spPr>
          <a:xfrm>
            <a:off x="723899" y="2719844"/>
            <a:ext cx="7569360" cy="2677656"/>
          </a:xfrm>
          <a:prstGeom prst="rect">
            <a:avLst/>
          </a:prstGeom>
        </p:spPr>
        <p:txBody>
          <a:bodyPr wrap="square">
            <a:spAutoFit/>
          </a:bodyPr>
          <a:lstStyle/>
          <a:p>
            <a:pPr algn="just">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若是斜入射的情况，如何计算电场和磁场的瞬时表达式？</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斜入射时，可以先将波分解为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TE</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波和</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TM</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波，然后利用菲涅尔公式计算反射和折射系数，进而计算电场和磁场的表达式。此时因该分成两种情况，因为计算反射系数和折射系数的菲涅尔公式和波的极化相关，它反映了不同介质分界面上反射波电场、折射波电场和入射波电场之间的关系。</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rPr>
              <a:t>a</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）对于垂直极化波，垂直极化波的菲涅尔公式为</a:t>
            </a:r>
            <a:endParaRPr lang="zh-CN" altLang="en-US" sz="1600" dirty="0"/>
          </a:p>
        </p:txBody>
      </p:sp>
      <p:graphicFrame>
        <p:nvGraphicFramePr>
          <p:cNvPr id="19" name="对象 18"/>
          <p:cNvGraphicFramePr>
            <a:graphicFrameLocks noChangeAspect="1"/>
          </p:cNvGraphicFramePr>
          <p:nvPr>
            <p:extLst>
              <p:ext uri="{D42A27DB-BD31-4B8C-83A1-F6EECF244321}">
                <p14:modId xmlns:p14="http://schemas.microsoft.com/office/powerpoint/2010/main" val="650479166"/>
              </p:ext>
            </p:extLst>
          </p:nvPr>
        </p:nvGraphicFramePr>
        <p:xfrm>
          <a:off x="3268568" y="5397500"/>
          <a:ext cx="2480021" cy="1262556"/>
        </p:xfrm>
        <a:graphic>
          <a:graphicData uri="http://schemas.openxmlformats.org/presentationml/2006/ole">
            <mc:AlternateContent xmlns:mc="http://schemas.openxmlformats.org/markup-compatibility/2006">
              <mc:Choice xmlns:v="urn:schemas-microsoft-com:vml" Requires="v">
                <p:oleObj spid="_x0000_s57395" name="Equation" r:id="rId5" imgW="1574800" imgH="812800" progId="Equation.DSMT4">
                  <p:embed/>
                </p:oleObj>
              </mc:Choice>
              <mc:Fallback>
                <p:oleObj name="Equation" r:id="rId5" imgW="1574800" imgH="8128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8568" y="5397500"/>
                        <a:ext cx="2480021" cy="1262556"/>
                      </a:xfrm>
                      <a:prstGeom prst="rect">
                        <a:avLst/>
                      </a:prstGeom>
                      <a:noFill/>
                    </p:spPr>
                  </p:pic>
                </p:oleObj>
              </mc:Fallback>
            </mc:AlternateContent>
          </a:graphicData>
        </a:graphic>
      </p:graphicFrame>
    </p:spTree>
    <p:extLst>
      <p:ext uri="{BB962C8B-B14F-4D97-AF65-F5344CB8AC3E}">
        <p14:creationId xmlns:p14="http://schemas.microsoft.com/office/powerpoint/2010/main" val="30013496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lvl="0" eaLnBrk="1" fontAlgn="auto" hangingPunct="1">
              <a:lnSpc>
                <a:spcPct val="100000"/>
              </a:lnSpc>
              <a:defRPr/>
            </a:pPr>
            <a:r>
              <a:rPr lang="zh-CN" altLang="en-US" sz="2000" b="1" noProof="1">
                <a:solidFill>
                  <a:srgbClr val="0070C0"/>
                </a:solidFill>
                <a:latin typeface="Arial" panose="020B0604020202020204" pitchFamily="34" charset="0"/>
                <a:ea typeface="微软雅黑" panose="020B0503020204020204" charset="-122"/>
                <a:cs typeface="+mn-cs"/>
              </a:rPr>
              <a:t>三、平面电磁波的反射与</a:t>
            </a:r>
            <a:r>
              <a:rPr lang="zh-CN" altLang="en-US" sz="2000" b="1" noProof="1" smtClean="0">
                <a:solidFill>
                  <a:srgbClr val="0070C0"/>
                </a:solidFill>
                <a:latin typeface="Arial" panose="020B0604020202020204" pitchFamily="34" charset="0"/>
                <a:ea typeface="微软雅黑" panose="020B0503020204020204" charset="-122"/>
                <a:cs typeface="+mn-cs"/>
              </a:rPr>
              <a:t>折射</a:t>
            </a:r>
            <a:r>
              <a:rPr lang="en-US" altLang="zh-CN" sz="2000" b="1" noProof="1" smtClean="0">
                <a:solidFill>
                  <a:srgbClr val="0070C0"/>
                </a:solidFill>
                <a:latin typeface="Arial" panose="020B0604020202020204" pitchFamily="34" charset="0"/>
                <a:ea typeface="微软雅黑" panose="020B0503020204020204" charset="-122"/>
                <a:cs typeface="+mn-cs"/>
              </a:rPr>
              <a:t>&amp;</a:t>
            </a:r>
            <a:r>
              <a:rPr lang="zh-CN" altLang="en-US" sz="2000" b="1" noProof="1" smtClean="0">
                <a:solidFill>
                  <a:srgbClr val="0070C0"/>
                </a:solidFill>
                <a:latin typeface="Arial" panose="020B0604020202020204" pitchFamily="34" charset="0"/>
                <a:ea typeface="微软雅黑" panose="020B0503020204020204" charset="-122"/>
                <a:cs typeface="+mn-cs"/>
              </a:rPr>
              <a:t>平面</a:t>
            </a:r>
            <a:r>
              <a:rPr lang="zh-CN" altLang="en-US" sz="2000" b="1" noProof="1">
                <a:solidFill>
                  <a:srgbClr val="0070C0"/>
                </a:solidFill>
                <a:latin typeface="Arial" panose="020B0604020202020204" pitchFamily="34" charset="0"/>
                <a:ea typeface="微软雅黑" panose="020B0503020204020204" charset="-122"/>
                <a:cs typeface="+mn-cs"/>
              </a:rPr>
              <a:t>电磁波的正入射</a:t>
            </a:r>
            <a:r>
              <a:rPr lang="en-US" altLang="zh-CN" sz="2000" b="1" noProof="1">
                <a:solidFill>
                  <a:srgbClr val="0070C0"/>
                </a:solidFill>
                <a:latin typeface="Calibri" panose="020F0502020204030204" pitchFamily="34" charset="0"/>
                <a:ea typeface="微软雅黑" panose="020B0503020204020204" charset="-122"/>
                <a:cs typeface="Calibri" panose="020F0502020204030204" pitchFamily="34" charset="0"/>
              </a:rPr>
              <a:t>•</a:t>
            </a:r>
            <a:r>
              <a:rPr lang="zh-CN" altLang="en-US" sz="2000" b="1" noProof="1">
                <a:solidFill>
                  <a:srgbClr val="0070C0"/>
                </a:solidFill>
                <a:latin typeface="Arial" panose="020B0604020202020204" pitchFamily="34" charset="0"/>
                <a:ea typeface="微软雅黑" panose="020B0503020204020204" charset="-122"/>
                <a:cs typeface="+mn-cs"/>
              </a:rPr>
              <a:t>驻波</a:t>
            </a:r>
          </a:p>
        </p:txBody>
      </p:sp>
      <p:sp>
        <p:nvSpPr>
          <p:cNvPr id="15" name="矩形 14"/>
          <p:cNvSpPr/>
          <p:nvPr/>
        </p:nvSpPr>
        <p:spPr>
          <a:xfrm>
            <a:off x="850898" y="1512888"/>
            <a:ext cx="7569360" cy="1200329"/>
          </a:xfrm>
          <a:prstGeom prst="rect">
            <a:avLst/>
          </a:prstGeom>
        </p:spPr>
        <p:txBody>
          <a:bodyPr wrap="square">
            <a:spAutoFit/>
          </a:bodyPr>
          <a:lstStyle/>
          <a:p>
            <a:pPr algn="just">
              <a:lnSpc>
                <a:spcPct val="150000"/>
              </a:lnSpc>
              <a:spcAft>
                <a:spcPts val="0"/>
              </a:spcAft>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4.</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讨论</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若是斜入射的情况，如何计算电场和磁场的瞬时表达式？</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spcAft>
                <a:spcPts val="0"/>
              </a:spcAft>
            </a:pPr>
            <a:r>
              <a:rPr lang="zh-CN" altLang="zh-CN" sz="1600" dirty="0">
                <a:latin typeface="Calibri" panose="020F0502020204030204" pitchFamily="34" charset="0"/>
                <a:ea typeface="宋体" panose="02010600030101010101" pitchFamily="2" charset="-122"/>
                <a:cs typeface="Times New Roman" panose="02020603050405020304" pitchFamily="18" charset="0"/>
              </a:rPr>
              <a:t>（</a:t>
            </a:r>
            <a:r>
              <a:rPr lang="en-US" altLang="zh-CN" sz="1600" dirty="0">
                <a:latin typeface="Calibri" panose="020F0502020204030204" pitchFamily="34" charset="0"/>
                <a:ea typeface="宋体" panose="02010600030101010101" pitchFamily="2" charset="-122"/>
                <a:cs typeface="Times New Roman" panose="02020603050405020304" pitchFamily="18" charset="0"/>
              </a:rPr>
              <a:t>b</a:t>
            </a:r>
            <a:r>
              <a:rPr lang="zh-CN" altLang="zh-CN" sz="1600" dirty="0">
                <a:latin typeface="Calibri" panose="020F0502020204030204" pitchFamily="34" charset="0"/>
                <a:ea typeface="宋体" panose="02010600030101010101" pitchFamily="2" charset="-122"/>
                <a:cs typeface="Times New Roman" panose="02020603050405020304" pitchFamily="18" charset="0"/>
              </a:rPr>
              <a:t>）对于平行极化波的，平行极化波的菲涅尔公式为</a:t>
            </a:r>
            <a:endParaRPr lang="zh-CN" altLang="en-US" sz="1600" dirty="0"/>
          </a:p>
        </p:txBody>
      </p:sp>
      <p:graphicFrame>
        <p:nvGraphicFramePr>
          <p:cNvPr id="4" name="对象 3"/>
          <p:cNvGraphicFramePr>
            <a:graphicFrameLocks noChangeAspect="1"/>
          </p:cNvGraphicFramePr>
          <p:nvPr>
            <p:extLst>
              <p:ext uri="{D42A27DB-BD31-4B8C-83A1-F6EECF244321}">
                <p14:modId xmlns:p14="http://schemas.microsoft.com/office/powerpoint/2010/main" val="1679266242"/>
              </p:ext>
            </p:extLst>
          </p:nvPr>
        </p:nvGraphicFramePr>
        <p:xfrm>
          <a:off x="2806700" y="3070985"/>
          <a:ext cx="2641600" cy="1361315"/>
        </p:xfrm>
        <a:graphic>
          <a:graphicData uri="http://schemas.openxmlformats.org/presentationml/2006/ole">
            <mc:AlternateContent xmlns:mc="http://schemas.openxmlformats.org/markup-compatibility/2006">
              <mc:Choice xmlns:v="urn:schemas-microsoft-com:vml" Requires="v">
                <p:oleObj spid="_x0000_s60452" name="Equation" r:id="rId4" imgW="1548728" imgH="812447" progId="Equation.DSMT4">
                  <p:embed/>
                </p:oleObj>
              </mc:Choice>
              <mc:Fallback>
                <p:oleObj name="Equation" r:id="rId4" imgW="1548728" imgH="812447"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6700" y="3070985"/>
                        <a:ext cx="2641600" cy="1361315"/>
                      </a:xfrm>
                      <a:prstGeom prst="rect">
                        <a:avLst/>
                      </a:prstGeom>
                      <a:noFill/>
                    </p:spPr>
                  </p:pic>
                </p:oleObj>
              </mc:Fallback>
            </mc:AlternateContent>
          </a:graphicData>
        </a:graphic>
      </p:graphicFrame>
    </p:spTree>
    <p:extLst>
      <p:ext uri="{BB962C8B-B14F-4D97-AF65-F5344CB8AC3E}">
        <p14:creationId xmlns:p14="http://schemas.microsoft.com/office/powerpoint/2010/main" val="4055223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graphicFrame>
        <p:nvGraphicFramePr>
          <p:cNvPr id="3" name="对象 2"/>
          <p:cNvGraphicFramePr>
            <a:graphicFrameLocks noChangeAspect="1"/>
          </p:cNvGraphicFramePr>
          <p:nvPr>
            <p:extLst>
              <p:ext uri="{D42A27DB-BD31-4B8C-83A1-F6EECF244321}">
                <p14:modId xmlns:p14="http://schemas.microsoft.com/office/powerpoint/2010/main" val="1038307438"/>
              </p:ext>
            </p:extLst>
          </p:nvPr>
        </p:nvGraphicFramePr>
        <p:xfrm>
          <a:off x="2722262" y="2097917"/>
          <a:ext cx="608167" cy="278743"/>
        </p:xfrm>
        <a:graphic>
          <a:graphicData uri="http://schemas.openxmlformats.org/presentationml/2006/ole">
            <mc:AlternateContent xmlns:mc="http://schemas.openxmlformats.org/markup-compatibility/2006">
              <mc:Choice xmlns:v="urn:schemas-microsoft-com:vml" Requires="v">
                <p:oleObj spid="_x0000_s2354" name="Equation" r:id="rId4" imgW="457002" imgH="203112" progId="Equation.DSMT4">
                  <p:embed/>
                </p:oleObj>
              </mc:Choice>
              <mc:Fallback>
                <p:oleObj name="Equation" r:id="rId4" imgW="457002" imgH="203112"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2262" y="2097917"/>
                        <a:ext cx="608167" cy="278743"/>
                      </a:xfrm>
                      <a:prstGeom prst="rect">
                        <a:avLst/>
                      </a:prstGeom>
                      <a:noFill/>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43967725"/>
              </p:ext>
            </p:extLst>
          </p:nvPr>
        </p:nvGraphicFramePr>
        <p:xfrm>
          <a:off x="3617377" y="2097917"/>
          <a:ext cx="887511" cy="316765"/>
        </p:xfrm>
        <a:graphic>
          <a:graphicData uri="http://schemas.openxmlformats.org/presentationml/2006/ole">
            <mc:AlternateContent xmlns:mc="http://schemas.openxmlformats.org/markup-compatibility/2006">
              <mc:Choice xmlns:v="urn:schemas-microsoft-com:vml" Requires="v">
                <p:oleObj spid="_x0000_s2355" name="Equation" r:id="rId6" imgW="634680" imgH="228600" progId="Equation.DSMT4">
                  <p:embed/>
                </p:oleObj>
              </mc:Choice>
              <mc:Fallback>
                <p:oleObj name="Equation" r:id="rId6" imgW="634680" imgH="228600" progId="Equation.DSMT4">
                  <p:embed/>
                  <p:pic>
                    <p:nvPicPr>
                      <p:cNvPr id="0" name="Object 4"/>
                      <p:cNvPicPr>
                        <a:picLocks noChangeAspect="1" noChangeArrowheads="1"/>
                      </p:cNvPicPr>
                      <p:nvPr/>
                    </p:nvPicPr>
                    <p:blipFill>
                      <a:blip r:embed="rId7"/>
                      <a:srcRect/>
                      <a:stretch>
                        <a:fillRect/>
                      </a:stretch>
                    </p:blipFill>
                    <p:spPr bwMode="auto">
                      <a:xfrm>
                        <a:off x="3617377" y="2097917"/>
                        <a:ext cx="887511" cy="316765"/>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40604430"/>
              </p:ext>
            </p:extLst>
          </p:nvPr>
        </p:nvGraphicFramePr>
        <p:xfrm>
          <a:off x="1833322" y="2764390"/>
          <a:ext cx="1462147" cy="548305"/>
        </p:xfrm>
        <a:graphic>
          <a:graphicData uri="http://schemas.openxmlformats.org/presentationml/2006/ole">
            <mc:AlternateContent xmlns:mc="http://schemas.openxmlformats.org/markup-compatibility/2006">
              <mc:Choice xmlns:v="urn:schemas-microsoft-com:vml" Requires="v">
                <p:oleObj spid="_x0000_s2356" name="Equation" r:id="rId8" imgW="1295400" imgH="482600" progId="Equation.DSMT4">
                  <p:embed/>
                </p:oleObj>
              </mc:Choice>
              <mc:Fallback>
                <p:oleObj name="Equation" r:id="rId8" imgW="1295400" imgH="4826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3322" y="2764390"/>
                        <a:ext cx="1462147" cy="548305"/>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06692679"/>
              </p:ext>
            </p:extLst>
          </p:nvPr>
        </p:nvGraphicFramePr>
        <p:xfrm>
          <a:off x="3541331" y="2769988"/>
          <a:ext cx="1400115" cy="536536"/>
        </p:xfrm>
        <a:graphic>
          <a:graphicData uri="http://schemas.openxmlformats.org/presentationml/2006/ole">
            <mc:AlternateContent xmlns:mc="http://schemas.openxmlformats.org/markup-compatibility/2006">
              <mc:Choice xmlns:v="urn:schemas-microsoft-com:vml" Requires="v">
                <p:oleObj spid="_x0000_s2357" name="Equation" r:id="rId10" imgW="1269720" imgH="482400" progId="Equation.DSMT4">
                  <p:embed/>
                </p:oleObj>
              </mc:Choice>
              <mc:Fallback>
                <p:oleObj name="Equation" r:id="rId10" imgW="1269720" imgH="482400" progId="Equation.DSMT4">
                  <p:embed/>
                  <p:pic>
                    <p:nvPicPr>
                      <p:cNvPr id="0" name="Object 2"/>
                      <p:cNvPicPr>
                        <a:picLocks noChangeAspect="1" noChangeArrowheads="1"/>
                      </p:cNvPicPr>
                      <p:nvPr/>
                    </p:nvPicPr>
                    <p:blipFill>
                      <a:blip r:embed="rId11"/>
                      <a:srcRect/>
                      <a:stretch>
                        <a:fillRect/>
                      </a:stretch>
                    </p:blipFill>
                    <p:spPr bwMode="auto">
                      <a:xfrm>
                        <a:off x="3541331" y="2769988"/>
                        <a:ext cx="1400115" cy="536536"/>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823125327"/>
              </p:ext>
            </p:extLst>
          </p:nvPr>
        </p:nvGraphicFramePr>
        <p:xfrm>
          <a:off x="2957431" y="3350855"/>
          <a:ext cx="699572" cy="480956"/>
        </p:xfrm>
        <a:graphic>
          <a:graphicData uri="http://schemas.openxmlformats.org/presentationml/2006/ole">
            <mc:AlternateContent xmlns:mc="http://schemas.openxmlformats.org/markup-compatibility/2006">
              <mc:Choice xmlns:v="urn:schemas-microsoft-com:vml" Requires="v">
                <p:oleObj spid="_x0000_s2358" name="Equation" r:id="rId12" imgW="609600" imgH="419100" progId="Equation.DSMT4">
                  <p:embed/>
                </p:oleObj>
              </mc:Choice>
              <mc:Fallback>
                <p:oleObj name="Equation" r:id="rId12" imgW="609600" imgH="419100" progId="Equation.DSMT4">
                  <p:embed/>
                  <p:pic>
                    <p:nvPicPr>
                      <p:cNvPr id="0" name="Object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57431" y="3350855"/>
                        <a:ext cx="699572" cy="480956"/>
                      </a:xfrm>
                      <a:prstGeom prst="rect">
                        <a:avLst/>
                      </a:prstGeom>
                      <a:noFill/>
                    </p:spPr>
                  </p:pic>
                </p:oleObj>
              </mc:Fallback>
            </mc:AlternateContent>
          </a:graphicData>
        </a:graphic>
      </p:graphicFrame>
      <p:sp>
        <p:nvSpPr>
          <p:cNvPr id="12" name="Rectangle 6"/>
          <p:cNvSpPr>
            <a:spLocks noChangeArrowheads="1"/>
          </p:cNvSpPr>
          <p:nvPr/>
        </p:nvSpPr>
        <p:spPr bwMode="auto">
          <a:xfrm>
            <a:off x="1159135" y="1746834"/>
            <a:ext cx="129554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(2) </a:t>
            </a:r>
            <a:r>
              <a:rPr kumimoji="0" lang="zh-CN"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当</a:t>
            </a:r>
            <a:r>
              <a:rPr kumimoji="0" lang="en-US" altLang="zh-CN" sz="1600" b="0" i="1" u="none" strike="noStrike" cap="none" normalizeH="0" baseline="0" dirty="0" smtClean="0">
                <a:ln>
                  <a:noFill/>
                </a:ln>
                <a:solidFill>
                  <a:schemeClr val="tx1"/>
                </a:solidFill>
                <a:effectLst/>
                <a:latin typeface="+mj-lt"/>
                <a:ea typeface="宋体" panose="02010600030101010101" pitchFamily="2"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时</a:t>
            </a:r>
            <a:endParaRPr kumimoji="0" lang="zh-CN" altLang="en-US" sz="1600" b="0" i="0" u="none" strike="noStrike" cap="none" normalizeH="0" baseline="0" dirty="0" smtClean="0">
              <a:ln>
                <a:noFill/>
              </a:ln>
              <a:solidFill>
                <a:schemeClr val="tx1"/>
              </a:solidFill>
              <a:effectLst/>
              <a:latin typeface="+mj-lt"/>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mj-lt"/>
            </a:endParaRPr>
          </a:p>
        </p:txBody>
      </p:sp>
      <p:sp>
        <p:nvSpPr>
          <p:cNvPr id="15" name="Rectangle 8"/>
          <p:cNvSpPr>
            <a:spLocks noChangeArrowheads="1"/>
          </p:cNvSpPr>
          <p:nvPr/>
        </p:nvSpPr>
        <p:spPr bwMode="auto">
          <a:xfrm>
            <a:off x="695423" y="2338495"/>
            <a:ext cx="182934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(3) </a:t>
            </a:r>
            <a:r>
              <a:rPr kumimoji="0" lang="zh-CN" altLang="zh-CN"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当</a:t>
            </a:r>
            <a:r>
              <a:rPr kumimoji="0" lang="en-US" altLang="zh-CN" sz="1600" b="0" i="1" u="none" strike="noStrike" cap="none" normalizeH="0" baseline="0" dirty="0" smtClean="0">
                <a:ln>
                  <a:noFill/>
                </a:ln>
                <a:solidFill>
                  <a:schemeClr val="tx1"/>
                </a:solidFill>
                <a:effectLst/>
                <a:latin typeface="+mj-lt"/>
                <a:ea typeface="宋体" panose="02010600030101010101" pitchFamily="2" charset="-122"/>
                <a:cs typeface="Times New Roman" panose="02020603050405020304" pitchFamily="18" charset="0"/>
              </a:rPr>
              <a:t>t</a:t>
            </a:r>
            <a:r>
              <a:rPr kumimoji="0" lang="en-US" altLang="zh-CN" sz="1600" b="0" i="0" u="none" strike="noStrike" cap="none" normalizeH="0" baseline="0" dirty="0" smtClean="0">
                <a:ln>
                  <a:noFill/>
                </a:ln>
                <a:solidFill>
                  <a:schemeClr val="tx1"/>
                </a:solidFill>
                <a:effectLst/>
                <a:latin typeface="+mj-lt"/>
                <a:ea typeface="宋体" panose="02010600030101010101" pitchFamily="2" charset="-122"/>
                <a:cs typeface="Times New Roman" panose="02020603050405020304" pitchFamily="18" charset="0"/>
              </a:rPr>
              <a:t>&gt;0</a:t>
            </a:r>
            <a:r>
              <a:rPr kumimoji="0" lang="zh-CN" altLang="en-US" sz="1600" b="0" i="0" u="none" strike="noStrike" cap="none" normalizeH="0" baseline="0" dirty="0" smtClean="0">
                <a:ln>
                  <a:noFill/>
                </a:ln>
                <a:solidFill>
                  <a:schemeClr val="tx1"/>
                </a:solidFill>
                <a:effectLst/>
                <a:latin typeface="+mj-lt"/>
                <a:ea typeface="宋体" panose="02010600030101010101" pitchFamily="2" charset="-122"/>
                <a:cs typeface="Calibri" panose="020F0502020204030204" pitchFamily="34" charset="0"/>
              </a:rPr>
              <a:t>期间</a:t>
            </a:r>
            <a:endParaRPr kumimoji="0" lang="zh-CN" altLang="en-US"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9"/>
          <p:cNvSpPr>
            <a:spLocks noChangeArrowheads="1"/>
          </p:cNvSpPr>
          <p:nvPr/>
        </p:nvSpPr>
        <p:spPr bwMode="auto">
          <a:xfrm>
            <a:off x="0" y="13811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0"/>
          <p:cNvSpPr>
            <a:spLocks noChangeArrowheads="1"/>
          </p:cNvSpPr>
          <p:nvPr/>
        </p:nvSpPr>
        <p:spPr bwMode="auto">
          <a:xfrm>
            <a:off x="1432163" y="3317951"/>
            <a:ext cx="218521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Calibri" panose="020F0502020204030204" pitchFamily="34" charset="0"/>
              </a:rPr>
              <a:t>式中</a:t>
            </a:r>
            <a:r>
              <a:rPr kumimoji="0" lang="zh-CN" altLang="en-US"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8" name="矩形 17"/>
          <p:cNvSpPr/>
          <p:nvPr/>
        </p:nvSpPr>
        <p:spPr>
          <a:xfrm>
            <a:off x="1095949" y="3907416"/>
            <a:ext cx="6952101" cy="1938992"/>
          </a:xfrm>
          <a:prstGeom prst="rect">
            <a:avLst/>
          </a:prstGeom>
        </p:spPr>
        <p:txBody>
          <a:bodyPr wrap="square">
            <a:spAutoFit/>
          </a:bodyPr>
          <a:lstStyle/>
          <a:p>
            <a:pPr algn="just">
              <a:lnSpc>
                <a:spcPct val="125000"/>
              </a:lnSpc>
              <a:spcAft>
                <a:spcPts val="0"/>
              </a:spcAft>
            </a:pPr>
            <a:r>
              <a:rPr lang="zh-CN" altLang="zh-CN" sz="1600" b="1" kern="100" dirty="0">
                <a:latin typeface="+mj-lt"/>
                <a:ea typeface="宋体" panose="02010600030101010101" pitchFamily="2" charset="-122"/>
                <a:cs typeface="Times New Roman" panose="02020603050405020304" pitchFamily="18" charset="0"/>
              </a:rPr>
              <a:t>证明</a:t>
            </a:r>
          </a:p>
          <a:p>
            <a:pPr algn="just">
              <a:lnSpc>
                <a:spcPct val="125000"/>
              </a:lnSpc>
              <a:spcAft>
                <a:spcPts val="0"/>
              </a:spcAft>
            </a:pPr>
            <a:r>
              <a:rPr lang="en-US" altLang="zh-CN" sz="1600" kern="100" dirty="0" smtClean="0">
                <a:latin typeface="+mj-lt"/>
                <a:ea typeface="宋体" panose="02010600030101010101" pitchFamily="2" charset="-122"/>
                <a:cs typeface="Times New Roman" panose="02020603050405020304" pitchFamily="18" charset="0"/>
              </a:rPr>
              <a:t>1.</a:t>
            </a:r>
            <a:r>
              <a:rPr lang="zh-CN" altLang="zh-CN" sz="1600" kern="100" dirty="0" smtClean="0">
                <a:latin typeface="+mj-lt"/>
                <a:ea typeface="宋体" panose="02010600030101010101" pitchFamily="2" charset="-122"/>
                <a:cs typeface="Times New Roman" panose="02020603050405020304" pitchFamily="18" charset="0"/>
              </a:rPr>
              <a:t>定性分析</a:t>
            </a:r>
            <a:endParaRPr lang="zh-CN" altLang="zh-CN" sz="1600" kern="100" dirty="0">
              <a:latin typeface="+mj-lt"/>
              <a:ea typeface="宋体" panose="02010600030101010101" pitchFamily="2" charset="-122"/>
              <a:cs typeface="Times New Roman" panose="02020603050405020304" pitchFamily="18" charset="0"/>
            </a:endParaRPr>
          </a:p>
          <a:p>
            <a:pPr indent="266700" algn="just">
              <a:lnSpc>
                <a:spcPct val="125000"/>
              </a:lnSpc>
              <a:spcAft>
                <a:spcPts val="0"/>
              </a:spcAft>
            </a:pPr>
            <a:r>
              <a:rPr lang="en-US" altLang="zh-CN" sz="1600" kern="100" dirty="0" smtClean="0">
                <a:latin typeface="+mj-lt"/>
                <a:ea typeface="宋体" panose="02010600030101010101" pitchFamily="2" charset="-122"/>
                <a:cs typeface="Times New Roman" panose="02020603050405020304" pitchFamily="18" charset="0"/>
              </a:rPr>
              <a:t>   </a:t>
            </a:r>
            <a:r>
              <a:rPr lang="zh-CN" altLang="zh-CN" sz="1600" kern="100" dirty="0" smtClean="0">
                <a:latin typeface="+mj-lt"/>
                <a:ea typeface="宋体" panose="02010600030101010101" pitchFamily="2" charset="-122"/>
                <a:cs typeface="Times New Roman" panose="02020603050405020304" pitchFamily="18" charset="0"/>
              </a:rPr>
              <a:t>本题</a:t>
            </a:r>
            <a:r>
              <a:rPr lang="zh-CN" altLang="zh-CN" sz="1600" kern="100" dirty="0">
                <a:latin typeface="+mj-lt"/>
                <a:ea typeface="宋体" panose="02010600030101010101" pitchFamily="2" charset="-122"/>
                <a:cs typeface="Times New Roman" panose="02020603050405020304" pitchFamily="18" charset="0"/>
              </a:rPr>
              <a:t>旨在考查分析电准静态场，电荷的弛豫过程</a:t>
            </a:r>
            <a:r>
              <a:rPr lang="zh-CN" altLang="zh-CN" sz="1600" kern="100" dirty="0" smtClean="0">
                <a:latin typeface="+mj-lt"/>
                <a:ea typeface="宋体" panose="02010600030101010101" pitchFamily="2" charset="-122"/>
                <a:cs typeface="Times New Roman" panose="02020603050405020304" pitchFamily="18" charset="0"/>
              </a:rPr>
              <a:t>。</a:t>
            </a:r>
            <a:r>
              <a:rPr lang="zh-CN" altLang="en-US" sz="1600" kern="100" dirty="0" smtClean="0">
                <a:latin typeface="+mj-lt"/>
                <a:ea typeface="宋体" panose="02010600030101010101" pitchFamily="2" charset="-122"/>
                <a:cs typeface="Times New Roman" panose="02020603050405020304" pitchFamily="18" charset="0"/>
              </a:rPr>
              <a:t>导电媒质中的自由电荷随时间按指数规律衰减，场和源以相同的规律作同向变化，我们可以用已知时刻的电场分布，采用静电场的方法求解。</a:t>
            </a:r>
            <a:r>
              <a:rPr lang="zh-CN" altLang="zh-CN" sz="1600" kern="100" dirty="0" smtClean="0">
                <a:latin typeface="+mj-lt"/>
                <a:ea typeface="宋体" panose="02010600030101010101" pitchFamily="2" charset="-122"/>
                <a:cs typeface="Times New Roman" panose="02020603050405020304" pitchFamily="18" charset="0"/>
              </a:rPr>
              <a:t>对于</a:t>
            </a:r>
            <a:r>
              <a:rPr lang="zh-CN" altLang="zh-CN" sz="1600" kern="100" dirty="0">
                <a:latin typeface="+mj-lt"/>
                <a:ea typeface="宋体" panose="02010600030101010101" pitchFamily="2" charset="-122"/>
                <a:cs typeface="Times New Roman" panose="02020603050405020304" pitchFamily="18" charset="0"/>
              </a:rPr>
              <a:t>无限大的平面可以考虑用镜像法求解，注意镜像法的有效区域即可</a:t>
            </a:r>
            <a:r>
              <a:rPr lang="zh-CN" altLang="zh-CN" sz="1600" kern="100" dirty="0" smtClean="0">
                <a:latin typeface="+mj-lt"/>
                <a:ea typeface="宋体" panose="02010600030101010101" pitchFamily="2" charset="-122"/>
                <a:cs typeface="Times New Roman" panose="02020603050405020304" pitchFamily="18" charset="0"/>
              </a:rPr>
              <a:t>。</a:t>
            </a:r>
            <a:endParaRPr lang="zh-CN" altLang="zh-CN" sz="1600" kern="100" dirty="0">
              <a:latin typeface="+mj-lt"/>
              <a:ea typeface="宋体" panose="02010600030101010101" pitchFamily="2" charset="-122"/>
              <a:cs typeface="Times New Roman" panose="02020603050405020304" pitchFamily="18" charset="0"/>
            </a:endParaRPr>
          </a:p>
        </p:txBody>
      </p:sp>
      <p:pic>
        <p:nvPicPr>
          <p:cNvPr id="19" name="图片 18"/>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25853" y="984230"/>
            <a:ext cx="3234888" cy="2105644"/>
          </a:xfrm>
          <a:prstGeom prst="rect">
            <a:avLst/>
          </a:prstGeom>
          <a:noFill/>
        </p:spPr>
      </p:pic>
      <p:sp>
        <p:nvSpPr>
          <p:cNvPr id="20" name="矩形 19"/>
          <p:cNvSpPr/>
          <p:nvPr/>
        </p:nvSpPr>
        <p:spPr>
          <a:xfrm>
            <a:off x="6713798" y="3252779"/>
            <a:ext cx="1107996" cy="338554"/>
          </a:xfrm>
          <a:prstGeom prst="rect">
            <a:avLst/>
          </a:prstGeom>
        </p:spPr>
        <p:txBody>
          <a:bodyPr wrap="none">
            <a:spAutoFit/>
          </a:bodyPr>
          <a:lstStyle/>
          <a:p>
            <a:pPr algn="ctr">
              <a:spcAft>
                <a:spcPts val="0"/>
              </a:spcAft>
            </a:pP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例</a:t>
            </a:r>
            <a:r>
              <a:rPr lang="en-US" altLang="zh-CN" sz="1600" kern="1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smtClean="0">
                <a:latin typeface="Times New Roman" panose="02020603050405020304" pitchFamily="18" charset="0"/>
                <a:ea typeface="宋体" panose="02010600030101010101" pitchFamily="2" charset="-122"/>
                <a:cs typeface="Times New Roman" panose="02020603050405020304" pitchFamily="18" charset="0"/>
              </a:rPr>
              <a:t>示意图</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64070072"/>
      </p:ext>
    </p:extLst>
  </p:cSld>
  <p:clrMapOvr>
    <a:masterClrMapping/>
  </p:clrMapOvr>
  <mc:AlternateContent xmlns:mc="http://schemas.openxmlformats.org/markup-compatibility/2006" xmlns:p14="http://schemas.microsoft.com/office/powerpoint/2010/main">
    <mc:Choice Requires="p14">
      <p:transition spd="slow" p14:dur="2000" advTm="17"/>
    </mc:Choice>
    <mc:Fallback xmlns="">
      <p:transition spd="slow" advTm="17"/>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p:nvPr/>
        </p:nvSpPr>
        <p:spPr>
          <a:xfrm>
            <a:off x="1165225" y="167005"/>
            <a:ext cx="5984240"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参考文献</a:t>
            </a:r>
          </a:p>
        </p:txBody>
      </p:sp>
      <p:sp>
        <p:nvSpPr>
          <p:cNvPr id="3" name="文本框 2"/>
          <p:cNvSpPr txBox="1"/>
          <p:nvPr/>
        </p:nvSpPr>
        <p:spPr>
          <a:xfrm>
            <a:off x="501650" y="1470025"/>
            <a:ext cx="8396605" cy="2446824"/>
          </a:xfrm>
          <a:prstGeom prst="rect">
            <a:avLst/>
          </a:prstGeom>
          <a:noFill/>
          <a:ln w="9525">
            <a:noFill/>
          </a:ln>
        </p:spPr>
        <p:txBody>
          <a:bodyPr wrap="square">
            <a:spAutoFit/>
          </a:bodyPr>
          <a:lstStyle/>
          <a:p>
            <a:pPr marL="0" indent="0">
              <a:lnSpc>
                <a:spcPct val="150000"/>
              </a:lnSpc>
            </a:pPr>
            <a:r>
              <a:rPr lang="zh-CN" sz="1800" b="0" dirty="0">
                <a:ea typeface="宋体" panose="02010600030101010101" pitchFamily="2" charset="-122"/>
              </a:rPr>
              <a:t>[1]冯慈璋，马西奎主编.工程电磁场导论.北京:高等教育出版社, 2000.06.</a:t>
            </a:r>
          </a:p>
          <a:p>
            <a:pPr marL="0" indent="0">
              <a:lnSpc>
                <a:spcPct val="150000"/>
              </a:lnSpc>
            </a:pPr>
            <a:r>
              <a:rPr lang="zh-CN" sz="1800" b="0" dirty="0">
                <a:ea typeface="宋体" panose="02010600030101010101" pitchFamily="2" charset="-122"/>
              </a:rPr>
              <a:t>[2]王仲奕等编著.《工程电磁场导论》习题详解.西安:西安交通大学出版社, </a:t>
            </a:r>
            <a:r>
              <a:rPr lang="en-US" altLang="zh-CN" sz="1800" b="0" dirty="0" smtClean="0">
                <a:ea typeface="宋体" panose="02010600030101010101" pitchFamily="2" charset="-122"/>
              </a:rPr>
              <a:t>    </a:t>
            </a:r>
            <a:r>
              <a:rPr lang="zh-CN" sz="1800" b="0" dirty="0" smtClean="0">
                <a:ea typeface="宋体" panose="02010600030101010101" pitchFamily="2" charset="-122"/>
              </a:rPr>
              <a:t>2001</a:t>
            </a:r>
            <a:r>
              <a:rPr lang="zh-CN" sz="1800" b="0" dirty="0">
                <a:ea typeface="宋体" panose="02010600030101010101" pitchFamily="2" charset="-122"/>
              </a:rPr>
              <a:t>.06</a:t>
            </a:r>
            <a:r>
              <a:rPr lang="zh-CN" sz="1800" b="0" dirty="0" smtClean="0">
                <a:ea typeface="宋体" panose="02010600030101010101" pitchFamily="2" charset="-122"/>
              </a:rPr>
              <a:t>.</a:t>
            </a:r>
            <a:endParaRPr lang="en-US" altLang="zh-CN" sz="1800" b="0" dirty="0" smtClean="0">
              <a:ea typeface="宋体" panose="02010600030101010101" pitchFamily="2" charset="-122"/>
            </a:endParaRPr>
          </a:p>
          <a:p>
            <a:pPr>
              <a:lnSpc>
                <a:spcPct val="150000"/>
              </a:lnSpc>
            </a:pPr>
            <a:r>
              <a:rPr lang="zh-CN" altLang="zh-CN" dirty="0" smtClean="0">
                <a:ea typeface="宋体" panose="02010600030101010101" pitchFamily="2" charset="-122"/>
              </a:rPr>
              <a:t>[</a:t>
            </a:r>
            <a:r>
              <a:rPr lang="en-US" altLang="zh-CN" dirty="0" smtClean="0">
                <a:ea typeface="宋体" panose="02010600030101010101" pitchFamily="2" charset="-122"/>
              </a:rPr>
              <a:t>3</a:t>
            </a:r>
            <a:r>
              <a:rPr lang="zh-CN" altLang="zh-CN" dirty="0" smtClean="0">
                <a:ea typeface="宋体" panose="02010600030101010101" pitchFamily="2" charset="-122"/>
              </a:rPr>
              <a:t>]马西奎</a:t>
            </a:r>
            <a:r>
              <a:rPr lang="zh-CN" altLang="en-US" dirty="0" smtClean="0">
                <a:ea typeface="宋体" panose="02010600030101010101" pitchFamily="2" charset="-122"/>
              </a:rPr>
              <a:t>等</a:t>
            </a:r>
            <a:r>
              <a:rPr lang="zh-CN" altLang="zh-CN" dirty="0" smtClean="0">
                <a:ea typeface="宋体" panose="02010600030101010101" pitchFamily="2" charset="-122"/>
              </a:rPr>
              <a:t>编</a:t>
            </a:r>
            <a:r>
              <a:rPr lang="zh-CN" altLang="en-US" dirty="0" smtClean="0">
                <a:ea typeface="宋体" panose="02010600030101010101" pitchFamily="2" charset="-122"/>
              </a:rPr>
              <a:t>著</a:t>
            </a:r>
            <a:r>
              <a:rPr lang="zh-CN" altLang="zh-CN" dirty="0" smtClean="0">
                <a:ea typeface="宋体" panose="02010600030101010101" pitchFamily="2" charset="-122"/>
              </a:rPr>
              <a:t>.</a:t>
            </a:r>
            <a:r>
              <a:rPr lang="zh-CN" altLang="en-US" dirty="0" smtClean="0">
                <a:ea typeface="宋体" panose="02010600030101010101" pitchFamily="2" charset="-122"/>
              </a:rPr>
              <a:t>电磁场重点难点及典型题精解</a:t>
            </a:r>
            <a:r>
              <a:rPr lang="en-US" altLang="zh-CN" dirty="0" smtClean="0">
                <a:ea typeface="宋体" panose="02010600030101010101" pitchFamily="2" charset="-122"/>
              </a:rPr>
              <a:t>.</a:t>
            </a:r>
            <a:r>
              <a:rPr lang="zh-CN" altLang="en-US" dirty="0">
                <a:solidFill>
                  <a:srgbClr val="000000"/>
                </a:solidFill>
                <a:ea typeface="宋体" panose="02010600030101010101" pitchFamily="2" charset="-122"/>
              </a:rPr>
              <a:t>西安</a:t>
            </a:r>
            <a:r>
              <a:rPr lang="en-US" altLang="zh-CN" dirty="0">
                <a:solidFill>
                  <a:srgbClr val="000000"/>
                </a:solidFill>
                <a:ea typeface="宋体" panose="02010600030101010101" pitchFamily="2" charset="-122"/>
              </a:rPr>
              <a:t>:</a:t>
            </a:r>
            <a:r>
              <a:rPr lang="zh-CN" altLang="en-US" dirty="0">
                <a:solidFill>
                  <a:srgbClr val="000000"/>
                </a:solidFill>
                <a:ea typeface="宋体" panose="02010600030101010101" pitchFamily="2" charset="-122"/>
              </a:rPr>
              <a:t>西安交通大学出版社</a:t>
            </a:r>
            <a:r>
              <a:rPr lang="en-US" altLang="zh-CN" dirty="0">
                <a:solidFill>
                  <a:srgbClr val="000000"/>
                </a:solidFill>
                <a:ea typeface="宋体" panose="02010600030101010101" pitchFamily="2" charset="-122"/>
              </a:rPr>
              <a:t>, </a:t>
            </a:r>
            <a:r>
              <a:rPr lang="en-US" altLang="zh-CN" dirty="0" smtClean="0">
                <a:solidFill>
                  <a:srgbClr val="000000"/>
                </a:solidFill>
                <a:ea typeface="宋体" panose="02010600030101010101" pitchFamily="2" charset="-122"/>
              </a:rPr>
              <a:t>2000.09.</a:t>
            </a:r>
            <a:endParaRPr lang="zh-CN" altLang="zh-CN" dirty="0">
              <a:ea typeface="宋体" panose="02010600030101010101" pitchFamily="2" charset="-122"/>
            </a:endParaRPr>
          </a:p>
          <a:p>
            <a:pPr marL="0" indent="0"/>
            <a:endParaRPr lang="zh-CN" altLang="en-US" sz="1800" dirty="0"/>
          </a:p>
        </p:txBody>
      </p:sp>
    </p:spTree>
    <p:extLst>
      <p:ext uri="{BB962C8B-B14F-4D97-AF65-F5344CB8AC3E}">
        <p14:creationId xmlns:p14="http://schemas.microsoft.com/office/powerpoint/2010/main" val="1697858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57346" name="图片 6"/>
          <p:cNvPicPr>
            <a:picLocks noChangeAspect="1" noChangeArrowheads="1"/>
          </p:cNvPicPr>
          <p:nvPr/>
        </p:nvPicPr>
        <p:blipFill>
          <a:blip r:embed="rId4" cstate="print">
            <a:grayscl/>
            <a:biLevel thresh="50000"/>
            <a:extLst>
              <a:ext uri="{28A0092B-C50C-407E-A947-70E740481C1C}">
                <a14:useLocalDpi xmlns:a14="http://schemas.microsoft.com/office/drawing/2010/main" val="0"/>
              </a:ext>
            </a:extLst>
          </a:blip>
          <a:srcRect t="77859" r="53864"/>
          <a:stretch>
            <a:fillRect/>
          </a:stretch>
        </p:blipFill>
        <p:spPr bwMode="auto">
          <a:xfrm>
            <a:off x="206375" y="152400"/>
            <a:ext cx="251777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文本框 11266"/>
          <p:cNvSpPr txBox="1"/>
          <p:nvPr/>
        </p:nvSpPr>
        <p:spPr>
          <a:xfrm>
            <a:off x="2178050" y="2651307"/>
            <a:ext cx="5330825" cy="1321525"/>
          </a:xfrm>
          <a:prstGeom prst="rect">
            <a:avLst/>
          </a:prstGeom>
          <a:noFill/>
          <a:ln w="9525">
            <a:noFill/>
            <a:miter/>
          </a:ln>
        </p:spPr>
        <p:txBody>
          <a:bodyPr lIns="89544" tIns="44772" rIns="89544" bIns="44772">
            <a:spAutoFit/>
          </a:bodyPr>
          <a:lstStyle/>
          <a:p>
            <a:pPr algn="ctr" eaLnBrk="1" fontAlgn="auto" hangingPunct="1">
              <a:buFont typeface="Arial" panose="020B0604020202020204" pitchFamily="34" charset="0"/>
              <a:buNone/>
              <a:defRPr/>
            </a:pPr>
            <a:r>
              <a:rPr lang="zh-CN" altLang="en-US" sz="8000" b="1" i="1"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ea typeface="微软雅黑" panose="020B0503020204020204" charset="-122"/>
              </a:rPr>
              <a:t>谢 谢！</a:t>
            </a:r>
          </a:p>
        </p:txBody>
      </p:sp>
    </p:spTree>
    <p:extLst>
      <p:ext uri="{BB962C8B-B14F-4D97-AF65-F5344CB8AC3E}">
        <p14:creationId xmlns:p14="http://schemas.microsoft.com/office/powerpoint/2010/main" val="13504802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4" name="矩形 3"/>
          <p:cNvSpPr/>
          <p:nvPr/>
        </p:nvSpPr>
        <p:spPr>
          <a:xfrm>
            <a:off x="714041" y="1923534"/>
            <a:ext cx="5570850" cy="584775"/>
          </a:xfrm>
          <a:prstGeom prst="rect">
            <a:avLst/>
          </a:prstGeom>
        </p:spPr>
        <p:txBody>
          <a:bodyPr wrap="square">
            <a:spAutoFit/>
          </a:bodyPr>
          <a:lstStyle/>
          <a:p>
            <a:r>
              <a:rPr lang="zh-CN" altLang="en-US" sz="1600" dirty="0" smtClean="0">
                <a:latin typeface="+mj-lt"/>
                <a:ea typeface="宋体" panose="02010600030101010101" pitchFamily="2" charset="-122"/>
              </a:rPr>
              <a:t>        在具有均匀的介电常数</a:t>
            </a:r>
            <a:r>
              <a:rPr lang="el-GR" altLang="zh-CN" sz="1600" i="1" dirty="0" smtClean="0">
                <a:latin typeface="Times New Roman" panose="02020603050405020304" pitchFamily="18" charset="0"/>
                <a:ea typeface="宋体" panose="02010600030101010101" pitchFamily="2" charset="-122"/>
                <a:cs typeface="Times New Roman" panose="02020603050405020304" pitchFamily="18" charset="0"/>
              </a:rPr>
              <a:t>ε</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和电导率</a:t>
            </a:r>
            <a:r>
              <a:rPr lang="el-GR" altLang="zh-CN" sz="1600" dirty="0" smtClean="0">
                <a:latin typeface="Times New Roman" panose="02020603050405020304" pitchFamily="18" charset="0"/>
                <a:ea typeface="宋体" panose="02010600030101010101" pitchFamily="2" charset="-122"/>
                <a:cs typeface="Times New Roman" panose="02020603050405020304" pitchFamily="18" charset="0"/>
              </a:rPr>
              <a:t>γ</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的导体中，</a:t>
            </a:r>
            <a:r>
              <a:rPr lang="zh-CN" altLang="en-US" sz="1600" dirty="0" smtClean="0">
                <a:latin typeface="+mj-lt"/>
                <a:ea typeface="宋体" panose="02010600030101010101" pitchFamily="2" charset="-122"/>
              </a:rPr>
              <a:t>设</a:t>
            </a:r>
            <a:r>
              <a:rPr lang="zh-CN" altLang="en-US" sz="1600" dirty="0">
                <a:latin typeface="+mj-lt"/>
                <a:ea typeface="宋体" panose="02010600030101010101" pitchFamily="2" charset="-122"/>
              </a:rPr>
              <a:t>导体中的自由电荷密度为</a:t>
            </a:r>
            <a:r>
              <a:rPr lang="en-US" altLang="zh-CN" sz="1600" i="1" dirty="0">
                <a:latin typeface="+mj-lt"/>
                <a:ea typeface="宋体" panose="02010600030101010101" pitchFamily="2" charset="-122"/>
              </a:rPr>
              <a:t>ρ</a:t>
            </a:r>
            <a:r>
              <a:rPr lang="zh-CN" altLang="en-US" sz="1600" dirty="0">
                <a:latin typeface="+mj-lt"/>
                <a:ea typeface="宋体" panose="02010600030101010101" pitchFamily="2" charset="-122"/>
              </a:rPr>
              <a:t>，则</a:t>
            </a:r>
            <a:r>
              <a:rPr lang="en-US" altLang="zh-CN" sz="1600" i="1" dirty="0">
                <a:latin typeface="+mj-lt"/>
                <a:ea typeface="宋体" panose="02010600030101010101" pitchFamily="2" charset="-122"/>
              </a:rPr>
              <a:t>ρ</a:t>
            </a:r>
            <a:r>
              <a:rPr lang="zh-CN" altLang="en-US" sz="1600" dirty="0">
                <a:latin typeface="+mj-lt"/>
                <a:ea typeface="宋体" panose="02010600030101010101" pitchFamily="2" charset="-122"/>
              </a:rPr>
              <a:t>满足</a:t>
            </a:r>
          </a:p>
        </p:txBody>
      </p:sp>
      <p:graphicFrame>
        <p:nvGraphicFramePr>
          <p:cNvPr id="5" name="对象 4"/>
          <p:cNvGraphicFramePr>
            <a:graphicFrameLocks noChangeAspect="1"/>
          </p:cNvGraphicFramePr>
          <p:nvPr>
            <p:extLst>
              <p:ext uri="{D42A27DB-BD31-4B8C-83A1-F6EECF244321}">
                <p14:modId xmlns:p14="http://schemas.microsoft.com/office/powerpoint/2010/main" val="4245693860"/>
              </p:ext>
            </p:extLst>
          </p:nvPr>
        </p:nvGraphicFramePr>
        <p:xfrm>
          <a:off x="3624044" y="2332925"/>
          <a:ext cx="1228754" cy="586022"/>
        </p:xfrm>
        <a:graphic>
          <a:graphicData uri="http://schemas.openxmlformats.org/presentationml/2006/ole">
            <mc:AlternateContent xmlns:mc="http://schemas.openxmlformats.org/markup-compatibility/2006">
              <mc:Choice xmlns:v="urn:schemas-microsoft-com:vml" Requires="v">
                <p:oleObj spid="_x0000_s61586" name="Equation" r:id="rId3" imgW="825480" imgH="393480" progId="Equation.DSMT4">
                  <p:embed/>
                </p:oleObj>
              </mc:Choice>
              <mc:Fallback>
                <p:oleObj name="Equation" r:id="rId3" imgW="825480" imgH="393480" progId="Equation.DSMT4">
                  <p:embed/>
                  <p:pic>
                    <p:nvPicPr>
                      <p:cNvPr id="0" name=""/>
                      <p:cNvPicPr/>
                      <p:nvPr/>
                    </p:nvPicPr>
                    <p:blipFill>
                      <a:blip r:embed="rId4"/>
                      <a:stretch>
                        <a:fillRect/>
                      </a:stretch>
                    </p:blipFill>
                    <p:spPr>
                      <a:xfrm>
                        <a:off x="3624044" y="2332925"/>
                        <a:ext cx="1228754" cy="586022"/>
                      </a:xfrm>
                      <a:prstGeom prst="rect">
                        <a:avLst/>
                      </a:prstGeom>
                    </p:spPr>
                  </p:pic>
                </p:oleObj>
              </mc:Fallback>
            </mc:AlternateContent>
          </a:graphicData>
        </a:graphic>
      </p:graphicFrame>
      <p:sp>
        <p:nvSpPr>
          <p:cNvPr id="6" name="矩形 5"/>
          <p:cNvSpPr/>
          <p:nvPr/>
        </p:nvSpPr>
        <p:spPr>
          <a:xfrm>
            <a:off x="714040" y="2904609"/>
            <a:ext cx="800219" cy="338554"/>
          </a:xfrm>
          <a:prstGeom prst="rect">
            <a:avLst/>
          </a:prstGeom>
        </p:spPr>
        <p:txBody>
          <a:bodyPr wrap="none">
            <a:spAutoFit/>
          </a:bodyPr>
          <a:lstStyle/>
          <a:p>
            <a:r>
              <a:rPr lang="zh-CN" altLang="en-US" sz="1600" dirty="0" smtClean="0">
                <a:latin typeface="+mj-lt"/>
                <a:ea typeface="宋体" panose="02010600030101010101" pitchFamily="2" charset="-122"/>
              </a:rPr>
              <a:t>其解为</a:t>
            </a:r>
            <a:endParaRPr lang="zh-CN" altLang="en-US" sz="1600" dirty="0">
              <a:latin typeface="+mj-lt"/>
              <a:ea typeface="宋体" panose="02010600030101010101"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49008244"/>
              </p:ext>
            </p:extLst>
          </p:nvPr>
        </p:nvGraphicFramePr>
        <p:xfrm>
          <a:off x="3431674" y="3169026"/>
          <a:ext cx="1847557" cy="446330"/>
        </p:xfrm>
        <a:graphic>
          <a:graphicData uri="http://schemas.openxmlformats.org/presentationml/2006/ole">
            <mc:AlternateContent xmlns:mc="http://schemas.openxmlformats.org/markup-compatibility/2006">
              <mc:Choice xmlns:v="urn:schemas-microsoft-com:vml" Requires="v">
                <p:oleObj spid="_x0000_s61587" name="Equation" r:id="rId5" imgW="1155600" imgH="279360" progId="Equation.DSMT4">
                  <p:embed/>
                </p:oleObj>
              </mc:Choice>
              <mc:Fallback>
                <p:oleObj name="Equation" r:id="rId5" imgW="1155600" imgH="279360" progId="Equation.DSMT4">
                  <p:embed/>
                  <p:pic>
                    <p:nvPicPr>
                      <p:cNvPr id="0" name=""/>
                      <p:cNvPicPr/>
                      <p:nvPr/>
                    </p:nvPicPr>
                    <p:blipFill>
                      <a:blip r:embed="rId6"/>
                      <a:stretch>
                        <a:fillRect/>
                      </a:stretch>
                    </p:blipFill>
                    <p:spPr>
                      <a:xfrm>
                        <a:off x="3431674" y="3169026"/>
                        <a:ext cx="1847557" cy="44633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矩形 7"/>
              <p:cNvSpPr/>
              <p:nvPr/>
            </p:nvSpPr>
            <p:spPr>
              <a:xfrm>
                <a:off x="765115" y="3716407"/>
                <a:ext cx="8023285" cy="1313180"/>
              </a:xfrm>
              <a:prstGeom prst="rect">
                <a:avLst/>
              </a:prstGeom>
            </p:spPr>
            <p:txBody>
              <a:bodyPr wrap="square">
                <a:spAutoFit/>
              </a:bodyPr>
              <a:lstStyle/>
              <a:p>
                <a:pPr indent="457200"/>
                <a:r>
                  <a:rPr lang="zh-CN" altLang="en-US" sz="1600" dirty="0" smtClean="0">
                    <a:latin typeface="+mj-lt"/>
                    <a:ea typeface="宋体" panose="02010600030101010101" pitchFamily="2" charset="-122"/>
                  </a:rPr>
                  <a:t>其中</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zh-CN" altLang="en-US" sz="1600" i="1">
                            <a:latin typeface="Cambria Math" panose="02040503050406030204" pitchFamily="18" charset="0"/>
                            <a:ea typeface="宋体" panose="02010600030101010101" pitchFamily="2" charset="-122"/>
                          </a:rPr>
                          <m:t>𝜏</m:t>
                        </m:r>
                      </m:e>
                      <m:sub>
                        <m:r>
                          <m:rPr>
                            <m:sty m:val="p"/>
                          </m:rPr>
                          <a:rPr lang="en-US" altLang="zh-CN" sz="1600" i="1">
                            <a:latin typeface="Cambria Math" panose="02040503050406030204" pitchFamily="18" charset="0"/>
                            <a:ea typeface="宋体" panose="02010600030101010101" pitchFamily="2" charset="-122"/>
                          </a:rPr>
                          <m:t>e</m:t>
                        </m:r>
                      </m:sub>
                    </m:sSub>
                    <m:r>
                      <a:rPr lang="en-US" altLang="zh-CN" sz="1600" i="1">
                        <a:latin typeface="Cambria Math" panose="02040503050406030204" pitchFamily="18" charset="0"/>
                        <a:ea typeface="宋体" panose="02010600030101010101" pitchFamily="2" charset="-122"/>
                      </a:rPr>
                      <m:t>=</m:t>
                    </m:r>
                    <m:f>
                      <m:fPr>
                        <m:ctrlPr>
                          <a:rPr lang="en-US" altLang="zh-CN" sz="1600" i="1" smtClean="0">
                            <a:latin typeface="Cambria Math" panose="02040503050406030204" pitchFamily="18" charset="0"/>
                            <a:ea typeface="宋体" panose="02010600030101010101" pitchFamily="2" charset="-122"/>
                          </a:rPr>
                        </m:ctrlPr>
                      </m:fPr>
                      <m:num>
                        <m:r>
                          <a:rPr lang="zh-CN" altLang="en-US" sz="1600" i="1" smtClean="0">
                            <a:latin typeface="Cambria Math" panose="02040503050406030204" pitchFamily="18" charset="0"/>
                            <a:ea typeface="宋体" panose="02010600030101010101" pitchFamily="2" charset="-122"/>
                          </a:rPr>
                          <m:t>𝜀</m:t>
                        </m:r>
                      </m:num>
                      <m:den>
                        <m:r>
                          <a:rPr lang="zh-CN" altLang="en-US" sz="1600" i="1" smtClean="0">
                            <a:latin typeface="Cambria Math" panose="02040503050406030204" pitchFamily="18" charset="0"/>
                            <a:ea typeface="宋体" panose="02010600030101010101" pitchFamily="2" charset="-122"/>
                          </a:rPr>
                          <m:t>𝛾</m:t>
                        </m:r>
                      </m:den>
                    </m:f>
                    <m:r>
                      <a:rPr lang="zh-CN" altLang="en-US" sz="1600" i="1">
                        <a:latin typeface="Cambria Math" panose="02040503050406030204" pitchFamily="18" charset="0"/>
                        <a:ea typeface="宋体" panose="02010600030101010101" pitchFamily="2" charset="-122"/>
                      </a:rPr>
                      <m:t>为</m:t>
                    </m:r>
                  </m:oMath>
                </a14:m>
                <a:r>
                  <a:rPr lang="zh-CN" altLang="en-US" sz="1600" dirty="0" smtClean="0">
                    <a:latin typeface="+mj-lt"/>
                    <a:ea typeface="宋体" panose="02010600030101010101" pitchFamily="2" charset="-122"/>
                  </a:rPr>
                  <a:t>弛豫时间。这表明导体中的自由电荷体密度随时间按指数规律衰减，衰减的快慢取决于弛豫时间。在电准静态近似下，</a:t>
                </a:r>
                <a14:m>
                  <m:oMath xmlns:m="http://schemas.openxmlformats.org/officeDocument/2006/math">
                    <m:r>
                      <a:rPr lang="en-US" altLang="zh-CN" sz="1600" b="1" i="0"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宋体" panose="02010600030101010101" pitchFamily="2" charset="-122"/>
                      </a:rPr>
                      <m:t>𝑬</m:t>
                    </m:r>
                    <m:r>
                      <a:rPr lang="en-US" altLang="zh-CN" sz="1600" b="1"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0</m:t>
                    </m:r>
                    <m:r>
                      <a:rPr lang="zh-CN" altLang="en-US" sz="1600" b="1" i="1">
                        <a:latin typeface="Cambria Math" panose="02040503050406030204" pitchFamily="18" charset="0"/>
                        <a:ea typeface="Cambria Math" panose="02040503050406030204" pitchFamily="18" charset="0"/>
                      </a:rPr>
                      <m:t>，</m:t>
                    </m:r>
                  </m:oMath>
                </a14:m>
                <a:r>
                  <a:rPr lang="zh-CN" altLang="en-US" sz="1600" dirty="0" smtClean="0">
                    <a:latin typeface="+mj-lt"/>
                    <a:ea typeface="宋体" panose="02010600030101010101" pitchFamily="2" charset="-122"/>
                  </a:rPr>
                  <a:t>定义电位函数</a:t>
                </a:r>
                <a14:m>
                  <m:oMath xmlns:m="http://schemas.openxmlformats.org/officeDocument/2006/math">
                    <m:r>
                      <a:rPr lang="en-US" altLang="zh-CN" sz="1600" b="1" i="1" smtClean="0">
                        <a:latin typeface="Cambria Math" panose="02040503050406030204" pitchFamily="18" charset="0"/>
                        <a:ea typeface="宋体" panose="02010600030101010101" pitchFamily="2" charset="-122"/>
                      </a:rPr>
                      <m:t>𝑬</m:t>
                    </m:r>
                    <m:r>
                      <a:rPr lang="en-US" altLang="zh-CN" sz="1600" b="0" i="1" smtClean="0">
                        <a:latin typeface="Cambria Math" panose="02040503050406030204" pitchFamily="18" charset="0"/>
                        <a:ea typeface="宋体" panose="02010600030101010101" pitchFamily="2" charset="-122"/>
                      </a:rPr>
                      <m:t>=−</m:t>
                    </m:r>
                    <m:r>
                      <a:rPr lang="en-US" altLang="zh-CN" sz="1600" b="0" i="0" smtClean="0">
                        <a:latin typeface="Cambria Math" panose="02040503050406030204" pitchFamily="18" charset="0"/>
                        <a:ea typeface="Cambria Math" panose="02040503050406030204" pitchFamily="18" charset="0"/>
                      </a:rPr>
                      <m:t>𝛻</m:t>
                    </m:r>
                    <m:r>
                      <a:rPr lang="zh-CN" altLang="en-US" sz="1600" b="0" i="1" smtClean="0">
                        <a:latin typeface="Cambria Math" panose="02040503050406030204" pitchFamily="18" charset="0"/>
                        <a:ea typeface="Cambria Math" panose="02040503050406030204" pitchFamily="18" charset="0"/>
                      </a:rPr>
                      <m:t>𝜑</m:t>
                    </m:r>
                    <m:r>
                      <a:rPr lang="zh-CN" altLang="en-US" sz="1600" i="1">
                        <a:latin typeface="Cambria Math" panose="02040503050406030204" pitchFamily="18" charset="0"/>
                        <a:ea typeface="Cambria Math" panose="02040503050406030204" pitchFamily="18" charset="0"/>
                      </a:rPr>
                      <m:t>，</m:t>
                    </m:r>
                  </m:oMath>
                </a14:m>
                <a:r>
                  <a:rPr lang="zh-CN" altLang="en-US" sz="1600" dirty="0" smtClean="0">
                    <a:latin typeface="+mj-lt"/>
                    <a:ea typeface="宋体" panose="02010600030101010101" pitchFamily="2" charset="-122"/>
                  </a:rPr>
                  <a:t>由于</a:t>
                </a:r>
                <a14:m>
                  <m:oMath xmlns:m="http://schemas.openxmlformats.org/officeDocument/2006/math">
                    <m:r>
                      <a:rPr lang="en-US" altLang="zh-CN" sz="1600" b="1" i="0" dirty="0" smtClean="0">
                        <a:latin typeface="Cambria Math" panose="02040503050406030204" pitchFamily="18" charset="0"/>
                        <a:ea typeface="Cambria Math" panose="02040503050406030204" pitchFamily="18" charset="0"/>
                      </a:rPr>
                      <m:t>𝛁</m:t>
                    </m:r>
                    <m:r>
                      <a:rPr lang="en-US" altLang="zh-CN" sz="1600" b="1" i="1" dirty="0" smtClean="0">
                        <a:latin typeface="Cambria Math" panose="02040503050406030204" pitchFamily="18" charset="0"/>
                        <a:ea typeface="Cambria Math" panose="02040503050406030204" pitchFamily="18" charset="0"/>
                      </a:rPr>
                      <m:t>∙</m:t>
                    </m:r>
                    <m:r>
                      <a:rPr lang="en-US" altLang="zh-CN" sz="1600" b="1" i="1" dirty="0" smtClean="0">
                        <a:latin typeface="Cambria Math" panose="02040503050406030204" pitchFamily="18" charset="0"/>
                        <a:ea typeface="宋体" panose="02010600030101010101" pitchFamily="2" charset="-122"/>
                      </a:rPr>
                      <m:t>𝑫</m:t>
                    </m:r>
                    <m:r>
                      <a:rPr lang="en-US" altLang="zh-CN" sz="1600" b="1" i="1" dirty="0" smtClean="0">
                        <a:latin typeface="Cambria Math" panose="02040503050406030204" pitchFamily="18" charset="0"/>
                        <a:ea typeface="宋体" panose="02010600030101010101" pitchFamily="2" charset="-122"/>
                      </a:rPr>
                      <m:t>=</m:t>
                    </m:r>
                    <m:r>
                      <a:rPr lang="zh-CN" altLang="en-US" sz="1600" b="0" i="1" dirty="0" smtClean="0">
                        <a:latin typeface="Cambria Math" panose="02040503050406030204" pitchFamily="18" charset="0"/>
                        <a:ea typeface="宋体" panose="02010600030101010101" pitchFamily="2" charset="-122"/>
                      </a:rPr>
                      <m:t>𝜌</m:t>
                    </m:r>
                    <m:r>
                      <a:rPr lang="zh-CN" altLang="en-US" sz="1600" i="1" dirty="0">
                        <a:latin typeface="Cambria Math" panose="02040503050406030204" pitchFamily="18" charset="0"/>
                        <a:ea typeface="宋体" panose="02010600030101010101" pitchFamily="2" charset="-122"/>
                      </a:rPr>
                      <m:t>，</m:t>
                    </m:r>
                  </m:oMath>
                </a14:m>
                <a:r>
                  <a:rPr lang="zh-CN" altLang="en-US" sz="1600" dirty="0" smtClean="0">
                    <a:latin typeface="+mj-lt"/>
                    <a:ea typeface="宋体" panose="02010600030101010101" pitchFamily="2" charset="-122"/>
                  </a:rPr>
                  <a:t>可以得到</a:t>
                </a:r>
                <a14:m>
                  <m:oMath xmlns:m="http://schemas.openxmlformats.org/officeDocument/2006/math">
                    <m:sSup>
                      <m:sSupPr>
                        <m:ctrlPr>
                          <a:rPr lang="en-US" altLang="zh-CN" sz="1600" i="1" smtClean="0">
                            <a:latin typeface="Cambria Math" panose="02040503050406030204" pitchFamily="18" charset="0"/>
                            <a:ea typeface="宋体" panose="02010600030101010101" pitchFamily="2" charset="-122"/>
                          </a:rPr>
                        </m:ctrlPr>
                      </m:sSupPr>
                      <m:e>
                        <m:r>
                          <a:rPr lang="zh-CN" altLang="en-US" sz="1600" i="1" smtClean="0">
                            <a:latin typeface="Cambria Math" panose="02040503050406030204" pitchFamily="18" charset="0"/>
                            <a:ea typeface="宋体" panose="02010600030101010101" pitchFamily="2" charset="-122"/>
                          </a:rPr>
                          <m:t>𝛻</m:t>
                        </m:r>
                      </m:e>
                      <m:sup>
                        <m:r>
                          <a:rPr lang="en-US" altLang="zh-CN" sz="1600" b="0" i="1" smtClean="0">
                            <a:latin typeface="Cambria Math" panose="02040503050406030204" pitchFamily="18" charset="0"/>
                            <a:ea typeface="宋体" panose="02010600030101010101" pitchFamily="2" charset="-122"/>
                          </a:rPr>
                          <m:t>2</m:t>
                        </m:r>
                      </m:sup>
                    </m:sSup>
                    <m:r>
                      <a:rPr lang="zh-CN" altLang="en-US" sz="1600" i="1" smtClean="0">
                        <a:latin typeface="Cambria Math" panose="02040503050406030204" pitchFamily="18" charset="0"/>
                        <a:ea typeface="宋体" panose="02010600030101010101" pitchFamily="2" charset="-122"/>
                      </a:rPr>
                      <m:t>𝜑</m:t>
                    </m:r>
                    <m:r>
                      <a:rPr lang="en-US" altLang="zh-CN" sz="1600" b="0" i="1" smtClean="0">
                        <a:latin typeface="Cambria Math" panose="02040503050406030204" pitchFamily="18" charset="0"/>
                        <a:ea typeface="宋体" panose="02010600030101010101" pitchFamily="2" charset="-122"/>
                      </a:rPr>
                      <m:t>=−</m:t>
                    </m:r>
                    <m:f>
                      <m:fPr>
                        <m:ctrlPr>
                          <a:rPr lang="en-US" altLang="zh-CN" sz="1600" i="1">
                            <a:latin typeface="Cambria Math" panose="02040503050406030204" pitchFamily="18" charset="0"/>
                            <a:ea typeface="宋体" panose="02010600030101010101" pitchFamily="2" charset="-122"/>
                          </a:rPr>
                        </m:ctrlPr>
                      </m:fPr>
                      <m:num>
                        <m:r>
                          <a:rPr lang="zh-CN" altLang="en-US" sz="1600" i="1" smtClean="0">
                            <a:latin typeface="Cambria Math" panose="02040503050406030204" pitchFamily="18" charset="0"/>
                            <a:ea typeface="宋体" panose="02010600030101010101" pitchFamily="2" charset="-122"/>
                          </a:rPr>
                          <m:t>𝜌</m:t>
                        </m:r>
                      </m:num>
                      <m:den>
                        <m:r>
                          <a:rPr lang="zh-CN" altLang="en-US" sz="1600" i="1" smtClean="0">
                            <a:latin typeface="Cambria Math" panose="02040503050406030204" pitchFamily="18" charset="0"/>
                            <a:ea typeface="宋体" panose="02010600030101010101" pitchFamily="2" charset="-122"/>
                          </a:rPr>
                          <m:t>𝜀</m:t>
                        </m:r>
                      </m:den>
                    </m:f>
                    <m:r>
                      <a:rPr lang="en-US" altLang="zh-CN" sz="1600" b="0" i="1" smtClean="0">
                        <a:latin typeface="Cambria Math" panose="02040503050406030204" pitchFamily="18" charset="0"/>
                        <a:ea typeface="宋体" panose="02010600030101010101" pitchFamily="2" charset="-122"/>
                      </a:rPr>
                      <m:t>=</m:t>
                    </m:r>
                    <m:r>
                      <a:rPr lang="en-US" altLang="zh-CN" sz="1600" i="1">
                        <a:latin typeface="Cambria Math" panose="02040503050406030204" pitchFamily="18" charset="0"/>
                        <a:ea typeface="宋体" panose="02010600030101010101" pitchFamily="2" charset="-122"/>
                      </a:rPr>
                      <m:t>−</m:t>
                    </m:r>
                    <m:f>
                      <m:fPr>
                        <m:ctrlPr>
                          <a:rPr lang="en-US" altLang="zh-CN" sz="1600" i="1">
                            <a:latin typeface="Cambria Math" panose="02040503050406030204" pitchFamily="18" charset="0"/>
                            <a:ea typeface="宋体" panose="02010600030101010101" pitchFamily="2" charset="-122"/>
                          </a:rPr>
                        </m:ctrlPr>
                      </m:fPr>
                      <m:num>
                        <m:sSub>
                          <m:sSubPr>
                            <m:ctrlPr>
                              <a:rPr lang="en-US" altLang="zh-CN" sz="1600" i="1" smtClean="0">
                                <a:latin typeface="Cambria Math" panose="02040503050406030204" pitchFamily="18" charset="0"/>
                                <a:ea typeface="宋体" panose="02010600030101010101" pitchFamily="2" charset="-122"/>
                              </a:rPr>
                            </m:ctrlPr>
                          </m:sSubPr>
                          <m:e>
                            <m:r>
                              <a:rPr lang="zh-CN" altLang="en-US" sz="1600" i="1">
                                <a:latin typeface="Cambria Math" panose="02040503050406030204" pitchFamily="18" charset="0"/>
                                <a:ea typeface="宋体" panose="02010600030101010101" pitchFamily="2" charset="-122"/>
                              </a:rPr>
                              <m:t>𝜌</m:t>
                            </m:r>
                          </m:e>
                          <m:sub>
                            <m:r>
                              <a:rPr lang="en-US" altLang="zh-CN" sz="1600" i="1">
                                <a:latin typeface="Cambria Math" panose="02040503050406030204" pitchFamily="18" charset="0"/>
                                <a:ea typeface="宋体" panose="02010600030101010101" pitchFamily="2" charset="-122"/>
                              </a:rPr>
                              <m:t>0</m:t>
                            </m:r>
                          </m:sub>
                        </m:sSub>
                      </m:num>
                      <m:den>
                        <m:r>
                          <a:rPr lang="zh-CN" altLang="en-US" sz="1600" i="1">
                            <a:latin typeface="Cambria Math" panose="02040503050406030204" pitchFamily="18" charset="0"/>
                            <a:ea typeface="宋体" panose="02010600030101010101" pitchFamily="2" charset="-122"/>
                          </a:rPr>
                          <m:t>𝜀</m:t>
                        </m:r>
                      </m:den>
                    </m:f>
                    <m:sSup>
                      <m:sSupPr>
                        <m:ctrlPr>
                          <a:rPr lang="en-US" altLang="zh-CN" sz="1600" i="1" smtClean="0">
                            <a:latin typeface="Cambria Math" panose="02040503050406030204" pitchFamily="18" charset="0"/>
                            <a:ea typeface="宋体" panose="02010600030101010101" pitchFamily="2" charset="-122"/>
                          </a:rPr>
                        </m:ctrlPr>
                      </m:sSupPr>
                      <m:e>
                        <m:r>
                          <m:rPr>
                            <m:sty m:val="p"/>
                          </m:rPr>
                          <a:rPr lang="en-US" altLang="zh-CN" sz="1600" i="1">
                            <a:latin typeface="Cambria Math" panose="02040503050406030204" pitchFamily="18" charset="0"/>
                            <a:ea typeface="宋体" panose="02010600030101010101" pitchFamily="2" charset="-122"/>
                          </a:rPr>
                          <m:t>e</m:t>
                        </m:r>
                      </m:e>
                      <m:sup>
                        <m:f>
                          <m:fPr>
                            <m:type m:val="skw"/>
                            <m:ctrlPr>
                              <a:rPr lang="en-US" altLang="zh-CN" sz="1600" i="1" smtClean="0">
                                <a:latin typeface="Cambria Math" panose="02040503050406030204" pitchFamily="18" charset="0"/>
                                <a:ea typeface="宋体" panose="02010600030101010101" pitchFamily="2" charset="-122"/>
                              </a:rPr>
                            </m:ctrlPr>
                          </m:fPr>
                          <m:num>
                            <m:r>
                              <a:rPr lang="en-US" altLang="zh-CN" sz="1600" i="1">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𝑡</m:t>
                            </m:r>
                          </m:num>
                          <m:den>
                            <m:sSub>
                              <m:sSubPr>
                                <m:ctrlPr>
                                  <a:rPr lang="en-US" altLang="zh-CN" sz="1600" i="1" smtClean="0">
                                    <a:latin typeface="Cambria Math" panose="02040503050406030204" pitchFamily="18" charset="0"/>
                                    <a:ea typeface="宋体" panose="02010600030101010101" pitchFamily="2" charset="-122"/>
                                  </a:rPr>
                                </m:ctrlPr>
                              </m:sSubPr>
                              <m:e>
                                <m:r>
                                  <a:rPr lang="zh-CN" altLang="en-US" sz="1600" i="1" smtClean="0">
                                    <a:latin typeface="Cambria Math" panose="02040503050406030204" pitchFamily="18" charset="0"/>
                                    <a:ea typeface="宋体" panose="02010600030101010101" pitchFamily="2" charset="-122"/>
                                  </a:rPr>
                                  <m:t>𝜏</m:t>
                                </m:r>
                              </m:e>
                              <m:sub>
                                <m:r>
                                  <a:rPr lang="en-US" altLang="zh-CN" sz="1600" b="0" i="1" smtClean="0">
                                    <a:latin typeface="Cambria Math" panose="02040503050406030204" pitchFamily="18" charset="0"/>
                                    <a:ea typeface="宋体" panose="02010600030101010101" pitchFamily="2" charset="-122"/>
                                  </a:rPr>
                                  <m:t>𝑒</m:t>
                                </m:r>
                              </m:sub>
                            </m:sSub>
                          </m:den>
                        </m:f>
                      </m:sup>
                    </m:sSup>
                  </m:oMath>
                </a14:m>
                <a:r>
                  <a:rPr lang="zh-CN" altLang="en-US" sz="1600" dirty="0" smtClean="0">
                    <a:latin typeface="+mj-lt"/>
                    <a:ea typeface="宋体" panose="02010600030101010101" pitchFamily="2" charset="-122"/>
                  </a:rPr>
                  <a:t>。对于空间中充满同一种导电媒质的情况，其解为</a:t>
                </a:r>
                <a:endParaRPr lang="zh-CN" altLang="en-US" sz="1600" dirty="0">
                  <a:latin typeface="+mj-lt"/>
                  <a:ea typeface="宋体" panose="02010600030101010101" pitchFamily="2" charset="-122"/>
                </a:endParaRPr>
              </a:p>
            </p:txBody>
          </p:sp>
        </mc:Choice>
        <mc:Fallback xmlns="">
          <p:sp>
            <p:nvSpPr>
              <p:cNvPr id="8" name="矩形 7"/>
              <p:cNvSpPr>
                <a:spLocks noRot="1" noChangeAspect="1" noMove="1" noResize="1" noEditPoints="1" noAdjustHandles="1" noChangeArrowheads="1" noChangeShapeType="1" noTextEdit="1"/>
              </p:cNvSpPr>
              <p:nvPr/>
            </p:nvSpPr>
            <p:spPr>
              <a:xfrm>
                <a:off x="765115" y="3716407"/>
                <a:ext cx="8023285" cy="1313180"/>
              </a:xfrm>
              <a:prstGeom prst="rect">
                <a:avLst/>
              </a:prstGeom>
              <a:blipFill rotWithShape="0">
                <a:blip r:embed="rId7"/>
                <a:stretch>
                  <a:fillRect l="-456" b="-8837"/>
                </a:stretch>
              </a:blipFill>
            </p:spPr>
            <p:txBody>
              <a:bodyPr/>
              <a:lstStyle/>
              <a:p>
                <a:r>
                  <a:rPr lang="zh-CN" altLang="en-US">
                    <a:noFill/>
                  </a:rPr>
                  <a:t> </a:t>
                </a:r>
              </a:p>
            </p:txBody>
          </p:sp>
        </mc:Fallback>
      </mc:AlternateContent>
      <p:graphicFrame>
        <p:nvGraphicFramePr>
          <p:cNvPr id="9" name="对象 8"/>
          <p:cNvGraphicFramePr>
            <a:graphicFrameLocks noChangeAspect="1"/>
          </p:cNvGraphicFramePr>
          <p:nvPr>
            <p:extLst>
              <p:ext uri="{D42A27DB-BD31-4B8C-83A1-F6EECF244321}">
                <p14:modId xmlns:p14="http://schemas.microsoft.com/office/powerpoint/2010/main" val="3551427705"/>
              </p:ext>
            </p:extLst>
          </p:nvPr>
        </p:nvGraphicFramePr>
        <p:xfrm>
          <a:off x="2164573" y="4891574"/>
          <a:ext cx="4444534" cy="609649"/>
        </p:xfrm>
        <a:graphic>
          <a:graphicData uri="http://schemas.openxmlformats.org/presentationml/2006/ole">
            <mc:AlternateContent xmlns:mc="http://schemas.openxmlformats.org/markup-compatibility/2006">
              <mc:Choice xmlns:v="urn:schemas-microsoft-com:vml" Requires="v">
                <p:oleObj spid="_x0000_s61588" name="Equation" r:id="rId8" imgW="2869920" imgH="393480" progId="Equation.DSMT4">
                  <p:embed/>
                </p:oleObj>
              </mc:Choice>
              <mc:Fallback>
                <p:oleObj name="Equation" r:id="rId8" imgW="2869920" imgH="393480" progId="Equation.DSMT4">
                  <p:embed/>
                  <p:pic>
                    <p:nvPicPr>
                      <p:cNvPr id="0" name=""/>
                      <p:cNvPicPr/>
                      <p:nvPr/>
                    </p:nvPicPr>
                    <p:blipFill>
                      <a:blip r:embed="rId9"/>
                      <a:stretch>
                        <a:fillRect/>
                      </a:stretch>
                    </p:blipFill>
                    <p:spPr>
                      <a:xfrm>
                        <a:off x="2164573" y="4891574"/>
                        <a:ext cx="4444534" cy="609649"/>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765115" y="5467630"/>
                <a:ext cx="7907193" cy="1023550"/>
              </a:xfrm>
              <a:prstGeom prst="rect">
                <a:avLst/>
              </a:prstGeom>
            </p:spPr>
            <p:txBody>
              <a:bodyPr wrap="square">
                <a:spAutoFit/>
              </a:bodyPr>
              <a:lstStyle/>
              <a:p>
                <a:pPr indent="457200">
                  <a:lnSpc>
                    <a:spcPct val="150000"/>
                  </a:lnSpc>
                </a:pPr>
                <a:r>
                  <a:rPr lang="zh-CN" altLang="en-US" sz="1600" dirty="0" smtClean="0">
                    <a:latin typeface="+mj-lt"/>
                    <a:ea typeface="宋体" panose="02010600030101010101" pitchFamily="2" charset="-122"/>
                  </a:rPr>
                  <a:t>其中</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a:rPr lang="zh-CN" altLang="en-US" sz="1600" i="1" smtClean="0">
                            <a:latin typeface="Cambria Math" panose="02040503050406030204" pitchFamily="18" charset="0"/>
                            <a:ea typeface="宋体" panose="02010600030101010101" pitchFamily="2" charset="-122"/>
                          </a:rPr>
                          <m:t>𝜑</m:t>
                        </m:r>
                      </m:e>
                      <m:sub>
                        <m:r>
                          <a:rPr lang="en-US" altLang="zh-CN" sz="1600" i="1">
                            <a:latin typeface="Cambria Math" panose="02040503050406030204" pitchFamily="18" charset="0"/>
                            <a:ea typeface="宋体" panose="02010600030101010101" pitchFamily="2" charset="-122"/>
                          </a:rPr>
                          <m:t>0</m:t>
                        </m:r>
                      </m:sub>
                    </m:sSub>
                    <m:d>
                      <m:dPr>
                        <m:ctrlPr>
                          <a:rPr lang="en-US" altLang="zh-CN" sz="1600" i="1" smtClean="0">
                            <a:latin typeface="Cambria Math" panose="02040503050406030204" pitchFamily="18" charset="0"/>
                            <a:ea typeface="宋体" panose="02010600030101010101" pitchFamily="2" charset="-122"/>
                          </a:rPr>
                        </m:ctrlPr>
                      </m:dPr>
                      <m:e>
                        <m:r>
                          <a:rPr lang="en-US" altLang="zh-CN" sz="1600" b="0" i="1" smtClean="0">
                            <a:latin typeface="Cambria Math" panose="02040503050406030204" pitchFamily="18" charset="0"/>
                            <a:ea typeface="宋体" panose="02010600030101010101" pitchFamily="2" charset="-122"/>
                          </a:rPr>
                          <m:t>𝑥</m:t>
                        </m:r>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𝑦</m:t>
                        </m:r>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𝑧</m:t>
                        </m:r>
                        <m:r>
                          <a:rPr lang="en-US" altLang="zh-CN" sz="1600" b="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𝑡</m:t>
                        </m:r>
                      </m:e>
                    </m:d>
                    <m:r>
                      <a:rPr lang="en-US" altLang="zh-CN" sz="1600" i="1">
                        <a:latin typeface="Cambria Math" panose="02040503050406030204" pitchFamily="18" charset="0"/>
                        <a:ea typeface="宋体" panose="02010600030101010101" pitchFamily="2" charset="-122"/>
                      </a:rPr>
                      <m:t>=</m:t>
                    </m:r>
                    <m:nary>
                      <m:naryPr>
                        <m:ctrlPr>
                          <a:rPr lang="en-US" altLang="zh-CN" sz="1600" i="1" smtClean="0">
                            <a:latin typeface="Cambria Math" panose="02040503050406030204" pitchFamily="18" charset="0"/>
                            <a:ea typeface="宋体" panose="02010600030101010101" pitchFamily="2" charset="-122"/>
                          </a:rPr>
                        </m:ctrlPr>
                      </m:naryPr>
                      <m:sub>
                        <m:r>
                          <m:rPr>
                            <m:brk m:alnAt="23"/>
                          </m:rPr>
                          <a:rPr lang="en-US" altLang="zh-CN" sz="1600" b="0" i="1" smtClean="0">
                            <a:latin typeface="Cambria Math" panose="02040503050406030204" pitchFamily="18" charset="0"/>
                            <a:ea typeface="宋体" panose="02010600030101010101" pitchFamily="2" charset="-122"/>
                          </a:rPr>
                          <m:t>𝑉</m:t>
                        </m:r>
                      </m:sub>
                      <m:sup/>
                      <m:e>
                        <m:f>
                          <m:fPr>
                            <m:ctrlPr>
                              <a:rPr lang="en-US" altLang="zh-CN" sz="1600" i="1" smtClean="0">
                                <a:latin typeface="Cambria Math" panose="02040503050406030204" pitchFamily="18" charset="0"/>
                                <a:ea typeface="宋体" panose="02010600030101010101" pitchFamily="2" charset="-122"/>
                              </a:rPr>
                            </m:ctrlPr>
                          </m:fPr>
                          <m:num>
                            <m:sSub>
                              <m:sSubPr>
                                <m:ctrlPr>
                                  <a:rPr lang="en-US" altLang="zh-CN" sz="1600" i="1" smtClean="0">
                                    <a:latin typeface="Cambria Math" panose="02040503050406030204" pitchFamily="18" charset="0"/>
                                    <a:ea typeface="宋体" panose="02010600030101010101" pitchFamily="2" charset="-122"/>
                                  </a:rPr>
                                </m:ctrlPr>
                              </m:sSubPr>
                              <m:e>
                                <m:r>
                                  <a:rPr lang="zh-CN" altLang="en-US" sz="1600" i="1" smtClean="0">
                                    <a:latin typeface="Cambria Math" panose="02040503050406030204" pitchFamily="18" charset="0"/>
                                    <a:ea typeface="宋体" panose="02010600030101010101" pitchFamily="2" charset="-122"/>
                                  </a:rPr>
                                  <m:t>𝜌</m:t>
                                </m:r>
                              </m:e>
                              <m:sub>
                                <m:r>
                                  <a:rPr lang="en-US" altLang="zh-CN" sz="1600" b="0" i="1" smtClean="0">
                                    <a:latin typeface="Cambria Math" panose="02040503050406030204" pitchFamily="18" charset="0"/>
                                    <a:ea typeface="宋体" panose="02010600030101010101" pitchFamily="2" charset="-122"/>
                                  </a:rPr>
                                  <m:t>0</m:t>
                                </m:r>
                              </m:sub>
                            </m:sSub>
                          </m:num>
                          <m:den>
                            <m:r>
                              <a:rPr lang="en-US" altLang="zh-CN" sz="1600" b="0" i="1" smtClean="0">
                                <a:latin typeface="Cambria Math" panose="02040503050406030204" pitchFamily="18" charset="0"/>
                                <a:ea typeface="宋体" panose="02010600030101010101" pitchFamily="2" charset="-122"/>
                              </a:rPr>
                              <m:t>4</m:t>
                            </m:r>
                            <m:r>
                              <m:rPr>
                                <m:sty m:val="p"/>
                              </m:rPr>
                              <a:rPr lang="zh-CN" altLang="en-US" sz="1600" b="0" i="0" smtClean="0">
                                <a:latin typeface="Cambria Math" panose="02040503050406030204" pitchFamily="18" charset="0"/>
                                <a:ea typeface="宋体" panose="02010600030101010101" pitchFamily="2" charset="-122"/>
                              </a:rPr>
                              <m:t>π</m:t>
                            </m:r>
                            <m:r>
                              <a:rPr lang="zh-CN" altLang="en-US" sz="1600" b="0" i="1" smtClean="0">
                                <a:latin typeface="Cambria Math" panose="02040503050406030204" pitchFamily="18" charset="0"/>
                                <a:ea typeface="宋体" panose="02010600030101010101" pitchFamily="2" charset="-122"/>
                              </a:rPr>
                              <m:t>𝜀</m:t>
                            </m:r>
                            <m:r>
                              <a:rPr lang="en-US" altLang="zh-CN" sz="1600" b="0" i="1" smtClean="0">
                                <a:latin typeface="Cambria Math" panose="02040503050406030204" pitchFamily="18" charset="0"/>
                                <a:ea typeface="宋体" panose="02010600030101010101" pitchFamily="2" charset="-122"/>
                              </a:rPr>
                              <m:t>𝑅</m:t>
                            </m:r>
                          </m:den>
                        </m:f>
                      </m:e>
                    </m:nary>
                    <m:r>
                      <a:rPr lang="en-US" altLang="zh-CN" sz="1600" b="0" i="1" smtClean="0">
                        <a:latin typeface="Cambria Math" panose="02040503050406030204" pitchFamily="18" charset="0"/>
                        <a:ea typeface="宋体" panose="02010600030101010101" pitchFamily="2" charset="-122"/>
                      </a:rPr>
                      <m:t>𝑑𝑉</m:t>
                    </m:r>
                  </m:oMath>
                </a14:m>
                <a:r>
                  <a:rPr lang="zh-CN" altLang="en-US" sz="1600" dirty="0" smtClean="0">
                    <a:latin typeface="+mj-lt"/>
                    <a:ea typeface="宋体" panose="02010600030101010101" pitchFamily="2" charset="-122"/>
                  </a:rPr>
                  <a:t>为</a:t>
                </a:r>
                <a:r>
                  <a:rPr lang="en-US" altLang="zh-CN" sz="1600" dirty="0" smtClean="0">
                    <a:latin typeface="+mj-lt"/>
                    <a:ea typeface="宋体" panose="02010600030101010101" pitchFamily="2" charset="-122"/>
                  </a:rPr>
                  <a:t>t=0</a:t>
                </a:r>
                <a:r>
                  <a:rPr lang="zh-CN" altLang="en-US" sz="1600" dirty="0" smtClean="0">
                    <a:latin typeface="+mj-lt"/>
                    <a:ea typeface="宋体" panose="02010600030101010101" pitchFamily="2" charset="-122"/>
                  </a:rPr>
                  <a:t>时的电位分布。这表明导体中的电位分布随时间也按照指数规律衰减，其衰减的快慢同样决定于弛豫时间。</a:t>
                </a:r>
                <a:endParaRPr lang="zh-CN" altLang="en-US" sz="1600" dirty="0">
                  <a:latin typeface="+mj-lt"/>
                  <a:ea typeface="宋体" panose="02010600030101010101" pitchFamily="2" charset="-122"/>
                </a:endParaRPr>
              </a:p>
            </p:txBody>
          </p:sp>
        </mc:Choice>
        <mc:Fallback xmlns="">
          <p:sp>
            <p:nvSpPr>
              <p:cNvPr id="10" name="矩形 9"/>
              <p:cNvSpPr>
                <a:spLocks noRot="1" noChangeAspect="1" noMove="1" noResize="1" noEditPoints="1" noAdjustHandles="1" noChangeArrowheads="1" noChangeShapeType="1" noTextEdit="1"/>
              </p:cNvSpPr>
              <p:nvPr/>
            </p:nvSpPr>
            <p:spPr>
              <a:xfrm>
                <a:off x="765115" y="5467630"/>
                <a:ext cx="7907193" cy="1023550"/>
              </a:xfrm>
              <a:prstGeom prst="rect">
                <a:avLst/>
              </a:prstGeom>
              <a:blipFill rotWithShape="0">
                <a:blip r:embed="rId10"/>
                <a:stretch>
                  <a:fillRect l="-463" t="-25595" b="-25000"/>
                </a:stretch>
              </a:blipFill>
            </p:spPr>
            <p:txBody>
              <a:bodyPr/>
              <a:lstStyle/>
              <a:p>
                <a:r>
                  <a:rPr lang="zh-CN" altLang="en-US">
                    <a:noFill/>
                  </a:rPr>
                  <a:t> </a:t>
                </a:r>
              </a:p>
            </p:txBody>
          </p:sp>
        </mc:Fallback>
      </mc:AlternateContent>
      <p:sp>
        <p:nvSpPr>
          <p:cNvPr id="11" name="矩形 10"/>
          <p:cNvSpPr/>
          <p:nvPr/>
        </p:nvSpPr>
        <p:spPr>
          <a:xfrm>
            <a:off x="531549" y="1219457"/>
            <a:ext cx="1159292" cy="414922"/>
          </a:xfrm>
          <a:prstGeom prst="rect">
            <a:avLst/>
          </a:prstGeom>
        </p:spPr>
        <p:txBody>
          <a:bodyPr wrap="none">
            <a:spAutoFit/>
          </a:bodyPr>
          <a:lstStyle/>
          <a:p>
            <a:pPr lvl="0">
              <a:lnSpc>
                <a:spcPct val="150000"/>
              </a:lnSpc>
            </a:pPr>
            <a:r>
              <a:rPr lang="en-US" altLang="zh-CN" sz="1600" dirty="0" smtClean="0">
                <a:solidFill>
                  <a:srgbClr val="000000"/>
                </a:solidFill>
                <a:latin typeface="Times New Roman"/>
                <a:ea typeface="宋体" panose="02010600030101010101" pitchFamily="2" charset="-122"/>
                <a:cs typeface="Calibri" panose="020F0502020204030204" pitchFamily="34" charset="0"/>
              </a:rPr>
              <a:t>1.</a:t>
            </a:r>
            <a:r>
              <a:rPr lang="zh-CN" altLang="en-US" sz="1600" dirty="0" smtClean="0">
                <a:solidFill>
                  <a:srgbClr val="000000"/>
                </a:solidFill>
                <a:latin typeface="Times New Roman"/>
                <a:ea typeface="宋体" panose="02010600030101010101" pitchFamily="2" charset="-122"/>
                <a:cs typeface="Calibri" panose="020F0502020204030204" pitchFamily="34" charset="0"/>
              </a:rPr>
              <a:t>定性分析</a:t>
            </a:r>
            <a:endParaRPr lang="zh-CN" altLang="en-US" sz="1600" dirty="0">
              <a:solidFill>
                <a:srgbClr val="000000"/>
              </a:solidFill>
              <a:latin typeface="Times New Roman"/>
              <a:ea typeface="宋体" panose="02010600030101010101" pitchFamily="2" charset="-122"/>
            </a:endParaRPr>
          </a:p>
        </p:txBody>
      </p:sp>
      <p:sp>
        <p:nvSpPr>
          <p:cNvPr id="12" name="矩形 11"/>
          <p:cNvSpPr/>
          <p:nvPr/>
        </p:nvSpPr>
        <p:spPr>
          <a:xfrm>
            <a:off x="714040" y="1598843"/>
            <a:ext cx="6515100" cy="338554"/>
          </a:xfrm>
          <a:prstGeom prst="rect">
            <a:avLst/>
          </a:prstGeom>
        </p:spPr>
        <p:txBody>
          <a:bodyPr wrap="square">
            <a:spAutoFit/>
          </a:bodyPr>
          <a:lstStyle/>
          <a:p>
            <a:r>
              <a:rPr lang="zh-CN" altLang="en-US" sz="1600" dirty="0" smtClean="0">
                <a:solidFill>
                  <a:srgbClr val="000000"/>
                </a:solidFill>
                <a:latin typeface="Times New Roman"/>
                <a:ea typeface="宋体" panose="02010600030101010101" pitchFamily="2" charset="-122"/>
                <a:cs typeface="Calibri" panose="020F0502020204030204" pitchFamily="34" charset="0"/>
              </a:rPr>
              <a:t>自由电荷在导体中的弛豫过程和电准静态场的分析方法：</a:t>
            </a:r>
            <a:endParaRPr lang="zh-CN" altLang="en-US" dirty="0"/>
          </a:p>
        </p:txBody>
      </p:sp>
      <p:graphicFrame>
        <p:nvGraphicFramePr>
          <p:cNvPr id="13" name="对象 12"/>
          <p:cNvGraphicFramePr>
            <a:graphicFrameLocks noChangeAspect="1"/>
          </p:cNvGraphicFramePr>
          <p:nvPr>
            <p:extLst>
              <p:ext uri="{D42A27DB-BD31-4B8C-83A1-F6EECF244321}">
                <p14:modId xmlns:p14="http://schemas.microsoft.com/office/powerpoint/2010/main" val="880764810"/>
              </p:ext>
            </p:extLst>
          </p:nvPr>
        </p:nvGraphicFramePr>
        <p:xfrm>
          <a:off x="6434138" y="1092200"/>
          <a:ext cx="1952625" cy="1536700"/>
        </p:xfrm>
        <a:graphic>
          <a:graphicData uri="http://schemas.openxmlformats.org/presentationml/2006/ole">
            <mc:AlternateContent xmlns:mc="http://schemas.openxmlformats.org/markup-compatibility/2006">
              <mc:Choice xmlns:v="urn:schemas-microsoft-com:vml" Requires="v">
                <p:oleObj spid="_x0000_s61589" name="AxMath" r:id="rId11" imgW="1206720" imgH="940320" progId="Equation.AxMath">
                  <p:embed/>
                </p:oleObj>
              </mc:Choice>
              <mc:Fallback>
                <p:oleObj name="AxMath" r:id="rId11" imgW="1206720" imgH="940320" progId="Equation.AxMath">
                  <p:embed/>
                  <p:pic>
                    <p:nvPicPr>
                      <p:cNvPr id="0" name=""/>
                      <p:cNvPicPr>
                        <a:picLocks noChangeAspect="1" noChangeArrowheads="1"/>
                      </p:cNvPicPr>
                      <p:nvPr/>
                    </p:nvPicPr>
                    <p:blipFill>
                      <a:blip r:embed="rId12"/>
                      <a:srcRect/>
                      <a:stretch>
                        <a:fillRect/>
                      </a:stretch>
                    </p:blipFill>
                    <p:spPr bwMode="auto">
                      <a:xfrm>
                        <a:off x="6434138" y="1092200"/>
                        <a:ext cx="1952625" cy="1536700"/>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816509689"/>
              </p:ext>
            </p:extLst>
          </p:nvPr>
        </p:nvGraphicFramePr>
        <p:xfrm>
          <a:off x="6694080" y="2691901"/>
          <a:ext cx="717550" cy="341313"/>
        </p:xfrm>
        <a:graphic>
          <a:graphicData uri="http://schemas.openxmlformats.org/presentationml/2006/ole">
            <mc:AlternateContent xmlns:mc="http://schemas.openxmlformats.org/markup-compatibility/2006">
              <mc:Choice xmlns:v="urn:schemas-microsoft-com:vml" Requires="v">
                <p:oleObj spid="_x0000_s61590" name="Equation" r:id="rId13" imgW="482400" imgH="228600" progId="Equation.DSMT4">
                  <p:embed/>
                </p:oleObj>
              </mc:Choice>
              <mc:Fallback>
                <p:oleObj name="Equation" r:id="rId13" imgW="482400" imgH="228600" progId="Equation.DSMT4">
                  <p:embed/>
                  <p:pic>
                    <p:nvPicPr>
                      <p:cNvPr id="0" name=""/>
                      <p:cNvPicPr/>
                      <p:nvPr/>
                    </p:nvPicPr>
                    <p:blipFill>
                      <a:blip r:embed="rId14"/>
                      <a:stretch>
                        <a:fillRect/>
                      </a:stretch>
                    </p:blipFill>
                    <p:spPr>
                      <a:xfrm>
                        <a:off x="6694080" y="2691901"/>
                        <a:ext cx="717550" cy="341313"/>
                      </a:xfrm>
                      <a:prstGeom prst="rect">
                        <a:avLst/>
                      </a:prstGeom>
                    </p:spPr>
                  </p:pic>
                </p:oleObj>
              </mc:Fallback>
            </mc:AlternateContent>
          </a:graphicData>
        </a:graphic>
      </p:graphicFrame>
    </p:spTree>
    <p:extLst>
      <p:ext uri="{BB962C8B-B14F-4D97-AF65-F5344CB8AC3E}">
        <p14:creationId xmlns:p14="http://schemas.microsoft.com/office/powerpoint/2010/main" val="2755337688"/>
      </p:ext>
    </p:extLst>
  </p:cSld>
  <p:clrMapOvr>
    <a:masterClrMapping/>
  </p:clrMapOvr>
  <mc:AlternateContent xmlns:mc="http://schemas.openxmlformats.org/markup-compatibility/2006" xmlns:p14="http://schemas.microsoft.com/office/powerpoint/2010/main">
    <mc:Choice Requires="p14">
      <p:transition spd="slow" p14:dur="2000" advTm="210"/>
    </mc:Choice>
    <mc:Fallback xmlns="">
      <p:transition spd="slow" advTm="21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mc:AlternateContent xmlns:mc="http://schemas.openxmlformats.org/markup-compatibility/2006" xmlns:a14="http://schemas.microsoft.com/office/drawing/2010/main">
        <mc:Choice Requires="a14">
          <p:sp>
            <p:nvSpPr>
              <p:cNvPr id="4" name="矩形 3"/>
              <p:cNvSpPr/>
              <p:nvPr/>
            </p:nvSpPr>
            <p:spPr>
              <a:xfrm>
                <a:off x="714040" y="1923534"/>
                <a:ext cx="8328360" cy="959493"/>
              </a:xfrm>
              <a:prstGeom prst="rect">
                <a:avLst/>
              </a:prstGeom>
            </p:spPr>
            <p:txBody>
              <a:bodyPr wrap="square">
                <a:spAutoFit/>
              </a:bodyPr>
              <a:lstStyle/>
              <a:p>
                <a:pPr indent="457200">
                  <a:lnSpc>
                    <a:spcPct val="150000"/>
                  </a:lnSpc>
                </a:pPr>
                <a:r>
                  <a:rPr lang="zh-CN" altLang="en-US" sz="1600" dirty="0" smtClean="0">
                    <a:latin typeface="+mj-lt"/>
                    <a:ea typeface="宋体" panose="02010600030101010101" pitchFamily="2" charset="-122"/>
                  </a:rPr>
                  <a:t>自由电荷在导体分界面的积累过程中也是按指数规律随时间衰减的。引起过渡过程的原因是分界面上的</a:t>
                </a:r>
                <a14:m>
                  <m:oMath xmlns:m="http://schemas.openxmlformats.org/officeDocument/2006/math">
                    <m:f>
                      <m:fPr>
                        <m:ctrlPr>
                          <a:rPr lang="en-US" altLang="zh-CN" sz="1600" i="1" smtClean="0">
                            <a:latin typeface="Cambria Math" panose="02040503050406030204" pitchFamily="18" charset="0"/>
                            <a:ea typeface="宋体" panose="02010600030101010101" pitchFamily="2" charset="-122"/>
                          </a:rPr>
                        </m:ctrlPr>
                      </m:fPr>
                      <m:num>
                        <m:r>
                          <a:rPr lang="zh-CN" altLang="en-US" sz="1600" i="1" smtClean="0">
                            <a:latin typeface="Cambria Math" panose="02040503050406030204" pitchFamily="18" charset="0"/>
                            <a:ea typeface="宋体" panose="02010600030101010101" pitchFamily="2" charset="-122"/>
                          </a:rPr>
                          <m:t>𝜕𝜎</m:t>
                        </m:r>
                      </m:num>
                      <m:den>
                        <m:r>
                          <a:rPr lang="zh-CN" altLang="en-US" sz="1600" i="1" smtClean="0">
                            <a:latin typeface="Cambria Math" panose="02040503050406030204" pitchFamily="18" charset="0"/>
                            <a:ea typeface="宋体" panose="02010600030101010101" pitchFamily="2" charset="-122"/>
                          </a:rPr>
                          <m:t>𝜕</m:t>
                        </m:r>
                        <m:r>
                          <a:rPr lang="en-US" altLang="zh-CN" sz="1600" b="0" i="1" smtClean="0">
                            <a:latin typeface="Cambria Math" panose="02040503050406030204" pitchFamily="18" charset="0"/>
                            <a:ea typeface="宋体" panose="02010600030101010101" pitchFamily="2" charset="-122"/>
                          </a:rPr>
                          <m:t>𝑡</m:t>
                        </m:r>
                      </m:den>
                    </m:f>
                  </m:oMath>
                </a14:m>
                <a:r>
                  <a:rPr lang="zh-CN" altLang="en-US" sz="1600" dirty="0" smtClean="0">
                    <a:latin typeface="+mj-lt"/>
                    <a:ea typeface="宋体" panose="02010600030101010101" pitchFamily="2" charset="-122"/>
                  </a:rPr>
                  <a:t>不为零。</a:t>
                </a:r>
                <a:endParaRPr lang="zh-CN" altLang="en-US" sz="1600" dirty="0">
                  <a:latin typeface="+mj-lt"/>
                  <a:ea typeface="宋体" panose="02010600030101010101" pitchFamily="2"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714040" y="1923534"/>
                <a:ext cx="8328360" cy="959493"/>
              </a:xfrm>
              <a:prstGeom prst="rect">
                <a:avLst/>
              </a:prstGeom>
              <a:blipFill rotWithShape="0">
                <a:blip r:embed="rId3"/>
                <a:stretch>
                  <a:fillRect l="-366" b="-637"/>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extLst>
              <p:ext uri="{D42A27DB-BD31-4B8C-83A1-F6EECF244321}">
                <p14:modId xmlns:p14="http://schemas.microsoft.com/office/powerpoint/2010/main" val="1202786951"/>
              </p:ext>
            </p:extLst>
          </p:nvPr>
        </p:nvGraphicFramePr>
        <p:xfrm>
          <a:off x="3136599" y="3502325"/>
          <a:ext cx="2043113" cy="387350"/>
        </p:xfrm>
        <a:graphic>
          <a:graphicData uri="http://schemas.openxmlformats.org/presentationml/2006/ole">
            <mc:AlternateContent xmlns:mc="http://schemas.openxmlformats.org/markup-compatibility/2006">
              <mc:Choice xmlns:v="urn:schemas-microsoft-com:vml" Requires="v">
                <p:oleObj spid="_x0000_s62611" name="Equation" r:id="rId4" imgW="1206360" imgH="228600" progId="Equation.DSMT4">
                  <p:embed/>
                </p:oleObj>
              </mc:Choice>
              <mc:Fallback>
                <p:oleObj name="Equation" r:id="rId4" imgW="1206360" imgH="228600" progId="Equation.DSMT4">
                  <p:embed/>
                  <p:pic>
                    <p:nvPicPr>
                      <p:cNvPr id="0" name=""/>
                      <p:cNvPicPr/>
                      <p:nvPr/>
                    </p:nvPicPr>
                    <p:blipFill>
                      <a:blip r:embed="rId5"/>
                      <a:stretch>
                        <a:fillRect/>
                      </a:stretch>
                    </p:blipFill>
                    <p:spPr>
                      <a:xfrm>
                        <a:off x="3136599" y="3502325"/>
                        <a:ext cx="2043113" cy="387350"/>
                      </a:xfrm>
                      <a:prstGeom prst="rect">
                        <a:avLst/>
                      </a:prstGeom>
                    </p:spPr>
                  </p:pic>
                </p:oleObj>
              </mc:Fallback>
            </mc:AlternateContent>
          </a:graphicData>
        </a:graphic>
      </p:graphicFrame>
      <p:sp>
        <p:nvSpPr>
          <p:cNvPr id="11" name="矩形 10"/>
          <p:cNvSpPr/>
          <p:nvPr/>
        </p:nvSpPr>
        <p:spPr>
          <a:xfrm>
            <a:off x="714040" y="3050493"/>
            <a:ext cx="8328360" cy="461665"/>
          </a:xfrm>
          <a:prstGeom prst="rect">
            <a:avLst/>
          </a:prstGeom>
        </p:spPr>
        <p:txBody>
          <a:bodyPr wrap="square">
            <a:spAutoFit/>
          </a:bodyPr>
          <a:lstStyle/>
          <a:p>
            <a:pPr indent="457200">
              <a:lnSpc>
                <a:spcPct val="150000"/>
              </a:lnSpc>
            </a:pPr>
            <a:r>
              <a:rPr lang="zh-CN" altLang="en-US" sz="1600" dirty="0" smtClean="0">
                <a:latin typeface="+mj-lt"/>
                <a:ea typeface="宋体" panose="02010600030101010101" pitchFamily="2" charset="-122"/>
              </a:rPr>
              <a:t>在分界面两侧，有以下关系存在</a:t>
            </a:r>
            <a:endParaRPr lang="zh-CN" altLang="en-US" sz="1600" dirty="0">
              <a:latin typeface="+mj-lt"/>
              <a:ea typeface="宋体" panose="02010600030101010101" pitchFamily="2" charset="-122"/>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3885413858"/>
              </p:ext>
            </p:extLst>
          </p:nvPr>
        </p:nvGraphicFramePr>
        <p:xfrm>
          <a:off x="2636729" y="3921523"/>
          <a:ext cx="3592512" cy="387350"/>
        </p:xfrm>
        <a:graphic>
          <a:graphicData uri="http://schemas.openxmlformats.org/presentationml/2006/ole">
            <mc:AlternateContent xmlns:mc="http://schemas.openxmlformats.org/markup-compatibility/2006">
              <mc:Choice xmlns:v="urn:schemas-microsoft-com:vml" Requires="v">
                <p:oleObj spid="_x0000_s62612" name="Equation" r:id="rId6" imgW="2120760" imgH="228600" progId="Equation.DSMT4">
                  <p:embed/>
                </p:oleObj>
              </mc:Choice>
              <mc:Fallback>
                <p:oleObj name="Equation" r:id="rId6" imgW="2120760" imgH="228600" progId="Equation.DSMT4">
                  <p:embed/>
                  <p:pic>
                    <p:nvPicPr>
                      <p:cNvPr id="0" name=""/>
                      <p:cNvPicPr/>
                      <p:nvPr/>
                    </p:nvPicPr>
                    <p:blipFill>
                      <a:blip r:embed="rId7"/>
                      <a:stretch>
                        <a:fillRect/>
                      </a:stretch>
                    </p:blipFill>
                    <p:spPr>
                      <a:xfrm>
                        <a:off x="2636729" y="3921523"/>
                        <a:ext cx="3592512" cy="3873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3" name="矩形 12"/>
              <p:cNvSpPr/>
              <p:nvPr/>
            </p:nvSpPr>
            <p:spPr>
              <a:xfrm>
                <a:off x="714040" y="4320974"/>
                <a:ext cx="8328360" cy="635367"/>
              </a:xfrm>
              <a:prstGeom prst="rect">
                <a:avLst/>
              </a:prstGeom>
            </p:spPr>
            <p:txBody>
              <a:bodyPr wrap="square">
                <a:spAutoFit/>
              </a:bodyPr>
              <a:lstStyle/>
              <a:p>
                <a:pPr indent="457200">
                  <a:lnSpc>
                    <a:spcPct val="150000"/>
                  </a:lnSpc>
                </a:pPr>
                <a:r>
                  <a:rPr lang="zh-CN" altLang="en-US" sz="1600" dirty="0" smtClean="0">
                    <a:latin typeface="+mj-lt"/>
                    <a:ea typeface="宋体" panose="02010600030101010101" pitchFamily="2" charset="-122"/>
                  </a:rPr>
                  <a:t>表示电荷守恒原理</a:t>
                </a:r>
                <a14:m>
                  <m:oMath xmlns:m="http://schemas.openxmlformats.org/officeDocument/2006/math">
                    <m:r>
                      <a:rPr lang="en-US" altLang="zh-CN" sz="1600" b="0" i="0"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宋体" panose="02010600030101010101" pitchFamily="2" charset="-122"/>
                      </a:rPr>
                      <m:t>𝑱</m:t>
                    </m:r>
                    <m:r>
                      <a:rPr lang="en-US" altLang="zh-CN" sz="1600" b="1" i="1" smtClean="0">
                        <a:latin typeface="Cambria Math" panose="02040503050406030204" pitchFamily="18" charset="0"/>
                        <a:ea typeface="宋体" panose="02010600030101010101" pitchFamily="2" charset="-122"/>
                      </a:rPr>
                      <m:t>+</m:t>
                    </m:r>
                    <m:f>
                      <m:fPr>
                        <m:ctrlPr>
                          <a:rPr lang="en-US" altLang="zh-CN" sz="1600" i="1">
                            <a:solidFill>
                              <a:srgbClr val="000000"/>
                            </a:solidFill>
                            <a:latin typeface="Cambria Math" panose="02040503050406030204" pitchFamily="18" charset="0"/>
                            <a:ea typeface="宋体" panose="02010600030101010101" pitchFamily="2" charset="-122"/>
                          </a:rPr>
                        </m:ctrlPr>
                      </m:fPr>
                      <m:num>
                        <m:r>
                          <a:rPr lang="zh-CN" altLang="en-US" sz="1600" i="1">
                            <a:solidFill>
                              <a:srgbClr val="000000"/>
                            </a:solidFill>
                            <a:latin typeface="Cambria Math" panose="02040503050406030204" pitchFamily="18" charset="0"/>
                            <a:ea typeface="宋体" panose="02010600030101010101" pitchFamily="2" charset="-122"/>
                          </a:rPr>
                          <m:t>𝜕</m:t>
                        </m:r>
                        <m:r>
                          <a:rPr lang="zh-CN" altLang="en-US" sz="1600" i="1" smtClean="0">
                            <a:solidFill>
                              <a:srgbClr val="000000"/>
                            </a:solidFill>
                            <a:latin typeface="Cambria Math" panose="02040503050406030204" pitchFamily="18" charset="0"/>
                            <a:ea typeface="宋体" panose="02010600030101010101" pitchFamily="2" charset="-122"/>
                          </a:rPr>
                          <m:t>𝜌</m:t>
                        </m:r>
                      </m:num>
                      <m:den>
                        <m:r>
                          <a:rPr lang="zh-CN" altLang="en-US" sz="1600" i="1">
                            <a:solidFill>
                              <a:srgbClr val="000000"/>
                            </a:solidFill>
                            <a:latin typeface="Cambria Math" panose="02040503050406030204" pitchFamily="18" charset="0"/>
                            <a:ea typeface="宋体" panose="02010600030101010101" pitchFamily="2" charset="-122"/>
                          </a:rPr>
                          <m:t>𝜕</m:t>
                        </m:r>
                        <m:r>
                          <a:rPr lang="en-US" altLang="zh-CN" sz="1600" i="1">
                            <a:solidFill>
                              <a:srgbClr val="000000"/>
                            </a:solidFill>
                            <a:latin typeface="Cambria Math" panose="02040503050406030204" pitchFamily="18" charset="0"/>
                            <a:ea typeface="宋体" panose="02010600030101010101" pitchFamily="2" charset="-122"/>
                          </a:rPr>
                          <m:t>𝑡</m:t>
                        </m:r>
                      </m:den>
                    </m:f>
                    <m:r>
                      <a:rPr lang="en-US" altLang="zh-CN" sz="1600" b="0" i="1" smtClean="0">
                        <a:solidFill>
                          <a:srgbClr val="000000"/>
                        </a:solidFill>
                        <a:latin typeface="Cambria Math" panose="02040503050406030204" pitchFamily="18" charset="0"/>
                        <a:ea typeface="宋体" panose="02010600030101010101" pitchFamily="2" charset="-122"/>
                      </a:rPr>
                      <m:t>=0</m:t>
                    </m:r>
                  </m:oMath>
                </a14:m>
                <a:r>
                  <a:rPr lang="zh-CN" altLang="en-US" sz="1600" dirty="0" smtClean="0">
                    <a:latin typeface="+mj-lt"/>
                    <a:ea typeface="宋体" panose="02010600030101010101" pitchFamily="2" charset="-122"/>
                  </a:rPr>
                  <a:t>的连续性条件为</a:t>
                </a:r>
                <a:endParaRPr lang="zh-CN" altLang="en-US" sz="1600" dirty="0">
                  <a:latin typeface="+mj-lt"/>
                  <a:ea typeface="宋体" panose="02010600030101010101" pitchFamily="2" charset="-122"/>
                </a:endParaRPr>
              </a:p>
            </p:txBody>
          </p:sp>
        </mc:Choice>
        <mc:Fallback xmlns="">
          <p:sp>
            <p:nvSpPr>
              <p:cNvPr id="13" name="矩形 12"/>
              <p:cNvSpPr>
                <a:spLocks noRot="1" noChangeAspect="1" noMove="1" noResize="1" noEditPoints="1" noAdjustHandles="1" noChangeArrowheads="1" noChangeShapeType="1" noTextEdit="1"/>
              </p:cNvSpPr>
              <p:nvPr/>
            </p:nvSpPr>
            <p:spPr>
              <a:xfrm>
                <a:off x="714040" y="4320974"/>
                <a:ext cx="8328360" cy="635367"/>
              </a:xfrm>
              <a:prstGeom prst="rect">
                <a:avLst/>
              </a:prstGeom>
              <a:blipFill rotWithShape="0">
                <a:blip r:embed="rId8"/>
                <a:stretch>
                  <a:fillRect/>
                </a:stretch>
              </a:blipFill>
            </p:spPr>
            <p:txBody>
              <a:bodyPr/>
              <a:lstStyle/>
              <a:p>
                <a:r>
                  <a:rPr lang="zh-CN" altLang="en-US">
                    <a:noFill/>
                  </a:rPr>
                  <a:t> </a:t>
                </a:r>
              </a:p>
            </p:txBody>
          </p:sp>
        </mc:Fallback>
      </mc:AlternateContent>
      <p:graphicFrame>
        <p:nvGraphicFramePr>
          <p:cNvPr id="14" name="对象 13"/>
          <p:cNvGraphicFramePr>
            <a:graphicFrameLocks noChangeAspect="1"/>
          </p:cNvGraphicFramePr>
          <p:nvPr>
            <p:extLst>
              <p:ext uri="{D42A27DB-BD31-4B8C-83A1-F6EECF244321}">
                <p14:modId xmlns:p14="http://schemas.microsoft.com/office/powerpoint/2010/main" val="3543112028"/>
              </p:ext>
            </p:extLst>
          </p:nvPr>
        </p:nvGraphicFramePr>
        <p:xfrm>
          <a:off x="3265187" y="4806950"/>
          <a:ext cx="1914525" cy="668338"/>
        </p:xfrm>
        <a:graphic>
          <a:graphicData uri="http://schemas.openxmlformats.org/presentationml/2006/ole">
            <mc:AlternateContent xmlns:mc="http://schemas.openxmlformats.org/markup-compatibility/2006">
              <mc:Choice xmlns:v="urn:schemas-microsoft-com:vml" Requires="v">
                <p:oleObj spid="_x0000_s62613" name="Equation" r:id="rId9" imgW="1130040" imgH="393480" progId="Equation.DSMT4">
                  <p:embed/>
                </p:oleObj>
              </mc:Choice>
              <mc:Fallback>
                <p:oleObj name="Equation" r:id="rId9" imgW="1130040" imgH="393480" progId="Equation.DSMT4">
                  <p:embed/>
                  <p:pic>
                    <p:nvPicPr>
                      <p:cNvPr id="0" name=""/>
                      <p:cNvPicPr/>
                      <p:nvPr/>
                    </p:nvPicPr>
                    <p:blipFill>
                      <a:blip r:embed="rId10"/>
                      <a:stretch>
                        <a:fillRect/>
                      </a:stretch>
                    </p:blipFill>
                    <p:spPr>
                      <a:xfrm>
                        <a:off x="3265187" y="4806950"/>
                        <a:ext cx="1914525" cy="668338"/>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124686989"/>
              </p:ext>
            </p:extLst>
          </p:nvPr>
        </p:nvGraphicFramePr>
        <p:xfrm>
          <a:off x="2443054" y="5475288"/>
          <a:ext cx="3786187" cy="668337"/>
        </p:xfrm>
        <a:graphic>
          <a:graphicData uri="http://schemas.openxmlformats.org/presentationml/2006/ole">
            <mc:AlternateContent xmlns:mc="http://schemas.openxmlformats.org/markup-compatibility/2006">
              <mc:Choice xmlns:v="urn:schemas-microsoft-com:vml" Requires="v">
                <p:oleObj spid="_x0000_s62614" name="Equation" r:id="rId11" imgW="2234880" imgH="393480" progId="Equation.DSMT4">
                  <p:embed/>
                </p:oleObj>
              </mc:Choice>
              <mc:Fallback>
                <p:oleObj name="Equation" r:id="rId11" imgW="2234880" imgH="393480" progId="Equation.DSMT4">
                  <p:embed/>
                  <p:pic>
                    <p:nvPicPr>
                      <p:cNvPr id="0" name=""/>
                      <p:cNvPicPr/>
                      <p:nvPr/>
                    </p:nvPicPr>
                    <p:blipFill>
                      <a:blip r:embed="rId12"/>
                      <a:stretch>
                        <a:fillRect/>
                      </a:stretch>
                    </p:blipFill>
                    <p:spPr>
                      <a:xfrm>
                        <a:off x="2443054" y="5475288"/>
                        <a:ext cx="3786187" cy="668337"/>
                      </a:xfrm>
                      <a:prstGeom prst="rect">
                        <a:avLst/>
                      </a:prstGeom>
                    </p:spPr>
                  </p:pic>
                </p:oleObj>
              </mc:Fallback>
            </mc:AlternateContent>
          </a:graphicData>
        </a:graphic>
      </p:graphicFrame>
      <p:sp>
        <p:nvSpPr>
          <p:cNvPr id="16" name="矩形 15"/>
          <p:cNvSpPr/>
          <p:nvPr/>
        </p:nvSpPr>
        <p:spPr>
          <a:xfrm>
            <a:off x="1153747" y="5345746"/>
            <a:ext cx="389850" cy="338554"/>
          </a:xfrm>
          <a:prstGeom prst="rect">
            <a:avLst/>
          </a:prstGeom>
        </p:spPr>
        <p:txBody>
          <a:bodyPr wrap="none">
            <a:spAutoFit/>
          </a:bodyPr>
          <a:lstStyle/>
          <a:p>
            <a:r>
              <a:rPr lang="zh-CN" altLang="en-US" sz="1600" dirty="0">
                <a:latin typeface="宋体" panose="02010600030101010101" pitchFamily="2" charset="-122"/>
                <a:ea typeface="宋体" panose="02010600030101010101" pitchFamily="2" charset="-122"/>
              </a:rPr>
              <a:t>或</a:t>
            </a:r>
          </a:p>
        </p:txBody>
      </p:sp>
      <p:sp>
        <p:nvSpPr>
          <p:cNvPr id="17" name="矩形 16"/>
          <p:cNvSpPr/>
          <p:nvPr/>
        </p:nvSpPr>
        <p:spPr>
          <a:xfrm>
            <a:off x="1175435" y="1661709"/>
            <a:ext cx="6515100" cy="338554"/>
          </a:xfrm>
          <a:prstGeom prst="rect">
            <a:avLst/>
          </a:prstGeom>
        </p:spPr>
        <p:txBody>
          <a:bodyPr wrap="square">
            <a:spAutoFit/>
          </a:bodyPr>
          <a:lstStyle/>
          <a:p>
            <a:r>
              <a:rPr lang="zh-CN" altLang="en-US" sz="1600" dirty="0" smtClean="0">
                <a:solidFill>
                  <a:srgbClr val="000000"/>
                </a:solidFill>
                <a:latin typeface="Times New Roman"/>
                <a:ea typeface="宋体" panose="02010600030101010101" pitchFamily="2" charset="-122"/>
                <a:cs typeface="Calibri" panose="020F0502020204030204" pitchFamily="34" charset="0"/>
              </a:rPr>
              <a:t>自由电荷在导体中的弛豫过程和电准静态场的分析方法：</a:t>
            </a:r>
            <a:endParaRPr lang="zh-CN" altLang="en-US" dirty="0"/>
          </a:p>
        </p:txBody>
      </p:sp>
      <p:sp>
        <p:nvSpPr>
          <p:cNvPr id="19" name="矩形 18"/>
          <p:cNvSpPr/>
          <p:nvPr/>
        </p:nvSpPr>
        <p:spPr>
          <a:xfrm>
            <a:off x="531549" y="1219457"/>
            <a:ext cx="1159292" cy="414922"/>
          </a:xfrm>
          <a:prstGeom prst="rect">
            <a:avLst/>
          </a:prstGeom>
        </p:spPr>
        <p:txBody>
          <a:bodyPr wrap="none">
            <a:spAutoFit/>
          </a:bodyPr>
          <a:lstStyle/>
          <a:p>
            <a:pPr lvl="0">
              <a:lnSpc>
                <a:spcPct val="150000"/>
              </a:lnSpc>
            </a:pPr>
            <a:r>
              <a:rPr lang="en-US" altLang="zh-CN" sz="1600" dirty="0" smtClean="0">
                <a:solidFill>
                  <a:srgbClr val="000000"/>
                </a:solidFill>
                <a:latin typeface="Times New Roman"/>
                <a:ea typeface="宋体" panose="02010600030101010101" pitchFamily="2" charset="-122"/>
                <a:cs typeface="Calibri" panose="020F0502020204030204" pitchFamily="34" charset="0"/>
              </a:rPr>
              <a:t>1.</a:t>
            </a:r>
            <a:r>
              <a:rPr lang="zh-CN" altLang="en-US" sz="1600" dirty="0" smtClean="0">
                <a:solidFill>
                  <a:srgbClr val="000000"/>
                </a:solidFill>
                <a:latin typeface="Times New Roman"/>
                <a:ea typeface="宋体" panose="02010600030101010101" pitchFamily="2" charset="-122"/>
                <a:cs typeface="Calibri" panose="020F0502020204030204" pitchFamily="34" charset="0"/>
              </a:rPr>
              <a:t>定性分析</a:t>
            </a:r>
            <a:endParaRPr lang="zh-CN" altLang="en-US" sz="1600" dirty="0">
              <a:solidFill>
                <a:srgbClr val="000000"/>
              </a:solidFill>
              <a:latin typeface="Times New Roman"/>
              <a:ea typeface="宋体" panose="02010600030101010101" pitchFamily="2" charset="-122"/>
            </a:endParaRPr>
          </a:p>
        </p:txBody>
      </p:sp>
    </p:spTree>
    <p:extLst>
      <p:ext uri="{BB962C8B-B14F-4D97-AF65-F5344CB8AC3E}">
        <p14:creationId xmlns:p14="http://schemas.microsoft.com/office/powerpoint/2010/main" val="2655977352"/>
      </p:ext>
    </p:extLst>
  </p:cSld>
  <p:clrMapOvr>
    <a:masterClrMapping/>
  </p:clrMapOvr>
  <mc:AlternateContent xmlns:mc="http://schemas.openxmlformats.org/markup-compatibility/2006" xmlns:p14="http://schemas.microsoft.com/office/powerpoint/2010/main">
    <mc:Choice Requires="p14">
      <p:transition spd="slow" p14:dur="2000" advTm="14"/>
    </mc:Choice>
    <mc:Fallback xmlns="">
      <p:transition spd="slow" advTm="1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graphicFrame>
        <p:nvGraphicFramePr>
          <p:cNvPr id="5" name="对象 4"/>
          <p:cNvGraphicFramePr>
            <a:graphicFrameLocks noChangeAspect="1"/>
          </p:cNvGraphicFramePr>
          <p:nvPr>
            <p:extLst>
              <p:ext uri="{D42A27DB-BD31-4B8C-83A1-F6EECF244321}">
                <p14:modId xmlns:p14="http://schemas.microsoft.com/office/powerpoint/2010/main" val="978217925"/>
              </p:ext>
            </p:extLst>
          </p:nvPr>
        </p:nvGraphicFramePr>
        <p:xfrm>
          <a:off x="1470024" y="4164206"/>
          <a:ext cx="2225675" cy="695523"/>
        </p:xfrm>
        <a:graphic>
          <a:graphicData uri="http://schemas.openxmlformats.org/presentationml/2006/ole">
            <mc:AlternateContent xmlns:mc="http://schemas.openxmlformats.org/markup-compatibility/2006">
              <mc:Choice xmlns:v="urn:schemas-microsoft-com:vml" Requires="v">
                <p:oleObj spid="_x0000_s3277" name="Equation" r:id="rId4" imgW="1371600" imgH="431800" progId="Equation.DSMT4">
                  <p:embed/>
                </p:oleObj>
              </mc:Choice>
              <mc:Fallback>
                <p:oleObj name="Equation" r:id="rId4" imgW="1371600" imgH="431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0024" y="4164206"/>
                        <a:ext cx="2225675" cy="695523"/>
                      </a:xfrm>
                      <a:prstGeom prst="rect">
                        <a:avLst/>
                      </a:prstGeom>
                      <a:noFill/>
                    </p:spPr>
                  </p:pic>
                </p:oleObj>
              </mc:Fallback>
            </mc:AlternateContent>
          </a:graphicData>
        </a:graphic>
      </p:graphicFrame>
      <p:pic>
        <p:nvPicPr>
          <p:cNvPr id="21" name="图片 20"/>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43573" y="2204312"/>
            <a:ext cx="2825513" cy="1776258"/>
          </a:xfrm>
          <a:prstGeom prst="rect">
            <a:avLst/>
          </a:prstGeom>
          <a:noFill/>
        </p:spPr>
      </p:pic>
      <p:pic>
        <p:nvPicPr>
          <p:cNvPr id="23" name="图片 22"/>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95457" y="2032173"/>
            <a:ext cx="3065943" cy="1914594"/>
          </a:xfrm>
          <a:prstGeom prst="rect">
            <a:avLst/>
          </a:prstGeom>
          <a:noFill/>
        </p:spPr>
      </p:pic>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815876425"/>
              </p:ext>
            </p:extLst>
          </p:nvPr>
        </p:nvGraphicFramePr>
        <p:xfrm>
          <a:off x="5676900" y="4144963"/>
          <a:ext cx="2281424" cy="749373"/>
        </p:xfrm>
        <a:graphic>
          <a:graphicData uri="http://schemas.openxmlformats.org/presentationml/2006/ole">
            <mc:AlternateContent xmlns:mc="http://schemas.openxmlformats.org/markup-compatibility/2006">
              <mc:Choice xmlns:v="urn:schemas-microsoft-com:vml" Requires="v">
                <p:oleObj spid="_x0000_s3278" name="Equation" r:id="rId8" imgW="1307532" imgH="431613" progId="Equation.DSMT4">
                  <p:embed/>
                </p:oleObj>
              </mc:Choice>
              <mc:Fallback>
                <p:oleObj name="Equation" r:id="rId8" imgW="1307532" imgH="431613"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6900" y="4144963"/>
                        <a:ext cx="2281424" cy="749373"/>
                      </a:xfrm>
                      <a:prstGeom prst="rect">
                        <a:avLst/>
                      </a:prstGeom>
                      <a:noFill/>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4064779622"/>
              </p:ext>
            </p:extLst>
          </p:nvPr>
        </p:nvGraphicFramePr>
        <p:xfrm>
          <a:off x="2417766" y="4924253"/>
          <a:ext cx="5213339" cy="784963"/>
        </p:xfrm>
        <a:graphic>
          <a:graphicData uri="http://schemas.openxmlformats.org/presentationml/2006/ole">
            <mc:AlternateContent xmlns:mc="http://schemas.openxmlformats.org/markup-compatibility/2006">
              <mc:Choice xmlns:v="urn:schemas-microsoft-com:vml" Requires="v">
                <p:oleObj spid="_x0000_s3279" name="Equation" r:id="rId10" imgW="3365500" imgH="508000" progId="Equation.DSMT4">
                  <p:embed/>
                </p:oleObj>
              </mc:Choice>
              <mc:Fallback>
                <p:oleObj name="Equation" r:id="rId10" imgW="3365500" imgH="508000" progId="Equation.DSMT4">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7766" y="4924253"/>
                        <a:ext cx="5213339" cy="784963"/>
                      </a:xfrm>
                      <a:prstGeom prst="rect">
                        <a:avLst/>
                      </a:prstGeom>
                      <a:noFill/>
                    </p:spPr>
                  </p:pic>
                </p:oleObj>
              </mc:Fallback>
            </mc:AlternateContent>
          </a:graphicData>
        </a:graphic>
      </p:graphicFrame>
      <p:sp>
        <p:nvSpPr>
          <p:cNvPr id="2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3741433942"/>
              </p:ext>
            </p:extLst>
          </p:nvPr>
        </p:nvGraphicFramePr>
        <p:xfrm>
          <a:off x="3695699" y="5644692"/>
          <a:ext cx="2657475" cy="753188"/>
        </p:xfrm>
        <a:graphic>
          <a:graphicData uri="http://schemas.openxmlformats.org/presentationml/2006/ole">
            <mc:AlternateContent xmlns:mc="http://schemas.openxmlformats.org/markup-compatibility/2006">
              <mc:Choice xmlns:v="urn:schemas-microsoft-com:vml" Requires="v">
                <p:oleObj spid="_x0000_s3280" name="Equation" r:id="rId12" imgW="1778000" imgH="508000" progId="Equation.DSMT4">
                  <p:embed/>
                </p:oleObj>
              </mc:Choice>
              <mc:Fallback>
                <p:oleObj name="Equation" r:id="rId12" imgW="1778000" imgH="508000" progId="Equation.DSMT4">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95699" y="5644692"/>
                        <a:ext cx="2657475" cy="753188"/>
                      </a:xfrm>
                      <a:prstGeom prst="rect">
                        <a:avLst/>
                      </a:prstGeom>
                      <a:noFill/>
                    </p:spPr>
                  </p:pic>
                </p:oleObj>
              </mc:Fallback>
            </mc:AlternateContent>
          </a:graphicData>
        </a:graphic>
      </p:graphicFrame>
      <p:sp>
        <p:nvSpPr>
          <p:cNvPr id="29" name="矩形 28"/>
          <p:cNvSpPr/>
          <p:nvPr/>
        </p:nvSpPr>
        <p:spPr>
          <a:xfrm>
            <a:off x="572076" y="1519717"/>
            <a:ext cx="7594023" cy="369332"/>
          </a:xfrm>
          <a:prstGeom prst="rect">
            <a:avLst/>
          </a:prstGeom>
        </p:spPr>
        <p:txBody>
          <a:bodyPr wrap="square">
            <a:spAutoFit/>
          </a:bodyPr>
          <a:lstStyle/>
          <a:p>
            <a:pPr algn="just">
              <a:spcAft>
                <a:spcPts val="0"/>
              </a:spcAft>
            </a:pPr>
            <a:r>
              <a:rPr lang="en-US" altLang="zh-CN" kern="100" dirty="0" smtClean="0">
                <a:latin typeface="+mj-lt"/>
                <a:ea typeface="宋体" panose="02010600030101010101" pitchFamily="2" charset="-122"/>
                <a:cs typeface="Times New Roman" panose="02020603050405020304" pitchFamily="18" charset="0"/>
              </a:rPr>
              <a:t>        </a:t>
            </a:r>
            <a:endParaRPr lang="zh-CN" altLang="zh-CN" kern="100" dirty="0">
              <a:latin typeface="+mj-lt"/>
              <a:ea typeface="宋体" panose="02010600030101010101" pitchFamily="2" charset="-122"/>
              <a:cs typeface="Times New Roman" panose="02020603050405020304" pitchFamily="18" charset="0"/>
            </a:endParaRPr>
          </a:p>
        </p:txBody>
      </p:sp>
      <p:sp>
        <p:nvSpPr>
          <p:cNvPr id="30" name="矩形 29"/>
          <p:cNvSpPr/>
          <p:nvPr/>
        </p:nvSpPr>
        <p:spPr>
          <a:xfrm>
            <a:off x="1374985" y="5084943"/>
            <a:ext cx="1069524" cy="338554"/>
          </a:xfrm>
          <a:prstGeom prst="rect">
            <a:avLst/>
          </a:prstGeom>
        </p:spPr>
        <p:txBody>
          <a:bodyPr wrap="none">
            <a:spAutoFit/>
          </a:bodyPr>
          <a:lstStyle/>
          <a:p>
            <a:pPr indent="266700" algn="just">
              <a:spcAft>
                <a:spcPts val="0"/>
              </a:spcAft>
            </a:pPr>
            <a:r>
              <a:rPr lang="zh-CN" altLang="en-US" sz="1600" kern="100" dirty="0" smtClean="0">
                <a:latin typeface="+mj-lt"/>
                <a:ea typeface="宋体" panose="02010600030101010101" pitchFamily="2" charset="-122"/>
                <a:cs typeface="Times New Roman" panose="02020603050405020304" pitchFamily="18" charset="0"/>
              </a:rPr>
              <a:t>因此有</a:t>
            </a:r>
            <a:endParaRPr lang="zh-CN" altLang="zh-CN" sz="1600" kern="100" dirty="0">
              <a:effectLst/>
              <a:latin typeface="+mj-lt"/>
              <a:ea typeface="宋体" panose="02010600030101010101" pitchFamily="2" charset="-122"/>
              <a:cs typeface="Times New Roman" panose="02020603050405020304" pitchFamily="18" charset="0"/>
            </a:endParaRPr>
          </a:p>
        </p:txBody>
      </p:sp>
      <p:sp>
        <p:nvSpPr>
          <p:cNvPr id="3" name="矩形 2"/>
          <p:cNvSpPr/>
          <p:nvPr/>
        </p:nvSpPr>
        <p:spPr>
          <a:xfrm>
            <a:off x="666693" y="1441539"/>
            <a:ext cx="7994707" cy="954107"/>
          </a:xfrm>
          <a:prstGeom prst="rect">
            <a:avLst/>
          </a:prstGeom>
        </p:spPr>
        <p:txBody>
          <a:bodyPr wrap="square">
            <a:spAutoFit/>
          </a:bodyPr>
          <a:lstStyle/>
          <a:p>
            <a:pPr algn="just">
              <a:lnSpc>
                <a:spcPct val="125000"/>
              </a:lnSpc>
              <a:spcAft>
                <a:spcPts val="0"/>
              </a:spcAft>
            </a:pPr>
            <a:r>
              <a:rPr lang="en-US" altLang="zh-CN" sz="1600" kern="100" dirty="0">
                <a:ea typeface="宋体" panose="02010600030101010101" pitchFamily="2" charset="-122"/>
                <a:cs typeface="Times New Roman" panose="02020603050405020304" pitchFamily="18" charset="0"/>
              </a:rPr>
              <a:t>2.</a:t>
            </a:r>
            <a:r>
              <a:rPr lang="zh-CN" altLang="zh-CN" sz="1600" kern="100" dirty="0">
                <a:ea typeface="宋体" panose="02010600030101010101" pitchFamily="2" charset="-122"/>
                <a:cs typeface="Times New Roman" panose="02020603050405020304" pitchFamily="18" charset="0"/>
              </a:rPr>
              <a:t>证明：</a:t>
            </a:r>
            <a:endParaRPr lang="en-US" altLang="zh-CN" sz="1600" kern="100" dirty="0">
              <a:ea typeface="宋体" panose="02010600030101010101" pitchFamily="2" charset="-122"/>
              <a:cs typeface="Times New Roman" panose="02020603050405020304" pitchFamily="18" charset="0"/>
            </a:endParaRPr>
          </a:p>
          <a:p>
            <a:pPr lvl="0" algn="just">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1600" i="1" kern="100"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1600" kern="100" baseline="-25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时，</a:t>
            </a:r>
            <a:r>
              <a:rPr lang="zh-CN" altLang="zh-CN" kern="100" dirty="0">
                <a:solidFill>
                  <a:srgbClr val="000000"/>
                </a:solidFill>
                <a:latin typeface="Times New Roman"/>
                <a:ea typeface="宋体" panose="02010600030101010101" pitchFamily="2" charset="-122"/>
                <a:cs typeface="Times New Roman" panose="02020603050405020304" pitchFamily="18" charset="0"/>
              </a:rPr>
              <a:t>由静电场中的镜像法可知，真空中的电位由</a:t>
            </a:r>
            <a:r>
              <a:rPr lang="en-US" altLang="zh-CN" i="1" kern="100" dirty="0">
                <a:solidFill>
                  <a:srgbClr val="000000"/>
                </a:solidFill>
                <a:latin typeface="Times New Roman"/>
                <a:ea typeface="宋体" panose="02010600030101010101" pitchFamily="2" charset="-122"/>
                <a:cs typeface="Times New Roman" panose="02020603050405020304" pitchFamily="18" charset="0"/>
              </a:rPr>
              <a:t>q</a:t>
            </a:r>
            <a:r>
              <a:rPr lang="zh-CN" altLang="zh-CN" kern="100" dirty="0">
                <a:solidFill>
                  <a:srgbClr val="000000"/>
                </a:solidFill>
                <a:latin typeface="Times New Roman"/>
                <a:ea typeface="宋体" panose="02010600030101010101" pitchFamily="2" charset="-122"/>
                <a:cs typeface="Times New Roman" panose="02020603050405020304" pitchFamily="18" charset="0"/>
              </a:rPr>
              <a:t>和</a:t>
            </a:r>
            <a:r>
              <a:rPr lang="en-US" altLang="zh-CN" kern="100" dirty="0">
                <a:solidFill>
                  <a:srgbClr val="000000"/>
                </a:solidFill>
                <a:latin typeface="Times New Roman"/>
                <a:ea typeface="宋体" panose="02010600030101010101" pitchFamily="2" charset="-122"/>
                <a:cs typeface="Times New Roman" panose="02020603050405020304" pitchFamily="18" charset="0"/>
              </a:rPr>
              <a:t>-</a:t>
            </a:r>
            <a:r>
              <a:rPr lang="en-US" altLang="zh-CN" i="1" kern="100" dirty="0">
                <a:solidFill>
                  <a:srgbClr val="000000"/>
                </a:solidFill>
                <a:latin typeface="Times New Roman"/>
                <a:ea typeface="宋体" panose="02010600030101010101" pitchFamily="2" charset="-122"/>
                <a:cs typeface="Times New Roman" panose="02020603050405020304" pitchFamily="18" charset="0"/>
              </a:rPr>
              <a:t>q</a:t>
            </a:r>
            <a:r>
              <a:rPr lang="en-US" altLang="zh-CN" kern="100" dirty="0">
                <a:solidFill>
                  <a:srgbClr val="000000"/>
                </a:solidFill>
                <a:latin typeface="Times New Roman"/>
                <a:ea typeface="宋体" panose="02010600030101010101" pitchFamily="2" charset="-122"/>
                <a:cs typeface="Times New Roman" panose="02020603050405020304" pitchFamily="18" charset="0"/>
              </a:rPr>
              <a:t>’</a:t>
            </a:r>
            <a:r>
              <a:rPr lang="zh-CN" altLang="zh-CN" kern="100" dirty="0">
                <a:solidFill>
                  <a:srgbClr val="000000"/>
                </a:solidFill>
                <a:latin typeface="Times New Roman"/>
                <a:ea typeface="宋体" panose="02010600030101010101" pitchFamily="2" charset="-122"/>
                <a:cs typeface="Times New Roman" panose="02020603050405020304" pitchFamily="18" charset="0"/>
              </a:rPr>
              <a:t>共同产生</a:t>
            </a:r>
            <a:r>
              <a:rPr lang="zh-CN" altLang="en-US" kern="100" dirty="0">
                <a:solidFill>
                  <a:srgbClr val="000000"/>
                </a:solidFill>
                <a:latin typeface="Times New Roman"/>
                <a:ea typeface="宋体" panose="02010600030101010101" pitchFamily="2" charset="-122"/>
                <a:cs typeface="Times New Roman" panose="02020603050405020304" pitchFamily="18" charset="0"/>
              </a:rPr>
              <a:t>，</a:t>
            </a:r>
            <a:r>
              <a:rPr lang="zh-CN" altLang="zh-CN" kern="100" dirty="0">
                <a:solidFill>
                  <a:srgbClr val="000000"/>
                </a:solidFill>
                <a:latin typeface="Times New Roman"/>
                <a:ea typeface="宋体" panose="02010600030101010101" pitchFamily="2" charset="-122"/>
                <a:cs typeface="Times New Roman" panose="02020603050405020304" pitchFamily="18" charset="0"/>
              </a:rPr>
              <a:t>下半空间的电位由</a:t>
            </a:r>
            <a:r>
              <a:rPr lang="en-US" altLang="zh-CN" i="1" kern="100" dirty="0">
                <a:solidFill>
                  <a:srgbClr val="000000"/>
                </a:solidFill>
                <a:latin typeface="Times New Roman"/>
                <a:ea typeface="宋体" panose="02010600030101010101" pitchFamily="2" charset="-122"/>
                <a:cs typeface="Times New Roman" panose="02020603050405020304" pitchFamily="18" charset="0"/>
              </a:rPr>
              <a:t>q</a:t>
            </a:r>
            <a:r>
              <a:rPr lang="en-US" altLang="zh-CN" kern="100" dirty="0">
                <a:solidFill>
                  <a:srgbClr val="000000"/>
                </a:solidFill>
                <a:latin typeface="Times New Roman"/>
                <a:ea typeface="宋体" panose="02010600030101010101" pitchFamily="2" charset="-122"/>
                <a:cs typeface="Times New Roman" panose="02020603050405020304" pitchFamily="18" charset="0"/>
              </a:rPr>
              <a:t>’’</a:t>
            </a:r>
            <a:r>
              <a:rPr lang="zh-CN" altLang="zh-CN" kern="100" dirty="0">
                <a:solidFill>
                  <a:srgbClr val="000000"/>
                </a:solidFill>
                <a:latin typeface="Times New Roman"/>
                <a:ea typeface="宋体" panose="02010600030101010101" pitchFamily="2" charset="-122"/>
                <a:cs typeface="Times New Roman" panose="02020603050405020304" pitchFamily="18" charset="0"/>
              </a:rPr>
              <a:t>产生</a:t>
            </a:r>
          </a:p>
        </p:txBody>
      </p:sp>
    </p:spTree>
    <p:extLst>
      <p:ext uri="{BB962C8B-B14F-4D97-AF65-F5344CB8AC3E}">
        <p14:creationId xmlns:p14="http://schemas.microsoft.com/office/powerpoint/2010/main" val="3587718999"/>
      </p:ext>
    </p:extLst>
  </p:cSld>
  <p:clrMapOvr>
    <a:masterClrMapping/>
  </p:clrMapOvr>
  <mc:AlternateContent xmlns:mc="http://schemas.openxmlformats.org/markup-compatibility/2006" xmlns:p14="http://schemas.microsoft.com/office/powerpoint/2010/main">
    <mc:Choice Requires="p14">
      <p:transition spd="slow" p14:dur="2000" advTm="278"/>
    </mc:Choice>
    <mc:Fallback xmlns="">
      <p:transition spd="slow" advTm="278"/>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7169"/>
          <p:cNvSpPr txBox="1">
            <a:spLocks/>
          </p:cNvSpPr>
          <p:nvPr/>
        </p:nvSpPr>
        <p:spPr>
          <a:xfrm>
            <a:off x="1165225" y="166688"/>
            <a:ext cx="8228013" cy="1143000"/>
          </a:xfrm>
          <a:prstGeom prst="rect">
            <a:avLst/>
          </a:prstGeom>
          <a:ln cap="flat" algn="ctr">
            <a:miter/>
          </a:ln>
        </p:spPr>
        <p:txBody>
          <a:bodyPr lIns="85440" tIns="42721" rIns="85440" bIns="42721" anchor="ct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2pPr>
            <a:lvl3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3pPr>
            <a:lvl4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4pPr>
            <a:lvl5pPr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ea typeface="黑体" panose="02010609060101010101" pitchFamily="49" charset="-122"/>
              </a:defRPr>
            </a:lvl9pPr>
          </a:lstStyle>
          <a:p>
            <a:pPr eaLnBrk="1" fontAlgn="auto" hangingPunct="1">
              <a:defRPr/>
            </a:pPr>
            <a:r>
              <a:rPr lang="zh-CN" altLang="en-US" sz="2160" b="1" noProof="1">
                <a:solidFill>
                  <a:srgbClr val="0070C0"/>
                </a:solidFill>
                <a:latin typeface="Arial" panose="020B0604020202020204" pitchFamily="34" charset="0"/>
                <a:ea typeface="微软雅黑" panose="020B0503020204020204" charset="-122"/>
              </a:rPr>
              <a:t>一、电准静态场与电荷</a:t>
            </a:r>
            <a:r>
              <a:rPr lang="zh-CN" altLang="en-US" sz="2160" b="1" noProof="1" smtClean="0">
                <a:solidFill>
                  <a:srgbClr val="0070C0"/>
                </a:solidFill>
                <a:latin typeface="Arial" panose="020B0604020202020204" pitchFamily="34" charset="0"/>
                <a:ea typeface="微软雅黑" panose="020B0503020204020204" charset="-122"/>
              </a:rPr>
              <a:t>弛豫</a:t>
            </a:r>
            <a:endParaRPr lang="zh-CN" altLang="en-US" sz="2160" b="1" noProof="1">
              <a:solidFill>
                <a:srgbClr val="0070C0"/>
              </a:solidFill>
              <a:latin typeface="Arial" panose="020B0604020202020204" pitchFamily="34" charset="0"/>
              <a:ea typeface="微软雅黑" panose="020B0503020204020204" charset="-122"/>
            </a:endParaRPr>
          </a:p>
        </p:txBody>
      </p:sp>
      <p:sp>
        <p:nvSpPr>
          <p:cNvPr id="13" name="文本框 12">
            <a:extLst>
              <a:ext uri="{FF2B5EF4-FFF2-40B4-BE49-F238E27FC236}">
                <a16:creationId xmlns:a16="http://schemas.microsoft.com/office/drawing/2014/main" id="{2154FFB2-EC9F-4DB9-A2E5-7CFCF915CE45}"/>
              </a:ext>
            </a:extLst>
          </p:cNvPr>
          <p:cNvSpPr txBox="1"/>
          <p:nvPr/>
        </p:nvSpPr>
        <p:spPr>
          <a:xfrm>
            <a:off x="942640" y="1109633"/>
            <a:ext cx="4157220" cy="400110"/>
          </a:xfrm>
          <a:prstGeom prst="rect">
            <a:avLst/>
          </a:prstGeom>
          <a:noFill/>
        </p:spPr>
        <p:txBody>
          <a:bodyPr wrap="square" rtlCol="0">
            <a:spAutoFit/>
          </a:bodyPr>
          <a:lstStyle/>
          <a:p>
            <a:r>
              <a:rPr lang="zh-CN" altLang="en-US" sz="2000" dirty="0">
                <a:solidFill>
                  <a:srgbClr val="0070C0"/>
                </a:solidFill>
                <a:latin typeface="Arial" panose="020B0604020202020204" pitchFamily="34" charset="0"/>
                <a:ea typeface="微软雅黑" panose="020B0503020204020204" charset="-122"/>
                <a:cs typeface="+mj-cs"/>
              </a:rPr>
              <a:t>（二）例题分析</a:t>
            </a:r>
          </a:p>
        </p:txBody>
      </p:sp>
      <p:sp>
        <p:nvSpPr>
          <p:cNvPr id="3" name="矩形 2"/>
          <p:cNvSpPr/>
          <p:nvPr/>
        </p:nvSpPr>
        <p:spPr>
          <a:xfrm>
            <a:off x="787400" y="1621691"/>
            <a:ext cx="7785100" cy="830997"/>
          </a:xfrm>
          <a:prstGeom prst="rect">
            <a:avLst/>
          </a:prstGeom>
        </p:spPr>
        <p:txBody>
          <a:bodyPr wrap="square">
            <a:spAutoFit/>
          </a:bodyPr>
          <a:lstStyle/>
          <a:p>
            <a:r>
              <a:rPr lang="zh-CN" altLang="en-US" sz="1600" dirty="0" smtClean="0">
                <a:latin typeface="+mj-lt"/>
                <a:ea typeface="宋体" panose="02010600030101010101" pitchFamily="2" charset="-122"/>
                <a:cs typeface="Times New Roman" panose="02020603050405020304" pitchFamily="18" charset="0"/>
              </a:rPr>
              <a:t>（</a:t>
            </a:r>
            <a:r>
              <a:rPr lang="en-US" altLang="zh-CN" sz="1600" dirty="0" smtClean="0">
                <a:latin typeface="+mj-lt"/>
                <a:ea typeface="宋体" panose="02010600030101010101" pitchFamily="2" charset="-122"/>
                <a:cs typeface="Times New Roman" panose="02020603050405020304" pitchFamily="18" charset="0"/>
              </a:rPr>
              <a:t>2</a:t>
            </a:r>
            <a:r>
              <a:rPr lang="zh-CN" altLang="en-US" sz="1600" dirty="0" smtClean="0">
                <a:latin typeface="+mj-lt"/>
                <a:ea typeface="宋体" panose="02010600030101010101" pitchFamily="2" charset="-122"/>
                <a:cs typeface="Times New Roman" panose="02020603050405020304" pitchFamily="18" charset="0"/>
              </a:rPr>
              <a:t>）</a:t>
            </a:r>
            <a:r>
              <a:rPr lang="zh-CN" altLang="zh-CN" sz="1600" dirty="0" smtClean="0">
                <a:latin typeface="+mj-lt"/>
                <a:ea typeface="宋体" panose="02010600030101010101" pitchFamily="2" charset="-122"/>
                <a:cs typeface="Times New Roman" panose="02020603050405020304" pitchFamily="18" charset="0"/>
              </a:rPr>
              <a:t>当</a:t>
            </a:r>
            <a:r>
              <a:rPr lang="en-US" altLang="zh-CN" sz="1600" i="1" dirty="0">
                <a:latin typeface="+mj-lt"/>
                <a:ea typeface="宋体" panose="02010600030101010101" pitchFamily="2" charset="-122"/>
              </a:rPr>
              <a:t>t</a:t>
            </a:r>
            <a:r>
              <a:rPr lang="en-US" altLang="zh-CN" sz="1600" dirty="0">
                <a:latin typeface="+mj-lt"/>
                <a:ea typeface="宋体" panose="02010600030101010101" pitchFamily="2" charset="-122"/>
              </a:rPr>
              <a:t>→∞</a:t>
            </a:r>
            <a:r>
              <a:rPr lang="zh-CN" altLang="zh-CN" sz="1600" dirty="0">
                <a:latin typeface="+mj-lt"/>
                <a:ea typeface="宋体" panose="02010600030101010101" pitchFamily="2" charset="-122"/>
                <a:cs typeface="Times New Roman" panose="02020603050405020304" pitchFamily="18" charset="0"/>
              </a:rPr>
              <a:t>时</a:t>
            </a:r>
            <a:r>
              <a:rPr lang="zh-CN" altLang="zh-CN" sz="1600" dirty="0" smtClean="0">
                <a:latin typeface="+mj-lt"/>
                <a:ea typeface="宋体" panose="02010600030101010101" pitchFamily="2" charset="-122"/>
                <a:cs typeface="Times New Roman" panose="02020603050405020304" pitchFamily="18" charset="0"/>
              </a:rPr>
              <a:t>，</a:t>
            </a:r>
            <a:r>
              <a:rPr lang="zh-CN" altLang="en-US" sz="1600" dirty="0" smtClean="0">
                <a:latin typeface="+mj-lt"/>
                <a:ea typeface="宋体" panose="02010600030101010101" pitchFamily="2" charset="-122"/>
                <a:cs typeface="Times New Roman" panose="02020603050405020304" pitchFamily="18" charset="0"/>
              </a:rPr>
              <a:t>区域</a:t>
            </a:r>
            <a:r>
              <a:rPr lang="en-US" altLang="zh-CN" sz="1600" i="1" dirty="0" smtClean="0">
                <a:latin typeface="+mj-lt"/>
                <a:ea typeface="宋体" panose="02010600030101010101" pitchFamily="2" charset="-122"/>
                <a:cs typeface="Times New Roman" panose="02020603050405020304" pitchFamily="18" charset="0"/>
              </a:rPr>
              <a:t>b</a:t>
            </a:r>
            <a:r>
              <a:rPr lang="zh-CN" altLang="en-US" sz="1600" dirty="0" smtClean="0">
                <a:latin typeface="+mj-lt"/>
                <a:ea typeface="宋体" panose="02010600030101010101" pitchFamily="2" charset="-122"/>
                <a:cs typeface="Times New Roman" panose="02020603050405020304" pitchFamily="18" charset="0"/>
              </a:rPr>
              <a:t>中的电流为零，</a:t>
            </a:r>
            <a:r>
              <a:rPr lang="zh-CN" altLang="zh-CN" sz="1600" dirty="0" smtClean="0">
                <a:latin typeface="+mj-lt"/>
                <a:ea typeface="宋体" panose="02010600030101010101" pitchFamily="2" charset="-122"/>
                <a:cs typeface="Times New Roman" panose="02020603050405020304" pitchFamily="18" charset="0"/>
              </a:rPr>
              <a:t>这时</a:t>
            </a:r>
            <a:r>
              <a:rPr lang="zh-CN" altLang="zh-CN" sz="1600" dirty="0">
                <a:latin typeface="+mj-lt"/>
                <a:ea typeface="宋体" panose="02010600030101010101" pitchFamily="2" charset="-122"/>
                <a:cs typeface="Times New Roman" panose="02020603050405020304" pitchFamily="18" charset="0"/>
              </a:rPr>
              <a:t>，均匀导体中的</a:t>
            </a:r>
            <a:r>
              <a:rPr lang="zh-CN" altLang="zh-CN" sz="1600" dirty="0" smtClean="0">
                <a:latin typeface="+mj-lt"/>
                <a:ea typeface="宋体" panose="02010600030101010101" pitchFamily="2" charset="-122"/>
                <a:cs typeface="Times New Roman" panose="02020603050405020304" pitchFamily="18" charset="0"/>
              </a:rPr>
              <a:t>电场</a:t>
            </a:r>
            <a:r>
              <a:rPr lang="zh-CN" altLang="en-US" sz="1600" dirty="0" smtClean="0">
                <a:latin typeface="+mj-lt"/>
                <a:ea typeface="宋体" panose="02010600030101010101" pitchFamily="2" charset="-122"/>
                <a:cs typeface="Times New Roman" panose="02020603050405020304" pitchFamily="18" charset="0"/>
              </a:rPr>
              <a:t>强度也</a:t>
            </a:r>
            <a:r>
              <a:rPr lang="zh-CN" altLang="zh-CN" sz="1600" dirty="0" smtClean="0">
                <a:latin typeface="+mj-lt"/>
                <a:ea typeface="宋体" panose="02010600030101010101" pitchFamily="2" charset="-122"/>
                <a:cs typeface="Times New Roman" panose="02020603050405020304" pitchFamily="18" charset="0"/>
              </a:rPr>
              <a:t>趋于</a:t>
            </a:r>
            <a:r>
              <a:rPr lang="zh-CN" altLang="zh-CN" sz="1600" dirty="0">
                <a:latin typeface="+mj-lt"/>
                <a:ea typeface="宋体" panose="02010600030101010101" pitchFamily="2" charset="-122"/>
                <a:cs typeface="Times New Roman" panose="02020603050405020304" pitchFamily="18" charset="0"/>
              </a:rPr>
              <a:t>零</a:t>
            </a:r>
            <a:r>
              <a:rPr lang="zh-CN" altLang="zh-CN" sz="1600" dirty="0" smtClean="0">
                <a:latin typeface="+mj-lt"/>
                <a:ea typeface="宋体" panose="02010600030101010101" pitchFamily="2" charset="-122"/>
                <a:cs typeface="Times New Roman" panose="02020603050405020304" pitchFamily="18" charset="0"/>
              </a:rPr>
              <a:t>，</a:t>
            </a:r>
            <a:r>
              <a:rPr lang="zh-CN" altLang="en-US" sz="1600" dirty="0" smtClean="0">
                <a:latin typeface="+mj-lt"/>
                <a:ea typeface="宋体" panose="02010600030101010101" pitchFamily="2" charset="-122"/>
                <a:cs typeface="Times New Roman" panose="02020603050405020304" pitchFamily="18" charset="0"/>
              </a:rPr>
              <a:t>相当于一点电荷</a:t>
            </a:r>
            <a:r>
              <a:rPr lang="en-US" altLang="zh-CN" sz="1600" i="1" dirty="0" smtClean="0">
                <a:latin typeface="+mj-lt"/>
                <a:ea typeface="宋体" panose="02010600030101010101" pitchFamily="2" charset="-122"/>
                <a:cs typeface="Times New Roman" panose="02020603050405020304" pitchFamily="18" charset="0"/>
              </a:rPr>
              <a:t>q</a:t>
            </a:r>
            <a:r>
              <a:rPr lang="zh-CN" altLang="en-US" sz="1600" dirty="0" smtClean="0">
                <a:latin typeface="+mj-lt"/>
                <a:ea typeface="宋体" panose="02010600030101010101" pitchFamily="2" charset="-122"/>
                <a:cs typeface="Times New Roman" panose="02020603050405020304" pitchFamily="18" charset="0"/>
              </a:rPr>
              <a:t>放在一导体平面之上</a:t>
            </a:r>
            <a:r>
              <a:rPr lang="en-US" altLang="zh-CN" sz="1600" i="1" dirty="0" smtClean="0">
                <a:latin typeface="+mj-lt"/>
                <a:ea typeface="宋体" panose="02010600030101010101" pitchFamily="2" charset="-122"/>
                <a:cs typeface="Times New Roman" panose="02020603050405020304" pitchFamily="18" charset="0"/>
              </a:rPr>
              <a:t>h</a:t>
            </a:r>
            <a:r>
              <a:rPr lang="zh-CN" altLang="en-US" sz="1600" dirty="0" smtClean="0">
                <a:latin typeface="+mj-lt"/>
                <a:ea typeface="宋体" panose="02010600030101010101" pitchFamily="2" charset="-122"/>
                <a:cs typeface="Times New Roman" panose="02020603050405020304" pitchFamily="18" charset="0"/>
              </a:rPr>
              <a:t>处，因此</a:t>
            </a:r>
            <a:r>
              <a:rPr lang="en-US" altLang="zh-CN" sz="1600" i="1" dirty="0" smtClean="0">
                <a:latin typeface="+mj-lt"/>
                <a:ea typeface="宋体" panose="02010600030101010101" pitchFamily="2" charset="-122"/>
              </a:rPr>
              <a:t>φ</a:t>
            </a:r>
            <a:r>
              <a:rPr lang="en-US" altLang="zh-CN" sz="1600" baseline="-25000" dirty="0" smtClean="0">
                <a:latin typeface="+mj-lt"/>
                <a:ea typeface="宋体" panose="02010600030101010101" pitchFamily="2" charset="-122"/>
              </a:rPr>
              <a:t>b</a:t>
            </a:r>
            <a:r>
              <a:rPr lang="en-US" altLang="zh-CN" sz="1600" dirty="0">
                <a:latin typeface="+mj-lt"/>
                <a:ea typeface="宋体" panose="02010600030101010101" pitchFamily="2" charset="-122"/>
              </a:rPr>
              <a:t>→0</a:t>
            </a:r>
            <a:r>
              <a:rPr lang="zh-CN" altLang="zh-CN" sz="1600" dirty="0">
                <a:latin typeface="+mj-lt"/>
                <a:ea typeface="宋体" panose="02010600030101010101" pitchFamily="2" charset="-122"/>
                <a:cs typeface="Times New Roman" panose="02020603050405020304" pitchFamily="18" charset="0"/>
              </a:rPr>
              <a:t>。而空气中的电场由</a:t>
            </a:r>
            <a:r>
              <a:rPr lang="en-US" altLang="zh-CN" sz="1600" i="1" dirty="0">
                <a:latin typeface="+mj-lt"/>
                <a:ea typeface="宋体" panose="02010600030101010101" pitchFamily="2" charset="-122"/>
              </a:rPr>
              <a:t>q</a:t>
            </a:r>
            <a:r>
              <a:rPr lang="zh-CN" altLang="zh-CN" sz="1600" dirty="0">
                <a:latin typeface="+mj-lt"/>
                <a:ea typeface="宋体" panose="02010600030101010101" pitchFamily="2" charset="-122"/>
                <a:cs typeface="Times New Roman" panose="02020603050405020304" pitchFamily="18" charset="0"/>
              </a:rPr>
              <a:t>和镜像电荷</a:t>
            </a:r>
            <a:r>
              <a:rPr lang="en-US" altLang="zh-CN" sz="1600" i="1" dirty="0">
                <a:latin typeface="+mj-lt"/>
                <a:ea typeface="宋体" panose="02010600030101010101" pitchFamily="2" charset="-122"/>
              </a:rPr>
              <a:t>q</a:t>
            </a:r>
            <a:r>
              <a:rPr lang="en-US" altLang="zh-CN" sz="1600" dirty="0">
                <a:latin typeface="+mj-lt"/>
                <a:ea typeface="宋体" panose="02010600030101010101" pitchFamily="2" charset="-122"/>
              </a:rPr>
              <a:t>’</a:t>
            </a:r>
            <a:r>
              <a:rPr lang="zh-CN" altLang="zh-CN" sz="1600" dirty="0">
                <a:latin typeface="+mj-lt"/>
                <a:ea typeface="宋体" panose="02010600030101010101" pitchFamily="2" charset="-122"/>
                <a:cs typeface="Times New Roman" panose="02020603050405020304" pitchFamily="18" charset="0"/>
              </a:rPr>
              <a:t>共同产生，因此有</a:t>
            </a:r>
            <a:r>
              <a:rPr lang="en-US" altLang="zh-CN" sz="1600" i="1" dirty="0">
                <a:latin typeface="+mj-lt"/>
                <a:ea typeface="宋体" panose="02010600030101010101" pitchFamily="2" charset="-122"/>
              </a:rPr>
              <a:t>q</a:t>
            </a:r>
            <a:r>
              <a:rPr lang="en-US" altLang="zh-CN" sz="1600" dirty="0">
                <a:latin typeface="+mj-lt"/>
                <a:ea typeface="宋体" panose="02010600030101010101" pitchFamily="2" charset="-122"/>
              </a:rPr>
              <a:t>’ →</a:t>
            </a:r>
            <a:r>
              <a:rPr lang="en-US" altLang="zh-CN" sz="1600" i="1" dirty="0">
                <a:latin typeface="+mj-lt"/>
                <a:ea typeface="宋体" panose="02010600030101010101" pitchFamily="2" charset="-122"/>
              </a:rPr>
              <a:t>q</a:t>
            </a:r>
            <a:r>
              <a:rPr lang="zh-CN" altLang="zh-CN" sz="1600" dirty="0">
                <a:latin typeface="+mj-lt"/>
                <a:ea typeface="宋体" panose="02010600030101010101" pitchFamily="2" charset="-122"/>
                <a:cs typeface="Times New Roman" panose="02020603050405020304" pitchFamily="18" charset="0"/>
              </a:rPr>
              <a:t>。</a:t>
            </a:r>
            <a:endParaRPr lang="zh-CN" altLang="en-US" sz="1600" dirty="0">
              <a:latin typeface="+mj-lt"/>
            </a:endParaRPr>
          </a:p>
        </p:txBody>
      </p:sp>
      <p:sp>
        <p:nvSpPr>
          <p:cNvPr id="4" name="矩形 3"/>
          <p:cNvSpPr/>
          <p:nvPr/>
        </p:nvSpPr>
        <p:spPr>
          <a:xfrm>
            <a:off x="771525" y="2564636"/>
            <a:ext cx="7699375" cy="830997"/>
          </a:xfrm>
          <a:prstGeom prst="rect">
            <a:avLst/>
          </a:prstGeom>
        </p:spPr>
        <p:txBody>
          <a:bodyPr wrap="square">
            <a:spAutoFit/>
          </a:bodyPr>
          <a:lstStyle/>
          <a:p>
            <a:pPr algn="just">
              <a:spcAft>
                <a:spcPts val="0"/>
              </a:spcAft>
            </a:pPr>
            <a:r>
              <a:rPr lang="zh-CN" altLang="en-US" sz="1600" kern="100" dirty="0" smtClean="0">
                <a:latin typeface="+mj-lt"/>
                <a:ea typeface="宋体" panose="02010600030101010101" pitchFamily="2" charset="-122"/>
                <a:cs typeface="Times New Roman" panose="02020603050405020304" pitchFamily="18" charset="0"/>
              </a:rPr>
              <a:t>（</a:t>
            </a:r>
            <a:r>
              <a:rPr lang="en-US" altLang="zh-CN" sz="1600" kern="100" dirty="0" smtClean="0">
                <a:latin typeface="+mj-lt"/>
                <a:ea typeface="宋体" panose="02010600030101010101" pitchFamily="2" charset="-122"/>
                <a:cs typeface="Times New Roman" panose="02020603050405020304" pitchFamily="18" charset="0"/>
              </a:rPr>
              <a:t>3</a:t>
            </a:r>
            <a:r>
              <a:rPr lang="zh-CN" altLang="en-US" sz="1600" kern="100" dirty="0" smtClean="0">
                <a:latin typeface="+mj-lt"/>
                <a:ea typeface="宋体" panose="02010600030101010101" pitchFamily="2" charset="-122"/>
                <a:cs typeface="Times New Roman" panose="02020603050405020304" pitchFamily="18" charset="0"/>
              </a:rPr>
              <a:t>）</a:t>
            </a:r>
            <a:r>
              <a:rPr lang="zh-CN" altLang="zh-CN" sz="1600" kern="100" dirty="0" smtClean="0">
                <a:latin typeface="+mj-lt"/>
                <a:ea typeface="宋体" panose="02010600030101010101" pitchFamily="2" charset="-122"/>
                <a:cs typeface="Times New Roman" panose="02020603050405020304" pitchFamily="18" charset="0"/>
              </a:rPr>
              <a:t>当</a:t>
            </a:r>
            <a:r>
              <a:rPr lang="en-US" altLang="zh-CN" sz="1600" i="1" kern="100" dirty="0">
                <a:latin typeface="+mj-lt"/>
                <a:ea typeface="宋体" panose="02010600030101010101" pitchFamily="2" charset="-122"/>
                <a:cs typeface="Times New Roman" panose="02020603050405020304" pitchFamily="18" charset="0"/>
              </a:rPr>
              <a:t>t</a:t>
            </a:r>
            <a:r>
              <a:rPr lang="en-US" altLang="zh-CN" sz="1600" kern="100" dirty="0">
                <a:latin typeface="+mj-lt"/>
                <a:ea typeface="宋体" panose="02010600030101010101" pitchFamily="2" charset="-122"/>
                <a:cs typeface="Times New Roman" panose="02020603050405020304" pitchFamily="18" charset="0"/>
              </a:rPr>
              <a:t>&gt;0</a:t>
            </a:r>
            <a:r>
              <a:rPr lang="zh-CN" altLang="zh-CN" sz="1600" kern="100" dirty="0">
                <a:latin typeface="+mj-lt"/>
                <a:ea typeface="宋体" panose="02010600030101010101" pitchFamily="2" charset="-122"/>
                <a:cs typeface="Times New Roman" panose="02020603050405020304" pitchFamily="18" charset="0"/>
              </a:rPr>
              <a:t>期间，即</a:t>
            </a:r>
            <a:r>
              <a:rPr lang="en-US" altLang="zh-CN" sz="1600" i="1" kern="100" dirty="0">
                <a:latin typeface="+mj-lt"/>
                <a:ea typeface="宋体" panose="02010600030101010101" pitchFamily="2" charset="-122"/>
                <a:cs typeface="Times New Roman" panose="02020603050405020304" pitchFamily="18" charset="0"/>
              </a:rPr>
              <a:t>t</a:t>
            </a:r>
            <a:r>
              <a:rPr lang="zh-CN" altLang="zh-CN" sz="1600" kern="100" dirty="0" smtClean="0">
                <a:latin typeface="+mj-lt"/>
                <a:ea typeface="宋体" panose="02010600030101010101" pitchFamily="2" charset="-122"/>
                <a:cs typeface="Times New Roman" panose="02020603050405020304" pitchFamily="18" charset="0"/>
              </a:rPr>
              <a:t>从</a:t>
            </a:r>
            <a:r>
              <a:rPr lang="en-US" altLang="zh-CN" sz="1600" kern="100" dirty="0" smtClean="0">
                <a:latin typeface="+mj-lt"/>
                <a:ea typeface="宋体" panose="02010600030101010101" pitchFamily="2" charset="-122"/>
                <a:cs typeface="Times New Roman" panose="02020603050405020304" pitchFamily="18" charset="0"/>
              </a:rPr>
              <a:t>0</a:t>
            </a:r>
            <a:r>
              <a:rPr lang="en-US" altLang="zh-CN" sz="1600" i="1" kern="100" baseline="-25000" dirty="0" smtClean="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到</a:t>
            </a:r>
            <a:r>
              <a:rPr lang="en-US" altLang="zh-CN" sz="1600" kern="100" dirty="0">
                <a:latin typeface="+mj-lt"/>
                <a:ea typeface="宋体" panose="02010600030101010101" pitchFamily="2" charset="-122"/>
                <a:cs typeface="Times New Roman" panose="02020603050405020304" pitchFamily="18" charset="0"/>
              </a:rPr>
              <a:t>∞</a:t>
            </a:r>
            <a:r>
              <a:rPr lang="zh-CN" altLang="zh-CN" sz="1600" kern="100" dirty="0">
                <a:latin typeface="+mj-lt"/>
                <a:ea typeface="宋体" panose="02010600030101010101" pitchFamily="2" charset="-122"/>
                <a:cs typeface="Times New Roman" panose="02020603050405020304" pitchFamily="18" charset="0"/>
              </a:rPr>
              <a:t>的过程中，此时仍可看作电准静态，采用镜像法，由于此时的</a:t>
            </a:r>
            <a:r>
              <a:rPr lang="en-US" altLang="zh-CN" sz="1600" i="1" kern="100" dirty="0">
                <a:latin typeface="+mj-lt"/>
                <a:ea typeface="宋体" panose="02010600030101010101" pitchFamily="2" charset="-122"/>
                <a:cs typeface="Times New Roman" panose="02020603050405020304" pitchFamily="18" charset="0"/>
              </a:rPr>
              <a:t>q’</a:t>
            </a:r>
            <a:r>
              <a:rPr lang="zh-CN" altLang="zh-CN" sz="1600" kern="100" dirty="0">
                <a:latin typeface="+mj-lt"/>
                <a:ea typeface="宋体" panose="02010600030101010101" pitchFamily="2" charset="-122"/>
                <a:cs typeface="Times New Roman" panose="02020603050405020304" pitchFamily="18" charset="0"/>
              </a:rPr>
              <a:t>和</a:t>
            </a:r>
            <a:r>
              <a:rPr lang="en-US" altLang="zh-CN" sz="1600" i="1" kern="100" dirty="0">
                <a:latin typeface="+mj-lt"/>
                <a:ea typeface="宋体" panose="02010600030101010101" pitchFamily="2" charset="-122"/>
                <a:cs typeface="Times New Roman" panose="02020603050405020304" pitchFamily="18" charset="0"/>
              </a:rPr>
              <a:t>q’’</a:t>
            </a:r>
            <a:r>
              <a:rPr lang="zh-CN" altLang="zh-CN" sz="1600" kern="100" dirty="0">
                <a:latin typeface="+mj-lt"/>
                <a:ea typeface="宋体" panose="02010600030101010101" pitchFamily="2" charset="-122"/>
                <a:cs typeface="Times New Roman" panose="02020603050405020304" pitchFamily="18" charset="0"/>
              </a:rPr>
              <a:t>未知，可以采用分界面上的衔接条件确定。</a:t>
            </a:r>
          </a:p>
          <a:p>
            <a:r>
              <a:rPr lang="en-US" altLang="zh-CN" sz="1600" dirty="0" smtClean="0">
                <a:latin typeface="+mj-lt"/>
                <a:ea typeface="宋体" panose="02010600030101010101" pitchFamily="2" charset="-122"/>
                <a:cs typeface="Times New Roman" panose="02020603050405020304" pitchFamily="18" charset="0"/>
              </a:rPr>
              <a:t>         </a:t>
            </a:r>
            <a:r>
              <a:rPr lang="zh-CN" altLang="zh-CN" sz="1600" dirty="0" smtClean="0">
                <a:latin typeface="+mj-lt"/>
                <a:ea typeface="宋体" panose="02010600030101010101" pitchFamily="2" charset="-122"/>
                <a:cs typeface="Times New Roman" panose="02020603050405020304" pitchFamily="18" charset="0"/>
              </a:rPr>
              <a:t>分</a:t>
            </a:r>
            <a:r>
              <a:rPr lang="zh-CN" altLang="zh-CN" sz="1600" dirty="0">
                <a:latin typeface="+mj-lt"/>
                <a:ea typeface="宋体" panose="02010600030101010101" pitchFamily="2" charset="-122"/>
                <a:cs typeface="Times New Roman" panose="02020603050405020304" pitchFamily="18" charset="0"/>
              </a:rPr>
              <a:t>界面上的衔接条件：</a:t>
            </a:r>
            <a:endParaRPr lang="zh-CN" altLang="en-US" sz="1600" dirty="0">
              <a:latin typeface="+mj-lt"/>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3893552155"/>
              </p:ext>
            </p:extLst>
          </p:nvPr>
        </p:nvGraphicFramePr>
        <p:xfrm>
          <a:off x="2324100" y="3507581"/>
          <a:ext cx="3743324" cy="935831"/>
        </p:xfrm>
        <a:graphic>
          <a:graphicData uri="http://schemas.openxmlformats.org/presentationml/2006/ole">
            <mc:AlternateContent xmlns:mc="http://schemas.openxmlformats.org/markup-compatibility/2006">
              <mc:Choice xmlns:v="urn:schemas-microsoft-com:vml" Requires="v">
                <p:oleObj spid="_x0000_s4259" name="Equation" r:id="rId4" imgW="2324100" imgH="584200" progId="Equation.DSMT4">
                  <p:embed/>
                </p:oleObj>
              </mc:Choice>
              <mc:Fallback>
                <p:oleObj name="Equation" r:id="rId4" imgW="2324100" imgH="5842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4100" y="3507581"/>
                        <a:ext cx="3743324" cy="935831"/>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343631562"/>
              </p:ext>
            </p:extLst>
          </p:nvPr>
        </p:nvGraphicFramePr>
        <p:xfrm>
          <a:off x="1265238" y="4352925"/>
          <a:ext cx="6710362" cy="1257300"/>
        </p:xfrm>
        <a:graphic>
          <a:graphicData uri="http://schemas.openxmlformats.org/presentationml/2006/ole">
            <mc:AlternateContent xmlns:mc="http://schemas.openxmlformats.org/markup-compatibility/2006">
              <mc:Choice xmlns:v="urn:schemas-microsoft-com:vml" Requires="v">
                <p:oleObj spid="_x0000_s4260" name="Equation" r:id="rId6" imgW="4724280" imgH="888840" progId="Equation.DSMT4">
                  <p:embed/>
                </p:oleObj>
              </mc:Choice>
              <mc:Fallback>
                <p:oleObj name="Equation" r:id="rId6" imgW="4724280" imgH="888840" progId="Equation.DSMT4">
                  <p:embed/>
                  <p:pic>
                    <p:nvPicPr>
                      <p:cNvPr id="0" name="Object 3"/>
                      <p:cNvPicPr>
                        <a:picLocks noChangeAspect="1" noChangeArrowheads="1"/>
                      </p:cNvPicPr>
                      <p:nvPr/>
                    </p:nvPicPr>
                    <p:blipFill>
                      <a:blip r:embed="rId7"/>
                      <a:srcRect/>
                      <a:stretch>
                        <a:fillRect/>
                      </a:stretch>
                    </p:blipFill>
                    <p:spPr bwMode="auto">
                      <a:xfrm>
                        <a:off x="1265238" y="4352925"/>
                        <a:ext cx="6710362" cy="1257300"/>
                      </a:xfrm>
                      <a:prstGeom prst="rect">
                        <a:avLst/>
                      </a:prstGeom>
                      <a:noFill/>
                    </p:spPr>
                  </p:pic>
                </p:oleObj>
              </mc:Fallback>
            </mc:AlternateContent>
          </a:graphicData>
        </a:graphic>
      </p:graphicFrame>
      <p:sp>
        <p:nvSpPr>
          <p:cNvPr id="11" name="Rectangle 6"/>
          <p:cNvSpPr>
            <a:spLocks noChangeArrowheads="1"/>
          </p:cNvSpPr>
          <p:nvPr/>
        </p:nvSpPr>
        <p:spPr bwMode="auto">
          <a:xfrm>
            <a:off x="3302000" y="59246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4190354862"/>
              </p:ext>
            </p:extLst>
          </p:nvPr>
        </p:nvGraphicFramePr>
        <p:xfrm>
          <a:off x="2895924" y="5671462"/>
          <a:ext cx="2911152" cy="784283"/>
        </p:xfrm>
        <a:graphic>
          <a:graphicData uri="http://schemas.openxmlformats.org/presentationml/2006/ole">
            <mc:AlternateContent xmlns:mc="http://schemas.openxmlformats.org/markup-compatibility/2006">
              <mc:Choice xmlns:v="urn:schemas-microsoft-com:vml" Requires="v">
                <p:oleObj spid="_x0000_s4261" name="Equation" r:id="rId8" imgW="2082800" imgH="558800" progId="Equation.DSMT4">
                  <p:embed/>
                </p:oleObj>
              </mc:Choice>
              <mc:Fallback>
                <p:oleObj name="Equation" r:id="rId8" imgW="2082800" imgH="558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924" y="5671462"/>
                        <a:ext cx="2911152" cy="784283"/>
                      </a:xfrm>
                      <a:prstGeom prst="rect">
                        <a:avLst/>
                      </a:prstGeom>
                      <a:noFill/>
                    </p:spPr>
                  </p:pic>
                </p:oleObj>
              </mc:Fallback>
            </mc:AlternateContent>
          </a:graphicData>
        </a:graphic>
      </p:graphicFrame>
      <p:sp>
        <p:nvSpPr>
          <p:cNvPr id="16" name="矩形 15"/>
          <p:cNvSpPr/>
          <p:nvPr/>
        </p:nvSpPr>
        <p:spPr>
          <a:xfrm>
            <a:off x="1651358" y="5936949"/>
            <a:ext cx="1056700" cy="338554"/>
          </a:xfrm>
          <a:prstGeom prst="rect">
            <a:avLst/>
          </a:prstGeom>
        </p:spPr>
        <p:txBody>
          <a:bodyPr wrap="none">
            <a:spAutoFit/>
          </a:bodyPr>
          <a:lstStyle/>
          <a:p>
            <a:r>
              <a:rPr lang="en-US" altLang="zh-CN" sz="1600" dirty="0">
                <a:solidFill>
                  <a:srgbClr val="000000"/>
                </a:solidFill>
                <a:latin typeface="Times New Roman"/>
                <a:ea typeface="宋体" panose="02010600030101010101" pitchFamily="2" charset="-122"/>
                <a:cs typeface="Times New Roman" panose="02020603050405020304" pitchFamily="18" charset="0"/>
              </a:rPr>
              <a:t> </a:t>
            </a:r>
            <a:r>
              <a:rPr lang="zh-CN" altLang="en-US" sz="1600" dirty="0">
                <a:solidFill>
                  <a:srgbClr val="000000"/>
                </a:solidFill>
                <a:latin typeface="Times New Roman"/>
                <a:ea typeface="宋体" panose="02010600030101010101" pitchFamily="2" charset="-122"/>
                <a:cs typeface="Times New Roman" panose="02020603050405020304" pitchFamily="18" charset="0"/>
              </a:rPr>
              <a:t>化</a:t>
            </a:r>
            <a:r>
              <a:rPr lang="zh-CN" altLang="en-US" sz="1600" dirty="0" smtClean="0">
                <a:solidFill>
                  <a:srgbClr val="000000"/>
                </a:solidFill>
                <a:latin typeface="Times New Roman"/>
                <a:ea typeface="宋体" panose="02010600030101010101" pitchFamily="2" charset="-122"/>
                <a:cs typeface="Times New Roman" panose="02020603050405020304" pitchFamily="18" charset="0"/>
              </a:rPr>
              <a:t>简得到</a:t>
            </a:r>
            <a:endParaRPr lang="zh-CN" altLang="en-US" dirty="0"/>
          </a:p>
        </p:txBody>
      </p:sp>
      <p:sp>
        <p:nvSpPr>
          <p:cNvPr id="24" name="矩形 23"/>
          <p:cNvSpPr/>
          <p:nvPr/>
        </p:nvSpPr>
        <p:spPr>
          <a:xfrm>
            <a:off x="710981" y="4964786"/>
            <a:ext cx="441146" cy="338554"/>
          </a:xfrm>
          <a:prstGeom prst="rect">
            <a:avLst/>
          </a:prstGeom>
        </p:spPr>
        <p:txBody>
          <a:bodyPr wrap="none">
            <a:spAutoFit/>
          </a:bodyPr>
          <a:lstStyle/>
          <a:p>
            <a:r>
              <a:rPr lang="en-US" altLang="zh-CN" sz="1600" dirty="0">
                <a:solidFill>
                  <a:srgbClr val="000000"/>
                </a:solidFill>
                <a:latin typeface="Times New Roman"/>
                <a:ea typeface="宋体" panose="02010600030101010101" pitchFamily="2" charset="-122"/>
                <a:cs typeface="Times New Roman" panose="02020603050405020304" pitchFamily="18" charset="0"/>
              </a:rPr>
              <a:t> </a:t>
            </a:r>
            <a:r>
              <a:rPr lang="zh-CN" altLang="en-US" sz="1600" dirty="0" smtClean="0">
                <a:solidFill>
                  <a:srgbClr val="000000"/>
                </a:solidFill>
                <a:latin typeface="Times New Roman"/>
                <a:ea typeface="宋体" panose="02010600030101010101" pitchFamily="2" charset="-122"/>
                <a:cs typeface="Times New Roman" panose="02020603050405020304" pitchFamily="18" charset="0"/>
              </a:rPr>
              <a:t>即</a:t>
            </a:r>
            <a:endParaRPr lang="zh-CN" altLang="en-US" dirty="0"/>
          </a:p>
        </p:txBody>
      </p:sp>
      <p:pic>
        <p:nvPicPr>
          <p:cNvPr id="14" name="图片 13"/>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49800" y="249124"/>
            <a:ext cx="2083656" cy="1309890"/>
          </a:xfrm>
          <a:prstGeom prst="rect">
            <a:avLst/>
          </a:prstGeom>
          <a:noFill/>
        </p:spPr>
      </p:pic>
      <p:pic>
        <p:nvPicPr>
          <p:cNvPr id="15" name="图片 14"/>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841722" y="220487"/>
            <a:ext cx="2064556" cy="1289256"/>
          </a:xfrm>
          <a:prstGeom prst="rect">
            <a:avLst/>
          </a:prstGeom>
          <a:noFill/>
        </p:spPr>
      </p:pic>
    </p:spTree>
    <p:extLst>
      <p:ext uri="{BB962C8B-B14F-4D97-AF65-F5344CB8AC3E}">
        <p14:creationId xmlns:p14="http://schemas.microsoft.com/office/powerpoint/2010/main" val="2271661171"/>
      </p:ext>
    </p:extLst>
  </p:cSld>
  <p:clrMapOvr>
    <a:masterClrMapping/>
  </p:clrMapOvr>
  <mc:AlternateContent xmlns:mc="http://schemas.openxmlformats.org/markup-compatibility/2006" xmlns:p14="http://schemas.microsoft.com/office/powerpoint/2010/main">
    <mc:Choice Requires="p14">
      <p:transition spd="slow" p14:dur="2000" advTm="14"/>
    </mc:Choice>
    <mc:Fallback xmlns="">
      <p:transition spd="slow" advTm="14"/>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fontScheme name="自定义 5">
      <a:majorFont>
        <a:latin typeface="Times New Roman"/>
        <a:ea typeface="黑体"/>
        <a:cs typeface=""/>
      </a:majorFont>
      <a:minorFont>
        <a:latin typeface="黑体"/>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4276AA"/>
    </a:accent1>
    <a:accent2>
      <a:srgbClr val="1689A0"/>
    </a:accent2>
    <a:accent3>
      <a:srgbClr val="3FA692"/>
    </a:accent3>
    <a:accent4>
      <a:srgbClr val="5167A4"/>
    </a:accent4>
    <a:accent5>
      <a:srgbClr val="5E5CA2"/>
    </a:accent5>
    <a:accent6>
      <a:srgbClr val="7683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15926</TotalTime>
  <Pages>0</Pages>
  <Words>5140</Words>
  <Characters>0</Characters>
  <Application>Microsoft Office PowerPoint</Application>
  <DocSecurity>0</DocSecurity>
  <PresentationFormat>全屏显示(4:3)</PresentationFormat>
  <Lines>0</Lines>
  <Paragraphs>493</Paragraphs>
  <Slides>51</Slides>
  <Notes>40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2" baseType="lpstr">
      <vt:lpstr>黑体</vt:lpstr>
      <vt:lpstr>宋体</vt:lpstr>
      <vt:lpstr>微软雅黑</vt:lpstr>
      <vt:lpstr>Arial</vt:lpstr>
      <vt:lpstr>Calibri</vt:lpstr>
      <vt:lpstr>Cambria Math</vt:lpstr>
      <vt:lpstr>Times New Roman</vt:lpstr>
      <vt:lpstr>Wingdings</vt:lpstr>
      <vt:lpstr>Office 主题</vt:lpstr>
      <vt:lpstr>Equation</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Hewlett-Packard Company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王齐</dc:creator>
  <cp:keywords/>
  <dc:description/>
  <cp:lastModifiedBy>Chen, Feng</cp:lastModifiedBy>
  <cp:revision>965</cp:revision>
  <cp:lastPrinted>2019-11-30T09:18:21Z</cp:lastPrinted>
  <dcterms:created xsi:type="dcterms:W3CDTF">2015-09-04T08:06:00Z</dcterms:created>
  <dcterms:modified xsi:type="dcterms:W3CDTF">2020-05-29T01:20:50Z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