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4"/>
  </p:sldMasterIdLst>
  <p:notesMasterIdLst>
    <p:notesMasterId r:id="rId19"/>
  </p:notesMasterIdLst>
  <p:handoutMasterIdLst>
    <p:handoutMasterId r:id="rId20"/>
  </p:handoutMasterIdLst>
  <p:sldIdLst>
    <p:sldId id="731" r:id="rId5"/>
    <p:sldId id="806" r:id="rId6"/>
    <p:sldId id="807" r:id="rId7"/>
    <p:sldId id="808" r:id="rId8"/>
    <p:sldId id="817" r:id="rId9"/>
    <p:sldId id="809" r:id="rId10"/>
    <p:sldId id="810" r:id="rId11"/>
    <p:sldId id="811" r:id="rId12"/>
    <p:sldId id="812" r:id="rId13"/>
    <p:sldId id="814" r:id="rId14"/>
    <p:sldId id="813" r:id="rId15"/>
    <p:sldId id="818" r:id="rId16"/>
    <p:sldId id="816" r:id="rId17"/>
    <p:sldId id="742" r:id="rId18"/>
  </p:sldIdLst>
  <p:sldSz cx="9144000" cy="6858000" type="screen4x3"/>
  <p:notesSz cx="6761163" cy="99425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4687"/>
    <a:srgbClr val="1A3B75"/>
    <a:srgbClr val="3763B1"/>
    <a:srgbClr val="1B3D78"/>
    <a:srgbClr val="1557AE"/>
    <a:srgbClr val="4269BD"/>
    <a:srgbClr val="E97C30"/>
    <a:srgbClr val="3A97D7"/>
    <a:srgbClr val="E87E04"/>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FE237B-7465-4243-8203-CA7773DC2A0B}" v="906" dt="2020-11-12T14:20:48.67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02" autoAdjust="0"/>
    <p:restoredTop sz="94816" autoAdjust="0"/>
  </p:normalViewPr>
  <p:slideViewPr>
    <p:cSldViewPr snapToGrid="0">
      <p:cViewPr varScale="1">
        <p:scale>
          <a:sx n="80" d="100"/>
          <a:sy n="80" d="100"/>
        </p:scale>
        <p:origin x="900" y="44"/>
      </p:cViewPr>
      <p:guideLst>
        <p:guide orient="horz" pos="2160"/>
        <p:guide pos="2880"/>
      </p:guideLst>
    </p:cSldViewPr>
  </p:slideViewPr>
  <p:notesTextViewPr>
    <p:cViewPr>
      <p:scale>
        <a:sx n="1" d="1"/>
        <a:sy n="1" d="1"/>
      </p:scale>
      <p:origin x="0" y="0"/>
    </p:cViewPr>
  </p:notesTextViewPr>
  <p:notesViewPr>
    <p:cSldViewPr snapToGrid="0">
      <p:cViewPr varScale="1">
        <p:scale>
          <a:sx n="88" d="100"/>
          <a:sy n="88" d="100"/>
        </p:scale>
        <p:origin x="276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29761" y="0"/>
            <a:ext cx="2929837" cy="498852"/>
          </a:xfrm>
          <a:prstGeom prst="rect">
            <a:avLst/>
          </a:prstGeom>
        </p:spPr>
        <p:txBody>
          <a:bodyPr vert="horz" lIns="91440" tIns="45720" rIns="91440" bIns="45720" rtlCol="0"/>
          <a:lstStyle>
            <a:lvl1pPr algn="r">
              <a:defRPr sz="1200"/>
            </a:lvl1pPr>
          </a:lstStyle>
          <a:p>
            <a:fld id="{D40A1BC1-FA36-405A-84E5-2ECB11F24F06}" type="datetimeFigureOut">
              <a:rPr lang="zh-CN" altLang="en-US" smtClean="0"/>
              <a:t>2020/11/12</a:t>
            </a:fld>
            <a:endParaRPr lang="zh-CN" altLang="en-US"/>
          </a:p>
        </p:txBody>
      </p:sp>
      <p:sp>
        <p:nvSpPr>
          <p:cNvPr id="4" name="页脚占位符 3"/>
          <p:cNvSpPr>
            <a:spLocks noGrp="1"/>
          </p:cNvSpPr>
          <p:nvPr>
            <p:ph type="ftr" sz="quarter" idx="2"/>
          </p:nvPr>
        </p:nvSpPr>
        <p:spPr>
          <a:xfrm>
            <a:off x="0" y="9443662"/>
            <a:ext cx="2929837" cy="49885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29761" y="9443662"/>
            <a:ext cx="2929837" cy="498851"/>
          </a:xfrm>
          <a:prstGeom prst="rect">
            <a:avLst/>
          </a:prstGeom>
        </p:spPr>
        <p:txBody>
          <a:bodyPr vert="horz" lIns="91440" tIns="45720" rIns="91440" bIns="45720" rtlCol="0" anchor="b"/>
          <a:lstStyle>
            <a:lvl1pPr algn="r">
              <a:defRPr sz="1200"/>
            </a:lvl1pPr>
          </a:lstStyle>
          <a:p>
            <a:fld id="{C2F20590-9981-46CC-AF13-22488216DE8F}" type="slidenum">
              <a:rPr lang="zh-CN" altLang="en-US" smtClean="0"/>
              <a:t>‹#›</a:t>
            </a:fld>
            <a:endParaRPr lang="zh-CN" altLang="en-US"/>
          </a:p>
        </p:txBody>
      </p:sp>
    </p:spTree>
    <p:extLst>
      <p:ext uri="{BB962C8B-B14F-4D97-AF65-F5344CB8AC3E}">
        <p14:creationId xmlns:p14="http://schemas.microsoft.com/office/powerpoint/2010/main" val="2492248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61489580-3797-4DA2-9E4E-24E61D4E80CF}" type="datetimeFigureOut">
              <a:rPr lang="zh-CN" altLang="en-US" smtClean="0"/>
              <a:t>2020/11/12</a:t>
            </a:fld>
            <a:endParaRPr lang="zh-CN" altLang="en-US"/>
          </a:p>
        </p:txBody>
      </p:sp>
      <p:sp>
        <p:nvSpPr>
          <p:cNvPr id="4" name="幻灯片图像占位符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4CCF47CB-3076-4026-8B18-63F39C6D1FFE}" type="slidenum">
              <a:rPr lang="zh-CN" altLang="en-US" smtClean="0"/>
              <a:t>‹#›</a:t>
            </a:fld>
            <a:endParaRPr lang="zh-CN" altLang="en-US"/>
          </a:p>
        </p:txBody>
      </p:sp>
    </p:spTree>
    <p:extLst>
      <p:ext uri="{BB962C8B-B14F-4D97-AF65-F5344CB8AC3E}">
        <p14:creationId xmlns:p14="http://schemas.microsoft.com/office/powerpoint/2010/main" val="820119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9144000" cy="6858001"/>
          </a:xfrm>
          <a:prstGeom prst="rect">
            <a:avLst/>
          </a:prstGeom>
        </p:spPr>
      </p:pic>
    </p:spTree>
    <p:extLst>
      <p:ext uri="{BB962C8B-B14F-4D97-AF65-F5344CB8AC3E}">
        <p14:creationId xmlns:p14="http://schemas.microsoft.com/office/powerpoint/2010/main" val="690654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0" y="360000"/>
            <a:ext cx="3240000" cy="54000"/>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5904954" y="360000"/>
            <a:ext cx="3240000" cy="54000"/>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402872" y="0"/>
            <a:ext cx="2387241" cy="838595"/>
          </a:xfrm>
          <a:prstGeom prst="rect">
            <a:avLst/>
          </a:prstGeom>
        </p:spPr>
      </p:pic>
    </p:spTree>
    <p:extLst>
      <p:ext uri="{BB962C8B-B14F-4D97-AF65-F5344CB8AC3E}">
        <p14:creationId xmlns:p14="http://schemas.microsoft.com/office/powerpoint/2010/main" val="188731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矩形 3"/>
          <p:cNvSpPr/>
          <p:nvPr userDrawn="1"/>
        </p:nvSpPr>
        <p:spPr>
          <a:xfrm rot="16200000">
            <a:off x="239091" y="113944"/>
            <a:ext cx="812329" cy="800243"/>
          </a:xfrm>
          <a:custGeom>
            <a:avLst/>
            <a:gdLst>
              <a:gd name="connsiteX0" fmla="*/ 0 w 661307"/>
              <a:gd name="connsiteY0" fmla="*/ 0 h 726621"/>
              <a:gd name="connsiteX1" fmla="*/ 661307 w 661307"/>
              <a:gd name="connsiteY1" fmla="*/ 0 h 726621"/>
              <a:gd name="connsiteX2" fmla="*/ 661307 w 661307"/>
              <a:gd name="connsiteY2" fmla="*/ 726621 h 726621"/>
              <a:gd name="connsiteX3" fmla="*/ 0 w 661307"/>
              <a:gd name="connsiteY3" fmla="*/ 726621 h 726621"/>
              <a:gd name="connsiteX4" fmla="*/ 0 w 661307"/>
              <a:gd name="connsiteY4" fmla="*/ 0 h 726621"/>
              <a:gd name="connsiteX0" fmla="*/ 0 w 661307"/>
              <a:gd name="connsiteY0" fmla="*/ 0 h 726621"/>
              <a:gd name="connsiteX1" fmla="*/ 661307 w 661307"/>
              <a:gd name="connsiteY1" fmla="*/ 0 h 726621"/>
              <a:gd name="connsiteX2" fmla="*/ 661307 w 661307"/>
              <a:gd name="connsiteY2" fmla="*/ 726621 h 726621"/>
              <a:gd name="connsiteX3" fmla="*/ 326571 w 661307"/>
              <a:gd name="connsiteY3" fmla="*/ 718457 h 726621"/>
              <a:gd name="connsiteX4" fmla="*/ 0 w 661307"/>
              <a:gd name="connsiteY4" fmla="*/ 726621 h 726621"/>
              <a:gd name="connsiteX5" fmla="*/ 0 w 661307"/>
              <a:gd name="connsiteY5" fmla="*/ 0 h 726621"/>
              <a:gd name="connsiteX0" fmla="*/ 0 w 661307"/>
              <a:gd name="connsiteY0" fmla="*/ 0 h 898071"/>
              <a:gd name="connsiteX1" fmla="*/ 661307 w 661307"/>
              <a:gd name="connsiteY1" fmla="*/ 0 h 898071"/>
              <a:gd name="connsiteX2" fmla="*/ 661307 w 661307"/>
              <a:gd name="connsiteY2" fmla="*/ 726621 h 898071"/>
              <a:gd name="connsiteX3" fmla="*/ 351063 w 661307"/>
              <a:gd name="connsiteY3" fmla="*/ 898071 h 898071"/>
              <a:gd name="connsiteX4" fmla="*/ 0 w 661307"/>
              <a:gd name="connsiteY4" fmla="*/ 726621 h 898071"/>
              <a:gd name="connsiteX5" fmla="*/ 0 w 661307"/>
              <a:gd name="connsiteY5" fmla="*/ 0 h 898071"/>
              <a:gd name="connsiteX0" fmla="*/ 0 w 661307"/>
              <a:gd name="connsiteY0" fmla="*/ 0 h 898071"/>
              <a:gd name="connsiteX1" fmla="*/ 661307 w 661307"/>
              <a:gd name="connsiteY1" fmla="*/ 0 h 898071"/>
              <a:gd name="connsiteX2" fmla="*/ 661307 w 661307"/>
              <a:gd name="connsiteY2" fmla="*/ 726621 h 898071"/>
              <a:gd name="connsiteX3" fmla="*/ 318406 w 661307"/>
              <a:gd name="connsiteY3" fmla="*/ 898071 h 898071"/>
              <a:gd name="connsiteX4" fmla="*/ 0 w 661307"/>
              <a:gd name="connsiteY4" fmla="*/ 726621 h 898071"/>
              <a:gd name="connsiteX5" fmla="*/ 0 w 661307"/>
              <a:gd name="connsiteY5" fmla="*/ 0 h 898071"/>
              <a:gd name="connsiteX0" fmla="*/ 0 w 661307"/>
              <a:gd name="connsiteY0" fmla="*/ 0 h 898071"/>
              <a:gd name="connsiteX1" fmla="*/ 661307 w 661307"/>
              <a:gd name="connsiteY1" fmla="*/ 0 h 898071"/>
              <a:gd name="connsiteX2" fmla="*/ 661307 w 661307"/>
              <a:gd name="connsiteY2" fmla="*/ 726621 h 898071"/>
              <a:gd name="connsiteX3" fmla="*/ 310242 w 661307"/>
              <a:gd name="connsiteY3" fmla="*/ 898071 h 898071"/>
              <a:gd name="connsiteX4" fmla="*/ 0 w 661307"/>
              <a:gd name="connsiteY4" fmla="*/ 726621 h 898071"/>
              <a:gd name="connsiteX5" fmla="*/ 0 w 661307"/>
              <a:gd name="connsiteY5" fmla="*/ 0 h 898071"/>
              <a:gd name="connsiteX0" fmla="*/ 0 w 661307"/>
              <a:gd name="connsiteY0" fmla="*/ 0 h 898071"/>
              <a:gd name="connsiteX1" fmla="*/ 661307 w 661307"/>
              <a:gd name="connsiteY1" fmla="*/ 0 h 898071"/>
              <a:gd name="connsiteX2" fmla="*/ 661307 w 661307"/>
              <a:gd name="connsiteY2" fmla="*/ 726621 h 898071"/>
              <a:gd name="connsiteX3" fmla="*/ 331673 w 661307"/>
              <a:gd name="connsiteY3" fmla="*/ 898071 h 898071"/>
              <a:gd name="connsiteX4" fmla="*/ 0 w 661307"/>
              <a:gd name="connsiteY4" fmla="*/ 726621 h 898071"/>
              <a:gd name="connsiteX5" fmla="*/ 0 w 661307"/>
              <a:gd name="connsiteY5" fmla="*/ 0 h 898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307" h="898071">
                <a:moveTo>
                  <a:pt x="0" y="0"/>
                </a:moveTo>
                <a:lnTo>
                  <a:pt x="661307" y="0"/>
                </a:lnTo>
                <a:lnTo>
                  <a:pt x="661307" y="726621"/>
                </a:lnTo>
                <a:lnTo>
                  <a:pt x="331673" y="898071"/>
                </a:lnTo>
                <a:lnTo>
                  <a:pt x="0" y="726621"/>
                </a:lnTo>
                <a:lnTo>
                  <a:pt x="0" y="0"/>
                </a:lnTo>
                <a:close/>
              </a:path>
            </a:pathLst>
          </a:custGeom>
          <a:solidFill>
            <a:srgbClr val="1557AE"/>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77939" r="87942"/>
          <a:stretch/>
        </p:blipFill>
        <p:spPr>
          <a:xfrm>
            <a:off x="296112" y="195665"/>
            <a:ext cx="619134" cy="636802"/>
          </a:xfrm>
          <a:prstGeom prst="rect">
            <a:avLst/>
          </a:prstGeom>
        </p:spPr>
      </p:pic>
      <p:sp>
        <p:nvSpPr>
          <p:cNvPr id="4" name="矩形 3"/>
          <p:cNvSpPr/>
          <p:nvPr userDrawn="1"/>
        </p:nvSpPr>
        <p:spPr>
          <a:xfrm>
            <a:off x="71934" y="107901"/>
            <a:ext cx="112892" cy="812329"/>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过程 8"/>
          <p:cNvSpPr/>
          <p:nvPr userDrawn="1"/>
        </p:nvSpPr>
        <p:spPr>
          <a:xfrm rot="5400000" flipH="1">
            <a:off x="7637105" y="5350752"/>
            <a:ext cx="324399" cy="2689389"/>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9474 w 10000"/>
              <a:gd name="connsiteY2" fmla="*/ 9062 h 10000"/>
              <a:gd name="connsiteX3" fmla="*/ 0 w 10000"/>
              <a:gd name="connsiteY3" fmla="*/ 10000 h 10000"/>
              <a:gd name="connsiteX4" fmla="*/ 0 w 10000"/>
              <a:gd name="connsiteY4" fmla="*/ 0 h 10000"/>
              <a:gd name="connsiteX0" fmla="*/ 0 w 10075"/>
              <a:gd name="connsiteY0" fmla="*/ 0 h 10000"/>
              <a:gd name="connsiteX1" fmla="*/ 10000 w 10075"/>
              <a:gd name="connsiteY1" fmla="*/ 0 h 10000"/>
              <a:gd name="connsiteX2" fmla="*/ 10028 w 10075"/>
              <a:gd name="connsiteY2" fmla="*/ 8891 h 10000"/>
              <a:gd name="connsiteX3" fmla="*/ 0 w 10075"/>
              <a:gd name="connsiteY3" fmla="*/ 10000 h 10000"/>
              <a:gd name="connsiteX4" fmla="*/ 0 w 10075"/>
              <a:gd name="connsiteY4" fmla="*/ 0 h 10000"/>
              <a:gd name="connsiteX0" fmla="*/ 0 w 10335"/>
              <a:gd name="connsiteY0" fmla="*/ 0 h 10000"/>
              <a:gd name="connsiteX1" fmla="*/ 10000 w 10335"/>
              <a:gd name="connsiteY1" fmla="*/ 0 h 10000"/>
              <a:gd name="connsiteX2" fmla="*/ 10305 w 10335"/>
              <a:gd name="connsiteY2" fmla="*/ 8891 h 10000"/>
              <a:gd name="connsiteX3" fmla="*/ 0 w 10335"/>
              <a:gd name="connsiteY3" fmla="*/ 10000 h 10000"/>
              <a:gd name="connsiteX4" fmla="*/ 0 w 10335"/>
              <a:gd name="connsiteY4" fmla="*/ 0 h 10000"/>
              <a:gd name="connsiteX0" fmla="*/ 0 w 10000"/>
              <a:gd name="connsiteY0" fmla="*/ 0 h 10000"/>
              <a:gd name="connsiteX1" fmla="*/ 10000 w 10000"/>
              <a:gd name="connsiteY1" fmla="*/ 0 h 10000"/>
              <a:gd name="connsiteX2" fmla="*/ 9751 w 10000"/>
              <a:gd name="connsiteY2" fmla="*/ 9062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p>
        </p:txBody>
      </p:sp>
      <p:sp>
        <p:nvSpPr>
          <p:cNvPr id="6" name="矩形 5"/>
          <p:cNvSpPr/>
          <p:nvPr userDrawn="1"/>
        </p:nvSpPr>
        <p:spPr>
          <a:xfrm>
            <a:off x="6669766" y="6602968"/>
            <a:ext cx="2420500" cy="219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046" b="1" dirty="0">
                <a:solidFill>
                  <a:schemeClr val="bg1"/>
                </a:solidFill>
                <a:latin typeface="微软雅黑" panose="020B0503020204020204" pitchFamily="34" charset="-122"/>
                <a:ea typeface="微软雅黑" panose="020B0503020204020204" pitchFamily="34" charset="-122"/>
              </a:rPr>
              <a:t>西安交通大学数据与信息中心</a:t>
            </a:r>
          </a:p>
        </p:txBody>
      </p:sp>
      <p:sp>
        <p:nvSpPr>
          <p:cNvPr id="7" name="流程图: 过程 6"/>
          <p:cNvSpPr/>
          <p:nvPr userDrawn="1"/>
        </p:nvSpPr>
        <p:spPr>
          <a:xfrm rot="5400000">
            <a:off x="3302905" y="3383209"/>
            <a:ext cx="171533" cy="6777344"/>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p>
        </p:txBody>
      </p:sp>
    </p:spTree>
    <p:extLst>
      <p:ext uri="{BB962C8B-B14F-4D97-AF65-F5344CB8AC3E}">
        <p14:creationId xmlns:p14="http://schemas.microsoft.com/office/powerpoint/2010/main" val="2333803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l="-159" t="140" r="-477" b="11636"/>
          <a:stretch/>
        </p:blipFill>
        <p:spPr>
          <a:xfrm>
            <a:off x="-14514" y="0"/>
            <a:ext cx="9202057" cy="5588000"/>
          </a:xfrm>
          <a:prstGeom prst="rect">
            <a:avLst/>
          </a:prstGeom>
        </p:spPr>
      </p:pic>
      <p:sp>
        <p:nvSpPr>
          <p:cNvPr id="6" name="矩形 5"/>
          <p:cNvSpPr/>
          <p:nvPr userDrawn="1"/>
        </p:nvSpPr>
        <p:spPr>
          <a:xfrm>
            <a:off x="0" y="-1"/>
            <a:ext cx="9085943" cy="5529943"/>
          </a:xfrm>
          <a:prstGeom prst="rect">
            <a:avLst/>
          </a:prstGeom>
          <a:solidFill>
            <a:srgbClr val="384A5A">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36067" y="-79685"/>
            <a:ext cx="2707933" cy="1041512"/>
          </a:xfrm>
          <a:prstGeom prst="rect">
            <a:avLst/>
          </a:prstGeom>
        </p:spPr>
      </p:pic>
    </p:spTree>
    <p:extLst>
      <p:ext uri="{BB962C8B-B14F-4D97-AF65-F5344CB8AC3E}">
        <p14:creationId xmlns:p14="http://schemas.microsoft.com/office/powerpoint/2010/main" val="1218018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6494" r="23326" b="24977"/>
          <a:stretch>
            <a:fillRect/>
          </a:stretch>
        </p:blipFill>
        <p:spPr bwMode="auto">
          <a:xfrm>
            <a:off x="6003925" y="4075113"/>
            <a:ext cx="314007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93293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6" name="矩形 25"/>
          <p:cNvSpPr/>
          <p:nvPr userDrawn="1"/>
        </p:nvSpPr>
        <p:spPr>
          <a:xfrm>
            <a:off x="3388094" y="264123"/>
            <a:ext cx="5698242" cy="2075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userDrawn="1"/>
        </p:nvGrpSpPr>
        <p:grpSpPr>
          <a:xfrm>
            <a:off x="185311" y="196643"/>
            <a:ext cx="326182" cy="335109"/>
            <a:chOff x="3976261" y="3892343"/>
            <a:chExt cx="326182" cy="335109"/>
          </a:xfrm>
        </p:grpSpPr>
        <p:sp>
          <p:nvSpPr>
            <p:cNvPr id="17" name="六边形 16"/>
            <p:cNvSpPr>
              <a:spLocks/>
            </p:cNvSpPr>
            <p:nvPr/>
          </p:nvSpPr>
          <p:spPr>
            <a:xfrm>
              <a:off x="3976261" y="3892343"/>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六边形 17"/>
            <p:cNvSpPr>
              <a:spLocks/>
            </p:cNvSpPr>
            <p:nvPr/>
          </p:nvSpPr>
          <p:spPr>
            <a:xfrm>
              <a:off x="3976261" y="4005288"/>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六边形 18"/>
            <p:cNvSpPr>
              <a:spLocks/>
            </p:cNvSpPr>
            <p:nvPr/>
          </p:nvSpPr>
          <p:spPr>
            <a:xfrm>
              <a:off x="3976261" y="4120615"/>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a:spLocks/>
            </p:cNvSpPr>
            <p:nvPr/>
          </p:nvSpPr>
          <p:spPr>
            <a:xfrm>
              <a:off x="4078302" y="3945761"/>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六边形 20"/>
            <p:cNvSpPr>
              <a:spLocks/>
            </p:cNvSpPr>
            <p:nvPr/>
          </p:nvSpPr>
          <p:spPr>
            <a:xfrm>
              <a:off x="4078302" y="4060570"/>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六边形 21"/>
            <p:cNvSpPr>
              <a:spLocks/>
            </p:cNvSpPr>
            <p:nvPr/>
          </p:nvSpPr>
          <p:spPr>
            <a:xfrm>
              <a:off x="4180344" y="4003942"/>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流程图: 过程 8"/>
          <p:cNvSpPr/>
          <p:nvPr userDrawn="1"/>
        </p:nvSpPr>
        <p:spPr>
          <a:xfrm rot="5400000" flipH="1">
            <a:off x="8236630" y="-492807"/>
            <a:ext cx="252123" cy="1447285"/>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9474 w 10000"/>
              <a:gd name="connsiteY2" fmla="*/ 9062 h 10000"/>
              <a:gd name="connsiteX3" fmla="*/ 0 w 10000"/>
              <a:gd name="connsiteY3" fmla="*/ 10000 h 10000"/>
              <a:gd name="connsiteX4" fmla="*/ 0 w 10000"/>
              <a:gd name="connsiteY4" fmla="*/ 0 h 10000"/>
              <a:gd name="connsiteX0" fmla="*/ 0 w 10075"/>
              <a:gd name="connsiteY0" fmla="*/ 0 h 10000"/>
              <a:gd name="connsiteX1" fmla="*/ 10000 w 10075"/>
              <a:gd name="connsiteY1" fmla="*/ 0 h 10000"/>
              <a:gd name="connsiteX2" fmla="*/ 10028 w 10075"/>
              <a:gd name="connsiteY2" fmla="*/ 8891 h 10000"/>
              <a:gd name="connsiteX3" fmla="*/ 0 w 10075"/>
              <a:gd name="connsiteY3" fmla="*/ 10000 h 10000"/>
              <a:gd name="connsiteX4" fmla="*/ 0 w 10075"/>
              <a:gd name="connsiteY4" fmla="*/ 0 h 10000"/>
              <a:gd name="connsiteX0" fmla="*/ 0 w 10335"/>
              <a:gd name="connsiteY0" fmla="*/ 0 h 10000"/>
              <a:gd name="connsiteX1" fmla="*/ 10000 w 10335"/>
              <a:gd name="connsiteY1" fmla="*/ 0 h 10000"/>
              <a:gd name="connsiteX2" fmla="*/ 10305 w 10335"/>
              <a:gd name="connsiteY2" fmla="*/ 8891 h 10000"/>
              <a:gd name="connsiteX3" fmla="*/ 0 w 10335"/>
              <a:gd name="connsiteY3" fmla="*/ 10000 h 10000"/>
              <a:gd name="connsiteX4" fmla="*/ 0 w 10335"/>
              <a:gd name="connsiteY4" fmla="*/ 0 h 10000"/>
              <a:gd name="connsiteX0" fmla="*/ 0 w 10000"/>
              <a:gd name="connsiteY0" fmla="*/ 0 h 10000"/>
              <a:gd name="connsiteX1" fmla="*/ 10000 w 10000"/>
              <a:gd name="connsiteY1" fmla="*/ 0 h 10000"/>
              <a:gd name="connsiteX2" fmla="*/ 9751 w 10000"/>
              <a:gd name="connsiteY2" fmla="*/ 9062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77926" r="53951"/>
          <a:stretch/>
        </p:blipFill>
        <p:spPr>
          <a:xfrm>
            <a:off x="7858125" y="129047"/>
            <a:ext cx="1154166" cy="311055"/>
          </a:xfrm>
          <a:prstGeom prst="rect">
            <a:avLst/>
          </a:prstGeom>
        </p:spPr>
      </p:pic>
    </p:spTree>
    <p:extLst>
      <p:ext uri="{BB962C8B-B14F-4D97-AF65-F5344CB8AC3E}">
        <p14:creationId xmlns:p14="http://schemas.microsoft.com/office/powerpoint/2010/main" val="36514305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665898"/>
      </p:ext>
    </p:extLst>
  </p:cSld>
  <p:clrMap bg1="lt1" tx1="dk1" bg2="lt2" tx2="dk2" accent1="accent1" accent2="accent2" accent3="accent3" accent4="accent4" accent5="accent5" accent6="accent6" hlink="hlink" folHlink="folHlink"/>
  <p:sldLayoutIdLst>
    <p:sldLayoutId id="2147483655" r:id="rId1"/>
    <p:sldLayoutId id="2147483651" r:id="rId2"/>
    <p:sldLayoutId id="2147483653" r:id="rId3"/>
    <p:sldLayoutId id="2147483665" r:id="rId4"/>
    <p:sldLayoutId id="2147483666" r:id="rId5"/>
    <p:sldLayoutId id="2147483667"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75113"/>
            <a:ext cx="314007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矩形 5"/>
          <p:cNvSpPr/>
          <p:nvPr/>
        </p:nvSpPr>
        <p:spPr>
          <a:xfrm>
            <a:off x="0" y="1482811"/>
            <a:ext cx="9144000" cy="2858530"/>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13426" y="2416812"/>
            <a:ext cx="8717148" cy="990528"/>
          </a:xfrm>
          <a:prstGeom prst="rect">
            <a:avLst/>
          </a:prstGeom>
          <a:effectLst>
            <a:outerShdw blurRad="50800" dist="38100" dir="5400000" algn="t" rotWithShape="0">
              <a:prstClr val="black">
                <a:alpha val="40000"/>
              </a:prstClr>
            </a:outerShdw>
          </a:effectLst>
        </p:spPr>
        <p:txBody>
          <a:bodyPr wrap="square">
            <a:spAutoFit/>
          </a:bodyPr>
          <a:lstStyle/>
          <a:p>
            <a:pPr indent="127000" algn="ctr">
              <a:lnSpc>
                <a:spcPct val="120000"/>
              </a:lnSpc>
              <a:spcAft>
                <a:spcPts val="0"/>
              </a:spcAft>
            </a:pPr>
            <a:r>
              <a:rPr lang="zh-CN" altLang="en-US" sz="5400" b="1" kern="100" dirty="0">
                <a:solidFill>
                  <a:schemeClr val="bg1"/>
                </a:solidFill>
                <a:latin typeface="Arial" panose="020B0604020202020204" pitchFamily="34" charset="0"/>
                <a:cs typeface="Arial" panose="020B0604020202020204" pitchFamily="34" charset="0"/>
              </a:rPr>
              <a:t>电气材料基础习题课</a:t>
            </a:r>
            <a:endParaRPr lang="en-US" altLang="zh-CN" sz="5400" b="1" kern="100" dirty="0">
              <a:solidFill>
                <a:schemeClr val="bg1"/>
              </a:solidFill>
              <a:latin typeface="Arial" panose="020B0604020202020204" pitchFamily="34" charset="0"/>
              <a:cs typeface="Arial" panose="020B0604020202020204" pitchFamily="34" charset="0"/>
            </a:endParaRPr>
          </a:p>
        </p:txBody>
      </p:sp>
      <p:pic>
        <p:nvPicPr>
          <p:cNvPr id="7" name="图片 6"/>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8000" y="72000"/>
            <a:ext cx="3088800" cy="1085040"/>
          </a:xfrm>
          <a:prstGeom prst="rect">
            <a:avLst/>
          </a:prstGeom>
        </p:spPr>
      </p:pic>
    </p:spTree>
    <p:extLst>
      <p:ext uri="{BB962C8B-B14F-4D97-AF65-F5344CB8AC3E}">
        <p14:creationId xmlns:p14="http://schemas.microsoft.com/office/powerpoint/2010/main" val="3399190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671" y="175553"/>
            <a:ext cx="915635" cy="430887"/>
          </a:xfrm>
          <a:prstGeom prst="rect">
            <a:avLst/>
          </a:prstGeom>
          <a:noFill/>
        </p:spPr>
        <p:txBody>
          <a:bodyPr wrap="none" rtlCol="0">
            <a:spAutoFit/>
          </a:bodyPr>
          <a:lstStyle/>
          <a:p>
            <a:r>
              <a:rPr lang="zh-CN" altLang="en-US" sz="2200" b="1" dirty="0">
                <a:solidFill>
                  <a:srgbClr val="3763B1"/>
                </a:solidFill>
                <a:latin typeface="微软雅黑" panose="020B0503020204020204" pitchFamily="34" charset="-122"/>
                <a:ea typeface="微软雅黑" panose="020B0503020204020204" pitchFamily="34" charset="-122"/>
              </a:rPr>
              <a:t>习  题</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A814F7F-1C66-452E-91F0-9A64D83B86A6}"/>
                  </a:ext>
                </a:extLst>
              </p:cNvPr>
              <p:cNvSpPr txBox="1"/>
              <p:nvPr/>
            </p:nvSpPr>
            <p:spPr>
              <a:xfrm>
                <a:off x="142807" y="592004"/>
                <a:ext cx="8858385" cy="1434047"/>
              </a:xfrm>
              <a:prstGeom prst="rect">
                <a:avLst/>
              </a:prstGeom>
              <a:noFill/>
            </p:spPr>
            <p:txBody>
              <a:bodyPr wrap="square" rtlCol="0">
                <a:spAutoFit/>
              </a:bodyPr>
              <a:lstStyle/>
              <a:p>
                <a:pPr>
                  <a:lnSpc>
                    <a:spcPts val="2700"/>
                  </a:lnSpc>
                </a:pPr>
                <a:r>
                  <a:rPr lang="en-US" altLang="zh-CN" sz="2000" dirty="0">
                    <a:latin typeface="+mj-lt"/>
                    <a:cs typeface="Arial" panose="020B0604020202020204" pitchFamily="34" charset="0"/>
                  </a:rPr>
                  <a:t>4-2 </a:t>
                </a:r>
                <a:r>
                  <a:rPr lang="en-US" altLang="zh-CN" sz="2000" dirty="0">
                    <a:cs typeface="Arial" panose="020B0604020202020204" pitchFamily="34" charset="0"/>
                  </a:rPr>
                  <a:t>T=300K</a:t>
                </a:r>
                <a:r>
                  <a:rPr lang="zh-CN" altLang="en-US" sz="2000" dirty="0">
                    <a:cs typeface="Arial" panose="020B0604020202020204" pitchFamily="34" charset="0"/>
                  </a:rPr>
                  <a:t>时，砷化镓中</a:t>
                </a:r>
                <a14:m>
                  <m:oMath xmlns:m="http://schemas.openxmlformats.org/officeDocument/2006/math">
                    <m:sSub>
                      <m:sSubPr>
                        <m:ctrlPr>
                          <a:rPr lang="en-US" altLang="zh-CN" sz="2000" i="1">
                            <a:latin typeface="Cambria Math" panose="02040503050406030204" pitchFamily="18" charset="0"/>
                            <a:cs typeface="Arial" panose="020B0604020202020204" pitchFamily="34" charset="0"/>
                          </a:rPr>
                        </m:ctrlPr>
                      </m:sSubPr>
                      <m:e>
                        <m:r>
                          <a:rPr lang="en-US" altLang="zh-CN" sz="2000" i="1">
                            <a:latin typeface="Cambria Math" panose="02040503050406030204" pitchFamily="18" charset="0"/>
                            <a:cs typeface="Arial" panose="020B0604020202020204" pitchFamily="34" charset="0"/>
                          </a:rPr>
                          <m:t>𝑁</m:t>
                        </m:r>
                      </m:e>
                      <m:sub>
                        <m:r>
                          <m:rPr>
                            <m:sty m:val="p"/>
                          </m:rPr>
                          <a:rPr lang="en-US" altLang="zh-CN" sz="2000" i="1" smtClean="0">
                            <a:latin typeface="Cambria Math" panose="02040503050406030204" pitchFamily="18" charset="0"/>
                            <a:cs typeface="Arial" panose="020B0604020202020204" pitchFamily="34" charset="0"/>
                          </a:rPr>
                          <m:t>c</m:t>
                        </m:r>
                      </m:sub>
                    </m:sSub>
                    <m:r>
                      <a:rPr lang="en-US" altLang="zh-CN" sz="2000" i="1">
                        <a:latin typeface="Cambria Math" panose="02040503050406030204" pitchFamily="18" charset="0"/>
                        <a:cs typeface="Arial" panose="020B0604020202020204" pitchFamily="34" charset="0"/>
                      </a:rPr>
                      <m:t>=</m:t>
                    </m:r>
                    <m:r>
                      <a:rPr lang="en-US" altLang="zh-CN" sz="2000" i="1" smtClean="0">
                        <a:latin typeface="Cambria Math" panose="02040503050406030204" pitchFamily="18" charset="0"/>
                        <a:cs typeface="Arial" panose="020B0604020202020204" pitchFamily="34" charset="0"/>
                      </a:rPr>
                      <m:t>4</m:t>
                    </m:r>
                    <m:r>
                      <a:rPr lang="en-US" altLang="zh-CN" sz="2000" i="1">
                        <a:latin typeface="Cambria Math" panose="02040503050406030204" pitchFamily="18" charset="0"/>
                        <a:cs typeface="Arial" panose="020B0604020202020204" pitchFamily="34" charset="0"/>
                      </a:rPr>
                      <m:t>.</m:t>
                    </m:r>
                    <m:r>
                      <a:rPr lang="en-US" altLang="zh-CN" sz="2000" i="1" smtClean="0">
                        <a:latin typeface="Cambria Math" panose="02040503050406030204" pitchFamily="18" charset="0"/>
                        <a:cs typeface="Arial" panose="020B0604020202020204" pitchFamily="34" charset="0"/>
                      </a:rPr>
                      <m:t>7</m:t>
                    </m:r>
                    <m:r>
                      <a:rPr lang="en-US" altLang="zh-CN" sz="2000" i="1">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1</m:t>
                        </m:r>
                        <m:r>
                          <a:rPr lang="en-US" altLang="zh-CN" sz="2000" i="1" smtClean="0">
                            <a:latin typeface="Cambria Math" panose="02040503050406030204" pitchFamily="18" charset="0"/>
                            <a:ea typeface="Cambria Math" panose="02040503050406030204" pitchFamily="18" charset="0"/>
                            <a:cs typeface="Arial" panose="020B0604020202020204" pitchFamily="34" charset="0"/>
                          </a:rPr>
                          <m:t>7</m:t>
                        </m:r>
                      </m:sup>
                    </m:sSup>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𝑐𝑚</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−3</m:t>
                        </m:r>
                      </m:sup>
                    </m:sSup>
                    <m:r>
                      <a:rPr lang="en-US" altLang="zh-CN" sz="2000" i="1">
                        <a:latin typeface="Cambria Math" panose="02040503050406030204" pitchFamily="18" charset="0"/>
                        <a:ea typeface="Cambria Math" panose="02040503050406030204" pitchFamily="18" charset="0"/>
                        <a:cs typeface="Arial" panose="020B0604020202020204" pitchFamily="34" charset="0"/>
                      </a:rPr>
                      <m:t> </m:t>
                    </m:r>
                    <m:r>
                      <a:rPr lang="zh-CN" altLang="en-US" sz="200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𝑁</m:t>
                        </m:r>
                      </m:e>
                      <m:sub>
                        <m:r>
                          <a:rPr lang="zh-CN" altLang="en-US" sz="2000" i="1" smtClean="0">
                            <a:latin typeface="Cambria Math" panose="02040503050406030204" pitchFamily="18" charset="0"/>
                            <a:cs typeface="Arial" panose="020B0604020202020204" pitchFamily="34" charset="0"/>
                          </a:rPr>
                          <m:t>𝜈</m:t>
                        </m:r>
                      </m:sub>
                    </m:sSub>
                    <m:r>
                      <a:rPr lang="en-US" altLang="zh-CN" sz="2000" b="0" i="1" smtClean="0">
                        <a:latin typeface="Cambria Math" panose="02040503050406030204" pitchFamily="18" charset="0"/>
                        <a:cs typeface="Arial" panose="020B0604020202020204" pitchFamily="34" charset="0"/>
                      </a:rPr>
                      <m:t>=</m:t>
                    </m:r>
                    <m:r>
                      <a:rPr lang="en-US" altLang="zh-CN" sz="2000" i="1">
                        <a:latin typeface="Cambria Math" panose="02040503050406030204" pitchFamily="18" charset="0"/>
                        <a:cs typeface="Arial" panose="020B0604020202020204" pitchFamily="34" charset="0"/>
                      </a:rPr>
                      <m:t>7</m:t>
                    </m:r>
                    <m:r>
                      <a:rPr lang="en-US" altLang="zh-CN" sz="2000" i="1" smtClean="0">
                        <a:latin typeface="Cambria Math" panose="02040503050406030204" pitchFamily="18" charset="0"/>
                        <a:cs typeface="Arial" panose="020B0604020202020204" pitchFamily="34" charset="0"/>
                      </a:rPr>
                      <m:t>.</m:t>
                    </m:r>
                    <m:r>
                      <a:rPr lang="en-US" altLang="zh-CN" sz="2000" i="1">
                        <a:latin typeface="Cambria Math" panose="02040503050406030204" pitchFamily="18" charset="0"/>
                        <a:cs typeface="Arial" panose="020B0604020202020204" pitchFamily="34" charset="0"/>
                      </a:rPr>
                      <m:t>0</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1</m:t>
                        </m:r>
                        <m:r>
                          <a:rPr lang="en-US" altLang="zh-CN" sz="2000" i="1">
                            <a:latin typeface="Cambria Math" panose="02040503050406030204" pitchFamily="18" charset="0"/>
                            <a:ea typeface="Cambria Math" panose="02040503050406030204" pitchFamily="18" charset="0"/>
                            <a:cs typeface="Arial" panose="020B0604020202020204" pitchFamily="34" charset="0"/>
                          </a:rPr>
                          <m:t>8</m:t>
                        </m:r>
                      </m:sup>
                    </m:sSup>
                    <m:sSup>
                      <m:sSupPr>
                        <m:ctrlPr>
                          <a:rPr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𝑐𝑚</m:t>
                        </m:r>
                      </m:e>
                      <m:sup>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−3</m:t>
                        </m:r>
                      </m:sup>
                    </m:sSup>
                    <m:r>
                      <a:rPr lang="zh-CN" altLang="en-US" sz="2000" i="1">
                        <a:latin typeface="Cambria Math" panose="02040503050406030204" pitchFamily="18" charset="0"/>
                        <a:ea typeface="Cambria Math" panose="02040503050406030204" pitchFamily="18" charset="0"/>
                        <a:cs typeface="Arial" panose="020B0604020202020204" pitchFamily="34" charset="0"/>
                      </a:rPr>
                      <m:t>，</m:t>
                    </m:r>
                    <m:r>
                      <a:rPr lang="zh-CN" altLang="en-US" sz="2000" i="1" smtClean="0">
                        <a:latin typeface="Cambria Math" panose="02040503050406030204" pitchFamily="18" charset="0"/>
                        <a:ea typeface="Cambria Math" panose="02040503050406030204" pitchFamily="18" charset="0"/>
                        <a:cs typeface="Arial" panose="020B0604020202020204" pitchFamily="34" charset="0"/>
                      </a:rPr>
                      <m:t>它们</m:t>
                    </m:r>
                  </m:oMath>
                </a14:m>
                <a:r>
                  <a:rPr lang="zh-CN" altLang="en-US" sz="2000" dirty="0">
                    <a:cs typeface="Arial" panose="020B0604020202020204" pitchFamily="34" charset="0"/>
                  </a:rPr>
                  <a:t>均与</a:t>
                </a:r>
                <a14:m>
                  <m:oMath xmlns:m="http://schemas.openxmlformats.org/officeDocument/2006/math">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𝑇</m:t>
                        </m:r>
                      </m:e>
                      <m:sup>
                        <m:r>
                          <a:rPr lang="en-US" altLang="zh-CN" sz="2000" i="1">
                            <a:latin typeface="Cambria Math" panose="02040503050406030204" pitchFamily="18" charset="0"/>
                            <a:ea typeface="Cambria Math" panose="02040503050406030204" pitchFamily="18" charset="0"/>
                          </a:rPr>
                          <m:t>3/2</m:t>
                        </m:r>
                      </m:sup>
                    </m:sSup>
                  </m:oMath>
                </a14:m>
                <a:r>
                  <a:rPr lang="zh-CN" altLang="en-US" sz="2000" dirty="0">
                    <a:cs typeface="Arial" panose="020B0604020202020204" pitchFamily="34" charset="0"/>
                  </a:rPr>
                  <a:t>正比。砷化镓的禁带宽度取</a:t>
                </a:r>
                <a:r>
                  <a:rPr lang="en-US" altLang="zh-CN" sz="2000" dirty="0">
                    <a:cs typeface="Arial" panose="020B0604020202020204" pitchFamily="34" charset="0"/>
                  </a:rPr>
                  <a:t>1.42eV</a:t>
                </a:r>
                <a:r>
                  <a:rPr lang="zh-CN" altLang="en-US" sz="2000" dirty="0">
                    <a:cs typeface="Arial" panose="020B0604020202020204" pitchFamily="34" charset="0"/>
                  </a:rPr>
                  <a:t>，且在此温度范围内不随温度变化。分别计算</a:t>
                </a:r>
                <a:r>
                  <a:rPr lang="en-US" altLang="zh-CN" sz="2000" dirty="0">
                    <a:cs typeface="Arial" panose="020B0604020202020204" pitchFamily="34" charset="0"/>
                  </a:rPr>
                  <a:t>T=300K,T=450K</a:t>
                </a:r>
                <a:r>
                  <a:rPr lang="zh-CN" altLang="en-US" sz="2000" dirty="0">
                    <a:cs typeface="Arial" panose="020B0604020202020204" pitchFamily="34" charset="0"/>
                  </a:rPr>
                  <a:t>时的砷化镓中的本征载流子浓度。并比较在这两个温度下，载流子浓度的变化情况。</a:t>
                </a:r>
                <a:endParaRPr lang="en-US" altLang="zh-CN" sz="2000" dirty="0">
                  <a:cs typeface="Arial" panose="020B0604020202020204" pitchFamily="34" charset="0"/>
                </a:endParaRPr>
              </a:p>
            </p:txBody>
          </p:sp>
        </mc:Choice>
        <mc:Fallback xmlns="">
          <p:sp>
            <p:nvSpPr>
              <p:cNvPr id="4" name="文本框 3">
                <a:extLst>
                  <a:ext uri="{FF2B5EF4-FFF2-40B4-BE49-F238E27FC236}">
                    <a16:creationId xmlns:a16="http://schemas.microsoft.com/office/drawing/2014/main" id="{5A814F7F-1C66-452E-91F0-9A64D83B86A6}"/>
                  </a:ext>
                </a:extLst>
              </p:cNvPr>
              <p:cNvSpPr txBox="1">
                <a:spLocks noRot="1" noChangeAspect="1" noMove="1" noResize="1" noEditPoints="1" noAdjustHandles="1" noChangeArrowheads="1" noChangeShapeType="1" noTextEdit="1"/>
              </p:cNvSpPr>
              <p:nvPr/>
            </p:nvSpPr>
            <p:spPr>
              <a:xfrm>
                <a:off x="142807" y="592004"/>
                <a:ext cx="8858385" cy="1434047"/>
              </a:xfrm>
              <a:prstGeom prst="rect">
                <a:avLst/>
              </a:prstGeom>
              <a:blipFill>
                <a:blip r:embed="rId2"/>
                <a:stretch>
                  <a:fillRect l="-688" t="-2553" r="-688" b="-68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D5FBCBF-CA35-425B-B347-E9D6BC0E1F31}"/>
                  </a:ext>
                </a:extLst>
              </p:cNvPr>
              <p:cNvSpPr txBox="1"/>
              <p:nvPr/>
            </p:nvSpPr>
            <p:spPr>
              <a:xfrm>
                <a:off x="0" y="2011615"/>
                <a:ext cx="9181384" cy="4798878"/>
              </a:xfrm>
              <a:prstGeom prst="rect">
                <a:avLst/>
              </a:prstGeom>
              <a:noFill/>
            </p:spPr>
            <p:txBody>
              <a:bodyPr wrap="square" rtlCol="0">
                <a:spAutoFit/>
              </a:bodyPr>
              <a:lstStyle/>
              <a:p>
                <a:r>
                  <a:rPr lang="zh-CN" altLang="en-US" sz="2000" dirty="0">
                    <a:latin typeface="+mj-lt"/>
                    <a:cs typeface="Arial" panose="020B0604020202020204" pitchFamily="34" charset="0"/>
                    <a:sym typeface="Wingdings" panose="05000000000000000000" pitchFamily="2" charset="2"/>
                  </a:rPr>
                  <a:t>解：</a:t>
                </a:r>
                <a:endParaRPr lang="en-US" altLang="zh-CN" sz="2000" b="1" dirty="0">
                  <a:latin typeface="+mj-lt"/>
                  <a:cs typeface="Arial" panose="020B0604020202020204" pitchFamily="34" charset="0"/>
                  <a:sym typeface="Wingdings" panose="05000000000000000000" pitchFamily="2" charset="2"/>
                </a:endParaRPr>
              </a:p>
              <a:p>
                <a:pPr marL="342900" indent="-342900">
                  <a:buFont typeface="Arial" panose="020B0604020202020204" pitchFamily="34" charset="0"/>
                  <a:buChar char="•"/>
                </a:pPr>
                <a:r>
                  <a:rPr lang="en-US" altLang="zh-CN" sz="2000" dirty="0">
                    <a:latin typeface="Cambria Math" panose="02040503050406030204" pitchFamily="18" charset="0"/>
                    <a:cs typeface="Arial" panose="020B0604020202020204" pitchFamily="34" charset="0"/>
                    <a:sym typeface="Wingdings" panose="05000000000000000000" pitchFamily="2" charset="2"/>
                  </a:rPr>
                  <a:t>T=300K</a:t>
                </a:r>
                <a:r>
                  <a:rPr lang="zh-CN" altLang="en-US" sz="2000" dirty="0">
                    <a:latin typeface="Cambria Math" panose="02040503050406030204" pitchFamily="18" charset="0"/>
                    <a:cs typeface="Arial" panose="020B0604020202020204" pitchFamily="34" charset="0"/>
                    <a:sym typeface="Wingdings" panose="05000000000000000000" pitchFamily="2" charset="2"/>
                  </a:rPr>
                  <a:t>时，</a:t>
                </a:r>
                <a:endParaRPr lang="en-US" altLang="zh-CN" sz="2000" dirty="0">
                  <a:latin typeface="Cambria Math" panose="02040503050406030204" pitchFamily="18" charset="0"/>
                  <a:cs typeface="Arial" panose="020B0604020202020204" pitchFamily="34" charset="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sSubSup>
                        <m:sSubSupPr>
                          <m:ctrlPr>
                            <a:rPr lang="en-US" altLang="zh-CN" sz="2000" i="1" smtClean="0">
                              <a:latin typeface="Cambria Math" panose="02040503050406030204" pitchFamily="18" charset="0"/>
                              <a:cs typeface="Arial" panose="020B0604020202020204" pitchFamily="34" charset="0"/>
                              <a:sym typeface="Wingdings" panose="05000000000000000000" pitchFamily="2" charset="2"/>
                            </a:rPr>
                          </m:ctrlPr>
                        </m:sSubSupPr>
                        <m:e>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𝑛</m:t>
                          </m:r>
                        </m:e>
                        <m:sub>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𝑖</m:t>
                          </m:r>
                        </m:sub>
                        <m:sup>
                          <m:r>
                            <a:rPr lang="en-US" altLang="zh-CN" sz="2000" b="0" i="1" smtClean="0">
                              <a:latin typeface="Cambria Math" panose="02040503050406030204" pitchFamily="18" charset="0"/>
                              <a:cs typeface="Arial" panose="020B0604020202020204" pitchFamily="34" charset="0"/>
                              <a:sym typeface="Wingdings" panose="05000000000000000000" pitchFamily="2" charset="2"/>
                            </a:rPr>
                            <m:t>2</m:t>
                          </m:r>
                        </m:sup>
                      </m:sSubSup>
                      <m:r>
                        <a:rPr lang="en-US" altLang="zh-CN" sz="2000" b="0" i="1" smtClean="0">
                          <a:latin typeface="Cambria Math" panose="02040503050406030204" pitchFamily="18" charset="0"/>
                          <a:cs typeface="Arial" panose="020B0604020202020204" pitchFamily="34" charset="0"/>
                          <a:sym typeface="Wingdings" panose="05000000000000000000" pitchFamily="2" charset="2"/>
                        </a:rPr>
                        <m:t>=</m:t>
                      </m:r>
                      <m:sSub>
                        <m:sSubPr>
                          <m:ctrlPr>
                            <a:rPr lang="en-US" altLang="zh-CN" sz="2000" b="0" i="1" smtClean="0">
                              <a:latin typeface="Cambria Math" panose="02040503050406030204" pitchFamily="18" charset="0"/>
                              <a:cs typeface="Arial" panose="020B0604020202020204" pitchFamily="34" charset="0"/>
                              <a:sym typeface="Wingdings" panose="05000000000000000000" pitchFamily="2" charset="2"/>
                            </a:rPr>
                          </m:ctrlPr>
                        </m:sSubPr>
                        <m:e>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𝑁</m:t>
                          </m:r>
                        </m:e>
                        <m:sub>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𝑐</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𝑁</m:t>
                          </m:r>
                        </m:e>
                        <m:sub>
                          <m:r>
                            <a:rPr lang="zh-CN" altLang="en-US" sz="2000" i="1">
                              <a:latin typeface="Cambria Math" panose="02040503050406030204" pitchFamily="18" charset="0"/>
                            </a:rPr>
                            <m:t>𝜈</m:t>
                          </m:r>
                        </m:sub>
                      </m:sSub>
                      <m:r>
                        <m:rPr>
                          <m:sty m:val="p"/>
                        </m:rPr>
                        <a:rPr lang="en-US" altLang="zh-CN" sz="2000" b="0" i="0" smtClean="0">
                          <a:latin typeface="Cambria Math" panose="02040503050406030204" pitchFamily="18" charset="0"/>
                        </a:rPr>
                        <m:t>exp</m:t>
                      </m:r>
                      <m:d>
                        <m:dPr>
                          <m:ctrlPr>
                            <a:rPr lang="en-US" altLang="zh-CN" sz="2000" b="0" i="1" smtClean="0">
                              <a:latin typeface="Cambria Math" panose="02040503050406030204" pitchFamily="18" charset="0"/>
                            </a:rPr>
                          </m:ctrlPr>
                        </m:dPr>
                        <m:e>
                          <m:r>
                            <a:rPr lang="en-US" altLang="zh-CN" sz="2000" b="0" i="0"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𝐸</m:t>
                                  </m:r>
                                </m:e>
                                <m:sub>
                                  <m:r>
                                    <a:rPr lang="en-US" altLang="zh-CN" sz="2000" b="0" i="1" smtClean="0">
                                      <a:latin typeface="Cambria Math" panose="02040503050406030204" pitchFamily="18" charset="0"/>
                                    </a:rPr>
                                    <m:t>𝑔</m:t>
                                  </m:r>
                                </m:sub>
                              </m:sSub>
                            </m:num>
                            <m:den>
                              <m:r>
                                <a:rPr lang="en-US" altLang="zh-CN" sz="2000" b="0" i="1" smtClean="0">
                                  <a:latin typeface="Cambria Math" panose="02040503050406030204" pitchFamily="18" charset="0"/>
                                </a:rPr>
                                <m:t>𝑘𝑇</m:t>
                              </m:r>
                            </m:den>
                          </m:f>
                        </m:e>
                      </m:d>
                      <m:r>
                        <a:rPr lang="en-US" altLang="zh-CN" sz="2000" b="0" i="0" smtClean="0">
                          <a:latin typeface="Cambria Math" panose="02040503050406030204" pitchFamily="18" charset="0"/>
                        </a:rPr>
                        <m:t>=</m:t>
                      </m:r>
                      <m:r>
                        <a:rPr lang="en-US" altLang="zh-CN" sz="2000" i="1">
                          <a:latin typeface="Cambria Math" panose="02040503050406030204" pitchFamily="18" charset="0"/>
                          <a:cs typeface="Arial" panose="020B0604020202020204" pitchFamily="34" charset="0"/>
                        </a:rPr>
                        <m:t>4.7</m:t>
                      </m:r>
                      <m:r>
                        <a:rPr lang="en-US" altLang="zh-CN" sz="2000" i="1">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17</m:t>
                          </m:r>
                        </m:sup>
                      </m:sSup>
                      <m:r>
                        <a:rPr lang="en-US" altLang="zh-CN" sz="200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000" i="1">
                          <a:latin typeface="Cambria Math" panose="02040503050406030204" pitchFamily="18" charset="0"/>
                          <a:cs typeface="Arial" panose="020B0604020202020204" pitchFamily="34" charset="0"/>
                        </a:rPr>
                        <m:t>7.0</m:t>
                      </m:r>
                      <m:r>
                        <a:rPr lang="en-US" altLang="zh-CN" sz="2000" i="1">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18</m:t>
                          </m:r>
                        </m:sup>
                      </m:sSup>
                      <m:r>
                        <a:rPr lang="en-US" altLang="zh-CN" sz="2000" i="1" smtClean="0">
                          <a:latin typeface="Cambria Math" panose="02040503050406030204" pitchFamily="18" charset="0"/>
                          <a:ea typeface="Cambria Math" panose="02040503050406030204" pitchFamily="18" charset="0"/>
                          <a:cs typeface="Arial" panose="020B0604020202020204" pitchFamily="34" charset="0"/>
                        </a:rPr>
                        <m:t>×</m:t>
                      </m:r>
                      <m:r>
                        <m:rPr>
                          <m:sty m:val="p"/>
                        </m:rPr>
                        <a:rPr lang="en-US" altLang="zh-CN" sz="2000" b="0" i="0" smtClean="0">
                          <a:latin typeface="Cambria Math" panose="02040503050406030204" pitchFamily="18" charset="0"/>
                          <a:ea typeface="Cambria Math" panose="02040503050406030204" pitchFamily="18" charset="0"/>
                          <a:cs typeface="Arial" panose="020B0604020202020204" pitchFamily="34" charset="0"/>
                        </a:rPr>
                        <m:t>exp</m:t>
                      </m:r>
                      <m:d>
                        <m:dPr>
                          <m:ctrlPr>
                            <a:rPr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dPr>
                        <m:e>
                          <m:r>
                            <a:rPr lang="en-US" altLang="zh-CN" sz="2000" b="0" i="0" smtClean="0">
                              <a:latin typeface="Cambria Math" panose="02040503050406030204" pitchFamily="18" charset="0"/>
                              <a:ea typeface="Cambria Math" panose="02040503050406030204" pitchFamily="18" charset="0"/>
                              <a:cs typeface="Arial" panose="020B0604020202020204" pitchFamily="34" charset="0"/>
                            </a:rPr>
                            <m:t>−</m:t>
                          </m:r>
                          <m:f>
                            <m:fPr>
                              <m:ctrlPr>
                                <a:rPr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1.42</m:t>
                              </m:r>
                            </m:num>
                            <m:den>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8.62×</m:t>
                              </m:r>
                              <m:sSup>
                                <m:sSupPr>
                                  <m:ctrlPr>
                                    <a:rPr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−5</m:t>
                                  </m:r>
                                </m:sup>
                              </m:sSup>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×300</m:t>
                              </m:r>
                            </m:den>
                          </m:f>
                        </m:e>
                      </m:d>
                      <m:r>
                        <a:rPr lang="en-US" altLang="zh-CN" sz="2000" b="0" i="0" smtClean="0">
                          <a:latin typeface="Cambria Math" panose="02040503050406030204" pitchFamily="18" charset="0"/>
                          <a:ea typeface="Cambria Math" panose="02040503050406030204" pitchFamily="18" charset="0"/>
                          <a:cs typeface="Arial" panose="020B0604020202020204" pitchFamily="34" charset="0"/>
                        </a:rPr>
                        <m:t>=</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4.73</m:t>
                      </m:r>
                      <m:r>
                        <a:rPr lang="en-US" altLang="zh-CN" sz="2000" i="1">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1</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2</m:t>
                          </m:r>
                        </m:sup>
                      </m:sSup>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𝑐𝑚</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6</m:t>
                          </m:r>
                        </m:sup>
                      </m:sSup>
                    </m:oMath>
                  </m:oMathPara>
                </a14:m>
                <a:endParaRPr lang="en-US" altLang="zh-CN" sz="2000" i="1" dirty="0">
                  <a:latin typeface="Cambria Math" panose="02040503050406030204" pitchFamily="18" charset="0"/>
                  <a:ea typeface="Cambria Math" panose="02040503050406030204" pitchFamily="18"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𝑛</m:t>
                          </m:r>
                        </m:e>
                        <m:sub>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𝑖</m:t>
                          </m:r>
                        </m:sub>
                      </m:sSub>
                      <m:r>
                        <a:rPr lang="en-US" altLang="zh-CN" sz="2000" b="0" i="0" smtClean="0">
                          <a:latin typeface="Cambria Math" panose="02040503050406030204" pitchFamily="18" charset="0"/>
                          <a:ea typeface="Cambria Math" panose="02040503050406030204" pitchFamily="18" charset="0"/>
                          <a:cs typeface="Arial" panose="020B0604020202020204" pitchFamily="34" charset="0"/>
                        </a:rPr>
                        <m:t>=</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2.17</m:t>
                      </m:r>
                      <m:r>
                        <a:rPr lang="en-US" altLang="zh-CN" sz="2000" i="1">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6</m:t>
                          </m:r>
                        </m:sup>
                      </m:sSup>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𝑐𝑚</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3</m:t>
                          </m:r>
                        </m:sup>
                      </m:sSup>
                    </m:oMath>
                  </m:oMathPara>
                </a14:m>
                <a:endParaRPr lang="en-US" altLang="zh-CN" sz="2000" dirty="0">
                  <a:latin typeface="Cambria Math" panose="02040503050406030204" pitchFamily="18" charset="0"/>
                  <a:cs typeface="Arial" panose="020B0604020202020204" pitchFamily="34" charset="0"/>
                  <a:sym typeface="Wingdings" panose="05000000000000000000" pitchFamily="2" charset="2"/>
                </a:endParaRPr>
              </a:p>
              <a:p>
                <a:pPr marL="342900" indent="-342900">
                  <a:buFont typeface="Arial" panose="020B0604020202020204" pitchFamily="34" charset="0"/>
                  <a:buChar char="•"/>
                </a:pPr>
                <a:r>
                  <a:rPr lang="en-US" altLang="zh-CN" sz="2000" dirty="0">
                    <a:latin typeface="Cambria Math" panose="02040503050406030204" pitchFamily="18" charset="0"/>
                    <a:cs typeface="Arial" panose="020B0604020202020204" pitchFamily="34" charset="0"/>
                    <a:sym typeface="Wingdings" panose="05000000000000000000" pitchFamily="2" charset="2"/>
                  </a:rPr>
                  <a:t>T=450K</a:t>
                </a:r>
                <a:r>
                  <a:rPr lang="zh-CN" altLang="en-US" sz="2000" dirty="0">
                    <a:latin typeface="Cambria Math" panose="02040503050406030204" pitchFamily="18" charset="0"/>
                    <a:cs typeface="Arial" panose="020B0604020202020204" pitchFamily="34" charset="0"/>
                    <a:sym typeface="Wingdings" panose="05000000000000000000" pitchFamily="2" charset="2"/>
                  </a:rPr>
                  <a:t>时</a:t>
                </a:r>
                <a:endParaRPr lang="en-US" altLang="zh-CN" sz="2000" i="1" dirty="0">
                  <a:latin typeface="Cambria Math" panose="02040503050406030204" pitchFamily="18" charset="0"/>
                  <a:cs typeface="Arial" panose="020B0604020202020204" pitchFamily="34" charset="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𝑁</m:t>
                          </m:r>
                        </m:e>
                        <m:sub>
                          <m:r>
                            <a:rPr lang="en-US" altLang="zh-CN" sz="2000" b="0" i="1" smtClean="0">
                              <a:latin typeface="Cambria Math" panose="02040503050406030204" pitchFamily="18" charset="0"/>
                            </a:rPr>
                            <m:t>𝑐</m:t>
                          </m:r>
                        </m:sub>
                        <m:sup>
                          <m:r>
                            <a:rPr lang="en-US" altLang="zh-CN" sz="2000" b="0" i="1" smtClean="0">
                              <a:latin typeface="Cambria Math" panose="02040503050406030204" pitchFamily="18" charset="0"/>
                            </a:rPr>
                            <m:t>′</m:t>
                          </m:r>
                        </m:sup>
                      </m:sSubSup>
                      <m:sSup>
                        <m:sSupPr>
                          <m:ctrlPr>
                            <a:rPr lang="en-US" altLang="zh-CN" sz="2000" b="0" i="1" smtClean="0">
                              <a:latin typeface="Cambria Math" panose="02040503050406030204" pitchFamily="18" charset="0"/>
                            </a:rPr>
                          </m:ctrlPr>
                        </m:sSupPr>
                        <m:e>
                          <m:r>
                            <a:rPr lang="en-US" altLang="zh-CN" sz="2000" i="1" smtClean="0">
                              <a:latin typeface="Cambria Math" panose="02040503050406030204" pitchFamily="18" charset="0"/>
                            </a:rPr>
                            <m:t>=</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450</m:t>
                              </m:r>
                            </m:num>
                            <m:den>
                              <m:r>
                                <a:rPr lang="en-US" altLang="zh-CN" sz="2000" i="1">
                                  <a:latin typeface="Cambria Math" panose="02040503050406030204" pitchFamily="18" charset="0"/>
                                </a:rPr>
                                <m:t>300</m:t>
                              </m:r>
                            </m:den>
                          </m:f>
                          <m:r>
                            <a:rPr lang="en-US" altLang="zh-CN" sz="2000" i="1">
                              <a:latin typeface="Cambria Math" panose="02040503050406030204" pitchFamily="18" charset="0"/>
                            </a:rPr>
                            <m:t>)</m:t>
                          </m:r>
                        </m:e>
                        <m:sup>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3</m:t>
                              </m:r>
                            </m:num>
                            <m:den>
                              <m:r>
                                <a:rPr lang="en-US" altLang="zh-CN" sz="2000" b="0" i="1" smtClean="0">
                                  <a:latin typeface="Cambria Math" panose="02040503050406030204" pitchFamily="18" charset="0"/>
                                </a:rPr>
                                <m:t>2</m:t>
                              </m:r>
                            </m:den>
                          </m:f>
                        </m:sup>
                      </m:sSup>
                      <m:sSub>
                        <m:sSub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bPr>
                        <m:e>
                          <m:r>
                            <a:rPr lang="en-US" altLang="zh-CN" sz="2000" i="1">
                              <a:latin typeface="Cambria Math" panose="02040503050406030204" pitchFamily="18" charset="0"/>
                              <a:cs typeface="Arial" panose="020B0604020202020204" pitchFamily="34" charset="0"/>
                              <a:sym typeface="Wingdings" panose="05000000000000000000" pitchFamily="2" charset="2"/>
                            </a:rPr>
                            <m:t>𝑁</m:t>
                          </m:r>
                        </m:e>
                        <m:sub>
                          <m:r>
                            <a:rPr lang="en-US" altLang="zh-CN" sz="2000" i="1">
                              <a:latin typeface="Cambria Math" panose="02040503050406030204" pitchFamily="18" charset="0"/>
                              <a:cs typeface="Arial" panose="020B0604020202020204" pitchFamily="34" charset="0"/>
                              <a:sym typeface="Wingdings" panose="05000000000000000000" pitchFamily="2" charset="2"/>
                            </a:rPr>
                            <m:t>𝑐</m:t>
                          </m:r>
                        </m:sub>
                      </m:sSub>
                      <m:r>
                        <a:rPr lang="en-US" altLang="zh-CN" sz="2000" b="0" i="1" smtClean="0">
                          <a:latin typeface="Cambria Math" panose="02040503050406030204" pitchFamily="18" charset="0"/>
                          <a:cs typeface="Arial" panose="020B0604020202020204" pitchFamily="34" charset="0"/>
                          <a:sym typeface="Wingdings" panose="05000000000000000000" pitchFamily="2" charset="2"/>
                        </a:rPr>
                        <m:t>=1.84</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rPr>
                        <m:t>×</m:t>
                      </m:r>
                      <m:r>
                        <a:rPr lang="en-US" altLang="zh-CN" sz="2000" i="1">
                          <a:latin typeface="Cambria Math" panose="02040503050406030204" pitchFamily="18" charset="0"/>
                          <a:cs typeface="Arial" panose="020B0604020202020204" pitchFamily="34" charset="0"/>
                        </a:rPr>
                        <m:t>4.7</m:t>
                      </m:r>
                      <m:r>
                        <a:rPr lang="en-US" altLang="zh-CN" sz="2000" i="1">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17</m:t>
                          </m:r>
                        </m:sup>
                      </m:sSup>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=8.63×</m:t>
                      </m:r>
                      <m:sSup>
                        <m:sSupPr>
                          <m:ctrlPr>
                            <a:rPr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17</m:t>
                          </m:r>
                        </m:sup>
                      </m:sSup>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𝑐𝑚</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−3</m:t>
                          </m:r>
                        </m:sup>
                      </m:sSup>
                    </m:oMath>
                  </m:oMathPara>
                </a14:m>
                <a:endParaRPr lang="en-US" altLang="zh-CN"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𝑁</m:t>
                          </m:r>
                        </m:e>
                        <m:sub>
                          <m:r>
                            <a:rPr lang="zh-CN" altLang="en-US" sz="2000" i="1" smtClean="0">
                              <a:latin typeface="Cambria Math" panose="02040503050406030204" pitchFamily="18" charset="0"/>
                            </a:rPr>
                            <m:t>𝜈</m:t>
                          </m:r>
                        </m:sub>
                        <m:sup>
                          <m:r>
                            <a:rPr lang="en-US" altLang="zh-CN" sz="2000" b="0" i="1" smtClean="0">
                              <a:latin typeface="Cambria Math" panose="02040503050406030204" pitchFamily="18" charset="0"/>
                            </a:rPr>
                            <m:t>′</m:t>
                          </m:r>
                        </m:sup>
                      </m:sSubSup>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450</m:t>
                              </m:r>
                            </m:num>
                            <m:den>
                              <m:r>
                                <a:rPr lang="en-US" altLang="zh-CN" sz="2000" i="1">
                                  <a:latin typeface="Cambria Math" panose="02040503050406030204" pitchFamily="18" charset="0"/>
                                </a:rPr>
                                <m:t>300</m:t>
                              </m:r>
                            </m:den>
                          </m:f>
                          <m:r>
                            <a:rPr lang="en-US" altLang="zh-CN" sz="2000" i="1">
                              <a:latin typeface="Cambria Math" panose="02040503050406030204" pitchFamily="18" charset="0"/>
                            </a:rPr>
                            <m:t>)</m:t>
                          </m:r>
                        </m:e>
                        <m:sup>
                          <m:f>
                            <m:fPr>
                              <m:ctrlPr>
                                <a:rPr lang="en-US" altLang="zh-CN" sz="2000" i="1">
                                  <a:latin typeface="Cambria Math" panose="02040503050406030204" pitchFamily="18" charset="0"/>
                                </a:rPr>
                              </m:ctrlPr>
                            </m:fPr>
                            <m:num>
                              <m:r>
                                <a:rPr lang="en-US" altLang="zh-CN" sz="2000" i="1">
                                  <a:latin typeface="Cambria Math" panose="02040503050406030204" pitchFamily="18" charset="0"/>
                                </a:rPr>
                                <m:t>3</m:t>
                              </m:r>
                            </m:num>
                            <m:den>
                              <m:r>
                                <a:rPr lang="en-US" altLang="zh-CN" sz="2000" i="1">
                                  <a:latin typeface="Cambria Math" panose="02040503050406030204" pitchFamily="18" charset="0"/>
                                </a:rPr>
                                <m:t>2</m:t>
                              </m:r>
                            </m:den>
                          </m:f>
                        </m:sup>
                      </m:sSup>
                      <m:sSub>
                        <m:sSub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bPr>
                        <m:e>
                          <m:r>
                            <a:rPr lang="en-US" altLang="zh-CN" sz="2000" i="1">
                              <a:latin typeface="Cambria Math" panose="02040503050406030204" pitchFamily="18" charset="0"/>
                              <a:cs typeface="Arial" panose="020B0604020202020204" pitchFamily="34" charset="0"/>
                              <a:sym typeface="Wingdings" panose="05000000000000000000" pitchFamily="2" charset="2"/>
                            </a:rPr>
                            <m:t>𝑁</m:t>
                          </m:r>
                        </m:e>
                        <m:sub>
                          <m:r>
                            <a:rPr lang="zh-CN" altLang="en-US" sz="2000" i="1" smtClean="0">
                              <a:latin typeface="Cambria Math" panose="02040503050406030204" pitchFamily="18" charset="0"/>
                              <a:cs typeface="Arial" panose="020B0604020202020204" pitchFamily="34" charset="0"/>
                              <a:sym typeface="Wingdings" panose="05000000000000000000" pitchFamily="2" charset="2"/>
                            </a:rPr>
                            <m:t>𝜐</m:t>
                          </m:r>
                        </m:sub>
                      </m:sSub>
                      <m:r>
                        <a:rPr lang="en-US" altLang="zh-CN" sz="2000" b="0" i="1" smtClean="0">
                          <a:latin typeface="Cambria Math" panose="02040503050406030204" pitchFamily="18" charset="0"/>
                          <a:cs typeface="Arial" panose="020B0604020202020204" pitchFamily="34" charset="0"/>
                          <a:sym typeface="Wingdings" panose="05000000000000000000" pitchFamily="2" charset="2"/>
                        </a:rPr>
                        <m:t>=1.29</m:t>
                      </m:r>
                      <m:r>
                        <a:rPr lang="en-US" altLang="zh-CN" sz="2000" i="1">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1</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9</m:t>
                          </m:r>
                        </m:sup>
                      </m:sSup>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𝑐𝑚</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−3</m:t>
                          </m:r>
                        </m:sup>
                      </m:sSup>
                    </m:oMath>
                  </m:oMathPara>
                </a14:m>
                <a:endParaRPr lang="en-US" altLang="zh-CN" sz="2000" i="1" dirty="0">
                  <a:latin typeface="Cambria Math" panose="02040503050406030204" pitchFamily="18" charset="0"/>
                  <a:ea typeface="Cambria Math" panose="02040503050406030204" pitchFamily="18"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Sup>
                        <m:sSubSupPr>
                          <m:ctrlPr>
                            <a:rPr lang="en-US" altLang="zh-CN" sz="2000" i="1" smtClean="0">
                              <a:latin typeface="Cambria Math" panose="02040503050406030204" pitchFamily="18" charset="0"/>
                              <a:cs typeface="Arial" panose="020B0604020202020204" pitchFamily="34" charset="0"/>
                              <a:sym typeface="Wingdings" panose="05000000000000000000" pitchFamily="2" charset="2"/>
                            </a:rPr>
                          </m:ctrlPr>
                        </m:sSubSupPr>
                        <m:e>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𝑛</m:t>
                          </m:r>
                        </m:e>
                        <m:sub>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𝑖</m:t>
                          </m:r>
                        </m:sub>
                        <m:sup>
                          <m:r>
                            <a:rPr lang="en-US" altLang="zh-CN" sz="2000" b="0" i="1" smtClean="0">
                              <a:latin typeface="Cambria Math" panose="02040503050406030204" pitchFamily="18" charset="0"/>
                              <a:cs typeface="Arial" panose="020B0604020202020204" pitchFamily="34" charset="0"/>
                              <a:sym typeface="Wingdings" panose="05000000000000000000" pitchFamily="2" charset="2"/>
                            </a:rPr>
                            <m:t>2</m:t>
                          </m:r>
                        </m:sup>
                      </m:sSubSup>
                      <m:r>
                        <a:rPr lang="en-US" altLang="zh-CN" sz="2000" b="0" i="1" smtClean="0">
                          <a:latin typeface="Cambria Math" panose="02040503050406030204" pitchFamily="18" charset="0"/>
                          <a:cs typeface="Arial" panose="020B0604020202020204" pitchFamily="34" charset="0"/>
                          <a:sym typeface="Wingdings" panose="05000000000000000000" pitchFamily="2" charset="2"/>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𝑁</m:t>
                          </m:r>
                        </m:e>
                        <m:sub>
                          <m:r>
                            <a:rPr lang="en-US" altLang="zh-CN" sz="2000" i="1">
                              <a:latin typeface="Cambria Math" panose="02040503050406030204" pitchFamily="18" charset="0"/>
                            </a:rPr>
                            <m:t>𝑐</m:t>
                          </m:r>
                        </m:sub>
                        <m:sup>
                          <m:r>
                            <a:rPr lang="en-US" altLang="zh-CN" sz="2000" i="1">
                              <a:latin typeface="Cambria Math" panose="02040503050406030204" pitchFamily="18" charset="0"/>
                            </a:rPr>
                            <m:t>′</m:t>
                          </m:r>
                        </m:sup>
                      </m:sSubSup>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𝑁</m:t>
                          </m:r>
                        </m:e>
                        <m:sub>
                          <m:r>
                            <a:rPr lang="zh-CN" altLang="en-US" sz="2000" i="1">
                              <a:latin typeface="Cambria Math" panose="02040503050406030204" pitchFamily="18" charset="0"/>
                            </a:rPr>
                            <m:t>𝜈</m:t>
                          </m:r>
                        </m:sub>
                        <m:sup>
                          <m:r>
                            <a:rPr lang="en-US" altLang="zh-CN" sz="2000" i="1">
                              <a:latin typeface="Cambria Math" panose="02040503050406030204" pitchFamily="18" charset="0"/>
                            </a:rPr>
                            <m:t>′</m:t>
                          </m:r>
                        </m:sup>
                      </m:sSubSup>
                      <m:r>
                        <m:rPr>
                          <m:sty m:val="p"/>
                        </m:rPr>
                        <a:rPr lang="en-US" altLang="zh-CN" sz="2000" b="0" i="0" smtClean="0">
                          <a:latin typeface="Cambria Math" panose="02040503050406030204" pitchFamily="18" charset="0"/>
                        </a:rPr>
                        <m:t>exp</m:t>
                      </m:r>
                      <m:d>
                        <m:dPr>
                          <m:ctrlPr>
                            <a:rPr lang="en-US" altLang="zh-CN" sz="2000" b="0" i="1" smtClean="0">
                              <a:latin typeface="Cambria Math" panose="02040503050406030204" pitchFamily="18" charset="0"/>
                            </a:rPr>
                          </m:ctrlPr>
                        </m:dPr>
                        <m:e>
                          <m:r>
                            <a:rPr lang="en-US" altLang="zh-CN" sz="2000" b="0" i="0"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𝐸</m:t>
                                  </m:r>
                                </m:e>
                                <m:sub>
                                  <m:r>
                                    <a:rPr lang="en-US" altLang="zh-CN" sz="2000" b="0" i="1" smtClean="0">
                                      <a:latin typeface="Cambria Math" panose="02040503050406030204" pitchFamily="18" charset="0"/>
                                    </a:rPr>
                                    <m:t>𝑔</m:t>
                                  </m:r>
                                </m:sub>
                              </m:sSub>
                            </m:num>
                            <m:den>
                              <m:r>
                                <a:rPr lang="en-US" altLang="zh-CN" sz="2000" b="0" i="1" smtClean="0">
                                  <a:latin typeface="Cambria Math" panose="02040503050406030204" pitchFamily="18" charset="0"/>
                                </a:rPr>
                                <m:t>𝑘𝑇</m:t>
                              </m:r>
                            </m:den>
                          </m:f>
                        </m:e>
                      </m:d>
                      <m:r>
                        <a:rPr lang="en-US" altLang="zh-CN" sz="2000" b="0" i="1" smtClean="0">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cs typeface="Arial" panose="020B0604020202020204" pitchFamily="34" charset="0"/>
                        </a:rPr>
                        <m:t>8.63×</m:t>
                      </m:r>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17</m:t>
                          </m:r>
                        </m:sup>
                      </m:sSup>
                      <m:r>
                        <a:rPr lang="en-US" altLang="zh-CN" sz="200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000" i="1">
                          <a:latin typeface="Cambria Math" panose="02040503050406030204" pitchFamily="18" charset="0"/>
                          <a:cs typeface="Arial" panose="020B0604020202020204" pitchFamily="34" charset="0"/>
                          <a:sym typeface="Wingdings" panose="05000000000000000000" pitchFamily="2" charset="2"/>
                        </a:rPr>
                        <m:t>1.29</m:t>
                      </m:r>
                      <m:r>
                        <a:rPr lang="en-US" altLang="zh-CN" sz="2000" i="1">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19</m:t>
                          </m:r>
                        </m:sup>
                      </m:sSup>
                      <m:r>
                        <a:rPr lang="en-US" altLang="zh-CN" sz="2000" i="1" smtClean="0">
                          <a:latin typeface="Cambria Math" panose="02040503050406030204" pitchFamily="18" charset="0"/>
                          <a:ea typeface="Cambria Math" panose="02040503050406030204" pitchFamily="18" charset="0"/>
                          <a:cs typeface="Arial" panose="020B0604020202020204" pitchFamily="34" charset="0"/>
                        </a:rPr>
                        <m:t>×</m:t>
                      </m:r>
                      <m:func>
                        <m:funcPr>
                          <m:ctrlPr>
                            <a:rPr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funcPr>
                        <m:fName>
                          <m:r>
                            <m:rPr>
                              <m:sty m:val="p"/>
                            </m:rPr>
                            <a:rPr lang="en-US" altLang="zh-CN" sz="2000" b="0" i="0" smtClean="0">
                              <a:latin typeface="Cambria Math" panose="02040503050406030204" pitchFamily="18" charset="0"/>
                              <a:ea typeface="Cambria Math" panose="02040503050406030204" pitchFamily="18" charset="0"/>
                              <a:cs typeface="Arial" panose="020B0604020202020204" pitchFamily="34" charset="0"/>
                            </a:rPr>
                            <m:t>exp</m:t>
                          </m:r>
                        </m:fName>
                        <m:e>
                          <m:d>
                            <m:dPr>
                              <m:ctrlPr>
                                <a:rPr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dPr>
                            <m:e>
                              <m:r>
                                <a:rPr lang="en-US" altLang="zh-CN" sz="2000">
                                  <a:latin typeface="Cambria Math" panose="02040503050406030204" pitchFamily="18" charset="0"/>
                                  <a:ea typeface="Cambria Math" panose="02040503050406030204" pitchFamily="18" charset="0"/>
                                  <a:cs typeface="Arial" panose="020B0604020202020204" pitchFamily="34" charset="0"/>
                                </a:rPr>
                                <m:t>−</m:t>
                              </m:r>
                              <m:f>
                                <m:f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fPr>
                                <m:num>
                                  <m:r>
                                    <a:rPr lang="en-US" altLang="zh-CN" sz="2000" i="1">
                                      <a:latin typeface="Cambria Math" panose="02040503050406030204" pitchFamily="18" charset="0"/>
                                      <a:ea typeface="Cambria Math" panose="02040503050406030204" pitchFamily="18" charset="0"/>
                                      <a:cs typeface="Arial" panose="020B0604020202020204" pitchFamily="34" charset="0"/>
                                    </a:rPr>
                                    <m:t>1.42</m:t>
                                  </m:r>
                                </m:num>
                                <m:den>
                                  <m:r>
                                    <a:rPr lang="en-US" altLang="zh-CN" sz="2000" i="1">
                                      <a:latin typeface="Cambria Math" panose="02040503050406030204" pitchFamily="18" charset="0"/>
                                      <a:ea typeface="Cambria Math" panose="02040503050406030204" pitchFamily="18" charset="0"/>
                                      <a:cs typeface="Arial" panose="020B0604020202020204" pitchFamily="34" charset="0"/>
                                    </a:rPr>
                                    <m:t>8.62×</m:t>
                                  </m:r>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−5</m:t>
                                      </m:r>
                                    </m:sup>
                                  </m:sSup>
                                  <m:r>
                                    <a:rPr lang="en-US" altLang="zh-CN" sz="2000" i="1">
                                      <a:latin typeface="Cambria Math" panose="02040503050406030204" pitchFamily="18" charset="0"/>
                                      <a:ea typeface="Cambria Math" panose="02040503050406030204" pitchFamily="18" charset="0"/>
                                      <a:cs typeface="Arial" panose="020B0604020202020204" pitchFamily="34" charset="0"/>
                                    </a:rPr>
                                    <m:t>×</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45</m:t>
                                  </m:r>
                                  <m:r>
                                    <a:rPr lang="en-US" altLang="zh-CN" sz="2000" i="1">
                                      <a:latin typeface="Cambria Math" panose="02040503050406030204" pitchFamily="18" charset="0"/>
                                      <a:ea typeface="Cambria Math" panose="02040503050406030204" pitchFamily="18" charset="0"/>
                                      <a:cs typeface="Arial" panose="020B0604020202020204" pitchFamily="34" charset="0"/>
                                    </a:rPr>
                                    <m:t>0</m:t>
                                  </m:r>
                                </m:den>
                              </m:f>
                            </m:e>
                          </m:d>
                        </m:e>
                      </m:func>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=1.42</m:t>
                      </m:r>
                      <m:r>
                        <a:rPr lang="en-US" altLang="zh-CN" sz="2000" i="1">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21</m:t>
                          </m:r>
                        </m:sup>
                      </m:sSup>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𝑐𝑚</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−6</m:t>
                          </m:r>
                        </m:sup>
                      </m:sSup>
                    </m:oMath>
                  </m:oMathPara>
                </a14:m>
                <a:endParaRPr lang="en-US" altLang="zh-CN" sz="2000" i="1" dirty="0">
                  <a:latin typeface="Cambria Math" panose="02040503050406030204" pitchFamily="18" charset="0"/>
                </a:endParaRPr>
              </a:p>
              <a:p>
                <a14:m>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𝑛</m:t>
                        </m:r>
                      </m:e>
                      <m:sub>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𝑖</m:t>
                        </m:r>
                      </m:sub>
                    </m:sSub>
                    <m:r>
                      <a:rPr lang="en-US" altLang="zh-CN" sz="2000" b="0" i="0" smtClean="0">
                        <a:latin typeface="Cambria Math" panose="02040503050406030204" pitchFamily="18" charset="0"/>
                        <a:ea typeface="Cambria Math" panose="02040503050406030204" pitchFamily="18" charset="0"/>
                        <a:cs typeface="Arial" panose="020B0604020202020204" pitchFamily="34" charset="0"/>
                      </a:rPr>
                      <m:t>=</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3.77</m:t>
                    </m:r>
                    <m:r>
                      <a:rPr lang="en-US" altLang="zh-CN" sz="2000" i="1">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10</m:t>
                        </m:r>
                      </m:sup>
                    </m:sSup>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𝑐𝑚</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3</m:t>
                        </m:r>
                      </m:sup>
                    </m:sSup>
                  </m:oMath>
                </a14:m>
                <a:r>
                  <a:rPr lang="en-US" altLang="zh-CN" sz="2000" dirty="0">
                    <a:latin typeface="Cambria Math" panose="02040503050406030204" pitchFamily="18" charset="0"/>
                    <a:cs typeface="Arial" panose="020B0604020202020204" pitchFamily="34" charset="0"/>
                    <a:sym typeface="Wingdings" panose="05000000000000000000" pitchFamily="2" charset="2"/>
                  </a:rPr>
                  <a:t> </a:t>
                </a:r>
                <a:r>
                  <a:rPr lang="zh-CN" altLang="en-US" sz="2000" dirty="0">
                    <a:latin typeface="Cambria Math" panose="02040503050406030204" pitchFamily="18" charset="0"/>
                    <a:cs typeface="Arial" panose="020B0604020202020204" pitchFamily="34" charset="0"/>
                    <a:sym typeface="Wingdings" panose="05000000000000000000" pitchFamily="2" charset="2"/>
                  </a:rPr>
                  <a:t>，因此，温度升高，载流子浓度升高。</a:t>
                </a:r>
                <a:endParaRPr lang="en-US" altLang="zh-CN" sz="2000" dirty="0">
                  <a:latin typeface="Cambria Math" panose="02040503050406030204" pitchFamily="18" charset="0"/>
                  <a:cs typeface="Arial" panose="020B0604020202020204" pitchFamily="34" charset="0"/>
                  <a:sym typeface="Wingdings" panose="05000000000000000000" pitchFamily="2" charset="2"/>
                </a:endParaRPr>
              </a:p>
            </p:txBody>
          </p:sp>
        </mc:Choice>
        <mc:Fallback xmlns="">
          <p:sp>
            <p:nvSpPr>
              <p:cNvPr id="5" name="文本框 4">
                <a:extLst>
                  <a:ext uri="{FF2B5EF4-FFF2-40B4-BE49-F238E27FC236}">
                    <a16:creationId xmlns:a16="http://schemas.microsoft.com/office/drawing/2014/main" id="{AD5FBCBF-CA35-425B-B347-E9D6BC0E1F31}"/>
                  </a:ext>
                </a:extLst>
              </p:cNvPr>
              <p:cNvSpPr txBox="1">
                <a:spLocks noRot="1" noChangeAspect="1" noMove="1" noResize="1" noEditPoints="1" noAdjustHandles="1" noChangeArrowheads="1" noChangeShapeType="1" noTextEdit="1"/>
              </p:cNvSpPr>
              <p:nvPr/>
            </p:nvSpPr>
            <p:spPr>
              <a:xfrm>
                <a:off x="0" y="2011615"/>
                <a:ext cx="9181384" cy="4798878"/>
              </a:xfrm>
              <a:prstGeom prst="rect">
                <a:avLst/>
              </a:prstGeom>
              <a:blipFill>
                <a:blip r:embed="rId3"/>
                <a:stretch>
                  <a:fillRect l="-664" t="-1017" b="-1144"/>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605ED642-AB46-4B81-84AD-747C6AFE0377}"/>
              </a:ext>
            </a:extLst>
          </p:cNvPr>
          <p:cNvSpPr txBox="1"/>
          <p:nvPr/>
        </p:nvSpPr>
        <p:spPr>
          <a:xfrm>
            <a:off x="4114800" y="2971800"/>
            <a:ext cx="65" cy="553998"/>
          </a:xfrm>
          <a:prstGeom prst="rect">
            <a:avLst/>
          </a:prstGeom>
          <a:noFill/>
        </p:spPr>
        <p:txBody>
          <a:bodyPr wrap="none" lIns="0" tIns="0" rIns="0" bIns="0" rtlCol="0">
            <a:spAutoFit/>
          </a:bodyPr>
          <a:lstStyle/>
          <a:p>
            <a:endParaRPr lang="en-US" altLang="zh-CN" dirty="0"/>
          </a:p>
          <a:p>
            <a:endParaRPr lang="zh-CN" altLang="en-US" dirty="0"/>
          </a:p>
        </p:txBody>
      </p:sp>
      <p:sp>
        <p:nvSpPr>
          <p:cNvPr id="6" name="对话气泡: 椭圆形 5">
            <a:extLst>
              <a:ext uri="{FF2B5EF4-FFF2-40B4-BE49-F238E27FC236}">
                <a16:creationId xmlns:a16="http://schemas.microsoft.com/office/drawing/2014/main" id="{DB9673E2-8147-43A5-AE40-198FA0A70806}"/>
              </a:ext>
            </a:extLst>
          </p:cNvPr>
          <p:cNvSpPr/>
          <p:nvPr/>
        </p:nvSpPr>
        <p:spPr>
          <a:xfrm>
            <a:off x="3678990" y="1866349"/>
            <a:ext cx="2247446" cy="805728"/>
          </a:xfrm>
          <a:prstGeom prst="wedgeEllipseCallout">
            <a:avLst>
              <a:gd name="adj1" fmla="val -100043"/>
              <a:gd name="adj2" fmla="val 100329"/>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0.025eV,</a:t>
            </a:r>
          </a:p>
          <a:p>
            <a:pPr algn="ctr"/>
            <a:r>
              <a:rPr lang="zh-CN" altLang="en-US" dirty="0"/>
              <a:t>结果误差较大</a:t>
            </a:r>
          </a:p>
        </p:txBody>
      </p:sp>
    </p:spTree>
    <p:extLst>
      <p:ext uri="{BB962C8B-B14F-4D97-AF65-F5344CB8AC3E}">
        <p14:creationId xmlns:p14="http://schemas.microsoft.com/office/powerpoint/2010/main" val="2025833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671" y="175553"/>
            <a:ext cx="915635" cy="430887"/>
          </a:xfrm>
          <a:prstGeom prst="rect">
            <a:avLst/>
          </a:prstGeom>
          <a:noFill/>
        </p:spPr>
        <p:txBody>
          <a:bodyPr wrap="none" rtlCol="0">
            <a:spAutoFit/>
          </a:bodyPr>
          <a:lstStyle/>
          <a:p>
            <a:r>
              <a:rPr lang="zh-CN" altLang="en-US" sz="2200" b="1" dirty="0">
                <a:solidFill>
                  <a:srgbClr val="3763B1"/>
                </a:solidFill>
                <a:latin typeface="微软雅黑" panose="020B0503020204020204" pitchFamily="34" charset="-122"/>
                <a:ea typeface="微软雅黑" panose="020B0503020204020204" pitchFamily="34" charset="-122"/>
              </a:rPr>
              <a:t>习  题</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A814F7F-1C66-452E-91F0-9A64D83B86A6}"/>
                  </a:ext>
                </a:extLst>
              </p:cNvPr>
              <p:cNvSpPr txBox="1"/>
              <p:nvPr/>
            </p:nvSpPr>
            <p:spPr>
              <a:xfrm>
                <a:off x="142807" y="663250"/>
                <a:ext cx="8858385" cy="1131079"/>
              </a:xfrm>
              <a:prstGeom prst="rect">
                <a:avLst/>
              </a:prstGeom>
              <a:noFill/>
            </p:spPr>
            <p:txBody>
              <a:bodyPr wrap="square" rtlCol="0">
                <a:spAutoFit/>
              </a:bodyPr>
              <a:lstStyle/>
              <a:p>
                <a:pPr>
                  <a:lnSpc>
                    <a:spcPts val="2700"/>
                  </a:lnSpc>
                </a:pPr>
                <a:r>
                  <a:rPr lang="en-US" altLang="zh-CN" sz="2000" dirty="0">
                    <a:latin typeface="+mj-lt"/>
                    <a:cs typeface="Arial" panose="020B0604020202020204" pitchFamily="34" charset="0"/>
                  </a:rPr>
                  <a:t>4-6 </a:t>
                </a:r>
                <a:r>
                  <a:rPr lang="zh-CN" altLang="en-US" sz="2000" dirty="0">
                    <a:latin typeface="+mj-lt"/>
                    <a:cs typeface="Arial" panose="020B0604020202020204" pitchFamily="34" charset="0"/>
                  </a:rPr>
                  <a:t>设</a:t>
                </a:r>
                <a:r>
                  <a:rPr lang="en-US" altLang="zh-CN" sz="2000" dirty="0">
                    <a:cs typeface="Arial" panose="020B0604020202020204" pitchFamily="34" charset="0"/>
                  </a:rPr>
                  <a:t>T=550K</a:t>
                </a:r>
                <a:r>
                  <a:rPr lang="zh-CN" altLang="en-US" sz="2000" dirty="0">
                    <a:cs typeface="Arial" panose="020B0604020202020204" pitchFamily="34" charset="0"/>
                  </a:rPr>
                  <a:t>时，考虑</a:t>
                </a:r>
                <a:r>
                  <a:rPr lang="en-US" altLang="zh-CN" sz="2000" dirty="0">
                    <a:cs typeface="Arial" panose="020B0604020202020204" pitchFamily="34" charset="0"/>
                  </a:rPr>
                  <a:t>n</a:t>
                </a:r>
                <a:r>
                  <a:rPr lang="zh-CN" altLang="en-US" sz="2000" dirty="0">
                    <a:cs typeface="Arial" panose="020B0604020202020204" pitchFamily="34" charset="0"/>
                  </a:rPr>
                  <a:t>型硅器件。要求本征载流子电子的浓度不超过总电子浓度的</a:t>
                </a:r>
                <a:r>
                  <a:rPr lang="en-US" altLang="zh-CN" sz="2000" dirty="0">
                    <a:cs typeface="Arial" panose="020B0604020202020204" pitchFamily="34" charset="0"/>
                  </a:rPr>
                  <a:t>5%</a:t>
                </a:r>
                <a:r>
                  <a:rPr lang="zh-CN" altLang="en-US" sz="2000" dirty="0">
                    <a:cs typeface="Arial" panose="020B0604020202020204" pitchFamily="34" charset="0"/>
                  </a:rPr>
                  <a:t>。试计算满足要求的最小的施主杂质浓度。（硅的参数为</a:t>
                </a:r>
                <a14:m>
                  <m:oMath xmlns:m="http://schemas.openxmlformats.org/officeDocument/2006/math">
                    <m:sSub>
                      <m:sSubPr>
                        <m:ctrlPr>
                          <a:rPr lang="en-US" altLang="zh-CN" sz="2000" i="1">
                            <a:latin typeface="Cambria Math" panose="02040503050406030204" pitchFamily="18" charset="0"/>
                            <a:cs typeface="Arial" panose="020B0604020202020204" pitchFamily="34" charset="0"/>
                          </a:rPr>
                        </m:ctrlPr>
                      </m:sSubPr>
                      <m:e>
                        <m:r>
                          <a:rPr lang="en-US" altLang="zh-CN" sz="2000" i="1">
                            <a:latin typeface="Cambria Math" panose="02040503050406030204" pitchFamily="18" charset="0"/>
                            <a:cs typeface="Arial" panose="020B0604020202020204" pitchFamily="34" charset="0"/>
                          </a:rPr>
                          <m:t>𝑁</m:t>
                        </m:r>
                      </m:e>
                      <m:sub>
                        <m:r>
                          <m:rPr>
                            <m:sty m:val="p"/>
                          </m:rPr>
                          <a:rPr lang="en-US" altLang="zh-CN" sz="2000" i="1" smtClean="0">
                            <a:latin typeface="Cambria Math" panose="02040503050406030204" pitchFamily="18" charset="0"/>
                            <a:cs typeface="Arial" panose="020B0604020202020204" pitchFamily="34" charset="0"/>
                          </a:rPr>
                          <m:t>c</m:t>
                        </m:r>
                      </m:sub>
                    </m:sSub>
                    <m:r>
                      <a:rPr lang="en-US" altLang="zh-CN" sz="2000" i="1">
                        <a:latin typeface="Cambria Math" panose="02040503050406030204" pitchFamily="18" charset="0"/>
                        <a:cs typeface="Arial" panose="020B0604020202020204" pitchFamily="34" charset="0"/>
                      </a:rPr>
                      <m:t>=</m:t>
                    </m:r>
                    <m:r>
                      <a:rPr lang="en-US" altLang="zh-CN" sz="2000" b="0" i="1" smtClean="0">
                        <a:latin typeface="Cambria Math" panose="02040503050406030204" pitchFamily="18" charset="0"/>
                        <a:cs typeface="Arial" panose="020B0604020202020204" pitchFamily="34" charset="0"/>
                      </a:rPr>
                      <m:t>2.8</m:t>
                    </m:r>
                    <m:r>
                      <a:rPr lang="en-US" altLang="zh-CN" sz="2000" i="1">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19</m:t>
                        </m:r>
                      </m:sup>
                    </m:sSup>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𝑐𝑚</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−3</m:t>
                        </m:r>
                      </m:sup>
                    </m:sSup>
                    <m:r>
                      <a:rPr lang="en-US" altLang="zh-CN" sz="2000" i="1">
                        <a:latin typeface="Cambria Math" panose="02040503050406030204" pitchFamily="18" charset="0"/>
                        <a:ea typeface="Cambria Math" panose="02040503050406030204" pitchFamily="18" charset="0"/>
                        <a:cs typeface="Arial" panose="020B0604020202020204" pitchFamily="34" charset="0"/>
                      </a:rPr>
                      <m:t> </m:t>
                    </m:r>
                    <m:r>
                      <a:rPr lang="zh-CN" altLang="en-US" sz="200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𝑁</m:t>
                        </m:r>
                      </m:e>
                      <m:sub>
                        <m:r>
                          <a:rPr lang="zh-CN" altLang="en-US" sz="2000" i="1" smtClean="0">
                            <a:latin typeface="Cambria Math" panose="02040503050406030204" pitchFamily="18" charset="0"/>
                            <a:cs typeface="Arial" panose="020B0604020202020204" pitchFamily="34" charset="0"/>
                          </a:rPr>
                          <m:t>𝜈</m:t>
                        </m:r>
                      </m:sub>
                    </m:sSub>
                    <m:r>
                      <a:rPr lang="en-US" altLang="zh-CN" sz="2000" b="0" i="1" smtClean="0">
                        <a:latin typeface="Cambria Math" panose="02040503050406030204" pitchFamily="18" charset="0"/>
                        <a:cs typeface="Arial" panose="020B0604020202020204" pitchFamily="34" charset="0"/>
                      </a:rPr>
                      <m:t>=1.04</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19</m:t>
                        </m:r>
                      </m:sup>
                    </m:sSup>
                    <m:sSup>
                      <m:sSupPr>
                        <m:ctrlPr>
                          <a:rPr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𝑐𝑚</m:t>
                        </m:r>
                      </m:e>
                      <m:sup>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−3</m:t>
                        </m:r>
                      </m:sup>
                    </m:sSup>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𝐸</m:t>
                        </m:r>
                      </m:e>
                      <m:sub>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𝑔</m:t>
                        </m:r>
                      </m:sub>
                    </m:sSub>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=1.12</m:t>
                    </m:r>
                    <m:r>
                      <m:rPr>
                        <m:sty m:val="p"/>
                      </m:rPr>
                      <a:rPr lang="en-US" altLang="zh-CN" sz="2000" i="1">
                        <a:latin typeface="Cambria Math" panose="02040503050406030204" pitchFamily="18" charset="0"/>
                        <a:ea typeface="Cambria Math" panose="02040503050406030204" pitchFamily="18" charset="0"/>
                        <a:cs typeface="Arial" panose="020B0604020202020204" pitchFamily="34" charset="0"/>
                      </a:rPr>
                      <m:t>e</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𝑉</m:t>
                    </m:r>
                    <m:r>
                      <a:rPr lang="zh-CN" altLang="en-US" sz="2000" i="1">
                        <a:latin typeface="Cambria Math" panose="02040503050406030204" pitchFamily="18" charset="0"/>
                        <a:ea typeface="Cambria Math" panose="02040503050406030204" pitchFamily="18" charset="0"/>
                        <a:cs typeface="Arial" panose="020B0604020202020204" pitchFamily="34" charset="0"/>
                      </a:rPr>
                      <m:t>）</m:t>
                    </m:r>
                  </m:oMath>
                </a14:m>
                <a:endParaRPr lang="en-US" altLang="zh-CN" sz="2000" dirty="0">
                  <a:latin typeface="+mj-lt"/>
                  <a:cs typeface="Arial" panose="020B0604020202020204" pitchFamily="34" charset="0"/>
                </a:endParaRPr>
              </a:p>
            </p:txBody>
          </p:sp>
        </mc:Choice>
        <mc:Fallback xmlns="">
          <p:sp>
            <p:nvSpPr>
              <p:cNvPr id="4" name="文本框 3">
                <a:extLst>
                  <a:ext uri="{FF2B5EF4-FFF2-40B4-BE49-F238E27FC236}">
                    <a16:creationId xmlns:a16="http://schemas.microsoft.com/office/drawing/2014/main" id="{5A814F7F-1C66-452E-91F0-9A64D83B86A6}"/>
                  </a:ext>
                </a:extLst>
              </p:cNvPr>
              <p:cNvSpPr txBox="1">
                <a:spLocks noRot="1" noChangeAspect="1" noMove="1" noResize="1" noEditPoints="1" noAdjustHandles="1" noChangeArrowheads="1" noChangeShapeType="1" noTextEdit="1"/>
              </p:cNvSpPr>
              <p:nvPr/>
            </p:nvSpPr>
            <p:spPr>
              <a:xfrm>
                <a:off x="142807" y="663250"/>
                <a:ext cx="8858385" cy="1131079"/>
              </a:xfrm>
              <a:prstGeom prst="rect">
                <a:avLst/>
              </a:prstGeom>
              <a:blipFill>
                <a:blip r:embed="rId2"/>
                <a:stretch>
                  <a:fillRect l="-688" t="-3784" r="-688" b="-10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D5FBCBF-CA35-425B-B347-E9D6BC0E1F31}"/>
                  </a:ext>
                </a:extLst>
              </p:cNvPr>
              <p:cNvSpPr txBox="1"/>
              <p:nvPr/>
            </p:nvSpPr>
            <p:spPr>
              <a:xfrm>
                <a:off x="523874" y="1851139"/>
                <a:ext cx="8096250" cy="4410118"/>
              </a:xfrm>
              <a:prstGeom prst="rect">
                <a:avLst/>
              </a:prstGeom>
              <a:noFill/>
            </p:spPr>
            <p:txBody>
              <a:bodyPr wrap="square" rtlCol="0">
                <a:spAutoFit/>
              </a:bodyPr>
              <a:lstStyle/>
              <a:p>
                <a:pPr>
                  <a:lnSpc>
                    <a:spcPct val="150000"/>
                  </a:lnSpc>
                </a:pPr>
                <a:r>
                  <a:rPr lang="zh-CN" altLang="en-US" sz="2000" dirty="0">
                    <a:latin typeface="+mj-lt"/>
                    <a:cs typeface="Arial" panose="020B0604020202020204" pitchFamily="34" charset="0"/>
                    <a:sym typeface="Wingdings" panose="05000000000000000000" pitchFamily="2" charset="2"/>
                  </a:rPr>
                  <a:t>解：</a:t>
                </a:r>
                <a14:m>
                  <m:oMath xmlns:m="http://schemas.openxmlformats.org/officeDocument/2006/math">
                    <m:sSub>
                      <m:sSubPr>
                        <m:ctrlPr>
                          <a:rPr lang="en-US" altLang="zh-CN" sz="2000" i="1" smtClean="0">
                            <a:latin typeface="Cambria Math" panose="02040503050406030204" pitchFamily="18" charset="0"/>
                            <a:cs typeface="Arial" panose="020B0604020202020204" pitchFamily="34" charset="0"/>
                            <a:sym typeface="Wingdings" panose="05000000000000000000" pitchFamily="2" charset="2"/>
                          </a:rPr>
                        </m:ctrlPr>
                      </m:sSubPr>
                      <m:e>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𝑛</m:t>
                        </m:r>
                      </m:e>
                      <m:sub>
                        <m:r>
                          <a:rPr lang="en-US" altLang="zh-CN" sz="2000" b="0" i="1" smtClean="0">
                            <a:latin typeface="Cambria Math" panose="02040503050406030204" pitchFamily="18" charset="0"/>
                            <a:cs typeface="Arial" panose="020B0604020202020204" pitchFamily="34" charset="0"/>
                            <a:sym typeface="Wingdings" panose="05000000000000000000" pitchFamily="2" charset="2"/>
                          </a:rPr>
                          <m:t>0</m:t>
                        </m:r>
                      </m:sub>
                    </m:sSub>
                    <m:r>
                      <a:rPr lang="en-US" altLang="zh-CN" sz="2000" b="0" i="1" smtClean="0">
                        <a:latin typeface="Cambria Math" panose="02040503050406030204" pitchFamily="18" charset="0"/>
                        <a:cs typeface="Arial" panose="020B0604020202020204" pitchFamily="34" charset="0"/>
                        <a:sym typeface="Wingdings" panose="05000000000000000000" pitchFamily="2" charset="2"/>
                      </a:rPr>
                      <m:t>=</m:t>
                    </m:r>
                    <m:f>
                      <m:fPr>
                        <m:ctrlPr>
                          <a:rPr lang="en-US" altLang="zh-CN" sz="2000" i="1" smtClean="0">
                            <a:latin typeface="Cambria Math" panose="02040503050406030204" pitchFamily="18" charset="0"/>
                            <a:cs typeface="Arial" panose="020B0604020202020204" pitchFamily="34" charset="0"/>
                            <a:sym typeface="Wingdings" panose="05000000000000000000" pitchFamily="2" charset="2"/>
                          </a:rPr>
                        </m:ctrlPr>
                      </m:fPr>
                      <m:num>
                        <m:sSub>
                          <m:sSubPr>
                            <m:ctrlPr>
                              <a:rPr lang="en-US" altLang="zh-CN" sz="2000" i="1" smtClean="0">
                                <a:latin typeface="Cambria Math" panose="02040503050406030204" pitchFamily="18" charset="0"/>
                                <a:cs typeface="Arial" panose="020B0604020202020204" pitchFamily="34" charset="0"/>
                                <a:sym typeface="Wingdings" panose="05000000000000000000" pitchFamily="2" charset="2"/>
                              </a:rPr>
                            </m:ctrlPr>
                          </m:sSubPr>
                          <m:e>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𝑁</m:t>
                            </m:r>
                          </m:e>
                          <m:sub>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𝑑</m:t>
                            </m:r>
                          </m:sub>
                        </m:sSub>
                        <m:r>
                          <a:rPr lang="en-US" altLang="zh-CN" sz="2000" b="0" i="1" smtClean="0">
                            <a:latin typeface="Cambria Math" panose="02040503050406030204" pitchFamily="18" charset="0"/>
                            <a:cs typeface="Arial" panose="020B0604020202020204" pitchFamily="34" charset="0"/>
                            <a:sym typeface="Wingdings" panose="05000000000000000000" pitchFamily="2" charset="2"/>
                          </a:rPr>
                          <m:t>−</m:t>
                        </m:r>
                        <m:sSub>
                          <m:sSub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bPr>
                          <m:e>
                            <m:r>
                              <a:rPr lang="en-US" altLang="zh-CN" sz="2000" b="0" i="1">
                                <a:latin typeface="Cambria Math" panose="02040503050406030204" pitchFamily="18" charset="0"/>
                                <a:cs typeface="Arial" panose="020B0604020202020204" pitchFamily="34" charset="0"/>
                                <a:sym typeface="Wingdings" panose="05000000000000000000" pitchFamily="2" charset="2"/>
                              </a:rPr>
                              <m:t>𝑁</m:t>
                            </m:r>
                          </m:e>
                          <m:sub>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𝑎</m:t>
                            </m:r>
                          </m:sub>
                        </m:sSub>
                      </m:num>
                      <m:den>
                        <m:r>
                          <a:rPr lang="en-US" altLang="zh-CN" sz="2000" b="0" i="1" smtClean="0">
                            <a:latin typeface="Cambria Math" panose="02040503050406030204" pitchFamily="18" charset="0"/>
                            <a:cs typeface="Arial" panose="020B0604020202020204" pitchFamily="34" charset="0"/>
                            <a:sym typeface="Wingdings" panose="05000000000000000000" pitchFamily="2" charset="2"/>
                          </a:rPr>
                          <m:t>2</m:t>
                        </m:r>
                      </m:den>
                    </m:f>
                    <m:r>
                      <a:rPr lang="en-US" altLang="zh-CN" sz="2000" b="0" i="1" smtClean="0">
                        <a:latin typeface="Cambria Math" panose="02040503050406030204" pitchFamily="18" charset="0"/>
                        <a:cs typeface="Arial" panose="020B0604020202020204" pitchFamily="34" charset="0"/>
                        <a:sym typeface="Wingdings" panose="05000000000000000000" pitchFamily="2" charset="2"/>
                      </a:rPr>
                      <m:t>+</m:t>
                    </m:r>
                    <m:rad>
                      <m:radPr>
                        <m:degHide m:val="on"/>
                        <m:ctrlPr>
                          <a:rPr lang="en-US" altLang="zh-CN" sz="2000" b="0" i="1" smtClean="0">
                            <a:latin typeface="Cambria Math" panose="02040503050406030204" pitchFamily="18" charset="0"/>
                            <a:cs typeface="Arial" panose="020B0604020202020204" pitchFamily="34" charset="0"/>
                            <a:sym typeface="Wingdings" panose="05000000000000000000" pitchFamily="2" charset="2"/>
                          </a:rPr>
                        </m:ctrlPr>
                      </m:radPr>
                      <m:deg/>
                      <m:e>
                        <m:sSup>
                          <m:sSupPr>
                            <m:ctrlPr>
                              <a:rPr lang="en-US" altLang="zh-CN" sz="2000" b="0" i="1" smtClean="0">
                                <a:latin typeface="Cambria Math" panose="02040503050406030204" pitchFamily="18" charset="0"/>
                                <a:cs typeface="Arial" panose="020B0604020202020204" pitchFamily="34" charset="0"/>
                                <a:sym typeface="Wingdings" panose="05000000000000000000" pitchFamily="2" charset="2"/>
                              </a:rPr>
                            </m:ctrlPr>
                          </m:sSupPr>
                          <m:e>
                            <m:r>
                              <a:rPr lang="en-US" altLang="zh-CN" sz="2000" b="0" i="1" smtClean="0">
                                <a:latin typeface="Cambria Math" panose="02040503050406030204" pitchFamily="18" charset="0"/>
                                <a:cs typeface="Arial" panose="020B0604020202020204" pitchFamily="34" charset="0"/>
                                <a:sym typeface="Wingdings" panose="05000000000000000000" pitchFamily="2" charset="2"/>
                              </a:rPr>
                              <m:t>(</m:t>
                            </m:r>
                            <m:f>
                              <m:fPr>
                                <m:ctrlPr>
                                  <a:rPr lang="en-US" altLang="zh-CN" sz="2000" i="1">
                                    <a:latin typeface="Cambria Math" panose="02040503050406030204" pitchFamily="18" charset="0"/>
                                    <a:cs typeface="Arial" panose="020B0604020202020204" pitchFamily="34" charset="0"/>
                                    <a:sym typeface="Wingdings" panose="05000000000000000000" pitchFamily="2" charset="2"/>
                                  </a:rPr>
                                </m:ctrlPr>
                              </m:fPr>
                              <m:num>
                                <m:sSub>
                                  <m:sSub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bPr>
                                  <m:e>
                                    <m:r>
                                      <a:rPr lang="en-US" altLang="zh-CN" sz="2000" i="1">
                                        <a:latin typeface="Cambria Math" panose="02040503050406030204" pitchFamily="18" charset="0"/>
                                        <a:cs typeface="Arial" panose="020B0604020202020204" pitchFamily="34" charset="0"/>
                                        <a:sym typeface="Wingdings" panose="05000000000000000000" pitchFamily="2" charset="2"/>
                                      </a:rPr>
                                      <m:t>𝑁</m:t>
                                    </m:r>
                                  </m:e>
                                  <m:sub>
                                    <m:r>
                                      <a:rPr lang="en-US" altLang="zh-CN" sz="2000" i="1">
                                        <a:latin typeface="Cambria Math" panose="02040503050406030204" pitchFamily="18" charset="0"/>
                                        <a:cs typeface="Arial" panose="020B0604020202020204" pitchFamily="34" charset="0"/>
                                        <a:sym typeface="Wingdings" panose="05000000000000000000" pitchFamily="2" charset="2"/>
                                      </a:rPr>
                                      <m:t>𝑑</m:t>
                                    </m:r>
                                  </m:sub>
                                </m:sSub>
                                <m:r>
                                  <a:rPr lang="en-US" altLang="zh-CN" sz="2000" i="1">
                                    <a:latin typeface="Cambria Math" panose="02040503050406030204" pitchFamily="18" charset="0"/>
                                    <a:cs typeface="Arial" panose="020B0604020202020204" pitchFamily="34" charset="0"/>
                                    <a:sym typeface="Wingdings" panose="05000000000000000000" pitchFamily="2" charset="2"/>
                                  </a:rPr>
                                  <m:t>−</m:t>
                                </m:r>
                                <m:sSub>
                                  <m:sSub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bPr>
                                  <m:e>
                                    <m:r>
                                      <a:rPr lang="en-US" altLang="zh-CN" sz="2000" i="1">
                                        <a:latin typeface="Cambria Math" panose="02040503050406030204" pitchFamily="18" charset="0"/>
                                        <a:cs typeface="Arial" panose="020B0604020202020204" pitchFamily="34" charset="0"/>
                                        <a:sym typeface="Wingdings" panose="05000000000000000000" pitchFamily="2" charset="2"/>
                                      </a:rPr>
                                      <m:t>𝑁</m:t>
                                    </m:r>
                                  </m:e>
                                  <m:sub>
                                    <m:r>
                                      <a:rPr lang="en-US" altLang="zh-CN" sz="2000" i="1">
                                        <a:latin typeface="Cambria Math" panose="02040503050406030204" pitchFamily="18" charset="0"/>
                                        <a:cs typeface="Arial" panose="020B0604020202020204" pitchFamily="34" charset="0"/>
                                        <a:sym typeface="Wingdings" panose="05000000000000000000" pitchFamily="2" charset="2"/>
                                      </a:rPr>
                                      <m:t>𝑎</m:t>
                                    </m:r>
                                  </m:sub>
                                </m:sSub>
                              </m:num>
                              <m:den>
                                <m:r>
                                  <a:rPr lang="en-US" altLang="zh-CN" sz="2000" i="1">
                                    <a:latin typeface="Cambria Math" panose="02040503050406030204" pitchFamily="18" charset="0"/>
                                    <a:cs typeface="Arial" panose="020B0604020202020204" pitchFamily="34" charset="0"/>
                                    <a:sym typeface="Wingdings" panose="05000000000000000000" pitchFamily="2" charset="2"/>
                                  </a:rPr>
                                  <m:t>2</m:t>
                                </m:r>
                              </m:den>
                            </m:f>
                            <m:r>
                              <a:rPr lang="en-US" altLang="zh-CN" sz="2000" b="0" i="1" smtClean="0">
                                <a:latin typeface="Cambria Math" panose="02040503050406030204" pitchFamily="18" charset="0"/>
                                <a:cs typeface="Arial" panose="020B0604020202020204" pitchFamily="34" charset="0"/>
                                <a:sym typeface="Wingdings" panose="05000000000000000000" pitchFamily="2" charset="2"/>
                              </a:rPr>
                              <m:t>)</m:t>
                            </m:r>
                          </m:e>
                          <m:sup>
                            <m:r>
                              <a:rPr lang="en-US" altLang="zh-CN" sz="2000" b="0" i="1" smtClean="0">
                                <a:latin typeface="Cambria Math" panose="02040503050406030204" pitchFamily="18" charset="0"/>
                                <a:cs typeface="Arial" panose="020B0604020202020204" pitchFamily="34" charset="0"/>
                                <a:sym typeface="Wingdings" panose="05000000000000000000" pitchFamily="2" charset="2"/>
                              </a:rPr>
                              <m:t>2</m:t>
                            </m:r>
                          </m:sup>
                        </m:sSup>
                        <m:r>
                          <a:rPr lang="en-US" altLang="zh-CN" sz="2000" b="0" i="1" smtClean="0">
                            <a:latin typeface="Cambria Math" panose="02040503050406030204" pitchFamily="18" charset="0"/>
                            <a:cs typeface="Arial" panose="020B0604020202020204" pitchFamily="34" charset="0"/>
                            <a:sym typeface="Wingdings" panose="05000000000000000000" pitchFamily="2" charset="2"/>
                          </a:rPr>
                          <m:t>+</m:t>
                        </m:r>
                        <m:sSubSup>
                          <m:sSubSup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bSupPr>
                          <m:e>
                            <m:r>
                              <a:rPr lang="en-US" altLang="zh-CN" sz="2000" i="1">
                                <a:latin typeface="Cambria Math" panose="02040503050406030204" pitchFamily="18" charset="0"/>
                                <a:cs typeface="Arial" panose="020B0604020202020204" pitchFamily="34" charset="0"/>
                                <a:sym typeface="Wingdings" panose="05000000000000000000" pitchFamily="2" charset="2"/>
                              </a:rPr>
                              <m:t>𝑛</m:t>
                            </m:r>
                          </m:e>
                          <m:sub>
                            <m:r>
                              <a:rPr lang="en-US" altLang="zh-CN" sz="2000" i="1">
                                <a:latin typeface="Cambria Math" panose="02040503050406030204" pitchFamily="18" charset="0"/>
                                <a:cs typeface="Arial" panose="020B0604020202020204" pitchFamily="34" charset="0"/>
                                <a:sym typeface="Wingdings" panose="05000000000000000000" pitchFamily="2" charset="2"/>
                              </a:rPr>
                              <m:t>𝑖</m:t>
                            </m:r>
                          </m:sub>
                          <m:sup>
                            <m:r>
                              <a:rPr lang="en-US" altLang="zh-CN" sz="2000" i="1">
                                <a:latin typeface="Cambria Math" panose="02040503050406030204" pitchFamily="18" charset="0"/>
                                <a:cs typeface="Arial" panose="020B0604020202020204" pitchFamily="34" charset="0"/>
                                <a:sym typeface="Wingdings" panose="05000000000000000000" pitchFamily="2" charset="2"/>
                              </a:rPr>
                              <m:t>2</m:t>
                            </m:r>
                          </m:sup>
                        </m:sSubSup>
                      </m:e>
                    </m:rad>
                    <m:r>
                      <a:rPr lang="en-US" altLang="zh-CN" sz="2000" b="0" i="1" smtClean="0">
                        <a:latin typeface="Cambria Math" panose="02040503050406030204" pitchFamily="18" charset="0"/>
                        <a:cs typeface="Arial" panose="020B0604020202020204" pitchFamily="34" charset="0"/>
                        <a:sym typeface="Wingdings" panose="05000000000000000000" pitchFamily="2" charset="2"/>
                      </a:rPr>
                      <m:t>=</m:t>
                    </m:r>
                    <m:f>
                      <m:fPr>
                        <m:ctrlPr>
                          <a:rPr lang="en-US" altLang="zh-CN" sz="2000" i="1">
                            <a:latin typeface="Cambria Math" panose="02040503050406030204" pitchFamily="18" charset="0"/>
                            <a:cs typeface="Arial" panose="020B0604020202020204" pitchFamily="34" charset="0"/>
                            <a:sym typeface="Wingdings" panose="05000000000000000000" pitchFamily="2" charset="2"/>
                          </a:rPr>
                        </m:ctrlPr>
                      </m:fPr>
                      <m:num>
                        <m:sSub>
                          <m:sSub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bPr>
                          <m:e>
                            <m:r>
                              <a:rPr lang="en-US" altLang="zh-CN" sz="2000" i="1">
                                <a:latin typeface="Cambria Math" panose="02040503050406030204" pitchFamily="18" charset="0"/>
                                <a:cs typeface="Arial" panose="020B0604020202020204" pitchFamily="34" charset="0"/>
                                <a:sym typeface="Wingdings" panose="05000000000000000000" pitchFamily="2" charset="2"/>
                              </a:rPr>
                              <m:t>𝑁</m:t>
                            </m:r>
                          </m:e>
                          <m:sub>
                            <m:r>
                              <a:rPr lang="en-US" altLang="zh-CN" sz="2000" i="1">
                                <a:latin typeface="Cambria Math" panose="02040503050406030204" pitchFamily="18" charset="0"/>
                                <a:cs typeface="Arial" panose="020B0604020202020204" pitchFamily="34" charset="0"/>
                                <a:sym typeface="Wingdings" panose="05000000000000000000" pitchFamily="2" charset="2"/>
                              </a:rPr>
                              <m:t>𝑑</m:t>
                            </m:r>
                          </m:sub>
                        </m:sSub>
                      </m:num>
                      <m:den>
                        <m:r>
                          <a:rPr lang="en-US" altLang="zh-CN" sz="2000" i="1">
                            <a:latin typeface="Cambria Math" panose="02040503050406030204" pitchFamily="18" charset="0"/>
                            <a:cs typeface="Arial" panose="020B0604020202020204" pitchFamily="34" charset="0"/>
                            <a:sym typeface="Wingdings" panose="05000000000000000000" pitchFamily="2" charset="2"/>
                          </a:rPr>
                          <m:t>2</m:t>
                        </m:r>
                      </m:den>
                    </m:f>
                    <m:r>
                      <a:rPr lang="en-US" altLang="zh-CN" sz="2000" i="1">
                        <a:latin typeface="Cambria Math" panose="02040503050406030204" pitchFamily="18" charset="0"/>
                        <a:cs typeface="Arial" panose="020B0604020202020204" pitchFamily="34" charset="0"/>
                        <a:sym typeface="Wingdings" panose="05000000000000000000" pitchFamily="2" charset="2"/>
                      </a:rPr>
                      <m:t>+</m:t>
                    </m:r>
                    <m:rad>
                      <m:radPr>
                        <m:degHide m:val="on"/>
                        <m:ctrlPr>
                          <a:rPr lang="en-US" altLang="zh-CN" sz="2000" i="1">
                            <a:latin typeface="Cambria Math" panose="02040503050406030204" pitchFamily="18" charset="0"/>
                            <a:cs typeface="Arial" panose="020B0604020202020204" pitchFamily="34" charset="0"/>
                            <a:sym typeface="Wingdings" panose="05000000000000000000" pitchFamily="2" charset="2"/>
                          </a:rPr>
                        </m:ctrlPr>
                      </m:radPr>
                      <m:deg/>
                      <m:e>
                        <m:sSup>
                          <m:sSup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pPr>
                          <m:e>
                            <m:r>
                              <a:rPr lang="en-US" altLang="zh-CN" sz="2000" i="1">
                                <a:latin typeface="Cambria Math" panose="02040503050406030204" pitchFamily="18" charset="0"/>
                                <a:cs typeface="Arial" panose="020B0604020202020204" pitchFamily="34" charset="0"/>
                                <a:sym typeface="Wingdings" panose="05000000000000000000" pitchFamily="2" charset="2"/>
                              </a:rPr>
                              <m:t>(</m:t>
                            </m:r>
                            <m:f>
                              <m:fPr>
                                <m:ctrlPr>
                                  <a:rPr lang="en-US" altLang="zh-CN" sz="2000" i="1">
                                    <a:latin typeface="Cambria Math" panose="02040503050406030204" pitchFamily="18" charset="0"/>
                                    <a:cs typeface="Arial" panose="020B0604020202020204" pitchFamily="34" charset="0"/>
                                    <a:sym typeface="Wingdings" panose="05000000000000000000" pitchFamily="2" charset="2"/>
                                  </a:rPr>
                                </m:ctrlPr>
                              </m:fPr>
                              <m:num>
                                <m:sSub>
                                  <m:sSub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bPr>
                                  <m:e>
                                    <m:r>
                                      <a:rPr lang="en-US" altLang="zh-CN" sz="2000" i="1">
                                        <a:latin typeface="Cambria Math" panose="02040503050406030204" pitchFamily="18" charset="0"/>
                                        <a:cs typeface="Arial" panose="020B0604020202020204" pitchFamily="34" charset="0"/>
                                        <a:sym typeface="Wingdings" panose="05000000000000000000" pitchFamily="2" charset="2"/>
                                      </a:rPr>
                                      <m:t>𝑁</m:t>
                                    </m:r>
                                  </m:e>
                                  <m:sub>
                                    <m:r>
                                      <a:rPr lang="en-US" altLang="zh-CN" sz="2000" i="1">
                                        <a:latin typeface="Cambria Math" panose="02040503050406030204" pitchFamily="18" charset="0"/>
                                        <a:cs typeface="Arial" panose="020B0604020202020204" pitchFamily="34" charset="0"/>
                                        <a:sym typeface="Wingdings" panose="05000000000000000000" pitchFamily="2" charset="2"/>
                                      </a:rPr>
                                      <m:t>𝑑</m:t>
                                    </m:r>
                                  </m:sub>
                                </m:sSub>
                              </m:num>
                              <m:den>
                                <m:r>
                                  <a:rPr lang="en-US" altLang="zh-CN" sz="2000" i="1">
                                    <a:latin typeface="Cambria Math" panose="02040503050406030204" pitchFamily="18" charset="0"/>
                                    <a:cs typeface="Arial" panose="020B0604020202020204" pitchFamily="34" charset="0"/>
                                    <a:sym typeface="Wingdings" panose="05000000000000000000" pitchFamily="2" charset="2"/>
                                  </a:rPr>
                                  <m:t>2</m:t>
                                </m:r>
                              </m:den>
                            </m:f>
                            <m:r>
                              <a:rPr lang="en-US" altLang="zh-CN" sz="2000" i="1">
                                <a:latin typeface="Cambria Math" panose="02040503050406030204" pitchFamily="18" charset="0"/>
                                <a:cs typeface="Arial" panose="020B0604020202020204" pitchFamily="34" charset="0"/>
                                <a:sym typeface="Wingdings" panose="05000000000000000000" pitchFamily="2" charset="2"/>
                              </a:rPr>
                              <m:t>)</m:t>
                            </m:r>
                          </m:e>
                          <m:sup>
                            <m:r>
                              <a:rPr lang="en-US" altLang="zh-CN" sz="2000" i="1">
                                <a:latin typeface="Cambria Math" panose="02040503050406030204" pitchFamily="18" charset="0"/>
                                <a:cs typeface="Arial" panose="020B0604020202020204" pitchFamily="34" charset="0"/>
                                <a:sym typeface="Wingdings" panose="05000000000000000000" pitchFamily="2" charset="2"/>
                              </a:rPr>
                              <m:t>2</m:t>
                            </m:r>
                          </m:sup>
                        </m:sSup>
                        <m:r>
                          <a:rPr lang="en-US" altLang="zh-CN" sz="2000" i="1">
                            <a:latin typeface="Cambria Math" panose="02040503050406030204" pitchFamily="18" charset="0"/>
                            <a:cs typeface="Arial" panose="020B0604020202020204" pitchFamily="34" charset="0"/>
                            <a:sym typeface="Wingdings" panose="05000000000000000000" pitchFamily="2" charset="2"/>
                          </a:rPr>
                          <m:t>+</m:t>
                        </m:r>
                        <m:sSubSup>
                          <m:sSubSup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bSupPr>
                          <m:e>
                            <m:r>
                              <a:rPr lang="en-US" altLang="zh-CN" sz="2000" i="1">
                                <a:latin typeface="Cambria Math" panose="02040503050406030204" pitchFamily="18" charset="0"/>
                                <a:cs typeface="Arial" panose="020B0604020202020204" pitchFamily="34" charset="0"/>
                                <a:sym typeface="Wingdings" panose="05000000000000000000" pitchFamily="2" charset="2"/>
                              </a:rPr>
                              <m:t>𝑛</m:t>
                            </m:r>
                          </m:e>
                          <m:sub>
                            <m:r>
                              <a:rPr lang="en-US" altLang="zh-CN" sz="2000" i="1">
                                <a:latin typeface="Cambria Math" panose="02040503050406030204" pitchFamily="18" charset="0"/>
                                <a:cs typeface="Arial" panose="020B0604020202020204" pitchFamily="34" charset="0"/>
                                <a:sym typeface="Wingdings" panose="05000000000000000000" pitchFamily="2" charset="2"/>
                              </a:rPr>
                              <m:t>𝑖</m:t>
                            </m:r>
                          </m:sub>
                          <m:sup>
                            <m:r>
                              <a:rPr lang="en-US" altLang="zh-CN" sz="2000" i="1">
                                <a:latin typeface="Cambria Math" panose="02040503050406030204" pitchFamily="18" charset="0"/>
                                <a:cs typeface="Arial" panose="020B0604020202020204" pitchFamily="34" charset="0"/>
                                <a:sym typeface="Wingdings" panose="05000000000000000000" pitchFamily="2" charset="2"/>
                              </a:rPr>
                              <m:t>2</m:t>
                            </m:r>
                          </m:sup>
                        </m:sSubSup>
                      </m:e>
                    </m:rad>
                  </m:oMath>
                </a14:m>
                <a:endParaRPr lang="en-US" altLang="zh-CN" sz="2000" dirty="0">
                  <a:latin typeface="+mj-lt"/>
                  <a:cs typeface="Arial" panose="020B0604020202020204" pitchFamily="34" charset="0"/>
                  <a:sym typeface="Wingdings" panose="05000000000000000000" pitchFamily="2" charset="2"/>
                </a:endParaRPr>
              </a:p>
              <a:p>
                <a:pPr>
                  <a:lnSpc>
                    <a:spcPct val="150000"/>
                  </a:lnSpc>
                </a:pPr>
                <a14:m>
                  <m:oMath xmlns:m="http://schemas.openxmlformats.org/officeDocument/2006/math">
                    <m:sSub>
                      <m:sSubPr>
                        <m:ctrlPr>
                          <a:rPr lang="en-US" altLang="zh-CN" sz="2000" i="1" smtClean="0">
                            <a:latin typeface="Cambria Math" panose="02040503050406030204" pitchFamily="18" charset="0"/>
                            <a:cs typeface="Arial" panose="020B0604020202020204" pitchFamily="34" charset="0"/>
                            <a:sym typeface="Wingdings" panose="05000000000000000000" pitchFamily="2" charset="2"/>
                          </a:rPr>
                        </m:ctrlPr>
                      </m:sSubPr>
                      <m:e>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𝑛</m:t>
                        </m:r>
                      </m:e>
                      <m:sub>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𝑖</m:t>
                        </m:r>
                      </m:sub>
                    </m:sSub>
                    <m:r>
                      <a:rPr lang="en-US" altLang="zh-CN" sz="2000" i="1" smtClean="0">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rPr>
                      <m:t>≤</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rPr>
                      <m:t>0.05</m:t>
                    </m:r>
                    <m:sSub>
                      <m:sSubPr>
                        <m:ctrlPr>
                          <a:rPr lang="en-US" altLang="zh-CN" sz="2000" b="0" i="1" smtClean="0">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rPr>
                        </m:ctrlPr>
                      </m:sSubPr>
                      <m:e>
                        <m:r>
                          <a:rPr lang="en-US" altLang="zh-CN" sz="2000" b="0" i="1" smtClean="0">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rPr>
                          <m:t>𝑛</m:t>
                        </m:r>
                      </m:e>
                      <m:sub>
                        <m:r>
                          <a:rPr lang="en-US" altLang="zh-CN" sz="2000" b="0" i="1" smtClean="0">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rPr>
                          <m:t>0</m:t>
                        </m:r>
                      </m:sub>
                    </m:sSub>
                  </m:oMath>
                </a14:m>
                <a:r>
                  <a:rPr lang="en-US" altLang="zh-CN" sz="2000" dirty="0">
                    <a:latin typeface="+mj-lt"/>
                    <a:cs typeface="Arial" panose="020B0604020202020204" pitchFamily="34" charset="0"/>
                    <a:sym typeface="Wingdings" panose="05000000000000000000" pitchFamily="2" charset="2"/>
                  </a:rPr>
                  <a:t>  </a:t>
                </a:r>
                <a:r>
                  <a:rPr lang="zh-CN" altLang="en-US" sz="2000" dirty="0">
                    <a:latin typeface="+mj-lt"/>
                    <a:cs typeface="Arial" panose="020B0604020202020204" pitchFamily="34" charset="0"/>
                    <a:sym typeface="Wingdings" panose="05000000000000000000" pitchFamily="2" charset="2"/>
                  </a:rPr>
                  <a:t>可得：</a:t>
                </a:r>
                <a:r>
                  <a:rPr lang="en-US" altLang="zh-CN" sz="2000" dirty="0">
                    <a:cs typeface="Arial" panose="020B0604020202020204" pitchFamily="34" charset="0"/>
                    <a:sym typeface="Wingdings" panose="05000000000000000000" pitchFamily="2" charset="2"/>
                  </a:rPr>
                  <a:t> </a:t>
                </a:r>
                <a14:m>
                  <m:oMath xmlns:m="http://schemas.openxmlformats.org/officeDocument/2006/math">
                    <m:sSub>
                      <m:sSub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bPr>
                      <m:e>
                        <m:r>
                          <a:rPr lang="en-US" altLang="zh-CN" sz="2000" i="1">
                            <a:latin typeface="Cambria Math" panose="02040503050406030204" pitchFamily="18" charset="0"/>
                            <a:cs typeface="Arial" panose="020B0604020202020204" pitchFamily="34" charset="0"/>
                            <a:sym typeface="Wingdings" panose="05000000000000000000" pitchFamily="2" charset="2"/>
                          </a:rPr>
                          <m:t>𝑛</m:t>
                        </m:r>
                      </m:e>
                      <m:sub>
                        <m:r>
                          <m:rPr>
                            <m:sty m:val="p"/>
                          </m:rPr>
                          <a:rPr lang="en-US" altLang="zh-CN" sz="2000" i="1" smtClean="0">
                            <a:latin typeface="Cambria Math" panose="02040503050406030204" pitchFamily="18" charset="0"/>
                            <a:cs typeface="Arial" panose="020B0604020202020204" pitchFamily="34" charset="0"/>
                            <a:sym typeface="Wingdings" panose="05000000000000000000" pitchFamily="2" charset="2"/>
                          </a:rPr>
                          <m:t>d</m:t>
                        </m:r>
                      </m:sub>
                    </m:sSub>
                    <m:r>
                      <a:rPr lang="en-US" altLang="zh-CN" sz="2000" i="1" smtClean="0">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rPr>
                      <m:t>≥</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rPr>
                      <m:t>20</m:t>
                    </m:r>
                    <m:sSub>
                      <m:sSubPr>
                        <m:ctrlPr>
                          <a:rPr lang="en-US" altLang="zh-CN" sz="2000" b="0" i="1" smtClean="0">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rPr>
                        </m:ctrlPr>
                      </m:sSubPr>
                      <m:e>
                        <m:r>
                          <a:rPr lang="en-US" altLang="zh-CN" sz="2000" b="0" i="1" smtClean="0">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rPr>
                          <m:t>𝑛</m:t>
                        </m:r>
                      </m:e>
                      <m:sub>
                        <m:r>
                          <a:rPr lang="en-US" altLang="zh-CN" sz="2000" b="0" i="1" smtClean="0">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rPr>
                          <m:t>𝑖</m:t>
                        </m:r>
                      </m:sub>
                    </m:sSub>
                  </m:oMath>
                </a14:m>
                <a:endParaRPr lang="en-US" altLang="zh-CN" sz="2000" dirty="0">
                  <a:latin typeface="+mj-lt"/>
                  <a:cs typeface="Arial" panose="020B0604020202020204" pitchFamily="34" charset="0"/>
                  <a:sym typeface="Wingdings" panose="05000000000000000000" pitchFamily="2" charset="2"/>
                </a:endParaRPr>
              </a:p>
              <a:p>
                <a:pPr>
                  <a:lnSpc>
                    <a:spcPct val="150000"/>
                  </a:lnSpc>
                </a:pPr>
                <a14:m>
                  <m:oMathPara xmlns:m="http://schemas.openxmlformats.org/officeDocument/2006/math">
                    <m:oMathParaPr>
                      <m:jc m:val="centerGroup"/>
                    </m:oMathParaPr>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𝑁</m:t>
                          </m:r>
                        </m:e>
                        <m:sub>
                          <m:r>
                            <a:rPr lang="en-US" altLang="zh-CN" sz="2000" b="0" i="1" smtClean="0">
                              <a:latin typeface="Cambria Math" panose="02040503050406030204" pitchFamily="18" charset="0"/>
                            </a:rPr>
                            <m:t>𝑐</m:t>
                          </m:r>
                        </m:sub>
                        <m:sup>
                          <m:r>
                            <a:rPr lang="en-US" altLang="zh-CN" sz="2000" b="0" i="1" smtClean="0">
                              <a:latin typeface="Cambria Math" panose="02040503050406030204" pitchFamily="18" charset="0"/>
                            </a:rPr>
                            <m:t>′</m:t>
                          </m:r>
                        </m:sup>
                      </m:sSubSup>
                      <m:sSup>
                        <m:sSupPr>
                          <m:ctrlPr>
                            <a:rPr lang="en-US" altLang="zh-CN" sz="2000" b="0" i="1" smtClean="0">
                              <a:latin typeface="Cambria Math" panose="02040503050406030204" pitchFamily="18" charset="0"/>
                            </a:rPr>
                          </m:ctrlPr>
                        </m:sSupPr>
                        <m:e>
                          <m:r>
                            <a:rPr lang="en-US" altLang="zh-CN" sz="2000" i="1" smtClean="0">
                              <a:latin typeface="Cambria Math" panose="02040503050406030204" pitchFamily="18" charset="0"/>
                            </a:rPr>
                            <m:t>=</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5</m:t>
                              </m:r>
                              <m:r>
                                <a:rPr lang="en-US" altLang="zh-CN" sz="2000" i="1">
                                  <a:latin typeface="Cambria Math" panose="02040503050406030204" pitchFamily="18" charset="0"/>
                                </a:rPr>
                                <m:t>50</m:t>
                              </m:r>
                            </m:num>
                            <m:den>
                              <m:r>
                                <a:rPr lang="en-US" altLang="zh-CN" sz="2000" i="1">
                                  <a:latin typeface="Cambria Math" panose="02040503050406030204" pitchFamily="18" charset="0"/>
                                </a:rPr>
                                <m:t>300</m:t>
                              </m:r>
                            </m:den>
                          </m:f>
                          <m:r>
                            <a:rPr lang="en-US" altLang="zh-CN" sz="2000" i="1">
                              <a:latin typeface="Cambria Math" panose="02040503050406030204" pitchFamily="18" charset="0"/>
                            </a:rPr>
                            <m:t>)</m:t>
                          </m:r>
                        </m:e>
                        <m:sup>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3</m:t>
                              </m:r>
                            </m:num>
                            <m:den>
                              <m:r>
                                <a:rPr lang="en-US" altLang="zh-CN" sz="2000" b="0" i="1" smtClean="0">
                                  <a:latin typeface="Cambria Math" panose="02040503050406030204" pitchFamily="18" charset="0"/>
                                </a:rPr>
                                <m:t>2</m:t>
                              </m:r>
                            </m:den>
                          </m:f>
                        </m:sup>
                      </m:sSup>
                      <m:sSub>
                        <m:sSub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bPr>
                        <m:e>
                          <m:r>
                            <a:rPr lang="en-US" altLang="zh-CN" sz="2000" i="1">
                              <a:latin typeface="Cambria Math" panose="02040503050406030204" pitchFamily="18" charset="0"/>
                              <a:cs typeface="Arial" panose="020B0604020202020204" pitchFamily="34" charset="0"/>
                              <a:sym typeface="Wingdings" panose="05000000000000000000" pitchFamily="2" charset="2"/>
                            </a:rPr>
                            <m:t>𝑁</m:t>
                          </m:r>
                        </m:e>
                        <m:sub>
                          <m:r>
                            <a:rPr lang="en-US" altLang="zh-CN" sz="2000" i="1">
                              <a:latin typeface="Cambria Math" panose="02040503050406030204" pitchFamily="18" charset="0"/>
                              <a:cs typeface="Arial" panose="020B0604020202020204" pitchFamily="34" charset="0"/>
                              <a:sym typeface="Wingdings" panose="05000000000000000000" pitchFamily="2" charset="2"/>
                            </a:rPr>
                            <m:t>𝑐</m:t>
                          </m:r>
                        </m:sub>
                      </m:sSub>
                      <m:r>
                        <a:rPr lang="en-US" altLang="zh-CN" sz="2000" b="0" i="1" smtClean="0">
                          <a:latin typeface="Cambria Math" panose="02040503050406030204" pitchFamily="18" charset="0"/>
                          <a:cs typeface="Arial" panose="020B0604020202020204" pitchFamily="34" charset="0"/>
                          <a:sym typeface="Wingdings" panose="05000000000000000000" pitchFamily="2" charset="2"/>
                        </a:rPr>
                        <m:t>=</m:t>
                      </m:r>
                      <m:r>
                        <a:rPr lang="en-US" altLang="zh-CN" sz="2000" i="1">
                          <a:latin typeface="Cambria Math" panose="02040503050406030204" pitchFamily="18" charset="0"/>
                          <a:cs typeface="Arial" panose="020B0604020202020204" pitchFamily="34" charset="0"/>
                        </a:rPr>
                        <m:t>2.8</m:t>
                      </m:r>
                      <m:r>
                        <a:rPr lang="en-US" altLang="zh-CN" sz="2000" i="1">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19</m:t>
                          </m:r>
                        </m:sup>
                      </m:sSup>
                      <m:r>
                        <a:rPr lang="en-US" altLang="zh-CN" sz="200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550</m:t>
                              </m:r>
                            </m:num>
                            <m:den>
                              <m:r>
                                <a:rPr lang="en-US" altLang="zh-CN" sz="2000" i="1">
                                  <a:latin typeface="Cambria Math" panose="02040503050406030204" pitchFamily="18" charset="0"/>
                                </a:rPr>
                                <m:t>300</m:t>
                              </m:r>
                            </m:den>
                          </m:f>
                          <m:r>
                            <a:rPr lang="en-US" altLang="zh-CN" sz="2000" i="1">
                              <a:latin typeface="Cambria Math" panose="02040503050406030204" pitchFamily="18" charset="0"/>
                            </a:rPr>
                            <m:t>)</m:t>
                          </m:r>
                        </m:e>
                        <m:sup>
                          <m:f>
                            <m:fPr>
                              <m:ctrlPr>
                                <a:rPr lang="en-US" altLang="zh-CN" sz="2000" i="1">
                                  <a:latin typeface="Cambria Math" panose="02040503050406030204" pitchFamily="18" charset="0"/>
                                </a:rPr>
                              </m:ctrlPr>
                            </m:fPr>
                            <m:num>
                              <m:r>
                                <a:rPr lang="en-US" altLang="zh-CN" sz="2000" i="1">
                                  <a:latin typeface="Cambria Math" panose="02040503050406030204" pitchFamily="18" charset="0"/>
                                </a:rPr>
                                <m:t>3</m:t>
                              </m:r>
                            </m:num>
                            <m:den>
                              <m:r>
                                <a:rPr lang="en-US" altLang="zh-CN" sz="2000" i="1">
                                  <a:latin typeface="Cambria Math" panose="02040503050406030204" pitchFamily="18" charset="0"/>
                                </a:rPr>
                                <m:t>2</m:t>
                              </m:r>
                            </m:den>
                          </m:f>
                        </m:sup>
                      </m:sSup>
                      <m:r>
                        <a:rPr lang="en-US" altLang="zh-CN" sz="2000" b="0" i="1" smtClean="0">
                          <a:latin typeface="Cambria Math" panose="02040503050406030204" pitchFamily="18" charset="0"/>
                        </a:rPr>
                        <m:t>=6.95</m:t>
                      </m:r>
                      <m:r>
                        <a:rPr lang="en-US" altLang="zh-CN" sz="2000" i="1">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19</m:t>
                          </m:r>
                        </m:sup>
                      </m:sSup>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𝑐𝑚</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−3</m:t>
                          </m:r>
                        </m:sup>
                      </m:sSup>
                    </m:oMath>
                  </m:oMathPara>
                </a14:m>
                <a:endParaRPr lang="en-US" altLang="zh-CN" sz="2000" dirty="0">
                  <a:latin typeface="+mj-lt"/>
                  <a:cs typeface="Arial" panose="020B0604020202020204" pitchFamily="34" charset="0"/>
                  <a:sym typeface="Wingdings" panose="05000000000000000000" pitchFamily="2" charset="2"/>
                </a:endParaRPr>
              </a:p>
              <a:p>
                <a:pPr>
                  <a:lnSpc>
                    <a:spcPct val="150000"/>
                  </a:lnSpc>
                </a:pPr>
                <a14:m>
                  <m:oMathPara xmlns:m="http://schemas.openxmlformats.org/officeDocument/2006/math">
                    <m:oMathParaPr>
                      <m:jc m:val="centerGroup"/>
                    </m:oMathParaPr>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𝑁</m:t>
                          </m:r>
                        </m:e>
                        <m:sub>
                          <m:r>
                            <a:rPr lang="zh-CN" altLang="en-US" sz="2000" b="0" i="1" smtClean="0">
                              <a:latin typeface="Cambria Math" panose="02040503050406030204" pitchFamily="18" charset="0"/>
                            </a:rPr>
                            <m:t>𝜐</m:t>
                          </m:r>
                        </m:sub>
                        <m:sup>
                          <m:r>
                            <a:rPr lang="en-US" altLang="zh-CN" sz="2000" b="0" i="1" smtClean="0">
                              <a:latin typeface="Cambria Math" panose="02040503050406030204" pitchFamily="18" charset="0"/>
                            </a:rPr>
                            <m:t>′</m:t>
                          </m:r>
                        </m:sup>
                      </m:sSubSup>
                      <m:sSup>
                        <m:sSupPr>
                          <m:ctrlPr>
                            <a:rPr lang="en-US" altLang="zh-CN" sz="2000" b="0" i="1" smtClean="0">
                              <a:latin typeface="Cambria Math" panose="02040503050406030204" pitchFamily="18" charset="0"/>
                            </a:rPr>
                          </m:ctrlPr>
                        </m:sSupPr>
                        <m:e>
                          <m:r>
                            <a:rPr lang="en-US" altLang="zh-CN" sz="2000" i="1" smtClean="0">
                              <a:latin typeface="Cambria Math" panose="02040503050406030204" pitchFamily="18" charset="0"/>
                            </a:rPr>
                            <m:t>=</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5</m:t>
                              </m:r>
                              <m:r>
                                <a:rPr lang="en-US" altLang="zh-CN" sz="2000" i="1">
                                  <a:latin typeface="Cambria Math" panose="02040503050406030204" pitchFamily="18" charset="0"/>
                                </a:rPr>
                                <m:t>50</m:t>
                              </m:r>
                            </m:num>
                            <m:den>
                              <m:r>
                                <a:rPr lang="en-US" altLang="zh-CN" sz="2000" i="1">
                                  <a:latin typeface="Cambria Math" panose="02040503050406030204" pitchFamily="18" charset="0"/>
                                </a:rPr>
                                <m:t>300</m:t>
                              </m:r>
                            </m:den>
                          </m:f>
                          <m:r>
                            <a:rPr lang="en-US" altLang="zh-CN" sz="2000" i="1">
                              <a:latin typeface="Cambria Math" panose="02040503050406030204" pitchFamily="18" charset="0"/>
                            </a:rPr>
                            <m:t>)</m:t>
                          </m:r>
                        </m:e>
                        <m:sup>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3</m:t>
                              </m:r>
                            </m:num>
                            <m:den>
                              <m:r>
                                <a:rPr lang="en-US" altLang="zh-CN" sz="2000" b="0" i="1" smtClean="0">
                                  <a:latin typeface="Cambria Math" panose="02040503050406030204" pitchFamily="18" charset="0"/>
                                </a:rPr>
                                <m:t>2</m:t>
                              </m:r>
                            </m:den>
                          </m:f>
                        </m:sup>
                      </m:sSup>
                      <m:sSub>
                        <m:sSub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bPr>
                        <m:e>
                          <m:r>
                            <a:rPr lang="en-US" altLang="zh-CN" sz="2000" i="1">
                              <a:latin typeface="Cambria Math" panose="02040503050406030204" pitchFamily="18" charset="0"/>
                              <a:cs typeface="Arial" panose="020B0604020202020204" pitchFamily="34" charset="0"/>
                              <a:sym typeface="Wingdings" panose="05000000000000000000" pitchFamily="2" charset="2"/>
                            </a:rPr>
                            <m:t>𝑁</m:t>
                          </m:r>
                        </m:e>
                        <m:sub>
                          <m:r>
                            <a:rPr lang="zh-CN" altLang="en-US" sz="2000" i="1" smtClean="0">
                              <a:latin typeface="Cambria Math" panose="02040503050406030204" pitchFamily="18" charset="0"/>
                              <a:cs typeface="Arial" panose="020B0604020202020204" pitchFamily="34" charset="0"/>
                              <a:sym typeface="Wingdings" panose="05000000000000000000" pitchFamily="2" charset="2"/>
                            </a:rPr>
                            <m:t>𝜐</m:t>
                          </m:r>
                        </m:sub>
                      </m:sSub>
                      <m:r>
                        <a:rPr lang="en-US" altLang="zh-CN" sz="2000" b="0" i="1" smtClean="0">
                          <a:latin typeface="Cambria Math" panose="02040503050406030204" pitchFamily="18" charset="0"/>
                          <a:cs typeface="Arial" panose="020B0604020202020204" pitchFamily="34" charset="0"/>
                          <a:sym typeface="Wingdings" panose="05000000000000000000" pitchFamily="2" charset="2"/>
                        </a:rPr>
                        <m:t>=1.04</m:t>
                      </m:r>
                      <m:r>
                        <a:rPr lang="en-US" altLang="zh-CN" sz="2000" i="1">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19</m:t>
                          </m:r>
                        </m:sup>
                      </m:sSup>
                      <m:r>
                        <a:rPr lang="en-US" altLang="zh-CN" sz="200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550</m:t>
                              </m:r>
                            </m:num>
                            <m:den>
                              <m:r>
                                <a:rPr lang="en-US" altLang="zh-CN" sz="2000" i="1">
                                  <a:latin typeface="Cambria Math" panose="02040503050406030204" pitchFamily="18" charset="0"/>
                                </a:rPr>
                                <m:t>300</m:t>
                              </m:r>
                            </m:den>
                          </m:f>
                          <m:r>
                            <a:rPr lang="en-US" altLang="zh-CN" sz="2000" i="1">
                              <a:latin typeface="Cambria Math" panose="02040503050406030204" pitchFamily="18" charset="0"/>
                            </a:rPr>
                            <m:t>)</m:t>
                          </m:r>
                        </m:e>
                        <m:sup>
                          <m:f>
                            <m:fPr>
                              <m:ctrlPr>
                                <a:rPr lang="en-US" altLang="zh-CN" sz="2000" i="1">
                                  <a:latin typeface="Cambria Math" panose="02040503050406030204" pitchFamily="18" charset="0"/>
                                </a:rPr>
                              </m:ctrlPr>
                            </m:fPr>
                            <m:num>
                              <m:r>
                                <a:rPr lang="en-US" altLang="zh-CN" sz="2000" i="1">
                                  <a:latin typeface="Cambria Math" panose="02040503050406030204" pitchFamily="18" charset="0"/>
                                </a:rPr>
                                <m:t>3</m:t>
                              </m:r>
                            </m:num>
                            <m:den>
                              <m:r>
                                <a:rPr lang="en-US" altLang="zh-CN" sz="2000" i="1">
                                  <a:latin typeface="Cambria Math" panose="02040503050406030204" pitchFamily="18" charset="0"/>
                                </a:rPr>
                                <m:t>2</m:t>
                              </m:r>
                            </m:den>
                          </m:f>
                        </m:sup>
                      </m:sSup>
                      <m:r>
                        <a:rPr lang="en-US" altLang="zh-CN" sz="2000" b="0" i="1" smtClean="0">
                          <a:latin typeface="Cambria Math" panose="02040503050406030204" pitchFamily="18" charset="0"/>
                        </a:rPr>
                        <m:t>=2.58</m:t>
                      </m:r>
                      <m:r>
                        <a:rPr lang="en-US" altLang="zh-CN" sz="2000" i="1">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19</m:t>
                          </m:r>
                        </m:sup>
                      </m:sSup>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𝑐𝑚</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−3</m:t>
                          </m:r>
                        </m:sup>
                      </m:sSup>
                    </m:oMath>
                  </m:oMathPara>
                </a14:m>
                <a:endParaRPr lang="en-US" altLang="zh-CN" sz="2000" dirty="0">
                  <a:latin typeface="+mj-lt"/>
                  <a:cs typeface="Arial" panose="020B0604020202020204" pitchFamily="34" charset="0"/>
                  <a:sym typeface="Wingdings" panose="05000000000000000000" pitchFamily="2" charset="2"/>
                </a:endParaRPr>
              </a:p>
              <a:p>
                <a:pPr>
                  <a:lnSpc>
                    <a:spcPct val="150000"/>
                  </a:lnSpc>
                </a:pPr>
                <a14:m>
                  <m:oMath xmlns:m="http://schemas.openxmlformats.org/officeDocument/2006/math">
                    <m:sSubSup>
                      <m:sSubSupPr>
                        <m:ctrlPr>
                          <a:rPr lang="en-US" altLang="zh-CN" sz="2000" i="1" smtClean="0">
                            <a:latin typeface="Cambria Math" panose="02040503050406030204" pitchFamily="18" charset="0"/>
                            <a:cs typeface="Arial" panose="020B0604020202020204" pitchFamily="34" charset="0"/>
                            <a:sym typeface="Wingdings" panose="05000000000000000000" pitchFamily="2" charset="2"/>
                          </a:rPr>
                        </m:ctrlPr>
                      </m:sSubSupPr>
                      <m:e>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𝑛</m:t>
                        </m:r>
                      </m:e>
                      <m:sub>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𝑖</m:t>
                        </m:r>
                      </m:sub>
                      <m:sup>
                        <m:r>
                          <a:rPr lang="en-US" altLang="zh-CN" sz="2000" b="0" i="1" smtClean="0">
                            <a:latin typeface="Cambria Math" panose="02040503050406030204" pitchFamily="18" charset="0"/>
                            <a:cs typeface="Arial" panose="020B0604020202020204" pitchFamily="34" charset="0"/>
                            <a:sym typeface="Wingdings" panose="05000000000000000000" pitchFamily="2" charset="2"/>
                          </a:rPr>
                          <m:t>2</m:t>
                        </m:r>
                      </m:sup>
                    </m:sSubSup>
                    <m:r>
                      <a:rPr lang="en-US" altLang="zh-CN" sz="2000" b="0" i="1" smtClean="0">
                        <a:latin typeface="Cambria Math" panose="02040503050406030204" pitchFamily="18" charset="0"/>
                        <a:cs typeface="Arial" panose="020B0604020202020204" pitchFamily="34" charset="0"/>
                        <a:sym typeface="Wingdings" panose="05000000000000000000" pitchFamily="2" charset="2"/>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𝑁</m:t>
                        </m:r>
                      </m:e>
                      <m:sub>
                        <m:r>
                          <a:rPr lang="en-US" altLang="zh-CN" sz="2000" i="1">
                            <a:latin typeface="Cambria Math" panose="02040503050406030204" pitchFamily="18" charset="0"/>
                          </a:rPr>
                          <m:t>𝑐</m:t>
                        </m:r>
                      </m:sub>
                      <m:sup>
                        <m:r>
                          <a:rPr lang="en-US" altLang="zh-CN" sz="2000" i="1">
                            <a:latin typeface="Cambria Math" panose="02040503050406030204" pitchFamily="18" charset="0"/>
                          </a:rPr>
                          <m:t>′</m:t>
                        </m:r>
                      </m:sup>
                    </m:sSubSup>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𝑁</m:t>
                        </m:r>
                      </m:e>
                      <m:sub>
                        <m:r>
                          <a:rPr lang="zh-CN" altLang="en-US" sz="2000" i="1">
                            <a:latin typeface="Cambria Math" panose="02040503050406030204" pitchFamily="18" charset="0"/>
                          </a:rPr>
                          <m:t>𝜈</m:t>
                        </m:r>
                      </m:sub>
                      <m:sup>
                        <m:r>
                          <a:rPr lang="en-US" altLang="zh-CN" sz="2000" i="1">
                            <a:latin typeface="Cambria Math" panose="02040503050406030204" pitchFamily="18" charset="0"/>
                          </a:rPr>
                          <m:t>′</m:t>
                        </m:r>
                      </m:sup>
                    </m:sSubSup>
                    <m:r>
                      <m:rPr>
                        <m:sty m:val="p"/>
                      </m:rPr>
                      <a:rPr lang="en-US" altLang="zh-CN" sz="2000" b="0" i="0" smtClean="0">
                        <a:latin typeface="Cambria Math" panose="02040503050406030204" pitchFamily="18" charset="0"/>
                      </a:rPr>
                      <m:t>exp</m:t>
                    </m:r>
                    <m:d>
                      <m:dPr>
                        <m:ctrlPr>
                          <a:rPr lang="en-US" altLang="zh-CN" sz="2000" b="0" i="1" smtClean="0">
                            <a:latin typeface="Cambria Math" panose="02040503050406030204" pitchFamily="18" charset="0"/>
                          </a:rPr>
                        </m:ctrlPr>
                      </m:dPr>
                      <m:e>
                        <m:r>
                          <a:rPr lang="en-US" altLang="zh-CN" sz="2000" b="0" i="0"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𝐸</m:t>
                                </m:r>
                              </m:e>
                              <m:sub>
                                <m:r>
                                  <a:rPr lang="en-US" altLang="zh-CN" sz="2000" b="0" i="1" smtClean="0">
                                    <a:latin typeface="Cambria Math" panose="02040503050406030204" pitchFamily="18" charset="0"/>
                                  </a:rPr>
                                  <m:t>𝑔</m:t>
                                </m:r>
                              </m:sub>
                            </m:sSub>
                          </m:num>
                          <m:den>
                            <m:r>
                              <a:rPr lang="en-US" altLang="zh-CN" sz="2000" b="0" i="1" smtClean="0">
                                <a:latin typeface="Cambria Math" panose="02040503050406030204" pitchFamily="18" charset="0"/>
                              </a:rPr>
                              <m:t>𝑘𝑇</m:t>
                            </m:r>
                          </m:den>
                        </m:f>
                      </m:e>
                    </m:d>
                    <m:r>
                      <a:rPr lang="en-US" altLang="zh-CN" sz="2000" b="0" i="1" smtClean="0">
                        <a:latin typeface="Cambria Math" panose="02040503050406030204" pitchFamily="18" charset="0"/>
                      </a:rPr>
                      <m:t>=1.0</m:t>
                    </m:r>
                    <m:r>
                      <a:rPr lang="en-US" altLang="zh-CN" sz="2000" i="1">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2</m:t>
                        </m:r>
                        <m:r>
                          <a:rPr lang="en-US" altLang="zh-CN" sz="2000" i="1">
                            <a:latin typeface="Cambria Math" panose="02040503050406030204" pitchFamily="18" charset="0"/>
                            <a:ea typeface="Cambria Math" panose="02040503050406030204" pitchFamily="18" charset="0"/>
                            <a:cs typeface="Arial" panose="020B0604020202020204" pitchFamily="34" charset="0"/>
                          </a:rPr>
                          <m:t>9</m:t>
                        </m:r>
                      </m:sup>
                    </m:sSup>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𝑐𝑚</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6</m:t>
                        </m:r>
                      </m:sup>
                    </m:sSup>
                  </m:oMath>
                </a14:m>
                <a:r>
                  <a:rPr lang="en-US" altLang="zh-CN" sz="2000" dirty="0">
                    <a:latin typeface="+mj-lt"/>
                    <a:cs typeface="Arial" panose="020B0604020202020204" pitchFamily="34" charset="0"/>
                    <a:sym typeface="Wingdings" panose="05000000000000000000" pitchFamily="2" charset="2"/>
                  </a:rPr>
                  <a:t> ,</a:t>
                </a:r>
                <a:r>
                  <a:rPr lang="en-US" altLang="zh-CN" sz="2000" dirty="0">
                    <a:ea typeface="Cambria Math" panose="02040503050406030204" pitchFamily="18" charset="0"/>
                    <a:cs typeface="Arial" panose="020B0604020202020204" pitchFamily="34" charset="0"/>
                  </a:rPr>
                  <a:t> </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bPr>
                      <m:e>
                        <m:r>
                          <a:rPr lang="en-US" altLang="zh-CN" sz="2000" i="1">
                            <a:latin typeface="Cambria Math" panose="02040503050406030204" pitchFamily="18" charset="0"/>
                            <a:ea typeface="Cambria Math" panose="02040503050406030204" pitchFamily="18" charset="0"/>
                            <a:cs typeface="Arial" panose="020B0604020202020204" pitchFamily="34" charset="0"/>
                          </a:rPr>
                          <m:t>𝑛</m:t>
                        </m:r>
                      </m:e>
                      <m:sub>
                        <m:r>
                          <a:rPr lang="en-US" altLang="zh-CN" sz="2000" i="1">
                            <a:latin typeface="Cambria Math" panose="02040503050406030204" pitchFamily="18" charset="0"/>
                            <a:ea typeface="Cambria Math" panose="02040503050406030204" pitchFamily="18" charset="0"/>
                            <a:cs typeface="Arial" panose="020B0604020202020204" pitchFamily="34" charset="0"/>
                          </a:rPr>
                          <m:t>𝑖</m:t>
                        </m:r>
                      </m:sub>
                    </m:sSub>
                    <m:r>
                      <a:rPr lang="en-US" altLang="zh-CN" sz="2000">
                        <a:latin typeface="Cambria Math" panose="02040503050406030204" pitchFamily="18" charset="0"/>
                        <a:ea typeface="Cambria Math" panose="02040503050406030204" pitchFamily="18" charset="0"/>
                        <a:cs typeface="Arial" panose="020B0604020202020204" pitchFamily="34" charset="0"/>
                      </a:rPr>
                      <m:t>=</m:t>
                    </m:r>
                    <m:r>
                      <a:rPr lang="en-US" altLang="zh-CN" sz="2000" i="1">
                        <a:latin typeface="Cambria Math" panose="02040503050406030204" pitchFamily="18" charset="0"/>
                        <a:ea typeface="Cambria Math" panose="02040503050406030204" pitchFamily="18" charset="0"/>
                        <a:cs typeface="Arial" panose="020B0604020202020204" pitchFamily="34" charset="0"/>
                      </a:rPr>
                      <m:t>3.</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2</m:t>
                    </m:r>
                    <m:r>
                      <a:rPr lang="en-US" altLang="zh-CN" sz="2000" i="1">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1</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4</m:t>
                        </m:r>
                      </m:sup>
                    </m:sSup>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𝑐𝑚</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−3</m:t>
                        </m:r>
                      </m:sup>
                    </m:sSup>
                  </m:oMath>
                </a14:m>
                <a:endParaRPr lang="en-US" altLang="zh-CN" sz="2000" dirty="0">
                  <a:latin typeface="+mj-lt"/>
                  <a:cs typeface="Arial" panose="020B0604020202020204" pitchFamily="34" charset="0"/>
                  <a:sym typeface="Wingdings" panose="05000000000000000000" pitchFamily="2" charset="2"/>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cs typeface="Arial" panose="020B0604020202020204" pitchFamily="34" charset="0"/>
                              <a:sym typeface="Wingdings" panose="05000000000000000000" pitchFamily="2" charset="2"/>
                            </a:rPr>
                          </m:ctrlPr>
                        </m:sSubPr>
                        <m:e>
                          <m:r>
                            <a:rPr lang="en-US" altLang="zh-CN" sz="2000" i="1">
                              <a:latin typeface="Cambria Math" panose="02040503050406030204" pitchFamily="18" charset="0"/>
                              <a:cs typeface="Arial" panose="020B0604020202020204" pitchFamily="34" charset="0"/>
                              <a:sym typeface="Wingdings" panose="05000000000000000000" pitchFamily="2" charset="2"/>
                            </a:rPr>
                            <m:t>𝑛</m:t>
                          </m:r>
                        </m:e>
                        <m:sub>
                          <m:r>
                            <m:rPr>
                              <m:sty m:val="p"/>
                            </m:rPr>
                            <a:rPr lang="en-US" altLang="zh-CN" sz="2000" i="1" smtClean="0">
                              <a:latin typeface="Cambria Math" panose="02040503050406030204" pitchFamily="18" charset="0"/>
                              <a:cs typeface="Arial" panose="020B0604020202020204" pitchFamily="34" charset="0"/>
                              <a:sym typeface="Wingdings" panose="05000000000000000000" pitchFamily="2" charset="2"/>
                            </a:rPr>
                            <m:t>d</m:t>
                          </m:r>
                        </m:sub>
                      </m:sSub>
                      <m:r>
                        <a:rPr lang="en-US" altLang="zh-CN" sz="2000" i="1" smtClean="0">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rPr>
                        <m:t>≥</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rPr>
                        <m:t>20</m:t>
                      </m:r>
                      <m:sSub>
                        <m:sSubPr>
                          <m:ctrlPr>
                            <a:rPr lang="en-US" altLang="zh-CN" sz="2000" b="0" i="1" smtClean="0">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rPr>
                          </m:ctrlPr>
                        </m:sSubPr>
                        <m:e>
                          <m:r>
                            <a:rPr lang="en-US" altLang="zh-CN" sz="2000" b="0" i="1" smtClean="0">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rPr>
                            <m:t>𝑛</m:t>
                          </m:r>
                        </m:e>
                        <m:sub>
                          <m:r>
                            <a:rPr lang="en-US" altLang="zh-CN" sz="2000" b="0" i="1" smtClean="0">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rPr>
                            <m:t>𝑖</m:t>
                          </m:r>
                        </m:sub>
                      </m:sSub>
                      <m:r>
                        <a:rPr lang="en-US" altLang="zh-CN" sz="2000" b="0" i="1" smtClean="0">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rPr>
                        <m:t>=6.4</m:t>
                      </m:r>
                      <m:r>
                        <a:rPr lang="en-US" altLang="zh-CN" sz="2000" i="1">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1</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5</m:t>
                          </m:r>
                        </m:sup>
                      </m:sSup>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𝑐𝑚</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−3</m:t>
                          </m:r>
                        </m:sup>
                      </m:sSup>
                    </m:oMath>
                  </m:oMathPara>
                </a14:m>
                <a:endParaRPr lang="en-US" altLang="zh-CN" sz="2000" dirty="0">
                  <a:latin typeface="+mj-lt"/>
                  <a:cs typeface="Arial" panose="020B0604020202020204" pitchFamily="34" charset="0"/>
                  <a:sym typeface="Wingdings" panose="05000000000000000000" pitchFamily="2" charset="2"/>
                </a:endParaRPr>
              </a:p>
            </p:txBody>
          </p:sp>
        </mc:Choice>
        <mc:Fallback xmlns="">
          <p:sp>
            <p:nvSpPr>
              <p:cNvPr id="5" name="文本框 4">
                <a:extLst>
                  <a:ext uri="{FF2B5EF4-FFF2-40B4-BE49-F238E27FC236}">
                    <a16:creationId xmlns:a16="http://schemas.microsoft.com/office/drawing/2014/main" id="{AD5FBCBF-CA35-425B-B347-E9D6BC0E1F31}"/>
                  </a:ext>
                </a:extLst>
              </p:cNvPr>
              <p:cNvSpPr txBox="1">
                <a:spLocks noRot="1" noChangeAspect="1" noMove="1" noResize="1" noEditPoints="1" noAdjustHandles="1" noChangeArrowheads="1" noChangeShapeType="1" noTextEdit="1"/>
              </p:cNvSpPr>
              <p:nvPr/>
            </p:nvSpPr>
            <p:spPr>
              <a:xfrm>
                <a:off x="523874" y="1851139"/>
                <a:ext cx="8096250" cy="4410118"/>
              </a:xfrm>
              <a:prstGeom prst="rect">
                <a:avLst/>
              </a:prstGeom>
              <a:blipFill>
                <a:blip r:embed="rId3"/>
                <a:stretch>
                  <a:fillRect l="-828"/>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605ED642-AB46-4B81-84AD-747C6AFE0377}"/>
              </a:ext>
            </a:extLst>
          </p:cNvPr>
          <p:cNvSpPr txBox="1"/>
          <p:nvPr/>
        </p:nvSpPr>
        <p:spPr>
          <a:xfrm>
            <a:off x="4114800" y="2971800"/>
            <a:ext cx="65" cy="553998"/>
          </a:xfrm>
          <a:prstGeom prst="rect">
            <a:avLst/>
          </a:prstGeom>
          <a:noFill/>
        </p:spPr>
        <p:txBody>
          <a:bodyPr wrap="none" lIns="0" tIns="0" rIns="0" bIns="0" rtlCol="0">
            <a:spAutoFit/>
          </a:bodyPr>
          <a:lstStyle/>
          <a:p>
            <a:endParaRPr lang="en-US" altLang="zh-CN" dirty="0"/>
          </a:p>
          <a:p>
            <a:endParaRPr lang="zh-CN" altLang="en-US" dirty="0"/>
          </a:p>
        </p:txBody>
      </p:sp>
    </p:spTree>
    <p:extLst>
      <p:ext uri="{BB962C8B-B14F-4D97-AF65-F5344CB8AC3E}">
        <p14:creationId xmlns:p14="http://schemas.microsoft.com/office/powerpoint/2010/main" val="1623865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671" y="175553"/>
            <a:ext cx="915635" cy="430887"/>
          </a:xfrm>
          <a:prstGeom prst="rect">
            <a:avLst/>
          </a:prstGeom>
          <a:noFill/>
        </p:spPr>
        <p:txBody>
          <a:bodyPr wrap="none" rtlCol="0">
            <a:spAutoFit/>
          </a:bodyPr>
          <a:lstStyle/>
          <a:p>
            <a:r>
              <a:rPr lang="zh-CN" altLang="en-US" sz="2200" b="1" dirty="0">
                <a:solidFill>
                  <a:srgbClr val="3763B1"/>
                </a:solidFill>
                <a:latin typeface="微软雅黑" panose="020B0503020204020204" pitchFamily="34" charset="-122"/>
                <a:ea typeface="微软雅黑" panose="020B0503020204020204" pitchFamily="34" charset="-122"/>
              </a:rPr>
              <a:t>习  题</a:t>
            </a:r>
          </a:p>
        </p:txBody>
      </p:sp>
      <p:sp>
        <p:nvSpPr>
          <p:cNvPr id="4" name="文本框 3">
            <a:extLst>
              <a:ext uri="{FF2B5EF4-FFF2-40B4-BE49-F238E27FC236}">
                <a16:creationId xmlns:a16="http://schemas.microsoft.com/office/drawing/2014/main" id="{5A814F7F-1C66-452E-91F0-9A64D83B86A6}"/>
              </a:ext>
            </a:extLst>
          </p:cNvPr>
          <p:cNvSpPr txBox="1"/>
          <p:nvPr/>
        </p:nvSpPr>
        <p:spPr>
          <a:xfrm>
            <a:off x="214369" y="965399"/>
            <a:ext cx="8858385" cy="409023"/>
          </a:xfrm>
          <a:prstGeom prst="rect">
            <a:avLst/>
          </a:prstGeom>
          <a:noFill/>
        </p:spPr>
        <p:txBody>
          <a:bodyPr wrap="square" rtlCol="0">
            <a:spAutoFit/>
          </a:bodyPr>
          <a:lstStyle/>
          <a:p>
            <a:pPr>
              <a:lnSpc>
                <a:spcPts val="2700"/>
              </a:lnSpc>
            </a:pPr>
            <a:r>
              <a:rPr lang="en-US" altLang="zh-CN" sz="2000" dirty="0">
                <a:latin typeface="+mj-lt"/>
                <a:cs typeface="Arial" panose="020B0604020202020204" pitchFamily="34" charset="0"/>
              </a:rPr>
              <a:t>4-9 </a:t>
            </a:r>
            <a:r>
              <a:rPr lang="zh-CN" altLang="en-US" sz="2000" dirty="0">
                <a:latin typeface="+mj-lt"/>
                <a:cs typeface="Arial" panose="020B0604020202020204" pitchFamily="34" charset="0"/>
              </a:rPr>
              <a:t>已知霍尔效应参数，求多数载流子的浓度和</a:t>
            </a:r>
            <a:r>
              <a:rPr lang="zh-CN" altLang="en-US" sz="2000" dirty="0">
                <a:highlight>
                  <a:srgbClr val="FFFF00"/>
                </a:highlight>
                <a:latin typeface="+mj-lt"/>
                <a:cs typeface="Arial" panose="020B0604020202020204" pitchFamily="34" charset="0"/>
              </a:rPr>
              <a:t>迁移率</a:t>
            </a:r>
            <a:r>
              <a:rPr lang="zh-CN" altLang="en-US" sz="2000" dirty="0">
                <a:latin typeface="+mj-lt"/>
                <a:cs typeface="Arial" panose="020B0604020202020204" pitchFamily="34" charset="0"/>
              </a:rPr>
              <a:t>。</a:t>
            </a:r>
            <a:endParaRPr lang="en-US" altLang="zh-CN" sz="2000" dirty="0">
              <a:latin typeface="+mj-lt"/>
              <a:cs typeface="Arial" panose="020B0604020202020204" pitchFamily="34" charset="0"/>
            </a:endParaRPr>
          </a:p>
        </p:txBody>
      </p:sp>
      <p:sp>
        <p:nvSpPr>
          <p:cNvPr id="3" name="文本框 2">
            <a:extLst>
              <a:ext uri="{FF2B5EF4-FFF2-40B4-BE49-F238E27FC236}">
                <a16:creationId xmlns:a16="http://schemas.microsoft.com/office/drawing/2014/main" id="{605ED642-AB46-4B81-84AD-747C6AFE0377}"/>
              </a:ext>
            </a:extLst>
          </p:cNvPr>
          <p:cNvSpPr txBox="1"/>
          <p:nvPr/>
        </p:nvSpPr>
        <p:spPr>
          <a:xfrm>
            <a:off x="4114800" y="2971800"/>
            <a:ext cx="65" cy="553998"/>
          </a:xfrm>
          <a:prstGeom prst="rect">
            <a:avLst/>
          </a:prstGeom>
          <a:noFill/>
        </p:spPr>
        <p:txBody>
          <a:bodyPr wrap="none" lIns="0" tIns="0" rIns="0" bIns="0" rtlCol="0">
            <a:spAutoFit/>
          </a:bodyPr>
          <a:lstStyle/>
          <a:p>
            <a:endParaRPr lang="en-US" altLang="zh-CN" dirty="0"/>
          </a:p>
          <a:p>
            <a:endParaRPr lang="zh-CN" altLang="en-US" dirty="0"/>
          </a:p>
        </p:txBody>
      </p:sp>
      <p:sp>
        <p:nvSpPr>
          <p:cNvPr id="7" name="箭头: 下 6">
            <a:extLst>
              <a:ext uri="{FF2B5EF4-FFF2-40B4-BE49-F238E27FC236}">
                <a16:creationId xmlns:a16="http://schemas.microsoft.com/office/drawing/2014/main" id="{9F384A34-17FE-4798-B277-EFF769AA5C0C}"/>
              </a:ext>
            </a:extLst>
          </p:cNvPr>
          <p:cNvSpPr/>
          <p:nvPr/>
        </p:nvSpPr>
        <p:spPr>
          <a:xfrm>
            <a:off x="5565912" y="1374422"/>
            <a:ext cx="667585" cy="20196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489FDA2C-5DAF-4C57-AE10-A804D3038695}"/>
                  </a:ext>
                </a:extLst>
              </p:cNvPr>
              <p:cNvSpPr txBox="1"/>
              <p:nvPr/>
            </p:nvSpPr>
            <p:spPr>
              <a:xfrm>
                <a:off x="1826488" y="3525798"/>
                <a:ext cx="6304246" cy="758349"/>
              </a:xfrm>
              <a:prstGeom prst="rect">
                <a:avLst/>
              </a:prstGeom>
              <a:noFill/>
            </p:spPr>
            <p:txBody>
              <a:bodyPr wrap="square" rtlCol="0">
                <a:spAutoFit/>
              </a:bodyPr>
              <a:lstStyle/>
              <a:p>
                <a:pPr>
                  <a:lnSpc>
                    <a:spcPts val="2700"/>
                  </a:lnSpc>
                </a:pPr>
                <a:r>
                  <a:rPr lang="zh-CN" altLang="en-US" sz="2000" dirty="0">
                    <a:latin typeface="+mj-lt"/>
                    <a:cs typeface="Arial" panose="020B0604020202020204" pitchFamily="34" charset="0"/>
                  </a:rPr>
                  <a:t>载流子在单位电场强度下的迁移速率。</a:t>
                </a:r>
                <a:r>
                  <a:rPr lang="en-US" altLang="zh-CN" sz="2000" dirty="0">
                    <a:latin typeface="+mj-lt"/>
                    <a:cs typeface="Arial" panose="020B0604020202020204" pitchFamily="34" charset="0"/>
                  </a:rPr>
                  <a:t>μ=v/E </a:t>
                </a:r>
                <a:r>
                  <a:rPr lang="zh-CN" altLang="en-US" sz="2000" dirty="0">
                    <a:latin typeface="+mj-lt"/>
                    <a:cs typeface="Arial" panose="020B0604020202020204" pitchFamily="34" charset="0"/>
                  </a:rPr>
                  <a:t>单位：</a:t>
                </a:r>
                <a:r>
                  <a:rPr lang="en-US" altLang="zh-CN" sz="2000" dirty="0">
                    <a:latin typeface="+mj-lt"/>
                    <a:cs typeface="Arial" panose="020B0604020202020204" pitchFamily="34" charset="0"/>
                  </a:rPr>
                  <a:t>m</a:t>
                </a:r>
                <a:r>
                  <a:rPr lang="en-US" altLang="zh-CN" sz="2000" baseline="30000" dirty="0">
                    <a:latin typeface="+mj-lt"/>
                    <a:cs typeface="Arial" panose="020B0604020202020204" pitchFamily="34" charset="0"/>
                  </a:rPr>
                  <a:t>2</a:t>
                </a:r>
                <a:r>
                  <a:rPr lang="en-US" altLang="zh-CN" sz="2000" dirty="0">
                    <a:latin typeface="+mj-lt"/>
                    <a:cs typeface="Arial" panose="020B0604020202020204" pitchFamily="34" charset="0"/>
                  </a:rPr>
                  <a:t>/V</a:t>
                </a:r>
                <a14:m>
                  <m:oMath xmlns:m="http://schemas.openxmlformats.org/officeDocument/2006/math">
                    <m:r>
                      <a:rPr lang="en-US" altLang="zh-CN" sz="2000" i="1">
                        <a:latin typeface="Cambria Math" panose="02040503050406030204" pitchFamily="18" charset="0"/>
                      </a:rPr>
                      <m:t>∙</m:t>
                    </m:r>
                    <m:r>
                      <m:rPr>
                        <m:sty m:val="p"/>
                      </m:rPr>
                      <a:rPr lang="en-US" altLang="zh-CN" sz="2000" i="1" smtClean="0">
                        <a:latin typeface="Cambria Math" panose="02040503050406030204" pitchFamily="18" charset="0"/>
                      </a:rPr>
                      <m:t>S</m:t>
                    </m:r>
                  </m:oMath>
                </a14:m>
                <a:endParaRPr lang="en-US" altLang="zh-CN" sz="2000" dirty="0">
                  <a:latin typeface="+mj-lt"/>
                  <a:cs typeface="Arial" panose="020B0604020202020204" pitchFamily="34" charset="0"/>
                </a:endParaRPr>
              </a:p>
            </p:txBody>
          </p:sp>
        </mc:Choice>
        <mc:Fallback>
          <p:sp>
            <p:nvSpPr>
              <p:cNvPr id="8" name="文本框 7">
                <a:extLst>
                  <a:ext uri="{FF2B5EF4-FFF2-40B4-BE49-F238E27FC236}">
                    <a16:creationId xmlns:a16="http://schemas.microsoft.com/office/drawing/2014/main" id="{489FDA2C-5DAF-4C57-AE10-A804D3038695}"/>
                  </a:ext>
                </a:extLst>
              </p:cNvPr>
              <p:cNvSpPr txBox="1">
                <a:spLocks noRot="1" noChangeAspect="1" noMove="1" noResize="1" noEditPoints="1" noAdjustHandles="1" noChangeArrowheads="1" noChangeShapeType="1" noTextEdit="1"/>
              </p:cNvSpPr>
              <p:nvPr/>
            </p:nvSpPr>
            <p:spPr>
              <a:xfrm>
                <a:off x="1826488" y="3525798"/>
                <a:ext cx="6304246" cy="758349"/>
              </a:xfrm>
              <a:prstGeom prst="rect">
                <a:avLst/>
              </a:prstGeom>
              <a:blipFill>
                <a:blip r:embed="rId2"/>
                <a:stretch>
                  <a:fillRect l="-1064" t="-4800" b="-128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6957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671" y="175553"/>
            <a:ext cx="915635" cy="430887"/>
          </a:xfrm>
          <a:prstGeom prst="rect">
            <a:avLst/>
          </a:prstGeom>
          <a:noFill/>
        </p:spPr>
        <p:txBody>
          <a:bodyPr wrap="none" rtlCol="0">
            <a:spAutoFit/>
          </a:bodyPr>
          <a:lstStyle/>
          <a:p>
            <a:r>
              <a:rPr lang="zh-CN" altLang="en-US" sz="2200" b="1" dirty="0">
                <a:solidFill>
                  <a:srgbClr val="3763B1"/>
                </a:solidFill>
                <a:latin typeface="微软雅黑" panose="020B0503020204020204" pitchFamily="34" charset="-122"/>
                <a:ea typeface="微软雅黑" panose="020B0503020204020204" pitchFamily="34" charset="-122"/>
              </a:rPr>
              <a:t>习  题</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A814F7F-1C66-452E-91F0-9A64D83B86A6}"/>
                  </a:ext>
                </a:extLst>
              </p:cNvPr>
              <p:cNvSpPr txBox="1"/>
              <p:nvPr/>
            </p:nvSpPr>
            <p:spPr>
              <a:xfrm>
                <a:off x="142808" y="663250"/>
                <a:ext cx="8796528" cy="1129284"/>
              </a:xfrm>
              <a:prstGeom prst="rect">
                <a:avLst/>
              </a:prstGeom>
              <a:noFill/>
            </p:spPr>
            <p:txBody>
              <a:bodyPr wrap="square" rtlCol="0">
                <a:spAutoFit/>
              </a:bodyPr>
              <a:lstStyle/>
              <a:p>
                <a:pPr>
                  <a:lnSpc>
                    <a:spcPts val="2700"/>
                  </a:lnSpc>
                </a:pPr>
                <a:r>
                  <a:rPr lang="en-US" altLang="zh-CN" sz="2000" dirty="0">
                    <a:latin typeface="+mj-lt"/>
                    <a:cs typeface="Arial" panose="020B0604020202020204" pitchFamily="34" charset="0"/>
                  </a:rPr>
                  <a:t>4-10 </a:t>
                </a:r>
                <a:r>
                  <a:rPr lang="en-US" altLang="zh-CN" sz="2000" dirty="0">
                    <a:cs typeface="Arial" panose="020B0604020202020204" pitchFamily="34" charset="0"/>
                  </a:rPr>
                  <a:t>p-n</a:t>
                </a:r>
                <a:r>
                  <a:rPr lang="zh-CN" altLang="en-US" sz="2000" dirty="0">
                    <a:latin typeface="+mj-lt"/>
                    <a:cs typeface="Arial" panose="020B0604020202020204" pitchFamily="34" charset="0"/>
                  </a:rPr>
                  <a:t>结所处的环境温度为</a:t>
                </a:r>
                <a:r>
                  <a:rPr lang="en-US" altLang="zh-CN" sz="2000" dirty="0">
                    <a:cs typeface="Arial" panose="020B0604020202020204" pitchFamily="34" charset="0"/>
                  </a:rPr>
                  <a:t>T=300K</a:t>
                </a:r>
                <a:r>
                  <a:rPr lang="zh-CN" altLang="en-US" sz="2000" dirty="0">
                    <a:cs typeface="Arial" panose="020B0604020202020204" pitchFamily="34" charset="0"/>
                  </a:rPr>
                  <a:t>，掺杂浓度</a:t>
                </a:r>
                <a14:m>
                  <m:oMath xmlns:m="http://schemas.openxmlformats.org/officeDocument/2006/math">
                    <m:sSub>
                      <m:sSubPr>
                        <m:ctrlPr>
                          <a:rPr lang="en-US" altLang="zh-CN" sz="2000" i="1" smtClean="0">
                            <a:latin typeface="Cambria Math" panose="02040503050406030204" pitchFamily="18" charset="0"/>
                            <a:cs typeface="Arial" panose="020B0604020202020204" pitchFamily="34" charset="0"/>
                            <a:sym typeface="Wingdings" panose="05000000000000000000" pitchFamily="2" charset="2"/>
                          </a:rPr>
                        </m:ctrlPr>
                      </m:sSubPr>
                      <m:e>
                        <m:r>
                          <a:rPr lang="en-US" altLang="zh-CN" sz="2000" b="0" i="1">
                            <a:latin typeface="Cambria Math" panose="02040503050406030204" pitchFamily="18" charset="0"/>
                            <a:cs typeface="Arial" panose="020B0604020202020204" pitchFamily="34" charset="0"/>
                            <a:sym typeface="Wingdings" panose="05000000000000000000" pitchFamily="2" charset="2"/>
                          </a:rPr>
                          <m:t>𝑁</m:t>
                        </m:r>
                      </m:e>
                      <m:sub>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𝑎</m:t>
                        </m:r>
                      </m:sub>
                    </m:sSub>
                    <m:r>
                      <a:rPr lang="en-US" altLang="zh-CN" sz="2000" i="1">
                        <a:latin typeface="Cambria Math" panose="02040503050406030204" pitchFamily="18" charset="0"/>
                        <a:cs typeface="Arial" panose="020B0604020202020204" pitchFamily="34" charset="0"/>
                        <a:sym typeface="Wingdings" panose="05000000000000000000" pitchFamily="2" charset="2"/>
                      </a:rPr>
                      <m:t>=</m:t>
                    </m:r>
                    <m:sSup>
                      <m:sSupPr>
                        <m:ctrlPr>
                          <a:rPr lang="en-US" altLang="zh-CN" sz="2000" i="1" smtClean="0">
                            <a:latin typeface="Cambria Math" panose="02040503050406030204" pitchFamily="18" charset="0"/>
                            <a:cs typeface="Arial" panose="020B0604020202020204" pitchFamily="34" charset="0"/>
                            <a:sym typeface="Wingdings" panose="05000000000000000000" pitchFamily="2" charset="2"/>
                          </a:rPr>
                        </m:ctrlPr>
                      </m:sSupPr>
                      <m:e>
                        <m:r>
                          <a:rPr lang="en-US" altLang="zh-CN" sz="2000" i="1">
                            <a:latin typeface="Cambria Math" panose="02040503050406030204" pitchFamily="18" charset="0"/>
                            <a:cs typeface="Arial" panose="020B0604020202020204" pitchFamily="34" charset="0"/>
                            <a:sym typeface="Wingdings" panose="05000000000000000000" pitchFamily="2" charset="2"/>
                          </a:rPr>
                          <m:t>1</m:t>
                        </m:r>
                        <m:r>
                          <a:rPr lang="en-US" altLang="zh-CN" sz="2000" i="1" smtClean="0">
                            <a:latin typeface="Cambria Math" panose="02040503050406030204" pitchFamily="18" charset="0"/>
                            <a:cs typeface="Arial" panose="020B0604020202020204" pitchFamily="34" charset="0"/>
                            <a:sym typeface="Wingdings" panose="05000000000000000000" pitchFamily="2" charset="2"/>
                          </a:rPr>
                          <m:t>0</m:t>
                        </m:r>
                      </m:e>
                      <m:sup>
                        <m:r>
                          <a:rPr lang="en-US" altLang="zh-CN" sz="2000" i="1">
                            <a:latin typeface="Cambria Math" panose="02040503050406030204" pitchFamily="18" charset="0"/>
                            <a:cs typeface="Arial" panose="020B0604020202020204" pitchFamily="34" charset="0"/>
                            <a:sym typeface="Wingdings" panose="05000000000000000000" pitchFamily="2" charset="2"/>
                          </a:rPr>
                          <m:t>1</m:t>
                        </m:r>
                        <m:r>
                          <a:rPr lang="en-US" altLang="zh-CN" sz="2000" i="1" smtClean="0">
                            <a:latin typeface="Cambria Math" panose="02040503050406030204" pitchFamily="18" charset="0"/>
                            <a:cs typeface="Arial" panose="020B0604020202020204" pitchFamily="34" charset="0"/>
                            <a:sym typeface="Wingdings" panose="05000000000000000000" pitchFamily="2" charset="2"/>
                          </a:rPr>
                          <m:t>6</m:t>
                        </m:r>
                      </m:sup>
                    </m:sSup>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𝑐𝑚</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−3</m:t>
                        </m:r>
                      </m:sup>
                    </m:sSup>
                  </m:oMath>
                </a14:m>
                <a:r>
                  <a:rPr lang="zh-CN" altLang="en-US" sz="2000" dirty="0">
                    <a:cs typeface="Arial" panose="020B0604020202020204" pitchFamily="34" charset="0"/>
                  </a:rPr>
                  <a:t>，</a:t>
                </a:r>
                <a:r>
                  <a:rPr lang="en-US" altLang="zh-CN" sz="2000" dirty="0">
                    <a:cs typeface="Arial" panose="020B0604020202020204" pitchFamily="34" charset="0"/>
                    <a:sym typeface="Wingdings" panose="05000000000000000000" pitchFamily="2" charset="2"/>
                  </a:rPr>
                  <a:t> </a:t>
                </a:r>
                <a14:m>
                  <m:oMath xmlns:m="http://schemas.openxmlformats.org/officeDocument/2006/math">
                    <m:sSub>
                      <m:sSub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bPr>
                      <m:e>
                        <m:r>
                          <a:rPr lang="en-US" altLang="zh-CN" sz="2000" i="1">
                            <a:latin typeface="Cambria Math" panose="02040503050406030204" pitchFamily="18" charset="0"/>
                            <a:cs typeface="Arial" panose="020B0604020202020204" pitchFamily="34" charset="0"/>
                            <a:sym typeface="Wingdings" panose="05000000000000000000" pitchFamily="2" charset="2"/>
                          </a:rPr>
                          <m:t>𝑁</m:t>
                        </m:r>
                      </m:e>
                      <m:sub>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𝑑</m:t>
                        </m:r>
                      </m:sub>
                    </m:sSub>
                    <m:r>
                      <a:rPr lang="en-US" altLang="zh-CN" sz="2000" i="1">
                        <a:latin typeface="Cambria Math" panose="02040503050406030204" pitchFamily="18" charset="0"/>
                        <a:cs typeface="Arial" panose="020B0604020202020204" pitchFamily="34" charset="0"/>
                        <a:sym typeface="Wingdings" panose="05000000000000000000" pitchFamily="2" charset="2"/>
                      </a:rPr>
                      <m:t>=</m:t>
                    </m:r>
                    <m:sSup>
                      <m:sSup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pPr>
                      <m:e>
                        <m:r>
                          <a:rPr lang="en-US" altLang="zh-CN" sz="2000" i="1">
                            <a:latin typeface="Cambria Math" panose="02040503050406030204" pitchFamily="18" charset="0"/>
                            <a:cs typeface="Arial" panose="020B0604020202020204" pitchFamily="34" charset="0"/>
                            <a:sym typeface="Wingdings" panose="05000000000000000000" pitchFamily="2" charset="2"/>
                          </a:rPr>
                          <m:t>10</m:t>
                        </m:r>
                      </m:e>
                      <m:sup>
                        <m:r>
                          <a:rPr lang="en-US" altLang="zh-CN" sz="2000" i="1">
                            <a:latin typeface="Cambria Math" panose="02040503050406030204" pitchFamily="18" charset="0"/>
                            <a:cs typeface="Arial" panose="020B0604020202020204" pitchFamily="34" charset="0"/>
                            <a:sym typeface="Wingdings" panose="05000000000000000000" pitchFamily="2" charset="2"/>
                          </a:rPr>
                          <m:t>1</m:t>
                        </m:r>
                        <m:r>
                          <a:rPr lang="en-US" altLang="zh-CN" sz="2000" b="0" i="1" smtClean="0">
                            <a:latin typeface="Cambria Math" panose="02040503050406030204" pitchFamily="18" charset="0"/>
                            <a:cs typeface="Arial" panose="020B0604020202020204" pitchFamily="34" charset="0"/>
                            <a:sym typeface="Wingdings" panose="05000000000000000000" pitchFamily="2" charset="2"/>
                          </a:rPr>
                          <m:t>5</m:t>
                        </m:r>
                      </m:sup>
                    </m:sSup>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𝑐𝑚</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−3</m:t>
                        </m:r>
                      </m:sup>
                    </m:sSup>
                  </m:oMath>
                </a14:m>
                <a:r>
                  <a:rPr lang="en-US" altLang="zh-CN" sz="2000" dirty="0">
                    <a:cs typeface="Arial" panose="020B0604020202020204" pitchFamily="34" charset="0"/>
                  </a:rPr>
                  <a:t>,</a:t>
                </a:r>
                <a:r>
                  <a:rPr lang="zh-CN" altLang="en-US" sz="2000" dirty="0">
                    <a:cs typeface="Arial" panose="020B0604020202020204" pitchFamily="34" charset="0"/>
                  </a:rPr>
                  <a:t>计算</a:t>
                </a:r>
                <a:r>
                  <a:rPr lang="en-US" altLang="zh-CN" sz="2000" dirty="0">
                    <a:cs typeface="Arial" panose="020B0604020202020204" pitchFamily="34" charset="0"/>
                  </a:rPr>
                  <a:t>p-n</a:t>
                </a:r>
                <a:r>
                  <a:rPr lang="zh-CN" altLang="en-US" sz="2000" dirty="0">
                    <a:cs typeface="Arial" panose="020B0604020202020204" pitchFamily="34" charset="0"/>
                  </a:rPr>
                  <a:t>结中空间电荷区的宽度。（硅的参数为</a:t>
                </a:r>
                <a14:m>
                  <m:oMath xmlns:m="http://schemas.openxmlformats.org/officeDocument/2006/math">
                    <m:sSub>
                      <m:sSubPr>
                        <m:ctrlPr>
                          <a:rPr lang="en-US" altLang="zh-CN" sz="2000" i="1">
                            <a:latin typeface="Cambria Math" panose="02040503050406030204" pitchFamily="18" charset="0"/>
                            <a:cs typeface="Arial" panose="020B0604020202020204" pitchFamily="34" charset="0"/>
                          </a:rPr>
                        </m:ctrlPr>
                      </m:sSubPr>
                      <m:e>
                        <m:r>
                          <a:rPr lang="en-US" altLang="zh-CN" sz="2000" i="1">
                            <a:latin typeface="Cambria Math" panose="02040503050406030204" pitchFamily="18" charset="0"/>
                            <a:cs typeface="Arial" panose="020B0604020202020204" pitchFamily="34" charset="0"/>
                          </a:rPr>
                          <m:t>𝑁</m:t>
                        </m:r>
                      </m:e>
                      <m:sub>
                        <m:r>
                          <m:rPr>
                            <m:sty m:val="p"/>
                          </m:rPr>
                          <a:rPr lang="en-US" altLang="zh-CN" sz="2000" i="1" smtClean="0">
                            <a:latin typeface="Cambria Math" panose="02040503050406030204" pitchFamily="18" charset="0"/>
                            <a:cs typeface="Arial" panose="020B0604020202020204" pitchFamily="34" charset="0"/>
                          </a:rPr>
                          <m:t>c</m:t>
                        </m:r>
                      </m:sub>
                    </m:sSub>
                    <m:r>
                      <a:rPr lang="en-US" altLang="zh-CN" sz="2000" i="1">
                        <a:latin typeface="Cambria Math" panose="02040503050406030204" pitchFamily="18" charset="0"/>
                        <a:cs typeface="Arial" panose="020B0604020202020204" pitchFamily="34" charset="0"/>
                      </a:rPr>
                      <m:t>=</m:t>
                    </m:r>
                    <m:r>
                      <a:rPr lang="en-US" altLang="zh-CN" sz="2000" b="0" i="1" smtClean="0">
                        <a:latin typeface="Cambria Math" panose="02040503050406030204" pitchFamily="18" charset="0"/>
                        <a:cs typeface="Arial" panose="020B0604020202020204" pitchFamily="34" charset="0"/>
                      </a:rPr>
                      <m:t>2.8</m:t>
                    </m:r>
                    <m:r>
                      <a:rPr lang="en-US" altLang="zh-CN" sz="2000" i="1">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19</m:t>
                        </m:r>
                      </m:sup>
                    </m:sSup>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𝑐𝑚</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−3</m:t>
                        </m:r>
                      </m:sup>
                    </m:sSup>
                    <m:r>
                      <a:rPr lang="en-US" altLang="zh-CN" sz="2000" i="1">
                        <a:latin typeface="Cambria Math" panose="02040503050406030204" pitchFamily="18" charset="0"/>
                        <a:ea typeface="Cambria Math" panose="02040503050406030204" pitchFamily="18" charset="0"/>
                        <a:cs typeface="Arial" panose="020B0604020202020204" pitchFamily="34" charset="0"/>
                      </a:rPr>
                      <m:t> </m:t>
                    </m:r>
                    <m:r>
                      <a:rPr lang="zh-CN" altLang="en-US" sz="200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𝑁</m:t>
                        </m:r>
                      </m:e>
                      <m:sub>
                        <m:r>
                          <a:rPr lang="zh-CN" altLang="en-US" sz="2000" i="1" smtClean="0">
                            <a:latin typeface="Cambria Math" panose="02040503050406030204" pitchFamily="18" charset="0"/>
                            <a:cs typeface="Arial" panose="020B0604020202020204" pitchFamily="34" charset="0"/>
                          </a:rPr>
                          <m:t>𝜈</m:t>
                        </m:r>
                      </m:sub>
                    </m:sSub>
                    <m:r>
                      <a:rPr lang="en-US" altLang="zh-CN" sz="2000" b="0" i="1" smtClean="0">
                        <a:latin typeface="Cambria Math" panose="02040503050406030204" pitchFamily="18" charset="0"/>
                        <a:cs typeface="Arial" panose="020B0604020202020204" pitchFamily="34" charset="0"/>
                      </a:rPr>
                      <m:t>=1.04</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19</m:t>
                        </m:r>
                      </m:sup>
                    </m:sSup>
                    <m:sSup>
                      <m:sSupPr>
                        <m:ctrlPr>
                          <a:rPr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𝑐𝑚</m:t>
                        </m:r>
                      </m:e>
                      <m:sup>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−3</m:t>
                        </m:r>
                      </m:sup>
                    </m:sSup>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𝐸</m:t>
                        </m:r>
                      </m:e>
                      <m:sub>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𝑔</m:t>
                        </m:r>
                      </m:sub>
                    </m:sSub>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=1.12</m:t>
                    </m:r>
                    <m:r>
                      <m:rPr>
                        <m:sty m:val="p"/>
                      </m:rPr>
                      <a:rPr lang="en-US" altLang="zh-CN" sz="2000" i="1">
                        <a:latin typeface="Cambria Math" panose="02040503050406030204" pitchFamily="18" charset="0"/>
                        <a:ea typeface="Cambria Math" panose="02040503050406030204" pitchFamily="18" charset="0"/>
                        <a:cs typeface="Arial" panose="020B0604020202020204" pitchFamily="34" charset="0"/>
                      </a:rPr>
                      <m:t>e</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𝑉</m:t>
                    </m:r>
                    <m:r>
                      <a:rPr lang="zh-CN" altLang="en-US" sz="2000" i="1">
                        <a:latin typeface="Cambria Math" panose="02040503050406030204" pitchFamily="18" charset="0"/>
                        <a:ea typeface="Cambria Math" panose="02040503050406030204" pitchFamily="18" charset="0"/>
                        <a:cs typeface="Arial" panose="020B0604020202020204" pitchFamily="34" charset="0"/>
                      </a:rPr>
                      <m:t>）</m:t>
                    </m:r>
                  </m:oMath>
                </a14:m>
                <a:endParaRPr lang="en-US" altLang="zh-CN" sz="2000" dirty="0">
                  <a:latin typeface="+mj-lt"/>
                  <a:cs typeface="Arial" panose="020B0604020202020204" pitchFamily="34" charset="0"/>
                </a:endParaRPr>
              </a:p>
            </p:txBody>
          </p:sp>
        </mc:Choice>
        <mc:Fallback xmlns="">
          <p:sp>
            <p:nvSpPr>
              <p:cNvPr id="4" name="文本框 3">
                <a:extLst>
                  <a:ext uri="{FF2B5EF4-FFF2-40B4-BE49-F238E27FC236}">
                    <a16:creationId xmlns:a16="http://schemas.microsoft.com/office/drawing/2014/main" id="{5A814F7F-1C66-452E-91F0-9A64D83B86A6}"/>
                  </a:ext>
                </a:extLst>
              </p:cNvPr>
              <p:cNvSpPr txBox="1">
                <a:spLocks noRot="1" noChangeAspect="1" noMove="1" noResize="1" noEditPoints="1" noAdjustHandles="1" noChangeArrowheads="1" noChangeShapeType="1" noTextEdit="1"/>
              </p:cNvSpPr>
              <p:nvPr/>
            </p:nvSpPr>
            <p:spPr>
              <a:xfrm>
                <a:off x="142808" y="663250"/>
                <a:ext cx="8796528" cy="1129284"/>
              </a:xfrm>
              <a:prstGeom prst="rect">
                <a:avLst/>
              </a:prstGeom>
              <a:blipFill>
                <a:blip r:embed="rId2"/>
                <a:stretch>
                  <a:fillRect l="-693" t="-3784" b="-10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AD5FBCBF-CA35-425B-B347-E9D6BC0E1F31}"/>
                  </a:ext>
                </a:extLst>
              </p:cNvPr>
              <p:cNvSpPr txBox="1"/>
              <p:nvPr/>
            </p:nvSpPr>
            <p:spPr>
              <a:xfrm>
                <a:off x="523875" y="2091770"/>
                <a:ext cx="8096250" cy="2515753"/>
              </a:xfrm>
              <a:prstGeom prst="rect">
                <a:avLst/>
              </a:prstGeom>
              <a:noFill/>
            </p:spPr>
            <p:txBody>
              <a:bodyPr wrap="square" rtlCol="0">
                <a:spAutoFit/>
              </a:bodyPr>
              <a:lstStyle/>
              <a:p>
                <a:pPr>
                  <a:lnSpc>
                    <a:spcPct val="150000"/>
                  </a:lnSpc>
                </a:pPr>
                <a:r>
                  <a:rPr lang="zh-CN" altLang="en-US" sz="2000" dirty="0">
                    <a:latin typeface="+mj-lt"/>
                    <a:cs typeface="Arial" panose="020B0604020202020204" pitchFamily="34" charset="0"/>
                    <a:sym typeface="Wingdings" panose="05000000000000000000" pitchFamily="2" charset="2"/>
                  </a:rPr>
                  <a:t>解：</a:t>
                </a:r>
                <a14:m>
                  <m:oMath xmlns:m="http://schemas.openxmlformats.org/officeDocument/2006/math">
                    <m:sSubSup>
                      <m:sSubSupPr>
                        <m:ctrlPr>
                          <a:rPr lang="en-US" altLang="zh-CN" sz="2000" i="1" smtClean="0">
                            <a:latin typeface="Cambria Math" panose="02040503050406030204" pitchFamily="18" charset="0"/>
                            <a:cs typeface="Arial" panose="020B0604020202020204" pitchFamily="34" charset="0"/>
                            <a:sym typeface="Wingdings" panose="05000000000000000000" pitchFamily="2" charset="2"/>
                          </a:rPr>
                        </m:ctrlPr>
                      </m:sSubSupPr>
                      <m:e>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𝑛</m:t>
                        </m:r>
                      </m:e>
                      <m:sub>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𝑖</m:t>
                        </m:r>
                      </m:sub>
                      <m:sup>
                        <m:r>
                          <a:rPr lang="en-US" altLang="zh-CN" sz="2000" b="0" i="1" smtClean="0">
                            <a:latin typeface="Cambria Math" panose="02040503050406030204" pitchFamily="18" charset="0"/>
                            <a:cs typeface="Arial" panose="020B0604020202020204" pitchFamily="34" charset="0"/>
                            <a:sym typeface="Wingdings" panose="05000000000000000000" pitchFamily="2" charset="2"/>
                          </a:rPr>
                          <m:t>2</m:t>
                        </m:r>
                      </m:sup>
                    </m:sSubSup>
                    <m:r>
                      <a:rPr lang="en-US" altLang="zh-CN" sz="2000" b="0" i="1" smtClean="0">
                        <a:latin typeface="Cambria Math" panose="02040503050406030204" pitchFamily="18" charset="0"/>
                        <a:cs typeface="Arial" panose="020B0604020202020204" pitchFamily="34" charset="0"/>
                        <a:sym typeface="Wingdings" panose="05000000000000000000" pitchFamily="2" charset="2"/>
                      </a:rPr>
                      <m:t>=</m:t>
                    </m:r>
                    <m:sSub>
                      <m:sSub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bPr>
                      <m:e>
                        <m:r>
                          <a:rPr lang="en-US" altLang="zh-CN" sz="2000" i="1">
                            <a:latin typeface="Cambria Math" panose="02040503050406030204" pitchFamily="18" charset="0"/>
                            <a:cs typeface="Arial" panose="020B0604020202020204" pitchFamily="34" charset="0"/>
                            <a:sym typeface="Wingdings" panose="05000000000000000000" pitchFamily="2" charset="2"/>
                          </a:rPr>
                          <m:t>𝑁</m:t>
                        </m:r>
                      </m:e>
                      <m:sub>
                        <m:r>
                          <a:rPr lang="en-US" altLang="zh-CN" sz="2000" i="1">
                            <a:latin typeface="Cambria Math" panose="02040503050406030204" pitchFamily="18" charset="0"/>
                            <a:cs typeface="Arial" panose="020B0604020202020204" pitchFamily="34" charset="0"/>
                            <a:sym typeface="Wingdings" panose="05000000000000000000" pitchFamily="2" charset="2"/>
                          </a:rPr>
                          <m:t>𝑐</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𝑁</m:t>
                        </m:r>
                      </m:e>
                      <m:sub>
                        <m:r>
                          <a:rPr lang="zh-CN" altLang="en-US" sz="2000" i="1">
                            <a:latin typeface="Cambria Math" panose="02040503050406030204" pitchFamily="18" charset="0"/>
                          </a:rPr>
                          <m:t>𝜈</m:t>
                        </m:r>
                      </m:sub>
                    </m:sSub>
                    <m:r>
                      <m:rPr>
                        <m:sty m:val="p"/>
                      </m:rPr>
                      <a:rPr lang="en-US" altLang="zh-CN" sz="2000" b="0" i="0" smtClean="0">
                        <a:latin typeface="Cambria Math" panose="02040503050406030204" pitchFamily="18" charset="0"/>
                      </a:rPr>
                      <m:t>exp</m:t>
                    </m:r>
                    <m:d>
                      <m:dPr>
                        <m:ctrlPr>
                          <a:rPr lang="en-US" altLang="zh-CN" sz="2000" b="0" i="1" smtClean="0">
                            <a:latin typeface="Cambria Math" panose="02040503050406030204" pitchFamily="18" charset="0"/>
                          </a:rPr>
                        </m:ctrlPr>
                      </m:dPr>
                      <m:e>
                        <m:r>
                          <a:rPr lang="en-US" altLang="zh-CN" sz="2000" b="0" i="0"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𝐸</m:t>
                                </m:r>
                              </m:e>
                              <m:sub>
                                <m:r>
                                  <a:rPr lang="en-US" altLang="zh-CN" sz="2000" b="0" i="1" smtClean="0">
                                    <a:latin typeface="Cambria Math" panose="02040503050406030204" pitchFamily="18" charset="0"/>
                                  </a:rPr>
                                  <m:t>𝑔</m:t>
                                </m:r>
                              </m:sub>
                            </m:sSub>
                          </m:num>
                          <m:den>
                            <m:r>
                              <a:rPr lang="en-US" altLang="zh-CN" sz="2000" b="0" i="1" smtClean="0">
                                <a:latin typeface="Cambria Math" panose="02040503050406030204" pitchFamily="18" charset="0"/>
                              </a:rPr>
                              <m:t>𝑘𝑇</m:t>
                            </m:r>
                          </m:den>
                        </m:f>
                      </m:e>
                    </m:d>
                    <m:r>
                      <a:rPr lang="en-US" altLang="zh-CN" sz="2000" b="0" i="1" smtClean="0">
                        <a:latin typeface="Cambria Math" panose="02040503050406030204" pitchFamily="18" charset="0"/>
                      </a:rPr>
                      <m:t>=</m:t>
                    </m:r>
                    <m:r>
                      <a:rPr lang="en-US" altLang="zh-CN" sz="2000" i="1">
                        <a:latin typeface="Cambria Math" panose="02040503050406030204" pitchFamily="18" charset="0"/>
                      </a:rPr>
                      <m:t>4</m:t>
                    </m:r>
                    <m:r>
                      <a:rPr lang="en-US" altLang="zh-CN" sz="2000" i="1" smtClean="0">
                        <a:latin typeface="Cambria Math" panose="02040503050406030204" pitchFamily="18" charset="0"/>
                      </a:rPr>
                      <m:t>.6</m:t>
                    </m:r>
                    <m:r>
                      <a:rPr lang="en-US" altLang="zh-CN" sz="2000" i="1">
                        <a:latin typeface="Cambria Math" panose="02040503050406030204" pitchFamily="18" charset="0"/>
                      </a:rPr>
                      <m:t>3</m:t>
                    </m:r>
                    <m:r>
                      <a:rPr lang="en-US" altLang="zh-CN" sz="2000" i="1">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19</m:t>
                        </m:r>
                      </m:sup>
                    </m:sSup>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𝑐𝑚</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6</m:t>
                        </m:r>
                      </m:sup>
                    </m:sSup>
                  </m:oMath>
                </a14:m>
                <a:r>
                  <a:rPr lang="en-US" altLang="zh-CN" sz="2000" dirty="0">
                    <a:latin typeface="+mj-lt"/>
                    <a:cs typeface="Arial" panose="020B0604020202020204" pitchFamily="34" charset="0"/>
                    <a:sym typeface="Wingdings" panose="05000000000000000000" pitchFamily="2" charset="2"/>
                  </a:rPr>
                  <a:t> </a:t>
                </a: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𝑉</m:t>
                          </m:r>
                        </m:e>
                        <m:sub>
                          <m:r>
                            <a:rPr lang="en-US" altLang="zh-CN" sz="2000" b="0" i="1" smtClean="0">
                              <a:latin typeface="Cambria Math" panose="02040503050406030204" pitchFamily="18" charset="0"/>
                              <a:cs typeface="Arial" panose="020B0604020202020204" pitchFamily="34" charset="0"/>
                            </a:rPr>
                            <m:t>0</m:t>
                          </m:r>
                        </m:sub>
                      </m:sSub>
                      <m:r>
                        <a:rPr lang="en-US" altLang="zh-CN" sz="2000" b="0" i="1" smtClean="0">
                          <a:latin typeface="Cambria Math" panose="02040503050406030204" pitchFamily="18" charset="0"/>
                          <a:cs typeface="Arial" panose="020B0604020202020204" pitchFamily="34" charset="0"/>
                        </a:rPr>
                        <m:t>=</m:t>
                      </m:r>
                      <m:f>
                        <m:fPr>
                          <m:ctrlPr>
                            <a:rPr lang="en-US" altLang="zh-CN" sz="2000" b="0" i="1" smtClean="0">
                              <a:latin typeface="Cambria Math" panose="02040503050406030204" pitchFamily="18" charset="0"/>
                              <a:cs typeface="Arial" panose="020B0604020202020204" pitchFamily="34" charset="0"/>
                            </a:rPr>
                          </m:ctrlPr>
                        </m:fPr>
                        <m:num>
                          <m:r>
                            <a:rPr lang="en-US" altLang="zh-CN" sz="2000" b="0" i="1" smtClean="0">
                              <a:latin typeface="Cambria Math" panose="02040503050406030204" pitchFamily="18" charset="0"/>
                              <a:cs typeface="Arial" panose="020B0604020202020204" pitchFamily="34" charset="0"/>
                            </a:rPr>
                            <m:t>𝑘𝑇</m:t>
                          </m:r>
                        </m:num>
                        <m:den>
                          <m:r>
                            <a:rPr lang="en-US" altLang="zh-CN" sz="2000" b="0" i="1" smtClean="0">
                              <a:latin typeface="Cambria Math" panose="02040503050406030204" pitchFamily="18" charset="0"/>
                              <a:cs typeface="Arial" panose="020B0604020202020204" pitchFamily="34" charset="0"/>
                            </a:rPr>
                            <m:t>𝑒</m:t>
                          </m:r>
                        </m:den>
                      </m:f>
                      <m:r>
                        <a:rPr lang="en-US" altLang="zh-CN" sz="2000" b="0" i="1" smtClean="0">
                          <a:latin typeface="Cambria Math" panose="02040503050406030204" pitchFamily="18" charset="0"/>
                          <a:cs typeface="Arial" panose="020B0604020202020204" pitchFamily="34" charset="0"/>
                        </a:rPr>
                        <m:t>𝑙𝑛</m:t>
                      </m:r>
                      <m:f>
                        <m:fPr>
                          <m:ctrlPr>
                            <a:rPr lang="en-US" altLang="zh-CN" sz="2000" b="0" i="1" smtClean="0">
                              <a:latin typeface="Cambria Math" panose="02040503050406030204" pitchFamily="18" charset="0"/>
                              <a:cs typeface="Arial" panose="020B0604020202020204" pitchFamily="34" charset="0"/>
                            </a:rPr>
                          </m:ctrlPr>
                        </m:fPr>
                        <m:num>
                          <m:sSub>
                            <m:sSub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bPr>
                            <m:e>
                              <m:r>
                                <a:rPr lang="en-US" altLang="zh-CN" sz="2000" i="1">
                                  <a:latin typeface="Cambria Math" panose="02040503050406030204" pitchFamily="18" charset="0"/>
                                  <a:cs typeface="Arial" panose="020B0604020202020204" pitchFamily="34" charset="0"/>
                                  <a:sym typeface="Wingdings" panose="05000000000000000000" pitchFamily="2" charset="2"/>
                                </a:rPr>
                                <m:t>𝑁</m:t>
                              </m:r>
                            </m:e>
                            <m:sub>
                              <m:r>
                                <a:rPr lang="en-US" altLang="zh-CN" sz="2000" i="1">
                                  <a:latin typeface="Cambria Math" panose="02040503050406030204" pitchFamily="18" charset="0"/>
                                  <a:cs typeface="Arial" panose="020B0604020202020204" pitchFamily="34" charset="0"/>
                                  <a:sym typeface="Wingdings" panose="05000000000000000000" pitchFamily="2" charset="2"/>
                                </a:rPr>
                                <m:t>𝑑</m:t>
                              </m:r>
                            </m:sub>
                          </m:sSub>
                          <m:sSub>
                            <m:sSub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bPr>
                            <m:e>
                              <m:r>
                                <a:rPr lang="en-US" altLang="zh-CN" sz="2000" i="1">
                                  <a:latin typeface="Cambria Math" panose="02040503050406030204" pitchFamily="18" charset="0"/>
                                  <a:cs typeface="Arial" panose="020B0604020202020204" pitchFamily="34" charset="0"/>
                                  <a:sym typeface="Wingdings" panose="05000000000000000000" pitchFamily="2" charset="2"/>
                                </a:rPr>
                                <m:t>𝑁</m:t>
                              </m:r>
                            </m:e>
                            <m:sub>
                              <m:r>
                                <a:rPr lang="en-US" altLang="zh-CN" sz="2000" i="1">
                                  <a:latin typeface="Cambria Math" panose="02040503050406030204" pitchFamily="18" charset="0"/>
                                  <a:cs typeface="Arial" panose="020B0604020202020204" pitchFamily="34" charset="0"/>
                                  <a:sym typeface="Wingdings" panose="05000000000000000000" pitchFamily="2" charset="2"/>
                                </a:rPr>
                                <m:t>𝑎</m:t>
                              </m:r>
                            </m:sub>
                          </m:sSub>
                        </m:num>
                        <m:den>
                          <m:sSubSup>
                            <m:sSubSup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bSupPr>
                            <m:e>
                              <m:r>
                                <a:rPr lang="en-US" altLang="zh-CN" sz="2000" i="1">
                                  <a:latin typeface="Cambria Math" panose="02040503050406030204" pitchFamily="18" charset="0"/>
                                  <a:cs typeface="Arial" panose="020B0604020202020204" pitchFamily="34" charset="0"/>
                                  <a:sym typeface="Wingdings" panose="05000000000000000000" pitchFamily="2" charset="2"/>
                                </a:rPr>
                                <m:t>𝑛</m:t>
                              </m:r>
                            </m:e>
                            <m:sub>
                              <m:r>
                                <a:rPr lang="en-US" altLang="zh-CN" sz="2000" i="1">
                                  <a:latin typeface="Cambria Math" panose="02040503050406030204" pitchFamily="18" charset="0"/>
                                  <a:cs typeface="Arial" panose="020B0604020202020204" pitchFamily="34" charset="0"/>
                                  <a:sym typeface="Wingdings" panose="05000000000000000000" pitchFamily="2" charset="2"/>
                                </a:rPr>
                                <m:t>𝑖</m:t>
                              </m:r>
                            </m:sub>
                            <m:sup>
                              <m:r>
                                <a:rPr lang="en-US" altLang="zh-CN" sz="2000" i="1">
                                  <a:latin typeface="Cambria Math" panose="02040503050406030204" pitchFamily="18" charset="0"/>
                                  <a:cs typeface="Arial" panose="020B0604020202020204" pitchFamily="34" charset="0"/>
                                  <a:sym typeface="Wingdings" panose="05000000000000000000" pitchFamily="2" charset="2"/>
                                </a:rPr>
                                <m:t>2</m:t>
                              </m:r>
                            </m:sup>
                          </m:sSubSup>
                        </m:den>
                      </m:f>
                      <m:r>
                        <a:rPr lang="en-US" altLang="zh-CN" sz="2000" b="0" i="1" smtClean="0">
                          <a:latin typeface="Cambria Math" panose="02040503050406030204" pitchFamily="18" charset="0"/>
                          <a:cs typeface="Arial" panose="020B0604020202020204" pitchFamily="34" charset="0"/>
                          <a:sym typeface="Wingdings" panose="05000000000000000000" pitchFamily="2" charset="2"/>
                        </a:rPr>
                        <m:t>=</m:t>
                      </m:r>
                      <m:f>
                        <m:fPr>
                          <m:ctrlPr>
                            <a:rPr lang="en-US" altLang="zh-CN" sz="2000" b="0" i="1" smtClean="0">
                              <a:latin typeface="Cambria Math" panose="02040503050406030204" pitchFamily="18" charset="0"/>
                              <a:cs typeface="Arial" panose="020B0604020202020204" pitchFamily="34" charset="0"/>
                              <a:sym typeface="Wingdings" panose="05000000000000000000" pitchFamily="2" charset="2"/>
                            </a:rPr>
                          </m:ctrlPr>
                        </m:fPr>
                        <m:num>
                          <m:r>
                            <a:rPr lang="en-US" altLang="zh-CN" sz="2000" b="0" i="1" smtClean="0">
                              <a:latin typeface="Cambria Math" panose="02040503050406030204" pitchFamily="18" charset="0"/>
                              <a:cs typeface="Arial" panose="020B0604020202020204" pitchFamily="34" charset="0"/>
                              <a:sym typeface="Wingdings" panose="05000000000000000000" pitchFamily="2" charset="2"/>
                            </a:rPr>
                            <m:t>1.38</m:t>
                          </m:r>
                          <m:r>
                            <a:rPr lang="en-US" altLang="zh-CN" sz="2000" i="1">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23</m:t>
                              </m:r>
                            </m:sup>
                          </m:sSup>
                          <m:r>
                            <a:rPr lang="en-US" altLang="zh-CN" sz="200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300</m:t>
                          </m:r>
                        </m:num>
                        <m:den>
                          <m:r>
                            <a:rPr lang="en-US" altLang="zh-CN" sz="2000" b="0" i="1" smtClean="0">
                              <a:latin typeface="Cambria Math" panose="02040503050406030204" pitchFamily="18" charset="0"/>
                              <a:cs typeface="Arial" panose="020B0604020202020204" pitchFamily="34" charset="0"/>
                              <a:sym typeface="Wingdings" panose="05000000000000000000" pitchFamily="2" charset="2"/>
                            </a:rPr>
                            <m:t>1.6</m:t>
                          </m:r>
                          <m:r>
                            <a:rPr lang="en-US" altLang="zh-CN" sz="2000" i="1">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000" i="1">
                                  <a:latin typeface="Cambria Math" panose="02040503050406030204" pitchFamily="18" charset="0"/>
                                  <a:ea typeface="Cambria Math" panose="02040503050406030204" pitchFamily="18" charset="0"/>
                                  <a:cs typeface="Arial" panose="020B0604020202020204" pitchFamily="34" charset="0"/>
                                </a:rPr>
                                <m:t>19</m:t>
                              </m:r>
                            </m:sup>
                          </m:sSup>
                        </m:den>
                      </m:f>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𝑙𝑛</m:t>
                      </m:r>
                      <m:f>
                        <m:fPr>
                          <m:ctrlPr>
                            <a:rPr lang="en-US" altLang="zh-CN" sz="2000" b="0" i="1" smtClean="0">
                              <a:latin typeface="Cambria Math" panose="02040503050406030204" pitchFamily="18" charset="0"/>
                              <a:cs typeface="Arial" panose="020B0604020202020204" pitchFamily="34" charset="0"/>
                              <a:sym typeface="Wingdings" panose="05000000000000000000" pitchFamily="2" charset="2"/>
                            </a:rPr>
                          </m:ctrlPr>
                        </m:fPr>
                        <m:num>
                          <m:sSup>
                            <m:sSup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pPr>
                            <m:e>
                              <m:r>
                                <a:rPr lang="en-US" altLang="zh-CN" sz="2000" i="1">
                                  <a:latin typeface="Cambria Math" panose="02040503050406030204" pitchFamily="18" charset="0"/>
                                  <a:cs typeface="Arial" panose="020B0604020202020204" pitchFamily="34" charset="0"/>
                                  <a:sym typeface="Wingdings" panose="05000000000000000000" pitchFamily="2" charset="2"/>
                                </a:rPr>
                                <m:t>10</m:t>
                              </m:r>
                            </m:e>
                            <m:sup>
                              <m:r>
                                <a:rPr lang="en-US" altLang="zh-CN" sz="2000" i="1">
                                  <a:latin typeface="Cambria Math" panose="02040503050406030204" pitchFamily="18" charset="0"/>
                                  <a:cs typeface="Arial" panose="020B0604020202020204" pitchFamily="34" charset="0"/>
                                  <a:sym typeface="Wingdings" panose="05000000000000000000" pitchFamily="2" charset="2"/>
                                </a:rPr>
                                <m:t>16</m:t>
                              </m:r>
                            </m:sup>
                          </m:sSup>
                          <m:r>
                            <a:rPr lang="en-US" altLang="zh-CN" sz="2000" i="1" smtClean="0">
                              <a:latin typeface="Cambria Math" panose="02040503050406030204" pitchFamily="18" charset="0"/>
                              <a:ea typeface="Cambria Math" panose="02040503050406030204" pitchFamily="18" charset="0"/>
                              <a:cs typeface="Arial" panose="020B0604020202020204" pitchFamily="34" charset="0"/>
                              <a:sym typeface="Wingdings" panose="05000000000000000000" pitchFamily="2" charset="2"/>
                            </a:rPr>
                            <m:t>×</m:t>
                          </m:r>
                          <m:sSup>
                            <m:sSup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pPr>
                            <m:e>
                              <m:r>
                                <a:rPr lang="en-US" altLang="zh-CN" sz="2000" i="1">
                                  <a:latin typeface="Cambria Math" panose="02040503050406030204" pitchFamily="18" charset="0"/>
                                  <a:cs typeface="Arial" panose="020B0604020202020204" pitchFamily="34" charset="0"/>
                                  <a:sym typeface="Wingdings" panose="05000000000000000000" pitchFamily="2" charset="2"/>
                                </a:rPr>
                                <m:t>10</m:t>
                              </m:r>
                            </m:e>
                            <m:sup>
                              <m:r>
                                <a:rPr lang="en-US" altLang="zh-CN" sz="2000" i="1">
                                  <a:latin typeface="Cambria Math" panose="02040503050406030204" pitchFamily="18" charset="0"/>
                                  <a:cs typeface="Arial" panose="020B0604020202020204" pitchFamily="34" charset="0"/>
                                  <a:sym typeface="Wingdings" panose="05000000000000000000" pitchFamily="2" charset="2"/>
                                </a:rPr>
                                <m:t>15</m:t>
                              </m:r>
                            </m:sup>
                          </m:sSup>
                        </m:num>
                        <m:den>
                          <m:r>
                            <a:rPr lang="en-US" altLang="zh-CN" sz="2000" i="1">
                              <a:latin typeface="Cambria Math" panose="02040503050406030204" pitchFamily="18" charset="0"/>
                            </a:rPr>
                            <m:t>4.63</m:t>
                          </m:r>
                          <m:r>
                            <a:rPr lang="en-US" altLang="zh-CN" sz="2000" i="1">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19</m:t>
                              </m:r>
                            </m:sup>
                          </m:sSup>
                        </m:den>
                      </m:f>
                    </m:oMath>
                  </m:oMathPara>
                </a14:m>
                <a:endParaRPr lang="en-US" altLang="zh-CN" sz="2000" dirty="0">
                  <a:latin typeface="+mj-lt"/>
                  <a:cs typeface="Arial" panose="020B0604020202020204" pitchFamily="34" charset="0"/>
                  <a:sym typeface="Wingdings" panose="05000000000000000000" pitchFamily="2" charset="2"/>
                </a:endParaRPr>
              </a:p>
              <a:p>
                <a:pPr algn="ctr">
                  <a:lnSpc>
                    <a:spcPct val="150000"/>
                  </a:lnSpc>
                </a:pPr>
                <a14:m>
                  <m:oMath xmlns:m="http://schemas.openxmlformats.org/officeDocument/2006/math">
                    <m:sSub>
                      <m:sSubPr>
                        <m:ctrlPr>
                          <a:rPr lang="en-US" altLang="zh-CN" sz="2000" i="1" smtClean="0">
                            <a:latin typeface="Cambria Math" panose="02040503050406030204" pitchFamily="18" charset="0"/>
                            <a:cs typeface="Arial" panose="020B0604020202020204" pitchFamily="34" charset="0"/>
                            <a:sym typeface="Wingdings" panose="05000000000000000000" pitchFamily="2" charset="2"/>
                          </a:rPr>
                        </m:ctrlPr>
                      </m:sSubPr>
                      <m:e>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𝑊</m:t>
                        </m:r>
                      </m:e>
                      <m:sub>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𝑒</m:t>
                        </m:r>
                      </m:sub>
                    </m:sSub>
                    <m:r>
                      <a:rPr lang="en-US" altLang="zh-CN" sz="2000" b="0" i="1" smtClean="0">
                        <a:latin typeface="Cambria Math" panose="02040503050406030204" pitchFamily="18" charset="0"/>
                        <a:cs typeface="Arial" panose="020B0604020202020204" pitchFamily="34" charset="0"/>
                        <a:sym typeface="Wingdings" panose="05000000000000000000" pitchFamily="2" charset="2"/>
                      </a:rPr>
                      <m:t>=</m:t>
                    </m:r>
                    <m:sSup>
                      <m:sSupPr>
                        <m:ctrlPr>
                          <a:rPr lang="en-US" altLang="zh-CN" sz="2000" b="0" i="1" smtClean="0">
                            <a:latin typeface="Cambria Math" panose="02040503050406030204" pitchFamily="18" charset="0"/>
                            <a:cs typeface="Arial" panose="020B0604020202020204" pitchFamily="34" charset="0"/>
                            <a:sym typeface="Wingdings" panose="05000000000000000000" pitchFamily="2" charset="2"/>
                          </a:rPr>
                        </m:ctrlPr>
                      </m:sSupPr>
                      <m:e>
                        <m:r>
                          <a:rPr lang="en-US" altLang="zh-CN" sz="2000" b="0" i="1" smtClean="0">
                            <a:latin typeface="Cambria Math" panose="02040503050406030204" pitchFamily="18" charset="0"/>
                            <a:cs typeface="Arial" panose="020B0604020202020204" pitchFamily="34" charset="0"/>
                            <a:sym typeface="Wingdings" panose="05000000000000000000" pitchFamily="2" charset="2"/>
                          </a:rPr>
                          <m:t>[</m:t>
                        </m:r>
                        <m:f>
                          <m:fPr>
                            <m:ctrlPr>
                              <a:rPr lang="en-US" altLang="zh-CN" sz="2000" b="0" i="1" smtClean="0">
                                <a:latin typeface="Cambria Math" panose="02040503050406030204" pitchFamily="18" charset="0"/>
                                <a:cs typeface="Arial" panose="020B0604020202020204" pitchFamily="34" charset="0"/>
                                <a:sym typeface="Wingdings" panose="05000000000000000000" pitchFamily="2" charset="2"/>
                              </a:rPr>
                            </m:ctrlPr>
                          </m:fPr>
                          <m:num>
                            <m:r>
                              <a:rPr lang="en-US" altLang="zh-CN" sz="2000" b="0" i="1" smtClean="0">
                                <a:latin typeface="Cambria Math" panose="02040503050406030204" pitchFamily="18" charset="0"/>
                                <a:cs typeface="Arial" panose="020B0604020202020204" pitchFamily="34" charset="0"/>
                                <a:sym typeface="Wingdings" panose="05000000000000000000" pitchFamily="2" charset="2"/>
                              </a:rPr>
                              <m:t>2</m:t>
                            </m:r>
                            <m:r>
                              <a:rPr lang="zh-CN" altLang="en-US" sz="2000" b="0" i="1" smtClean="0">
                                <a:solidFill>
                                  <a:srgbClr val="FF0000"/>
                                </a:solidFill>
                                <a:latin typeface="Cambria Math" panose="02040503050406030204" pitchFamily="18" charset="0"/>
                                <a:cs typeface="Arial" panose="020B0604020202020204" pitchFamily="34" charset="0"/>
                                <a:sym typeface="Wingdings" panose="05000000000000000000" pitchFamily="2" charset="2"/>
                              </a:rPr>
                              <m:t>𝜀</m:t>
                            </m:r>
                            <m:r>
                              <a:rPr lang="en-US" altLang="zh-CN" sz="2000" b="0" i="1" smtClean="0">
                                <a:latin typeface="Cambria Math" panose="02040503050406030204" pitchFamily="18" charset="0"/>
                                <a:cs typeface="Arial" panose="020B0604020202020204" pitchFamily="34" charset="0"/>
                                <a:sym typeface="Wingdings" panose="05000000000000000000" pitchFamily="2" charset="2"/>
                              </a:rPr>
                              <m:t>(</m:t>
                            </m:r>
                            <m:sSub>
                              <m:sSub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bPr>
                              <m:e>
                                <m:r>
                                  <a:rPr lang="en-US" altLang="zh-CN" sz="2000" i="1">
                                    <a:latin typeface="Cambria Math" panose="02040503050406030204" pitchFamily="18" charset="0"/>
                                    <a:cs typeface="Arial" panose="020B0604020202020204" pitchFamily="34" charset="0"/>
                                    <a:sym typeface="Wingdings" panose="05000000000000000000" pitchFamily="2" charset="2"/>
                                  </a:rPr>
                                  <m:t>𝑁</m:t>
                                </m:r>
                              </m:e>
                              <m:sub>
                                <m:r>
                                  <a:rPr lang="en-US" altLang="zh-CN" sz="2000" i="1">
                                    <a:latin typeface="Cambria Math" panose="02040503050406030204" pitchFamily="18" charset="0"/>
                                    <a:cs typeface="Arial" panose="020B0604020202020204" pitchFamily="34" charset="0"/>
                                    <a:sym typeface="Wingdings" panose="05000000000000000000" pitchFamily="2" charset="2"/>
                                  </a:rPr>
                                  <m:t>𝑑</m:t>
                                </m:r>
                              </m:sub>
                            </m:sSub>
                            <m:sSub>
                              <m:sSub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bPr>
                              <m:e>
                                <m:r>
                                  <a:rPr lang="en-US" altLang="zh-CN" sz="2000" b="0" i="1" smtClean="0">
                                    <a:latin typeface="Cambria Math" panose="02040503050406030204" pitchFamily="18" charset="0"/>
                                    <a:cs typeface="Arial" panose="020B0604020202020204" pitchFamily="34" charset="0"/>
                                    <a:sym typeface="Wingdings" panose="05000000000000000000" pitchFamily="2" charset="2"/>
                                  </a:rPr>
                                  <m:t>+</m:t>
                                </m:r>
                                <m:r>
                                  <a:rPr lang="en-US" altLang="zh-CN" sz="2000" i="1">
                                    <a:latin typeface="Cambria Math" panose="02040503050406030204" pitchFamily="18" charset="0"/>
                                    <a:cs typeface="Arial" panose="020B0604020202020204" pitchFamily="34" charset="0"/>
                                    <a:sym typeface="Wingdings" panose="05000000000000000000" pitchFamily="2" charset="2"/>
                                  </a:rPr>
                                  <m:t>𝑁</m:t>
                                </m:r>
                              </m:e>
                              <m:sub>
                                <m:r>
                                  <a:rPr lang="en-US" altLang="zh-CN" sz="2000" i="1">
                                    <a:latin typeface="Cambria Math" panose="02040503050406030204" pitchFamily="18" charset="0"/>
                                    <a:cs typeface="Arial" panose="020B0604020202020204" pitchFamily="34" charset="0"/>
                                    <a:sym typeface="Wingdings" panose="05000000000000000000" pitchFamily="2" charset="2"/>
                                  </a:rPr>
                                  <m:t>𝑎</m:t>
                                </m:r>
                              </m:sub>
                            </m:sSub>
                            <m:r>
                              <a:rPr lang="en-US" altLang="zh-CN" sz="2000" b="0" i="1" smtClean="0">
                                <a:latin typeface="Cambria Math" panose="02040503050406030204" pitchFamily="18" charset="0"/>
                                <a:cs typeface="Arial" panose="020B0604020202020204" pitchFamily="34" charset="0"/>
                                <a:sym typeface="Wingdings" panose="05000000000000000000" pitchFamily="2" charset="2"/>
                              </a:rPr>
                              <m:t>)</m:t>
                            </m:r>
                            <m:sSub>
                              <m:sSubPr>
                                <m:ctrlPr>
                                  <a:rPr lang="en-US" altLang="zh-CN" sz="2000" i="1">
                                    <a:latin typeface="Cambria Math" panose="02040503050406030204" pitchFamily="18" charset="0"/>
                                    <a:cs typeface="Arial" panose="020B0604020202020204" pitchFamily="34" charset="0"/>
                                  </a:rPr>
                                </m:ctrlPr>
                              </m:sSubPr>
                              <m:e>
                                <m:r>
                                  <a:rPr lang="en-US" altLang="zh-CN" sz="2000" i="1">
                                    <a:latin typeface="Cambria Math" panose="02040503050406030204" pitchFamily="18" charset="0"/>
                                    <a:cs typeface="Arial" panose="020B0604020202020204" pitchFamily="34" charset="0"/>
                                  </a:rPr>
                                  <m:t>𝑉</m:t>
                                </m:r>
                              </m:e>
                              <m:sub>
                                <m:r>
                                  <a:rPr lang="en-US" altLang="zh-CN" sz="2000" i="1">
                                    <a:latin typeface="Cambria Math" panose="02040503050406030204" pitchFamily="18" charset="0"/>
                                    <a:cs typeface="Arial" panose="020B0604020202020204" pitchFamily="34" charset="0"/>
                                  </a:rPr>
                                  <m:t>0</m:t>
                                </m:r>
                              </m:sub>
                            </m:sSub>
                          </m:num>
                          <m:den>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𝑒</m:t>
                            </m:r>
                            <m:sSub>
                              <m:sSub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bPr>
                              <m:e>
                                <m:r>
                                  <a:rPr lang="en-US" altLang="zh-CN" sz="2000" i="1">
                                    <a:latin typeface="Cambria Math" panose="02040503050406030204" pitchFamily="18" charset="0"/>
                                    <a:cs typeface="Arial" panose="020B0604020202020204" pitchFamily="34" charset="0"/>
                                    <a:sym typeface="Wingdings" panose="05000000000000000000" pitchFamily="2" charset="2"/>
                                  </a:rPr>
                                  <m:t>𝑁</m:t>
                                </m:r>
                              </m:e>
                              <m:sub>
                                <m:r>
                                  <a:rPr lang="en-US" altLang="zh-CN" sz="2000" i="1">
                                    <a:latin typeface="Cambria Math" panose="02040503050406030204" pitchFamily="18" charset="0"/>
                                    <a:cs typeface="Arial" panose="020B0604020202020204" pitchFamily="34" charset="0"/>
                                    <a:sym typeface="Wingdings" panose="05000000000000000000" pitchFamily="2" charset="2"/>
                                  </a:rPr>
                                  <m:t>𝑑</m:t>
                                </m:r>
                              </m:sub>
                            </m:sSub>
                            <m:sSub>
                              <m:sSub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bPr>
                              <m:e>
                                <m:r>
                                  <a:rPr lang="en-US" altLang="zh-CN" sz="2000" i="1">
                                    <a:latin typeface="Cambria Math" panose="02040503050406030204" pitchFamily="18" charset="0"/>
                                    <a:cs typeface="Arial" panose="020B0604020202020204" pitchFamily="34" charset="0"/>
                                    <a:sym typeface="Wingdings" panose="05000000000000000000" pitchFamily="2" charset="2"/>
                                  </a:rPr>
                                  <m:t>𝑁</m:t>
                                </m:r>
                              </m:e>
                              <m:sub>
                                <m:r>
                                  <a:rPr lang="en-US" altLang="zh-CN" sz="2000" i="1">
                                    <a:latin typeface="Cambria Math" panose="02040503050406030204" pitchFamily="18" charset="0"/>
                                    <a:cs typeface="Arial" panose="020B0604020202020204" pitchFamily="34" charset="0"/>
                                    <a:sym typeface="Wingdings" panose="05000000000000000000" pitchFamily="2" charset="2"/>
                                  </a:rPr>
                                  <m:t>𝑎</m:t>
                                </m:r>
                              </m:sub>
                            </m:sSub>
                          </m:den>
                        </m:f>
                        <m:r>
                          <a:rPr lang="en-US" altLang="zh-CN" sz="2000" b="0" i="1" smtClean="0">
                            <a:latin typeface="Cambria Math" panose="02040503050406030204" pitchFamily="18" charset="0"/>
                            <a:cs typeface="Arial" panose="020B0604020202020204" pitchFamily="34" charset="0"/>
                            <a:sym typeface="Wingdings" panose="05000000000000000000" pitchFamily="2" charset="2"/>
                          </a:rPr>
                          <m:t>]</m:t>
                        </m:r>
                      </m:e>
                      <m:sup>
                        <m:r>
                          <a:rPr lang="en-US" altLang="zh-CN" sz="2000" b="0" i="1" smtClean="0">
                            <a:latin typeface="Cambria Math" panose="02040503050406030204" pitchFamily="18" charset="0"/>
                            <a:cs typeface="Arial" panose="020B0604020202020204" pitchFamily="34" charset="0"/>
                            <a:sym typeface="Wingdings" panose="05000000000000000000" pitchFamily="2" charset="2"/>
                          </a:rPr>
                          <m:t>1/2</m:t>
                        </m:r>
                      </m:sup>
                    </m:sSup>
                    <m:r>
                      <a:rPr lang="en-US" altLang="zh-CN" sz="2000" b="0" i="1" smtClean="0">
                        <a:latin typeface="Cambria Math" panose="02040503050406030204" pitchFamily="18" charset="0"/>
                        <a:cs typeface="Arial" panose="020B0604020202020204" pitchFamily="34" charset="0"/>
                        <a:sym typeface="Wingdings" panose="05000000000000000000" pitchFamily="2" charset="2"/>
                      </a:rPr>
                      <m:t>=</m:t>
                    </m:r>
                  </m:oMath>
                </a14:m>
                <a:r>
                  <a:rPr lang="en-US" altLang="zh-CN" sz="2000" dirty="0">
                    <a:latin typeface="+mj-lt"/>
                    <a:cs typeface="Arial" panose="020B0604020202020204" pitchFamily="34" charset="0"/>
                    <a:sym typeface="Wingdings" panose="05000000000000000000" pitchFamily="2" charset="2"/>
                  </a:rPr>
                  <a:t>9.89×10</a:t>
                </a:r>
                <a:r>
                  <a:rPr lang="en-US" altLang="zh-CN" sz="2000" baseline="30000" dirty="0">
                    <a:latin typeface="+mj-lt"/>
                    <a:cs typeface="Arial" panose="020B0604020202020204" pitchFamily="34" charset="0"/>
                    <a:sym typeface="Wingdings" panose="05000000000000000000" pitchFamily="2" charset="2"/>
                  </a:rPr>
                  <a:t>-4</a:t>
                </a:r>
                <a:r>
                  <a:rPr lang="en-US" altLang="zh-CN" sz="2000" dirty="0">
                    <a:latin typeface="+mj-lt"/>
                    <a:cs typeface="Arial" panose="020B0604020202020204" pitchFamily="34" charset="0"/>
                    <a:sym typeface="Wingdings" panose="05000000000000000000" pitchFamily="2" charset="2"/>
                  </a:rPr>
                  <a:t>cm</a:t>
                </a:r>
              </a:p>
            </p:txBody>
          </p:sp>
        </mc:Choice>
        <mc:Fallback>
          <p:sp>
            <p:nvSpPr>
              <p:cNvPr id="5" name="文本框 4">
                <a:extLst>
                  <a:ext uri="{FF2B5EF4-FFF2-40B4-BE49-F238E27FC236}">
                    <a16:creationId xmlns:a16="http://schemas.microsoft.com/office/drawing/2014/main" id="{AD5FBCBF-CA35-425B-B347-E9D6BC0E1F31}"/>
                  </a:ext>
                </a:extLst>
              </p:cNvPr>
              <p:cNvSpPr txBox="1">
                <a:spLocks noRot="1" noChangeAspect="1" noMove="1" noResize="1" noEditPoints="1" noAdjustHandles="1" noChangeArrowheads="1" noChangeShapeType="1" noTextEdit="1"/>
              </p:cNvSpPr>
              <p:nvPr/>
            </p:nvSpPr>
            <p:spPr>
              <a:xfrm>
                <a:off x="523875" y="2091770"/>
                <a:ext cx="8096250" cy="2515753"/>
              </a:xfrm>
              <a:prstGeom prst="rect">
                <a:avLst/>
              </a:prstGeom>
              <a:blipFill>
                <a:blip r:embed="rId3"/>
                <a:stretch>
                  <a:fillRect l="-828"/>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605ED642-AB46-4B81-84AD-747C6AFE0377}"/>
              </a:ext>
            </a:extLst>
          </p:cNvPr>
          <p:cNvSpPr txBox="1"/>
          <p:nvPr/>
        </p:nvSpPr>
        <p:spPr>
          <a:xfrm>
            <a:off x="4114800" y="2971800"/>
            <a:ext cx="65" cy="553998"/>
          </a:xfrm>
          <a:prstGeom prst="rect">
            <a:avLst/>
          </a:prstGeom>
          <a:noFill/>
        </p:spPr>
        <p:txBody>
          <a:bodyPr wrap="none" lIns="0" tIns="0" rIns="0" bIns="0" rtlCol="0">
            <a:spAutoFit/>
          </a:bodyPr>
          <a:lstStyle/>
          <a:p>
            <a:endParaRPr lang="en-US" altLang="zh-CN" dirty="0"/>
          </a:p>
          <a:p>
            <a:endParaRPr lang="zh-CN" altLang="en-US" dirty="0"/>
          </a:p>
        </p:txBody>
      </p:sp>
    </p:spTree>
    <p:extLst>
      <p:ext uri="{BB962C8B-B14F-4D97-AF65-F5344CB8AC3E}">
        <p14:creationId xmlns:p14="http://schemas.microsoft.com/office/powerpoint/2010/main" val="2961324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矩形 1"/>
          <p:cNvSpPr/>
          <p:nvPr/>
        </p:nvSpPr>
        <p:spPr>
          <a:xfrm>
            <a:off x="0" y="2447924"/>
            <a:ext cx="9144000" cy="18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图片 6"/>
          <p:cNvPicPr>
            <a:picLocks noChangeAspect="1"/>
          </p:cNvPicPr>
          <p:nvPr/>
        </p:nvPicPr>
        <p:blipFill rotWithShape="1">
          <a:blip r:embed="rId2" cstate="print">
            <a:biLevel thresh="25000"/>
            <a:extLst>
              <a:ext uri="{28A0092B-C50C-407E-A947-70E740481C1C}">
                <a14:useLocalDpi xmlns:a14="http://schemas.microsoft.com/office/drawing/2010/main" val="0"/>
              </a:ext>
            </a:extLst>
          </a:blip>
          <a:srcRect t="77859" r="53863"/>
          <a:stretch/>
        </p:blipFill>
        <p:spPr>
          <a:xfrm>
            <a:off x="206875" y="152400"/>
            <a:ext cx="2517275" cy="679161"/>
          </a:xfrm>
          <a:prstGeom prst="rect">
            <a:avLst/>
          </a:prstGeom>
        </p:spPr>
      </p:pic>
      <p:sp>
        <p:nvSpPr>
          <p:cNvPr id="8" name="矩形 7"/>
          <p:cNvSpPr/>
          <p:nvPr/>
        </p:nvSpPr>
        <p:spPr>
          <a:xfrm>
            <a:off x="517004" y="2588269"/>
            <a:ext cx="8109992" cy="1309269"/>
          </a:xfrm>
          <a:prstGeom prst="rect">
            <a:avLst/>
          </a:prstGeom>
          <a:effectLst>
            <a:outerShdw blurRad="50800" dist="38100" dir="5400000" algn="t" rotWithShape="0">
              <a:prstClr val="black">
                <a:alpha val="40000"/>
              </a:prstClr>
            </a:outerShdw>
          </a:effectLst>
        </p:spPr>
        <p:txBody>
          <a:bodyPr wrap="square">
            <a:spAutoFit/>
          </a:bodyPr>
          <a:lstStyle/>
          <a:p>
            <a:pPr indent="127000" algn="ctr">
              <a:lnSpc>
                <a:spcPct val="120000"/>
              </a:lnSpc>
              <a:spcAft>
                <a:spcPts val="0"/>
              </a:spcAft>
            </a:pPr>
            <a:r>
              <a:rPr lang="zh-CN" altLang="en-US" sz="7200" b="1" kern="100" dirty="0">
                <a:solidFill>
                  <a:srgbClr val="1557AE"/>
                </a:solidFill>
                <a:latin typeface="微软雅黑" panose="020B0503020204020204" pitchFamily="34" charset="-122"/>
                <a:ea typeface="微软雅黑" panose="020B0503020204020204" pitchFamily="34" charset="-122"/>
                <a:cs typeface="Times New Roman" panose="02020603050405020304" pitchFamily="18" charset="0"/>
              </a:rPr>
              <a:t>谢  谢！</a:t>
            </a:r>
            <a:endParaRPr lang="zh-CN" altLang="zh-CN" sz="7200" b="1" kern="100" dirty="0">
              <a:solidFill>
                <a:srgbClr val="1557AE"/>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91321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671" y="175553"/>
            <a:ext cx="915635" cy="430887"/>
          </a:xfrm>
          <a:prstGeom prst="rect">
            <a:avLst/>
          </a:prstGeom>
          <a:noFill/>
        </p:spPr>
        <p:txBody>
          <a:bodyPr wrap="none" rtlCol="0">
            <a:spAutoFit/>
          </a:bodyPr>
          <a:lstStyle/>
          <a:p>
            <a:r>
              <a:rPr lang="zh-CN" altLang="en-US" sz="2200" b="1" dirty="0">
                <a:solidFill>
                  <a:srgbClr val="3763B1"/>
                </a:solidFill>
                <a:latin typeface="微软雅黑" panose="020B0503020204020204" pitchFamily="34" charset="-122"/>
                <a:ea typeface="微软雅黑" panose="020B0503020204020204" pitchFamily="34" charset="-122"/>
              </a:rPr>
              <a:t>习  题</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A814F7F-1C66-452E-91F0-9A64D83B86A6}"/>
                  </a:ext>
                </a:extLst>
              </p:cNvPr>
              <p:cNvSpPr txBox="1"/>
              <p:nvPr/>
            </p:nvSpPr>
            <p:spPr>
              <a:xfrm>
                <a:off x="69850" y="749300"/>
                <a:ext cx="9004300" cy="756554"/>
              </a:xfrm>
              <a:prstGeom prst="rect">
                <a:avLst/>
              </a:prstGeom>
              <a:noFill/>
            </p:spPr>
            <p:txBody>
              <a:bodyPr wrap="square" rtlCol="0">
                <a:spAutoFit/>
              </a:bodyPr>
              <a:lstStyle/>
              <a:p>
                <a:pPr>
                  <a:lnSpc>
                    <a:spcPts val="2700"/>
                  </a:lnSpc>
                </a:pPr>
                <a:r>
                  <a:rPr lang="en-US" altLang="zh-CN" sz="2000" dirty="0">
                    <a:latin typeface="+mj-lt"/>
                    <a:cs typeface="Arial" panose="020B0604020202020204" pitchFamily="34" charset="0"/>
                  </a:rPr>
                  <a:t>2-14 </a:t>
                </a:r>
                <a:r>
                  <a:rPr lang="zh-CN" altLang="en-US" sz="2000" dirty="0">
                    <a:latin typeface="+mj-lt"/>
                    <a:cs typeface="Arial" panose="020B0604020202020204" pitchFamily="34" charset="0"/>
                  </a:rPr>
                  <a:t>一个由金属粉末制成的</a:t>
                </a:r>
                <a:r>
                  <a:rPr lang="en-US" altLang="zh-CN" sz="2000" dirty="0">
                    <a:latin typeface="+mj-lt"/>
                    <a:cs typeface="Arial" panose="020B0604020202020204" pitchFamily="34" charset="0"/>
                  </a:rPr>
                  <a:t>95/5</a:t>
                </a:r>
                <a:r>
                  <a:rPr lang="zh-CN" altLang="en-US" sz="2000" dirty="0">
                    <a:latin typeface="+mj-lt"/>
                    <a:cs typeface="Arial" panose="020B0604020202020204" pitchFamily="34" charset="0"/>
                  </a:rPr>
                  <a:t>（</a:t>
                </a:r>
                <a:r>
                  <a:rPr lang="en-US" altLang="zh-CN" sz="2000" dirty="0">
                    <a:latin typeface="+mj-lt"/>
                    <a:cs typeface="Arial" panose="020B0604020202020204" pitchFamily="34" charset="0"/>
                  </a:rPr>
                  <a:t>95%</a:t>
                </a:r>
                <a:r>
                  <a:rPr lang="zh-CN" altLang="en-US" sz="2000" dirty="0">
                    <a:latin typeface="+mj-lt"/>
                    <a:cs typeface="Arial" panose="020B0604020202020204" pitchFamily="34" charset="0"/>
                  </a:rPr>
                  <a:t>铜</a:t>
                </a:r>
                <a:r>
                  <a:rPr lang="en-US" altLang="zh-CN" sz="2000" dirty="0">
                    <a:latin typeface="+mj-lt"/>
                    <a:cs typeface="Arial" panose="020B0604020202020204" pitchFamily="34" charset="0"/>
                  </a:rPr>
                  <a:t>-5%</a:t>
                </a:r>
                <a:r>
                  <a:rPr lang="zh-CN" altLang="en-US" sz="2000" dirty="0">
                    <a:latin typeface="+mj-lt"/>
                    <a:cs typeface="Arial" panose="020B0604020202020204" pitchFamily="34" charset="0"/>
                  </a:rPr>
                  <a:t>锡）青铜轴承，其气孔率为</a:t>
                </a:r>
                <a:r>
                  <a:rPr lang="en-US" altLang="zh-CN" sz="2000" dirty="0">
                    <a:latin typeface="+mj-lt"/>
                    <a:cs typeface="Arial" panose="020B0604020202020204" pitchFamily="34" charset="0"/>
                  </a:rPr>
                  <a:t>15%</a:t>
                </a:r>
                <a:r>
                  <a:rPr lang="zh-CN" altLang="en-US" sz="2000" dirty="0">
                    <a:latin typeface="+mj-lt"/>
                    <a:cs typeface="Arial" panose="020B0604020202020204" pitchFamily="34" charset="0"/>
                  </a:rPr>
                  <a:t>（体积分数）。假定</a:t>
                </a:r>
                <a:r>
                  <a:rPr lang="en-US" altLang="zh-CN" sz="2000" dirty="0">
                    <a:latin typeface="+mj-lt"/>
                    <a:cs typeface="Arial" panose="020B0604020202020204" pitchFamily="34" charset="0"/>
                  </a:rPr>
                  <a:t>95/5</a:t>
                </a:r>
                <a:r>
                  <a:rPr lang="zh-CN" altLang="en-US" sz="2000" dirty="0">
                    <a:latin typeface="+mj-lt"/>
                    <a:cs typeface="Arial" panose="020B0604020202020204" pitchFamily="34" charset="0"/>
                  </a:rPr>
                  <a:t>青铜的电导率为</a:t>
                </a:r>
                <a14:m>
                  <m:oMath xmlns:m="http://schemas.openxmlformats.org/officeDocument/2006/math">
                    <m:sSup>
                      <m:sSupPr>
                        <m:ctrlPr>
                          <a:rPr lang="en-US" altLang="zh-CN" sz="2000" i="1" dirty="0" smtClean="0">
                            <a:latin typeface="Cambria Math" panose="02040503050406030204" pitchFamily="18" charset="0"/>
                          </a:rPr>
                        </m:ctrlPr>
                      </m:sSupPr>
                      <m:e>
                        <m:r>
                          <a:rPr lang="en-US" altLang="zh-CN" sz="2000" b="0" i="1" dirty="0" smtClean="0">
                            <a:latin typeface="Cambria Math" panose="02040503050406030204" pitchFamily="18" charset="0"/>
                          </a:rPr>
                          <m:t>10</m:t>
                        </m:r>
                      </m:e>
                      <m:sup>
                        <m:r>
                          <a:rPr lang="en-US" altLang="zh-CN" sz="2000" b="0" i="1" dirty="0" smtClean="0">
                            <a:latin typeface="Cambria Math" panose="02040503050406030204" pitchFamily="18" charset="0"/>
                          </a:rPr>
                          <m:t>7</m:t>
                        </m:r>
                      </m:sup>
                    </m:sSup>
                    <m:sSup>
                      <m:sSupPr>
                        <m:ctrlPr>
                          <a:rPr lang="en-US" altLang="zh-CN" sz="2000" i="1" dirty="0" smtClean="0">
                            <a:latin typeface="Cambria Math" panose="02040503050406030204" pitchFamily="18" charset="0"/>
                          </a:rPr>
                        </m:ctrlPr>
                      </m:sSupPr>
                      <m:e>
                        <m:r>
                          <m:rPr>
                            <m:sty m:val="p"/>
                          </m:rPr>
                          <a:rPr lang="el-GR" altLang="zh-CN" sz="2000" i="1" dirty="0" smtClean="0">
                            <a:latin typeface="Cambria Math" panose="02040503050406030204" pitchFamily="18" charset="0"/>
                          </a:rPr>
                          <m:t>Ω</m:t>
                        </m:r>
                      </m:e>
                      <m:sup>
                        <m:r>
                          <a:rPr lang="en-US" altLang="zh-CN" sz="2000" b="0" i="1" dirty="0" smtClean="0">
                            <a:latin typeface="Cambria Math" panose="02040503050406030204" pitchFamily="18" charset="0"/>
                          </a:rPr>
                          <m:t>−1</m:t>
                        </m:r>
                      </m:sup>
                    </m:sSup>
                    <m:r>
                      <a:rPr lang="en-US" altLang="zh-CN" sz="2000" i="1" dirty="0" smtClean="0">
                        <a:latin typeface="Cambria Math" panose="02040503050406030204" pitchFamily="18" charset="0"/>
                      </a:rPr>
                      <m:t>∙</m:t>
                    </m:r>
                    <m:sSup>
                      <m:sSupPr>
                        <m:ctrlPr>
                          <a:rPr lang="en-US" altLang="zh-CN" sz="2000" i="1" dirty="0" smtClean="0">
                            <a:latin typeface="Cambria Math" panose="02040503050406030204" pitchFamily="18" charset="0"/>
                          </a:rPr>
                        </m:ctrlPr>
                      </m:sSupPr>
                      <m:e>
                        <m:r>
                          <a:rPr lang="en-US" altLang="zh-CN" sz="2000" b="0" i="1" dirty="0" smtClean="0">
                            <a:latin typeface="Cambria Math" panose="02040503050406030204" pitchFamily="18" charset="0"/>
                          </a:rPr>
                          <m:t>𝑚</m:t>
                        </m:r>
                      </m:e>
                      <m:sup>
                        <m:r>
                          <a:rPr lang="en-US" altLang="zh-CN" sz="2000" b="0" i="1" dirty="0" smtClean="0">
                            <a:latin typeface="Cambria Math" panose="02040503050406030204" pitchFamily="18" charset="0"/>
                          </a:rPr>
                          <m:t>−1</m:t>
                        </m:r>
                      </m:sup>
                    </m:sSup>
                  </m:oMath>
                </a14:m>
                <a:r>
                  <a:rPr lang="en-US" altLang="zh-CN" sz="2000" dirty="0">
                    <a:latin typeface="+mj-lt"/>
                    <a:cs typeface="Arial" panose="020B0604020202020204" pitchFamily="34" charset="0"/>
                  </a:rPr>
                  <a:t>,</a:t>
                </a:r>
                <a:r>
                  <a:rPr lang="zh-CN" altLang="en-US" sz="2000" dirty="0">
                    <a:latin typeface="+mj-lt"/>
                    <a:cs typeface="Arial" panose="020B0604020202020204" pitchFamily="34" charset="0"/>
                  </a:rPr>
                  <a:t>计算其在</a:t>
                </a:r>
                <a:r>
                  <a:rPr lang="en-US" altLang="zh-CN" sz="2000" dirty="0">
                    <a:latin typeface="+mj-lt"/>
                    <a:cs typeface="Arial" panose="020B0604020202020204" pitchFamily="34" charset="0"/>
                  </a:rPr>
                  <a:t>300K</a:t>
                </a:r>
                <a:r>
                  <a:rPr lang="zh-CN" altLang="en-US" sz="2000" dirty="0">
                    <a:latin typeface="+mj-lt"/>
                    <a:cs typeface="Arial" panose="020B0604020202020204" pitchFamily="34" charset="0"/>
                  </a:rPr>
                  <a:t>的热导率。</a:t>
                </a:r>
              </a:p>
            </p:txBody>
          </p:sp>
        </mc:Choice>
        <mc:Fallback xmlns="">
          <p:sp>
            <p:nvSpPr>
              <p:cNvPr id="4" name="文本框 3">
                <a:extLst>
                  <a:ext uri="{FF2B5EF4-FFF2-40B4-BE49-F238E27FC236}">
                    <a16:creationId xmlns:a16="http://schemas.microsoft.com/office/drawing/2014/main" id="{5A814F7F-1C66-452E-91F0-9A64D83B86A6}"/>
                  </a:ext>
                </a:extLst>
              </p:cNvPr>
              <p:cNvSpPr txBox="1">
                <a:spLocks noRot="1" noChangeAspect="1" noMove="1" noResize="1" noEditPoints="1" noAdjustHandles="1" noChangeArrowheads="1" noChangeShapeType="1" noTextEdit="1"/>
              </p:cNvSpPr>
              <p:nvPr/>
            </p:nvSpPr>
            <p:spPr>
              <a:xfrm>
                <a:off x="69850" y="749300"/>
                <a:ext cx="9004300" cy="756554"/>
              </a:xfrm>
              <a:prstGeom prst="rect">
                <a:avLst/>
              </a:prstGeom>
              <a:blipFill>
                <a:blip r:embed="rId2"/>
                <a:stretch>
                  <a:fillRect l="-677" t="-5645" r="-3451" b="-137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D5FBCBF-CA35-425B-B347-E9D6BC0E1F31}"/>
                  </a:ext>
                </a:extLst>
              </p:cNvPr>
              <p:cNvSpPr txBox="1"/>
              <p:nvPr/>
            </p:nvSpPr>
            <p:spPr>
              <a:xfrm>
                <a:off x="704850" y="1648714"/>
                <a:ext cx="7734300" cy="4762009"/>
              </a:xfrm>
              <a:prstGeom prst="rect">
                <a:avLst/>
              </a:prstGeom>
              <a:noFill/>
            </p:spPr>
            <p:txBody>
              <a:bodyPr wrap="square" rtlCol="0">
                <a:spAutoFit/>
              </a:bodyPr>
              <a:lstStyle/>
              <a:p>
                <a:pPr>
                  <a:lnSpc>
                    <a:spcPct val="150000"/>
                  </a:lnSpc>
                </a:pPr>
                <a:r>
                  <a:rPr lang="zh-CN" altLang="en-US" sz="2000" dirty="0">
                    <a:latin typeface="+mj-lt"/>
                  </a:rPr>
                  <a:t>解：</a:t>
                </a:r>
                <a:endParaRPr lang="en-US" altLang="zh-CN" sz="2000" dirty="0">
                  <a:latin typeface="+mj-lt"/>
                </a:endParaRPr>
              </a:p>
              <a:p>
                <a:pPr>
                  <a:lnSpc>
                    <a:spcPct val="150000"/>
                  </a:lnSpc>
                </a:pPr>
                <a:r>
                  <a:rPr lang="zh-CN" altLang="en-US" sz="2000" dirty="0">
                    <a:latin typeface="+mj-lt"/>
                  </a:rPr>
                  <a:t>根据威德曼</a:t>
                </a:r>
                <a:r>
                  <a:rPr lang="en-US" altLang="zh-CN" sz="2000" dirty="0">
                    <a:latin typeface="+mj-lt"/>
                  </a:rPr>
                  <a:t>-</a:t>
                </a:r>
                <a:r>
                  <a:rPr lang="zh-CN" altLang="en-US" sz="2000" dirty="0">
                    <a:latin typeface="+mj-lt"/>
                  </a:rPr>
                  <a:t>弗朗兹</a:t>
                </a:r>
                <a:r>
                  <a:rPr lang="en-US" altLang="zh-CN" sz="2000" dirty="0">
                    <a:latin typeface="+mj-lt"/>
                  </a:rPr>
                  <a:t>-</a:t>
                </a:r>
                <a:r>
                  <a:rPr lang="zh-CN" altLang="en-US" sz="2000" dirty="0">
                    <a:latin typeface="+mj-lt"/>
                  </a:rPr>
                  <a:t>洛伦兹定理</a:t>
                </a:r>
                <a:endParaRPr lang="en-US" altLang="zh-CN" sz="2000" dirty="0">
                  <a:latin typeface="+mj-lt"/>
                </a:endParaRPr>
              </a:p>
              <a:p>
                <a:pPr>
                  <a:lnSpc>
                    <a:spcPct val="150000"/>
                  </a:lnSpc>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𝜅</m:t>
                      </m:r>
                      <m:r>
                        <a:rPr lang="en-US" altLang="zh-CN" sz="2000" i="1">
                          <a:latin typeface="Cambria Math" panose="02040503050406030204" pitchFamily="18" charset="0"/>
                        </a:rPr>
                        <m:t>=</m:t>
                      </m:r>
                      <m:r>
                        <a:rPr lang="zh-CN" altLang="en-US" sz="2000" i="1" smtClean="0">
                          <a:latin typeface="Cambria Math" panose="02040503050406030204" pitchFamily="18" charset="0"/>
                        </a:rPr>
                        <m:t>𝜎</m:t>
                      </m:r>
                      <m:r>
                        <a:rPr lang="en-US" altLang="zh-CN" sz="2000" b="0" i="1" smtClean="0">
                          <a:latin typeface="Cambria Math" panose="02040503050406030204" pitchFamily="18" charset="0"/>
                        </a:rPr>
                        <m:t>𝑇</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𝑊𝐹𝑇</m:t>
                          </m:r>
                        </m:sub>
                      </m:sSub>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7</m:t>
                              </m:r>
                            </m:sup>
                          </m:sSup>
                        </m:e>
                      </m:d>
                      <m:r>
                        <a:rPr lang="en-US" altLang="zh-CN" sz="2000" b="0" i="1" smtClean="0">
                          <a:latin typeface="Cambria Math" panose="02040503050406030204" pitchFamily="18" charset="0"/>
                        </a:rPr>
                        <m:t>×300×</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2.44×</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−8</m:t>
                              </m:r>
                            </m:sup>
                          </m:sSup>
                        </m:e>
                      </m:d>
                      <m:r>
                        <a:rPr lang="en-US" altLang="zh-CN" sz="2000" b="0" i="1" smtClean="0">
                          <a:latin typeface="Cambria Math" panose="02040503050406030204" pitchFamily="18" charset="0"/>
                        </a:rPr>
                        <m:t>=73.2</m:t>
                      </m:r>
                      <m:r>
                        <m:rPr>
                          <m:sty m:val="p"/>
                        </m:rPr>
                        <a:rPr lang="en-US" altLang="zh-CN" sz="2000" b="0" i="0" smtClean="0">
                          <a:latin typeface="Cambria Math" panose="02040503050406030204" pitchFamily="18" charset="0"/>
                        </a:rPr>
                        <m:t>W</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𝑚</m:t>
                          </m:r>
                        </m:e>
                        <m:sup>
                          <m:r>
                            <a:rPr lang="en-US" altLang="zh-CN" sz="2000" b="0" i="1" smtClean="0">
                              <a:latin typeface="Cambria Math" panose="02040503050406030204" pitchFamily="18" charset="0"/>
                            </a:rPr>
                            <m:t>−1</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𝐾</m:t>
                          </m:r>
                        </m:e>
                        <m:sup>
                          <m:r>
                            <a:rPr lang="en-US" altLang="zh-CN" sz="2000" b="0" i="1" smtClean="0">
                              <a:latin typeface="Cambria Math" panose="02040503050406030204" pitchFamily="18" charset="0"/>
                            </a:rPr>
                            <m:t>−1</m:t>
                          </m:r>
                        </m:sup>
                      </m:sSup>
                    </m:oMath>
                  </m:oMathPara>
                </a14:m>
                <a:endParaRPr lang="en-US" altLang="zh-CN" sz="2000" dirty="0">
                  <a:latin typeface="+mj-lt"/>
                </a:endParaRPr>
              </a:p>
              <a:p>
                <a:pPr>
                  <a:lnSpc>
                    <a:spcPct val="150000"/>
                  </a:lnSpc>
                </a:pPr>
                <a:endParaRPr lang="en-US" altLang="zh-CN" sz="2000" dirty="0">
                  <a:latin typeface="+mj-lt"/>
                </a:endParaRPr>
              </a:p>
              <a:p>
                <a:pPr>
                  <a:lnSpc>
                    <a:spcPct val="150000"/>
                  </a:lnSpc>
                </a:pPr>
                <a:r>
                  <a:rPr lang="zh-CN" altLang="en-US" sz="2000" dirty="0">
                    <a:latin typeface="+mj-lt"/>
                  </a:rPr>
                  <a:t>根据经验公式</a:t>
                </a:r>
                <a:endParaRPr lang="en-US" altLang="zh-CN" sz="2000" dirty="0">
                  <a:latin typeface="+mj-lt"/>
                </a:endParaRPr>
              </a:p>
              <a:p>
                <a:pPr>
                  <a:lnSpc>
                    <a:spcPct val="150000"/>
                  </a:lnSpc>
                </a:pPr>
                <a14:m>
                  <m:oMathPara xmlns:m="http://schemas.openxmlformats.org/officeDocument/2006/math">
                    <m:oMathParaPr>
                      <m:jc m:val="centerGroup"/>
                    </m:oMathParaPr>
                    <m:oMath xmlns:m="http://schemas.openxmlformats.org/officeDocument/2006/math">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𝜅</m:t>
                              </m:r>
                            </m:e>
                            <m:sub>
                              <m:r>
                                <a:rPr lang="en-US" altLang="zh-CN" sz="2000" b="0" i="1" smtClean="0">
                                  <a:latin typeface="Cambria Math" panose="02040503050406030204" pitchFamily="18" charset="0"/>
                                </a:rPr>
                                <m:t>𝑒𝑓𝑓</m:t>
                              </m:r>
                            </m:sub>
                          </m:sSub>
                        </m:den>
                      </m:f>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𝜅</m:t>
                              </m:r>
                            </m:e>
                            <m:sub>
                              <m:r>
                                <a:rPr lang="en-US" altLang="zh-CN" sz="2000" i="1">
                                  <a:latin typeface="Cambria Math" panose="02040503050406030204" pitchFamily="18" charset="0"/>
                                </a:rPr>
                                <m:t>𝑒</m:t>
                              </m:r>
                            </m:sub>
                          </m:sSub>
                        </m:den>
                      </m:f>
                      <m:d>
                        <m:dPr>
                          <m:ctrlPr>
                            <a:rPr lang="en-US" altLang="zh-CN" sz="2000" b="0" i="1" smtClean="0">
                              <a:latin typeface="Cambria Math" panose="02040503050406030204" pitchFamily="18" charset="0"/>
                            </a:rPr>
                          </m:ctrlPr>
                        </m:dPr>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𝜒</m:t>
                                  </m:r>
                                </m:e>
                                <m:sub>
                                  <m:r>
                                    <a:rPr lang="en-US" altLang="zh-CN" sz="2000" b="0" i="1" smtClean="0">
                                      <a:latin typeface="Cambria Math" panose="02040503050406030204" pitchFamily="18" charset="0"/>
                                    </a:rPr>
                                    <m:t>𝑑</m:t>
                                  </m:r>
                                </m:sub>
                              </m:sSub>
                            </m:num>
                            <m:den>
                              <m:r>
                                <a:rPr lang="en-US" altLang="zh-CN" sz="2000" b="0" i="1" smtClean="0">
                                  <a:latin typeface="Cambria Math" panose="02040503050406030204" pitchFamily="18" charset="0"/>
                                </a:rPr>
                                <m:t>1−</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𝜒</m:t>
                                  </m:r>
                                </m:e>
                                <m:sub>
                                  <m:r>
                                    <a:rPr lang="en-US" altLang="zh-CN" sz="2000" i="1">
                                      <a:latin typeface="Cambria Math" panose="02040503050406030204" pitchFamily="18" charset="0"/>
                                    </a:rPr>
                                    <m:t>𝑑</m:t>
                                  </m:r>
                                </m:sub>
                              </m:sSub>
                            </m:den>
                          </m:f>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73.2</m:t>
                          </m:r>
                        </m:den>
                      </m:f>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2</m:t>
                              </m:r>
                            </m:den>
                          </m:f>
                          <m:r>
                            <a:rPr lang="en-US" altLang="zh-CN" sz="2000" i="1">
                              <a:latin typeface="Cambria Math" panose="02040503050406030204" pitchFamily="18" charset="0"/>
                            </a:rPr>
                            <m:t>×</m:t>
                          </m:r>
                          <m:r>
                            <a:rPr lang="en-US" altLang="zh-CN" sz="2000" b="0" i="1" smtClean="0">
                              <a:latin typeface="Cambria Math" panose="02040503050406030204" pitchFamily="18" charset="0"/>
                            </a:rPr>
                            <m:t>0.15</m:t>
                          </m:r>
                        </m:num>
                        <m:den>
                          <m:r>
                            <a:rPr lang="en-US" altLang="zh-CN" sz="2000" i="1">
                              <a:latin typeface="Cambria Math" panose="02040503050406030204" pitchFamily="18" charset="0"/>
                            </a:rPr>
                            <m:t>1−</m:t>
                          </m:r>
                          <m:r>
                            <a:rPr lang="en-US" altLang="zh-CN" sz="2000" b="0" i="1" smtClean="0">
                              <a:latin typeface="Cambria Math" panose="02040503050406030204" pitchFamily="18" charset="0"/>
                            </a:rPr>
                            <m:t>0.15</m:t>
                          </m:r>
                        </m:den>
                      </m:f>
                      <m:r>
                        <a:rPr lang="en-US" altLang="zh-CN" sz="2000" b="0" i="1" smtClean="0">
                          <a:latin typeface="Cambria Math" panose="02040503050406030204" pitchFamily="18" charset="0"/>
                        </a:rPr>
                        <m:t>)</m:t>
                      </m:r>
                    </m:oMath>
                  </m:oMathPara>
                </a14:m>
                <a:endParaRPr lang="en-US" altLang="zh-CN" sz="2000" dirty="0">
                  <a:latin typeface="+mj-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𝜅</m:t>
                          </m:r>
                        </m:e>
                        <m:sub>
                          <m:r>
                            <a:rPr lang="en-US" altLang="zh-CN" sz="2000" i="1">
                              <a:latin typeface="Cambria Math" panose="02040503050406030204" pitchFamily="18" charset="0"/>
                            </a:rPr>
                            <m:t>𝑒𝑓𝑓</m:t>
                          </m:r>
                        </m:sub>
                      </m:sSub>
                      <m:r>
                        <a:rPr lang="en-US" altLang="zh-CN" sz="2000" b="0" i="1" smtClean="0">
                          <a:latin typeface="Cambria Math" panose="02040503050406030204" pitchFamily="18" charset="0"/>
                        </a:rPr>
                        <m:t>=57.9</m:t>
                      </m:r>
                      <m:r>
                        <m:rPr>
                          <m:sty m:val="p"/>
                        </m:rPr>
                        <a:rPr lang="en-US" altLang="zh-CN" sz="2000">
                          <a:latin typeface="Cambria Math" panose="02040503050406030204" pitchFamily="18" charset="0"/>
                        </a:rPr>
                        <m:t>W</m:t>
                      </m:r>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𝑚</m:t>
                          </m:r>
                        </m:e>
                        <m:sup>
                          <m:r>
                            <a:rPr lang="en-US" altLang="zh-CN" sz="2000" i="1">
                              <a:latin typeface="Cambria Math" panose="02040503050406030204" pitchFamily="18" charset="0"/>
                            </a:rPr>
                            <m:t>−1</m:t>
                          </m:r>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𝐾</m:t>
                          </m:r>
                        </m:e>
                        <m:sup>
                          <m:r>
                            <a:rPr lang="en-US" altLang="zh-CN" sz="2000" i="1">
                              <a:latin typeface="Cambria Math" panose="02040503050406030204" pitchFamily="18" charset="0"/>
                            </a:rPr>
                            <m:t>−1</m:t>
                          </m:r>
                        </m:sup>
                      </m:sSup>
                    </m:oMath>
                  </m:oMathPara>
                </a14:m>
                <a:endParaRPr lang="en-US" altLang="zh-CN" sz="2000" i="1" dirty="0">
                  <a:latin typeface="+mj-lt"/>
                </a:endParaRPr>
              </a:p>
            </p:txBody>
          </p:sp>
        </mc:Choice>
        <mc:Fallback xmlns="">
          <p:sp>
            <p:nvSpPr>
              <p:cNvPr id="5" name="文本框 4">
                <a:extLst>
                  <a:ext uri="{FF2B5EF4-FFF2-40B4-BE49-F238E27FC236}">
                    <a16:creationId xmlns:a16="http://schemas.microsoft.com/office/drawing/2014/main" id="{AD5FBCBF-CA35-425B-B347-E9D6BC0E1F31}"/>
                  </a:ext>
                </a:extLst>
              </p:cNvPr>
              <p:cNvSpPr txBox="1">
                <a:spLocks noRot="1" noChangeAspect="1" noMove="1" noResize="1" noEditPoints="1" noAdjustHandles="1" noChangeArrowheads="1" noChangeShapeType="1" noTextEdit="1"/>
              </p:cNvSpPr>
              <p:nvPr/>
            </p:nvSpPr>
            <p:spPr>
              <a:xfrm>
                <a:off x="704850" y="1648714"/>
                <a:ext cx="7734300" cy="4762009"/>
              </a:xfrm>
              <a:prstGeom prst="rect">
                <a:avLst/>
              </a:prstGeom>
              <a:blipFill>
                <a:blip r:embed="rId3"/>
                <a:stretch>
                  <a:fillRect l="-8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0620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671" y="175553"/>
            <a:ext cx="915635" cy="430887"/>
          </a:xfrm>
          <a:prstGeom prst="rect">
            <a:avLst/>
          </a:prstGeom>
          <a:noFill/>
        </p:spPr>
        <p:txBody>
          <a:bodyPr wrap="none" rtlCol="0">
            <a:spAutoFit/>
          </a:bodyPr>
          <a:lstStyle/>
          <a:p>
            <a:r>
              <a:rPr lang="zh-CN" altLang="en-US" sz="2200" b="1" dirty="0">
                <a:solidFill>
                  <a:srgbClr val="3763B1"/>
                </a:solidFill>
                <a:latin typeface="微软雅黑" panose="020B0503020204020204" pitchFamily="34" charset="-122"/>
                <a:ea typeface="微软雅黑" panose="020B0503020204020204" pitchFamily="34" charset="-122"/>
              </a:rPr>
              <a:t>习  题</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A814F7F-1C66-452E-91F0-9A64D83B86A6}"/>
                  </a:ext>
                </a:extLst>
              </p:cNvPr>
              <p:cNvSpPr txBox="1"/>
              <p:nvPr/>
            </p:nvSpPr>
            <p:spPr>
              <a:xfrm>
                <a:off x="0" y="723900"/>
                <a:ext cx="9226550" cy="755271"/>
              </a:xfrm>
              <a:prstGeom prst="rect">
                <a:avLst/>
              </a:prstGeom>
              <a:noFill/>
            </p:spPr>
            <p:txBody>
              <a:bodyPr wrap="square" rtlCol="0">
                <a:spAutoFit/>
              </a:bodyPr>
              <a:lstStyle/>
              <a:p>
                <a:pPr>
                  <a:lnSpc>
                    <a:spcPts val="2700"/>
                  </a:lnSpc>
                </a:pPr>
                <a:r>
                  <a:rPr lang="en-US" altLang="zh-CN" sz="2000" dirty="0">
                    <a:latin typeface="+mj-lt"/>
                    <a:cs typeface="Arial" panose="020B0604020202020204" pitchFamily="34" charset="0"/>
                  </a:rPr>
                  <a:t>2-15 </a:t>
                </a:r>
                <a:r>
                  <a:rPr lang="zh-CN" altLang="en-US" sz="2000" dirty="0">
                    <a:latin typeface="+mj-lt"/>
                    <a:cs typeface="Arial" panose="020B0604020202020204" pitchFamily="34" charset="0"/>
                  </a:rPr>
                  <a:t>一个电阻率为</a:t>
                </a:r>
                <a:r>
                  <a:rPr lang="en-US" altLang="zh-CN" sz="2000" dirty="0">
                    <a:latin typeface="+mj-lt"/>
                    <a:cs typeface="Arial" panose="020B0604020202020204" pitchFamily="34" charset="0"/>
                  </a:rPr>
                  <a:t>50</a:t>
                </a:r>
                <a:r>
                  <a:rPr lang="en-US" altLang="zh-CN" sz="2000" dirty="0"/>
                  <a:t> </a:t>
                </a:r>
                <a14:m>
                  <m:oMath xmlns:m="http://schemas.openxmlformats.org/officeDocument/2006/math">
                    <m:sSup>
                      <m:sSupPr>
                        <m:ctrlPr>
                          <a:rPr lang="en-US" altLang="zh-CN" sz="2000" i="1" dirty="0" smtClean="0">
                            <a:latin typeface="Cambria Math" panose="02040503050406030204" pitchFamily="18" charset="0"/>
                          </a:rPr>
                        </m:ctrlPr>
                      </m:sSupPr>
                      <m:e>
                        <m:r>
                          <m:rPr>
                            <m:sty m:val="p"/>
                          </m:rPr>
                          <a:rPr lang="en-US" altLang="zh-CN" sz="2000" i="1" dirty="0">
                            <a:latin typeface="Cambria Math" panose="02040503050406030204" pitchFamily="18" charset="0"/>
                          </a:rPr>
                          <m:t>n</m:t>
                        </m:r>
                        <m:r>
                          <m:rPr>
                            <m:sty m:val="p"/>
                          </m:rPr>
                          <a:rPr lang="el-GR" altLang="zh-CN" sz="2000" i="1" dirty="0" smtClean="0">
                            <a:latin typeface="Cambria Math" panose="02040503050406030204" pitchFamily="18" charset="0"/>
                          </a:rPr>
                          <m:t>Ω</m:t>
                        </m:r>
                      </m:e>
                      <m:sup>
                        <m:r>
                          <a:rPr lang="en-US" altLang="zh-CN" sz="2000" b="0" i="1" dirty="0" smtClean="0">
                            <a:latin typeface="Cambria Math" panose="02040503050406030204" pitchFamily="18" charset="0"/>
                          </a:rPr>
                          <m:t>−1</m:t>
                        </m:r>
                      </m:sup>
                    </m:sSup>
                    <m:r>
                      <a:rPr lang="en-US" altLang="zh-CN" sz="2000" i="1" dirty="0" smtClean="0">
                        <a:latin typeface="Cambria Math" panose="02040503050406030204" pitchFamily="18" charset="0"/>
                      </a:rPr>
                      <m:t>∙</m:t>
                    </m:r>
                    <m:sSup>
                      <m:sSupPr>
                        <m:ctrlPr>
                          <a:rPr lang="en-US" altLang="zh-CN" sz="2000" i="1" dirty="0" smtClean="0">
                            <a:latin typeface="Cambria Math" panose="02040503050406030204" pitchFamily="18" charset="0"/>
                          </a:rPr>
                        </m:ctrlPr>
                      </m:sSupPr>
                      <m:e>
                        <m:r>
                          <a:rPr lang="en-US" altLang="zh-CN" sz="2000" b="0" i="1" dirty="0" smtClean="0">
                            <a:latin typeface="Cambria Math" panose="02040503050406030204" pitchFamily="18" charset="0"/>
                          </a:rPr>
                          <m:t>𝑚</m:t>
                        </m:r>
                      </m:e>
                      <m:sup>
                        <m:r>
                          <a:rPr lang="en-US" altLang="zh-CN" sz="2000" b="0" i="1" dirty="0" smtClean="0">
                            <a:latin typeface="Cambria Math" panose="02040503050406030204" pitchFamily="18" charset="0"/>
                          </a:rPr>
                          <m:t>−1</m:t>
                        </m:r>
                      </m:sup>
                    </m:sSup>
                    <m:r>
                      <a:rPr lang="zh-CN" altLang="en-US" sz="2000" i="1" dirty="0">
                        <a:latin typeface="Cambria Math" panose="02040503050406030204" pitchFamily="18" charset="0"/>
                      </a:rPr>
                      <m:t>的</m:t>
                    </m:r>
                  </m:oMath>
                </a14:m>
                <a:r>
                  <a:rPr lang="zh-CN" altLang="en-US" sz="2000" dirty="0">
                    <a:latin typeface="+mj-lt"/>
                    <a:cs typeface="Arial" panose="020B0604020202020204" pitchFamily="34" charset="0"/>
                  </a:rPr>
                  <a:t>黄铜盘以</a:t>
                </a:r>
                <a:r>
                  <a:rPr lang="en-US" altLang="zh-CN" sz="2000" dirty="0">
                    <a:latin typeface="+mj-lt"/>
                    <a:cs typeface="Arial" panose="020B0604020202020204" pitchFamily="34" charset="0"/>
                  </a:rPr>
                  <a:t>10W</a:t>
                </a:r>
                <a:r>
                  <a:rPr lang="zh-CN" altLang="en-US" sz="2000" dirty="0">
                    <a:latin typeface="+mj-lt"/>
                    <a:cs typeface="Arial" panose="020B0604020202020204" pitchFamily="34" charset="0"/>
                  </a:rPr>
                  <a:t>的功率从热源向散热器传热，如果其直径为</a:t>
                </a:r>
                <a:r>
                  <a:rPr lang="en-US" altLang="zh-CN" sz="2000" dirty="0">
                    <a:latin typeface="+mj-lt"/>
                    <a:cs typeface="Arial" panose="020B0604020202020204" pitchFamily="34" charset="0"/>
                  </a:rPr>
                  <a:t>20mm</a:t>
                </a:r>
                <a:r>
                  <a:rPr lang="zh-CN" altLang="en-US" sz="2000" dirty="0">
                    <a:latin typeface="+mj-lt"/>
                    <a:cs typeface="Arial" panose="020B0604020202020204" pitchFamily="34" charset="0"/>
                  </a:rPr>
                  <a:t>，厚度为</a:t>
                </a:r>
                <a:r>
                  <a:rPr lang="en-US" altLang="zh-CN" sz="2000" dirty="0">
                    <a:latin typeface="+mj-lt"/>
                    <a:cs typeface="Arial" panose="020B0604020202020204" pitchFamily="34" charset="0"/>
                  </a:rPr>
                  <a:t>30mm</a:t>
                </a:r>
                <a:r>
                  <a:rPr lang="zh-CN" altLang="en-US" sz="2000" dirty="0">
                    <a:latin typeface="+mj-lt"/>
                    <a:cs typeface="Arial" panose="020B0604020202020204" pitchFamily="34" charset="0"/>
                  </a:rPr>
                  <a:t>，忽略其表面的热损失，计算该圆盘的温度降。</a:t>
                </a:r>
                <a:endParaRPr lang="en-US" altLang="zh-CN" sz="2000" dirty="0">
                  <a:latin typeface="+mj-lt"/>
                  <a:cs typeface="Arial" panose="020B0604020202020204" pitchFamily="34" charset="0"/>
                </a:endParaRPr>
              </a:p>
            </p:txBody>
          </p:sp>
        </mc:Choice>
        <mc:Fallback xmlns="">
          <p:sp>
            <p:nvSpPr>
              <p:cNvPr id="4" name="文本框 3">
                <a:extLst>
                  <a:ext uri="{FF2B5EF4-FFF2-40B4-BE49-F238E27FC236}">
                    <a16:creationId xmlns:a16="http://schemas.microsoft.com/office/drawing/2014/main" id="{5A814F7F-1C66-452E-91F0-9A64D83B86A6}"/>
                  </a:ext>
                </a:extLst>
              </p:cNvPr>
              <p:cNvSpPr txBox="1">
                <a:spLocks noRot="1" noChangeAspect="1" noMove="1" noResize="1" noEditPoints="1" noAdjustHandles="1" noChangeArrowheads="1" noChangeShapeType="1" noTextEdit="1"/>
              </p:cNvSpPr>
              <p:nvPr/>
            </p:nvSpPr>
            <p:spPr>
              <a:xfrm>
                <a:off x="0" y="723900"/>
                <a:ext cx="9226550" cy="755271"/>
              </a:xfrm>
              <a:prstGeom prst="rect">
                <a:avLst/>
              </a:prstGeom>
              <a:blipFill>
                <a:blip r:embed="rId2"/>
                <a:stretch>
                  <a:fillRect l="-661" t="-5645" r="-66" b="-137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D5FBCBF-CA35-425B-B347-E9D6BC0E1F31}"/>
                  </a:ext>
                </a:extLst>
              </p:cNvPr>
              <p:cNvSpPr txBox="1"/>
              <p:nvPr/>
            </p:nvSpPr>
            <p:spPr>
              <a:xfrm>
                <a:off x="704850" y="1596631"/>
                <a:ext cx="7734300" cy="4402231"/>
              </a:xfrm>
              <a:prstGeom prst="rect">
                <a:avLst/>
              </a:prstGeom>
              <a:noFill/>
            </p:spPr>
            <p:txBody>
              <a:bodyPr wrap="square" rtlCol="0">
                <a:spAutoFit/>
              </a:bodyPr>
              <a:lstStyle/>
              <a:p>
                <a:pPr>
                  <a:lnSpc>
                    <a:spcPct val="150000"/>
                  </a:lnSpc>
                </a:pPr>
                <a:r>
                  <a:rPr lang="zh-CN" altLang="en-US" sz="2000" dirty="0">
                    <a:latin typeface="+mj-lt"/>
                  </a:rPr>
                  <a:t>解：</a:t>
                </a:r>
                <a:endParaRPr lang="en-US" altLang="zh-CN" sz="2000" dirty="0">
                  <a:latin typeface="+mj-lt"/>
                </a:endParaRPr>
              </a:p>
              <a:p>
                <a:pPr>
                  <a:lnSpc>
                    <a:spcPct val="150000"/>
                  </a:lnSpc>
                </a:pPr>
                <a:r>
                  <a:rPr lang="zh-CN" altLang="en-US" sz="2000" dirty="0">
                    <a:latin typeface="+mj-lt"/>
                  </a:rPr>
                  <a:t>根据威德曼</a:t>
                </a:r>
                <a:r>
                  <a:rPr lang="en-US" altLang="zh-CN" sz="2000" dirty="0">
                    <a:latin typeface="+mj-lt"/>
                  </a:rPr>
                  <a:t>-</a:t>
                </a:r>
                <a:r>
                  <a:rPr lang="zh-CN" altLang="en-US" sz="2000" dirty="0">
                    <a:latin typeface="+mj-lt"/>
                  </a:rPr>
                  <a:t>弗朗兹</a:t>
                </a:r>
                <a:r>
                  <a:rPr lang="en-US" altLang="zh-CN" sz="2000" dirty="0">
                    <a:latin typeface="+mj-lt"/>
                  </a:rPr>
                  <a:t>-</a:t>
                </a:r>
                <a:r>
                  <a:rPr lang="zh-CN" altLang="en-US" sz="2000" dirty="0">
                    <a:latin typeface="+mj-lt"/>
                  </a:rPr>
                  <a:t>洛伦兹定理，热导率</a:t>
                </a:r>
                <a:endParaRPr lang="en-US" altLang="zh-CN" sz="2000" dirty="0">
                  <a:latin typeface="+mj-lt"/>
                </a:endParaRPr>
              </a:p>
              <a:p>
                <a:pPr>
                  <a:lnSpc>
                    <a:spcPct val="150000"/>
                  </a:lnSpc>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𝜅</m:t>
                      </m:r>
                      <m:r>
                        <a:rPr lang="en-US" altLang="zh-CN" sz="2000" i="1">
                          <a:latin typeface="Cambria Math" panose="02040503050406030204" pitchFamily="18" charset="0"/>
                        </a:rPr>
                        <m:t>=</m:t>
                      </m:r>
                      <m:r>
                        <a:rPr lang="zh-CN" altLang="en-US" sz="2000" i="1" smtClean="0">
                          <a:latin typeface="Cambria Math" panose="02040503050406030204" pitchFamily="18" charset="0"/>
                        </a:rPr>
                        <m:t>𝜎</m:t>
                      </m:r>
                      <m:r>
                        <a:rPr lang="en-US" altLang="zh-CN" sz="2000" b="0" i="1" smtClean="0">
                          <a:latin typeface="Cambria Math" panose="02040503050406030204" pitchFamily="18" charset="0"/>
                        </a:rPr>
                        <m:t>𝑇</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𝑊𝐹𝑇</m:t>
                          </m:r>
                        </m:sub>
                      </m:sSub>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i="1">
                              <a:latin typeface="Cambria Math" panose="02040503050406030204" pitchFamily="18" charset="0"/>
                            </a:rPr>
                            <m:t>5</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i="1">
                                  <a:latin typeface="Cambria Math" panose="02040503050406030204" pitchFamily="18" charset="0"/>
                                </a:rPr>
                                <m:t>−</m:t>
                              </m:r>
                              <m:r>
                                <a:rPr lang="en-US" altLang="zh-CN" sz="2000" i="1" smtClean="0">
                                  <a:latin typeface="Cambria Math" panose="02040503050406030204" pitchFamily="18" charset="0"/>
                                </a:rPr>
                                <m:t>8</m:t>
                              </m:r>
                            </m:sup>
                          </m:sSup>
                        </m:e>
                      </m:d>
                      <m:r>
                        <a:rPr lang="en-US" altLang="zh-CN" sz="2000" b="0" i="1" smtClean="0">
                          <a:latin typeface="Cambria Math" panose="02040503050406030204" pitchFamily="18" charset="0"/>
                        </a:rPr>
                        <m:t>×300×</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2.44×</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−8</m:t>
                              </m:r>
                            </m:sup>
                          </m:sSup>
                        </m:e>
                      </m:d>
                      <m:r>
                        <a:rPr lang="en-US" altLang="zh-CN" sz="2000" b="0" i="1" smtClean="0">
                          <a:latin typeface="Cambria Math" panose="02040503050406030204" pitchFamily="18" charset="0"/>
                        </a:rPr>
                        <m:t>=</m:t>
                      </m:r>
                      <m:r>
                        <a:rPr lang="en-US" altLang="zh-CN" sz="2000" i="1">
                          <a:latin typeface="Cambria Math" panose="02040503050406030204" pitchFamily="18" charset="0"/>
                        </a:rPr>
                        <m:t>1</m:t>
                      </m:r>
                      <m:r>
                        <a:rPr lang="en-US" altLang="zh-CN" sz="2000" i="1" smtClean="0">
                          <a:latin typeface="Cambria Math" panose="02040503050406030204" pitchFamily="18" charset="0"/>
                        </a:rPr>
                        <m:t>4</m:t>
                      </m:r>
                      <m:r>
                        <a:rPr lang="en-US" altLang="zh-CN" sz="2000" i="1">
                          <a:latin typeface="Cambria Math" panose="02040503050406030204" pitchFamily="18" charset="0"/>
                        </a:rPr>
                        <m:t>6</m:t>
                      </m:r>
                      <m:r>
                        <m:rPr>
                          <m:sty m:val="p"/>
                        </m:rPr>
                        <a:rPr lang="en-US" altLang="zh-CN" sz="2000" b="0" i="0" smtClean="0">
                          <a:latin typeface="Cambria Math" panose="02040503050406030204" pitchFamily="18" charset="0"/>
                        </a:rPr>
                        <m:t>W</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𝑚</m:t>
                          </m:r>
                        </m:e>
                        <m:sup>
                          <m:r>
                            <a:rPr lang="en-US" altLang="zh-CN" sz="2000" b="0" i="1" smtClean="0">
                              <a:latin typeface="Cambria Math" panose="02040503050406030204" pitchFamily="18" charset="0"/>
                            </a:rPr>
                            <m:t>−1</m:t>
                          </m:r>
                        </m:sup>
                      </m:sSup>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𝐾</m:t>
                          </m:r>
                        </m:e>
                        <m:sup>
                          <m:r>
                            <a:rPr lang="en-US" altLang="zh-CN" sz="2000" b="0" i="1" smtClean="0">
                              <a:latin typeface="Cambria Math" panose="02040503050406030204" pitchFamily="18" charset="0"/>
                            </a:rPr>
                            <m:t>−1</m:t>
                          </m:r>
                        </m:sup>
                      </m:sSup>
                    </m:oMath>
                  </m:oMathPara>
                </a14:m>
                <a:endParaRPr lang="en-US" altLang="zh-CN" sz="2000" dirty="0">
                  <a:latin typeface="+mj-lt"/>
                </a:endParaRPr>
              </a:p>
              <a:p>
                <a:pPr>
                  <a:lnSpc>
                    <a:spcPct val="150000"/>
                  </a:lnSpc>
                </a:pPr>
                <a:r>
                  <a:rPr lang="zh-CN" altLang="en-US" sz="2000" dirty="0">
                    <a:latin typeface="+mj-lt"/>
                  </a:rPr>
                  <a:t>热阻</a:t>
                </a:r>
                <a:endParaRPr lang="en-US" altLang="zh-CN" sz="2000" dirty="0">
                  <a:latin typeface="+mj-lt"/>
                </a:endParaRPr>
              </a:p>
              <a:p>
                <a:pPr>
                  <a:lnSpc>
                    <a:spcPct val="150000"/>
                  </a:lnSpc>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𝜃</m:t>
                      </m:r>
                      <m:r>
                        <a:rPr lang="en-US" altLang="zh-CN" sz="2000" i="1">
                          <a:latin typeface="Cambria Math" panose="02040503050406030204" pitchFamily="18" charset="0"/>
                        </a:rPr>
                        <m:t>=</m:t>
                      </m: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𝐿</m:t>
                          </m:r>
                        </m:num>
                        <m:den>
                          <m:r>
                            <a:rPr lang="zh-CN" altLang="en-US" sz="2000" i="1">
                              <a:latin typeface="Cambria Math" panose="02040503050406030204" pitchFamily="18" charset="0"/>
                            </a:rPr>
                            <m:t>𝜅</m:t>
                          </m:r>
                          <m:r>
                            <a:rPr lang="en-US" altLang="zh-CN" sz="2000" b="0" i="1" smtClean="0">
                              <a:latin typeface="Cambria Math" panose="02040503050406030204" pitchFamily="18" charset="0"/>
                            </a:rPr>
                            <m:t>𝐴</m:t>
                          </m:r>
                        </m:den>
                      </m:f>
                      <m:r>
                        <a:rPr lang="en-US" altLang="zh-CN" sz="2000" i="1" smtClean="0">
                          <a:latin typeface="Cambria Math" panose="02040503050406030204" pitchFamily="18" charset="0"/>
                        </a:rPr>
                        <m:t>=</m:t>
                      </m: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30</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10</m:t>
                              </m:r>
                            </m:e>
                            <m:sup>
                              <m:r>
                                <a:rPr lang="en-US" altLang="zh-CN" sz="2000" b="0" i="1" smtClean="0">
                                  <a:latin typeface="Cambria Math" panose="02040503050406030204" pitchFamily="18" charset="0"/>
                                  <a:ea typeface="Cambria Math" panose="02040503050406030204" pitchFamily="18" charset="0"/>
                                </a:rPr>
                                <m:t>−3</m:t>
                              </m:r>
                            </m:sup>
                          </m:sSup>
                          <m:r>
                            <m:rPr>
                              <m:sty m:val="p"/>
                            </m:rPr>
                            <a:rPr lang="en-US" altLang="zh-CN" sz="2000" i="1">
                              <a:latin typeface="Cambria Math" panose="02040503050406030204" pitchFamily="18" charset="0"/>
                              <a:ea typeface="Cambria Math" panose="02040503050406030204" pitchFamily="18" charset="0"/>
                            </a:rPr>
                            <m:t>m</m:t>
                          </m:r>
                        </m:num>
                        <m:den>
                          <m:r>
                            <a:rPr lang="zh-CN" altLang="en-US" sz="2000" i="1" smtClean="0">
                              <a:latin typeface="Cambria Math" panose="02040503050406030204" pitchFamily="18" charset="0"/>
                            </a:rPr>
                            <m:t>𝜋</m:t>
                          </m:r>
                          <m:sSup>
                            <m:sSupPr>
                              <m:ctrlPr>
                                <a:rPr lang="en-US" altLang="zh-CN" sz="2000" b="0" i="1" smtClean="0">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i="1">
                                      <a:latin typeface="Cambria Math" panose="02040503050406030204" pitchFamily="18" charset="0"/>
                                    </a:rPr>
                                    <m:t>10</m:t>
                                  </m:r>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10</m:t>
                                      </m:r>
                                    </m:e>
                                    <m:sup>
                                      <m:r>
                                        <a:rPr lang="en-US" altLang="zh-CN" sz="2000" i="1">
                                          <a:latin typeface="Cambria Math" panose="02040503050406030204" pitchFamily="18" charset="0"/>
                                          <a:ea typeface="Cambria Math" panose="02040503050406030204" pitchFamily="18" charset="0"/>
                                        </a:rPr>
                                        <m:t>−3</m:t>
                                      </m:r>
                                    </m:sup>
                                  </m:sSup>
                                  <m:r>
                                    <a:rPr lang="en-US" altLang="zh-CN" sz="2000" i="1">
                                      <a:latin typeface="Cambria Math" panose="02040503050406030204" pitchFamily="18" charset="0"/>
                                      <a:ea typeface="Cambria Math" panose="02040503050406030204" pitchFamily="18" charset="0"/>
                                    </a:rPr>
                                    <m:t>𝑚</m:t>
                                  </m:r>
                                </m:e>
                              </m:d>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r>
                            <a:rPr lang="en-US" altLang="zh-CN" sz="2000" i="1">
                              <a:latin typeface="Cambria Math" panose="02040503050406030204" pitchFamily="18" charset="0"/>
                            </a:rPr>
                            <m:t>146</m:t>
                          </m:r>
                          <m:r>
                            <m:rPr>
                              <m:sty m:val="p"/>
                            </m:rPr>
                            <a:rPr lang="en-US" altLang="zh-CN" sz="2000">
                              <a:latin typeface="Cambria Math" panose="02040503050406030204" pitchFamily="18" charset="0"/>
                            </a:rPr>
                            <m:t>W</m:t>
                          </m:r>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𝑚</m:t>
                              </m:r>
                            </m:e>
                            <m:sup>
                              <m:r>
                                <a:rPr lang="en-US" altLang="zh-CN" sz="2000" i="1">
                                  <a:latin typeface="Cambria Math" panose="02040503050406030204" pitchFamily="18" charset="0"/>
                                </a:rPr>
                                <m:t>−1</m:t>
                              </m:r>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𝐾</m:t>
                              </m:r>
                            </m:e>
                            <m:sup>
                              <m:r>
                                <a:rPr lang="en-US" altLang="zh-CN" sz="2000" i="1">
                                  <a:latin typeface="Cambria Math" panose="02040503050406030204" pitchFamily="18" charset="0"/>
                                </a:rPr>
                                <m:t>−1</m:t>
                              </m:r>
                            </m:sup>
                          </m:sSup>
                          <m:r>
                            <a:rPr lang="en-US" altLang="zh-CN" sz="2000" b="0" i="1" smtClean="0">
                              <a:latin typeface="Cambria Math" panose="02040503050406030204" pitchFamily="18" charset="0"/>
                            </a:rPr>
                            <m:t>)</m:t>
                          </m:r>
                        </m:den>
                      </m:f>
                      <m:r>
                        <a:rPr lang="en-US" altLang="zh-CN" sz="2000" b="0" i="1" smtClean="0">
                          <a:latin typeface="Cambria Math" panose="02040503050406030204" pitchFamily="18" charset="0"/>
                        </a:rPr>
                        <m:t>=0.65</m:t>
                      </m:r>
                      <m:r>
                        <a:rPr lang="en-US" altLang="zh-CN" sz="2000" b="0" i="1" smtClean="0">
                          <a:latin typeface="Cambria Math" panose="02040503050406030204" pitchFamily="18" charset="0"/>
                        </a:rPr>
                        <m:t>𝐾</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𝑊</m:t>
                          </m:r>
                        </m:e>
                        <m:sup>
                          <m:r>
                            <a:rPr lang="en-US" altLang="zh-CN" sz="2000" b="0" i="1" smtClean="0">
                              <a:latin typeface="Cambria Math" panose="02040503050406030204" pitchFamily="18" charset="0"/>
                              <a:ea typeface="Cambria Math" panose="02040503050406030204" pitchFamily="18" charset="0"/>
                            </a:rPr>
                            <m:t>−1</m:t>
                          </m:r>
                        </m:sup>
                      </m:sSup>
                    </m:oMath>
                  </m:oMathPara>
                </a14:m>
                <a:endParaRPr lang="en-US" altLang="zh-CN" sz="2000" dirty="0">
                  <a:latin typeface="+mj-lt"/>
                </a:endParaRPr>
              </a:p>
              <a:p>
                <a:pPr>
                  <a:lnSpc>
                    <a:spcPct val="150000"/>
                  </a:lnSpc>
                </a:pPr>
                <a:r>
                  <a:rPr lang="zh-CN" altLang="en-US" sz="2000" dirty="0">
                    <a:latin typeface="+mj-lt"/>
                  </a:rPr>
                  <a:t>温度降</a:t>
                </a:r>
                <a:endParaRPr lang="en-US" altLang="zh-CN" sz="2000" dirty="0">
                  <a:latin typeface="+mj-lt"/>
                </a:endParaRPr>
              </a:p>
              <a:p>
                <a:pPr>
                  <a:lnSpc>
                    <a:spcPct val="150000"/>
                  </a:lnSpc>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m:t>
                      </m:r>
                      <m:r>
                        <a:rPr lang="en-US" altLang="zh-CN" sz="2000" b="0" i="1" smtClean="0">
                          <a:latin typeface="Cambria Math" panose="02040503050406030204" pitchFamily="18" charset="0"/>
                        </a:rPr>
                        <m:t>𝑇</m:t>
                      </m:r>
                      <m:r>
                        <a:rPr lang="en-US" altLang="zh-CN" sz="2000" b="0" i="1" smtClean="0">
                          <a:latin typeface="Cambria Math" panose="02040503050406030204" pitchFamily="18" charset="0"/>
                          <a:ea typeface="Cambria Math" panose="02040503050406030204" pitchFamily="18" charset="0"/>
                        </a:rPr>
                        <m:t>≈</m:t>
                      </m:r>
                      <m:r>
                        <a:rPr lang="zh-CN" altLang="en-US" sz="2000" i="1" smtClean="0">
                          <a:latin typeface="Cambria Math" panose="02040503050406030204" pitchFamily="18" charset="0"/>
                        </a:rPr>
                        <m:t>𝜃</m:t>
                      </m:r>
                      <m:r>
                        <a:rPr lang="en-US" altLang="zh-CN" sz="2000" b="0" i="1" smtClean="0">
                          <a:latin typeface="Cambria Math" panose="02040503050406030204" pitchFamily="18" charset="0"/>
                        </a:rPr>
                        <m:t>𝑄</m:t>
                      </m:r>
                      <m:r>
                        <a:rPr lang="en-US" altLang="zh-CN" sz="2000" i="1">
                          <a:latin typeface="Cambria Math" panose="02040503050406030204" pitchFamily="18" charset="0"/>
                        </a:rPr>
                        <m:t>=0.65</m:t>
                      </m:r>
                      <m:r>
                        <a:rPr lang="en-US" altLang="zh-CN" sz="2000" i="1">
                          <a:latin typeface="Cambria Math" panose="02040503050406030204" pitchFamily="18" charset="0"/>
                        </a:rPr>
                        <m:t>𝐾</m:t>
                      </m:r>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𝑊</m:t>
                          </m:r>
                        </m:e>
                        <m:sup>
                          <m:r>
                            <a:rPr lang="en-US" altLang="zh-CN" sz="2000" i="1">
                              <a:latin typeface="Cambria Math" panose="02040503050406030204" pitchFamily="18" charset="0"/>
                              <a:ea typeface="Cambria Math" panose="02040503050406030204" pitchFamily="18" charset="0"/>
                            </a:rPr>
                            <m:t>−1</m:t>
                          </m:r>
                        </m:sup>
                      </m:sSup>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10</m:t>
                      </m:r>
                      <m:r>
                        <a:rPr lang="en-US" altLang="zh-CN" sz="2000" b="0" i="1" smtClean="0">
                          <a:latin typeface="Cambria Math" panose="02040503050406030204" pitchFamily="18" charset="0"/>
                          <a:ea typeface="Cambria Math" panose="02040503050406030204" pitchFamily="18" charset="0"/>
                        </a:rPr>
                        <m:t>𝑊</m:t>
                      </m:r>
                      <m:r>
                        <a:rPr lang="en-US" altLang="zh-CN" sz="2000" b="0" i="1" smtClean="0">
                          <a:latin typeface="Cambria Math" panose="02040503050406030204" pitchFamily="18" charset="0"/>
                          <a:ea typeface="Cambria Math" panose="02040503050406030204" pitchFamily="18" charset="0"/>
                        </a:rPr>
                        <m:t>=6.5</m:t>
                      </m:r>
                      <m:r>
                        <a:rPr lang="en-US" altLang="zh-CN" sz="2000" b="0" i="1" smtClean="0">
                          <a:latin typeface="Cambria Math" panose="02040503050406030204" pitchFamily="18" charset="0"/>
                          <a:ea typeface="Cambria Math" panose="02040503050406030204" pitchFamily="18" charset="0"/>
                        </a:rPr>
                        <m:t>𝐾</m:t>
                      </m:r>
                    </m:oMath>
                  </m:oMathPara>
                </a14:m>
                <a:endParaRPr lang="en-US" altLang="zh-CN" sz="2000" dirty="0">
                  <a:latin typeface="+mj-lt"/>
                </a:endParaRPr>
              </a:p>
            </p:txBody>
          </p:sp>
        </mc:Choice>
        <mc:Fallback xmlns="">
          <p:sp>
            <p:nvSpPr>
              <p:cNvPr id="5" name="文本框 4">
                <a:extLst>
                  <a:ext uri="{FF2B5EF4-FFF2-40B4-BE49-F238E27FC236}">
                    <a16:creationId xmlns:a16="http://schemas.microsoft.com/office/drawing/2014/main" id="{AD5FBCBF-CA35-425B-B347-E9D6BC0E1F31}"/>
                  </a:ext>
                </a:extLst>
              </p:cNvPr>
              <p:cNvSpPr txBox="1">
                <a:spLocks noRot="1" noChangeAspect="1" noMove="1" noResize="1" noEditPoints="1" noAdjustHandles="1" noChangeArrowheads="1" noChangeShapeType="1" noTextEdit="1"/>
              </p:cNvSpPr>
              <p:nvPr/>
            </p:nvSpPr>
            <p:spPr>
              <a:xfrm>
                <a:off x="704850" y="1596631"/>
                <a:ext cx="7734300" cy="4402231"/>
              </a:xfrm>
              <a:prstGeom prst="rect">
                <a:avLst/>
              </a:prstGeom>
              <a:blipFill>
                <a:blip r:embed="rId3"/>
                <a:stretch>
                  <a:fillRect l="-8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6477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671" y="175553"/>
            <a:ext cx="915635" cy="430887"/>
          </a:xfrm>
          <a:prstGeom prst="rect">
            <a:avLst/>
          </a:prstGeom>
          <a:noFill/>
        </p:spPr>
        <p:txBody>
          <a:bodyPr wrap="none" rtlCol="0">
            <a:spAutoFit/>
          </a:bodyPr>
          <a:lstStyle/>
          <a:p>
            <a:r>
              <a:rPr lang="zh-CN" altLang="en-US" sz="2200" b="1" dirty="0">
                <a:solidFill>
                  <a:srgbClr val="3763B1"/>
                </a:solidFill>
                <a:latin typeface="微软雅黑" panose="020B0503020204020204" pitchFamily="34" charset="-122"/>
                <a:ea typeface="微软雅黑" panose="020B0503020204020204" pitchFamily="34" charset="-122"/>
              </a:rPr>
              <a:t>习  题</a:t>
            </a:r>
          </a:p>
        </p:txBody>
      </p:sp>
      <p:sp>
        <p:nvSpPr>
          <p:cNvPr id="4" name="文本框 3">
            <a:extLst>
              <a:ext uri="{FF2B5EF4-FFF2-40B4-BE49-F238E27FC236}">
                <a16:creationId xmlns:a16="http://schemas.microsoft.com/office/drawing/2014/main" id="{5A814F7F-1C66-452E-91F0-9A64D83B86A6}"/>
              </a:ext>
            </a:extLst>
          </p:cNvPr>
          <p:cNvSpPr txBox="1"/>
          <p:nvPr/>
        </p:nvSpPr>
        <p:spPr>
          <a:xfrm>
            <a:off x="114300" y="702036"/>
            <a:ext cx="7175500" cy="409023"/>
          </a:xfrm>
          <a:prstGeom prst="rect">
            <a:avLst/>
          </a:prstGeom>
          <a:noFill/>
        </p:spPr>
        <p:txBody>
          <a:bodyPr wrap="square" rtlCol="0">
            <a:spAutoFit/>
          </a:bodyPr>
          <a:lstStyle/>
          <a:p>
            <a:pPr>
              <a:lnSpc>
                <a:spcPts val="2700"/>
              </a:lnSpc>
            </a:pPr>
            <a:r>
              <a:rPr lang="en-US" altLang="zh-CN" sz="2000" dirty="0">
                <a:latin typeface="+mj-lt"/>
                <a:cs typeface="Arial" panose="020B0604020202020204" pitchFamily="34" charset="0"/>
              </a:rPr>
              <a:t>3-2 </a:t>
            </a:r>
            <a:r>
              <a:rPr lang="zh-CN" altLang="en-US" sz="2000" dirty="0">
                <a:latin typeface="+mj-lt"/>
                <a:cs typeface="Arial" panose="020B0604020202020204" pitchFamily="34" charset="0"/>
              </a:rPr>
              <a:t>什么是电介质极化？试说明电介质极化的种类及其机理。</a:t>
            </a:r>
            <a:endParaRPr lang="en-US" altLang="zh-CN" sz="2000" dirty="0">
              <a:latin typeface="+mj-lt"/>
              <a:cs typeface="Arial" panose="020B0604020202020204" pitchFamily="34" charset="0"/>
            </a:endParaRPr>
          </a:p>
        </p:txBody>
      </p:sp>
      <p:sp>
        <p:nvSpPr>
          <p:cNvPr id="5" name="文本框 4">
            <a:extLst>
              <a:ext uri="{FF2B5EF4-FFF2-40B4-BE49-F238E27FC236}">
                <a16:creationId xmlns:a16="http://schemas.microsoft.com/office/drawing/2014/main" id="{AD5FBCBF-CA35-425B-B347-E9D6BC0E1F31}"/>
              </a:ext>
            </a:extLst>
          </p:cNvPr>
          <p:cNvSpPr txBox="1"/>
          <p:nvPr/>
        </p:nvSpPr>
        <p:spPr>
          <a:xfrm>
            <a:off x="704850" y="1111059"/>
            <a:ext cx="7734300" cy="5423216"/>
          </a:xfrm>
          <a:prstGeom prst="rect">
            <a:avLst/>
          </a:prstGeom>
          <a:noFill/>
        </p:spPr>
        <p:txBody>
          <a:bodyPr wrap="square" rtlCol="0">
            <a:spAutoFit/>
          </a:bodyPr>
          <a:lstStyle/>
          <a:p>
            <a:pPr>
              <a:lnSpc>
                <a:spcPts val="3500"/>
              </a:lnSpc>
            </a:pPr>
            <a:r>
              <a:rPr lang="zh-CN" altLang="en-US" sz="2000" dirty="0">
                <a:latin typeface="+mj-lt"/>
                <a:cs typeface="Arial" panose="020B0604020202020204" pitchFamily="34" charset="0"/>
              </a:rPr>
              <a:t>答</a:t>
            </a:r>
            <a:r>
              <a:rPr lang="zh-CN" altLang="en-US" sz="2000" dirty="0">
                <a:latin typeface="+mj-lt"/>
                <a:cs typeface="Arial" panose="020B0604020202020204" pitchFamily="34" charset="0"/>
                <a:sym typeface="Wingdings" panose="05000000000000000000" pitchFamily="2" charset="2"/>
              </a:rPr>
              <a:t>：（课本</a:t>
            </a:r>
            <a:r>
              <a:rPr lang="en-US" altLang="zh-CN" sz="2000" dirty="0">
                <a:latin typeface="+mj-lt"/>
                <a:cs typeface="Arial" panose="020B0604020202020204" pitchFamily="34" charset="0"/>
                <a:sym typeface="Wingdings" panose="05000000000000000000" pitchFamily="2" charset="2"/>
              </a:rPr>
              <a:t>P47</a:t>
            </a:r>
            <a:r>
              <a:rPr lang="zh-CN" altLang="en-US" sz="2000" dirty="0">
                <a:latin typeface="+mj-lt"/>
                <a:cs typeface="Arial" panose="020B0604020202020204" pitchFamily="34" charset="0"/>
                <a:sym typeface="Wingdings" panose="05000000000000000000" pitchFamily="2" charset="2"/>
              </a:rPr>
              <a:t>）</a:t>
            </a:r>
            <a:endParaRPr lang="en-US" altLang="zh-CN" sz="2000" dirty="0">
              <a:latin typeface="+mj-lt"/>
              <a:cs typeface="Arial" panose="020B0604020202020204" pitchFamily="34" charset="0"/>
            </a:endParaRPr>
          </a:p>
          <a:p>
            <a:pPr>
              <a:lnSpc>
                <a:spcPts val="3500"/>
              </a:lnSpc>
            </a:pPr>
            <a:r>
              <a:rPr lang="zh-CN" altLang="en-US" sz="2000" dirty="0">
                <a:latin typeface="+mj-lt"/>
                <a:cs typeface="Arial" panose="020B0604020202020204" pitchFamily="34" charset="0"/>
              </a:rPr>
              <a:t>在外电场作用下，电介质</a:t>
            </a:r>
            <a:r>
              <a:rPr lang="zh-CN" altLang="en-US" sz="2000" dirty="0">
                <a:solidFill>
                  <a:srgbClr val="FF0000"/>
                </a:solidFill>
                <a:latin typeface="+mj-lt"/>
                <a:cs typeface="Arial" panose="020B0604020202020204" pitchFamily="34" charset="0"/>
              </a:rPr>
              <a:t>内部</a:t>
            </a:r>
            <a:r>
              <a:rPr lang="zh-CN" altLang="en-US" sz="2000" dirty="0">
                <a:latin typeface="+mj-lt"/>
                <a:cs typeface="Arial" panose="020B0604020202020204" pitchFamily="34" charset="0"/>
              </a:rPr>
              <a:t>沿电场方向</a:t>
            </a:r>
            <a:r>
              <a:rPr lang="zh-CN" altLang="en-US" sz="2000" dirty="0">
                <a:solidFill>
                  <a:srgbClr val="FF0000"/>
                </a:solidFill>
                <a:latin typeface="+mj-lt"/>
                <a:cs typeface="Arial" panose="020B0604020202020204" pitchFamily="34" charset="0"/>
              </a:rPr>
              <a:t>产生感应偶极矩</a:t>
            </a:r>
            <a:r>
              <a:rPr lang="zh-CN" altLang="en-US" sz="2000" dirty="0">
                <a:latin typeface="+mj-lt"/>
                <a:cs typeface="Arial" panose="020B0604020202020204" pitchFamily="34" charset="0"/>
              </a:rPr>
              <a:t>，电介质</a:t>
            </a:r>
            <a:r>
              <a:rPr lang="zh-CN" altLang="en-US" sz="2000" dirty="0">
                <a:solidFill>
                  <a:srgbClr val="FF0000"/>
                </a:solidFill>
                <a:latin typeface="+mj-lt"/>
                <a:cs typeface="Arial" panose="020B0604020202020204" pitchFamily="34" charset="0"/>
              </a:rPr>
              <a:t>表面出现束缚电荷</a:t>
            </a:r>
            <a:r>
              <a:rPr lang="zh-CN" altLang="en-US" sz="2000" dirty="0">
                <a:latin typeface="+mj-lt"/>
                <a:cs typeface="Arial" panose="020B0604020202020204" pitchFamily="34" charset="0"/>
              </a:rPr>
              <a:t>的现象。</a:t>
            </a:r>
            <a:endParaRPr lang="en-US" altLang="zh-CN" sz="2000" dirty="0">
              <a:latin typeface="+mj-lt"/>
              <a:cs typeface="Arial" panose="020B0604020202020204" pitchFamily="34" charset="0"/>
            </a:endParaRPr>
          </a:p>
          <a:p>
            <a:pPr>
              <a:lnSpc>
                <a:spcPts val="3500"/>
              </a:lnSpc>
            </a:pPr>
            <a:r>
              <a:rPr lang="zh-CN" altLang="en-US" sz="2000" dirty="0">
                <a:latin typeface="+mj-lt"/>
                <a:cs typeface="Arial" panose="020B0604020202020204" pitchFamily="34" charset="0"/>
              </a:rPr>
              <a:t>电介质的极化</a:t>
            </a:r>
            <a:r>
              <a:rPr lang="zh-CN" altLang="en-US" sz="2000" dirty="0">
                <a:highlight>
                  <a:srgbClr val="FFFF00"/>
                </a:highlight>
                <a:latin typeface="+mj-lt"/>
                <a:cs typeface="Arial" panose="020B0604020202020204" pitchFamily="34" charset="0"/>
              </a:rPr>
              <a:t>主要</a:t>
            </a:r>
            <a:r>
              <a:rPr lang="zh-CN" altLang="en-US" sz="2000" dirty="0">
                <a:latin typeface="+mj-lt"/>
                <a:cs typeface="Arial" panose="020B0604020202020204" pitchFamily="34" charset="0"/>
              </a:rPr>
              <a:t>有三种形式：</a:t>
            </a:r>
            <a:endParaRPr lang="en-US" altLang="zh-CN" sz="2000" dirty="0">
              <a:latin typeface="+mj-lt"/>
              <a:cs typeface="Arial" panose="020B0604020202020204" pitchFamily="34" charset="0"/>
            </a:endParaRPr>
          </a:p>
          <a:p>
            <a:pPr marL="457200" indent="-457200">
              <a:lnSpc>
                <a:spcPts val="3500"/>
              </a:lnSpc>
              <a:buAutoNum type="arabicPeriod"/>
            </a:pPr>
            <a:r>
              <a:rPr lang="zh-CN" altLang="en-US" sz="2000" dirty="0">
                <a:latin typeface="+mj-lt"/>
                <a:cs typeface="Arial" panose="020B0604020202020204" pitchFamily="34" charset="0"/>
              </a:rPr>
              <a:t>电子位移极化</a:t>
            </a:r>
            <a:r>
              <a:rPr lang="en-US" altLang="zh-CN" sz="2000" dirty="0">
                <a:latin typeface="+mj-lt"/>
                <a:cs typeface="Arial" panose="020B0604020202020204" pitchFamily="34" charset="0"/>
              </a:rPr>
              <a:t>:</a:t>
            </a:r>
            <a:r>
              <a:rPr lang="zh-CN" altLang="en-US" sz="2000" dirty="0">
                <a:latin typeface="+mj-lt"/>
                <a:cs typeface="Arial" panose="020B0604020202020204" pitchFamily="34" charset="0"/>
              </a:rPr>
              <a:t>在外电场作用下，构成电介质的分子，原子或离子中的外围电子云相对原子核发生弹性位移而产生感应偶极矩的现象</a:t>
            </a:r>
            <a:r>
              <a:rPr lang="en-US" altLang="zh-CN" sz="2000" dirty="0">
                <a:latin typeface="+mj-lt"/>
                <a:cs typeface="Arial" panose="020B0604020202020204" pitchFamily="34" charset="0"/>
              </a:rPr>
              <a:t>,</a:t>
            </a:r>
            <a:r>
              <a:rPr lang="zh-CN" altLang="en-US" sz="2000" dirty="0">
                <a:latin typeface="+mj-lt"/>
                <a:cs typeface="Arial" panose="020B0604020202020204" pitchFamily="34" charset="0"/>
              </a:rPr>
              <a:t>称为电子位移极化。</a:t>
            </a:r>
            <a:endParaRPr lang="en-US" altLang="zh-CN" sz="2000" dirty="0">
              <a:latin typeface="+mj-lt"/>
              <a:cs typeface="Arial" panose="020B0604020202020204" pitchFamily="34" charset="0"/>
            </a:endParaRPr>
          </a:p>
          <a:p>
            <a:pPr marL="457200" indent="-457200">
              <a:lnSpc>
                <a:spcPts val="3500"/>
              </a:lnSpc>
              <a:buAutoNum type="arabicPeriod"/>
            </a:pPr>
            <a:r>
              <a:rPr lang="zh-CN" altLang="en-US" sz="2000" dirty="0">
                <a:latin typeface="+mj-lt"/>
                <a:cs typeface="Arial" panose="020B0604020202020204" pitchFamily="34" charset="0"/>
              </a:rPr>
              <a:t>离子位移极化：在外电场作用下，构成分子的异性离子之间发生相对弹性位移而产生感应偶极矩的现象，称为离子位移极化。</a:t>
            </a:r>
            <a:endParaRPr lang="en-US" altLang="zh-CN" sz="2000" dirty="0">
              <a:latin typeface="+mj-lt"/>
              <a:cs typeface="Arial" panose="020B0604020202020204" pitchFamily="34" charset="0"/>
            </a:endParaRPr>
          </a:p>
          <a:p>
            <a:pPr marL="457200" indent="-457200">
              <a:lnSpc>
                <a:spcPts val="3500"/>
              </a:lnSpc>
              <a:buFontTx/>
              <a:buAutoNum type="arabicPeriod"/>
            </a:pPr>
            <a:r>
              <a:rPr lang="zh-CN" altLang="en-US" sz="2000" dirty="0">
                <a:latin typeface="+mj-lt"/>
                <a:cs typeface="Arial" panose="020B0604020202020204" pitchFamily="34" charset="0"/>
              </a:rPr>
              <a:t>偶极转向极化：当偶极分子受外电场作用时，偶极分子将受到电场力矩的作用而趋于转向电场方向，于是就介质整体来看，出现沿电场方向的宏观偶极矩</a:t>
            </a:r>
            <a:r>
              <a:rPr lang="en-US" altLang="zh-CN" sz="2000" dirty="0">
                <a:latin typeface="+mj-lt"/>
                <a:cs typeface="Arial" panose="020B0604020202020204" pitchFamily="34" charset="0"/>
              </a:rPr>
              <a:t>,</a:t>
            </a:r>
            <a:r>
              <a:rPr lang="zh-CN" altLang="en-US" sz="2000" dirty="0">
                <a:latin typeface="+mj-lt"/>
                <a:cs typeface="Arial" panose="020B0604020202020204" pitchFamily="34" charset="0"/>
              </a:rPr>
              <a:t>这种极化现象称为转向极化。</a:t>
            </a:r>
            <a:endParaRPr lang="en-US" altLang="zh-CN" sz="2000" dirty="0">
              <a:latin typeface="+mj-lt"/>
              <a:cs typeface="Arial" panose="020B0604020202020204" pitchFamily="34" charset="0"/>
            </a:endParaRPr>
          </a:p>
        </p:txBody>
      </p:sp>
    </p:spTree>
    <p:extLst>
      <p:ext uri="{BB962C8B-B14F-4D97-AF65-F5344CB8AC3E}">
        <p14:creationId xmlns:p14="http://schemas.microsoft.com/office/powerpoint/2010/main" val="106578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671" y="175553"/>
            <a:ext cx="915635" cy="430887"/>
          </a:xfrm>
          <a:prstGeom prst="rect">
            <a:avLst/>
          </a:prstGeom>
          <a:noFill/>
        </p:spPr>
        <p:txBody>
          <a:bodyPr wrap="none" rtlCol="0">
            <a:spAutoFit/>
          </a:bodyPr>
          <a:lstStyle/>
          <a:p>
            <a:r>
              <a:rPr lang="zh-CN" altLang="en-US" sz="2200" b="1" dirty="0">
                <a:solidFill>
                  <a:srgbClr val="3763B1"/>
                </a:solidFill>
                <a:latin typeface="微软雅黑" panose="020B0503020204020204" pitchFamily="34" charset="-122"/>
                <a:ea typeface="微软雅黑" panose="020B0503020204020204" pitchFamily="34" charset="-122"/>
              </a:rPr>
              <a:t>习  题</a:t>
            </a:r>
          </a:p>
        </p:txBody>
      </p:sp>
      <p:sp>
        <p:nvSpPr>
          <p:cNvPr id="4" name="文本框 3">
            <a:extLst>
              <a:ext uri="{FF2B5EF4-FFF2-40B4-BE49-F238E27FC236}">
                <a16:creationId xmlns:a16="http://schemas.microsoft.com/office/drawing/2014/main" id="{5A814F7F-1C66-452E-91F0-9A64D83B86A6}"/>
              </a:ext>
            </a:extLst>
          </p:cNvPr>
          <p:cNvSpPr txBox="1"/>
          <p:nvPr/>
        </p:nvSpPr>
        <p:spPr>
          <a:xfrm>
            <a:off x="114300" y="702036"/>
            <a:ext cx="7175500" cy="409023"/>
          </a:xfrm>
          <a:prstGeom prst="rect">
            <a:avLst/>
          </a:prstGeom>
          <a:noFill/>
        </p:spPr>
        <p:txBody>
          <a:bodyPr wrap="square" rtlCol="0">
            <a:spAutoFit/>
          </a:bodyPr>
          <a:lstStyle/>
          <a:p>
            <a:pPr>
              <a:lnSpc>
                <a:spcPts val="2700"/>
              </a:lnSpc>
            </a:pPr>
            <a:r>
              <a:rPr lang="en-US" altLang="zh-CN" sz="2000" dirty="0">
                <a:latin typeface="+mj-lt"/>
                <a:cs typeface="Arial" panose="020B0604020202020204" pitchFamily="34" charset="0"/>
              </a:rPr>
              <a:t>3-2 </a:t>
            </a:r>
            <a:r>
              <a:rPr lang="zh-CN" altLang="en-US" sz="2000" dirty="0">
                <a:latin typeface="+mj-lt"/>
                <a:cs typeface="Arial" panose="020B0604020202020204" pitchFamily="34" charset="0"/>
              </a:rPr>
              <a:t>什么是电介质极化？试说明电介质极化的种类及其机理。</a:t>
            </a:r>
            <a:endParaRPr lang="en-US" altLang="zh-CN" sz="2000" dirty="0">
              <a:latin typeface="+mj-lt"/>
              <a:cs typeface="Arial" panose="020B0604020202020204" pitchFamily="34" charset="0"/>
            </a:endParaRPr>
          </a:p>
        </p:txBody>
      </p:sp>
      <p:sp>
        <p:nvSpPr>
          <p:cNvPr id="5" name="文本框 4">
            <a:extLst>
              <a:ext uri="{FF2B5EF4-FFF2-40B4-BE49-F238E27FC236}">
                <a16:creationId xmlns:a16="http://schemas.microsoft.com/office/drawing/2014/main" id="{AD5FBCBF-CA35-425B-B347-E9D6BC0E1F31}"/>
              </a:ext>
            </a:extLst>
          </p:cNvPr>
          <p:cNvSpPr txBox="1"/>
          <p:nvPr/>
        </p:nvSpPr>
        <p:spPr>
          <a:xfrm>
            <a:off x="704850" y="1188629"/>
            <a:ext cx="7734300" cy="4528612"/>
          </a:xfrm>
          <a:prstGeom prst="rect">
            <a:avLst/>
          </a:prstGeom>
          <a:noFill/>
        </p:spPr>
        <p:txBody>
          <a:bodyPr wrap="square" rtlCol="0">
            <a:spAutoFit/>
          </a:bodyPr>
          <a:lstStyle/>
          <a:p>
            <a:pPr>
              <a:lnSpc>
                <a:spcPts val="3500"/>
              </a:lnSpc>
            </a:pPr>
            <a:r>
              <a:rPr lang="en-US" altLang="zh-CN" sz="2000" dirty="0">
                <a:latin typeface="+mj-lt"/>
                <a:cs typeface="Arial" panose="020B0604020202020204" pitchFamily="34" charset="0"/>
              </a:rPr>
              <a:t>4. </a:t>
            </a:r>
            <a:r>
              <a:rPr lang="zh-CN" altLang="en-US" sz="2000" dirty="0">
                <a:latin typeface="+mj-lt"/>
                <a:cs typeface="Arial" panose="020B0604020202020204" pitchFamily="34" charset="0"/>
              </a:rPr>
              <a:t>热离子极化：在由离子构成或含有离子杂质的固体介质内，一些离子处于介质中能阶较低的平衡位置，并在平衡位置附近作热振动。在一定的温度下，离子的热振动能超过邻近分子对它的束缚势垒时，就能越过势垒而达到新的平衡位置，这种由于热振动而引起离子的迁移，称为热离子极化。</a:t>
            </a:r>
            <a:endParaRPr lang="en-US" altLang="zh-CN" sz="2000" dirty="0">
              <a:latin typeface="+mj-lt"/>
              <a:cs typeface="Arial" panose="020B0604020202020204" pitchFamily="34" charset="0"/>
            </a:endParaRPr>
          </a:p>
          <a:p>
            <a:pPr>
              <a:lnSpc>
                <a:spcPts val="3500"/>
              </a:lnSpc>
            </a:pPr>
            <a:r>
              <a:rPr lang="en-US" altLang="zh-CN" sz="2000" dirty="0">
                <a:latin typeface="+mj-lt"/>
                <a:cs typeface="Arial" panose="020B0604020202020204" pitchFamily="34" charset="0"/>
              </a:rPr>
              <a:t>5. </a:t>
            </a:r>
            <a:r>
              <a:rPr lang="zh-CN" altLang="en-US" sz="2000" dirty="0">
                <a:latin typeface="+mj-lt"/>
                <a:cs typeface="Arial" panose="020B0604020202020204" pitchFamily="34" charset="0"/>
              </a:rPr>
              <a:t>界面极化：在非均匀介质或两种以上介质组成的复合介质中，电介质中的导电载流子在电场作用下的移动，可能被电介质中的缺陷或不同电介质的分界面所捕获，形成电介质中电荷分布不均匀而产生宏观感应电偶极矩。</a:t>
            </a:r>
            <a:endParaRPr lang="en-US" altLang="zh-CN" sz="2000" dirty="0">
              <a:latin typeface="+mj-lt"/>
              <a:cs typeface="Arial" panose="020B0604020202020204" pitchFamily="34" charset="0"/>
            </a:endParaRPr>
          </a:p>
          <a:p>
            <a:pPr>
              <a:lnSpc>
                <a:spcPts val="3500"/>
              </a:lnSpc>
            </a:pPr>
            <a:endParaRPr lang="en-US" altLang="zh-CN" sz="2000" dirty="0">
              <a:latin typeface="+mj-lt"/>
              <a:cs typeface="Arial" panose="020B0604020202020204" pitchFamily="34" charset="0"/>
            </a:endParaRPr>
          </a:p>
        </p:txBody>
      </p:sp>
    </p:spTree>
    <p:extLst>
      <p:ext uri="{BB962C8B-B14F-4D97-AF65-F5344CB8AC3E}">
        <p14:creationId xmlns:p14="http://schemas.microsoft.com/office/powerpoint/2010/main" val="4287250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671" y="175553"/>
            <a:ext cx="915635" cy="430887"/>
          </a:xfrm>
          <a:prstGeom prst="rect">
            <a:avLst/>
          </a:prstGeom>
          <a:noFill/>
        </p:spPr>
        <p:txBody>
          <a:bodyPr wrap="none" rtlCol="0">
            <a:spAutoFit/>
          </a:bodyPr>
          <a:lstStyle/>
          <a:p>
            <a:r>
              <a:rPr lang="zh-CN" altLang="en-US" sz="2200" b="1" dirty="0">
                <a:solidFill>
                  <a:srgbClr val="3763B1"/>
                </a:solidFill>
                <a:latin typeface="微软雅黑" panose="020B0503020204020204" pitchFamily="34" charset="-122"/>
                <a:ea typeface="微软雅黑" panose="020B0503020204020204" pitchFamily="34" charset="-122"/>
              </a:rPr>
              <a:t>习  题</a:t>
            </a:r>
          </a:p>
        </p:txBody>
      </p:sp>
      <p:sp>
        <p:nvSpPr>
          <p:cNvPr id="4" name="文本框 3">
            <a:extLst>
              <a:ext uri="{FF2B5EF4-FFF2-40B4-BE49-F238E27FC236}">
                <a16:creationId xmlns:a16="http://schemas.microsoft.com/office/drawing/2014/main" id="{5A814F7F-1C66-452E-91F0-9A64D83B86A6}"/>
              </a:ext>
            </a:extLst>
          </p:cNvPr>
          <p:cNvSpPr txBox="1"/>
          <p:nvPr/>
        </p:nvSpPr>
        <p:spPr>
          <a:xfrm>
            <a:off x="368300" y="680172"/>
            <a:ext cx="5791200" cy="409023"/>
          </a:xfrm>
          <a:prstGeom prst="rect">
            <a:avLst/>
          </a:prstGeom>
          <a:noFill/>
        </p:spPr>
        <p:txBody>
          <a:bodyPr wrap="square" rtlCol="0">
            <a:spAutoFit/>
          </a:bodyPr>
          <a:lstStyle/>
          <a:p>
            <a:pPr>
              <a:lnSpc>
                <a:spcPts val="2700"/>
              </a:lnSpc>
            </a:pPr>
            <a:r>
              <a:rPr lang="en-US" altLang="zh-CN" sz="2000" dirty="0">
                <a:latin typeface="+mj-lt"/>
                <a:cs typeface="Arial" panose="020B0604020202020204" pitchFamily="34" charset="0"/>
              </a:rPr>
              <a:t>3-7 </a:t>
            </a:r>
            <a:r>
              <a:rPr lang="zh-CN" altLang="en-US" sz="2000" dirty="0">
                <a:latin typeface="+mj-lt"/>
                <a:cs typeface="Arial" panose="020B0604020202020204" pitchFamily="34" charset="0"/>
              </a:rPr>
              <a:t>六氟化硫气体为什么具有高</a:t>
            </a:r>
            <a:r>
              <a:rPr lang="zh-CN" altLang="en-US" sz="2000">
                <a:latin typeface="+mj-lt"/>
                <a:cs typeface="Arial" panose="020B0604020202020204" pitchFamily="34" charset="0"/>
              </a:rPr>
              <a:t>的耐电强度</a:t>
            </a:r>
            <a:r>
              <a:rPr lang="zh-CN" altLang="en-US" sz="2000" dirty="0">
                <a:latin typeface="+mj-lt"/>
                <a:cs typeface="Arial" panose="020B0604020202020204" pitchFamily="34" charset="0"/>
              </a:rPr>
              <a:t>？</a:t>
            </a:r>
            <a:endParaRPr lang="en-US" altLang="zh-CN" sz="2000" dirty="0">
              <a:latin typeface="+mj-lt"/>
              <a:cs typeface="Arial" panose="020B0604020202020204" pitchFamily="34"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AD5FBCBF-CA35-425B-B347-E9D6BC0E1F31}"/>
                  </a:ext>
                </a:extLst>
              </p:cNvPr>
              <p:cNvSpPr txBox="1"/>
              <p:nvPr/>
            </p:nvSpPr>
            <p:spPr>
              <a:xfrm>
                <a:off x="628650" y="1276132"/>
                <a:ext cx="8096250" cy="4528612"/>
              </a:xfrm>
              <a:prstGeom prst="rect">
                <a:avLst/>
              </a:prstGeom>
              <a:noFill/>
            </p:spPr>
            <p:txBody>
              <a:bodyPr wrap="square" rtlCol="0">
                <a:spAutoFit/>
              </a:bodyPr>
              <a:lstStyle/>
              <a:p>
                <a:pPr>
                  <a:lnSpc>
                    <a:spcPts val="3500"/>
                  </a:lnSpc>
                </a:pPr>
                <a:r>
                  <a:rPr lang="zh-CN" altLang="en-US" sz="2000" dirty="0">
                    <a:latin typeface="+mj-lt"/>
                    <a:cs typeface="Arial" panose="020B0604020202020204" pitchFamily="34" charset="0"/>
                  </a:rPr>
                  <a:t>答</a:t>
                </a:r>
                <a:r>
                  <a:rPr lang="zh-CN" altLang="en-US" sz="2000" dirty="0">
                    <a:latin typeface="+mj-lt"/>
                    <a:cs typeface="Arial" panose="020B0604020202020204" pitchFamily="34" charset="0"/>
                    <a:sym typeface="Wingdings" panose="05000000000000000000" pitchFamily="2" charset="2"/>
                  </a:rPr>
                  <a:t>：</a:t>
                </a:r>
                <a:endParaRPr lang="en-US" altLang="zh-CN" sz="2000" dirty="0">
                  <a:latin typeface="+mj-lt"/>
                  <a:cs typeface="Arial" panose="020B0604020202020204" pitchFamily="34" charset="0"/>
                  <a:sym typeface="Wingdings" panose="05000000000000000000" pitchFamily="2" charset="2"/>
                </a:endParaRPr>
              </a:p>
              <a:p>
                <a:pPr>
                  <a:lnSpc>
                    <a:spcPts val="3500"/>
                  </a:lnSpc>
                </a:pPr>
                <a:r>
                  <a:rPr lang="zh-CN" altLang="en-US" sz="2000" dirty="0">
                    <a:latin typeface="+mj-lt"/>
                    <a:cs typeface="Arial" panose="020B0604020202020204" pitchFamily="34" charset="0"/>
                  </a:rPr>
                  <a:t>六氟化硫</a:t>
                </a:r>
                <a14:m>
                  <m:oMath xmlns:m="http://schemas.openxmlformats.org/officeDocument/2006/math">
                    <m:r>
                      <a:rPr lang="en-US" altLang="zh-CN" sz="2000" b="0" i="1" smtClean="0">
                        <a:latin typeface="Cambria Math" panose="02040503050406030204" pitchFamily="18" charset="0"/>
                        <a:cs typeface="Arial" panose="020B0604020202020204" pitchFamily="34" charset="0"/>
                      </a:rPr>
                      <m:t>𝑆</m:t>
                    </m:r>
                    <m:sSub>
                      <m:sSubPr>
                        <m:ctrlPr>
                          <a:rPr lang="en-US" altLang="zh-CN" sz="2000" b="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𝐹</m:t>
                        </m:r>
                      </m:e>
                      <m:sub>
                        <m:r>
                          <a:rPr lang="en-US" altLang="zh-CN" sz="2000" b="0" i="1" smtClean="0">
                            <a:latin typeface="Cambria Math" panose="02040503050406030204" pitchFamily="18" charset="0"/>
                            <a:cs typeface="Arial" panose="020B0604020202020204" pitchFamily="34" charset="0"/>
                          </a:rPr>
                          <m:t>6</m:t>
                        </m:r>
                      </m:sub>
                    </m:sSub>
                  </m:oMath>
                </a14:m>
                <a:r>
                  <a:rPr lang="zh-CN" altLang="en-US" sz="2000" dirty="0">
                    <a:latin typeface="+mj-lt"/>
                    <a:cs typeface="Arial" panose="020B0604020202020204" pitchFamily="34" charset="0"/>
                  </a:rPr>
                  <a:t>是一种电负性气体</a:t>
                </a:r>
                <a:endParaRPr lang="en-US" altLang="zh-CN" sz="2000" dirty="0">
                  <a:latin typeface="+mj-lt"/>
                  <a:cs typeface="Arial" panose="020B0604020202020204" pitchFamily="34" charset="0"/>
                </a:endParaRPr>
              </a:p>
              <a:p>
                <a:pPr marL="457200" indent="-457200">
                  <a:lnSpc>
                    <a:spcPts val="3500"/>
                  </a:lnSpc>
                  <a:buAutoNum type="arabicPeriod"/>
                </a:pPr>
                <a:r>
                  <a:rPr lang="zh-CN" altLang="en-US" sz="2000" dirty="0">
                    <a:latin typeface="+mj-lt"/>
                    <a:cs typeface="Arial" panose="020B0604020202020204" pitchFamily="34" charset="0"/>
                  </a:rPr>
                  <a:t>当气体中有电负性元素时，分子具有强烈的吸附电子的能力，</a:t>
                </a:r>
                <a14:m>
                  <m:oMath xmlns:m="http://schemas.openxmlformats.org/officeDocument/2006/math">
                    <m:r>
                      <a:rPr lang="en-US" altLang="zh-CN" sz="2000" b="0" i="1" smtClean="0">
                        <a:latin typeface="Cambria Math" panose="02040503050406030204" pitchFamily="18" charset="0"/>
                        <a:cs typeface="Arial" panose="020B0604020202020204" pitchFamily="34" charset="0"/>
                      </a:rPr>
                      <m:t>𝑆</m:t>
                    </m:r>
                    <m:sSub>
                      <m:sSubPr>
                        <m:ctrlPr>
                          <a:rPr lang="en-US" altLang="zh-CN" sz="2000" b="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𝐹</m:t>
                        </m:r>
                      </m:e>
                      <m:sub>
                        <m:r>
                          <a:rPr lang="en-US" altLang="zh-CN" sz="2000" b="0" i="1" smtClean="0">
                            <a:latin typeface="Cambria Math" panose="02040503050406030204" pitchFamily="18" charset="0"/>
                            <a:cs typeface="Arial" panose="020B0604020202020204" pitchFamily="34" charset="0"/>
                          </a:rPr>
                          <m:t>6</m:t>
                        </m:r>
                      </m:sub>
                    </m:sSub>
                  </m:oMath>
                </a14:m>
                <a:r>
                  <a:rPr lang="zh-CN" altLang="en-US" sz="2000" dirty="0">
                    <a:latin typeface="+mj-lt"/>
                    <a:cs typeface="Arial" panose="020B0604020202020204" pitchFamily="34" charset="0"/>
                  </a:rPr>
                  <a:t>分子中还有</a:t>
                </a:r>
                <a:r>
                  <a:rPr lang="en-US" altLang="zh-CN" sz="2000" dirty="0">
                    <a:latin typeface="+mj-lt"/>
                    <a:cs typeface="Arial" panose="020B0604020202020204" pitchFamily="34" charset="0"/>
                  </a:rPr>
                  <a:t>6</a:t>
                </a:r>
                <a:r>
                  <a:rPr lang="zh-CN" altLang="en-US" sz="2000" dirty="0">
                    <a:latin typeface="+mj-lt"/>
                    <a:cs typeface="Arial" panose="020B0604020202020204" pitchFamily="34" charset="0"/>
                  </a:rPr>
                  <a:t>个</a:t>
                </a:r>
                <a:r>
                  <a:rPr lang="en-US" altLang="zh-CN" sz="2000" dirty="0">
                    <a:latin typeface="+mj-lt"/>
                    <a:cs typeface="Arial" panose="020B0604020202020204" pitchFamily="34" charset="0"/>
                  </a:rPr>
                  <a:t>F</a:t>
                </a:r>
                <a:r>
                  <a:rPr lang="zh-CN" altLang="en-US" sz="2000" dirty="0">
                    <a:latin typeface="+mj-lt"/>
                    <a:cs typeface="Arial" panose="020B0604020202020204" pitchFamily="34" charset="0"/>
                  </a:rPr>
                  <a:t>原子，具有很强的电负性，吸引电子的能力强；</a:t>
                </a:r>
                <a:endParaRPr lang="en-US" altLang="zh-CN" sz="2000" dirty="0">
                  <a:latin typeface="+mj-lt"/>
                  <a:cs typeface="Arial" panose="020B0604020202020204" pitchFamily="34" charset="0"/>
                </a:endParaRPr>
              </a:p>
              <a:p>
                <a:pPr marL="457200" indent="-457200">
                  <a:lnSpc>
                    <a:spcPts val="3500"/>
                  </a:lnSpc>
                  <a:buAutoNum type="arabicPeriod"/>
                </a:pPr>
                <a14:m>
                  <m:oMath xmlns:m="http://schemas.openxmlformats.org/officeDocument/2006/math">
                    <m:r>
                      <a:rPr lang="en-US" altLang="zh-CN" sz="2000" b="0" i="1" smtClean="0">
                        <a:latin typeface="Cambria Math" panose="02040503050406030204" pitchFamily="18" charset="0"/>
                        <a:cs typeface="Arial" panose="020B0604020202020204" pitchFamily="34" charset="0"/>
                      </a:rPr>
                      <m:t>𝑆</m:t>
                    </m:r>
                    <m:sSub>
                      <m:sSubPr>
                        <m:ctrlPr>
                          <a:rPr lang="en-US" altLang="zh-CN" sz="2000" b="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𝐹</m:t>
                        </m:r>
                      </m:e>
                      <m:sub>
                        <m:r>
                          <a:rPr lang="en-US" altLang="zh-CN" sz="2000" b="0" i="1" smtClean="0">
                            <a:latin typeface="Cambria Math" panose="02040503050406030204" pitchFamily="18" charset="0"/>
                            <a:cs typeface="Arial" panose="020B0604020202020204" pitchFamily="34" charset="0"/>
                          </a:rPr>
                          <m:t>6</m:t>
                        </m:r>
                      </m:sub>
                    </m:sSub>
                  </m:oMath>
                </a14:m>
                <a:r>
                  <a:rPr lang="zh-CN" altLang="en-US" sz="2000" dirty="0">
                    <a:latin typeface="+mj-lt"/>
                    <a:cs typeface="Arial" panose="020B0604020202020204" pitchFamily="34" charset="0"/>
                  </a:rPr>
                  <a:t>分子吸附电子后变为负离子，其质量远大于电子，移动速度慢，在电场中容易与正离子结合而成为中性分子；</a:t>
                </a:r>
                <a:endParaRPr lang="en-US" altLang="zh-CN" sz="2000" dirty="0">
                  <a:latin typeface="+mj-lt"/>
                  <a:cs typeface="Arial" panose="020B0604020202020204" pitchFamily="34" charset="0"/>
                </a:endParaRPr>
              </a:p>
              <a:p>
                <a:pPr marL="457200" indent="-457200">
                  <a:lnSpc>
                    <a:spcPts val="3500"/>
                  </a:lnSpc>
                  <a:buAutoNum type="arabicPeriod"/>
                </a:pPr>
                <a14:m>
                  <m:oMath xmlns:m="http://schemas.openxmlformats.org/officeDocument/2006/math">
                    <m:r>
                      <a:rPr lang="en-US" altLang="zh-CN" sz="2000" b="0" i="1" smtClean="0">
                        <a:latin typeface="Cambria Math" panose="02040503050406030204" pitchFamily="18" charset="0"/>
                        <a:cs typeface="Arial" panose="020B0604020202020204" pitchFamily="34" charset="0"/>
                      </a:rPr>
                      <m:t>𝑆</m:t>
                    </m:r>
                    <m:sSub>
                      <m:sSubPr>
                        <m:ctrlPr>
                          <a:rPr lang="en-US" altLang="zh-CN" sz="2000" b="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𝐹</m:t>
                        </m:r>
                      </m:e>
                      <m:sub>
                        <m:r>
                          <a:rPr lang="en-US" altLang="zh-CN" sz="2000" b="0" i="1" smtClean="0">
                            <a:latin typeface="Cambria Math" panose="02040503050406030204" pitchFamily="18" charset="0"/>
                            <a:cs typeface="Arial" panose="020B0604020202020204" pitchFamily="34" charset="0"/>
                          </a:rPr>
                          <m:t>6</m:t>
                        </m:r>
                      </m:sub>
                    </m:sSub>
                  </m:oMath>
                </a14:m>
                <a:r>
                  <a:rPr lang="zh-CN" altLang="en-US" sz="2000" dirty="0">
                    <a:latin typeface="+mj-lt"/>
                    <a:cs typeface="Arial" panose="020B0604020202020204" pitchFamily="34" charset="0"/>
                  </a:rPr>
                  <a:t>气体分子的分子量高，体积大，在电离过程中容易与电子发生碰撞，使电子平均自由程减小，且碰撞将电离能量转化为热能消耗，使分子发生碰撞电离的难度增大。</a:t>
                </a:r>
                <a:endParaRPr lang="en-US" altLang="zh-CN" sz="2000" dirty="0">
                  <a:latin typeface="+mj-lt"/>
                  <a:cs typeface="Arial" panose="020B0604020202020204" pitchFamily="34" charset="0"/>
                </a:endParaRPr>
              </a:p>
              <a:p>
                <a:pPr>
                  <a:lnSpc>
                    <a:spcPts val="3500"/>
                  </a:lnSpc>
                </a:pPr>
                <a:r>
                  <a:rPr lang="zh-CN" altLang="en-US" sz="2000" dirty="0">
                    <a:latin typeface="+mj-lt"/>
                    <a:cs typeface="Arial" panose="020B0604020202020204" pitchFamily="34" charset="0"/>
                  </a:rPr>
                  <a:t>因此，</a:t>
                </a:r>
                <a:r>
                  <a:rPr lang="en-US" altLang="zh-CN" sz="2000" b="0" dirty="0">
                    <a:cs typeface="Arial" panose="020B0604020202020204" pitchFamily="34" charset="0"/>
                  </a:rPr>
                  <a:t> </a:t>
                </a:r>
                <a14:m>
                  <m:oMath xmlns:m="http://schemas.openxmlformats.org/officeDocument/2006/math">
                    <m:r>
                      <a:rPr lang="en-US" altLang="zh-CN" sz="2000" b="0" i="1" smtClean="0">
                        <a:latin typeface="Cambria Math" panose="02040503050406030204" pitchFamily="18" charset="0"/>
                        <a:cs typeface="Arial" panose="020B0604020202020204" pitchFamily="34" charset="0"/>
                      </a:rPr>
                      <m:t>𝑆</m:t>
                    </m:r>
                    <m:sSub>
                      <m:sSubPr>
                        <m:ctrlPr>
                          <a:rPr lang="en-US" altLang="zh-CN" sz="2000" b="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𝐹</m:t>
                        </m:r>
                      </m:e>
                      <m:sub>
                        <m:r>
                          <a:rPr lang="en-US" altLang="zh-CN" sz="2000" b="0" i="1" smtClean="0">
                            <a:latin typeface="Cambria Math" panose="02040503050406030204" pitchFamily="18" charset="0"/>
                            <a:cs typeface="Arial" panose="020B0604020202020204" pitchFamily="34" charset="0"/>
                          </a:rPr>
                          <m:t>6</m:t>
                        </m:r>
                      </m:sub>
                    </m:sSub>
                  </m:oMath>
                </a14:m>
                <a:r>
                  <a:rPr lang="zh-CN" altLang="en-US" sz="2000" dirty="0">
                    <a:latin typeface="+mj-lt"/>
                    <a:cs typeface="Arial" panose="020B0604020202020204" pitchFamily="34" charset="0"/>
                  </a:rPr>
                  <a:t>具有高的耐电强度。</a:t>
                </a:r>
                <a:endParaRPr lang="en-US" altLang="zh-CN" sz="2000" dirty="0">
                  <a:latin typeface="+mj-lt"/>
                  <a:cs typeface="Arial" panose="020B0604020202020204" pitchFamily="34" charset="0"/>
                </a:endParaRPr>
              </a:p>
            </p:txBody>
          </p:sp>
        </mc:Choice>
        <mc:Fallback>
          <p:sp>
            <p:nvSpPr>
              <p:cNvPr id="5" name="文本框 4">
                <a:extLst>
                  <a:ext uri="{FF2B5EF4-FFF2-40B4-BE49-F238E27FC236}">
                    <a16:creationId xmlns:a16="http://schemas.microsoft.com/office/drawing/2014/main" id="{AD5FBCBF-CA35-425B-B347-E9D6BC0E1F31}"/>
                  </a:ext>
                </a:extLst>
              </p:cNvPr>
              <p:cNvSpPr txBox="1">
                <a:spLocks noRot="1" noChangeAspect="1" noMove="1" noResize="1" noEditPoints="1" noAdjustHandles="1" noChangeArrowheads="1" noChangeShapeType="1" noTextEdit="1"/>
              </p:cNvSpPr>
              <p:nvPr/>
            </p:nvSpPr>
            <p:spPr>
              <a:xfrm>
                <a:off x="628650" y="1276132"/>
                <a:ext cx="8096250" cy="4528612"/>
              </a:xfrm>
              <a:prstGeom prst="rect">
                <a:avLst/>
              </a:prstGeom>
              <a:blipFill>
                <a:blip r:embed="rId2"/>
                <a:stretch>
                  <a:fillRect l="-753" r="-3916" b="-1077"/>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3F1F6AB0-825A-487F-9222-ECBFE1A200E3}"/>
              </a:ext>
            </a:extLst>
          </p:cNvPr>
          <p:cNvSpPr/>
          <p:nvPr/>
        </p:nvSpPr>
        <p:spPr>
          <a:xfrm>
            <a:off x="628650" y="4039262"/>
            <a:ext cx="8096250" cy="1288164"/>
          </a:xfrm>
          <a:prstGeom prst="rect">
            <a:avLst/>
          </a:prstGeom>
          <a:noFill/>
          <a:ln w="317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9441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671" y="175553"/>
            <a:ext cx="915635" cy="430887"/>
          </a:xfrm>
          <a:prstGeom prst="rect">
            <a:avLst/>
          </a:prstGeom>
          <a:noFill/>
        </p:spPr>
        <p:txBody>
          <a:bodyPr wrap="none" rtlCol="0">
            <a:spAutoFit/>
          </a:bodyPr>
          <a:lstStyle/>
          <a:p>
            <a:r>
              <a:rPr lang="zh-CN" altLang="en-US" sz="2200" b="1" dirty="0">
                <a:solidFill>
                  <a:srgbClr val="3763B1"/>
                </a:solidFill>
                <a:latin typeface="微软雅黑" panose="020B0503020204020204" pitchFamily="34" charset="-122"/>
                <a:ea typeface="微软雅黑" panose="020B0503020204020204" pitchFamily="34" charset="-122"/>
              </a:rPr>
              <a:t>习  题</a:t>
            </a:r>
          </a:p>
        </p:txBody>
      </p:sp>
      <p:sp>
        <p:nvSpPr>
          <p:cNvPr id="4" name="文本框 3">
            <a:extLst>
              <a:ext uri="{FF2B5EF4-FFF2-40B4-BE49-F238E27FC236}">
                <a16:creationId xmlns:a16="http://schemas.microsoft.com/office/drawing/2014/main" id="{5A814F7F-1C66-452E-91F0-9A64D83B86A6}"/>
              </a:ext>
            </a:extLst>
          </p:cNvPr>
          <p:cNvSpPr txBox="1"/>
          <p:nvPr/>
        </p:nvSpPr>
        <p:spPr>
          <a:xfrm>
            <a:off x="368300" y="680172"/>
            <a:ext cx="6718300" cy="409023"/>
          </a:xfrm>
          <a:prstGeom prst="rect">
            <a:avLst/>
          </a:prstGeom>
          <a:noFill/>
        </p:spPr>
        <p:txBody>
          <a:bodyPr wrap="square" rtlCol="0">
            <a:spAutoFit/>
          </a:bodyPr>
          <a:lstStyle/>
          <a:p>
            <a:pPr>
              <a:lnSpc>
                <a:spcPts val="2700"/>
              </a:lnSpc>
            </a:pPr>
            <a:r>
              <a:rPr lang="en-US" altLang="zh-CN" sz="2000" dirty="0">
                <a:latin typeface="+mj-lt"/>
                <a:cs typeface="Arial" panose="020B0604020202020204" pitchFamily="34" charset="0"/>
              </a:rPr>
              <a:t>3-9 </a:t>
            </a:r>
            <a:r>
              <a:rPr lang="zh-CN" altLang="en-US" sz="2000" dirty="0">
                <a:latin typeface="+mj-lt"/>
                <a:cs typeface="Arial" panose="020B0604020202020204" pitchFamily="34" charset="0"/>
              </a:rPr>
              <a:t>聚乙烯交联后，其化学结构和物理性能发生哪些变化？</a:t>
            </a:r>
            <a:endParaRPr lang="en-US" altLang="zh-CN" sz="2000" dirty="0">
              <a:latin typeface="+mj-lt"/>
              <a:cs typeface="Arial" panose="020B0604020202020204" pitchFamily="34" charset="0"/>
            </a:endParaRPr>
          </a:p>
        </p:txBody>
      </p:sp>
      <p:sp>
        <p:nvSpPr>
          <p:cNvPr id="5" name="文本框 4">
            <a:extLst>
              <a:ext uri="{FF2B5EF4-FFF2-40B4-BE49-F238E27FC236}">
                <a16:creationId xmlns:a16="http://schemas.microsoft.com/office/drawing/2014/main" id="{AD5FBCBF-CA35-425B-B347-E9D6BC0E1F31}"/>
              </a:ext>
            </a:extLst>
          </p:cNvPr>
          <p:cNvSpPr txBox="1"/>
          <p:nvPr/>
        </p:nvSpPr>
        <p:spPr>
          <a:xfrm>
            <a:off x="628650" y="1403353"/>
            <a:ext cx="8096250" cy="1835567"/>
          </a:xfrm>
          <a:prstGeom prst="rect">
            <a:avLst/>
          </a:prstGeom>
          <a:noFill/>
        </p:spPr>
        <p:txBody>
          <a:bodyPr wrap="square" rtlCol="0">
            <a:spAutoFit/>
          </a:bodyPr>
          <a:lstStyle/>
          <a:p>
            <a:pPr>
              <a:lnSpc>
                <a:spcPts val="3500"/>
              </a:lnSpc>
            </a:pPr>
            <a:r>
              <a:rPr lang="zh-CN" altLang="en-US" sz="2000" dirty="0">
                <a:latin typeface="+mj-lt"/>
                <a:cs typeface="Arial" panose="020B0604020202020204" pitchFamily="34" charset="0"/>
              </a:rPr>
              <a:t>答：</a:t>
            </a:r>
            <a:r>
              <a:rPr lang="zh-CN" altLang="en-US" sz="2000" dirty="0">
                <a:latin typeface="+mj-lt"/>
                <a:cs typeface="Arial" panose="020B0604020202020204" pitchFamily="34" charset="0"/>
                <a:sym typeface="Wingdings" panose="05000000000000000000" pitchFamily="2" charset="2"/>
              </a:rPr>
              <a:t>（课本</a:t>
            </a:r>
            <a:r>
              <a:rPr lang="en-US" altLang="zh-CN" sz="2000" dirty="0">
                <a:latin typeface="+mj-lt"/>
                <a:cs typeface="Arial" panose="020B0604020202020204" pitchFamily="34" charset="0"/>
                <a:sym typeface="Wingdings" panose="05000000000000000000" pitchFamily="2" charset="2"/>
              </a:rPr>
              <a:t>P73</a:t>
            </a:r>
            <a:r>
              <a:rPr lang="zh-CN" altLang="en-US" sz="2000" dirty="0">
                <a:latin typeface="+mj-lt"/>
                <a:cs typeface="Arial" panose="020B0604020202020204" pitchFamily="34" charset="0"/>
                <a:sym typeface="Wingdings" panose="05000000000000000000" pitchFamily="2" charset="2"/>
              </a:rPr>
              <a:t>）</a:t>
            </a:r>
            <a:endParaRPr lang="en-US" altLang="zh-CN" sz="2000" dirty="0">
              <a:latin typeface="+mj-lt"/>
              <a:cs typeface="Arial" panose="020B0604020202020204" pitchFamily="34" charset="0"/>
              <a:sym typeface="Wingdings" panose="05000000000000000000" pitchFamily="2" charset="2"/>
            </a:endParaRPr>
          </a:p>
          <a:p>
            <a:pPr>
              <a:lnSpc>
                <a:spcPts val="3500"/>
              </a:lnSpc>
            </a:pPr>
            <a:r>
              <a:rPr lang="zh-CN" altLang="en-US" sz="2000" dirty="0">
                <a:latin typeface="+mj-lt"/>
                <a:cs typeface="Arial" panose="020B0604020202020204" pitchFamily="34" charset="0"/>
              </a:rPr>
              <a:t>聚乙烯交联后，其化学结构从线性分子变为交联的网状大分子。与聚乙烯相比，交联聚乙烯的耐树枝化放电性能好，耐热性好，工作温度达</a:t>
            </a:r>
            <a:r>
              <a:rPr lang="en-US" altLang="zh-CN" sz="2000" dirty="0">
                <a:latin typeface="+mj-lt"/>
                <a:cs typeface="Arial" panose="020B0604020202020204" pitchFamily="34" charset="0"/>
              </a:rPr>
              <a:t>90</a:t>
            </a:r>
            <a:r>
              <a:rPr lang="zh-CN" altLang="en-US" sz="2000" dirty="0">
                <a:latin typeface="+mj-lt"/>
                <a:cs typeface="Arial" panose="020B0604020202020204" pitchFamily="34" charset="0"/>
              </a:rPr>
              <a:t>℃，燃烧不滴落，抗蠕变，抗环境应力开裂。</a:t>
            </a:r>
            <a:endParaRPr lang="en-US" altLang="zh-CN" sz="2000" dirty="0">
              <a:latin typeface="+mj-lt"/>
              <a:cs typeface="Arial" panose="020B0604020202020204" pitchFamily="34" charset="0"/>
            </a:endParaRPr>
          </a:p>
        </p:txBody>
      </p:sp>
    </p:spTree>
    <p:extLst>
      <p:ext uri="{BB962C8B-B14F-4D97-AF65-F5344CB8AC3E}">
        <p14:creationId xmlns:p14="http://schemas.microsoft.com/office/powerpoint/2010/main" val="1782934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671" y="175553"/>
            <a:ext cx="915635" cy="430887"/>
          </a:xfrm>
          <a:prstGeom prst="rect">
            <a:avLst/>
          </a:prstGeom>
          <a:noFill/>
        </p:spPr>
        <p:txBody>
          <a:bodyPr wrap="none" rtlCol="0">
            <a:spAutoFit/>
          </a:bodyPr>
          <a:lstStyle/>
          <a:p>
            <a:r>
              <a:rPr lang="zh-CN" altLang="en-US" sz="2200" b="1" dirty="0">
                <a:solidFill>
                  <a:srgbClr val="3763B1"/>
                </a:solidFill>
                <a:latin typeface="微软雅黑" panose="020B0503020204020204" pitchFamily="34" charset="-122"/>
                <a:ea typeface="微软雅黑" panose="020B0503020204020204" pitchFamily="34" charset="-122"/>
              </a:rPr>
              <a:t>习  题</a:t>
            </a:r>
          </a:p>
        </p:txBody>
      </p:sp>
      <p:sp>
        <p:nvSpPr>
          <p:cNvPr id="4" name="文本框 3">
            <a:extLst>
              <a:ext uri="{FF2B5EF4-FFF2-40B4-BE49-F238E27FC236}">
                <a16:creationId xmlns:a16="http://schemas.microsoft.com/office/drawing/2014/main" id="{5A814F7F-1C66-452E-91F0-9A64D83B86A6}"/>
              </a:ext>
            </a:extLst>
          </p:cNvPr>
          <p:cNvSpPr txBox="1"/>
          <p:nvPr/>
        </p:nvSpPr>
        <p:spPr>
          <a:xfrm>
            <a:off x="450850" y="769072"/>
            <a:ext cx="8242300" cy="755271"/>
          </a:xfrm>
          <a:prstGeom prst="rect">
            <a:avLst/>
          </a:prstGeom>
          <a:noFill/>
        </p:spPr>
        <p:txBody>
          <a:bodyPr wrap="square" rtlCol="0">
            <a:spAutoFit/>
          </a:bodyPr>
          <a:lstStyle/>
          <a:p>
            <a:pPr>
              <a:lnSpc>
                <a:spcPts val="2700"/>
              </a:lnSpc>
            </a:pPr>
            <a:r>
              <a:rPr lang="en-US" altLang="zh-CN" sz="2000" dirty="0">
                <a:latin typeface="+mj-lt"/>
                <a:cs typeface="Arial" panose="020B0604020202020204" pitchFamily="34" charset="0"/>
              </a:rPr>
              <a:t>3-12 </a:t>
            </a:r>
            <a:r>
              <a:rPr lang="zh-CN" altLang="en-US" sz="2000" dirty="0">
                <a:latin typeface="+mj-lt"/>
                <a:cs typeface="Arial" panose="020B0604020202020204" pitchFamily="34" charset="0"/>
              </a:rPr>
              <a:t>玻璃中共存在哪几种类型的极化与损耗？试从质点运动方式、消耗能量、与频率和温度的关系等方面，对各种类型的极化与损耗加以比较。</a:t>
            </a:r>
            <a:endParaRPr lang="en-US" altLang="zh-CN" sz="2000" dirty="0">
              <a:latin typeface="+mj-lt"/>
              <a:cs typeface="Arial" panose="020B0604020202020204" pitchFamily="34" charset="0"/>
            </a:endParaRPr>
          </a:p>
        </p:txBody>
      </p:sp>
      <p:sp>
        <p:nvSpPr>
          <p:cNvPr id="5" name="文本框 4">
            <a:extLst>
              <a:ext uri="{FF2B5EF4-FFF2-40B4-BE49-F238E27FC236}">
                <a16:creationId xmlns:a16="http://schemas.microsoft.com/office/drawing/2014/main" id="{AD5FBCBF-CA35-425B-B347-E9D6BC0E1F31}"/>
              </a:ext>
            </a:extLst>
          </p:cNvPr>
          <p:cNvSpPr txBox="1"/>
          <p:nvPr/>
        </p:nvSpPr>
        <p:spPr>
          <a:xfrm>
            <a:off x="523875" y="1885953"/>
            <a:ext cx="8096250" cy="3182090"/>
          </a:xfrm>
          <a:prstGeom prst="rect">
            <a:avLst/>
          </a:prstGeom>
          <a:noFill/>
        </p:spPr>
        <p:txBody>
          <a:bodyPr wrap="square" rtlCol="0">
            <a:spAutoFit/>
          </a:bodyPr>
          <a:lstStyle/>
          <a:p>
            <a:pPr>
              <a:lnSpc>
                <a:spcPts val="3500"/>
              </a:lnSpc>
            </a:pPr>
            <a:r>
              <a:rPr lang="zh-CN" altLang="en-US" sz="2000" dirty="0">
                <a:latin typeface="+mj-lt"/>
                <a:cs typeface="Arial" panose="020B0604020202020204" pitchFamily="34" charset="0"/>
              </a:rPr>
              <a:t>答</a:t>
            </a:r>
            <a:r>
              <a:rPr lang="zh-CN" altLang="en-US" sz="2000" dirty="0">
                <a:latin typeface="+mj-lt"/>
                <a:cs typeface="Arial" panose="020B0604020202020204" pitchFamily="34" charset="0"/>
                <a:sym typeface="Wingdings" panose="05000000000000000000" pitchFamily="2" charset="2"/>
              </a:rPr>
              <a:t>：（课本</a:t>
            </a:r>
            <a:r>
              <a:rPr lang="en-US" altLang="zh-CN" sz="2000" dirty="0">
                <a:latin typeface="+mj-lt"/>
                <a:cs typeface="Arial" panose="020B0604020202020204" pitchFamily="34" charset="0"/>
                <a:sym typeface="Wingdings" panose="05000000000000000000" pitchFamily="2" charset="2"/>
              </a:rPr>
              <a:t>P87</a:t>
            </a:r>
            <a:r>
              <a:rPr lang="zh-CN" altLang="en-US" sz="2000" dirty="0">
                <a:latin typeface="+mj-lt"/>
                <a:cs typeface="Arial" panose="020B0604020202020204" pitchFamily="34" charset="0"/>
                <a:sym typeface="Wingdings" panose="05000000000000000000" pitchFamily="2" charset="2"/>
              </a:rPr>
              <a:t>）</a:t>
            </a:r>
            <a:endParaRPr lang="en-US" altLang="zh-CN" sz="2000" dirty="0">
              <a:latin typeface="+mj-lt"/>
              <a:cs typeface="Arial" panose="020B0604020202020204" pitchFamily="34" charset="0"/>
              <a:sym typeface="Wingdings" panose="05000000000000000000" pitchFamily="2" charset="2"/>
            </a:endParaRPr>
          </a:p>
          <a:p>
            <a:pPr>
              <a:lnSpc>
                <a:spcPts val="3500"/>
              </a:lnSpc>
            </a:pPr>
            <a:r>
              <a:rPr lang="zh-CN" altLang="en-US" sz="2000" b="1" dirty="0">
                <a:latin typeface="+mj-lt"/>
                <a:cs typeface="Arial" panose="020B0604020202020204" pitchFamily="34" charset="0"/>
                <a:sym typeface="Wingdings" panose="05000000000000000000" pitchFamily="2" charset="2"/>
              </a:rPr>
              <a:t>极化：</a:t>
            </a:r>
            <a:endParaRPr lang="en-US" altLang="zh-CN" sz="2000" b="1" dirty="0">
              <a:latin typeface="+mj-lt"/>
              <a:cs typeface="Arial" panose="020B0604020202020204" pitchFamily="34" charset="0"/>
              <a:sym typeface="Wingdings" panose="05000000000000000000" pitchFamily="2" charset="2"/>
            </a:endParaRPr>
          </a:p>
          <a:p>
            <a:pPr>
              <a:lnSpc>
                <a:spcPts val="3500"/>
              </a:lnSpc>
            </a:pPr>
            <a:r>
              <a:rPr lang="zh-CN" altLang="en-US" sz="2000" dirty="0">
                <a:latin typeface="+mj-lt"/>
                <a:cs typeface="Arial" panose="020B0604020202020204" pitchFamily="34" charset="0"/>
                <a:sym typeface="Wingdings" panose="05000000000000000000" pitchFamily="2" charset="2"/>
              </a:rPr>
              <a:t>纯玻璃：电子位移极化</a:t>
            </a:r>
            <a:r>
              <a:rPr lang="en-US" altLang="zh-CN" sz="2000" dirty="0">
                <a:latin typeface="+mj-lt"/>
                <a:cs typeface="Arial" panose="020B0604020202020204" pitchFamily="34" charset="0"/>
                <a:sym typeface="Wingdings" panose="05000000000000000000" pitchFamily="2" charset="2"/>
              </a:rPr>
              <a:t>+</a:t>
            </a:r>
            <a:r>
              <a:rPr lang="zh-CN" altLang="en-US" sz="2000" dirty="0">
                <a:latin typeface="+mj-lt"/>
                <a:cs typeface="Arial" panose="020B0604020202020204" pitchFamily="34" charset="0"/>
                <a:sym typeface="Wingdings" panose="05000000000000000000" pitchFamily="2" charset="2"/>
              </a:rPr>
              <a:t>离子位移极化</a:t>
            </a:r>
            <a:endParaRPr lang="en-US" altLang="zh-CN" sz="2000" dirty="0">
              <a:latin typeface="+mj-lt"/>
              <a:cs typeface="Arial" panose="020B0604020202020204" pitchFamily="34" charset="0"/>
              <a:sym typeface="Wingdings" panose="05000000000000000000" pitchFamily="2" charset="2"/>
            </a:endParaRPr>
          </a:p>
          <a:p>
            <a:pPr>
              <a:lnSpc>
                <a:spcPts val="3500"/>
              </a:lnSpc>
            </a:pPr>
            <a:r>
              <a:rPr lang="zh-CN" altLang="en-US" sz="2000" dirty="0">
                <a:highlight>
                  <a:srgbClr val="FFFF00"/>
                </a:highlight>
                <a:latin typeface="+mj-lt"/>
                <a:cs typeface="Arial" panose="020B0604020202020204" pitchFamily="34" charset="0"/>
                <a:sym typeface="Wingdings" panose="05000000000000000000" pitchFamily="2" charset="2"/>
              </a:rPr>
              <a:t>碱金属玻璃</a:t>
            </a:r>
            <a:r>
              <a:rPr lang="zh-CN" altLang="en-US" sz="2000" dirty="0">
                <a:latin typeface="+mj-lt"/>
                <a:cs typeface="Arial" panose="020B0604020202020204" pitchFamily="34" charset="0"/>
                <a:sym typeface="Wingdings" panose="05000000000000000000" pitchFamily="2" charset="2"/>
              </a:rPr>
              <a:t>：热离子松弛极化</a:t>
            </a:r>
            <a:endParaRPr lang="en-US" altLang="zh-CN" sz="2000" dirty="0">
              <a:latin typeface="+mj-lt"/>
              <a:cs typeface="Arial" panose="020B0604020202020204" pitchFamily="34" charset="0"/>
              <a:sym typeface="Wingdings" panose="05000000000000000000" pitchFamily="2" charset="2"/>
            </a:endParaRPr>
          </a:p>
          <a:p>
            <a:pPr>
              <a:lnSpc>
                <a:spcPts val="3500"/>
              </a:lnSpc>
            </a:pPr>
            <a:r>
              <a:rPr lang="zh-CN" altLang="en-US" sz="2000" b="1" dirty="0">
                <a:latin typeface="+mj-lt"/>
                <a:cs typeface="Arial" panose="020B0604020202020204" pitchFamily="34" charset="0"/>
                <a:sym typeface="Wingdings" panose="05000000000000000000" pitchFamily="2" charset="2"/>
              </a:rPr>
              <a:t>损耗：</a:t>
            </a:r>
            <a:endParaRPr lang="en-US" altLang="zh-CN" sz="2000" b="1" dirty="0">
              <a:latin typeface="+mj-lt"/>
              <a:cs typeface="Arial" panose="020B0604020202020204" pitchFamily="34" charset="0"/>
              <a:sym typeface="Wingdings" panose="05000000000000000000" pitchFamily="2" charset="2"/>
            </a:endParaRPr>
          </a:p>
          <a:p>
            <a:pPr>
              <a:lnSpc>
                <a:spcPts val="3500"/>
              </a:lnSpc>
            </a:pPr>
            <a:r>
              <a:rPr lang="zh-CN" altLang="en-US" sz="2000" dirty="0">
                <a:latin typeface="+mj-lt"/>
                <a:cs typeface="Arial" panose="020B0604020202020204" pitchFamily="34" charset="0"/>
                <a:sym typeface="Wingdings" panose="05000000000000000000" pitchFamily="2" charset="2"/>
              </a:rPr>
              <a:t>纯玻璃：损耗很小</a:t>
            </a:r>
            <a:endParaRPr lang="en-US" altLang="zh-CN" sz="2000" dirty="0">
              <a:latin typeface="+mj-lt"/>
              <a:cs typeface="Arial" panose="020B0604020202020204" pitchFamily="34" charset="0"/>
              <a:sym typeface="Wingdings" panose="05000000000000000000" pitchFamily="2" charset="2"/>
            </a:endParaRPr>
          </a:p>
          <a:p>
            <a:pPr>
              <a:lnSpc>
                <a:spcPts val="3500"/>
              </a:lnSpc>
            </a:pPr>
            <a:r>
              <a:rPr lang="zh-CN" altLang="en-US" sz="2000" dirty="0">
                <a:highlight>
                  <a:srgbClr val="FFFF00"/>
                </a:highlight>
                <a:latin typeface="+mj-lt"/>
                <a:cs typeface="Arial" panose="020B0604020202020204" pitchFamily="34" charset="0"/>
                <a:sym typeface="Wingdings" panose="05000000000000000000" pitchFamily="2" charset="2"/>
              </a:rPr>
              <a:t>碱金属玻璃</a:t>
            </a:r>
            <a:r>
              <a:rPr lang="zh-CN" altLang="en-US" sz="2000" dirty="0">
                <a:latin typeface="+mj-lt"/>
                <a:cs typeface="Arial" panose="020B0604020202020204" pitchFamily="34" charset="0"/>
                <a:sym typeface="Wingdings" panose="05000000000000000000" pitchFamily="2" charset="2"/>
              </a:rPr>
              <a:t>：由热离子松弛极化产生的损耗较大</a:t>
            </a:r>
            <a:endParaRPr lang="en-US" altLang="zh-CN" sz="2000" dirty="0">
              <a:latin typeface="+mj-lt"/>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1068622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8671" y="175553"/>
            <a:ext cx="915635" cy="430887"/>
          </a:xfrm>
          <a:prstGeom prst="rect">
            <a:avLst/>
          </a:prstGeom>
          <a:noFill/>
        </p:spPr>
        <p:txBody>
          <a:bodyPr wrap="none" rtlCol="0">
            <a:spAutoFit/>
          </a:bodyPr>
          <a:lstStyle/>
          <a:p>
            <a:r>
              <a:rPr lang="zh-CN" altLang="en-US" sz="2200" b="1" dirty="0">
                <a:solidFill>
                  <a:srgbClr val="3763B1"/>
                </a:solidFill>
                <a:latin typeface="微软雅黑" panose="020B0503020204020204" pitchFamily="34" charset="-122"/>
                <a:ea typeface="微软雅黑" panose="020B0503020204020204" pitchFamily="34" charset="-122"/>
              </a:rPr>
              <a:t>习  题</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A814F7F-1C66-452E-91F0-9A64D83B86A6}"/>
                  </a:ext>
                </a:extLst>
              </p:cNvPr>
              <p:cNvSpPr txBox="1"/>
              <p:nvPr/>
            </p:nvSpPr>
            <p:spPr>
              <a:xfrm>
                <a:off x="450850" y="769072"/>
                <a:ext cx="8242300" cy="755271"/>
              </a:xfrm>
              <a:prstGeom prst="rect">
                <a:avLst/>
              </a:prstGeom>
              <a:noFill/>
            </p:spPr>
            <p:txBody>
              <a:bodyPr wrap="square" rtlCol="0">
                <a:spAutoFit/>
              </a:bodyPr>
              <a:lstStyle/>
              <a:p>
                <a:pPr>
                  <a:lnSpc>
                    <a:spcPts val="2700"/>
                  </a:lnSpc>
                </a:pPr>
                <a:r>
                  <a:rPr lang="en-US" altLang="zh-CN" sz="2000" dirty="0">
                    <a:latin typeface="+mj-lt"/>
                    <a:cs typeface="Arial" panose="020B0604020202020204" pitchFamily="34" charset="0"/>
                  </a:rPr>
                  <a:t>4-1 </a:t>
                </a:r>
                <a:r>
                  <a:rPr lang="zh-CN" altLang="en-US" sz="2000" dirty="0">
                    <a:latin typeface="+mj-lt"/>
                    <a:cs typeface="Arial" panose="020B0604020202020204" pitchFamily="34" charset="0"/>
                  </a:rPr>
                  <a:t>设费米能级处于价带上方</a:t>
                </a:r>
                <a:r>
                  <a:rPr lang="en-US" altLang="zh-CN" sz="2000" dirty="0">
                    <a:latin typeface="+mj-lt"/>
                    <a:cs typeface="Arial" panose="020B0604020202020204" pitchFamily="34" charset="0"/>
                  </a:rPr>
                  <a:t>0.27eV</a:t>
                </a:r>
                <a:r>
                  <a:rPr lang="zh-CN" altLang="en-US" sz="2000" dirty="0">
                    <a:latin typeface="+mj-lt"/>
                    <a:cs typeface="Arial" panose="020B0604020202020204" pitchFamily="34" charset="0"/>
                  </a:rPr>
                  <a:t>处。</a:t>
                </a:r>
                <a:r>
                  <a:rPr lang="en-US" altLang="zh-CN" sz="2000" dirty="0">
                    <a:latin typeface="+mj-lt"/>
                    <a:cs typeface="Arial" panose="020B0604020202020204" pitchFamily="34" charset="0"/>
                  </a:rPr>
                  <a:t>T=300K</a:t>
                </a:r>
                <a:r>
                  <a:rPr lang="zh-CN" altLang="en-US" sz="2000" dirty="0">
                    <a:latin typeface="+mj-lt"/>
                    <a:cs typeface="Arial" panose="020B0604020202020204" pitchFamily="34" charset="0"/>
                  </a:rPr>
                  <a:t>时，硅中的</a:t>
                </a:r>
                <a14:m>
                  <m:oMath xmlns:m="http://schemas.openxmlformats.org/officeDocument/2006/math">
                    <m:sSub>
                      <m:sSubPr>
                        <m:ctrlPr>
                          <a:rPr lang="en-US" altLang="zh-CN" sz="200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𝑁</m:t>
                        </m:r>
                      </m:e>
                      <m:sub>
                        <m:r>
                          <a:rPr lang="zh-CN" altLang="en-US" sz="2000" i="1" smtClean="0">
                            <a:latin typeface="Cambria Math" panose="02040503050406030204" pitchFamily="18" charset="0"/>
                            <a:cs typeface="Arial" panose="020B0604020202020204" pitchFamily="34" charset="0"/>
                          </a:rPr>
                          <m:t>𝜈</m:t>
                        </m:r>
                      </m:sub>
                    </m:sSub>
                    <m:r>
                      <a:rPr lang="en-US" altLang="zh-CN" sz="2000" b="0" i="1" smtClean="0">
                        <a:latin typeface="Cambria Math" panose="02040503050406030204" pitchFamily="18" charset="0"/>
                        <a:cs typeface="Arial" panose="020B0604020202020204" pitchFamily="34" charset="0"/>
                      </a:rPr>
                      <m:t>=1.04</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19</m:t>
                        </m:r>
                      </m:sup>
                    </m:sSup>
                    <m:sSup>
                      <m:sSupPr>
                        <m:ctrlPr>
                          <a:rPr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𝑐𝑚</m:t>
                        </m:r>
                      </m:e>
                      <m:sup>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−3</m:t>
                        </m:r>
                      </m:sup>
                    </m:sSup>
                    <m:r>
                      <a:rPr lang="zh-CN" altLang="en-US" sz="2000" i="1">
                        <a:latin typeface="Cambria Math" panose="02040503050406030204" pitchFamily="18" charset="0"/>
                        <a:ea typeface="Cambria Math" panose="02040503050406030204" pitchFamily="18" charset="0"/>
                        <a:cs typeface="Arial" panose="020B0604020202020204" pitchFamily="34" charset="0"/>
                      </a:rPr>
                      <m:t>。</m:t>
                    </m:r>
                  </m:oMath>
                </a14:m>
                <a:r>
                  <a:rPr lang="zh-CN" altLang="en-US" sz="2000" dirty="0">
                    <a:latin typeface="+mj-lt"/>
                    <a:cs typeface="Arial" panose="020B0604020202020204" pitchFamily="34" charset="0"/>
                  </a:rPr>
                  <a:t>试求</a:t>
                </a:r>
                <a:r>
                  <a:rPr lang="en-US" altLang="zh-CN" sz="2000" dirty="0">
                    <a:latin typeface="+mj-lt"/>
                    <a:cs typeface="Arial" panose="020B0604020202020204" pitchFamily="34" charset="0"/>
                  </a:rPr>
                  <a:t>T=400K</a:t>
                </a:r>
                <a:r>
                  <a:rPr lang="zh-CN" altLang="en-US" sz="2000" dirty="0">
                    <a:latin typeface="+mj-lt"/>
                    <a:cs typeface="Arial" panose="020B0604020202020204" pitchFamily="34" charset="0"/>
                  </a:rPr>
                  <a:t>时的硅的热平衡空穴浓度。</a:t>
                </a:r>
                <a:endParaRPr lang="en-US" altLang="zh-CN" sz="2000" dirty="0">
                  <a:latin typeface="+mj-lt"/>
                  <a:cs typeface="Arial" panose="020B0604020202020204" pitchFamily="34" charset="0"/>
                </a:endParaRPr>
              </a:p>
            </p:txBody>
          </p:sp>
        </mc:Choice>
        <mc:Fallback xmlns="">
          <p:sp>
            <p:nvSpPr>
              <p:cNvPr id="4" name="文本框 3">
                <a:extLst>
                  <a:ext uri="{FF2B5EF4-FFF2-40B4-BE49-F238E27FC236}">
                    <a16:creationId xmlns:a16="http://schemas.microsoft.com/office/drawing/2014/main" id="{5A814F7F-1C66-452E-91F0-9A64D83B86A6}"/>
                  </a:ext>
                </a:extLst>
              </p:cNvPr>
              <p:cNvSpPr txBox="1">
                <a:spLocks noRot="1" noChangeAspect="1" noMove="1" noResize="1" noEditPoints="1" noAdjustHandles="1" noChangeArrowheads="1" noChangeShapeType="1" noTextEdit="1"/>
              </p:cNvSpPr>
              <p:nvPr/>
            </p:nvSpPr>
            <p:spPr>
              <a:xfrm>
                <a:off x="450850" y="769072"/>
                <a:ext cx="8242300" cy="755271"/>
              </a:xfrm>
              <a:prstGeom prst="rect">
                <a:avLst/>
              </a:prstGeom>
              <a:blipFill>
                <a:blip r:embed="rId2"/>
                <a:stretch>
                  <a:fillRect l="-814" t="-4839" b="-137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D5FBCBF-CA35-425B-B347-E9D6BC0E1F31}"/>
                  </a:ext>
                </a:extLst>
              </p:cNvPr>
              <p:cNvSpPr txBox="1"/>
              <p:nvPr/>
            </p:nvSpPr>
            <p:spPr>
              <a:xfrm>
                <a:off x="523875" y="1686975"/>
                <a:ext cx="8096250" cy="4284891"/>
              </a:xfrm>
              <a:prstGeom prst="rect">
                <a:avLst/>
              </a:prstGeom>
              <a:noFill/>
            </p:spPr>
            <p:txBody>
              <a:bodyPr wrap="square" rtlCol="0">
                <a:spAutoFit/>
              </a:bodyPr>
              <a:lstStyle/>
              <a:p>
                <a:pPr>
                  <a:lnSpc>
                    <a:spcPct val="150000"/>
                  </a:lnSpc>
                </a:pPr>
                <a:r>
                  <a:rPr lang="zh-CN" altLang="en-US" sz="2000" dirty="0">
                    <a:latin typeface="+mj-lt"/>
                    <a:cs typeface="Arial" panose="020B0604020202020204" pitchFamily="34" charset="0"/>
                    <a:sym typeface="Wingdings" panose="05000000000000000000" pitchFamily="2" charset="2"/>
                  </a:rPr>
                  <a:t>解：</a:t>
                </a:r>
                <a:endParaRPr lang="en-US" altLang="zh-CN" sz="2000" b="1" dirty="0">
                  <a:latin typeface="+mj-lt"/>
                  <a:cs typeface="Arial" panose="020B0604020202020204" pitchFamily="34" charset="0"/>
                  <a:sym typeface="Wingdings" panose="05000000000000000000" pitchFamily="2" charset="2"/>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cs typeface="Arial" panose="020B0604020202020204" pitchFamily="34" charset="0"/>
                              <a:sym typeface="Wingdings" panose="05000000000000000000" pitchFamily="2" charset="2"/>
                            </a:rPr>
                          </m:ctrlPr>
                        </m:sSubPr>
                        <m:e>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𝐸</m:t>
                          </m:r>
                        </m:e>
                        <m:sub>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𝐹</m:t>
                          </m:r>
                        </m:sub>
                      </m:sSub>
                      <m:r>
                        <a:rPr lang="en-US" altLang="zh-CN" sz="2000" b="0" i="1" smtClean="0">
                          <a:latin typeface="Cambria Math" panose="02040503050406030204" pitchFamily="18" charset="0"/>
                          <a:cs typeface="Arial" panose="020B0604020202020204" pitchFamily="34" charset="0"/>
                          <a:sym typeface="Wingdings" panose="05000000000000000000" pitchFamily="2" charset="2"/>
                        </a:rPr>
                        <m:t>−</m:t>
                      </m:r>
                      <m:sSub>
                        <m:sSubPr>
                          <m:ctrlPr>
                            <a:rPr lang="en-US" altLang="zh-CN" sz="2000" i="1" smtClean="0">
                              <a:latin typeface="Cambria Math" panose="02040503050406030204" pitchFamily="18" charset="0"/>
                              <a:cs typeface="Arial" panose="020B0604020202020204" pitchFamily="34" charset="0"/>
                              <a:sym typeface="Wingdings" panose="05000000000000000000" pitchFamily="2" charset="2"/>
                            </a:rPr>
                          </m:ctrlPr>
                        </m:sSubPr>
                        <m:e>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𝐸</m:t>
                          </m:r>
                        </m:e>
                        <m:sub>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𝑉</m:t>
                          </m:r>
                        </m:sub>
                      </m:sSub>
                      <m:r>
                        <a:rPr lang="en-US" altLang="zh-CN" sz="2000" b="0" i="1" smtClean="0">
                          <a:latin typeface="Cambria Math" panose="02040503050406030204" pitchFamily="18" charset="0"/>
                          <a:cs typeface="Arial" panose="020B0604020202020204" pitchFamily="34" charset="0"/>
                          <a:sym typeface="Wingdings" panose="05000000000000000000" pitchFamily="2" charset="2"/>
                        </a:rPr>
                        <m:t>=0.27</m:t>
                      </m:r>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𝑒𝑉</m:t>
                      </m:r>
                    </m:oMath>
                  </m:oMathPara>
                </a14:m>
                <a:endParaRPr lang="en-US" altLang="zh-CN" sz="2000" b="0" dirty="0">
                  <a:latin typeface="+mj-lt"/>
                  <a:cs typeface="Arial" panose="020B0604020202020204" pitchFamily="34" charset="0"/>
                  <a:sym typeface="Wingdings" panose="05000000000000000000" pitchFamily="2" charset="2"/>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𝑁</m:t>
                          </m:r>
                        </m:e>
                        <m:sub>
                          <m:r>
                            <a:rPr lang="zh-CN" altLang="en-US" sz="2000" i="1" smtClean="0">
                              <a:latin typeface="Cambria Math" panose="02040503050406030204" pitchFamily="18" charset="0"/>
                            </a:rPr>
                            <m:t>𝜈</m:t>
                          </m:r>
                        </m:sub>
                      </m:sSub>
                      <m:r>
                        <a:rPr lang="en-US" altLang="zh-CN" sz="2000" b="0" i="1" smtClean="0">
                          <a:latin typeface="Cambria Math" panose="02040503050406030204" pitchFamily="18" charset="0"/>
                        </a:rPr>
                        <m:t>=2</m:t>
                      </m:r>
                      <m:sSup>
                        <m:sSupPr>
                          <m:ctrlPr>
                            <a:rPr lang="en-US" altLang="zh-CN" sz="2000" b="0" i="1" smtClean="0">
                              <a:latin typeface="Cambria Math" panose="02040503050406030204" pitchFamily="18" charset="0"/>
                            </a:rPr>
                          </m:ctrlPr>
                        </m:sSupPr>
                        <m:e>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2</m:t>
                              </m:r>
                              <m:r>
                                <a:rPr lang="zh-CN" altLang="en-US" sz="2000" i="1">
                                  <a:latin typeface="Cambria Math" panose="02040503050406030204" pitchFamily="18" charset="0"/>
                                </a:rPr>
                                <m:t>𝜋</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𝑚</m:t>
                                  </m:r>
                                </m:e>
                                <m:sub>
                                  <m:r>
                                    <a:rPr lang="en-US" altLang="zh-CN" sz="2000" i="1">
                                      <a:latin typeface="Cambria Math" panose="02040503050406030204" pitchFamily="18" charset="0"/>
                                    </a:rPr>
                                    <m:t>𝑝</m:t>
                                  </m:r>
                                </m:sub>
                              </m:sSub>
                              <m:r>
                                <a:rPr lang="en-US" altLang="zh-CN" sz="2000" i="1">
                                  <a:latin typeface="Cambria Math" panose="02040503050406030204" pitchFamily="18" charset="0"/>
                                </a:rPr>
                                <m:t>𝑘𝑇</m:t>
                              </m:r>
                            </m:num>
                            <m:den>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h</m:t>
                                  </m:r>
                                </m:e>
                                <m:sup>
                                  <m:r>
                                    <a:rPr lang="en-US" altLang="zh-CN" sz="2000" i="1">
                                      <a:latin typeface="Cambria Math" panose="02040503050406030204" pitchFamily="18" charset="0"/>
                                    </a:rPr>
                                    <m:t>2</m:t>
                                  </m:r>
                                </m:sup>
                              </m:sSup>
                            </m:den>
                          </m:f>
                          <m:r>
                            <a:rPr lang="en-US" altLang="zh-CN" sz="2000" i="1">
                              <a:latin typeface="Cambria Math" panose="02040503050406030204" pitchFamily="18" charset="0"/>
                            </a:rPr>
                            <m:t>)</m:t>
                          </m:r>
                        </m:e>
                        <m:sup>
                          <m:r>
                            <a:rPr lang="en-US" altLang="zh-CN" sz="2000" b="0" i="1" smtClean="0">
                              <a:latin typeface="Cambria Math" panose="02040503050406030204" pitchFamily="18" charset="0"/>
                            </a:rPr>
                            <m:t>3/2</m:t>
                          </m:r>
                        </m:sup>
                      </m:sSup>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𝑇</m:t>
                          </m:r>
                        </m:e>
                        <m:sup>
                          <m:r>
                            <a:rPr lang="en-US" altLang="zh-CN" sz="2000" b="0" i="1" smtClean="0">
                              <a:latin typeface="Cambria Math" panose="02040503050406030204" pitchFamily="18" charset="0"/>
                              <a:ea typeface="Cambria Math" panose="02040503050406030204" pitchFamily="18" charset="0"/>
                            </a:rPr>
                            <m:t>3/2</m:t>
                          </m:r>
                        </m:sup>
                      </m:sSup>
                    </m:oMath>
                  </m:oMathPara>
                </a14:m>
                <a:endParaRPr lang="en-US" altLang="zh-CN" sz="2000" b="0" dirty="0">
                  <a:latin typeface="+mj-lt"/>
                  <a:cs typeface="Arial" panose="020B0604020202020204" pitchFamily="34" charset="0"/>
                  <a:sym typeface="Wingdings" panose="05000000000000000000" pitchFamily="2" charset="2"/>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𝑁</m:t>
                          </m:r>
                        </m:e>
                        <m:sub>
                          <m:r>
                            <a:rPr lang="zh-CN" altLang="en-US" sz="2000" i="1" smtClean="0">
                              <a:latin typeface="Cambria Math" panose="02040503050406030204" pitchFamily="18" charset="0"/>
                            </a:rPr>
                            <m:t>𝜈</m:t>
                          </m:r>
                          <m:r>
                            <a:rPr lang="en-US" altLang="zh-CN" sz="2000" b="0" i="1" smtClean="0">
                              <a:latin typeface="Cambria Math" panose="02040503050406030204" pitchFamily="18" charset="0"/>
                            </a:rPr>
                            <m:t>−400</m:t>
                          </m:r>
                          <m:r>
                            <a:rPr lang="en-US" altLang="zh-CN" sz="2000" b="0" i="1" smtClean="0">
                              <a:latin typeface="Cambria Math" panose="02040503050406030204" pitchFamily="18" charset="0"/>
                            </a:rPr>
                            <m:t>𝐾</m:t>
                          </m:r>
                        </m:sub>
                      </m:sSub>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400</m:t>
                              </m:r>
                            </m:num>
                            <m:den>
                              <m:r>
                                <a:rPr lang="en-US" altLang="zh-CN" sz="2000" i="1">
                                  <a:latin typeface="Cambria Math" panose="02040503050406030204" pitchFamily="18" charset="0"/>
                                </a:rPr>
                                <m:t>300</m:t>
                              </m:r>
                            </m:den>
                          </m:f>
                          <m:r>
                            <a:rPr lang="en-US" altLang="zh-CN" sz="2000" i="1">
                              <a:latin typeface="Cambria Math" panose="02040503050406030204" pitchFamily="18" charset="0"/>
                            </a:rPr>
                            <m:t>)</m:t>
                          </m:r>
                        </m:e>
                        <m:sup>
                          <m:r>
                            <a:rPr lang="en-US" altLang="zh-CN" sz="2000" b="0" i="1" smtClean="0">
                              <a:latin typeface="Cambria Math" panose="02040503050406030204" pitchFamily="18" charset="0"/>
                            </a:rPr>
                            <m:t>3/2</m:t>
                          </m:r>
                        </m:sup>
                      </m:s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𝑁</m:t>
                          </m:r>
                        </m:e>
                        <m:sub>
                          <m:r>
                            <a:rPr lang="zh-CN" altLang="en-US" sz="2000" i="1">
                              <a:latin typeface="Cambria Math" panose="02040503050406030204" pitchFamily="18" charset="0"/>
                            </a:rPr>
                            <m:t>𝜈</m:t>
                          </m:r>
                        </m:sub>
                      </m:sSub>
                      <m:r>
                        <a:rPr lang="en-US" altLang="zh-CN" sz="2000" b="0" i="1" smtClean="0">
                          <a:latin typeface="Cambria Math" panose="02040503050406030204" pitchFamily="18" charset="0"/>
                        </a:rPr>
                        <m:t>=1.6</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10</m:t>
                          </m:r>
                        </m:e>
                        <m:sup>
                          <m:r>
                            <a:rPr lang="en-US" altLang="zh-CN" sz="2000" b="0" i="1" smtClean="0">
                              <a:latin typeface="Cambria Math" panose="02040503050406030204" pitchFamily="18" charset="0"/>
                              <a:ea typeface="Cambria Math" panose="02040503050406030204" pitchFamily="18" charset="0"/>
                            </a:rPr>
                            <m:t>19</m:t>
                          </m:r>
                        </m:sup>
                      </m:sSup>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𝑐𝑚</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−3</m:t>
                          </m:r>
                        </m:sup>
                      </m:sSup>
                    </m:oMath>
                  </m:oMathPara>
                </a14:m>
                <a:endParaRPr lang="en-US" altLang="zh-CN" sz="2000" b="0" dirty="0">
                  <a:latin typeface="+mj-lt"/>
                  <a:cs typeface="Arial" panose="020B0604020202020204" pitchFamily="34" charset="0"/>
                  <a:sym typeface="Wingdings" panose="05000000000000000000" pitchFamily="2" charset="2"/>
                </a:endParaRPr>
              </a:p>
              <a:p>
                <a:pPr>
                  <a:lnSpc>
                    <a:spcPct val="150000"/>
                  </a:lnSpc>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cs typeface="Arial" panose="020B0604020202020204" pitchFamily="34" charset="0"/>
                          <a:sym typeface="Wingdings" panose="05000000000000000000" pitchFamily="2" charset="2"/>
                        </a:rPr>
                        <m:t>𝑃</m:t>
                      </m:r>
                      <m:r>
                        <a:rPr lang="en-US" altLang="zh-CN" sz="2000" b="0" i="1" smtClean="0">
                          <a:latin typeface="Cambria Math" panose="02040503050406030204" pitchFamily="18" charset="0"/>
                          <a:cs typeface="Arial" panose="020B0604020202020204" pitchFamily="34" charset="0"/>
                          <a:sym typeface="Wingdings" panose="05000000000000000000" pitchFamily="2" charset="2"/>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𝑁</m:t>
                          </m:r>
                        </m:e>
                        <m:sub>
                          <m:r>
                            <a:rPr lang="zh-CN" altLang="en-US" sz="2000" i="1">
                              <a:latin typeface="Cambria Math" panose="02040503050406030204" pitchFamily="18" charset="0"/>
                            </a:rPr>
                            <m:t>𝜈</m:t>
                          </m:r>
                          <m:r>
                            <a:rPr lang="en-US" altLang="zh-CN" sz="2000" i="1">
                              <a:latin typeface="Cambria Math" panose="02040503050406030204" pitchFamily="18" charset="0"/>
                            </a:rPr>
                            <m:t>−400</m:t>
                          </m:r>
                          <m:r>
                            <a:rPr lang="en-US" altLang="zh-CN" sz="2000" i="1">
                              <a:latin typeface="Cambria Math" panose="02040503050406030204" pitchFamily="18" charset="0"/>
                            </a:rPr>
                            <m:t>𝐾</m:t>
                          </m:r>
                        </m:sub>
                      </m:sSub>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𝑒</m:t>
                          </m:r>
                        </m:e>
                        <m:sup>
                          <m:r>
                            <a:rPr lang="en-US" altLang="zh-CN" sz="2000" b="0" i="1" smtClean="0">
                              <a:latin typeface="Cambria Math" panose="02040503050406030204" pitchFamily="18" charset="0"/>
                            </a:rPr>
                            <m:t>−</m:t>
                          </m:r>
                          <m:f>
                            <m:fPr>
                              <m:ctrlPr>
                                <a:rPr lang="en-US" altLang="zh-CN" sz="2000" i="1" smtClean="0">
                                  <a:latin typeface="Cambria Math" panose="02040503050406030204" pitchFamily="18" charset="0"/>
                                </a:rPr>
                              </m:ctrlPr>
                            </m:fPr>
                            <m:num>
                              <m:sSub>
                                <m:sSub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bPr>
                                <m:e>
                                  <m:r>
                                    <a:rPr lang="en-US" altLang="zh-CN" sz="2000" i="1">
                                      <a:latin typeface="Cambria Math" panose="02040503050406030204" pitchFamily="18" charset="0"/>
                                      <a:cs typeface="Arial" panose="020B0604020202020204" pitchFamily="34" charset="0"/>
                                      <a:sym typeface="Wingdings" panose="05000000000000000000" pitchFamily="2" charset="2"/>
                                    </a:rPr>
                                    <m:t>𝐸</m:t>
                                  </m:r>
                                </m:e>
                                <m:sub>
                                  <m:r>
                                    <a:rPr lang="en-US" altLang="zh-CN" sz="2000" i="1">
                                      <a:latin typeface="Cambria Math" panose="02040503050406030204" pitchFamily="18" charset="0"/>
                                      <a:cs typeface="Arial" panose="020B0604020202020204" pitchFamily="34" charset="0"/>
                                      <a:sym typeface="Wingdings" panose="05000000000000000000" pitchFamily="2" charset="2"/>
                                    </a:rPr>
                                    <m:t>𝐹</m:t>
                                  </m:r>
                                </m:sub>
                              </m:sSub>
                              <m:r>
                                <a:rPr lang="en-US" altLang="zh-CN" sz="2000" i="1">
                                  <a:latin typeface="Cambria Math" panose="02040503050406030204" pitchFamily="18" charset="0"/>
                                  <a:cs typeface="Arial" panose="020B0604020202020204" pitchFamily="34" charset="0"/>
                                  <a:sym typeface="Wingdings" panose="05000000000000000000" pitchFamily="2" charset="2"/>
                                </a:rPr>
                                <m:t>−</m:t>
                              </m:r>
                              <m:sSub>
                                <m:sSubPr>
                                  <m:ctrlPr>
                                    <a:rPr lang="en-US" altLang="zh-CN" sz="2000" i="1">
                                      <a:latin typeface="Cambria Math" panose="02040503050406030204" pitchFamily="18" charset="0"/>
                                      <a:cs typeface="Arial" panose="020B0604020202020204" pitchFamily="34" charset="0"/>
                                      <a:sym typeface="Wingdings" panose="05000000000000000000" pitchFamily="2" charset="2"/>
                                    </a:rPr>
                                  </m:ctrlPr>
                                </m:sSubPr>
                                <m:e>
                                  <m:r>
                                    <a:rPr lang="en-US" altLang="zh-CN" sz="2000" i="1">
                                      <a:latin typeface="Cambria Math" panose="02040503050406030204" pitchFamily="18" charset="0"/>
                                      <a:cs typeface="Arial" panose="020B0604020202020204" pitchFamily="34" charset="0"/>
                                      <a:sym typeface="Wingdings" panose="05000000000000000000" pitchFamily="2" charset="2"/>
                                    </a:rPr>
                                    <m:t>𝐸</m:t>
                                  </m:r>
                                </m:e>
                                <m:sub>
                                  <m:r>
                                    <a:rPr lang="en-US" altLang="zh-CN" sz="2000" i="1">
                                      <a:latin typeface="Cambria Math" panose="02040503050406030204" pitchFamily="18" charset="0"/>
                                      <a:cs typeface="Arial" panose="020B0604020202020204" pitchFamily="34" charset="0"/>
                                      <a:sym typeface="Wingdings" panose="05000000000000000000" pitchFamily="2" charset="2"/>
                                    </a:rPr>
                                    <m:t>𝑉</m:t>
                                  </m:r>
                                </m:sub>
                              </m:sSub>
                            </m:num>
                            <m:den>
                              <m:r>
                                <a:rPr lang="en-US" altLang="zh-CN" sz="2000" b="0" i="1" smtClean="0">
                                  <a:latin typeface="Cambria Math" panose="02040503050406030204" pitchFamily="18" charset="0"/>
                                </a:rPr>
                                <m:t>𝑘𝑇</m:t>
                              </m:r>
                            </m:den>
                          </m:f>
                        </m:sup>
                      </m:sSup>
                      <m:r>
                        <a:rPr lang="en-US" altLang="zh-CN" sz="2000" b="0" i="1" smtClean="0">
                          <a:latin typeface="Cambria Math" panose="02040503050406030204" pitchFamily="18" charset="0"/>
                        </a:rPr>
                        <m:t>=</m:t>
                      </m:r>
                      <m:r>
                        <a:rPr lang="en-US" altLang="zh-CN" sz="2000" i="1">
                          <a:latin typeface="Cambria Math" panose="02040503050406030204" pitchFamily="18" charset="0"/>
                        </a:rPr>
                        <m:t>1.6</m:t>
                      </m:r>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10</m:t>
                          </m:r>
                        </m:e>
                        <m:sup>
                          <m:r>
                            <a:rPr lang="en-US" altLang="zh-CN" sz="2000" i="1">
                              <a:latin typeface="Cambria Math" panose="02040503050406030204" pitchFamily="18" charset="0"/>
                              <a:ea typeface="Cambria Math" panose="02040503050406030204" pitchFamily="18" charset="0"/>
                            </a:rPr>
                            <m:t>19</m:t>
                          </m:r>
                        </m:sup>
                      </m:sSup>
                      <m:r>
                        <a:rPr lang="en-US" altLang="zh-CN" sz="2000" i="1" smtClean="0">
                          <a:latin typeface="Cambria Math" panose="02040503050406030204" pitchFamily="18" charset="0"/>
                          <a:ea typeface="Cambria Math" panose="02040503050406030204" pitchFamily="18" charset="0"/>
                        </a:rPr>
                        <m:t>×</m:t>
                      </m:r>
                      <m:r>
                        <m:rPr>
                          <m:sty m:val="p"/>
                        </m:rPr>
                        <a:rPr lang="en-US" altLang="zh-CN" sz="2000" i="1">
                          <a:latin typeface="Cambria Math" panose="02040503050406030204" pitchFamily="18" charset="0"/>
                          <a:ea typeface="Cambria Math" panose="02040503050406030204" pitchFamily="18" charset="0"/>
                        </a:rPr>
                        <m:t>exp</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0"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0.27×</m:t>
                              </m:r>
                              <m:r>
                                <a:rPr lang="en-US" altLang="zh-CN" sz="2000" i="1">
                                  <a:latin typeface="Cambria Math" panose="02040503050406030204" pitchFamily="18" charset="0"/>
                                </a:rPr>
                                <m:t>1.6</m:t>
                              </m:r>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10</m:t>
                                  </m:r>
                                </m:e>
                                <m:sup>
                                  <m:r>
                                    <a:rPr lang="en-US" altLang="zh-CN" sz="2000" i="1">
                                      <a:latin typeface="Cambria Math" panose="02040503050406030204" pitchFamily="18" charset="0"/>
                                      <a:ea typeface="Cambria Math" panose="02040503050406030204" pitchFamily="18" charset="0"/>
                                    </a:rPr>
                                    <m:t>19</m:t>
                                  </m:r>
                                </m:sup>
                              </m:sSup>
                            </m:num>
                            <m:den>
                              <m:r>
                                <a:rPr lang="en-US" altLang="zh-CN" sz="2000" i="1">
                                  <a:latin typeface="Cambria Math" panose="02040503050406030204" pitchFamily="18" charset="0"/>
                                </a:rPr>
                                <m:t>1.</m:t>
                              </m:r>
                              <m:r>
                                <a:rPr lang="en-US" altLang="zh-CN" sz="2000" b="0" i="1" smtClean="0">
                                  <a:latin typeface="Cambria Math" panose="02040503050406030204" pitchFamily="18" charset="0"/>
                                </a:rPr>
                                <m:t>38</m:t>
                              </m:r>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10</m:t>
                                  </m:r>
                                </m:e>
                                <m:sup>
                                  <m:r>
                                    <a:rPr lang="en-US" altLang="zh-CN" sz="2000" b="0" i="1" smtClean="0">
                                      <a:latin typeface="Cambria Math" panose="02040503050406030204" pitchFamily="18" charset="0"/>
                                      <a:ea typeface="Cambria Math" panose="02040503050406030204" pitchFamily="18" charset="0"/>
                                    </a:rPr>
                                    <m:t>−23</m:t>
                                  </m:r>
                                </m:sup>
                              </m:sSup>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400</m:t>
                              </m:r>
                            </m:den>
                          </m:f>
                        </m:e>
                      </m:d>
                      <m:r>
                        <a:rPr lang="en-US" altLang="zh-CN" sz="2000" b="0" i="0" smtClean="0">
                          <a:latin typeface="Cambria Math" panose="02040503050406030204" pitchFamily="18" charset="0"/>
                          <a:ea typeface="Cambria Math" panose="02040503050406030204" pitchFamily="18" charset="0"/>
                        </a:rPr>
                        <m:t>=6.36</m:t>
                      </m:r>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10</m:t>
                          </m:r>
                        </m:e>
                        <m:sup>
                          <m:r>
                            <a:rPr lang="en-US" altLang="zh-CN" sz="2000" i="1">
                              <a:latin typeface="Cambria Math" panose="02040503050406030204" pitchFamily="18" charset="0"/>
                              <a:ea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5</m:t>
                          </m:r>
                        </m:sup>
                      </m:sSup>
                      <m:sSup>
                        <m:sSupPr>
                          <m:ctrlPr>
                            <a:rPr lang="en-US" altLang="zh-CN" sz="2000" i="1">
                              <a:latin typeface="Cambria Math" panose="02040503050406030204" pitchFamily="18" charset="0"/>
                              <a:ea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ea typeface="Cambria Math" panose="02040503050406030204" pitchFamily="18" charset="0"/>
                              <a:cs typeface="Arial" panose="020B0604020202020204" pitchFamily="34" charset="0"/>
                            </a:rPr>
                            <m:t>𝑐𝑚</m:t>
                          </m:r>
                        </m:e>
                        <m:sup>
                          <m:r>
                            <a:rPr lang="en-US" altLang="zh-CN" sz="2000" i="1">
                              <a:latin typeface="Cambria Math" panose="02040503050406030204" pitchFamily="18" charset="0"/>
                              <a:ea typeface="Cambria Math" panose="02040503050406030204" pitchFamily="18" charset="0"/>
                              <a:cs typeface="Arial" panose="020B0604020202020204" pitchFamily="34" charset="0"/>
                            </a:rPr>
                            <m:t>−3</m:t>
                          </m:r>
                        </m:sup>
                      </m:sSup>
                    </m:oMath>
                  </m:oMathPara>
                </a14:m>
                <a:endParaRPr lang="en-US" altLang="zh-CN" sz="2000" dirty="0">
                  <a:latin typeface="+mj-lt"/>
                  <a:cs typeface="Arial" panose="020B0604020202020204" pitchFamily="34" charset="0"/>
                  <a:sym typeface="Wingdings" panose="05000000000000000000" pitchFamily="2" charset="2"/>
                </a:endParaRPr>
              </a:p>
            </p:txBody>
          </p:sp>
        </mc:Choice>
        <mc:Fallback xmlns="">
          <p:sp>
            <p:nvSpPr>
              <p:cNvPr id="5" name="文本框 4">
                <a:extLst>
                  <a:ext uri="{FF2B5EF4-FFF2-40B4-BE49-F238E27FC236}">
                    <a16:creationId xmlns:a16="http://schemas.microsoft.com/office/drawing/2014/main" id="{AD5FBCBF-CA35-425B-B347-E9D6BC0E1F31}"/>
                  </a:ext>
                </a:extLst>
              </p:cNvPr>
              <p:cNvSpPr txBox="1">
                <a:spLocks noRot="1" noChangeAspect="1" noMove="1" noResize="1" noEditPoints="1" noAdjustHandles="1" noChangeArrowheads="1" noChangeShapeType="1" noTextEdit="1"/>
              </p:cNvSpPr>
              <p:nvPr/>
            </p:nvSpPr>
            <p:spPr>
              <a:xfrm>
                <a:off x="523875" y="1686975"/>
                <a:ext cx="8096250" cy="4284891"/>
              </a:xfrm>
              <a:prstGeom prst="rect">
                <a:avLst/>
              </a:prstGeom>
              <a:blipFill>
                <a:blip r:embed="rId3"/>
                <a:stretch>
                  <a:fillRect l="-828"/>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605ED642-AB46-4B81-84AD-747C6AFE0377}"/>
              </a:ext>
            </a:extLst>
          </p:cNvPr>
          <p:cNvSpPr txBox="1"/>
          <p:nvPr/>
        </p:nvSpPr>
        <p:spPr>
          <a:xfrm>
            <a:off x="4114800" y="2971800"/>
            <a:ext cx="65" cy="553998"/>
          </a:xfrm>
          <a:prstGeom prst="rect">
            <a:avLst/>
          </a:prstGeom>
          <a:noFill/>
        </p:spPr>
        <p:txBody>
          <a:bodyPr wrap="none" lIns="0" tIns="0" rIns="0" bIns="0" rtlCol="0">
            <a:spAutoFit/>
          </a:bodyPr>
          <a:lstStyle/>
          <a:p>
            <a:endParaRPr lang="en-US" altLang="zh-CN" dirty="0"/>
          </a:p>
          <a:p>
            <a:endParaRPr lang="zh-CN" altLang="en-US" dirty="0"/>
          </a:p>
        </p:txBody>
      </p:sp>
      <p:sp>
        <p:nvSpPr>
          <p:cNvPr id="6" name="对话气泡: 椭圆形 5">
            <a:extLst>
              <a:ext uri="{FF2B5EF4-FFF2-40B4-BE49-F238E27FC236}">
                <a16:creationId xmlns:a16="http://schemas.microsoft.com/office/drawing/2014/main" id="{DB9673E2-8147-43A5-AE40-198FA0A70806}"/>
              </a:ext>
            </a:extLst>
          </p:cNvPr>
          <p:cNvSpPr/>
          <p:nvPr/>
        </p:nvSpPr>
        <p:spPr>
          <a:xfrm>
            <a:off x="3784599" y="5389022"/>
            <a:ext cx="2247446" cy="805728"/>
          </a:xfrm>
          <a:prstGeom prst="wedgeEllipseCallout">
            <a:avLst>
              <a:gd name="adj1" fmla="val -106259"/>
              <a:gd name="adj2" fmla="val -9354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0.025eV,</a:t>
            </a:r>
          </a:p>
          <a:p>
            <a:pPr algn="ctr"/>
            <a:r>
              <a:rPr lang="zh-CN" altLang="en-US" dirty="0"/>
              <a:t>结果误差较大</a:t>
            </a:r>
          </a:p>
        </p:txBody>
      </p:sp>
    </p:spTree>
    <p:extLst>
      <p:ext uri="{BB962C8B-B14F-4D97-AF65-F5344CB8AC3E}">
        <p14:creationId xmlns:p14="http://schemas.microsoft.com/office/powerpoint/2010/main" val="9247332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
      <a:majorFont>
        <a:latin typeface="Times New Roman"/>
        <a:ea typeface="黑体"/>
        <a:cs typeface=""/>
      </a:majorFont>
      <a:minorFont>
        <a:latin typeface="黑体"/>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文档" ma:contentTypeID="0x010100EC06674602B7554B975350E5499C367E" ma:contentTypeVersion="10" ma:contentTypeDescription="新建文档。" ma:contentTypeScope="" ma:versionID="a8dec9d5ac2e291af87bd385ad8d5454">
  <xsd:schema xmlns:xsd="http://www.w3.org/2001/XMLSchema" xmlns:xs="http://www.w3.org/2001/XMLSchema" xmlns:p="http://schemas.microsoft.com/office/2006/metadata/properties" xmlns:ns3="b9706ec6-1615-4102-bd41-292d2671f2eb" targetNamespace="http://schemas.microsoft.com/office/2006/metadata/properties" ma:root="true" ma:fieldsID="730b52cf8762c5be874b38aad897968b" ns3:_="">
    <xsd:import namespace="b9706ec6-1615-4102-bd41-292d2671f2eb"/>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706ec6-1615-4102-bd41-292d2671f2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10A407-9204-4739-9F63-9210263CE475}">
  <ds:schemaRefs>
    <ds:schemaRef ds:uri="http://schemas.microsoft.com/office/infopath/2007/PartnerControls"/>
    <ds:schemaRef ds:uri="http://purl.org/dc/dcmitype/"/>
    <ds:schemaRef ds:uri="http://schemas.microsoft.com/office/2006/metadata/properties"/>
    <ds:schemaRef ds:uri="b9706ec6-1615-4102-bd41-292d2671f2eb"/>
    <ds:schemaRef ds:uri="http://schemas.microsoft.com/office/2006/documentManagement/types"/>
    <ds:schemaRef ds:uri="http://schemas.openxmlformats.org/package/2006/metadata/core-properties"/>
    <ds:schemaRef ds:uri="http://www.w3.org/XML/1998/namespace"/>
    <ds:schemaRef ds:uri="http://purl.org/dc/terms/"/>
    <ds:schemaRef ds:uri="http://purl.org/dc/elements/1.1/"/>
  </ds:schemaRefs>
</ds:datastoreItem>
</file>

<file path=customXml/itemProps2.xml><?xml version="1.0" encoding="utf-8"?>
<ds:datastoreItem xmlns:ds="http://schemas.openxmlformats.org/officeDocument/2006/customXml" ds:itemID="{4173CCAA-2E8E-4AD9-A852-B4C9C7C3F5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706ec6-1615-4102-bd41-292d2671f2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D1154B-4ABF-4BE5-B67D-2C3AADC0E6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8269</TotalTime>
  <Words>1367</Words>
  <Application>Microsoft Office PowerPoint</Application>
  <PresentationFormat>全屏显示(4:3)</PresentationFormat>
  <Paragraphs>91</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黑体</vt:lpstr>
      <vt:lpstr>宋体</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王齐</dc:creator>
  <cp:lastModifiedBy>伊濛李</cp:lastModifiedBy>
  <cp:revision>443</cp:revision>
  <cp:lastPrinted>2015-09-08T03:57:43Z</cp:lastPrinted>
  <dcterms:created xsi:type="dcterms:W3CDTF">2015-09-04T08:06:26Z</dcterms:created>
  <dcterms:modified xsi:type="dcterms:W3CDTF">2020-11-12T14:20:50Z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0x010100EC06674602B7554B975350E5499C367E</vt:lpwstr>
  </property>
</Properties>
</file>