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75" r:id="rId3"/>
    <p:sldId id="263" r:id="rId4"/>
    <p:sldId id="277" r:id="rId5"/>
    <p:sldId id="279" r:id="rId6"/>
    <p:sldId id="274" r:id="rId7"/>
    <p:sldId id="264" r:id="rId8"/>
    <p:sldId id="266" r:id="rId9"/>
    <p:sldId id="278" r:id="rId10"/>
    <p:sldId id="268" r:id="rId11"/>
    <p:sldId id="270" r:id="rId12"/>
    <p:sldId id="271" r:id="rId13"/>
    <p:sldId id="269" r:id="rId14"/>
    <p:sldId id="267" r:id="rId15"/>
    <p:sldId id="281" r:id="rId16"/>
    <p:sldId id="260" r:id="rId17"/>
    <p:sldId id="280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0E6A4F-910B-42D6-A2D3-2BF2243E4385}">
          <p14:sldIdLst>
            <p14:sldId id="256"/>
            <p14:sldId id="275"/>
            <p14:sldId id="263"/>
            <p14:sldId id="277"/>
            <p14:sldId id="279"/>
            <p14:sldId id="274"/>
            <p14:sldId id="264"/>
            <p14:sldId id="266"/>
            <p14:sldId id="278"/>
            <p14:sldId id="268"/>
            <p14:sldId id="270"/>
            <p14:sldId id="271"/>
            <p14:sldId id="269"/>
            <p14:sldId id="267"/>
            <p14:sldId id="281"/>
            <p14:sldId id="260"/>
            <p14:sldId id="280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M10612008\python\KDD-CUP&#38928;&#28204;&#32080;&#2652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北京</a:t>
            </a:r>
            <a:r>
              <a:rPr lang="zh-TW" dirty="0" smtClean="0"/>
              <a:t>實際</a:t>
            </a:r>
            <a:r>
              <a:rPr lang="zh-TW" dirty="0"/>
              <a:t>與預測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bj_aq_0524!$L$2</c:f>
              <c:strCache>
                <c:ptCount val="1"/>
                <c:pt idx="0">
                  <c:v>PM2.5實際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bj_aq_0524!$L$3:$L$25</c:f>
              <c:numCache>
                <c:formatCode>General</c:formatCode>
                <c:ptCount val="23"/>
                <c:pt idx="0">
                  <c:v>63</c:v>
                </c:pt>
                <c:pt idx="1">
                  <c:v>72</c:v>
                </c:pt>
                <c:pt idx="2">
                  <c:v>70</c:v>
                </c:pt>
                <c:pt idx="3">
                  <c:v>76</c:v>
                </c:pt>
                <c:pt idx="4">
                  <c:v>68</c:v>
                </c:pt>
                <c:pt idx="5">
                  <c:v>67</c:v>
                </c:pt>
                <c:pt idx="6">
                  <c:v>44</c:v>
                </c:pt>
                <c:pt idx="7">
                  <c:v>39</c:v>
                </c:pt>
                <c:pt idx="8">
                  <c:v>42</c:v>
                </c:pt>
                <c:pt idx="9">
                  <c:v>49</c:v>
                </c:pt>
                <c:pt idx="10">
                  <c:v>55</c:v>
                </c:pt>
                <c:pt idx="11">
                  <c:v>51</c:v>
                </c:pt>
                <c:pt idx="12">
                  <c:v>55</c:v>
                </c:pt>
                <c:pt idx="13">
                  <c:v>52</c:v>
                </c:pt>
                <c:pt idx="14">
                  <c:v>53</c:v>
                </c:pt>
                <c:pt idx="15">
                  <c:v>42</c:v>
                </c:pt>
                <c:pt idx="16">
                  <c:v>36</c:v>
                </c:pt>
                <c:pt idx="17">
                  <c:v>42</c:v>
                </c:pt>
                <c:pt idx="18">
                  <c:v>42</c:v>
                </c:pt>
                <c:pt idx="19">
                  <c:v>46</c:v>
                </c:pt>
                <c:pt idx="20">
                  <c:v>45</c:v>
                </c:pt>
                <c:pt idx="21">
                  <c:v>53</c:v>
                </c:pt>
                <c:pt idx="22">
                  <c:v>56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32-44D7-AC30-3814B1ADE16C}"/>
            </c:ext>
          </c:extLst>
        </c:ser>
        <c:ser>
          <c:idx val="1"/>
          <c:order val="1"/>
          <c:tx>
            <c:strRef>
              <c:f>bj_aq_0524!$M$2</c:f>
              <c:strCache>
                <c:ptCount val="1"/>
                <c:pt idx="0">
                  <c:v>PM10實際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bj_aq_0524!$M$3:$M$25</c:f>
              <c:numCache>
                <c:formatCode>General</c:formatCode>
                <c:ptCount val="23"/>
                <c:pt idx="0">
                  <c:v>197</c:v>
                </c:pt>
                <c:pt idx="1">
                  <c:v>195</c:v>
                </c:pt>
                <c:pt idx="2">
                  <c:v>194</c:v>
                </c:pt>
                <c:pt idx="3">
                  <c:v>185</c:v>
                </c:pt>
                <c:pt idx="4">
                  <c:v>191</c:v>
                </c:pt>
                <c:pt idx="5">
                  <c:v>119</c:v>
                </c:pt>
                <c:pt idx="6">
                  <c:v>92</c:v>
                </c:pt>
                <c:pt idx="7">
                  <c:v>98</c:v>
                </c:pt>
                <c:pt idx="8">
                  <c:v>129</c:v>
                </c:pt>
                <c:pt idx="9">
                  <c:v>152</c:v>
                </c:pt>
                <c:pt idx="10">
                  <c:v>158</c:v>
                </c:pt>
                <c:pt idx="11">
                  <c:v>164</c:v>
                </c:pt>
                <c:pt idx="12">
                  <c:v>172</c:v>
                </c:pt>
                <c:pt idx="13">
                  <c:v>153</c:v>
                </c:pt>
                <c:pt idx="14">
                  <c:v>149</c:v>
                </c:pt>
                <c:pt idx="15">
                  <c:v>131</c:v>
                </c:pt>
                <c:pt idx="16">
                  <c:v>119</c:v>
                </c:pt>
                <c:pt idx="17">
                  <c:v>113</c:v>
                </c:pt>
                <c:pt idx="18">
                  <c:v>119</c:v>
                </c:pt>
                <c:pt idx="19">
                  <c:v>127</c:v>
                </c:pt>
                <c:pt idx="20">
                  <c:v>129</c:v>
                </c:pt>
                <c:pt idx="21">
                  <c:v>135</c:v>
                </c:pt>
                <c:pt idx="22">
                  <c:v>143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432-44D7-AC30-3814B1ADE16C}"/>
            </c:ext>
          </c:extLst>
        </c:ser>
        <c:ser>
          <c:idx val="2"/>
          <c:order val="2"/>
          <c:tx>
            <c:strRef>
              <c:f>bj_aq_0524!$N$2</c:f>
              <c:strCache>
                <c:ptCount val="1"/>
                <c:pt idx="0">
                  <c:v>O3實際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bj_aq_0524!$N$3:$N$25</c:f>
              <c:numCache>
                <c:formatCode>General</c:formatCode>
                <c:ptCount val="23"/>
                <c:pt idx="0">
                  <c:v>59</c:v>
                </c:pt>
                <c:pt idx="1">
                  <c:v>63</c:v>
                </c:pt>
                <c:pt idx="2">
                  <c:v>70</c:v>
                </c:pt>
                <c:pt idx="3">
                  <c:v>121</c:v>
                </c:pt>
                <c:pt idx="4">
                  <c:v>175</c:v>
                </c:pt>
                <c:pt idx="5">
                  <c:v>217</c:v>
                </c:pt>
                <c:pt idx="6">
                  <c:v>219</c:v>
                </c:pt>
                <c:pt idx="7">
                  <c:v>219</c:v>
                </c:pt>
                <c:pt idx="8">
                  <c:v>220</c:v>
                </c:pt>
                <c:pt idx="9">
                  <c:v>220</c:v>
                </c:pt>
                <c:pt idx="10">
                  <c:v>229</c:v>
                </c:pt>
                <c:pt idx="11">
                  <c:v>212</c:v>
                </c:pt>
                <c:pt idx="12">
                  <c:v>182</c:v>
                </c:pt>
                <c:pt idx="13">
                  <c:v>163</c:v>
                </c:pt>
                <c:pt idx="14">
                  <c:v>134</c:v>
                </c:pt>
                <c:pt idx="15">
                  <c:v>113</c:v>
                </c:pt>
                <c:pt idx="16">
                  <c:v>100</c:v>
                </c:pt>
                <c:pt idx="17">
                  <c:v>89</c:v>
                </c:pt>
                <c:pt idx="18">
                  <c:v>75</c:v>
                </c:pt>
                <c:pt idx="19">
                  <c:v>60</c:v>
                </c:pt>
                <c:pt idx="20">
                  <c:v>47</c:v>
                </c:pt>
                <c:pt idx="21">
                  <c:v>45</c:v>
                </c:pt>
                <c:pt idx="22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432-44D7-AC30-3814B1ADE16C}"/>
            </c:ext>
          </c:extLst>
        </c:ser>
        <c:ser>
          <c:idx val="3"/>
          <c:order val="3"/>
          <c:tx>
            <c:strRef>
              <c:f>bj_aq_0524!$U$2</c:f>
              <c:strCache>
                <c:ptCount val="1"/>
                <c:pt idx="0">
                  <c:v>PM2.5預測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4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bj_aq_0524!$U$3:$U$25</c:f>
              <c:numCache>
                <c:formatCode>General</c:formatCode>
                <c:ptCount val="23"/>
                <c:pt idx="0">
                  <c:v>33.764074720000004</c:v>
                </c:pt>
                <c:pt idx="1">
                  <c:v>30.670896519999999</c:v>
                </c:pt>
                <c:pt idx="2">
                  <c:v>27.919989529999999</c:v>
                </c:pt>
                <c:pt idx="3">
                  <c:v>26.277986970000001</c:v>
                </c:pt>
                <c:pt idx="4">
                  <c:v>25.420672499999998</c:v>
                </c:pt>
                <c:pt idx="5">
                  <c:v>24.653864519999999</c:v>
                </c:pt>
                <c:pt idx="6">
                  <c:v>24.030936919999998</c:v>
                </c:pt>
                <c:pt idx="7">
                  <c:v>23.548285150000002</c:v>
                </c:pt>
                <c:pt idx="8">
                  <c:v>23.472798489999999</c:v>
                </c:pt>
                <c:pt idx="9">
                  <c:v>23.44192808</c:v>
                </c:pt>
                <c:pt idx="10">
                  <c:v>23.8319774</c:v>
                </c:pt>
                <c:pt idx="11">
                  <c:v>24.393277489999999</c:v>
                </c:pt>
                <c:pt idx="12">
                  <c:v>25.736472299999999</c:v>
                </c:pt>
                <c:pt idx="13">
                  <c:v>26.663976590000001</c:v>
                </c:pt>
                <c:pt idx="14">
                  <c:v>27.61202127</c:v>
                </c:pt>
                <c:pt idx="15">
                  <c:v>28.516737089999999</c:v>
                </c:pt>
                <c:pt idx="16">
                  <c:v>29.395980250000001</c:v>
                </c:pt>
                <c:pt idx="17">
                  <c:v>30.291205009999999</c:v>
                </c:pt>
                <c:pt idx="18">
                  <c:v>32.26096175</c:v>
                </c:pt>
                <c:pt idx="19">
                  <c:v>33.305514449999997</c:v>
                </c:pt>
                <c:pt idx="20">
                  <c:v>33.329498020000003</c:v>
                </c:pt>
                <c:pt idx="21">
                  <c:v>32.329419180000002</c:v>
                </c:pt>
                <c:pt idx="22">
                  <c:v>31.411588850000001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432-44D7-AC30-3814B1ADE16C}"/>
            </c:ext>
          </c:extLst>
        </c:ser>
        <c:ser>
          <c:idx val="4"/>
          <c:order val="4"/>
          <c:tx>
            <c:strRef>
              <c:f>bj_aq_0524!$V$2</c:f>
              <c:strCache>
                <c:ptCount val="1"/>
                <c:pt idx="0">
                  <c:v>PM10預測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bj_aq_0524!$V$3:$V$25</c:f>
              <c:numCache>
                <c:formatCode>General</c:formatCode>
                <c:ptCount val="23"/>
                <c:pt idx="0">
                  <c:v>69.727040189999997</c:v>
                </c:pt>
                <c:pt idx="1">
                  <c:v>66.218990079999998</c:v>
                </c:pt>
                <c:pt idx="2">
                  <c:v>63.239524619999997</c:v>
                </c:pt>
                <c:pt idx="3">
                  <c:v>61.770604640000002</c:v>
                </c:pt>
                <c:pt idx="4">
                  <c:v>61.363987000000002</c:v>
                </c:pt>
                <c:pt idx="5">
                  <c:v>61.036394610000002</c:v>
                </c:pt>
                <c:pt idx="6">
                  <c:v>60.722404429999997</c:v>
                </c:pt>
                <c:pt idx="7">
                  <c:v>60.428236230000003</c:v>
                </c:pt>
                <c:pt idx="8">
                  <c:v>60.530100500000003</c:v>
                </c:pt>
                <c:pt idx="9">
                  <c:v>60.571775619999997</c:v>
                </c:pt>
                <c:pt idx="10">
                  <c:v>60.99096179</c:v>
                </c:pt>
                <c:pt idx="11">
                  <c:v>61.388283530000002</c:v>
                </c:pt>
                <c:pt idx="12">
                  <c:v>62.501690680000003</c:v>
                </c:pt>
                <c:pt idx="13">
                  <c:v>63.004122029999998</c:v>
                </c:pt>
                <c:pt idx="14">
                  <c:v>63.655658129999999</c:v>
                </c:pt>
                <c:pt idx="15">
                  <c:v>64.526818379999995</c:v>
                </c:pt>
                <c:pt idx="16">
                  <c:v>65.576716270000006</c:v>
                </c:pt>
                <c:pt idx="17">
                  <c:v>66.732082969999993</c:v>
                </c:pt>
                <c:pt idx="18">
                  <c:v>69.113274989999994</c:v>
                </c:pt>
                <c:pt idx="19">
                  <c:v>70.346456000000003</c:v>
                </c:pt>
                <c:pt idx="20">
                  <c:v>70.314081509999994</c:v>
                </c:pt>
                <c:pt idx="21">
                  <c:v>69.020768270000005</c:v>
                </c:pt>
                <c:pt idx="22">
                  <c:v>67.665415460000006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432-44D7-AC30-3814B1ADE16C}"/>
            </c:ext>
          </c:extLst>
        </c:ser>
        <c:ser>
          <c:idx val="5"/>
          <c:order val="5"/>
          <c:tx>
            <c:strRef>
              <c:f>bj_aq_0524!$W$2</c:f>
              <c:strCache>
                <c:ptCount val="1"/>
                <c:pt idx="0">
                  <c:v>O3預測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6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bj_aq_0524!$K$3:$K$25</c:f>
              <c:numCache>
                <c:formatCode>h:mm\ AM/PM</c:formatCode>
                <c:ptCount val="23"/>
                <c:pt idx="0">
                  <c:v>4.1666666666666664E-2</c:v>
                </c:pt>
                <c:pt idx="1">
                  <c:v>8.3333333333333301E-2</c:v>
                </c:pt>
                <c:pt idx="2">
                  <c:v>0.125</c:v>
                </c:pt>
                <c:pt idx="3">
                  <c:v>0.16666666666666699</c:v>
                </c:pt>
                <c:pt idx="4">
                  <c:v>0.20833333333333401</c:v>
                </c:pt>
                <c:pt idx="5">
                  <c:v>0.25</c:v>
                </c:pt>
                <c:pt idx="6">
                  <c:v>0.29166666666666702</c:v>
                </c:pt>
                <c:pt idx="7">
                  <c:v>0.33333333333333298</c:v>
                </c:pt>
                <c:pt idx="8">
                  <c:v>0.375</c:v>
                </c:pt>
                <c:pt idx="9">
                  <c:v>0.41666666666666702</c:v>
                </c:pt>
                <c:pt idx="10">
                  <c:v>0.45833333333333298</c:v>
                </c:pt>
                <c:pt idx="11">
                  <c:v>0.5</c:v>
                </c:pt>
                <c:pt idx="12">
                  <c:v>0.54166666666666696</c:v>
                </c:pt>
                <c:pt idx="13">
                  <c:v>0.58333333333333304</c:v>
                </c:pt>
                <c:pt idx="14">
                  <c:v>0.625</c:v>
                </c:pt>
                <c:pt idx="15">
                  <c:v>0.66666666666666696</c:v>
                </c:pt>
                <c:pt idx="16">
                  <c:v>0.70833333333333304</c:v>
                </c:pt>
                <c:pt idx="17">
                  <c:v>0.75</c:v>
                </c:pt>
                <c:pt idx="18">
                  <c:v>0.79166666666666696</c:v>
                </c:pt>
                <c:pt idx="19">
                  <c:v>0.83333333333333304</c:v>
                </c:pt>
                <c:pt idx="20">
                  <c:v>0.875</c:v>
                </c:pt>
                <c:pt idx="21">
                  <c:v>0.91666666666666696</c:v>
                </c:pt>
                <c:pt idx="22">
                  <c:v>0.95833333333333304</c:v>
                </c:pt>
              </c:numCache>
            </c:numRef>
          </c:xVal>
          <c:yVal>
            <c:numRef>
              <c:f>bj_aq_0524!$W$3:$W$25</c:f>
              <c:numCache>
                <c:formatCode>General</c:formatCode>
                <c:ptCount val="23"/>
                <c:pt idx="0">
                  <c:v>73.396822619999995</c:v>
                </c:pt>
                <c:pt idx="1">
                  <c:v>75.015011689999994</c:v>
                </c:pt>
                <c:pt idx="2">
                  <c:v>76.557251179999994</c:v>
                </c:pt>
                <c:pt idx="3">
                  <c:v>77.640980510000006</c:v>
                </c:pt>
                <c:pt idx="4">
                  <c:v>78.377753440000006</c:v>
                </c:pt>
                <c:pt idx="5">
                  <c:v>79.056554180000006</c:v>
                </c:pt>
                <c:pt idx="6">
                  <c:v>79.589306949999994</c:v>
                </c:pt>
                <c:pt idx="7">
                  <c:v>79.981775089999999</c:v>
                </c:pt>
                <c:pt idx="8">
                  <c:v>80.109376190000006</c:v>
                </c:pt>
                <c:pt idx="9">
                  <c:v>80.161561500000005</c:v>
                </c:pt>
                <c:pt idx="10">
                  <c:v>79.925637019999996</c:v>
                </c:pt>
                <c:pt idx="11">
                  <c:v>79.497087859999993</c:v>
                </c:pt>
                <c:pt idx="12">
                  <c:v>78.556404200000003</c:v>
                </c:pt>
                <c:pt idx="13">
                  <c:v>77.791877709999994</c:v>
                </c:pt>
                <c:pt idx="14">
                  <c:v>77.077919359999996</c:v>
                </c:pt>
                <c:pt idx="15">
                  <c:v>76.515838430000002</c:v>
                </c:pt>
                <c:pt idx="16">
                  <c:v>76.068134490000006</c:v>
                </c:pt>
                <c:pt idx="17">
                  <c:v>75.657055679999999</c:v>
                </c:pt>
                <c:pt idx="18">
                  <c:v>74.691663739999996</c:v>
                </c:pt>
                <c:pt idx="19">
                  <c:v>74.172829780000001</c:v>
                </c:pt>
                <c:pt idx="20">
                  <c:v>74.132287090000005</c:v>
                </c:pt>
                <c:pt idx="21">
                  <c:v>74.575925380000001</c:v>
                </c:pt>
                <c:pt idx="22">
                  <c:v>73.914065039999997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432-44D7-AC30-3814B1ADE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42176"/>
        <c:axId val="468296192"/>
      </c:scatterChart>
      <c:valAx>
        <c:axId val="1655421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h:mm\ AM/PM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8296192"/>
        <c:crosses val="autoZero"/>
        <c:crossBetween val="midCat"/>
        <c:majorUnit val="0.1"/>
        <c:minorUnit val="2.0000000000000004E-2"/>
      </c:valAx>
      <c:valAx>
        <c:axId val="46829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554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/>
              <a:t>Evaluation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result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4.6977860188302328E-2"/>
          <c:y val="0.14434769028201438"/>
          <c:w val="0.90683073135944869"/>
          <c:h val="0.67558143805705106"/>
        </c:manualLayout>
      </c:layout>
      <c:scatterChart>
        <c:scatterStyle val="lineMarker"/>
        <c:varyColors val="0"/>
        <c:ser>
          <c:idx val="0"/>
          <c:order val="0"/>
          <c:tx>
            <c:v>線性模型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工作表1!$A$2:$A$32</c:f>
              <c:numCache>
                <c:formatCode>m/d/yyyy</c:formatCode>
                <c:ptCount val="31"/>
                <c:pt idx="0">
                  <c:v>43221</c:v>
                </c:pt>
                <c:pt idx="1">
                  <c:v>43222</c:v>
                </c:pt>
                <c:pt idx="2">
                  <c:v>43223</c:v>
                </c:pt>
                <c:pt idx="3">
                  <c:v>43224</c:v>
                </c:pt>
                <c:pt idx="4">
                  <c:v>43225</c:v>
                </c:pt>
                <c:pt idx="5">
                  <c:v>43226</c:v>
                </c:pt>
                <c:pt idx="6">
                  <c:v>43227</c:v>
                </c:pt>
                <c:pt idx="7">
                  <c:v>43228</c:v>
                </c:pt>
                <c:pt idx="8">
                  <c:v>43229</c:v>
                </c:pt>
                <c:pt idx="9">
                  <c:v>43230</c:v>
                </c:pt>
                <c:pt idx="10">
                  <c:v>43231</c:v>
                </c:pt>
                <c:pt idx="11">
                  <c:v>43232</c:v>
                </c:pt>
                <c:pt idx="12">
                  <c:v>43233</c:v>
                </c:pt>
                <c:pt idx="13">
                  <c:v>43234</c:v>
                </c:pt>
                <c:pt idx="14">
                  <c:v>43235</c:v>
                </c:pt>
                <c:pt idx="15">
                  <c:v>43236</c:v>
                </c:pt>
                <c:pt idx="16">
                  <c:v>43237</c:v>
                </c:pt>
                <c:pt idx="17">
                  <c:v>43238</c:v>
                </c:pt>
                <c:pt idx="18">
                  <c:v>43239</c:v>
                </c:pt>
                <c:pt idx="19">
                  <c:v>43240</c:v>
                </c:pt>
                <c:pt idx="20">
                  <c:v>43241</c:v>
                </c:pt>
                <c:pt idx="21">
                  <c:v>43242</c:v>
                </c:pt>
                <c:pt idx="22">
                  <c:v>43243</c:v>
                </c:pt>
                <c:pt idx="23">
                  <c:v>43244</c:v>
                </c:pt>
                <c:pt idx="24">
                  <c:v>43245</c:v>
                </c:pt>
                <c:pt idx="25">
                  <c:v>43246</c:v>
                </c:pt>
                <c:pt idx="26">
                  <c:v>43247</c:v>
                </c:pt>
                <c:pt idx="27">
                  <c:v>43248</c:v>
                </c:pt>
                <c:pt idx="28">
                  <c:v>43249</c:v>
                </c:pt>
                <c:pt idx="29">
                  <c:v>43250</c:v>
                </c:pt>
                <c:pt idx="30">
                  <c:v>43251</c:v>
                </c:pt>
              </c:numCache>
            </c:numRef>
          </c:xVal>
          <c:yVal>
            <c:numRef>
              <c:f>工作表1!$B$2:$B$32</c:f>
              <c:numCache>
                <c:formatCode>General</c:formatCode>
                <c:ptCount val="31"/>
                <c:pt idx="0">
                  <c:v>0.66900084248900005</c:v>
                </c:pt>
                <c:pt idx="1">
                  <c:v>0.60824836428399998</c:v>
                </c:pt>
                <c:pt idx="2">
                  <c:v>0.83469911834499999</c:v>
                </c:pt>
                <c:pt idx="3">
                  <c:v>0.91509079985800001</c:v>
                </c:pt>
                <c:pt idx="4">
                  <c:v>0.99952910767000003</c:v>
                </c:pt>
                <c:pt idx="5">
                  <c:v>0.87110218430300002</c:v>
                </c:pt>
                <c:pt idx="6">
                  <c:v>0.61055221079699995</c:v>
                </c:pt>
                <c:pt idx="7">
                  <c:v>0.56581155324900001</c:v>
                </c:pt>
                <c:pt idx="8">
                  <c:v>0.60666872971399999</c:v>
                </c:pt>
                <c:pt idx="9">
                  <c:v>0.59328260486700002</c:v>
                </c:pt>
                <c:pt idx="10">
                  <c:v>0.49608816302699998</c:v>
                </c:pt>
                <c:pt idx="11">
                  <c:v>0.47961688539300001</c:v>
                </c:pt>
                <c:pt idx="12">
                  <c:v>0.538050144635</c:v>
                </c:pt>
                <c:pt idx="13">
                  <c:v>0.52791593449899998</c:v>
                </c:pt>
                <c:pt idx="14">
                  <c:v>0.67163921191499998</c:v>
                </c:pt>
                <c:pt idx="15">
                  <c:v>0.75514226980300003</c:v>
                </c:pt>
                <c:pt idx="16">
                  <c:v>0.74013841617200005</c:v>
                </c:pt>
                <c:pt idx="17">
                  <c:v>0.74829488567199998</c:v>
                </c:pt>
                <c:pt idx="18">
                  <c:v>0.83943304858900003</c:v>
                </c:pt>
                <c:pt idx="19">
                  <c:v>0.83506019417099997</c:v>
                </c:pt>
                <c:pt idx="20">
                  <c:v>0.70263970481500004</c:v>
                </c:pt>
                <c:pt idx="21">
                  <c:v>0.76426818399600005</c:v>
                </c:pt>
                <c:pt idx="22">
                  <c:v>0.81370243019099997</c:v>
                </c:pt>
                <c:pt idx="23">
                  <c:v>0.86000691302099996</c:v>
                </c:pt>
                <c:pt idx="24">
                  <c:v>0.88692478133999997</c:v>
                </c:pt>
                <c:pt idx="25">
                  <c:v>0.85742883461999997</c:v>
                </c:pt>
                <c:pt idx="26">
                  <c:v>0.824799733541</c:v>
                </c:pt>
                <c:pt idx="27">
                  <c:v>0.70603032137400001</c:v>
                </c:pt>
                <c:pt idx="28">
                  <c:v>0.646551686663</c:v>
                </c:pt>
                <c:pt idx="29">
                  <c:v>0.61679385481500004</c:v>
                </c:pt>
                <c:pt idx="30">
                  <c:v>0.61741738716500005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5D-4924-B493-BF2032541F3E}"/>
            </c:ext>
          </c:extLst>
        </c:ser>
        <c:ser>
          <c:idx val="1"/>
          <c:order val="1"/>
          <c:tx>
            <c:v>LSTM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工作表1!$A$2:$A$32</c:f>
              <c:numCache>
                <c:formatCode>m/d/yyyy</c:formatCode>
                <c:ptCount val="31"/>
                <c:pt idx="0">
                  <c:v>43221</c:v>
                </c:pt>
                <c:pt idx="1">
                  <c:v>43222</c:v>
                </c:pt>
                <c:pt idx="2">
                  <c:v>43223</c:v>
                </c:pt>
                <c:pt idx="3">
                  <c:v>43224</c:v>
                </c:pt>
                <c:pt idx="4">
                  <c:v>43225</c:v>
                </c:pt>
                <c:pt idx="5">
                  <c:v>43226</c:v>
                </c:pt>
                <c:pt idx="6">
                  <c:v>43227</c:v>
                </c:pt>
                <c:pt idx="7">
                  <c:v>43228</c:v>
                </c:pt>
                <c:pt idx="8">
                  <c:v>43229</c:v>
                </c:pt>
                <c:pt idx="9">
                  <c:v>43230</c:v>
                </c:pt>
                <c:pt idx="10">
                  <c:v>43231</c:v>
                </c:pt>
                <c:pt idx="11">
                  <c:v>43232</c:v>
                </c:pt>
                <c:pt idx="12">
                  <c:v>43233</c:v>
                </c:pt>
                <c:pt idx="13">
                  <c:v>43234</c:v>
                </c:pt>
                <c:pt idx="14">
                  <c:v>43235</c:v>
                </c:pt>
                <c:pt idx="15">
                  <c:v>43236</c:v>
                </c:pt>
                <c:pt idx="16">
                  <c:v>43237</c:v>
                </c:pt>
                <c:pt idx="17">
                  <c:v>43238</c:v>
                </c:pt>
                <c:pt idx="18">
                  <c:v>43239</c:v>
                </c:pt>
                <c:pt idx="19">
                  <c:v>43240</c:v>
                </c:pt>
                <c:pt idx="20">
                  <c:v>43241</c:v>
                </c:pt>
                <c:pt idx="21">
                  <c:v>43242</c:v>
                </c:pt>
                <c:pt idx="22">
                  <c:v>43243</c:v>
                </c:pt>
                <c:pt idx="23">
                  <c:v>43244</c:v>
                </c:pt>
                <c:pt idx="24">
                  <c:v>43245</c:v>
                </c:pt>
                <c:pt idx="25">
                  <c:v>43246</c:v>
                </c:pt>
                <c:pt idx="26">
                  <c:v>43247</c:v>
                </c:pt>
                <c:pt idx="27">
                  <c:v>43248</c:v>
                </c:pt>
                <c:pt idx="28">
                  <c:v>43249</c:v>
                </c:pt>
                <c:pt idx="29">
                  <c:v>43250</c:v>
                </c:pt>
                <c:pt idx="30">
                  <c:v>43251</c:v>
                </c:pt>
              </c:numCache>
            </c:numRef>
          </c:xVal>
          <c:yVal>
            <c:numRef>
              <c:f>工作表1!$C$2:$C$32</c:f>
              <c:numCache>
                <c:formatCode>General</c:formatCode>
                <c:ptCount val="31"/>
                <c:pt idx="22">
                  <c:v>0.79207899725200004</c:v>
                </c:pt>
                <c:pt idx="23">
                  <c:v>0.82058631069999999</c:v>
                </c:pt>
                <c:pt idx="24">
                  <c:v>0.97050290837800002</c:v>
                </c:pt>
                <c:pt idx="25">
                  <c:v>1.0024019956800001</c:v>
                </c:pt>
                <c:pt idx="26">
                  <c:v>1.0028979462700001</c:v>
                </c:pt>
                <c:pt idx="27">
                  <c:v>0.87465759502200002</c:v>
                </c:pt>
                <c:pt idx="28">
                  <c:v>0.80377323736499995</c:v>
                </c:pt>
                <c:pt idx="29">
                  <c:v>0.77990198361499996</c:v>
                </c:pt>
                <c:pt idx="30">
                  <c:v>0.72095767062100002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5D-4924-B493-BF2032541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132560"/>
        <c:axId val="313131440"/>
      </c:scatterChart>
      <c:valAx>
        <c:axId val="31313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3131440"/>
        <c:crosses val="autoZero"/>
        <c:crossBetween val="midCat"/>
      </c:valAx>
      <c:valAx>
        <c:axId val="31313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3132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Final Evaluation result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numRef>
              <c:f>工作表1!$F$2:$F$32</c:f>
              <c:numCache>
                <c:formatCode>m/d/yyyy</c:formatCode>
                <c:ptCount val="31"/>
                <c:pt idx="0">
                  <c:v>43221</c:v>
                </c:pt>
                <c:pt idx="1">
                  <c:v>43222</c:v>
                </c:pt>
                <c:pt idx="2">
                  <c:v>43223</c:v>
                </c:pt>
                <c:pt idx="3">
                  <c:v>43224</c:v>
                </c:pt>
                <c:pt idx="4">
                  <c:v>43225</c:v>
                </c:pt>
                <c:pt idx="5">
                  <c:v>43226</c:v>
                </c:pt>
                <c:pt idx="6">
                  <c:v>43227</c:v>
                </c:pt>
                <c:pt idx="7">
                  <c:v>43228</c:v>
                </c:pt>
                <c:pt idx="8">
                  <c:v>43229</c:v>
                </c:pt>
                <c:pt idx="9">
                  <c:v>43230</c:v>
                </c:pt>
                <c:pt idx="10">
                  <c:v>43231</c:v>
                </c:pt>
                <c:pt idx="11">
                  <c:v>43232</c:v>
                </c:pt>
                <c:pt idx="12">
                  <c:v>43233</c:v>
                </c:pt>
                <c:pt idx="13">
                  <c:v>43234</c:v>
                </c:pt>
                <c:pt idx="14">
                  <c:v>43235</c:v>
                </c:pt>
                <c:pt idx="15">
                  <c:v>43236</c:v>
                </c:pt>
                <c:pt idx="16">
                  <c:v>43237</c:v>
                </c:pt>
                <c:pt idx="17">
                  <c:v>43238</c:v>
                </c:pt>
                <c:pt idx="18">
                  <c:v>43239</c:v>
                </c:pt>
                <c:pt idx="19">
                  <c:v>43240</c:v>
                </c:pt>
                <c:pt idx="20">
                  <c:v>43241</c:v>
                </c:pt>
                <c:pt idx="21">
                  <c:v>43242</c:v>
                </c:pt>
                <c:pt idx="22">
                  <c:v>43243</c:v>
                </c:pt>
                <c:pt idx="23">
                  <c:v>43244</c:v>
                </c:pt>
                <c:pt idx="24">
                  <c:v>43245</c:v>
                </c:pt>
                <c:pt idx="25">
                  <c:v>43246</c:v>
                </c:pt>
                <c:pt idx="26">
                  <c:v>43247</c:v>
                </c:pt>
                <c:pt idx="27">
                  <c:v>43248</c:v>
                </c:pt>
                <c:pt idx="28">
                  <c:v>43249</c:v>
                </c:pt>
                <c:pt idx="29">
                  <c:v>43250</c:v>
                </c:pt>
                <c:pt idx="30">
                  <c:v>43251</c:v>
                </c:pt>
              </c:numCache>
            </c:numRef>
          </c:cat>
          <c:val>
            <c:numRef>
              <c:f>工作表1!$G$2:$G$32</c:f>
              <c:numCache>
                <c:formatCode>General</c:formatCode>
                <c:ptCount val="31"/>
                <c:pt idx="0">
                  <c:v>0.66900084248900005</c:v>
                </c:pt>
                <c:pt idx="1">
                  <c:v>0.60824836428399998</c:v>
                </c:pt>
                <c:pt idx="2">
                  <c:v>0.83469911834499999</c:v>
                </c:pt>
                <c:pt idx="3">
                  <c:v>0.91509079985800001</c:v>
                </c:pt>
                <c:pt idx="4">
                  <c:v>0.99952910767000003</c:v>
                </c:pt>
                <c:pt idx="5">
                  <c:v>0.87110218430300002</c:v>
                </c:pt>
                <c:pt idx="6">
                  <c:v>0.61055221079699995</c:v>
                </c:pt>
                <c:pt idx="7">
                  <c:v>0.56581155324900001</c:v>
                </c:pt>
                <c:pt idx="8">
                  <c:v>0.60666872971399999</c:v>
                </c:pt>
                <c:pt idx="9">
                  <c:v>0.59328260486700002</c:v>
                </c:pt>
                <c:pt idx="10">
                  <c:v>0.49608816302699998</c:v>
                </c:pt>
                <c:pt idx="11">
                  <c:v>0.47961688539300001</c:v>
                </c:pt>
                <c:pt idx="12">
                  <c:v>0.538050144635</c:v>
                </c:pt>
                <c:pt idx="13">
                  <c:v>0.52791593449899998</c:v>
                </c:pt>
                <c:pt idx="14">
                  <c:v>0.67163921191499998</c:v>
                </c:pt>
                <c:pt idx="15">
                  <c:v>0.75514226980300003</c:v>
                </c:pt>
                <c:pt idx="16">
                  <c:v>0.74013841617200005</c:v>
                </c:pt>
                <c:pt idx="17">
                  <c:v>0.74829488567199998</c:v>
                </c:pt>
                <c:pt idx="18">
                  <c:v>0.83943304858900003</c:v>
                </c:pt>
                <c:pt idx="19">
                  <c:v>0.83506019417099997</c:v>
                </c:pt>
                <c:pt idx="20">
                  <c:v>0.70263970481500004</c:v>
                </c:pt>
                <c:pt idx="21">
                  <c:v>0.76426818399600005</c:v>
                </c:pt>
                <c:pt idx="22">
                  <c:v>0.79207899725200004</c:v>
                </c:pt>
                <c:pt idx="23">
                  <c:v>0.82058631069999999</c:v>
                </c:pt>
                <c:pt idx="24">
                  <c:v>0.88692478133999997</c:v>
                </c:pt>
                <c:pt idx="25">
                  <c:v>0.85742883461999997</c:v>
                </c:pt>
                <c:pt idx="26">
                  <c:v>0.824799733541</c:v>
                </c:pt>
                <c:pt idx="27">
                  <c:v>0.70603032137400001</c:v>
                </c:pt>
                <c:pt idx="28">
                  <c:v>0.646551686663</c:v>
                </c:pt>
                <c:pt idx="29">
                  <c:v>0.61679385481500004</c:v>
                </c:pt>
                <c:pt idx="30">
                  <c:v>0.61741738716500005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FA-44CD-87AC-B3484D2B9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80789328"/>
        <c:axId val="380782608"/>
      </c:lineChart>
      <c:dateAx>
        <c:axId val="3807893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0782608"/>
        <c:crosses val="autoZero"/>
        <c:auto val="1"/>
        <c:lblOffset val="100"/>
        <c:baseTimeUnit val="days"/>
      </c:dateAx>
      <c:valAx>
        <c:axId val="3807826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8078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13E4C-E5FD-4860-99C3-E5ABC2E13F2A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925D7-79E5-44F3-BB77-3A6EE0D4FA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46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925D7-79E5-44F3-BB77-3A6EE0D4FA36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98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FFF1ACF-7A01-414C-BC79-8AC0AFC20E17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10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9C86-04ED-416D-BFB0-D31FFF75A5F2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9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6D61-F5EC-46AB-92F3-3F7CF03660C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82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27BF-D5F7-412B-B93E-1607C49256CA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8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306F-78A1-4AF6-9006-17989608BC2C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13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ABC9-26C9-413D-BB5E-388E6607458B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69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989C-0264-4317-9C39-B1575B27CBE0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6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9ABE-A309-4388-B097-9E823749A987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76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CE1-84DB-4B7B-88E4-D036DFCD2F92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4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0EF9-155F-4E1C-9051-C11C0FD694A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80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422B-B01C-42A6-9C78-8FB83E709D5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71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CF78275-9F1F-4C0B-8026-9D76708090FE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63E072-A7C9-46A3-8313-0B473C41D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1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Neural Network</a:t>
            </a:r>
            <a:br>
              <a:rPr lang="en-US" altLang="zh-TW" dirty="0"/>
            </a:br>
            <a:r>
              <a:rPr lang="en-US" altLang="zh-TW" dirty="0"/>
              <a:t>Final Presentation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Group 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LivingBytheSee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蘇衍嘉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M10612008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唐世謙</a:t>
            </a:r>
          </a:p>
        </p:txBody>
      </p:sp>
    </p:spTree>
    <p:extLst>
      <p:ext uri="{BB962C8B-B14F-4D97-AF65-F5344CB8AC3E}">
        <p14:creationId xmlns:p14="http://schemas.microsoft.com/office/powerpoint/2010/main" val="181537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dirty="0" smtClean="0"/>
              <a:t>-Training</a:t>
            </a:r>
            <a:br>
              <a:rPr lang="en-US" altLang="zh-TW" dirty="0" smtClean="0"/>
            </a:br>
            <a:r>
              <a:rPr lang="en-US" altLang="zh-TW" dirty="0" smtClean="0"/>
              <a:t>(LSTM)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Setting the dataset to </a:t>
            </a:r>
            <a:r>
              <a:rPr lang="en-US" altLang="zh-TW" dirty="0" smtClean="0"/>
              <a:t>supervised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497854" y="850654"/>
            <a:ext cx="6864230" cy="5618408"/>
            <a:chOff x="3638900" y="561729"/>
            <a:chExt cx="6864230" cy="5618408"/>
          </a:xfrm>
        </p:grpSpPr>
        <p:sp>
          <p:nvSpPr>
            <p:cNvPr id="5" name="圓角矩形 4"/>
            <p:cNvSpPr/>
            <p:nvPr/>
          </p:nvSpPr>
          <p:spPr>
            <a:xfrm>
              <a:off x="3638900" y="3196427"/>
              <a:ext cx="2468880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Original Dataset</a:t>
              </a:r>
              <a:endParaRPr lang="zh-TW" altLang="en-US" dirty="0"/>
            </a:p>
          </p:txBody>
        </p:sp>
        <p:sp>
          <p:nvSpPr>
            <p:cNvPr id="6" name="向右箭號 5"/>
            <p:cNvSpPr/>
            <p:nvPr/>
          </p:nvSpPr>
          <p:spPr>
            <a:xfrm>
              <a:off x="6155369" y="3747335"/>
              <a:ext cx="432262" cy="28867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635220" y="1883270"/>
              <a:ext cx="2468880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Original Dataset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9199278" y="1883270"/>
              <a:ext cx="657954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PM2.5</a:t>
              </a:r>
              <a:endParaRPr lang="zh-TW" altLang="en-US" dirty="0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6635220" y="3340768"/>
              <a:ext cx="2468880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Original Dataset</a:t>
              </a:r>
              <a:endParaRPr lang="zh-TW" altLang="en-US" dirty="0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9199278" y="3340768"/>
              <a:ext cx="657954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PM10</a:t>
              </a:r>
              <a:endParaRPr lang="zh-TW" altLang="en-US" dirty="0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6635220" y="4789644"/>
              <a:ext cx="2468880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Original Dataset</a:t>
              </a:r>
              <a:endParaRPr lang="zh-TW" altLang="en-US" dirty="0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9199278" y="4789644"/>
              <a:ext cx="657954" cy="139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O3</a:t>
              </a:r>
              <a:endParaRPr lang="zh-TW" altLang="en-US" dirty="0"/>
            </a:p>
          </p:txBody>
        </p:sp>
        <p:sp>
          <p:nvSpPr>
            <p:cNvPr id="15" name="向下箭號 14"/>
            <p:cNvSpPr/>
            <p:nvPr/>
          </p:nvSpPr>
          <p:spPr>
            <a:xfrm>
              <a:off x="9376756" y="1572990"/>
              <a:ext cx="332509" cy="23659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8582890" y="561729"/>
              <a:ext cx="1920240" cy="92167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小時後的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資料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dirty="0" smtClean="0">
                  <a:ea typeface="微軟正黑體" panose="020B0604030504040204" pitchFamily="34" charset="-120"/>
                  <a:cs typeface="Times New Roman" panose="02020603050405020304" pitchFamily="18" charset="0"/>
                </a:rPr>
                <a:t>(Label)</a:t>
              </a:r>
              <a:endParaRPr lang="zh-TW" altLang="en-US" dirty="0"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7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dirty="0" smtClean="0"/>
              <a:t>-Predicting</a:t>
            </a:r>
            <a:br>
              <a:rPr lang="en-US" altLang="zh-TW" dirty="0" smtClean="0"/>
            </a:br>
            <a:r>
              <a:rPr lang="en-US" altLang="zh-TW" dirty="0" smtClean="0"/>
              <a:t>(LSTM)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N/A -&gt; </a:t>
            </a:r>
            <a:r>
              <a:rPr lang="en-US" altLang="zh-TW" dirty="0" smtClean="0"/>
              <a:t>0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Lost time </a:t>
            </a:r>
            <a:r>
              <a:rPr lang="en-US" altLang="zh-TW" dirty="0" smtClean="0"/>
              <a:t>period </a:t>
            </a:r>
            <a:r>
              <a:rPr lang="en-US" altLang="zh-TW" dirty="0"/>
              <a:t>filled with later time step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261872" y="2251906"/>
            <a:ext cx="6633510" cy="1993934"/>
            <a:chOff x="1261872" y="3732976"/>
            <a:chExt cx="6633510" cy="1993934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2"/>
            <a:srcRect l="2454" t="3333" r="47315" b="69419"/>
            <a:stretch/>
          </p:blipFill>
          <p:spPr>
            <a:xfrm>
              <a:off x="1261872" y="3732976"/>
              <a:ext cx="6534929" cy="1993934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3630953" y="4055984"/>
              <a:ext cx="4264429" cy="35744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520" t="49450" r="66038" b="47067"/>
          <a:stretch/>
        </p:blipFill>
        <p:spPr>
          <a:xfrm>
            <a:off x="1261872" y="5073647"/>
            <a:ext cx="5750183" cy="3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/>
          <a:lstStyle/>
          <a:p>
            <a:r>
              <a:rPr lang="en-US" altLang="zh-TW" dirty="0" smtClean="0"/>
              <a:t>LSTM(</a:t>
            </a:r>
            <a:r>
              <a:rPr lang="en-US" altLang="zh-TW" dirty="0" err="1" smtClean="0"/>
              <a:t>Keras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559552" y="1480068"/>
            <a:ext cx="559058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model = Sequential([</a:t>
            </a:r>
          </a:p>
          <a:p>
            <a:r>
              <a:rPr lang="zh-TW" altLang="en-US" sz="1400" dirty="0"/>
              <a:t>            LSTM(20,input_shape=(1, 6), return_sequences=True, stateful=True, batch_size=24, unit_forget_bias = True),</a:t>
            </a:r>
            <a:endParaRPr lang="en-US" altLang="zh-TW" sz="1400" dirty="0"/>
          </a:p>
          <a:p>
            <a:r>
              <a:rPr lang="en-US" altLang="zh-TW" sz="1400" dirty="0"/>
              <a:t>            </a:t>
            </a:r>
            <a:r>
              <a:rPr lang="zh-TW" altLang="en-US" sz="1400" dirty="0"/>
              <a:t>Dense(12, activation = "relu"),</a:t>
            </a:r>
          </a:p>
          <a:p>
            <a:r>
              <a:rPr lang="zh-TW" altLang="en-US" sz="1400" dirty="0"/>
              <a:t>            LSTM(20,input_shape=(1, 6), return_sequences=True, stateful=True, batch_size=24, unit_forget_bias = True),</a:t>
            </a:r>
          </a:p>
          <a:p>
            <a:r>
              <a:rPr lang="zh-TW" altLang="en-US" sz="1400" dirty="0"/>
              <a:t>            Dense(12, activation = "relu"),</a:t>
            </a:r>
          </a:p>
          <a:p>
            <a:r>
              <a:rPr lang="zh-TW" altLang="en-US" sz="1400" dirty="0"/>
              <a:t>            TimeDistributed(Dense(1, activation="linear"))</a:t>
            </a:r>
          </a:p>
          <a:p>
            <a:r>
              <a:rPr lang="zh-TW" altLang="en-US" sz="1400" dirty="0"/>
              <a:t>            ])</a:t>
            </a:r>
          </a:p>
          <a:p>
            <a:r>
              <a:rPr lang="zh-TW" altLang="en-US" sz="1400" dirty="0"/>
              <a:t>    adam = optimizers.Adam(lr=0.001)</a:t>
            </a:r>
          </a:p>
          <a:p>
            <a:r>
              <a:rPr lang="zh-TW" altLang="en-US" sz="1400" dirty="0"/>
              <a:t>    model.compile(loss="mse", optimizer=adam)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762056" y="3928944"/>
            <a:ext cx="7473385" cy="2639669"/>
            <a:chOff x="1612426" y="3214049"/>
            <a:chExt cx="7473385" cy="2639669"/>
          </a:xfrm>
        </p:grpSpPr>
        <p:grpSp>
          <p:nvGrpSpPr>
            <p:cNvPr id="8" name="群組 7"/>
            <p:cNvGrpSpPr/>
            <p:nvPr/>
          </p:nvGrpSpPr>
          <p:grpSpPr>
            <a:xfrm>
              <a:off x="1612426" y="3214049"/>
              <a:ext cx="7473385" cy="1148575"/>
              <a:chOff x="1261872" y="2877013"/>
              <a:chExt cx="7473385" cy="1148575"/>
            </a:xfrm>
          </p:grpSpPr>
          <p:sp>
            <p:nvSpPr>
              <p:cNvPr id="11" name="圓角矩形 10"/>
              <p:cNvSpPr/>
              <p:nvPr/>
            </p:nvSpPr>
            <p:spPr>
              <a:xfrm>
                <a:off x="1261872" y="3016405"/>
                <a:ext cx="1960830" cy="8697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PM2.5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PM10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O3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NO2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CO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SO2</a:t>
                </a:r>
                <a:endParaRPr lang="zh-TW" altLang="en-US" sz="1400" dirty="0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3957234" y="2877013"/>
                <a:ext cx="2029522" cy="114857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LSTM</a:t>
                </a:r>
                <a:endParaRPr lang="zh-TW" altLang="en-US" dirty="0"/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6721287" y="3155793"/>
                <a:ext cx="2013970" cy="591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PM2.5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PM10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O3</a:t>
                </a:r>
                <a:endParaRPr lang="zh-TW" altLang="en-US" sz="1400" dirty="0"/>
              </a:p>
            </p:txBody>
          </p:sp>
          <p:sp>
            <p:nvSpPr>
              <p:cNvPr id="14" name="向右箭號 13"/>
              <p:cNvSpPr/>
              <p:nvPr/>
            </p:nvSpPr>
            <p:spPr>
              <a:xfrm>
                <a:off x="3346757" y="3303546"/>
                <a:ext cx="544961" cy="29550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向右箭號 14"/>
              <p:cNvSpPr/>
              <p:nvPr/>
            </p:nvSpPr>
            <p:spPr>
              <a:xfrm>
                <a:off x="6081541" y="3303546"/>
                <a:ext cx="544961" cy="29550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向下箭號 8"/>
            <p:cNvSpPr/>
            <p:nvPr/>
          </p:nvSpPr>
          <p:spPr>
            <a:xfrm>
              <a:off x="5127200" y="4438996"/>
              <a:ext cx="390698" cy="4405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流程圖: 結束點 9"/>
            <p:cNvSpPr/>
            <p:nvPr/>
          </p:nvSpPr>
          <p:spPr>
            <a:xfrm>
              <a:off x="4035029" y="4955943"/>
              <a:ext cx="2575040" cy="897775"/>
            </a:xfrm>
            <a:prstGeom prst="flowChartTermina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每個站一個模型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133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訓練方法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前一個禮拜的</a:t>
            </a:r>
            <a:r>
              <a:rPr lang="en-US" altLang="zh-TW" dirty="0"/>
              <a:t>(PM2.5</a:t>
            </a:r>
            <a:r>
              <a:rPr lang="zh-TW" altLang="en-US" dirty="0"/>
              <a:t>、</a:t>
            </a:r>
            <a:r>
              <a:rPr lang="en-US" altLang="zh-TW" dirty="0"/>
              <a:t>PM10</a:t>
            </a:r>
            <a:r>
              <a:rPr lang="zh-TW" altLang="en-US" dirty="0"/>
              <a:t>、</a:t>
            </a:r>
            <a:r>
              <a:rPr lang="en-US" altLang="zh-TW" dirty="0"/>
              <a:t>O3</a:t>
            </a:r>
            <a:r>
              <a:rPr lang="zh-TW" altLang="en-US" dirty="0"/>
              <a:t>、</a:t>
            </a:r>
            <a:r>
              <a:rPr lang="en-US" altLang="zh-TW" dirty="0"/>
              <a:t>NO2</a:t>
            </a:r>
            <a:r>
              <a:rPr lang="zh-TW" altLang="en-US" dirty="0"/>
              <a:t>、</a:t>
            </a:r>
            <a:r>
              <a:rPr lang="en-US" altLang="zh-TW" dirty="0"/>
              <a:t>CO</a:t>
            </a:r>
            <a:r>
              <a:rPr lang="zh-TW" altLang="en-US" dirty="0"/>
              <a:t>、</a:t>
            </a:r>
            <a:r>
              <a:rPr lang="en-US" altLang="zh-TW" dirty="0"/>
              <a:t>SO2)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作為特徵值輸入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輸出後一個禮拜的</a:t>
            </a:r>
            <a:r>
              <a:rPr lang="en-US" altLang="zh-TW" dirty="0"/>
              <a:t>(PM2.5</a:t>
            </a:r>
            <a:r>
              <a:rPr lang="zh-TW" altLang="en-US" dirty="0"/>
              <a:t>、</a:t>
            </a:r>
            <a:r>
              <a:rPr lang="en-US" altLang="zh-TW" dirty="0"/>
              <a:t>PM10</a:t>
            </a:r>
            <a:r>
              <a:rPr lang="zh-TW" altLang="en-US" dirty="0"/>
              <a:t>、</a:t>
            </a:r>
            <a:r>
              <a:rPr lang="en-US" altLang="zh-TW" dirty="0"/>
              <a:t>O3)</a:t>
            </a:r>
          </a:p>
          <a:p>
            <a:r>
              <a:rPr lang="en-US" altLang="zh-TW" dirty="0"/>
              <a:t>Batch size=12(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dirty="0">
                <a:ea typeface="微軟正黑體" panose="020B0604030504040204" pitchFamily="34" charset="-120"/>
              </a:rPr>
              <a:t>12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小時的資料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epoch=200</a:t>
            </a:r>
            <a:endParaRPr lang="zh-TW" altLang="en-US" dirty="0"/>
          </a:p>
          <a:p>
            <a:r>
              <a:rPr lang="en-US" altLang="zh-TW" dirty="0"/>
              <a:t>Optimizer = </a:t>
            </a:r>
            <a:r>
              <a:rPr lang="en-US" altLang="zh-TW" dirty="0" err="1"/>
              <a:t>adam</a:t>
            </a:r>
            <a:endParaRPr lang="en-US" altLang="zh-TW" dirty="0"/>
          </a:p>
          <a:p>
            <a:r>
              <a:rPr lang="en-US" altLang="zh-TW" dirty="0"/>
              <a:t>loss function = </a:t>
            </a:r>
            <a:r>
              <a:rPr lang="en-US" altLang="zh-TW" dirty="0" err="1"/>
              <a:t>mse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12</a:t>
            </a:fld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1762056" y="3928944"/>
            <a:ext cx="7473385" cy="2639669"/>
            <a:chOff x="1612426" y="3214049"/>
            <a:chExt cx="7473385" cy="2639669"/>
          </a:xfrm>
        </p:grpSpPr>
        <p:grpSp>
          <p:nvGrpSpPr>
            <p:cNvPr id="10" name="群組 9"/>
            <p:cNvGrpSpPr/>
            <p:nvPr/>
          </p:nvGrpSpPr>
          <p:grpSpPr>
            <a:xfrm>
              <a:off x="1612426" y="3214049"/>
              <a:ext cx="7473385" cy="1148575"/>
              <a:chOff x="1261872" y="2877013"/>
              <a:chExt cx="7473385" cy="1148575"/>
            </a:xfrm>
          </p:grpSpPr>
          <p:sp>
            <p:nvSpPr>
              <p:cNvPr id="5" name="圓角矩形 4"/>
              <p:cNvSpPr/>
              <p:nvPr/>
            </p:nvSpPr>
            <p:spPr>
              <a:xfrm>
                <a:off x="1261872" y="3016405"/>
                <a:ext cx="1960830" cy="8697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PM2.5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PM10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O3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NO2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CO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SO2</a:t>
                </a:r>
                <a:endParaRPr lang="zh-TW" altLang="en-US" sz="1400" dirty="0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3957234" y="2877013"/>
                <a:ext cx="2029522" cy="114857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LSTM</a:t>
                </a:r>
                <a:endParaRPr lang="zh-TW" altLang="en-US" dirty="0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6721287" y="3155793"/>
                <a:ext cx="2013970" cy="591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/>
                  <a:t>PM2.5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PM10</a:t>
                </a:r>
                <a:r>
                  <a:rPr lang="zh-TW" altLang="en-US" sz="1400" dirty="0"/>
                  <a:t>、</a:t>
                </a:r>
                <a:r>
                  <a:rPr lang="en-US" altLang="zh-TW" sz="1400" dirty="0"/>
                  <a:t>O3</a:t>
                </a:r>
                <a:endParaRPr lang="zh-TW" altLang="en-US" sz="1400" dirty="0"/>
              </a:p>
            </p:txBody>
          </p:sp>
          <p:sp>
            <p:nvSpPr>
              <p:cNvPr id="8" name="向右箭號 7"/>
              <p:cNvSpPr/>
              <p:nvPr/>
            </p:nvSpPr>
            <p:spPr>
              <a:xfrm>
                <a:off x="3346757" y="3303546"/>
                <a:ext cx="544961" cy="29550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向右箭號 8"/>
              <p:cNvSpPr/>
              <p:nvPr/>
            </p:nvSpPr>
            <p:spPr>
              <a:xfrm>
                <a:off x="6081541" y="3303546"/>
                <a:ext cx="544961" cy="295508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向下箭號 10"/>
            <p:cNvSpPr/>
            <p:nvPr/>
          </p:nvSpPr>
          <p:spPr>
            <a:xfrm>
              <a:off x="5127200" y="4438996"/>
              <a:ext cx="390698" cy="4405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流程圖: 結束點 11"/>
            <p:cNvSpPr/>
            <p:nvPr/>
          </p:nvSpPr>
          <p:spPr>
            <a:xfrm>
              <a:off x="4035029" y="4955943"/>
              <a:ext cx="2575040" cy="897775"/>
            </a:xfrm>
            <a:prstGeom prst="flowChartTermina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每個站一個模型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87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官方提供的每日空氣品質資料不齊全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Model training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不穩定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5" t="8230" r="9103" b="8420"/>
          <a:stretch/>
        </p:blipFill>
        <p:spPr>
          <a:xfrm>
            <a:off x="169580" y="3224961"/>
            <a:ext cx="5054138" cy="24356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8635" r="8977" b="8779"/>
          <a:stretch/>
        </p:blipFill>
        <p:spPr>
          <a:xfrm>
            <a:off x="5520898" y="3241733"/>
            <a:ext cx="5054138" cy="24188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2520" t="49450" r="66038" b="47067"/>
          <a:stretch/>
        </p:blipFill>
        <p:spPr>
          <a:xfrm>
            <a:off x="1261872" y="2276918"/>
            <a:ext cx="5750183" cy="3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271428"/>
              </p:ext>
            </p:extLst>
          </p:nvPr>
        </p:nvGraphicFramePr>
        <p:xfrm>
          <a:off x="1502087" y="1890172"/>
          <a:ext cx="8114929" cy="3239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674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l="32439" t="44987" r="26359" b="52790"/>
          <a:stretch/>
        </p:blipFill>
        <p:spPr>
          <a:xfrm>
            <a:off x="1261871" y="3456860"/>
            <a:ext cx="7534995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32737" t="70167" r="26064" b="27530"/>
          <a:stretch/>
        </p:blipFill>
        <p:spPr>
          <a:xfrm>
            <a:off x="1261872" y="4227125"/>
            <a:ext cx="7534563" cy="237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圓角矩形 11"/>
          <p:cNvSpPr/>
          <p:nvPr/>
        </p:nvSpPr>
        <p:spPr>
          <a:xfrm>
            <a:off x="1261872" y="3025982"/>
            <a:ext cx="1190383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5/31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結束後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1261871" y="3788957"/>
            <a:ext cx="1680834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去除六天最差成績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1" y="2484834"/>
            <a:ext cx="680085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圓角矩形 14"/>
          <p:cNvSpPr/>
          <p:nvPr/>
        </p:nvSpPr>
        <p:spPr>
          <a:xfrm>
            <a:off x="1261871" y="2071774"/>
            <a:ext cx="1190383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最好成績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1" y="5016932"/>
            <a:ext cx="7543800" cy="285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871" y="5855423"/>
            <a:ext cx="7543800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圓角矩形 17"/>
          <p:cNvSpPr/>
          <p:nvPr/>
        </p:nvSpPr>
        <p:spPr>
          <a:xfrm>
            <a:off x="1261871" y="4602470"/>
            <a:ext cx="1680834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天專項成績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261871" y="5415983"/>
            <a:ext cx="1680834" cy="3020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最佳長期預測成績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未來改善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預測誤差較大，有部分因素未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加入氣候資訊一起訓練</a:t>
            </a:r>
            <a:r>
              <a:rPr lang="en-US" altLang="zh-TW" dirty="0"/>
              <a:t>LSTM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660327"/>
              </p:ext>
            </p:extLst>
          </p:nvPr>
        </p:nvGraphicFramePr>
        <p:xfrm>
          <a:off x="2015222" y="2948846"/>
          <a:ext cx="7095827" cy="3223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8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8920" y="2441695"/>
            <a:ext cx="4570518" cy="1325562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3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工具與分工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特徵使用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未來改善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936864"/>
          </a:xfrm>
        </p:spPr>
        <p:txBody>
          <a:bodyPr>
            <a:normAutofit/>
          </a:bodyPr>
          <a:lstStyle/>
          <a:p>
            <a:r>
              <a:rPr lang="en-US" altLang="zh-TW" dirty="0"/>
              <a:t>Python</a:t>
            </a:r>
          </a:p>
          <a:p>
            <a:r>
              <a:rPr lang="en-US" altLang="zh-TW" dirty="0"/>
              <a:t>IDE:</a:t>
            </a:r>
            <a:r>
              <a:rPr lang="zh-TW" altLang="en-US" dirty="0"/>
              <a:t> </a:t>
            </a:r>
            <a:r>
              <a:rPr lang="en-US" altLang="zh-TW" dirty="0" err="1"/>
              <a:t>Spyder</a:t>
            </a:r>
            <a:endParaRPr lang="en-US" altLang="zh-TW" dirty="0"/>
          </a:p>
          <a:p>
            <a:r>
              <a:rPr lang="en-US" altLang="zh-TW" dirty="0"/>
              <a:t>Pandas, </a:t>
            </a:r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r>
              <a:rPr lang="en-US" altLang="zh-TW" dirty="0"/>
              <a:t>MS</a:t>
            </a:r>
            <a:r>
              <a:rPr lang="zh-TW" altLang="en-US" dirty="0"/>
              <a:t> </a:t>
            </a:r>
            <a:r>
              <a:rPr lang="en-US" altLang="zh-TW" dirty="0"/>
              <a:t>Azure ML studio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2102" t="39018" r="41935" b="32590"/>
          <a:stretch/>
        </p:blipFill>
        <p:spPr>
          <a:xfrm>
            <a:off x="8683238" y="790302"/>
            <a:ext cx="2076993" cy="20769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9092" t="37161" r="21481" b="32423"/>
          <a:stretch/>
        </p:blipFill>
        <p:spPr>
          <a:xfrm>
            <a:off x="5096866" y="1264128"/>
            <a:ext cx="3653444" cy="1051788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261872" y="3004776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261872" y="4467817"/>
            <a:ext cx="85953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8705" t="35432" r="52591" b="19913"/>
          <a:stretch/>
        </p:blipFill>
        <p:spPr>
          <a:xfrm>
            <a:off x="8750310" y="2888220"/>
            <a:ext cx="1655562" cy="1448764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7355"/>
              </p:ext>
            </p:extLst>
          </p:nvPr>
        </p:nvGraphicFramePr>
        <p:xfrm>
          <a:off x="1345224" y="4588490"/>
          <a:ext cx="8153003" cy="1381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07558">
                  <a:extLst>
                    <a:ext uri="{9D8B030D-6E8A-4147-A177-3AD203B41FA5}">
                      <a16:colId xmlns:a16="http://schemas.microsoft.com/office/drawing/2014/main" val="2189985079"/>
                    </a:ext>
                  </a:extLst>
                </a:gridCol>
                <a:gridCol w="1050761">
                  <a:extLst>
                    <a:ext uri="{9D8B030D-6E8A-4147-A177-3AD203B41FA5}">
                      <a16:colId xmlns:a16="http://schemas.microsoft.com/office/drawing/2014/main" val="305140151"/>
                    </a:ext>
                  </a:extLst>
                </a:gridCol>
                <a:gridCol w="799314">
                  <a:extLst>
                    <a:ext uri="{9D8B030D-6E8A-4147-A177-3AD203B41FA5}">
                      <a16:colId xmlns:a16="http://schemas.microsoft.com/office/drawing/2014/main" val="1812982953"/>
                    </a:ext>
                  </a:extLst>
                </a:gridCol>
                <a:gridCol w="957512">
                  <a:extLst>
                    <a:ext uri="{9D8B030D-6E8A-4147-A177-3AD203B41FA5}">
                      <a16:colId xmlns:a16="http://schemas.microsoft.com/office/drawing/2014/main" val="3877855703"/>
                    </a:ext>
                  </a:extLst>
                </a:gridCol>
                <a:gridCol w="1115709">
                  <a:extLst>
                    <a:ext uri="{9D8B030D-6E8A-4147-A177-3AD203B41FA5}">
                      <a16:colId xmlns:a16="http://schemas.microsoft.com/office/drawing/2014/main" val="3431726704"/>
                    </a:ext>
                  </a:extLst>
                </a:gridCol>
                <a:gridCol w="1024121">
                  <a:extLst>
                    <a:ext uri="{9D8B030D-6E8A-4147-A177-3AD203B41FA5}">
                      <a16:colId xmlns:a16="http://schemas.microsoft.com/office/drawing/2014/main" val="1091872815"/>
                    </a:ext>
                  </a:extLst>
                </a:gridCol>
                <a:gridCol w="1149014">
                  <a:extLst>
                    <a:ext uri="{9D8B030D-6E8A-4147-A177-3AD203B41FA5}">
                      <a16:colId xmlns:a16="http://schemas.microsoft.com/office/drawing/2014/main" val="3145921275"/>
                    </a:ext>
                  </a:extLst>
                </a:gridCol>
                <a:gridCol w="1149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26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資料前處理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擷取資料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線性模型建立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LSTM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模型建立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每日預測資料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資料上傳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44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蘇衍嘉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90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唐世謙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01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30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ABF26-22D4-49F0-B8A3-C14C84D1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6F489-5784-481D-9434-332BD3C0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北京預測空氣品質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PM2.5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PM10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O3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倫敦預測空氣品質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PM2.5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PM10</a:t>
            </a:r>
            <a:endParaRPr lang="zh-TW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86A6B-84C8-4B11-A378-926F3925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46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10030968" cy="5029200"/>
          </a:xfrm>
        </p:spPr>
        <p:txBody>
          <a:bodyPr>
            <a:norm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beijing_17_18_aq: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(station_id,latitude,longtitude,utc_time,PM2.5,PM10,NO2,CO,O3,SO2)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beijing_17_18_meo: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(station_id,latitude,longtitude,utc_time,temperature,pressure,humidity,wind_direction,wind_speed,weather)</a:t>
            </a: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Beijing_historical_meo_grid</a:t>
            </a:r>
            <a:r>
              <a:rPr lang="en-US" altLang="zh-TW" sz="15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(Grid_name,longitude,latitude,utc_time,temperature,pressure,humidity,wind_direction,wind_speed)</a:t>
            </a: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London_historical_aqi_forecast_stations</a:t>
            </a:r>
            <a:r>
              <a:rPr lang="en-US" altLang="zh-TW" sz="15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</a:t>
            </a:r>
            <a:r>
              <a:rPr lang="en-US" altLang="zh-TW" sz="1500" dirty="0" err="1"/>
              <a:t>MeasurementDateGMT</a:t>
            </a:r>
            <a:r>
              <a:rPr lang="en-US" altLang="zh-TW" sz="1500" dirty="0"/>
              <a:t>, </a:t>
            </a:r>
            <a:r>
              <a:rPr lang="en-US" altLang="zh-TW" sz="1500" dirty="0" err="1"/>
              <a:t>station_id</a:t>
            </a:r>
            <a:r>
              <a:rPr lang="en-US" altLang="zh-TW" sz="1500" dirty="0"/>
              <a:t>, PM2.5, PM10, NO2)</a:t>
            </a:r>
          </a:p>
          <a:p>
            <a:r>
              <a:rPr lang="en-US" altLang="zh-TW" sz="1500" dirty="0" err="1">
                <a:solidFill>
                  <a:srgbClr val="FF0000"/>
                </a:solidFill>
              </a:rPr>
              <a:t>London_historical_aqi_other_stations</a:t>
            </a:r>
            <a:r>
              <a:rPr lang="en-US" altLang="zh-TW" sz="15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1500" dirty="0"/>
              <a:t>(MeasurementDateGMT,Station_ID,PM2.5,PM10,NO2</a:t>
            </a:r>
            <a:r>
              <a:rPr lang="en-US" altLang="zh-TW" sz="1500" dirty="0" smtClean="0"/>
              <a:t>)</a:t>
            </a:r>
          </a:p>
          <a:p>
            <a:r>
              <a:rPr lang="en-US" altLang="zh-TW" sz="1500" dirty="0" err="1" smtClean="0">
                <a:solidFill>
                  <a:srgbClr val="FF0000"/>
                </a:solidFill>
              </a:rPr>
              <a:t>London_AirQuality_Stations</a:t>
            </a:r>
            <a:r>
              <a:rPr lang="en-US" altLang="zh-TW" sz="1500" dirty="0" smtClean="0">
                <a:solidFill>
                  <a:srgbClr val="FF0000"/>
                </a:solidFill>
              </a:rPr>
              <a:t>:</a:t>
            </a:r>
            <a:endParaRPr lang="en-US" altLang="zh-TW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500" dirty="0"/>
              <a:t>(Station_name,api_data,need_prediction,historical_data,Latitude,Longitude,SiteType,SiteName)</a:t>
            </a:r>
          </a:p>
          <a:p>
            <a:pPr marL="0" indent="0">
              <a:buFont typeface="Arial" pitchFamily="34" charset="0"/>
              <a:buNone/>
            </a:pPr>
            <a:endParaRPr lang="en-US" altLang="zh-TW" sz="17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09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936864"/>
          </a:xfrm>
        </p:spPr>
        <p:txBody>
          <a:bodyPr>
            <a:normAutofit/>
          </a:bodyPr>
          <a:lstStyle/>
          <a:p>
            <a:r>
              <a:rPr lang="en-US" altLang="zh-TW" dirty="0"/>
              <a:t>Linear regression(Azure)</a:t>
            </a:r>
          </a:p>
          <a:p>
            <a:r>
              <a:rPr lang="en-US" altLang="zh-TW" dirty="0"/>
              <a:t>LSTM(</a:t>
            </a:r>
            <a:r>
              <a:rPr lang="en-US" altLang="zh-TW" dirty="0" err="1"/>
              <a:t>Keras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261872" y="4467817"/>
            <a:ext cx="85953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1261872" y="4467817"/>
            <a:ext cx="8595360" cy="193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/>
          </a:p>
        </p:txBody>
      </p:sp>
      <p:graphicFrame>
        <p:nvGraphicFramePr>
          <p:cNvPr id="14" name="圖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40859"/>
              </p:ext>
            </p:extLst>
          </p:nvPr>
        </p:nvGraphicFramePr>
        <p:xfrm>
          <a:off x="1564614" y="2837444"/>
          <a:ext cx="8883956" cy="3567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34" y="2203441"/>
            <a:ext cx="3673436" cy="4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北京特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1828800"/>
            <a:ext cx="2927743" cy="4351337"/>
          </a:xfrm>
        </p:spPr>
        <p:txBody>
          <a:bodyPr/>
          <a:lstStyle/>
          <a:p>
            <a:r>
              <a:rPr lang="en-US" altLang="zh-TW" b="1" dirty="0"/>
              <a:t>Linear Regression</a:t>
            </a:r>
          </a:p>
          <a:p>
            <a:r>
              <a:rPr lang="en-US" altLang="zh-TW" dirty="0" err="1"/>
              <a:t>Station_id</a:t>
            </a:r>
            <a:r>
              <a:rPr lang="en-US" altLang="zh-TW" dirty="0"/>
              <a:t> as category</a:t>
            </a:r>
          </a:p>
          <a:p>
            <a:r>
              <a:rPr lang="en-US" altLang="zh-TW" dirty="0"/>
              <a:t>Temperature</a:t>
            </a:r>
          </a:p>
          <a:p>
            <a:r>
              <a:rPr lang="en-US" altLang="zh-TW" dirty="0"/>
              <a:t>Pressure</a:t>
            </a:r>
          </a:p>
          <a:p>
            <a:r>
              <a:rPr lang="en-US" altLang="zh-TW" dirty="0"/>
              <a:t>Humidity</a:t>
            </a:r>
          </a:p>
          <a:p>
            <a:r>
              <a:rPr lang="en-US" altLang="zh-TW" dirty="0" err="1"/>
              <a:t>wind_direction</a:t>
            </a:r>
            <a:endParaRPr lang="en-US" altLang="zh-TW" dirty="0"/>
          </a:p>
          <a:p>
            <a:r>
              <a:rPr lang="en-US" altLang="zh-TW" dirty="0" err="1"/>
              <a:t>wind_speed</a:t>
            </a:r>
            <a:endParaRPr lang="en-US" altLang="zh-TW" dirty="0"/>
          </a:p>
          <a:p>
            <a:r>
              <a:rPr lang="en-US" altLang="zh-TW" dirty="0"/>
              <a:t>weather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755295" y="1828800"/>
            <a:ext cx="2927743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LSTM</a:t>
            </a:r>
          </a:p>
          <a:p>
            <a:r>
              <a:rPr lang="en-US" altLang="zh-TW" dirty="0"/>
              <a:t>PM2.5</a:t>
            </a:r>
          </a:p>
          <a:p>
            <a:r>
              <a:rPr lang="en-US" altLang="zh-TW" dirty="0"/>
              <a:t>PM10</a:t>
            </a:r>
          </a:p>
          <a:p>
            <a:r>
              <a:rPr lang="en-US" altLang="zh-TW" dirty="0"/>
              <a:t>O3</a:t>
            </a:r>
          </a:p>
          <a:p>
            <a:r>
              <a:rPr lang="en-US" altLang="zh-TW" dirty="0"/>
              <a:t>NO2</a:t>
            </a:r>
          </a:p>
          <a:p>
            <a:r>
              <a:rPr lang="en-US" altLang="zh-TW" dirty="0"/>
              <a:t>CO</a:t>
            </a:r>
          </a:p>
          <a:p>
            <a:r>
              <a:rPr lang="en-US" altLang="zh-TW" dirty="0"/>
              <a:t>SO2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3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倫敦特徵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Linear Regression</a:t>
            </a:r>
            <a:endParaRPr lang="en-US" altLang="zh-TW" dirty="0"/>
          </a:p>
          <a:p>
            <a:r>
              <a:rPr lang="en-US" altLang="zh-TW" dirty="0"/>
              <a:t>Latitude</a:t>
            </a:r>
          </a:p>
          <a:p>
            <a:r>
              <a:rPr lang="en-US" altLang="zh-TW" dirty="0" err="1"/>
              <a:t>Longtitude</a:t>
            </a:r>
            <a:endParaRPr lang="en-US" altLang="zh-TW" dirty="0"/>
          </a:p>
          <a:p>
            <a:r>
              <a:rPr lang="en-US" altLang="zh-TW" dirty="0"/>
              <a:t>Temperature</a:t>
            </a:r>
          </a:p>
          <a:p>
            <a:r>
              <a:rPr lang="en-US" altLang="zh-TW" dirty="0"/>
              <a:t>Pressure</a:t>
            </a:r>
          </a:p>
          <a:p>
            <a:r>
              <a:rPr lang="en-US" altLang="zh-TW" dirty="0"/>
              <a:t>Humidity</a:t>
            </a:r>
          </a:p>
          <a:p>
            <a:r>
              <a:rPr lang="en-US" altLang="zh-TW" dirty="0" err="1"/>
              <a:t>wind_direction</a:t>
            </a:r>
            <a:endParaRPr lang="en-US" altLang="zh-TW" dirty="0"/>
          </a:p>
          <a:p>
            <a:r>
              <a:rPr lang="en-US" altLang="zh-TW" dirty="0" err="1"/>
              <a:t>wind_speed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r>
              <a:rPr lang="en-US" altLang="zh-TW" dirty="0" smtClean="0"/>
              <a:t>-</a:t>
            </a:r>
            <a:r>
              <a:rPr lang="en-US" altLang="zh-TW" dirty="0"/>
              <a:t>Training</a:t>
            </a:r>
            <a:br>
              <a:rPr lang="en-US" altLang="zh-TW" dirty="0"/>
            </a:br>
            <a:r>
              <a:rPr lang="en-US" altLang="zh-TW" dirty="0" smtClean="0"/>
              <a:t>(Linear Regression)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刪除不確定資料列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正規化數據</a:t>
            </a:r>
            <a:r>
              <a:rPr lang="en-US" altLang="zh-TW" dirty="0">
                <a:ea typeface="標楷體" panose="03000509000000000000" pitchFamily="65" charset="-120"/>
              </a:rPr>
              <a:t>(lognormal method</a:t>
            </a:r>
            <a:r>
              <a:rPr lang="en-US" altLang="zh-TW" dirty="0" smtClean="0">
                <a:ea typeface="標楷體" panose="03000509000000000000" pitchFamily="65" charset="-120"/>
              </a:rPr>
              <a:t>)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63E072-A7C9-46A3-8313-0B473C41DFC4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96" y="3506873"/>
            <a:ext cx="4114800" cy="2200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92" y="2069465"/>
            <a:ext cx="39719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88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1811</TotalTime>
  <Words>529</Words>
  <Application>Microsoft Office PowerPoint</Application>
  <PresentationFormat>寬螢幕</PresentationFormat>
  <Paragraphs>170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Century Schoolbook</vt:lpstr>
      <vt:lpstr>Times New Roman</vt:lpstr>
      <vt:lpstr>Wingdings 2</vt:lpstr>
      <vt:lpstr>View</vt:lpstr>
      <vt:lpstr>Neural Network Final Presentation</vt:lpstr>
      <vt:lpstr>Outline</vt:lpstr>
      <vt:lpstr>工具</vt:lpstr>
      <vt:lpstr>問題描述</vt:lpstr>
      <vt:lpstr>資料分析</vt:lpstr>
      <vt:lpstr>方法</vt:lpstr>
      <vt:lpstr>北京特徵</vt:lpstr>
      <vt:lpstr>倫敦特徵</vt:lpstr>
      <vt:lpstr>前處理-Training (Linear Regression)</vt:lpstr>
      <vt:lpstr>前處理-Training (LSTM)</vt:lpstr>
      <vt:lpstr>前處理-Predicting (LSTM)</vt:lpstr>
      <vt:lpstr>模型</vt:lpstr>
      <vt:lpstr>LSTM訓練方法</vt:lpstr>
      <vt:lpstr>困難點</vt:lpstr>
      <vt:lpstr>結果分析</vt:lpstr>
      <vt:lpstr>結果-排名</vt:lpstr>
      <vt:lpstr>未來改善</vt:lpstr>
      <vt:lpstr>報告結束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Midterm Presentation</dc:title>
  <dc:creator>user</dc:creator>
  <cp:lastModifiedBy>Windows 使用者</cp:lastModifiedBy>
  <cp:revision>83</cp:revision>
  <dcterms:created xsi:type="dcterms:W3CDTF">2018-04-30T08:19:34Z</dcterms:created>
  <dcterms:modified xsi:type="dcterms:W3CDTF">2018-06-07T03:23:25Z</dcterms:modified>
</cp:coreProperties>
</file>