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70" r:id="rId6"/>
    <p:sldId id="264" r:id="rId7"/>
    <p:sldId id="260" r:id="rId8"/>
    <p:sldId id="271" r:id="rId9"/>
    <p:sldId id="265" r:id="rId10"/>
    <p:sldId id="266" r:id="rId11"/>
    <p:sldId id="268" r:id="rId12"/>
    <p:sldId id="262" r:id="rId13"/>
    <p:sldId id="269" r:id="rId14"/>
    <p:sldId id="267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74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D244E-07DB-4B4E-ACDD-5408E170C310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19969-9D63-48E2-9EF4-0FF214B2D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17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867894"/>
            <a:ext cx="7772400" cy="685899"/>
          </a:xfrm>
        </p:spPr>
        <p:txBody>
          <a:bodyPr/>
          <a:lstStyle/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371950"/>
            <a:ext cx="6400800" cy="5040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654B-CB38-4854-B537-7D7ADA4CF571}" type="datetime1">
              <a:rPr lang="en-US" altLang="zh-TW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FCE8-A431-46C9-9895-E9E5576EA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73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23728" y="205979"/>
            <a:ext cx="6563072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23728" y="1200151"/>
            <a:ext cx="6563072" cy="3394472"/>
          </a:xfrm>
        </p:spPr>
        <p:txBody>
          <a:bodyPr/>
          <a:lstStyle/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537A-647E-4D6F-B5A5-B73BFB749D3A}" type="datetime1">
              <a:rPr lang="en-US" altLang="zh-TW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FCE8-A431-46C9-9895-E9E5576EA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44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27534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7544" y="1491630"/>
            <a:ext cx="8229600" cy="324036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575B-AE47-42E9-8EC1-2FEDDB9516C1}" type="datetime1">
              <a:rPr lang="en-US" altLang="zh-TW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FCE8-A431-46C9-9895-E9E5576EA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22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18A9C-31DF-4712-8940-FBACFBBF4EE4}" type="datetime1">
              <a:rPr lang="en-US" altLang="zh-TW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5FCE8-A431-46C9-9895-E9E5576EA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71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651870"/>
            <a:ext cx="7772400" cy="685899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Air Quality Prediction</a:t>
            </a:r>
            <a:endParaRPr lang="en-US" dirty="0">
              <a:latin typeface="Gen Jyuu Gothic Monospace Mediu" panose="020B0409020203020207" pitchFamily="49" charset="-120"/>
              <a:ea typeface="Gen Jyuu Gothic Monospace Mediu" panose="020B0409020203020207" pitchFamily="49" charset="-120"/>
              <a:cs typeface="Gen Jyuu Gothic Monospace Mediu" panose="020B0409020203020207" pitchFamily="49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15966"/>
            <a:ext cx="6400800" cy="504056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隊名</a:t>
            </a:r>
            <a:r>
              <a:rPr lang="en-US" altLang="zh-TW" sz="2400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:</a:t>
            </a:r>
            <a:r>
              <a:rPr lang="zh-TW" altLang="en-US" sz="2400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 尋找紅</a:t>
            </a:r>
            <a:r>
              <a:rPr lang="en-US" altLang="zh-TW" sz="2400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Guav</a:t>
            </a:r>
            <a:r>
              <a:rPr lang="en-US" altLang="zh-TW" sz="2400" dirty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a</a:t>
            </a:r>
            <a:endParaRPr lang="en-US" sz="2400" dirty="0">
              <a:latin typeface="Gen Jyuu Gothic Monospace Mediu" panose="020B0409020203020207" pitchFamily="49" charset="-120"/>
              <a:ea typeface="Gen Jyuu Gothic Monospace Mediu" panose="020B0409020203020207" pitchFamily="49" charset="-120"/>
              <a:cs typeface="Gen Jyuu Gothic Monospace Mediu" panose="020B0409020203020207" pitchFamily="49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FCE8-A431-46C9-9895-E9E5576EA8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5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" y="2139702"/>
            <a:ext cx="8918431" cy="100811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成果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FCE8-A431-46C9-9895-E9E5576EA88A}" type="slidenum">
              <a:rPr lang="en-US" smtClean="0"/>
              <a:t>10</a:t>
            </a:fld>
            <a:endParaRPr lang="en-US"/>
          </a:p>
        </p:txBody>
      </p:sp>
      <p:sp>
        <p:nvSpPr>
          <p:cNvPr id="4" name="橢圓 3"/>
          <p:cNvSpPr/>
          <p:nvPr/>
        </p:nvSpPr>
        <p:spPr>
          <a:xfrm>
            <a:off x="179512" y="2427735"/>
            <a:ext cx="22322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51520" y="3634373"/>
            <a:ext cx="2347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Best Rank:47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100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成果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FCE8-A431-46C9-9895-E9E5576EA88A}" type="slidenum">
              <a:rPr lang="en-US" smtClean="0"/>
              <a:t>11</a:t>
            </a:fld>
            <a:endParaRPr 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419622"/>
            <a:ext cx="7200800" cy="1316943"/>
          </a:xfrm>
          <a:prstGeom prst="rect">
            <a:avLst/>
          </a:prstGeom>
        </p:spPr>
      </p:pic>
      <p:sp>
        <p:nvSpPr>
          <p:cNvPr id="10" name="圓角矩形圖說文字 9"/>
          <p:cNvSpPr/>
          <p:nvPr/>
        </p:nvSpPr>
        <p:spPr>
          <a:xfrm rot="10800000">
            <a:off x="-36512" y="3075805"/>
            <a:ext cx="7344816" cy="720080"/>
          </a:xfrm>
          <a:prstGeom prst="wedgeRoundRectCallout">
            <a:avLst>
              <a:gd name="adj1" fmla="val 29802"/>
              <a:gd name="adj2" fmla="val 181264"/>
              <a:gd name="adj3" fmla="val 16667"/>
            </a:avLst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8" y="3289931"/>
            <a:ext cx="7272808" cy="291828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-324544" y="4135126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Final Rank: 82</a:t>
            </a:r>
            <a:endParaRPr lang="zh-TW" altLang="en-US" sz="32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563888" y="4135126"/>
            <a:ext cx="4152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Weighted Score: 0.4789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5826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成果</a:t>
            </a:r>
            <a:endParaRPr lang="zh-TW" altLang="en-US" sz="3200" dirty="0">
              <a:latin typeface="Gen Jyuu Gothic Monospace Mediu" panose="020B0409020203020207" pitchFamily="49" charset="-120"/>
              <a:ea typeface="Gen Jyuu Gothic Monospace Mediu" panose="020B0409020203020207" pitchFamily="49" charset="-120"/>
              <a:cs typeface="Gen Jyuu Gothic Monospace Mediu" panose="020B0409020203020207" pitchFamily="49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FCE8-A431-46C9-9895-E9E5576EA88A}" type="slidenum">
              <a:rPr lang="en-US" smtClean="0"/>
              <a:t>12</a:t>
            </a:fld>
            <a:endParaRPr 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-180528" y="3963889"/>
            <a:ext cx="35283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The Last 10 days Rank: 79</a:t>
            </a:r>
            <a:endParaRPr lang="zh-TW" altLang="en-US" sz="32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563888" y="4135126"/>
            <a:ext cx="4152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Weighted Score: 0.5042</a:t>
            </a:r>
            <a:endParaRPr lang="zh-TW" altLang="en-US" sz="3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8336"/>
            <a:ext cx="9144000" cy="1526827"/>
          </a:xfrm>
          <a:prstGeom prst="rect">
            <a:avLst/>
          </a:prstGeom>
        </p:spPr>
      </p:pic>
      <p:sp>
        <p:nvSpPr>
          <p:cNvPr id="14" name="橢圓 13"/>
          <p:cNvSpPr/>
          <p:nvPr/>
        </p:nvSpPr>
        <p:spPr>
          <a:xfrm>
            <a:off x="179512" y="2427735"/>
            <a:ext cx="22322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43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94" y="1910615"/>
            <a:ext cx="9144000" cy="145620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成果</a:t>
            </a:r>
            <a:endParaRPr lang="zh-TW" altLang="en-US" sz="3200" dirty="0">
              <a:latin typeface="Gen Jyuu Gothic Monospace Mediu" panose="020B0409020203020207" pitchFamily="49" charset="-120"/>
              <a:ea typeface="Gen Jyuu Gothic Monospace Mediu" panose="020B0409020203020207" pitchFamily="49" charset="-120"/>
              <a:cs typeface="Gen Jyuu Gothic Monospace Mediu" panose="020B0409020203020207" pitchFamily="49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FCE8-A431-46C9-9895-E9E5576EA88A}" type="slidenum">
              <a:rPr lang="en-US" smtClean="0"/>
              <a:t>13</a:t>
            </a:fld>
            <a:endParaRPr 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-108520" y="3410336"/>
            <a:ext cx="3528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second-day </a:t>
            </a:r>
            <a:r>
              <a:rPr lang="en-US" altLang="zh-TW" sz="3200" dirty="0" smtClean="0"/>
              <a:t>prediction</a:t>
            </a:r>
          </a:p>
          <a:p>
            <a:pPr algn="ctr"/>
            <a:r>
              <a:rPr lang="en-US" altLang="zh-TW" sz="3200" dirty="0" smtClean="0"/>
              <a:t>Rank: 50</a:t>
            </a:r>
            <a:endParaRPr lang="zh-TW" altLang="en-US" sz="32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563888" y="4135126"/>
            <a:ext cx="4152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Weighted Score: 0.5350</a:t>
            </a:r>
            <a:endParaRPr lang="zh-TW" altLang="en-US" sz="3200" dirty="0"/>
          </a:p>
        </p:txBody>
      </p:sp>
      <p:sp>
        <p:nvSpPr>
          <p:cNvPr id="14" name="橢圓 13"/>
          <p:cNvSpPr/>
          <p:nvPr/>
        </p:nvSpPr>
        <p:spPr>
          <a:xfrm>
            <a:off x="323528" y="2499742"/>
            <a:ext cx="2232248" cy="355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77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9600" dirty="0" smtClean="0"/>
              <a:t>END</a:t>
            </a:r>
            <a:endParaRPr lang="zh-TW" altLang="en-US" sz="9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FCE8-A431-46C9-9895-E9E5576EA8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0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Category</a:t>
            </a:r>
            <a:endParaRPr lang="en-US" dirty="0">
              <a:latin typeface="Gen Jyuu Gothic Monospace Mediu" panose="020B0409020203020207" pitchFamily="49" charset="-120"/>
              <a:ea typeface="Gen Jyuu Gothic Monospace Mediu" panose="020B0409020203020207" pitchFamily="49" charset="-120"/>
              <a:cs typeface="Gen Jyuu Gothic Monospace Mediu" panose="020B0409020203020207" pitchFamily="49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3728" y="1200151"/>
            <a:ext cx="6563072" cy="2955775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2800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分工內容</a:t>
            </a:r>
            <a:endParaRPr lang="en-US" altLang="zh-TW" sz="2800" dirty="0" smtClean="0">
              <a:latin typeface="Gen Jyuu Gothic Monospace Mediu" panose="020B0409020203020207" pitchFamily="49" charset="-120"/>
              <a:ea typeface="Gen Jyuu Gothic Monospace Mediu" panose="020B0409020203020207" pitchFamily="49" charset="-120"/>
              <a:cs typeface="Gen Jyuu Gothic Monospace Mediu" panose="020B0409020203020207" pitchFamily="49" charset="-120"/>
            </a:endParaRPr>
          </a:p>
          <a:p>
            <a:r>
              <a:rPr lang="zh-TW" altLang="en-US" sz="2800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資料前處理與分析</a:t>
            </a:r>
            <a:endParaRPr lang="en-US" altLang="zh-TW" sz="2800" dirty="0" smtClean="0">
              <a:latin typeface="Gen Jyuu Gothic Monospace Mediu" panose="020B0409020203020207" pitchFamily="49" charset="-120"/>
              <a:ea typeface="Gen Jyuu Gothic Monospace Mediu" panose="020B0409020203020207" pitchFamily="49" charset="-120"/>
              <a:cs typeface="Gen Jyuu Gothic Monospace Mediu" panose="020B0409020203020207" pitchFamily="49" charset="-120"/>
            </a:endParaRPr>
          </a:p>
          <a:p>
            <a:r>
              <a:rPr lang="en-US" altLang="zh-TW" sz="2800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Azure Model</a:t>
            </a:r>
          </a:p>
          <a:p>
            <a:r>
              <a:rPr lang="zh-TW" altLang="en-US" sz="2800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演算法介紹</a:t>
            </a:r>
            <a:endParaRPr lang="en-US" altLang="zh-TW" sz="2800" dirty="0" smtClean="0">
              <a:latin typeface="Gen Jyuu Gothic Monospace Mediu" panose="020B0409020203020207" pitchFamily="49" charset="-120"/>
              <a:ea typeface="Gen Jyuu Gothic Monospace Mediu" panose="020B0409020203020207" pitchFamily="49" charset="-120"/>
              <a:cs typeface="Gen Jyuu Gothic Monospace Mediu" panose="020B0409020203020207" pitchFamily="49" charset="-120"/>
            </a:endParaRPr>
          </a:p>
          <a:p>
            <a:pPr lvl="1"/>
            <a:r>
              <a:rPr lang="en-US" altLang="zh-TW" sz="2400" dirty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Decision Tree </a:t>
            </a:r>
            <a:r>
              <a:rPr lang="en-US" altLang="zh-TW" sz="2400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Regression</a:t>
            </a:r>
          </a:p>
          <a:p>
            <a:r>
              <a:rPr lang="zh-TW" altLang="en-US" sz="2800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改善方</a:t>
            </a:r>
            <a:r>
              <a:rPr lang="zh-TW" altLang="en-US" sz="2800" dirty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法</a:t>
            </a:r>
            <a:endParaRPr lang="en-US" altLang="zh-TW" sz="2800" dirty="0">
              <a:latin typeface="Gen Jyuu Gothic Monospace Mediu" panose="020B0409020203020207" pitchFamily="49" charset="-120"/>
              <a:ea typeface="Gen Jyuu Gothic Monospace Mediu" panose="020B0409020203020207" pitchFamily="49" charset="-120"/>
              <a:cs typeface="Gen Jyuu Gothic Monospace Mediu" panose="020B0409020203020207" pitchFamily="49" charset="-120"/>
            </a:endParaRPr>
          </a:p>
          <a:p>
            <a:r>
              <a:rPr lang="zh-TW" altLang="en-US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成果</a:t>
            </a:r>
            <a:endParaRPr lang="en-US" altLang="zh-TW" dirty="0" smtClean="0">
              <a:latin typeface="Gen Jyuu Gothic Monospace Mediu" panose="020B0409020203020207" pitchFamily="49" charset="-120"/>
              <a:ea typeface="Gen Jyuu Gothic Monospace Mediu" panose="020B0409020203020207" pitchFamily="49" charset="-120"/>
              <a:cs typeface="Gen Jyuu Gothic Monospace Mediu" panose="020B0409020203020207" pitchFamily="49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FCE8-A431-46C9-9895-E9E5576EA8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6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457200" y="843558"/>
            <a:ext cx="8229600" cy="360040"/>
          </a:xfrm>
        </p:spPr>
        <p:txBody>
          <a:bodyPr>
            <a:noAutofit/>
          </a:bodyPr>
          <a:lstStyle/>
          <a:p>
            <a:r>
              <a:rPr lang="zh-TW" altLang="en-US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分工內容</a:t>
            </a:r>
            <a:endParaRPr lang="en-US" dirty="0">
              <a:latin typeface="Gen Jyuu Gothic Monospace Mediu" panose="020B0409020203020207" pitchFamily="49" charset="-120"/>
              <a:ea typeface="Gen Jyuu Gothic Monospace Mediu" panose="020B0409020203020207" pitchFamily="49" charset="-120"/>
              <a:cs typeface="Gen Jyuu Gothic Monospace Mediu" panose="020B0409020203020207" pitchFamily="49" charset="-12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457200" y="4083918"/>
            <a:ext cx="8229600" cy="577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457200" y="1870828"/>
            <a:ext cx="8229600" cy="1493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endParaRPr lang="en-US" sz="2000" b="1" dirty="0" smtClean="0">
              <a:latin typeface="Gen Jyuu Gothic Monospace Mediu" panose="020B0409020203020207" pitchFamily="49" charset="-120"/>
              <a:ea typeface="Gen Jyuu Gothic Monospace Mediu" panose="020B0409020203020207" pitchFamily="49" charset="-120"/>
              <a:cs typeface="Gen Jyuu Gothic Monospace Mediu" panose="020B0409020203020207" pitchFamily="49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FCE8-A431-46C9-9895-E9E5576EA88A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886536"/>
              </p:ext>
            </p:extLst>
          </p:nvPr>
        </p:nvGraphicFramePr>
        <p:xfrm>
          <a:off x="791580" y="1671030"/>
          <a:ext cx="7560840" cy="309634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780420">
                  <a:extLst>
                    <a:ext uri="{9D8B030D-6E8A-4147-A177-3AD203B41FA5}">
                      <a16:colId xmlns:a16="http://schemas.microsoft.com/office/drawing/2014/main" val="4145461854"/>
                    </a:ext>
                  </a:extLst>
                </a:gridCol>
                <a:gridCol w="3780420">
                  <a:extLst>
                    <a:ext uri="{9D8B030D-6E8A-4147-A177-3AD203B41FA5}">
                      <a16:colId xmlns:a16="http://schemas.microsoft.com/office/drawing/2014/main" val="571697278"/>
                    </a:ext>
                  </a:extLst>
                </a:gridCol>
              </a:tblGrid>
              <a:tr h="901848"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Gen Jyuu Gothic Monospace Mediu" panose="020B0409020203020207" pitchFamily="49" charset="-120"/>
                          <a:ea typeface="Gen Jyuu Gothic Monospace Mediu" panose="020B0409020203020207" pitchFamily="49" charset="-120"/>
                          <a:cs typeface="Gen Jyuu Gothic Monospace Mediu" panose="020B0409020203020207" pitchFamily="49" charset="-120"/>
                        </a:rPr>
                        <a:t>組員</a:t>
                      </a:r>
                      <a:endParaRPr lang="zh-TW" altLang="en-US" sz="2400" dirty="0">
                        <a:latin typeface="Gen Jyuu Gothic Monospace Mediu" panose="020B0409020203020207" pitchFamily="49" charset="-120"/>
                        <a:ea typeface="Gen Jyuu Gothic Monospace Mediu" panose="020B0409020203020207" pitchFamily="49" charset="-120"/>
                        <a:cs typeface="Gen Jyuu Gothic Monospace Mediu" panose="020B0409020203020207" pitchFamily="49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Gen Jyuu Gothic Monospace Mediu" panose="020B0409020203020207" pitchFamily="49" charset="-120"/>
                          <a:ea typeface="Gen Jyuu Gothic Monospace Mediu" panose="020B0409020203020207" pitchFamily="49" charset="-120"/>
                          <a:cs typeface="Gen Jyuu Gothic Monospace Mediu" panose="020B0409020203020207" pitchFamily="49" charset="-120"/>
                        </a:rPr>
                        <a:t>工作</a:t>
                      </a:r>
                      <a:endParaRPr lang="zh-TW" altLang="en-US" sz="2400" dirty="0">
                        <a:latin typeface="Gen Jyuu Gothic Monospace Mediu" panose="020B0409020203020207" pitchFamily="49" charset="-120"/>
                        <a:ea typeface="Gen Jyuu Gothic Monospace Mediu" panose="020B0409020203020207" pitchFamily="49" charset="-120"/>
                        <a:cs typeface="Gen Jyuu Gothic Monospace Mediu" panose="020B0409020203020207" pitchFamily="49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30616"/>
                  </a:ext>
                </a:extLst>
              </a:tr>
              <a:tr h="731498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Gen Jyuu Gothic Monospace Mediu" panose="020B0409020203020207" pitchFamily="49" charset="-120"/>
                          <a:ea typeface="Gen Jyuu Gothic Monospace Mediu" panose="020B0409020203020207" pitchFamily="49" charset="-120"/>
                          <a:cs typeface="Gen Jyuu Gothic Monospace Mediu" panose="020B0409020203020207" pitchFamily="49" charset="-120"/>
                        </a:rPr>
                        <a:t>四電機三甲 范綱元</a:t>
                      </a:r>
                      <a:endParaRPr lang="zh-TW" altLang="en-US" dirty="0">
                        <a:latin typeface="Gen Jyuu Gothic Monospace Mediu" panose="020B0409020203020207" pitchFamily="49" charset="-120"/>
                        <a:ea typeface="Gen Jyuu Gothic Monospace Mediu" panose="020B0409020203020207" pitchFamily="49" charset="-120"/>
                        <a:cs typeface="Gen Jyuu Gothic Monospace Mediu" panose="020B0409020203020207" pitchFamily="49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Gen Jyuu Gothic Monospace Mediu" panose="020B0409020203020207" pitchFamily="49" charset="-120"/>
                          <a:ea typeface="Gen Jyuu Gothic Monospace Mediu" panose="020B0409020203020207" pitchFamily="49" charset="-120"/>
                          <a:cs typeface="Gen Jyuu Gothic Monospace Mediu" panose="020B0409020203020207" pitchFamily="49" charset="-120"/>
                        </a:rPr>
                        <a:t>資料前處理</a:t>
                      </a:r>
                      <a:endParaRPr lang="zh-TW" altLang="en-US" dirty="0">
                        <a:latin typeface="Gen Jyuu Gothic Monospace Mediu" panose="020B0409020203020207" pitchFamily="49" charset="-120"/>
                        <a:ea typeface="Gen Jyuu Gothic Monospace Mediu" panose="020B0409020203020207" pitchFamily="49" charset="-120"/>
                        <a:cs typeface="Gen Jyuu Gothic Monospace Mediu" panose="020B0409020203020207" pitchFamily="49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108223"/>
                  </a:ext>
                </a:extLst>
              </a:tr>
              <a:tr h="731498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Gen Jyuu Gothic Monospace Mediu" panose="020B0409020203020207" pitchFamily="49" charset="-120"/>
                          <a:ea typeface="Gen Jyuu Gothic Monospace Mediu" panose="020B0409020203020207" pitchFamily="49" charset="-120"/>
                          <a:cs typeface="Gen Jyuu Gothic Monospace Mediu" panose="020B0409020203020207" pitchFamily="49" charset="-120"/>
                        </a:rPr>
                        <a:t>四電機三甲 闕居緯</a:t>
                      </a:r>
                      <a:endParaRPr lang="en-US" altLang="zh-TW" dirty="0" smtClean="0">
                        <a:latin typeface="Gen Jyuu Gothic Monospace Mediu" panose="020B0409020203020207" pitchFamily="49" charset="-120"/>
                        <a:ea typeface="Gen Jyuu Gothic Monospace Mediu" panose="020B0409020203020207" pitchFamily="49" charset="-120"/>
                        <a:cs typeface="Gen Jyuu Gothic Monospace Mediu" panose="020B0409020203020207" pitchFamily="49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Gen Jyuu Gothic Monospace Mediu" panose="020B0409020203020207" pitchFamily="49" charset="-120"/>
                          <a:ea typeface="Gen Jyuu Gothic Monospace Mediu" panose="020B0409020203020207" pitchFamily="49" charset="-120"/>
                          <a:cs typeface="Gen Jyuu Gothic Monospace Mediu" panose="020B0409020203020207" pitchFamily="49" charset="-120"/>
                        </a:rPr>
                        <a:t>資料前處理</a:t>
                      </a:r>
                      <a:endParaRPr lang="zh-TW" altLang="en-US" dirty="0">
                        <a:latin typeface="Gen Jyuu Gothic Monospace Mediu" panose="020B0409020203020207" pitchFamily="49" charset="-120"/>
                        <a:ea typeface="Gen Jyuu Gothic Monospace Mediu" panose="020B0409020203020207" pitchFamily="49" charset="-120"/>
                        <a:cs typeface="Gen Jyuu Gothic Monospace Mediu" panose="020B0409020203020207" pitchFamily="49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575557"/>
                  </a:ext>
                </a:extLst>
              </a:tr>
              <a:tr h="731498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Gen Jyuu Gothic Monospace Mediu" panose="020B0409020203020207" pitchFamily="49" charset="-120"/>
                          <a:ea typeface="Gen Jyuu Gothic Monospace Mediu" panose="020B0409020203020207" pitchFamily="49" charset="-120"/>
                          <a:cs typeface="Gen Jyuu Gothic Monospace Mediu" panose="020B0409020203020207" pitchFamily="49" charset="-120"/>
                        </a:rPr>
                        <a:t>四電機三甲 蕭叡謙</a:t>
                      </a:r>
                      <a:endParaRPr lang="en-US" altLang="zh-TW" dirty="0" smtClean="0">
                        <a:latin typeface="Gen Jyuu Gothic Monospace Mediu" panose="020B0409020203020207" pitchFamily="49" charset="-120"/>
                        <a:ea typeface="Gen Jyuu Gothic Monospace Mediu" panose="020B0409020203020207" pitchFamily="49" charset="-120"/>
                        <a:cs typeface="Gen Jyuu Gothic Monospace Mediu" panose="020B0409020203020207" pitchFamily="49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Gen Jyuu Gothic Monospace Mediu" panose="020B0409020203020207" pitchFamily="49" charset="-120"/>
                          <a:ea typeface="Gen Jyuu Gothic Monospace Mediu" panose="020B0409020203020207" pitchFamily="49" charset="-120"/>
                          <a:cs typeface="Gen Jyuu Gothic Monospace Mediu" panose="020B0409020203020207" pitchFamily="49" charset="-120"/>
                        </a:rPr>
                        <a:t>Azure</a:t>
                      </a:r>
                      <a:r>
                        <a:rPr lang="en-US" altLang="zh-TW" baseline="0" dirty="0" smtClean="0">
                          <a:latin typeface="Gen Jyuu Gothic Monospace Mediu" panose="020B0409020203020207" pitchFamily="49" charset="-120"/>
                          <a:ea typeface="Gen Jyuu Gothic Monospace Mediu" panose="020B0409020203020207" pitchFamily="49" charset="-120"/>
                          <a:cs typeface="Gen Jyuu Gothic Monospace Mediu" panose="020B0409020203020207" pitchFamily="49" charset="-120"/>
                        </a:rPr>
                        <a:t> Model</a:t>
                      </a:r>
                      <a:r>
                        <a:rPr lang="zh-TW" altLang="en-US" baseline="0" dirty="0" smtClean="0">
                          <a:latin typeface="Gen Jyuu Gothic Monospace Mediu" panose="020B0409020203020207" pitchFamily="49" charset="-120"/>
                          <a:ea typeface="Gen Jyuu Gothic Monospace Mediu" panose="020B0409020203020207" pitchFamily="49" charset="-120"/>
                          <a:cs typeface="Gen Jyuu Gothic Monospace Mediu" panose="020B0409020203020207" pitchFamily="49" charset="-120"/>
                        </a:rPr>
                        <a:t>演算法</a:t>
                      </a:r>
                      <a:endParaRPr lang="zh-TW" altLang="en-US" dirty="0">
                        <a:latin typeface="Gen Jyuu Gothic Monospace Mediu" panose="020B0409020203020207" pitchFamily="49" charset="-120"/>
                        <a:ea typeface="Gen Jyuu Gothic Monospace Mediu" panose="020B0409020203020207" pitchFamily="49" charset="-120"/>
                        <a:cs typeface="Gen Jyuu Gothic Monospace Mediu" panose="020B0409020203020207" pitchFamily="49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91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1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資料前處理與</a:t>
            </a:r>
            <a:r>
              <a:rPr lang="zh-TW" altLang="en-US" sz="3200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分析</a:t>
            </a:r>
            <a:endParaRPr lang="en-US" altLang="zh-TW" sz="3200" dirty="0">
              <a:latin typeface="Gen Jyuu Gothic Monospace Mediu" panose="020B0409020203020207" pitchFamily="49" charset="-120"/>
              <a:ea typeface="Gen Jyuu Gothic Monospace Mediu" panose="020B0409020203020207" pitchFamily="49" charset="-120"/>
              <a:cs typeface="Gen Jyuu Gothic Monospace Mediu" panose="020B0409020203020207" pitchFamily="49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91630"/>
            <a:ext cx="8229600" cy="259228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zh-TW" altLang="en-US" sz="2400" dirty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輸入資料集</a:t>
            </a:r>
            <a:r>
              <a:rPr lang="en-US" altLang="zh-TW" sz="2400" dirty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:</a:t>
            </a:r>
            <a:r>
              <a:rPr lang="zh-TW" altLang="en-US" sz="2400" dirty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 </a:t>
            </a:r>
            <a:r>
              <a:rPr lang="en-US" altLang="zh-TW" sz="2400" dirty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2018/03~2018/04 API</a:t>
            </a:r>
          </a:p>
          <a:p>
            <a:pPr algn="l"/>
            <a:endParaRPr lang="en-US" altLang="zh-TW" sz="2400" dirty="0">
              <a:latin typeface="Gen Jyuu Gothic Monospace Mediu" panose="020B0409020203020207" pitchFamily="49" charset="-120"/>
              <a:ea typeface="Gen Jyuu Gothic Monospace Mediu" panose="020B0409020203020207" pitchFamily="49" charset="-120"/>
              <a:cs typeface="Gen Jyuu Gothic Monospace Mediu" panose="020B0409020203020207" pitchFamily="49" charset="-120"/>
            </a:endParaRPr>
          </a:p>
          <a:p>
            <a:pPr algn="l"/>
            <a:r>
              <a:rPr lang="zh-TW" altLang="en-US" sz="2400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空缺值</a:t>
            </a:r>
            <a:r>
              <a:rPr lang="en-US" altLang="zh-TW" sz="2400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:</a:t>
            </a:r>
            <a:r>
              <a:rPr lang="zh-TW" altLang="en-US" sz="2400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 填補該地區該時段平均</a:t>
            </a:r>
            <a:endParaRPr lang="en-US" altLang="zh-TW" sz="2400" dirty="0" smtClean="0">
              <a:latin typeface="Gen Jyuu Gothic Monospace Mediu" panose="020B0409020203020207" pitchFamily="49" charset="-120"/>
              <a:ea typeface="Gen Jyuu Gothic Monospace Mediu" panose="020B0409020203020207" pitchFamily="49" charset="-120"/>
              <a:cs typeface="Gen Jyuu Gothic Monospace Mediu" panose="020B0409020203020207" pitchFamily="49" charset="-120"/>
            </a:endParaRPr>
          </a:p>
          <a:p>
            <a:pPr algn="l"/>
            <a:endParaRPr lang="en-US" sz="2400" dirty="0">
              <a:latin typeface="Gen Jyuu Gothic Monospace Mediu" panose="020B0409020203020207" pitchFamily="49" charset="-120"/>
              <a:ea typeface="Gen Jyuu Gothic Monospace Mediu" panose="020B0409020203020207" pitchFamily="49" charset="-120"/>
              <a:cs typeface="Gen Jyuu Gothic Monospace Mediu" panose="020B0409020203020207" pitchFamily="49" charset="-120"/>
            </a:endParaRPr>
          </a:p>
          <a:p>
            <a:pPr algn="l"/>
            <a:r>
              <a:rPr lang="zh-TW" altLang="en-US" sz="2400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正規化處理</a:t>
            </a:r>
            <a:r>
              <a:rPr lang="en-US" altLang="zh-TW" sz="2400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:</a:t>
            </a:r>
            <a:r>
              <a:rPr lang="zh-TW" altLang="en-US" sz="2400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 </a:t>
            </a:r>
            <a:endParaRPr lang="en-US" altLang="zh-TW" sz="2400" dirty="0" smtClean="0">
              <a:latin typeface="Gen Jyuu Gothic Monospace Mediu" panose="020B0409020203020207" pitchFamily="49" charset="-120"/>
              <a:ea typeface="Gen Jyuu Gothic Monospace Mediu" panose="020B0409020203020207" pitchFamily="49" charset="-120"/>
              <a:cs typeface="Gen Jyuu Gothic Monospace Mediu" panose="020B0409020203020207" pitchFamily="49" charset="-120"/>
            </a:endParaRPr>
          </a:p>
          <a:p>
            <a:pPr algn="l"/>
            <a:endParaRPr lang="en-US" altLang="zh-TW" sz="2400" dirty="0">
              <a:latin typeface="Gen Jyuu Gothic Monospace Mediu" panose="020B0409020203020207" pitchFamily="49" charset="-120"/>
              <a:ea typeface="Gen Jyuu Gothic Monospace Mediu" panose="020B0409020203020207" pitchFamily="49" charset="-120"/>
              <a:cs typeface="Gen Jyuu Gothic Monospace Mediu" panose="020B0409020203020207" pitchFamily="49" charset="-120"/>
            </a:endParaRPr>
          </a:p>
          <a:p>
            <a:pPr algn="l"/>
            <a:r>
              <a:rPr lang="zh-TW" altLang="en-US" sz="2400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視變化曲線雷同</a:t>
            </a:r>
            <a:r>
              <a:rPr lang="en-US" altLang="zh-TW" sz="2400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:</a:t>
            </a:r>
            <a:r>
              <a:rPr lang="zh-TW" altLang="en-US" sz="2400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 </a:t>
            </a:r>
            <a:endParaRPr lang="en-US" altLang="zh-TW" sz="2400" dirty="0" smtClean="0">
              <a:latin typeface="Gen Jyuu Gothic Monospace Mediu" panose="020B0409020203020207" pitchFamily="49" charset="-120"/>
              <a:ea typeface="Gen Jyuu Gothic Monospace Mediu" panose="020B0409020203020207" pitchFamily="49" charset="-120"/>
              <a:cs typeface="Gen Jyuu Gothic Monospace Mediu" panose="020B0409020203020207" pitchFamily="49" charset="-120"/>
            </a:endParaRPr>
          </a:p>
          <a:p>
            <a:pPr algn="l"/>
            <a:endParaRPr lang="en-US" sz="2400" dirty="0" smtClean="0">
              <a:latin typeface="Gen Jyuu Gothic Monospace Mediu" panose="020B0409020203020207" pitchFamily="49" charset="-120"/>
              <a:ea typeface="Gen Jyuu Gothic Monospace Mediu" panose="020B0409020203020207" pitchFamily="49" charset="-120"/>
              <a:cs typeface="Gen Jyuu Gothic Monospace Mediu" panose="020B0409020203020207" pitchFamily="49" charset="-120"/>
            </a:endParaRPr>
          </a:p>
          <a:p>
            <a:pPr algn="l"/>
            <a:endParaRPr lang="en-US" sz="2400" dirty="0" smtClean="0">
              <a:latin typeface="Gen Jyuu Gothic Monospace Mediu" panose="020B0409020203020207" pitchFamily="49" charset="-120"/>
              <a:ea typeface="Gen Jyuu Gothic Monospace Mediu" panose="020B0409020203020207" pitchFamily="49" charset="-120"/>
              <a:cs typeface="Gen Jyuu Gothic Monospace Mediu" panose="020B0409020203020207" pitchFamily="49" charset="-120"/>
            </a:endParaRPr>
          </a:p>
          <a:p>
            <a:pPr algn="l"/>
            <a:endParaRPr lang="en-US" sz="2400" dirty="0">
              <a:latin typeface="Gen Jyuu Gothic Monospace Mediu" panose="020B0409020203020207" pitchFamily="49" charset="-120"/>
              <a:ea typeface="Gen Jyuu Gothic Monospace Mediu" panose="020B0409020203020207" pitchFamily="49" charset="-120"/>
              <a:cs typeface="Gen Jyuu Gothic Monospace Mediu" panose="020B0409020203020207" pitchFamily="49" charset="-120"/>
            </a:endParaRPr>
          </a:p>
          <a:p>
            <a:pPr algn="l"/>
            <a:endParaRPr lang="en-US" sz="2400" dirty="0">
              <a:latin typeface="Gen Jyuu Gothic Monospace Mediu" panose="020B0409020203020207" pitchFamily="49" charset="-120"/>
              <a:ea typeface="Gen Jyuu Gothic Monospace Mediu" panose="020B0409020203020207" pitchFamily="49" charset="-120"/>
              <a:cs typeface="Gen Jyuu Gothic Monospace Mediu" panose="020B0409020203020207" pitchFamily="49" charset="-120"/>
            </a:endParaRPr>
          </a:p>
          <a:p>
            <a:pPr algn="l"/>
            <a:endParaRPr lang="en-US" sz="2400" dirty="0">
              <a:latin typeface="Gen Jyuu Gothic Monospace Mediu" panose="020B0409020203020207" pitchFamily="49" charset="-120"/>
              <a:ea typeface="Gen Jyuu Gothic Monospace Mediu" panose="020B0409020203020207" pitchFamily="49" charset="-120"/>
              <a:cs typeface="Gen Jyuu Gothic Monospace Mediu" panose="020B0409020203020207" pitchFamily="49" charset="-120"/>
            </a:endParaRPr>
          </a:p>
          <a:p>
            <a:pPr algn="l"/>
            <a:endParaRPr lang="en-US" sz="2400" dirty="0">
              <a:latin typeface="Gen Jyuu Gothic Monospace Mediu" panose="020B0409020203020207" pitchFamily="49" charset="-120"/>
              <a:ea typeface="Gen Jyuu Gothic Monospace Mediu" panose="020B0409020203020207" pitchFamily="49" charset="-120"/>
              <a:cs typeface="Gen Jyuu Gothic Monospace Mediu" panose="020B0409020203020207" pitchFamily="49" charset="-120"/>
            </a:endParaRPr>
          </a:p>
          <a:p>
            <a:pPr algn="l"/>
            <a:endParaRPr lang="en-US" sz="2000" dirty="0">
              <a:latin typeface="Gen Jyuu Gothic Monospace Mediu" panose="020B0409020203020207" pitchFamily="49" charset="-120"/>
              <a:ea typeface="Gen Jyuu Gothic Monospace Mediu" panose="020B0409020203020207" pitchFamily="49" charset="-120"/>
              <a:cs typeface="Gen Jyuu Gothic Monospace Mediu" panose="020B0409020203020207" pitchFamily="49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FCE8-A431-46C9-9895-E9E5576EA88A}" type="slidenum">
              <a:rPr lang="en-US" smtClean="0"/>
              <a:t>4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643758"/>
            <a:ext cx="847725" cy="7048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3381524"/>
            <a:ext cx="3240360" cy="152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35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使用數據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2018/03~2018/04 </a:t>
            </a:r>
            <a:r>
              <a:rPr lang="en-US" altLang="zh-TW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API</a:t>
            </a:r>
          </a:p>
          <a:p>
            <a:r>
              <a:rPr lang="zh-TW" altLang="en-US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的</a:t>
            </a:r>
            <a:r>
              <a:rPr lang="en-US" altLang="zh-TW" dirty="0" err="1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UTC_time</a:t>
            </a:r>
            <a:r>
              <a:rPr lang="en-US" altLang="zh-TW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, </a:t>
            </a:r>
            <a:r>
              <a:rPr lang="en-US" altLang="zh-TW" dirty="0" err="1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stationID</a:t>
            </a:r>
            <a:r>
              <a:rPr lang="en-US" altLang="zh-TW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,</a:t>
            </a:r>
            <a:r>
              <a:rPr lang="zh-TW" altLang="en-US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 空氣品質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FCE8-A431-46C9-9895-E9E5576EA8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52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Azure Model</a:t>
            </a:r>
            <a:endParaRPr lang="en-US" sz="32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281" y="1331590"/>
            <a:ext cx="7071437" cy="3795886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FCE8-A431-46C9-9895-E9E5576EA8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4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演算法介紹</a:t>
            </a:r>
            <a:endParaRPr lang="en-US" altLang="zh-TW" sz="3200" dirty="0">
              <a:latin typeface="Gen Jyuu Gothic Monospace Mediu" panose="020B0409020203020207" pitchFamily="49" charset="-120"/>
              <a:ea typeface="Gen Jyuu Gothic Monospace Mediu" panose="020B0409020203020207" pitchFamily="49" charset="-120"/>
              <a:cs typeface="Gen Jyuu Gothic Monospace Mediu" panose="020B0409020203020207" pitchFamily="49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algn="ctr">
              <a:buNone/>
            </a:pPr>
            <a:r>
              <a:rPr lang="en-US" altLang="zh-TW" sz="2000" dirty="0" smtClean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Decision Tree Regression</a:t>
            </a:r>
            <a:endParaRPr lang="en-US" altLang="zh-TW" sz="2000" dirty="0">
              <a:latin typeface="Gen Jyuu Gothic Monospace Mediu" panose="020B0409020203020207" pitchFamily="49" charset="-120"/>
              <a:ea typeface="Gen Jyuu Gothic Monospace Mediu" panose="020B0409020203020207" pitchFamily="49" charset="-120"/>
              <a:cs typeface="Gen Jyuu Gothic Monospace Mediu" panose="020B0409020203020207" pitchFamily="49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FCE8-A431-46C9-9895-E9E5576EA88A}" type="slidenum">
              <a:rPr lang="en-US" smtClean="0"/>
              <a:t>7</a:t>
            </a:fld>
            <a:endParaRPr 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520" y="1923677"/>
            <a:ext cx="9676675" cy="331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1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改善方法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1. </a:t>
            </a:r>
            <a:r>
              <a:rPr lang="zh-TW" altLang="en-US" sz="2800" dirty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加入正規化處理</a:t>
            </a:r>
            <a:endParaRPr lang="en-US" altLang="zh-TW" sz="2800" dirty="0">
              <a:latin typeface="Gen Jyuu Gothic Monospace Mediu" panose="020B0409020203020207" pitchFamily="49" charset="-120"/>
              <a:ea typeface="Gen Jyuu Gothic Monospace Mediu" panose="020B0409020203020207" pitchFamily="49" charset="-120"/>
              <a:cs typeface="Gen Jyuu Gothic Monospace Mediu" panose="020B0409020203020207" pitchFamily="49" charset="-120"/>
            </a:endParaRPr>
          </a:p>
          <a:p>
            <a:r>
              <a:rPr lang="en-US" altLang="zh-TW" sz="2800" dirty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2. </a:t>
            </a:r>
            <a:r>
              <a:rPr lang="zh-TW" altLang="en-US" sz="2800" dirty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演算法改變</a:t>
            </a:r>
            <a:endParaRPr lang="en-US" altLang="zh-TW" sz="2800" dirty="0">
              <a:latin typeface="Gen Jyuu Gothic Monospace Mediu" panose="020B0409020203020207" pitchFamily="49" charset="-120"/>
              <a:ea typeface="Gen Jyuu Gothic Monospace Mediu" panose="020B0409020203020207" pitchFamily="49" charset="-120"/>
              <a:cs typeface="Gen Jyuu Gothic Monospace Mediu" panose="020B0409020203020207" pitchFamily="49" charset="-120"/>
            </a:endParaRPr>
          </a:p>
          <a:p>
            <a:r>
              <a:rPr lang="en-US" altLang="zh-TW" sz="2800" dirty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3.</a:t>
            </a:r>
            <a:r>
              <a:rPr lang="zh-TW" altLang="en-US" sz="2800" dirty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 缺值處理改變</a:t>
            </a:r>
            <a:endParaRPr lang="en-US" altLang="zh-TW" sz="2800" dirty="0">
              <a:latin typeface="Gen Jyuu Gothic Monospace Mediu" panose="020B0409020203020207" pitchFamily="49" charset="-120"/>
              <a:ea typeface="Gen Jyuu Gothic Monospace Mediu" panose="020B0409020203020207" pitchFamily="49" charset="-120"/>
              <a:cs typeface="Gen Jyuu Gothic Monospace Mediu" panose="020B0409020203020207" pitchFamily="49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FCE8-A431-46C9-9895-E9E5576EA8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60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Gen Jyuu Gothic Monospace Mediu" panose="020B0409020203020207" pitchFamily="49" charset="-120"/>
                <a:ea typeface="Gen Jyuu Gothic Monospace Mediu" panose="020B0409020203020207" pitchFamily="49" charset="-120"/>
                <a:cs typeface="Gen Jyuu Gothic Monospace Mediu" panose="020B0409020203020207" pitchFamily="49" charset="-120"/>
              </a:rPr>
              <a:t>成果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FCE8-A431-46C9-9895-E9E5576EA88A}" type="slidenum">
              <a:rPr lang="en-US" smtClean="0"/>
              <a:t>9</a:t>
            </a:fld>
            <a:endParaRPr 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851670"/>
            <a:ext cx="7740352" cy="1642354"/>
          </a:xfrm>
          <a:prstGeom prst="rect">
            <a:avLst/>
          </a:prstGeom>
        </p:spPr>
      </p:pic>
      <p:sp>
        <p:nvSpPr>
          <p:cNvPr id="4" name="橢圓 3"/>
          <p:cNvSpPr/>
          <p:nvPr/>
        </p:nvSpPr>
        <p:spPr>
          <a:xfrm>
            <a:off x="971600" y="2571750"/>
            <a:ext cx="2016224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98156" y="3824965"/>
            <a:ext cx="2846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Best Score: 0.37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830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3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238</Template>
  <TotalTime>518</TotalTime>
  <Words>176</Words>
  <Application>Microsoft Office PowerPoint</Application>
  <PresentationFormat>如螢幕大小 (16:9)</PresentationFormat>
  <Paragraphs>71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Gen Jyuu Gothic Monospace Mediu</vt:lpstr>
      <vt:lpstr>新細明體</vt:lpstr>
      <vt:lpstr>Arial</vt:lpstr>
      <vt:lpstr>Calibri</vt:lpstr>
      <vt:lpstr>Calibri Light</vt:lpstr>
      <vt:lpstr>238</vt:lpstr>
      <vt:lpstr>Air Quality Prediction</vt:lpstr>
      <vt:lpstr>Category</vt:lpstr>
      <vt:lpstr>PowerPoint 簡報</vt:lpstr>
      <vt:lpstr>資料前處理與分析</vt:lpstr>
      <vt:lpstr>使用數據</vt:lpstr>
      <vt:lpstr>Azure Model</vt:lpstr>
      <vt:lpstr>演算法介紹</vt:lpstr>
      <vt:lpstr>改善方法</vt:lpstr>
      <vt:lpstr>成果</vt:lpstr>
      <vt:lpstr>成果</vt:lpstr>
      <vt:lpstr>成果</vt:lpstr>
      <vt:lpstr>成果</vt:lpstr>
      <vt:lpstr>成果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Quality Prediction</dc:title>
  <dc:creator>綱元 范</dc:creator>
  <cp:lastModifiedBy>綱元 范</cp:lastModifiedBy>
  <cp:revision>43</cp:revision>
  <dcterms:created xsi:type="dcterms:W3CDTF">2018-05-01T05:37:34Z</dcterms:created>
  <dcterms:modified xsi:type="dcterms:W3CDTF">2018-06-07T06:57:47Z</dcterms:modified>
</cp:coreProperties>
</file>