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7340D-C796-44F6-9503-4B9DBE2C8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運算思維與程式設計（二）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D35BF3-549F-475C-93E4-E707CFE0E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Googl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繳交作業操作示範</a:t>
            </a:r>
          </a:p>
        </p:txBody>
      </p:sp>
    </p:spTree>
    <p:extLst>
      <p:ext uri="{BB962C8B-B14F-4D97-AF65-F5344CB8AC3E}">
        <p14:creationId xmlns:p14="http://schemas.microsoft.com/office/powerpoint/2010/main" val="181158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77C1CC4-CC2C-459A-A575-B819EC6D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FF00"/>
                </a:solidFill>
              </a:rPr>
              <a:t>網址：</a:t>
            </a:r>
            <a:r>
              <a:rPr lang="en-US" altLang="zh-TW" dirty="0">
                <a:solidFill>
                  <a:srgbClr val="FFFF00"/>
                </a:solidFill>
              </a:rPr>
              <a:t>https://www.google.com.tw/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9" name="圖片版面配置區 8">
            <a:extLst>
              <a:ext uri="{FF2B5EF4-FFF2-40B4-BE49-F238E27FC236}">
                <a16:creationId xmlns:a16="http://schemas.microsoft.com/office/drawing/2014/main" id="{2F38E6BD-5155-4F2E-A7E4-F38CA281DB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765" b="13765"/>
          <a:stretch>
            <a:fillRect/>
          </a:stretch>
        </p:blipFill>
        <p:spPr/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C83F9AF-4CC3-446E-ACC6-2C41B6B8F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sz="2000" dirty="0"/>
              <a:t>如果你沒有</a:t>
            </a:r>
            <a:r>
              <a:rPr lang="en-US" altLang="zh-TW" sz="2000" dirty="0"/>
              <a:t>Gmail</a:t>
            </a:r>
            <a:r>
              <a:rPr lang="zh-TW" altLang="en-US" sz="2000" dirty="0"/>
              <a:t>帳號，請註冊申請一個。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53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7BE93-0FCB-4E70-96AF-0C5B67B3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請鍵入網址</a:t>
            </a:r>
            <a:r>
              <a:rPr lang="zh-TW" altLang="en-US" dirty="0"/>
              <a:t>：</a:t>
            </a:r>
            <a:r>
              <a:rPr lang="en-US" altLang="zh-TW" dirty="0"/>
              <a:t>https://colab.research.google.com/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AB9764-6816-454E-9EC5-DD67621D5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776462"/>
          </a:xfrm>
        </p:spPr>
        <p:txBody>
          <a:bodyPr>
            <a:noAutofit/>
          </a:bodyPr>
          <a:lstStyle/>
          <a:p>
            <a:r>
              <a:rPr lang="en-US" altLang="zh-TW" sz="2000" b="1" dirty="0">
                <a:solidFill>
                  <a:srgbClr val="FFFF00"/>
                </a:solidFill>
              </a:rPr>
              <a:t>Step0:</a:t>
            </a:r>
            <a:r>
              <a:rPr lang="zh-TW" altLang="en-US" sz="2000" b="1" dirty="0">
                <a:solidFill>
                  <a:srgbClr val="FFFF00"/>
                </a:solidFill>
              </a:rPr>
              <a:t>自動變成歡迎使用畫面。</a:t>
            </a:r>
            <a:r>
              <a:rPr lang="en-US" altLang="zh-TW" sz="2000" dirty="0"/>
              <a:t>		</a:t>
            </a:r>
            <a:r>
              <a:rPr lang="en-US" altLang="zh-TW" sz="2000" b="1" dirty="0">
                <a:solidFill>
                  <a:srgbClr val="FFC000"/>
                </a:solidFill>
              </a:rPr>
              <a:t>Step1: </a:t>
            </a:r>
            <a:r>
              <a:rPr lang="zh-TW" altLang="en-US" sz="2000" b="1" dirty="0">
                <a:solidFill>
                  <a:srgbClr val="FFC000"/>
                </a:solidFill>
              </a:rPr>
              <a:t>請用</a:t>
            </a:r>
            <a:r>
              <a:rPr lang="en-US" altLang="zh-TW" sz="2000" b="1" dirty="0">
                <a:solidFill>
                  <a:srgbClr val="FFC000"/>
                </a:solidFill>
              </a:rPr>
              <a:t>Gmail</a:t>
            </a:r>
            <a:r>
              <a:rPr lang="zh-TW" altLang="en-US" sz="2000" b="1" dirty="0">
                <a:solidFill>
                  <a:srgbClr val="FFC000"/>
                </a:solidFill>
              </a:rPr>
              <a:t>登錄。 </a:t>
            </a:r>
            <a:endParaRPr lang="en-US" altLang="zh-TW" sz="2000" b="1" dirty="0">
              <a:solidFill>
                <a:srgbClr val="FFC000"/>
              </a:solidFill>
            </a:endParaRPr>
          </a:p>
          <a:p>
            <a:r>
              <a:rPr lang="en-US" altLang="zh-TW" sz="2000" b="1" dirty="0">
                <a:solidFill>
                  <a:srgbClr val="92D050"/>
                </a:solidFill>
              </a:rPr>
              <a:t>Step2:  </a:t>
            </a:r>
            <a:r>
              <a:rPr lang="zh-TW" altLang="en-US" sz="2000" b="1" dirty="0">
                <a:solidFill>
                  <a:srgbClr val="92D050"/>
                </a:solidFill>
              </a:rPr>
              <a:t>請按</a:t>
            </a:r>
            <a:r>
              <a:rPr lang="en-US" altLang="zh-TW" sz="2000" b="1" dirty="0">
                <a:solidFill>
                  <a:srgbClr val="92D050"/>
                </a:solidFill>
              </a:rPr>
              <a:t>[</a:t>
            </a:r>
            <a:r>
              <a:rPr lang="zh-TW" altLang="en-US" sz="2000" b="1" dirty="0">
                <a:solidFill>
                  <a:srgbClr val="92D050"/>
                </a:solidFill>
              </a:rPr>
              <a:t>文件</a:t>
            </a:r>
            <a:r>
              <a:rPr lang="en-US" altLang="zh-TW" sz="2000" b="1" dirty="0">
                <a:solidFill>
                  <a:srgbClr val="92D050"/>
                </a:solidFill>
              </a:rPr>
              <a:t>] -&gt;[</a:t>
            </a:r>
            <a:r>
              <a:rPr lang="zh-TW" altLang="en-US" sz="2000" b="1" dirty="0">
                <a:solidFill>
                  <a:srgbClr val="92D050"/>
                </a:solidFill>
              </a:rPr>
              <a:t>新建</a:t>
            </a:r>
            <a:r>
              <a:rPr lang="en-US" altLang="zh-TW" sz="2000" b="1" dirty="0">
                <a:solidFill>
                  <a:srgbClr val="92D050"/>
                </a:solidFill>
              </a:rPr>
              <a:t>Python3</a:t>
            </a:r>
            <a:r>
              <a:rPr lang="zh-TW" altLang="en-US" sz="2000" b="1" dirty="0">
                <a:solidFill>
                  <a:srgbClr val="92D050"/>
                </a:solidFill>
              </a:rPr>
              <a:t>記事本</a:t>
            </a:r>
            <a:r>
              <a:rPr lang="en-US" altLang="zh-TW" sz="2000" b="1" dirty="0">
                <a:solidFill>
                  <a:srgbClr val="92D050"/>
                </a:solidFill>
              </a:rPr>
              <a:t>]</a:t>
            </a:r>
            <a:endParaRPr lang="zh-TW" altLang="en-US" sz="2000" b="1" dirty="0">
              <a:solidFill>
                <a:srgbClr val="92D05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76605C-580B-4231-80E2-58E23869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0425138" cy="44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B638CF7B-CA82-4F11-859F-EF3AA32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文件使用選擇畫面</a:t>
            </a:r>
          </a:p>
        </p:txBody>
      </p:sp>
      <p:sp>
        <p:nvSpPr>
          <p:cNvPr id="10" name="直排文字版面配置區 9">
            <a:extLst>
              <a:ext uri="{FF2B5EF4-FFF2-40B4-BE49-F238E27FC236}">
                <a16:creationId xmlns:a16="http://schemas.microsoft.com/office/drawing/2014/main" id="{8E0D2927-91EA-4402-90A1-8E884C765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A7E6858-335A-4EB9-AB09-F30FC803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08"/>
            <a:ext cx="12151251" cy="68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3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8">
            <a:extLst>
              <a:ext uri="{FF2B5EF4-FFF2-40B4-BE49-F238E27FC236}">
                <a16:creationId xmlns:a16="http://schemas.microsoft.com/office/drawing/2014/main" id="{D49F3842-8DC4-460C-988B-D01112C4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856" y="58678"/>
            <a:ext cx="8718877" cy="358698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3BCB4120-A40A-44C1-B9FC-2A2464B24D44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428A570A-31E9-4BEB-89BC-E3C2EA158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Step1: </a:t>
            </a:r>
            <a:r>
              <a:rPr lang="zh-TW" altLang="en-US" sz="2400" b="1" dirty="0"/>
              <a:t>請修改文件名稱</a:t>
            </a:r>
            <a:r>
              <a:rPr lang="zh-TW" altLang="en-US" sz="2400" b="1" dirty="0">
                <a:solidFill>
                  <a:srgbClr val="FFFF00"/>
                </a:solidFill>
              </a:rPr>
              <a:t>（</a:t>
            </a:r>
            <a:r>
              <a:rPr lang="en-US" altLang="zh-TW" sz="2400" b="1" dirty="0" err="1">
                <a:solidFill>
                  <a:srgbClr val="FFFF00"/>
                </a:solidFill>
              </a:rPr>
              <a:t>Weeki</a:t>
            </a:r>
            <a:r>
              <a:rPr lang="en-US" altLang="zh-TW" sz="2400" b="1" dirty="0">
                <a:solidFill>
                  <a:srgbClr val="FFFF00"/>
                </a:solidFill>
              </a:rPr>
              <a:t>-</a:t>
            </a:r>
            <a:r>
              <a:rPr lang="zh-TW" altLang="en-US" sz="2400" b="1" dirty="0">
                <a:solidFill>
                  <a:srgbClr val="FFFF00"/>
                </a:solidFill>
              </a:rPr>
              <a:t>學號</a:t>
            </a:r>
            <a:r>
              <a:rPr lang="en-US" altLang="zh-TW" sz="2400" b="1" dirty="0">
                <a:solidFill>
                  <a:srgbClr val="FFFF00"/>
                </a:solidFill>
              </a:rPr>
              <a:t>-</a:t>
            </a:r>
            <a:r>
              <a:rPr lang="zh-TW" altLang="en-US" sz="2400" b="1" dirty="0">
                <a:solidFill>
                  <a:srgbClr val="FFFF00"/>
                </a:solidFill>
              </a:rPr>
              <a:t>姓名</a:t>
            </a:r>
            <a:r>
              <a:rPr lang="en-US" altLang="zh-TW" sz="2400" b="1" dirty="0">
                <a:solidFill>
                  <a:srgbClr val="FFFF00"/>
                </a:solidFill>
              </a:rPr>
              <a:t>.</a:t>
            </a:r>
            <a:r>
              <a:rPr lang="en-US" altLang="zh-TW" sz="2400" b="1" dirty="0" err="1">
                <a:solidFill>
                  <a:srgbClr val="FFFF00"/>
                </a:solidFill>
              </a:rPr>
              <a:t>ipynb</a:t>
            </a:r>
            <a:r>
              <a:rPr lang="en-US" altLang="zh-TW" sz="2400" b="1" dirty="0">
                <a:solidFill>
                  <a:srgbClr val="FFFF00"/>
                </a:solidFill>
              </a:rPr>
              <a:t>)</a:t>
            </a:r>
          </a:p>
          <a:p>
            <a:r>
              <a:rPr lang="en-US" altLang="zh-TW" sz="2400" b="1" dirty="0">
                <a:solidFill>
                  <a:srgbClr val="92D050"/>
                </a:solidFill>
              </a:rPr>
              <a:t>Step:</a:t>
            </a:r>
            <a:r>
              <a:rPr lang="zh-TW" altLang="en-US" sz="2400" b="1" dirty="0">
                <a:solidFill>
                  <a:srgbClr val="92D050"/>
                </a:solidFill>
              </a:rPr>
              <a:t>鍵入指令並執行</a:t>
            </a:r>
            <a:r>
              <a:rPr lang="zh-TW" altLang="en-US" sz="2400" b="1" dirty="0">
                <a:solidFill>
                  <a:srgbClr val="00B0F0"/>
                </a:solidFill>
              </a:rPr>
              <a:t>（</a:t>
            </a:r>
            <a:r>
              <a:rPr lang="en-US" altLang="zh-TW" sz="2400" b="1" dirty="0">
                <a:solidFill>
                  <a:srgbClr val="00B0F0"/>
                </a:solidFill>
              </a:rPr>
              <a:t>Shift</a:t>
            </a:r>
            <a:r>
              <a:rPr lang="zh-TW" altLang="en-US" sz="2400" b="1" dirty="0">
                <a:solidFill>
                  <a:srgbClr val="00B0F0"/>
                </a:solidFill>
              </a:rPr>
              <a:t>＋</a:t>
            </a:r>
            <a:r>
              <a:rPr lang="en-US" altLang="zh-TW" sz="2400" b="1" dirty="0">
                <a:solidFill>
                  <a:srgbClr val="00B0F0"/>
                </a:solidFill>
              </a:rPr>
              <a:t>Ctrl</a:t>
            </a:r>
            <a:r>
              <a:rPr lang="zh-TW" altLang="en-US" sz="2400" b="1" dirty="0">
                <a:solidFill>
                  <a:srgbClr val="00B0F0"/>
                </a:solidFill>
              </a:rPr>
              <a:t>）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AD6E7E50-612E-410C-BA45-68A0B4CF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8678"/>
            <a:ext cx="10294180" cy="43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0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4344AD5F-A624-4AEB-BF13-C21BA4A1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存檔與下載</a:t>
            </a:r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E57C06D4-3F7A-46C6-9FC4-8E1CB8F406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91" y="2008909"/>
            <a:ext cx="4492775" cy="4849091"/>
          </a:xfrm>
        </p:spPr>
      </p:pic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1725BD34-1C39-4A04-BCA9-22CDC3C52A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2800" b="1" dirty="0"/>
              <a:t>兩種建檔方法</a:t>
            </a:r>
            <a:endParaRPr lang="en-US" altLang="zh-TW" sz="2800" b="1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b="1" dirty="0">
                <a:solidFill>
                  <a:srgbClr val="FFFF00"/>
                </a:solidFill>
              </a:rPr>
              <a:t>存檔方式（一）：雲端硬碟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zh-TW" altLang="en-US" b="1" dirty="0">
                <a:solidFill>
                  <a:srgbClr val="FFFF00"/>
                </a:solidFill>
              </a:rPr>
              <a:t>存檔方式（二）：</a:t>
            </a:r>
            <a:r>
              <a:rPr lang="en-US" altLang="zh-TW" b="1" dirty="0">
                <a:solidFill>
                  <a:srgbClr val="FFFF00"/>
                </a:solidFill>
              </a:rPr>
              <a:t>GitHub</a:t>
            </a:r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FF00"/>
                </a:solidFill>
              </a:rPr>
              <a:t>下載桌機（一）：</a:t>
            </a:r>
            <a:r>
              <a:rPr lang="en-US" altLang="zh-TW" b="1" dirty="0">
                <a:solidFill>
                  <a:srgbClr val="FFFF00"/>
                </a:solidFill>
              </a:rPr>
              <a:t>.</a:t>
            </a:r>
            <a:r>
              <a:rPr lang="en-US" altLang="zh-TW" b="1" dirty="0" err="1">
                <a:solidFill>
                  <a:srgbClr val="FFFF00"/>
                </a:solidFill>
              </a:rPr>
              <a:t>ipynb</a:t>
            </a:r>
            <a:r>
              <a:rPr lang="zh-TW" altLang="en-US" b="1" dirty="0">
                <a:solidFill>
                  <a:srgbClr val="FFFF00"/>
                </a:solidFill>
              </a:rPr>
              <a:t>檔案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zh-TW" altLang="en-US" b="1" dirty="0">
                <a:solidFill>
                  <a:srgbClr val="FFFF00"/>
                </a:solidFill>
              </a:rPr>
              <a:t>下載桌機（二）：</a:t>
            </a:r>
            <a:r>
              <a:rPr lang="en-US" altLang="zh-TW" b="1" dirty="0">
                <a:solidFill>
                  <a:srgbClr val="FFFF00"/>
                </a:solidFill>
              </a:rPr>
              <a:t>.</a:t>
            </a:r>
            <a:r>
              <a:rPr lang="en-US" altLang="zh-TW" b="1" dirty="0" err="1">
                <a:solidFill>
                  <a:srgbClr val="FFFF00"/>
                </a:solidFill>
              </a:rPr>
              <a:t>py</a:t>
            </a:r>
            <a:r>
              <a:rPr lang="zh-TW" altLang="en-US" b="1" dirty="0">
                <a:solidFill>
                  <a:srgbClr val="FFFF00"/>
                </a:solidFill>
              </a:rPr>
              <a:t>檔案</a:t>
            </a:r>
          </a:p>
        </p:txBody>
      </p:sp>
    </p:spTree>
    <p:extLst>
      <p:ext uri="{BB962C8B-B14F-4D97-AF65-F5344CB8AC3E}">
        <p14:creationId xmlns:p14="http://schemas.microsoft.com/office/powerpoint/2010/main" val="405616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4FFC59BE-F3C8-49EF-8E82-D1A78847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F134F442-D07B-4F64-9E5F-7414EF086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/>
              <a:t>Step1: </a:t>
            </a:r>
            <a:r>
              <a:rPr lang="zh-TW" altLang="en-US" sz="2800" b="1" dirty="0"/>
              <a:t>選擇</a:t>
            </a:r>
            <a:r>
              <a:rPr lang="en-US" altLang="zh-TW" sz="2800" b="1" dirty="0"/>
              <a:t>[</a:t>
            </a:r>
            <a:r>
              <a:rPr lang="zh-TW" altLang="en-US" sz="2800" b="1" dirty="0"/>
              <a:t>共享</a:t>
            </a:r>
            <a:r>
              <a:rPr lang="en-US" altLang="zh-TW" sz="2800" b="1" dirty="0"/>
              <a:t>]	</a:t>
            </a:r>
            <a:r>
              <a:rPr lang="en-US" altLang="zh-TW" sz="2800" b="1" dirty="0">
                <a:solidFill>
                  <a:srgbClr val="FFFF00"/>
                </a:solidFill>
              </a:rPr>
              <a:t>Step2: </a:t>
            </a:r>
            <a:r>
              <a:rPr lang="zh-TW" altLang="en-US" sz="2800" b="1" dirty="0">
                <a:solidFill>
                  <a:srgbClr val="FFFF00"/>
                </a:solidFill>
              </a:rPr>
              <a:t>開啟共享鍊接</a:t>
            </a:r>
            <a:endParaRPr lang="en-US" altLang="zh-TW" sz="2800" b="1" dirty="0">
              <a:solidFill>
                <a:srgbClr val="FFFF00"/>
              </a:solidFill>
            </a:endParaRPr>
          </a:p>
          <a:p>
            <a:r>
              <a:rPr lang="en-US" altLang="zh-TW" sz="2800" b="1" dirty="0">
                <a:solidFill>
                  <a:srgbClr val="FFC000"/>
                </a:solidFill>
              </a:rPr>
              <a:t>Step3:</a:t>
            </a:r>
            <a:r>
              <a:rPr lang="zh-TW" altLang="en-US" sz="2800" b="1" dirty="0">
                <a:solidFill>
                  <a:srgbClr val="FFC000"/>
                </a:solidFill>
              </a:rPr>
              <a:t>複製鏈接</a:t>
            </a:r>
            <a:r>
              <a:rPr lang="en-US" altLang="zh-TW" sz="2800" b="1" dirty="0">
                <a:solidFill>
                  <a:srgbClr val="FFFF00"/>
                </a:solidFill>
              </a:rPr>
              <a:t>		</a:t>
            </a:r>
            <a:r>
              <a:rPr lang="en-US" altLang="zh-TW" sz="2800" b="1" dirty="0">
                <a:solidFill>
                  <a:srgbClr val="92D050"/>
                </a:solidFill>
              </a:rPr>
              <a:t>Step4: </a:t>
            </a:r>
            <a:r>
              <a:rPr lang="zh-TW" altLang="en-US" sz="2800" b="1" dirty="0">
                <a:solidFill>
                  <a:srgbClr val="92D050"/>
                </a:solidFill>
              </a:rPr>
              <a:t>查看</a:t>
            </a:r>
            <a:r>
              <a:rPr lang="en-US" altLang="zh-TW" sz="2800" b="1" dirty="0">
                <a:solidFill>
                  <a:srgbClr val="92D050"/>
                </a:solidFill>
              </a:rPr>
              <a:t>(</a:t>
            </a:r>
            <a:r>
              <a:rPr lang="zh-TW" altLang="en-US" sz="2800" b="1" dirty="0">
                <a:solidFill>
                  <a:srgbClr val="92D050"/>
                </a:solidFill>
              </a:rPr>
              <a:t>分享）、</a:t>
            </a:r>
            <a:r>
              <a:rPr lang="zh-TW" altLang="en-US" sz="2800" b="1" dirty="0">
                <a:solidFill>
                  <a:srgbClr val="00B0F0"/>
                </a:solidFill>
              </a:rPr>
              <a:t>編輯</a:t>
            </a:r>
            <a:r>
              <a:rPr lang="en-US" altLang="zh-TW" sz="2800" b="1" dirty="0">
                <a:solidFill>
                  <a:srgbClr val="00B0F0"/>
                </a:solidFill>
              </a:rPr>
              <a:t>(</a:t>
            </a:r>
            <a:r>
              <a:rPr lang="zh-TW" altLang="en-US" sz="2800" b="1" dirty="0">
                <a:solidFill>
                  <a:srgbClr val="00B0F0"/>
                </a:solidFill>
              </a:rPr>
              <a:t>協作）</a:t>
            </a:r>
            <a:endParaRPr lang="en-US" altLang="zh-TW" sz="2800" b="1" dirty="0">
              <a:solidFill>
                <a:srgbClr val="00B0F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D37E5B4-4DE4-425B-B0D9-5FF9157B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9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1CFA9F5F-E9C8-4287-BB83-D9AD2702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兩種鍵入：代碼與文本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7C53EC55-BDF7-4AF3-9423-71AE354C1C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346" y="1988127"/>
            <a:ext cx="4828310" cy="4821381"/>
          </a:xfrm>
        </p:spPr>
      </p:pic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8150EA21-6486-409C-AF9F-2840828B2E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1. </a:t>
            </a:r>
            <a:r>
              <a:rPr lang="zh-TW" altLang="en-US" sz="2800" b="1" dirty="0">
                <a:solidFill>
                  <a:srgbClr val="FFFF00"/>
                </a:solidFill>
              </a:rPr>
              <a:t>當你要輸入指令時，可選</a:t>
            </a:r>
            <a:r>
              <a:rPr lang="en-US" altLang="zh-TW" sz="2800" b="1" dirty="0">
                <a:solidFill>
                  <a:srgbClr val="FFC000"/>
                </a:solidFill>
              </a:rPr>
              <a:t>[+</a:t>
            </a:r>
            <a:r>
              <a:rPr lang="zh-TW" altLang="en-US" sz="2800" b="1" dirty="0">
                <a:solidFill>
                  <a:srgbClr val="FFC000"/>
                </a:solidFill>
              </a:rPr>
              <a:t>代碼</a:t>
            </a:r>
            <a:r>
              <a:rPr lang="en-US" altLang="zh-TW" sz="2800" b="1" dirty="0">
                <a:solidFill>
                  <a:srgbClr val="FFC000"/>
                </a:solidFill>
              </a:rPr>
              <a:t>]</a:t>
            </a:r>
            <a:r>
              <a:rPr lang="zh-TW" altLang="en-US" sz="2800" b="1" dirty="0">
                <a:solidFill>
                  <a:srgbClr val="FFFF00"/>
                </a:solidFill>
              </a:rPr>
              <a:t>、然後鍵入指令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b="1" dirty="0">
                <a:solidFill>
                  <a:srgbClr val="92D050"/>
                </a:solidFill>
              </a:rPr>
              <a:t>2. </a:t>
            </a:r>
            <a:r>
              <a:rPr lang="zh-TW" altLang="en-US" sz="2800" b="1" dirty="0">
                <a:solidFill>
                  <a:srgbClr val="92D050"/>
                </a:solidFill>
              </a:rPr>
              <a:t>當你要輸入純文字說明時，可選</a:t>
            </a:r>
            <a:r>
              <a:rPr lang="en-US" altLang="zh-TW" sz="2800" b="1" dirty="0">
                <a:solidFill>
                  <a:srgbClr val="00B0F0"/>
                </a:solidFill>
              </a:rPr>
              <a:t>[+</a:t>
            </a:r>
            <a:r>
              <a:rPr lang="zh-TW" altLang="en-US" sz="2800" b="1" dirty="0">
                <a:solidFill>
                  <a:srgbClr val="00B0F0"/>
                </a:solidFill>
              </a:rPr>
              <a:t>本文</a:t>
            </a:r>
            <a:r>
              <a:rPr lang="en-US" altLang="zh-TW" sz="2800" b="1" dirty="0">
                <a:solidFill>
                  <a:srgbClr val="00B0F0"/>
                </a:solidFill>
              </a:rPr>
              <a:t>]</a:t>
            </a:r>
            <a:r>
              <a:rPr lang="zh-TW" altLang="en-US" sz="2800" b="1" dirty="0">
                <a:solidFill>
                  <a:srgbClr val="92D050"/>
                </a:solidFill>
              </a:rPr>
              <a:t>、然後輸入文字說明。</a:t>
            </a:r>
            <a:endParaRPr lang="en-US" altLang="zh-TW" sz="28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TW" altLang="en-US" b="1" dirty="0"/>
              <a:t>～</a:t>
            </a:r>
            <a:r>
              <a:rPr lang="en-US" altLang="zh-TW" b="1" dirty="0"/>
              <a:t>Markdown</a:t>
            </a:r>
            <a:r>
              <a:rPr lang="zh-TW" altLang="en-US" b="1" dirty="0"/>
              <a:t>語法，請參閱講義。</a:t>
            </a:r>
            <a:endParaRPr lang="en-US" altLang="zh-TW" b="1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349049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144</TotalTime>
  <Words>195</Words>
  <Application>Microsoft Office PowerPoint</Application>
  <PresentationFormat>寬螢幕</PresentationFormat>
  <Paragraphs>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微軟正黑體</vt:lpstr>
      <vt:lpstr>Arial</vt:lpstr>
      <vt:lpstr>Trebuchet MS</vt:lpstr>
      <vt:lpstr>柏林</vt:lpstr>
      <vt:lpstr>運算思維與程式設計（二） </vt:lpstr>
      <vt:lpstr>網址：https://www.google.com.tw/</vt:lpstr>
      <vt:lpstr>請鍵入網址：https://colab.research.google.com/</vt:lpstr>
      <vt:lpstr>文件使用選擇畫面</vt:lpstr>
      <vt:lpstr>PowerPoint 簡報</vt:lpstr>
      <vt:lpstr>存檔與下載</vt:lpstr>
      <vt:lpstr>PowerPoint 簡報</vt:lpstr>
      <vt:lpstr>兩種鍵入：代碼與文本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運算思維與程式設計（二）</dc:title>
  <dc:creator>Bigflower Francis</dc:creator>
  <cp:lastModifiedBy>Bigflower Francis</cp:lastModifiedBy>
  <cp:revision>19</cp:revision>
  <dcterms:created xsi:type="dcterms:W3CDTF">2019-09-27T01:07:01Z</dcterms:created>
  <dcterms:modified xsi:type="dcterms:W3CDTF">2019-09-27T12:05:21Z</dcterms:modified>
</cp:coreProperties>
</file>