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31121-A588-4683-8675-D57E75FB0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運算思維與程式設計（一）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6FA78-EA95-4731-B287-7001D55B0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如何上傳作業到自己的</a:t>
            </a:r>
            <a:r>
              <a:rPr lang="en-US" altLang="zh-TW" sz="2800" b="1" dirty="0" err="1"/>
              <a:t>Github</a:t>
            </a:r>
            <a:r>
              <a:rPr lang="zh-TW" altLang="en-US" sz="2800" b="1" dirty="0"/>
              <a:t>帳戶</a:t>
            </a:r>
          </a:p>
        </p:txBody>
      </p:sp>
    </p:spTree>
    <p:extLst>
      <p:ext uri="{BB962C8B-B14F-4D97-AF65-F5344CB8AC3E}">
        <p14:creationId xmlns:p14="http://schemas.microsoft.com/office/powerpoint/2010/main" val="67985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C2969-E577-4930-840F-638CD18A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請依序輸入下面資訊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AD9F1C-9528-4639-BB78-E74DF109D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27" y="2336873"/>
            <a:ext cx="4473452" cy="4166614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zh-TW" altLang="en-US" sz="2000" dirty="0"/>
              <a:t>輸入</a:t>
            </a:r>
            <a:r>
              <a:rPr lang="en-US" altLang="zh-TW" sz="2000" dirty="0"/>
              <a:t>`Repository name` </a:t>
            </a:r>
            <a:r>
              <a:rPr lang="en-US" altLang="zh-TW" sz="2000" dirty="0">
                <a:solidFill>
                  <a:srgbClr val="FFFF00"/>
                </a:solidFill>
              </a:rPr>
              <a:t>(Computational Thinking and Program Design)</a:t>
            </a:r>
          </a:p>
          <a:p>
            <a:pPr marL="457200" indent="-457200">
              <a:buAutoNum type="arabicParenBoth"/>
            </a:pPr>
            <a:r>
              <a:rPr lang="zh-TW" altLang="en-US" sz="2000" dirty="0"/>
              <a:t>輸入</a:t>
            </a:r>
            <a:r>
              <a:rPr lang="en-US" altLang="zh-TW" sz="2000" dirty="0"/>
              <a:t>`Description</a:t>
            </a:r>
            <a:r>
              <a:rPr lang="en-US" altLang="zh-TW" sz="2000" dirty="0">
                <a:solidFill>
                  <a:srgbClr val="FFFF00"/>
                </a:solidFill>
              </a:rPr>
              <a:t>` (</a:t>
            </a:r>
            <a:r>
              <a:rPr lang="zh-TW" altLang="en-US" sz="2000" dirty="0">
                <a:solidFill>
                  <a:srgbClr val="FFFF00"/>
                </a:solidFill>
              </a:rPr>
              <a:t>運算思維與程式設計</a:t>
            </a:r>
            <a:r>
              <a:rPr lang="en-US" altLang="zh-TW" sz="2000" dirty="0">
                <a:solidFill>
                  <a:srgbClr val="FFFF00"/>
                </a:solidFill>
              </a:rPr>
              <a:t>)</a:t>
            </a:r>
          </a:p>
          <a:p>
            <a:pPr marL="457200" indent="-457200">
              <a:buAutoNum type="arabicParenBoth"/>
            </a:pPr>
            <a:r>
              <a:rPr lang="zh-TW" altLang="en-US" sz="2000" dirty="0"/>
              <a:t>選擇</a:t>
            </a:r>
            <a:r>
              <a:rPr lang="en-US" altLang="zh-TW" sz="2000" dirty="0">
                <a:solidFill>
                  <a:srgbClr val="00B0F0"/>
                </a:solidFill>
              </a:rPr>
              <a:t>`Public`</a:t>
            </a:r>
          </a:p>
          <a:p>
            <a:pPr marL="457200" indent="-457200">
              <a:buAutoNum type="arabicParenBoth"/>
            </a:pPr>
            <a:r>
              <a:rPr lang="zh-TW" altLang="en-US" sz="2000" dirty="0"/>
              <a:t>勾選</a:t>
            </a:r>
            <a:r>
              <a:rPr lang="en-US" altLang="zh-TW" sz="2000" dirty="0">
                <a:solidFill>
                  <a:srgbClr val="00B0F0"/>
                </a:solidFill>
              </a:rPr>
              <a:t>`Initialize this repository with a README`</a:t>
            </a:r>
          </a:p>
          <a:p>
            <a:pPr marL="457200" indent="-457200">
              <a:buAutoNum type="arabicParenBoth"/>
            </a:pPr>
            <a:r>
              <a:rPr lang="zh-TW" altLang="en-US" sz="2000" dirty="0"/>
              <a:t>最後按</a:t>
            </a:r>
            <a:r>
              <a:rPr lang="en-US" altLang="zh-TW" sz="2000" b="1" dirty="0">
                <a:solidFill>
                  <a:srgbClr val="92D050"/>
                </a:solidFill>
              </a:rPr>
              <a:t>`Create Repository</a:t>
            </a:r>
            <a:r>
              <a:rPr lang="en-US" altLang="zh-TW" sz="2000" dirty="0">
                <a:solidFill>
                  <a:srgbClr val="92D050"/>
                </a:solidFill>
              </a:rPr>
              <a:t>`</a:t>
            </a:r>
            <a:r>
              <a:rPr lang="zh-TW" altLang="en-US" sz="2000" dirty="0"/>
              <a:t>完成程式庫設定。</a:t>
            </a:r>
          </a:p>
          <a:p>
            <a:endParaRPr lang="zh-TW" altLang="en-US" dirty="0"/>
          </a:p>
        </p:txBody>
      </p:sp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id="{10356F96-1843-4F6C-A6E6-448A25CECD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913" r="18913"/>
          <a:stretch>
            <a:fillRect/>
          </a:stretch>
        </p:blipFill>
        <p:spPr>
          <a:xfrm>
            <a:off x="4868334" y="1985275"/>
            <a:ext cx="7240540" cy="4772483"/>
          </a:xfrm>
        </p:spPr>
      </p:pic>
    </p:spTree>
    <p:extLst>
      <p:ext uri="{BB962C8B-B14F-4D97-AF65-F5344CB8AC3E}">
        <p14:creationId xmlns:p14="http://schemas.microsoft.com/office/powerpoint/2010/main" val="296077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1F933-63A4-46A6-A32D-97B7BE3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 </a:t>
            </a:r>
            <a:r>
              <a:rPr lang="zh-TW" altLang="en-US" dirty="0"/>
              <a:t>上傳作業到程式庫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6561B-59B7-481F-B7D6-2249AFD49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/>
              <a:t>～在桌面準備好檔案。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FF00"/>
                </a:solidFill>
              </a:rPr>
              <a:t>子目錄</a:t>
            </a:r>
            <a:r>
              <a:rPr lang="en-US" altLang="zh-TW" sz="2800" b="1" dirty="0">
                <a:solidFill>
                  <a:srgbClr val="FFFF00"/>
                </a:solidFill>
              </a:rPr>
              <a:t>Week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FF00"/>
                </a:solidFill>
              </a:rPr>
              <a:t>裡面放作業檔案</a:t>
            </a:r>
            <a:endParaRPr lang="en-US" altLang="zh-TW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altLang="zh-TW" sz="2000" b="1" dirty="0" err="1">
                <a:solidFill>
                  <a:srgbClr val="92D050"/>
                </a:solidFill>
              </a:rPr>
              <a:t>Weeki</a:t>
            </a:r>
            <a:r>
              <a:rPr lang="en-US" altLang="zh-TW" sz="2000" b="1" dirty="0">
                <a:solidFill>
                  <a:srgbClr val="92D050"/>
                </a:solidFill>
              </a:rPr>
              <a:t>-</a:t>
            </a:r>
            <a:r>
              <a:rPr lang="zh-TW" altLang="en-US" sz="2000" b="1" dirty="0">
                <a:solidFill>
                  <a:srgbClr val="92D050"/>
                </a:solidFill>
              </a:rPr>
              <a:t>學號</a:t>
            </a:r>
            <a:r>
              <a:rPr lang="en-US" altLang="zh-TW" sz="2000" b="1" dirty="0">
                <a:solidFill>
                  <a:srgbClr val="92D050"/>
                </a:solidFill>
              </a:rPr>
              <a:t>-</a:t>
            </a:r>
            <a:r>
              <a:rPr lang="zh-TW" altLang="en-US" sz="2000" b="1" dirty="0">
                <a:solidFill>
                  <a:srgbClr val="92D050"/>
                </a:solidFill>
              </a:rPr>
              <a:t>姓名</a:t>
            </a:r>
            <a:endParaRPr lang="en-US" altLang="zh-TW" sz="2000" b="1" dirty="0">
              <a:solidFill>
                <a:srgbClr val="92D050"/>
              </a:solidFill>
            </a:endParaRPr>
          </a:p>
          <a:p>
            <a:pPr>
              <a:buFontTx/>
              <a:buChar char="-"/>
            </a:pPr>
            <a:r>
              <a:rPr lang="en-US" altLang="zh-TW" sz="2000" b="1" dirty="0" err="1">
                <a:solidFill>
                  <a:srgbClr val="92D050"/>
                </a:solidFill>
              </a:rPr>
              <a:t>Weeki-Groupj</a:t>
            </a:r>
            <a:endParaRPr lang="zh-TW" altLang="en-US" sz="2000" b="1" dirty="0">
              <a:solidFill>
                <a:srgbClr val="92D05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5809B26-1ADC-458A-8626-9B3123E2C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/>
              <a:t>～在</a:t>
            </a:r>
            <a:r>
              <a:rPr lang="en-US" altLang="zh-TW" sz="2800" b="1" dirty="0" err="1"/>
              <a:t>Github</a:t>
            </a:r>
            <a:r>
              <a:rPr lang="zh-TW" altLang="en-US" sz="2800" b="1" dirty="0"/>
              <a:t>程式庫</a:t>
            </a:r>
          </a:p>
          <a:p>
            <a:r>
              <a:rPr lang="zh-TW" altLang="en-US" sz="2800" b="1" dirty="0">
                <a:solidFill>
                  <a:srgbClr val="FFFF00"/>
                </a:solidFill>
              </a:rPr>
              <a:t>選</a:t>
            </a:r>
            <a:r>
              <a:rPr lang="en-US" altLang="zh-TW" sz="2800" b="1" dirty="0">
                <a:solidFill>
                  <a:srgbClr val="92D050"/>
                </a:solidFill>
              </a:rPr>
              <a:t>`Upload files`</a:t>
            </a:r>
            <a:r>
              <a:rPr lang="zh-TW" altLang="en-US" sz="2800" b="1" dirty="0">
                <a:solidFill>
                  <a:srgbClr val="FFFF00"/>
                </a:solidFill>
              </a:rPr>
              <a:t>按鈕</a:t>
            </a:r>
          </a:p>
          <a:p>
            <a:r>
              <a:rPr lang="zh-TW" altLang="en-US" sz="2800" b="1" dirty="0">
                <a:solidFill>
                  <a:srgbClr val="FFFF00"/>
                </a:solidFill>
              </a:rPr>
              <a:t>直接將子目錄與檔案拖入</a:t>
            </a:r>
          </a:p>
          <a:p>
            <a:r>
              <a:rPr lang="zh-TW" altLang="en-US" sz="2800" b="1" dirty="0">
                <a:solidFill>
                  <a:srgbClr val="FFFF00"/>
                </a:solidFill>
              </a:rPr>
              <a:t>等待檔案上傳完畢</a:t>
            </a:r>
          </a:p>
          <a:p>
            <a:r>
              <a:rPr lang="zh-TW" altLang="en-US" sz="2800" b="1" dirty="0">
                <a:solidFill>
                  <a:srgbClr val="FFFF00"/>
                </a:solidFill>
              </a:rPr>
              <a:t>再加上說明文字</a:t>
            </a:r>
          </a:p>
          <a:p>
            <a:r>
              <a:rPr lang="zh-TW" altLang="en-US" sz="2800" b="1" dirty="0">
                <a:solidFill>
                  <a:srgbClr val="FFFF00"/>
                </a:solidFill>
              </a:rPr>
              <a:t>按</a:t>
            </a:r>
            <a:r>
              <a:rPr lang="en-US" altLang="zh-TW" sz="2800" b="1" dirty="0">
                <a:solidFill>
                  <a:srgbClr val="FFFF00"/>
                </a:solidFill>
              </a:rPr>
              <a:t>`</a:t>
            </a:r>
            <a:r>
              <a:rPr lang="en-US" altLang="zh-TW" sz="2800" b="1" dirty="0">
                <a:solidFill>
                  <a:srgbClr val="92D050"/>
                </a:solidFill>
              </a:rPr>
              <a:t>Commit Changes </a:t>
            </a:r>
            <a:r>
              <a:rPr lang="en-US" altLang="zh-TW" sz="2800" b="1" dirty="0">
                <a:solidFill>
                  <a:srgbClr val="FFFF00"/>
                </a:solidFill>
              </a:rPr>
              <a:t>`</a:t>
            </a:r>
            <a:r>
              <a:rPr lang="zh-TW" altLang="en-US" sz="2800" b="1" dirty="0">
                <a:solidFill>
                  <a:srgbClr val="FFFF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331208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BD5C14AA-B5B4-4097-AF6F-F0EDBEC8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 </a:t>
            </a:r>
            <a:r>
              <a:rPr lang="zh-TW" altLang="en-US" dirty="0"/>
              <a:t>上傳作業到程式庫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FC8A33BA-C9A6-4436-BEFB-5379CB6DD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第一步驟選擇上傳檔案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560220B-444C-449A-8132-FC4F427E43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662" y="3030538"/>
            <a:ext cx="4272163" cy="2905125"/>
          </a:xfr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0502E98-DAC5-4314-92C1-CC3B83945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再四個步驟成功上傳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415B72C7-4D21-403D-A39D-FBF4E18F97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27240" y="3030538"/>
            <a:ext cx="6964760" cy="3827462"/>
          </a:xfrm>
        </p:spPr>
      </p:pic>
    </p:spTree>
    <p:extLst>
      <p:ext uri="{BB962C8B-B14F-4D97-AF65-F5344CB8AC3E}">
        <p14:creationId xmlns:p14="http://schemas.microsoft.com/office/powerpoint/2010/main" val="109336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E83F0-194B-48A2-8FB6-89D36CD0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常用功能：程式庫與檔案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4D0F8B-49E5-49C9-9E62-F4142C527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200" dirty="0"/>
              <a:t>程式庫：修改名稱、刪除</a:t>
            </a:r>
            <a:endParaRPr lang="en-US" altLang="zh-TW" sz="3200" dirty="0"/>
          </a:p>
          <a:p>
            <a:pPr algn="l"/>
            <a:r>
              <a:rPr lang="zh-TW" altLang="en-US" sz="3200" dirty="0"/>
              <a:t>檔案：刪除與下載</a:t>
            </a:r>
          </a:p>
        </p:txBody>
      </p:sp>
    </p:spTree>
    <p:extLst>
      <p:ext uri="{BB962C8B-B14F-4D97-AF65-F5344CB8AC3E}">
        <p14:creationId xmlns:p14="http://schemas.microsoft.com/office/powerpoint/2010/main" val="9900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2FB4C-2D46-4B10-8F83-87E3193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請到</a:t>
            </a:r>
            <a:r>
              <a:rPr lang="en-US" altLang="zh-TW" dirty="0" err="1"/>
              <a:t>Github</a:t>
            </a:r>
            <a:r>
              <a:rPr lang="zh-TW" altLang="en-US" dirty="0"/>
              <a:t>申請一個使用帳戶。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4F8648-7EE7-4882-8E4D-8189C8294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b="1" dirty="0"/>
              <a:t>～網址</a:t>
            </a:r>
            <a:r>
              <a:rPr lang="en-US" altLang="zh-TW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altLang="zh-TW" sz="2800" b="1" dirty="0"/>
          </a:p>
          <a:p>
            <a:endParaRPr lang="en-US" altLang="zh-TW" sz="2800" dirty="0"/>
          </a:p>
          <a:p>
            <a:r>
              <a:rPr lang="en-US" altLang="zh-TW" sz="2800" b="1" dirty="0">
                <a:solidFill>
                  <a:srgbClr val="FFFF00"/>
                </a:solidFill>
              </a:rPr>
              <a:t>`Sign Up`</a:t>
            </a:r>
            <a:r>
              <a:rPr lang="zh-TW" altLang="en-US" sz="2800" b="1" dirty="0">
                <a:solidFill>
                  <a:srgbClr val="FFFF00"/>
                </a:solidFill>
              </a:rPr>
              <a:t>註冊：請填寫個人基本資料。</a:t>
            </a:r>
          </a:p>
          <a:p>
            <a:r>
              <a:rPr lang="en-US" altLang="zh-TW" sz="2800" b="1" dirty="0">
                <a:solidFill>
                  <a:srgbClr val="FFC000"/>
                </a:solidFill>
              </a:rPr>
              <a:t>`Sign in`</a:t>
            </a:r>
            <a:r>
              <a:rPr lang="zh-TW" altLang="en-US" sz="2800" b="1" dirty="0">
                <a:solidFill>
                  <a:srgbClr val="FFC000"/>
                </a:solidFill>
              </a:rPr>
              <a:t>登錄：進入</a:t>
            </a:r>
            <a:r>
              <a:rPr lang="en-US" altLang="zh-TW" sz="2800" b="1" dirty="0" err="1">
                <a:solidFill>
                  <a:srgbClr val="FFC000"/>
                </a:solidFill>
              </a:rPr>
              <a:t>Github</a:t>
            </a:r>
            <a:r>
              <a:rPr lang="zh-TW" altLang="en-US" sz="2800" b="1" dirty="0">
                <a:solidFill>
                  <a:srgbClr val="FFC000"/>
                </a:solidFill>
              </a:rPr>
              <a:t>帳戶開始使用。</a:t>
            </a:r>
          </a:p>
          <a:p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4FF1884-E96A-493D-AD24-763486BDAC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81994" y="2009724"/>
            <a:ext cx="6510006" cy="4848276"/>
          </a:xfrm>
        </p:spPr>
      </p:pic>
    </p:spTree>
    <p:extLst>
      <p:ext uri="{BB962C8B-B14F-4D97-AF65-F5344CB8AC3E}">
        <p14:creationId xmlns:p14="http://schemas.microsoft.com/office/powerpoint/2010/main" val="21015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F7765-787E-42DD-8843-6EDDAC5F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註冊的步驟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45E3E-D20B-41D2-A049-CD496609F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712" y="2336873"/>
            <a:ext cx="5143966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b="1" dirty="0"/>
              <a:t>～填寫個人基本資料</a:t>
            </a:r>
            <a:endParaRPr lang="en-US" altLang="zh-TW" sz="2800" b="1" dirty="0"/>
          </a:p>
          <a:p>
            <a:r>
              <a:rPr lang="en-US" altLang="zh-TW" sz="2800" b="1" dirty="0">
                <a:solidFill>
                  <a:srgbClr val="92D050"/>
                </a:solidFill>
              </a:rPr>
              <a:t>Username :</a:t>
            </a:r>
            <a:r>
              <a:rPr lang="en-US" altLang="zh-TW" sz="2800" b="1" dirty="0"/>
              <a:t> </a:t>
            </a:r>
            <a:r>
              <a:rPr lang="zh-TW" altLang="en-US" sz="2800" b="1" dirty="0">
                <a:solidFill>
                  <a:srgbClr val="00B0F0"/>
                </a:solidFill>
              </a:rPr>
              <a:t>使用者名稱</a:t>
            </a:r>
          </a:p>
          <a:p>
            <a:r>
              <a:rPr lang="en-US" altLang="zh-TW" sz="2800" b="1" dirty="0">
                <a:solidFill>
                  <a:srgbClr val="92D050"/>
                </a:solidFill>
              </a:rPr>
              <a:t>Email Address: </a:t>
            </a:r>
            <a:r>
              <a:rPr lang="zh-TW" altLang="en-US" sz="2800" b="1" dirty="0">
                <a:solidFill>
                  <a:srgbClr val="00B0F0"/>
                </a:solidFill>
              </a:rPr>
              <a:t>電郵信箱</a:t>
            </a:r>
          </a:p>
          <a:p>
            <a:r>
              <a:rPr lang="en-US" altLang="zh-TW" sz="2800" b="1" dirty="0">
                <a:solidFill>
                  <a:srgbClr val="92D050"/>
                </a:solidFill>
              </a:rPr>
              <a:t>Password : </a:t>
            </a:r>
            <a:r>
              <a:rPr lang="zh-TW" altLang="en-US" sz="2800" b="1" dirty="0">
                <a:solidFill>
                  <a:srgbClr val="00B0F0"/>
                </a:solidFill>
              </a:rPr>
              <a:t>密碼</a:t>
            </a:r>
            <a:endParaRPr lang="zh-TW" altLang="en-US" sz="2800" b="1" dirty="0"/>
          </a:p>
          <a:p>
            <a:pPr marL="0" indent="0">
              <a:buNone/>
            </a:pPr>
            <a:r>
              <a:rPr lang="zh-TW" altLang="en-US" sz="2800" b="1" dirty="0">
                <a:solidFill>
                  <a:srgbClr val="FFFF00"/>
                </a:solidFill>
              </a:rPr>
              <a:t>填好資料的輸入框，右邊會出現綠色的勾勾；最後按下方的「</a:t>
            </a:r>
            <a:r>
              <a:rPr lang="en-US" altLang="zh-TW" sz="2800" b="1" dirty="0">
                <a:solidFill>
                  <a:srgbClr val="FFFF00"/>
                </a:solidFill>
              </a:rPr>
              <a:t>Create an account</a:t>
            </a:r>
            <a:r>
              <a:rPr lang="zh-TW" altLang="en-US" sz="2800" b="1" dirty="0">
                <a:solidFill>
                  <a:srgbClr val="FFFF00"/>
                </a:solidFill>
              </a:rPr>
              <a:t>」鈕。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BED9B08-6590-4329-BC33-0BB55A97A3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3155" y="1999944"/>
            <a:ext cx="6953206" cy="4858056"/>
          </a:xfrm>
        </p:spPr>
      </p:pic>
    </p:spTree>
    <p:extLst>
      <p:ext uri="{BB962C8B-B14F-4D97-AF65-F5344CB8AC3E}">
        <p14:creationId xmlns:p14="http://schemas.microsoft.com/office/powerpoint/2010/main" val="283420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65A0D-66AA-46ED-8BCB-EC979F64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</a:t>
            </a:r>
            <a:r>
              <a:rPr lang="zh-TW" altLang="en-US" dirty="0"/>
              <a:t>歡迎建立個人帳戶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63ED5-3DAC-497C-BD0E-2C1964A693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b="1" dirty="0"/>
              <a:t>～</a:t>
            </a:r>
            <a:r>
              <a:rPr lang="en-US" altLang="zh-TW" sz="2800" b="1" dirty="0"/>
              <a:t>Join </a:t>
            </a:r>
            <a:r>
              <a:rPr lang="en-US" altLang="zh-TW" sz="2800" b="1" dirty="0" err="1"/>
              <a:t>Github</a:t>
            </a:r>
            <a:endParaRPr lang="en-US" altLang="zh-TW" sz="2800" b="1" dirty="0"/>
          </a:p>
          <a:p>
            <a:pPr marL="0" indent="0">
              <a:buNone/>
            </a:pPr>
            <a:endParaRPr lang="en-US" altLang="zh-TW" b="1" dirty="0"/>
          </a:p>
          <a:p>
            <a:r>
              <a:rPr lang="zh-TW" altLang="en-US" b="1" dirty="0">
                <a:solidFill>
                  <a:srgbClr val="FFFF00"/>
                </a:solidFill>
              </a:rPr>
              <a:t>如果已經填寫過個人資料，在此會出現驗證圖示，證明自己不是機器人。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b="1" dirty="0">
                <a:solidFill>
                  <a:srgbClr val="00B0F0"/>
                </a:solidFill>
              </a:rPr>
              <a:t>選擇綠色按鈕</a:t>
            </a:r>
            <a:r>
              <a:rPr lang="en-US" altLang="zh-TW" b="1" dirty="0">
                <a:solidFill>
                  <a:srgbClr val="92D050"/>
                </a:solidFill>
              </a:rPr>
              <a:t>[Create an account]</a:t>
            </a: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D7398F-D3E0-4527-871F-EF3F528992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048843"/>
            <a:ext cx="6597650" cy="47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255FF-58E8-4FB7-B297-A040151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Step2:</a:t>
            </a:r>
            <a:r>
              <a:rPr lang="zh-TW" altLang="en-US" dirty="0"/>
              <a:t>選擇免費及付費方案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35567-2DE0-43ED-BAC5-2EB1FA4F03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rgbClr val="00B0F0"/>
                </a:solidFill>
              </a:rPr>
              <a:t>～</a:t>
            </a:r>
            <a:r>
              <a:rPr lang="zh-TW" altLang="en-US" sz="2800" b="1" dirty="0">
                <a:solidFill>
                  <a:srgbClr val="FFFF00"/>
                </a:solidFill>
              </a:rPr>
              <a:t>請直接按</a:t>
            </a:r>
            <a:r>
              <a:rPr lang="en-US" altLang="zh-TW" sz="2800" b="1" dirty="0">
                <a:solidFill>
                  <a:srgbClr val="92D050"/>
                </a:solidFill>
              </a:rPr>
              <a:t>[Continue]</a:t>
            </a:r>
            <a:r>
              <a:rPr lang="zh-TW" altLang="en-US" sz="2800" b="1" dirty="0">
                <a:solidFill>
                  <a:srgbClr val="FFFF00"/>
                </a:solidFill>
              </a:rPr>
              <a:t>。</a:t>
            </a:r>
            <a:endParaRPr lang="en-US" altLang="zh-TW" sz="2800" b="1" dirty="0">
              <a:solidFill>
                <a:srgbClr val="FFFF00"/>
              </a:solidFill>
            </a:endParaRPr>
          </a:p>
          <a:p>
            <a:r>
              <a:rPr lang="zh-TW" altLang="en-US" sz="2200" b="1" dirty="0"/>
              <a:t>如果在</a:t>
            </a:r>
            <a:r>
              <a:rPr lang="en-US" altLang="zh-TW" sz="2200" b="1" dirty="0"/>
              <a:t>GitHub</a:t>
            </a:r>
            <a:r>
              <a:rPr lang="zh-TW" altLang="en-US" sz="2200" b="1" dirty="0"/>
              <a:t>裡面放的東西具有隱私，不打算公開的話，請選擇付費方案每月</a:t>
            </a:r>
            <a:r>
              <a:rPr lang="en-US" altLang="zh-TW" sz="2200" b="1" dirty="0"/>
              <a:t>$7</a:t>
            </a:r>
            <a:r>
              <a:rPr lang="zh-TW" altLang="en-US" sz="2200" b="1" dirty="0"/>
              <a:t>塊美金。</a:t>
            </a:r>
            <a:endParaRPr lang="en-US" altLang="zh-TW" sz="2200" b="1" dirty="0"/>
          </a:p>
          <a:p>
            <a:r>
              <a:rPr lang="zh-TW" altLang="en-US" sz="2200" b="1" dirty="0"/>
              <a:t>如果不介意公開，請選擇</a:t>
            </a:r>
            <a:r>
              <a:rPr lang="en-US" altLang="zh-TW" sz="2200" b="1" dirty="0"/>
              <a:t>Unlimited </a:t>
            </a:r>
            <a:r>
              <a:rPr lang="en-US" altLang="zh-TW" sz="2200" b="1" dirty="0" err="1"/>
              <a:t>pubilc</a:t>
            </a:r>
            <a:r>
              <a:rPr lang="en-US" altLang="zh-TW" sz="2200" b="1" dirty="0"/>
              <a:t> </a:t>
            </a:r>
            <a:r>
              <a:rPr lang="en-US" altLang="zh-TW" sz="2200" b="1" dirty="0" err="1"/>
              <a:t>repositores</a:t>
            </a:r>
            <a:r>
              <a:rPr lang="en-US" altLang="zh-TW" sz="2200" b="1" dirty="0"/>
              <a:t> for free(</a:t>
            </a:r>
            <a:r>
              <a:rPr lang="zh-TW" altLang="en-US" sz="2200" b="1" dirty="0"/>
              <a:t>免費方案</a:t>
            </a:r>
            <a:r>
              <a:rPr lang="en-US" altLang="zh-TW" sz="2200" b="1" dirty="0"/>
              <a:t>)</a:t>
            </a:r>
            <a:r>
              <a:rPr lang="zh-TW" altLang="en-US" sz="2200" b="1" dirty="0"/>
              <a:t>。</a:t>
            </a:r>
            <a:endParaRPr lang="en-US" altLang="zh-TW" sz="2200" b="1" dirty="0"/>
          </a:p>
          <a:p>
            <a:r>
              <a:rPr lang="zh-TW" altLang="en-US" sz="2200" b="1" dirty="0"/>
              <a:t>選擇是個人用戶或組織用戶，我們都可以不回答。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6E90848-9D86-4D51-A808-1EE43C16E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3976" y="2058622"/>
            <a:ext cx="6542606" cy="4699136"/>
          </a:xfrm>
        </p:spPr>
      </p:pic>
    </p:spTree>
    <p:extLst>
      <p:ext uri="{BB962C8B-B14F-4D97-AF65-F5344CB8AC3E}">
        <p14:creationId xmlns:p14="http://schemas.microsoft.com/office/powerpoint/2010/main" val="98974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5F659-B50A-456A-B450-BC888679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Step3:</a:t>
            </a:r>
            <a:r>
              <a:rPr lang="zh-TW" altLang="en-US" dirty="0"/>
              <a:t>填寫問卷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FB21F-33A0-4BFA-A4D8-9DF6B489D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b="1" dirty="0">
                <a:solidFill>
                  <a:srgbClr val="FFFF00"/>
                </a:solidFill>
              </a:rPr>
              <a:t>～直接選擇</a:t>
            </a:r>
            <a:r>
              <a:rPr lang="en-US" altLang="zh-TW" sz="2800" b="1" dirty="0">
                <a:solidFill>
                  <a:srgbClr val="92D050"/>
                </a:solidFill>
              </a:rPr>
              <a:t>[Skip this step]</a:t>
            </a:r>
          </a:p>
          <a:p>
            <a:pPr marL="0" indent="0">
              <a:buNone/>
            </a:pPr>
            <a:endParaRPr lang="en-US" altLang="zh-TW" sz="2800" b="1" dirty="0">
              <a:solidFill>
                <a:srgbClr val="FFFF00"/>
              </a:solidFill>
            </a:endParaRPr>
          </a:p>
          <a:p>
            <a:r>
              <a:rPr lang="zh-TW" altLang="en-US" b="1" dirty="0"/>
              <a:t>或者隨便勾一勾，然後按</a:t>
            </a:r>
            <a:r>
              <a:rPr lang="en-US" altLang="zh-TW" b="1" dirty="0"/>
              <a:t>[Submit]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pPr marL="0" indent="0">
              <a:buNone/>
            </a:pPr>
            <a:endParaRPr lang="zh-TW" altLang="en-US" sz="2800" b="1" dirty="0">
              <a:solidFill>
                <a:srgbClr val="FFFF00"/>
              </a:solidFill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18BF4AB-55BE-49A9-B42C-6854230C0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4552" y="1980385"/>
            <a:ext cx="7067448" cy="4877615"/>
          </a:xfrm>
        </p:spPr>
      </p:pic>
    </p:spTree>
    <p:extLst>
      <p:ext uri="{BB962C8B-B14F-4D97-AF65-F5344CB8AC3E}">
        <p14:creationId xmlns:p14="http://schemas.microsoft.com/office/powerpoint/2010/main" val="60690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0223C-B05E-47C0-ABD1-BFEB1EA9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Step4:</a:t>
            </a:r>
            <a:r>
              <a:rPr lang="zh-TW" altLang="en-US" dirty="0"/>
              <a:t>電郵確認即註冊成功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47A62DD-39B3-48FF-B416-738348D1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36873"/>
            <a:ext cx="5378677" cy="69313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請至剛剛申請註冊的電郵信箱收</a:t>
            </a:r>
            <a:r>
              <a:rPr lang="en-US" altLang="zh-TW" dirty="0"/>
              <a:t>GitHub</a:t>
            </a:r>
            <a:r>
              <a:rPr lang="zh-TW" altLang="en-US" dirty="0"/>
              <a:t>的驗證信件，並完成帳號驗證程序。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6D6C7A0-06C8-4E32-8FA3-EE943262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3190616"/>
            <a:ext cx="5990054" cy="3667383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797404A-2F7A-4B77-903C-486AAD79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完成驗證後連進</a:t>
            </a:r>
            <a:r>
              <a:rPr lang="en-US" altLang="zh-TW" dirty="0"/>
              <a:t>GitHub</a:t>
            </a:r>
            <a:r>
              <a:rPr lang="zh-TW" altLang="en-US" dirty="0"/>
              <a:t>登入畫面，直接點進「</a:t>
            </a:r>
            <a:r>
              <a:rPr lang="en-US" altLang="zh-TW" dirty="0"/>
              <a:t>Your profile</a:t>
            </a:r>
            <a:r>
              <a:rPr lang="zh-TW" altLang="en-US" dirty="0"/>
              <a:t>」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F923EB0-E8E8-4BA6-B6D1-4963F73AE3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0053" y="3189557"/>
            <a:ext cx="6201947" cy="3667383"/>
          </a:xfrm>
        </p:spPr>
      </p:pic>
    </p:spTree>
    <p:extLst>
      <p:ext uri="{BB962C8B-B14F-4D97-AF65-F5344CB8AC3E}">
        <p14:creationId xmlns:p14="http://schemas.microsoft.com/office/powerpoint/2010/main" val="117358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C6F02E39-7498-46BA-9DB2-2526C0BB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26" y="2869895"/>
            <a:ext cx="10366460" cy="1090788"/>
          </a:xfrm>
        </p:spPr>
        <p:txBody>
          <a:bodyPr>
            <a:normAutofit/>
          </a:bodyPr>
          <a:lstStyle/>
          <a:p>
            <a:r>
              <a:rPr lang="zh-TW" altLang="en-US" dirty="0"/>
              <a:t>成功註冊後，請登錄設定程式庫，存放作業檔案。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081A23-96B0-4F10-8F81-B58D0F5EC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F185E0-706B-400A-813A-24769B58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Step1: </a:t>
            </a:r>
            <a:r>
              <a:rPr lang="zh-TW" altLang="en-US" dirty="0"/>
              <a:t>設立程式庫</a:t>
            </a:r>
          </a:p>
        </p:txBody>
      </p:sp>
      <p:pic>
        <p:nvPicPr>
          <p:cNvPr id="11" name="圖片版面配置區 10">
            <a:extLst>
              <a:ext uri="{FF2B5EF4-FFF2-40B4-BE49-F238E27FC236}">
                <a16:creationId xmlns:a16="http://schemas.microsoft.com/office/drawing/2014/main" id="{13E4466C-E435-4BD0-8436-972E4FEF8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218" y="1951046"/>
            <a:ext cx="7348782" cy="5031645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6E29702-BEA0-447F-9BAA-514CDAD8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272" y="2336872"/>
            <a:ext cx="4216128" cy="359931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FFFF00"/>
                </a:solidFill>
              </a:rPr>
              <a:t>請按菜單上的</a:t>
            </a:r>
            <a:r>
              <a:rPr lang="en-US" altLang="zh-TW" sz="2800" b="1" dirty="0">
                <a:solidFill>
                  <a:srgbClr val="FFFF00"/>
                </a:solidFill>
              </a:rPr>
              <a:t>`+`</a:t>
            </a:r>
            <a:r>
              <a:rPr lang="zh-TW" altLang="en-US" sz="2800" b="1" dirty="0">
                <a:solidFill>
                  <a:srgbClr val="FFFF00"/>
                </a:solidFill>
              </a:rPr>
              <a:t>號 </a:t>
            </a:r>
            <a:endParaRPr lang="en-US" altLang="zh-TW" sz="2800" b="1" dirty="0">
              <a:solidFill>
                <a:srgbClr val="FFFF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FFFF00"/>
                </a:solidFill>
              </a:rPr>
              <a:t>選</a:t>
            </a:r>
            <a:r>
              <a:rPr lang="en-US" altLang="zh-TW" sz="2800" b="1" dirty="0">
                <a:solidFill>
                  <a:srgbClr val="FFFF00"/>
                </a:solidFill>
              </a:rPr>
              <a:t>`New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repository`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7877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91</TotalTime>
  <Words>459</Words>
  <Application>Microsoft Office PowerPoint</Application>
  <PresentationFormat>寬螢幕</PresentationFormat>
  <Paragraphs>60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</vt:lpstr>
      <vt:lpstr>柏林</vt:lpstr>
      <vt:lpstr>運算思維與程式設計（一）</vt:lpstr>
      <vt:lpstr>請到Github申請一個使用帳戶。</vt:lpstr>
      <vt:lpstr>註冊的步驟</vt:lpstr>
      <vt:lpstr>Step1:歡迎建立個人帳戶</vt:lpstr>
      <vt:lpstr>Step2:選擇免費及付費方案</vt:lpstr>
      <vt:lpstr>Step3:填寫問卷</vt:lpstr>
      <vt:lpstr>Step4:電郵確認即註冊成功</vt:lpstr>
      <vt:lpstr>成功註冊後，請登錄設定程式庫，存放作業檔案。</vt:lpstr>
      <vt:lpstr>Step1: 設立程式庫</vt:lpstr>
      <vt:lpstr>請依序輸入下面資訊</vt:lpstr>
      <vt:lpstr>Step2: 上傳作業到程式庫</vt:lpstr>
      <vt:lpstr>Step2: 上傳作業到程式庫</vt:lpstr>
      <vt:lpstr>常用功能：程式庫與檔案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運算思維與程式設計（一）</dc:title>
  <dc:creator>Bigflower Francis</dc:creator>
  <cp:lastModifiedBy>Bigflower Francis</cp:lastModifiedBy>
  <cp:revision>14</cp:revision>
  <dcterms:created xsi:type="dcterms:W3CDTF">2019-09-27T06:07:41Z</dcterms:created>
  <dcterms:modified xsi:type="dcterms:W3CDTF">2019-09-27T12:08:05Z</dcterms:modified>
</cp:coreProperties>
</file>