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1" r:id="rId4"/>
    <p:sldId id="257" r:id="rId5"/>
    <p:sldId id="264" r:id="rId6"/>
    <p:sldId id="269" r:id="rId7"/>
    <p:sldId id="270" r:id="rId8"/>
    <p:sldId id="258" r:id="rId9"/>
    <p:sldId id="272" r:id="rId10"/>
    <p:sldId id="260" r:id="rId11"/>
    <p:sldId id="273" r:id="rId12"/>
    <p:sldId id="274" r:id="rId13"/>
    <p:sldId id="266" r:id="rId14"/>
    <p:sldId id="263"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1800147"/>
            <a:ext cx="10994760" cy="183246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6" y="3836214"/>
            <a:ext cx="11198367" cy="1832460"/>
          </a:xfrm>
        </p:spPr>
        <p:txBody>
          <a:bodyPr>
            <a:normAutofit/>
          </a:bodyPr>
          <a:lstStyle>
            <a:lvl1pPr marL="0" indent="0" algn="l">
              <a:buNone/>
              <a:defRPr sz="3733" b="0" i="0">
                <a:solidFill>
                  <a:srgbClr val="F2CD4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283340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5CEEBFB-C68E-49D4-87B2-294EE4EA484A}"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7220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263825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17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10994760" cy="814428"/>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682951"/>
          </a:xfrm>
        </p:spPr>
        <p:txBody>
          <a:bodyPr/>
          <a:lstStyle>
            <a:lvl1pPr algn="l">
              <a:defRPr sz="3733">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59407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8347873"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392934"/>
            <a:ext cx="8347875" cy="4681415"/>
          </a:xfrm>
        </p:spPr>
        <p:txBody>
          <a:bodyPr/>
          <a:lstStyle>
            <a:lvl1pPr>
              <a:defRPr sz="3733">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0807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EBFB-C68E-49D4-87B2-294EE4EA484A}"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17392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CEEBFB-C68E-49D4-87B2-294EE4EA484A}"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6772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578507"/>
            <a:ext cx="10791153" cy="814427"/>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EEBFB-C68E-49D4-87B2-294EE4EA484A}"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254932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CEEBFB-C68E-49D4-87B2-294EE4EA484A}"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7772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EBFB-C68E-49D4-87B2-294EE4EA484A}"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67556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5CEEBFB-C68E-49D4-87B2-294EE4EA484A}"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35629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5CEEBFB-C68E-49D4-87B2-294EE4EA484A}" type="datetimeFigureOut">
              <a:rPr lang="en-IN" smtClean="0"/>
              <a:t>17-02-2023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4ACC89A-B8CB-4846-AB4D-7ADBF264D0DA}"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165866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CHIHNITA-REDDY-B/AI-for-D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262A-3B49-0DC8-F655-D227C33F47D1}"/>
              </a:ext>
            </a:extLst>
          </p:cNvPr>
          <p:cNvSpPr>
            <a:spLocks noGrp="1"/>
          </p:cNvSpPr>
          <p:nvPr>
            <p:ph type="ctrTitle"/>
          </p:nvPr>
        </p:nvSpPr>
        <p:spPr>
          <a:xfrm>
            <a:off x="694651" y="681318"/>
            <a:ext cx="10994760" cy="1848631"/>
          </a:xfrm>
        </p:spPr>
        <p:txBody>
          <a:bodyPr/>
          <a:lstStyle/>
          <a:p>
            <a:r>
              <a:rPr lang="en-US" dirty="0"/>
              <a:t>AI FOR DS</a:t>
            </a:r>
            <a:br>
              <a:rPr lang="en-US" dirty="0"/>
            </a:br>
            <a:r>
              <a:rPr lang="en-US" dirty="0"/>
              <a:t>HEART DISEASE PREDICTION</a:t>
            </a:r>
            <a:endParaRPr lang="en-IN" dirty="0"/>
          </a:p>
        </p:txBody>
      </p:sp>
      <p:sp>
        <p:nvSpPr>
          <p:cNvPr id="3" name="Subtitle 2">
            <a:extLst>
              <a:ext uri="{FF2B5EF4-FFF2-40B4-BE49-F238E27FC236}">
                <a16:creationId xmlns:a16="http://schemas.microsoft.com/office/drawing/2014/main" id="{7857E68E-DA09-752F-9AFF-5F3B9159E50C}"/>
              </a:ext>
            </a:extLst>
          </p:cNvPr>
          <p:cNvSpPr>
            <a:spLocks noGrp="1"/>
          </p:cNvSpPr>
          <p:nvPr>
            <p:ph type="subTitle" idx="1"/>
          </p:nvPr>
        </p:nvSpPr>
        <p:spPr>
          <a:xfrm>
            <a:off x="0" y="2529949"/>
            <a:ext cx="11198367" cy="4294094"/>
          </a:xfrm>
        </p:spPr>
        <p:txBody>
          <a:bodyPr>
            <a:normAutofit fontScale="92500" lnSpcReduction="10000"/>
          </a:bodyPr>
          <a:lstStyle/>
          <a:p>
            <a:endParaRPr lang="en-US" dirty="0"/>
          </a:p>
          <a:p>
            <a:endParaRPr lang="en-IN" dirty="0"/>
          </a:p>
          <a:p>
            <a:endParaRPr lang="en-IN" dirty="0"/>
          </a:p>
          <a:p>
            <a:endParaRPr lang="en-IN" dirty="0"/>
          </a:p>
          <a:p>
            <a:endParaRPr lang="en-IN" dirty="0"/>
          </a:p>
          <a:p>
            <a:r>
              <a:rPr lang="en-IN" dirty="0"/>
              <a:t>Under the guidance of</a:t>
            </a:r>
          </a:p>
          <a:p>
            <a:r>
              <a:rPr lang="en-IN" dirty="0"/>
              <a:t>Dr </a:t>
            </a:r>
            <a:r>
              <a:rPr lang="en-IN" dirty="0" err="1"/>
              <a:t>Figlu</a:t>
            </a:r>
            <a:r>
              <a:rPr lang="en-IN" dirty="0"/>
              <a:t> Mohanty</a:t>
            </a:r>
          </a:p>
        </p:txBody>
      </p:sp>
      <p:graphicFrame>
        <p:nvGraphicFramePr>
          <p:cNvPr id="4" name="Table 4">
            <a:extLst>
              <a:ext uri="{FF2B5EF4-FFF2-40B4-BE49-F238E27FC236}">
                <a16:creationId xmlns:a16="http://schemas.microsoft.com/office/drawing/2014/main" id="{8E2A4452-176E-A762-0EAA-D3E84AD83238}"/>
              </a:ext>
            </a:extLst>
          </p:cNvPr>
          <p:cNvGraphicFramePr>
            <a:graphicFrameLocks noGrp="1"/>
          </p:cNvGraphicFramePr>
          <p:nvPr>
            <p:extLst>
              <p:ext uri="{D42A27DB-BD31-4B8C-83A1-F6EECF244321}">
                <p14:modId xmlns:p14="http://schemas.microsoft.com/office/powerpoint/2010/main" val="2599105826"/>
              </p:ext>
            </p:extLst>
          </p:nvPr>
        </p:nvGraphicFramePr>
        <p:xfrm>
          <a:off x="149410" y="2608729"/>
          <a:ext cx="5946590" cy="2743200"/>
        </p:xfrm>
        <a:graphic>
          <a:graphicData uri="http://schemas.openxmlformats.org/drawingml/2006/table">
            <a:tbl>
              <a:tblPr firstRow="1" bandRow="1">
                <a:tableStyleId>{5C22544A-7EE6-4342-B048-85BDC9FD1C3A}</a:tableStyleId>
              </a:tblPr>
              <a:tblGrid>
                <a:gridCol w="2973295">
                  <a:extLst>
                    <a:ext uri="{9D8B030D-6E8A-4147-A177-3AD203B41FA5}">
                      <a16:colId xmlns:a16="http://schemas.microsoft.com/office/drawing/2014/main" val="2473717298"/>
                    </a:ext>
                  </a:extLst>
                </a:gridCol>
                <a:gridCol w="2973295">
                  <a:extLst>
                    <a:ext uri="{9D8B030D-6E8A-4147-A177-3AD203B41FA5}">
                      <a16:colId xmlns:a16="http://schemas.microsoft.com/office/drawing/2014/main" val="1333310371"/>
                    </a:ext>
                  </a:extLst>
                </a:gridCol>
              </a:tblGrid>
              <a:tr h="0">
                <a:tc>
                  <a:txBody>
                    <a:bodyPr/>
                    <a:lstStyle/>
                    <a:p>
                      <a:r>
                        <a:rPr lang="en-US" dirty="0"/>
                        <a:t>ROLL NO</a:t>
                      </a:r>
                      <a:endParaRPr lang="en-IN" dirty="0"/>
                    </a:p>
                  </a:txBody>
                  <a:tcPr/>
                </a:tc>
                <a:tc>
                  <a:txBody>
                    <a:bodyPr/>
                    <a:lstStyle/>
                    <a:p>
                      <a:r>
                        <a:rPr lang="en-US" dirty="0"/>
                        <a:t>NAMES</a:t>
                      </a:r>
                      <a:endParaRPr lang="en-IN" dirty="0"/>
                    </a:p>
                  </a:txBody>
                  <a:tcPr/>
                </a:tc>
                <a:extLst>
                  <a:ext uri="{0D108BD9-81ED-4DB2-BD59-A6C34878D82A}">
                    <a16:rowId xmlns:a16="http://schemas.microsoft.com/office/drawing/2014/main" val="3700692586"/>
                  </a:ext>
                </a:extLst>
              </a:tr>
              <a:tr h="370840">
                <a:tc>
                  <a:txBody>
                    <a:bodyPr/>
                    <a:lstStyle/>
                    <a:p>
                      <a:r>
                        <a:rPr lang="en-US" dirty="0"/>
                        <a:t>2110030099</a:t>
                      </a:r>
                      <a:endParaRPr lang="en-IN" dirty="0"/>
                    </a:p>
                  </a:txBody>
                  <a:tcPr/>
                </a:tc>
                <a:tc>
                  <a:txBody>
                    <a:bodyPr/>
                    <a:lstStyle/>
                    <a:p>
                      <a:r>
                        <a:rPr lang="it-IT" dirty="0"/>
                        <a:t>Praneetha</a:t>
                      </a:r>
                      <a:endParaRPr lang="en-IN" dirty="0"/>
                    </a:p>
                  </a:txBody>
                  <a:tcPr/>
                </a:tc>
                <a:extLst>
                  <a:ext uri="{0D108BD9-81ED-4DB2-BD59-A6C34878D82A}">
                    <a16:rowId xmlns:a16="http://schemas.microsoft.com/office/drawing/2014/main" val="1682977666"/>
                  </a:ext>
                </a:extLst>
              </a:tr>
              <a:tr h="370840">
                <a:tc>
                  <a:txBody>
                    <a:bodyPr/>
                    <a:lstStyle/>
                    <a:p>
                      <a:r>
                        <a:rPr lang="en-US" dirty="0"/>
                        <a:t>2110030359</a:t>
                      </a:r>
                      <a:endParaRPr lang="en-IN" dirty="0"/>
                    </a:p>
                  </a:txBody>
                  <a:tcPr/>
                </a:tc>
                <a:tc>
                  <a:txBody>
                    <a:bodyPr/>
                    <a:lstStyle/>
                    <a:p>
                      <a:r>
                        <a:rPr lang="en-US" dirty="0"/>
                        <a:t>Chihnita</a:t>
                      </a:r>
                      <a:endParaRPr lang="en-IN" dirty="0"/>
                    </a:p>
                  </a:txBody>
                  <a:tcPr/>
                </a:tc>
                <a:extLst>
                  <a:ext uri="{0D108BD9-81ED-4DB2-BD59-A6C34878D82A}">
                    <a16:rowId xmlns:a16="http://schemas.microsoft.com/office/drawing/2014/main" val="3041335306"/>
                  </a:ext>
                </a:extLst>
              </a:tr>
              <a:tr h="370840">
                <a:tc>
                  <a:txBody>
                    <a:bodyPr/>
                    <a:lstStyle/>
                    <a:p>
                      <a:r>
                        <a:rPr lang="en-US" dirty="0"/>
                        <a:t>2110030412</a:t>
                      </a:r>
                      <a:endParaRPr lang="en-IN" dirty="0"/>
                    </a:p>
                  </a:txBody>
                  <a:tcPr/>
                </a:tc>
                <a:tc>
                  <a:txBody>
                    <a:bodyPr/>
                    <a:lstStyle/>
                    <a:p>
                      <a:r>
                        <a:rPr lang="it-IT" dirty="0"/>
                        <a:t>Yesashwini</a:t>
                      </a:r>
                      <a:endParaRPr lang="en-IN" dirty="0"/>
                    </a:p>
                  </a:txBody>
                  <a:tcPr/>
                </a:tc>
                <a:extLst>
                  <a:ext uri="{0D108BD9-81ED-4DB2-BD59-A6C34878D82A}">
                    <a16:rowId xmlns:a16="http://schemas.microsoft.com/office/drawing/2014/main" val="2876825806"/>
                  </a:ext>
                </a:extLst>
              </a:tr>
              <a:tr h="370840">
                <a:tc>
                  <a:txBody>
                    <a:bodyPr/>
                    <a:lstStyle/>
                    <a:p>
                      <a:r>
                        <a:rPr lang="en-US" dirty="0"/>
                        <a:t>2110030432</a:t>
                      </a:r>
                      <a:endParaRPr lang="en-IN" dirty="0"/>
                    </a:p>
                  </a:txBody>
                  <a:tcPr/>
                </a:tc>
                <a:tc>
                  <a:txBody>
                    <a:bodyPr/>
                    <a:lstStyle/>
                    <a:p>
                      <a:r>
                        <a:rPr lang="it-IT" dirty="0"/>
                        <a:t>Amar Sai</a:t>
                      </a:r>
                      <a:endParaRPr lang="en-IN" dirty="0"/>
                    </a:p>
                  </a:txBody>
                  <a:tcPr/>
                </a:tc>
                <a:extLst>
                  <a:ext uri="{0D108BD9-81ED-4DB2-BD59-A6C34878D82A}">
                    <a16:rowId xmlns:a16="http://schemas.microsoft.com/office/drawing/2014/main" val="1467963782"/>
                  </a:ext>
                </a:extLst>
              </a:tr>
              <a:tr h="370840">
                <a:tc>
                  <a:txBody>
                    <a:bodyPr/>
                    <a:lstStyle/>
                    <a:p>
                      <a:r>
                        <a:rPr lang="en-US" dirty="0"/>
                        <a:t>2110030444</a:t>
                      </a:r>
                      <a:endParaRPr lang="en-IN" dirty="0"/>
                    </a:p>
                  </a:txBody>
                  <a:tcPr/>
                </a:tc>
                <a:tc>
                  <a:txBody>
                    <a:bodyPr/>
                    <a:lstStyle/>
                    <a:p>
                      <a:r>
                        <a:rPr lang="it-IT" dirty="0"/>
                        <a:t>Dhana Sree</a:t>
                      </a:r>
                      <a:endParaRPr lang="en-IN" dirty="0"/>
                    </a:p>
                  </a:txBody>
                  <a:tcPr/>
                </a:tc>
                <a:extLst>
                  <a:ext uri="{0D108BD9-81ED-4DB2-BD59-A6C34878D82A}">
                    <a16:rowId xmlns:a16="http://schemas.microsoft.com/office/drawing/2014/main" val="1810758385"/>
                  </a:ext>
                </a:extLst>
              </a:tr>
            </a:tbl>
          </a:graphicData>
        </a:graphic>
      </p:graphicFrame>
    </p:spTree>
    <p:extLst>
      <p:ext uri="{BB962C8B-B14F-4D97-AF65-F5344CB8AC3E}">
        <p14:creationId xmlns:p14="http://schemas.microsoft.com/office/powerpoint/2010/main" val="2005103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1C2F-CB64-B6AD-7D6B-5D0B287C8382}"/>
              </a:ext>
            </a:extLst>
          </p:cNvPr>
          <p:cNvSpPr>
            <a:spLocks noGrp="1"/>
          </p:cNvSpPr>
          <p:nvPr>
            <p:ph type="title"/>
          </p:nvPr>
        </p:nvSpPr>
        <p:spPr/>
        <p:txBody>
          <a:bodyPr>
            <a:normAutofit fontScale="90000"/>
          </a:bodyPr>
          <a:lstStyle/>
          <a:p>
            <a:r>
              <a:rPr lang="en-US" dirty="0"/>
              <a:t>Dataset Collection</a:t>
            </a:r>
            <a:endParaRPr lang="en-IN" dirty="0"/>
          </a:p>
        </p:txBody>
      </p:sp>
      <p:sp>
        <p:nvSpPr>
          <p:cNvPr id="3" name="Content Placeholder 2">
            <a:extLst>
              <a:ext uri="{FF2B5EF4-FFF2-40B4-BE49-F238E27FC236}">
                <a16:creationId xmlns:a16="http://schemas.microsoft.com/office/drawing/2014/main" id="{C81AE280-63AF-FB7B-3D65-C802C1CB4233}"/>
              </a:ext>
            </a:extLst>
          </p:cNvPr>
          <p:cNvSpPr>
            <a:spLocks noGrp="1"/>
          </p:cNvSpPr>
          <p:nvPr>
            <p:ph idx="1"/>
          </p:nvPr>
        </p:nvSpPr>
        <p:spPr/>
        <p:txBody>
          <a:bodyPr>
            <a:normAutofit fontScale="55000" lnSpcReduction="20000"/>
          </a:bodyPr>
          <a:lstStyle/>
          <a:p>
            <a:r>
              <a:rPr lang="en-US" b="0" i="0" dirty="0">
                <a:solidFill>
                  <a:srgbClr val="292929"/>
                </a:solidFill>
                <a:effectLst/>
                <a:latin typeface="source-serif-pro"/>
              </a:rPr>
              <a:t>It is composed of 14 attributes which are age, sex, chest pain type, resting blood pressure, serum cholesterol, fasting blood sugar, resting electrocardiographic results, maximum heart rate achieved, exercise induced angina, old peak — ST depression induced by exercise relative to rest, the slope of the peak exercise ST segment, number of major vessels and Thalassemia. This database includes 76 attributes, but all published studies relate to the use of a subset of 14 of them. </a:t>
            </a:r>
          </a:p>
          <a:p>
            <a:r>
              <a:rPr lang="en-US" b="0" i="0" dirty="0">
                <a:solidFill>
                  <a:srgbClr val="292929"/>
                </a:solidFill>
                <a:effectLst/>
                <a:latin typeface="source-serif-pro"/>
              </a:rPr>
              <a:t>One of the major tasks on this dataset is to predict based on the given attributes of a patient whether that particular person has a heart disease or not and other is the experimental task to diagnose and find out various insights from this dataset which could help in understanding the problem more.</a:t>
            </a:r>
          </a:p>
          <a:p>
            <a:pPr marL="0" indent="0">
              <a:buNone/>
            </a:pPr>
            <a:endParaRPr lang="en-US" b="0" i="0" dirty="0">
              <a:solidFill>
                <a:srgbClr val="292929"/>
              </a:solidFill>
              <a:effectLst/>
              <a:latin typeface="source-serif-pro"/>
            </a:endParaRPr>
          </a:p>
          <a:p>
            <a:r>
              <a:rPr lang="en-US" dirty="0">
                <a:solidFill>
                  <a:srgbClr val="292929"/>
                </a:solidFill>
                <a:latin typeface="source-serif-pro"/>
              </a:rPr>
              <a:t>Reference:-</a:t>
            </a:r>
          </a:p>
          <a:p>
            <a:pPr marL="0" indent="0">
              <a:buNone/>
            </a:pPr>
            <a:r>
              <a:rPr lang="en-IN" dirty="0"/>
              <a:t>https://www.kaggle.com/datasets/johnsmith88/heart-disease-dataset</a:t>
            </a:r>
            <a:br>
              <a:rPr lang="en-IN" dirty="0"/>
            </a:br>
            <a:endParaRPr lang="en-IN" dirty="0"/>
          </a:p>
        </p:txBody>
      </p:sp>
    </p:spTree>
    <p:extLst>
      <p:ext uri="{BB962C8B-B14F-4D97-AF65-F5344CB8AC3E}">
        <p14:creationId xmlns:p14="http://schemas.microsoft.com/office/powerpoint/2010/main" val="4745362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BE80-FBE5-7671-E2EB-C97E70F54CC7}"/>
              </a:ext>
            </a:extLst>
          </p:cNvPr>
          <p:cNvSpPr>
            <a:spLocks noGrp="1"/>
          </p:cNvSpPr>
          <p:nvPr>
            <p:ph type="title"/>
          </p:nvPr>
        </p:nvSpPr>
        <p:spPr/>
        <p:txBody>
          <a:bodyPr>
            <a:normAutofit fontScale="90000"/>
          </a:bodyPr>
          <a:lstStyle/>
          <a:p>
            <a:r>
              <a:rPr lang="en-US" dirty="0"/>
              <a:t>Dataset</a:t>
            </a:r>
            <a:endParaRPr lang="en-IN" dirty="0"/>
          </a:p>
        </p:txBody>
      </p:sp>
      <p:pic>
        <p:nvPicPr>
          <p:cNvPr id="5" name="Content Placeholder 4">
            <a:extLst>
              <a:ext uri="{FF2B5EF4-FFF2-40B4-BE49-F238E27FC236}">
                <a16:creationId xmlns:a16="http://schemas.microsoft.com/office/drawing/2014/main" id="{5E8C8E05-87AD-792F-D38C-C0B7F1B1287E}"/>
              </a:ext>
            </a:extLst>
          </p:cNvPr>
          <p:cNvPicPr>
            <a:picLocks noGrp="1" noChangeAspect="1"/>
          </p:cNvPicPr>
          <p:nvPr>
            <p:ph idx="1"/>
          </p:nvPr>
        </p:nvPicPr>
        <p:blipFill>
          <a:blip r:embed="rId2"/>
          <a:stretch>
            <a:fillRect/>
          </a:stretch>
        </p:blipFill>
        <p:spPr>
          <a:xfrm>
            <a:off x="3889005" y="370262"/>
            <a:ext cx="4116477" cy="6254656"/>
          </a:xfrm>
        </p:spPr>
      </p:pic>
    </p:spTree>
    <p:extLst>
      <p:ext uri="{BB962C8B-B14F-4D97-AF65-F5344CB8AC3E}">
        <p14:creationId xmlns:p14="http://schemas.microsoft.com/office/powerpoint/2010/main" val="370871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BE59-8972-EAE5-04A2-C9C4CFBE40E6}"/>
              </a:ext>
            </a:extLst>
          </p:cNvPr>
          <p:cNvSpPr>
            <a:spLocks noGrp="1"/>
          </p:cNvSpPr>
          <p:nvPr>
            <p:ph type="title"/>
          </p:nvPr>
        </p:nvSpPr>
        <p:spPr/>
        <p:txBody>
          <a:bodyPr>
            <a:normAutofit fontScale="90000"/>
          </a:bodyPr>
          <a:lstStyle/>
          <a:p>
            <a:r>
              <a:rPr lang="en-US" dirty="0"/>
              <a:t>Dataset Collection</a:t>
            </a:r>
            <a:endParaRPr lang="en-IN" dirty="0"/>
          </a:p>
        </p:txBody>
      </p:sp>
      <p:pic>
        <p:nvPicPr>
          <p:cNvPr id="7" name="Content Placeholder 6">
            <a:extLst>
              <a:ext uri="{FF2B5EF4-FFF2-40B4-BE49-F238E27FC236}">
                <a16:creationId xmlns:a16="http://schemas.microsoft.com/office/drawing/2014/main" id="{18FD88C2-238E-6A61-8578-839B5696CCC5}"/>
              </a:ext>
            </a:extLst>
          </p:cNvPr>
          <p:cNvPicPr>
            <a:picLocks noGrp="1" noChangeAspect="1"/>
          </p:cNvPicPr>
          <p:nvPr>
            <p:ph idx="1"/>
          </p:nvPr>
        </p:nvPicPr>
        <p:blipFill>
          <a:blip r:embed="rId2"/>
          <a:stretch>
            <a:fillRect/>
          </a:stretch>
        </p:blipFill>
        <p:spPr>
          <a:xfrm>
            <a:off x="685045" y="2617575"/>
            <a:ext cx="10821910" cy="3048425"/>
          </a:xfrm>
        </p:spPr>
      </p:pic>
    </p:spTree>
    <p:extLst>
      <p:ext uri="{BB962C8B-B14F-4D97-AF65-F5344CB8AC3E}">
        <p14:creationId xmlns:p14="http://schemas.microsoft.com/office/powerpoint/2010/main" val="227524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84D905-77C4-B112-933B-9FE9054BD4DF}"/>
              </a:ext>
            </a:extLst>
          </p:cNvPr>
          <p:cNvSpPr>
            <a:spLocks noGrp="1"/>
          </p:cNvSpPr>
          <p:nvPr>
            <p:ph type="body" idx="1"/>
          </p:nvPr>
        </p:nvSpPr>
        <p:spPr>
          <a:xfrm>
            <a:off x="700424" y="1702914"/>
            <a:ext cx="5386917" cy="639763"/>
          </a:xfrm>
        </p:spPr>
        <p:txBody>
          <a:bodyPr/>
          <a:lstStyle/>
          <a:p>
            <a:r>
              <a:rPr lang="en-US" dirty="0"/>
              <a:t>Hardware Components</a:t>
            </a:r>
            <a:endParaRPr lang="en-IN" dirty="0"/>
          </a:p>
        </p:txBody>
      </p:sp>
      <p:sp>
        <p:nvSpPr>
          <p:cNvPr id="4" name="Content Placeholder 3">
            <a:extLst>
              <a:ext uri="{FF2B5EF4-FFF2-40B4-BE49-F238E27FC236}">
                <a16:creationId xmlns:a16="http://schemas.microsoft.com/office/drawing/2014/main" id="{94CEA3FB-7FE9-6167-EC84-8D2CF4C5D29A}"/>
              </a:ext>
            </a:extLst>
          </p:cNvPr>
          <p:cNvSpPr>
            <a:spLocks noGrp="1"/>
          </p:cNvSpPr>
          <p:nvPr>
            <p:ph sz="half" idx="2"/>
          </p:nvPr>
        </p:nvSpPr>
        <p:spPr>
          <a:xfrm>
            <a:off x="717744" y="2364978"/>
            <a:ext cx="5386917" cy="3035059"/>
          </a:xfrm>
        </p:spPr>
        <p:txBody>
          <a:bodyPr>
            <a:normAutofit fontScale="92500" lnSpcReduction="20000"/>
          </a:bodyPr>
          <a:lstStyle/>
          <a:p>
            <a:r>
              <a:rPr lang="en-IN" dirty="0"/>
              <a:t>Intel ® Pentium ® RAM: </a:t>
            </a:r>
          </a:p>
          <a:p>
            <a:pPr marL="0" indent="0">
              <a:buNone/>
            </a:pPr>
            <a:r>
              <a:rPr lang="en-IN" dirty="0"/>
              <a:t>4 GB and above Hard Disk: 120</a:t>
            </a:r>
          </a:p>
          <a:p>
            <a:r>
              <a:rPr lang="en-IN" dirty="0"/>
              <a:t>GB Speed: 1.6 GHz and above</a:t>
            </a:r>
          </a:p>
          <a:p>
            <a:r>
              <a:rPr lang="en-IN" dirty="0"/>
              <a:t>Monitor: 15’’ LED SVGA Input</a:t>
            </a:r>
          </a:p>
          <a:p>
            <a:r>
              <a:rPr lang="en-IN" dirty="0"/>
              <a:t>Devices: Keyboard, Mouse 5.2</a:t>
            </a:r>
          </a:p>
        </p:txBody>
      </p:sp>
      <p:sp>
        <p:nvSpPr>
          <p:cNvPr id="5" name="Text Placeholder 4">
            <a:extLst>
              <a:ext uri="{FF2B5EF4-FFF2-40B4-BE49-F238E27FC236}">
                <a16:creationId xmlns:a16="http://schemas.microsoft.com/office/drawing/2014/main" id="{AF31A680-E227-BFC5-0015-5A3541D4C75E}"/>
              </a:ext>
            </a:extLst>
          </p:cNvPr>
          <p:cNvSpPr>
            <a:spLocks noGrp="1"/>
          </p:cNvSpPr>
          <p:nvPr>
            <p:ph type="body" sz="quarter" idx="3"/>
          </p:nvPr>
        </p:nvSpPr>
        <p:spPr>
          <a:xfrm>
            <a:off x="6087341" y="1702913"/>
            <a:ext cx="5389033" cy="639763"/>
          </a:xfrm>
        </p:spPr>
        <p:txBody>
          <a:bodyPr/>
          <a:lstStyle/>
          <a:p>
            <a:r>
              <a:rPr lang="en-US" dirty="0"/>
              <a:t>Software Components</a:t>
            </a:r>
            <a:endParaRPr lang="en-IN" dirty="0"/>
          </a:p>
        </p:txBody>
      </p:sp>
      <p:sp>
        <p:nvSpPr>
          <p:cNvPr id="6" name="Content Placeholder 5">
            <a:extLst>
              <a:ext uri="{FF2B5EF4-FFF2-40B4-BE49-F238E27FC236}">
                <a16:creationId xmlns:a16="http://schemas.microsoft.com/office/drawing/2014/main" id="{5E477142-10C0-2507-7490-519508F9A7B7}"/>
              </a:ext>
            </a:extLst>
          </p:cNvPr>
          <p:cNvSpPr>
            <a:spLocks noGrp="1"/>
          </p:cNvSpPr>
          <p:nvPr>
            <p:ph sz="quarter" idx="4"/>
          </p:nvPr>
        </p:nvSpPr>
        <p:spPr>
          <a:xfrm>
            <a:off x="6087128" y="2356015"/>
            <a:ext cx="5389033" cy="3035059"/>
          </a:xfrm>
        </p:spPr>
        <p:txBody>
          <a:bodyPr>
            <a:normAutofit fontScale="92500" lnSpcReduction="20000"/>
          </a:bodyPr>
          <a:lstStyle/>
          <a:p>
            <a:r>
              <a:rPr lang="en-IN" dirty="0"/>
              <a:t>Requirements Operating System: Windows 8/8.1/10</a:t>
            </a:r>
          </a:p>
          <a:p>
            <a:r>
              <a:rPr lang="en-IN" dirty="0"/>
              <a:t>Coding Language: Python,</a:t>
            </a:r>
          </a:p>
          <a:p>
            <a:r>
              <a:rPr lang="en-IN" dirty="0"/>
              <a:t>HTML &amp; CSS Platform: Chrome v50 and above </a:t>
            </a:r>
          </a:p>
          <a:p>
            <a:r>
              <a:rPr lang="en-IN" dirty="0"/>
              <a:t>Special Tools: Visual Studio Code, Jupiter Notebooks</a:t>
            </a:r>
          </a:p>
        </p:txBody>
      </p:sp>
    </p:spTree>
    <p:extLst>
      <p:ext uri="{BB962C8B-B14F-4D97-AF65-F5344CB8AC3E}">
        <p14:creationId xmlns:p14="http://schemas.microsoft.com/office/powerpoint/2010/main" val="42554007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620C-8627-487B-45E3-879C3DE0ADD1}"/>
              </a:ext>
            </a:extLst>
          </p:cNvPr>
          <p:cNvSpPr>
            <a:spLocks noGrp="1"/>
          </p:cNvSpPr>
          <p:nvPr>
            <p:ph type="title"/>
          </p:nvPr>
        </p:nvSpPr>
        <p:spPr/>
        <p:txBody>
          <a:bodyPr>
            <a:normAutofit fontScale="90000"/>
          </a:bodyPr>
          <a:lstStyle/>
          <a:p>
            <a:r>
              <a:rPr lang="en-US" dirty="0"/>
              <a:t>GitHub Setup </a:t>
            </a:r>
            <a:endParaRPr lang="en-IN" dirty="0"/>
          </a:p>
        </p:txBody>
      </p:sp>
      <p:sp>
        <p:nvSpPr>
          <p:cNvPr id="3" name="Content Placeholder 2">
            <a:extLst>
              <a:ext uri="{FF2B5EF4-FFF2-40B4-BE49-F238E27FC236}">
                <a16:creationId xmlns:a16="http://schemas.microsoft.com/office/drawing/2014/main" id="{92AF4574-29F1-B94D-42AC-408C0CEB77FD}"/>
              </a:ext>
            </a:extLst>
          </p:cNvPr>
          <p:cNvSpPr>
            <a:spLocks noGrp="1"/>
          </p:cNvSpPr>
          <p:nvPr>
            <p:ph idx="1"/>
          </p:nvPr>
        </p:nvSpPr>
        <p:spPr>
          <a:xfrm>
            <a:off x="213138" y="1518440"/>
            <a:ext cx="8347875" cy="4681415"/>
          </a:xfrm>
        </p:spPr>
        <p:txBody>
          <a:bodyPr/>
          <a:lstStyle/>
          <a:p>
            <a:r>
              <a:rPr lang="en-IN" dirty="0">
                <a:hlinkClick r:id="rId2"/>
              </a:rPr>
              <a:t>https://github.com/CHIHNITA-REDDY-B/AI-for-DS</a:t>
            </a:r>
            <a:endParaRPr lang="en-IN" dirty="0"/>
          </a:p>
          <a:p>
            <a:pPr marL="0" indent="0">
              <a:buNone/>
            </a:pPr>
            <a:endParaRPr lang="en-IN" dirty="0"/>
          </a:p>
        </p:txBody>
      </p:sp>
      <p:pic>
        <p:nvPicPr>
          <p:cNvPr id="9" name="Picture 8">
            <a:extLst>
              <a:ext uri="{FF2B5EF4-FFF2-40B4-BE49-F238E27FC236}">
                <a16:creationId xmlns:a16="http://schemas.microsoft.com/office/drawing/2014/main" id="{D17D9E70-16E0-9292-D8A3-CDA720D01CE6}"/>
              </a:ext>
            </a:extLst>
          </p:cNvPr>
          <p:cNvPicPr>
            <a:picLocks noChangeAspect="1"/>
          </p:cNvPicPr>
          <p:nvPr/>
        </p:nvPicPr>
        <p:blipFill rotWithShape="1">
          <a:blip r:embed="rId3"/>
          <a:srcRect t="19223" r="7140"/>
          <a:stretch/>
        </p:blipFill>
        <p:spPr>
          <a:xfrm>
            <a:off x="352956" y="2940424"/>
            <a:ext cx="8208057" cy="3917576"/>
          </a:xfrm>
          <a:prstGeom prst="rect">
            <a:avLst/>
          </a:prstGeom>
        </p:spPr>
      </p:pic>
    </p:spTree>
    <p:extLst>
      <p:ext uri="{BB962C8B-B14F-4D97-AF65-F5344CB8AC3E}">
        <p14:creationId xmlns:p14="http://schemas.microsoft.com/office/powerpoint/2010/main" val="1116192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0C3C-AE94-18E9-132B-85733F971C21}"/>
              </a:ext>
            </a:extLst>
          </p:cNvPr>
          <p:cNvSpPr>
            <a:spLocks noGrp="1"/>
          </p:cNvSpPr>
          <p:nvPr>
            <p:ph type="title"/>
          </p:nvPr>
        </p:nvSpPr>
        <p:spPr/>
        <p:txBody>
          <a:bodyPr>
            <a:normAutofit fontScale="90000"/>
          </a:bodyPr>
          <a:lstStyle/>
          <a:p>
            <a:r>
              <a:rPr lang="en-US" dirty="0"/>
              <a:t>SUMMARY</a:t>
            </a:r>
            <a:endParaRPr lang="en-IN" dirty="0"/>
          </a:p>
        </p:txBody>
      </p:sp>
      <p:sp>
        <p:nvSpPr>
          <p:cNvPr id="3" name="Content Placeholder 2">
            <a:extLst>
              <a:ext uri="{FF2B5EF4-FFF2-40B4-BE49-F238E27FC236}">
                <a16:creationId xmlns:a16="http://schemas.microsoft.com/office/drawing/2014/main" id="{5641A877-82DC-4BC3-48B3-158F4F9B366A}"/>
              </a:ext>
            </a:extLst>
          </p:cNvPr>
          <p:cNvSpPr>
            <a:spLocks noGrp="1"/>
          </p:cNvSpPr>
          <p:nvPr>
            <p:ph idx="1"/>
          </p:nvPr>
        </p:nvSpPr>
        <p:spPr/>
        <p:txBody>
          <a:bodyPr>
            <a:normAutofit fontScale="92500" lnSpcReduction="20000"/>
          </a:bodyPr>
          <a:lstStyle/>
          <a:p>
            <a:r>
              <a:rPr lang="en-US" dirty="0"/>
              <a:t>Heart disease prediction is challenging and very important in the medical field. However, the mortality rate can be drastically controlled if the disease is detected at an early stage and preventive measures are adopted as soon as possible.</a:t>
            </a:r>
          </a:p>
          <a:p>
            <a:r>
              <a:rPr lang="en-US" b="0" i="0" dirty="0">
                <a:solidFill>
                  <a:srgbClr val="202124"/>
                </a:solidFill>
                <a:effectLst/>
              </a:rPr>
              <a:t>With the rising number of deaths due to heart disease, it is becoming increasingly important to build a system that can effectively and accurately forecast heart disease. The motivation for the study was to find the most efficient ML algorithm for the detection of heart diseases.</a:t>
            </a:r>
            <a:endParaRPr lang="en-US" dirty="0"/>
          </a:p>
        </p:txBody>
      </p:sp>
    </p:spTree>
    <p:extLst>
      <p:ext uri="{BB962C8B-B14F-4D97-AF65-F5344CB8AC3E}">
        <p14:creationId xmlns:p14="http://schemas.microsoft.com/office/powerpoint/2010/main" val="2206500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E56F-6ED2-68A5-EA39-8FB4048373BB}"/>
              </a:ext>
            </a:extLst>
          </p:cNvPr>
          <p:cNvSpPr>
            <a:spLocks noGrp="1"/>
          </p:cNvSpPr>
          <p:nvPr>
            <p:ph type="ctrTitle"/>
          </p:nvPr>
        </p:nvSpPr>
        <p:spPr>
          <a:xfrm>
            <a:off x="551215" y="769205"/>
            <a:ext cx="3805632" cy="5048889"/>
          </a:xfrm>
        </p:spPr>
        <p:txBody>
          <a:bodyPr>
            <a:noAutofit/>
          </a:bodyPr>
          <a:lstStyle/>
          <a:p>
            <a:r>
              <a:rPr lang="en-US" sz="9600" dirty="0">
                <a:solidFill>
                  <a:schemeClr val="tx2">
                    <a:lumMod val="20000"/>
                    <a:lumOff val="80000"/>
                  </a:schemeClr>
                </a:solidFill>
                <a:latin typeface="Gabriola" panose="04040605051002020D02" pitchFamily="82" charset="0"/>
              </a:rPr>
              <a:t>THANK YOU</a:t>
            </a:r>
            <a:endParaRPr lang="en-IN" sz="9600" dirty="0">
              <a:solidFill>
                <a:schemeClr val="tx2">
                  <a:lumMod val="20000"/>
                  <a:lumOff val="80000"/>
                </a:schemeClr>
              </a:solidFill>
              <a:latin typeface="Gabriola" panose="04040605051002020D02" pitchFamily="82" charset="0"/>
            </a:endParaRPr>
          </a:p>
        </p:txBody>
      </p:sp>
    </p:spTree>
    <p:extLst>
      <p:ext uri="{BB962C8B-B14F-4D97-AF65-F5344CB8AC3E}">
        <p14:creationId xmlns:p14="http://schemas.microsoft.com/office/powerpoint/2010/main" val="4185747790"/>
      </p:ext>
    </p:extLst>
  </p:cSld>
  <p:clrMapOvr>
    <a:masterClrMapping/>
  </p:clrMapOvr>
  <mc:AlternateContent xmlns:mc="http://schemas.openxmlformats.org/markup-compatibility/2006" xmlns:p14="http://schemas.microsoft.com/office/powerpoint/2010/main">
    <mc:Choice Requires="p14">
      <p:transition spd="slow" p14:dur="4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F464-2165-AABF-6735-8A9EDB558AEF}"/>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DA0F0E35-06E6-C1D6-B927-BA4A9C61C4F7}"/>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Introduction</a:t>
            </a:r>
          </a:p>
          <a:p>
            <a:pPr>
              <a:buFont typeface="Wingdings" panose="05000000000000000000" pitchFamily="2" charset="2"/>
              <a:buChar char="v"/>
            </a:pPr>
            <a:r>
              <a:rPr lang="en-US" dirty="0"/>
              <a:t>Problem Statement </a:t>
            </a:r>
          </a:p>
          <a:p>
            <a:pPr>
              <a:buFont typeface="Wingdings" panose="05000000000000000000" pitchFamily="2" charset="2"/>
              <a:buChar char="v"/>
            </a:pPr>
            <a:r>
              <a:rPr lang="en-US" dirty="0"/>
              <a:t>Proposed system</a:t>
            </a:r>
          </a:p>
          <a:p>
            <a:pPr>
              <a:buFont typeface="Wingdings" panose="05000000000000000000" pitchFamily="2" charset="2"/>
              <a:buChar char="v"/>
            </a:pPr>
            <a:r>
              <a:rPr lang="en-US" dirty="0"/>
              <a:t>Proposed model</a:t>
            </a:r>
          </a:p>
          <a:p>
            <a:pPr>
              <a:buFont typeface="Wingdings" panose="05000000000000000000" pitchFamily="2" charset="2"/>
              <a:buChar char="v"/>
            </a:pPr>
            <a:r>
              <a:rPr lang="en-US" dirty="0"/>
              <a:t>References</a:t>
            </a:r>
          </a:p>
          <a:p>
            <a:pPr>
              <a:buFont typeface="Wingdings" panose="05000000000000000000" pitchFamily="2" charset="2"/>
              <a:buChar char="v"/>
            </a:pPr>
            <a:r>
              <a:rPr lang="en-US" dirty="0"/>
              <a:t>Dataset Collection</a:t>
            </a:r>
          </a:p>
          <a:p>
            <a:pPr>
              <a:buFont typeface="Wingdings" panose="05000000000000000000" pitchFamily="2" charset="2"/>
              <a:buChar char="v"/>
            </a:pPr>
            <a:r>
              <a:rPr lang="en-US" dirty="0"/>
              <a:t>Software Hardware Requirements </a:t>
            </a:r>
          </a:p>
          <a:p>
            <a:pPr>
              <a:buFont typeface="Wingdings" panose="05000000000000000000" pitchFamily="2" charset="2"/>
              <a:buChar char="v"/>
            </a:pPr>
            <a:r>
              <a:rPr lang="en-US" dirty="0"/>
              <a:t>GitHub Setup </a:t>
            </a:r>
            <a:endParaRPr lang="en-IN" dirty="0"/>
          </a:p>
        </p:txBody>
      </p:sp>
      <p:pic>
        <p:nvPicPr>
          <p:cNvPr id="1026" name="Picture 2" descr="Free Vector | Human heart disease symbol">
            <a:extLst>
              <a:ext uri="{FF2B5EF4-FFF2-40B4-BE49-F238E27FC236}">
                <a16:creationId xmlns:a16="http://schemas.microsoft.com/office/drawing/2014/main" id="{FD5C96BE-F555-5ECA-E985-1FA77E3C4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332" y="2893359"/>
            <a:ext cx="26003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1454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D967-6F95-A51C-E261-F0D2AB299729}"/>
              </a:ext>
            </a:extLst>
          </p:cNvPr>
          <p:cNvSpPr>
            <a:spLocks noGrp="1"/>
          </p:cNvSpPr>
          <p:nvPr>
            <p:ph type="title"/>
          </p:nvPr>
        </p:nvSpPr>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9BAC789C-E2B8-527E-CC7B-A3475D7CED58}"/>
              </a:ext>
            </a:extLst>
          </p:cNvPr>
          <p:cNvSpPr>
            <a:spLocks noGrp="1"/>
          </p:cNvSpPr>
          <p:nvPr>
            <p:ph idx="1"/>
          </p:nvPr>
        </p:nvSpPr>
        <p:spPr/>
        <p:txBody>
          <a:bodyPr>
            <a:normAutofit fontScale="70000" lnSpcReduction="20000"/>
          </a:bodyPr>
          <a:lstStyle/>
          <a:p>
            <a:r>
              <a:rPr lang="en-US" dirty="0"/>
              <a:t>Because of numerous contributing risk factors, including diabetes, high blood pressure, high cholesterol, abnormal pulse rate, and many other factors, it is challenging to diagnose heart disease.</a:t>
            </a:r>
          </a:p>
          <a:p>
            <a:r>
              <a:rPr lang="en-US" dirty="0"/>
              <a:t>Heart disease has received a lot of attention in medical research among other serious illnesses.</a:t>
            </a:r>
          </a:p>
          <a:p>
            <a:r>
              <a:rPr lang="en-US" dirty="0"/>
              <a:t>The diagnosis of heart illness is a difficult undertaking, but it can provide an automated prognosis of the patient's heart status to help with subsequent treatment.</a:t>
            </a:r>
          </a:p>
          <a:p>
            <a:r>
              <a:rPr lang="en-US" dirty="0"/>
              <a:t>The severity of the disease is classified based on several approaches such as K-Nearest Neighbor Algorithm (KNN), Decision Trees (DT), Genetic algorithm (GA), and Naive Bayes. &gt;The diagnosis of cardiac disease is typically based on the signs, and symptoms of the patient (NB).</a:t>
            </a:r>
            <a:endParaRPr lang="en-IN" dirty="0"/>
          </a:p>
        </p:txBody>
      </p:sp>
    </p:spTree>
    <p:extLst>
      <p:ext uri="{BB962C8B-B14F-4D97-AF65-F5344CB8AC3E}">
        <p14:creationId xmlns:p14="http://schemas.microsoft.com/office/powerpoint/2010/main" val="9261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8D42-E1E1-A8C5-401A-715ACC093A23}"/>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C978E507-D453-CBE1-33D8-ACC019620CD5}"/>
              </a:ext>
            </a:extLst>
          </p:cNvPr>
          <p:cNvSpPr>
            <a:spLocks noGrp="1"/>
          </p:cNvSpPr>
          <p:nvPr>
            <p:ph idx="1"/>
          </p:nvPr>
        </p:nvSpPr>
        <p:spPr/>
        <p:txBody>
          <a:bodyPr/>
          <a:lstStyle/>
          <a:p>
            <a:pPr marL="0" indent="0">
              <a:buNone/>
            </a:pPr>
            <a:r>
              <a:rPr lang="en-US" dirty="0"/>
              <a:t>Heart Disease Prediction using a Machine learning algorithm</a:t>
            </a:r>
          </a:p>
          <a:p>
            <a:pPr marL="0" indent="0">
              <a:buNone/>
            </a:pPr>
            <a:r>
              <a:rPr lang="en-US" dirty="0"/>
              <a:t>The main objective for this is to develop a heart disease prediction system, the system can discover and extract hidden knowledge associated with diseases from heart data set</a:t>
            </a:r>
          </a:p>
          <a:p>
            <a:pPr marL="0" indent="0">
              <a:buNone/>
            </a:pPr>
            <a:endParaRPr lang="en-IN" dirty="0"/>
          </a:p>
        </p:txBody>
      </p:sp>
    </p:spTree>
    <p:extLst>
      <p:ext uri="{BB962C8B-B14F-4D97-AF65-F5344CB8AC3E}">
        <p14:creationId xmlns:p14="http://schemas.microsoft.com/office/powerpoint/2010/main" val="4086149071"/>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7956-4B99-2A78-81F9-CF74E4740C95}"/>
              </a:ext>
            </a:extLst>
          </p:cNvPr>
          <p:cNvSpPr>
            <a:spLocks noGrp="1"/>
          </p:cNvSpPr>
          <p:nvPr>
            <p:ph type="title"/>
          </p:nvPr>
        </p:nvSpPr>
        <p:spPr/>
        <p:txBody>
          <a:bodyPr>
            <a:normAutofit fontScale="90000"/>
          </a:bodyPr>
          <a:lstStyle/>
          <a:p>
            <a:r>
              <a:rPr lang="en-US" dirty="0"/>
              <a:t>Applications:</a:t>
            </a:r>
            <a:endParaRPr lang="en-IN" dirty="0"/>
          </a:p>
        </p:txBody>
      </p:sp>
      <p:sp>
        <p:nvSpPr>
          <p:cNvPr id="3" name="Content Placeholder 2">
            <a:extLst>
              <a:ext uri="{FF2B5EF4-FFF2-40B4-BE49-F238E27FC236}">
                <a16:creationId xmlns:a16="http://schemas.microsoft.com/office/drawing/2014/main" id="{E2156EDF-3912-BB08-0794-83004AA7B0F9}"/>
              </a:ext>
            </a:extLst>
          </p:cNvPr>
          <p:cNvSpPr>
            <a:spLocks noGrp="1"/>
          </p:cNvSpPr>
          <p:nvPr>
            <p:ph idx="1"/>
          </p:nvPr>
        </p:nvSpPr>
        <p:spPr/>
        <p:txBody>
          <a:bodyPr>
            <a:normAutofit fontScale="92500" lnSpcReduction="20000"/>
          </a:bodyPr>
          <a:lstStyle/>
          <a:p>
            <a:r>
              <a:rPr lang="en-US" dirty="0"/>
              <a:t>Medical Institutions:-</a:t>
            </a:r>
          </a:p>
          <a:p>
            <a:pPr marL="0" indent="0">
              <a:buNone/>
            </a:pPr>
            <a:r>
              <a:rPr lang="en-US" dirty="0"/>
              <a:t>To teach medical students </a:t>
            </a:r>
          </a:p>
          <a:p>
            <a:pPr lvl="1"/>
            <a:r>
              <a:rPr lang="en-US" dirty="0"/>
              <a:t>how the heart attack has been measured </a:t>
            </a:r>
          </a:p>
          <a:p>
            <a:pPr lvl="1"/>
            <a:r>
              <a:rPr lang="en-US" dirty="0"/>
              <a:t>how to identify that the person is suffering from heart disease.</a:t>
            </a:r>
            <a:endParaRPr lang="en-IN" dirty="0"/>
          </a:p>
          <a:p>
            <a:r>
              <a:rPr lang="en-IN" dirty="0"/>
              <a:t>Hospitals:-</a:t>
            </a:r>
          </a:p>
          <a:p>
            <a:pPr marL="0" indent="0">
              <a:buNone/>
            </a:pPr>
            <a:r>
              <a:rPr lang="en-IN" dirty="0"/>
              <a:t>To detect whether the person can be affected by any heart disease.</a:t>
            </a:r>
            <a:endParaRPr lang="en-US" dirty="0"/>
          </a:p>
        </p:txBody>
      </p:sp>
    </p:spTree>
    <p:extLst>
      <p:ext uri="{BB962C8B-B14F-4D97-AF65-F5344CB8AC3E}">
        <p14:creationId xmlns:p14="http://schemas.microsoft.com/office/powerpoint/2010/main" val="300978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F0-FF08-1FFC-7DD8-BACED81630A6}"/>
              </a:ext>
            </a:extLst>
          </p:cNvPr>
          <p:cNvSpPr>
            <a:spLocks noGrp="1"/>
          </p:cNvSpPr>
          <p:nvPr>
            <p:ph type="title"/>
          </p:nvPr>
        </p:nvSpPr>
        <p:spPr/>
        <p:txBody>
          <a:bodyPr>
            <a:normAutofit fontScale="90000"/>
          </a:bodyPr>
          <a:lstStyle/>
          <a:p>
            <a:r>
              <a:rPr lang="en-US" dirty="0"/>
              <a:t>Proposed System</a:t>
            </a:r>
            <a:endParaRPr lang="en-IN" dirty="0"/>
          </a:p>
        </p:txBody>
      </p:sp>
      <p:pic>
        <p:nvPicPr>
          <p:cNvPr id="5" name="Content Placeholder 4">
            <a:extLst>
              <a:ext uri="{FF2B5EF4-FFF2-40B4-BE49-F238E27FC236}">
                <a16:creationId xmlns:a16="http://schemas.microsoft.com/office/drawing/2014/main" id="{1B0BCAEC-F8C3-3413-8965-C46C05D98380}"/>
              </a:ext>
            </a:extLst>
          </p:cNvPr>
          <p:cNvPicPr>
            <a:picLocks noGrp="1" noChangeAspect="1"/>
          </p:cNvPicPr>
          <p:nvPr>
            <p:ph idx="1"/>
          </p:nvPr>
        </p:nvPicPr>
        <p:blipFill rotWithShape="1">
          <a:blip r:embed="rId2"/>
          <a:srcRect l="7302" t="27487" r="41426" b="14603"/>
          <a:stretch/>
        </p:blipFill>
        <p:spPr>
          <a:xfrm>
            <a:off x="804809" y="1590480"/>
            <a:ext cx="7170822" cy="4491789"/>
          </a:xfrm>
        </p:spPr>
      </p:pic>
      <p:pic>
        <p:nvPicPr>
          <p:cNvPr id="3074" name="Picture 2" descr="Signs of Heart Disease in Women - Penn Medicine">
            <a:extLst>
              <a:ext uri="{FF2B5EF4-FFF2-40B4-BE49-F238E27FC236}">
                <a16:creationId xmlns:a16="http://schemas.microsoft.com/office/drawing/2014/main" id="{AB50D236-E811-F7C8-B7D3-4AB5B8C11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87" y="960269"/>
            <a:ext cx="4009770" cy="263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70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F91B-11A8-DF2E-EAD4-976EE354D4E2}"/>
              </a:ext>
            </a:extLst>
          </p:cNvPr>
          <p:cNvSpPr>
            <a:spLocks noGrp="1"/>
          </p:cNvSpPr>
          <p:nvPr>
            <p:ph type="title"/>
          </p:nvPr>
        </p:nvSpPr>
        <p:spPr/>
        <p:txBody>
          <a:bodyPr>
            <a:normAutofit fontScale="90000"/>
          </a:bodyPr>
          <a:lstStyle/>
          <a:p>
            <a:r>
              <a:rPr lang="en-US" dirty="0"/>
              <a:t>Proposed model</a:t>
            </a:r>
            <a:endParaRPr lang="en-IN" dirty="0"/>
          </a:p>
        </p:txBody>
      </p:sp>
      <p:pic>
        <p:nvPicPr>
          <p:cNvPr id="5" name="Content Placeholder 4">
            <a:extLst>
              <a:ext uri="{FF2B5EF4-FFF2-40B4-BE49-F238E27FC236}">
                <a16:creationId xmlns:a16="http://schemas.microsoft.com/office/drawing/2014/main" id="{BC839D1A-5FF7-0A39-1E9D-12597ECD1921}"/>
              </a:ext>
            </a:extLst>
          </p:cNvPr>
          <p:cNvPicPr>
            <a:picLocks noGrp="1" noChangeAspect="1"/>
          </p:cNvPicPr>
          <p:nvPr>
            <p:ph idx="1"/>
          </p:nvPr>
        </p:nvPicPr>
        <p:blipFill rotWithShape="1">
          <a:blip r:embed="rId2"/>
          <a:srcRect l="2215" t="24931" r="38823" b="15564"/>
          <a:stretch/>
        </p:blipFill>
        <p:spPr>
          <a:xfrm>
            <a:off x="433137" y="1860884"/>
            <a:ext cx="9192126" cy="4780547"/>
          </a:xfrm>
        </p:spPr>
      </p:pic>
      <p:pic>
        <p:nvPicPr>
          <p:cNvPr id="4098" name="Picture 2" descr="Heart Disease: Important Signs, Symptoms and Types of Heart Problems |  Medanta">
            <a:extLst>
              <a:ext uri="{FF2B5EF4-FFF2-40B4-BE49-F238E27FC236}">
                <a16:creationId xmlns:a16="http://schemas.microsoft.com/office/drawing/2014/main" id="{635503E7-FD52-C638-055C-8C0F857D7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460" y="1860884"/>
            <a:ext cx="4748493" cy="225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8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829-AB1E-2E16-2ABA-FE97CB0BD901}"/>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0919EFCE-D47A-70F6-32F3-58AED4C9EFC7}"/>
              </a:ext>
            </a:extLst>
          </p:cNvPr>
          <p:cNvSpPr>
            <a:spLocks noGrp="1"/>
          </p:cNvSpPr>
          <p:nvPr>
            <p:ph idx="1"/>
          </p:nvPr>
        </p:nvSpPr>
        <p:spPr/>
        <p:txBody>
          <a:bodyPr>
            <a:normAutofit fontScale="70000" lnSpcReduction="20000"/>
          </a:bodyPr>
          <a:lstStyle/>
          <a:p>
            <a:r>
              <a:rPr lang="en-IN" dirty="0"/>
              <a:t>Effective heart disease prediction using hybrid machine learning techniques:-Senthil Kumar </a:t>
            </a:r>
            <a:r>
              <a:rPr lang="en-IN" dirty="0" err="1"/>
              <a:t>mohan,chandrasegar</a:t>
            </a:r>
            <a:r>
              <a:rPr lang="en-IN" dirty="0"/>
              <a:t> </a:t>
            </a:r>
            <a:r>
              <a:rPr lang="en-IN" dirty="0" err="1"/>
              <a:t>thirumalai</a:t>
            </a:r>
            <a:r>
              <a:rPr lang="en-IN" dirty="0"/>
              <a:t>, and Gautam Srivastava -(19 JUNE 2019).</a:t>
            </a:r>
          </a:p>
          <a:p>
            <a:r>
              <a:rPr lang="en-IN" dirty="0"/>
              <a:t>Prediction of Heart Disease Using Machine Learning:- Aditi </a:t>
            </a:r>
            <a:r>
              <a:rPr lang="en-IN" dirty="0" err="1"/>
              <a:t>Gavhane</a:t>
            </a:r>
            <a:r>
              <a:rPr lang="en-IN" dirty="0"/>
              <a:t>, </a:t>
            </a:r>
            <a:r>
              <a:rPr lang="en-IN" dirty="0" err="1"/>
              <a:t>Gouthami</a:t>
            </a:r>
            <a:r>
              <a:rPr lang="en-IN" dirty="0"/>
              <a:t> </a:t>
            </a:r>
            <a:r>
              <a:rPr lang="en-IN" dirty="0" err="1"/>
              <a:t>Kokkula</a:t>
            </a:r>
            <a:r>
              <a:rPr lang="en-IN" dirty="0"/>
              <a:t>, </a:t>
            </a:r>
            <a:r>
              <a:rPr lang="en-IN" dirty="0" err="1"/>
              <a:t>Isha</a:t>
            </a:r>
            <a:r>
              <a:rPr lang="en-IN" dirty="0"/>
              <a:t> Pandya, Prof. Kailas </a:t>
            </a:r>
            <a:r>
              <a:rPr lang="en-IN" dirty="0" err="1"/>
              <a:t>Devadkar</a:t>
            </a:r>
            <a:r>
              <a:rPr lang="en-IN" dirty="0"/>
              <a:t> (PhD) - 2018.</a:t>
            </a:r>
          </a:p>
          <a:p>
            <a:r>
              <a:rPr lang="en-IN" dirty="0"/>
              <a:t>Prediction of Heart Disease at early stage using Data Mining and Big Data Analytics: A Survey:- Salma Banu N.K, Suma Swamy.-2019.</a:t>
            </a:r>
          </a:p>
          <a:p>
            <a:r>
              <a:rPr lang="en-IN" dirty="0"/>
              <a:t>Prediction of Heart Disease Using Machine Learning Algorithms. :- </a:t>
            </a:r>
            <a:r>
              <a:rPr lang="en-IN" dirty="0" err="1"/>
              <a:t>Mr.Santhana</a:t>
            </a:r>
            <a:r>
              <a:rPr lang="en-IN" dirty="0"/>
              <a:t> </a:t>
            </a:r>
            <a:r>
              <a:rPr lang="en-IN" dirty="0" err="1"/>
              <a:t>Krishnan.J</a:t>
            </a:r>
            <a:r>
              <a:rPr lang="en-IN" dirty="0"/>
              <a:t>, </a:t>
            </a:r>
            <a:r>
              <a:rPr lang="en-IN" dirty="0" err="1"/>
              <a:t>Dr.Geetha.S</a:t>
            </a:r>
            <a:r>
              <a:rPr lang="en-IN" dirty="0"/>
              <a:t>.- 2019.</a:t>
            </a:r>
          </a:p>
        </p:txBody>
      </p:sp>
    </p:spTree>
    <p:extLst>
      <p:ext uri="{BB962C8B-B14F-4D97-AF65-F5344CB8AC3E}">
        <p14:creationId xmlns:p14="http://schemas.microsoft.com/office/powerpoint/2010/main" val="7583771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4036-0FC4-9BC3-4570-54CC4020B58A}"/>
              </a:ext>
            </a:extLst>
          </p:cNvPr>
          <p:cNvSpPr>
            <a:spLocks noGrp="1"/>
          </p:cNvSpPr>
          <p:nvPr>
            <p:ph type="title"/>
          </p:nvPr>
        </p:nvSpPr>
        <p:spPr/>
        <p:txBody>
          <a:bodyPr>
            <a:normAutofit fontScale="90000"/>
          </a:bodyPr>
          <a:lstStyle/>
          <a:p>
            <a:r>
              <a:rPr lang="en-US" dirty="0"/>
              <a:t>Dataset Columns</a:t>
            </a:r>
            <a:endParaRPr lang="en-IN" dirty="0"/>
          </a:p>
        </p:txBody>
      </p:sp>
      <p:sp>
        <p:nvSpPr>
          <p:cNvPr id="3" name="Content Placeholder 2">
            <a:extLst>
              <a:ext uri="{FF2B5EF4-FFF2-40B4-BE49-F238E27FC236}">
                <a16:creationId xmlns:a16="http://schemas.microsoft.com/office/drawing/2014/main" id="{BECC6905-DD0F-ACDE-AE6E-64AE8D444D89}"/>
              </a:ext>
            </a:extLst>
          </p:cNvPr>
          <p:cNvSpPr>
            <a:spLocks noGrp="1"/>
          </p:cNvSpPr>
          <p:nvPr>
            <p:ph idx="1"/>
          </p:nvPr>
        </p:nvSpPr>
        <p:spPr>
          <a:xfrm>
            <a:off x="598621" y="1792941"/>
            <a:ext cx="5497379" cy="4690157"/>
          </a:xfrm>
        </p:spPr>
        <p:txBody>
          <a:bodyPr>
            <a:noAutofit/>
          </a:bodyPr>
          <a:lstStyle/>
          <a:p>
            <a:pPr algn="l">
              <a:buFont typeface="Arial" panose="020B0604020202020204" pitchFamily="34" charset="0"/>
              <a:buChar char="•"/>
            </a:pPr>
            <a:r>
              <a:rPr lang="en-US" sz="1600" b="0" i="0" dirty="0">
                <a:solidFill>
                  <a:srgbClr val="292929"/>
                </a:solidFill>
                <a:effectLst/>
              </a:rPr>
              <a:t>age: The person’s age in years</a:t>
            </a:r>
          </a:p>
          <a:p>
            <a:pPr algn="l">
              <a:buFont typeface="Arial" panose="020B0604020202020204" pitchFamily="34" charset="0"/>
              <a:buChar char="•"/>
            </a:pPr>
            <a:r>
              <a:rPr lang="en-US" sz="1600" b="0" i="0" dirty="0">
                <a:solidFill>
                  <a:srgbClr val="292929"/>
                </a:solidFill>
                <a:effectLst/>
              </a:rPr>
              <a:t>sex: The person’s sex (1 = male, 0 = female)</a:t>
            </a:r>
          </a:p>
          <a:p>
            <a:pPr algn="l">
              <a:buFont typeface="Arial" panose="020B0604020202020204" pitchFamily="34" charset="0"/>
              <a:buChar char="•"/>
            </a:pPr>
            <a:r>
              <a:rPr lang="en-US" sz="1600" b="0" i="0" dirty="0">
                <a:solidFill>
                  <a:srgbClr val="292929"/>
                </a:solidFill>
                <a:effectLst/>
              </a:rPr>
              <a:t>cp: chest pain type</a:t>
            </a:r>
            <a:br>
              <a:rPr lang="en-US" sz="1600" b="0" i="0" dirty="0">
                <a:solidFill>
                  <a:srgbClr val="292929"/>
                </a:solidFill>
                <a:effectLst/>
              </a:rPr>
            </a:br>
            <a:r>
              <a:rPr lang="en-US" sz="1600" b="0" i="0" dirty="0">
                <a:solidFill>
                  <a:srgbClr val="292929"/>
                </a:solidFill>
                <a:effectLst/>
              </a:rPr>
              <a:t>— Value 0: asymptomatic</a:t>
            </a:r>
            <a:br>
              <a:rPr lang="en-US" sz="1600" b="0" i="0" dirty="0">
                <a:solidFill>
                  <a:srgbClr val="292929"/>
                </a:solidFill>
                <a:effectLst/>
              </a:rPr>
            </a:br>
            <a:r>
              <a:rPr lang="en-US" sz="1600" b="0" i="0" dirty="0">
                <a:solidFill>
                  <a:srgbClr val="292929"/>
                </a:solidFill>
                <a:effectLst/>
              </a:rPr>
              <a:t>— Value 1: atypical angina</a:t>
            </a:r>
            <a:br>
              <a:rPr lang="en-US" sz="1600" b="0" i="0" dirty="0">
                <a:solidFill>
                  <a:srgbClr val="292929"/>
                </a:solidFill>
                <a:effectLst/>
              </a:rPr>
            </a:br>
            <a:r>
              <a:rPr lang="en-US" sz="1600" b="0" i="0" dirty="0">
                <a:solidFill>
                  <a:srgbClr val="292929"/>
                </a:solidFill>
                <a:effectLst/>
              </a:rPr>
              <a:t>— Value 2: non-anginal pain</a:t>
            </a:r>
            <a:br>
              <a:rPr lang="en-US" sz="1600" b="0" i="0" dirty="0">
                <a:solidFill>
                  <a:srgbClr val="292929"/>
                </a:solidFill>
                <a:effectLst/>
              </a:rPr>
            </a:br>
            <a:r>
              <a:rPr lang="en-US" sz="1600" b="0" i="0" dirty="0">
                <a:solidFill>
                  <a:srgbClr val="292929"/>
                </a:solidFill>
                <a:effectLst/>
              </a:rPr>
              <a:t>— Value 3: typical angina</a:t>
            </a:r>
          </a:p>
          <a:p>
            <a:pPr algn="l">
              <a:buFont typeface="Arial" panose="020B0604020202020204" pitchFamily="34" charset="0"/>
              <a:buChar char="•"/>
            </a:pPr>
            <a:r>
              <a:rPr lang="en-US" sz="1600" b="0" i="0" dirty="0" err="1">
                <a:solidFill>
                  <a:srgbClr val="292929"/>
                </a:solidFill>
                <a:effectLst/>
              </a:rPr>
              <a:t>trestbps</a:t>
            </a:r>
            <a:r>
              <a:rPr lang="en-US" sz="1600" b="0" i="0" dirty="0">
                <a:solidFill>
                  <a:srgbClr val="292929"/>
                </a:solidFill>
                <a:effectLst/>
              </a:rPr>
              <a:t>: The person’s resting blood pressure (mm Hg on admission to the hospital)</a:t>
            </a:r>
          </a:p>
          <a:p>
            <a:pPr algn="l">
              <a:buFont typeface="Arial" panose="020B0604020202020204" pitchFamily="34" charset="0"/>
              <a:buChar char="•"/>
            </a:pPr>
            <a:r>
              <a:rPr lang="en-US" sz="1600" b="0" i="0" dirty="0" err="1">
                <a:solidFill>
                  <a:srgbClr val="292929"/>
                </a:solidFill>
                <a:effectLst/>
              </a:rPr>
              <a:t>chol</a:t>
            </a:r>
            <a:r>
              <a:rPr lang="en-US" sz="1600" b="0" i="0" dirty="0">
                <a:solidFill>
                  <a:srgbClr val="292929"/>
                </a:solidFill>
                <a:effectLst/>
              </a:rPr>
              <a:t>: The person’s cholesterol measurement in mg/dl</a:t>
            </a:r>
          </a:p>
          <a:p>
            <a:pPr algn="l">
              <a:buFont typeface="Arial" panose="020B0604020202020204" pitchFamily="34" charset="0"/>
              <a:buChar char="•"/>
            </a:pPr>
            <a:r>
              <a:rPr lang="en-US" sz="1600" b="0" i="0" dirty="0" err="1">
                <a:solidFill>
                  <a:srgbClr val="292929"/>
                </a:solidFill>
                <a:effectLst/>
              </a:rPr>
              <a:t>fbs</a:t>
            </a:r>
            <a:r>
              <a:rPr lang="en-US" sz="1600" b="0" i="0" dirty="0">
                <a:solidFill>
                  <a:srgbClr val="292929"/>
                </a:solidFill>
                <a:effectLst/>
              </a:rPr>
              <a:t>: The person’s fasting blood sugar (&gt; 120 mg/dl, 1 = true; 0 = false)</a:t>
            </a:r>
          </a:p>
          <a:p>
            <a:pPr algn="l">
              <a:buFont typeface="Arial" panose="020B0604020202020204" pitchFamily="34" charset="0"/>
              <a:buChar char="•"/>
            </a:pPr>
            <a:r>
              <a:rPr lang="en-US" sz="1600" b="0" i="0" dirty="0" err="1">
                <a:solidFill>
                  <a:srgbClr val="292929"/>
                </a:solidFill>
                <a:effectLst/>
              </a:rPr>
              <a:t>restecg</a:t>
            </a:r>
            <a:r>
              <a:rPr lang="en-US" sz="1600" b="0" i="0" dirty="0">
                <a:solidFill>
                  <a:srgbClr val="292929"/>
                </a:solidFill>
                <a:effectLst/>
              </a:rPr>
              <a:t>: resting electrocardiographic results</a:t>
            </a:r>
            <a:br>
              <a:rPr lang="en-US" sz="1600" b="0" i="0" dirty="0">
                <a:solidFill>
                  <a:srgbClr val="292929"/>
                </a:solidFill>
                <a:effectLst/>
              </a:rPr>
            </a:br>
            <a:r>
              <a:rPr lang="en-US" sz="1600" b="0" i="0" dirty="0">
                <a:solidFill>
                  <a:srgbClr val="292929"/>
                </a:solidFill>
                <a:effectLst/>
              </a:rPr>
              <a:t>— Value 0: showing probable or definite left ventricular hypertrophy by Estes’ criteria</a:t>
            </a:r>
            <a:br>
              <a:rPr lang="en-US" sz="1600" b="0" i="0" dirty="0">
                <a:solidFill>
                  <a:srgbClr val="292929"/>
                </a:solidFill>
                <a:effectLst/>
              </a:rPr>
            </a:br>
            <a:r>
              <a:rPr lang="en-US" sz="1600" b="0" i="0" dirty="0">
                <a:solidFill>
                  <a:srgbClr val="292929"/>
                </a:solidFill>
                <a:effectLst/>
              </a:rPr>
              <a:t>— Value 1: normal</a:t>
            </a:r>
            <a:br>
              <a:rPr lang="en-US" sz="1600" b="0" i="0" dirty="0">
                <a:solidFill>
                  <a:srgbClr val="292929"/>
                </a:solidFill>
                <a:effectLst/>
              </a:rPr>
            </a:br>
            <a:r>
              <a:rPr lang="en-US" sz="1600" b="0" i="0" dirty="0">
                <a:solidFill>
                  <a:srgbClr val="292929"/>
                </a:solidFill>
                <a:effectLst/>
              </a:rPr>
              <a:t>— Value 2: having ST-T wave abnormality (T wave inversions and/or ST elevation or depression of &gt; 0.05 mV)</a:t>
            </a:r>
          </a:p>
        </p:txBody>
      </p:sp>
      <p:sp>
        <p:nvSpPr>
          <p:cNvPr id="4" name="Content Placeholder 2">
            <a:extLst>
              <a:ext uri="{FF2B5EF4-FFF2-40B4-BE49-F238E27FC236}">
                <a16:creationId xmlns:a16="http://schemas.microsoft.com/office/drawing/2014/main" id="{EEB5C62D-96B0-2D21-4157-32AC077CAB59}"/>
              </a:ext>
            </a:extLst>
          </p:cNvPr>
          <p:cNvSpPr txBox="1">
            <a:spLocks/>
          </p:cNvSpPr>
          <p:nvPr/>
        </p:nvSpPr>
        <p:spPr>
          <a:xfrm>
            <a:off x="6013304" y="1792940"/>
            <a:ext cx="5497379" cy="469015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2">
                    <a:lumMod val="10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2">
                    <a:lumMod val="10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2">
                    <a:lumMod val="10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2">
                    <a:lumMod val="10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2">
                    <a:lumMod val="10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l">
              <a:buFont typeface="Arial" panose="020B0604020202020204" pitchFamily="34" charset="0"/>
              <a:buChar char="•"/>
            </a:pPr>
            <a:r>
              <a:rPr lang="en-US" sz="1600" b="0" i="0" dirty="0" err="1">
                <a:solidFill>
                  <a:srgbClr val="292929"/>
                </a:solidFill>
                <a:effectLst/>
              </a:rPr>
              <a:t>thalach</a:t>
            </a:r>
            <a:r>
              <a:rPr lang="en-US" sz="1600" b="0" i="0" dirty="0">
                <a:solidFill>
                  <a:srgbClr val="292929"/>
                </a:solidFill>
                <a:effectLst/>
              </a:rPr>
              <a:t>: The person’s maximum heart rate achieved</a:t>
            </a:r>
          </a:p>
          <a:p>
            <a:pPr algn="l">
              <a:buFont typeface="Arial" panose="020B0604020202020204" pitchFamily="34" charset="0"/>
              <a:buChar char="•"/>
            </a:pPr>
            <a:r>
              <a:rPr lang="en-US" sz="1600" b="0" i="0" dirty="0" err="1">
                <a:solidFill>
                  <a:srgbClr val="292929"/>
                </a:solidFill>
                <a:effectLst/>
              </a:rPr>
              <a:t>exang</a:t>
            </a:r>
            <a:r>
              <a:rPr lang="en-US" sz="1600" b="0" i="0" dirty="0">
                <a:solidFill>
                  <a:srgbClr val="292929"/>
                </a:solidFill>
                <a:effectLst/>
              </a:rPr>
              <a:t>: Exercise induced angina (1 = yes; 0 = no)</a:t>
            </a:r>
          </a:p>
          <a:p>
            <a:pPr algn="l">
              <a:buFont typeface="Arial" panose="020B0604020202020204" pitchFamily="34" charset="0"/>
              <a:buChar char="•"/>
            </a:pPr>
            <a:r>
              <a:rPr lang="en-US" sz="1600" b="0" i="0" dirty="0" err="1">
                <a:solidFill>
                  <a:srgbClr val="292929"/>
                </a:solidFill>
                <a:effectLst/>
              </a:rPr>
              <a:t>oldpeak</a:t>
            </a:r>
            <a:r>
              <a:rPr lang="en-US" sz="1600" b="0" i="0" dirty="0">
                <a:solidFill>
                  <a:srgbClr val="292929"/>
                </a:solidFill>
                <a:effectLst/>
              </a:rPr>
              <a:t>: ST depression induced by exercise relative to rest (‘ST’ relates to positions on the ECG plot. See more here)</a:t>
            </a:r>
            <a:endParaRPr lang="en-US" sz="1600" b="0" i="0" kern="1200" dirty="0">
              <a:solidFill>
                <a:srgbClr val="292929"/>
              </a:solidFill>
              <a:effectLst/>
              <a:latin typeface="Calibri" panose="020F0502020204030204" pitchFamily="34" charset="0"/>
              <a:ea typeface="+mn-ea"/>
              <a:cs typeface="+mn-cs"/>
            </a:endParaRPr>
          </a:p>
          <a:p>
            <a:pPr marL="457200" indent="-457200" algn="l" rtl="0" eaLnBrk="1" latinLnBrk="0" hangingPunct="1">
              <a:spcBef>
                <a:spcPts val="288"/>
              </a:spcBef>
              <a:spcAft>
                <a:spcPts val="0"/>
              </a:spcAft>
              <a:buClrTx/>
              <a:buSzPts val="1200"/>
              <a:buFont typeface="Arial" panose="020B0604020202020204" pitchFamily="34" charset="0"/>
              <a:buChar char="•"/>
            </a:pPr>
            <a:r>
              <a:rPr lang="en-US" sz="1600" b="0" i="0" kern="1200" dirty="0">
                <a:solidFill>
                  <a:srgbClr val="292929"/>
                </a:solidFill>
                <a:effectLst/>
                <a:latin typeface="Calibri" panose="020F0502020204030204" pitchFamily="34" charset="0"/>
                <a:ea typeface="+mn-ea"/>
                <a:cs typeface="+mn-cs"/>
              </a:rPr>
              <a:t>slope: the slope of the peak exercise ST segment — 0: </a:t>
            </a:r>
            <a:r>
              <a:rPr lang="en-US" sz="1600" b="0" i="0" kern="1200" dirty="0" err="1">
                <a:solidFill>
                  <a:srgbClr val="292929"/>
                </a:solidFill>
                <a:effectLst/>
                <a:latin typeface="Calibri" panose="020F0502020204030204" pitchFamily="34" charset="0"/>
                <a:ea typeface="+mn-ea"/>
                <a:cs typeface="+mn-cs"/>
              </a:rPr>
              <a:t>downsloping</a:t>
            </a:r>
            <a:r>
              <a:rPr lang="en-US" sz="1600" b="0" i="0" kern="1200" dirty="0">
                <a:solidFill>
                  <a:srgbClr val="292929"/>
                </a:solidFill>
                <a:effectLst/>
                <a:latin typeface="Calibri" panose="020F0502020204030204" pitchFamily="34" charset="0"/>
                <a:ea typeface="+mn-ea"/>
                <a:cs typeface="+mn-cs"/>
              </a:rPr>
              <a:t>; 1: flat; 2: upsloping</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0: </a:t>
            </a:r>
            <a:r>
              <a:rPr lang="en-US" sz="1600" b="0" i="0" kern="1200" dirty="0" err="1">
                <a:solidFill>
                  <a:srgbClr val="292929"/>
                </a:solidFill>
                <a:effectLst/>
                <a:latin typeface="Calibri" panose="020F0502020204030204" pitchFamily="34" charset="0"/>
                <a:ea typeface="+mn-ea"/>
                <a:cs typeface="+mn-cs"/>
              </a:rPr>
              <a:t>downsloping</a:t>
            </a:r>
            <a:r>
              <a:rPr lang="en-US" sz="1600" b="0" i="0" kern="1200" dirty="0">
                <a:solidFill>
                  <a:srgbClr val="292929"/>
                </a:solidFill>
                <a:effectLst/>
                <a:latin typeface="Calibri" panose="020F0502020204030204" pitchFamily="34" charset="0"/>
                <a:ea typeface="+mn-ea"/>
                <a:cs typeface="+mn-cs"/>
              </a:rPr>
              <a:t>; 1: flat; 2: upsloping</a:t>
            </a:r>
            <a:endParaRPr lang="en-IN" sz="1600" dirty="0">
              <a:effectLst/>
            </a:endParaRPr>
          </a:p>
          <a:p>
            <a:pPr marL="457200" indent="-457200" algn="l" rtl="0" eaLnBrk="1" latinLnBrk="0" hangingPunct="1">
              <a:spcBef>
                <a:spcPts val="288"/>
              </a:spcBef>
              <a:spcAft>
                <a:spcPts val="0"/>
              </a:spcAft>
            </a:pPr>
            <a:r>
              <a:rPr lang="en-US" sz="1600" b="0" i="0" kern="1200" dirty="0">
                <a:solidFill>
                  <a:srgbClr val="292929"/>
                </a:solidFill>
                <a:effectLst/>
                <a:latin typeface="Calibri" panose="020F0502020204030204" pitchFamily="34" charset="0"/>
                <a:ea typeface="+mn-ea"/>
                <a:cs typeface="+mn-cs"/>
              </a:rPr>
              <a:t>ca: The number of major vessels (0–3)</a:t>
            </a:r>
            <a:endParaRPr lang="en-IN" sz="1600" dirty="0">
              <a:effectLst/>
            </a:endParaRPr>
          </a:p>
          <a:p>
            <a:pPr marL="457200" indent="-457200" algn="l" rtl="0" eaLnBrk="1" latinLnBrk="0" hangingPunct="1">
              <a:spcBef>
                <a:spcPts val="288"/>
              </a:spcBef>
              <a:spcAft>
                <a:spcPts val="0"/>
              </a:spcAft>
            </a:pPr>
            <a:r>
              <a:rPr lang="en-US" sz="1600" b="0" i="0" kern="1200" dirty="0" err="1">
                <a:solidFill>
                  <a:srgbClr val="292929"/>
                </a:solidFill>
                <a:effectLst/>
                <a:latin typeface="Calibri" panose="020F0502020204030204" pitchFamily="34" charset="0"/>
                <a:ea typeface="+mn-ea"/>
                <a:cs typeface="+mn-cs"/>
              </a:rPr>
              <a:t>thal</a:t>
            </a:r>
            <a:r>
              <a:rPr lang="en-US" sz="1600" b="0" i="0" kern="1200" dirty="0">
                <a:solidFill>
                  <a:srgbClr val="292929"/>
                </a:solidFill>
                <a:effectLst/>
                <a:latin typeface="Calibri" panose="020F0502020204030204" pitchFamily="34" charset="0"/>
                <a:ea typeface="+mn-ea"/>
                <a:cs typeface="+mn-cs"/>
              </a:rPr>
              <a:t>: A blood disorder called thalassemia Value 0: NULL (dropped from the dataset previously</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1: fixed defect (no blood flow in some part of the heart)</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2: normal blood flow</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3: reversible defect (a blood flow is observed but it is not normal)</a:t>
            </a:r>
            <a:endParaRPr lang="en-IN" sz="1600" dirty="0">
              <a:effectLst/>
            </a:endParaRPr>
          </a:p>
          <a:p>
            <a:pPr marL="457200" indent="-457200" algn="l" rtl="0" eaLnBrk="1" latinLnBrk="0" hangingPunct="1">
              <a:spcBef>
                <a:spcPts val="288"/>
              </a:spcBef>
              <a:spcAft>
                <a:spcPts val="0"/>
              </a:spcAft>
            </a:pPr>
            <a:r>
              <a:rPr lang="en-US" sz="1600" b="0" i="0" kern="1200" dirty="0">
                <a:solidFill>
                  <a:srgbClr val="292929"/>
                </a:solidFill>
                <a:effectLst/>
                <a:latin typeface="Calibri" panose="020F0502020204030204" pitchFamily="34" charset="0"/>
                <a:ea typeface="+mn-ea"/>
                <a:cs typeface="+mn-cs"/>
              </a:rPr>
              <a:t>target: Heart disease (1 = no, 0= yes)</a:t>
            </a:r>
            <a:endParaRPr lang="en-IN" sz="1600" dirty="0">
              <a:effectLst/>
            </a:endParaRPr>
          </a:p>
        </p:txBody>
      </p:sp>
    </p:spTree>
    <p:extLst>
      <p:ext uri="{BB962C8B-B14F-4D97-AF65-F5344CB8AC3E}">
        <p14:creationId xmlns:p14="http://schemas.microsoft.com/office/powerpoint/2010/main" val="140987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160495-artificial-intelligence-template-16x9</Template>
  <TotalTime>150</TotalTime>
  <Words>1025</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Gabriola</vt:lpstr>
      <vt:lpstr>source-serif-pro</vt:lpstr>
      <vt:lpstr>Wingdings</vt:lpstr>
      <vt:lpstr>Office Theme</vt:lpstr>
      <vt:lpstr>AI FOR DS HEART DISEASE PREDICTION</vt:lpstr>
      <vt:lpstr>Contents:</vt:lpstr>
      <vt:lpstr>Introduction</vt:lpstr>
      <vt:lpstr>Problem Statement </vt:lpstr>
      <vt:lpstr>Applications:</vt:lpstr>
      <vt:lpstr>Proposed System</vt:lpstr>
      <vt:lpstr>Proposed model</vt:lpstr>
      <vt:lpstr>References</vt:lpstr>
      <vt:lpstr>Dataset Columns</vt:lpstr>
      <vt:lpstr>Dataset Collection</vt:lpstr>
      <vt:lpstr>Dataset</vt:lpstr>
      <vt:lpstr>Dataset Collection</vt:lpstr>
      <vt:lpstr>PowerPoint Presentation</vt:lpstr>
      <vt:lpstr>GitHub Setup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DS HEART DISEASE PREDICTION</dc:title>
  <dc:creator>bch reddy</dc:creator>
  <cp:lastModifiedBy>bch reddy</cp:lastModifiedBy>
  <cp:revision>5</cp:revision>
  <dcterms:created xsi:type="dcterms:W3CDTF">2023-02-16T14:45:44Z</dcterms:created>
  <dcterms:modified xsi:type="dcterms:W3CDTF">2023-02-17T09:40:28Z</dcterms:modified>
</cp:coreProperties>
</file>